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71" r:id="rId4"/>
    <p:sldId id="264" r:id="rId5"/>
    <p:sldId id="267" r:id="rId6"/>
    <p:sldId id="262" r:id="rId7"/>
    <p:sldId id="263" r:id="rId8"/>
    <p:sldId id="272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754F-7670-4703-A428-BEF425E0EF47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72E2-3A31-449F-A8CB-ADC6E42C7B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68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72E2-3A31-449F-A8CB-ADC6E42C7B4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14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1CAF7-6DD0-7310-06FA-B006E92B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83EB05-1BBC-4D35-97FB-2D752354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E1B1B-A78A-39BC-ED39-2330618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98C18-2E82-9BEB-5DDB-BABA25C8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1022D4-2C89-F926-C5F4-355DC0D0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7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A6FDDB-EE7E-F60D-6320-6880BC47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295A88-0BF5-94CA-5188-D519E5996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422F67-D43F-A93D-8090-4383A2FB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629CFF-89C8-0ECD-444E-E00F7787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5E511-630B-4F53-ED00-C4366014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2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17A51D-2D1F-1028-EFFC-4AC848CB0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D15A69-B795-E3C6-D426-354AED097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7A861-A507-BDFF-2D72-94079A67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6B5130-837F-5D53-0A79-5D498CBB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90C143-1D66-3AB9-8DB6-25EB4D11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89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BA8FB-E05D-0965-AE0E-EA629359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DB5473-9102-3244-0272-5D3CE5B4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FBA538-20A3-3C55-1498-868498AA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C2204C-4B77-06DF-645F-84E85492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2E66BA-1373-17F4-D4F2-CA5A1A6E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E7EC2-950C-48BC-7915-DBAAD8C2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EA27FD-7A58-D9DD-29AC-69CB3E0B5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DC921A-088F-47F3-7EBC-F1DC7ABC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C214F7-D16F-39D1-A899-AB5C85F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CE331-810A-F512-C40E-F4FBD215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9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5FBF7-CCA6-944F-2637-0F9C7807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CC65F2-D573-E36B-8F78-569588870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2DA53E-EAF4-D5E2-3F27-094981FF3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D6694-39E1-D473-999A-2206BD10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AE2BA5-B61D-AB02-46A7-35CB8F3C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5A0CA4-43A5-8E60-7F06-725E7F42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2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1DD15-F3C0-25B7-E7ED-D2181018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39EA81-D054-87A3-9829-EC9E146EA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619952-CC0D-63BB-2D50-23F048514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A23785-0F5A-4C6B-81FB-60E047D57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54441E-6962-F9EF-9AFD-82482F76D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5F9A17-CB34-3730-635B-2029321F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6C0C3F-5365-B473-AEC6-D0961D4C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EB8D2E-3F2B-2E8E-CEEF-6481F6E5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5995C-1563-1328-B614-AC659F66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AD5C83-8A80-5C85-B924-5E0920BE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5BFF8E-9674-3ABD-9310-00D3A0F7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4D86AB-3D42-A6B2-933F-CDAB3BC9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48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18C2D4-5E71-D949-5734-3F4DBB19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B8A486-539D-CE03-6627-159A4224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6E390A-274B-5EB2-6FDB-CDA33F76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AE2FDE-4893-9257-AB23-484D40FA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21FA21-3ECD-2E64-496C-28FCDC670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C9294D-61EF-31C9-9453-487989A9C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9D13DD-84DF-EEB3-FFEE-A713BB59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FBE51E-3C53-1453-2DB4-544059BE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E8AD6-6256-F48F-3B4E-172711F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02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CAC7D2-7695-B325-0E99-1BE002DC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87C98C-068F-6F8F-BEEA-B77EB2B51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029689-1C64-285A-8214-B375D810B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718A02-208D-BB55-AD70-BB887E30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1E9647-A770-244A-FB16-7610839C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846C3-9C59-AE13-324F-5E0FB579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56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C6B35D-9E92-5E2C-9E43-F4365332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B36A16-510C-58FB-B5E9-8AC2E1644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EE4B4D-6FE5-5CB6-244D-C6C28A6E6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06DA-79AE-41EB-9CC9-28C3E9AA5AF5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4ADF74-92FC-D3B9-E41B-1C38F95F5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1237F-5BE2-8AE5-37D2-CCC750AA8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EF21-FDAE-4A30-A01B-0F6004AEA0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7.png"/><Relationship Id="rId10" Type="http://schemas.openxmlformats.org/officeDocument/2006/relationships/image" Target="../media/image160.png"/><Relationship Id="rId4" Type="http://schemas.openxmlformats.org/officeDocument/2006/relationships/image" Target="../media/image16.png"/><Relationship Id="rId9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B2906-4FAF-9FE3-91F9-BB677C59F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2025.7.14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15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椭圆 62">
            <a:extLst>
              <a:ext uri="{FF2B5EF4-FFF2-40B4-BE49-F238E27FC236}">
                <a16:creationId xmlns:a16="http://schemas.microsoft.com/office/drawing/2014/main" id="{356FF514-B5FF-7F7A-BF3D-C1CD54E4C752}"/>
              </a:ext>
            </a:extLst>
          </p:cNvPr>
          <p:cNvSpPr/>
          <p:nvPr/>
        </p:nvSpPr>
        <p:spPr>
          <a:xfrm rot="15266747">
            <a:off x="3271179" y="1727669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70424136-E680-6E3F-DBC2-BA5BF37E50BE}"/>
              </a:ext>
            </a:extLst>
          </p:cNvPr>
          <p:cNvSpPr/>
          <p:nvPr/>
        </p:nvSpPr>
        <p:spPr>
          <a:xfrm rot="16200000">
            <a:off x="593106" y="1714822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DC6801B8-033B-5FD2-DF72-460B9C2FD296}"/>
              </a:ext>
            </a:extLst>
          </p:cNvPr>
          <p:cNvSpPr/>
          <p:nvPr/>
        </p:nvSpPr>
        <p:spPr>
          <a:xfrm rot="17369564">
            <a:off x="6138703" y="1734570"/>
            <a:ext cx="1459304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D4B48E9D-D15B-2839-E5B2-EC8CD00DE014}"/>
              </a:ext>
            </a:extLst>
          </p:cNvPr>
          <p:cNvSpPr/>
          <p:nvPr/>
        </p:nvSpPr>
        <p:spPr>
          <a:xfrm>
            <a:off x="1108163" y="1417147"/>
            <a:ext cx="423223" cy="125784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E899FC6C-AADD-AFE0-8FF6-AE697D2BC922}"/>
              </a:ext>
            </a:extLst>
          </p:cNvPr>
          <p:cNvSpPr/>
          <p:nvPr/>
        </p:nvSpPr>
        <p:spPr>
          <a:xfrm rot="20519627">
            <a:off x="3853837" y="1419731"/>
            <a:ext cx="320318" cy="132089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箭头: 右 73">
            <a:extLst>
              <a:ext uri="{FF2B5EF4-FFF2-40B4-BE49-F238E27FC236}">
                <a16:creationId xmlns:a16="http://schemas.microsoft.com/office/drawing/2014/main" id="{B0110B13-8FF5-D95D-D5E4-2A849D69E56B}"/>
              </a:ext>
            </a:extLst>
          </p:cNvPr>
          <p:cNvSpPr/>
          <p:nvPr/>
        </p:nvSpPr>
        <p:spPr>
          <a:xfrm>
            <a:off x="4763419" y="1197827"/>
            <a:ext cx="1843386" cy="676987"/>
          </a:xfrm>
          <a:prstGeom prst="rightArrow">
            <a:avLst>
              <a:gd name="adj1" fmla="val 128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C3D87B9-814E-3682-D929-29871A499C6D}"/>
              </a:ext>
            </a:extLst>
          </p:cNvPr>
          <p:cNvSpPr txBox="1"/>
          <p:nvPr/>
        </p:nvSpPr>
        <p:spPr>
          <a:xfrm>
            <a:off x="4882266" y="734820"/>
            <a:ext cx="122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不太强的</a:t>
            </a:r>
            <a:r>
              <a:rPr lang="en-US" altLang="zh-CN" dirty="0"/>
              <a:t>SC kick</a:t>
            </a:r>
            <a:endParaRPr lang="zh-CN" altLang="en-US" dirty="0"/>
          </a:p>
        </p:txBody>
      </p: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7E700BE6-EC5A-F718-9084-7F84257270BB}"/>
              </a:ext>
            </a:extLst>
          </p:cNvPr>
          <p:cNvCxnSpPr>
            <a:cxnSpLocks/>
          </p:cNvCxnSpPr>
          <p:nvPr/>
        </p:nvCxnSpPr>
        <p:spPr>
          <a:xfrm>
            <a:off x="0" y="2041997"/>
            <a:ext cx="286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E68580E6-A97A-2556-7C0F-635BF24A9301}"/>
              </a:ext>
            </a:extLst>
          </p:cNvPr>
          <p:cNvCxnSpPr>
            <a:cxnSpLocks/>
          </p:cNvCxnSpPr>
          <p:nvPr/>
        </p:nvCxnSpPr>
        <p:spPr>
          <a:xfrm flipV="1">
            <a:off x="1308682" y="901094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49205F77-C9EB-1304-1B01-3F879A55EE74}"/>
              </a:ext>
            </a:extLst>
          </p:cNvPr>
          <p:cNvCxnSpPr>
            <a:cxnSpLocks/>
          </p:cNvCxnSpPr>
          <p:nvPr/>
        </p:nvCxnSpPr>
        <p:spPr>
          <a:xfrm rot="2296169" flipV="1">
            <a:off x="3001853" y="1152084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2EF64446-9B13-FEA1-AE01-78A2BD67249F}"/>
              </a:ext>
            </a:extLst>
          </p:cNvPr>
          <p:cNvCxnSpPr>
            <a:cxnSpLocks/>
          </p:cNvCxnSpPr>
          <p:nvPr/>
        </p:nvCxnSpPr>
        <p:spPr>
          <a:xfrm flipV="1">
            <a:off x="3980324" y="893827"/>
            <a:ext cx="0" cy="2403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椭圆 90">
            <a:extLst>
              <a:ext uri="{FF2B5EF4-FFF2-40B4-BE49-F238E27FC236}">
                <a16:creationId xmlns:a16="http://schemas.microsoft.com/office/drawing/2014/main" id="{F4B45280-F44A-099C-BAFF-9DABDAF8F348}"/>
              </a:ext>
            </a:extLst>
          </p:cNvPr>
          <p:cNvSpPr/>
          <p:nvPr/>
        </p:nvSpPr>
        <p:spPr>
          <a:xfrm rot="12101652" flipV="1">
            <a:off x="6708196" y="1411707"/>
            <a:ext cx="320318" cy="132089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5A05F578-358D-703C-70FB-25F019732161}"/>
              </a:ext>
            </a:extLst>
          </p:cNvPr>
          <p:cNvCxnSpPr>
            <a:cxnSpLocks/>
          </p:cNvCxnSpPr>
          <p:nvPr/>
        </p:nvCxnSpPr>
        <p:spPr>
          <a:xfrm rot="2296169" flipV="1">
            <a:off x="5862500" y="1156111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0504671F-A83C-B5E5-EA1F-671AC990C067}"/>
              </a:ext>
            </a:extLst>
          </p:cNvPr>
          <p:cNvCxnSpPr>
            <a:cxnSpLocks/>
          </p:cNvCxnSpPr>
          <p:nvPr/>
        </p:nvCxnSpPr>
        <p:spPr>
          <a:xfrm flipV="1">
            <a:off x="6868355" y="925669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773BFB72-5388-82FD-96AD-30232AC2C4AA}"/>
              </a:ext>
            </a:extLst>
          </p:cNvPr>
          <p:cNvSpPr/>
          <p:nvPr/>
        </p:nvSpPr>
        <p:spPr>
          <a:xfrm rot="15266747">
            <a:off x="3295526" y="4212817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F38F03-C085-7A54-41A4-0FAB3A8736CD}"/>
              </a:ext>
            </a:extLst>
          </p:cNvPr>
          <p:cNvSpPr/>
          <p:nvPr/>
        </p:nvSpPr>
        <p:spPr>
          <a:xfrm rot="16200000">
            <a:off x="593106" y="4225678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BC4A75C-1811-625A-DC4E-988BF2B46750}"/>
              </a:ext>
            </a:extLst>
          </p:cNvPr>
          <p:cNvSpPr/>
          <p:nvPr/>
        </p:nvSpPr>
        <p:spPr>
          <a:xfrm rot="17369564">
            <a:off x="6138703" y="4245426"/>
            <a:ext cx="1459304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18A3D71-6132-A9E4-AA79-CE82DDDA8718}"/>
              </a:ext>
            </a:extLst>
          </p:cNvPr>
          <p:cNvSpPr/>
          <p:nvPr/>
        </p:nvSpPr>
        <p:spPr>
          <a:xfrm>
            <a:off x="1125256" y="4070050"/>
            <a:ext cx="353168" cy="10232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833E387-4616-EDF6-5CF1-9536C23AFFF0}"/>
              </a:ext>
            </a:extLst>
          </p:cNvPr>
          <p:cNvSpPr/>
          <p:nvPr/>
        </p:nvSpPr>
        <p:spPr>
          <a:xfrm rot="20519627">
            <a:off x="3858955" y="4107109"/>
            <a:ext cx="297508" cy="8947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0D6561C4-BB60-B5E9-61E7-C1D52993573D}"/>
              </a:ext>
            </a:extLst>
          </p:cNvPr>
          <p:cNvSpPr/>
          <p:nvPr/>
        </p:nvSpPr>
        <p:spPr>
          <a:xfrm>
            <a:off x="4763419" y="3708683"/>
            <a:ext cx="1843386" cy="676987"/>
          </a:xfrm>
          <a:prstGeom prst="rightArrow">
            <a:avLst>
              <a:gd name="adj1" fmla="val 128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74EFBFB-F546-2D3C-D5B5-4E290F338F51}"/>
              </a:ext>
            </a:extLst>
          </p:cNvPr>
          <p:cNvCxnSpPr>
            <a:cxnSpLocks/>
          </p:cNvCxnSpPr>
          <p:nvPr/>
        </p:nvCxnSpPr>
        <p:spPr>
          <a:xfrm>
            <a:off x="0" y="4552853"/>
            <a:ext cx="286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50630C2-9A10-8EFC-84CF-2B1D0CDBA49D}"/>
              </a:ext>
            </a:extLst>
          </p:cNvPr>
          <p:cNvCxnSpPr>
            <a:cxnSpLocks/>
          </p:cNvCxnSpPr>
          <p:nvPr/>
        </p:nvCxnSpPr>
        <p:spPr>
          <a:xfrm flipV="1">
            <a:off x="1308682" y="3411950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0429B5B-078C-EA13-4370-82DB659AF885}"/>
              </a:ext>
            </a:extLst>
          </p:cNvPr>
          <p:cNvCxnSpPr>
            <a:cxnSpLocks/>
          </p:cNvCxnSpPr>
          <p:nvPr/>
        </p:nvCxnSpPr>
        <p:spPr>
          <a:xfrm rot="2296169" flipV="1">
            <a:off x="3001853" y="3662940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9922751-53A8-8DEF-25C4-1347CF09B6D5}"/>
              </a:ext>
            </a:extLst>
          </p:cNvPr>
          <p:cNvCxnSpPr>
            <a:cxnSpLocks/>
          </p:cNvCxnSpPr>
          <p:nvPr/>
        </p:nvCxnSpPr>
        <p:spPr>
          <a:xfrm flipH="1" flipV="1">
            <a:off x="3975316" y="3377258"/>
            <a:ext cx="22083" cy="238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8EAB45F4-9627-AD7E-614A-AFDD74E11CD7}"/>
              </a:ext>
            </a:extLst>
          </p:cNvPr>
          <p:cNvSpPr/>
          <p:nvPr/>
        </p:nvSpPr>
        <p:spPr>
          <a:xfrm rot="11767785" flipV="1">
            <a:off x="6719312" y="3998096"/>
            <a:ext cx="298084" cy="110146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2B1764F-888B-FA4C-54B1-164EFFC79F4C}"/>
              </a:ext>
            </a:extLst>
          </p:cNvPr>
          <p:cNvCxnSpPr>
            <a:cxnSpLocks/>
          </p:cNvCxnSpPr>
          <p:nvPr/>
        </p:nvCxnSpPr>
        <p:spPr>
          <a:xfrm rot="2296169" flipV="1">
            <a:off x="5862500" y="3666967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9F6B238-EFFE-0D64-B1EA-AFF386176D07}"/>
              </a:ext>
            </a:extLst>
          </p:cNvPr>
          <p:cNvCxnSpPr>
            <a:cxnSpLocks/>
          </p:cNvCxnSpPr>
          <p:nvPr/>
        </p:nvCxnSpPr>
        <p:spPr>
          <a:xfrm flipV="1">
            <a:off x="6868355" y="3436525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AC8AD1C-5674-D7D8-4247-0DEAD05902A2}"/>
              </a:ext>
            </a:extLst>
          </p:cNvPr>
          <p:cNvSpPr txBox="1"/>
          <p:nvPr/>
        </p:nvSpPr>
        <p:spPr>
          <a:xfrm>
            <a:off x="4940798" y="3369694"/>
            <a:ext cx="122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不太强的</a:t>
            </a:r>
            <a:r>
              <a:rPr lang="en-US" altLang="zh-CN" dirty="0"/>
              <a:t>SC kick</a:t>
            </a:r>
            <a:endParaRPr lang="zh-CN" altLang="en-US" dirty="0"/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B683DB14-B294-9722-54A5-A7CB1D3DF57E}"/>
              </a:ext>
            </a:extLst>
          </p:cNvPr>
          <p:cNvSpPr/>
          <p:nvPr/>
        </p:nvSpPr>
        <p:spPr>
          <a:xfrm>
            <a:off x="7192067" y="1489681"/>
            <a:ext cx="110621" cy="5523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98AD246-F3AB-5378-695D-A35A6A42DFA9}"/>
              </a:ext>
            </a:extLst>
          </p:cNvPr>
          <p:cNvSpPr txBox="1"/>
          <p:nvPr/>
        </p:nvSpPr>
        <p:spPr>
          <a:xfrm>
            <a:off x="7261307" y="1537063"/>
            <a:ext cx="4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d1</a:t>
            </a:r>
            <a:endParaRPr lang="zh-CN" altLang="en-US" dirty="0"/>
          </a:p>
        </p:txBody>
      </p:sp>
      <p:sp>
        <p:nvSpPr>
          <p:cNvPr id="22" name="右大括号 21">
            <a:extLst>
              <a:ext uri="{FF2B5EF4-FFF2-40B4-BE49-F238E27FC236}">
                <a16:creationId xmlns:a16="http://schemas.microsoft.com/office/drawing/2014/main" id="{7BEDB82F-3DAB-93CE-63C0-ADD37F5C9776}"/>
              </a:ext>
            </a:extLst>
          </p:cNvPr>
          <p:cNvSpPr/>
          <p:nvPr/>
        </p:nvSpPr>
        <p:spPr>
          <a:xfrm>
            <a:off x="7122846" y="4044121"/>
            <a:ext cx="98294" cy="4865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EADDD3-204C-031D-E09D-17F1BE2F58E7}"/>
              </a:ext>
            </a:extLst>
          </p:cNvPr>
          <p:cNvSpPr txBox="1"/>
          <p:nvPr/>
        </p:nvSpPr>
        <p:spPr>
          <a:xfrm>
            <a:off x="7191641" y="4083036"/>
            <a:ext cx="4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d2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E62F1F-3FA9-04DF-26F2-9E846F9D3CBF}"/>
              </a:ext>
            </a:extLst>
          </p:cNvPr>
          <p:cNvSpPr txBox="1"/>
          <p:nvPr/>
        </p:nvSpPr>
        <p:spPr>
          <a:xfrm>
            <a:off x="8485019" y="925669"/>
            <a:ext cx="3307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类似常规</a:t>
            </a:r>
            <a:r>
              <a:rPr lang="en-US" altLang="zh-CN" dirty="0"/>
              <a:t>rf</a:t>
            </a:r>
            <a:r>
              <a:rPr lang="zh-CN" altLang="en-US" dirty="0"/>
              <a:t>的过程，</a:t>
            </a:r>
            <a:r>
              <a:rPr lang="en-US" altLang="zh-CN" dirty="0"/>
              <a:t>d2</a:t>
            </a:r>
            <a:r>
              <a:rPr lang="zh-CN" altLang="en-US" dirty="0"/>
              <a:t>小于</a:t>
            </a:r>
            <a:r>
              <a:rPr lang="en-US" altLang="zh-CN" dirty="0"/>
              <a:t>d1</a:t>
            </a:r>
            <a:r>
              <a:rPr lang="zh-CN" altLang="en-US" dirty="0"/>
              <a:t>；在能散达到与量子激发的平衡态时，束长还没有减小的拐点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此时，能散停止继续减小：</a:t>
            </a:r>
            <a:r>
              <a:rPr lang="en-US" altLang="zh-CN" dirty="0"/>
              <a:t>d1=dt</a:t>
            </a:r>
            <a:r>
              <a:rPr lang="zh-CN" altLang="en-US" dirty="0"/>
              <a:t>；</a:t>
            </a:r>
            <a:r>
              <a:rPr lang="en-US" altLang="zh-CN" dirty="0"/>
              <a:t>SC kick</a:t>
            </a:r>
            <a:r>
              <a:rPr lang="zh-CN" altLang="en-US" dirty="0"/>
              <a:t>后，重复这一过程。</a:t>
            </a:r>
          </a:p>
        </p:txBody>
      </p:sp>
      <p:sp>
        <p:nvSpPr>
          <p:cNvPr id="25" name="右大括号 24">
            <a:extLst>
              <a:ext uri="{FF2B5EF4-FFF2-40B4-BE49-F238E27FC236}">
                <a16:creationId xmlns:a16="http://schemas.microsoft.com/office/drawing/2014/main" id="{E1E1416F-0C28-625A-7DA5-1829009C440B}"/>
              </a:ext>
            </a:extLst>
          </p:cNvPr>
          <p:cNvSpPr/>
          <p:nvPr/>
        </p:nvSpPr>
        <p:spPr>
          <a:xfrm>
            <a:off x="4192572" y="4117241"/>
            <a:ext cx="66377" cy="42755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0F3CF0D-3A65-5E12-8D74-E3F6421F8A0C}"/>
              </a:ext>
            </a:extLst>
          </p:cNvPr>
          <p:cNvSpPr txBox="1"/>
          <p:nvPr/>
        </p:nvSpPr>
        <p:spPr>
          <a:xfrm>
            <a:off x="4236759" y="4146353"/>
            <a:ext cx="4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dt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CE3B74A-2708-C3A7-93E0-F07F83AD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51" y="3214358"/>
            <a:ext cx="4418896" cy="3496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9BA246C-3128-6EC1-4F10-E51D969227AD}"/>
                  </a:ext>
                </a:extLst>
              </p:cNvPr>
              <p:cNvSpPr txBox="1"/>
              <p:nvPr/>
            </p:nvSpPr>
            <p:spPr>
              <a:xfrm>
                <a:off x="8480284" y="4645361"/>
                <a:ext cx="354644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9BA246C-3128-6EC1-4F10-E51D96922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284" y="4645361"/>
                <a:ext cx="354644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76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EC8256-E018-FFC2-EBA7-B4283742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084890" cy="33935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DFD69D-1FF6-34CD-2C13-6D0402916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74" y="54612"/>
            <a:ext cx="3994907" cy="33743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B1516A-2DEA-2DD3-C40C-E8857A43B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411" y="54611"/>
            <a:ext cx="4169590" cy="3457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7BAEA7-4B33-FAEE-146A-8272BDDC7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7" y="3322626"/>
            <a:ext cx="4169590" cy="3503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2F1A56-84E1-D0AC-6E62-203AF1AD8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397" y="3393513"/>
            <a:ext cx="4325197" cy="34893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0961C2E-F322-42A7-DE30-C610FB348337}"/>
              </a:ext>
            </a:extLst>
          </p:cNvPr>
          <p:cNvSpPr txBox="1"/>
          <p:nvPr/>
        </p:nvSpPr>
        <p:spPr>
          <a:xfrm>
            <a:off x="1529697" y="692209"/>
            <a:ext cx="14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N=6e3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24ABDFE-6F81-551F-324B-DC57DB0D2D78}"/>
              </a:ext>
            </a:extLst>
          </p:cNvPr>
          <p:cNvSpPr txBox="1"/>
          <p:nvPr/>
        </p:nvSpPr>
        <p:spPr>
          <a:xfrm>
            <a:off x="1443574" y="4329555"/>
            <a:ext cx="14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N=4e3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F702F80-4CBE-9432-F6A1-434B403BD0A8}"/>
              </a:ext>
            </a:extLst>
          </p:cNvPr>
          <p:cNvSpPr txBox="1"/>
          <p:nvPr/>
        </p:nvSpPr>
        <p:spPr>
          <a:xfrm>
            <a:off x="8708164" y="3802879"/>
            <a:ext cx="3315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按照这一推论，即使不加入激发，只考虑阻尼，能散也有可能快速上升。</a:t>
            </a:r>
            <a:endParaRPr lang="en-US" altLang="zh-CN" dirty="0"/>
          </a:p>
          <a:p>
            <a:r>
              <a:rPr lang="zh-CN" altLang="en-US" dirty="0"/>
              <a:t>我把激发项设为</a:t>
            </a:r>
            <a:r>
              <a:rPr lang="en-US" altLang="zh-CN" dirty="0"/>
              <a:t>0</a:t>
            </a:r>
            <a:r>
              <a:rPr lang="zh-CN" altLang="en-US" dirty="0"/>
              <a:t>，数值计算结果显示，确实还是有快速增长的情况。</a:t>
            </a:r>
          </a:p>
        </p:txBody>
      </p:sp>
    </p:spTree>
    <p:extLst>
      <p:ext uri="{BB962C8B-B14F-4D97-AF65-F5344CB8AC3E}">
        <p14:creationId xmlns:p14="http://schemas.microsoft.com/office/powerpoint/2010/main" val="364157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E73814-94D2-2601-9309-11310EC008FC}"/>
                  </a:ext>
                </a:extLst>
              </p:cNvPr>
              <p:cNvSpPr txBox="1"/>
              <p:nvPr/>
            </p:nvSpPr>
            <p:spPr>
              <a:xfrm>
                <a:off x="343949" y="285226"/>
                <a:ext cx="10846965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按照书中非线性共振的分析，在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zh-CN" altLang="en-US" dirty="0"/>
                  <a:t>靠近共振条件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附近，其中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/>
                  <a:t>某个非线性的扰动：</a:t>
                </a:r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E73814-94D2-2601-9309-11310EC00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49" y="285226"/>
                <a:ext cx="10846965" cy="462947"/>
              </a:xfrm>
              <a:prstGeom prst="rect">
                <a:avLst/>
              </a:prstGeom>
              <a:blipFill>
                <a:blip r:embed="rId2"/>
                <a:stretch>
                  <a:fillRect l="-449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F02540-FD77-7FDD-921E-E654A5B229AB}"/>
                  </a:ext>
                </a:extLst>
              </p:cNvPr>
              <p:cNvSpPr txBox="1"/>
              <p:nvPr/>
            </p:nvSpPr>
            <p:spPr>
              <a:xfrm>
                <a:off x="0" y="922789"/>
                <a:ext cx="37275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F02540-FD77-7FDD-921E-E654A5B2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2789"/>
                <a:ext cx="37275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右 2">
            <a:extLst>
              <a:ext uri="{FF2B5EF4-FFF2-40B4-BE49-F238E27FC236}">
                <a16:creationId xmlns:a16="http://schemas.microsoft.com/office/drawing/2014/main" id="{1A4B586F-556E-B006-1833-2D01A77E6434}"/>
              </a:ext>
            </a:extLst>
          </p:cNvPr>
          <p:cNvSpPr/>
          <p:nvPr/>
        </p:nvSpPr>
        <p:spPr>
          <a:xfrm>
            <a:off x="3288485" y="1081964"/>
            <a:ext cx="1283516" cy="369332"/>
          </a:xfrm>
          <a:prstGeom prst="rightArrow">
            <a:avLst>
              <a:gd name="adj1" fmla="val 2222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CF126-659B-0F15-CDB3-73387C40B18D}"/>
              </a:ext>
            </a:extLst>
          </p:cNvPr>
          <p:cNvSpPr txBox="1"/>
          <p:nvPr/>
        </p:nvSpPr>
        <p:spPr>
          <a:xfrm>
            <a:off x="3288485" y="842770"/>
            <a:ext cx="116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正则变换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6FEF9EC-2C6C-AAF1-BD6B-1D4313B588B4}"/>
                  </a:ext>
                </a:extLst>
              </p:cNvPr>
              <p:cNvSpPr txBox="1"/>
              <p:nvPr/>
            </p:nvSpPr>
            <p:spPr>
              <a:xfrm>
                <a:off x="4655891" y="906011"/>
                <a:ext cx="4144160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zh-CN" alt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  <m:r>
                            <m:rPr>
                              <m:sty m:val="p"/>
                            </m:rPr>
                            <a:rPr lang="zh-CN" altLang="en-US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sSub>
                            <m:sSubPr>
                              <m:ctrlPr>
                                <a:rPr lang="zh-CN" altLang="en-US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6FEF9EC-2C6C-AAF1-BD6B-1D4313B58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91" y="906011"/>
                <a:ext cx="4144160" cy="610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313DE9-C568-F336-99B9-5C98F02A6682}"/>
                  </a:ext>
                </a:extLst>
              </p:cNvPr>
              <p:cNvSpPr txBox="1"/>
              <p:nvPr/>
            </p:nvSpPr>
            <p:spPr>
              <a:xfrm>
                <a:off x="570450" y="1596903"/>
                <a:ext cx="11190914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其中：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zh-CN" altLang="en-US" i="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313DE9-C568-F336-99B9-5C98F02A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50" y="1596903"/>
                <a:ext cx="11190914" cy="991682"/>
              </a:xfrm>
              <a:prstGeom prst="rect">
                <a:avLst/>
              </a:prstGeom>
              <a:blipFill>
                <a:blip r:embed="rId5"/>
                <a:stretch>
                  <a:fillRect l="-490" t="-3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C36C47-368D-9982-F0AD-B76474583C4A}"/>
                  </a:ext>
                </a:extLst>
              </p:cNvPr>
              <p:cNvSpPr txBox="1"/>
              <p:nvPr/>
            </p:nvSpPr>
            <p:spPr>
              <a:xfrm>
                <a:off x="570450" y="2668604"/>
                <a:ext cx="10930855" cy="148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rad>
                        <m:r>
                          <m:rPr>
                            <m:sty m:val="p"/>
                          </m:rPr>
                          <a:rPr lang="zh-CN" altLang="en-US" dirty="0">
                            <a:latin typeface="Cambria Math" panose="020405030504060302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zh-CN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zh-CN" altLang="en-US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dirty="0"/>
                  <a:t>在</a:t>
                </a:r>
                <a:r>
                  <a:rPr lang="en-US" altLang="zh-CN" dirty="0"/>
                  <a:t>0~2*pi*m*R</a:t>
                </a:r>
                <a:r>
                  <a:rPr lang="zh-CN" altLang="en-US" dirty="0"/>
                  <a:t>内平均，做傅里叶展开，可以得到：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zh-CN" altLang="en-US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ⅈ</m:t>
                              </m:r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它包含一个</a:t>
                </a:r>
                <a:r>
                  <a:rPr lang="en-US" altLang="zh-CN" dirty="0"/>
                  <a:t>detuning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k=0</a:t>
                </a:r>
                <a:r>
                  <a:rPr lang="zh-CN" altLang="en-US" dirty="0"/>
                  <a:t>项，和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≠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的共振项。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C36C47-368D-9982-F0AD-B7647458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50" y="2668604"/>
                <a:ext cx="10930855" cy="1482009"/>
              </a:xfrm>
              <a:prstGeom prst="rect">
                <a:avLst/>
              </a:prstGeom>
              <a:blipFill>
                <a:blip r:embed="rId6"/>
                <a:stretch>
                  <a:fillRect l="-502" b="-5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E0293A9-7BE0-62BC-69C8-83610F5CA2B4}"/>
                  </a:ext>
                </a:extLst>
              </p:cNvPr>
              <p:cNvSpPr txBox="1"/>
              <p:nvPr/>
            </p:nvSpPr>
            <p:spPr>
              <a:xfrm>
                <a:off x="620784" y="4269416"/>
                <a:ext cx="11090245" cy="2404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考虑一个实际的多极子误差：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zh-CN" altLang="en-US" dirty="0"/>
                  <a:t>它表示位于</a:t>
                </a:r>
                <a:r>
                  <a:rPr lang="en-US" altLang="zh-CN" dirty="0"/>
                  <a:t>s=0</a:t>
                </a:r>
                <a:r>
                  <a:rPr lang="zh-CN" altLang="en-US" dirty="0"/>
                  <a:t>处的一个非线性扰动，代入</a:t>
                </a:r>
                <a:r>
                  <a:rPr lang="en-US" altLang="zh-CN" dirty="0"/>
                  <a:t>C-S</a:t>
                </a:r>
                <a:r>
                  <a:rPr lang="zh-CN" altLang="en-US" dirty="0"/>
                  <a:t>变化：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rad>
                      <m:r>
                        <m:rPr>
                          <m:sty m:val="p"/>
                        </m:rPr>
                        <a:rPr lang="zh-CN" altLang="en-US" dirty="0">
                          <a:latin typeface="Cambria Math" panose="020405030504060302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zh-CN" altLang="en-US" dirty="0"/>
                  <a:t>可以得到：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sSub>
                                    <m:sSub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𝑚𝑅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𝑚𝑅</m:t>
                          </m:r>
                        </m:sup>
                        <m:e>
                          <m: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rad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limLoc m:val="subSup"/>
                                      <m:grow m:val="on"/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  <m:e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ⅆ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zh-CN" altLang="en-US" dirty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nary>
                                  <m:d>
                                    <m:d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d>
                                            <m:dPr>
                                              <m:ctrlPr>
                                                <a:rPr lang="zh-CN" alt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zh-CN" alt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zh-CN" altLang="en-US" dirty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E0293A9-7BE0-62BC-69C8-83610F5CA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4" y="4269416"/>
                <a:ext cx="11090245" cy="2404056"/>
              </a:xfrm>
              <a:prstGeom prst="rect">
                <a:avLst/>
              </a:prstGeom>
              <a:blipFill>
                <a:blip r:embed="rId7"/>
                <a:stretch>
                  <a:fillRect l="-495" t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29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96F9B0-79D0-3EA8-FA8C-3563497E4ABC}"/>
                  </a:ext>
                </a:extLst>
              </p:cNvPr>
              <p:cNvSpPr txBox="1"/>
              <p:nvPr/>
            </p:nvSpPr>
            <p:spPr>
              <a:xfrm>
                <a:off x="654341" y="335560"/>
                <a:ext cx="10846965" cy="2019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由于</a:t>
                </a:r>
                <a:r>
                  <a:rPr lang="en-US" altLang="zh-CN" dirty="0"/>
                  <a:t>δ</a:t>
                </a:r>
                <a:r>
                  <a:rPr lang="zh-CN" altLang="en-US" dirty="0"/>
                  <a:t>函数性质，上式可以写成</a:t>
                </a:r>
                <a:r>
                  <a:rPr lang="en-US" altLang="zh-CN" dirty="0"/>
                  <a:t>s=2pi*k*R</a:t>
                </a:r>
                <a:r>
                  <a:rPr lang="zh-CN" altLang="en-US" dirty="0"/>
                  <a:t>的求和形式</a:t>
                </a:r>
                <a:r>
                  <a:rPr lang="en-US" altLang="zh-CN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sSub>
                                    <m:sSub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𝑚𝑅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𝑚𝑅</m:t>
                          </m:r>
                        </m:sup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rad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limLoc m:val="subSup"/>
                                      <m:grow m:val="on"/>
                                      <m:ctrlP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zh-CN" altLang="en-US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  <m:e>
                                      <m:r>
                                        <a:rPr lang="zh-CN" altLang="en-US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ⅆ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zh-CN" altLang="en-US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nary>
                                  <m:d>
                                    <m:dPr>
                                      <m:ctrlP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d>
                                            <m:dPr>
                                              <m:ctrlPr>
                                                <a:rPr lang="zh-CN" altLang="en-US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en-US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zh-CN" altLang="en-US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zh-CN" altLang="en-US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zh-CN" altLang="en-US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zh-CN" alt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𝑚𝑅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096F9B0-79D0-3EA8-FA8C-3563497E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335560"/>
                <a:ext cx="10846965" cy="2019142"/>
              </a:xfrm>
              <a:prstGeom prst="rect">
                <a:avLst/>
              </a:prstGeom>
              <a:blipFill>
                <a:blip r:embed="rId2"/>
                <a:stretch>
                  <a:fillRect l="-449" t="-41088" b="-32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4977AF-C995-3BF3-590E-024FCE879A42}"/>
                  </a:ext>
                </a:extLst>
              </p:cNvPr>
              <p:cNvSpPr txBox="1"/>
              <p:nvPr/>
            </p:nvSpPr>
            <p:spPr>
              <a:xfrm>
                <a:off x="595618" y="2575420"/>
                <a:ext cx="10905688" cy="267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它实际对应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ⅈ</m:t>
                            </m:r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𝑚𝑘</m:t>
                            </m:r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</m:e>
                    </m:nary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中</a:t>
                </a:r>
                <a:r>
                  <a:rPr lang="en-US" altLang="zh-CN" dirty="0"/>
                  <a:t>k=0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detuning</a:t>
                </a:r>
                <a:r>
                  <a:rPr lang="zh-CN" altLang="en-US" dirty="0"/>
                  <a:t>项和其余共振项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的和，其中：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zh-CN" altLang="en-US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rad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ⅈ</m:t>
                              </m:r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其中，傅里叶展开的系数项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𝑚𝑘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𝑚𝑘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zh-CN" alt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nary>
                        <m:naryPr>
                          <m:limLoc m:val="subSup"/>
                          <m:grow m:val="on"/>
                          <m:ctrlP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en-US" altLang="zh-C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  <m:sSup>
                            <m:sSupPr>
                              <m:ctrlPr>
                                <a:rPr lang="zh-CN" alt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−ⅈ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𝑚𝑘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+ⅈ</m:t>
                              </m:r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  <m:f>
                                <m:fPr>
                                  <m:ctrlP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zh-CN" altLang="en-US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sSub>
                                    <m:sSub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4977AF-C995-3BF3-590E-024FCE87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8" y="2575420"/>
                <a:ext cx="10905688" cy="2677208"/>
              </a:xfrm>
              <a:prstGeom prst="rect">
                <a:avLst/>
              </a:prstGeom>
              <a:blipFill>
                <a:blip r:embed="rId3"/>
                <a:stretch>
                  <a:fillRect l="-503" t="-19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42C5AE-290C-44EE-1535-52A17BE27EED}"/>
                  </a:ext>
                </a:extLst>
              </p:cNvPr>
              <p:cNvSpPr txBox="1"/>
              <p:nvPr/>
            </p:nvSpPr>
            <p:spPr>
              <a:xfrm>
                <a:off x="595618" y="5252628"/>
                <a:ext cx="10905688" cy="88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书中说这里只有</a:t>
                </a:r>
                <a:r>
                  <a:rPr lang="en-US" altLang="zh-CN" dirty="0"/>
                  <a:t>k=±1</a:t>
                </a:r>
                <a:r>
                  <a:rPr lang="zh-CN" altLang="en-US" dirty="0"/>
                  <a:t>有贡献，最终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都有一个简单的表达式，哈密顿量写成：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zh-CN" altLang="en-US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42C5AE-290C-44EE-1535-52A17BE27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8" y="5252628"/>
                <a:ext cx="10905688" cy="887872"/>
              </a:xfrm>
              <a:prstGeom prst="rect">
                <a:avLst/>
              </a:prstGeom>
              <a:blipFill>
                <a:blip r:embed="rId4"/>
                <a:stretch>
                  <a:fillRect l="-503" t="-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00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3D64DEB2-56CA-B76C-0357-030954C3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8" y="3284491"/>
            <a:ext cx="4589081" cy="35735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4E0FB7F-5EB2-16DE-BFBB-8F61FD3C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2" y="93495"/>
            <a:ext cx="4366648" cy="32980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FF26D41-0D57-1A20-FF37-657999307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006" y="37421"/>
            <a:ext cx="4706223" cy="3607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2F991F-22C6-541D-0409-8CB751581792}"/>
                  </a:ext>
                </a:extLst>
              </p:cNvPr>
              <p:cNvSpPr txBox="1"/>
              <p:nvPr/>
            </p:nvSpPr>
            <p:spPr>
              <a:xfrm>
                <a:off x="780177" y="2533475"/>
                <a:ext cx="339754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0.55E-7; </a:t>
                </a:r>
                <a:r>
                  <a:rPr lang="en-US" altLang="zh-CN" dirty="0" err="1"/>
                  <a:t>nu_s</a:t>
                </a:r>
                <a:r>
                  <a:rPr lang="en-US" altLang="zh-CN" dirty="0"/>
                  <a:t>=0.2301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C2F991F-22C6-541D-0409-8CB75158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7" y="2533475"/>
                <a:ext cx="3397540" cy="427746"/>
              </a:xfrm>
              <a:prstGeom prst="rect">
                <a:avLst/>
              </a:prstGeom>
              <a:blipFill>
                <a:blip r:embed="rId5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FC79D0-14DE-A5BA-31A5-29C2C43757D1}"/>
                  </a:ext>
                </a:extLst>
              </p:cNvPr>
              <p:cNvSpPr txBox="1"/>
              <p:nvPr/>
            </p:nvSpPr>
            <p:spPr>
              <a:xfrm>
                <a:off x="5898860" y="2625754"/>
                <a:ext cx="339754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0.509E-7; </a:t>
                </a:r>
                <a:r>
                  <a:rPr lang="en-US" altLang="zh-CN" dirty="0" err="1"/>
                  <a:t>nu_s</a:t>
                </a:r>
                <a:r>
                  <a:rPr lang="en-US" altLang="zh-CN" dirty="0"/>
                  <a:t>=0.2495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FC79D0-14DE-A5BA-31A5-29C2C4375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60" y="2625754"/>
                <a:ext cx="3397540" cy="427746"/>
              </a:xfrm>
              <a:prstGeom prst="rect">
                <a:avLst/>
              </a:prstGeom>
              <a:blipFill>
                <a:blip r:embed="rId6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5AE3D41-E603-90A3-B510-16C2216AB73C}"/>
                  </a:ext>
                </a:extLst>
              </p:cNvPr>
              <p:cNvSpPr txBox="1"/>
              <p:nvPr/>
            </p:nvSpPr>
            <p:spPr>
              <a:xfrm>
                <a:off x="780177" y="5912037"/>
                <a:ext cx="339754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0.48E-7; </a:t>
                </a:r>
                <a:r>
                  <a:rPr lang="en-US" altLang="zh-CN" dirty="0" err="1"/>
                  <a:t>nu_s</a:t>
                </a:r>
                <a:r>
                  <a:rPr lang="en-US" altLang="zh-CN" dirty="0"/>
                  <a:t>=0.2707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5AE3D41-E603-90A3-B510-16C2216A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7" y="5912037"/>
                <a:ext cx="3397540" cy="427746"/>
              </a:xfrm>
              <a:prstGeom prst="rect">
                <a:avLst/>
              </a:prstGeom>
              <a:blipFill>
                <a:blip r:embed="rId7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F2E536A2-D08C-A7AF-C635-C8A24D93E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8323" y="3804501"/>
            <a:ext cx="5295418" cy="874689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832681C-5A01-B942-60A9-0967E6B838F9}"/>
              </a:ext>
            </a:extLst>
          </p:cNvPr>
          <p:cNvSpPr/>
          <p:nvPr/>
        </p:nvSpPr>
        <p:spPr>
          <a:xfrm>
            <a:off x="6551802" y="3804501"/>
            <a:ext cx="729842" cy="8010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999342F-C114-F9AF-6F0D-B44824CC6796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6916723" y="4605556"/>
            <a:ext cx="734037" cy="23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4BAE5D84-A607-DE94-AFD9-ED21648A92D9}"/>
              </a:ext>
            </a:extLst>
          </p:cNvPr>
          <p:cNvSpPr txBox="1"/>
          <p:nvPr/>
        </p:nvSpPr>
        <p:spPr>
          <a:xfrm>
            <a:off x="4622335" y="4839042"/>
            <a:ext cx="605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mapping</a:t>
            </a:r>
            <a:r>
              <a:rPr lang="zh-CN" altLang="en-US" dirty="0"/>
              <a:t>中加入了这一项，其中</a:t>
            </a:r>
            <a:r>
              <a:rPr lang="en-US" altLang="zh-CN" dirty="0"/>
              <a:t>V</a:t>
            </a:r>
            <a:r>
              <a:rPr lang="zh-CN" altLang="en-US" dirty="0"/>
              <a:t>取</a:t>
            </a:r>
            <a:r>
              <a:rPr lang="en-US" altLang="zh-CN" dirty="0"/>
              <a:t>0.01V_rf</a:t>
            </a:r>
            <a:r>
              <a:rPr lang="zh-CN" altLang="en-US" dirty="0"/>
              <a:t>，它对应一项类似于八极铁的效应。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704A3E7-1673-4B4A-CC6E-D556D230928A}"/>
              </a:ext>
            </a:extLst>
          </p:cNvPr>
          <p:cNvSpPr txBox="1"/>
          <p:nvPr/>
        </p:nvSpPr>
        <p:spPr>
          <a:xfrm>
            <a:off x="4622335" y="5690431"/>
            <a:ext cx="730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但是如果加入这一项，不考虑空间电荷效应时，所有相点都会跑到很远的地方，此时纵向</a:t>
            </a:r>
            <a:r>
              <a:rPr lang="en-US" altLang="zh-CN" dirty="0"/>
              <a:t>tune</a:t>
            </a:r>
            <a:r>
              <a:rPr lang="zh-CN" altLang="en-US" dirty="0"/>
              <a:t>很小。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7ADDC68-50BF-41EE-51B1-C221967E6C80}"/>
              </a:ext>
            </a:extLst>
          </p:cNvPr>
          <p:cNvSpPr txBox="1"/>
          <p:nvPr/>
        </p:nvSpPr>
        <p:spPr>
          <a:xfrm>
            <a:off x="10024844" y="679508"/>
            <a:ext cx="1778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我这里还是使用</a:t>
            </a:r>
            <a:r>
              <a:rPr lang="en-US" altLang="zh-CN" dirty="0"/>
              <a:t>mapping</a:t>
            </a:r>
            <a:r>
              <a:rPr lang="zh-CN" altLang="en-US" dirty="0"/>
              <a:t>的方法，跟踪相空间的一些相点，画出它们的相轨迹。</a:t>
            </a:r>
          </a:p>
        </p:txBody>
      </p:sp>
    </p:spTree>
    <p:extLst>
      <p:ext uri="{BB962C8B-B14F-4D97-AF65-F5344CB8AC3E}">
        <p14:creationId xmlns:p14="http://schemas.microsoft.com/office/powerpoint/2010/main" val="295682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A7A7C4C-5BA6-92CF-268D-7F0677A5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38" y="3357423"/>
            <a:ext cx="4455885" cy="35031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67C46C-1556-BFA3-16D8-F543DD9A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902" y="0"/>
            <a:ext cx="4449268" cy="34642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88CFBBB-ED93-AC22-87E7-8C9FF7F90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3" y="3357423"/>
            <a:ext cx="4222266" cy="3485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342882-E907-AB88-5607-F216FECE9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4458135" cy="3357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7FCB18-A61C-0F2D-05B3-E243B6AF490F}"/>
                  </a:ext>
                </a:extLst>
              </p:cNvPr>
              <p:cNvSpPr txBox="1"/>
              <p:nvPr/>
            </p:nvSpPr>
            <p:spPr>
              <a:xfrm>
                <a:off x="813733" y="2540743"/>
                <a:ext cx="339754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0.43E-7; </a:t>
                </a:r>
                <a:r>
                  <a:rPr lang="en-US" altLang="zh-CN" dirty="0" err="1"/>
                  <a:t>nu_s</a:t>
                </a:r>
                <a:r>
                  <a:rPr lang="en-US" altLang="zh-CN" dirty="0"/>
                  <a:t>=0.3414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7FCB18-A61C-0F2D-05B3-E243B6AF4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33" y="2540743"/>
                <a:ext cx="3397540" cy="427746"/>
              </a:xfrm>
              <a:prstGeom prst="rect">
                <a:avLst/>
              </a:prstGeom>
              <a:blipFill>
                <a:blip r:embed="rId6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09B7D8A-7F25-0DE9-D504-186948628E51}"/>
                  </a:ext>
                </a:extLst>
              </p:cNvPr>
              <p:cNvSpPr txBox="1"/>
              <p:nvPr/>
            </p:nvSpPr>
            <p:spPr>
              <a:xfrm>
                <a:off x="5680682" y="6023022"/>
                <a:ext cx="339754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0.436E-7; </a:t>
                </a:r>
                <a:r>
                  <a:rPr lang="en-US" altLang="zh-CN" dirty="0" err="1"/>
                  <a:t>nu_s</a:t>
                </a:r>
                <a:r>
                  <a:rPr lang="en-US" altLang="zh-CN" dirty="0"/>
                  <a:t>= 0.3347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09B7D8A-7F25-0DE9-D504-18694862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682" y="6023022"/>
                <a:ext cx="3397540" cy="427746"/>
              </a:xfrm>
              <a:prstGeom prst="rect">
                <a:avLst/>
              </a:prstGeom>
              <a:blipFill>
                <a:blip r:embed="rId7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7C94ECD-D322-CA09-DDBA-BC6E2C690C6E}"/>
                  </a:ext>
                </a:extLst>
              </p:cNvPr>
              <p:cNvSpPr txBox="1"/>
              <p:nvPr/>
            </p:nvSpPr>
            <p:spPr>
              <a:xfrm>
                <a:off x="813733" y="6023022"/>
                <a:ext cx="339754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0.45E-7; </a:t>
                </a:r>
                <a:r>
                  <a:rPr lang="en-US" altLang="zh-CN" dirty="0" err="1"/>
                  <a:t>nu_s</a:t>
                </a:r>
                <a:r>
                  <a:rPr lang="en-US" altLang="zh-CN" dirty="0"/>
                  <a:t>=0.3199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7C94ECD-D322-CA09-DDBA-BC6E2C690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33" y="6023022"/>
                <a:ext cx="3397540" cy="427746"/>
              </a:xfrm>
              <a:prstGeom prst="rect">
                <a:avLst/>
              </a:prstGeom>
              <a:blipFill>
                <a:blip r:embed="rId8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85925EB-9C0E-7470-D967-978CE45BD906}"/>
                  </a:ext>
                </a:extLst>
              </p:cNvPr>
              <p:cNvSpPr txBox="1"/>
              <p:nvPr/>
            </p:nvSpPr>
            <p:spPr>
              <a:xfrm>
                <a:off x="5589865" y="2480838"/>
                <a:ext cx="339754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0.4407E-7; </a:t>
                </a:r>
                <a:r>
                  <a:rPr lang="en-US" altLang="zh-CN" dirty="0" err="1"/>
                  <a:t>nu_s</a:t>
                </a:r>
                <a:r>
                  <a:rPr lang="en-US" altLang="zh-CN" dirty="0"/>
                  <a:t>=0.3296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85925EB-9C0E-7470-D967-978CE45BD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65" y="2480838"/>
                <a:ext cx="3397540" cy="427746"/>
              </a:xfrm>
              <a:prstGeom prst="rect">
                <a:avLst/>
              </a:prstGeom>
              <a:blipFill>
                <a:blip r:embed="rId9"/>
                <a:stretch>
                  <a:fillRect r="-180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EE8BA91-8CD5-ED27-EA3E-315C1D352A63}"/>
                  </a:ext>
                </a:extLst>
              </p:cNvPr>
              <p:cNvSpPr txBox="1"/>
              <p:nvPr/>
            </p:nvSpPr>
            <p:spPr>
              <a:xfrm>
                <a:off x="9395669" y="939087"/>
                <a:ext cx="2600588" cy="2029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加入了一个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CN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zh-CN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zh-CN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zh-CN" alt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CN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zh-CN" altLang="en-US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kick</a:t>
                </a:r>
                <a:r>
                  <a:rPr lang="zh-CN" altLang="en-US" dirty="0"/>
                  <a:t>，其中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=0.01</m:t>
                    </m:r>
                    <m:sSub>
                      <m:sSub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</m:oMath>
                </a14:m>
                <a:r>
                  <a:rPr lang="zh-CN" altLang="en-US" dirty="0"/>
                  <a:t>。与横向相比，这类似一个六极铁的效应。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EE8BA91-8CD5-ED27-EA3E-315C1D352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669" y="939087"/>
                <a:ext cx="2600588" cy="2029402"/>
              </a:xfrm>
              <a:prstGeom prst="rect">
                <a:avLst/>
              </a:prstGeom>
              <a:blipFill>
                <a:blip r:embed="rId10"/>
                <a:stretch>
                  <a:fillRect l="-1874" r="-10539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BB158C82-1DD8-0006-5472-A4388FC2B5F7}"/>
              </a:ext>
            </a:extLst>
          </p:cNvPr>
          <p:cNvSpPr txBox="1"/>
          <p:nvPr/>
        </p:nvSpPr>
        <p:spPr>
          <a:xfrm>
            <a:off x="9395669" y="3724712"/>
            <a:ext cx="2550941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随着</a:t>
            </a:r>
            <a:r>
              <a:rPr lang="en-US" altLang="zh-CN" dirty="0" err="1"/>
              <a:t>nu_s</a:t>
            </a:r>
            <a:r>
              <a:rPr lang="zh-CN" altLang="en-US" dirty="0"/>
              <a:t>趋近于三分之一，相空间的稳定区域会越来越小</a:t>
            </a:r>
          </a:p>
        </p:txBody>
      </p:sp>
    </p:spTree>
    <p:extLst>
      <p:ext uri="{BB962C8B-B14F-4D97-AF65-F5344CB8AC3E}">
        <p14:creationId xmlns:p14="http://schemas.microsoft.com/office/powerpoint/2010/main" val="250821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BB8D4BC-4026-B2D7-C6A0-2000F98A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469" y="12647"/>
            <a:ext cx="4123704" cy="3628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16C72D-991D-892B-E35D-5D53A88A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47"/>
            <a:ext cx="3875055" cy="3303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0D53AE-4AA4-B3C0-6B3C-8981040A0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453" y="12647"/>
            <a:ext cx="4533721" cy="3628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210977-9FBF-00DD-2CF7-ADEEE7401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470" y="674637"/>
            <a:ext cx="2474885" cy="151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46793DA-4040-D392-CD04-E408938FF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622" y="430739"/>
            <a:ext cx="1904821" cy="156713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486068A-84B8-CB06-FB22-0830F545CCD0}"/>
              </a:ext>
            </a:extLst>
          </p:cNvPr>
          <p:cNvSpPr/>
          <p:nvPr/>
        </p:nvSpPr>
        <p:spPr>
          <a:xfrm>
            <a:off x="3942693" y="2897014"/>
            <a:ext cx="1165604" cy="24328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A5BD3DB-550F-2AAB-9711-5C0213BFF059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525495" y="2351730"/>
            <a:ext cx="909973" cy="54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A23DF57-53C2-F3DB-8A57-1067E9E9ED2F}"/>
              </a:ext>
            </a:extLst>
          </p:cNvPr>
          <p:cNvSpPr/>
          <p:nvPr/>
        </p:nvSpPr>
        <p:spPr>
          <a:xfrm>
            <a:off x="8331539" y="205702"/>
            <a:ext cx="888493" cy="63748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C2C4848-B1B7-6FC2-32BB-3BCC9DA7D912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220032" y="524444"/>
            <a:ext cx="782974" cy="45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7C916560-75D0-4AD9-477F-926797244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3892" y="3499709"/>
            <a:ext cx="4286241" cy="335829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D97E68A-2FF0-AAD5-3578-78D72BE38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5769" y="3791505"/>
            <a:ext cx="2865386" cy="208707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D7A99DE-7FE3-B365-36F3-84ADB9A2C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7" y="3706536"/>
            <a:ext cx="3749879" cy="303192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C80091B-1F4B-E720-2C8F-D7C57E3F2F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2885" y="3429000"/>
            <a:ext cx="4071257" cy="3429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0CF2D8D-804B-FB49-8A22-7E1B5D7146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9034" y="3582917"/>
            <a:ext cx="1905496" cy="2455059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D2E40A5-6584-BEAC-35FA-E8905F636D41}"/>
              </a:ext>
            </a:extLst>
          </p:cNvPr>
          <p:cNvCxnSpPr>
            <a:cxnSpLocks/>
          </p:cNvCxnSpPr>
          <p:nvPr/>
        </p:nvCxnSpPr>
        <p:spPr>
          <a:xfrm>
            <a:off x="0" y="3435292"/>
            <a:ext cx="121378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E519F3B-4B8F-A82F-A579-1C85048A0B57}"/>
              </a:ext>
            </a:extLst>
          </p:cNvPr>
          <p:cNvSpPr txBox="1"/>
          <p:nvPr/>
        </p:nvSpPr>
        <p:spPr>
          <a:xfrm>
            <a:off x="1661020" y="205702"/>
            <a:ext cx="101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N=4E3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958D929-2B85-A53F-7466-CDBB06C8631E}"/>
              </a:ext>
            </a:extLst>
          </p:cNvPr>
          <p:cNvSpPr txBox="1"/>
          <p:nvPr/>
        </p:nvSpPr>
        <p:spPr>
          <a:xfrm>
            <a:off x="2037905" y="3915409"/>
            <a:ext cx="101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N=2E3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1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8F72C43-4EBA-1235-F28F-CF3C5F7480E3}"/>
                  </a:ext>
                </a:extLst>
              </p:cNvPr>
              <p:cNvSpPr txBox="1"/>
              <p:nvPr/>
            </p:nvSpPr>
            <p:spPr>
              <a:xfrm>
                <a:off x="106260" y="101368"/>
                <a:ext cx="11375471" cy="85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不考虑辐射：束长和能散会趋近于：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altLang="zh-CN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altLang="zh-CN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altLang="zh-CN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num>
                      <m:den>
                        <m:r>
                          <a:rPr lang="en-US" altLang="zh-CN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altLang="zh-CN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altLang="zh-CN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altLang="zh-CN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num>
                      <m:den>
                        <m:r>
                          <a:rPr lang="en-US" altLang="zh-CN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考虑辐射：空间电荷效应弱，会趋近平衡态能散；空间电荷效应强，能散迅速增大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8F72C43-4EBA-1235-F28F-CF3C5F74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0" y="101368"/>
                <a:ext cx="11375471" cy="855427"/>
              </a:xfrm>
              <a:prstGeom prst="rect">
                <a:avLst/>
              </a:prstGeom>
              <a:blipFill>
                <a:blip r:embed="rId2"/>
                <a:stretch>
                  <a:fillRect l="-429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545A9AC-F0FC-721A-786C-3C3D76C60401}"/>
                  </a:ext>
                </a:extLst>
              </p:cNvPr>
              <p:cNvSpPr txBox="1"/>
              <p:nvPr/>
            </p:nvSpPr>
            <p:spPr>
              <a:xfrm>
                <a:off x="1703233" y="1157681"/>
                <a:ext cx="8181524" cy="1858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en-US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545A9AC-F0FC-721A-786C-3C3D76C60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33" y="1157681"/>
                <a:ext cx="8181524" cy="1858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2FCFE6F-68CF-F49A-6E36-E48FF176E663}"/>
              </a:ext>
            </a:extLst>
          </p:cNvPr>
          <p:cNvSpPr txBox="1"/>
          <p:nvPr/>
        </p:nvSpPr>
        <p:spPr>
          <a:xfrm>
            <a:off x="106260" y="3133136"/>
            <a:ext cx="1128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这几个方程里只有线性效应，不会出现非线性共振的情况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BCC78BD-1046-16B6-6E42-8C0AC0DC9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833" y="2636202"/>
            <a:ext cx="3381847" cy="87642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4803809-E653-E3D5-E7FB-05CD7CDC18C2}"/>
              </a:ext>
            </a:extLst>
          </p:cNvPr>
          <p:cNvSpPr txBox="1"/>
          <p:nvPr/>
        </p:nvSpPr>
        <p:spPr>
          <a:xfrm>
            <a:off x="0" y="3653954"/>
            <a:ext cx="11280395" cy="41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dirty="0"/>
              <a:t>从数学上看，没有</a:t>
            </a:r>
            <a:r>
              <a:rPr lang="en-US" altLang="zh-CN" dirty="0"/>
              <a:t>SC</a:t>
            </a:r>
            <a:r>
              <a:rPr lang="zh-CN" altLang="en-US" dirty="0"/>
              <a:t>时：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C161F5-E53C-9039-D237-584B99776F3D}"/>
                  </a:ext>
                </a:extLst>
              </p:cNvPr>
              <p:cNvSpPr txBox="1"/>
              <p:nvPr/>
            </p:nvSpPr>
            <p:spPr>
              <a:xfrm>
                <a:off x="-74122" y="4242979"/>
                <a:ext cx="981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正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C161F5-E53C-9039-D237-584B9977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122" y="4242979"/>
                <a:ext cx="981512" cy="369332"/>
              </a:xfrm>
              <a:prstGeom prst="rect">
                <a:avLst/>
              </a:prstGeom>
              <a:blipFill>
                <a:blip r:embed="rId5"/>
                <a:stretch>
                  <a:fillRect l="-559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DE648729-2EBB-2BDD-81B3-B67927159085}"/>
              </a:ext>
            </a:extLst>
          </p:cNvPr>
          <p:cNvSpPr/>
          <p:nvPr/>
        </p:nvSpPr>
        <p:spPr>
          <a:xfrm>
            <a:off x="736825" y="4310037"/>
            <a:ext cx="587497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B4AE5F8-0C94-5F70-043B-80F509C341E3}"/>
                  </a:ext>
                </a:extLst>
              </p:cNvPr>
              <p:cNvSpPr txBox="1"/>
              <p:nvPr/>
            </p:nvSpPr>
            <p:spPr>
              <a:xfrm>
                <a:off x="1324322" y="4149649"/>
                <a:ext cx="11070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增大、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减小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B4AE5F8-0C94-5F70-043B-80F509C3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22" y="4149649"/>
                <a:ext cx="1107079" cy="646331"/>
              </a:xfrm>
              <a:prstGeom prst="rect">
                <a:avLst/>
              </a:prstGeom>
              <a:blipFill>
                <a:blip r:embed="rId6"/>
                <a:stretch>
                  <a:fillRect t="-5660" r="-2582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头: 右 25">
            <a:extLst>
              <a:ext uri="{FF2B5EF4-FFF2-40B4-BE49-F238E27FC236}">
                <a16:creationId xmlns:a16="http://schemas.microsoft.com/office/drawing/2014/main" id="{750EBA6E-1B86-40E5-214D-DAFAE85CFAB2}"/>
              </a:ext>
            </a:extLst>
          </p:cNvPr>
          <p:cNvSpPr/>
          <p:nvPr/>
        </p:nvSpPr>
        <p:spPr>
          <a:xfrm>
            <a:off x="2498836" y="4318712"/>
            <a:ext cx="587497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868D592-F18D-9CFB-B560-44FFA94F5DFB}"/>
              </a:ext>
            </a:extLst>
          </p:cNvPr>
          <p:cNvSpPr txBox="1"/>
          <p:nvPr/>
        </p:nvSpPr>
        <p:spPr>
          <a:xfrm>
            <a:off x="3097961" y="4145685"/>
            <a:ext cx="133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第一项减小</a:t>
            </a:r>
            <a:endParaRPr lang="en-US" altLang="zh-CN" dirty="0"/>
          </a:p>
          <a:p>
            <a:r>
              <a:rPr lang="zh-CN" altLang="en-US" dirty="0"/>
              <a:t>第三项增大</a:t>
            </a: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B08B406-4983-EA76-BFF1-6243C7CE71C0}"/>
              </a:ext>
            </a:extLst>
          </p:cNvPr>
          <p:cNvSpPr/>
          <p:nvPr/>
        </p:nvSpPr>
        <p:spPr>
          <a:xfrm>
            <a:off x="4408977" y="4341477"/>
            <a:ext cx="378284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BB68B45-EB74-6249-BF60-FE5C9B9DC19A}"/>
                  </a:ext>
                </a:extLst>
              </p:cNvPr>
              <p:cNvSpPr txBox="1"/>
              <p:nvPr/>
            </p:nvSpPr>
            <p:spPr>
              <a:xfrm>
                <a:off x="4683480" y="4125648"/>
                <a:ext cx="968146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负值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BB68B45-EB74-6249-BF60-FE5C9B9DC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80" y="4125648"/>
                <a:ext cx="968146" cy="639983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691371D-8F4D-90B6-B584-2437FF6332FD}"/>
                  </a:ext>
                </a:extLst>
              </p:cNvPr>
              <p:cNvSpPr txBox="1"/>
              <p:nvPr/>
            </p:nvSpPr>
            <p:spPr>
              <a:xfrm>
                <a:off x="5793995" y="4125648"/>
                <a:ext cx="968146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负值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691371D-8F4D-90B6-B584-2437FF633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995" y="4125648"/>
                <a:ext cx="968146" cy="6399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箭头: 右 31">
            <a:extLst>
              <a:ext uri="{FF2B5EF4-FFF2-40B4-BE49-F238E27FC236}">
                <a16:creationId xmlns:a16="http://schemas.microsoft.com/office/drawing/2014/main" id="{7AE6E996-3E70-1AD8-80C7-AC8CED8049A5}"/>
              </a:ext>
            </a:extLst>
          </p:cNvPr>
          <p:cNvSpPr/>
          <p:nvPr/>
        </p:nvSpPr>
        <p:spPr>
          <a:xfrm>
            <a:off x="5455536" y="4312805"/>
            <a:ext cx="355847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8EDD5F7-C09F-E75C-D4A9-ADE7DCCF5051}"/>
                  </a:ext>
                </a:extLst>
              </p:cNvPr>
              <p:cNvSpPr txBox="1"/>
              <p:nvPr/>
            </p:nvSpPr>
            <p:spPr>
              <a:xfrm>
                <a:off x="6959455" y="4104479"/>
                <a:ext cx="11070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减小、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增大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8EDD5F7-C09F-E75C-D4A9-ADE7DCCF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455" y="4104479"/>
                <a:ext cx="1107079" cy="646331"/>
              </a:xfrm>
              <a:prstGeom prst="rect">
                <a:avLst/>
              </a:prstGeom>
              <a:blipFill>
                <a:blip r:embed="rId9"/>
                <a:stretch>
                  <a:fillRect t="-4717" r="-2596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箭头: 右 33">
            <a:extLst>
              <a:ext uri="{FF2B5EF4-FFF2-40B4-BE49-F238E27FC236}">
                <a16:creationId xmlns:a16="http://schemas.microsoft.com/office/drawing/2014/main" id="{746EE42B-84A4-207C-CA9D-75582B1494AE}"/>
              </a:ext>
            </a:extLst>
          </p:cNvPr>
          <p:cNvSpPr/>
          <p:nvPr/>
        </p:nvSpPr>
        <p:spPr>
          <a:xfrm>
            <a:off x="6560868" y="4310036"/>
            <a:ext cx="355313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2F58D66-6DFC-A0DA-6059-31541A18AAA1}"/>
              </a:ext>
            </a:extLst>
          </p:cNvPr>
          <p:cNvSpPr txBox="1"/>
          <p:nvPr/>
        </p:nvSpPr>
        <p:spPr>
          <a:xfrm>
            <a:off x="8387069" y="4125648"/>
            <a:ext cx="133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第一项增大</a:t>
            </a:r>
            <a:endParaRPr lang="en-US" altLang="zh-CN" dirty="0"/>
          </a:p>
          <a:p>
            <a:r>
              <a:rPr lang="zh-CN" altLang="en-US" dirty="0"/>
              <a:t>第三项减小</a:t>
            </a: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8416834B-961A-3B72-6C36-FD4C070B42F6}"/>
              </a:ext>
            </a:extLst>
          </p:cNvPr>
          <p:cNvSpPr/>
          <p:nvPr/>
        </p:nvSpPr>
        <p:spPr>
          <a:xfrm>
            <a:off x="8066534" y="4317503"/>
            <a:ext cx="293749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8512BB26-BE06-5994-4A3F-0F93BADCF509}"/>
              </a:ext>
            </a:extLst>
          </p:cNvPr>
          <p:cNvSpPr/>
          <p:nvPr/>
        </p:nvSpPr>
        <p:spPr>
          <a:xfrm>
            <a:off x="9651624" y="4310036"/>
            <a:ext cx="293265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D272399-8BC1-5EC8-2298-244E7C85714D}"/>
                  </a:ext>
                </a:extLst>
              </p:cNvPr>
              <p:cNvSpPr txBox="1"/>
              <p:nvPr/>
            </p:nvSpPr>
            <p:spPr>
              <a:xfrm>
                <a:off x="9876463" y="4102736"/>
                <a:ext cx="968146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正值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D272399-8BC1-5EC8-2298-244E7C85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463" y="4102736"/>
                <a:ext cx="968146" cy="639983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D79F53F-C1E8-9BF5-DDAA-C4D07D067F8F}"/>
                  </a:ext>
                </a:extLst>
              </p:cNvPr>
              <p:cNvSpPr txBox="1"/>
              <p:nvPr/>
            </p:nvSpPr>
            <p:spPr>
              <a:xfrm>
                <a:off x="11139676" y="4083020"/>
                <a:ext cx="968146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正值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D79F53F-C1E8-9BF5-DDAA-C4D07D06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676" y="4083020"/>
                <a:ext cx="968146" cy="639983"/>
              </a:xfrm>
              <a:prstGeom prst="rect">
                <a:avLst/>
              </a:prstGeom>
              <a:blipFill>
                <a:blip r:embed="rId11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头: 右 39">
            <a:extLst>
              <a:ext uri="{FF2B5EF4-FFF2-40B4-BE49-F238E27FC236}">
                <a16:creationId xmlns:a16="http://schemas.microsoft.com/office/drawing/2014/main" id="{A996136E-5169-4967-C086-F64F22F4E8DE}"/>
              </a:ext>
            </a:extLst>
          </p:cNvPr>
          <p:cNvSpPr/>
          <p:nvPr/>
        </p:nvSpPr>
        <p:spPr>
          <a:xfrm>
            <a:off x="10715275" y="4308827"/>
            <a:ext cx="396878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F7CC01C-4E41-32D6-D021-6860F3A7E0E3}"/>
                  </a:ext>
                </a:extLst>
              </p:cNvPr>
              <p:cNvSpPr txBox="1"/>
              <p:nvPr/>
            </p:nvSpPr>
            <p:spPr>
              <a:xfrm>
                <a:off x="-61519" y="4870942"/>
                <a:ext cx="7746771" cy="538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有</a:t>
                </a:r>
                <a:r>
                  <a:rPr lang="en-US" altLang="zh-CN" dirty="0"/>
                  <a:t>SC</a:t>
                </a:r>
                <a:r>
                  <a:rPr lang="zh-CN" altLang="en-US" dirty="0"/>
                  <a:t>时，如果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ⅇ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altLang="zh-CN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zh-CN" alt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func>
                          <m:funcPr>
                            <m:ctrlPr>
                              <a:rPr lang="zh-CN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zh-CN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zh-CN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func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不再单调，有可能出现：</a:t>
                </a: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F7CC01C-4E41-32D6-D021-6860F3A7E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519" y="4870942"/>
                <a:ext cx="7746771" cy="538353"/>
              </a:xfrm>
              <a:prstGeom prst="rect">
                <a:avLst/>
              </a:prstGeom>
              <a:blipFill>
                <a:blip r:embed="rId12"/>
                <a:stretch>
                  <a:fillRect l="-708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76DCCA2-19F8-D574-9500-9C98E9E394A4}"/>
                  </a:ext>
                </a:extLst>
              </p:cNvPr>
              <p:cNvSpPr txBox="1"/>
              <p:nvPr/>
            </p:nvSpPr>
            <p:spPr>
              <a:xfrm>
                <a:off x="-54535" y="5577587"/>
                <a:ext cx="981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正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76DCCA2-19F8-D574-9500-9C98E9E39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535" y="5577587"/>
                <a:ext cx="981512" cy="369332"/>
              </a:xfrm>
              <a:prstGeom prst="rect">
                <a:avLst/>
              </a:prstGeom>
              <a:blipFill>
                <a:blip r:embed="rId13"/>
                <a:stretch>
                  <a:fillRect l="-4969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箭头: 右 52">
            <a:extLst>
              <a:ext uri="{FF2B5EF4-FFF2-40B4-BE49-F238E27FC236}">
                <a16:creationId xmlns:a16="http://schemas.microsoft.com/office/drawing/2014/main" id="{3F2D2ABE-7115-AD68-463D-DD7BCC5EBA41}"/>
              </a:ext>
            </a:extLst>
          </p:cNvPr>
          <p:cNvSpPr/>
          <p:nvPr/>
        </p:nvSpPr>
        <p:spPr>
          <a:xfrm>
            <a:off x="756412" y="5644645"/>
            <a:ext cx="587497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A7B9B49-901A-7F9C-6E6A-CB6B15ECB231}"/>
                  </a:ext>
                </a:extLst>
              </p:cNvPr>
              <p:cNvSpPr txBox="1"/>
              <p:nvPr/>
            </p:nvSpPr>
            <p:spPr>
              <a:xfrm>
                <a:off x="1343909" y="5484257"/>
                <a:ext cx="11070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增大、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减小</a:t>
                </a: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A7B9B49-901A-7F9C-6E6A-CB6B15ECB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09" y="5484257"/>
                <a:ext cx="1107079" cy="646331"/>
              </a:xfrm>
              <a:prstGeom prst="rect">
                <a:avLst/>
              </a:prstGeom>
              <a:blipFill>
                <a:blip r:embed="rId14"/>
                <a:stretch>
                  <a:fillRect t="-5660" r="-2582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箭头: 右 54">
            <a:extLst>
              <a:ext uri="{FF2B5EF4-FFF2-40B4-BE49-F238E27FC236}">
                <a16:creationId xmlns:a16="http://schemas.microsoft.com/office/drawing/2014/main" id="{2D4F795F-BA3C-EAC5-1118-673BD97FF214}"/>
              </a:ext>
            </a:extLst>
          </p:cNvPr>
          <p:cNvSpPr/>
          <p:nvPr/>
        </p:nvSpPr>
        <p:spPr>
          <a:xfrm>
            <a:off x="2518423" y="5653320"/>
            <a:ext cx="587497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7F62132-52D8-A26C-5082-71414856BC15}"/>
              </a:ext>
            </a:extLst>
          </p:cNvPr>
          <p:cNvSpPr txBox="1"/>
          <p:nvPr/>
        </p:nvSpPr>
        <p:spPr>
          <a:xfrm>
            <a:off x="3117548" y="5480293"/>
            <a:ext cx="133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第一项增大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第三项增大</a:t>
            </a:r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97D1A301-93B6-8D6A-2405-65A409BBF318}"/>
              </a:ext>
            </a:extLst>
          </p:cNvPr>
          <p:cNvSpPr/>
          <p:nvPr/>
        </p:nvSpPr>
        <p:spPr>
          <a:xfrm>
            <a:off x="4428564" y="5676085"/>
            <a:ext cx="378284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C33324E2-8B56-1982-099F-86CC841AE090}"/>
                  </a:ext>
                </a:extLst>
              </p:cNvPr>
              <p:cNvSpPr txBox="1"/>
              <p:nvPr/>
            </p:nvSpPr>
            <p:spPr>
              <a:xfrm>
                <a:off x="4703067" y="5460256"/>
                <a:ext cx="977668" cy="916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zh-CN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zh-CN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zh-CN" alt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较小的负值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C33324E2-8B56-1982-099F-86CC841AE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067" y="5460256"/>
                <a:ext cx="977668" cy="916982"/>
              </a:xfrm>
              <a:prstGeom prst="rect">
                <a:avLst/>
              </a:prstGeom>
              <a:blipFill>
                <a:blip r:embed="rId15"/>
                <a:stretch>
                  <a:fillRect l="-562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AE2F562-F5ED-6C0C-37F0-BD0B1DBD9CC0}"/>
                  </a:ext>
                </a:extLst>
              </p:cNvPr>
              <p:cNvSpPr txBox="1"/>
              <p:nvPr/>
            </p:nvSpPr>
            <p:spPr>
              <a:xfrm>
                <a:off x="5762016" y="5469923"/>
                <a:ext cx="907765" cy="916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较小的负值</a:t>
                </a: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AE2F562-F5ED-6C0C-37F0-BD0B1DBD9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16" y="5469923"/>
                <a:ext cx="907765" cy="916982"/>
              </a:xfrm>
              <a:prstGeom prst="rect">
                <a:avLst/>
              </a:prstGeom>
              <a:blipFill>
                <a:blip r:embed="rId16"/>
                <a:stretch>
                  <a:fillRect l="-5369" r="-2685" b="-9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箭头: 右 59">
            <a:extLst>
              <a:ext uri="{FF2B5EF4-FFF2-40B4-BE49-F238E27FC236}">
                <a16:creationId xmlns:a16="http://schemas.microsoft.com/office/drawing/2014/main" id="{E1B21586-B742-B0B9-ECFB-C846229DD2DA}"/>
              </a:ext>
            </a:extLst>
          </p:cNvPr>
          <p:cNvSpPr/>
          <p:nvPr/>
        </p:nvSpPr>
        <p:spPr>
          <a:xfrm>
            <a:off x="5475123" y="5647413"/>
            <a:ext cx="355847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73408D65-09E7-E88D-D03E-6A8BFB5225D7}"/>
                  </a:ext>
                </a:extLst>
              </p:cNvPr>
              <p:cNvSpPr txBox="1"/>
              <p:nvPr/>
            </p:nvSpPr>
            <p:spPr>
              <a:xfrm>
                <a:off x="6900304" y="5346754"/>
                <a:ext cx="11070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较弱的减小、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CN" alt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较弱的增大</a:t>
                </a: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73408D65-09E7-E88D-D03E-6A8BFB522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304" y="5346754"/>
                <a:ext cx="1107079" cy="1200329"/>
              </a:xfrm>
              <a:prstGeom prst="rect">
                <a:avLst/>
              </a:prstGeom>
              <a:blipFill>
                <a:blip r:embed="rId17"/>
                <a:stretch>
                  <a:fillRect l="-4945" t="-2538" r="-439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箭头: 右 61">
            <a:extLst>
              <a:ext uri="{FF2B5EF4-FFF2-40B4-BE49-F238E27FC236}">
                <a16:creationId xmlns:a16="http://schemas.microsoft.com/office/drawing/2014/main" id="{B681CFF2-9547-D26C-35A9-A5B8FEACE9FD}"/>
              </a:ext>
            </a:extLst>
          </p:cNvPr>
          <p:cNvSpPr/>
          <p:nvPr/>
        </p:nvSpPr>
        <p:spPr>
          <a:xfrm>
            <a:off x="6580455" y="5644644"/>
            <a:ext cx="355313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EF015B4-3026-27E3-CF00-C86244108D03}"/>
              </a:ext>
            </a:extLst>
          </p:cNvPr>
          <p:cNvSpPr txBox="1"/>
          <p:nvPr/>
        </p:nvSpPr>
        <p:spPr>
          <a:xfrm>
            <a:off x="8281951" y="5460256"/>
            <a:ext cx="133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第一项增大</a:t>
            </a:r>
            <a:endParaRPr lang="en-US" altLang="zh-CN" dirty="0"/>
          </a:p>
          <a:p>
            <a:r>
              <a:rPr lang="zh-CN" altLang="en-US" dirty="0"/>
              <a:t>第三项减小</a:t>
            </a:r>
          </a:p>
        </p:txBody>
      </p:sp>
      <p:sp>
        <p:nvSpPr>
          <p:cNvPr id="64" name="箭头: 右 63">
            <a:extLst>
              <a:ext uri="{FF2B5EF4-FFF2-40B4-BE49-F238E27FC236}">
                <a16:creationId xmlns:a16="http://schemas.microsoft.com/office/drawing/2014/main" id="{AA677DF8-1C3E-3427-FBF1-16C2B1659CF6}"/>
              </a:ext>
            </a:extLst>
          </p:cNvPr>
          <p:cNvSpPr/>
          <p:nvPr/>
        </p:nvSpPr>
        <p:spPr>
          <a:xfrm>
            <a:off x="7994281" y="5653320"/>
            <a:ext cx="293749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箭头: 右 64">
            <a:extLst>
              <a:ext uri="{FF2B5EF4-FFF2-40B4-BE49-F238E27FC236}">
                <a16:creationId xmlns:a16="http://schemas.microsoft.com/office/drawing/2014/main" id="{1DA9D5D9-7ADF-3C4A-B4F6-5895DB5B1E6E}"/>
              </a:ext>
            </a:extLst>
          </p:cNvPr>
          <p:cNvSpPr/>
          <p:nvPr/>
        </p:nvSpPr>
        <p:spPr>
          <a:xfrm>
            <a:off x="9671211" y="5644644"/>
            <a:ext cx="293265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83CBEF83-AAD6-8DC5-EB7D-9B79C9D6E632}"/>
                  </a:ext>
                </a:extLst>
              </p:cNvPr>
              <p:cNvSpPr txBox="1"/>
              <p:nvPr/>
            </p:nvSpPr>
            <p:spPr>
              <a:xfrm>
                <a:off x="9896050" y="5437344"/>
                <a:ext cx="968146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正值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83CBEF83-AAD6-8DC5-EB7D-9B79C9D6E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050" y="5437344"/>
                <a:ext cx="968146" cy="639983"/>
              </a:xfrm>
              <a:prstGeom prst="rect">
                <a:avLst/>
              </a:prstGeom>
              <a:blipFill>
                <a:blip r:embed="rId1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2250152A-B0CA-6BD6-E484-847ED7ED9CA3}"/>
                  </a:ext>
                </a:extLst>
              </p:cNvPr>
              <p:cNvSpPr txBox="1"/>
              <p:nvPr/>
            </p:nvSpPr>
            <p:spPr>
              <a:xfrm>
                <a:off x="11159263" y="5417628"/>
                <a:ext cx="968146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zh-CN" alt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正值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2250152A-B0CA-6BD6-E484-847ED7ED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263" y="5417628"/>
                <a:ext cx="968146" cy="639983"/>
              </a:xfrm>
              <a:prstGeom prst="rect">
                <a:avLst/>
              </a:prstGeom>
              <a:blipFill>
                <a:blip r:embed="rId1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箭头: 右 67">
            <a:extLst>
              <a:ext uri="{FF2B5EF4-FFF2-40B4-BE49-F238E27FC236}">
                <a16:creationId xmlns:a16="http://schemas.microsoft.com/office/drawing/2014/main" id="{8DEB8FDA-4684-1174-2CEF-8CA5DC260937}"/>
              </a:ext>
            </a:extLst>
          </p:cNvPr>
          <p:cNvSpPr/>
          <p:nvPr/>
        </p:nvSpPr>
        <p:spPr>
          <a:xfrm>
            <a:off x="10734862" y="5643435"/>
            <a:ext cx="396878" cy="235216"/>
          </a:xfrm>
          <a:prstGeom prst="rightArrow">
            <a:avLst>
              <a:gd name="adj1" fmla="val 1433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箭头: 手杖形 69">
            <a:extLst>
              <a:ext uri="{FF2B5EF4-FFF2-40B4-BE49-F238E27FC236}">
                <a16:creationId xmlns:a16="http://schemas.microsoft.com/office/drawing/2014/main" id="{61739E6E-6641-E1DA-71EA-29E2DAAA350F}"/>
              </a:ext>
            </a:extLst>
          </p:cNvPr>
          <p:cNvSpPr/>
          <p:nvPr/>
        </p:nvSpPr>
        <p:spPr>
          <a:xfrm rot="11097159">
            <a:off x="1897865" y="6324189"/>
            <a:ext cx="5272194" cy="245907"/>
          </a:xfrm>
          <a:prstGeom prst="uturnArrow">
            <a:avLst>
              <a:gd name="adj1" fmla="val 941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DE1528A-AB49-053F-F198-7A7492A09D80}"/>
              </a:ext>
            </a:extLst>
          </p:cNvPr>
          <p:cNvSpPr txBox="1"/>
          <p:nvPr/>
        </p:nvSpPr>
        <p:spPr>
          <a:xfrm>
            <a:off x="8573549" y="6377238"/>
            <a:ext cx="30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阻尼使该过程可能出现</a:t>
            </a:r>
          </a:p>
        </p:txBody>
      </p:sp>
    </p:spTree>
    <p:extLst>
      <p:ext uri="{BB962C8B-B14F-4D97-AF65-F5344CB8AC3E}">
        <p14:creationId xmlns:p14="http://schemas.microsoft.com/office/powerpoint/2010/main" val="85834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4A153BA-F0BC-D967-26C0-8D446372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6822" cy="3337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9EE6ED9-DFFA-D29A-EFB5-92866F3C0C7A}"/>
                  </a:ext>
                </a:extLst>
              </p:cNvPr>
              <p:cNvSpPr txBox="1"/>
              <p:nvPr/>
            </p:nvSpPr>
            <p:spPr>
              <a:xfrm>
                <a:off x="5402510" y="293615"/>
                <a:ext cx="6258187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能散出现增长的圈数为</a:t>
                </a:r>
                <a:r>
                  <a:rPr lang="en-US" altLang="zh-CN" dirty="0"/>
                  <a:t>n~1.1e6</a:t>
                </a:r>
                <a:r>
                  <a:rPr lang="zh-CN" altLang="en-US" dirty="0"/>
                  <a:t>，此时对应的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~9.65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zh-CN" altLang="en-US" dirty="0"/>
                  <a:t>，关于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ⅇ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zh-CN" alt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en-US" altLang="zh-CN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zh-CN" alt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func>
                          <m:funcPr>
                            <m:ctrlPr>
                              <a:rPr lang="zh-CN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zh-CN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zh-CN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func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zh-CN" alt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的曲线如下图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9EE6ED9-DFFA-D29A-EFB5-92866F3C0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10" y="293615"/>
                <a:ext cx="6258187" cy="815351"/>
              </a:xfrm>
              <a:prstGeom prst="rect">
                <a:avLst/>
              </a:prstGeom>
              <a:blipFill>
                <a:blip r:embed="rId3"/>
                <a:stretch>
                  <a:fillRect l="-779" t="-3731" r="-4479"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76D9867-E87A-F767-3086-441F7B28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2" y="3173397"/>
            <a:ext cx="4176822" cy="3684603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4BDD1CE-25FC-C024-F553-F54385F43830}"/>
              </a:ext>
            </a:extLst>
          </p:cNvPr>
          <p:cNvCxnSpPr>
            <a:cxnSpLocks/>
          </p:cNvCxnSpPr>
          <p:nvPr/>
        </p:nvCxnSpPr>
        <p:spPr>
          <a:xfrm>
            <a:off x="2827090" y="780176"/>
            <a:ext cx="0" cy="5989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1C64E067-343B-A3DB-5621-9C0EE28EE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510" y="1608028"/>
            <a:ext cx="6446146" cy="51618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3A37CC-8616-62DD-F1B8-DE5B8B772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400" y="1248327"/>
            <a:ext cx="3501727" cy="2518330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75F351EB-33BB-675C-FC55-89D390D1C10A}"/>
              </a:ext>
            </a:extLst>
          </p:cNvPr>
          <p:cNvSpPr/>
          <p:nvPr/>
        </p:nvSpPr>
        <p:spPr>
          <a:xfrm rot="17845453">
            <a:off x="7822504" y="2624001"/>
            <a:ext cx="746620" cy="391924"/>
          </a:xfrm>
          <a:prstGeom prst="rightArrow">
            <a:avLst>
              <a:gd name="adj1" fmla="val 2902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1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>
            <a:extLst>
              <a:ext uri="{FF2B5EF4-FFF2-40B4-BE49-F238E27FC236}">
                <a16:creationId xmlns:a16="http://schemas.microsoft.com/office/drawing/2014/main" id="{D7561F49-F8B0-BBFB-56E3-43B9659FB45C}"/>
              </a:ext>
            </a:extLst>
          </p:cNvPr>
          <p:cNvSpPr/>
          <p:nvPr/>
        </p:nvSpPr>
        <p:spPr>
          <a:xfrm rot="15266747">
            <a:off x="3602807" y="1666481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02113A-77CB-DB81-8C81-9C4E512E403D}"/>
              </a:ext>
            </a:extLst>
          </p:cNvPr>
          <p:cNvSpPr txBox="1"/>
          <p:nvPr/>
        </p:nvSpPr>
        <p:spPr>
          <a:xfrm>
            <a:off x="-44934" y="105676"/>
            <a:ext cx="1139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从物理上理解，</a:t>
            </a:r>
            <a:r>
              <a:rPr lang="en-US" altLang="zh-CN" dirty="0"/>
              <a:t>η</a:t>
            </a:r>
            <a:r>
              <a:rPr lang="zh-CN" altLang="en-US" dirty="0"/>
              <a:t>＞</a:t>
            </a:r>
            <a:r>
              <a:rPr lang="en-US" altLang="zh-CN" dirty="0"/>
              <a:t>0</a:t>
            </a:r>
            <a:r>
              <a:rPr lang="zh-CN" altLang="en-US" dirty="0"/>
              <a:t>时，空间电荷效应是聚焦效应，将其当作一个</a:t>
            </a:r>
            <a:r>
              <a:rPr lang="en-US" altLang="zh-CN" dirty="0"/>
              <a:t>kick</a:t>
            </a:r>
            <a:r>
              <a:rPr lang="zh-CN" altLang="en-US" dirty="0"/>
              <a:t>的形式</a:t>
            </a:r>
            <a:r>
              <a:rPr lang="en-US" altLang="zh-CN" dirty="0"/>
              <a:t>·</a:t>
            </a:r>
            <a:endParaRPr lang="zh-CN" altLang="en-US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F58B2F3-6813-A2AB-1B83-F2A7EC7FB6AA}"/>
              </a:ext>
            </a:extLst>
          </p:cNvPr>
          <p:cNvSpPr/>
          <p:nvPr/>
        </p:nvSpPr>
        <p:spPr>
          <a:xfrm rot="16200000">
            <a:off x="567101" y="1662462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79AEFC28-D627-17BD-ED80-2E8C7C6D5C4A}"/>
              </a:ext>
            </a:extLst>
          </p:cNvPr>
          <p:cNvSpPr/>
          <p:nvPr/>
        </p:nvSpPr>
        <p:spPr>
          <a:xfrm rot="17303369">
            <a:off x="6705501" y="1676341"/>
            <a:ext cx="1459304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1516CA8C-E3EF-72AD-D6B1-402E30C68512}"/>
              </a:ext>
            </a:extLst>
          </p:cNvPr>
          <p:cNvSpPr/>
          <p:nvPr/>
        </p:nvSpPr>
        <p:spPr>
          <a:xfrm>
            <a:off x="1073769" y="1414475"/>
            <a:ext cx="423223" cy="11654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2E2EA2E-66AE-8DB7-ED2B-A687477515FE}"/>
              </a:ext>
            </a:extLst>
          </p:cNvPr>
          <p:cNvSpPr/>
          <p:nvPr/>
        </p:nvSpPr>
        <p:spPr>
          <a:xfrm rot="20187090">
            <a:off x="4117414" y="1478516"/>
            <a:ext cx="417322" cy="1031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F092965A-4461-CD12-F275-E122CA1EE934}"/>
              </a:ext>
            </a:extLst>
          </p:cNvPr>
          <p:cNvSpPr/>
          <p:nvPr/>
        </p:nvSpPr>
        <p:spPr>
          <a:xfrm rot="11549927">
            <a:off x="7308853" y="1069810"/>
            <a:ext cx="252600" cy="18698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A8CDEE3D-66F4-5A4E-8094-2F78E8DD667E}"/>
              </a:ext>
            </a:extLst>
          </p:cNvPr>
          <p:cNvSpPr/>
          <p:nvPr/>
        </p:nvSpPr>
        <p:spPr>
          <a:xfrm>
            <a:off x="4980272" y="1082922"/>
            <a:ext cx="1843386" cy="676987"/>
          </a:xfrm>
          <a:prstGeom prst="rightArrow">
            <a:avLst>
              <a:gd name="adj1" fmla="val 128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E978284-6F44-36F3-20DD-FF74C2FC0590}"/>
              </a:ext>
            </a:extLst>
          </p:cNvPr>
          <p:cNvSpPr txBox="1"/>
          <p:nvPr/>
        </p:nvSpPr>
        <p:spPr>
          <a:xfrm>
            <a:off x="5287616" y="604683"/>
            <a:ext cx="115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较强的</a:t>
            </a:r>
            <a:r>
              <a:rPr lang="en-US" altLang="zh-CN" dirty="0"/>
              <a:t>SC kick</a:t>
            </a:r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4A0A245-9E7F-9879-8523-1241C8E92293}"/>
              </a:ext>
            </a:extLst>
          </p:cNvPr>
          <p:cNvCxnSpPr>
            <a:cxnSpLocks/>
          </p:cNvCxnSpPr>
          <p:nvPr/>
        </p:nvCxnSpPr>
        <p:spPr>
          <a:xfrm>
            <a:off x="-26005" y="1989637"/>
            <a:ext cx="286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2E017C5-21AB-8324-CB19-B9BEE0C43D52}"/>
              </a:ext>
            </a:extLst>
          </p:cNvPr>
          <p:cNvCxnSpPr>
            <a:cxnSpLocks/>
          </p:cNvCxnSpPr>
          <p:nvPr/>
        </p:nvCxnSpPr>
        <p:spPr>
          <a:xfrm flipV="1">
            <a:off x="1282677" y="848734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54347BE-11BC-19A8-F8F5-F1BB877DE1AD}"/>
              </a:ext>
            </a:extLst>
          </p:cNvPr>
          <p:cNvCxnSpPr>
            <a:cxnSpLocks/>
          </p:cNvCxnSpPr>
          <p:nvPr/>
        </p:nvCxnSpPr>
        <p:spPr>
          <a:xfrm rot="2296169" flipV="1">
            <a:off x="3354105" y="1103751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A4E2337-99CA-CC94-CC04-5DA5B65D9931}"/>
              </a:ext>
            </a:extLst>
          </p:cNvPr>
          <p:cNvCxnSpPr>
            <a:cxnSpLocks/>
          </p:cNvCxnSpPr>
          <p:nvPr/>
        </p:nvCxnSpPr>
        <p:spPr>
          <a:xfrm rot="2296169" flipH="1" flipV="1">
            <a:off x="3559959" y="1098051"/>
            <a:ext cx="1511834" cy="1815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E48B064-C5C7-F85F-0BEF-90195E2D8D82}"/>
              </a:ext>
            </a:extLst>
          </p:cNvPr>
          <p:cNvCxnSpPr>
            <a:cxnSpLocks/>
          </p:cNvCxnSpPr>
          <p:nvPr/>
        </p:nvCxnSpPr>
        <p:spPr>
          <a:xfrm rot="2296169" flipV="1">
            <a:off x="6270834" y="1118855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54C5A10-8102-3540-5061-99148B5DD319}"/>
              </a:ext>
            </a:extLst>
          </p:cNvPr>
          <p:cNvCxnSpPr>
            <a:cxnSpLocks/>
          </p:cNvCxnSpPr>
          <p:nvPr/>
        </p:nvCxnSpPr>
        <p:spPr>
          <a:xfrm flipV="1">
            <a:off x="7408638" y="848735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椭圆 95">
            <a:extLst>
              <a:ext uri="{FF2B5EF4-FFF2-40B4-BE49-F238E27FC236}">
                <a16:creationId xmlns:a16="http://schemas.microsoft.com/office/drawing/2014/main" id="{AD5BAAAB-4578-5734-5C9B-1A667B3FF4DD}"/>
              </a:ext>
            </a:extLst>
          </p:cNvPr>
          <p:cNvSpPr/>
          <p:nvPr/>
        </p:nvSpPr>
        <p:spPr>
          <a:xfrm rot="15266747">
            <a:off x="3619673" y="4346705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9B7B8EA5-3D50-1F2F-C2AF-65527C9C8FA5}"/>
              </a:ext>
            </a:extLst>
          </p:cNvPr>
          <p:cNvSpPr/>
          <p:nvPr/>
        </p:nvSpPr>
        <p:spPr>
          <a:xfrm rot="16200000">
            <a:off x="583967" y="4342686"/>
            <a:ext cx="1446535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2E4E2BB7-93B9-5794-2AF2-E0F79C53CAB0}"/>
              </a:ext>
            </a:extLst>
          </p:cNvPr>
          <p:cNvCxnSpPr>
            <a:cxnSpLocks/>
          </p:cNvCxnSpPr>
          <p:nvPr/>
        </p:nvCxnSpPr>
        <p:spPr>
          <a:xfrm>
            <a:off x="83161" y="3550603"/>
            <a:ext cx="8465430" cy="10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EE578083-C980-4BED-352A-535CE657B94A}"/>
              </a:ext>
            </a:extLst>
          </p:cNvPr>
          <p:cNvCxnSpPr>
            <a:cxnSpLocks/>
          </p:cNvCxnSpPr>
          <p:nvPr/>
        </p:nvCxnSpPr>
        <p:spPr>
          <a:xfrm>
            <a:off x="121603" y="5800233"/>
            <a:ext cx="88438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>
            <a:extLst>
              <a:ext uri="{FF2B5EF4-FFF2-40B4-BE49-F238E27FC236}">
                <a16:creationId xmlns:a16="http://schemas.microsoft.com/office/drawing/2014/main" id="{91A4B123-248B-E689-4EFF-5958097133D9}"/>
              </a:ext>
            </a:extLst>
          </p:cNvPr>
          <p:cNvSpPr/>
          <p:nvPr/>
        </p:nvSpPr>
        <p:spPr>
          <a:xfrm rot="17303369">
            <a:off x="6677006" y="4362434"/>
            <a:ext cx="1459304" cy="6463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D9B8F44A-52BA-C6CB-583A-CA2A7A10483F}"/>
              </a:ext>
            </a:extLst>
          </p:cNvPr>
          <p:cNvSpPr/>
          <p:nvPr/>
        </p:nvSpPr>
        <p:spPr>
          <a:xfrm>
            <a:off x="1173444" y="4008629"/>
            <a:ext cx="276083" cy="132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箭头: 右 106">
            <a:extLst>
              <a:ext uri="{FF2B5EF4-FFF2-40B4-BE49-F238E27FC236}">
                <a16:creationId xmlns:a16="http://schemas.microsoft.com/office/drawing/2014/main" id="{AC438AC3-F3DF-2A3F-A647-FE626B671DC2}"/>
              </a:ext>
            </a:extLst>
          </p:cNvPr>
          <p:cNvSpPr/>
          <p:nvPr/>
        </p:nvSpPr>
        <p:spPr>
          <a:xfrm>
            <a:off x="5095640" y="3649852"/>
            <a:ext cx="1843386" cy="676987"/>
          </a:xfrm>
          <a:prstGeom prst="rightArrow">
            <a:avLst>
              <a:gd name="adj1" fmla="val 128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箭头: 右 107">
            <a:extLst>
              <a:ext uri="{FF2B5EF4-FFF2-40B4-BE49-F238E27FC236}">
                <a16:creationId xmlns:a16="http://schemas.microsoft.com/office/drawing/2014/main" id="{C14ABDA3-1169-7700-90E7-FE18ADF71E2C}"/>
              </a:ext>
            </a:extLst>
          </p:cNvPr>
          <p:cNvSpPr/>
          <p:nvPr/>
        </p:nvSpPr>
        <p:spPr>
          <a:xfrm>
            <a:off x="-9138" y="3624935"/>
            <a:ext cx="1149292" cy="676987"/>
          </a:xfrm>
          <a:prstGeom prst="rightArrow">
            <a:avLst>
              <a:gd name="adj1" fmla="val 1282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CC819A92-85F3-87BF-8B75-C03CE6EBE689}"/>
              </a:ext>
            </a:extLst>
          </p:cNvPr>
          <p:cNvCxnSpPr>
            <a:cxnSpLocks/>
          </p:cNvCxnSpPr>
          <p:nvPr/>
        </p:nvCxnSpPr>
        <p:spPr>
          <a:xfrm>
            <a:off x="-9139" y="4669861"/>
            <a:ext cx="286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9F543B2A-F24A-3C37-892B-458839500FF4}"/>
              </a:ext>
            </a:extLst>
          </p:cNvPr>
          <p:cNvCxnSpPr>
            <a:cxnSpLocks/>
          </p:cNvCxnSpPr>
          <p:nvPr/>
        </p:nvCxnSpPr>
        <p:spPr>
          <a:xfrm flipV="1">
            <a:off x="1299543" y="3528958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椭圆 118">
            <a:extLst>
              <a:ext uri="{FF2B5EF4-FFF2-40B4-BE49-F238E27FC236}">
                <a16:creationId xmlns:a16="http://schemas.microsoft.com/office/drawing/2014/main" id="{447F78EE-2BA0-4D93-E630-10B0710846A2}"/>
              </a:ext>
            </a:extLst>
          </p:cNvPr>
          <p:cNvSpPr/>
          <p:nvPr/>
        </p:nvSpPr>
        <p:spPr>
          <a:xfrm rot="20772488">
            <a:off x="4193726" y="4098633"/>
            <a:ext cx="276083" cy="1135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E57BB116-2941-99C5-09E5-266464351EE7}"/>
              </a:ext>
            </a:extLst>
          </p:cNvPr>
          <p:cNvCxnSpPr>
            <a:cxnSpLocks/>
          </p:cNvCxnSpPr>
          <p:nvPr/>
        </p:nvCxnSpPr>
        <p:spPr>
          <a:xfrm rot="2296169" flipH="1" flipV="1">
            <a:off x="3576825" y="3778275"/>
            <a:ext cx="1511834" cy="1815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DE94CB62-D3CF-8E70-5850-C7C77149F435}"/>
              </a:ext>
            </a:extLst>
          </p:cNvPr>
          <p:cNvCxnSpPr>
            <a:cxnSpLocks/>
          </p:cNvCxnSpPr>
          <p:nvPr/>
        </p:nvCxnSpPr>
        <p:spPr>
          <a:xfrm rot="2296169" flipV="1">
            <a:off x="3313650" y="3779953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椭圆 119">
            <a:extLst>
              <a:ext uri="{FF2B5EF4-FFF2-40B4-BE49-F238E27FC236}">
                <a16:creationId xmlns:a16="http://schemas.microsoft.com/office/drawing/2014/main" id="{421AF1C3-D5BB-069E-6E4E-410664CE4493}"/>
              </a:ext>
            </a:extLst>
          </p:cNvPr>
          <p:cNvSpPr/>
          <p:nvPr/>
        </p:nvSpPr>
        <p:spPr>
          <a:xfrm rot="681064">
            <a:off x="7344720" y="3691386"/>
            <a:ext cx="166833" cy="19847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68C7F1D5-0CA1-8FF1-2362-1874D72651E0}"/>
              </a:ext>
            </a:extLst>
          </p:cNvPr>
          <p:cNvCxnSpPr>
            <a:cxnSpLocks/>
          </p:cNvCxnSpPr>
          <p:nvPr/>
        </p:nvCxnSpPr>
        <p:spPr>
          <a:xfrm rot="2296169" flipV="1">
            <a:off x="6448066" y="3779952"/>
            <a:ext cx="2245911" cy="1771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06028B5A-D355-3A1C-6E33-038845825835}"/>
              </a:ext>
            </a:extLst>
          </p:cNvPr>
          <p:cNvCxnSpPr>
            <a:cxnSpLocks/>
          </p:cNvCxnSpPr>
          <p:nvPr/>
        </p:nvCxnSpPr>
        <p:spPr>
          <a:xfrm flipV="1">
            <a:off x="7425504" y="3528959"/>
            <a:ext cx="0" cy="23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907786A5-1287-9E1C-2D2C-C32BE1892EC5}"/>
              </a:ext>
            </a:extLst>
          </p:cNvPr>
          <p:cNvSpPr txBox="1"/>
          <p:nvPr/>
        </p:nvSpPr>
        <p:spPr>
          <a:xfrm>
            <a:off x="5399175" y="4027446"/>
            <a:ext cx="115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更强的</a:t>
            </a:r>
            <a:r>
              <a:rPr lang="en-US" altLang="zh-CN" dirty="0"/>
              <a:t>SC kick</a:t>
            </a:r>
            <a:endParaRPr lang="zh-CN" altLang="en-US" dirty="0"/>
          </a:p>
        </p:txBody>
      </p:sp>
      <p:pic>
        <p:nvPicPr>
          <p:cNvPr id="123" name="图片 122">
            <a:extLst>
              <a:ext uri="{FF2B5EF4-FFF2-40B4-BE49-F238E27FC236}">
                <a16:creationId xmlns:a16="http://schemas.microsoft.com/office/drawing/2014/main" id="{B450B73F-8CAD-0162-72BC-CD41C025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718" y="3700326"/>
            <a:ext cx="3919185" cy="3101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52C60E12-BE89-163F-4817-4876FDBDBE17}"/>
                  </a:ext>
                </a:extLst>
              </p:cNvPr>
              <p:cNvSpPr txBox="1"/>
              <p:nvPr/>
            </p:nvSpPr>
            <p:spPr>
              <a:xfrm>
                <a:off x="8480284" y="4645361"/>
                <a:ext cx="354644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func>
                            <m:funcPr>
                              <m:ctrlPr>
                                <a:rPr lang="zh-CN" alt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zh-CN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52C60E12-BE89-163F-4817-4876FDBD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284" y="4645361"/>
                <a:ext cx="3546446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右大括号 126">
            <a:extLst>
              <a:ext uri="{FF2B5EF4-FFF2-40B4-BE49-F238E27FC236}">
                <a16:creationId xmlns:a16="http://schemas.microsoft.com/office/drawing/2014/main" id="{6A2070EA-0992-8682-C125-3F697C788BAE}"/>
              </a:ext>
            </a:extLst>
          </p:cNvPr>
          <p:cNvSpPr/>
          <p:nvPr/>
        </p:nvSpPr>
        <p:spPr>
          <a:xfrm>
            <a:off x="7705239" y="1116322"/>
            <a:ext cx="152093" cy="87331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A521049E-A0F6-D141-1EEA-FD9CCFFFB825}"/>
              </a:ext>
            </a:extLst>
          </p:cNvPr>
          <p:cNvSpPr txBox="1"/>
          <p:nvPr/>
        </p:nvSpPr>
        <p:spPr>
          <a:xfrm>
            <a:off x="7816879" y="1362472"/>
            <a:ext cx="4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d1</a:t>
            </a:r>
            <a:endParaRPr lang="zh-CN" altLang="en-US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7B0B4375-C8FA-45BA-1080-2D15775D14C2}"/>
              </a:ext>
            </a:extLst>
          </p:cNvPr>
          <p:cNvSpPr txBox="1"/>
          <p:nvPr/>
        </p:nvSpPr>
        <p:spPr>
          <a:xfrm>
            <a:off x="7761634" y="3974342"/>
            <a:ext cx="4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d2</a:t>
            </a:r>
            <a:endParaRPr lang="zh-CN" altLang="en-US" dirty="0"/>
          </a:p>
        </p:txBody>
      </p:sp>
      <p:sp>
        <p:nvSpPr>
          <p:cNvPr id="130" name="右大括号 129">
            <a:extLst>
              <a:ext uri="{FF2B5EF4-FFF2-40B4-BE49-F238E27FC236}">
                <a16:creationId xmlns:a16="http://schemas.microsoft.com/office/drawing/2014/main" id="{4A6251E2-20A2-7844-11E2-09D642A7D3FB}"/>
              </a:ext>
            </a:extLst>
          </p:cNvPr>
          <p:cNvSpPr/>
          <p:nvPr/>
        </p:nvSpPr>
        <p:spPr>
          <a:xfrm>
            <a:off x="7659288" y="3722704"/>
            <a:ext cx="146021" cy="92265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CF3C98AD-60B2-8573-052B-6DFDBA306EDC}"/>
              </a:ext>
            </a:extLst>
          </p:cNvPr>
          <p:cNvSpPr txBox="1"/>
          <p:nvPr/>
        </p:nvSpPr>
        <p:spPr>
          <a:xfrm>
            <a:off x="8965482" y="290342"/>
            <a:ext cx="3042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如果</a:t>
            </a:r>
            <a:r>
              <a:rPr lang="en-US" altLang="zh-CN" dirty="0"/>
              <a:t>d2</a:t>
            </a:r>
            <a:r>
              <a:rPr lang="zh-CN" altLang="en-US" dirty="0"/>
              <a:t>＞</a:t>
            </a:r>
            <a:r>
              <a:rPr lang="en-US" altLang="zh-CN" dirty="0"/>
              <a:t>d1</a:t>
            </a:r>
            <a:r>
              <a:rPr lang="zh-CN" altLang="en-US" dirty="0"/>
              <a:t>，这就是一个能散持续增大的过程（束长持续减小）；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能散应该不会始终增大，随着</a:t>
            </a:r>
            <a:r>
              <a:rPr lang="en-US" altLang="zh-CN" dirty="0"/>
              <a:t>d2</a:t>
            </a:r>
            <a:r>
              <a:rPr lang="zh-CN" altLang="en-US" dirty="0"/>
              <a:t>越来越大，即使存在阻尼，头部粒子也会越来越快的向尾部滑行，束长会增大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但这个时候，</a:t>
            </a:r>
            <a:r>
              <a:rPr lang="en-US" altLang="zh-CN" dirty="0"/>
              <a:t>SC kick</a:t>
            </a:r>
            <a:r>
              <a:rPr lang="zh-CN" altLang="en-US" dirty="0"/>
              <a:t>减小，头部粒子向尾部滑行变慢，最终能散围绕某一位置振荡。</a:t>
            </a:r>
            <a:endParaRPr lang="en-US" altLang="zh-CN" dirty="0"/>
          </a:p>
        </p:txBody>
      </p:sp>
      <p:sp>
        <p:nvSpPr>
          <p:cNvPr id="132" name="右大括号 131">
            <a:extLst>
              <a:ext uri="{FF2B5EF4-FFF2-40B4-BE49-F238E27FC236}">
                <a16:creationId xmlns:a16="http://schemas.microsoft.com/office/drawing/2014/main" id="{D9A719D3-9FF2-3379-A485-09327D79B23B}"/>
              </a:ext>
            </a:extLst>
          </p:cNvPr>
          <p:cNvSpPr/>
          <p:nvPr/>
        </p:nvSpPr>
        <p:spPr>
          <a:xfrm>
            <a:off x="4475244" y="4111155"/>
            <a:ext cx="125975" cy="55323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3F25540C-11CF-CE2F-DB01-69D5ADE887F1}"/>
              </a:ext>
            </a:extLst>
          </p:cNvPr>
          <p:cNvSpPr txBox="1"/>
          <p:nvPr/>
        </p:nvSpPr>
        <p:spPr>
          <a:xfrm>
            <a:off x="4550162" y="4194433"/>
            <a:ext cx="4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879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919</Words>
  <Application>Microsoft Office PowerPoint</Application>
  <PresentationFormat>宽屏</PresentationFormat>
  <Paragraphs>94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Cambria Math</vt:lpstr>
      <vt:lpstr>Wingdings</vt:lpstr>
      <vt:lpstr>Office 主题​​</vt:lpstr>
      <vt:lpstr>2025.7.14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子航 赵</dc:creator>
  <cp:lastModifiedBy>子航 赵</cp:lastModifiedBy>
  <cp:revision>22</cp:revision>
  <dcterms:created xsi:type="dcterms:W3CDTF">2025-07-08T03:28:59Z</dcterms:created>
  <dcterms:modified xsi:type="dcterms:W3CDTF">2025-07-14T10:45:54Z</dcterms:modified>
</cp:coreProperties>
</file>