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5" r:id="rId6"/>
    <p:sldId id="257" r:id="rId7"/>
    <p:sldId id="258" r:id="rId8"/>
    <p:sldId id="259" r:id="rId9"/>
    <p:sldId id="260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71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610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784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3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565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390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905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24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11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43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AB170-E88E-42F0-B7FC-1E1DDB34F442}" type="datetimeFigureOut">
              <a:rPr lang="zh-CN" altLang="en-US" smtClean="0"/>
              <a:t>2025/7/14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2322-1B40-4896-9CD1-1DCCC39896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78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2025-7-14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920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Theoretical models for longitudinal coupled-bunch instabilities driven </a:t>
            </a: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>by harmonic cavities in electron storage </a:t>
            </a:r>
            <a:r>
              <a:rPr lang="en-US" altLang="zh-CN" sz="2800" dirty="0" smtClean="0"/>
              <a:t>rings 2025 Alves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双高频、均匀填充、长程尾场</a:t>
            </a:r>
            <a:endParaRPr lang="en-US" altLang="zh-CN" dirty="0" smtClean="0"/>
          </a:p>
          <a:p>
            <a:r>
              <a:rPr lang="zh-CN" altLang="en-US" dirty="0" smtClean="0"/>
              <a:t>考虑尾场导致的</a:t>
            </a:r>
            <a:r>
              <a:rPr lang="en-US" altLang="zh-CN" dirty="0" smtClean="0"/>
              <a:t>PWD</a:t>
            </a:r>
          </a:p>
          <a:p>
            <a:r>
              <a:rPr lang="en-US" altLang="zh-CN" dirty="0" err="1" smtClean="0"/>
              <a:t>Lebedev</a:t>
            </a:r>
            <a:r>
              <a:rPr lang="en-US" altLang="zh-CN" dirty="0" smtClean="0"/>
              <a:t> </a:t>
            </a:r>
            <a:r>
              <a:rPr lang="zh-CN" altLang="en-US" dirty="0" smtClean="0"/>
              <a:t>矩阵法</a:t>
            </a:r>
            <a:r>
              <a:rPr lang="en-US" altLang="zh-CN" dirty="0" smtClean="0"/>
              <a:t>+Gaussian LMCI(</a:t>
            </a:r>
            <a:r>
              <a:rPr lang="zh-CN" altLang="en-US" dirty="0" smtClean="0"/>
              <a:t>将最优拉伸束长作为高斯束团</a:t>
            </a:r>
            <a:r>
              <a:rPr lang="en-US" altLang="zh-CN" dirty="0" err="1" smtClean="0"/>
              <a:t>rms</a:t>
            </a:r>
            <a:r>
              <a:rPr lang="zh-CN" altLang="en-US" dirty="0" smtClean="0"/>
              <a:t>，近似求解多束团不稳定性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解决：</a:t>
            </a:r>
            <a:r>
              <a:rPr lang="en-US" altLang="zh-CN" dirty="0" smtClean="0"/>
              <a:t>Robinson</a:t>
            </a:r>
            <a:r>
              <a:rPr lang="zh-CN" altLang="en-US" dirty="0" smtClean="0"/>
              <a:t>、</a:t>
            </a:r>
            <a:r>
              <a:rPr lang="en-US" altLang="zh-CN" dirty="0" smtClean="0"/>
              <a:t>PTBL</a:t>
            </a:r>
          </a:p>
          <a:p>
            <a:r>
              <a:rPr lang="zh-CN" altLang="en-US" dirty="0"/>
              <a:t>为</a:t>
            </a:r>
            <a:r>
              <a:rPr lang="zh-CN" altLang="en-US" dirty="0" smtClean="0"/>
              <a:t>解决：非均匀填充、短程尾场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074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47" y="0"/>
            <a:ext cx="6049219" cy="4267796"/>
          </a:xfrm>
        </p:spPr>
      </p:pic>
      <p:sp>
        <p:nvSpPr>
          <p:cNvPr id="5" name="文本框 4"/>
          <p:cNvSpPr txBox="1"/>
          <p:nvPr/>
        </p:nvSpPr>
        <p:spPr>
          <a:xfrm>
            <a:off x="6796584" y="1487567"/>
            <a:ext cx="44400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对哈密顿量离散，</a:t>
            </a:r>
            <a:r>
              <a:rPr lang="en-US" altLang="zh-CN" dirty="0" smtClean="0"/>
              <a:t>regularized equation</a:t>
            </a:r>
            <a:r>
              <a:rPr lang="zh-CN" altLang="en-US" dirty="0" smtClean="0"/>
              <a:t>法（蓝色）和</a:t>
            </a:r>
            <a:r>
              <a:rPr lang="en-US" altLang="zh-CN" dirty="0" err="1" smtClean="0"/>
              <a:t>Oide-Yokoya</a:t>
            </a:r>
            <a:r>
              <a:rPr lang="zh-CN" altLang="en-US" dirty="0" smtClean="0"/>
              <a:t>法（红色）效果完全一致。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I&lt;0.47</a:t>
            </a:r>
            <a:r>
              <a:rPr lang="zh-CN" altLang="en-US" dirty="0" smtClean="0"/>
              <a:t>，蓝点来自</a:t>
            </a:r>
            <a:r>
              <a:rPr lang="en-US" altLang="zh-CN" dirty="0" smtClean="0"/>
              <a:t>18~20</a:t>
            </a:r>
            <a:r>
              <a:rPr lang="zh-CN" altLang="en-US" dirty="0" smtClean="0"/>
              <a:t>的角向模，之前的迭代没有找到，这次直接将</a:t>
            </a:r>
            <a:r>
              <a:rPr lang="en-US" altLang="zh-CN" dirty="0" smtClean="0"/>
              <a:t>O+Y</a:t>
            </a:r>
            <a:r>
              <a:rPr lang="zh-CN" altLang="en-US" dirty="0" smtClean="0"/>
              <a:t>方法得到的实部</a:t>
            </a:r>
            <a:r>
              <a:rPr lang="en-US" altLang="zh-CN" dirty="0" smtClean="0"/>
              <a:t>+</a:t>
            </a:r>
            <a:r>
              <a:rPr lang="zh-CN" altLang="en-US" dirty="0" smtClean="0"/>
              <a:t>虚部作为初始解，确定了</a:t>
            </a:r>
            <a:r>
              <a:rPr lang="en-US" altLang="zh-CN" dirty="0"/>
              <a:t>regularized equation</a:t>
            </a:r>
            <a:r>
              <a:rPr lang="zh-CN" altLang="en-US" dirty="0"/>
              <a:t>法</a:t>
            </a:r>
            <a:r>
              <a:rPr lang="zh-CN" altLang="en-US" dirty="0" smtClean="0"/>
              <a:t>迭代能得到这类解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说明</a:t>
            </a:r>
            <a:r>
              <a:rPr lang="en-US" altLang="zh-CN" dirty="0"/>
              <a:t>regularized equation</a:t>
            </a:r>
            <a:r>
              <a:rPr lang="zh-CN" altLang="en-US" dirty="0" smtClean="0"/>
              <a:t>法收敛性并不优于</a:t>
            </a:r>
            <a:r>
              <a:rPr lang="en-US" altLang="zh-CN" dirty="0" smtClean="0"/>
              <a:t>O+Y</a:t>
            </a:r>
            <a:r>
              <a:rPr lang="zh-CN" altLang="en-US" dirty="0" smtClean="0"/>
              <a:t>方法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990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77672"/>
            <a:ext cx="10515600" cy="5699291"/>
          </a:xfrm>
        </p:spPr>
        <p:txBody>
          <a:bodyPr/>
          <a:lstStyle/>
          <a:p>
            <a:r>
              <a:rPr lang="en-US" altLang="zh-CN" dirty="0" err="1" smtClean="0"/>
              <a:t>Lagurre</a:t>
            </a:r>
            <a:r>
              <a:rPr lang="zh-CN" altLang="en-US" dirty="0" smtClean="0"/>
              <a:t>多项式的</a:t>
            </a:r>
            <a:r>
              <a:rPr lang="en-US" altLang="zh-CN" dirty="0" smtClean="0"/>
              <a:t>incoherent frequency spread</a:t>
            </a:r>
            <a:r>
              <a:rPr lang="zh-CN" altLang="en-US" dirty="0" smtClean="0"/>
              <a:t>不会超过</a:t>
            </a:r>
            <a:r>
              <a:rPr lang="en-US" altLang="zh-CN" dirty="0" smtClean="0"/>
              <a:t>omega_s0</a:t>
            </a:r>
          </a:p>
          <a:p>
            <a:r>
              <a:rPr lang="en-US" altLang="zh-CN" dirty="0" smtClean="0"/>
              <a:t>O+Y</a:t>
            </a:r>
            <a:r>
              <a:rPr lang="zh-CN" altLang="en-US" dirty="0" smtClean="0"/>
              <a:t>法的数值不稳定性可能来源于</a:t>
            </a:r>
            <a:r>
              <a:rPr lang="en-US" altLang="zh-CN" dirty="0" smtClean="0"/>
              <a:t>incoherent frequency spread</a:t>
            </a:r>
            <a:r>
              <a:rPr lang="zh-CN" altLang="en-US" dirty="0" smtClean="0"/>
              <a:t>超过</a:t>
            </a:r>
            <a:r>
              <a:rPr lang="en-US" altLang="zh-CN" dirty="0" smtClean="0"/>
              <a:t>omega_s0</a:t>
            </a:r>
            <a:r>
              <a:rPr lang="zh-CN" altLang="en-US" dirty="0" smtClean="0"/>
              <a:t>？</a:t>
            </a:r>
            <a:endParaRPr lang="en-US" altLang="zh-CN" dirty="0" smtClean="0"/>
          </a:p>
        </p:txBody>
      </p:sp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36" y="1969518"/>
            <a:ext cx="5877745" cy="4420217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097" y="2102887"/>
            <a:ext cx="5753903" cy="428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173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64024"/>
            <a:ext cx="10515600" cy="5712939"/>
          </a:xfrm>
        </p:spPr>
        <p:txBody>
          <a:bodyPr/>
          <a:lstStyle/>
          <a:p>
            <a:r>
              <a:rPr lang="zh-CN" altLang="en-US" dirty="0" smtClean="0"/>
              <a:t>需要一个限制使得</a:t>
            </a:r>
            <a:r>
              <a:rPr lang="en-US" altLang="zh-CN" dirty="0" smtClean="0"/>
              <a:t>O+Y</a:t>
            </a:r>
            <a:r>
              <a:rPr lang="zh-CN" altLang="en-US" dirty="0" smtClean="0"/>
              <a:t>方法在高阶角向模的特征值系统中的频散</a:t>
            </a:r>
            <a:r>
              <a:rPr lang="en-US" altLang="zh-CN" dirty="0"/>
              <a:t>&lt;</a:t>
            </a:r>
            <a:r>
              <a:rPr lang="en-US" altLang="zh-CN" dirty="0" smtClean="0"/>
              <a:t>omega_s0</a:t>
            </a:r>
            <a:r>
              <a:rPr lang="zh-CN" altLang="en-US" dirty="0" smtClean="0"/>
              <a:t>，即</a:t>
            </a:r>
            <a:r>
              <a:rPr lang="en-US" altLang="zh-CN" dirty="0" smtClean="0"/>
              <a:t>max (l*Delta </a:t>
            </a:r>
            <a:r>
              <a:rPr lang="en-US" altLang="zh-CN" dirty="0" err="1" smtClean="0"/>
              <a:t>omega_s</a:t>
            </a:r>
            <a:r>
              <a:rPr lang="en-US" altLang="zh-CN" dirty="0" smtClean="0"/>
              <a:t>(H))&lt; </a:t>
            </a:r>
            <a:r>
              <a:rPr lang="en-US" altLang="zh-CN" dirty="0"/>
              <a:t>omega_s0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一</a:t>
            </a:r>
            <a:r>
              <a:rPr lang="zh-CN" altLang="en-US" dirty="0" smtClean="0"/>
              <a:t>种可能的方法：对离散基线性插值，在频散大的地方用对</a:t>
            </a:r>
            <a:r>
              <a:rPr lang="en-US" altLang="zh-CN" dirty="0" smtClean="0"/>
              <a:t>H</a:t>
            </a:r>
            <a:r>
              <a:rPr lang="zh-CN" altLang="en-US" dirty="0" smtClean="0"/>
              <a:t>的积分平均表示</a:t>
            </a:r>
            <a:r>
              <a:rPr lang="en-US" altLang="zh-CN" dirty="0" smtClean="0"/>
              <a:t>incoherent tune shift</a:t>
            </a:r>
          </a:p>
          <a:p>
            <a:endParaRPr lang="en-US" altLang="zh-CN" dirty="0"/>
          </a:p>
          <a:p>
            <a:r>
              <a:rPr lang="zh-CN" altLang="en-US" dirty="0" smtClean="0"/>
              <a:t>结果并不理想：平均步长过大：导致真实不稳定性也不会出现或减弱，平均步长过小：与直接离散没有显著差异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23541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254" y="2098767"/>
            <a:ext cx="6058746" cy="4296375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3" y="98270"/>
            <a:ext cx="4501237" cy="3226361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56" y="3324631"/>
            <a:ext cx="4560094" cy="320764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469039" y="859809"/>
            <a:ext cx="2538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离散</a:t>
            </a:r>
            <a:r>
              <a:rPr lang="en-US" altLang="zh-CN" dirty="0" smtClean="0"/>
              <a:t>200</a:t>
            </a:r>
            <a:r>
              <a:rPr lang="zh-CN" altLang="en-US" dirty="0" smtClean="0"/>
              <a:t>个，每</a:t>
            </a:r>
            <a:r>
              <a:rPr lang="en-US" altLang="zh-CN" dirty="0" smtClean="0"/>
              <a:t>50</a:t>
            </a:r>
            <a:r>
              <a:rPr lang="zh-CN" altLang="en-US" dirty="0" smtClean="0"/>
              <a:t>，</a:t>
            </a:r>
            <a:r>
              <a:rPr lang="en-US" altLang="zh-CN" dirty="0" smtClean="0"/>
              <a:t>20</a:t>
            </a:r>
            <a:r>
              <a:rPr lang="zh-CN" altLang="en-US" dirty="0" smtClean="0"/>
              <a:t>，</a:t>
            </a:r>
            <a:r>
              <a:rPr lang="en-US" altLang="zh-CN" dirty="0" smtClean="0"/>
              <a:t>10</a:t>
            </a:r>
            <a:r>
              <a:rPr lang="zh-CN" altLang="en-US" smtClean="0"/>
              <a:t>个哈密顿量积分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402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Thresholds for loss of Landau damping in longitudinal </a:t>
            </a:r>
            <a:r>
              <a:rPr lang="en-US" altLang="zh-CN" sz="2800" dirty="0" smtClean="0"/>
              <a:t>plane 2021 </a:t>
            </a:r>
            <a:r>
              <a:rPr lang="en-US" altLang="zh-CN" sz="2800" dirty="0" err="1" smtClean="0"/>
              <a:t>Karpov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长程尾场、单高频</a:t>
            </a:r>
            <a:endParaRPr lang="en-US" altLang="zh-CN" dirty="0" smtClean="0"/>
          </a:p>
          <a:p>
            <a:r>
              <a:rPr lang="en-US" altLang="zh-CN" dirty="0" err="1" smtClean="0"/>
              <a:t>Oide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Yokoya</a:t>
            </a:r>
            <a:r>
              <a:rPr lang="zh-CN" altLang="en-US" dirty="0" smtClean="0"/>
              <a:t>法</a:t>
            </a:r>
            <a:r>
              <a:rPr lang="en-US" altLang="zh-CN" dirty="0" smtClean="0"/>
              <a:t>+</a:t>
            </a:r>
            <a:r>
              <a:rPr lang="en-US" altLang="zh-CN" dirty="0" err="1" smtClean="0"/>
              <a:t>Lebedev</a:t>
            </a:r>
            <a:r>
              <a:rPr lang="en-US" altLang="zh-CN" dirty="0" smtClean="0"/>
              <a:t> </a:t>
            </a:r>
            <a:r>
              <a:rPr lang="zh-CN" altLang="en-US" dirty="0" smtClean="0"/>
              <a:t>矩阵法</a:t>
            </a:r>
            <a:endParaRPr lang="en-US" altLang="zh-CN" dirty="0" smtClean="0"/>
          </a:p>
          <a:p>
            <a:r>
              <a:rPr lang="zh-CN" altLang="en-US" dirty="0" smtClean="0"/>
              <a:t>基于</a:t>
            </a:r>
            <a:r>
              <a:rPr lang="en-US" altLang="zh-CN" dirty="0" err="1" smtClean="0"/>
              <a:t>Levedev</a:t>
            </a:r>
            <a:r>
              <a:rPr lang="zh-CN" altLang="en-US" dirty="0" smtClean="0"/>
              <a:t>矩阵法给出了常数感性尾场的</a:t>
            </a:r>
            <a:r>
              <a:rPr lang="en-US" altLang="zh-CN" dirty="0" smtClean="0"/>
              <a:t>LLD</a:t>
            </a:r>
            <a:r>
              <a:rPr lang="zh-CN" altLang="en-US" dirty="0" smtClean="0"/>
              <a:t>解析阈值</a:t>
            </a:r>
            <a:endParaRPr lang="en-US" altLang="zh-CN" dirty="0" smtClean="0"/>
          </a:p>
          <a:p>
            <a:r>
              <a:rPr lang="zh-CN" altLang="en-US" dirty="0" smtClean="0"/>
              <a:t>使用</a:t>
            </a:r>
            <a:r>
              <a:rPr lang="en-US" altLang="zh-CN" dirty="0" smtClean="0"/>
              <a:t>LHC</a:t>
            </a:r>
            <a:r>
              <a:rPr lang="zh-CN" altLang="en-US" dirty="0" smtClean="0"/>
              <a:t>参数，结果与</a:t>
            </a:r>
            <a:r>
              <a:rPr lang="en-US" altLang="zh-CN" dirty="0" err="1" smtClean="0"/>
              <a:t>BLond</a:t>
            </a:r>
            <a:r>
              <a:rPr lang="zh-CN" altLang="en-US" dirty="0" smtClean="0"/>
              <a:t>模拟一致</a:t>
            </a:r>
            <a:endParaRPr lang="en-US" altLang="zh-CN" dirty="0" smtClean="0"/>
          </a:p>
          <a:p>
            <a:r>
              <a:rPr lang="en-US" altLang="zh-CN" dirty="0" smtClean="0"/>
              <a:t>LLD</a:t>
            </a:r>
            <a:r>
              <a:rPr lang="zh-CN" altLang="en-US" dirty="0" smtClean="0"/>
              <a:t>：低流强下</a:t>
            </a:r>
            <a:r>
              <a:rPr lang="en-US" altLang="zh-CN" dirty="0" smtClean="0"/>
              <a:t>Van </a:t>
            </a:r>
            <a:r>
              <a:rPr lang="en-US" altLang="zh-CN" dirty="0" err="1" smtClean="0"/>
              <a:t>Kampen</a:t>
            </a:r>
            <a:r>
              <a:rPr lang="zh-CN" altLang="en-US" dirty="0" smtClean="0"/>
              <a:t>模式中只有连续谱（</a:t>
            </a:r>
            <a:r>
              <a:rPr lang="en-US" altLang="zh-CN" dirty="0" smtClean="0"/>
              <a:t>P.V.</a:t>
            </a:r>
            <a:r>
              <a:rPr lang="zh-CN" altLang="en-US" dirty="0" smtClean="0"/>
              <a:t>），流强增大出现离散谱（</a:t>
            </a:r>
            <a:r>
              <a:rPr lang="en-US" altLang="zh-CN" dirty="0" smtClean="0"/>
              <a:t>delta</a:t>
            </a:r>
            <a:r>
              <a:rPr lang="zh-CN" altLang="en-US" dirty="0" smtClean="0"/>
              <a:t>函数）导致</a:t>
            </a:r>
            <a:r>
              <a:rPr lang="en-US" altLang="zh-CN" dirty="0" smtClean="0"/>
              <a:t>LLD</a:t>
            </a:r>
          </a:p>
          <a:p>
            <a:endParaRPr lang="en-US" altLang="zh-CN" dirty="0"/>
          </a:p>
          <a:p>
            <a:r>
              <a:rPr lang="zh-CN" altLang="en-US" dirty="0"/>
              <a:t>没</a:t>
            </a:r>
            <a:r>
              <a:rPr lang="zh-CN" altLang="en-US" dirty="0" smtClean="0"/>
              <a:t>解决的问题：短程尾场、双高频腔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320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Longitudinal mode-coupling instabilities of proton </a:t>
            </a:r>
            <a:r>
              <a:rPr lang="en-US" altLang="zh-CN" sz="2800" dirty="0" smtClean="0"/>
              <a:t>bunches </a:t>
            </a:r>
            <a:r>
              <a:rPr lang="en-US" altLang="zh-CN" sz="2800" dirty="0"/>
              <a:t>in the CERN Super Proton </a:t>
            </a:r>
            <a:r>
              <a:rPr lang="en-US" altLang="zh-CN" sz="2800" dirty="0" smtClean="0"/>
              <a:t>Synchrotron 2023 </a:t>
            </a:r>
            <a:r>
              <a:rPr lang="en-US" altLang="zh-CN" sz="2800" dirty="0" err="1" smtClean="0"/>
              <a:t>Karpov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6755" y="1620815"/>
            <a:ext cx="10515600" cy="4351338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双高频 单束团不稳定性（长程尾场、短程尾场？）</a:t>
            </a:r>
            <a:endParaRPr lang="en-US" altLang="zh-CN" sz="2400" dirty="0" smtClean="0"/>
          </a:p>
          <a:p>
            <a:r>
              <a:rPr lang="en-US" altLang="zh-CN" sz="2400" dirty="0" err="1" smtClean="0"/>
              <a:t>Oide-Yokoya</a:t>
            </a:r>
            <a:r>
              <a:rPr lang="zh-CN" altLang="en-US" sz="2400" dirty="0" smtClean="0"/>
              <a:t>方法</a:t>
            </a:r>
            <a:endParaRPr lang="en-US" altLang="zh-CN" sz="2400" dirty="0" smtClean="0"/>
          </a:p>
          <a:p>
            <a:r>
              <a:rPr lang="zh-CN" altLang="en-US" sz="2400" dirty="0" smtClean="0"/>
              <a:t>使用</a:t>
            </a:r>
            <a:r>
              <a:rPr lang="en-US" altLang="zh-CN" sz="2400" dirty="0" smtClean="0"/>
              <a:t>SPS</a:t>
            </a:r>
            <a:r>
              <a:rPr lang="zh-CN" altLang="en-US" sz="2400" dirty="0" smtClean="0"/>
              <a:t>参数计算，发现非单调纵向振荡频率与不稳定性有联系，与</a:t>
            </a:r>
            <a:r>
              <a:rPr lang="en-US" altLang="zh-CN" sz="2400" dirty="0" smtClean="0"/>
              <a:t>Blond</a:t>
            </a:r>
            <a:r>
              <a:rPr lang="zh-CN" altLang="en-US" sz="2400" dirty="0" smtClean="0"/>
              <a:t>模拟结果一致</a:t>
            </a:r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147" y="2939844"/>
            <a:ext cx="3307308" cy="391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15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25" y="803131"/>
            <a:ext cx="4296890" cy="2813699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908" y="628143"/>
            <a:ext cx="4416583" cy="253813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815152" y="4763069"/>
            <a:ext cx="3207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非单调频率：</a:t>
            </a:r>
            <a:r>
              <a:rPr lang="en-US" altLang="zh-CN" dirty="0" smtClean="0"/>
              <a:t>1. </a:t>
            </a:r>
            <a:r>
              <a:rPr lang="zh-CN" altLang="en-US" dirty="0" smtClean="0"/>
              <a:t>现象 </a:t>
            </a:r>
            <a:r>
              <a:rPr lang="en-US" altLang="zh-CN" dirty="0" smtClean="0"/>
              <a:t>2.SPS</a:t>
            </a:r>
            <a:r>
              <a:rPr lang="zh-CN" altLang="en-US" dirty="0" smtClean="0"/>
              <a:t>使用</a:t>
            </a:r>
            <a:r>
              <a:rPr lang="en-US" altLang="zh-CN" dirty="0" smtClean="0"/>
              <a:t> bunch shortening mode</a:t>
            </a:r>
            <a:r>
              <a:rPr lang="zh-CN" altLang="en-US" dirty="0" smtClean="0"/>
              <a:t>为</a:t>
            </a:r>
            <a:r>
              <a:rPr lang="en-US" altLang="zh-CN" dirty="0" smtClean="0"/>
              <a:t>AWAKE</a:t>
            </a:r>
            <a:r>
              <a:rPr lang="zh-CN" altLang="en-US" dirty="0" smtClean="0"/>
              <a:t>实验提供</a:t>
            </a:r>
            <a:r>
              <a:rPr lang="en-US" altLang="zh-CN" dirty="0" smtClean="0"/>
              <a:t> high-intensity </a:t>
            </a:r>
            <a:r>
              <a:rPr lang="en-US" altLang="zh-CN" dirty="0" err="1" smtClean="0"/>
              <a:t>bunche</a:t>
            </a:r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5090615" y="5178567"/>
            <a:ext cx="5955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没解决的问题：非单调纵向振荡频率导致不稳定性的</a:t>
            </a:r>
            <a:r>
              <a:rPr lang="zh-CN" altLang="en-US" dirty="0" smtClean="0"/>
              <a:t>机制</a:t>
            </a:r>
            <a:endParaRPr lang="en-US" altLang="zh-CN" dirty="0" smtClean="0"/>
          </a:p>
          <a:p>
            <a:r>
              <a:rPr lang="zh-CN" altLang="en-US" dirty="0" smtClean="0"/>
              <a:t>、</a:t>
            </a:r>
            <a:r>
              <a:rPr lang="en-US" altLang="zh-CN" dirty="0" err="1" smtClean="0"/>
              <a:t>Oide-Yokoya</a:t>
            </a:r>
            <a:r>
              <a:rPr lang="zh-CN" altLang="en-US" dirty="0" smtClean="0"/>
              <a:t>方法的收敛性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7963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Generalized threshold of longitudinal </a:t>
            </a:r>
            <a:r>
              <a:rPr lang="en-US" altLang="zh-CN" sz="2800" dirty="0" err="1"/>
              <a:t>multibunch</a:t>
            </a:r>
            <a:r>
              <a:rPr lang="en-US" altLang="zh-CN" sz="2800" dirty="0"/>
              <a:t> instability in </a:t>
            </a:r>
            <a:r>
              <a:rPr lang="en-US" altLang="zh-CN" sz="2800" dirty="0" smtClean="0"/>
              <a:t>synchrotrons 2024 </a:t>
            </a:r>
            <a:r>
              <a:rPr lang="en-US" altLang="zh-CN" sz="2800" dirty="0" err="1" smtClean="0"/>
              <a:t>Karpov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单</a:t>
            </a:r>
            <a:r>
              <a:rPr lang="zh-CN" altLang="en-US" dirty="0" smtClean="0"/>
              <a:t>高频 多束团不稳定性</a:t>
            </a:r>
            <a:endParaRPr lang="en-US" altLang="zh-CN" dirty="0" smtClean="0"/>
          </a:p>
          <a:p>
            <a:r>
              <a:rPr lang="en-US" altLang="zh-CN" dirty="0" err="1" smtClean="0"/>
              <a:t>Lebedev</a:t>
            </a:r>
            <a:r>
              <a:rPr lang="zh-CN" altLang="en-US" dirty="0" smtClean="0"/>
              <a:t>矩阵法</a:t>
            </a:r>
            <a:endParaRPr lang="en-US" altLang="zh-CN" dirty="0" smtClean="0"/>
          </a:p>
          <a:p>
            <a:r>
              <a:rPr lang="zh-CN" altLang="en-US" dirty="0" smtClean="0"/>
              <a:t>使用</a:t>
            </a:r>
            <a:r>
              <a:rPr lang="en-US" altLang="zh-CN" dirty="0" smtClean="0"/>
              <a:t>LHC</a:t>
            </a:r>
            <a:r>
              <a:rPr lang="zh-CN" altLang="en-US" dirty="0" smtClean="0"/>
              <a:t>和</a:t>
            </a:r>
            <a:r>
              <a:rPr lang="en-US" altLang="zh-CN" dirty="0" smtClean="0"/>
              <a:t>SPS</a:t>
            </a:r>
            <a:r>
              <a:rPr lang="zh-CN" altLang="en-US" dirty="0" smtClean="0"/>
              <a:t>参数计算了不稳定性，与</a:t>
            </a:r>
            <a:r>
              <a:rPr lang="en-US" altLang="zh-CN" dirty="0" smtClean="0"/>
              <a:t>Blond</a:t>
            </a:r>
            <a:r>
              <a:rPr lang="zh-CN" altLang="en-US" dirty="0" smtClean="0"/>
              <a:t>模拟结果一致</a:t>
            </a:r>
            <a:endParaRPr lang="en-US" altLang="zh-CN" dirty="0" smtClean="0"/>
          </a:p>
          <a:p>
            <a:r>
              <a:rPr lang="zh-CN" altLang="en-US" dirty="0" smtClean="0"/>
              <a:t>分析了不同阻抗的影响：宽带阻抗</a:t>
            </a:r>
            <a:r>
              <a:rPr lang="en-US" altLang="zh-CN" dirty="0" smtClean="0"/>
              <a:t>: LLD</a:t>
            </a:r>
            <a:r>
              <a:rPr lang="zh-CN" altLang="en-US" dirty="0" smtClean="0"/>
              <a:t>，窄带阻抗：</a:t>
            </a:r>
            <a:r>
              <a:rPr lang="en-US" altLang="zh-CN" dirty="0" smtClean="0"/>
              <a:t>CBI.</a:t>
            </a:r>
          </a:p>
          <a:p>
            <a:endParaRPr lang="en-US" altLang="zh-CN" dirty="0"/>
          </a:p>
          <a:p>
            <a:r>
              <a:rPr lang="zh-CN" altLang="en-US" dirty="0" smtClean="0"/>
              <a:t>没解决的问题：</a:t>
            </a:r>
            <a:r>
              <a:rPr lang="en-US" altLang="zh-CN" dirty="0" smtClean="0"/>
              <a:t>1.</a:t>
            </a:r>
            <a:r>
              <a:rPr lang="zh-CN" altLang="en-US" dirty="0" smtClean="0"/>
              <a:t>双高频（已被</a:t>
            </a:r>
            <a:r>
              <a:rPr lang="en-US" altLang="zh-CN" dirty="0" smtClean="0"/>
              <a:t>Alves</a:t>
            </a:r>
            <a:r>
              <a:rPr lang="zh-CN" altLang="en-US" dirty="0" smtClean="0"/>
              <a:t>解决）</a:t>
            </a:r>
            <a:r>
              <a:rPr lang="en-US" altLang="zh-CN" dirty="0" smtClean="0"/>
              <a:t>2.</a:t>
            </a:r>
            <a:r>
              <a:rPr lang="zh-CN" altLang="en-US" smtClean="0"/>
              <a:t>只适用于均匀填充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5118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508</Words>
  <Application>Microsoft Office PowerPoint</Application>
  <PresentationFormat>宽屏</PresentationFormat>
  <Paragraphs>42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等线</vt:lpstr>
      <vt:lpstr>等线 Light</vt:lpstr>
      <vt:lpstr>Arial</vt:lpstr>
      <vt:lpstr>Office 主题​​</vt:lpstr>
      <vt:lpstr>2025-7-14</vt:lpstr>
      <vt:lpstr>PowerPoint 演示文稿</vt:lpstr>
      <vt:lpstr>PowerPoint 演示文稿</vt:lpstr>
      <vt:lpstr>PowerPoint 演示文稿</vt:lpstr>
      <vt:lpstr>PowerPoint 演示文稿</vt:lpstr>
      <vt:lpstr>Thresholds for loss of Landau damping in longitudinal plane 2021 Karpov</vt:lpstr>
      <vt:lpstr>Longitudinal mode-coupling instabilities of proton bunches in the CERN Super Proton Synchrotron 2023 Karpov</vt:lpstr>
      <vt:lpstr>PowerPoint 演示文稿</vt:lpstr>
      <vt:lpstr>Generalized threshold of longitudinal multibunch instability in synchrotrons 2024 Karpov</vt:lpstr>
      <vt:lpstr>Theoretical models for longitudinal coupled-bunch instabilities driven  by harmonic cavities in electron storage rings 2025 Alves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2025-7-12</dc:title>
  <dc:creator>China</dc:creator>
  <cp:lastModifiedBy>China</cp:lastModifiedBy>
  <cp:revision>17</cp:revision>
  <dcterms:created xsi:type="dcterms:W3CDTF">2025-07-12T09:42:22Z</dcterms:created>
  <dcterms:modified xsi:type="dcterms:W3CDTF">2025-07-14T10:50:10Z</dcterms:modified>
</cp:coreProperties>
</file>