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0" r:id="rId4"/>
    <p:sldId id="262" r:id="rId5"/>
    <p:sldId id="25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99"/>
    <p:restoredTop sz="94551"/>
  </p:normalViewPr>
  <p:slideViewPr>
    <p:cSldViewPr snapToGrid="0">
      <p:cViewPr varScale="1">
        <p:scale>
          <a:sx n="78" d="100"/>
          <a:sy n="78" d="100"/>
        </p:scale>
        <p:origin x="1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8D45C-2755-600A-ED0D-53054A04F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32BD59-C859-EEF2-CA99-9BDC48330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B9411-35FD-2339-AB51-0AD0B13F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108C34-3886-D56A-DE70-5329C4CE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2B596-A4B5-78DB-FE88-F101408E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400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4FBF8-31ED-8BC6-AE45-04F861E3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9B1B86-03DE-4426-7C68-702E7C0A0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507D03-9868-36F0-4828-BB7EC458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509EA7-EAA2-5822-424D-F072AE3C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289415-B14D-DF66-0193-40258A37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09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4DFD52-059A-F989-9E9A-80FC98308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D2D9B4-BFBF-63AD-16EC-1E5FEDCA9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5F3A2-68CC-488C-27F2-557C0614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80796-0755-D937-71BD-CB2B8B3D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919707-6077-C18F-3A8B-4AEDBA8F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351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D5B7D-9154-3A57-1C24-D897CC69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2CB7D7-204B-8E29-2E3A-5FF64590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37E370-002B-A066-D79C-1CA0C102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0E072-4B52-5299-4E74-4BD1A045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FEEEA6-2D0D-B615-E030-24F19713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32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29852-B689-29BC-9DA9-745AF77C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CE32CF-07DC-D904-A64F-712D978C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0FFD7E-EDC0-9905-E23E-276549BB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16E2EC-4284-4F76-A9F0-EC704F21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5D6287-67CC-7359-CA1B-1484CE30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53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532C8-3329-5049-F206-5BB63780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7CAFB5-7982-7928-7B75-FF40D4224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E17707-A23E-1E28-ECC8-1C2D82A7B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6D12E-9037-0D5F-3BC4-1B67F9A2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02AF5-E3DC-4DE9-7F44-D5C0328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C87ACE-901B-4033-68FA-1FABD9AC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094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92082-46A2-3DC0-B5E9-A9C94130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C4ECFC-34A1-DB5A-B772-E7C95D1E9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1C53D3-4025-D3C2-FC2C-8AAC42122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F9215C-A237-DD40-E415-7833884D1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3AC8B8-9305-3FF1-2DBE-5A994AF95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17FF2A-80BB-0606-90FF-A95707B4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D26245-81EB-A551-FA0F-4920A600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EFC1F6-33A3-823C-F925-6AE76BC9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65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7ABC3-A0FE-5326-E365-9DA21C8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08833B-E48F-CACF-EE70-D0AB727C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D4BFA8-7776-E044-9AEF-6CDE93BB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1F39DF-CC9D-767A-A1B7-1E8EB924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30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B3846F-F330-CF2B-D904-BB8DF54D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0D2490-9754-6C94-D52B-19DCAF90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97DF88-5C4C-CAE2-53E0-676ABBCF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368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989FD-0964-5CBE-500B-03B3D0D2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E17E2-7225-5150-7AC3-B5C58668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59D827-68DF-CBB7-007D-1992169AB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99A17-7C66-60C1-0EA2-8F415ABF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E766EA-5EB0-D2FE-47D2-4D03D406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4FD260-19C4-1A55-4F8A-956036A4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12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8C674-FF92-CD77-86C4-A694649E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2C64D-428F-547D-E4DD-2EC995CE7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8430E2-DB78-AA8D-55CB-4FD029CE9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E836E4-9609-EA1E-D1AD-4FEC2DC2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37DE3A-DFAF-7B52-F63C-9BD16A67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B796FF-E31B-5B00-648C-E79EFFA8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13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ACADE4-3A6B-6088-1B05-578976BD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72023-EC74-B0B1-9734-0F7446E3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EF0AE-1B42-291D-ED39-03309EF8F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7CF3A8-080A-144F-A48A-83EDC4770CA6}" type="datetimeFigureOut">
              <a:rPr kumimoji="1" lang="zh-CN" altLang="en-US" smtClean="0"/>
              <a:t>2025/7/14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02A4D-CCE8-1744-B0BE-D47BD5B56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5429E8-0B37-8978-1985-D730D7C19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F989AC-0E20-6C40-902C-E319082C1F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51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F3F143-7F91-B76C-B6AF-1279E78B8631}"/>
              </a:ext>
            </a:extLst>
          </p:cNvPr>
          <p:cNvSpPr txBox="1"/>
          <p:nvPr/>
        </p:nvSpPr>
        <p:spPr>
          <a:xfrm>
            <a:off x="584570" y="479839"/>
            <a:ext cx="5083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对比能散为</a:t>
            </a:r>
            <a:r>
              <a:rPr kumimoji="1" lang="en-US" altLang="zh-CN" sz="2400" dirty="0"/>
              <a:t>0.01</a:t>
            </a:r>
            <a:r>
              <a:rPr kumimoji="1" lang="zh-CN" altLang="en-US" sz="2400" dirty="0"/>
              <a:t>和</a:t>
            </a:r>
            <a:r>
              <a:rPr kumimoji="1" lang="en-US" altLang="zh-CN" sz="2400" dirty="0"/>
              <a:t>0.03</a:t>
            </a:r>
            <a:r>
              <a:rPr kumimoji="1" lang="zh-CN" altLang="en-US" sz="2400" dirty="0"/>
              <a:t>的高斯束团，</a:t>
            </a:r>
            <a:endParaRPr kumimoji="1" lang="en-US" altLang="zh-CN" sz="2400" dirty="0"/>
          </a:p>
          <a:p>
            <a:r>
              <a:rPr kumimoji="1" lang="zh-CN" altLang="en-US" sz="2400" dirty="0"/>
              <a:t>经过</a:t>
            </a:r>
            <a:r>
              <a:rPr kumimoji="1" lang="en-US" altLang="zh-CN" sz="2400" dirty="0"/>
              <a:t>8cmDrift</a:t>
            </a:r>
            <a:r>
              <a:rPr kumimoji="1" lang="zh-CN" altLang="en-US" sz="2400" dirty="0"/>
              <a:t>后，</a:t>
            </a:r>
            <a:endParaRPr kumimoji="1" lang="en-US" altLang="zh-CN" sz="2400" dirty="0"/>
          </a:p>
          <a:p>
            <a:r>
              <a:rPr kumimoji="1" lang="zh-CN" altLang="en-US" sz="2400" dirty="0"/>
              <a:t>在</a:t>
            </a:r>
            <a:r>
              <a:rPr kumimoji="1" lang="en-US" altLang="zh-CN" sz="2400" dirty="0"/>
              <a:t>3cm</a:t>
            </a:r>
            <a:r>
              <a:rPr kumimoji="1" lang="zh-CN" altLang="en-US" sz="2400" dirty="0"/>
              <a:t>的</a:t>
            </a:r>
            <a:r>
              <a:rPr kumimoji="1" lang="en-US" altLang="zh-CN" sz="2400" dirty="0"/>
              <a:t>APL</a:t>
            </a:r>
            <a:r>
              <a:rPr kumimoji="1" lang="zh-CN" altLang="en-US" sz="2400" dirty="0"/>
              <a:t>里</a:t>
            </a:r>
            <a:r>
              <a:rPr kumimoji="1" lang="en-US" altLang="zh-CN" sz="2400" dirty="0"/>
              <a:t>x</a:t>
            </a:r>
            <a:r>
              <a:rPr kumimoji="1" lang="zh-CN" altLang="en-US" sz="2400" dirty="0"/>
              <a:t>方向相空间的变化。</a:t>
            </a:r>
            <a:endParaRPr kumimoji="1" lang="en-US" altLang="zh-CN" sz="2400" dirty="0"/>
          </a:p>
          <a:p>
            <a:endParaRPr kumimoji="1" lang="zh-CN" altLang="en-US" sz="2400" dirty="0"/>
          </a:p>
        </p:txBody>
      </p:sp>
      <p:pic>
        <p:nvPicPr>
          <p:cNvPr id="5" name="图片 4" descr="图表, 折线图&#10;&#10;AI 生成的内容可能不正确。">
            <a:extLst>
              <a:ext uri="{FF2B5EF4-FFF2-40B4-BE49-F238E27FC236}">
                <a16:creationId xmlns:a16="http://schemas.microsoft.com/office/drawing/2014/main" id="{E4F6507C-3D96-A177-19A6-B60EAAC8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70" y="2049498"/>
            <a:ext cx="5511428" cy="3549492"/>
          </a:xfrm>
          <a:prstGeom prst="rect">
            <a:avLst/>
          </a:prstGeom>
        </p:spPr>
      </p:pic>
      <p:pic>
        <p:nvPicPr>
          <p:cNvPr id="8" name="图片 7" descr="图表, 折线图&#10;&#10;AI 生成的内容可能不正确。">
            <a:extLst>
              <a:ext uri="{FF2B5EF4-FFF2-40B4-BE49-F238E27FC236}">
                <a16:creationId xmlns:a16="http://schemas.microsoft.com/office/drawing/2014/main" id="{C4E2388D-0824-AF44-128D-38D359E13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049497"/>
            <a:ext cx="5511428" cy="35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8AEB02-B063-A6FC-50E5-01F16B79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86" y="3775108"/>
            <a:ext cx="3138715" cy="12909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34C2E6-043F-9ACC-3E54-15638855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1" y="1312193"/>
            <a:ext cx="3138715" cy="91338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EE3C0C-DBB5-8B40-9AD4-272CD30E12A5}"/>
              </a:ext>
            </a:extLst>
          </p:cNvPr>
          <p:cNvSpPr txBox="1"/>
          <p:nvPr/>
        </p:nvSpPr>
        <p:spPr>
          <a:xfrm>
            <a:off x="1204686" y="901902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APL</a:t>
            </a:r>
            <a:r>
              <a:rPr kumimoji="1" lang="zh-CN" altLang="en-US" sz="2800" dirty="0"/>
              <a:t>沿径向的磁场梯度：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255BB2-F352-EE34-A2AD-9222424A2867}"/>
              </a:ext>
            </a:extLst>
          </p:cNvPr>
          <p:cNvSpPr txBox="1"/>
          <p:nvPr/>
        </p:nvSpPr>
        <p:spPr>
          <a:xfrm>
            <a:off x="1462068" y="210269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（类似四极铁）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5A4AEA-2C50-2C4B-9811-49D6CFCF22C1}"/>
              </a:ext>
            </a:extLst>
          </p:cNvPr>
          <p:cNvSpPr txBox="1"/>
          <p:nvPr/>
        </p:nvSpPr>
        <p:spPr>
          <a:xfrm>
            <a:off x="1204686" y="325188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四极铁传输矩阵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05F8B5-52B8-290D-105F-07E115F1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604" y="1652279"/>
            <a:ext cx="2308841" cy="7308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5243C5-850B-BA6C-C923-E9709E9CA1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36229" y="2564364"/>
            <a:ext cx="1403460" cy="5847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437C4E8-E45F-4CBC-2D95-3B6056036257}"/>
              </a:ext>
            </a:extLst>
          </p:cNvPr>
          <p:cNvSpPr txBox="1"/>
          <p:nvPr/>
        </p:nvSpPr>
        <p:spPr>
          <a:xfrm>
            <a:off x="6836229" y="1190171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传输矩阵里的</a:t>
            </a:r>
            <a:r>
              <a:rPr kumimoji="1" lang="en-US" altLang="zh-CN" dirty="0"/>
              <a:t>k</a:t>
            </a:r>
            <a:r>
              <a:rPr kumimoji="1" lang="zh-CN" altLang="en-US" dirty="0"/>
              <a:t>值和</a:t>
            </a:r>
            <a:r>
              <a:rPr kumimoji="1" lang="el-GR" altLang="zh-CN" dirty="0"/>
              <a:t>γ</a:t>
            </a:r>
            <a:r>
              <a:rPr kumimoji="1" lang="zh-CN" altLang="en-US" dirty="0"/>
              <a:t>、</a:t>
            </a:r>
            <a:r>
              <a:rPr kumimoji="1" lang="el-GR" altLang="zh-CN" dirty="0"/>
              <a:t>β</a:t>
            </a:r>
            <a:r>
              <a:rPr kumimoji="1" lang="zh-CN" altLang="el-GR" dirty="0"/>
              <a:t>有关</a:t>
            </a:r>
            <a:r>
              <a:rPr kumimoji="1" lang="zh-CN" altLang="en-US" dirty="0"/>
              <a:t>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949F42-3B6F-6D44-667C-810CE5FB92AA}"/>
              </a:ext>
            </a:extLst>
          </p:cNvPr>
          <p:cNvSpPr txBox="1"/>
          <p:nvPr/>
        </p:nvSpPr>
        <p:spPr>
          <a:xfrm>
            <a:off x="6836229" y="3387996"/>
            <a:ext cx="429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将</a:t>
            </a:r>
            <a:r>
              <a:rPr kumimoji="1" lang="en-US" altLang="zh-CN" sz="2400" dirty="0"/>
              <a:t>x</a:t>
            </a:r>
            <a:r>
              <a:rPr kumimoji="1" lang="zh-CN" altLang="en-US" sz="2400" dirty="0"/>
              <a:t>、</a:t>
            </a:r>
            <a:r>
              <a:rPr kumimoji="1" lang="en-US" altLang="zh-CN" sz="2400" dirty="0"/>
              <a:t>x’</a:t>
            </a:r>
            <a:r>
              <a:rPr kumimoji="1" lang="zh-CN" altLang="en-US" sz="2400" dirty="0"/>
              <a:t>相空间换成极坐标系，</a:t>
            </a:r>
            <a:r>
              <a:rPr kumimoji="1" lang="el-GR" altLang="zh-CN" sz="2400" dirty="0"/>
              <a:t>θ</a:t>
            </a:r>
            <a:r>
              <a:rPr kumimoji="1" lang="en-US" altLang="zh-CN" sz="2400" dirty="0"/>
              <a:t> =</a:t>
            </a:r>
            <a:r>
              <a:rPr kumimoji="1" lang="zh-CN" altLang="en-US" sz="2400"/>
              <a:t> </a:t>
            </a:r>
            <a:r>
              <a:rPr kumimoji="1" lang="en-US" altLang="zh-CN" sz="2400"/>
              <a:t>arctan</a:t>
            </a:r>
            <a:r>
              <a:rPr kumimoji="1" lang="en-US" altLang="zh-CN" sz="2400" dirty="0"/>
              <a:t>(</a:t>
            </a:r>
            <a:r>
              <a:rPr kumimoji="1" lang="en-US" altLang="zh-CN" sz="2400" dirty="0" err="1"/>
              <a:t>xp</a:t>
            </a:r>
            <a:r>
              <a:rPr kumimoji="1" lang="en-US" altLang="zh-CN" sz="2400" dirty="0"/>
              <a:t> / x)</a:t>
            </a:r>
            <a:r>
              <a:rPr kumimoji="1" lang="zh-CN" altLang="el-GR" sz="2400" dirty="0"/>
              <a:t>表示</a:t>
            </a:r>
            <a:r>
              <a:rPr kumimoji="1" lang="zh-CN" altLang="en-US" sz="2400" dirty="0"/>
              <a:t>在水平相空间的旋转角，</a:t>
            </a:r>
            <a:endParaRPr kumimoji="1" lang="en-US" altLang="zh-CN" sz="2400" dirty="0"/>
          </a:p>
          <a:p>
            <a:r>
              <a:rPr kumimoji="1" lang="zh-CN" altLang="en-US" sz="2400" dirty="0"/>
              <a:t>可以看到</a:t>
            </a:r>
            <a:r>
              <a:rPr kumimoji="1" lang="el-GR" altLang="zh-CN" sz="2400" dirty="0"/>
              <a:t>θ</a:t>
            </a:r>
            <a:r>
              <a:rPr kumimoji="1" lang="zh-CN" altLang="el-GR" sz="2400" dirty="0"/>
              <a:t>和</a:t>
            </a:r>
            <a:r>
              <a:rPr kumimoji="1" lang="zh-CN" altLang="en-US" sz="2400" dirty="0"/>
              <a:t>能量是有耦合的。</a:t>
            </a: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31E0C75-6B0A-32E4-2AD4-F724C74E8E39}"/>
              </a:ext>
            </a:extLst>
          </p:cNvPr>
          <p:cNvCxnSpPr/>
          <p:nvPr/>
        </p:nvCxnSpPr>
        <p:spPr>
          <a:xfrm>
            <a:off x="6241143" y="537029"/>
            <a:ext cx="0" cy="5355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24A0D87-CE3D-E63D-E988-3DBA10C8D205}"/>
              </a:ext>
            </a:extLst>
          </p:cNvPr>
          <p:cNvSpPr txBox="1"/>
          <p:nvPr/>
        </p:nvSpPr>
        <p:spPr>
          <a:xfrm>
            <a:off x="584570" y="479839"/>
            <a:ext cx="700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能散为</a:t>
            </a:r>
            <a:r>
              <a:rPr kumimoji="1" lang="en-US" altLang="zh-CN" sz="2400" dirty="0"/>
              <a:t>0.03</a:t>
            </a:r>
            <a:r>
              <a:rPr kumimoji="1" lang="zh-CN" altLang="en-US" sz="2400" dirty="0"/>
              <a:t>的高斯束团，</a:t>
            </a:r>
            <a:endParaRPr kumimoji="1" lang="en-US" altLang="zh-CN" sz="2400" dirty="0"/>
          </a:p>
          <a:p>
            <a:r>
              <a:rPr kumimoji="1" lang="zh-CN" altLang="en-US" sz="2400" dirty="0"/>
              <a:t>经过一个水平聚焦的</a:t>
            </a:r>
            <a:r>
              <a:rPr kumimoji="1" lang="en-US" altLang="zh-CN" sz="2400" dirty="0"/>
              <a:t>Quadrupole</a:t>
            </a:r>
            <a:r>
              <a:rPr kumimoji="1" lang="zh-CN" altLang="en-US" sz="2400" dirty="0"/>
              <a:t>后相空间的变化。</a:t>
            </a:r>
            <a:endParaRPr kumimoji="1" lang="en-US" altLang="zh-CN" sz="2400" dirty="0"/>
          </a:p>
        </p:txBody>
      </p:sp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6EDE02BB-76D1-6AD1-2534-6F5FDEEF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049498"/>
            <a:ext cx="5511428" cy="3549492"/>
          </a:xfrm>
          <a:prstGeom prst="rect">
            <a:avLst/>
          </a:prstGeom>
        </p:spPr>
      </p:pic>
      <p:pic>
        <p:nvPicPr>
          <p:cNvPr id="11" name="图片 10" descr="图表, 折线图&#10;&#10;AI 生成的内容可能不正确。">
            <a:extLst>
              <a:ext uri="{FF2B5EF4-FFF2-40B4-BE49-F238E27FC236}">
                <a16:creationId xmlns:a16="http://schemas.microsoft.com/office/drawing/2014/main" id="{94D06412-E38C-BC30-5527-3814C84D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8" y="2049496"/>
            <a:ext cx="5517039" cy="35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6131FF-4DE6-BC9E-1156-D5ADFF35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610" y="1094176"/>
            <a:ext cx="7159003" cy="45718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66A01D7-626C-46B0-888F-8805AAFDA57F}"/>
              </a:ext>
            </a:extLst>
          </p:cNvPr>
          <p:cNvSpPr txBox="1"/>
          <p:nvPr/>
        </p:nvSpPr>
        <p:spPr>
          <a:xfrm>
            <a:off x="718456" y="1681843"/>
            <a:ext cx="3853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x = </a:t>
            </a:r>
            <a:r>
              <a:rPr kumimoji="1" lang="en-US" altLang="zh-CN" sz="2400" dirty="0" err="1"/>
              <a:t>np.cos</a:t>
            </a:r>
            <a:r>
              <a:rPr kumimoji="1" lang="en-US" altLang="zh-CN" sz="2400" dirty="0"/>
              <a:t>(k*l) * x_0 + (</a:t>
            </a:r>
            <a:r>
              <a:rPr kumimoji="1" lang="en-US" altLang="zh-CN" sz="2400" dirty="0" err="1"/>
              <a:t>np.sin</a:t>
            </a:r>
            <a:r>
              <a:rPr kumimoji="1" lang="en-US" altLang="zh-CN" sz="2400" dirty="0"/>
              <a:t>(k*l) / k) * xp_0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err="1"/>
              <a:t>xp</a:t>
            </a:r>
            <a:r>
              <a:rPr kumimoji="1" lang="en-US" altLang="zh-CN" sz="2400" dirty="0"/>
              <a:t> = -k * </a:t>
            </a:r>
            <a:r>
              <a:rPr kumimoji="1" lang="en-US" altLang="zh-CN" sz="2400" dirty="0" err="1"/>
              <a:t>np.sin</a:t>
            </a:r>
            <a:r>
              <a:rPr kumimoji="1" lang="en-US" altLang="zh-CN" sz="2400" dirty="0"/>
              <a:t>(k*l) * x_0 + </a:t>
            </a:r>
            <a:r>
              <a:rPr kumimoji="1" lang="en-US" altLang="zh-CN" sz="2400" dirty="0" err="1"/>
              <a:t>np.cos</a:t>
            </a:r>
            <a:r>
              <a:rPr kumimoji="1" lang="en-US" altLang="zh-CN" sz="2400" dirty="0"/>
              <a:t>(k*l) * xp_0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theta = </a:t>
            </a:r>
            <a:r>
              <a:rPr kumimoji="1" lang="en-US" altLang="zh-CN" sz="2400" dirty="0" err="1"/>
              <a:t>np.arctan</a:t>
            </a:r>
            <a:r>
              <a:rPr kumimoji="1" lang="en-US" altLang="zh-CN" sz="2400" dirty="0"/>
              <a:t>(</a:t>
            </a:r>
            <a:r>
              <a:rPr kumimoji="1" lang="en-US" altLang="zh-CN" sz="2400" dirty="0" err="1"/>
              <a:t>xp</a:t>
            </a:r>
            <a:r>
              <a:rPr kumimoji="1" lang="en-US" altLang="zh-CN" sz="2400" dirty="0"/>
              <a:t> / x)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326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F7500A-7B78-0FB7-4DD8-281DA044CB70}"/>
              </a:ext>
            </a:extLst>
          </p:cNvPr>
          <p:cNvSpPr txBox="1"/>
          <p:nvPr/>
        </p:nvSpPr>
        <p:spPr>
          <a:xfrm>
            <a:off x="947846" y="1375700"/>
            <a:ext cx="10794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从</a:t>
            </a:r>
            <a:endParaRPr kumimoji="1" lang="en-US" altLang="zh-CN" sz="2400" dirty="0"/>
          </a:p>
          <a:p>
            <a:r>
              <a:rPr kumimoji="1" lang="en-US" altLang="zh-CN" sz="2400" dirty="0"/>
              <a:t>1.</a:t>
            </a:r>
            <a:r>
              <a:rPr kumimoji="1" lang="zh-CN" altLang="en-US" sz="2400" dirty="0"/>
              <a:t> 能量抖动：</a:t>
            </a:r>
            <a:r>
              <a:rPr kumimoji="1" lang="en-US" altLang="zh-CN" sz="2400" dirty="0"/>
              <a:t>1%</a:t>
            </a:r>
            <a:r>
              <a:rPr kumimoji="1" lang="zh-CN" altLang="en-US" sz="2400" dirty="0"/>
              <a:t>、</a:t>
            </a:r>
            <a:r>
              <a:rPr kumimoji="1" lang="en-US" altLang="zh-CN" sz="2400" dirty="0"/>
              <a:t>2%</a:t>
            </a:r>
          </a:p>
          <a:p>
            <a:r>
              <a:rPr kumimoji="1" lang="en-US" altLang="zh-CN" sz="2400" dirty="0"/>
              <a:t>2.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Chicane1</a:t>
            </a:r>
            <a:r>
              <a:rPr kumimoji="1" lang="zh-CN" altLang="en-US" sz="2400" dirty="0"/>
              <a:t>的</a:t>
            </a:r>
            <a:r>
              <a:rPr kumimoji="1" lang="en-US" altLang="zh-CN" sz="2400" dirty="0"/>
              <a:t>R56: 0.1mm~1mm</a:t>
            </a:r>
          </a:p>
          <a:p>
            <a:r>
              <a:rPr kumimoji="1" lang="en-US" altLang="zh-CN" sz="2400" dirty="0"/>
              <a:t>3.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APD</a:t>
            </a:r>
            <a:r>
              <a:rPr kumimoji="1" lang="zh-CN" altLang="en-US" sz="2400" dirty="0"/>
              <a:t>等离子体密度：</a:t>
            </a:r>
            <a:r>
              <a:rPr kumimoji="1" lang="en-US" altLang="zh-CN" sz="2400" dirty="0"/>
              <a:t>1e16</a:t>
            </a:r>
            <a:r>
              <a:rPr kumimoji="1" lang="zh-CN" altLang="en-US" sz="2400" dirty="0"/>
              <a:t>～</a:t>
            </a:r>
            <a:r>
              <a:rPr kumimoji="1" lang="en-US" altLang="zh-CN" sz="2400" dirty="0"/>
              <a:t>1.6e20</a:t>
            </a:r>
          </a:p>
          <a:p>
            <a:r>
              <a:rPr kumimoji="1" lang="zh-CN" altLang="en-US" sz="2400" dirty="0"/>
              <a:t>出发做扫描，选取一些结果继续跑后面的束线。</a:t>
            </a:r>
            <a:endParaRPr kumimoji="1" lang="en-US" altLang="zh-CN" sz="2400" dirty="0"/>
          </a:p>
          <a:p>
            <a:r>
              <a:rPr kumimoji="1" lang="zh-CN" altLang="en-US" sz="2400" dirty="0"/>
              <a:t>目前在优化第二个</a:t>
            </a:r>
            <a:r>
              <a:rPr kumimoji="1" lang="en-US" altLang="zh-CN" sz="2400" dirty="0"/>
              <a:t>Chicane</a:t>
            </a:r>
            <a:r>
              <a:rPr kumimoji="1" lang="zh-CN" altLang="en-US" sz="2400" dirty="0"/>
              <a:t>。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zh-CN" altLang="en-US" sz="2400" dirty="0"/>
              <a:t>同时也在继续做</a:t>
            </a:r>
            <a:r>
              <a:rPr kumimoji="1" lang="en-US" altLang="zh-CN" sz="2400" dirty="0"/>
              <a:t>APD</a:t>
            </a:r>
            <a:r>
              <a:rPr kumimoji="1" lang="zh-CN" altLang="en-US" sz="2400" dirty="0"/>
              <a:t>的扫描，试图找一组更好的参数（束团有更小的能散和横向动量）。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01948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271</Words>
  <Application>Microsoft Macintosh PowerPoint</Application>
  <PresentationFormat>宽屏</PresentationFormat>
  <Paragraphs>24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YQ fu</dc:creator>
  <cp:lastModifiedBy>YQ fu</cp:lastModifiedBy>
  <cp:revision>5</cp:revision>
  <dcterms:created xsi:type="dcterms:W3CDTF">2025-07-14T03:26:41Z</dcterms:created>
  <dcterms:modified xsi:type="dcterms:W3CDTF">2025-07-14T10:18:08Z</dcterms:modified>
</cp:coreProperties>
</file>