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95404-6D3F-473F-B217-16588FDC3094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7E1F-006F-484C-A682-C0758A29A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11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37E1F-006F-484C-A682-C0758A29AA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5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D8148-0BE8-35E6-7A29-3E4E617B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FD4B5A-05E5-FFD5-4ADD-7AA682EAA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089AE9-ECE6-A545-0D64-8335D532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299E0C-BDBA-D4D7-A74E-C0DEEBA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FF521A-8B77-8DAC-3C24-060D1B5E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6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4D8FD-30EE-4E8A-DD8B-2AE0D1C2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19BA34-FA9E-1113-B395-B51BC9EF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4B0F47-EEA7-5D9C-FF17-BDEEBD80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85DDC6-EEDB-3EB5-93D9-99C4D55C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B129BA-C839-C283-AB08-717967BA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31371C-A5B4-D4CE-F44D-CC6C4F7B6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A520B2-D98D-4FBC-7AE3-4A4B25255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D45C93-B422-D106-F249-1829CFB0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EB6EF8-D6D5-6454-2E11-37045909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977D54-4418-37DA-6E19-2182B2DE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3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5F43B-D8B4-5922-0467-A4683F07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118B04-5AAE-EE85-8AAC-A96290AE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C453A7-BF90-7E9F-92EF-9120C29D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A8F64F-977E-B56F-AA4F-0AA337CA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C27644-8796-88C5-2361-855FFFE8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25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A715E-2DE0-3F9F-905F-FCE2DB31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6E1D12-53A6-C293-6A68-9176BF10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30E2B-EC43-B99E-DE22-37AD9302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6ACFFA-7AFC-6C73-C0BD-2BFD1BB5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49D42-1D90-B067-8232-4655B333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6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44FFC-A5A3-1542-148C-1BB1108C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CC279C-9CE4-6A76-F45A-26C801CF1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368217-DFC5-282C-4389-C8CBD08F3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E80FE6-7F40-E119-7332-EE3BEF1A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1E60FA-3FEE-E273-3F1D-979A17D0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F1E0D-5178-064C-6A1D-79BD8912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10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0991D-C517-3483-5F4C-33D5E687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6B6EE-A42C-8238-3E26-BF3E186B1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7CE220-6A5C-8FDD-6719-C90AF28FD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9B887F-59C7-6107-452F-C81808C34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BA6F0D-FBD4-13E6-4A02-A554B104A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7574EE-2D4C-8F30-7D15-63CB1CDF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44A851-6F24-E447-2305-1A542216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AFE91E-C7B2-73B2-E492-4A5A0237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4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2A86B9-984B-3CE9-7DF8-20B5899C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0BBB94-AE53-721C-5E6D-5C3D6923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D511FA-C675-8B60-CAA1-1C015B01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E671DE-BC9B-F20E-F179-BEB22F62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21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70DFCE-E7DC-83CB-A4B5-38FE51B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8E49E96-AF9F-A4AB-A038-28863F0D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0D1FA6-0196-3BA3-482F-431E12F3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01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7883B-48B3-5675-8FA8-20166AB9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0476E-FF97-4469-1F30-900A9007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E4DF16-073B-FBDE-A2C8-7EDCB3A56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92512A-41A0-BC99-CA83-3CF8AB10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B30F80-173F-ECC3-7F28-DC26AD72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384A72-9CC6-6A74-700D-B732A320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94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D9BC1-48AC-0B68-63C8-926E46E4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0D43D3E-2171-D956-0352-97C0B814F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1E75A0-761E-0ABD-FEB8-D02E546B3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9DAD0-9B2F-791A-DE0B-8BAEC554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8F420-E8BD-F05A-30D0-8F42DE9A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019821-0B1F-EDD7-2744-9BE68158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29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D66AAC-188D-1AF6-C368-5734F47D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D28A85-8494-0B72-0B19-663C8196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7C1A3-3B68-7B08-EAB7-9AA50E5D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1E26-B975-48CF-BC97-19B45A060FF2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E7BDC3-F9A4-D965-5E3E-7C8813A60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6EA6FF-2594-2CBF-4508-EEA63E607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9C9F-AAD9-4E4F-94B2-4C7BB4D4F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5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B9C327-8733-CE72-A725-8D1AB6FF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2025.7.21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9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0CB8A90-C8A9-B454-E3E8-4AC65E509239}"/>
              </a:ext>
            </a:extLst>
          </p:cNvPr>
          <p:cNvSpPr txBox="1"/>
          <p:nvPr/>
        </p:nvSpPr>
        <p:spPr>
          <a:xfrm>
            <a:off x="4419845" y="53245"/>
            <a:ext cx="656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检查数值计算的正确性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E6DD4E-51FB-BFA5-E953-C9D94F992B4C}"/>
              </a:ext>
            </a:extLst>
          </p:cNvPr>
          <p:cNvSpPr txBox="1"/>
          <p:nvPr/>
        </p:nvSpPr>
        <p:spPr>
          <a:xfrm>
            <a:off x="4413722" y="446102"/>
            <a:ext cx="74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选择用改变步长的方法，看计算结果是否一致。选取</a:t>
            </a:r>
            <a:r>
              <a:rPr lang="en-US" altLang="zh-CN" dirty="0"/>
              <a:t>300w</a:t>
            </a:r>
            <a:r>
              <a:rPr lang="zh-CN" altLang="en-US" dirty="0"/>
              <a:t>圈之后的一小段，此时束长较小，数值相对比较极限。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3FC3DA-B33A-91DC-159F-1C13DF34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41" y="3180883"/>
            <a:ext cx="4419845" cy="36296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E7617FC-6656-6789-D2BE-00E51F8E9A95}"/>
              </a:ext>
            </a:extLst>
          </p:cNvPr>
          <p:cNvSpPr txBox="1"/>
          <p:nvPr/>
        </p:nvSpPr>
        <p:spPr>
          <a:xfrm>
            <a:off x="4413722" y="1164269"/>
            <a:ext cx="777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原本的计算中，选择了每圈</a:t>
            </a:r>
            <a:r>
              <a:rPr lang="en-US" altLang="zh-CN" dirty="0"/>
              <a:t>50</a:t>
            </a:r>
            <a:r>
              <a:rPr lang="zh-CN" altLang="en-US" dirty="0"/>
              <a:t>步，可以看到，在</a:t>
            </a:r>
            <a:r>
              <a:rPr lang="en-US" altLang="zh-CN" dirty="0"/>
              <a:t>300~302w</a:t>
            </a:r>
            <a:r>
              <a:rPr lang="zh-CN" altLang="en-US" dirty="0"/>
              <a:t>圈内，不同步长给出了同样的趋势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4DD4EE-F5AD-4EA2-2043-401693F1E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817398" cy="31573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A347C4-98E2-462F-767C-3663BF1E0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237" y="2674704"/>
            <a:ext cx="4873840" cy="418329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B142924-2AF9-1CB8-7288-4D3642FCD7F5}"/>
              </a:ext>
            </a:extLst>
          </p:cNvPr>
          <p:cNvSpPr txBox="1"/>
          <p:nvPr/>
        </p:nvSpPr>
        <p:spPr>
          <a:xfrm>
            <a:off x="4372783" y="1915247"/>
            <a:ext cx="777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放大区间可以看出，虽然振荡的曲线不同，但短步长两点之间的曲线并非真实值，折线图的绘制原因将两点连在一起，实际的数据点依然在正确的位置。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810A6A2-12A3-9D2F-106D-B095B7A0D90A}"/>
              </a:ext>
            </a:extLst>
          </p:cNvPr>
          <p:cNvCxnSpPr>
            <a:cxnSpLocks/>
          </p:cNvCxnSpPr>
          <p:nvPr/>
        </p:nvCxnSpPr>
        <p:spPr>
          <a:xfrm flipH="1">
            <a:off x="7410062" y="3266983"/>
            <a:ext cx="2591457" cy="559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32313EF-C289-4BC6-C99D-5DCAEE7D9362}"/>
              </a:ext>
            </a:extLst>
          </p:cNvPr>
          <p:cNvCxnSpPr>
            <a:cxnSpLocks/>
          </p:cNvCxnSpPr>
          <p:nvPr/>
        </p:nvCxnSpPr>
        <p:spPr>
          <a:xfrm flipV="1">
            <a:off x="7974363" y="5046605"/>
            <a:ext cx="381740" cy="772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3505DD3-AEF9-7205-DAD4-4D525B6ED40D}"/>
              </a:ext>
            </a:extLst>
          </p:cNvPr>
          <p:cNvCxnSpPr>
            <a:cxnSpLocks/>
          </p:cNvCxnSpPr>
          <p:nvPr/>
        </p:nvCxnSpPr>
        <p:spPr>
          <a:xfrm flipH="1">
            <a:off x="8053282" y="3609473"/>
            <a:ext cx="2147161" cy="433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D4D88288-4744-6316-5D35-8E9F63774D0C}"/>
              </a:ext>
            </a:extLst>
          </p:cNvPr>
          <p:cNvCxnSpPr>
            <a:cxnSpLocks/>
          </p:cNvCxnSpPr>
          <p:nvPr/>
        </p:nvCxnSpPr>
        <p:spPr>
          <a:xfrm flipV="1">
            <a:off x="6938145" y="5164769"/>
            <a:ext cx="797511" cy="10579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CC040500-CB64-46AF-0978-974432A66A84}"/>
              </a:ext>
            </a:extLst>
          </p:cNvPr>
          <p:cNvSpPr txBox="1"/>
          <p:nvPr/>
        </p:nvSpPr>
        <p:spPr>
          <a:xfrm>
            <a:off x="1828800" y="1164269"/>
            <a:ext cx="162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N=4e3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177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707DCD-409E-AA32-412F-41F35987DD42}"/>
              </a:ext>
            </a:extLst>
          </p:cNvPr>
          <p:cNvSpPr txBox="1"/>
          <p:nvPr/>
        </p:nvSpPr>
        <p:spPr>
          <a:xfrm>
            <a:off x="671743" y="248574"/>
            <a:ext cx="1084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之后将同步相位移到</a:t>
            </a:r>
            <a:r>
              <a:rPr lang="en-US" altLang="zh-CN" dirty="0"/>
              <a:t>0~pi/2</a:t>
            </a:r>
            <a:r>
              <a:rPr lang="zh-CN" altLang="en-US" dirty="0"/>
              <a:t>的范围，将</a:t>
            </a:r>
            <a:r>
              <a:rPr lang="en-US" altLang="zh-CN" dirty="0"/>
              <a:t>η</a:t>
            </a:r>
            <a:r>
              <a:rPr lang="zh-CN" altLang="en-US" dirty="0"/>
              <a:t>改为负值，重新计算。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1FFA7F-3277-EDAE-F52C-E69E1153B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497"/>
            <a:ext cx="5824730" cy="49915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4A3F8B-8196-E834-4843-04EB4238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36" y="2000629"/>
            <a:ext cx="5927178" cy="48573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C9B16AA-871A-63B8-480D-D0EA49BA1CBE}"/>
              </a:ext>
            </a:extLst>
          </p:cNvPr>
          <p:cNvSpPr txBox="1"/>
          <p:nvPr/>
        </p:nvSpPr>
        <p:spPr>
          <a:xfrm>
            <a:off x="470517" y="919036"/>
            <a:ext cx="1095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在相移因子为正值时，同样选择上页的电荷量，不会有包络始终增长或下降的现象。最终的能散会趋近与没有</a:t>
            </a:r>
            <a:r>
              <a:rPr lang="en-US" altLang="zh-CN" dirty="0"/>
              <a:t>SC</a:t>
            </a:r>
            <a:r>
              <a:rPr lang="zh-CN" altLang="en-US" dirty="0"/>
              <a:t>的平衡态能散，对应的束长则会变得更长一些。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BC1C9D-5647-6C07-BEC8-A45DAAD92B04}"/>
              </a:ext>
            </a:extLst>
          </p:cNvPr>
          <p:cNvSpPr txBox="1"/>
          <p:nvPr/>
        </p:nvSpPr>
        <p:spPr>
          <a:xfrm>
            <a:off x="2681056" y="2930926"/>
            <a:ext cx="162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N=4e3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4D265E4-1873-A119-6003-25C00966791C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4758431" y="3476516"/>
            <a:ext cx="363006" cy="340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D4DFEDB-4BCD-BA44-0F1B-FC955B696CF9}"/>
              </a:ext>
            </a:extLst>
          </p:cNvPr>
          <p:cNvSpPr txBox="1"/>
          <p:nvPr/>
        </p:nvSpPr>
        <p:spPr>
          <a:xfrm>
            <a:off x="4065973" y="3107184"/>
            <a:ext cx="138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~1.77E-7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407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6F3EF1-6E6B-8B4B-9E7E-4E3BA87B2925}"/>
                  </a:ext>
                </a:extLst>
              </p:cNvPr>
              <p:cNvSpPr txBox="1"/>
              <p:nvPr/>
            </p:nvSpPr>
            <p:spPr>
              <a:xfrm>
                <a:off x="1868603" y="83189"/>
                <a:ext cx="8181524" cy="1858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en-US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6F3EF1-6E6B-8B4B-9E7E-4E3BA87B2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03" y="83189"/>
                <a:ext cx="8181524" cy="18580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5FDDC2-F2BB-D0B8-3E88-C96F1DC4DA5A}"/>
                  </a:ext>
                </a:extLst>
              </p:cNvPr>
              <p:cNvSpPr txBox="1"/>
              <p:nvPr/>
            </p:nvSpPr>
            <p:spPr>
              <a:xfrm>
                <a:off x="603681" y="2126343"/>
                <a:ext cx="10271464" cy="184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此时，可以理论上得到最终的平衡态能散和束长。如果存在平衡态，意味着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zh-CN" alt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zh-CN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zh-CN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zh-CN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zh-CN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zh-CN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zh-CN" alt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zh-CN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zh-CN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，因此，我们有：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>
                        <m:f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f>
                        <m:f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sSubSup>
                            <m:sSubSup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5FDDC2-F2BB-D0B8-3E88-C96F1DC4D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81" y="2126343"/>
                <a:ext cx="10271464" cy="1843262"/>
              </a:xfrm>
              <a:prstGeom prst="rect">
                <a:avLst/>
              </a:prstGeom>
              <a:blipFill>
                <a:blip r:embed="rId3"/>
                <a:stretch>
                  <a:fillRect l="-475" t="-1987" r="-2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6409D59-850F-B7D6-F635-B50AD70F40CC}"/>
              </a:ext>
            </a:extLst>
          </p:cNvPr>
          <p:cNvSpPr txBox="1"/>
          <p:nvPr/>
        </p:nvSpPr>
        <p:spPr>
          <a:xfrm>
            <a:off x="825623" y="4154750"/>
            <a:ext cx="1027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对于这里的情况，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876C914-048D-B9B9-240C-B06DFCBBE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830" y="4025047"/>
            <a:ext cx="3105583" cy="628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E218F5-AE6D-7CDB-305C-A677E2D25EF7}"/>
                  </a:ext>
                </a:extLst>
              </p:cNvPr>
              <p:cNvSpPr txBox="1"/>
              <p:nvPr/>
            </p:nvSpPr>
            <p:spPr>
              <a:xfrm>
                <a:off x="825623" y="4783488"/>
                <a:ext cx="4800370" cy="818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unc>
                        <m:funcPr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f>
                        <m:f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sSubSup>
                            <m:sSubSup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E218F5-AE6D-7CDB-305C-A677E2D25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4783488"/>
                <a:ext cx="4800370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419870A-9339-727F-F832-F8E373CD4BF9}"/>
                  </a:ext>
                </a:extLst>
              </p:cNvPr>
              <p:cNvSpPr txBox="1"/>
              <p:nvPr/>
            </p:nvSpPr>
            <p:spPr>
              <a:xfrm>
                <a:off x="-103573" y="5731428"/>
                <a:ext cx="6912746" cy="70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unc>
                        <m:funcPr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sSubSup>
                        <m:sSubSupPr>
                          <m:ctrlP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f>
                        <m:f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sSubSup>
                            <m:sSubSup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419870A-9339-727F-F832-F8E373CD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73" y="5731428"/>
                <a:ext cx="6912746" cy="704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D13DF47-5A83-180B-27AE-2C80F4A1E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052" y="5731428"/>
            <a:ext cx="6259948" cy="44099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530AFDA-5866-35E8-1FEB-4A1F9F6397A6}"/>
              </a:ext>
            </a:extLst>
          </p:cNvPr>
          <p:cNvSpPr/>
          <p:nvPr/>
        </p:nvSpPr>
        <p:spPr>
          <a:xfrm>
            <a:off x="6542843" y="5731427"/>
            <a:ext cx="2920753" cy="2396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EC3B607-4F93-79DD-D563-FF5F7DF7E518}"/>
              </a:ext>
            </a:extLst>
          </p:cNvPr>
          <p:cNvCxnSpPr>
            <a:cxnSpLocks/>
            <a:stCxn id="7" idx="0"/>
            <a:endCxn id="14" idx="2"/>
          </p:cNvCxnSpPr>
          <p:nvPr/>
        </p:nvCxnSpPr>
        <p:spPr>
          <a:xfrm flipV="1">
            <a:off x="8003220" y="5170413"/>
            <a:ext cx="1120950" cy="561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7DD80DD-F84E-18A4-C1E2-C94F1CB50924}"/>
              </a:ext>
            </a:extLst>
          </p:cNvPr>
          <p:cNvSpPr txBox="1"/>
          <p:nvPr/>
        </p:nvSpPr>
        <p:spPr>
          <a:xfrm>
            <a:off x="6881962" y="4524082"/>
            <a:ext cx="448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和上页最终的平衡态束长相同，也侧面说明了数值计算没有出错</a:t>
            </a:r>
          </a:p>
        </p:txBody>
      </p:sp>
    </p:spTree>
    <p:extLst>
      <p:ext uri="{BB962C8B-B14F-4D97-AF65-F5344CB8AC3E}">
        <p14:creationId xmlns:p14="http://schemas.microsoft.com/office/powerpoint/2010/main" val="146727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C9E19B-76A7-7942-A1FF-716486BFD604}"/>
              </a:ext>
            </a:extLst>
          </p:cNvPr>
          <p:cNvSpPr txBox="1"/>
          <p:nvPr/>
        </p:nvSpPr>
        <p:spPr>
          <a:xfrm>
            <a:off x="452761" y="177696"/>
            <a:ext cx="1143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这里，即使我将电荷量增大到</a:t>
            </a:r>
            <a:r>
              <a:rPr lang="en-US" altLang="zh-CN" dirty="0"/>
              <a:t>2e4</a:t>
            </a:r>
            <a:r>
              <a:rPr lang="zh-CN" altLang="en-US" dirty="0"/>
              <a:t>，包络都是稳定的，因为我假设了线性的</a:t>
            </a:r>
            <a:r>
              <a:rPr lang="en-US" altLang="zh-CN" dirty="0"/>
              <a:t>RF</a:t>
            </a:r>
            <a:r>
              <a:rPr lang="zh-CN" altLang="en-US" dirty="0"/>
              <a:t>。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07F9C5E3-EC82-5267-FE7A-E2B33E46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7" y="569239"/>
            <a:ext cx="8099189" cy="5437573"/>
          </a:xfrm>
          <a:prstGeom prst="rect">
            <a:avLst/>
          </a:prstGeom>
        </p:spPr>
      </p:pic>
      <p:sp>
        <p:nvSpPr>
          <p:cNvPr id="42" name="箭头: 下 41">
            <a:extLst>
              <a:ext uri="{FF2B5EF4-FFF2-40B4-BE49-F238E27FC236}">
                <a16:creationId xmlns:a16="http://schemas.microsoft.com/office/drawing/2014/main" id="{5E43DFAB-1AB1-77A4-3A25-2B777A82E0D1}"/>
              </a:ext>
            </a:extLst>
          </p:cNvPr>
          <p:cNvSpPr/>
          <p:nvPr/>
        </p:nvSpPr>
        <p:spPr>
          <a:xfrm rot="10800000">
            <a:off x="2206745" y="5519636"/>
            <a:ext cx="284087" cy="386177"/>
          </a:xfrm>
          <a:prstGeom prst="downArrow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下 42">
            <a:extLst>
              <a:ext uri="{FF2B5EF4-FFF2-40B4-BE49-F238E27FC236}">
                <a16:creationId xmlns:a16="http://schemas.microsoft.com/office/drawing/2014/main" id="{E6004A02-89BD-CBE6-EEC4-2BA0BF6DC65E}"/>
              </a:ext>
            </a:extLst>
          </p:cNvPr>
          <p:cNvSpPr/>
          <p:nvPr/>
        </p:nvSpPr>
        <p:spPr>
          <a:xfrm rot="10800000">
            <a:off x="2889589" y="5519637"/>
            <a:ext cx="284087" cy="386177"/>
          </a:xfrm>
          <a:prstGeom prst="downArrow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E7498AAE-0B90-EBF8-1387-7DD0BACCD6E7}"/>
              </a:ext>
            </a:extLst>
          </p:cNvPr>
          <p:cNvSpPr/>
          <p:nvPr/>
        </p:nvSpPr>
        <p:spPr>
          <a:xfrm rot="10800000">
            <a:off x="3840132" y="5519637"/>
            <a:ext cx="284087" cy="386177"/>
          </a:xfrm>
          <a:prstGeom prst="downArrow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下 44">
            <a:extLst>
              <a:ext uri="{FF2B5EF4-FFF2-40B4-BE49-F238E27FC236}">
                <a16:creationId xmlns:a16="http://schemas.microsoft.com/office/drawing/2014/main" id="{562EFA7D-DD49-E239-5BDF-0B95CDD85A74}"/>
              </a:ext>
            </a:extLst>
          </p:cNvPr>
          <p:cNvSpPr/>
          <p:nvPr/>
        </p:nvSpPr>
        <p:spPr>
          <a:xfrm rot="10800000">
            <a:off x="4798185" y="5519637"/>
            <a:ext cx="284087" cy="386177"/>
          </a:xfrm>
          <a:prstGeom prst="downArrow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28F6E21-D32C-0B52-E544-CEDAEDB7C96D}"/>
              </a:ext>
            </a:extLst>
          </p:cNvPr>
          <p:cNvSpPr txBox="1"/>
          <p:nvPr/>
        </p:nvSpPr>
        <p:spPr>
          <a:xfrm>
            <a:off x="2116493" y="5905813"/>
            <a:ext cx="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1C2EB18-BE43-064C-148B-73ACB6D64A15}"/>
              </a:ext>
            </a:extLst>
          </p:cNvPr>
          <p:cNvSpPr txBox="1"/>
          <p:nvPr/>
        </p:nvSpPr>
        <p:spPr>
          <a:xfrm>
            <a:off x="2837064" y="5928025"/>
            <a:ext cx="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0FB4FF5-8BCD-3C72-B751-5FB91B4B9CD5}"/>
              </a:ext>
            </a:extLst>
          </p:cNvPr>
          <p:cNvSpPr txBox="1"/>
          <p:nvPr/>
        </p:nvSpPr>
        <p:spPr>
          <a:xfrm>
            <a:off x="3767317" y="5921800"/>
            <a:ext cx="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FAEFB93-CF4D-70DA-E5F3-2EC8E0AC2C9A}"/>
              </a:ext>
            </a:extLst>
          </p:cNvPr>
          <p:cNvSpPr txBox="1"/>
          <p:nvPr/>
        </p:nvSpPr>
        <p:spPr>
          <a:xfrm>
            <a:off x="4697570" y="5905813"/>
            <a:ext cx="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</a:t>
            </a: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8ADE267-4853-6AF7-E6DC-60D0E9EF0617}"/>
              </a:ext>
            </a:extLst>
          </p:cNvPr>
          <p:cNvSpPr txBox="1"/>
          <p:nvPr/>
        </p:nvSpPr>
        <p:spPr>
          <a:xfrm>
            <a:off x="8185212" y="1136342"/>
            <a:ext cx="61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B952E687-9FA5-C211-9200-527B511F02CA}"/>
              </a:ext>
            </a:extLst>
          </p:cNvPr>
          <p:cNvSpPr/>
          <p:nvPr/>
        </p:nvSpPr>
        <p:spPr>
          <a:xfrm>
            <a:off x="9027045" y="1136342"/>
            <a:ext cx="1049110" cy="3693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D6DB49C-FB99-429D-1184-61078BC958DD}"/>
              </a:ext>
            </a:extLst>
          </p:cNvPr>
          <p:cNvSpPr txBox="1"/>
          <p:nvPr/>
        </p:nvSpPr>
        <p:spPr>
          <a:xfrm>
            <a:off x="8185212" y="2576004"/>
            <a:ext cx="61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7A4D08F1-33DF-DE7A-01B8-9B52DA1E9451}"/>
              </a:ext>
            </a:extLst>
          </p:cNvPr>
          <p:cNvSpPr/>
          <p:nvPr/>
        </p:nvSpPr>
        <p:spPr>
          <a:xfrm rot="3025977">
            <a:off x="9027045" y="2576004"/>
            <a:ext cx="1049110" cy="3693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8BD4A43-4986-3E35-706F-780DEF1C282D}"/>
              </a:ext>
            </a:extLst>
          </p:cNvPr>
          <p:cNvSpPr txBox="1"/>
          <p:nvPr/>
        </p:nvSpPr>
        <p:spPr>
          <a:xfrm>
            <a:off x="8243676" y="3912663"/>
            <a:ext cx="61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B929DB8A-605B-CCB4-255B-D6DE5757FDB9}"/>
              </a:ext>
            </a:extLst>
          </p:cNvPr>
          <p:cNvSpPr/>
          <p:nvPr/>
        </p:nvSpPr>
        <p:spPr>
          <a:xfrm rot="5400000">
            <a:off x="9085509" y="3912663"/>
            <a:ext cx="1049110" cy="3693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33F609B-2623-24DD-6534-14A002FBB550}"/>
              </a:ext>
            </a:extLst>
          </p:cNvPr>
          <p:cNvSpPr txBox="1"/>
          <p:nvPr/>
        </p:nvSpPr>
        <p:spPr>
          <a:xfrm>
            <a:off x="8243676" y="5404545"/>
            <a:ext cx="61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</a:t>
            </a: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115790A8-8743-1050-AD88-C59C81655049}"/>
              </a:ext>
            </a:extLst>
          </p:cNvPr>
          <p:cNvSpPr/>
          <p:nvPr/>
        </p:nvSpPr>
        <p:spPr>
          <a:xfrm rot="18584635">
            <a:off x="9085509" y="5404545"/>
            <a:ext cx="1049110" cy="36933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01E2847-AB50-A836-EEE2-685FCE64B57D}"/>
              </a:ext>
            </a:extLst>
          </p:cNvPr>
          <p:cNvSpPr txBox="1"/>
          <p:nvPr/>
        </p:nvSpPr>
        <p:spPr>
          <a:xfrm>
            <a:off x="10200443" y="1038687"/>
            <a:ext cx="190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空间电荷效应弱，束长很长，</a:t>
            </a:r>
            <a:r>
              <a:rPr lang="en-US" altLang="zh-CN" dirty="0"/>
              <a:t>RF</a:t>
            </a:r>
            <a:r>
              <a:rPr lang="zh-CN" altLang="en-US" dirty="0"/>
              <a:t>系统决定</a:t>
            </a:r>
            <a:r>
              <a:rPr lang="en-US" altLang="zh-CN" dirty="0"/>
              <a:t>chirp</a:t>
            </a:r>
            <a:r>
              <a:rPr lang="zh-CN" altLang="en-US" dirty="0"/>
              <a:t>形状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9D21B7C-0FC3-FF93-0B7C-B864ACF37C7F}"/>
              </a:ext>
            </a:extLst>
          </p:cNvPr>
          <p:cNvSpPr txBox="1"/>
          <p:nvPr/>
        </p:nvSpPr>
        <p:spPr>
          <a:xfrm>
            <a:off x="10256580" y="2945336"/>
            <a:ext cx="1728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束长减小，</a:t>
            </a:r>
            <a:r>
              <a:rPr lang="en-US" altLang="zh-CN" dirty="0"/>
              <a:t>SC</a:t>
            </a:r>
            <a:r>
              <a:rPr lang="zh-CN" altLang="en-US" dirty="0"/>
              <a:t>增强，它对于</a:t>
            </a:r>
            <a:r>
              <a:rPr lang="en-US" altLang="zh-CN" dirty="0"/>
              <a:t>chirp</a:t>
            </a:r>
            <a:r>
              <a:rPr lang="zh-CN" altLang="en-US" dirty="0"/>
              <a:t>形状的影响开始显著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D6596F0-946E-25AE-F470-E1C9F3F9C2C6}"/>
              </a:ext>
            </a:extLst>
          </p:cNvPr>
          <p:cNvSpPr txBox="1"/>
          <p:nvPr/>
        </p:nvSpPr>
        <p:spPr>
          <a:xfrm>
            <a:off x="10290433" y="4890150"/>
            <a:ext cx="1728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束长变得更长，这又减弱了</a:t>
            </a:r>
            <a:r>
              <a:rPr lang="en-US" altLang="zh-CN" dirty="0"/>
              <a:t>SC</a:t>
            </a:r>
            <a:r>
              <a:rPr lang="zh-CN" altLang="en-US" dirty="0"/>
              <a:t>，</a:t>
            </a:r>
            <a:r>
              <a:rPr lang="en-US" altLang="zh-CN" dirty="0"/>
              <a:t>RF</a:t>
            </a:r>
            <a:r>
              <a:rPr lang="zh-CN" altLang="en-US" dirty="0"/>
              <a:t>的效应逐渐开始显著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D5F6AC3-A0A3-DF4E-2C70-229D9790365D}"/>
              </a:ext>
            </a:extLst>
          </p:cNvPr>
          <p:cNvSpPr txBox="1"/>
          <p:nvPr/>
        </p:nvSpPr>
        <p:spPr>
          <a:xfrm>
            <a:off x="42987" y="6213236"/>
            <a:ext cx="121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RF</a:t>
            </a:r>
            <a:r>
              <a:rPr lang="zh-CN" altLang="en-US" dirty="0"/>
              <a:t>趋向于把</a:t>
            </a:r>
            <a:r>
              <a:rPr lang="en-US" altLang="zh-CN" dirty="0"/>
              <a:t>chirp</a:t>
            </a:r>
            <a:r>
              <a:rPr lang="zh-CN" altLang="en-US" dirty="0"/>
              <a:t>形状向点</a:t>
            </a:r>
            <a:r>
              <a:rPr lang="en-US" altLang="zh-CN" dirty="0"/>
              <a:t>2</a:t>
            </a:r>
            <a:r>
              <a:rPr lang="zh-CN" altLang="en-US" dirty="0"/>
              <a:t>转化，</a:t>
            </a:r>
            <a:r>
              <a:rPr lang="en-US" altLang="zh-CN" dirty="0"/>
              <a:t>SC</a:t>
            </a:r>
            <a:r>
              <a:rPr lang="zh-CN" altLang="en-US" dirty="0"/>
              <a:t>则趋向于把它向点</a:t>
            </a:r>
            <a:r>
              <a:rPr lang="en-US" altLang="zh-CN" dirty="0"/>
              <a:t>4</a:t>
            </a:r>
            <a:r>
              <a:rPr lang="zh-CN" altLang="en-US" dirty="0"/>
              <a:t>转化，随着束长的变化，它们交替占据主导地位。</a:t>
            </a:r>
            <a:endParaRPr lang="en-US" altLang="zh-CN" dirty="0"/>
          </a:p>
          <a:p>
            <a:r>
              <a:rPr lang="zh-CN" altLang="en-US" dirty="0"/>
              <a:t>由于</a:t>
            </a:r>
            <a:r>
              <a:rPr lang="en-US" altLang="zh-CN" dirty="0"/>
              <a:t>SC</a:t>
            </a:r>
            <a:r>
              <a:rPr lang="zh-CN" altLang="en-US" dirty="0"/>
              <a:t>会使束长的振荡范围向更长的方向拓展，它可能会达到</a:t>
            </a:r>
            <a:r>
              <a:rPr lang="en-US" altLang="zh-CN" dirty="0"/>
              <a:t>RF</a:t>
            </a:r>
            <a:r>
              <a:rPr lang="zh-CN" altLang="en-US" dirty="0"/>
              <a:t>的非线性区域，甚至可能超过</a:t>
            </a:r>
            <a:r>
              <a:rPr lang="en-US" altLang="zh-CN" dirty="0"/>
              <a:t>bucket</a:t>
            </a:r>
            <a:r>
              <a:rPr lang="zh-CN" altLang="en-US" dirty="0"/>
              <a:t>，到达不稳定区域</a:t>
            </a:r>
          </a:p>
        </p:txBody>
      </p:sp>
    </p:spTree>
    <p:extLst>
      <p:ext uri="{BB962C8B-B14F-4D97-AF65-F5344CB8AC3E}">
        <p14:creationId xmlns:p14="http://schemas.microsoft.com/office/powerpoint/2010/main" val="11514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F55B02-35DC-7236-F0DF-20E65F4779B4}"/>
              </a:ext>
            </a:extLst>
          </p:cNvPr>
          <p:cNvSpPr txBox="1"/>
          <p:nvPr/>
        </p:nvSpPr>
        <p:spPr>
          <a:xfrm>
            <a:off x="159798" y="236591"/>
            <a:ext cx="788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</a:t>
            </a:r>
            <a:r>
              <a:rPr lang="en-US" altLang="zh-CN" dirty="0"/>
              <a:t>mapping</a:t>
            </a:r>
            <a:r>
              <a:rPr lang="zh-CN" altLang="en-US" dirty="0"/>
              <a:t>跟踪的方法：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1BF7A6-1521-C6BF-1E3F-00C2BF53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749075"/>
            <a:ext cx="11315553" cy="13371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C523479-8CBE-49EE-C6EE-142EA3BCFDEE}"/>
              </a:ext>
            </a:extLst>
          </p:cNvPr>
          <p:cNvSpPr txBox="1"/>
          <p:nvPr/>
        </p:nvSpPr>
        <p:spPr>
          <a:xfrm>
            <a:off x="159798" y="2229405"/>
            <a:ext cx="1123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这里，我把一圈分成了很多段，每一段都有一次</a:t>
            </a:r>
            <a:r>
              <a:rPr lang="en-US" altLang="zh-CN" dirty="0"/>
              <a:t>SC</a:t>
            </a:r>
            <a:r>
              <a:rPr lang="zh-CN" altLang="en-US" dirty="0"/>
              <a:t>、</a:t>
            </a:r>
            <a:r>
              <a:rPr lang="en-US" altLang="zh-CN" dirty="0"/>
              <a:t>RF</a:t>
            </a:r>
            <a:r>
              <a:rPr lang="zh-CN" altLang="en-US" dirty="0"/>
              <a:t>和阻尼的作用，这和包络方程中的做法更为相似，因为在推导包络方程时，也是把</a:t>
            </a:r>
            <a:r>
              <a:rPr lang="en-US" altLang="zh-CN" dirty="0"/>
              <a:t>RF</a:t>
            </a:r>
            <a:r>
              <a:rPr lang="zh-CN" altLang="en-US" dirty="0"/>
              <a:t>和阻尼损失能量平均到了一圈上。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50670C-8749-6ABF-8712-AF2D8A842EF8}"/>
              </a:ext>
            </a:extLst>
          </p:cNvPr>
          <p:cNvSpPr txBox="1"/>
          <p:nvPr/>
        </p:nvSpPr>
        <p:spPr>
          <a:xfrm>
            <a:off x="159798" y="3059668"/>
            <a:ext cx="1155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我先只加了阻尼的效应，对于包络方程来说，量子激发项是一个常数项，它应该不会给数值计算带来太多误差。而且，按照之前的计算，只加入阻尼也会出现能散的快速增大。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467DFEF-DB59-248E-3B16-367F6FCDF32E}"/>
                  </a:ext>
                </a:extLst>
              </p:cNvPr>
              <p:cNvSpPr txBox="1"/>
              <p:nvPr/>
            </p:nvSpPr>
            <p:spPr>
              <a:xfrm>
                <a:off x="1916461" y="3972350"/>
                <a:ext cx="8181524" cy="1858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en-US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467DFEF-DB59-248E-3B16-367F6FCD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61" y="3972350"/>
                <a:ext cx="8181524" cy="1858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25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340C55-F53F-4DDE-BC86-1D30FACE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" y="0"/>
            <a:ext cx="5515993" cy="379758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9A0444-CA4F-AC99-F488-EA515E3B8550}"/>
              </a:ext>
            </a:extLst>
          </p:cNvPr>
          <p:cNvSpPr txBox="1"/>
          <p:nvPr/>
        </p:nvSpPr>
        <p:spPr>
          <a:xfrm>
            <a:off x="5424256" y="266330"/>
            <a:ext cx="644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和包络方程的计算相同，选择纵向抛物线分布，</a:t>
            </a:r>
            <a:r>
              <a:rPr lang="en-US" altLang="zh-CN" dirty="0"/>
              <a:t>δ</a:t>
            </a:r>
            <a:r>
              <a:rPr lang="zh-CN" altLang="en-US" dirty="0"/>
              <a:t>方向的分布包络方程没有涉及，这里取高斯分布。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9941A5D-63A7-4171-FA37-D5E9D4A6357A}"/>
                  </a:ext>
                </a:extLst>
              </p:cNvPr>
              <p:cNvSpPr txBox="1"/>
              <p:nvPr/>
            </p:nvSpPr>
            <p:spPr>
              <a:xfrm>
                <a:off x="5515993" y="912661"/>
                <a:ext cx="5291091" cy="1317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初始条件：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zh-CN" altLang="en-US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zh-CN" alt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dirty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9941A5D-63A7-4171-FA37-D5E9D4A63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93" y="912661"/>
                <a:ext cx="5291091" cy="1317155"/>
              </a:xfrm>
              <a:prstGeom prst="rect">
                <a:avLst/>
              </a:prstGeom>
              <a:blipFill>
                <a:blip r:embed="rId3"/>
                <a:stretch>
                  <a:fillRect l="-1037" t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62C4C84-7F87-8A99-6C97-384B4627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877" y="2728914"/>
            <a:ext cx="5218568" cy="41290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A28FEC-294D-3B2A-8575-5C6E15B2B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205" y="3229442"/>
            <a:ext cx="4573631" cy="36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1E102C7-0CFD-8141-98A4-3DBEDC69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4" y="3304892"/>
            <a:ext cx="4169590" cy="3503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4D854-7EA3-DF37-5B91-E669D0C4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0" y="0"/>
            <a:ext cx="5544941" cy="4687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1FC1D2-7EE2-0037-7210-A1CC516C9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642" y="0"/>
            <a:ext cx="3866745" cy="32500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0EF2608-83A2-976F-0EE0-FCDE244B75ED}"/>
              </a:ext>
            </a:extLst>
          </p:cNvPr>
          <p:cNvSpPr txBox="1"/>
          <p:nvPr/>
        </p:nvSpPr>
        <p:spPr>
          <a:xfrm>
            <a:off x="639192" y="4554930"/>
            <a:ext cx="545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二者还是有一定的区别，不过看起来趋势还是相同的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373A32A-1C06-F693-9692-DDEB41FD98D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6393401" y="4664806"/>
            <a:ext cx="2581923" cy="96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D286F31-53F5-3738-9C96-8F75DAEE5992}"/>
                  </a:ext>
                </a:extLst>
              </p:cNvPr>
              <p:cNvSpPr txBox="1"/>
              <p:nvPr/>
            </p:nvSpPr>
            <p:spPr>
              <a:xfrm>
                <a:off x="550415" y="5028817"/>
                <a:ext cx="58429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后续希望选择包络快速缩小的阶段，选择某一点作为初始条件，进行对比。有一个小的技术问题，还不大确定：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时，初始的粒子怎么生成（一个方向抛物线分布，一个方向高斯分布）</a:t>
                </a: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D286F31-53F5-3738-9C96-8F75DAEE5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5" y="5028817"/>
                <a:ext cx="5842986" cy="1200329"/>
              </a:xfrm>
              <a:prstGeom prst="rect">
                <a:avLst/>
              </a:prstGeom>
              <a:blipFill>
                <a:blip r:embed="rId5"/>
                <a:stretch>
                  <a:fillRect l="-834" t="-3046" r="-4692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96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9628887-EC13-91D6-C3E9-E76F38A7486E}"/>
              </a:ext>
            </a:extLst>
          </p:cNvPr>
          <p:cNvSpPr txBox="1"/>
          <p:nvPr/>
        </p:nvSpPr>
        <p:spPr>
          <a:xfrm>
            <a:off x="941033" y="941033"/>
            <a:ext cx="10608816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考虑不把</a:t>
            </a:r>
            <a:r>
              <a:rPr lang="en-US" altLang="zh-CN" dirty="0"/>
              <a:t>RF</a:t>
            </a:r>
            <a:r>
              <a:rPr lang="zh-CN" altLang="en-US" dirty="0"/>
              <a:t>作用平均到一圈内，检查是否会出现不同的现象；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继续对比</a:t>
            </a:r>
            <a:r>
              <a:rPr lang="en-US" altLang="zh-CN" dirty="0"/>
              <a:t>mapping</a:t>
            </a:r>
            <a:r>
              <a:rPr lang="zh-CN" altLang="en-US" dirty="0"/>
              <a:t>和包络方程的结果，看到相空间的演化；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对于负的相移因子，进一步的分析需要考虑非线性的</a:t>
            </a:r>
            <a:r>
              <a:rPr lang="en-US" altLang="zh-CN" dirty="0"/>
              <a:t>RF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200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7223</TotalTime>
  <Words>780</Words>
  <Application>Microsoft Office PowerPoint</Application>
  <PresentationFormat>宽屏</PresentationFormat>
  <Paragraphs>51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Wingdings</vt:lpstr>
      <vt:lpstr>Office 主题​​</vt:lpstr>
      <vt:lpstr>2025.7.21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子航 赵</dc:creator>
  <cp:lastModifiedBy>子航 赵</cp:lastModifiedBy>
  <cp:revision>13</cp:revision>
  <dcterms:created xsi:type="dcterms:W3CDTF">2025-07-16T08:54:21Z</dcterms:created>
  <dcterms:modified xsi:type="dcterms:W3CDTF">2025-07-22T06:46:23Z</dcterms:modified>
</cp:coreProperties>
</file>