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E90585-EE11-65C9-9F56-EC7D1FC62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BD97000-20E6-8F54-8190-A89982D7C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DA1229-9142-3285-998B-39D69548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69BED3-4AE3-5EDF-B791-1CFC59A03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8340825-0B1B-1A6B-3633-417BBF0C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55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C41E50-D52D-8877-8E78-862C44C09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A93F910-BDF1-C014-D0D4-530F8840B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C46072F-69B3-D89A-4E23-35CE3BCD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A7B2A1-2D3A-9BAC-78C9-8489DFD2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BAD6A9-F530-44F0-A8E6-BF7D7BB0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303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BF14FA5-A5BC-1FD7-78C3-BA8E603F1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B7BB2BF-4AA7-1189-EBA6-11B31B5DB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F1564A-E0CB-861E-0327-16AE54EB5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7B73F76-F7C9-A2E6-556A-0EB166258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D1C88D-375C-589F-AEEF-A4394FA0A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330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D962A9-FB6E-BB55-0B5E-4A0BDC4D5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D8EC3C-9E61-D931-BF38-6755798C3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E3E687-E5C5-08EF-72AD-22AD62E17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D74CE9-6FE3-4A65-3512-7D37C69F0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7BB21A-BD2B-37D0-57A8-84C61F77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982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18ABE1-EA22-201A-12AD-7F57A4026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D9C6BE-895C-6176-6811-D2209E792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4C006C-3465-3F2A-F579-E0E917A78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27DAEF-EBC8-C8EC-57DC-5269F0094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613449-6543-7C53-0C00-FCD663198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328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A3D96D-3FDB-CB22-AC80-B5D95D14F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10BA77-8CAA-554E-385E-D1DF9A7B2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596CD6E-0BE9-DEFF-799C-9B2384D60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75B8533-4501-C079-2F57-75DF90344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268CB5E-2C59-BDA1-2384-F8EE5F7F9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2760AC7-9BDB-AB6D-26BC-656743715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28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403AA2-996A-EE3C-2727-3ABF04551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E9BF6B3-6A98-8961-6462-9DDA0E201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A02F8C5-79BE-BDEF-20F5-20F79E796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40B10A0-62E8-A2D1-49A2-A65B9D6B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CA0C21B-51FE-1D6E-9651-18F9C0502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4F913E7-845D-D741-05E5-D1B16AE6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C3036CE-606D-7FF7-CB3D-914F2ACC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31F5651-6E7D-2297-6A6B-19E81A1BA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463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06AACC-23AB-A33B-3399-20967F231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A0D289D-346D-661E-2A9C-8BB52394D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0513C0C-DF3A-6FF9-9489-90AE977E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A5C0E36-6AAD-624B-133F-9E8C7F5C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59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19CC467-99BF-A24F-2E7C-BAA55579B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FFAFDB0-3886-64C4-B2A0-133044C6B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48C3B66-FE5D-8FEB-E408-6B95EC6FA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123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AAC024-0B04-2D8D-0901-9F20044DE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0FF783-44F6-A898-6CE8-42D4667E6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B145163-B4C9-14B6-C008-6FEBD4D3C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801BE0F-9DB1-FFF4-1D05-67061E63D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9AF893-D44F-56E8-F2F5-FB3A4A3AF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A37256A-EF33-C92D-3D2D-0E7D80B10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72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183A23-3F62-76C9-7F47-83903D4F4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1256EA2-CD6D-9A41-202F-9F565A88D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816D36-DAAA-071F-ED4E-7EAA588BF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1679182-E624-C047-8CEA-4306AB62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4D1CC25-8182-AFAC-7097-AA556B99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E919D6C-408D-A55E-45AC-2C463162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979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8AC93E9-1D68-64B5-7489-67815561B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9E8322A-9B48-23C5-94A5-2937C2716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9CA862-8C87-73A4-8372-17AC25239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80F1D-43BF-48E0-90DC-ED928375130D}" type="datetimeFigureOut">
              <a:rPr lang="zh-CN" altLang="en-US" smtClean="0"/>
              <a:t>2025/7/21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C32278-AC6F-881E-1C88-64B539E5C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1E2BB5-3E8A-2834-271B-97CC2B31C2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7258F-CEF5-42D6-870F-605C1A039D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900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tmp"/><Relationship Id="rId4" Type="http://schemas.openxmlformats.org/officeDocument/2006/relationships/image" Target="../media/image1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6EB839-A7A6-F98E-A3A6-D2E9020B26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2025-7-21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96D12BF-AEE4-54A6-30B3-621FEDD1D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91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AAF1BB-C3F1-5957-903C-88DB3FFC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A General Method for Propagation of the Phase Space Distribution, with Application to the Sawtooth Instability Robert L. Warnock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F0FEF3-D210-C4A5-03B7-DAE06E98C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将相空间分布</a:t>
            </a:r>
            <a:r>
              <a:rPr lang="en-US" altLang="zh-CN" dirty="0"/>
              <a:t>f(</a:t>
            </a:r>
            <a:r>
              <a:rPr lang="en-US" altLang="zh-CN" dirty="0" err="1"/>
              <a:t>q,p</a:t>
            </a:r>
            <a:r>
              <a:rPr lang="en-US" altLang="zh-CN" dirty="0"/>
              <a:t>)</a:t>
            </a:r>
            <a:r>
              <a:rPr lang="zh-CN" altLang="en-US" dirty="0"/>
              <a:t>分割为格点</a:t>
            </a:r>
            <a:r>
              <a:rPr lang="en-US" altLang="zh-CN" dirty="0"/>
              <a:t>f(</a:t>
            </a:r>
            <a:r>
              <a:rPr lang="en-US" altLang="zh-CN" dirty="0" err="1"/>
              <a:t>q_i,p_j</a:t>
            </a:r>
            <a:r>
              <a:rPr lang="en-US" altLang="zh-CN" dirty="0"/>
              <a:t>)</a:t>
            </a:r>
            <a:r>
              <a:rPr lang="zh-CN" altLang="en-US" dirty="0"/>
              <a:t>，使用</a:t>
            </a:r>
            <a:r>
              <a:rPr lang="en-US" altLang="zh-CN" dirty="0"/>
              <a:t>biquadratic</a:t>
            </a:r>
            <a:r>
              <a:rPr lang="zh-CN" altLang="en-US" dirty="0"/>
              <a:t>插值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Vlasov: </a:t>
            </a:r>
            <a:r>
              <a:rPr lang="zh-CN" altLang="en-US" dirty="0"/>
              <a:t>相空间演化</a:t>
            </a:r>
            <a:r>
              <a:rPr lang="en-US" altLang="zh-CN" dirty="0"/>
              <a:t>——</a:t>
            </a:r>
            <a:r>
              <a:rPr lang="zh-CN" altLang="en-US" dirty="0"/>
              <a:t>旋转</a:t>
            </a:r>
            <a:r>
              <a:rPr lang="en-US" altLang="zh-CN" dirty="0"/>
              <a:t>+kick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ED45ED4-0F84-3570-37CA-BB0A32754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530" y="3733209"/>
            <a:ext cx="4230456" cy="94113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2C06C45-9579-E6C5-5A40-99BB57DA6C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32" y="2363741"/>
            <a:ext cx="4072910" cy="45905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E4471EF-6D4D-C7EB-A7D3-EEE288117D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220" y="2363741"/>
            <a:ext cx="5313502" cy="116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70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BC1035-A95A-5C3A-9D2B-2B12E4407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330" y="796925"/>
            <a:ext cx="10515600" cy="4351338"/>
          </a:xfrm>
        </p:spPr>
        <p:txBody>
          <a:bodyPr/>
          <a:lstStyle/>
          <a:p>
            <a:r>
              <a:rPr lang="en-US" altLang="zh-CN" dirty="0"/>
              <a:t>Fokker-Planck</a:t>
            </a:r>
            <a:r>
              <a:rPr lang="zh-CN" altLang="en-US" dirty="0"/>
              <a:t>：计算相空间分布</a:t>
            </a:r>
            <a:r>
              <a:rPr lang="en-US" altLang="zh-CN" dirty="0"/>
              <a:t>f(θ)</a:t>
            </a:r>
            <a:r>
              <a:rPr lang="zh-CN" altLang="en-US" dirty="0"/>
              <a:t>对</a:t>
            </a:r>
            <a:r>
              <a:rPr lang="en-US" altLang="zh-CN" dirty="0"/>
              <a:t>damping</a:t>
            </a:r>
            <a:r>
              <a:rPr lang="zh-CN" altLang="en-US" dirty="0"/>
              <a:t>和</a:t>
            </a:r>
            <a:r>
              <a:rPr lang="en-US" altLang="zh-CN" dirty="0"/>
              <a:t>diffusion</a:t>
            </a:r>
            <a:r>
              <a:rPr lang="zh-CN" altLang="en-US" dirty="0"/>
              <a:t>的贡献，加入到相空间分布的演化中，以计算</a:t>
            </a:r>
            <a:r>
              <a:rPr lang="en-US" altLang="zh-CN" dirty="0"/>
              <a:t>f(θ +</a:t>
            </a:r>
            <a:r>
              <a:rPr lang="en-US" altLang="zh-CN" dirty="0" err="1"/>
              <a:t>Δθ</a:t>
            </a:r>
            <a:r>
              <a:rPr lang="en-US" altLang="zh-CN" dirty="0"/>
              <a:t>)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E88F7AB-798A-8F53-DF88-2D013C97E4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208" y="2251728"/>
            <a:ext cx="4575931" cy="1441732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F858684-9B11-E378-459A-5AC937729B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724" y="2551931"/>
            <a:ext cx="4806068" cy="84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BDD3B1-96EF-1592-56E7-C744A852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Calculation of Longitudinal Instability Threshold Currents for Single Bunches </a:t>
            </a:r>
            <a:br>
              <a:rPr lang="en-US" altLang="zh-CN" sz="2800" dirty="0"/>
            </a:br>
            <a:r>
              <a:rPr lang="en-US" altLang="zh-CN" sz="2800" dirty="0"/>
              <a:t>P. Kuske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83C886-1D5F-2B42-5A72-01392E4E1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将相空间分布</a:t>
            </a:r>
            <a:r>
              <a:rPr lang="en-US" altLang="zh-CN" dirty="0"/>
              <a:t>f</a:t>
            </a:r>
            <a:r>
              <a:rPr lang="zh-CN" altLang="en-US" dirty="0"/>
              <a:t>表示为函数</a:t>
            </a:r>
            <a:r>
              <a:rPr lang="en-US" altLang="zh-CN" dirty="0"/>
              <a:t>g</a:t>
            </a:r>
            <a:r>
              <a:rPr lang="zh-CN" altLang="en-US" dirty="0"/>
              <a:t>的平方，并用</a:t>
            </a:r>
            <a:r>
              <a:rPr lang="en-US" altLang="zh-CN" dirty="0"/>
              <a:t>4</a:t>
            </a:r>
            <a:r>
              <a:rPr lang="zh-CN" altLang="en-US" dirty="0"/>
              <a:t>次多项式插值</a:t>
            </a:r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E671055-BB30-8CFE-4488-8FAA98361C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685" y="2293405"/>
            <a:ext cx="1729890" cy="65537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F6DB6AC-7E76-CABC-F21C-F08D1DB08B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3"/>
          <a:stretch>
            <a:fillRect/>
          </a:stretch>
        </p:blipFill>
        <p:spPr>
          <a:xfrm>
            <a:off x="1127685" y="3653354"/>
            <a:ext cx="7780694" cy="252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0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884F47-6F08-64D6-DC00-EFD545CD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0040"/>
            <a:ext cx="10515600" cy="5856923"/>
          </a:xfrm>
        </p:spPr>
        <p:txBody>
          <a:bodyPr/>
          <a:lstStyle/>
          <a:p>
            <a:r>
              <a:rPr lang="zh-CN" altLang="en-US" dirty="0"/>
              <a:t>移项，将对时间的微分用差分表示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相空间演化分为</a:t>
            </a:r>
            <a:r>
              <a:rPr lang="en-US" altLang="zh-CN" dirty="0"/>
              <a:t>4</a:t>
            </a:r>
            <a:r>
              <a:rPr lang="zh-CN" altLang="en-US" dirty="0"/>
              <a:t>步：</a:t>
            </a:r>
            <a:r>
              <a:rPr lang="en-US" altLang="zh-CN" dirty="0"/>
              <a:t>1.</a:t>
            </a:r>
            <a:r>
              <a:rPr lang="zh-CN" altLang="en-US" dirty="0"/>
              <a:t>位置演化 </a:t>
            </a:r>
            <a:r>
              <a:rPr lang="en-US" altLang="zh-CN" dirty="0"/>
              <a:t>2.</a:t>
            </a:r>
            <a:r>
              <a:rPr lang="zh-CN" altLang="en-US" dirty="0"/>
              <a:t>能量演化：</a:t>
            </a:r>
            <a:r>
              <a:rPr lang="en-US" altLang="zh-CN" dirty="0"/>
              <a:t>RF+</a:t>
            </a:r>
            <a:r>
              <a:rPr lang="zh-CN" altLang="en-US" dirty="0"/>
              <a:t>尾场 </a:t>
            </a:r>
            <a:r>
              <a:rPr lang="en-US" altLang="zh-CN" dirty="0"/>
              <a:t>3.</a:t>
            </a:r>
            <a:r>
              <a:rPr lang="zh-CN" altLang="en-US" dirty="0"/>
              <a:t>位置演化 </a:t>
            </a:r>
            <a:r>
              <a:rPr lang="en-US" altLang="zh-CN" dirty="0"/>
              <a:t>4.Fokker-Planck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A236981-6BBA-F754-AC85-69571F644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20" y="1360131"/>
            <a:ext cx="8992379" cy="89161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6D7B4A6-01BF-E830-66D9-3E327C5F18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938" y="3878473"/>
            <a:ext cx="6043184" cy="246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55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Threshold studies of coherent synchrotron radiation induced microwave 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>instability beyond adiabatic approximation 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>J. H. </a:t>
            </a:r>
            <a:r>
              <a:rPr lang="en-US" altLang="zh-CN" sz="2400" dirty="0" err="1"/>
              <a:t>Bian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编写了粒子跟踪代码，用于计算变束长</a:t>
            </a:r>
            <a:r>
              <a:rPr lang="zh-CN" altLang="en-US" dirty="0"/>
              <a:t>条件下</a:t>
            </a:r>
            <a:r>
              <a:rPr lang="en-US" altLang="zh-CN" dirty="0" smtClean="0"/>
              <a:t>CSR</a:t>
            </a:r>
            <a:r>
              <a:rPr lang="zh-CN" altLang="en-US" dirty="0" smtClean="0"/>
              <a:t>导致的</a:t>
            </a:r>
            <a:r>
              <a:rPr lang="en-US" altLang="zh-CN" dirty="0" smtClean="0"/>
              <a:t>MWI</a:t>
            </a:r>
            <a:r>
              <a:rPr lang="zh-CN" altLang="en-US" dirty="0" smtClean="0"/>
              <a:t>，给出了解析公式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代码：线性</a:t>
            </a:r>
            <a:r>
              <a:rPr lang="en-US" altLang="zh-CN" dirty="0" smtClean="0"/>
              <a:t>RF + partial phase </a:t>
            </a:r>
            <a:r>
              <a:rPr lang="en-US" altLang="zh-CN" dirty="0" err="1" smtClean="0"/>
              <a:t>sippage</a:t>
            </a:r>
            <a:r>
              <a:rPr lang="en-US" altLang="zh-CN" dirty="0" smtClean="0"/>
              <a:t> + CSR kick</a:t>
            </a:r>
          </a:p>
          <a:p>
            <a:pPr lvl="1"/>
            <a:r>
              <a:rPr lang="en-US" altLang="zh-CN" dirty="0"/>
              <a:t>partial phase </a:t>
            </a:r>
            <a:r>
              <a:rPr lang="en-US" altLang="zh-CN" dirty="0" err="1" smtClean="0"/>
              <a:t>sippage</a:t>
            </a:r>
            <a:r>
              <a:rPr lang="zh-CN" altLang="en-US" dirty="0" smtClean="0"/>
              <a:t>：每一个</a:t>
            </a:r>
            <a:r>
              <a:rPr lang="en-US" altLang="zh-CN" dirty="0" smtClean="0"/>
              <a:t>slice</a:t>
            </a:r>
            <a:r>
              <a:rPr lang="zh-CN" altLang="en-US" dirty="0" smtClean="0"/>
              <a:t>不同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对每个二</a:t>
            </a:r>
            <a:r>
              <a:rPr lang="zh-CN" altLang="en-US" dirty="0"/>
              <a:t>极</a:t>
            </a:r>
            <a:r>
              <a:rPr lang="zh-CN" altLang="en-US" dirty="0" smtClean="0"/>
              <a:t>铁切片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400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96287"/>
            <a:ext cx="10515600" cy="5180676"/>
          </a:xfrm>
        </p:spPr>
        <p:txBody>
          <a:bodyPr/>
          <a:lstStyle/>
          <a:p>
            <a:r>
              <a:rPr lang="zh-CN" altLang="en-US" dirty="0" smtClean="0"/>
              <a:t>模拟：</a:t>
            </a:r>
            <a:r>
              <a:rPr lang="en-US" altLang="zh-CN" dirty="0" smtClean="0"/>
              <a:t>case 0: </a:t>
            </a:r>
            <a:r>
              <a:rPr lang="zh-CN" altLang="en-US" dirty="0" smtClean="0"/>
              <a:t>传统环； </a:t>
            </a:r>
            <a:r>
              <a:rPr lang="en-US" altLang="zh-CN" dirty="0" smtClean="0"/>
              <a:t>case A: partial slippage 2</a:t>
            </a:r>
            <a:r>
              <a:rPr lang="zh-CN" altLang="en-US" dirty="0" smtClean="0"/>
              <a:t>正</a:t>
            </a:r>
            <a:r>
              <a:rPr lang="en-US" altLang="zh-CN" dirty="0" smtClean="0"/>
              <a:t>2</a:t>
            </a:r>
            <a:r>
              <a:rPr lang="zh-CN" altLang="en-US" dirty="0" smtClean="0"/>
              <a:t>负 ；</a:t>
            </a:r>
            <a:r>
              <a:rPr lang="en-US" altLang="zh-CN" dirty="0" smtClean="0"/>
              <a:t>case B:</a:t>
            </a:r>
            <a:r>
              <a:rPr lang="en-US" altLang="zh-CN" dirty="0"/>
              <a:t> partial slippage </a:t>
            </a:r>
            <a:r>
              <a:rPr lang="en-US" altLang="zh-CN" dirty="0" smtClean="0"/>
              <a:t>4</a:t>
            </a:r>
            <a:r>
              <a:rPr lang="zh-CN" altLang="en-US" dirty="0" smtClean="0"/>
              <a:t>正。</a:t>
            </a:r>
            <a:r>
              <a:rPr lang="en-US" altLang="zh-CN" dirty="0" smtClean="0"/>
              <a:t>global slippage</a:t>
            </a:r>
            <a:r>
              <a:rPr lang="zh-CN" altLang="en-US" dirty="0"/>
              <a:t>和</a:t>
            </a:r>
            <a:r>
              <a:rPr lang="zh-CN" altLang="en-US" dirty="0" smtClean="0"/>
              <a:t>能散一致 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61" y="2083962"/>
            <a:ext cx="3096057" cy="2362530"/>
          </a:xfrm>
          <a:prstGeom prst="rect">
            <a:avLst/>
          </a:prstGeo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296" y="2253951"/>
            <a:ext cx="4067743" cy="241968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81439" y="5213445"/>
            <a:ext cx="10272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阈值</a:t>
            </a:r>
            <a:r>
              <a:rPr lang="en-US" altLang="zh-CN" dirty="0" smtClean="0"/>
              <a:t>A&gt;B&gt;0: partial slippage</a:t>
            </a:r>
            <a:r>
              <a:rPr lang="zh-CN" altLang="en-US" dirty="0" smtClean="0"/>
              <a:t>导致束长拉伸，升高不稳定性阈值</a:t>
            </a:r>
            <a:r>
              <a:rPr lang="en-US" altLang="zh-CN" dirty="0" smtClean="0"/>
              <a:t>. </a:t>
            </a:r>
            <a:r>
              <a:rPr lang="zh-CN" altLang="en-US" dirty="0" smtClean="0"/>
              <a:t>在</a:t>
            </a:r>
            <a:r>
              <a:rPr lang="en-US" altLang="zh-CN" dirty="0" smtClean="0"/>
              <a:t>A</a:t>
            </a:r>
            <a:r>
              <a:rPr lang="zh-CN" altLang="en-US" dirty="0" smtClean="0"/>
              <a:t>中，一些粒子经历头尾交换而</a:t>
            </a:r>
            <a:r>
              <a:rPr lang="en-US" altLang="zh-CN" dirty="0" smtClean="0"/>
              <a:t>B</a:t>
            </a:r>
            <a:r>
              <a:rPr lang="zh-CN" altLang="en-US" dirty="0" smtClean="0"/>
              <a:t>没有？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018" y="2299346"/>
            <a:ext cx="3610479" cy="198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23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9182"/>
            <a:ext cx="10515600" cy="6067781"/>
          </a:xfrm>
        </p:spPr>
        <p:txBody>
          <a:bodyPr/>
          <a:lstStyle/>
          <a:p>
            <a:r>
              <a:rPr lang="zh-CN" altLang="en-US" dirty="0" smtClean="0"/>
              <a:t>定义了</a:t>
            </a:r>
            <a:r>
              <a:rPr lang="en-US" altLang="zh-CN" dirty="0" smtClean="0"/>
              <a:t>kick divergence</a:t>
            </a:r>
            <a:r>
              <a:rPr lang="zh-CN" altLang="en-US" dirty="0" smtClean="0"/>
              <a:t>，观察到常规环阈值与其成反比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定义 </a:t>
            </a:r>
            <a:r>
              <a:rPr lang="en-US" altLang="zh-CN" dirty="0" smtClean="0"/>
              <a:t>rotation angle</a:t>
            </a:r>
            <a:r>
              <a:rPr lang="zh-CN" altLang="en-US" dirty="0" smtClean="0"/>
              <a:t>，衡量阈值与</a:t>
            </a:r>
            <a:r>
              <a:rPr lang="en-US" altLang="zh-CN" dirty="0" smtClean="0"/>
              <a:t>kick divergence</a:t>
            </a:r>
            <a:r>
              <a:rPr lang="zh-CN" altLang="en-US" dirty="0" smtClean="0"/>
              <a:t>在</a:t>
            </a:r>
            <a:r>
              <a:rPr lang="en-US" altLang="zh-CN" dirty="0" smtClean="0"/>
              <a:t>partial slippage</a:t>
            </a:r>
            <a:r>
              <a:rPr lang="zh-CN" altLang="en-US" dirty="0" smtClean="0"/>
              <a:t>存在时的关系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给出了解析</a:t>
            </a:r>
            <a:r>
              <a:rPr lang="en-US" altLang="zh-CN" smtClean="0"/>
              <a:t>CSR MWI</a:t>
            </a:r>
            <a:r>
              <a:rPr lang="zh-CN" altLang="en-US" smtClean="0"/>
              <a:t>阈值</a:t>
            </a:r>
            <a:r>
              <a:rPr lang="zh-CN" altLang="en-US" dirty="0" smtClean="0"/>
              <a:t>公式，用</a:t>
            </a:r>
            <a:r>
              <a:rPr lang="en-US" altLang="zh-CN" dirty="0" smtClean="0"/>
              <a:t>MLS</a:t>
            </a:r>
            <a:r>
              <a:rPr lang="zh-CN" altLang="en-US" dirty="0" smtClean="0"/>
              <a:t>参数验证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76" y="755553"/>
            <a:ext cx="4202488" cy="772996"/>
          </a:xfrm>
          <a:prstGeom prst="rect">
            <a:avLst/>
          </a:prstGeom>
        </p:spPr>
      </p:pic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614" y="687446"/>
            <a:ext cx="2876544" cy="735117"/>
          </a:xfrm>
          <a:prstGeom prst="rect">
            <a:avLst/>
          </a:prstGeom>
        </p:spPr>
      </p:pic>
      <p:pic>
        <p:nvPicPr>
          <p:cNvPr id="8" name="图片 7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592" y="2499978"/>
            <a:ext cx="4035387" cy="1504552"/>
          </a:xfrm>
          <a:prstGeom prst="rect">
            <a:avLst/>
          </a:prstGeom>
        </p:spPr>
      </p:pic>
      <p:pic>
        <p:nvPicPr>
          <p:cNvPr id="9" name="图片 8" descr="屏幕剪辑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592" y="4975959"/>
            <a:ext cx="2235502" cy="61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304</Words>
  <Application>Microsoft Office PowerPoint</Application>
  <PresentationFormat>宽屏</PresentationFormat>
  <Paragraphs>33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等线</vt:lpstr>
      <vt:lpstr>等线 Light</vt:lpstr>
      <vt:lpstr>Arial</vt:lpstr>
      <vt:lpstr>Office 主题​​</vt:lpstr>
      <vt:lpstr>2025-7-21</vt:lpstr>
      <vt:lpstr>A General Method for Propagation of the Phase Space Distribution, with Application to the Sawtooth Instability Robert L. Warnock</vt:lpstr>
      <vt:lpstr>PowerPoint 演示文稿</vt:lpstr>
      <vt:lpstr>Calculation of Longitudinal Instability Threshold Currents for Single Bunches  P. Kuske</vt:lpstr>
      <vt:lpstr>PowerPoint 演示文稿</vt:lpstr>
      <vt:lpstr>Threshold studies of coherent synchrotron radiation induced microwave  instability beyond adiabatic approximation  J. H. Bian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2025-7-21</dc:title>
  <dc:creator>Liyan Qin</dc:creator>
  <cp:lastModifiedBy>China</cp:lastModifiedBy>
  <cp:revision>15</cp:revision>
  <dcterms:created xsi:type="dcterms:W3CDTF">2025-07-20T13:24:43Z</dcterms:created>
  <dcterms:modified xsi:type="dcterms:W3CDTF">2025-07-21T11:03:25Z</dcterms:modified>
</cp:coreProperties>
</file>