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5" r:id="rId2"/>
    <p:sldId id="306" r:id="rId3"/>
  </p:sldIdLst>
  <p:sldSz cx="12192000" cy="6858000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82" autoAdjust="0"/>
    <p:restoredTop sz="94660"/>
  </p:normalViewPr>
  <p:slideViewPr>
    <p:cSldViewPr snapToGrid="0">
      <p:cViewPr>
        <p:scale>
          <a:sx n="100" d="100"/>
          <a:sy n="100" d="100"/>
        </p:scale>
        <p:origin x="51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2025/7/29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877D8-F2A3-4EC1-88CD-6B5848D8D24B}" type="datetimeFigureOut">
              <a:rPr lang="zh-CN" altLang="en-US" smtClean="0"/>
              <a:t>2025/7/29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-1" y="0"/>
            <a:ext cx="121920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考虑</a:t>
            </a:r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CSR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时二极铁出口束流水平</a:t>
            </a:r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offset</a:t>
            </a:r>
            <a:endParaRPr lang="zh-CN" altLang="en-US" sz="32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文本框 26"/>
              <p:cNvSpPr txBox="1"/>
              <p:nvPr/>
            </p:nvSpPr>
            <p:spPr>
              <a:xfrm>
                <a:off x="632382" y="708812"/>
                <a:ext cx="11078579" cy="27584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zh-CN" altLang="en-US" sz="1600" dirty="0"/>
                  <a:t>不考虑束流能量变化，</a:t>
                </a:r>
                <a:r>
                  <a:rPr lang="zh-CN" altLang="en-US" sz="1600" dirty="0">
                    <a:latin typeface="Cambria Math" panose="02040503050406030204" pitchFamily="18" charset="0"/>
                  </a:rPr>
                  <a:t>点力模型计算</a:t>
                </a:r>
                <a:r>
                  <a:rPr lang="zh-CN" altLang="en-US" sz="1600" dirty="0"/>
                  <a:t>二极铁出口</a:t>
                </a:r>
                <a:r>
                  <a:rPr lang="zh-CN" altLang="en-US" sz="1600" dirty="0">
                    <a:solidFill>
                      <a:schemeClr val="accent1"/>
                    </a:solidFill>
                  </a:rPr>
                  <a:t>束流水平中心位置偏移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sz="16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6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zh-CN" altLang="en-US" sz="1600" dirty="0"/>
                  <a:t>：</a:t>
                </a:r>
                <a:endParaRPr lang="en-US" altLang="zh-CN" sz="1600" dirty="0"/>
              </a:p>
              <a:p>
                <a:pPr marL="742950" lvl="1" indent="-285750">
                  <a:buFont typeface="Wingdings" panose="05000000000000000000" pitchFamily="2" charset="2"/>
                  <a:buChar char="l"/>
                </a:pPr>
                <a:r>
                  <a:rPr lang="zh-CN" altLang="en-US" sz="1600" dirty="0">
                    <a:latin typeface="Cambria Math" panose="02040503050406030204" pitchFamily="18" charset="0"/>
                  </a:rPr>
                  <a:t>用</a:t>
                </a:r>
                <a:r>
                  <a:rPr lang="en-US" altLang="zh-CN" sz="1600" dirty="0">
                    <a:latin typeface="Cambria Math" panose="02040503050406030204" pitchFamily="18" charset="0"/>
                  </a:rPr>
                  <a:t>3×3</a:t>
                </a:r>
                <a:r>
                  <a:rPr lang="zh-CN" altLang="en-US" sz="1600" dirty="0">
                    <a:latin typeface="Cambria Math" panose="02040503050406030204" pitchFamily="18" charset="0"/>
                  </a:rPr>
                  <a:t>传输矩阵，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altLang="zh-CN" sz="160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6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i="1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16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US" altLang="zh-CN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3×3</m:t>
                        </m:r>
                      </m:sub>
                    </m:sSub>
                    <m:r>
                      <m:rPr>
                        <m:aln/>
                      </m:rPr>
                      <a:rPr lang="en-US" altLang="zh-CN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𝜅</m:t>
                    </m:r>
                    <m:sSup>
                      <m:sSup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f>
                          <m:f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  <m:d>
                      <m:d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16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  <m:d>
                          <m:dPr>
                            <m:ctrlPr>
                              <a:rPr lang="en-US" altLang="zh-CN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unc>
                              <m:funcPr>
                                <m:ctrlPr>
                                  <a:rPr lang="en-US" altLang="zh-CN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altLang="zh-CN" sz="16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en-US" altLang="zh-CN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num>
                                  <m:den>
                                    <m:r>
                                      <a:rPr lang="en-US" altLang="zh-CN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func>
                          </m:e>
                        </m:d>
                      </m:e>
                    </m:d>
                    <m:r>
                      <a:rPr lang="en-US" altLang="zh-CN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𝜌</m:t>
                    </m:r>
                    <m:func>
                      <m:func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sz="16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f>
                          <m:f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num>
                          <m:den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d>
                      <m:dPr>
                        <m:begChr m:val="⟨"/>
                        <m:endChr m:val="⟩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</m:d>
                  </m:oMath>
                </a14:m>
                <a:endParaRPr lang="en-US" altLang="zh-CN" sz="1600" i="1" dirty="0">
                  <a:latin typeface="Cambria Math" panose="02040503050406030204" pitchFamily="18" charset="0"/>
                </a:endParaRPr>
              </a:p>
              <a:p>
                <a:pPr marL="742950" lvl="1" indent="-285750">
                  <a:buFont typeface="Wingdings" panose="05000000000000000000" pitchFamily="2" charset="2"/>
                  <a:buChar char="l"/>
                </a:pPr>
                <a:r>
                  <a:rPr lang="zh-CN" altLang="en-US" sz="1600" dirty="0">
                    <a:latin typeface="Cambria Math" panose="02040503050406030204" pitchFamily="18" charset="0"/>
                  </a:rPr>
                  <a:t>用</a:t>
                </a:r>
                <a:r>
                  <a:rPr lang="en-US" altLang="zh-CN" sz="1600" dirty="0">
                    <a:latin typeface="Cambria Math" panose="02040503050406030204" pitchFamily="18" charset="0"/>
                  </a:rPr>
                  <a:t>2×2</a:t>
                </a:r>
                <a:r>
                  <a:rPr lang="zh-CN" altLang="en-US" sz="1600" dirty="0">
                    <a:latin typeface="Cambria Math" panose="02040503050406030204" pitchFamily="18" charset="0"/>
                  </a:rPr>
                  <a:t>传输矩阵，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altLang="zh-CN" sz="160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6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16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US" altLang="zh-CN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2×2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𝜅</m:t>
                    </m:r>
                    <m:sSup>
                      <m:sSup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f>
                          <m:f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  <m:d>
                      <m:d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16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  <m:r>
                      <a:rPr lang="en-US" altLang="zh-C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𝜌</m:t>
                    </m:r>
                    <m:func>
                      <m:func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sz="16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US" altLang="zh-CN" sz="16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f>
                          <m:f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num>
                          <m:den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d>
                      <m:dPr>
                        <m:begChr m:val="⟨"/>
                        <m:endChr m:val="⟩"/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</m:d>
                  </m:oMath>
                </a14:m>
                <a:endParaRPr lang="en-US" altLang="zh-CN" sz="1600" dirty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zh-CN" altLang="en-US" sz="1600" dirty="0"/>
                  <a:t>考虑束流能量变化，色散导致的</a:t>
                </a:r>
                <a:endParaRPr lang="en-US" altLang="zh-CN" sz="1600" dirty="0"/>
              </a:p>
              <a:p>
                <a:pPr marL="742950" lvl="1" indent="-285750">
                  <a:buFont typeface="Wingdings" panose="05000000000000000000" pitchFamily="2" charset="2"/>
                  <a:buChar char="l"/>
                </a:pPr>
                <a:r>
                  <a:rPr lang="zh-CN" altLang="en-US" sz="1600" dirty="0"/>
                  <a:t>轨道变化为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altLang="zh-CN" sz="16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600" i="1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i="1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1600" i="1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  <m:sub>
                        <m:sSub>
                          <m:sSubPr>
                            <m:ctrlPr>
                              <a:rPr lang="en-US" altLang="zh-CN" sz="16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sub>
                    </m:sSub>
                    <m:r>
                      <a:rPr lang="en-US" altLang="zh-CN" sz="16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altLang="zh-CN" sz="1600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num>
                      <m:den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d>
                      <m:d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600">
                            <a:latin typeface="Cambria Math" panose="02040503050406030204" pitchFamily="18" charset="0"/>
                          </a:rPr>
                          <m:t>0.3506</m:t>
                        </m:r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p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2/3</m:t>
                            </m:r>
                          </m:sup>
                        </m:sSup>
                        <m:sSubSup>
                          <m:sSubSup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brk m:alnAt="7"/>
                              </m:r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m:rPr>
                                <m:brk m:alnAt="7"/>
                              </m:r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  <m:sup>
                            <m:r>
                              <m:rPr>
                                <m:brk m:alnAt="7"/>
                              </m:r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/3</m:t>
                            </m:r>
                          </m:sup>
                        </m:sSubSup>
                      </m:den>
                    </m:f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𝜌</m:t>
                    </m:r>
                    <m:d>
                      <m:d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unc>
                          <m:func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16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altLang="zh-CN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func>
                      </m:e>
                    </m:d>
                  </m:oMath>
                </a14:m>
                <a:endParaRPr lang="en-US" altLang="zh-CN" sz="1600" i="1" dirty="0">
                  <a:latin typeface="Cambria Math" panose="02040503050406030204" pitchFamily="18" charset="0"/>
                </a:endParaRPr>
              </a:p>
              <a:p>
                <a:pPr marL="742950" lvl="1" indent="-285750">
                  <a:buFont typeface="Wingdings" panose="05000000000000000000" pitchFamily="2" charset="2"/>
                  <a:buChar char="l"/>
                </a:pPr>
                <a:r>
                  <a:rPr lang="zh-CN" altLang="en-US" sz="1600" dirty="0">
                    <a:latin typeface="Cambria Math" panose="02040503050406030204" pitchFamily="18" charset="0"/>
                  </a:rPr>
                  <a:t>散角变化为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altLang="zh-CN" sz="16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CN" sz="16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1600" i="1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sz="1600" i="1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altLang="zh-CN" sz="16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</m:e>
                        </m:d>
                      </m:e>
                      <m:sub>
                        <m:sSubSup>
                          <m:sSubSupPr>
                            <m:ctrlPr>
                              <a:rPr lang="en-US" altLang="zh-CN" sz="16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16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en-US" altLang="zh-CN" sz="16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sub>
                    </m:sSub>
                    <m:r>
                      <a:rPr lang="en-US" altLang="zh-CN" sz="16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altLang="zh-CN" sz="160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𝛾</m:t>
                        </m:r>
                      </m:num>
                      <m:den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sSubSup>
                      <m:sSubSup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altLang="zh-CN" sz="1600" i="1">
                        <a:latin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600">
                            <a:latin typeface="Cambria Math" panose="02040503050406030204" pitchFamily="18" charset="0"/>
                          </a:rPr>
                          <m:t>0.3506</m:t>
                        </m:r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sz="1600" i="1"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p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2/3</m:t>
                            </m:r>
                          </m:sup>
                        </m:sSup>
                        <m:sSubSup>
                          <m:sSubSup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brk m:alnAt="7"/>
                              </m:r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m:rPr>
                                <m:brk m:alnAt="7"/>
                              </m:r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  <m:sup>
                            <m:r>
                              <m:rPr>
                                <m:brk m:alnAt="7"/>
                              </m:r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/3</m:t>
                            </m:r>
                          </m:sup>
                        </m:sSubSup>
                      </m:den>
                    </m:f>
                    <m:func>
                      <m:funcPr>
                        <m:ctrlPr>
                          <a:rPr lang="en-US" altLang="zh-CN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altLang="zh-CN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num>
                          <m:den>
                            <m:r>
                              <a:rPr lang="en-US" altLang="zh-CN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endParaRPr lang="en-US" altLang="zh-CN" sz="1600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endParaRPr lang="en-US" altLang="zh-CN" sz="1600" i="1" dirty="0">
                  <a:latin typeface="Cambria Math" panose="02040503050406030204" pitchFamily="18" charset="0"/>
                </a:endParaRPr>
              </a:p>
              <a:p>
                <a:pPr marL="742950" lvl="1" indent="-285750">
                  <a:buFont typeface="Wingdings" panose="05000000000000000000" pitchFamily="2" charset="2"/>
                  <a:buChar char="l"/>
                </a:pPr>
                <a:endParaRPr lang="zh-CN" altLang="en-US" sz="1600" dirty="0"/>
              </a:p>
            </p:txBody>
          </p:sp>
        </mc:Choice>
        <mc:Fallback xmlns="">
          <p:sp>
            <p:nvSpPr>
              <p:cNvPr id="27" name="文本框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382" y="708812"/>
                <a:ext cx="11078579" cy="2758440"/>
              </a:xfrm>
              <a:prstGeom prst="rect">
                <a:avLst/>
              </a:prstGeom>
              <a:blipFill rotWithShape="1">
                <a:blip r:embed="rId2"/>
                <a:stretch>
                  <a:fillRect l="-5" t="-6" r="3" b="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文本框 46"/>
              <p:cNvSpPr txBox="1"/>
              <p:nvPr/>
            </p:nvSpPr>
            <p:spPr>
              <a:xfrm>
                <a:off x="8705701" y="1006370"/>
                <a:ext cx="2162710" cy="9050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𝑐𝑠𝑟</m:t>
                          </m:r>
                        </m:sub>
                      </m:sSub>
                    </m:oMath>
                  </m:oMathPara>
                </a14:m>
                <a:endParaRPr lang="en-US" altLang="zh-CN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𝜅</m:t>
                      </m:r>
                      <m:r>
                        <a:rPr lang="en-US" altLang="zh-CN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brk m:alnAt="7"/>
                        </m:rPr>
                        <a:rPr lang="en-US" altLang="zh-CN" sz="1600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CN" sz="1600" i="1">
                          <a:latin typeface="Cambria Math" panose="02040503050406030204" pitchFamily="18" charset="0"/>
                        </a:rPr>
                        <m:t>.2459</m:t>
                      </m:r>
                      <m:f>
                        <m:fPr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7"/>
                                </m:r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7"/>
                                </m:r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CN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altLang="zh-CN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brk m:alnAt="7"/>
                                </m:r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en-US" altLang="zh-CN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  <m:sup>
                              <m:r>
                                <m:rPr>
                                  <m:brk m:alnAt="7"/>
                                </m:rP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altLang="zh-CN" sz="1600" i="1">
                                  <a:latin typeface="Cambria Math" panose="02040503050406030204" pitchFamily="18" charset="0"/>
                                </a:rPr>
                                <m:t>/3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altLang="zh-CN" sz="1600" dirty="0"/>
              </a:p>
            </p:txBody>
          </p:sp>
        </mc:Choice>
        <mc:Fallback xmlns="">
          <p:sp>
            <p:nvSpPr>
              <p:cNvPr id="47" name="文本框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5701" y="1006370"/>
                <a:ext cx="2162710" cy="905056"/>
              </a:xfrm>
              <a:prstGeom prst="rect">
                <a:avLst/>
              </a:prstGeom>
              <a:blipFill rotWithShape="1">
                <a:blip r:embed="rId3"/>
                <a:stretch>
                  <a:fillRect l="-22" t="-59" r="18" b="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图片 12">
            <a:extLst>
              <a:ext uri="{FF2B5EF4-FFF2-40B4-BE49-F238E27FC236}">
                <a16:creationId xmlns:a16="http://schemas.microsoft.com/office/drawing/2014/main" id="{8619075D-1A4B-4F3A-BD18-56E9BD7A79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1671" y="2813465"/>
            <a:ext cx="5334000" cy="4000500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B53C7D2F-B716-499C-ABF9-030FA99189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320" y="2801334"/>
            <a:ext cx="5334000" cy="4000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-1" y="0"/>
            <a:ext cx="121920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考虑</a:t>
            </a:r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CSR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时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二极铁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出口束流水平</a:t>
            </a:r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offset</a:t>
            </a:r>
            <a:endParaRPr lang="zh-CN" altLang="en-US" sz="3200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C3BF157-A1F2-47BE-B615-5E6A8BD0A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9" y="1549519"/>
            <a:ext cx="5334000" cy="40005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BBF5EB1A-ED6A-4EB3-907A-2BAD5860AD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1" y="1549519"/>
            <a:ext cx="5334000" cy="40005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TMyNDVlMzk4NWVkMjMyNWU5ZDhhYjAxOWRlY2RiNzk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110</Words>
  <Application>Microsoft Office PowerPoint</Application>
  <PresentationFormat>宽屏</PresentationFormat>
  <Paragraphs>10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等线</vt:lpstr>
      <vt:lpstr>等线 Light</vt:lpstr>
      <vt:lpstr>华文中宋</vt:lpstr>
      <vt:lpstr>Arial</vt:lpstr>
      <vt:lpstr>Cambria Math</vt:lpstr>
      <vt:lpstr>Wingdings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shixueyan</dc:creator>
  <cp:lastModifiedBy>lelelevi Hatake</cp:lastModifiedBy>
  <cp:revision>530</cp:revision>
  <dcterms:created xsi:type="dcterms:W3CDTF">2025-03-17T16:43:00Z</dcterms:created>
  <dcterms:modified xsi:type="dcterms:W3CDTF">2025-07-29T07:07:18Z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4F482D27226B47FAAA686FE03918E1EC</vt:lpwstr>
  </property>
  <property fmtid="{D5CDD505-2E9C-101B-9397-08002B2CF9AE}" pid="3" name="KSOProductBuildVer">
    <vt:lpwstr>2052-11.1.0.12173</vt:lpwstr>
  </property>
</Properties>
</file>