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D7F04-64B1-4E8B-91F1-17BDEC9AC269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3D60A-0885-4C72-A795-4C337A68E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807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3D60A-0885-4C72-A795-4C337A68E0E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05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56F855-2338-C62C-D161-5818F5FD5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B3D7D2-EC70-909C-4F54-87307C78A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A0D167-E690-E5D7-F861-B6E6BD446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592818-1397-850B-C3E9-06E3BF46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60FECB-5B4B-1BFB-40B0-7D09A2AE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47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66C745-C37B-6B97-D93B-F53BA6C6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79C0C31-FE1F-647F-4673-0C77A4E51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4DEF97-CF73-BEA0-6D69-EAF3089D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E042EA-8195-1F98-A76D-1278C605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7C7DA5-86B8-C564-D854-68707480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51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13F91A5-1AC8-3B0C-6906-E2C6B14EE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23FB470-AFAD-2ED1-3ECF-A4FEBA459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344CF9-1CCE-EE7C-5FD1-EB4E7FFC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12A530-4C38-9080-B78A-8EFB2960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42855E-3A1B-2302-6073-7BE22A5A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82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74FDEC-62EA-81E5-6C8A-EE17EC29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60719A-D3FA-0D56-B403-C034FC969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1C19D1-C5E0-6339-8E55-9E88056B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B63340-9504-A6F5-8930-E1ED7132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C8DD29-C499-6EA9-E5A4-30CAC82B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20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8BDEA5-9FED-5E1A-006E-14B6920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E87CE1-05D7-1154-B669-7E71F8194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DB408-5B4A-FD9E-8AF1-F4182CFD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64C422-2802-390D-7E52-86331509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A04454-CBB7-F189-EF7C-196D8B29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59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D46E46-723E-F29B-C5ED-E96922DB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9ABB59-035C-CCBF-0815-299D56992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9FD4221-3737-936B-9F65-4E2A9C8D7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67580F-F7DD-B6DE-E8C5-A0C4B0C3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EA702EB-D2F2-2998-2E59-33EA2805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EEF203-1021-B535-38E0-653F5515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1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09EC73-05F3-1611-9FC7-DB549744B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8EFCD7-F038-2E73-4967-F550B09F3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C51CA0E-BA36-995E-2EAF-4A72D1973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1FE8538-4824-9974-E332-7069ACFA2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37CB39B-5FE4-74CC-A9AF-EF44F4F74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6489304-E791-4281-A1C3-5C16237D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386B7B0-FF70-F722-2FAE-C270C5D4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5B41BF1-2B7D-6C02-9843-20D086C5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456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CB24BA-1E41-269C-9426-0BF7339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18EEC03-364C-6C31-DF9E-363D78BE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253561-D49D-209F-71EE-0E5CC8A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34C7DBB-BAD5-C7CD-C987-121CB848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671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37C9FE9-5788-DFA5-B37C-CCB74D1D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1624E40-3D3A-AF14-36CD-CE81B0D2A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03BA39-A744-4FA8-00E3-A1E2B514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72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6A4BD6-F9ED-EC83-722D-3406F7427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D458D-1918-065D-5A53-0E01AFBA1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83F544-DF22-9F0D-7207-C666C9A05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FD9CA31-5BD3-9543-27F6-9BE5DDE7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630617-5646-94B0-E52F-C2334794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C3D5C1-347B-C42A-7637-59447F36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96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00900C-3309-00C7-5BCD-3C9ED8B33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69EBD20-D71D-CC01-8F17-827422895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DB6B04-2043-1408-177A-4576EBEFD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56E167-5627-FE41-6FDB-C15EE1DD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E6384C1-DC03-3A39-8E58-364E61C1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69F11F-180C-64C3-8E54-1995A4887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52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39053C4-33BC-4F81-72E6-21BF732A0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A72C63-4340-EFF2-E65C-6E2FFF5D8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20F917-2065-1BFF-0B46-0B69DEA96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BF0AB-8C3B-4CF7-B573-41B997D95D97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8CC2D-90E0-E44C-CB3B-F430C5B50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21D7A0-1949-A817-6655-92F12AB13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A94CD-90B1-482A-B168-04BAFC48D2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16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F8CE66-8232-95D7-CEDF-D3D4DBC88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2025.7.28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45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E026116-3134-1D71-3CF5-478695B53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9826"/>
            <a:ext cx="5555886" cy="458817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FEFF44A-1273-D85C-8A32-ACA36F108723}"/>
              </a:ext>
            </a:extLst>
          </p:cNvPr>
          <p:cNvSpPr txBox="1"/>
          <p:nvPr/>
        </p:nvSpPr>
        <p:spPr>
          <a:xfrm>
            <a:off x="301841" y="213064"/>
            <a:ext cx="1122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检查大束长近似对于空间电荷力的高估：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6600A64-A721-F523-92E1-94E9D80F4B2D}"/>
                  </a:ext>
                </a:extLst>
              </p:cNvPr>
              <p:cNvSpPr txBox="1"/>
              <p:nvPr/>
            </p:nvSpPr>
            <p:spPr>
              <a:xfrm>
                <a:off x="301841" y="697130"/>
                <a:ext cx="11079332" cy="49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在推导包络方程时，代入的是纵向电场的线性部分，即：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zh-CN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altLang="zh-CN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zh-CN" altLang="en-US" dirty="0"/>
                  <a:t>，这里比较</a:t>
                </a:r>
                <a14:m>
                  <m:oMath xmlns:m="http://schemas.openxmlformats.org/officeDocument/2006/math">
                    <m:r>
                      <a:rPr lang="en-US" altLang="zh-CN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zh-CN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altLang="zh-CN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的大小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6600A64-A721-F523-92E1-94E9D80F4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41" y="697130"/>
                <a:ext cx="11079332" cy="499176"/>
              </a:xfrm>
              <a:prstGeom prst="rect">
                <a:avLst/>
              </a:prstGeom>
              <a:blipFill>
                <a:blip r:embed="rId3"/>
                <a:stretch>
                  <a:fillRect l="-495" b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50EC5FF8-BB4A-1D7B-E5CD-D5164304D832}"/>
              </a:ext>
            </a:extLst>
          </p:cNvPr>
          <p:cNvSpPr txBox="1"/>
          <p:nvPr/>
        </p:nvSpPr>
        <p:spPr>
          <a:xfrm>
            <a:off x="372862" y="1427566"/>
            <a:ext cx="11079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包络方程代入的是纵向抛物线分布，目前还没有它任意束长下的电场，这里先比较了高斯分布下：真实纵向电场与大束长近似的纵向电场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FC32ED5-B119-EB01-42CF-4C95395173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2944" y="2220377"/>
            <a:ext cx="5555886" cy="4532961"/>
          </a:xfrm>
          <a:prstGeom prst="rect">
            <a:avLst/>
          </a:prstGeom>
        </p:spPr>
      </p:pic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ED78FAC6-2C3D-C3B5-CCB5-9E14E2C17EB4}"/>
              </a:ext>
            </a:extLst>
          </p:cNvPr>
          <p:cNvSpPr/>
          <p:nvPr/>
        </p:nvSpPr>
        <p:spPr>
          <a:xfrm>
            <a:off x="763479" y="5530789"/>
            <a:ext cx="1526959" cy="6478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B50CDCD-C9AE-5ED9-324F-3B215813F361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361462" y="4486858"/>
            <a:ext cx="4101482" cy="1349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5465A43-2994-76C7-85E8-255642485703}"/>
              </a:ext>
            </a:extLst>
          </p:cNvPr>
          <p:cNvSpPr txBox="1"/>
          <p:nvPr/>
        </p:nvSpPr>
        <p:spPr>
          <a:xfrm>
            <a:off x="7403977" y="3009530"/>
            <a:ext cx="363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</a:t>
            </a:r>
            <a:r>
              <a:rPr lang="en-US" altLang="zh-CN" dirty="0"/>
              <a:t>1E-7</a:t>
            </a:r>
            <a:r>
              <a:rPr lang="zh-CN" altLang="en-US" dirty="0"/>
              <a:t>时，二者差了</a:t>
            </a:r>
            <a:r>
              <a:rPr lang="en-US" altLang="zh-CN" dirty="0"/>
              <a:t>7</a:t>
            </a:r>
            <a:r>
              <a:rPr lang="zh-CN" altLang="en-US" dirty="0"/>
              <a:t>倍左右；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1E-8</a:t>
            </a:r>
            <a:r>
              <a:rPr lang="zh-CN" altLang="en-US" dirty="0"/>
              <a:t>时，二者差了</a:t>
            </a:r>
            <a:r>
              <a:rPr lang="en-US" altLang="zh-CN" dirty="0"/>
              <a:t>100</a:t>
            </a:r>
            <a:r>
              <a:rPr lang="zh-CN" altLang="en-US" dirty="0"/>
              <a:t>倍左右；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1E-9</a:t>
            </a:r>
            <a:r>
              <a:rPr lang="zh-CN" altLang="en-US" dirty="0"/>
              <a:t>时，二者差了</a:t>
            </a:r>
            <a:r>
              <a:rPr lang="en-US" altLang="zh-CN" dirty="0"/>
              <a:t>7000</a:t>
            </a:r>
            <a:r>
              <a:rPr lang="zh-CN" altLang="en-US" dirty="0"/>
              <a:t>倍左右</a:t>
            </a:r>
          </a:p>
        </p:txBody>
      </p:sp>
    </p:spTree>
    <p:extLst>
      <p:ext uri="{BB962C8B-B14F-4D97-AF65-F5344CB8AC3E}">
        <p14:creationId xmlns:p14="http://schemas.microsoft.com/office/powerpoint/2010/main" val="355600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034D3D9-A66B-3B30-65B6-1A3A314E7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270159" cy="353183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05DF629-5CA6-C700-1122-44B43B996B8F}"/>
              </a:ext>
            </a:extLst>
          </p:cNvPr>
          <p:cNvSpPr txBox="1"/>
          <p:nvPr/>
        </p:nvSpPr>
        <p:spPr>
          <a:xfrm>
            <a:off x="4660777" y="461639"/>
            <a:ext cx="6995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对于正的相移因子，虽然我将电荷量减小了</a:t>
            </a:r>
            <a:r>
              <a:rPr lang="en-US" altLang="zh-CN" dirty="0"/>
              <a:t>5</a:t>
            </a:r>
            <a:r>
              <a:rPr lang="zh-CN" altLang="en-US" dirty="0"/>
              <a:t>倍，但在束长小于</a:t>
            </a:r>
            <a:r>
              <a:rPr lang="en-US" altLang="zh-CN" dirty="0"/>
              <a:t>100nm</a:t>
            </a:r>
            <a:r>
              <a:rPr lang="zh-CN" altLang="en-US" dirty="0"/>
              <a:t>后，大束长近似带来的误差，依然是无法忽略的，它夸大了空间电荷力，这进一步减小了束长，导致误差的自我增强。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40A0D2C-24DE-06B7-C7F5-DB3240720E00}"/>
              </a:ext>
            </a:extLst>
          </p:cNvPr>
          <p:cNvSpPr txBox="1"/>
          <p:nvPr/>
        </p:nvSpPr>
        <p:spPr>
          <a:xfrm>
            <a:off x="2396971" y="1624614"/>
            <a:ext cx="236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N=4e3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37DCAF-158F-DACF-C9B5-F8AEBF469450}"/>
              </a:ext>
            </a:extLst>
          </p:cNvPr>
          <p:cNvSpPr txBox="1"/>
          <p:nvPr/>
        </p:nvSpPr>
        <p:spPr>
          <a:xfrm>
            <a:off x="4660777" y="1784582"/>
            <a:ext cx="7208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对于正的相移因子，带入一个适用于任意束长的纵向电场很有必要。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5DFA7BD-2E02-EDA6-0930-AAD800FFF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380" y="3531837"/>
            <a:ext cx="4283619" cy="332616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5C7644A-B704-766F-8B65-F52383B79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3463" y="3398152"/>
            <a:ext cx="4283619" cy="345984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76B352D2-93E1-ED27-2756-CD6E8B3CCF5C}"/>
              </a:ext>
            </a:extLst>
          </p:cNvPr>
          <p:cNvSpPr txBox="1"/>
          <p:nvPr/>
        </p:nvSpPr>
        <p:spPr>
          <a:xfrm>
            <a:off x="4758431" y="2629207"/>
            <a:ext cx="681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目前正在计算任意束长的</a:t>
            </a:r>
            <a:r>
              <a:rPr lang="en-US" altLang="zh-CN" dirty="0"/>
              <a:t>case</a:t>
            </a:r>
            <a:r>
              <a:rPr lang="zh-CN" altLang="en-US" dirty="0"/>
              <a:t>，还没有看到能散的快速增长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A7E10C5-C759-25B5-1DE7-BD9622BEB482}"/>
              </a:ext>
            </a:extLst>
          </p:cNvPr>
          <p:cNvSpPr txBox="1"/>
          <p:nvPr/>
        </p:nvSpPr>
        <p:spPr>
          <a:xfrm>
            <a:off x="10280342" y="4191796"/>
            <a:ext cx="105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N=2e4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323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51AE17F-F4CB-9A64-CE4C-DF50FAC115AF}"/>
                  </a:ext>
                </a:extLst>
              </p:cNvPr>
              <p:cNvSpPr txBox="1"/>
              <p:nvPr/>
            </p:nvSpPr>
            <p:spPr>
              <a:xfrm>
                <a:off x="656948" y="346229"/>
                <a:ext cx="10750858" cy="1064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由于任意束长公式的电场计算太慢，我希望通过函数拟合进行</a:t>
                </a:r>
                <a:r>
                  <a:rPr lang="zh-CN" altLang="en-US"/>
                  <a:t>快速的计算</a:t>
                </a:r>
                <a:r>
                  <a:rPr lang="zh-CN" altLang="en-US" dirty="0"/>
                  <a:t>，即：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US" altLang="zh-CN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CN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longbunch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a:rPr lang="en-US" altLang="zh-CN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51AE17F-F4CB-9A64-CE4C-DF50FAC11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48" y="346229"/>
                <a:ext cx="10750858" cy="1064459"/>
              </a:xfrm>
              <a:prstGeom prst="rect">
                <a:avLst/>
              </a:prstGeom>
              <a:blipFill>
                <a:blip r:embed="rId3"/>
                <a:stretch>
                  <a:fillRect l="-510" t="-34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71A7B24D-DFF7-DCD9-F0F2-A15427B67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95" y="1504637"/>
            <a:ext cx="6263283" cy="535336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EA34FC4-E30B-571A-16A6-EAE5619A11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4483" y="2290439"/>
            <a:ext cx="5451122" cy="4429036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id="{A311320A-A623-2A6E-AFF4-C82E536DEAC8}"/>
              </a:ext>
            </a:extLst>
          </p:cNvPr>
          <p:cNvSpPr/>
          <p:nvPr/>
        </p:nvSpPr>
        <p:spPr>
          <a:xfrm>
            <a:off x="887767" y="5743852"/>
            <a:ext cx="1012054" cy="4971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56153C0B-FEBF-880D-859E-56CCA1FD5F1F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1899821" y="4181319"/>
            <a:ext cx="4509857" cy="177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39FA4D46-17FA-5DD2-9BC7-BDF78088A5F1}"/>
              </a:ext>
            </a:extLst>
          </p:cNvPr>
          <p:cNvSpPr txBox="1"/>
          <p:nvPr/>
        </p:nvSpPr>
        <p:spPr>
          <a:xfrm>
            <a:off x="8371641" y="1281909"/>
            <a:ext cx="3524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拟合函数在小束长范围内表现不太好，在</a:t>
            </a:r>
            <a:r>
              <a:rPr lang="en-US" altLang="zh-CN" dirty="0"/>
              <a:t>E-9</a:t>
            </a:r>
            <a:r>
              <a:rPr lang="zh-CN" altLang="en-US" dirty="0"/>
              <a:t>时，最好的拟合函数依然差了</a:t>
            </a:r>
            <a:r>
              <a:rPr lang="en-US" altLang="zh-CN" dirty="0"/>
              <a:t>10</a:t>
            </a:r>
            <a:r>
              <a:rPr lang="zh-CN" altLang="en-US" dirty="0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69225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7717881-9AC9-D656-5F1A-DA0E96052EDF}"/>
              </a:ext>
            </a:extLst>
          </p:cNvPr>
          <p:cNvSpPr txBox="1"/>
          <p:nvPr/>
        </p:nvSpPr>
        <p:spPr>
          <a:xfrm>
            <a:off x="346229" y="159798"/>
            <a:ext cx="10839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尝试取消“将</a:t>
            </a:r>
            <a:r>
              <a:rPr lang="en-US" altLang="zh-CN" dirty="0"/>
              <a:t>RF</a:t>
            </a:r>
            <a:r>
              <a:rPr lang="zh-CN" altLang="en-US" dirty="0"/>
              <a:t>作用平均到一圈内的操作”，分成两段解包络方程，此时，即使采用大束长近似的电场，同样的电荷量下，并没有出现包络的快速增长。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B011F61-C921-16BF-9DBF-A8DE4CEDA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22650"/>
            <a:ext cx="5566299" cy="433534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E1D96E6-AD64-E503-6E34-E94E29DF9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31" y="2375683"/>
            <a:ext cx="5459769" cy="44823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6D352B5-4A69-2A8E-4FC2-AD405AB68BF9}"/>
                  </a:ext>
                </a:extLst>
              </p:cNvPr>
              <p:cNvSpPr txBox="1"/>
              <p:nvPr/>
            </p:nvSpPr>
            <p:spPr>
              <a:xfrm>
                <a:off x="0" y="819007"/>
                <a:ext cx="5211192" cy="1565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sz="1600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sz="1600" i="1" dirty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sz="1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160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sz="1600" i="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6D352B5-4A69-2A8E-4FC2-AD405AB68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9007"/>
                <a:ext cx="5211192" cy="1565429"/>
              </a:xfrm>
              <a:prstGeom prst="rect">
                <a:avLst/>
              </a:prstGeom>
              <a:blipFill>
                <a:blip r:embed="rId4"/>
                <a:stretch>
                  <a:fillRect b="-19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7B49C8D-9EF7-EC97-AC85-3FD3C93EAC2D}"/>
                  </a:ext>
                </a:extLst>
              </p:cNvPr>
              <p:cNvSpPr txBox="1"/>
              <p:nvPr/>
            </p:nvSpPr>
            <p:spPr>
              <a:xfrm>
                <a:off x="5628444" y="735385"/>
                <a:ext cx="6563556" cy="1661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6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sz="16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sz="160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6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sz="16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sz="160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160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sz="1600" i="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7B49C8D-9EF7-EC97-AC85-3FD3C93EA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444" y="735385"/>
                <a:ext cx="6563556" cy="1661930"/>
              </a:xfrm>
              <a:prstGeom prst="rect">
                <a:avLst/>
              </a:prstGeom>
              <a:blipFill>
                <a:blip r:embed="rId5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66A262A-144B-62BC-07AE-0DA71E2D15B2}"/>
              </a:ext>
            </a:extLst>
          </p:cNvPr>
          <p:cNvSpPr/>
          <p:nvPr/>
        </p:nvSpPr>
        <p:spPr>
          <a:xfrm>
            <a:off x="4088168" y="1878503"/>
            <a:ext cx="1331650" cy="43147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0~165m</a:t>
            </a:r>
            <a:endParaRPr lang="zh-CN" altLang="en-US" dirty="0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7F1FB6B3-71C6-B99C-7B9E-67984D7AD37B}"/>
              </a:ext>
            </a:extLst>
          </p:cNvPr>
          <p:cNvSpPr/>
          <p:nvPr/>
        </p:nvSpPr>
        <p:spPr>
          <a:xfrm>
            <a:off x="6096000" y="1878503"/>
            <a:ext cx="1331650" cy="43147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165~166m</a:t>
            </a:r>
            <a:endParaRPr lang="zh-CN" altLang="en-US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5631EF20-EEED-51E4-4680-FB781C768FBE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5419818" y="2094240"/>
            <a:ext cx="676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连接符: 肘形 17">
            <a:extLst>
              <a:ext uri="{FF2B5EF4-FFF2-40B4-BE49-F238E27FC236}">
                <a16:creationId xmlns:a16="http://schemas.microsoft.com/office/drawing/2014/main" id="{20E94DB6-5680-9B57-0A80-1CDB86DD5B0E}"/>
              </a:ext>
            </a:extLst>
          </p:cNvPr>
          <p:cNvCxnSpPr>
            <a:cxnSpLocks/>
            <a:stCxn id="13" idx="2"/>
            <a:endCxn id="12" idx="2"/>
          </p:cNvCxnSpPr>
          <p:nvPr/>
        </p:nvCxnSpPr>
        <p:spPr>
          <a:xfrm rot="5400000">
            <a:off x="5757909" y="1306060"/>
            <a:ext cx="12700" cy="2007832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40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21772D9-C0CD-2F06-4123-59CCCA633308}"/>
              </a:ext>
            </a:extLst>
          </p:cNvPr>
          <p:cNvSpPr txBox="1"/>
          <p:nvPr/>
        </p:nvSpPr>
        <p:spPr>
          <a:xfrm>
            <a:off x="1189607" y="426128"/>
            <a:ext cx="10431262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目前的现象：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不使用大束长近似的电场，仍将</a:t>
            </a:r>
            <a:r>
              <a:rPr lang="en-US" altLang="zh-CN" dirty="0"/>
              <a:t>RF</a:t>
            </a:r>
            <a:r>
              <a:rPr lang="zh-CN" altLang="en-US" dirty="0"/>
              <a:t>腔的作用平均到一圈内，不会有能散的快速增长；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使用大束长近似的电场，取消</a:t>
            </a:r>
            <a:r>
              <a:rPr lang="en-US" altLang="zh-CN" dirty="0"/>
              <a:t>RF</a:t>
            </a:r>
            <a:r>
              <a:rPr lang="zh-CN" altLang="en-US" dirty="0"/>
              <a:t>腔的绝热近似，也不会出现能散的快速增长。</a:t>
            </a:r>
          </a:p>
        </p:txBody>
      </p:sp>
    </p:spTree>
    <p:extLst>
      <p:ext uri="{BB962C8B-B14F-4D97-AF65-F5344CB8AC3E}">
        <p14:creationId xmlns:p14="http://schemas.microsoft.com/office/powerpoint/2010/main" val="1888436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441</Words>
  <Application>Microsoft Office PowerPoint</Application>
  <PresentationFormat>宽屏</PresentationFormat>
  <Paragraphs>28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Wingdings</vt:lpstr>
      <vt:lpstr>Office 主题​​</vt:lpstr>
      <vt:lpstr>2025.7.28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子航 赵</dc:creator>
  <cp:lastModifiedBy>子航 赵</cp:lastModifiedBy>
  <cp:revision>6</cp:revision>
  <dcterms:created xsi:type="dcterms:W3CDTF">2025-07-23T08:57:04Z</dcterms:created>
  <dcterms:modified xsi:type="dcterms:W3CDTF">2025-07-28T12:19:26Z</dcterms:modified>
</cp:coreProperties>
</file>