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63" r:id="rId5"/>
    <p:sldId id="262" r:id="rId6"/>
    <p:sldId id="264" r:id="rId7"/>
    <p:sldId id="257" r:id="rId8"/>
    <p:sldId id="259" r:id="rId9"/>
    <p:sldId id="25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2C84D-1D9D-481E-860C-BCECACEEB1D8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73473-417D-4D7D-B2CF-C8A28CD708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3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773473-417D-4D7D-B2CF-C8A28CD708D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05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AC0800-EC0B-831C-7170-61206E168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8472B70-FEB1-C587-1488-53AAE14E1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96E20C-516A-FD62-1D5D-8E5D1CD5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47A11A-EFD6-5B88-81BC-86ED288F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7642C2-7F4F-21FD-CCCE-D10A792A2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91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F81C3C-47B9-612D-D737-CE30E96D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4E946E-D80A-7CBA-1500-AF250CE4D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31BD4E-9708-49B3-7CEA-504A981B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F6001B-9221-8C25-F125-602FC02AD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69B612-F431-DFC3-29A4-8F91FB3E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8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A0DEFFA-D36F-287E-F948-68015B009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454EC3-9BCA-F235-2E48-98402470A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664EE1-3BC1-6DD1-A500-63B99A68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452AFC-19E4-7EDE-B05C-FACCE827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7A35E8-D311-7ADB-9AE8-BB7FDD08C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0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238832-BA0A-F971-53D7-750A5C8E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76B7E2-72E9-4026-A5EE-4E43EF9B9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51FD3-206B-6F55-EE1F-92035AA2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5E9E18-F6F8-DBF9-352E-B5C593C46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A9BAAC-3394-B4EB-DA99-EBCAB348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1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4AD90E-58F2-8EC8-1465-3D0AFEF3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825DCE-99E8-9640-A749-6FCFD39F3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CF12F4-300A-5320-BB0F-7F30B155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1FC679-5A32-5E30-C1AD-F5C8AC66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1FA888-BC13-FC53-F1AC-4E373CC24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697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613A55-71A4-BA75-4A05-CB3F7D4A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0D4E24-FD24-BAD7-6B4C-90AEF57056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26B872-236F-6ACA-209D-6BF87825B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F80DA5-8EA9-D4F6-E083-B558D872B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42F0BB-6ECC-F24F-BF3D-ECCA8D35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455DD71-93EE-D11C-E910-F900AFE8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37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683176-E3E4-7E74-2506-860A15DAB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018045A-0B39-7F57-38A3-810F05B94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48F622-7F16-179F-E177-3B10BE34E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DF1411-07FD-1BEC-4524-9C3E777C2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3143A30-9FC9-242B-136F-7F75795DA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752F688-CC3A-9B7A-E2B6-3D6010275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9A9DA7-F914-DE78-4F4C-F13896EE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DA15787-3D95-4319-49F1-5F057E1C9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93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F5978-237E-22CA-EAEB-AB66E10A7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3AE2D01-A43D-6F00-0112-8912BA89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F2807E9-BBC8-D5C8-C20E-7347597B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7776074-0A40-D9A4-8E21-A2110D8D2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B4CB9FE-12C6-C177-F635-0E03EDC64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072F329-E536-794B-B5CE-67D3AC6DB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0C3AD3-BA1F-5DF9-4396-02585147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06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292272-4E2E-BC57-670A-2769C1277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659FF7-B57E-B178-707E-2F7D5BB1D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20BC756-C24B-D627-6F26-27387B526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7189B1-E86C-10FB-37EB-38F01D79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C8ED1F-1EA5-1EC5-934B-A2122CD97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70BB06-9F42-708A-8D5D-4303BE191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09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4382DA-0D2D-DE9B-5021-EA2228632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C0738E7-C82A-EAA0-3727-3E82A84EDD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DE76CD-4815-054F-B832-A1588766D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1D5671-82DA-7BA3-C050-1523C97D1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29EF96-D73F-D523-486E-36E28226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8D0B976-E828-27AD-AC4D-F0D5FD36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62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5C189D7-4B92-6E1C-F70D-86CC23E0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8ACA9A-8C83-9CA1-AB93-64E598185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C0573A-F649-4FB4-ABB8-41840AF9E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3243A-5056-407F-B5C1-343A024C3911}" type="datetimeFigureOut">
              <a:rPr lang="zh-CN" altLang="en-US" smtClean="0"/>
              <a:t>2025/8/12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315538-416B-E063-1351-3DC48294A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6FBDF8-D68C-958D-2BFB-D7F4D4C04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A8FB-C464-4380-997C-CD8B6F314A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91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723C1D-7A3C-3D10-CAAA-9AC0DDC8D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9210"/>
            <a:ext cx="9144000" cy="2387600"/>
          </a:xfrm>
        </p:spPr>
        <p:txBody>
          <a:bodyPr/>
          <a:lstStyle/>
          <a:p>
            <a:r>
              <a:rPr lang="en-US" altLang="zh-CN" dirty="0"/>
              <a:t>2025.8.11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483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B41C9356-0550-3633-834A-55A6CA41231D}"/>
              </a:ext>
            </a:extLst>
          </p:cNvPr>
          <p:cNvSpPr txBox="1"/>
          <p:nvPr/>
        </p:nvSpPr>
        <p:spPr>
          <a:xfrm>
            <a:off x="807869" y="186431"/>
            <a:ext cx="10795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之前对比大束长近似，会明显高估空间电荷效应的影响，而且这种高估会随着束长的减小越来越严重。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2320B89-4215-575E-9361-D730A637BAE0}"/>
              </a:ext>
            </a:extLst>
          </p:cNvPr>
          <p:cNvSpPr txBox="1"/>
          <p:nvPr/>
        </p:nvSpPr>
        <p:spPr>
          <a:xfrm>
            <a:off x="729449" y="1005874"/>
            <a:ext cx="10733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之前尝试用一些特殊函数给出拟合公式，但没有找到合适的函数，所以这里先使用插值的方法，进行数值计算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4CF7697-9429-5AAB-9419-09704281D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80" y="1973067"/>
            <a:ext cx="5648215" cy="466442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EB91F3F-E7CD-32F3-CBC7-6FAF8DA6FBF4}"/>
              </a:ext>
            </a:extLst>
          </p:cNvPr>
          <p:cNvSpPr txBox="1"/>
          <p:nvPr/>
        </p:nvSpPr>
        <p:spPr>
          <a:xfrm>
            <a:off x="1926454" y="3381947"/>
            <a:ext cx="3639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在</a:t>
            </a:r>
            <a:r>
              <a:rPr lang="en-US" altLang="zh-CN" dirty="0"/>
              <a:t>1E-7</a:t>
            </a:r>
            <a:r>
              <a:rPr lang="zh-CN" altLang="en-US" dirty="0"/>
              <a:t>时，二者差了</a:t>
            </a:r>
            <a:r>
              <a:rPr lang="en-US" altLang="zh-CN" dirty="0"/>
              <a:t>7</a:t>
            </a:r>
            <a:r>
              <a:rPr lang="zh-CN" altLang="en-US" dirty="0"/>
              <a:t>倍左右；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1E-8</a:t>
            </a:r>
            <a:r>
              <a:rPr lang="zh-CN" altLang="en-US" dirty="0"/>
              <a:t>时，二者差了</a:t>
            </a:r>
            <a:r>
              <a:rPr lang="en-US" altLang="zh-CN" dirty="0"/>
              <a:t>100</a:t>
            </a:r>
            <a:r>
              <a:rPr lang="zh-CN" altLang="en-US" dirty="0"/>
              <a:t>倍左右；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1E-9</a:t>
            </a:r>
            <a:r>
              <a:rPr lang="zh-CN" altLang="en-US" dirty="0"/>
              <a:t>时，二者差了</a:t>
            </a:r>
            <a:r>
              <a:rPr lang="en-US" altLang="zh-CN" dirty="0"/>
              <a:t>7000</a:t>
            </a:r>
            <a:r>
              <a:rPr lang="zh-CN" altLang="en-US" dirty="0"/>
              <a:t>倍左右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9E5F840-AE20-14E6-C325-64D4F1B275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5492" y="1903349"/>
            <a:ext cx="5637224" cy="473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05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5A2F37C2-C40B-8A66-D237-04B5936D0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7445" y="3250245"/>
            <a:ext cx="4620924" cy="360775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3C9EEE2-3DBD-5233-D44A-D8CF2A1F5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57" y="3244005"/>
            <a:ext cx="4656241" cy="35859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B4F82779-C344-D6BE-11A3-8F1AA78393D1}"/>
                  </a:ext>
                </a:extLst>
              </p:cNvPr>
              <p:cNvSpPr txBox="1"/>
              <p:nvPr/>
            </p:nvSpPr>
            <p:spPr>
              <a:xfrm>
                <a:off x="1774255" y="101238"/>
                <a:ext cx="8181524" cy="17197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6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sz="16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sz="160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sz="1600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f>
                        <m:f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altLang="zh-CN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600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600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6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sz="16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sz="16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sz="160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zh-CN" altLang="en-US" sz="1600" i="1" dirty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sz="16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sz="16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zh-CN" altLang="en-US" sz="16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sz="16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sz="160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sz="1600" i="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B4F82779-C344-D6BE-11A3-8F1AA7839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255" y="101238"/>
                <a:ext cx="8181524" cy="1719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3A9C6F3-F09E-A508-B85C-65AB8FF949CC}"/>
                  </a:ext>
                </a:extLst>
              </p:cNvPr>
              <p:cNvSpPr txBox="1"/>
              <p:nvPr/>
            </p:nvSpPr>
            <p:spPr>
              <a:xfrm>
                <a:off x="467557" y="1786756"/>
                <a:ext cx="11256885" cy="1642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sz="1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en-US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zh-CN" altLang="en-US" sz="16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zh-CN" altLang="en-US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CN" sz="1600" dirty="0"/>
                  <a:t>,</a:t>
                </a:r>
                <a:r>
                  <a:rPr lang="zh-CN" altLang="en-US" sz="1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zh-CN" alt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</m:d>
                      </m:e>
                      <m:sup>
                        <m:r>
                          <a:rPr lang="zh-CN" altLang="en-US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CN" sz="1600" dirty="0"/>
                  <a:t>,</a:t>
                </a:r>
                <a:r>
                  <a:rPr lang="zh-CN" altLang="en-US" sz="1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en-US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zh-CN" altLang="en-US" sz="16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zh-CN" altLang="en-US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zh-CN" altLang="en-US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都</m:t>
                    </m:r>
                  </m:oMath>
                </a14:m>
                <a:r>
                  <a:rPr lang="zh-CN" altLang="en-US" sz="1600" dirty="0"/>
                  <a:t>趋近于</a:t>
                </a:r>
                <a:r>
                  <a:rPr lang="en-US" altLang="zh-CN" sz="1600" dirty="0"/>
                  <a:t>0</a:t>
                </a:r>
                <a:r>
                  <a:rPr lang="zh-CN" altLang="en-US" sz="1600" dirty="0"/>
                  <a:t>的时候，认为达到了平衡态。如果达到了平衡态，平衡态能散理论上和没有</a:t>
                </a:r>
                <a:r>
                  <a:rPr lang="en-US" altLang="zh-CN" sz="1600" dirty="0"/>
                  <a:t>SC</a:t>
                </a:r>
                <a:r>
                  <a:rPr lang="zh-CN" altLang="en-US" sz="1600" dirty="0"/>
                  <a:t>时是相同的：</a:t>
                </a:r>
                <a:endParaRPr lang="en-US" altLang="zh-CN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zh-CN" alt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f>
                        <m:fPr>
                          <m:ctrlP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6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sz="16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sz="1600" dirty="0"/>
              </a:p>
              <a:p>
                <a:r>
                  <a:rPr lang="zh-CN" altLang="en-US" sz="1600" dirty="0"/>
                  <a:t>平衡态束长需要解方程：</a:t>
                </a:r>
                <a:endParaRPr lang="en-US" altLang="zh-CN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zh-CN" altLang="en-US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sz="160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sz="16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sz="16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3A9C6F3-F09E-A508-B85C-65AB8FF94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7" y="1786756"/>
                <a:ext cx="11256885" cy="1642244"/>
              </a:xfrm>
              <a:prstGeom prst="rect">
                <a:avLst/>
              </a:prstGeom>
              <a:blipFill>
                <a:blip r:embed="rId5"/>
                <a:stretch>
                  <a:fillRect l="-325" t="-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>
            <a:extLst>
              <a:ext uri="{FF2B5EF4-FFF2-40B4-BE49-F238E27FC236}">
                <a16:creationId xmlns:a16="http://schemas.microsoft.com/office/drawing/2014/main" id="{63E5A90B-679B-7743-CF73-25F5743F2EF8}"/>
              </a:ext>
            </a:extLst>
          </p:cNvPr>
          <p:cNvSpPr txBox="1"/>
          <p:nvPr/>
        </p:nvSpPr>
        <p:spPr>
          <a:xfrm>
            <a:off x="1518082" y="3657600"/>
            <a:ext cx="159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N=2e3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CDF90B2-452F-EB6D-F8A4-394E20C37685}"/>
              </a:ext>
            </a:extLst>
          </p:cNvPr>
          <p:cNvSpPr txBox="1"/>
          <p:nvPr/>
        </p:nvSpPr>
        <p:spPr>
          <a:xfrm>
            <a:off x="8089038" y="3632447"/>
            <a:ext cx="159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N=2e4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58A9B7C-AFB6-D0A5-FDF3-77307EC4925D}"/>
              </a:ext>
            </a:extLst>
          </p:cNvPr>
          <p:cNvSpPr txBox="1"/>
          <p:nvPr/>
        </p:nvSpPr>
        <p:spPr>
          <a:xfrm>
            <a:off x="5123798" y="3981078"/>
            <a:ext cx="21736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对于高斯分布，如果使用适用任意束长的电场，曲线从</a:t>
            </a:r>
            <a:r>
              <a:rPr lang="en-US" altLang="zh-CN" dirty="0"/>
              <a:t>2e3</a:t>
            </a:r>
            <a:r>
              <a:rPr lang="zh-CN" altLang="en-US" dirty="0"/>
              <a:t>到</a:t>
            </a:r>
            <a:r>
              <a:rPr lang="en-US" altLang="zh-CN" dirty="0"/>
              <a:t>2e4</a:t>
            </a:r>
            <a:r>
              <a:rPr lang="zh-CN" altLang="en-US" dirty="0"/>
              <a:t>，始终会穿过</a:t>
            </a:r>
            <a:r>
              <a:rPr lang="en-US" altLang="zh-CN" dirty="0"/>
              <a:t>0</a:t>
            </a:r>
            <a:r>
              <a:rPr lang="zh-CN" altLang="en-US" dirty="0"/>
              <a:t>点，说明始终存在平衡态。</a:t>
            </a:r>
          </a:p>
        </p:txBody>
      </p:sp>
    </p:spTree>
    <p:extLst>
      <p:ext uri="{BB962C8B-B14F-4D97-AF65-F5344CB8AC3E}">
        <p14:creationId xmlns:p14="http://schemas.microsoft.com/office/powerpoint/2010/main" val="3667771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42CB5846-0314-1E63-D83B-3868B3AFF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35" y="751072"/>
            <a:ext cx="5080600" cy="4527268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DCCEF42-814D-5FC8-E737-5251EF65E158}"/>
              </a:ext>
            </a:extLst>
          </p:cNvPr>
          <p:cNvSpPr txBox="1"/>
          <p:nvPr/>
        </p:nvSpPr>
        <p:spPr>
          <a:xfrm>
            <a:off x="719091" y="381740"/>
            <a:ext cx="1030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对于之前抛物线分布，代入大束长近似的电场，曲线为：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DD21837-9872-895B-D928-BD6E7618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484" y="813216"/>
            <a:ext cx="5231181" cy="4527268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0BF05C7-6F88-7849-3F6D-6F9194463460}"/>
              </a:ext>
            </a:extLst>
          </p:cNvPr>
          <p:cNvSpPr txBox="1"/>
          <p:nvPr/>
        </p:nvSpPr>
        <p:spPr>
          <a:xfrm>
            <a:off x="2388093" y="1695635"/>
            <a:ext cx="2485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N=2e3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96027DE-807D-E4B0-4113-742ABC736630}"/>
              </a:ext>
            </a:extLst>
          </p:cNvPr>
          <p:cNvSpPr txBox="1"/>
          <p:nvPr/>
        </p:nvSpPr>
        <p:spPr>
          <a:xfrm>
            <a:off x="8701595" y="1663369"/>
            <a:ext cx="2485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N=4e3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AA3937D-18C8-B90E-6C0A-4E84F528B77B}"/>
              </a:ext>
            </a:extLst>
          </p:cNvPr>
          <p:cNvSpPr txBox="1"/>
          <p:nvPr/>
        </p:nvSpPr>
        <p:spPr>
          <a:xfrm>
            <a:off x="328474" y="5278340"/>
            <a:ext cx="11603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此时，曲线类似于抛物线的形状，随着电荷量增大，抛物线会向</a:t>
            </a:r>
            <a:r>
              <a:rPr lang="en-US" altLang="zh-CN" dirty="0"/>
              <a:t>y</a:t>
            </a:r>
            <a:r>
              <a:rPr lang="zh-CN" altLang="en-US" dirty="0"/>
              <a:t>轴正方向移到，出现不过</a:t>
            </a:r>
            <a:r>
              <a:rPr lang="en-US" altLang="zh-CN" dirty="0"/>
              <a:t>0</a:t>
            </a:r>
            <a:r>
              <a:rPr lang="zh-CN" altLang="en-US" dirty="0"/>
              <a:t>点的情况，意味着此时不存在平衡态。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32653FA-5DD3-71B8-A9DC-56242986853B}"/>
              </a:ext>
            </a:extLst>
          </p:cNvPr>
          <p:cNvSpPr txBox="1"/>
          <p:nvPr/>
        </p:nvSpPr>
        <p:spPr>
          <a:xfrm>
            <a:off x="917362" y="6106928"/>
            <a:ext cx="980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是否能到平衡态似乎依赖于分布的选择，至少可以说，依赖于电场表达式与束长之间的关系。</a:t>
            </a:r>
          </a:p>
        </p:txBody>
      </p:sp>
    </p:spTree>
    <p:extLst>
      <p:ext uri="{BB962C8B-B14F-4D97-AF65-F5344CB8AC3E}">
        <p14:creationId xmlns:p14="http://schemas.microsoft.com/office/powerpoint/2010/main" val="318834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E5CDA5A3-4088-888C-BC10-56C7EFEE5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757"/>
            <a:ext cx="4216916" cy="35237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710A0D3-71F2-C18E-7686-5AFCB713181C}"/>
                  </a:ext>
                </a:extLst>
              </p:cNvPr>
              <p:cNvSpPr txBox="1"/>
              <p:nvPr/>
            </p:nvSpPr>
            <p:spPr>
              <a:xfrm>
                <a:off x="2016709" y="2299813"/>
                <a:ext cx="9081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710A0D3-71F2-C18E-7686-5AFCB7131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709" y="2299813"/>
                <a:ext cx="908134" cy="276999"/>
              </a:xfrm>
              <a:prstGeom prst="rect">
                <a:avLst/>
              </a:prstGeom>
              <a:blipFill>
                <a:blip r:embed="rId3"/>
                <a:stretch>
                  <a:fillRect l="-5369" r="-5369" b="-65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图片 16">
            <a:extLst>
              <a:ext uri="{FF2B5EF4-FFF2-40B4-BE49-F238E27FC236}">
                <a16:creationId xmlns:a16="http://schemas.microsoft.com/office/drawing/2014/main" id="{9C534ACA-E83B-1C07-8C52-DBEA72139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1691" y="79757"/>
            <a:ext cx="4216916" cy="3544412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5579594D-BB96-9B54-2C9C-322E55F3D5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5863" y="3530890"/>
            <a:ext cx="4062105" cy="3327110"/>
          </a:xfrm>
          <a:prstGeom prst="rect">
            <a:avLst/>
          </a:prstGeom>
        </p:spPr>
      </p:pic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D7B567C-9A7F-33A6-C3F0-16CABA1D6DA3}"/>
              </a:ext>
            </a:extLst>
          </p:cNvPr>
          <p:cNvCxnSpPr>
            <a:cxnSpLocks/>
          </p:cNvCxnSpPr>
          <p:nvPr/>
        </p:nvCxnSpPr>
        <p:spPr>
          <a:xfrm>
            <a:off x="4394447" y="4092606"/>
            <a:ext cx="798990" cy="736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360E815C-3A00-5E96-8AAF-FF43C2CA02CD}"/>
              </a:ext>
            </a:extLst>
          </p:cNvPr>
          <p:cNvCxnSpPr>
            <a:cxnSpLocks/>
          </p:cNvCxnSpPr>
          <p:nvPr/>
        </p:nvCxnSpPr>
        <p:spPr>
          <a:xfrm>
            <a:off x="5193437" y="3755254"/>
            <a:ext cx="0" cy="2920754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F869404C-9CB5-12BE-CA89-400D5A247948}"/>
              </a:ext>
            </a:extLst>
          </p:cNvPr>
          <p:cNvSpPr txBox="1"/>
          <p:nvPr/>
        </p:nvSpPr>
        <p:spPr>
          <a:xfrm>
            <a:off x="3755254" y="3755254"/>
            <a:ext cx="1029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~1.3E-7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BB09215-03EA-09FF-743F-0EC4AEE4B31B}"/>
              </a:ext>
            </a:extLst>
          </p:cNvPr>
          <p:cNvSpPr txBox="1"/>
          <p:nvPr/>
        </p:nvSpPr>
        <p:spPr>
          <a:xfrm>
            <a:off x="7137647" y="4092606"/>
            <a:ext cx="4350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数值计算结果与理论分析一致</a:t>
            </a:r>
          </a:p>
        </p:txBody>
      </p:sp>
    </p:spTree>
    <p:extLst>
      <p:ext uri="{BB962C8B-B14F-4D97-AF65-F5344CB8AC3E}">
        <p14:creationId xmlns:p14="http://schemas.microsoft.com/office/powerpoint/2010/main" val="228859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142A21-F958-40A2-6314-7FB5BFE5A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190260" cy="34873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DEB5FA0-BE67-94CA-A8A9-487AB549E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0886" y="116399"/>
            <a:ext cx="4382597" cy="350705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BC023B1-FE2D-1464-AB75-5243BEEC4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496" y="3350944"/>
            <a:ext cx="3924621" cy="3487290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FBAEFDE4-650F-DBF8-5EC2-528156B7F206}"/>
              </a:ext>
            </a:extLst>
          </p:cNvPr>
          <p:cNvCxnSpPr>
            <a:cxnSpLocks/>
          </p:cNvCxnSpPr>
          <p:nvPr/>
        </p:nvCxnSpPr>
        <p:spPr>
          <a:xfrm>
            <a:off x="3240349" y="3781887"/>
            <a:ext cx="0" cy="2920754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54B6546-1CB4-CEFB-75D6-815C3EDFC4D0}"/>
              </a:ext>
            </a:extLst>
          </p:cNvPr>
          <p:cNvCxnSpPr>
            <a:cxnSpLocks/>
          </p:cNvCxnSpPr>
          <p:nvPr/>
        </p:nvCxnSpPr>
        <p:spPr>
          <a:xfrm>
            <a:off x="2441359" y="4726166"/>
            <a:ext cx="798990" cy="736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916A6606-F5E2-160D-2E32-7C9629814857}"/>
              </a:ext>
            </a:extLst>
          </p:cNvPr>
          <p:cNvSpPr txBox="1"/>
          <p:nvPr/>
        </p:nvSpPr>
        <p:spPr>
          <a:xfrm>
            <a:off x="1926108" y="4356834"/>
            <a:ext cx="1029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~0.6E-7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745C7078-0C12-44D6-69BC-43AE2FFBA5E5}"/>
                  </a:ext>
                </a:extLst>
              </p:cNvPr>
              <p:cNvSpPr txBox="1"/>
              <p:nvPr/>
            </p:nvSpPr>
            <p:spPr>
              <a:xfrm>
                <a:off x="6312368" y="4356834"/>
                <a:ext cx="5424256" cy="981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计算</a:t>
                </a:r>
                <a:r>
                  <a:rPr lang="en-US" altLang="zh-CN" dirty="0"/>
                  <a:t>N=8e3</a:t>
                </a:r>
                <a:r>
                  <a:rPr lang="zh-CN" altLang="en-US" dirty="0"/>
                  <a:t>时，似乎出现了一些问题，理论上他应该在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en-US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zh-CN" altLang="en-US" dirty="0"/>
                  <a:t>附近达到平衡态，但数值计算结果还没有吻合上。</a:t>
                </a:r>
                <a:endParaRPr lang="en-US" altLang="zh-CN" dirty="0"/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745C7078-0C12-44D6-69BC-43AE2FFBA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368" y="4356834"/>
                <a:ext cx="5424256" cy="981744"/>
              </a:xfrm>
              <a:prstGeom prst="rect">
                <a:avLst/>
              </a:prstGeom>
              <a:blipFill>
                <a:blip r:embed="rId5"/>
                <a:stretch>
                  <a:fillRect l="-899" t="-3727" b="-86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9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ED45533-02D6-CC8B-8CCB-02222D955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4" y="106436"/>
            <a:ext cx="6058746" cy="137179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80F54F8-CDE6-4A86-4621-4EB759B0C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4" y="1478227"/>
            <a:ext cx="5744377" cy="242921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3425EFDA-B696-B9DE-EDBC-8E7C3BD7B183}"/>
              </a:ext>
            </a:extLst>
          </p:cNvPr>
          <p:cNvSpPr txBox="1"/>
          <p:nvPr/>
        </p:nvSpPr>
        <p:spPr>
          <a:xfrm>
            <a:off x="6654075" y="464659"/>
            <a:ext cx="4909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利用生成对抗神经网络，通过粒子分布的图像，得到多粒子体系空间电荷效应部分的哈密顿量，再对哈密顿量进行微分（这是一次保辛的映射），得到下一步的分布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73AFF9D-7EF3-C78A-5932-B44B392AF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54" y="4039381"/>
            <a:ext cx="8574170" cy="281861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5ADABDE6-0C6C-DA5C-92A3-AC4E84F1F9B4}"/>
              </a:ext>
            </a:extLst>
          </p:cNvPr>
          <p:cNvSpPr txBox="1"/>
          <p:nvPr/>
        </p:nvSpPr>
        <p:spPr>
          <a:xfrm>
            <a:off x="3791679" y="5717219"/>
            <a:ext cx="106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生成器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B73B63C3-4C77-4235-B1D8-B21D54EF54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6820" y="2945565"/>
            <a:ext cx="3317926" cy="3912435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7E20C3BF-EBEF-5766-8DC3-0150115AD842}"/>
              </a:ext>
            </a:extLst>
          </p:cNvPr>
          <p:cNvSpPr txBox="1"/>
          <p:nvPr/>
        </p:nvSpPr>
        <p:spPr>
          <a:xfrm>
            <a:off x="10076156" y="5717219"/>
            <a:ext cx="1012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判别器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7784D20-6D03-8151-031F-1F21BB55DED0}"/>
              </a:ext>
            </a:extLst>
          </p:cNvPr>
          <p:cNvSpPr txBox="1"/>
          <p:nvPr/>
        </p:nvSpPr>
        <p:spPr>
          <a:xfrm>
            <a:off x="5921406" y="1790604"/>
            <a:ext cx="59657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数据集为通过已有模拟方法，得到的</a:t>
            </a:r>
            <a:r>
              <a:rPr lang="en-US" altLang="zh-CN" dirty="0"/>
              <a:t>【</a:t>
            </a:r>
            <a:r>
              <a:rPr lang="zh-CN" altLang="en-US" dirty="0"/>
              <a:t>粒子分布 </a:t>
            </a:r>
            <a:r>
              <a:rPr lang="en-US" altLang="zh-CN" dirty="0"/>
              <a:t>– </a:t>
            </a:r>
            <a:r>
              <a:rPr lang="zh-CN" altLang="en-US" dirty="0"/>
              <a:t>哈密顿量</a:t>
            </a:r>
            <a:r>
              <a:rPr lang="en-US" altLang="zh-CN" dirty="0"/>
              <a:t>】</a:t>
            </a:r>
            <a:r>
              <a:rPr lang="zh-CN" altLang="en-US" dirty="0"/>
              <a:t>数据集。传递</a:t>
            </a:r>
            <a:r>
              <a:rPr lang="en-US" altLang="zh-CN" dirty="0"/>
              <a:t>【</a:t>
            </a:r>
            <a:r>
              <a:rPr lang="zh-CN" altLang="en-US" dirty="0"/>
              <a:t>粒子分布</a:t>
            </a:r>
            <a:r>
              <a:rPr lang="en-US" altLang="zh-CN" dirty="0"/>
              <a:t>】</a:t>
            </a:r>
            <a:r>
              <a:rPr lang="zh-CN" altLang="en-US" dirty="0"/>
              <a:t>给生成器，其随机生成哈密顿量传递给判别器，判别器判断其是否为真实数据。通过数据集迭代优化二者，使最终生成器生成的哈密顿量接近真实情况。</a:t>
            </a:r>
          </a:p>
        </p:txBody>
      </p:sp>
    </p:spTree>
    <p:extLst>
      <p:ext uri="{BB962C8B-B14F-4D97-AF65-F5344CB8AC3E}">
        <p14:creationId xmlns:p14="http://schemas.microsoft.com/office/powerpoint/2010/main" val="28842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70070AF-559B-3D2E-ED6B-B59C6DA8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82" y="2149004"/>
            <a:ext cx="4150991" cy="146187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70C66AC-7EAE-1FFB-DFBE-5AF87BD95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531601" cy="18918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BFC3BAB-AA0B-DD15-44C3-C035D6B06A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82184"/>
            <a:ext cx="8430167" cy="107581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EAC799D-5C72-E43B-B7C9-2B1DC65CE5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5271" y="3611902"/>
            <a:ext cx="2000529" cy="81926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D460411-3F48-D61F-1C9E-C68B5D2E5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2518" y="1891824"/>
            <a:ext cx="5960562" cy="3871818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7C55D42E-CD49-723B-9B59-92DBB7AFCEEE}"/>
              </a:ext>
            </a:extLst>
          </p:cNvPr>
          <p:cNvSpPr txBox="1"/>
          <p:nvPr/>
        </p:nvSpPr>
        <p:spPr>
          <a:xfrm>
            <a:off x="563733" y="4645010"/>
            <a:ext cx="5024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+mn-ea"/>
              </a:rPr>
              <a:t>原本双粒子模型，只通过</a:t>
            </a:r>
            <a:r>
              <a:rPr lang="el-GR" altLang="zh-CN" dirty="0">
                <a:latin typeface="+mn-ea"/>
              </a:rPr>
              <a:t>ϓ</a:t>
            </a:r>
            <a:r>
              <a:rPr lang="zh-CN" altLang="en-US" dirty="0">
                <a:latin typeface="+mn-ea"/>
              </a:rPr>
              <a:t>判断是否稳定，现在多了一个空间电荷效应的参数</a:t>
            </a:r>
            <a:r>
              <a:rPr lang="en-US" altLang="zh-CN" dirty="0">
                <a:latin typeface="+mn-ea"/>
              </a:rPr>
              <a:t>K</a:t>
            </a:r>
            <a:r>
              <a:rPr lang="zh-CN" altLang="en-US" dirty="0">
                <a:latin typeface="+mn-ea"/>
              </a:rPr>
              <a:t>。这两个参数共同决定是否稳定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BACB90D-E560-0AD7-732F-3EAB65E567EC}"/>
              </a:ext>
            </a:extLst>
          </p:cNvPr>
          <p:cNvSpPr txBox="1"/>
          <p:nvPr/>
        </p:nvSpPr>
        <p:spPr>
          <a:xfrm>
            <a:off x="7368466" y="101584"/>
            <a:ext cx="4641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观察运动方程，他只考虑了粒子</a:t>
            </a:r>
            <a:r>
              <a:rPr lang="en-US" altLang="zh-CN" dirty="0"/>
              <a:t>2</a:t>
            </a:r>
            <a:r>
              <a:rPr lang="zh-CN" altLang="en-US" dirty="0"/>
              <a:t>对</a:t>
            </a:r>
            <a:r>
              <a:rPr lang="en-US" altLang="zh-CN" dirty="0"/>
              <a:t>1</a:t>
            </a:r>
            <a:r>
              <a:rPr lang="zh-CN" altLang="en-US" dirty="0"/>
              <a:t>（或者</a:t>
            </a:r>
            <a:r>
              <a:rPr lang="en-US" altLang="zh-CN" dirty="0"/>
              <a:t>1</a:t>
            </a:r>
            <a:r>
              <a:rPr lang="zh-CN" altLang="en-US" dirty="0"/>
              <a:t>对</a:t>
            </a:r>
            <a:r>
              <a:rPr lang="en-US" altLang="zh-CN" dirty="0"/>
              <a:t>2</a:t>
            </a:r>
            <a:r>
              <a:rPr lang="zh-CN" altLang="en-US" dirty="0"/>
              <a:t>）的作用，并没有考虑粒子对自身的影响。文章中没有讨论这一点，在我的理解里，这在一定程度上是合理的，因为分析不稳定性考虑的是</a:t>
            </a:r>
            <a:r>
              <a:rPr lang="en-US" altLang="zh-CN" dirty="0"/>
              <a:t>coherent tune shift</a:t>
            </a:r>
            <a:r>
              <a:rPr lang="zh-CN" altLang="en-US" dirty="0"/>
              <a:t>，粒子通过自场对自身的影响，不会造成</a:t>
            </a:r>
            <a:r>
              <a:rPr lang="en-US" altLang="zh-CN" dirty="0"/>
              <a:t>coherent tune shift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0689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EF9E65A-24CA-B3A9-D754-33B424F90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850" y="1693147"/>
            <a:ext cx="3238952" cy="11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877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8903</TotalTime>
  <Words>557</Words>
  <Application>Microsoft Office PowerPoint</Application>
  <PresentationFormat>宽屏</PresentationFormat>
  <Paragraphs>33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Office 主题​​</vt:lpstr>
      <vt:lpstr>2025.8.11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子航 赵</dc:creator>
  <cp:lastModifiedBy>子航 赵</cp:lastModifiedBy>
  <cp:revision>6</cp:revision>
  <dcterms:created xsi:type="dcterms:W3CDTF">2025-08-11T09:11:19Z</dcterms:created>
  <dcterms:modified xsi:type="dcterms:W3CDTF">2025-08-18T07:17:48Z</dcterms:modified>
</cp:coreProperties>
</file>