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0" r:id="rId2"/>
    <p:sldId id="316" r:id="rId3"/>
    <p:sldId id="317" r:id="rId4"/>
    <p:sldId id="318" r:id="rId5"/>
    <p:sldId id="319" r:id="rId6"/>
    <p:sldId id="312" r:id="rId7"/>
    <p:sldId id="314" r:id="rId8"/>
    <p:sldId id="308" r:id="rId9"/>
    <p:sldId id="321" r:id="rId10"/>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82" autoAdjust="0"/>
    <p:restoredTop sz="94660"/>
  </p:normalViewPr>
  <p:slideViewPr>
    <p:cSldViewPr snapToGrid="0">
      <p:cViewPr varScale="1">
        <p:scale>
          <a:sx n="111" d="100"/>
          <a:sy n="111" d="100"/>
        </p:scale>
        <p:origin x="11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44877D8-F2A3-4EC1-88CD-6B5848D8D24B}" type="datetimeFigureOut">
              <a:rPr lang="zh-CN" altLang="en-US" smtClean="0"/>
              <a:t>2025/9/9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16F42-4CE8-4228-847C-BB4D641C625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4877D8-F2A3-4EC1-88CD-6B5848D8D24B}" type="datetimeFigureOut">
              <a:rPr lang="zh-CN" altLang="en-US" smtClean="0"/>
              <a:t>2025/9/9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16F42-4CE8-4228-847C-BB4D641C625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4877D8-F2A3-4EC1-88CD-6B5848D8D24B}" type="datetimeFigureOut">
              <a:rPr lang="zh-CN" altLang="en-US" smtClean="0"/>
              <a:t>2025/9/9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16F42-4CE8-4228-847C-BB4D641C625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4877D8-F2A3-4EC1-88CD-6B5848D8D24B}" type="datetimeFigureOut">
              <a:rPr lang="zh-CN" altLang="en-US" smtClean="0"/>
              <a:t>2025/9/9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16F42-4CE8-4228-847C-BB4D641C625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44877D8-F2A3-4EC1-88CD-6B5848D8D24B}" type="datetimeFigureOut">
              <a:rPr lang="zh-CN" altLang="en-US" smtClean="0"/>
              <a:t>2025/9/9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16F42-4CE8-4228-847C-BB4D641C625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44877D8-F2A3-4EC1-88CD-6B5848D8D24B}" type="datetimeFigureOut">
              <a:rPr lang="zh-CN" altLang="en-US" smtClean="0"/>
              <a:t>2025/9/9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616F42-4CE8-4228-847C-BB4D641C625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44877D8-F2A3-4EC1-88CD-6B5848D8D24B}" type="datetimeFigureOut">
              <a:rPr lang="zh-CN" altLang="en-US" smtClean="0"/>
              <a:t>2025/9/9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9616F42-4CE8-4228-847C-BB4D641C625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44877D8-F2A3-4EC1-88CD-6B5848D8D24B}" type="datetimeFigureOut">
              <a:rPr lang="zh-CN" altLang="en-US" smtClean="0"/>
              <a:t>2025/9/9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9616F42-4CE8-4228-847C-BB4D641C625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4877D8-F2A3-4EC1-88CD-6B5848D8D24B}" type="datetimeFigureOut">
              <a:rPr lang="zh-CN" altLang="en-US" smtClean="0"/>
              <a:t>2025/9/9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616F42-4CE8-4228-847C-BB4D641C625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44877D8-F2A3-4EC1-88CD-6B5848D8D24B}" type="datetimeFigureOut">
              <a:rPr lang="zh-CN" altLang="en-US" smtClean="0"/>
              <a:t>2025/9/9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616F42-4CE8-4228-847C-BB4D641C625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44877D8-F2A3-4EC1-88CD-6B5848D8D24B}" type="datetimeFigureOut">
              <a:rPr lang="zh-CN" altLang="en-US" smtClean="0"/>
              <a:t>2025/9/9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616F42-4CE8-4228-847C-BB4D641C625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877D8-F2A3-4EC1-88CD-6B5848D8D24B}" type="datetimeFigureOut">
              <a:rPr lang="zh-CN" altLang="en-US" smtClean="0"/>
              <a:t>2025/9/9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16F42-4CE8-4228-847C-BB4D641C625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emf"/><Relationship Id="rId3"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image" Target="../media/image16.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emf"/><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png"/><Relationship Id="rId14" Type="http://schemas.openxmlformats.org/officeDocument/2006/relationships/image" Target="../media/image18.emf"/></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emf"/><Relationship Id="rId3" Type="http://schemas.openxmlformats.org/officeDocument/2006/relationships/image" Target="../media/image12.png"/><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4.png"/><Relationship Id="rId10" Type="http://schemas.openxmlformats.org/officeDocument/2006/relationships/image" Target="../media/image23.emf"/><Relationship Id="rId4" Type="http://schemas.openxmlformats.org/officeDocument/2006/relationships/image" Target="../media/image13.png"/><Relationship Id="rId9" Type="http://schemas.openxmlformats.org/officeDocument/2006/relationships/image" Target="../media/image22.emf"/></Relationships>
</file>

<file path=ppt/slides/_rels/slide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png"/><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emf"/><Relationship Id="rId9"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组会</a:t>
            </a:r>
          </a:p>
        </p:txBody>
      </p:sp>
      <p:sp>
        <p:nvSpPr>
          <p:cNvPr id="3" name="副标题 2"/>
          <p:cNvSpPr>
            <a:spLocks noGrp="1"/>
          </p:cNvSpPr>
          <p:nvPr>
            <p:ph type="subTitle" idx="1"/>
          </p:nvPr>
        </p:nvSpPr>
        <p:spPr/>
        <p:txBody>
          <a:bodyPr/>
          <a:lstStyle/>
          <a:p>
            <a:r>
              <a:rPr lang="en-US" altLang="zh-CN" dirty="0"/>
              <a:t>2025/09/15</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FF5CBB-1017-4C5B-9C9E-3A48B182D402}"/>
              </a:ext>
            </a:extLst>
          </p:cNvPr>
          <p:cNvSpPr>
            <a:spLocks noGrp="1"/>
          </p:cNvSpPr>
          <p:nvPr>
            <p:ph type="title"/>
          </p:nvPr>
        </p:nvSpPr>
        <p:spPr/>
        <p:txBody>
          <a:bodyPr/>
          <a:lstStyle/>
          <a:p>
            <a:r>
              <a:rPr lang="zh-CN" altLang="en-US" dirty="0"/>
              <a:t>工作列表</a:t>
            </a:r>
          </a:p>
        </p:txBody>
      </p:sp>
      <p:sp>
        <p:nvSpPr>
          <p:cNvPr id="3" name="内容占位符 2">
            <a:extLst>
              <a:ext uri="{FF2B5EF4-FFF2-40B4-BE49-F238E27FC236}">
                <a16:creationId xmlns:a16="http://schemas.microsoft.com/office/drawing/2014/main" id="{615BC821-B832-4B44-A220-DD3B4913B570}"/>
              </a:ext>
            </a:extLst>
          </p:cNvPr>
          <p:cNvSpPr>
            <a:spLocks noGrp="1"/>
          </p:cNvSpPr>
          <p:nvPr>
            <p:ph idx="1"/>
          </p:nvPr>
        </p:nvSpPr>
        <p:spPr/>
        <p:txBody>
          <a:bodyPr/>
          <a:lstStyle/>
          <a:p>
            <a:r>
              <a:rPr lang="zh-CN" altLang="en-US" dirty="0"/>
              <a:t>焦老师团队</a:t>
            </a:r>
            <a:r>
              <a:rPr lang="en-US" altLang="zh-CN" dirty="0"/>
              <a:t>CSR</a:t>
            </a:r>
            <a:r>
              <a:rPr lang="zh-CN" altLang="en-US" dirty="0"/>
              <a:t>问题研究成果中所用参数及结果</a:t>
            </a:r>
            <a:endParaRPr lang="en-US" altLang="zh-CN" dirty="0"/>
          </a:p>
          <a:p>
            <a:r>
              <a:rPr lang="zh-CN" altLang="en-US" dirty="0"/>
              <a:t>束线</a:t>
            </a:r>
            <a:r>
              <a:rPr lang="en-US" altLang="zh-CN" dirty="0"/>
              <a:t>2 Bunch Compressor</a:t>
            </a:r>
            <a:r>
              <a:rPr lang="zh-CN" altLang="en-US" dirty="0"/>
              <a:t> </a:t>
            </a:r>
            <a:r>
              <a:rPr lang="en-US" altLang="zh-CN" dirty="0"/>
              <a:t>CSR</a:t>
            </a:r>
            <a:r>
              <a:rPr lang="zh-CN" altLang="en-US"/>
              <a:t>抑制相关</a:t>
            </a:r>
            <a:endParaRPr lang="en-US" altLang="zh-CN" dirty="0"/>
          </a:p>
          <a:p>
            <a:r>
              <a:rPr lang="en-US" altLang="zh-CN" dirty="0"/>
              <a:t>APD+PPD</a:t>
            </a:r>
            <a:r>
              <a:rPr lang="zh-CN" altLang="en-US" dirty="0"/>
              <a:t>方案</a:t>
            </a:r>
            <a:r>
              <a:rPr lang="en-US" altLang="zh-CN" dirty="0"/>
              <a:t>CSR</a:t>
            </a:r>
            <a:endParaRPr lang="zh-CN" altLang="en-US" dirty="0"/>
          </a:p>
        </p:txBody>
      </p:sp>
    </p:spTree>
    <p:extLst>
      <p:ext uri="{BB962C8B-B14F-4D97-AF65-F5344CB8AC3E}">
        <p14:creationId xmlns:p14="http://schemas.microsoft.com/office/powerpoint/2010/main" val="135064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 y="0"/>
            <a:ext cx="12192000"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latin typeface="华文中宋" panose="02010600040101010101" pitchFamily="2" charset="-122"/>
                <a:ea typeface="华文中宋" panose="02010600040101010101" pitchFamily="2" charset="-122"/>
              </a:rPr>
              <a:t>焦老师团队</a:t>
            </a:r>
            <a:r>
              <a:rPr lang="en-US" altLang="zh-CN" sz="3200" b="1" dirty="0">
                <a:latin typeface="华文中宋" panose="02010600040101010101" pitchFamily="2" charset="-122"/>
                <a:ea typeface="华文中宋" panose="02010600040101010101" pitchFamily="2" charset="-122"/>
              </a:rPr>
              <a:t>CSR</a:t>
            </a:r>
            <a:r>
              <a:rPr lang="zh-CN" altLang="en-US" sz="3200" b="1" dirty="0">
                <a:latin typeface="华文中宋" panose="02010600040101010101" pitchFamily="2" charset="-122"/>
                <a:ea typeface="华文中宋" panose="02010600040101010101" pitchFamily="2" charset="-122"/>
              </a:rPr>
              <a:t>问题研究成果中所用参数及结果</a:t>
            </a:r>
            <a:endParaRPr lang="en-US" altLang="zh-CN" sz="3200" b="1" dirty="0">
              <a:latin typeface="华文中宋" panose="02010600040101010101" pitchFamily="2" charset="-122"/>
              <a:ea typeface="华文中宋" panose="02010600040101010101" pitchFamily="2" charset="-122"/>
            </a:endParaRPr>
          </a:p>
        </p:txBody>
      </p:sp>
      <mc:AlternateContent xmlns:mc="http://schemas.openxmlformats.org/markup-compatibility/2006">
        <mc:Choice xmlns:a14="http://schemas.microsoft.com/office/drawing/2010/main" Requires="a14">
          <p:graphicFrame>
            <p:nvGraphicFramePr>
              <p:cNvPr id="18" name="表格 3">
                <a:extLst>
                  <a:ext uri="{FF2B5EF4-FFF2-40B4-BE49-F238E27FC236}">
                    <a16:creationId xmlns:a16="http://schemas.microsoft.com/office/drawing/2014/main" id="{7C7E236D-DF71-4902-AA70-864026004A91}"/>
                  </a:ext>
                </a:extLst>
              </p:cNvPr>
              <p:cNvGraphicFramePr>
                <a:graphicFrameLocks noGrp="1"/>
              </p:cNvGraphicFramePr>
              <p:nvPr>
                <p:extLst>
                  <p:ext uri="{D42A27DB-BD31-4B8C-83A1-F6EECF244321}">
                    <p14:modId xmlns:p14="http://schemas.microsoft.com/office/powerpoint/2010/main" val="3788000030"/>
                  </p:ext>
                </p:extLst>
              </p:nvPr>
            </p:nvGraphicFramePr>
            <p:xfrm>
              <a:off x="167680" y="1034754"/>
              <a:ext cx="11856640" cy="3759152"/>
            </p:xfrm>
            <a:graphic>
              <a:graphicData uri="http://schemas.openxmlformats.org/drawingml/2006/table">
                <a:tbl>
                  <a:tblPr firstRow="1" bandRow="1">
                    <a:tableStyleId>{5C22544A-7EE6-4342-B048-85BDC9FD1C3A}</a:tableStyleId>
                  </a:tblPr>
                  <a:tblGrid>
                    <a:gridCol w="2425116">
                      <a:extLst>
                        <a:ext uri="{9D8B030D-6E8A-4147-A177-3AD203B41FA5}">
                          <a16:colId xmlns:a16="http://schemas.microsoft.com/office/drawing/2014/main" val="4264512890"/>
                        </a:ext>
                      </a:extLst>
                    </a:gridCol>
                    <a:gridCol w="1031945">
                      <a:extLst>
                        <a:ext uri="{9D8B030D-6E8A-4147-A177-3AD203B41FA5}">
                          <a16:colId xmlns:a16="http://schemas.microsoft.com/office/drawing/2014/main" val="2575002682"/>
                        </a:ext>
                      </a:extLst>
                    </a:gridCol>
                    <a:gridCol w="1031945">
                      <a:extLst>
                        <a:ext uri="{9D8B030D-6E8A-4147-A177-3AD203B41FA5}">
                          <a16:colId xmlns:a16="http://schemas.microsoft.com/office/drawing/2014/main" val="2365096423"/>
                        </a:ext>
                      </a:extLst>
                    </a:gridCol>
                    <a:gridCol w="1031945">
                      <a:extLst>
                        <a:ext uri="{9D8B030D-6E8A-4147-A177-3AD203B41FA5}">
                          <a16:colId xmlns:a16="http://schemas.microsoft.com/office/drawing/2014/main" val="1965073408"/>
                        </a:ext>
                      </a:extLst>
                    </a:gridCol>
                    <a:gridCol w="1031945">
                      <a:extLst>
                        <a:ext uri="{9D8B030D-6E8A-4147-A177-3AD203B41FA5}">
                          <a16:colId xmlns:a16="http://schemas.microsoft.com/office/drawing/2014/main" val="1072652630"/>
                        </a:ext>
                      </a:extLst>
                    </a:gridCol>
                    <a:gridCol w="1031945">
                      <a:extLst>
                        <a:ext uri="{9D8B030D-6E8A-4147-A177-3AD203B41FA5}">
                          <a16:colId xmlns:a16="http://schemas.microsoft.com/office/drawing/2014/main" val="2470901523"/>
                        </a:ext>
                      </a:extLst>
                    </a:gridCol>
                    <a:gridCol w="1031945">
                      <a:extLst>
                        <a:ext uri="{9D8B030D-6E8A-4147-A177-3AD203B41FA5}">
                          <a16:colId xmlns:a16="http://schemas.microsoft.com/office/drawing/2014/main" val="2245805451"/>
                        </a:ext>
                      </a:extLst>
                    </a:gridCol>
                    <a:gridCol w="1031945">
                      <a:extLst>
                        <a:ext uri="{9D8B030D-6E8A-4147-A177-3AD203B41FA5}">
                          <a16:colId xmlns:a16="http://schemas.microsoft.com/office/drawing/2014/main" val="240120373"/>
                        </a:ext>
                      </a:extLst>
                    </a:gridCol>
                    <a:gridCol w="1031945">
                      <a:extLst>
                        <a:ext uri="{9D8B030D-6E8A-4147-A177-3AD203B41FA5}">
                          <a16:colId xmlns:a16="http://schemas.microsoft.com/office/drawing/2014/main" val="2569548362"/>
                        </a:ext>
                      </a:extLst>
                    </a:gridCol>
                    <a:gridCol w="1175964">
                      <a:extLst>
                        <a:ext uri="{9D8B030D-6E8A-4147-A177-3AD203B41FA5}">
                          <a16:colId xmlns:a16="http://schemas.microsoft.com/office/drawing/2014/main" val="3544771689"/>
                        </a:ext>
                      </a:extLst>
                    </a:gridCol>
                  </a:tblGrid>
                  <a:tr h="321821">
                    <a:tc>
                      <a:txBody>
                        <a:bodyPr/>
                        <a:lstStyle/>
                        <a:p>
                          <a:pPr algn="l"/>
                          <a:r>
                            <a:rPr lang="zh-CN" altLang="en-US" sz="1400" dirty="0">
                              <a:solidFill>
                                <a:schemeClr val="bg1"/>
                              </a:solidFill>
                            </a:rPr>
                            <a:t>二极铁模型</a:t>
                          </a:r>
                        </a:p>
                      </a:txBody>
                      <a:tcPr/>
                    </a:tc>
                    <a:tc gridSpan="5">
                      <a:txBody>
                        <a:bodyPr/>
                        <a:lstStyle/>
                        <a:p>
                          <a:pPr algn="ctr"/>
                          <a:r>
                            <a:rPr lang="zh-CN" altLang="en-US" sz="1400" dirty="0">
                              <a:solidFill>
                                <a:schemeClr val="bg1"/>
                              </a:solidFill>
                              <a:latin typeface="Times New Roman" panose="02020603050405020304" pitchFamily="18" charset="0"/>
                              <a:ea typeface="思源黑体" panose="020B0400000000000000" charset="-122"/>
                            </a:rPr>
                            <a:t>束长不变的</a:t>
                          </a:r>
                          <a:r>
                            <a:rPr lang="en-US" altLang="zh-CN" sz="1400" dirty="0">
                              <a:solidFill>
                                <a:schemeClr val="bg1"/>
                              </a:solidFill>
                              <a:latin typeface="Times New Roman" panose="02020603050405020304" pitchFamily="18" charset="0"/>
                              <a:ea typeface="思源黑体" panose="020B0400000000000000" charset="-122"/>
                            </a:rPr>
                            <a:t>CSR</a:t>
                          </a:r>
                          <a:r>
                            <a:rPr lang="zh-CN" altLang="en-US" sz="1400" dirty="0">
                              <a:solidFill>
                                <a:schemeClr val="bg1"/>
                              </a:solidFill>
                              <a:latin typeface="Times New Roman" panose="02020603050405020304" pitchFamily="18" charset="0"/>
                              <a:ea typeface="思源黑体" panose="020B0400000000000000" charset="-122"/>
                            </a:rPr>
                            <a:t>点力模型</a:t>
                          </a:r>
                          <a:endParaRPr lang="zh-CN" altLang="en-US" sz="1400" dirty="0">
                            <a:solidFill>
                              <a:schemeClr val="bg1"/>
                            </a:solidFill>
                          </a:endParaRPr>
                        </a:p>
                      </a:txBody>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dirty="0"/>
                        </a:p>
                      </a:txBody>
                      <a:tcPr/>
                    </a:tc>
                    <a:tc hMerge="1">
                      <a:txBody>
                        <a:bodyPr/>
                        <a:lstStyle/>
                        <a:p>
                          <a:endParaRPr lang="zh-CN" altLang="en-US" dirty="0"/>
                        </a:p>
                      </a:txBody>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solidFill>
                                <a:schemeClr val="bg1"/>
                              </a:solidFill>
                              <a:latin typeface="Times New Roman" panose="02020603050405020304" pitchFamily="18" charset="0"/>
                              <a:ea typeface="思源黑体" panose="020B0400000000000000" charset="-122"/>
                            </a:rPr>
                            <a:t>束长变化的</a:t>
                          </a:r>
                          <a:r>
                            <a:rPr lang="en-US" altLang="zh-CN" sz="1400" dirty="0">
                              <a:solidFill>
                                <a:schemeClr val="bg1"/>
                              </a:solidFill>
                              <a:latin typeface="Times New Roman" panose="02020603050405020304" pitchFamily="18" charset="0"/>
                              <a:ea typeface="思源黑体" panose="020B0400000000000000" charset="-122"/>
                            </a:rPr>
                            <a:t>CSR</a:t>
                          </a:r>
                          <a:r>
                            <a:rPr lang="zh-CN" altLang="en-US" sz="1400" dirty="0">
                              <a:solidFill>
                                <a:schemeClr val="bg1"/>
                              </a:solidFill>
                              <a:latin typeface="Times New Roman" panose="02020603050405020304" pitchFamily="18" charset="0"/>
                              <a:ea typeface="思源黑体" panose="020B0400000000000000" charset="-122"/>
                            </a:rPr>
                            <a:t>点力模型</a:t>
                          </a:r>
                          <a:endParaRPr lang="zh-CN" altLang="en-US" sz="1400" dirty="0">
                            <a:solidFill>
                              <a:schemeClr val="bg1"/>
                            </a:solidFill>
                          </a:endParaRPr>
                        </a:p>
                      </a:txBody>
                      <a:tcPr/>
                    </a:tc>
                    <a:tc hMerge="1">
                      <a:txBody>
                        <a:bodyPr/>
                        <a:lstStyle/>
                        <a:p>
                          <a:pPr algn="ctr"/>
                          <a:endParaRPr lang="zh-CN" altLang="en-US" dirty="0"/>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solidFill>
                                <a:schemeClr val="bg1"/>
                              </a:solidFill>
                            </a:rPr>
                            <a:t>CSRCSBEND</a:t>
                          </a:r>
                          <a:endParaRPr lang="zh-CN" altLang="en-US" sz="1400" dirty="0">
                            <a:solidFill>
                              <a:schemeClr val="bg1"/>
                            </a:solidFill>
                          </a:endParaRPr>
                        </a:p>
                      </a:txBody>
                      <a:tcPr/>
                    </a:tc>
                    <a:extLst>
                      <a:ext uri="{0D108BD9-81ED-4DB2-BD59-A6C34878D82A}">
                        <a16:rowId xmlns:a16="http://schemas.microsoft.com/office/drawing/2014/main" val="3248981513"/>
                      </a:ext>
                    </a:extLst>
                  </a:tr>
                  <a:tr h="183898">
                    <a:tc>
                      <a:txBody>
                        <a:bodyPr/>
                        <a:lstStyle/>
                        <a:p>
                          <a:pPr algn="l"/>
                          <a:r>
                            <a:rPr lang="zh-CN" altLang="en-US" sz="1400" b="1" dirty="0"/>
                            <a:t>年份</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2014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2015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2021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2023</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2025</a:t>
                          </a:r>
                        </a:p>
                      </a:txBody>
                      <a:tcPr/>
                    </a:tc>
                    <a:tc>
                      <a:txBody>
                        <a:bodyPr/>
                        <a:lstStyle/>
                        <a:p>
                          <a:pPr algn="ctr"/>
                          <a:r>
                            <a:rPr lang="en-US" altLang="zh-CN" sz="1400" b="1" dirty="0"/>
                            <a:t>2025</a:t>
                          </a:r>
                          <a:endParaRPr lang="zh-CN" altLang="en-US" sz="1400" b="1" dirty="0"/>
                        </a:p>
                      </a:txBody>
                      <a:tcPr/>
                    </a:tc>
                    <a:tc>
                      <a:txBody>
                        <a:bodyPr/>
                        <a:lstStyle/>
                        <a:p>
                          <a:pPr algn="ctr"/>
                          <a:r>
                            <a:rPr lang="en-US" altLang="zh-CN" sz="1400" b="1" dirty="0"/>
                            <a:t>2025</a:t>
                          </a:r>
                          <a:endParaRPr lang="zh-CN" altLang="en-US" sz="1400" b="1" dirty="0"/>
                        </a:p>
                      </a:txBody>
                      <a:tcPr/>
                    </a:tc>
                    <a:tc>
                      <a:txBody>
                        <a:bodyPr/>
                        <a:lstStyle/>
                        <a:p>
                          <a:pPr algn="ctr"/>
                          <a:r>
                            <a:rPr lang="en-US" altLang="zh-CN" sz="1400" b="1" dirty="0"/>
                            <a:t>2025</a:t>
                          </a:r>
                          <a:endParaRPr lang="zh-CN" altLang="en-US" sz="1400" b="1" dirty="0"/>
                        </a:p>
                      </a:txBody>
                      <a:tcPr/>
                    </a:tc>
                    <a:tc rowSpan="2">
                      <a:txBody>
                        <a:bodyPr/>
                        <a:lstStyle/>
                        <a:p>
                          <a:pPr algn="ctr"/>
                          <a:r>
                            <a:rPr lang="zh-CN" altLang="en-US" sz="1400" b="1" dirty="0"/>
                            <a:t>束线</a:t>
                          </a:r>
                          <a:r>
                            <a:rPr lang="en-US" altLang="zh-CN" sz="1400" b="1" dirty="0"/>
                            <a:t>2</a:t>
                          </a:r>
                        </a:p>
                        <a:p>
                          <a:pPr algn="ctr"/>
                          <a:r>
                            <a:rPr lang="en-US" altLang="zh-CN" sz="1400" b="1" dirty="0"/>
                            <a:t>BC</a:t>
                          </a:r>
                          <a:endParaRPr lang="zh-CN" altLang="en-US" sz="1400" b="1" dirty="0"/>
                        </a:p>
                      </a:txBody>
                      <a:tcPr/>
                    </a:tc>
                    <a:extLst>
                      <a:ext uri="{0D108BD9-81ED-4DB2-BD59-A6C34878D82A}">
                        <a16:rowId xmlns:a16="http://schemas.microsoft.com/office/drawing/2014/main" val="3712786378"/>
                      </a:ext>
                    </a:extLst>
                  </a:tr>
                  <a:tr h="321821">
                    <a:tc>
                      <a:txBody>
                        <a:bodyPr/>
                        <a:lstStyle/>
                        <a:p>
                          <a:pPr algn="l"/>
                          <a:r>
                            <a:rPr lang="zh-CN" altLang="en-US" sz="1400" b="1" dirty="0"/>
                            <a:t>结构</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DBA</a:t>
                          </a:r>
                          <a:endParaRPr lang="zh-CN" altLang="en-US" sz="1400" b="1" dirty="0"/>
                        </a:p>
                      </a:txBody>
                      <a:tcPr/>
                    </a:tc>
                    <a:tc>
                      <a:txBody>
                        <a:bodyPr/>
                        <a:lstStyle/>
                        <a:p>
                          <a:pPr algn="ctr"/>
                          <a:r>
                            <a:rPr lang="en-US" altLang="zh-CN" sz="1400" b="1" dirty="0"/>
                            <a:t>TBA</a:t>
                          </a:r>
                          <a:endParaRPr lang="zh-CN" altLang="en-US" sz="14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TBA</a:t>
                          </a:r>
                          <a:endParaRPr lang="zh-CN" altLang="en-US" sz="1400" b="1" dirty="0"/>
                        </a:p>
                      </a:txBody>
                      <a:tcPr/>
                    </a:tc>
                    <a:tc>
                      <a:txBody>
                        <a:bodyPr/>
                        <a:lstStyle/>
                        <a:p>
                          <a:pPr algn="ctr"/>
                          <a:r>
                            <a:rPr lang="en-US" altLang="zh-CN" sz="1400" b="1" dirty="0"/>
                            <a:t>DBA</a:t>
                          </a:r>
                          <a:endParaRPr lang="zh-CN" altLang="en-US" sz="14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S-chicane</a:t>
                          </a:r>
                          <a:endParaRPr lang="zh-CN" altLang="en-US" sz="1400" b="1" dirty="0">
                            <a:solidFill>
                              <a:schemeClr val="tx1"/>
                            </a:solidFill>
                          </a:endParaRPr>
                        </a:p>
                      </a:txBody>
                      <a:tcPr/>
                    </a:tc>
                    <a:tc>
                      <a:txBody>
                        <a:bodyPr/>
                        <a:lstStyle/>
                        <a:p>
                          <a:pPr algn="ctr"/>
                          <a:r>
                            <a:rPr lang="en-US" altLang="zh-CN" sz="1400" b="1" dirty="0"/>
                            <a:t>DBA</a:t>
                          </a:r>
                          <a:endParaRPr lang="zh-CN" altLang="en-US" sz="14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S-chicane</a:t>
                          </a:r>
                          <a:endParaRPr lang="zh-CN" altLang="en-US" sz="14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C-chicane</a:t>
                          </a:r>
                          <a:endParaRPr lang="zh-CN" altLang="en-US" sz="1400" b="1" dirty="0"/>
                        </a:p>
                      </a:txBody>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b="1" dirty="0"/>
                            <a:t>-</a:t>
                          </a:r>
                          <a:endParaRPr lang="zh-CN" altLang="en-US" b="1" dirty="0"/>
                        </a:p>
                      </a:txBody>
                      <a:tcPr/>
                    </a:tc>
                    <a:extLst>
                      <a:ext uri="{0D108BD9-81ED-4DB2-BD59-A6C34878D82A}">
                        <a16:rowId xmlns:a16="http://schemas.microsoft.com/office/drawing/2014/main" val="3738075123"/>
                      </a:ext>
                    </a:extLst>
                  </a:tr>
                  <a:tr h="321821">
                    <a:tc>
                      <a:txBody>
                        <a:bodyPr/>
                        <a:lstStyle/>
                        <a:p>
                          <a:pPr algn="l"/>
                          <a:r>
                            <a:rPr lang="zh-CN" altLang="en-US" sz="1400" b="1" dirty="0"/>
                            <a:t>是否考虑二极铁外束长变化</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t>否</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t>否</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t>否</a:t>
                          </a:r>
                        </a:p>
                      </a:txBody>
                      <a:tcPr/>
                    </a:tc>
                    <a:tc>
                      <a:txBody>
                        <a:bodyPr/>
                        <a:lstStyle/>
                        <a:p>
                          <a:pPr algn="ctr"/>
                          <a:r>
                            <a:rPr lang="zh-CN" altLang="en-US" sz="1400" b="1" dirty="0"/>
                            <a:t>是</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solidFill>
                                <a:schemeClr val="tx1"/>
                              </a:solidFill>
                            </a:rPr>
                            <a:t>是</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solidFill>
                                <a:schemeClr val="tx1"/>
                              </a:solidFill>
                            </a:rPr>
                            <a:t>是</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solidFill>
                                <a:schemeClr val="tx1"/>
                              </a:solidFill>
                            </a:rPr>
                            <a:t>是</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solidFill>
                                <a:schemeClr val="tx1"/>
                              </a:solidFill>
                            </a:rPr>
                            <a:t>是</a:t>
                          </a:r>
                        </a:p>
                      </a:txBody>
                      <a:tcPr/>
                    </a:tc>
                    <a:tc>
                      <a:txBody>
                        <a:bodyPr/>
                        <a:lstStyle/>
                        <a:p>
                          <a:pPr algn="ctr"/>
                          <a:r>
                            <a:rPr lang="en-US" altLang="zh-CN" sz="1400" b="1" dirty="0"/>
                            <a:t>-</a:t>
                          </a:r>
                          <a:endParaRPr lang="zh-CN" altLang="en-US" sz="1400" b="1" dirty="0"/>
                        </a:p>
                      </a:txBody>
                      <a:tcPr/>
                    </a:tc>
                    <a:extLst>
                      <a:ext uri="{0D108BD9-81ED-4DB2-BD59-A6C34878D82A}">
                        <a16:rowId xmlns:a16="http://schemas.microsoft.com/office/drawing/2014/main" val="659004800"/>
                      </a:ext>
                    </a:extLst>
                  </a:tr>
                  <a:tr h="183898">
                    <a:tc>
                      <a:txBody>
                        <a:bodyPr/>
                        <a:lstStyle/>
                        <a:p>
                          <a:pPr algn="l"/>
                          <a:r>
                            <a:rPr lang="zh-CN" altLang="en-US" sz="1400" dirty="0"/>
                            <a:t>偏角</a:t>
                          </a:r>
                          <a14:m>
                            <m:oMath xmlns:m="http://schemas.openxmlformats.org/officeDocument/2006/math">
                              <m:r>
                                <a:rPr lang="en-US" altLang="zh-CN" sz="1400" b="0" i="1" smtClean="0">
                                  <a:latin typeface="Cambria Math" panose="02040503050406030204" pitchFamily="18" charset="0"/>
                                </a:rPr>
                                <m:t>𝜃</m:t>
                              </m:r>
                            </m:oMath>
                          </a14:m>
                          <a:r>
                            <a:rPr lang="zh-CN" altLang="en-US" sz="1400" dirty="0"/>
                            <a:t> </a:t>
                          </a:r>
                          <a:r>
                            <a:rPr lang="en-US" altLang="zh-CN" sz="1400" dirty="0"/>
                            <a:t>[</a:t>
                          </a:r>
                          <a14:m>
                            <m:oMath xmlns:m="http://schemas.openxmlformats.org/officeDocument/2006/math">
                              <m:r>
                                <a:rPr lang="en-US" altLang="zh-CN" sz="1400" i="1" dirty="0" smtClean="0">
                                  <a:latin typeface="Cambria Math" panose="02040503050406030204" pitchFamily="18" charset="0"/>
                                </a:rPr>
                                <m:t>°</m:t>
                              </m:r>
                            </m:oMath>
                          </a14:m>
                          <a:r>
                            <a:rPr lang="en-US" altLang="zh-CN" sz="1400" dirty="0"/>
                            <a:t>]</a:t>
                          </a:r>
                          <a:endParaRPr lang="zh-CN" alt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400" i="1" dirty="0" smtClean="0">
                                    <a:latin typeface="Cambria Math" panose="02040503050406030204" pitchFamily="18" charset="0"/>
                                  </a:rPr>
                                  <m:t>1~12</m:t>
                                </m:r>
                              </m:oMath>
                            </m:oMathPara>
                          </a14:m>
                          <a:endParaRPr lang="zh-CN" alt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400" i="1" dirty="0" smtClean="0">
                                    <a:latin typeface="Cambria Math" panose="02040503050406030204" pitchFamily="18" charset="0"/>
                                  </a:rPr>
                                  <m:t>1~12</m:t>
                                </m:r>
                              </m:oMath>
                            </m:oMathPara>
                          </a14:m>
                          <a:endParaRPr lang="zh-CN" altLang="en-US" sz="1400" dirty="0"/>
                        </a:p>
                      </a:txBody>
                      <a:tcPr/>
                    </a:tc>
                    <a:tc>
                      <a:txBody>
                        <a:bodyPr/>
                        <a:lstStyle/>
                        <a:p>
                          <a:pPr algn="ctr"/>
                          <a:r>
                            <a:rPr lang="en-US" altLang="zh-CN" sz="1400" dirty="0"/>
                            <a:t>4</a:t>
                          </a:r>
                          <a:endParaRPr lang="zh-CN" altLang="en-US" sz="1400" dirty="0"/>
                        </a:p>
                      </a:txBody>
                      <a:tcPr/>
                    </a:tc>
                    <a:tc>
                      <a:txBody>
                        <a:bodyPr/>
                        <a:lstStyle/>
                        <a:p>
                          <a:pPr algn="ctr"/>
                          <a:r>
                            <a:rPr lang="en-US" altLang="zh-CN" sz="1400" dirty="0"/>
                            <a:t>15</a:t>
                          </a:r>
                          <a:endParaRPr lang="zh-CN" altLang="en-US" sz="1400" dirty="0"/>
                        </a:p>
                      </a:txBody>
                      <a:tcPr/>
                    </a:tc>
                    <a:tc>
                      <a:txBody>
                        <a:bodyPr/>
                        <a:lstStyle/>
                        <a:p>
                          <a:pPr algn="ctr"/>
                          <a:r>
                            <a:rPr lang="zh-CN" altLang="en-US" sz="1400" dirty="0">
                              <a:solidFill>
                                <a:schemeClr val="tx1"/>
                              </a:solidFill>
                            </a:rPr>
                            <a:t>≤</a:t>
                          </a:r>
                          <a:r>
                            <a:rPr lang="en-US" altLang="zh-CN" sz="1400" dirty="0">
                              <a:solidFill>
                                <a:schemeClr val="tx1"/>
                              </a:solidFill>
                            </a:rPr>
                            <a:t>5.6</a:t>
                          </a:r>
                          <a:endParaRPr lang="zh-CN" altLang="en-US" sz="1400" dirty="0">
                            <a:solidFill>
                              <a:schemeClr val="tx1"/>
                            </a:solidFill>
                          </a:endParaRPr>
                        </a:p>
                      </a:txBody>
                      <a:tcPr/>
                    </a:tc>
                    <a:tc>
                      <a:txBody>
                        <a:bodyPr/>
                        <a:lstStyle/>
                        <a:p>
                          <a:pPr algn="ctr"/>
                          <a:r>
                            <a:rPr lang="en-US" altLang="zh-CN" sz="1400" dirty="0"/>
                            <a:t>5</a:t>
                          </a:r>
                          <a:endParaRPr lang="zh-CN" altLang="en-US" sz="1400" dirty="0"/>
                        </a:p>
                      </a:txBody>
                      <a:tcPr/>
                    </a:tc>
                    <a:tc>
                      <a:txBody>
                        <a:bodyPr/>
                        <a:lstStyle/>
                        <a:p>
                          <a:pPr algn="ctr"/>
                          <a:r>
                            <a:rPr lang="zh-CN" altLang="en-US" sz="1400" dirty="0"/>
                            <a:t>≤</a:t>
                          </a:r>
                          <a:r>
                            <a:rPr lang="en-US" altLang="zh-CN" sz="1400" dirty="0"/>
                            <a:t>6.14</a:t>
                          </a:r>
                          <a:endParaRPr lang="zh-CN" altLang="en-US" sz="1400" dirty="0"/>
                        </a:p>
                      </a:txBody>
                      <a:tcPr/>
                    </a:tc>
                    <a:tc>
                      <a:txBody>
                        <a:bodyPr/>
                        <a:lstStyle/>
                        <a:p>
                          <a:pPr algn="ctr"/>
                          <a:r>
                            <a:rPr lang="zh-CN" altLang="en-US" sz="1400" dirty="0"/>
                            <a:t>≤</a:t>
                          </a:r>
                          <a:r>
                            <a:rPr lang="en-US" altLang="zh-CN" sz="1400" dirty="0"/>
                            <a:t>2.92</a:t>
                          </a:r>
                          <a:endParaRPr lang="zh-CN" altLang="en-US" sz="1400" dirty="0"/>
                        </a:p>
                      </a:txBody>
                      <a:tcPr/>
                    </a:tc>
                    <a:tc>
                      <a:txBody>
                        <a:bodyPr/>
                        <a:lstStyle/>
                        <a:p>
                          <a:pPr algn="ctr"/>
                          <a:r>
                            <a:rPr lang="zh-CN" altLang="en-US" sz="1400" dirty="0"/>
                            <a:t>≤</a:t>
                          </a:r>
                          <a:r>
                            <a:rPr lang="en-US" altLang="zh-CN" sz="1400" dirty="0"/>
                            <a:t>6.3</a:t>
                          </a:r>
                          <a:endParaRPr lang="zh-CN" altLang="en-US" sz="1400" dirty="0"/>
                        </a:p>
                      </a:txBody>
                      <a:tcPr/>
                    </a:tc>
                    <a:extLst>
                      <a:ext uri="{0D108BD9-81ED-4DB2-BD59-A6C34878D82A}">
                        <a16:rowId xmlns:a16="http://schemas.microsoft.com/office/drawing/2014/main" val="2865257585"/>
                      </a:ext>
                    </a:extLst>
                  </a:tr>
                  <a:tr h="32182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400" dirty="0"/>
                            <a:t>偏转半径</a:t>
                          </a:r>
                          <a14:m>
                            <m:oMath xmlns:m="http://schemas.openxmlformats.org/officeDocument/2006/math">
                              <m:r>
                                <a:rPr lang="en-US" altLang="zh-CN" sz="1400" b="0" i="1" smtClean="0">
                                  <a:latin typeface="Cambria Math" panose="02040503050406030204" pitchFamily="18" charset="0"/>
                                </a:rPr>
                                <m:t>𝜌</m:t>
                              </m:r>
                            </m:oMath>
                          </a14:m>
                          <a:r>
                            <a:rPr lang="zh-CN" altLang="en-US" sz="1400" dirty="0"/>
                            <a:t> </a:t>
                          </a:r>
                          <a:r>
                            <a:rPr lang="en-US" altLang="zh-CN" sz="1400" dirty="0"/>
                            <a:t>[m]</a:t>
                          </a:r>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i="1" dirty="0" smtClean="0">
                                    <a:latin typeface="Cambria Math" panose="02040503050406030204" pitchFamily="18" charset="0"/>
                                  </a:rPr>
                                  <m:t>1~150</m:t>
                                </m:r>
                              </m:oMath>
                            </m:oMathPara>
                          </a14:m>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i="1" dirty="0" smtClean="0">
                                    <a:latin typeface="Cambria Math" panose="02040503050406030204" pitchFamily="18" charset="0"/>
                                  </a:rPr>
                                  <m:t>1~150</m:t>
                                </m:r>
                              </m:oMath>
                            </m:oMathPara>
                          </a14:m>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solidFill>
                                <a:srgbClr val="0000CC"/>
                              </a:solidFill>
                            </a:rPr>
                            <a:t>5.7</a:t>
                          </a:r>
                          <a:endParaRPr lang="zh-CN" altLang="en-US" sz="1400" i="0" dirty="0">
                            <a:solidFill>
                              <a:srgbClr val="0000CC"/>
                            </a:solidFill>
                          </a:endParaRPr>
                        </a:p>
                      </a:txBody>
                      <a:tcPr/>
                    </a:tc>
                    <a:tc>
                      <a:txBody>
                        <a:bodyPr/>
                        <a:lstStyle/>
                        <a:p>
                          <a:pPr algn="ctr"/>
                          <a:r>
                            <a:rPr lang="en-US" altLang="zh-CN" sz="1400" dirty="0">
                              <a:solidFill>
                                <a:srgbClr val="0000CC"/>
                              </a:solidFill>
                            </a:rPr>
                            <a:t>5.5</a:t>
                          </a:r>
                          <a:endParaRPr lang="zh-CN" altLang="en-US" sz="1400" dirty="0">
                            <a:solidFill>
                              <a:srgbClr val="0000CC"/>
                            </a:solidFill>
                          </a:endParaRPr>
                        </a:p>
                      </a:txBody>
                      <a:tcPr/>
                    </a:tc>
                    <a:tc>
                      <a:txBody>
                        <a:bodyPr/>
                        <a:lstStyle/>
                        <a:p>
                          <a:pPr marL="0" algn="ctr" defTabSz="914400" rtl="0" eaLnBrk="1" latinLnBrk="0" hangingPunct="1"/>
                          <a:r>
                            <a:rPr lang="en-US" altLang="zh-CN" sz="1400" kern="1200" dirty="0">
                              <a:solidFill>
                                <a:srgbClr val="0000CC"/>
                              </a:solidFill>
                              <a:latin typeface="+mn-lt"/>
                              <a:ea typeface="+mn-ea"/>
                              <a:cs typeface="+mn-cs"/>
                            </a:rPr>
                            <a:t>8.3~33</a:t>
                          </a:r>
                          <a:endParaRPr lang="zh-CN" altLang="en-US" sz="1400" kern="1200" dirty="0">
                            <a:solidFill>
                              <a:srgbClr val="0000CC"/>
                            </a:solidFill>
                            <a:latin typeface="+mn-lt"/>
                            <a:ea typeface="+mn-ea"/>
                            <a:cs typeface="+mn-cs"/>
                          </a:endParaRPr>
                        </a:p>
                      </a:txBody>
                      <a:tcPr/>
                    </a:tc>
                    <a:tc>
                      <a:txBody>
                        <a:bodyPr/>
                        <a:lstStyle/>
                        <a:p>
                          <a:pPr algn="ctr"/>
                          <a:r>
                            <a:rPr lang="en-US" altLang="zh-CN" sz="1400" dirty="0">
                              <a:solidFill>
                                <a:srgbClr val="0000CC"/>
                              </a:solidFill>
                            </a:rPr>
                            <a:t>4.6~28</a:t>
                          </a:r>
                          <a:endParaRPr lang="zh-CN" altLang="en-US" sz="1400" dirty="0">
                            <a:solidFill>
                              <a:srgbClr val="0000CC"/>
                            </a:solidFill>
                          </a:endParaRPr>
                        </a:p>
                      </a:txBody>
                      <a:tcPr/>
                    </a:tc>
                    <a:tc>
                      <a:txBody>
                        <a:bodyPr/>
                        <a:lstStyle/>
                        <a:p>
                          <a:pPr algn="ctr"/>
                          <a:r>
                            <a:rPr lang="en-US" altLang="zh-CN" sz="1400" dirty="0">
                              <a:solidFill>
                                <a:srgbClr val="0000CC"/>
                              </a:solidFill>
                            </a:rPr>
                            <a:t>7~35</a:t>
                          </a:r>
                          <a:endParaRPr lang="zh-CN" altLang="en-US" sz="1400" dirty="0">
                            <a:solidFill>
                              <a:srgbClr val="0000CC"/>
                            </a:solidFill>
                          </a:endParaRPr>
                        </a:p>
                      </a:txBody>
                      <a:tcPr/>
                    </a:tc>
                    <a:tc>
                      <a:txBody>
                        <a:bodyPr/>
                        <a:lstStyle/>
                        <a:p>
                          <a:pPr algn="ctr"/>
                          <a:r>
                            <a:rPr lang="en-US" altLang="zh-CN" sz="1400" dirty="0">
                              <a:solidFill>
                                <a:srgbClr val="0000CC"/>
                              </a:solidFill>
                            </a:rPr>
                            <a:t>14.7~21.8</a:t>
                          </a:r>
                          <a:endParaRPr lang="zh-CN" altLang="en-US" sz="1400" dirty="0">
                            <a:solidFill>
                              <a:srgbClr val="0000CC"/>
                            </a:solidFill>
                          </a:endParaRPr>
                        </a:p>
                      </a:txBody>
                      <a:tcPr/>
                    </a:tc>
                    <a:tc>
                      <a:txBody>
                        <a:bodyPr/>
                        <a:lstStyle/>
                        <a:p>
                          <a:pPr algn="ctr"/>
                          <a:r>
                            <a:rPr lang="zh-CN" altLang="en-US" sz="1400" dirty="0"/>
                            <a:t>≤</a:t>
                          </a:r>
                          <a:r>
                            <a:rPr lang="en-US" altLang="zh-CN" sz="1400" dirty="0"/>
                            <a:t>1.5</a:t>
                          </a:r>
                          <a:endParaRPr lang="zh-CN" altLang="en-US" sz="1400" dirty="0"/>
                        </a:p>
                      </a:txBody>
                      <a:tcPr/>
                    </a:tc>
                    <a:extLst>
                      <a:ext uri="{0D108BD9-81ED-4DB2-BD59-A6C34878D82A}">
                        <a16:rowId xmlns:a16="http://schemas.microsoft.com/office/drawing/2014/main" val="2941142708"/>
                      </a:ext>
                    </a:extLst>
                  </a:tr>
                  <a:tr h="1838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400" dirty="0"/>
                            <a:t>能量</a:t>
                          </a:r>
                          <a14:m>
                            <m:oMath xmlns:m="http://schemas.openxmlformats.org/officeDocument/2006/math">
                              <m:r>
                                <a:rPr lang="en-US" altLang="zh-CN" sz="1400" i="1" dirty="0" smtClean="0">
                                  <a:latin typeface="Cambria Math" panose="02040503050406030204" pitchFamily="18" charset="0"/>
                                </a:rPr>
                                <m:t>𝐸</m:t>
                              </m:r>
                            </m:oMath>
                          </a14:m>
                          <a:r>
                            <a:rPr lang="en-US" altLang="zh-CN" sz="1400" dirty="0"/>
                            <a:t> [GeV]</a:t>
                          </a:r>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1</a:t>
                          </a:r>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1</a:t>
                          </a:r>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1</a:t>
                          </a:r>
                          <a:endParaRPr lang="zh-CN" altLang="en-US" sz="1400" i="0" dirty="0"/>
                        </a:p>
                      </a:txBody>
                      <a:tcPr/>
                    </a:tc>
                    <a:tc>
                      <a:txBody>
                        <a:bodyPr/>
                        <a:lstStyle/>
                        <a:p>
                          <a:pPr algn="ctr"/>
                          <a:r>
                            <a:rPr lang="en-US" altLang="zh-CN" sz="1400" dirty="0"/>
                            <a:t>2.4</a:t>
                          </a:r>
                          <a:endParaRPr lang="zh-CN" altLang="en-US" sz="1400" dirty="0"/>
                        </a:p>
                      </a:txBody>
                      <a:tcPr/>
                    </a:tc>
                    <a:tc>
                      <a:txBody>
                        <a:bodyPr/>
                        <a:lstStyle/>
                        <a:p>
                          <a:pPr algn="ctr"/>
                          <a:r>
                            <a:rPr lang="en-US" altLang="zh-CN" sz="1400" dirty="0">
                              <a:solidFill>
                                <a:schemeClr val="tx1"/>
                              </a:solidFill>
                            </a:rPr>
                            <a:t>3</a:t>
                          </a:r>
                          <a:endParaRPr lang="zh-CN" altLang="en-US" sz="1400" dirty="0">
                            <a:solidFill>
                              <a:schemeClr val="tx1"/>
                            </a:solidFill>
                          </a:endParaRPr>
                        </a:p>
                      </a:txBody>
                      <a:tcPr/>
                    </a:tc>
                    <a:tc>
                      <a:txBody>
                        <a:bodyPr/>
                        <a:lstStyle/>
                        <a:p>
                          <a:pPr algn="ctr"/>
                          <a:r>
                            <a:rPr lang="en-US" altLang="zh-CN" sz="1400" dirty="0"/>
                            <a:t>1</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0.028</a:t>
                          </a:r>
                          <a:endParaRPr lang="zh-CN" altLang="en-US" sz="1400" dirty="0"/>
                        </a:p>
                      </a:txBody>
                      <a:tcPr/>
                    </a:tc>
                    <a:extLst>
                      <a:ext uri="{0D108BD9-81ED-4DB2-BD59-A6C34878D82A}">
                        <a16:rowId xmlns:a16="http://schemas.microsoft.com/office/drawing/2014/main" val="994842111"/>
                      </a:ext>
                    </a:extLst>
                  </a:tr>
                  <a:tr h="1838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400" dirty="0"/>
                            <a:t>电荷量</a:t>
                          </a:r>
                          <a14:m>
                            <m:oMath xmlns:m="http://schemas.openxmlformats.org/officeDocument/2006/math">
                              <m:r>
                                <a:rPr lang="en-US" altLang="zh-CN" sz="1400" b="0" i="1" smtClean="0">
                                  <a:latin typeface="Cambria Math" panose="02040503050406030204" pitchFamily="18" charset="0"/>
                                </a:rPr>
                                <m:t>𝑄</m:t>
                              </m:r>
                            </m:oMath>
                          </a14:m>
                          <a:r>
                            <a:rPr lang="en-US" altLang="zh-CN" sz="1400" dirty="0"/>
                            <a:t> [nC]</a:t>
                          </a:r>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0.5</a:t>
                          </a:r>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0.5</a:t>
                          </a:r>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0.5</a:t>
                          </a:r>
                          <a:endParaRPr lang="zh-CN" altLang="en-US" sz="1400" i="0" dirty="0"/>
                        </a:p>
                      </a:txBody>
                      <a:tcPr/>
                    </a:tc>
                    <a:tc>
                      <a:txBody>
                        <a:bodyPr/>
                        <a:lstStyle/>
                        <a:p>
                          <a:pPr algn="ctr"/>
                          <a:r>
                            <a:rPr lang="en-US" altLang="zh-CN" sz="1400" dirty="0"/>
                            <a:t>0.5</a:t>
                          </a:r>
                          <a:endParaRPr lang="zh-CN" altLang="en-US" sz="1400" dirty="0"/>
                        </a:p>
                      </a:txBody>
                      <a:tcPr/>
                    </a:tc>
                    <a:tc>
                      <a:txBody>
                        <a:bodyPr/>
                        <a:lstStyle/>
                        <a:p>
                          <a:pPr algn="ctr"/>
                          <a:r>
                            <a:rPr lang="en-US" altLang="zh-CN" sz="1400" dirty="0">
                              <a:solidFill>
                                <a:schemeClr val="tx1"/>
                              </a:solidFill>
                            </a:rPr>
                            <a:t>0.3</a:t>
                          </a:r>
                          <a:endParaRPr lang="zh-CN" altLang="en-US" sz="1400" dirty="0">
                            <a:solidFill>
                              <a:schemeClr val="tx1"/>
                            </a:solidFill>
                          </a:endParaRPr>
                        </a:p>
                      </a:txBody>
                      <a:tcPr/>
                    </a:tc>
                    <a:tc>
                      <a:txBody>
                        <a:bodyPr/>
                        <a:lstStyle/>
                        <a:p>
                          <a:pPr algn="ctr"/>
                          <a:r>
                            <a:rPr lang="en-US" altLang="zh-CN" sz="1400" dirty="0"/>
                            <a:t>0.5</a:t>
                          </a:r>
                          <a:endParaRPr lang="zh-CN" altLang="en-US" sz="1400" dirty="0"/>
                        </a:p>
                      </a:txBody>
                      <a:tcPr/>
                    </a:tc>
                    <a:tc>
                      <a:txBody>
                        <a:bodyPr/>
                        <a:lstStyle/>
                        <a:p>
                          <a:pPr algn="ctr"/>
                          <a:r>
                            <a:rPr lang="en-US" altLang="zh-CN" sz="1400" dirty="0"/>
                            <a:t>0.3</a:t>
                          </a:r>
                          <a:endParaRPr lang="zh-CN" altLang="en-US" sz="1400" dirty="0"/>
                        </a:p>
                      </a:txBody>
                      <a:tcPr/>
                    </a:tc>
                    <a:tc>
                      <a:txBody>
                        <a:bodyPr/>
                        <a:lstStyle/>
                        <a:p>
                          <a:pPr algn="ctr"/>
                          <a:r>
                            <a:rPr lang="en-US" altLang="zh-CN" sz="1400" dirty="0"/>
                            <a:t>0.3</a:t>
                          </a:r>
                          <a:endParaRPr lang="zh-CN" altLang="en-US" sz="1400" dirty="0"/>
                        </a:p>
                      </a:txBody>
                      <a:tcPr/>
                    </a:tc>
                    <a:tc>
                      <a:txBody>
                        <a:bodyPr/>
                        <a:lstStyle/>
                        <a:p>
                          <a:pPr algn="ctr"/>
                          <a:r>
                            <a:rPr lang="en-US" altLang="zh-CN" sz="1400" dirty="0"/>
                            <a:t>5</a:t>
                          </a:r>
                          <a:endParaRPr lang="zh-CN" altLang="en-US" sz="1400" dirty="0"/>
                        </a:p>
                      </a:txBody>
                      <a:tcPr/>
                    </a:tc>
                    <a:extLst>
                      <a:ext uri="{0D108BD9-81ED-4DB2-BD59-A6C34878D82A}">
                        <a16:rowId xmlns:a16="http://schemas.microsoft.com/office/drawing/2014/main" val="611225235"/>
                      </a:ext>
                    </a:extLst>
                  </a:tr>
                  <a:tr h="1838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CN" altLang="en-US" sz="1400" dirty="0"/>
                            <a:t>束长</a:t>
                          </a: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𝑧</m:t>
                                  </m:r>
                                </m:sub>
                              </m:sSub>
                            </m:oMath>
                          </a14:m>
                          <a:r>
                            <a:rPr lang="en-US" altLang="zh-CN" sz="1400" dirty="0"/>
                            <a:t> [</a:t>
                          </a:r>
                          <a:r>
                            <a:rPr lang="en-US" altLang="zh-CN" sz="1400" dirty="0" err="1"/>
                            <a:t>μm</a:t>
                          </a:r>
                          <a:r>
                            <a:rPr lang="en-US" altLang="zh-CN" sz="1400" dirty="0"/>
                            <a:t>]</a:t>
                          </a:r>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30</a:t>
                          </a:r>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30</a:t>
                          </a:r>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30</a:t>
                          </a:r>
                          <a:endParaRPr lang="zh-CN" altLang="en-US" sz="1400" i="0" dirty="0"/>
                        </a:p>
                      </a:txBody>
                      <a:tcPr/>
                    </a:tc>
                    <a:tc>
                      <a:txBody>
                        <a:bodyPr/>
                        <a:lstStyle/>
                        <a:p>
                          <a:pPr algn="ctr"/>
                          <a:r>
                            <a:rPr lang="en-US" altLang="zh-CN" sz="1400" dirty="0"/>
                            <a:t>~24</a:t>
                          </a:r>
                          <a:endParaRPr lang="zh-CN" altLang="en-US" sz="1400" dirty="0"/>
                        </a:p>
                      </a:txBody>
                      <a:tcPr/>
                    </a:tc>
                    <a:tc>
                      <a:txBody>
                        <a:bodyPr/>
                        <a:lstStyle/>
                        <a:p>
                          <a:pPr algn="ctr"/>
                          <a:r>
                            <a:rPr lang="en-US" altLang="zh-CN" sz="1400" dirty="0">
                              <a:solidFill>
                                <a:schemeClr val="tx1"/>
                              </a:solidFill>
                            </a:rPr>
                            <a:t>~10</a:t>
                          </a:r>
                          <a:endParaRPr lang="zh-CN" altLang="en-US" sz="1400" dirty="0">
                            <a:solidFill>
                              <a:schemeClr val="tx1"/>
                            </a:solidFill>
                          </a:endParaRPr>
                        </a:p>
                      </a:txBody>
                      <a:tcPr/>
                    </a:tc>
                    <a:tc>
                      <a:txBody>
                        <a:bodyPr/>
                        <a:lstStyle/>
                        <a:p>
                          <a:pPr algn="ctr"/>
                          <a:r>
                            <a:rPr lang="en-US" altLang="zh-CN" sz="1400" dirty="0"/>
                            <a:t>20</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~100</a:t>
                          </a:r>
                          <a:endParaRPr lang="zh-CN" altLang="en-US" sz="1400" dirty="0"/>
                        </a:p>
                      </a:txBody>
                      <a:tcPr/>
                    </a:tc>
                    <a:extLst>
                      <a:ext uri="{0D108BD9-81ED-4DB2-BD59-A6C34878D82A}">
                        <a16:rowId xmlns:a16="http://schemas.microsoft.com/office/drawing/2014/main" val="3644310162"/>
                      </a:ext>
                    </a:extLst>
                  </a:tr>
                  <a:tr h="194561">
                    <a:tc>
                      <a:txBody>
                        <a:bodyPr/>
                        <a:lstStyle/>
                        <a:p>
                          <a:pPr algn="l"/>
                          <a:r>
                            <a:rPr lang="zh-CN" altLang="en-US" sz="1400" dirty="0"/>
                            <a:t>峰值流强</a:t>
                          </a:r>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𝐼</m:t>
                                  </m:r>
                                </m:e>
                                <m:sub>
                                  <m:r>
                                    <a:rPr lang="en-US" altLang="zh-CN" sz="1400" b="0" i="1" smtClean="0">
                                      <a:latin typeface="Cambria Math" panose="02040503050406030204" pitchFamily="18" charset="0"/>
                                    </a:rPr>
                                    <m:t>𝑝𝑒𝑎𝑘</m:t>
                                  </m:r>
                                </m:sub>
                              </m:sSub>
                            </m:oMath>
                          </a14:m>
                          <a:r>
                            <a:rPr lang="zh-CN" altLang="en-US" sz="1400" dirty="0"/>
                            <a:t> </a:t>
                          </a:r>
                          <a:r>
                            <a:rPr lang="en-US" altLang="zh-CN" sz="1400" dirty="0"/>
                            <a:t>[kA]</a:t>
                          </a:r>
                          <a:endParaRPr lang="zh-CN" altLang="en-US" sz="1400" dirty="0"/>
                        </a:p>
                      </a:txBody>
                      <a:tcPr/>
                    </a:tc>
                    <a:tc>
                      <a:txBody>
                        <a:bodyPr/>
                        <a:lstStyle/>
                        <a:p>
                          <a:pPr algn="ctr"/>
                          <a:r>
                            <a:rPr lang="en-US" altLang="zh-CN" sz="1400" dirty="0">
                              <a:solidFill>
                                <a:srgbClr val="0000CC"/>
                              </a:solidFill>
                            </a:rPr>
                            <a:t>~1</a:t>
                          </a:r>
                          <a:endParaRPr lang="zh-CN" altLang="en-US" sz="1400" dirty="0">
                            <a:solidFill>
                              <a:srgbClr val="0000CC"/>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solidFill>
                                <a:srgbClr val="0000CC"/>
                              </a:solidFill>
                            </a:rPr>
                            <a:t>~1</a:t>
                          </a:r>
                          <a:endParaRPr lang="zh-CN" altLang="en-US" sz="1400" dirty="0">
                            <a:solidFill>
                              <a:srgbClr val="0000CC"/>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solidFill>
                                <a:srgbClr val="0000CC"/>
                              </a:solidFill>
                            </a:rPr>
                            <a:t>~1</a:t>
                          </a:r>
                          <a:endParaRPr lang="zh-CN" altLang="en-US" sz="1400" dirty="0">
                            <a:solidFill>
                              <a:srgbClr val="0000CC"/>
                            </a:solidFill>
                          </a:endParaRPr>
                        </a:p>
                      </a:txBody>
                      <a:tcPr/>
                    </a:tc>
                    <a:tc>
                      <a:txBody>
                        <a:bodyPr/>
                        <a:lstStyle/>
                        <a:p>
                          <a:pPr algn="ctr"/>
                          <a:r>
                            <a:rPr lang="en-US" altLang="zh-CN" sz="1400" dirty="0"/>
                            <a:t>3.56</a:t>
                          </a:r>
                          <a:endParaRPr lang="zh-CN" altLang="en-US" sz="1400" dirty="0"/>
                        </a:p>
                      </a:txBody>
                      <a:tcPr/>
                    </a:tc>
                    <a:tc>
                      <a:txBody>
                        <a:bodyPr/>
                        <a:lstStyle/>
                        <a:p>
                          <a:pPr algn="ctr"/>
                          <a:r>
                            <a:rPr lang="en-US" altLang="zh-CN" sz="1400" dirty="0">
                              <a:solidFill>
                                <a:schemeClr val="tx1"/>
                              </a:solidFill>
                            </a:rPr>
                            <a:t>&lt;11.8</a:t>
                          </a:r>
                          <a:endParaRPr lang="zh-CN" altLang="en-US" sz="1400" dirty="0">
                            <a:solidFill>
                              <a:schemeClr val="tx1"/>
                            </a:solidFill>
                          </a:endParaRPr>
                        </a:p>
                      </a:txBody>
                      <a:tcPr/>
                    </a:tc>
                    <a:tc>
                      <a:txBody>
                        <a:bodyPr/>
                        <a:lstStyle/>
                        <a:p>
                          <a:pPr algn="ctr"/>
                          <a:r>
                            <a:rPr lang="en-US" altLang="zh-CN" sz="1400" dirty="0">
                              <a:solidFill>
                                <a:srgbClr val="0000CC"/>
                              </a:solidFill>
                            </a:rPr>
                            <a:t>~0.6</a:t>
                          </a:r>
                          <a:endParaRPr lang="zh-CN" altLang="en-US" sz="1400" dirty="0">
                            <a:solidFill>
                              <a:srgbClr val="0000CC"/>
                            </a:solidFill>
                          </a:endParaRPr>
                        </a:p>
                      </a:txBody>
                      <a:tcPr/>
                    </a:tc>
                    <a:tc>
                      <a:txBody>
                        <a:bodyPr/>
                        <a:lstStyle/>
                        <a:p>
                          <a:pPr algn="ctr"/>
                          <a:r>
                            <a:rPr lang="en-US" altLang="zh-CN" sz="1400" dirty="0"/>
                            <a:t>3.47</a:t>
                          </a:r>
                          <a:endParaRPr lang="zh-CN" altLang="en-US" sz="1400" dirty="0"/>
                        </a:p>
                      </a:txBody>
                      <a:tcPr/>
                    </a:tc>
                    <a:tc>
                      <a:txBody>
                        <a:bodyPr/>
                        <a:lstStyle/>
                        <a:p>
                          <a:pPr algn="ctr"/>
                          <a:r>
                            <a:rPr lang="en-US" altLang="zh-CN" sz="1400" dirty="0"/>
                            <a:t>3.38</a:t>
                          </a:r>
                          <a:endParaRPr lang="zh-CN" altLang="en-US" sz="1400" dirty="0"/>
                        </a:p>
                      </a:txBody>
                      <a:tcPr/>
                    </a:tc>
                    <a:tc>
                      <a:txBody>
                        <a:bodyPr/>
                        <a:lstStyle/>
                        <a:p>
                          <a:pPr algn="ctr"/>
                          <a:r>
                            <a:rPr lang="en-US" altLang="zh-CN" sz="1400" dirty="0"/>
                            <a:t>~1.5</a:t>
                          </a:r>
                          <a:endParaRPr lang="zh-CN" altLang="en-US" sz="1400" dirty="0"/>
                        </a:p>
                      </a:txBody>
                      <a:tcPr/>
                    </a:tc>
                    <a:extLst>
                      <a:ext uri="{0D108BD9-81ED-4DB2-BD59-A6C34878D82A}">
                        <a16:rowId xmlns:a16="http://schemas.microsoft.com/office/drawing/2014/main" val="2024203206"/>
                      </a:ext>
                    </a:extLst>
                  </a:tr>
                  <a:tr h="321821">
                    <a:tc>
                      <a:txBody>
                        <a:bodyPr/>
                        <a:lstStyle/>
                        <a:p>
                          <a:pPr algn="l"/>
                          <a:r>
                            <a:rPr lang="zh-CN" altLang="en-US" sz="1400" dirty="0"/>
                            <a:t>相对发射度增长 </a:t>
                          </a:r>
                          <a:r>
                            <a:rPr lang="en-US" altLang="zh-CN" sz="1400" dirty="0"/>
                            <a:t>[%]</a:t>
                          </a:r>
                          <a:endParaRPr lang="zh-CN" altLang="en-US" sz="1400" dirty="0"/>
                        </a:p>
                      </a:txBody>
                      <a:tcPr/>
                    </a:tc>
                    <a:tc>
                      <a:txBody>
                        <a:bodyPr/>
                        <a:lstStyle/>
                        <a:p>
                          <a:pPr algn="ctr"/>
                          <a:r>
                            <a:rPr lang="en-US" altLang="zh-CN" sz="1400" dirty="0"/>
                            <a:t>~</a:t>
                          </a:r>
                          <a14:m>
                            <m:oMath xmlns:m="http://schemas.openxmlformats.org/officeDocument/2006/math">
                              <m:r>
                                <a:rPr lang="en-US" altLang="zh-CN" sz="1400" i="1" dirty="0" smtClean="0">
                                  <a:latin typeface="Cambria Math" panose="02040503050406030204" pitchFamily="18" charset="0"/>
                                </a:rPr>
                                <m:t>0</m:t>
                              </m:r>
                              <m:r>
                                <a:rPr lang="en-US" altLang="zh-CN" sz="1400" b="0" i="1" dirty="0" smtClean="0">
                                  <a:latin typeface="Cambria Math" panose="02040503050406030204" pitchFamily="18" charset="0"/>
                                </a:rPr>
                                <m:t>.1</m:t>
                              </m:r>
                            </m:oMath>
                          </a14:m>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t>&lt;1</a:t>
                          </a:r>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t>5.9</a:t>
                          </a:r>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t>~</a:t>
                          </a:r>
                          <a14:m>
                            <m:oMath xmlns:m="http://schemas.openxmlformats.org/officeDocument/2006/math">
                              <m:r>
                                <a:rPr lang="en-US" altLang="zh-CN" sz="1400" i="1" dirty="0" smtClean="0">
                                  <a:latin typeface="Cambria Math" panose="02040503050406030204" pitchFamily="18" charset="0"/>
                                </a:rPr>
                                <m:t>0</m:t>
                              </m:r>
                              <m:r>
                                <a:rPr lang="en-US" altLang="zh-CN" sz="1400" b="0" i="1" dirty="0" smtClean="0">
                                  <a:latin typeface="Cambria Math" panose="02040503050406030204" pitchFamily="18" charset="0"/>
                                </a:rPr>
                                <m:t>.1</m:t>
                              </m:r>
                            </m:oMath>
                          </a14:m>
                          <a:endParaRPr lang="zh-CN" altLang="en-US" sz="1400" i="0" dirty="0"/>
                        </a:p>
                      </a:txBody>
                      <a:tcPr/>
                    </a:tc>
                    <a:tc>
                      <a:txBody>
                        <a:bodyPr/>
                        <a:lstStyle/>
                        <a:p>
                          <a:pPr algn="ctr"/>
                          <a:r>
                            <a:rPr lang="en-US" altLang="zh-CN" sz="1400" dirty="0">
                              <a:solidFill>
                                <a:schemeClr val="tx1"/>
                              </a:solidFill>
                            </a:rPr>
                            <a:t>1 (5.1*)</a:t>
                          </a:r>
                          <a:endParaRPr lang="zh-CN" altLang="en-US" sz="1400" dirty="0">
                            <a:solidFill>
                              <a:schemeClr val="tx1"/>
                            </a:solidFill>
                          </a:endParaRPr>
                        </a:p>
                      </a:txBody>
                      <a:tcPr/>
                    </a:tc>
                    <a:tc>
                      <a:txBody>
                        <a:bodyPr/>
                        <a:lstStyle/>
                        <a:p>
                          <a:pPr algn="ctr"/>
                          <a:r>
                            <a:rPr lang="en-US" altLang="zh-CN" sz="1400" dirty="0"/>
                            <a:t>-</a:t>
                          </a:r>
                          <a:endParaRPr lang="zh-CN" altLang="en-US" sz="1400" dirty="0"/>
                        </a:p>
                      </a:txBody>
                      <a:tcPr/>
                    </a:tc>
                    <a:tc>
                      <a:txBody>
                        <a:bodyPr/>
                        <a:lstStyle/>
                        <a:p>
                          <a:pPr algn="ctr"/>
                          <a:r>
                            <a:rPr lang="en-US" altLang="zh-CN" sz="1400" dirty="0"/>
                            <a:t>0.56 (7.7*)</a:t>
                          </a:r>
                          <a:endParaRPr lang="zh-CN" altLang="en-US" sz="1400" dirty="0"/>
                        </a:p>
                      </a:txBody>
                      <a:tcPr/>
                    </a:tc>
                    <a:tc>
                      <a:txBody>
                        <a:bodyPr/>
                        <a:lstStyle/>
                        <a:p>
                          <a:pPr algn="ctr"/>
                          <a:r>
                            <a:rPr lang="en-US" altLang="zh-CN" sz="1400" dirty="0"/>
                            <a:t>14.8 (55.7*)</a:t>
                          </a:r>
                          <a:endParaRPr lang="zh-CN" altLang="en-US" sz="1400" dirty="0"/>
                        </a:p>
                      </a:txBody>
                      <a:tcPr/>
                    </a:tc>
                    <a:tc>
                      <a:txBody>
                        <a:bodyPr/>
                        <a:lstStyle/>
                        <a:p>
                          <a:pPr algn="ctr"/>
                          <a:r>
                            <a:rPr lang="en-US" altLang="zh-CN" sz="1400" dirty="0"/>
                            <a:t>-</a:t>
                          </a:r>
                          <a:endParaRPr lang="zh-CN" altLang="en-US" sz="1400" dirty="0"/>
                        </a:p>
                      </a:txBody>
                      <a:tcPr/>
                    </a:tc>
                    <a:extLst>
                      <a:ext uri="{0D108BD9-81ED-4DB2-BD59-A6C34878D82A}">
                        <a16:rowId xmlns:a16="http://schemas.microsoft.com/office/drawing/2014/main" val="2179636231"/>
                      </a:ext>
                    </a:extLst>
                  </a:tr>
                  <a:tr h="183898">
                    <a:tc>
                      <a:txBody>
                        <a:bodyPr/>
                        <a:lstStyle/>
                        <a:p>
                          <a:pPr algn="l"/>
                          <a14:m>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𝑅</m:t>
                                  </m:r>
                                </m:e>
                                <m:sub>
                                  <m:r>
                                    <a:rPr lang="en-US" altLang="zh-CN" sz="1400" b="0" i="1" smtClean="0">
                                      <a:latin typeface="Cambria Math" panose="02040503050406030204" pitchFamily="18" charset="0"/>
                                    </a:rPr>
                                    <m:t>56</m:t>
                                  </m:r>
                                </m:sub>
                              </m:sSub>
                            </m:oMath>
                          </a14:m>
                          <a:r>
                            <a:rPr lang="zh-CN" altLang="en-US" sz="1400" dirty="0"/>
                            <a:t> </a:t>
                          </a:r>
                          <a:r>
                            <a:rPr lang="en-US" altLang="zh-CN" sz="1400" dirty="0"/>
                            <a:t>[mm]</a:t>
                          </a:r>
                          <a:endParaRPr lang="zh-CN" altLang="en-US" sz="1400" dirty="0"/>
                        </a:p>
                      </a:txBody>
                      <a:tcPr/>
                    </a:tc>
                    <a:tc>
                      <a:txBody>
                        <a:bodyPr/>
                        <a:lstStyle/>
                        <a:p>
                          <a:pPr algn="ctr"/>
                          <a:r>
                            <a:rPr lang="zh-CN" altLang="en-US" sz="1400" i="0" dirty="0"/>
                            <a:t>很小</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t>0</a:t>
                          </a:r>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t>0</a:t>
                          </a:r>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~210</a:t>
                          </a:r>
                          <a:endParaRPr lang="zh-CN" altLang="en-US" sz="1400" i="0" dirty="0"/>
                        </a:p>
                      </a:txBody>
                      <a:tcPr/>
                    </a:tc>
                    <a:tc>
                      <a:txBody>
                        <a:bodyPr/>
                        <a:lstStyle/>
                        <a:p>
                          <a:pPr algn="ctr"/>
                          <a:r>
                            <a:rPr lang="en-US" altLang="zh-CN" sz="1400" dirty="0">
                              <a:solidFill>
                                <a:schemeClr val="tx1"/>
                              </a:solidFill>
                            </a:rPr>
                            <a:t>39</a:t>
                          </a:r>
                          <a:endParaRPr lang="zh-CN" altLang="en-US" sz="1400" dirty="0">
                            <a:solidFill>
                              <a:schemeClr val="tx1"/>
                            </a:solidFill>
                          </a:endParaRPr>
                        </a:p>
                      </a:txBody>
                      <a:tcPr/>
                    </a:tc>
                    <a:tc>
                      <a:txBody>
                        <a:bodyPr/>
                        <a:lstStyle/>
                        <a:p>
                          <a:pPr algn="ctr"/>
                          <a:r>
                            <a:rPr lang="en-US" altLang="zh-CN" sz="1400" dirty="0"/>
                            <a:t>-</a:t>
                          </a:r>
                          <a:endParaRPr lang="zh-CN" altLang="en-US" sz="1400" dirty="0"/>
                        </a:p>
                      </a:txBody>
                      <a:tcPr/>
                    </a:tc>
                    <a:tc>
                      <a:txBody>
                        <a:bodyPr/>
                        <a:lstStyle/>
                        <a:p>
                          <a:pPr algn="ctr"/>
                          <a:r>
                            <a:rPr lang="en-US" altLang="zh-CN" sz="1400" dirty="0"/>
                            <a:t>35.1</a:t>
                          </a:r>
                          <a:endParaRPr lang="zh-CN" altLang="en-US" sz="1400" dirty="0"/>
                        </a:p>
                      </a:txBody>
                      <a:tcPr/>
                    </a:tc>
                    <a:tc>
                      <a:txBody>
                        <a:bodyPr/>
                        <a:lstStyle/>
                        <a:p>
                          <a:pPr algn="ctr"/>
                          <a:r>
                            <a:rPr lang="en-US" altLang="zh-CN" sz="1400" dirty="0"/>
                            <a:t>35.1</a:t>
                          </a:r>
                          <a:endParaRPr lang="zh-CN" altLang="en-US" sz="1400" dirty="0"/>
                        </a:p>
                      </a:txBody>
                      <a:tcPr/>
                    </a:tc>
                    <a:tc>
                      <a:txBody>
                        <a:bodyPr/>
                        <a:lstStyle/>
                        <a:p>
                          <a:pPr algn="ctr"/>
                          <a:r>
                            <a:rPr lang="en-US" altLang="zh-CN" sz="1400" dirty="0"/>
                            <a:t>~42</a:t>
                          </a:r>
                          <a:endParaRPr lang="zh-CN" altLang="en-US" sz="1400" dirty="0"/>
                        </a:p>
                      </a:txBody>
                      <a:tcPr/>
                    </a:tc>
                    <a:extLst>
                      <a:ext uri="{0D108BD9-81ED-4DB2-BD59-A6C34878D82A}">
                        <a16:rowId xmlns:a16="http://schemas.microsoft.com/office/drawing/2014/main" val="2622499441"/>
                      </a:ext>
                    </a:extLst>
                  </a:tr>
                </a:tbl>
              </a:graphicData>
            </a:graphic>
          </p:graphicFrame>
        </mc:Choice>
        <mc:Fallback>
          <p:graphicFrame>
            <p:nvGraphicFramePr>
              <p:cNvPr id="18" name="表格 3">
                <a:extLst>
                  <a:ext uri="{FF2B5EF4-FFF2-40B4-BE49-F238E27FC236}">
                    <a16:creationId xmlns:a16="http://schemas.microsoft.com/office/drawing/2014/main" id="{7C7E236D-DF71-4902-AA70-864026004A91}"/>
                  </a:ext>
                </a:extLst>
              </p:cNvPr>
              <p:cNvGraphicFramePr>
                <a:graphicFrameLocks noGrp="1"/>
              </p:cNvGraphicFramePr>
              <p:nvPr>
                <p:extLst>
                  <p:ext uri="{D42A27DB-BD31-4B8C-83A1-F6EECF244321}">
                    <p14:modId xmlns:p14="http://schemas.microsoft.com/office/powerpoint/2010/main" val="3788000030"/>
                  </p:ext>
                </p:extLst>
              </p:nvPr>
            </p:nvGraphicFramePr>
            <p:xfrm>
              <a:off x="167680" y="1034754"/>
              <a:ext cx="11856640" cy="3759152"/>
            </p:xfrm>
            <a:graphic>
              <a:graphicData uri="http://schemas.openxmlformats.org/drawingml/2006/table">
                <a:tbl>
                  <a:tblPr firstRow="1" bandRow="1">
                    <a:tableStyleId>{5C22544A-7EE6-4342-B048-85BDC9FD1C3A}</a:tableStyleId>
                  </a:tblPr>
                  <a:tblGrid>
                    <a:gridCol w="2425116">
                      <a:extLst>
                        <a:ext uri="{9D8B030D-6E8A-4147-A177-3AD203B41FA5}">
                          <a16:colId xmlns:a16="http://schemas.microsoft.com/office/drawing/2014/main" val="4264512890"/>
                        </a:ext>
                      </a:extLst>
                    </a:gridCol>
                    <a:gridCol w="1031945">
                      <a:extLst>
                        <a:ext uri="{9D8B030D-6E8A-4147-A177-3AD203B41FA5}">
                          <a16:colId xmlns:a16="http://schemas.microsoft.com/office/drawing/2014/main" val="2575002682"/>
                        </a:ext>
                      </a:extLst>
                    </a:gridCol>
                    <a:gridCol w="1031945">
                      <a:extLst>
                        <a:ext uri="{9D8B030D-6E8A-4147-A177-3AD203B41FA5}">
                          <a16:colId xmlns:a16="http://schemas.microsoft.com/office/drawing/2014/main" val="2365096423"/>
                        </a:ext>
                      </a:extLst>
                    </a:gridCol>
                    <a:gridCol w="1031945">
                      <a:extLst>
                        <a:ext uri="{9D8B030D-6E8A-4147-A177-3AD203B41FA5}">
                          <a16:colId xmlns:a16="http://schemas.microsoft.com/office/drawing/2014/main" val="1965073408"/>
                        </a:ext>
                      </a:extLst>
                    </a:gridCol>
                    <a:gridCol w="1031945">
                      <a:extLst>
                        <a:ext uri="{9D8B030D-6E8A-4147-A177-3AD203B41FA5}">
                          <a16:colId xmlns:a16="http://schemas.microsoft.com/office/drawing/2014/main" val="1072652630"/>
                        </a:ext>
                      </a:extLst>
                    </a:gridCol>
                    <a:gridCol w="1031945">
                      <a:extLst>
                        <a:ext uri="{9D8B030D-6E8A-4147-A177-3AD203B41FA5}">
                          <a16:colId xmlns:a16="http://schemas.microsoft.com/office/drawing/2014/main" val="2470901523"/>
                        </a:ext>
                      </a:extLst>
                    </a:gridCol>
                    <a:gridCol w="1031945">
                      <a:extLst>
                        <a:ext uri="{9D8B030D-6E8A-4147-A177-3AD203B41FA5}">
                          <a16:colId xmlns:a16="http://schemas.microsoft.com/office/drawing/2014/main" val="2245805451"/>
                        </a:ext>
                      </a:extLst>
                    </a:gridCol>
                    <a:gridCol w="1031945">
                      <a:extLst>
                        <a:ext uri="{9D8B030D-6E8A-4147-A177-3AD203B41FA5}">
                          <a16:colId xmlns:a16="http://schemas.microsoft.com/office/drawing/2014/main" val="240120373"/>
                        </a:ext>
                      </a:extLst>
                    </a:gridCol>
                    <a:gridCol w="1031945">
                      <a:extLst>
                        <a:ext uri="{9D8B030D-6E8A-4147-A177-3AD203B41FA5}">
                          <a16:colId xmlns:a16="http://schemas.microsoft.com/office/drawing/2014/main" val="2569548362"/>
                        </a:ext>
                      </a:extLst>
                    </a:gridCol>
                    <a:gridCol w="1175964">
                      <a:extLst>
                        <a:ext uri="{9D8B030D-6E8A-4147-A177-3AD203B41FA5}">
                          <a16:colId xmlns:a16="http://schemas.microsoft.com/office/drawing/2014/main" val="3544771689"/>
                        </a:ext>
                      </a:extLst>
                    </a:gridCol>
                  </a:tblGrid>
                  <a:tr h="321821">
                    <a:tc>
                      <a:txBody>
                        <a:bodyPr/>
                        <a:lstStyle/>
                        <a:p>
                          <a:pPr algn="l"/>
                          <a:r>
                            <a:rPr lang="zh-CN" altLang="en-US" sz="1400" dirty="0">
                              <a:solidFill>
                                <a:schemeClr val="bg1"/>
                              </a:solidFill>
                            </a:rPr>
                            <a:t>二极铁模型</a:t>
                          </a:r>
                        </a:p>
                      </a:txBody>
                      <a:tcPr/>
                    </a:tc>
                    <a:tc gridSpan="5">
                      <a:txBody>
                        <a:bodyPr/>
                        <a:lstStyle/>
                        <a:p>
                          <a:pPr algn="ctr"/>
                          <a:r>
                            <a:rPr lang="zh-CN" altLang="en-US" sz="1400" dirty="0">
                              <a:solidFill>
                                <a:schemeClr val="bg1"/>
                              </a:solidFill>
                              <a:latin typeface="Times New Roman" panose="02020603050405020304" pitchFamily="18" charset="0"/>
                              <a:ea typeface="思源黑体" panose="020B0400000000000000" charset="-122"/>
                            </a:rPr>
                            <a:t>束长不变的</a:t>
                          </a:r>
                          <a:r>
                            <a:rPr lang="en-US" altLang="zh-CN" sz="1400" dirty="0">
                              <a:solidFill>
                                <a:schemeClr val="bg1"/>
                              </a:solidFill>
                              <a:latin typeface="Times New Roman" panose="02020603050405020304" pitchFamily="18" charset="0"/>
                              <a:ea typeface="思源黑体" panose="020B0400000000000000" charset="-122"/>
                            </a:rPr>
                            <a:t>CSR</a:t>
                          </a:r>
                          <a:r>
                            <a:rPr lang="zh-CN" altLang="en-US" sz="1400" dirty="0">
                              <a:solidFill>
                                <a:schemeClr val="bg1"/>
                              </a:solidFill>
                              <a:latin typeface="Times New Roman" panose="02020603050405020304" pitchFamily="18" charset="0"/>
                              <a:ea typeface="思源黑体" panose="020B0400000000000000" charset="-122"/>
                            </a:rPr>
                            <a:t>点力模型</a:t>
                          </a:r>
                          <a:endParaRPr lang="zh-CN" altLang="en-US" sz="1400" dirty="0">
                            <a:solidFill>
                              <a:schemeClr val="bg1"/>
                            </a:solidFill>
                          </a:endParaRPr>
                        </a:p>
                      </a:txBody>
                      <a:tcPr/>
                    </a:tc>
                    <a:tc hMerge="1">
                      <a:txBody>
                        <a:bodyPr/>
                        <a:lstStyle/>
                        <a:p>
                          <a:endParaRPr lang="zh-CN" altLang="en-US" dirty="0"/>
                        </a:p>
                      </a:txBody>
                      <a:tcPr/>
                    </a:tc>
                    <a:tc hMerge="1">
                      <a:txBody>
                        <a:bodyPr/>
                        <a:lstStyle/>
                        <a:p>
                          <a:endParaRPr lang="zh-CN" altLang="en-US"/>
                        </a:p>
                      </a:txBody>
                      <a:tcPr/>
                    </a:tc>
                    <a:tc hMerge="1">
                      <a:txBody>
                        <a:bodyPr/>
                        <a:lstStyle/>
                        <a:p>
                          <a:endParaRPr lang="zh-CN" altLang="en-US" dirty="0"/>
                        </a:p>
                      </a:txBody>
                      <a:tcPr/>
                    </a:tc>
                    <a:tc hMerge="1">
                      <a:txBody>
                        <a:bodyPr/>
                        <a:lstStyle/>
                        <a:p>
                          <a:endParaRPr lang="zh-CN" altLang="en-US" dirty="0"/>
                        </a:p>
                      </a:txBody>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dirty="0">
                              <a:solidFill>
                                <a:schemeClr val="bg1"/>
                              </a:solidFill>
                              <a:latin typeface="Times New Roman" panose="02020603050405020304" pitchFamily="18" charset="0"/>
                              <a:ea typeface="思源黑体" panose="020B0400000000000000" charset="-122"/>
                            </a:rPr>
                            <a:t>束长变化的</a:t>
                          </a:r>
                          <a:r>
                            <a:rPr lang="en-US" altLang="zh-CN" sz="1400" dirty="0">
                              <a:solidFill>
                                <a:schemeClr val="bg1"/>
                              </a:solidFill>
                              <a:latin typeface="Times New Roman" panose="02020603050405020304" pitchFamily="18" charset="0"/>
                              <a:ea typeface="思源黑体" panose="020B0400000000000000" charset="-122"/>
                            </a:rPr>
                            <a:t>CSR</a:t>
                          </a:r>
                          <a:r>
                            <a:rPr lang="zh-CN" altLang="en-US" sz="1400" dirty="0">
                              <a:solidFill>
                                <a:schemeClr val="bg1"/>
                              </a:solidFill>
                              <a:latin typeface="Times New Roman" panose="02020603050405020304" pitchFamily="18" charset="0"/>
                              <a:ea typeface="思源黑体" panose="020B0400000000000000" charset="-122"/>
                            </a:rPr>
                            <a:t>点力模型</a:t>
                          </a:r>
                          <a:endParaRPr lang="zh-CN" altLang="en-US" sz="1400" dirty="0">
                            <a:solidFill>
                              <a:schemeClr val="bg1"/>
                            </a:solidFill>
                          </a:endParaRPr>
                        </a:p>
                      </a:txBody>
                      <a:tcPr/>
                    </a:tc>
                    <a:tc hMerge="1">
                      <a:txBody>
                        <a:bodyPr/>
                        <a:lstStyle/>
                        <a:p>
                          <a:pPr algn="ctr"/>
                          <a:endParaRPr lang="zh-CN" altLang="en-US" dirty="0"/>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solidFill>
                                <a:schemeClr val="bg1"/>
                              </a:solidFill>
                            </a:rPr>
                            <a:t>CSRCSBEND</a:t>
                          </a:r>
                          <a:endParaRPr lang="zh-CN" altLang="en-US" sz="1400" dirty="0">
                            <a:solidFill>
                              <a:schemeClr val="bg1"/>
                            </a:solidFill>
                          </a:endParaRPr>
                        </a:p>
                      </a:txBody>
                      <a:tcPr/>
                    </a:tc>
                    <a:extLst>
                      <a:ext uri="{0D108BD9-81ED-4DB2-BD59-A6C34878D82A}">
                        <a16:rowId xmlns:a16="http://schemas.microsoft.com/office/drawing/2014/main" val="3248981513"/>
                      </a:ext>
                    </a:extLst>
                  </a:tr>
                  <a:tr h="304800">
                    <a:tc>
                      <a:txBody>
                        <a:bodyPr/>
                        <a:lstStyle/>
                        <a:p>
                          <a:pPr algn="l"/>
                          <a:r>
                            <a:rPr lang="zh-CN" altLang="en-US" sz="1400" b="1" dirty="0"/>
                            <a:t>年份</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2014</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2015</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2021</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2023</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2025</a:t>
                          </a:r>
                        </a:p>
                      </a:txBody>
                      <a:tcPr/>
                    </a:tc>
                    <a:tc>
                      <a:txBody>
                        <a:bodyPr/>
                        <a:lstStyle/>
                        <a:p>
                          <a:pPr algn="ctr"/>
                          <a:r>
                            <a:rPr lang="en-US" altLang="zh-CN" sz="1400" b="1" dirty="0"/>
                            <a:t>2025</a:t>
                          </a:r>
                          <a:endParaRPr lang="zh-CN" altLang="en-US" sz="1400" b="1" dirty="0"/>
                        </a:p>
                      </a:txBody>
                      <a:tcPr/>
                    </a:tc>
                    <a:tc>
                      <a:txBody>
                        <a:bodyPr/>
                        <a:lstStyle/>
                        <a:p>
                          <a:pPr algn="ctr"/>
                          <a:r>
                            <a:rPr lang="en-US" altLang="zh-CN" sz="1400" b="1" dirty="0"/>
                            <a:t>2025</a:t>
                          </a:r>
                          <a:endParaRPr lang="zh-CN" altLang="en-US" sz="1400" b="1" dirty="0"/>
                        </a:p>
                      </a:txBody>
                      <a:tcPr/>
                    </a:tc>
                    <a:tc>
                      <a:txBody>
                        <a:bodyPr/>
                        <a:lstStyle/>
                        <a:p>
                          <a:pPr algn="ctr"/>
                          <a:r>
                            <a:rPr lang="en-US" altLang="zh-CN" sz="1400" b="1" dirty="0"/>
                            <a:t>2025</a:t>
                          </a:r>
                          <a:endParaRPr lang="zh-CN" altLang="en-US" sz="1400" b="1" dirty="0"/>
                        </a:p>
                      </a:txBody>
                      <a:tcPr/>
                    </a:tc>
                    <a:tc rowSpan="2">
                      <a:txBody>
                        <a:bodyPr/>
                        <a:lstStyle/>
                        <a:p>
                          <a:pPr algn="ctr"/>
                          <a:r>
                            <a:rPr lang="zh-CN" altLang="en-US" sz="1400" b="1" dirty="0"/>
                            <a:t>束线</a:t>
                          </a:r>
                          <a:r>
                            <a:rPr lang="en-US" altLang="zh-CN" sz="1400" b="1" dirty="0"/>
                            <a:t>2</a:t>
                          </a:r>
                        </a:p>
                        <a:p>
                          <a:pPr algn="ctr"/>
                          <a:r>
                            <a:rPr lang="en-US" altLang="zh-CN" sz="1400" b="1" dirty="0"/>
                            <a:t>BC</a:t>
                          </a:r>
                          <a:endParaRPr lang="zh-CN" altLang="en-US" sz="1400" b="1" dirty="0"/>
                        </a:p>
                      </a:txBody>
                      <a:tcPr/>
                    </a:tc>
                    <a:extLst>
                      <a:ext uri="{0D108BD9-81ED-4DB2-BD59-A6C34878D82A}">
                        <a16:rowId xmlns:a16="http://schemas.microsoft.com/office/drawing/2014/main" val="3712786378"/>
                      </a:ext>
                    </a:extLst>
                  </a:tr>
                  <a:tr h="321821">
                    <a:tc>
                      <a:txBody>
                        <a:bodyPr/>
                        <a:lstStyle/>
                        <a:p>
                          <a:pPr algn="l"/>
                          <a:r>
                            <a:rPr lang="zh-CN" altLang="en-US" sz="1400" b="1" dirty="0"/>
                            <a:t>结构</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DBA</a:t>
                          </a:r>
                          <a:endParaRPr lang="zh-CN" altLang="en-US" sz="1400" b="1" dirty="0"/>
                        </a:p>
                      </a:txBody>
                      <a:tcPr/>
                    </a:tc>
                    <a:tc>
                      <a:txBody>
                        <a:bodyPr/>
                        <a:lstStyle/>
                        <a:p>
                          <a:pPr algn="ctr"/>
                          <a:r>
                            <a:rPr lang="en-US" altLang="zh-CN" sz="1400" b="1" dirty="0"/>
                            <a:t>TBA</a:t>
                          </a:r>
                          <a:endParaRPr lang="zh-CN" altLang="en-US" sz="14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TBA</a:t>
                          </a:r>
                          <a:endParaRPr lang="zh-CN" altLang="en-US" sz="1400" b="1" dirty="0"/>
                        </a:p>
                      </a:txBody>
                      <a:tcPr/>
                    </a:tc>
                    <a:tc>
                      <a:txBody>
                        <a:bodyPr/>
                        <a:lstStyle/>
                        <a:p>
                          <a:pPr algn="ctr"/>
                          <a:r>
                            <a:rPr lang="en-US" altLang="zh-CN" sz="1400" b="1" dirty="0"/>
                            <a:t>DBA</a:t>
                          </a:r>
                          <a:endParaRPr lang="zh-CN" altLang="en-US" sz="14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S-chicane</a:t>
                          </a:r>
                          <a:endParaRPr lang="zh-CN" altLang="en-US" sz="1400" b="1" dirty="0">
                            <a:solidFill>
                              <a:schemeClr val="tx1"/>
                            </a:solidFill>
                          </a:endParaRPr>
                        </a:p>
                      </a:txBody>
                      <a:tcPr/>
                    </a:tc>
                    <a:tc>
                      <a:txBody>
                        <a:bodyPr/>
                        <a:lstStyle/>
                        <a:p>
                          <a:pPr algn="ctr"/>
                          <a:r>
                            <a:rPr lang="en-US" altLang="zh-CN" sz="1400" b="1" dirty="0"/>
                            <a:t>DBA</a:t>
                          </a:r>
                          <a:endParaRPr lang="zh-CN" altLang="en-US" sz="14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S-chicane</a:t>
                          </a:r>
                          <a:endParaRPr lang="zh-CN" altLang="en-US" sz="14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t>C-chicane</a:t>
                          </a:r>
                          <a:endParaRPr lang="zh-CN" altLang="en-US" sz="1400" b="1" dirty="0"/>
                        </a:p>
                      </a:txBody>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b="1" dirty="0"/>
                            <a:t>-</a:t>
                          </a:r>
                          <a:endParaRPr lang="zh-CN" altLang="en-US" b="1" dirty="0"/>
                        </a:p>
                      </a:txBody>
                      <a:tcPr/>
                    </a:tc>
                    <a:extLst>
                      <a:ext uri="{0D108BD9-81ED-4DB2-BD59-A6C34878D82A}">
                        <a16:rowId xmlns:a16="http://schemas.microsoft.com/office/drawing/2014/main" val="3738075123"/>
                      </a:ext>
                    </a:extLst>
                  </a:tr>
                  <a:tr h="321821">
                    <a:tc>
                      <a:txBody>
                        <a:bodyPr/>
                        <a:lstStyle/>
                        <a:p>
                          <a:pPr algn="l"/>
                          <a:r>
                            <a:rPr lang="zh-CN" altLang="en-US" sz="1400" b="1" dirty="0"/>
                            <a:t>是否考虑二极铁外束长变化</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t>否</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t>否</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t>否</a:t>
                          </a:r>
                        </a:p>
                      </a:txBody>
                      <a:tcPr/>
                    </a:tc>
                    <a:tc>
                      <a:txBody>
                        <a:bodyPr/>
                        <a:lstStyle/>
                        <a:p>
                          <a:pPr algn="ctr"/>
                          <a:r>
                            <a:rPr lang="zh-CN" altLang="en-US" sz="1400" b="1" dirty="0"/>
                            <a:t>是</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solidFill>
                                <a:schemeClr val="tx1"/>
                              </a:solidFill>
                            </a:rPr>
                            <a:t>是</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solidFill>
                                <a:schemeClr val="tx1"/>
                              </a:solidFill>
                            </a:rPr>
                            <a:t>是</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solidFill>
                                <a:schemeClr val="tx1"/>
                              </a:solidFill>
                            </a:rPr>
                            <a:t>是</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400" b="1" dirty="0">
                              <a:solidFill>
                                <a:schemeClr val="tx1"/>
                              </a:solidFill>
                            </a:rPr>
                            <a:t>是</a:t>
                          </a:r>
                        </a:p>
                      </a:txBody>
                      <a:tcPr/>
                    </a:tc>
                    <a:tc>
                      <a:txBody>
                        <a:bodyPr/>
                        <a:lstStyle/>
                        <a:p>
                          <a:pPr algn="ctr"/>
                          <a:r>
                            <a:rPr lang="en-US" altLang="zh-CN" sz="1400" b="1" dirty="0"/>
                            <a:t>-</a:t>
                          </a:r>
                          <a:endParaRPr lang="zh-CN" altLang="en-US" sz="1400" b="1" dirty="0"/>
                        </a:p>
                      </a:txBody>
                      <a:tcPr/>
                    </a:tc>
                    <a:extLst>
                      <a:ext uri="{0D108BD9-81ED-4DB2-BD59-A6C34878D82A}">
                        <a16:rowId xmlns:a16="http://schemas.microsoft.com/office/drawing/2014/main" val="659004800"/>
                      </a:ext>
                    </a:extLst>
                  </a:tr>
                  <a:tr h="304800">
                    <a:tc>
                      <a:txBody>
                        <a:bodyPr/>
                        <a:lstStyle/>
                        <a:p>
                          <a:endParaRPr lang="zh-CN"/>
                        </a:p>
                      </a:txBody>
                      <a:tcPr>
                        <a:blipFill>
                          <a:blip r:embed="rId2"/>
                          <a:stretch>
                            <a:fillRect l="-251" t="-422000" r="-389950" b="-738000"/>
                          </a:stretch>
                        </a:blipFill>
                      </a:tcPr>
                    </a:tc>
                    <a:tc>
                      <a:txBody>
                        <a:bodyPr/>
                        <a:lstStyle/>
                        <a:p>
                          <a:endParaRPr lang="zh-CN"/>
                        </a:p>
                      </a:txBody>
                      <a:tcPr>
                        <a:blipFill>
                          <a:blip r:embed="rId2"/>
                          <a:stretch>
                            <a:fillRect l="-236095" t="-422000" r="-818343" b="-738000"/>
                          </a:stretch>
                        </a:blipFill>
                      </a:tcPr>
                    </a:tc>
                    <a:tc>
                      <a:txBody>
                        <a:bodyPr/>
                        <a:lstStyle/>
                        <a:p>
                          <a:endParaRPr lang="zh-CN"/>
                        </a:p>
                      </a:txBody>
                      <a:tcPr>
                        <a:blipFill>
                          <a:blip r:embed="rId2"/>
                          <a:stretch>
                            <a:fillRect l="-334118" t="-422000" r="-713529" b="-738000"/>
                          </a:stretch>
                        </a:blipFill>
                      </a:tcPr>
                    </a:tc>
                    <a:tc>
                      <a:txBody>
                        <a:bodyPr/>
                        <a:lstStyle/>
                        <a:p>
                          <a:pPr algn="ctr"/>
                          <a:r>
                            <a:rPr lang="en-US" altLang="zh-CN" sz="1400" dirty="0"/>
                            <a:t>4</a:t>
                          </a:r>
                          <a:endParaRPr lang="zh-CN" altLang="en-US" sz="1400" dirty="0"/>
                        </a:p>
                      </a:txBody>
                      <a:tcPr/>
                    </a:tc>
                    <a:tc>
                      <a:txBody>
                        <a:bodyPr/>
                        <a:lstStyle/>
                        <a:p>
                          <a:pPr algn="ctr"/>
                          <a:r>
                            <a:rPr lang="en-US" altLang="zh-CN" sz="1400" dirty="0"/>
                            <a:t>15</a:t>
                          </a:r>
                          <a:endParaRPr lang="zh-CN" altLang="en-US" sz="1400" dirty="0"/>
                        </a:p>
                      </a:txBody>
                      <a:tcPr/>
                    </a:tc>
                    <a:tc>
                      <a:txBody>
                        <a:bodyPr/>
                        <a:lstStyle/>
                        <a:p>
                          <a:pPr algn="ctr"/>
                          <a:r>
                            <a:rPr lang="zh-CN" altLang="en-US" sz="1400" dirty="0">
                              <a:solidFill>
                                <a:schemeClr val="tx1"/>
                              </a:solidFill>
                            </a:rPr>
                            <a:t>≤</a:t>
                          </a:r>
                          <a:r>
                            <a:rPr lang="en-US" altLang="zh-CN" sz="1400" dirty="0">
                              <a:solidFill>
                                <a:schemeClr val="tx1"/>
                              </a:solidFill>
                            </a:rPr>
                            <a:t>5.6</a:t>
                          </a:r>
                          <a:endParaRPr lang="zh-CN" altLang="en-US" sz="1400" dirty="0">
                            <a:solidFill>
                              <a:schemeClr val="tx1"/>
                            </a:solidFill>
                          </a:endParaRPr>
                        </a:p>
                      </a:txBody>
                      <a:tcPr/>
                    </a:tc>
                    <a:tc>
                      <a:txBody>
                        <a:bodyPr/>
                        <a:lstStyle/>
                        <a:p>
                          <a:pPr algn="ctr"/>
                          <a:r>
                            <a:rPr lang="en-US" altLang="zh-CN" sz="1400" dirty="0"/>
                            <a:t>5</a:t>
                          </a:r>
                          <a:endParaRPr lang="zh-CN" altLang="en-US" sz="1400" dirty="0"/>
                        </a:p>
                      </a:txBody>
                      <a:tcPr/>
                    </a:tc>
                    <a:tc>
                      <a:txBody>
                        <a:bodyPr/>
                        <a:lstStyle/>
                        <a:p>
                          <a:pPr algn="ctr"/>
                          <a:r>
                            <a:rPr lang="zh-CN" altLang="en-US" sz="1400" dirty="0"/>
                            <a:t>≤</a:t>
                          </a:r>
                          <a:r>
                            <a:rPr lang="en-US" altLang="zh-CN" sz="1400" dirty="0"/>
                            <a:t>6.14</a:t>
                          </a:r>
                          <a:endParaRPr lang="zh-CN" altLang="en-US" sz="1400" dirty="0"/>
                        </a:p>
                      </a:txBody>
                      <a:tcPr/>
                    </a:tc>
                    <a:tc>
                      <a:txBody>
                        <a:bodyPr/>
                        <a:lstStyle/>
                        <a:p>
                          <a:pPr algn="ctr"/>
                          <a:r>
                            <a:rPr lang="zh-CN" altLang="en-US" sz="1400" dirty="0"/>
                            <a:t>≤</a:t>
                          </a:r>
                          <a:r>
                            <a:rPr lang="en-US" altLang="zh-CN" sz="1400" dirty="0"/>
                            <a:t>2.92</a:t>
                          </a:r>
                          <a:endParaRPr lang="zh-CN" altLang="en-US" sz="1400" dirty="0"/>
                        </a:p>
                      </a:txBody>
                      <a:tcPr/>
                    </a:tc>
                    <a:tc>
                      <a:txBody>
                        <a:bodyPr/>
                        <a:lstStyle/>
                        <a:p>
                          <a:pPr algn="ctr"/>
                          <a:r>
                            <a:rPr lang="zh-CN" altLang="en-US" sz="1400" dirty="0"/>
                            <a:t>≤</a:t>
                          </a:r>
                          <a:r>
                            <a:rPr lang="en-US" altLang="zh-CN" sz="1400" dirty="0"/>
                            <a:t>6.3</a:t>
                          </a:r>
                          <a:endParaRPr lang="zh-CN" altLang="en-US" sz="1400" dirty="0"/>
                        </a:p>
                      </a:txBody>
                      <a:tcPr/>
                    </a:tc>
                    <a:extLst>
                      <a:ext uri="{0D108BD9-81ED-4DB2-BD59-A6C34878D82A}">
                        <a16:rowId xmlns:a16="http://schemas.microsoft.com/office/drawing/2014/main" val="2865257585"/>
                      </a:ext>
                    </a:extLst>
                  </a:tr>
                  <a:tr h="321821">
                    <a:tc>
                      <a:txBody>
                        <a:bodyPr/>
                        <a:lstStyle/>
                        <a:p>
                          <a:endParaRPr lang="zh-CN"/>
                        </a:p>
                      </a:txBody>
                      <a:tcPr>
                        <a:blipFill>
                          <a:blip r:embed="rId2"/>
                          <a:stretch>
                            <a:fillRect l="-251" t="-492453" r="-389950" b="-596226"/>
                          </a:stretch>
                        </a:blipFill>
                      </a:tcPr>
                    </a:tc>
                    <a:tc>
                      <a:txBody>
                        <a:bodyPr/>
                        <a:lstStyle/>
                        <a:p>
                          <a:endParaRPr lang="zh-CN"/>
                        </a:p>
                      </a:txBody>
                      <a:tcPr>
                        <a:blipFill>
                          <a:blip r:embed="rId2"/>
                          <a:stretch>
                            <a:fillRect l="-236095" t="-492453" r="-818343" b="-596226"/>
                          </a:stretch>
                        </a:blipFill>
                      </a:tcPr>
                    </a:tc>
                    <a:tc>
                      <a:txBody>
                        <a:bodyPr/>
                        <a:lstStyle/>
                        <a:p>
                          <a:endParaRPr lang="zh-CN"/>
                        </a:p>
                      </a:txBody>
                      <a:tcPr>
                        <a:blipFill>
                          <a:blip r:embed="rId2"/>
                          <a:stretch>
                            <a:fillRect l="-334118" t="-492453" r="-713529" b="-596226"/>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solidFill>
                                <a:srgbClr val="0000CC"/>
                              </a:solidFill>
                            </a:rPr>
                            <a:t>5.7</a:t>
                          </a:r>
                          <a:endParaRPr lang="zh-CN" altLang="en-US" sz="1400" i="0" dirty="0">
                            <a:solidFill>
                              <a:srgbClr val="0000CC"/>
                            </a:solidFill>
                          </a:endParaRPr>
                        </a:p>
                      </a:txBody>
                      <a:tcPr/>
                    </a:tc>
                    <a:tc>
                      <a:txBody>
                        <a:bodyPr/>
                        <a:lstStyle/>
                        <a:p>
                          <a:pPr algn="ctr"/>
                          <a:r>
                            <a:rPr lang="en-US" altLang="zh-CN" sz="1400" dirty="0">
                              <a:solidFill>
                                <a:srgbClr val="0000CC"/>
                              </a:solidFill>
                            </a:rPr>
                            <a:t>5.5</a:t>
                          </a:r>
                          <a:endParaRPr lang="zh-CN" altLang="en-US" sz="1400" dirty="0">
                            <a:solidFill>
                              <a:srgbClr val="0000CC"/>
                            </a:solidFill>
                          </a:endParaRPr>
                        </a:p>
                      </a:txBody>
                      <a:tcPr/>
                    </a:tc>
                    <a:tc>
                      <a:txBody>
                        <a:bodyPr/>
                        <a:lstStyle/>
                        <a:p>
                          <a:pPr marL="0" algn="ctr" defTabSz="914400" rtl="0" eaLnBrk="1" latinLnBrk="0" hangingPunct="1"/>
                          <a:r>
                            <a:rPr lang="en-US" altLang="zh-CN" sz="1400" kern="1200" dirty="0">
                              <a:solidFill>
                                <a:srgbClr val="0000CC"/>
                              </a:solidFill>
                              <a:latin typeface="+mn-lt"/>
                              <a:ea typeface="+mn-ea"/>
                              <a:cs typeface="+mn-cs"/>
                            </a:rPr>
                            <a:t>8.3~33</a:t>
                          </a:r>
                          <a:endParaRPr lang="zh-CN" altLang="en-US" sz="1400" kern="1200" dirty="0">
                            <a:solidFill>
                              <a:srgbClr val="0000CC"/>
                            </a:solidFill>
                            <a:latin typeface="+mn-lt"/>
                            <a:ea typeface="+mn-ea"/>
                            <a:cs typeface="+mn-cs"/>
                          </a:endParaRPr>
                        </a:p>
                      </a:txBody>
                      <a:tcPr/>
                    </a:tc>
                    <a:tc>
                      <a:txBody>
                        <a:bodyPr/>
                        <a:lstStyle/>
                        <a:p>
                          <a:pPr algn="ctr"/>
                          <a:r>
                            <a:rPr lang="en-US" altLang="zh-CN" sz="1400" dirty="0">
                              <a:solidFill>
                                <a:srgbClr val="0000CC"/>
                              </a:solidFill>
                            </a:rPr>
                            <a:t>4.6~28</a:t>
                          </a:r>
                          <a:endParaRPr lang="zh-CN" altLang="en-US" sz="1400" dirty="0">
                            <a:solidFill>
                              <a:srgbClr val="0000CC"/>
                            </a:solidFill>
                          </a:endParaRPr>
                        </a:p>
                      </a:txBody>
                      <a:tcPr/>
                    </a:tc>
                    <a:tc>
                      <a:txBody>
                        <a:bodyPr/>
                        <a:lstStyle/>
                        <a:p>
                          <a:pPr algn="ctr"/>
                          <a:r>
                            <a:rPr lang="en-US" altLang="zh-CN" sz="1400" dirty="0">
                              <a:solidFill>
                                <a:srgbClr val="0000CC"/>
                              </a:solidFill>
                            </a:rPr>
                            <a:t>7~35</a:t>
                          </a:r>
                          <a:endParaRPr lang="zh-CN" altLang="en-US" sz="1400" dirty="0">
                            <a:solidFill>
                              <a:srgbClr val="0000CC"/>
                            </a:solidFill>
                          </a:endParaRPr>
                        </a:p>
                      </a:txBody>
                      <a:tcPr/>
                    </a:tc>
                    <a:tc>
                      <a:txBody>
                        <a:bodyPr/>
                        <a:lstStyle/>
                        <a:p>
                          <a:pPr algn="ctr"/>
                          <a:r>
                            <a:rPr lang="en-US" altLang="zh-CN" sz="1400" dirty="0">
                              <a:solidFill>
                                <a:srgbClr val="0000CC"/>
                              </a:solidFill>
                            </a:rPr>
                            <a:t>14.7~21.8</a:t>
                          </a:r>
                          <a:endParaRPr lang="zh-CN" altLang="en-US" sz="1400" dirty="0">
                            <a:solidFill>
                              <a:srgbClr val="0000CC"/>
                            </a:solidFill>
                          </a:endParaRPr>
                        </a:p>
                      </a:txBody>
                      <a:tcPr/>
                    </a:tc>
                    <a:tc>
                      <a:txBody>
                        <a:bodyPr/>
                        <a:lstStyle/>
                        <a:p>
                          <a:pPr algn="ctr"/>
                          <a:r>
                            <a:rPr lang="zh-CN" altLang="en-US" sz="1400" dirty="0"/>
                            <a:t>≤</a:t>
                          </a:r>
                          <a:r>
                            <a:rPr lang="en-US" altLang="zh-CN" sz="1400" dirty="0"/>
                            <a:t>1.5</a:t>
                          </a:r>
                          <a:endParaRPr lang="zh-CN" altLang="en-US" sz="1400" dirty="0"/>
                        </a:p>
                      </a:txBody>
                      <a:tcPr/>
                    </a:tc>
                    <a:extLst>
                      <a:ext uri="{0D108BD9-81ED-4DB2-BD59-A6C34878D82A}">
                        <a16:rowId xmlns:a16="http://schemas.microsoft.com/office/drawing/2014/main" val="2941142708"/>
                      </a:ext>
                    </a:extLst>
                  </a:tr>
                  <a:tr h="304800">
                    <a:tc>
                      <a:txBody>
                        <a:bodyPr/>
                        <a:lstStyle/>
                        <a:p>
                          <a:endParaRPr lang="zh-CN"/>
                        </a:p>
                      </a:txBody>
                      <a:tcPr>
                        <a:blipFill>
                          <a:blip r:embed="rId2"/>
                          <a:stretch>
                            <a:fillRect l="-251" t="-628000" r="-389950" b="-532000"/>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1</a:t>
                          </a:r>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1</a:t>
                          </a:r>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1</a:t>
                          </a:r>
                          <a:endParaRPr lang="zh-CN" altLang="en-US" sz="1400" i="0" dirty="0"/>
                        </a:p>
                      </a:txBody>
                      <a:tcPr/>
                    </a:tc>
                    <a:tc>
                      <a:txBody>
                        <a:bodyPr/>
                        <a:lstStyle/>
                        <a:p>
                          <a:pPr algn="ctr"/>
                          <a:r>
                            <a:rPr lang="en-US" altLang="zh-CN" sz="1400" dirty="0"/>
                            <a:t>2.4</a:t>
                          </a:r>
                          <a:endParaRPr lang="zh-CN" altLang="en-US" sz="1400" dirty="0"/>
                        </a:p>
                      </a:txBody>
                      <a:tcPr/>
                    </a:tc>
                    <a:tc>
                      <a:txBody>
                        <a:bodyPr/>
                        <a:lstStyle/>
                        <a:p>
                          <a:pPr algn="ctr"/>
                          <a:r>
                            <a:rPr lang="en-US" altLang="zh-CN" sz="1400" dirty="0">
                              <a:solidFill>
                                <a:schemeClr val="tx1"/>
                              </a:solidFill>
                            </a:rPr>
                            <a:t>3</a:t>
                          </a:r>
                          <a:endParaRPr lang="zh-CN" altLang="en-US" sz="1400" dirty="0">
                            <a:solidFill>
                              <a:schemeClr val="tx1"/>
                            </a:solidFill>
                          </a:endParaRPr>
                        </a:p>
                      </a:txBody>
                      <a:tcPr/>
                    </a:tc>
                    <a:tc>
                      <a:txBody>
                        <a:bodyPr/>
                        <a:lstStyle/>
                        <a:p>
                          <a:pPr algn="ctr"/>
                          <a:r>
                            <a:rPr lang="en-US" altLang="zh-CN" sz="1400" dirty="0"/>
                            <a:t>1</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2</a:t>
                          </a:r>
                          <a:endParaRPr lang="zh-CN" altLang="en-US" sz="1400" dirty="0"/>
                        </a:p>
                      </a:txBody>
                      <a:tcPr/>
                    </a:tc>
                    <a:tc>
                      <a:txBody>
                        <a:bodyPr/>
                        <a:lstStyle/>
                        <a:p>
                          <a:pPr algn="ctr"/>
                          <a:r>
                            <a:rPr lang="en-US" altLang="zh-CN" sz="1400" dirty="0"/>
                            <a:t>0.028</a:t>
                          </a:r>
                          <a:endParaRPr lang="zh-CN" altLang="en-US" sz="1400" dirty="0"/>
                        </a:p>
                      </a:txBody>
                      <a:tcPr/>
                    </a:tc>
                    <a:extLst>
                      <a:ext uri="{0D108BD9-81ED-4DB2-BD59-A6C34878D82A}">
                        <a16:rowId xmlns:a16="http://schemas.microsoft.com/office/drawing/2014/main" val="994842111"/>
                      </a:ext>
                    </a:extLst>
                  </a:tr>
                  <a:tr h="304800">
                    <a:tc>
                      <a:txBody>
                        <a:bodyPr/>
                        <a:lstStyle/>
                        <a:p>
                          <a:endParaRPr lang="zh-CN"/>
                        </a:p>
                      </a:txBody>
                      <a:tcPr>
                        <a:blipFill>
                          <a:blip r:embed="rId2"/>
                          <a:stretch>
                            <a:fillRect l="-251" t="-728000" r="-389950" b="-432000"/>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0.5</a:t>
                          </a:r>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0.5</a:t>
                          </a:r>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0.5</a:t>
                          </a:r>
                          <a:endParaRPr lang="zh-CN" altLang="en-US" sz="1400" i="0" dirty="0"/>
                        </a:p>
                      </a:txBody>
                      <a:tcPr/>
                    </a:tc>
                    <a:tc>
                      <a:txBody>
                        <a:bodyPr/>
                        <a:lstStyle/>
                        <a:p>
                          <a:pPr algn="ctr"/>
                          <a:r>
                            <a:rPr lang="en-US" altLang="zh-CN" sz="1400" dirty="0"/>
                            <a:t>0.5</a:t>
                          </a:r>
                          <a:endParaRPr lang="zh-CN" altLang="en-US" sz="1400" dirty="0"/>
                        </a:p>
                      </a:txBody>
                      <a:tcPr/>
                    </a:tc>
                    <a:tc>
                      <a:txBody>
                        <a:bodyPr/>
                        <a:lstStyle/>
                        <a:p>
                          <a:pPr algn="ctr"/>
                          <a:r>
                            <a:rPr lang="en-US" altLang="zh-CN" sz="1400" dirty="0">
                              <a:solidFill>
                                <a:schemeClr val="tx1"/>
                              </a:solidFill>
                            </a:rPr>
                            <a:t>0.3</a:t>
                          </a:r>
                          <a:endParaRPr lang="zh-CN" altLang="en-US" sz="1400" dirty="0">
                            <a:solidFill>
                              <a:schemeClr val="tx1"/>
                            </a:solidFill>
                          </a:endParaRPr>
                        </a:p>
                      </a:txBody>
                      <a:tcPr/>
                    </a:tc>
                    <a:tc>
                      <a:txBody>
                        <a:bodyPr/>
                        <a:lstStyle/>
                        <a:p>
                          <a:pPr algn="ctr"/>
                          <a:r>
                            <a:rPr lang="en-US" altLang="zh-CN" sz="1400" dirty="0"/>
                            <a:t>0.5</a:t>
                          </a:r>
                          <a:endParaRPr lang="zh-CN" altLang="en-US" sz="1400" dirty="0"/>
                        </a:p>
                      </a:txBody>
                      <a:tcPr/>
                    </a:tc>
                    <a:tc>
                      <a:txBody>
                        <a:bodyPr/>
                        <a:lstStyle/>
                        <a:p>
                          <a:pPr algn="ctr"/>
                          <a:r>
                            <a:rPr lang="en-US" altLang="zh-CN" sz="1400" dirty="0"/>
                            <a:t>0.3</a:t>
                          </a:r>
                          <a:endParaRPr lang="zh-CN" altLang="en-US" sz="1400" dirty="0"/>
                        </a:p>
                      </a:txBody>
                      <a:tcPr/>
                    </a:tc>
                    <a:tc>
                      <a:txBody>
                        <a:bodyPr/>
                        <a:lstStyle/>
                        <a:p>
                          <a:pPr algn="ctr"/>
                          <a:r>
                            <a:rPr lang="en-US" altLang="zh-CN" sz="1400" dirty="0"/>
                            <a:t>0.3</a:t>
                          </a:r>
                          <a:endParaRPr lang="zh-CN" altLang="en-US" sz="1400" dirty="0"/>
                        </a:p>
                      </a:txBody>
                      <a:tcPr/>
                    </a:tc>
                    <a:tc>
                      <a:txBody>
                        <a:bodyPr/>
                        <a:lstStyle/>
                        <a:p>
                          <a:pPr algn="ctr"/>
                          <a:r>
                            <a:rPr lang="en-US" altLang="zh-CN" sz="1400" dirty="0"/>
                            <a:t>5</a:t>
                          </a:r>
                          <a:endParaRPr lang="zh-CN" altLang="en-US" sz="1400" dirty="0"/>
                        </a:p>
                      </a:txBody>
                      <a:tcPr/>
                    </a:tc>
                    <a:extLst>
                      <a:ext uri="{0D108BD9-81ED-4DB2-BD59-A6C34878D82A}">
                        <a16:rowId xmlns:a16="http://schemas.microsoft.com/office/drawing/2014/main" val="611225235"/>
                      </a:ext>
                    </a:extLst>
                  </a:tr>
                  <a:tr h="304800">
                    <a:tc>
                      <a:txBody>
                        <a:bodyPr/>
                        <a:lstStyle/>
                        <a:p>
                          <a:endParaRPr lang="zh-CN"/>
                        </a:p>
                      </a:txBody>
                      <a:tcPr>
                        <a:blipFill>
                          <a:blip r:embed="rId2"/>
                          <a:stretch>
                            <a:fillRect l="-251" t="-828000" r="-389950" b="-332000"/>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30</a:t>
                          </a:r>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30</a:t>
                          </a:r>
                          <a:endParaRPr lang="zh-CN" altLang="en-US" sz="1400" i="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30</a:t>
                          </a:r>
                          <a:endParaRPr lang="zh-CN" altLang="en-US" sz="1400" i="0" dirty="0"/>
                        </a:p>
                      </a:txBody>
                      <a:tcPr/>
                    </a:tc>
                    <a:tc>
                      <a:txBody>
                        <a:bodyPr/>
                        <a:lstStyle/>
                        <a:p>
                          <a:pPr algn="ctr"/>
                          <a:r>
                            <a:rPr lang="en-US" altLang="zh-CN" sz="1400" dirty="0"/>
                            <a:t>~24</a:t>
                          </a:r>
                          <a:endParaRPr lang="zh-CN" altLang="en-US" sz="1400" dirty="0"/>
                        </a:p>
                      </a:txBody>
                      <a:tcPr/>
                    </a:tc>
                    <a:tc>
                      <a:txBody>
                        <a:bodyPr/>
                        <a:lstStyle/>
                        <a:p>
                          <a:pPr algn="ctr"/>
                          <a:r>
                            <a:rPr lang="en-US" altLang="zh-CN" sz="1400" dirty="0">
                              <a:solidFill>
                                <a:schemeClr val="tx1"/>
                              </a:solidFill>
                            </a:rPr>
                            <a:t>~10</a:t>
                          </a:r>
                          <a:endParaRPr lang="zh-CN" altLang="en-US" sz="1400" dirty="0">
                            <a:solidFill>
                              <a:schemeClr val="tx1"/>
                            </a:solidFill>
                          </a:endParaRPr>
                        </a:p>
                      </a:txBody>
                      <a:tcPr/>
                    </a:tc>
                    <a:tc>
                      <a:txBody>
                        <a:bodyPr/>
                        <a:lstStyle/>
                        <a:p>
                          <a:pPr algn="ctr"/>
                          <a:r>
                            <a:rPr lang="en-US" altLang="zh-CN" sz="1400" dirty="0"/>
                            <a:t>20</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~100</a:t>
                          </a:r>
                          <a:endParaRPr lang="zh-CN" altLang="en-US" sz="1400" dirty="0"/>
                        </a:p>
                      </a:txBody>
                      <a:tcPr/>
                    </a:tc>
                    <a:extLst>
                      <a:ext uri="{0D108BD9-81ED-4DB2-BD59-A6C34878D82A}">
                        <a16:rowId xmlns:a16="http://schemas.microsoft.com/office/drawing/2014/main" val="3644310162"/>
                      </a:ext>
                    </a:extLst>
                  </a:tr>
                  <a:tr h="321247">
                    <a:tc>
                      <a:txBody>
                        <a:bodyPr/>
                        <a:lstStyle/>
                        <a:p>
                          <a:endParaRPr lang="zh-CN"/>
                        </a:p>
                      </a:txBody>
                      <a:tcPr>
                        <a:blipFill>
                          <a:blip r:embed="rId2"/>
                          <a:stretch>
                            <a:fillRect l="-251" t="-875472" r="-389950" b="-213208"/>
                          </a:stretch>
                        </a:blipFill>
                      </a:tcPr>
                    </a:tc>
                    <a:tc>
                      <a:txBody>
                        <a:bodyPr/>
                        <a:lstStyle/>
                        <a:p>
                          <a:pPr algn="ctr"/>
                          <a:r>
                            <a:rPr lang="en-US" altLang="zh-CN" sz="1400" dirty="0">
                              <a:solidFill>
                                <a:srgbClr val="0000CC"/>
                              </a:solidFill>
                            </a:rPr>
                            <a:t>~1</a:t>
                          </a:r>
                          <a:endParaRPr lang="zh-CN" altLang="en-US" sz="1400" dirty="0">
                            <a:solidFill>
                              <a:srgbClr val="0000CC"/>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solidFill>
                                <a:srgbClr val="0000CC"/>
                              </a:solidFill>
                            </a:rPr>
                            <a:t>~1</a:t>
                          </a:r>
                          <a:endParaRPr lang="zh-CN" altLang="en-US" sz="1400" dirty="0">
                            <a:solidFill>
                              <a:srgbClr val="0000CC"/>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solidFill>
                                <a:srgbClr val="0000CC"/>
                              </a:solidFill>
                            </a:rPr>
                            <a:t>~1</a:t>
                          </a:r>
                          <a:endParaRPr lang="zh-CN" altLang="en-US" sz="1400" dirty="0">
                            <a:solidFill>
                              <a:srgbClr val="0000CC"/>
                            </a:solidFill>
                          </a:endParaRPr>
                        </a:p>
                      </a:txBody>
                      <a:tcPr/>
                    </a:tc>
                    <a:tc>
                      <a:txBody>
                        <a:bodyPr/>
                        <a:lstStyle/>
                        <a:p>
                          <a:pPr algn="ctr"/>
                          <a:r>
                            <a:rPr lang="en-US" altLang="zh-CN" sz="1400" dirty="0"/>
                            <a:t>3.56</a:t>
                          </a:r>
                          <a:endParaRPr lang="zh-CN" altLang="en-US" sz="1400" dirty="0"/>
                        </a:p>
                      </a:txBody>
                      <a:tcPr/>
                    </a:tc>
                    <a:tc>
                      <a:txBody>
                        <a:bodyPr/>
                        <a:lstStyle/>
                        <a:p>
                          <a:pPr algn="ctr"/>
                          <a:r>
                            <a:rPr lang="en-US" altLang="zh-CN" sz="1400" dirty="0">
                              <a:solidFill>
                                <a:schemeClr val="tx1"/>
                              </a:solidFill>
                            </a:rPr>
                            <a:t>&lt;11.8</a:t>
                          </a:r>
                          <a:endParaRPr lang="zh-CN" altLang="en-US" sz="1400" dirty="0">
                            <a:solidFill>
                              <a:schemeClr val="tx1"/>
                            </a:solidFill>
                          </a:endParaRPr>
                        </a:p>
                      </a:txBody>
                      <a:tcPr/>
                    </a:tc>
                    <a:tc>
                      <a:txBody>
                        <a:bodyPr/>
                        <a:lstStyle/>
                        <a:p>
                          <a:pPr algn="ctr"/>
                          <a:r>
                            <a:rPr lang="en-US" altLang="zh-CN" sz="1400" dirty="0">
                              <a:solidFill>
                                <a:srgbClr val="0000CC"/>
                              </a:solidFill>
                            </a:rPr>
                            <a:t>~0.6</a:t>
                          </a:r>
                          <a:endParaRPr lang="zh-CN" altLang="en-US" sz="1400" dirty="0">
                            <a:solidFill>
                              <a:srgbClr val="0000CC"/>
                            </a:solidFill>
                          </a:endParaRPr>
                        </a:p>
                      </a:txBody>
                      <a:tcPr/>
                    </a:tc>
                    <a:tc>
                      <a:txBody>
                        <a:bodyPr/>
                        <a:lstStyle/>
                        <a:p>
                          <a:pPr algn="ctr"/>
                          <a:r>
                            <a:rPr lang="en-US" altLang="zh-CN" sz="1400" dirty="0"/>
                            <a:t>3.47</a:t>
                          </a:r>
                          <a:endParaRPr lang="zh-CN" altLang="en-US" sz="1400" dirty="0"/>
                        </a:p>
                      </a:txBody>
                      <a:tcPr/>
                    </a:tc>
                    <a:tc>
                      <a:txBody>
                        <a:bodyPr/>
                        <a:lstStyle/>
                        <a:p>
                          <a:pPr algn="ctr"/>
                          <a:r>
                            <a:rPr lang="en-US" altLang="zh-CN" sz="1400" dirty="0"/>
                            <a:t>3.38</a:t>
                          </a:r>
                          <a:endParaRPr lang="zh-CN" altLang="en-US" sz="1400" dirty="0"/>
                        </a:p>
                      </a:txBody>
                      <a:tcPr/>
                    </a:tc>
                    <a:tc>
                      <a:txBody>
                        <a:bodyPr/>
                        <a:lstStyle/>
                        <a:p>
                          <a:pPr algn="ctr"/>
                          <a:r>
                            <a:rPr lang="en-US" altLang="zh-CN" sz="1400" dirty="0"/>
                            <a:t>~1.5</a:t>
                          </a:r>
                          <a:endParaRPr lang="zh-CN" altLang="en-US" sz="1400" dirty="0"/>
                        </a:p>
                      </a:txBody>
                      <a:tcPr/>
                    </a:tc>
                    <a:extLst>
                      <a:ext uri="{0D108BD9-81ED-4DB2-BD59-A6C34878D82A}">
                        <a16:rowId xmlns:a16="http://schemas.microsoft.com/office/drawing/2014/main" val="2024203206"/>
                      </a:ext>
                    </a:extLst>
                  </a:tr>
                  <a:tr h="321821">
                    <a:tc>
                      <a:txBody>
                        <a:bodyPr/>
                        <a:lstStyle/>
                        <a:p>
                          <a:pPr algn="l"/>
                          <a:r>
                            <a:rPr lang="zh-CN" altLang="en-US" sz="1400" dirty="0"/>
                            <a:t>相对发射度增长 </a:t>
                          </a:r>
                          <a:r>
                            <a:rPr lang="en-US" altLang="zh-CN" sz="1400" dirty="0"/>
                            <a:t>[%]</a:t>
                          </a:r>
                          <a:endParaRPr lang="zh-CN" altLang="en-US" sz="1400" dirty="0"/>
                        </a:p>
                      </a:txBody>
                      <a:tcPr/>
                    </a:tc>
                    <a:tc>
                      <a:txBody>
                        <a:bodyPr/>
                        <a:lstStyle/>
                        <a:p>
                          <a:endParaRPr lang="zh-CN"/>
                        </a:p>
                      </a:txBody>
                      <a:tcPr>
                        <a:blipFill>
                          <a:blip r:embed="rId2"/>
                          <a:stretch>
                            <a:fillRect l="-236095" t="-975472" r="-818343" b="-113208"/>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t>&lt;1</a:t>
                          </a:r>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t>5.9</a:t>
                          </a:r>
                          <a:endParaRPr lang="zh-CN" altLang="en-US" sz="1400" dirty="0"/>
                        </a:p>
                      </a:txBody>
                      <a:tcPr/>
                    </a:tc>
                    <a:tc>
                      <a:txBody>
                        <a:bodyPr/>
                        <a:lstStyle/>
                        <a:p>
                          <a:endParaRPr lang="zh-CN"/>
                        </a:p>
                      </a:txBody>
                      <a:tcPr>
                        <a:blipFill>
                          <a:blip r:embed="rId2"/>
                          <a:stretch>
                            <a:fillRect l="-533529" t="-975472" r="-514118" b="-113208"/>
                          </a:stretch>
                        </a:blipFill>
                      </a:tcPr>
                    </a:tc>
                    <a:tc>
                      <a:txBody>
                        <a:bodyPr/>
                        <a:lstStyle/>
                        <a:p>
                          <a:pPr algn="ctr"/>
                          <a:r>
                            <a:rPr lang="en-US" altLang="zh-CN" sz="1400" dirty="0">
                              <a:solidFill>
                                <a:schemeClr val="tx1"/>
                              </a:solidFill>
                            </a:rPr>
                            <a:t>1 (5.1*)</a:t>
                          </a:r>
                          <a:endParaRPr lang="zh-CN" altLang="en-US" sz="1400" dirty="0">
                            <a:solidFill>
                              <a:schemeClr val="tx1"/>
                            </a:solidFill>
                          </a:endParaRPr>
                        </a:p>
                      </a:txBody>
                      <a:tcPr/>
                    </a:tc>
                    <a:tc>
                      <a:txBody>
                        <a:bodyPr/>
                        <a:lstStyle/>
                        <a:p>
                          <a:pPr algn="ctr"/>
                          <a:r>
                            <a:rPr lang="en-US" altLang="zh-CN" sz="1400" dirty="0"/>
                            <a:t>-</a:t>
                          </a:r>
                          <a:endParaRPr lang="zh-CN" altLang="en-US" sz="1400" dirty="0"/>
                        </a:p>
                      </a:txBody>
                      <a:tcPr/>
                    </a:tc>
                    <a:tc>
                      <a:txBody>
                        <a:bodyPr/>
                        <a:lstStyle/>
                        <a:p>
                          <a:pPr algn="ctr"/>
                          <a:r>
                            <a:rPr lang="en-US" altLang="zh-CN" sz="1400" dirty="0"/>
                            <a:t>0.56 (7.7*)</a:t>
                          </a:r>
                          <a:endParaRPr lang="zh-CN" altLang="en-US" sz="1400" dirty="0"/>
                        </a:p>
                      </a:txBody>
                      <a:tcPr/>
                    </a:tc>
                    <a:tc>
                      <a:txBody>
                        <a:bodyPr/>
                        <a:lstStyle/>
                        <a:p>
                          <a:pPr algn="ctr"/>
                          <a:r>
                            <a:rPr lang="en-US" altLang="zh-CN" sz="1400" dirty="0"/>
                            <a:t>14.8 (55.7*)</a:t>
                          </a:r>
                          <a:endParaRPr lang="zh-CN" altLang="en-US" sz="1400" dirty="0"/>
                        </a:p>
                      </a:txBody>
                      <a:tcPr/>
                    </a:tc>
                    <a:tc>
                      <a:txBody>
                        <a:bodyPr/>
                        <a:lstStyle/>
                        <a:p>
                          <a:pPr algn="ctr"/>
                          <a:r>
                            <a:rPr lang="en-US" altLang="zh-CN" sz="1400" dirty="0"/>
                            <a:t>-</a:t>
                          </a:r>
                          <a:endParaRPr lang="zh-CN" altLang="en-US" sz="1400" dirty="0"/>
                        </a:p>
                      </a:txBody>
                      <a:tcPr/>
                    </a:tc>
                    <a:extLst>
                      <a:ext uri="{0D108BD9-81ED-4DB2-BD59-A6C34878D82A}">
                        <a16:rowId xmlns:a16="http://schemas.microsoft.com/office/drawing/2014/main" val="2179636231"/>
                      </a:ext>
                    </a:extLst>
                  </a:tr>
                  <a:tr h="304800">
                    <a:tc>
                      <a:txBody>
                        <a:bodyPr/>
                        <a:lstStyle/>
                        <a:p>
                          <a:endParaRPr lang="zh-CN"/>
                        </a:p>
                      </a:txBody>
                      <a:tcPr>
                        <a:blipFill>
                          <a:blip r:embed="rId2"/>
                          <a:stretch>
                            <a:fillRect l="-251" t="-1140000" r="-389950" b="-20000"/>
                          </a:stretch>
                        </a:blipFill>
                      </a:tcPr>
                    </a:tc>
                    <a:tc>
                      <a:txBody>
                        <a:bodyPr/>
                        <a:lstStyle/>
                        <a:p>
                          <a:pPr algn="ctr"/>
                          <a:r>
                            <a:rPr lang="zh-CN" altLang="en-US" sz="1400" i="0" dirty="0"/>
                            <a:t>很小</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t>0</a:t>
                          </a:r>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dirty="0"/>
                            <a:t>0</a:t>
                          </a:r>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~210</a:t>
                          </a:r>
                          <a:endParaRPr lang="zh-CN" altLang="en-US" sz="1400" i="0" dirty="0"/>
                        </a:p>
                      </a:txBody>
                      <a:tcPr/>
                    </a:tc>
                    <a:tc>
                      <a:txBody>
                        <a:bodyPr/>
                        <a:lstStyle/>
                        <a:p>
                          <a:pPr algn="ctr"/>
                          <a:r>
                            <a:rPr lang="en-US" altLang="zh-CN" sz="1400" dirty="0">
                              <a:solidFill>
                                <a:schemeClr val="tx1"/>
                              </a:solidFill>
                            </a:rPr>
                            <a:t>39</a:t>
                          </a:r>
                          <a:endParaRPr lang="zh-CN" altLang="en-US" sz="1400" dirty="0">
                            <a:solidFill>
                              <a:schemeClr val="tx1"/>
                            </a:solidFill>
                          </a:endParaRPr>
                        </a:p>
                      </a:txBody>
                      <a:tcPr/>
                    </a:tc>
                    <a:tc>
                      <a:txBody>
                        <a:bodyPr/>
                        <a:lstStyle/>
                        <a:p>
                          <a:pPr algn="ctr"/>
                          <a:r>
                            <a:rPr lang="en-US" altLang="zh-CN" sz="1400" dirty="0"/>
                            <a:t>-</a:t>
                          </a:r>
                          <a:endParaRPr lang="zh-CN" altLang="en-US" sz="1400" dirty="0"/>
                        </a:p>
                      </a:txBody>
                      <a:tcPr/>
                    </a:tc>
                    <a:tc>
                      <a:txBody>
                        <a:bodyPr/>
                        <a:lstStyle/>
                        <a:p>
                          <a:pPr algn="ctr"/>
                          <a:r>
                            <a:rPr lang="en-US" altLang="zh-CN" sz="1400" dirty="0"/>
                            <a:t>35.1</a:t>
                          </a:r>
                          <a:endParaRPr lang="zh-CN" altLang="en-US" sz="1400" dirty="0"/>
                        </a:p>
                      </a:txBody>
                      <a:tcPr/>
                    </a:tc>
                    <a:tc>
                      <a:txBody>
                        <a:bodyPr/>
                        <a:lstStyle/>
                        <a:p>
                          <a:pPr algn="ctr"/>
                          <a:r>
                            <a:rPr lang="en-US" altLang="zh-CN" sz="1400" dirty="0"/>
                            <a:t>35.1</a:t>
                          </a:r>
                          <a:endParaRPr lang="zh-CN" altLang="en-US" sz="1400" dirty="0"/>
                        </a:p>
                      </a:txBody>
                      <a:tcPr/>
                    </a:tc>
                    <a:tc>
                      <a:txBody>
                        <a:bodyPr/>
                        <a:lstStyle/>
                        <a:p>
                          <a:pPr algn="ctr"/>
                          <a:r>
                            <a:rPr lang="en-US" altLang="zh-CN" sz="1400" dirty="0"/>
                            <a:t>~42</a:t>
                          </a:r>
                          <a:endParaRPr lang="zh-CN" altLang="en-US" sz="1400" dirty="0"/>
                        </a:p>
                      </a:txBody>
                      <a:tcPr/>
                    </a:tc>
                    <a:extLst>
                      <a:ext uri="{0D108BD9-81ED-4DB2-BD59-A6C34878D82A}">
                        <a16:rowId xmlns:a16="http://schemas.microsoft.com/office/drawing/2014/main" val="2622499441"/>
                      </a:ext>
                    </a:extLst>
                  </a:tr>
                </a:tbl>
              </a:graphicData>
            </a:graphic>
          </p:graphicFrame>
        </mc:Fallback>
      </mc:AlternateContent>
      <p:pic>
        <p:nvPicPr>
          <p:cNvPr id="19" name="图片 18">
            <a:extLst>
              <a:ext uri="{FF2B5EF4-FFF2-40B4-BE49-F238E27FC236}">
                <a16:creationId xmlns:a16="http://schemas.microsoft.com/office/drawing/2014/main" id="{B4835DC5-A046-4F52-9C20-113A43965322}"/>
              </a:ext>
            </a:extLst>
          </p:cNvPr>
          <p:cNvPicPr>
            <a:picLocks noChangeAspect="1"/>
          </p:cNvPicPr>
          <p:nvPr/>
        </p:nvPicPr>
        <p:blipFill>
          <a:blip r:embed="rId3"/>
          <a:stretch>
            <a:fillRect/>
          </a:stretch>
        </p:blipFill>
        <p:spPr>
          <a:xfrm>
            <a:off x="6153299" y="5243885"/>
            <a:ext cx="2050554" cy="1513324"/>
          </a:xfrm>
          <a:prstGeom prst="rect">
            <a:avLst/>
          </a:prstGeom>
        </p:spPr>
      </p:pic>
      <p:sp>
        <p:nvSpPr>
          <p:cNvPr id="21" name="文本框 20">
            <a:extLst>
              <a:ext uri="{FF2B5EF4-FFF2-40B4-BE49-F238E27FC236}">
                <a16:creationId xmlns:a16="http://schemas.microsoft.com/office/drawing/2014/main" id="{8F900EFE-9206-4FF5-B728-1F77C9B6A1A8}"/>
              </a:ext>
            </a:extLst>
          </p:cNvPr>
          <p:cNvSpPr txBox="1"/>
          <p:nvPr/>
        </p:nvSpPr>
        <p:spPr>
          <a:xfrm>
            <a:off x="167680" y="4832694"/>
            <a:ext cx="11665296" cy="892552"/>
          </a:xfrm>
          <a:prstGeom prst="rect">
            <a:avLst/>
          </a:prstGeom>
          <a:noFill/>
        </p:spPr>
        <p:txBody>
          <a:bodyPr wrap="square">
            <a:spAutoFit/>
          </a:bodyPr>
          <a:lstStyle/>
          <a:p>
            <a:r>
              <a:rPr lang="zh-CN" altLang="en-US" sz="1200" dirty="0"/>
              <a:t>注：</a:t>
            </a:r>
            <a:r>
              <a:rPr lang="en-US" altLang="zh-CN" sz="1200" dirty="0"/>
              <a:t>*</a:t>
            </a:r>
            <a:r>
              <a:rPr lang="zh-CN" altLang="en-US" sz="1200" dirty="0"/>
              <a:t>括号外为仅考虑</a:t>
            </a:r>
            <a:r>
              <a:rPr lang="en-US" altLang="zh-CN" sz="1200" dirty="0"/>
              <a:t>steady-state CSR</a:t>
            </a:r>
            <a:r>
              <a:rPr lang="zh-CN" altLang="en-US" sz="1200" dirty="0"/>
              <a:t>效应的结果，括号内为考虑</a:t>
            </a:r>
            <a:r>
              <a:rPr lang="en-US" altLang="zh-CN" sz="1200" dirty="0"/>
              <a:t>steady-state CSR, transient CSR at the dipole edges, incoherent synchrotron radiation, CSR coasting into a subsequent drift,  and the classical, single-particle synchrotron radiation</a:t>
            </a:r>
            <a:r>
              <a:rPr lang="zh-CN" altLang="en-US" sz="1200" dirty="0"/>
              <a:t>所有效应的结果。</a:t>
            </a:r>
            <a:endParaRPr lang="en-US" altLang="zh-CN" sz="1200" dirty="0"/>
          </a:p>
          <a:p>
            <a:r>
              <a:rPr lang="en-US" altLang="zh-CN" sz="1200" dirty="0"/>
              <a:t>*</a:t>
            </a:r>
            <a:r>
              <a:rPr lang="zh-CN" altLang="en-US" sz="1200" dirty="0">
                <a:solidFill>
                  <a:srgbClr val="0000CC"/>
                </a:solidFill>
              </a:rPr>
              <a:t>蓝色</a:t>
            </a:r>
            <a:r>
              <a:rPr lang="zh-CN" altLang="en-US" sz="1200" dirty="0"/>
              <a:t>表示根据文章给出参数的间接计算值，非文章直接给出。</a:t>
            </a:r>
            <a:endParaRPr lang="en-US" altLang="zh-CN" sz="1200" dirty="0"/>
          </a:p>
          <a:p>
            <a:endParaRPr lang="zh-CN" altLang="en-US" sz="1400" dirty="0"/>
          </a:p>
        </p:txBody>
      </p:sp>
    </p:spTree>
    <p:extLst>
      <p:ext uri="{BB962C8B-B14F-4D97-AF65-F5344CB8AC3E}">
        <p14:creationId xmlns:p14="http://schemas.microsoft.com/office/powerpoint/2010/main" val="425595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 y="0"/>
            <a:ext cx="12192000"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latin typeface="华文中宋" panose="02010600040101010101" pitchFamily="2" charset="-122"/>
                <a:ea typeface="华文中宋" panose="02010600040101010101" pitchFamily="2" charset="-122"/>
              </a:rPr>
              <a:t>束线</a:t>
            </a:r>
            <a:r>
              <a:rPr lang="en-US" altLang="zh-CN" sz="3200" b="1" dirty="0">
                <a:latin typeface="华文中宋" panose="02010600040101010101" pitchFamily="2" charset="-122"/>
                <a:ea typeface="华文中宋" panose="02010600040101010101" pitchFamily="2" charset="-122"/>
              </a:rPr>
              <a:t>2</a:t>
            </a:r>
            <a:r>
              <a:rPr lang="zh-CN" altLang="en-US" sz="3200" b="1" dirty="0">
                <a:latin typeface="华文中宋" panose="02010600040101010101" pitchFamily="2" charset="-122"/>
                <a:ea typeface="华文中宋" panose="02010600040101010101" pitchFamily="2" charset="-122"/>
              </a:rPr>
              <a:t>，过压缩</a:t>
            </a:r>
            <a:r>
              <a:rPr lang="en-US" altLang="zh-CN" sz="3200" b="1" dirty="0">
                <a:latin typeface="华文中宋" panose="02010600040101010101" pitchFamily="2" charset="-122"/>
                <a:ea typeface="华文中宋" panose="02010600040101010101" pitchFamily="2" charset="-122"/>
              </a:rPr>
              <a:t>/case 2</a:t>
            </a:r>
            <a:r>
              <a:rPr lang="zh-CN" altLang="en-US" sz="3200" b="1" dirty="0">
                <a:latin typeface="华文中宋" panose="02010600040101010101" pitchFamily="2" charset="-122"/>
                <a:ea typeface="华文中宋" panose="02010600040101010101" pitchFamily="2" charset="-122"/>
              </a:rPr>
              <a:t>，束流参数</a:t>
            </a:r>
            <a:endParaRPr lang="en-US" altLang="zh-CN" sz="3200" b="1" dirty="0">
              <a:latin typeface="华文中宋" panose="02010600040101010101" pitchFamily="2" charset="-122"/>
              <a:ea typeface="华文中宋" panose="02010600040101010101" pitchFamily="2" charset="-122"/>
            </a:endParaRPr>
          </a:p>
        </p:txBody>
      </p:sp>
      <mc:AlternateContent xmlns:mc="http://schemas.openxmlformats.org/markup-compatibility/2006">
        <mc:Choice xmlns:a14="http://schemas.microsoft.com/office/drawing/2010/main" Requires="a14">
          <p:graphicFrame>
            <p:nvGraphicFramePr>
              <p:cNvPr id="6" name="表格 3">
                <a:extLst>
                  <a:ext uri="{FF2B5EF4-FFF2-40B4-BE49-F238E27FC236}">
                    <a16:creationId xmlns:a16="http://schemas.microsoft.com/office/drawing/2014/main" id="{EE20F7F2-25D8-45E1-8C2B-CD16BFCC5396}"/>
                  </a:ext>
                </a:extLst>
              </p:cNvPr>
              <p:cNvGraphicFramePr>
                <a:graphicFrameLocks noGrp="1"/>
              </p:cNvGraphicFramePr>
              <p:nvPr>
                <p:extLst>
                  <p:ext uri="{D42A27DB-BD31-4B8C-83A1-F6EECF244321}">
                    <p14:modId xmlns:p14="http://schemas.microsoft.com/office/powerpoint/2010/main" val="3225762832"/>
                  </p:ext>
                </p:extLst>
              </p:nvPr>
            </p:nvGraphicFramePr>
            <p:xfrm>
              <a:off x="694181" y="1798993"/>
              <a:ext cx="10803636" cy="4960300"/>
            </p:xfrm>
            <a:graphic>
              <a:graphicData uri="http://schemas.openxmlformats.org/drawingml/2006/table">
                <a:tbl>
                  <a:tblPr firstRow="1" bandRow="1">
                    <a:tableStyleId>{5C22544A-7EE6-4342-B048-85BDC9FD1C3A}</a:tableStyleId>
                  </a:tblPr>
                  <a:tblGrid>
                    <a:gridCol w="1507089">
                      <a:extLst>
                        <a:ext uri="{9D8B030D-6E8A-4147-A177-3AD203B41FA5}">
                          <a16:colId xmlns:a16="http://schemas.microsoft.com/office/drawing/2014/main" val="4264512890"/>
                        </a:ext>
                      </a:extLst>
                    </a:gridCol>
                    <a:gridCol w="1031107">
                      <a:extLst>
                        <a:ext uri="{9D8B030D-6E8A-4147-A177-3AD203B41FA5}">
                          <a16:colId xmlns:a16="http://schemas.microsoft.com/office/drawing/2014/main" val="2575002682"/>
                        </a:ext>
                      </a:extLst>
                    </a:gridCol>
                    <a:gridCol w="1033180">
                      <a:extLst>
                        <a:ext uri="{9D8B030D-6E8A-4147-A177-3AD203B41FA5}">
                          <a16:colId xmlns:a16="http://schemas.microsoft.com/office/drawing/2014/main" val="2245805451"/>
                        </a:ext>
                      </a:extLst>
                    </a:gridCol>
                    <a:gridCol w="1033180">
                      <a:extLst>
                        <a:ext uri="{9D8B030D-6E8A-4147-A177-3AD203B41FA5}">
                          <a16:colId xmlns:a16="http://schemas.microsoft.com/office/drawing/2014/main" val="406723183"/>
                        </a:ext>
                      </a:extLst>
                    </a:gridCol>
                    <a:gridCol w="1033180">
                      <a:extLst>
                        <a:ext uri="{9D8B030D-6E8A-4147-A177-3AD203B41FA5}">
                          <a16:colId xmlns:a16="http://schemas.microsoft.com/office/drawing/2014/main" val="1021462580"/>
                        </a:ext>
                      </a:extLst>
                    </a:gridCol>
                    <a:gridCol w="1033180">
                      <a:extLst>
                        <a:ext uri="{9D8B030D-6E8A-4147-A177-3AD203B41FA5}">
                          <a16:colId xmlns:a16="http://schemas.microsoft.com/office/drawing/2014/main" val="798930004"/>
                        </a:ext>
                      </a:extLst>
                    </a:gridCol>
                    <a:gridCol w="1033180">
                      <a:extLst>
                        <a:ext uri="{9D8B030D-6E8A-4147-A177-3AD203B41FA5}">
                          <a16:colId xmlns:a16="http://schemas.microsoft.com/office/drawing/2014/main" val="3893684518"/>
                        </a:ext>
                      </a:extLst>
                    </a:gridCol>
                    <a:gridCol w="1033180">
                      <a:extLst>
                        <a:ext uri="{9D8B030D-6E8A-4147-A177-3AD203B41FA5}">
                          <a16:colId xmlns:a16="http://schemas.microsoft.com/office/drawing/2014/main" val="1078365816"/>
                        </a:ext>
                      </a:extLst>
                    </a:gridCol>
                    <a:gridCol w="1033180">
                      <a:extLst>
                        <a:ext uri="{9D8B030D-6E8A-4147-A177-3AD203B41FA5}">
                          <a16:colId xmlns:a16="http://schemas.microsoft.com/office/drawing/2014/main" val="1153698699"/>
                        </a:ext>
                      </a:extLst>
                    </a:gridCol>
                    <a:gridCol w="1033180">
                      <a:extLst>
                        <a:ext uri="{9D8B030D-6E8A-4147-A177-3AD203B41FA5}">
                          <a16:colId xmlns:a16="http://schemas.microsoft.com/office/drawing/2014/main" val="3068869148"/>
                        </a:ext>
                      </a:extLst>
                    </a:gridCol>
                  </a:tblGrid>
                  <a:tr h="288068">
                    <a:tc>
                      <a:txBody>
                        <a:bodyPr/>
                        <a:lstStyle/>
                        <a:p>
                          <a:pPr algn="l"/>
                          <a:r>
                            <a:rPr lang="en-US" altLang="zh-CN" sz="1400" dirty="0">
                              <a:solidFill>
                                <a:schemeClr val="bg1"/>
                              </a:solidFill>
                            </a:rPr>
                            <a:t>Case 2</a:t>
                          </a:r>
                          <a:endParaRPr lang="zh-CN" altLang="en-US" sz="1400" dirty="0">
                            <a:solidFill>
                              <a:schemeClr val="bg1"/>
                            </a:solidFill>
                          </a:endParaRPr>
                        </a:p>
                      </a:txBody>
                      <a:tcPr/>
                    </a:tc>
                    <a:tc>
                      <a:txBody>
                        <a:bodyPr/>
                        <a:lstStyle/>
                        <a:p>
                          <a:pPr algn="ctr"/>
                          <a:endParaRPr lang="en-US" altLang="zh-CN" sz="1400" b="1" dirty="0">
                            <a:solidFill>
                              <a:schemeClr val="bg1"/>
                            </a:solidFill>
                            <a:latin typeface="Times New Roman" panose="02020603050405020304" pitchFamily="18" charset="0"/>
                            <a:ea typeface="思源黑体" panose="020B0400000000000000" charset="-122"/>
                          </a:endParaRPr>
                        </a:p>
                      </a:txBody>
                      <a:tcPr/>
                    </a:tc>
                    <a:tc gridSpan="4">
                      <a:txBody>
                        <a:bodyPr/>
                        <a:lstStyle/>
                        <a:p>
                          <a:pPr algn="ctr"/>
                          <a:r>
                            <a:rPr lang="en-US" altLang="zh-CN" sz="1400" b="1" dirty="0">
                              <a:solidFill>
                                <a:schemeClr val="bg1"/>
                              </a:solidFill>
                            </a:rPr>
                            <a:t>CSR on</a:t>
                          </a:r>
                          <a:endParaRPr lang="zh-CN" altLang="en-US" sz="1400" b="1" dirty="0">
                            <a:solidFill>
                              <a:schemeClr val="bg1"/>
                            </a:solidFill>
                          </a:endParaRPr>
                        </a:p>
                      </a:txBody>
                      <a:tcPr/>
                    </a:tc>
                    <a:tc hMerge="1">
                      <a:txBody>
                        <a:bodyPr/>
                        <a:lstStyle/>
                        <a:p>
                          <a:pPr algn="ctr"/>
                          <a:endParaRPr lang="zh-CN" altLang="en-US"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b="1" dirty="0">
                            <a:solidFill>
                              <a:schemeClr val="tx1"/>
                            </a:solidFill>
                          </a:endParaRPr>
                        </a:p>
                      </a:txBody>
                      <a:tcPr/>
                    </a:tc>
                    <a:tc hMerge="1">
                      <a:txBody>
                        <a:bodyPr/>
                        <a:lstStyle/>
                        <a:p>
                          <a:pPr algn="ctr"/>
                          <a:endParaRPr lang="zh-CN" altLang="en-US" b="1" dirty="0">
                            <a:solidFill>
                              <a:schemeClr val="tx1"/>
                            </a:solidFill>
                          </a:endParaRPr>
                        </a:p>
                      </a:txBody>
                      <a:tcPr/>
                    </a:tc>
                    <a:tc grid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bg1"/>
                              </a:solidFill>
                            </a:rPr>
                            <a:t>CSR off</a:t>
                          </a:r>
                          <a:endParaRPr lang="zh-CN" altLang="en-US" sz="1400" b="1" dirty="0">
                            <a:solidFill>
                              <a:schemeClr val="bg1"/>
                            </a:solidFill>
                          </a:endParaRPr>
                        </a:p>
                      </a:txBody>
                      <a:tcPr/>
                    </a:tc>
                    <a:tc hMerge="1">
                      <a:txBody>
                        <a:bodyPr/>
                        <a:lstStyle/>
                        <a:p>
                          <a:pPr algn="ctr"/>
                          <a:endParaRPr lang="zh-CN" altLang="en-US"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b="1" dirty="0">
                              <a:solidFill>
                                <a:schemeClr val="tx1"/>
                              </a:solidFill>
                            </a:rPr>
                            <a:t>CSR off</a:t>
                          </a:r>
                          <a:endParaRPr lang="zh-CN" altLang="en-US" b="1" dirty="0">
                            <a:solidFill>
                              <a:schemeClr val="tx1"/>
                            </a:solidFill>
                          </a:endParaRPr>
                        </a:p>
                      </a:txBody>
                      <a:tcPr/>
                    </a:tc>
                    <a:tc hMerge="1">
                      <a:txBody>
                        <a:bodyPr/>
                        <a:lstStyle/>
                        <a:p>
                          <a:pPr algn="ctr"/>
                          <a:endParaRPr lang="zh-CN" altLang="en-US" b="1" dirty="0">
                            <a:solidFill>
                              <a:schemeClr val="tx1"/>
                            </a:solidFill>
                          </a:endParaRPr>
                        </a:p>
                      </a:txBody>
                      <a:tcPr/>
                    </a:tc>
                    <a:extLst>
                      <a:ext uri="{0D108BD9-81ED-4DB2-BD59-A6C34878D82A}">
                        <a16:rowId xmlns:a16="http://schemas.microsoft.com/office/drawing/2014/main" val="8322659"/>
                      </a:ext>
                    </a:extLst>
                  </a:tr>
                  <a:tr h="288068">
                    <a:tc>
                      <a:txBody>
                        <a:bodyPr/>
                        <a:lstStyle/>
                        <a:p>
                          <a:pPr algn="l"/>
                          <a:endParaRPr lang="zh-CN" altLang="en-US" sz="1400" b="1" dirty="0">
                            <a:solidFill>
                              <a:schemeClr val="tx1"/>
                            </a:solidFill>
                          </a:endParaRPr>
                        </a:p>
                      </a:txBody>
                      <a:tcPr/>
                    </a:tc>
                    <a:tc>
                      <a:txBody>
                        <a:bodyPr/>
                        <a:lstStyle/>
                        <a:p>
                          <a:pPr algn="ctr"/>
                          <a:r>
                            <a:rPr lang="en-US" altLang="zh-CN" sz="1400" b="1" dirty="0">
                              <a:solidFill>
                                <a:schemeClr val="tx1"/>
                              </a:solidFill>
                            </a:rPr>
                            <a:t>Before BC</a:t>
                          </a:r>
                          <a:endParaRPr lang="zh-CN" altLang="en-US" sz="1400" b="1" dirty="0">
                            <a:solidFill>
                              <a:schemeClr val="tx1"/>
                            </a:solidFill>
                          </a:endParaRPr>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After BC</a:t>
                          </a:r>
                          <a:endParaRPr lang="zh-CN" altLang="en-US" sz="1400" b="1" dirty="0">
                            <a:solidFill>
                              <a:schemeClr val="tx1"/>
                            </a:solidFill>
                          </a:endParaRPr>
                        </a:p>
                      </a:txBody>
                      <a:tcPr/>
                    </a:tc>
                    <a:tc hMerge="1">
                      <a:txBody>
                        <a:bodyPr/>
                        <a:lstStyle/>
                        <a:p>
                          <a:endParaRPr lang="zh-CN" alt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IP2</a:t>
                          </a:r>
                          <a:endParaRPr lang="zh-CN" altLang="en-US" sz="1400"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After BC</a:t>
                          </a:r>
                          <a:endParaRPr lang="zh-CN" altLang="en-US" sz="1400" b="1" dirty="0">
                            <a:solidFill>
                              <a:schemeClr val="tx1"/>
                            </a:solidFill>
                          </a:endParaRPr>
                        </a:p>
                      </a:txBody>
                      <a:tcPr/>
                    </a:tc>
                    <a:tc hMerge="1">
                      <a:txBody>
                        <a:bodyPr/>
                        <a:lstStyle/>
                        <a:p>
                          <a:endParaRPr lang="zh-CN" alt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IP2</a:t>
                          </a:r>
                          <a:endParaRPr lang="zh-CN" altLang="en-US" sz="1400"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tc>
                    <a:extLst>
                      <a:ext uri="{0D108BD9-81ED-4DB2-BD59-A6C34878D82A}">
                        <a16:rowId xmlns:a16="http://schemas.microsoft.com/office/drawing/2014/main" val="3971210253"/>
                      </a:ext>
                    </a:extLst>
                  </a:tr>
                  <a:tr h="288068">
                    <a:tc>
                      <a:txBody>
                        <a:bodyPr/>
                        <a:lstStyle/>
                        <a:p>
                          <a:pPr algn="l"/>
                          <a:endParaRPr lang="zh-CN" altLang="en-US" sz="1400"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Beam</a:t>
                          </a: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extLst>
                      <a:ext uri="{0D108BD9-81ED-4DB2-BD59-A6C34878D82A}">
                        <a16:rowId xmlns:a16="http://schemas.microsoft.com/office/drawing/2014/main" val="3248981513"/>
                      </a:ext>
                    </a:extLst>
                  </a:tr>
                  <a:tr h="288068">
                    <a:tc>
                      <a:txBody>
                        <a:bodyPr/>
                        <a:lstStyle/>
                        <a:p>
                          <a:pPr algn="l"/>
                          <a14:m>
                            <m:oMath xmlns:m="http://schemas.openxmlformats.org/officeDocument/2006/math">
                              <m:r>
                                <a:rPr lang="en-US" altLang="zh-CN" sz="1400" b="1" i="1" smtClean="0">
                                  <a:latin typeface="Cambria Math" panose="02040503050406030204" pitchFamily="18" charset="0"/>
                                </a:rPr>
                                <m:t>𝑬</m:t>
                              </m:r>
                            </m:oMath>
                          </a14:m>
                          <a:r>
                            <a:rPr lang="en-US" altLang="zh-CN" sz="1400" b="1" dirty="0"/>
                            <a:t> [</a:t>
                          </a:r>
                          <a14:m>
                            <m:oMath xmlns:m="http://schemas.openxmlformats.org/officeDocument/2006/math">
                              <m:r>
                                <a:rPr lang="en-US" altLang="zh-CN" sz="1400" b="1" i="0" smtClean="0">
                                  <a:latin typeface="Cambria Math" panose="02040503050406030204" pitchFamily="18" charset="0"/>
                                </a:rPr>
                                <m:t>𝐌𝐞𝐕</m:t>
                              </m:r>
                            </m:oMath>
                          </a14:m>
                          <a:r>
                            <a:rPr lang="en-US" altLang="zh-CN" sz="1400" b="1" dirty="0"/>
                            <a:t>]</a:t>
                          </a:r>
                          <a:endParaRPr lang="zh-CN" altLang="en-US" sz="1400" b="1" dirty="0"/>
                        </a:p>
                      </a:txBody>
                      <a:tcPr/>
                    </a:tc>
                    <a:tc>
                      <a:txBody>
                        <a:bodyPr/>
                        <a:lstStyle/>
                        <a:p>
                          <a:pPr algn="ctr"/>
                          <a:r>
                            <a:rPr lang="en-US" altLang="zh-CN" sz="1400" dirty="0"/>
                            <a:t>25.9</a:t>
                          </a:r>
                          <a:endParaRPr lang="zh-CN" altLang="en-US" sz="1400" dirty="0"/>
                        </a:p>
                      </a:txBody>
                      <a:tcPr/>
                    </a:tc>
                    <a:tc>
                      <a:txBody>
                        <a:bodyPr/>
                        <a:lstStyle/>
                        <a:p>
                          <a:pPr algn="ctr"/>
                          <a:r>
                            <a:rPr lang="en-US" altLang="zh-CN" sz="1400" dirty="0"/>
                            <a:t>27.1</a:t>
                          </a:r>
                          <a:endParaRPr lang="zh-CN" altLang="en-US" sz="1400" dirty="0"/>
                        </a:p>
                      </a:txBody>
                      <a:tcPr/>
                    </a:tc>
                    <a:tc>
                      <a:txBody>
                        <a:bodyPr/>
                        <a:lstStyle/>
                        <a:p>
                          <a:pPr algn="ctr"/>
                          <a:r>
                            <a:rPr lang="en-US" altLang="zh-CN" sz="1400" dirty="0"/>
                            <a:t>24.8</a:t>
                          </a:r>
                          <a:endParaRPr lang="zh-CN" altLang="en-US" sz="1400" dirty="0"/>
                        </a:p>
                      </a:txBody>
                      <a:tcPr/>
                    </a:tc>
                    <a:tc>
                      <a:txBody>
                        <a:bodyPr/>
                        <a:lstStyle/>
                        <a:p>
                          <a:pPr algn="ctr"/>
                          <a:r>
                            <a:rPr lang="en-US" altLang="zh-CN" sz="1400" dirty="0"/>
                            <a:t>153.9</a:t>
                          </a:r>
                          <a:endParaRPr lang="zh-CN" altLang="en-US" sz="1400" dirty="0"/>
                        </a:p>
                      </a:txBody>
                      <a:tcPr/>
                    </a:tc>
                    <a:tc>
                      <a:txBody>
                        <a:bodyPr/>
                        <a:lstStyle/>
                        <a:p>
                          <a:pPr algn="ctr"/>
                          <a:r>
                            <a:rPr lang="en-US" altLang="zh-CN" sz="1400" dirty="0"/>
                            <a:t>151.1</a:t>
                          </a:r>
                          <a:endParaRPr lang="zh-CN" altLang="en-US" sz="1400" dirty="0"/>
                        </a:p>
                      </a:txBody>
                      <a:tcPr/>
                    </a:tc>
                    <a:tc>
                      <a:txBody>
                        <a:bodyPr/>
                        <a:lstStyle/>
                        <a:p>
                          <a:pPr algn="ctr"/>
                          <a:r>
                            <a:rPr lang="en-US" altLang="zh-CN" sz="1400" dirty="0"/>
                            <a:t>27.1</a:t>
                          </a:r>
                          <a:endParaRPr lang="zh-CN" altLang="en-US" sz="1400" dirty="0"/>
                        </a:p>
                      </a:txBody>
                      <a:tcPr/>
                    </a:tc>
                    <a:tc>
                      <a:txBody>
                        <a:bodyPr/>
                        <a:lstStyle/>
                        <a:p>
                          <a:pPr algn="ctr"/>
                          <a:r>
                            <a:rPr lang="en-US" altLang="zh-CN" sz="1400" dirty="0"/>
                            <a:t>24.84</a:t>
                          </a:r>
                          <a:endParaRPr lang="zh-CN" altLang="en-US" sz="1400" dirty="0"/>
                        </a:p>
                      </a:txBody>
                      <a:tcPr/>
                    </a:tc>
                    <a:tc>
                      <a:txBody>
                        <a:bodyPr/>
                        <a:lstStyle/>
                        <a:p>
                          <a:pPr algn="ctr"/>
                          <a:r>
                            <a:rPr lang="en-US" altLang="zh-CN" sz="1400" dirty="0"/>
                            <a:t>153.9</a:t>
                          </a:r>
                          <a:endParaRPr lang="zh-CN" altLang="en-US" sz="1400" dirty="0"/>
                        </a:p>
                      </a:txBody>
                      <a:tcPr/>
                    </a:tc>
                    <a:tc>
                      <a:txBody>
                        <a:bodyPr/>
                        <a:lstStyle/>
                        <a:p>
                          <a:pPr algn="ctr"/>
                          <a:r>
                            <a:rPr lang="en-US" altLang="zh-CN" sz="1400" dirty="0"/>
                            <a:t>151.2</a:t>
                          </a:r>
                          <a:endParaRPr lang="zh-CN" altLang="en-US" sz="1400" dirty="0"/>
                        </a:p>
                      </a:txBody>
                      <a:tcPr/>
                    </a:tc>
                    <a:extLst>
                      <a:ext uri="{0D108BD9-81ED-4DB2-BD59-A6C34878D82A}">
                        <a16:rowId xmlns:a16="http://schemas.microsoft.com/office/drawing/2014/main" val="1195604"/>
                      </a:ext>
                    </a:extLst>
                  </a:tr>
                  <a:tr h="288068">
                    <a:tc>
                      <a:txBody>
                        <a:bodyPr/>
                        <a:lstStyle/>
                        <a:p>
                          <a:pPr algn="l"/>
                          <a14:m>
                            <m:oMath xmlns:m="http://schemas.openxmlformats.org/officeDocument/2006/math">
                              <m:r>
                                <a:rPr lang="en-US" altLang="zh-CN" sz="1400" b="1" i="1" smtClean="0">
                                  <a:latin typeface="Cambria Math" panose="02040503050406030204" pitchFamily="18" charset="0"/>
                                </a:rPr>
                                <m:t>𝑸</m:t>
                              </m:r>
                            </m:oMath>
                          </a14:m>
                          <a:r>
                            <a:rPr lang="en-US" altLang="zh-CN" sz="1400" b="1" dirty="0"/>
                            <a:t> [</a:t>
                          </a:r>
                          <a14:m>
                            <m:oMath xmlns:m="http://schemas.openxmlformats.org/officeDocument/2006/math">
                              <m:r>
                                <a:rPr lang="en-US" altLang="zh-CN" sz="1400" b="1" i="0" dirty="0" smtClean="0">
                                  <a:latin typeface="Cambria Math" panose="02040503050406030204" pitchFamily="18" charset="0"/>
                                </a:rPr>
                                <m:t>𝐧𝐂</m:t>
                              </m:r>
                            </m:oMath>
                          </a14:m>
                          <a:r>
                            <a:rPr lang="en-US" altLang="zh-CN" sz="1400" b="1" dirty="0"/>
                            <a:t>]</a:t>
                          </a:r>
                          <a:endParaRPr lang="zh-CN" altLang="en-US" sz="1400" b="1" dirty="0"/>
                        </a:p>
                      </a:txBody>
                      <a:tcPr/>
                    </a:tc>
                    <a:tc>
                      <a:txBody>
                        <a:bodyPr/>
                        <a:lstStyle/>
                        <a:p>
                          <a:pPr algn="ctr"/>
                          <a:r>
                            <a:rPr lang="en-US" altLang="zh-CN" sz="1400" dirty="0"/>
                            <a:t>5</a:t>
                          </a:r>
                          <a:endParaRPr lang="zh-CN" altLang="en-US" sz="1400" dirty="0"/>
                        </a:p>
                      </a:txBody>
                      <a:tcPr/>
                    </a:tc>
                    <a:tc>
                      <a:txBody>
                        <a:bodyPr/>
                        <a:lstStyle/>
                        <a:p>
                          <a:pPr algn="ctr"/>
                          <a:r>
                            <a:rPr lang="en-US" altLang="zh-CN" sz="1400" dirty="0"/>
                            <a:t>1.43</a:t>
                          </a:r>
                          <a:endParaRPr lang="zh-CN" altLang="en-US" sz="1400" dirty="0"/>
                        </a:p>
                      </a:txBody>
                      <a:tcPr/>
                    </a:tc>
                    <a:tc>
                      <a:txBody>
                        <a:bodyPr/>
                        <a:lstStyle/>
                        <a:p>
                          <a:pPr algn="ctr"/>
                          <a:r>
                            <a:rPr lang="en-US" altLang="zh-CN" sz="1400" dirty="0"/>
                            <a:t>1.09</a:t>
                          </a:r>
                          <a:endParaRPr lang="zh-CN" altLang="en-US" sz="1400" dirty="0"/>
                        </a:p>
                      </a:txBody>
                      <a:tcPr/>
                    </a:tc>
                    <a:tc>
                      <a:txBody>
                        <a:bodyPr/>
                        <a:lstStyle/>
                        <a:p>
                          <a:pPr algn="ctr"/>
                          <a:r>
                            <a:rPr lang="en-US" altLang="zh-CN" sz="1400" dirty="0"/>
                            <a:t>1.43</a:t>
                          </a:r>
                          <a:endParaRPr lang="zh-CN" altLang="en-US" sz="1400" dirty="0"/>
                        </a:p>
                      </a:txBody>
                      <a:tcPr/>
                    </a:tc>
                    <a:tc>
                      <a:txBody>
                        <a:bodyPr/>
                        <a:lstStyle/>
                        <a:p>
                          <a:pPr algn="ctr"/>
                          <a:r>
                            <a:rPr lang="en-US" altLang="zh-CN" sz="1400" dirty="0"/>
                            <a:t>1.09</a:t>
                          </a:r>
                          <a:endParaRPr lang="zh-CN" altLang="en-US" sz="1400" dirty="0"/>
                        </a:p>
                      </a:txBody>
                      <a:tcPr/>
                    </a:tc>
                    <a:tc>
                      <a:txBody>
                        <a:bodyPr/>
                        <a:lstStyle/>
                        <a:p>
                          <a:pPr algn="ctr"/>
                          <a:r>
                            <a:rPr lang="en-US" altLang="zh-CN" sz="1400" dirty="0"/>
                            <a:t>1.43</a:t>
                          </a:r>
                          <a:endParaRPr lang="zh-CN" altLang="en-US" sz="1400" dirty="0"/>
                        </a:p>
                      </a:txBody>
                      <a:tcPr/>
                    </a:tc>
                    <a:tc>
                      <a:txBody>
                        <a:bodyPr/>
                        <a:lstStyle/>
                        <a:p>
                          <a:pPr algn="ctr"/>
                          <a:r>
                            <a:rPr lang="en-US" altLang="zh-CN" sz="1400" dirty="0"/>
                            <a:t>1.09</a:t>
                          </a:r>
                          <a:endParaRPr lang="zh-CN" altLang="en-US" sz="1400" dirty="0"/>
                        </a:p>
                      </a:txBody>
                      <a:tcPr/>
                    </a:tc>
                    <a:tc>
                      <a:txBody>
                        <a:bodyPr/>
                        <a:lstStyle/>
                        <a:p>
                          <a:pPr algn="ctr"/>
                          <a:r>
                            <a:rPr lang="en-US" altLang="zh-CN" sz="1400" dirty="0"/>
                            <a:t>1.43</a:t>
                          </a:r>
                          <a:endParaRPr lang="zh-CN" altLang="en-US" sz="1400" dirty="0"/>
                        </a:p>
                      </a:txBody>
                      <a:tcPr/>
                    </a:tc>
                    <a:tc>
                      <a:txBody>
                        <a:bodyPr/>
                        <a:lstStyle/>
                        <a:p>
                          <a:pPr algn="ctr"/>
                          <a:r>
                            <a:rPr lang="en-US" altLang="zh-CN" sz="1400" dirty="0"/>
                            <a:t>1.09</a:t>
                          </a:r>
                          <a:endParaRPr lang="zh-CN" altLang="en-US" sz="1400" dirty="0"/>
                        </a:p>
                      </a:txBody>
                      <a:tcPr/>
                    </a:tc>
                    <a:extLst>
                      <a:ext uri="{0D108BD9-81ED-4DB2-BD59-A6C34878D82A}">
                        <a16:rowId xmlns:a16="http://schemas.microsoft.com/office/drawing/2014/main" val="264722560"/>
                      </a:ext>
                    </a:extLst>
                  </a:tr>
                  <a:tr h="288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𝝈</m:t>
                                  </m:r>
                                </m:e>
                                <m:sub>
                                  <m:r>
                                    <a:rPr lang="en-US" altLang="zh-CN" sz="1400" b="1" i="1" smtClean="0">
                                      <a:latin typeface="Cambria Math" panose="02040503050406030204" pitchFamily="18" charset="0"/>
                                    </a:rPr>
                                    <m:t>𝒛</m:t>
                                  </m:r>
                                </m:sub>
                              </m:sSub>
                            </m:oMath>
                          </a14:m>
                          <a:r>
                            <a:rPr lang="en-US" altLang="zh-CN" sz="1400" b="1" dirty="0"/>
                            <a:t> [</a:t>
                          </a:r>
                          <a14:m>
                            <m:oMath xmlns:m="http://schemas.openxmlformats.org/officeDocument/2006/math">
                              <m:r>
                                <a:rPr lang="en-US" altLang="zh-CN" sz="1400" b="1" i="0" dirty="0" smtClean="0">
                                  <a:latin typeface="Cambria Math" panose="02040503050406030204" pitchFamily="18" charset="0"/>
                                </a:rPr>
                                <m:t>𝛍</m:t>
                              </m:r>
                              <m:r>
                                <a:rPr lang="en-US" altLang="zh-CN" sz="1400" b="1" i="0" dirty="0" smtClean="0">
                                  <a:latin typeface="Cambria Math" panose="02040503050406030204" pitchFamily="18" charset="0"/>
                                </a:rPr>
                                <m:t>𝐦</m:t>
                              </m:r>
                            </m:oMath>
                          </a14:m>
                          <a:r>
                            <a:rPr lang="en-US" altLang="zh-CN" sz="1400" b="1" dirty="0"/>
                            <a:t>]</a:t>
                          </a:r>
                          <a:endParaRPr lang="zh-CN" altLang="en-US" sz="1400" b="1" dirty="0"/>
                        </a:p>
                      </a:txBody>
                      <a:tcPr/>
                    </a:tc>
                    <a:tc>
                      <a:txBody>
                        <a:bodyPr/>
                        <a:lstStyle/>
                        <a:p>
                          <a:pPr algn="ctr"/>
                          <a:r>
                            <a:rPr lang="en-US" altLang="zh-CN" sz="1400" dirty="0"/>
                            <a:t>1784.3</a:t>
                          </a:r>
                          <a:endParaRPr lang="zh-CN" altLang="en-US" sz="1400" dirty="0"/>
                        </a:p>
                      </a:txBody>
                      <a:tcPr/>
                    </a:tc>
                    <a:tc>
                      <a:txBody>
                        <a:bodyPr/>
                        <a:lstStyle/>
                        <a:p>
                          <a:pPr algn="ctr"/>
                          <a:r>
                            <a:rPr lang="en-US" altLang="zh-CN" sz="1400" dirty="0"/>
                            <a:t>201.3</a:t>
                          </a:r>
                          <a:endParaRPr lang="zh-CN" altLang="en-US" sz="1400" dirty="0"/>
                        </a:p>
                      </a:txBody>
                      <a:tcPr/>
                    </a:tc>
                    <a:tc>
                      <a:txBody>
                        <a:bodyPr/>
                        <a:lstStyle/>
                        <a:p>
                          <a:pPr algn="ctr"/>
                          <a:r>
                            <a:rPr lang="en-US" altLang="zh-CN" sz="1400" dirty="0"/>
                            <a:t>281.2</a:t>
                          </a:r>
                          <a:endParaRPr lang="zh-CN" altLang="en-US" sz="1400" dirty="0"/>
                        </a:p>
                      </a:txBody>
                      <a:tcPr/>
                    </a:tc>
                    <a:tc>
                      <a:txBody>
                        <a:bodyPr/>
                        <a:lstStyle/>
                        <a:p>
                          <a:pPr algn="ctr"/>
                          <a:r>
                            <a:rPr lang="en-US" altLang="zh-CN" sz="1400" dirty="0"/>
                            <a:t>120.2</a:t>
                          </a:r>
                          <a:endParaRPr lang="zh-CN" altLang="en-US" sz="1400" dirty="0"/>
                        </a:p>
                      </a:txBody>
                      <a:tcPr/>
                    </a:tc>
                    <a:tc>
                      <a:txBody>
                        <a:bodyPr/>
                        <a:lstStyle/>
                        <a:p>
                          <a:pPr algn="ctr"/>
                          <a:r>
                            <a:rPr lang="en-US" altLang="zh-CN" sz="1400" dirty="0"/>
                            <a:t>119.3</a:t>
                          </a:r>
                          <a:endParaRPr lang="zh-CN" altLang="en-US" sz="1400" dirty="0"/>
                        </a:p>
                      </a:txBody>
                      <a:tcPr/>
                    </a:tc>
                    <a:tc>
                      <a:txBody>
                        <a:bodyPr/>
                        <a:lstStyle/>
                        <a:p>
                          <a:pPr algn="ctr"/>
                          <a:r>
                            <a:rPr lang="en-US" altLang="zh-CN" sz="1400" dirty="0"/>
                            <a:t>98.8</a:t>
                          </a:r>
                          <a:endParaRPr lang="zh-CN" altLang="en-US" sz="1400" dirty="0"/>
                        </a:p>
                      </a:txBody>
                      <a:tcPr/>
                    </a:tc>
                    <a:tc>
                      <a:txBody>
                        <a:bodyPr/>
                        <a:lstStyle/>
                        <a:p>
                          <a:pPr algn="ctr"/>
                          <a:r>
                            <a:rPr lang="en-US" altLang="zh-CN" sz="1400" dirty="0"/>
                            <a:t>104.6</a:t>
                          </a:r>
                          <a:endParaRPr lang="zh-CN" altLang="en-US" sz="1400" dirty="0"/>
                        </a:p>
                      </a:txBody>
                      <a:tcPr/>
                    </a:tc>
                    <a:tc>
                      <a:txBody>
                        <a:bodyPr/>
                        <a:lstStyle/>
                        <a:p>
                          <a:pPr algn="ctr"/>
                          <a:r>
                            <a:rPr lang="en-US" altLang="zh-CN" sz="1400" dirty="0"/>
                            <a:t>118.5</a:t>
                          </a:r>
                          <a:endParaRPr lang="zh-CN" altLang="en-US" sz="1400" dirty="0"/>
                        </a:p>
                      </a:txBody>
                      <a:tcPr/>
                    </a:tc>
                    <a:tc>
                      <a:txBody>
                        <a:bodyPr/>
                        <a:lstStyle/>
                        <a:p>
                          <a:pPr algn="ctr"/>
                          <a:r>
                            <a:rPr lang="en-US" altLang="zh-CN" sz="1400" dirty="0"/>
                            <a:t>120.2</a:t>
                          </a:r>
                          <a:endParaRPr lang="zh-CN" altLang="en-US" sz="1400" dirty="0"/>
                        </a:p>
                      </a:txBody>
                      <a:tcPr/>
                    </a:tc>
                    <a:extLst>
                      <a:ext uri="{0D108BD9-81ED-4DB2-BD59-A6C34878D82A}">
                        <a16:rowId xmlns:a16="http://schemas.microsoft.com/office/drawing/2014/main" val="3389191103"/>
                      </a:ext>
                    </a:extLst>
                  </a:tr>
                  <a:tr h="3061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𝑰</m:t>
                                  </m:r>
                                </m:e>
                                <m:sub>
                                  <m:r>
                                    <a:rPr lang="en-US" altLang="zh-CN" sz="1400" b="1" i="1" smtClean="0">
                                      <a:latin typeface="Cambria Math" panose="02040503050406030204" pitchFamily="18" charset="0"/>
                                    </a:rPr>
                                    <m:t>𝒑𝒆𝒂𝒌</m:t>
                                  </m:r>
                                </m:sub>
                              </m:sSub>
                            </m:oMath>
                          </a14:m>
                          <a:r>
                            <a:rPr lang="en-US" altLang="zh-CN" sz="1400" b="1" dirty="0"/>
                            <a:t> [</a:t>
                          </a:r>
                          <a14:m>
                            <m:oMath xmlns:m="http://schemas.openxmlformats.org/officeDocument/2006/math">
                              <m:r>
                                <a:rPr lang="en-US" altLang="zh-CN" sz="1400" b="1" i="0" dirty="0" smtClean="0">
                                  <a:latin typeface="Cambria Math" panose="02040503050406030204" pitchFamily="18" charset="0"/>
                                </a:rPr>
                                <m:t>𝐤𝐀</m:t>
                              </m:r>
                            </m:oMath>
                          </a14:m>
                          <a:r>
                            <a:rPr lang="en-US" altLang="zh-CN" sz="1400" b="1" dirty="0"/>
                            <a:t>]</a:t>
                          </a:r>
                          <a:endParaRPr lang="zh-CN" altLang="en-US" sz="1400" b="1" dirty="0"/>
                        </a:p>
                      </a:txBody>
                      <a:tcPr/>
                    </a:tc>
                    <a:tc>
                      <a:txBody>
                        <a:bodyPr/>
                        <a:lstStyle/>
                        <a:p>
                          <a:pPr algn="ctr"/>
                          <a:r>
                            <a:rPr lang="en-US" altLang="zh-CN" sz="1400" dirty="0"/>
                            <a:t>0.7</a:t>
                          </a:r>
                          <a:endParaRPr lang="zh-CN" altLang="en-US" sz="1400" dirty="0"/>
                        </a:p>
                      </a:txBody>
                      <a:tcPr/>
                    </a:tc>
                    <a:tc>
                      <a:txBody>
                        <a:bodyPr/>
                        <a:lstStyle/>
                        <a:p>
                          <a:pPr algn="ctr"/>
                          <a:r>
                            <a:rPr lang="en-US" altLang="zh-CN" sz="1400" dirty="0"/>
                            <a:t>2.2</a:t>
                          </a:r>
                          <a:endParaRPr lang="zh-CN" altLang="en-US" sz="1400" dirty="0"/>
                        </a:p>
                      </a:txBody>
                      <a:tcPr/>
                    </a:tc>
                    <a:tc>
                      <a:txBody>
                        <a:bodyPr/>
                        <a:lstStyle/>
                        <a:p>
                          <a:pPr algn="ctr"/>
                          <a:r>
                            <a:rPr lang="en-US" altLang="zh-CN" sz="1400" dirty="0"/>
                            <a:t>1.8</a:t>
                          </a:r>
                          <a:endParaRPr lang="zh-CN" altLang="en-US" sz="1400" dirty="0"/>
                        </a:p>
                      </a:txBody>
                      <a:tcPr/>
                    </a:tc>
                    <a:tc>
                      <a:txBody>
                        <a:bodyPr/>
                        <a:lstStyle/>
                        <a:p>
                          <a:pPr algn="ctr"/>
                          <a:r>
                            <a:rPr lang="en-US" altLang="zh-CN" sz="1400" dirty="0"/>
                            <a:t>1.7</a:t>
                          </a:r>
                          <a:endParaRPr lang="zh-CN" altLang="en-US" sz="1400" dirty="0"/>
                        </a:p>
                      </a:txBody>
                      <a:tcPr/>
                    </a:tc>
                    <a:tc>
                      <a:txBody>
                        <a:bodyPr/>
                        <a:lstStyle/>
                        <a:p>
                          <a:pPr algn="ctr"/>
                          <a:r>
                            <a:rPr lang="en-US" altLang="zh-CN" sz="1400" dirty="0"/>
                            <a:t>1.5</a:t>
                          </a:r>
                          <a:endParaRPr lang="zh-CN" altLang="en-US" sz="1400" dirty="0"/>
                        </a:p>
                      </a:txBody>
                      <a:tcPr/>
                    </a:tc>
                    <a:tc>
                      <a:txBody>
                        <a:bodyPr/>
                        <a:lstStyle/>
                        <a:p>
                          <a:pPr algn="ctr"/>
                          <a:r>
                            <a:rPr lang="en-US" altLang="zh-CN" sz="1400" dirty="0"/>
                            <a:t>2.1</a:t>
                          </a:r>
                          <a:endParaRPr lang="zh-CN" altLang="en-US" sz="1400" dirty="0"/>
                        </a:p>
                      </a:txBody>
                      <a:tcPr/>
                    </a:tc>
                    <a:tc>
                      <a:txBody>
                        <a:bodyPr/>
                        <a:lstStyle/>
                        <a:p>
                          <a:pPr algn="ctr"/>
                          <a:r>
                            <a:rPr lang="en-US" altLang="zh-CN" sz="1400" dirty="0"/>
                            <a:t>1.7</a:t>
                          </a:r>
                          <a:endParaRPr lang="zh-CN" altLang="en-US" sz="1400" dirty="0"/>
                        </a:p>
                      </a:txBody>
                      <a:tcPr/>
                    </a:tc>
                    <a:tc>
                      <a:txBody>
                        <a:bodyPr/>
                        <a:lstStyle/>
                        <a:p>
                          <a:pPr algn="ctr"/>
                          <a:r>
                            <a:rPr lang="en-US" altLang="zh-CN" sz="1400" dirty="0"/>
                            <a:t>1.7</a:t>
                          </a:r>
                          <a:endParaRPr lang="zh-CN" altLang="en-US" sz="1400" dirty="0"/>
                        </a:p>
                      </a:txBody>
                      <a:tcPr/>
                    </a:tc>
                    <a:tc>
                      <a:txBody>
                        <a:bodyPr/>
                        <a:lstStyle/>
                        <a:p>
                          <a:pPr algn="ctr"/>
                          <a:r>
                            <a:rPr lang="en-US" altLang="zh-CN" sz="1400" dirty="0"/>
                            <a:t>1.5</a:t>
                          </a:r>
                          <a:endParaRPr lang="zh-CN" altLang="en-US" sz="1400" dirty="0"/>
                        </a:p>
                      </a:txBody>
                      <a:tcPr/>
                    </a:tc>
                    <a:extLst>
                      <a:ext uri="{0D108BD9-81ED-4DB2-BD59-A6C34878D82A}">
                        <a16:rowId xmlns:a16="http://schemas.microsoft.com/office/drawing/2014/main" val="2365844303"/>
                      </a:ext>
                    </a:extLst>
                  </a:tr>
                  <a:tr h="306133">
                    <a:tc>
                      <a:txBody>
                        <a:bodyPr/>
                        <a:lstStyle/>
                        <a:p>
                          <a:pPr algn="l"/>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𝝈</m:t>
                                  </m:r>
                                </m:e>
                                <m:sub>
                                  <m:r>
                                    <a:rPr lang="en-US" altLang="zh-CN" sz="1400" b="1" i="1" smtClean="0">
                                      <a:latin typeface="Cambria Math" panose="02040503050406030204" pitchFamily="18" charset="0"/>
                                    </a:rPr>
                                    <m:t>𝜸</m:t>
                                  </m:r>
                                </m:sub>
                              </m:sSub>
                            </m:oMath>
                          </a14:m>
                          <a:r>
                            <a:rPr lang="zh-CN" altLang="en-US" sz="1400" b="1" dirty="0"/>
                            <a:t> </a:t>
                          </a:r>
                          <a:r>
                            <a:rPr lang="en-US" altLang="zh-CN" sz="1400" b="1" dirty="0"/>
                            <a:t>[</a:t>
                          </a:r>
                          <a14:m>
                            <m:oMath xmlns:m="http://schemas.openxmlformats.org/officeDocument/2006/math">
                              <m:r>
                                <a:rPr lang="en-US" altLang="zh-CN" sz="1400" b="1" i="0" smtClean="0">
                                  <a:latin typeface="Cambria Math" panose="02040503050406030204" pitchFamily="18" charset="0"/>
                                </a:rPr>
                                <m:t>%</m:t>
                              </m:r>
                            </m:oMath>
                          </a14:m>
                          <a:r>
                            <a:rPr lang="en-US" altLang="zh-CN" sz="1400" b="1" dirty="0"/>
                            <a:t>]</a:t>
                          </a:r>
                          <a:endParaRPr lang="zh-CN" altLang="en-US" sz="1400" b="1" dirty="0"/>
                        </a:p>
                      </a:txBody>
                      <a:tcPr/>
                    </a:tc>
                    <a:tc>
                      <a:txBody>
                        <a:bodyPr/>
                        <a:lstStyle/>
                        <a:p>
                          <a:pPr algn="ctr"/>
                          <a:r>
                            <a:rPr lang="en-US" altLang="zh-CN" sz="1400" i="0" dirty="0"/>
                            <a:t>4.68</a:t>
                          </a:r>
                          <a:endParaRPr lang="zh-CN" altLang="en-US" sz="1400" i="0" dirty="0"/>
                        </a:p>
                      </a:txBody>
                      <a:tcPr/>
                    </a:tc>
                    <a:tc>
                      <a:txBody>
                        <a:bodyPr/>
                        <a:lstStyle/>
                        <a:p>
                          <a:pPr algn="ctr"/>
                          <a:r>
                            <a:rPr lang="en-US" altLang="zh-CN" sz="1400" dirty="0"/>
                            <a:t>2.23</a:t>
                          </a:r>
                          <a:endParaRPr lang="zh-CN" altLang="en-US" sz="1400" dirty="0"/>
                        </a:p>
                      </a:txBody>
                      <a:tcPr/>
                    </a:tc>
                    <a:tc>
                      <a:txBody>
                        <a:bodyPr/>
                        <a:lstStyle/>
                        <a:p>
                          <a:pPr algn="ctr"/>
                          <a:r>
                            <a:rPr lang="en-US" altLang="zh-CN" sz="1400" dirty="0"/>
                            <a:t>1.27</a:t>
                          </a:r>
                          <a:endParaRPr lang="zh-CN" altLang="en-US" sz="1400" dirty="0"/>
                        </a:p>
                      </a:txBody>
                      <a:tcPr/>
                    </a:tc>
                    <a:tc>
                      <a:txBody>
                        <a:bodyPr/>
                        <a:lstStyle/>
                        <a:p>
                          <a:pPr algn="ctr"/>
                          <a:r>
                            <a:rPr lang="en-US" altLang="zh-CN" sz="1400" dirty="0"/>
                            <a:t>0.6</a:t>
                          </a:r>
                          <a:endParaRPr lang="zh-CN" altLang="en-US" sz="1400" dirty="0"/>
                        </a:p>
                      </a:txBody>
                      <a:tcPr/>
                    </a:tc>
                    <a:tc>
                      <a:txBody>
                        <a:bodyPr/>
                        <a:lstStyle/>
                        <a:p>
                          <a:pPr algn="ctr"/>
                          <a:r>
                            <a:rPr lang="en-US" altLang="zh-CN" sz="1400" dirty="0"/>
                            <a:t>0.3</a:t>
                          </a:r>
                          <a:endParaRPr lang="zh-CN" altLang="en-US" sz="1400" dirty="0"/>
                        </a:p>
                      </a:txBody>
                      <a:tcPr/>
                    </a:tc>
                    <a:tc>
                      <a:txBody>
                        <a:bodyPr/>
                        <a:lstStyle/>
                        <a:p>
                          <a:pPr algn="ctr"/>
                          <a:r>
                            <a:rPr lang="en-US" altLang="zh-CN" sz="1400" dirty="0"/>
                            <a:t>2.06</a:t>
                          </a:r>
                          <a:endParaRPr lang="zh-CN" altLang="en-US" sz="1400" dirty="0"/>
                        </a:p>
                      </a:txBody>
                      <a:tcPr/>
                    </a:tc>
                    <a:tc>
                      <a:txBody>
                        <a:bodyPr/>
                        <a:lstStyle/>
                        <a:p>
                          <a:pPr algn="ctr"/>
                          <a:r>
                            <a:rPr lang="en-US" altLang="zh-CN" sz="1400" dirty="0"/>
                            <a:t>1.25</a:t>
                          </a:r>
                          <a:endParaRPr lang="zh-CN" altLang="en-US" sz="1400" dirty="0"/>
                        </a:p>
                      </a:txBody>
                      <a:tcPr/>
                    </a:tc>
                    <a:tc>
                      <a:txBody>
                        <a:bodyPr/>
                        <a:lstStyle/>
                        <a:p>
                          <a:pPr algn="ctr"/>
                          <a:r>
                            <a:rPr lang="en-US" altLang="zh-CN" sz="1400" dirty="0"/>
                            <a:t>0.59</a:t>
                          </a:r>
                          <a:endParaRPr lang="zh-CN" altLang="en-US" sz="1400" dirty="0"/>
                        </a:p>
                      </a:txBody>
                      <a:tcPr/>
                    </a:tc>
                    <a:tc>
                      <a:txBody>
                        <a:bodyPr/>
                        <a:lstStyle/>
                        <a:p>
                          <a:pPr algn="ctr"/>
                          <a:r>
                            <a:rPr lang="en-US" altLang="zh-CN" sz="1400" dirty="0"/>
                            <a:t>0.30</a:t>
                          </a:r>
                          <a:endParaRPr lang="zh-CN" altLang="en-US" sz="1400" dirty="0"/>
                        </a:p>
                      </a:txBody>
                      <a:tcPr/>
                    </a:tc>
                    <a:extLst>
                      <a:ext uri="{0D108BD9-81ED-4DB2-BD59-A6C34878D82A}">
                        <a16:rowId xmlns:a16="http://schemas.microsoft.com/office/drawing/2014/main" val="1610565405"/>
                      </a:ext>
                    </a:extLst>
                  </a:tr>
                  <a:tr h="306133">
                    <a:tc>
                      <a:txBody>
                        <a:bodyPr/>
                        <a:lstStyle/>
                        <a:p>
                          <a:pPr algn="l"/>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𝝐</m:t>
                                  </m:r>
                                </m:e>
                                <m:sub>
                                  <m:r>
                                    <a:rPr lang="en-US" altLang="zh-CN" sz="1400" b="1" i="1" smtClean="0">
                                      <a:latin typeface="Cambria Math" panose="02040503050406030204" pitchFamily="18" charset="0"/>
                                    </a:rPr>
                                    <m:t>𝒙</m:t>
                                  </m:r>
                                </m:sub>
                              </m:sSub>
                            </m:oMath>
                          </a14:m>
                          <a:r>
                            <a:rPr lang="zh-CN" altLang="en-US" sz="1400" b="1" dirty="0"/>
                            <a:t> </a:t>
                          </a:r>
                          <a:r>
                            <a:rPr lang="en-US" altLang="zh-CN" sz="1400" b="1" dirty="0"/>
                            <a:t>[</a:t>
                          </a:r>
                          <a14:m>
                            <m:oMath xmlns:m="http://schemas.openxmlformats.org/officeDocument/2006/math">
                              <m:r>
                                <a:rPr lang="en-US" altLang="zh-CN" sz="1400" b="1" i="0" smtClean="0">
                                  <a:latin typeface="Cambria Math" panose="02040503050406030204" pitchFamily="18" charset="0"/>
                                </a:rPr>
                                <m:t>𝐦𝐦</m:t>
                              </m:r>
                              <m:r>
                                <a:rPr lang="en-US" altLang="zh-CN" sz="1400" b="1" i="0" smtClean="0">
                                  <a:latin typeface="Cambria Math" panose="02040503050406030204" pitchFamily="18" charset="0"/>
                                </a:rPr>
                                <m:t>⋅</m:t>
                              </m:r>
                              <m:r>
                                <a:rPr lang="en-US" altLang="zh-CN" sz="1400" b="1" i="0" smtClean="0">
                                  <a:latin typeface="Cambria Math" panose="02040503050406030204" pitchFamily="18" charset="0"/>
                                </a:rPr>
                                <m:t>𝐦𝐫𝐚𝐝</m:t>
                              </m:r>
                            </m:oMath>
                          </a14:m>
                          <a:r>
                            <a:rPr lang="en-US" altLang="zh-CN" sz="1400" b="1" dirty="0"/>
                            <a:t>]</a:t>
                          </a:r>
                          <a:endParaRPr lang="zh-CN" altLang="en-US" sz="1400" b="1" dirty="0"/>
                        </a:p>
                      </a:txBody>
                      <a:tcPr/>
                    </a:tc>
                    <a:tc>
                      <a:txBody>
                        <a:bodyPr/>
                        <a:lstStyle/>
                        <a:p>
                          <a:pPr algn="ctr"/>
                          <a:r>
                            <a:rPr lang="en-US" altLang="zh-CN" sz="1400" dirty="0"/>
                            <a:t>0.2</a:t>
                          </a:r>
                          <a:endParaRPr lang="zh-CN" altLang="en-US" sz="1400" dirty="0"/>
                        </a:p>
                      </a:txBody>
                      <a:tcPr/>
                    </a:tc>
                    <a:tc>
                      <a:txBody>
                        <a:bodyPr/>
                        <a:lstStyle/>
                        <a:p>
                          <a:pPr algn="ctr"/>
                          <a:r>
                            <a:rPr lang="en-US" altLang="zh-CN" sz="1400" dirty="0"/>
                            <a:t>0.24</a:t>
                          </a:r>
                          <a:endParaRPr lang="zh-CN" altLang="en-US" sz="1400" dirty="0"/>
                        </a:p>
                      </a:txBody>
                      <a:tcPr/>
                    </a:tc>
                    <a:tc>
                      <a:txBody>
                        <a:bodyPr/>
                        <a:lstStyle/>
                        <a:p>
                          <a:pPr algn="ctr"/>
                          <a:r>
                            <a:rPr lang="en-US" altLang="zh-CN" sz="1400" dirty="0"/>
                            <a:t>0.24</a:t>
                          </a:r>
                          <a:endParaRPr lang="zh-CN" altLang="en-US" sz="1400" dirty="0"/>
                        </a:p>
                      </a:txBody>
                      <a:tcPr/>
                    </a:tc>
                    <a:tc>
                      <a:txBody>
                        <a:bodyPr/>
                        <a:lstStyle/>
                        <a:p>
                          <a:pPr algn="ctr"/>
                          <a:r>
                            <a:rPr lang="en-US" altLang="zh-CN" sz="1400" dirty="0"/>
                            <a:t>0.04</a:t>
                          </a:r>
                          <a:endParaRPr lang="zh-CN" altLang="en-US" sz="1400" dirty="0"/>
                        </a:p>
                      </a:txBody>
                      <a:tcPr/>
                    </a:tc>
                    <a:tc>
                      <a:txBody>
                        <a:bodyPr/>
                        <a:lstStyle/>
                        <a:p>
                          <a:pPr algn="ctr"/>
                          <a:r>
                            <a:rPr lang="en-US" altLang="zh-CN" sz="1400" dirty="0"/>
                            <a:t>0.04</a:t>
                          </a:r>
                          <a:endParaRPr lang="zh-CN" altLang="en-US" sz="1400" dirty="0"/>
                        </a:p>
                      </a:txBody>
                      <a:tcPr/>
                    </a:tc>
                    <a:tc>
                      <a:txBody>
                        <a:bodyPr/>
                        <a:lstStyle/>
                        <a:p>
                          <a:pPr algn="ctr"/>
                          <a:r>
                            <a:rPr lang="en-US" altLang="zh-CN" sz="1400" dirty="0"/>
                            <a:t>0.19</a:t>
                          </a:r>
                          <a:endParaRPr lang="zh-CN" altLang="en-US" sz="1400" dirty="0"/>
                        </a:p>
                      </a:txBody>
                      <a:tcPr/>
                    </a:tc>
                    <a:tc>
                      <a:txBody>
                        <a:bodyPr/>
                        <a:lstStyle/>
                        <a:p>
                          <a:pPr algn="ctr"/>
                          <a:r>
                            <a:rPr lang="en-US" altLang="zh-CN" sz="1400" dirty="0"/>
                            <a:t>0.21</a:t>
                          </a:r>
                          <a:endParaRPr lang="zh-CN" altLang="en-US" sz="1400" dirty="0"/>
                        </a:p>
                      </a:txBody>
                      <a:tcPr/>
                    </a:tc>
                    <a:tc>
                      <a:txBody>
                        <a:bodyPr/>
                        <a:lstStyle/>
                        <a:p>
                          <a:pPr algn="ctr"/>
                          <a:r>
                            <a:rPr lang="en-US" altLang="zh-CN" sz="1400" dirty="0"/>
                            <a:t>0.03</a:t>
                          </a:r>
                          <a:endParaRPr lang="zh-CN" altLang="en-US" sz="1400" dirty="0"/>
                        </a:p>
                      </a:txBody>
                      <a:tcPr/>
                    </a:tc>
                    <a:tc>
                      <a:txBody>
                        <a:bodyPr/>
                        <a:lstStyle/>
                        <a:p>
                          <a:pPr algn="ctr"/>
                          <a:r>
                            <a:rPr lang="en-US" altLang="zh-CN" sz="1400" dirty="0"/>
                            <a:t>0.05</a:t>
                          </a:r>
                          <a:endParaRPr lang="zh-CN" altLang="en-US" sz="1400" dirty="0"/>
                        </a:p>
                      </a:txBody>
                      <a:tcPr/>
                    </a:tc>
                    <a:extLst>
                      <a:ext uri="{0D108BD9-81ED-4DB2-BD59-A6C34878D82A}">
                        <a16:rowId xmlns:a16="http://schemas.microsoft.com/office/drawing/2014/main" val="2205483391"/>
                      </a:ext>
                    </a:extLst>
                  </a:tr>
                  <a:tr h="3061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𝝐</m:t>
                                  </m:r>
                                </m:e>
                                <m:sub>
                                  <m:r>
                                    <a:rPr lang="en-US" altLang="zh-CN" sz="1400" b="1" i="1" smtClean="0">
                                      <a:latin typeface="Cambria Math" panose="02040503050406030204" pitchFamily="18" charset="0"/>
                                    </a:rPr>
                                    <m:t>𝒚</m:t>
                                  </m:r>
                                </m:sub>
                              </m:sSub>
                            </m:oMath>
                          </a14:m>
                          <a:r>
                            <a:rPr lang="zh-CN" altLang="en-US" sz="1400" b="1" dirty="0"/>
                            <a:t> </a:t>
                          </a:r>
                          <a:r>
                            <a:rPr lang="en-US" altLang="zh-CN" sz="1400" b="1" dirty="0"/>
                            <a:t>[</a:t>
                          </a:r>
                          <a14:m>
                            <m:oMath xmlns:m="http://schemas.openxmlformats.org/officeDocument/2006/math">
                              <m:r>
                                <a:rPr lang="en-US" altLang="zh-CN" sz="1400" b="1" i="0" smtClean="0">
                                  <a:latin typeface="Cambria Math" panose="02040503050406030204" pitchFamily="18" charset="0"/>
                                </a:rPr>
                                <m:t>𝐦𝐦</m:t>
                              </m:r>
                              <m:r>
                                <a:rPr lang="en-US" altLang="zh-CN" sz="1400" b="1" i="0" smtClean="0">
                                  <a:latin typeface="Cambria Math" panose="02040503050406030204" pitchFamily="18" charset="0"/>
                                </a:rPr>
                                <m:t>⋅</m:t>
                              </m:r>
                              <m:r>
                                <a:rPr lang="en-US" altLang="zh-CN" sz="1400" b="1" i="0" smtClean="0">
                                  <a:latin typeface="Cambria Math" panose="02040503050406030204" pitchFamily="18" charset="0"/>
                                </a:rPr>
                                <m:t>𝐦𝐫𝐚𝐝</m:t>
                              </m:r>
                            </m:oMath>
                          </a14:m>
                          <a:r>
                            <a:rPr lang="en-US" altLang="zh-CN" sz="1400" b="1" dirty="0"/>
                            <a:t>]</a:t>
                          </a:r>
                          <a:endParaRPr lang="zh-CN" altLang="en-US" sz="14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0.2</a:t>
                          </a:r>
                          <a:endParaRPr lang="zh-CN" altLang="en-US" sz="1400" i="0" dirty="0"/>
                        </a:p>
                      </a:txBody>
                      <a:tcPr/>
                    </a:tc>
                    <a:tc>
                      <a:txBody>
                        <a:bodyPr/>
                        <a:lstStyle/>
                        <a:p>
                          <a:pPr algn="ctr"/>
                          <a:r>
                            <a:rPr lang="en-US" altLang="zh-CN" sz="1400" dirty="0"/>
                            <a:t>0.17</a:t>
                          </a:r>
                          <a:endParaRPr lang="zh-CN" altLang="en-US" sz="1400" dirty="0"/>
                        </a:p>
                      </a:txBody>
                      <a:tcPr/>
                    </a:tc>
                    <a:tc>
                      <a:txBody>
                        <a:bodyPr/>
                        <a:lstStyle/>
                        <a:p>
                          <a:pPr algn="ctr"/>
                          <a:r>
                            <a:rPr lang="en-US" altLang="zh-CN" sz="1400" dirty="0"/>
                            <a:t>0.16</a:t>
                          </a:r>
                          <a:endParaRPr lang="zh-CN" altLang="en-US" sz="1400" dirty="0"/>
                        </a:p>
                      </a:txBody>
                      <a:tcPr/>
                    </a:tc>
                    <a:tc>
                      <a:txBody>
                        <a:bodyPr/>
                        <a:lstStyle/>
                        <a:p>
                          <a:pPr algn="ctr"/>
                          <a:r>
                            <a:rPr lang="en-US" altLang="zh-CN" sz="1400" dirty="0"/>
                            <a:t>0.06</a:t>
                          </a:r>
                          <a:endParaRPr lang="zh-CN" altLang="en-US" sz="1400" dirty="0"/>
                        </a:p>
                      </a:txBody>
                      <a:tcPr/>
                    </a:tc>
                    <a:tc>
                      <a:txBody>
                        <a:bodyPr/>
                        <a:lstStyle/>
                        <a:p>
                          <a:pPr algn="ctr"/>
                          <a:r>
                            <a:rPr lang="en-US" altLang="zh-CN" sz="1400" dirty="0"/>
                            <a:t>0.03</a:t>
                          </a:r>
                          <a:endParaRPr lang="zh-CN" altLang="en-US" sz="1400" dirty="0"/>
                        </a:p>
                      </a:txBody>
                      <a:tcPr/>
                    </a:tc>
                    <a:tc>
                      <a:txBody>
                        <a:bodyPr/>
                        <a:lstStyle/>
                        <a:p>
                          <a:pPr algn="ctr"/>
                          <a:r>
                            <a:rPr lang="en-US" altLang="zh-CN" sz="1400" dirty="0"/>
                            <a:t>0.17</a:t>
                          </a:r>
                          <a:endParaRPr lang="zh-CN" altLang="en-US" sz="1400" dirty="0"/>
                        </a:p>
                      </a:txBody>
                      <a:tcPr/>
                    </a:tc>
                    <a:tc>
                      <a:txBody>
                        <a:bodyPr/>
                        <a:lstStyle/>
                        <a:p>
                          <a:pPr algn="ctr"/>
                          <a:r>
                            <a:rPr lang="en-US" altLang="zh-CN" sz="1400" dirty="0"/>
                            <a:t>0.16</a:t>
                          </a:r>
                          <a:endParaRPr lang="zh-CN" altLang="en-US" sz="1400" dirty="0"/>
                        </a:p>
                      </a:txBody>
                      <a:tcPr/>
                    </a:tc>
                    <a:tc>
                      <a:txBody>
                        <a:bodyPr/>
                        <a:lstStyle/>
                        <a:p>
                          <a:pPr algn="ctr"/>
                          <a:r>
                            <a:rPr lang="en-US" altLang="zh-CN" sz="1400" dirty="0"/>
                            <a:t>0.06</a:t>
                          </a:r>
                          <a:endParaRPr lang="zh-CN" altLang="en-US" sz="1400" dirty="0"/>
                        </a:p>
                      </a:txBody>
                      <a:tcPr/>
                    </a:tc>
                    <a:tc>
                      <a:txBody>
                        <a:bodyPr/>
                        <a:lstStyle/>
                        <a:p>
                          <a:pPr algn="ctr"/>
                          <a:r>
                            <a:rPr lang="en-US" altLang="zh-CN" sz="1400" dirty="0"/>
                            <a:t>0.04</a:t>
                          </a:r>
                          <a:endParaRPr lang="zh-CN" altLang="en-US" sz="1400" dirty="0"/>
                        </a:p>
                      </a:txBody>
                      <a:tcPr/>
                    </a:tc>
                    <a:extLst>
                      <a:ext uri="{0D108BD9-81ED-4DB2-BD59-A6C34878D82A}">
                        <a16:rowId xmlns:a16="http://schemas.microsoft.com/office/drawing/2014/main" val="3282331058"/>
                      </a:ext>
                    </a:extLst>
                  </a:tr>
                  <a:tr h="3061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1" i="1" smtClean="0">
                                      <a:solidFill>
                                        <a:schemeClr val="tx1"/>
                                      </a:solidFill>
                                      <a:latin typeface="Cambria Math" panose="02040503050406030204" pitchFamily="18" charset="0"/>
                                    </a:rPr>
                                  </m:ctrlPr>
                                </m:sSubPr>
                                <m:e>
                                  <m:r>
                                    <a:rPr lang="en-US" altLang="zh-CN" sz="1400" b="1" i="1" smtClean="0">
                                      <a:solidFill>
                                        <a:schemeClr val="tx1"/>
                                      </a:solidFill>
                                      <a:latin typeface="Cambria Math" panose="02040503050406030204" pitchFamily="18" charset="0"/>
                                    </a:rPr>
                                    <m:t>𝝐</m:t>
                                  </m:r>
                                </m:e>
                                <m:sub>
                                  <m:r>
                                    <a:rPr lang="en-US" altLang="zh-CN" sz="1400" b="1" i="1" smtClean="0">
                                      <a:solidFill>
                                        <a:schemeClr val="tx1"/>
                                      </a:solidFill>
                                      <a:latin typeface="Cambria Math" panose="02040503050406030204" pitchFamily="18" charset="0"/>
                                    </a:rPr>
                                    <m:t>𝒏𝒙</m:t>
                                  </m:r>
                                </m:sub>
                              </m:sSub>
                            </m:oMath>
                          </a14:m>
                          <a:r>
                            <a:rPr lang="zh-CN" altLang="en-US" sz="1400" b="1" dirty="0">
                              <a:solidFill>
                                <a:schemeClr val="tx1"/>
                              </a:solidFill>
                            </a:rPr>
                            <a:t> </a:t>
                          </a:r>
                          <a:r>
                            <a:rPr lang="en-US" altLang="zh-CN" sz="1400" b="1" dirty="0">
                              <a:solidFill>
                                <a:schemeClr val="tx1"/>
                              </a:solidFill>
                            </a:rPr>
                            <a:t>[</a:t>
                          </a:r>
                          <a14:m>
                            <m:oMath xmlns:m="http://schemas.openxmlformats.org/officeDocument/2006/math">
                              <m:r>
                                <a:rPr lang="en-US" altLang="zh-CN" sz="1400" b="1" i="0" smtClean="0">
                                  <a:solidFill>
                                    <a:schemeClr val="tx1"/>
                                  </a:solidFill>
                                  <a:latin typeface="Cambria Math" panose="02040503050406030204" pitchFamily="18" charset="0"/>
                                </a:rPr>
                                <m:t>𝐦𝐦</m:t>
                              </m:r>
                              <m:r>
                                <a:rPr lang="en-US" altLang="zh-CN" sz="1400" b="1" i="0" smtClean="0">
                                  <a:solidFill>
                                    <a:schemeClr val="tx1"/>
                                  </a:solidFill>
                                  <a:latin typeface="Cambria Math" panose="02040503050406030204" pitchFamily="18" charset="0"/>
                                </a:rPr>
                                <m:t>⋅</m:t>
                              </m:r>
                              <m:r>
                                <a:rPr lang="en-US" altLang="zh-CN" sz="1400" b="1" i="0" smtClean="0">
                                  <a:solidFill>
                                    <a:schemeClr val="tx1"/>
                                  </a:solidFill>
                                  <a:latin typeface="Cambria Math" panose="02040503050406030204" pitchFamily="18" charset="0"/>
                                </a:rPr>
                                <m:t>𝐦𝐫𝐚𝐝</m:t>
                              </m:r>
                            </m:oMath>
                          </a14:m>
                          <a:r>
                            <a:rPr lang="en-US" altLang="zh-CN" sz="1400" b="1" dirty="0">
                              <a:solidFill>
                                <a:schemeClr val="tx1"/>
                              </a:solidFill>
                            </a:rPr>
                            <a:t>]</a:t>
                          </a:r>
                          <a:endParaRPr lang="zh-CN" altLang="en-US" sz="1400" b="1" dirty="0">
                            <a:solidFill>
                              <a:schemeClr val="tx1"/>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i="0" dirty="0">
                              <a:solidFill>
                                <a:schemeClr val="tx1"/>
                              </a:solidFill>
                            </a:rPr>
                            <a:t>10</a:t>
                          </a:r>
                          <a:endParaRPr lang="zh-CN" altLang="en-US" sz="1400" b="1" i="0" dirty="0">
                            <a:solidFill>
                              <a:schemeClr val="tx1"/>
                            </a:solidFill>
                          </a:endParaRPr>
                        </a:p>
                      </a:txBody>
                      <a:tcPr/>
                    </a:tc>
                    <a:tc>
                      <a:txBody>
                        <a:bodyPr/>
                        <a:lstStyle/>
                        <a:p>
                          <a:pPr algn="ctr"/>
                          <a:r>
                            <a:rPr lang="en-US" altLang="zh-CN" sz="1400" b="1" dirty="0">
                              <a:solidFill>
                                <a:schemeClr val="tx1"/>
                              </a:solidFill>
                            </a:rPr>
                            <a:t>12.3</a:t>
                          </a:r>
                          <a:endParaRPr lang="zh-CN" altLang="en-US" sz="1400" b="1" dirty="0">
                            <a:solidFill>
                              <a:schemeClr val="tx1"/>
                            </a:solidFill>
                          </a:endParaRPr>
                        </a:p>
                      </a:txBody>
                      <a:tcPr/>
                    </a:tc>
                    <a:tc>
                      <a:txBody>
                        <a:bodyPr/>
                        <a:lstStyle/>
                        <a:p>
                          <a:pPr algn="ctr"/>
                          <a:r>
                            <a:rPr lang="en-US" altLang="zh-CN" sz="1400" b="1" dirty="0">
                              <a:solidFill>
                                <a:schemeClr val="tx1"/>
                              </a:solidFill>
                            </a:rPr>
                            <a:t>11.4</a:t>
                          </a:r>
                          <a:endParaRPr lang="zh-CN" altLang="en-US" sz="1400" b="1" dirty="0">
                            <a:solidFill>
                              <a:schemeClr val="tx1"/>
                            </a:solidFill>
                          </a:endParaRPr>
                        </a:p>
                      </a:txBody>
                      <a:tcPr/>
                    </a:tc>
                    <a:tc>
                      <a:txBody>
                        <a:bodyPr/>
                        <a:lstStyle/>
                        <a:p>
                          <a:pPr algn="ctr"/>
                          <a:r>
                            <a:rPr lang="en-US" altLang="zh-CN" sz="1400" b="1" dirty="0">
                              <a:solidFill>
                                <a:schemeClr val="tx1"/>
                              </a:solidFill>
                            </a:rPr>
                            <a:t>13.2</a:t>
                          </a:r>
                          <a:endParaRPr lang="zh-CN" altLang="en-US" sz="1400" b="1" dirty="0">
                            <a:solidFill>
                              <a:schemeClr val="tx1"/>
                            </a:solidFill>
                          </a:endParaRPr>
                        </a:p>
                      </a:txBody>
                      <a:tcPr/>
                    </a:tc>
                    <a:tc>
                      <a:txBody>
                        <a:bodyPr/>
                        <a:lstStyle/>
                        <a:p>
                          <a:pPr algn="ctr"/>
                          <a:r>
                            <a:rPr lang="en-US" altLang="zh-CN" sz="1400" b="1" dirty="0"/>
                            <a:t>13.2</a:t>
                          </a:r>
                          <a:endParaRPr lang="zh-CN" altLang="en-US" sz="1400" b="1" dirty="0"/>
                        </a:p>
                      </a:txBody>
                      <a:tcPr/>
                    </a:tc>
                    <a:tc>
                      <a:txBody>
                        <a:bodyPr/>
                        <a:lstStyle/>
                        <a:p>
                          <a:pPr algn="ctr"/>
                          <a:r>
                            <a:rPr lang="en-US" altLang="zh-CN" sz="1400" b="1" dirty="0">
                              <a:solidFill>
                                <a:schemeClr val="tx1"/>
                              </a:solidFill>
                            </a:rPr>
                            <a:t>10.2</a:t>
                          </a:r>
                          <a:endParaRPr lang="zh-CN" altLang="en-US" sz="1400" b="1" dirty="0">
                            <a:solidFill>
                              <a:schemeClr val="tx1"/>
                            </a:solidFill>
                          </a:endParaRPr>
                        </a:p>
                      </a:txBody>
                      <a:tcPr/>
                    </a:tc>
                    <a:tc>
                      <a:txBody>
                        <a:bodyPr/>
                        <a:lstStyle/>
                        <a:p>
                          <a:pPr algn="ctr"/>
                          <a:r>
                            <a:rPr lang="en-US" altLang="zh-CN" sz="1400" b="1" dirty="0">
                              <a:solidFill>
                                <a:schemeClr val="tx1"/>
                              </a:solidFill>
                            </a:rPr>
                            <a:t>10.1</a:t>
                          </a:r>
                          <a:endParaRPr lang="zh-CN" altLang="en-US" sz="1400" b="1" dirty="0">
                            <a:solidFill>
                              <a:schemeClr val="tx1"/>
                            </a:solidFill>
                          </a:endParaRPr>
                        </a:p>
                      </a:txBody>
                      <a:tcPr/>
                    </a:tc>
                    <a:tc>
                      <a:txBody>
                        <a:bodyPr/>
                        <a:lstStyle/>
                        <a:p>
                          <a:pPr marL="0" algn="ctr" defTabSz="914400" rtl="0" eaLnBrk="1" latinLnBrk="0" hangingPunct="1"/>
                          <a:r>
                            <a:rPr lang="en-US" altLang="zh-CN" sz="1400" b="1" kern="1200" dirty="0">
                              <a:solidFill>
                                <a:schemeClr val="tx1"/>
                              </a:solidFill>
                              <a:latin typeface="+mn-lt"/>
                              <a:ea typeface="+mn-ea"/>
                              <a:cs typeface="+mn-cs"/>
                            </a:rPr>
                            <a:t>10.3</a:t>
                          </a:r>
                          <a:endParaRPr lang="zh-CN" altLang="en-US" sz="1400" b="1" kern="1200" dirty="0">
                            <a:solidFill>
                              <a:schemeClr val="tx1"/>
                            </a:solidFill>
                            <a:latin typeface="+mn-lt"/>
                            <a:ea typeface="+mn-ea"/>
                            <a:cs typeface="+mn-cs"/>
                          </a:endParaRPr>
                        </a:p>
                      </a:txBody>
                      <a:tcPr/>
                    </a:tc>
                    <a:tc>
                      <a:txBody>
                        <a:bodyPr/>
                        <a:lstStyle/>
                        <a:p>
                          <a:pPr marL="0" algn="ctr" defTabSz="914400" rtl="0" eaLnBrk="1" latinLnBrk="0" hangingPunct="1"/>
                          <a:r>
                            <a:rPr lang="en-US" altLang="zh-CN" sz="1400" b="1" kern="1200" dirty="0">
                              <a:solidFill>
                                <a:schemeClr val="tx1"/>
                              </a:solidFill>
                              <a:latin typeface="+mn-lt"/>
                              <a:ea typeface="+mn-ea"/>
                              <a:cs typeface="+mn-cs"/>
                            </a:rPr>
                            <a:t>13.6</a:t>
                          </a:r>
                          <a:endParaRPr lang="zh-CN" altLang="en-US" sz="1400" b="1" kern="1200" dirty="0">
                            <a:solidFill>
                              <a:schemeClr val="tx1"/>
                            </a:solidFill>
                            <a:latin typeface="+mn-lt"/>
                            <a:ea typeface="+mn-ea"/>
                            <a:cs typeface="+mn-cs"/>
                          </a:endParaRPr>
                        </a:p>
                      </a:txBody>
                      <a:tcPr/>
                    </a:tc>
                    <a:extLst>
                      <a:ext uri="{0D108BD9-81ED-4DB2-BD59-A6C34878D82A}">
                        <a16:rowId xmlns:a16="http://schemas.microsoft.com/office/drawing/2014/main" val="3994062116"/>
                      </a:ext>
                    </a:extLst>
                  </a:tr>
                  <a:tr h="306133">
                    <a:tc>
                      <a:txBody>
                        <a:bodyPr/>
                        <a:lstStyle/>
                        <a:p>
                          <a:pPr algn="l"/>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𝝐</m:t>
                                  </m:r>
                                </m:e>
                                <m:sub>
                                  <m:r>
                                    <a:rPr lang="en-US" altLang="zh-CN" sz="1400" b="1" i="1" smtClean="0">
                                      <a:latin typeface="Cambria Math" panose="02040503050406030204" pitchFamily="18" charset="0"/>
                                    </a:rPr>
                                    <m:t>𝒏𝒚</m:t>
                                  </m:r>
                                </m:sub>
                              </m:sSub>
                            </m:oMath>
                          </a14:m>
                          <a:r>
                            <a:rPr lang="zh-CN" altLang="en-US" sz="1400" b="1" dirty="0"/>
                            <a:t> </a:t>
                          </a:r>
                          <a:r>
                            <a:rPr lang="en-US" altLang="zh-CN" sz="1400" b="1" dirty="0"/>
                            <a:t>[</a:t>
                          </a:r>
                          <a14:m>
                            <m:oMath xmlns:m="http://schemas.openxmlformats.org/officeDocument/2006/math">
                              <m:r>
                                <a:rPr lang="en-US" altLang="zh-CN" sz="1400" b="1" i="0" smtClean="0">
                                  <a:latin typeface="Cambria Math" panose="02040503050406030204" pitchFamily="18" charset="0"/>
                                </a:rPr>
                                <m:t>𝐦𝐦</m:t>
                              </m:r>
                              <m:r>
                                <a:rPr lang="en-US" altLang="zh-CN" sz="1400" b="1" i="0" smtClean="0">
                                  <a:latin typeface="Cambria Math" panose="02040503050406030204" pitchFamily="18" charset="0"/>
                                </a:rPr>
                                <m:t>⋅</m:t>
                              </m:r>
                              <m:r>
                                <a:rPr lang="en-US" altLang="zh-CN" sz="1400" b="1" i="0" smtClean="0">
                                  <a:latin typeface="Cambria Math" panose="02040503050406030204" pitchFamily="18" charset="0"/>
                                </a:rPr>
                                <m:t>𝐦𝐫𝐚𝐝</m:t>
                              </m:r>
                            </m:oMath>
                          </a14:m>
                          <a:r>
                            <a:rPr lang="en-US" altLang="zh-CN" sz="1400" b="1" dirty="0"/>
                            <a:t>]</a:t>
                          </a:r>
                          <a:endParaRPr lang="zh-CN" altLang="en-US" sz="1400" b="1" dirty="0"/>
                        </a:p>
                      </a:txBody>
                      <a:tcPr/>
                    </a:tc>
                    <a:tc>
                      <a:txBody>
                        <a:bodyPr/>
                        <a:lstStyle/>
                        <a:p>
                          <a:pPr algn="ctr"/>
                          <a:r>
                            <a:rPr lang="en-US" altLang="zh-CN" sz="1400" dirty="0"/>
                            <a:t>10</a:t>
                          </a:r>
                          <a:endParaRPr lang="zh-CN" altLang="en-US" sz="1400" dirty="0"/>
                        </a:p>
                      </a:txBody>
                      <a:tcPr/>
                    </a:tc>
                    <a:tc>
                      <a:txBody>
                        <a:bodyPr/>
                        <a:lstStyle/>
                        <a:p>
                          <a:pPr algn="ctr"/>
                          <a:r>
                            <a:rPr lang="en-US" altLang="zh-CN" sz="1400" b="0" dirty="0"/>
                            <a:t>8.8</a:t>
                          </a:r>
                          <a:endParaRPr lang="zh-CN" altLang="en-US" sz="1400" b="0" dirty="0"/>
                        </a:p>
                      </a:txBody>
                      <a:tcPr/>
                    </a:tc>
                    <a:tc>
                      <a:txBody>
                        <a:bodyPr/>
                        <a:lstStyle/>
                        <a:p>
                          <a:pPr algn="ctr"/>
                          <a:r>
                            <a:rPr lang="en-US" altLang="zh-CN" sz="1400" b="0" dirty="0"/>
                            <a:t>7.6</a:t>
                          </a:r>
                          <a:endParaRPr lang="zh-CN" altLang="en-US" sz="1400" b="0" dirty="0"/>
                        </a:p>
                      </a:txBody>
                      <a:tcPr/>
                    </a:tc>
                    <a:tc>
                      <a:txBody>
                        <a:bodyPr/>
                        <a:lstStyle/>
                        <a:p>
                          <a:pPr algn="ctr"/>
                          <a:r>
                            <a:rPr lang="en-US" altLang="zh-CN" sz="1400" dirty="0"/>
                            <a:t>19.4</a:t>
                          </a:r>
                          <a:endParaRPr lang="zh-CN" altLang="en-US" sz="1400" dirty="0"/>
                        </a:p>
                      </a:txBody>
                      <a:tcPr/>
                    </a:tc>
                    <a:tc>
                      <a:txBody>
                        <a:bodyPr/>
                        <a:lstStyle/>
                        <a:p>
                          <a:pPr algn="ctr"/>
                          <a:r>
                            <a:rPr lang="en-US" altLang="zh-CN" sz="1400" dirty="0"/>
                            <a:t>10.2</a:t>
                          </a:r>
                          <a:endParaRPr lang="zh-CN" altLang="en-US" sz="1400" dirty="0"/>
                        </a:p>
                      </a:txBody>
                      <a:tcPr/>
                    </a:tc>
                    <a:tc>
                      <a:txBody>
                        <a:bodyPr/>
                        <a:lstStyle/>
                        <a:p>
                          <a:pPr algn="ctr"/>
                          <a:r>
                            <a:rPr lang="en-US" altLang="zh-CN" sz="1400" dirty="0"/>
                            <a:t>8.8</a:t>
                          </a:r>
                          <a:endParaRPr lang="zh-CN" altLang="en-US" sz="1400" dirty="0"/>
                        </a:p>
                      </a:txBody>
                      <a:tcPr/>
                    </a:tc>
                    <a:tc>
                      <a:txBody>
                        <a:bodyPr/>
                        <a:lstStyle/>
                        <a:p>
                          <a:pPr algn="ctr"/>
                          <a:r>
                            <a:rPr lang="en-US" altLang="zh-CN" sz="1400" dirty="0"/>
                            <a:t>7.6</a:t>
                          </a:r>
                          <a:endParaRPr lang="zh-CN" altLang="en-US" sz="1400" dirty="0"/>
                        </a:p>
                      </a:txBody>
                      <a:tcPr/>
                    </a:tc>
                    <a:tc>
                      <a:txBody>
                        <a:bodyPr/>
                        <a:lstStyle/>
                        <a:p>
                          <a:pPr algn="ctr"/>
                          <a:r>
                            <a:rPr lang="en-US" altLang="zh-CN" sz="1400" dirty="0"/>
                            <a:t>18.7</a:t>
                          </a:r>
                          <a:endParaRPr lang="zh-CN" altLang="en-US" sz="1400" dirty="0"/>
                        </a:p>
                      </a:txBody>
                      <a:tcPr/>
                    </a:tc>
                    <a:tc>
                      <a:txBody>
                        <a:bodyPr/>
                        <a:lstStyle/>
                        <a:p>
                          <a:pPr algn="ctr"/>
                          <a:r>
                            <a:rPr lang="en-US" altLang="zh-CN" sz="1400" dirty="0"/>
                            <a:t>10.1</a:t>
                          </a:r>
                          <a:endParaRPr lang="zh-CN" altLang="en-US" sz="1400" dirty="0"/>
                        </a:p>
                      </a:txBody>
                      <a:tcPr/>
                    </a:tc>
                    <a:extLst>
                      <a:ext uri="{0D108BD9-81ED-4DB2-BD59-A6C34878D82A}">
                        <a16:rowId xmlns:a16="http://schemas.microsoft.com/office/drawing/2014/main" val="2288787962"/>
                      </a:ext>
                    </a:extLst>
                  </a:tr>
                  <a:tr h="306133">
                    <a:tc>
                      <a:txBody>
                        <a:bodyPr/>
                        <a:lstStyle/>
                        <a:p>
                          <a:pPr algn="l"/>
                          <a14:m>
                            <m:oMath xmlns:m="http://schemas.openxmlformats.org/officeDocument/2006/math">
                              <m:d>
                                <m:dPr>
                                  <m:begChr m:val="⟨"/>
                                  <m:endChr m:val="⟩"/>
                                  <m:ctrlPr>
                                    <a:rPr lang="en-US" altLang="zh-CN" sz="1400" b="1" i="1" smtClean="0">
                                      <a:solidFill>
                                        <a:schemeClr val="tx1"/>
                                      </a:solidFill>
                                      <a:latin typeface="Cambria Math" panose="02040503050406030204" pitchFamily="18" charset="0"/>
                                    </a:rPr>
                                  </m:ctrlPr>
                                </m:dPr>
                                <m:e>
                                  <m:r>
                                    <a:rPr lang="en-US" altLang="zh-CN" sz="1400" b="1" i="1" smtClean="0">
                                      <a:solidFill>
                                        <a:schemeClr val="tx1"/>
                                      </a:solidFill>
                                      <a:latin typeface="Cambria Math" panose="02040503050406030204" pitchFamily="18" charset="0"/>
                                    </a:rPr>
                                    <m:t>𝒙</m:t>
                                  </m:r>
                                </m:e>
                              </m:d>
                            </m:oMath>
                          </a14:m>
                          <a:r>
                            <a:rPr lang="en-US" altLang="zh-CN" sz="1400" b="1" dirty="0">
                              <a:solidFill>
                                <a:schemeClr val="tx1"/>
                              </a:solidFill>
                            </a:rPr>
                            <a:t> [</a:t>
                          </a:r>
                          <a14:m>
                            <m:oMath xmlns:m="http://schemas.openxmlformats.org/officeDocument/2006/math">
                              <m:r>
                                <a:rPr lang="en-US" altLang="zh-CN" sz="1400" b="1" i="0" dirty="0" smtClean="0">
                                  <a:solidFill>
                                    <a:schemeClr val="tx1"/>
                                  </a:solidFill>
                                  <a:latin typeface="Cambria Math" panose="02040503050406030204" pitchFamily="18" charset="0"/>
                                </a:rPr>
                                <m:t>𝛍</m:t>
                              </m:r>
                              <m:r>
                                <a:rPr lang="en-US" altLang="zh-CN" sz="1400" b="1" i="0" dirty="0" smtClean="0">
                                  <a:solidFill>
                                    <a:schemeClr val="tx1"/>
                                  </a:solidFill>
                                  <a:latin typeface="Cambria Math" panose="02040503050406030204" pitchFamily="18" charset="0"/>
                                </a:rPr>
                                <m:t>𝐦</m:t>
                              </m:r>
                            </m:oMath>
                          </a14:m>
                          <a:r>
                            <a:rPr lang="en-US" altLang="zh-CN" sz="1400" b="1" dirty="0">
                              <a:solidFill>
                                <a:schemeClr val="tx1"/>
                              </a:solidFill>
                            </a:rPr>
                            <a:t>]</a:t>
                          </a:r>
                          <a:endParaRPr lang="zh-CN" altLang="en-US" sz="1400" b="1" dirty="0"/>
                        </a:p>
                      </a:txBody>
                      <a:tcPr/>
                    </a:tc>
                    <a:tc>
                      <a:txBody>
                        <a:bodyPr/>
                        <a:lstStyle/>
                        <a:p>
                          <a:pPr algn="ctr"/>
                          <a:r>
                            <a:rPr lang="en-US" altLang="zh-CN" sz="1400" b="1" i="0" dirty="0"/>
                            <a:t>-2.03</a:t>
                          </a:r>
                          <a:endParaRPr lang="zh-CN" altLang="en-US" sz="1400" b="1" i="0" dirty="0"/>
                        </a:p>
                      </a:txBody>
                      <a:tcPr/>
                    </a:tc>
                    <a:tc>
                      <a:txBody>
                        <a:bodyPr/>
                        <a:lstStyle/>
                        <a:p>
                          <a:pPr algn="ctr"/>
                          <a:r>
                            <a:rPr lang="en-US" altLang="zh-CN" sz="1400" b="1" dirty="0">
                              <a:solidFill>
                                <a:schemeClr val="tx1"/>
                              </a:solidFill>
                            </a:rPr>
                            <a:t>-138.8</a:t>
                          </a:r>
                          <a:endParaRPr lang="zh-CN" altLang="en-US" sz="1400" b="1" dirty="0">
                            <a:solidFill>
                              <a:schemeClr val="tx1"/>
                            </a:solidFill>
                          </a:endParaRPr>
                        </a:p>
                      </a:txBody>
                      <a:tcPr/>
                    </a:tc>
                    <a:tc>
                      <a:txBody>
                        <a:bodyPr/>
                        <a:lstStyle/>
                        <a:p>
                          <a:pPr algn="ctr"/>
                          <a:r>
                            <a:rPr lang="en-US" altLang="zh-CN" sz="1400" b="1" dirty="0">
                              <a:solidFill>
                                <a:schemeClr val="tx1"/>
                              </a:solidFill>
                            </a:rPr>
                            <a:t>78.6</a:t>
                          </a:r>
                          <a:endParaRPr lang="zh-CN" altLang="en-US" sz="1400" b="1" dirty="0">
                            <a:solidFill>
                              <a:schemeClr val="tx1"/>
                            </a:solidFill>
                          </a:endParaRPr>
                        </a:p>
                      </a:txBody>
                      <a:tcPr/>
                    </a:tc>
                    <a:tc>
                      <a:txBody>
                        <a:bodyPr/>
                        <a:lstStyle/>
                        <a:p>
                          <a:pPr algn="ctr"/>
                          <a:r>
                            <a:rPr lang="en-US" altLang="zh-CN" sz="1400" b="1" dirty="0">
                              <a:solidFill>
                                <a:schemeClr val="tx1"/>
                              </a:solidFill>
                            </a:rPr>
                            <a:t>4.2</a:t>
                          </a:r>
                          <a:endParaRPr lang="zh-CN" altLang="en-US" sz="1400" b="1" dirty="0">
                            <a:solidFill>
                              <a:schemeClr val="tx1"/>
                            </a:solidFill>
                          </a:endParaRPr>
                        </a:p>
                      </a:txBody>
                      <a:tcPr/>
                    </a:tc>
                    <a:tc>
                      <a:txBody>
                        <a:bodyPr/>
                        <a:lstStyle/>
                        <a:p>
                          <a:pPr algn="ctr"/>
                          <a:r>
                            <a:rPr lang="en-US" altLang="zh-CN" sz="1400" b="1" dirty="0">
                              <a:solidFill>
                                <a:schemeClr val="tx1"/>
                              </a:solidFill>
                            </a:rPr>
                            <a:t>-4.4</a:t>
                          </a:r>
                          <a:endParaRPr lang="zh-CN" altLang="en-US" sz="1400" b="1" dirty="0">
                            <a:solidFill>
                              <a:schemeClr val="tx1"/>
                            </a:solidFill>
                          </a:endParaRPr>
                        </a:p>
                      </a:txBody>
                      <a:tcPr/>
                    </a:tc>
                    <a:tc>
                      <a:txBody>
                        <a:bodyPr/>
                        <a:lstStyle/>
                        <a:p>
                          <a:pPr algn="ctr"/>
                          <a:r>
                            <a:rPr lang="en-US" altLang="zh-CN" sz="1400" b="1" dirty="0">
                              <a:solidFill>
                                <a:schemeClr val="tx1"/>
                              </a:solidFill>
                            </a:rPr>
                            <a:t>-84.2</a:t>
                          </a:r>
                          <a:endParaRPr lang="zh-CN" altLang="en-US" sz="1400" b="1" dirty="0">
                            <a:solidFill>
                              <a:schemeClr val="tx1"/>
                            </a:solidFill>
                          </a:endParaRPr>
                        </a:p>
                      </a:txBody>
                      <a:tcPr/>
                    </a:tc>
                    <a:tc>
                      <a:txBody>
                        <a:bodyPr/>
                        <a:lstStyle/>
                        <a:p>
                          <a:pPr algn="ctr"/>
                          <a:r>
                            <a:rPr lang="en-US" altLang="zh-CN" sz="1400" b="1" dirty="0">
                              <a:solidFill>
                                <a:schemeClr val="tx1"/>
                              </a:solidFill>
                            </a:rPr>
                            <a:t>38.1</a:t>
                          </a:r>
                          <a:endParaRPr lang="zh-CN" altLang="en-US" sz="1400" b="1" dirty="0">
                            <a:solidFill>
                              <a:schemeClr val="tx1"/>
                            </a:solidFill>
                          </a:endParaRPr>
                        </a:p>
                      </a:txBody>
                      <a:tcPr/>
                    </a:tc>
                    <a:tc>
                      <a:txBody>
                        <a:bodyPr/>
                        <a:lstStyle/>
                        <a:p>
                          <a:pPr algn="ctr"/>
                          <a:r>
                            <a:rPr lang="en-US" altLang="zh-CN" sz="1400" b="1" dirty="0">
                              <a:solidFill>
                                <a:schemeClr val="tx1"/>
                              </a:solidFill>
                            </a:rPr>
                            <a:t>2.8</a:t>
                          </a:r>
                          <a:endParaRPr lang="zh-CN" altLang="en-US" sz="1400" b="1" dirty="0">
                            <a:solidFill>
                              <a:schemeClr val="tx1"/>
                            </a:solidFill>
                          </a:endParaRPr>
                        </a:p>
                      </a:txBody>
                      <a:tcPr/>
                    </a:tc>
                    <a:tc>
                      <a:txBody>
                        <a:bodyPr/>
                        <a:lstStyle/>
                        <a:p>
                          <a:pPr marL="0" algn="ctr" defTabSz="914400" rtl="0" eaLnBrk="1" latinLnBrk="0" hangingPunct="1"/>
                          <a:r>
                            <a:rPr lang="en-US" altLang="zh-CN" sz="1400" b="1" kern="1200" dirty="0">
                              <a:solidFill>
                                <a:schemeClr val="tx1"/>
                              </a:solidFill>
                              <a:latin typeface="+mn-lt"/>
                              <a:ea typeface="+mn-ea"/>
                              <a:cs typeface="+mn-cs"/>
                            </a:rPr>
                            <a:t>-3.5</a:t>
                          </a:r>
                          <a:endParaRPr lang="zh-CN" altLang="en-US" sz="1400" b="1" kern="1200" dirty="0">
                            <a:solidFill>
                              <a:schemeClr val="tx1"/>
                            </a:solidFill>
                            <a:latin typeface="+mn-lt"/>
                            <a:ea typeface="+mn-ea"/>
                            <a:cs typeface="+mn-cs"/>
                          </a:endParaRPr>
                        </a:p>
                      </a:txBody>
                      <a:tcPr/>
                    </a:tc>
                    <a:extLst>
                      <a:ext uri="{0D108BD9-81ED-4DB2-BD59-A6C34878D82A}">
                        <a16:rowId xmlns:a16="http://schemas.microsoft.com/office/drawing/2014/main" val="2701223976"/>
                      </a:ext>
                    </a:extLst>
                  </a:tr>
                  <a:tr h="3061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lang="en-US" altLang="zh-CN" sz="1400" b="1" i="1" smtClean="0">
                                      <a:latin typeface="Cambria Math" panose="02040503050406030204" pitchFamily="18" charset="0"/>
                                    </a:rPr>
                                  </m:ctrlPr>
                                </m:dPr>
                                <m:e>
                                  <m:r>
                                    <a:rPr lang="en-US" altLang="zh-CN" sz="1400" b="1" i="1" smtClean="0">
                                      <a:latin typeface="Cambria Math" panose="02040503050406030204" pitchFamily="18" charset="0"/>
                                    </a:rPr>
                                    <m:t>𝒚</m:t>
                                  </m:r>
                                </m:e>
                              </m:d>
                            </m:oMath>
                          </a14:m>
                          <a:r>
                            <a:rPr lang="en-US" altLang="zh-CN" sz="1400" b="1" dirty="0"/>
                            <a:t> [</a:t>
                          </a:r>
                          <a14:m>
                            <m:oMath xmlns:m="http://schemas.openxmlformats.org/officeDocument/2006/math">
                              <m:r>
                                <a:rPr lang="en-US" altLang="zh-CN" sz="1400" b="1" i="0" dirty="0" smtClean="0">
                                  <a:latin typeface="Cambria Math" panose="02040503050406030204" pitchFamily="18" charset="0"/>
                                </a:rPr>
                                <m:t>𝛍</m:t>
                              </m:r>
                              <m:r>
                                <a:rPr lang="en-US" altLang="zh-CN" sz="1400" b="1" i="0" dirty="0" smtClean="0">
                                  <a:latin typeface="Cambria Math" panose="02040503050406030204" pitchFamily="18" charset="0"/>
                                </a:rPr>
                                <m:t>𝐦</m:t>
                              </m:r>
                            </m:oMath>
                          </a14:m>
                          <a:r>
                            <a:rPr lang="en-US" altLang="zh-CN" sz="1400" b="1" dirty="0"/>
                            <a:t>]</a:t>
                          </a:r>
                          <a:endParaRPr lang="zh-CN" altLang="en-US" sz="1400" b="1" dirty="0"/>
                        </a:p>
                      </a:txBody>
                      <a:tcPr/>
                    </a:tc>
                    <a:tc>
                      <a:txBody>
                        <a:bodyPr/>
                        <a:lstStyle/>
                        <a:p>
                          <a:pPr algn="ctr"/>
                          <a:r>
                            <a:rPr lang="en-US" altLang="zh-CN" sz="1400" i="0" dirty="0"/>
                            <a:t>0.25</a:t>
                          </a:r>
                          <a:endParaRPr lang="zh-CN" altLang="en-US" sz="1400" i="0" dirty="0"/>
                        </a:p>
                      </a:txBody>
                      <a:tcPr/>
                    </a:tc>
                    <a:tc>
                      <a:txBody>
                        <a:bodyPr/>
                        <a:lstStyle/>
                        <a:p>
                          <a:pPr algn="ctr"/>
                          <a:r>
                            <a:rPr lang="en-US" altLang="zh-CN" sz="1400" dirty="0"/>
                            <a:t>6.9</a:t>
                          </a:r>
                          <a:endParaRPr lang="zh-CN" altLang="en-US" sz="1400" dirty="0"/>
                        </a:p>
                      </a:txBody>
                      <a:tcPr/>
                    </a:tc>
                    <a:tc>
                      <a:txBody>
                        <a:bodyPr/>
                        <a:lstStyle/>
                        <a:p>
                          <a:pPr algn="ctr"/>
                          <a:r>
                            <a:rPr lang="en-US" altLang="zh-CN" sz="1400" dirty="0"/>
                            <a:t>-8.0</a:t>
                          </a:r>
                          <a:endParaRPr lang="zh-CN" altLang="en-US" sz="1400" dirty="0"/>
                        </a:p>
                      </a:txBody>
                      <a:tcPr/>
                    </a:tc>
                    <a:tc>
                      <a:txBody>
                        <a:bodyPr/>
                        <a:lstStyle/>
                        <a:p>
                          <a:pPr algn="ctr"/>
                          <a:r>
                            <a:rPr lang="en-US" altLang="zh-CN" sz="1400" dirty="0">
                              <a:solidFill>
                                <a:schemeClr val="tx1"/>
                              </a:solidFill>
                            </a:rPr>
                            <a:t>-0.1</a:t>
                          </a:r>
                          <a:endParaRPr lang="zh-CN" altLang="en-US" sz="1400" dirty="0">
                            <a:solidFill>
                              <a:schemeClr val="tx1"/>
                            </a:solidFill>
                          </a:endParaRPr>
                        </a:p>
                      </a:txBody>
                      <a:tcPr/>
                    </a:tc>
                    <a:tc>
                      <a:txBody>
                        <a:bodyPr/>
                        <a:lstStyle/>
                        <a:p>
                          <a:pPr algn="ctr"/>
                          <a:r>
                            <a:rPr lang="en-US" altLang="zh-CN" sz="1400" dirty="0">
                              <a:solidFill>
                                <a:schemeClr val="tx1"/>
                              </a:solidFill>
                            </a:rPr>
                            <a:t>2.1</a:t>
                          </a:r>
                          <a:endParaRPr lang="zh-CN" altLang="en-US" sz="1400" dirty="0">
                            <a:solidFill>
                              <a:schemeClr val="tx1"/>
                            </a:solidFill>
                          </a:endParaRPr>
                        </a:p>
                      </a:txBody>
                      <a:tcPr/>
                    </a:tc>
                    <a:tc>
                      <a:txBody>
                        <a:bodyPr/>
                        <a:lstStyle/>
                        <a:p>
                          <a:pPr algn="ctr"/>
                          <a:r>
                            <a:rPr lang="en-US" altLang="zh-CN" sz="1400" dirty="0">
                              <a:solidFill>
                                <a:schemeClr val="tx1"/>
                              </a:solidFill>
                            </a:rPr>
                            <a:t>7.0</a:t>
                          </a:r>
                          <a:endParaRPr lang="zh-CN" altLang="en-US" sz="1400" dirty="0">
                            <a:solidFill>
                              <a:schemeClr val="tx1"/>
                            </a:solidFill>
                          </a:endParaRPr>
                        </a:p>
                      </a:txBody>
                      <a:tcPr/>
                    </a:tc>
                    <a:tc>
                      <a:txBody>
                        <a:bodyPr/>
                        <a:lstStyle/>
                        <a:p>
                          <a:pPr algn="ctr"/>
                          <a:r>
                            <a:rPr lang="en-US" altLang="zh-CN" sz="1400" dirty="0">
                              <a:solidFill>
                                <a:schemeClr val="tx1"/>
                              </a:solidFill>
                            </a:rPr>
                            <a:t>-8.1</a:t>
                          </a:r>
                          <a:endParaRPr lang="zh-CN" altLang="en-US" sz="1400" dirty="0">
                            <a:solidFill>
                              <a:schemeClr val="tx1"/>
                            </a:solidFill>
                          </a:endParaRPr>
                        </a:p>
                      </a:txBody>
                      <a:tcPr/>
                    </a:tc>
                    <a:tc>
                      <a:txBody>
                        <a:bodyPr/>
                        <a:lstStyle/>
                        <a:p>
                          <a:pPr algn="ctr"/>
                          <a:r>
                            <a:rPr lang="en-US" altLang="zh-CN" sz="1400" dirty="0">
                              <a:solidFill>
                                <a:schemeClr val="tx1"/>
                              </a:solidFill>
                            </a:rPr>
                            <a:t>-0.2</a:t>
                          </a:r>
                          <a:endParaRPr lang="zh-CN" altLang="en-US" sz="1400" dirty="0">
                            <a:solidFill>
                              <a:schemeClr val="tx1"/>
                            </a:solidFill>
                          </a:endParaRPr>
                        </a:p>
                      </a:txBody>
                      <a:tcPr/>
                    </a:tc>
                    <a:tc>
                      <a:txBody>
                        <a:bodyPr/>
                        <a:lstStyle/>
                        <a:p>
                          <a:pPr algn="ctr"/>
                          <a:r>
                            <a:rPr lang="en-US" altLang="zh-CN" sz="1400" dirty="0">
                              <a:solidFill>
                                <a:schemeClr val="tx1"/>
                              </a:solidFill>
                            </a:rPr>
                            <a:t>2.1</a:t>
                          </a:r>
                          <a:endParaRPr lang="zh-CN" altLang="en-US" sz="1400" dirty="0">
                            <a:solidFill>
                              <a:schemeClr val="tx1"/>
                            </a:solidFill>
                          </a:endParaRPr>
                        </a:p>
                      </a:txBody>
                      <a:tcPr/>
                    </a:tc>
                    <a:extLst>
                      <a:ext uri="{0D108BD9-81ED-4DB2-BD59-A6C34878D82A}">
                        <a16:rowId xmlns:a16="http://schemas.microsoft.com/office/drawing/2014/main" val="1655350349"/>
                      </a:ext>
                    </a:extLst>
                  </a:tr>
                  <a:tr h="306133">
                    <a:tc>
                      <a:txBody>
                        <a:bodyPr/>
                        <a:lstStyle/>
                        <a:p>
                          <a:pPr algn="l"/>
                          <a14:m>
                            <m:oMath xmlns:m="http://schemas.openxmlformats.org/officeDocument/2006/math">
                              <m:d>
                                <m:dPr>
                                  <m:begChr m:val="⟨"/>
                                  <m:endChr m:val="⟩"/>
                                  <m:ctrlPr>
                                    <a:rPr lang="en-US" altLang="zh-CN" sz="1400" b="1" i="1" smtClean="0">
                                      <a:solidFill>
                                        <a:schemeClr val="tx1"/>
                                      </a:solidFill>
                                      <a:latin typeface="Cambria Math" panose="02040503050406030204" pitchFamily="18" charset="0"/>
                                    </a:rPr>
                                  </m:ctrlPr>
                                </m:dPr>
                                <m:e>
                                  <m:sSup>
                                    <m:sSupPr>
                                      <m:ctrlPr>
                                        <a:rPr lang="en-US" altLang="zh-CN" sz="1400" b="1" i="1" smtClean="0">
                                          <a:solidFill>
                                            <a:schemeClr val="tx1"/>
                                          </a:solidFill>
                                          <a:latin typeface="Cambria Math" panose="02040503050406030204" pitchFamily="18" charset="0"/>
                                        </a:rPr>
                                      </m:ctrlPr>
                                    </m:sSupPr>
                                    <m:e>
                                      <m:r>
                                        <a:rPr lang="en-US" altLang="zh-CN" sz="1400" b="1" i="1" smtClean="0">
                                          <a:solidFill>
                                            <a:schemeClr val="tx1"/>
                                          </a:solidFill>
                                          <a:latin typeface="Cambria Math" panose="02040503050406030204" pitchFamily="18" charset="0"/>
                                        </a:rPr>
                                        <m:t>𝒙</m:t>
                                      </m:r>
                                    </m:e>
                                    <m:sup>
                                      <m:r>
                                        <a:rPr lang="en-US" altLang="zh-CN" sz="1400" b="1" i="1" smtClean="0">
                                          <a:solidFill>
                                            <a:schemeClr val="tx1"/>
                                          </a:solidFill>
                                          <a:latin typeface="Cambria Math" panose="02040503050406030204" pitchFamily="18" charset="0"/>
                                        </a:rPr>
                                        <m:t>′</m:t>
                                      </m:r>
                                    </m:sup>
                                  </m:sSup>
                                </m:e>
                              </m:d>
                            </m:oMath>
                          </a14:m>
                          <a:r>
                            <a:rPr lang="en-US" altLang="zh-CN" sz="1400" b="1" dirty="0">
                              <a:solidFill>
                                <a:schemeClr val="tx1"/>
                              </a:solidFill>
                            </a:rPr>
                            <a:t> [</a:t>
                          </a:r>
                          <a14:m>
                            <m:oMath xmlns:m="http://schemas.openxmlformats.org/officeDocument/2006/math">
                              <m:r>
                                <a:rPr lang="en-US" altLang="zh-CN" sz="1400" b="1" i="0" dirty="0" smtClean="0">
                                  <a:solidFill>
                                    <a:schemeClr val="tx1"/>
                                  </a:solidFill>
                                  <a:latin typeface="Cambria Math" panose="02040503050406030204" pitchFamily="18" charset="0"/>
                                </a:rPr>
                                <m:t>𝛍</m:t>
                              </m:r>
                              <m:r>
                                <a:rPr lang="en-US" altLang="zh-CN" sz="1400" b="1" i="0" dirty="0" smtClean="0">
                                  <a:solidFill>
                                    <a:schemeClr val="tx1"/>
                                  </a:solidFill>
                                  <a:latin typeface="Cambria Math" panose="02040503050406030204" pitchFamily="18" charset="0"/>
                                </a:rPr>
                                <m:t>𝐫𝐚𝐝</m:t>
                              </m:r>
                            </m:oMath>
                          </a14:m>
                          <a:r>
                            <a:rPr lang="en-US" altLang="zh-CN" sz="1400" b="1" dirty="0">
                              <a:solidFill>
                                <a:schemeClr val="tx1"/>
                              </a:solidFill>
                            </a:rPr>
                            <a:t>]</a:t>
                          </a:r>
                          <a:endParaRPr lang="zh-CN" altLang="en-US" sz="1400" b="1" dirty="0">
                            <a:solidFill>
                              <a:schemeClr val="tx1"/>
                            </a:solidFill>
                          </a:endParaRPr>
                        </a:p>
                      </a:txBody>
                      <a:tcPr/>
                    </a:tc>
                    <a:tc>
                      <a:txBody>
                        <a:bodyPr/>
                        <a:lstStyle/>
                        <a:p>
                          <a:pPr algn="ctr"/>
                          <a:r>
                            <a:rPr lang="en-US" altLang="zh-CN" sz="1400" i="0" dirty="0"/>
                            <a:t>-2.16</a:t>
                          </a:r>
                          <a:endParaRPr lang="zh-CN" altLang="en-US" sz="1400" i="0" dirty="0"/>
                        </a:p>
                      </a:txBody>
                      <a:tcPr/>
                    </a:tc>
                    <a:tc>
                      <a:txBody>
                        <a:bodyPr/>
                        <a:lstStyle/>
                        <a:p>
                          <a:pPr algn="ctr"/>
                          <a:r>
                            <a:rPr lang="en-US" altLang="zh-CN" sz="1400" dirty="0"/>
                            <a:t>2.6</a:t>
                          </a:r>
                          <a:endParaRPr lang="zh-CN" altLang="en-US" sz="1400" dirty="0"/>
                        </a:p>
                      </a:txBody>
                      <a:tcPr/>
                    </a:tc>
                    <a:tc>
                      <a:txBody>
                        <a:bodyPr/>
                        <a:lstStyle/>
                        <a:p>
                          <a:pPr algn="ctr"/>
                          <a:r>
                            <a:rPr lang="en-US" altLang="zh-CN" sz="1400" dirty="0"/>
                            <a:t>56.7</a:t>
                          </a:r>
                          <a:endParaRPr lang="zh-CN" altLang="en-US" sz="1400" dirty="0"/>
                        </a:p>
                      </a:txBody>
                      <a:tcPr/>
                    </a:tc>
                    <a:tc>
                      <a:txBody>
                        <a:bodyPr/>
                        <a:lstStyle/>
                        <a:p>
                          <a:pPr algn="ctr"/>
                          <a:r>
                            <a:rPr lang="en-US" altLang="zh-CN" sz="1400" dirty="0">
                              <a:solidFill>
                                <a:schemeClr val="tx1"/>
                              </a:solidFill>
                            </a:rPr>
                            <a:t>-192.8</a:t>
                          </a:r>
                          <a:endParaRPr lang="zh-CN" altLang="en-US" sz="1400" dirty="0">
                            <a:solidFill>
                              <a:schemeClr val="tx1"/>
                            </a:solidFill>
                          </a:endParaRPr>
                        </a:p>
                      </a:txBody>
                      <a:tcPr/>
                    </a:tc>
                    <a:tc>
                      <a:txBody>
                        <a:bodyPr/>
                        <a:lstStyle/>
                        <a:p>
                          <a:pPr algn="ctr"/>
                          <a:r>
                            <a:rPr lang="en-US" altLang="zh-CN" sz="1400" dirty="0">
                              <a:solidFill>
                                <a:schemeClr val="tx1"/>
                              </a:solidFill>
                            </a:rPr>
                            <a:t>-115.4</a:t>
                          </a:r>
                          <a:endParaRPr lang="zh-CN" altLang="en-US" sz="1400" dirty="0">
                            <a:solidFill>
                              <a:schemeClr val="tx1"/>
                            </a:solidFill>
                          </a:endParaRPr>
                        </a:p>
                      </a:txBody>
                      <a:tcPr/>
                    </a:tc>
                    <a:tc>
                      <a:txBody>
                        <a:bodyPr/>
                        <a:lstStyle/>
                        <a:p>
                          <a:pPr algn="ctr"/>
                          <a:r>
                            <a:rPr lang="en-US" altLang="zh-CN" sz="1400" dirty="0">
                              <a:solidFill>
                                <a:schemeClr val="tx1"/>
                              </a:solidFill>
                            </a:rPr>
                            <a:t>-20.2</a:t>
                          </a:r>
                          <a:endParaRPr lang="zh-CN" altLang="en-US" sz="1400" dirty="0">
                            <a:solidFill>
                              <a:schemeClr val="tx1"/>
                            </a:solidFill>
                          </a:endParaRPr>
                        </a:p>
                      </a:txBody>
                      <a:tcPr/>
                    </a:tc>
                    <a:tc>
                      <a:txBody>
                        <a:bodyPr/>
                        <a:lstStyle/>
                        <a:p>
                          <a:pPr algn="ctr"/>
                          <a:r>
                            <a:rPr lang="en-US" altLang="zh-CN" sz="1400" dirty="0">
                              <a:solidFill>
                                <a:schemeClr val="tx1"/>
                              </a:solidFill>
                            </a:rPr>
                            <a:t>9.6</a:t>
                          </a:r>
                          <a:endParaRPr lang="zh-CN" altLang="en-US" sz="1400" dirty="0">
                            <a:solidFill>
                              <a:schemeClr val="tx1"/>
                            </a:solidFill>
                          </a:endParaRPr>
                        </a:p>
                      </a:txBody>
                      <a:tcPr/>
                    </a:tc>
                    <a:tc>
                      <a:txBody>
                        <a:bodyPr/>
                        <a:lstStyle/>
                        <a:p>
                          <a:pPr algn="ctr"/>
                          <a:r>
                            <a:rPr lang="en-US" altLang="zh-CN" sz="1400" dirty="0">
                              <a:solidFill>
                                <a:schemeClr val="tx1"/>
                              </a:solidFill>
                            </a:rPr>
                            <a:t>-34.0</a:t>
                          </a:r>
                          <a:endParaRPr lang="zh-CN" altLang="en-US" sz="1400" dirty="0">
                            <a:solidFill>
                              <a:schemeClr val="tx1"/>
                            </a:solidFill>
                          </a:endParaRPr>
                        </a:p>
                      </a:txBody>
                      <a:tcPr/>
                    </a:tc>
                    <a:tc>
                      <a:txBody>
                        <a:bodyPr/>
                        <a:lstStyle/>
                        <a:p>
                          <a:pPr algn="ctr"/>
                          <a:r>
                            <a:rPr lang="en-US" altLang="zh-CN" sz="1400" dirty="0">
                              <a:solidFill>
                                <a:schemeClr val="tx1"/>
                              </a:solidFill>
                            </a:rPr>
                            <a:t>10.7</a:t>
                          </a:r>
                          <a:endParaRPr lang="zh-CN" altLang="en-US" sz="1400" dirty="0">
                            <a:solidFill>
                              <a:schemeClr val="tx1"/>
                            </a:solidFill>
                          </a:endParaRPr>
                        </a:p>
                      </a:txBody>
                      <a:tcPr/>
                    </a:tc>
                    <a:extLst>
                      <a:ext uri="{0D108BD9-81ED-4DB2-BD59-A6C34878D82A}">
                        <a16:rowId xmlns:a16="http://schemas.microsoft.com/office/drawing/2014/main" val="3834935271"/>
                      </a:ext>
                    </a:extLst>
                  </a:tr>
                  <a:tr h="3061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lang="en-US" altLang="zh-CN" sz="1400" b="1" i="1" smtClean="0">
                                      <a:latin typeface="Cambria Math" panose="02040503050406030204" pitchFamily="18" charset="0"/>
                                    </a:rPr>
                                  </m:ctrlPr>
                                </m:dPr>
                                <m:e>
                                  <m:sSup>
                                    <m:sSupPr>
                                      <m:ctrlPr>
                                        <a:rPr lang="en-US" altLang="zh-CN" sz="1400" b="1" i="1" smtClean="0">
                                          <a:latin typeface="Cambria Math" panose="02040503050406030204" pitchFamily="18" charset="0"/>
                                        </a:rPr>
                                      </m:ctrlPr>
                                    </m:sSupPr>
                                    <m:e>
                                      <m:r>
                                        <a:rPr lang="en-US" altLang="zh-CN" sz="1400" b="1" i="1" smtClean="0">
                                          <a:latin typeface="Cambria Math" panose="02040503050406030204" pitchFamily="18" charset="0"/>
                                        </a:rPr>
                                        <m:t>𝒚</m:t>
                                      </m:r>
                                    </m:e>
                                    <m:sup>
                                      <m:r>
                                        <a:rPr lang="en-US" altLang="zh-CN" sz="1400" b="1" i="1" smtClean="0">
                                          <a:latin typeface="Cambria Math" panose="02040503050406030204" pitchFamily="18" charset="0"/>
                                        </a:rPr>
                                        <m:t>′</m:t>
                                      </m:r>
                                    </m:sup>
                                  </m:sSup>
                                </m:e>
                              </m:d>
                            </m:oMath>
                          </a14:m>
                          <a:r>
                            <a:rPr lang="en-US" altLang="zh-CN" sz="1400" b="1" dirty="0"/>
                            <a:t> [</a:t>
                          </a:r>
                          <a14:m>
                            <m:oMath xmlns:m="http://schemas.openxmlformats.org/officeDocument/2006/math">
                              <m:r>
                                <a:rPr lang="en-US" altLang="zh-CN" sz="1400" b="1" i="0" dirty="0" smtClean="0">
                                  <a:latin typeface="Cambria Math" panose="02040503050406030204" pitchFamily="18" charset="0"/>
                                </a:rPr>
                                <m:t>𝛍</m:t>
                              </m:r>
                              <m:r>
                                <a:rPr lang="en-US" altLang="zh-CN" sz="1400" b="1" i="0" dirty="0" smtClean="0">
                                  <a:latin typeface="Cambria Math" panose="02040503050406030204" pitchFamily="18" charset="0"/>
                                </a:rPr>
                                <m:t>𝐫𝐚𝐝</m:t>
                              </m:r>
                            </m:oMath>
                          </a14:m>
                          <a:r>
                            <a:rPr lang="en-US" altLang="zh-CN" sz="1400" b="1" dirty="0"/>
                            <a:t>]</a:t>
                          </a:r>
                          <a:endParaRPr lang="zh-CN" altLang="en-US" sz="1400" b="1" dirty="0"/>
                        </a:p>
                      </a:txBody>
                      <a:tcPr/>
                    </a:tc>
                    <a:tc>
                      <a:txBody>
                        <a:bodyPr/>
                        <a:lstStyle/>
                        <a:p>
                          <a:pPr algn="ctr"/>
                          <a:r>
                            <a:rPr lang="en-US" altLang="zh-CN" sz="1400" i="0" dirty="0"/>
                            <a:t>0.27</a:t>
                          </a:r>
                          <a:endParaRPr lang="zh-CN" altLang="en-US" sz="1400" i="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-1.6</a:t>
                          </a:r>
                          <a:endParaRPr lang="zh-CN" altLang="en-US" sz="1400" dirty="0"/>
                        </a:p>
                      </a:txBody>
                      <a:tcPr/>
                    </a:tc>
                    <a:tc>
                      <a:txBody>
                        <a:bodyPr/>
                        <a:lstStyle/>
                        <a:p>
                          <a:pPr algn="ctr"/>
                          <a:r>
                            <a:rPr lang="en-US" altLang="zh-CN" sz="1400" dirty="0">
                              <a:solidFill>
                                <a:schemeClr val="tx1"/>
                              </a:solidFill>
                            </a:rPr>
                            <a:t>-7.9</a:t>
                          </a:r>
                          <a:endParaRPr lang="zh-CN" altLang="en-US" sz="1400" dirty="0">
                            <a:solidFill>
                              <a:schemeClr val="tx1"/>
                            </a:solidFill>
                          </a:endParaRPr>
                        </a:p>
                      </a:txBody>
                      <a:tcPr/>
                    </a:tc>
                    <a:tc>
                      <a:txBody>
                        <a:bodyPr/>
                        <a:lstStyle/>
                        <a:p>
                          <a:pPr algn="ctr"/>
                          <a:r>
                            <a:rPr lang="en-US" altLang="zh-CN" sz="1400" dirty="0">
                              <a:solidFill>
                                <a:schemeClr val="tx1"/>
                              </a:solidFill>
                            </a:rPr>
                            <a:t>2.7</a:t>
                          </a:r>
                          <a:endParaRPr lang="zh-CN" altLang="en-US" sz="1400" dirty="0">
                            <a:solidFill>
                              <a:schemeClr val="tx1"/>
                            </a:solidFill>
                          </a:endParaRPr>
                        </a:p>
                      </a:txBody>
                      <a:tcPr/>
                    </a:tc>
                    <a:tc>
                      <a:txBody>
                        <a:bodyPr/>
                        <a:lstStyle/>
                        <a:p>
                          <a:pPr algn="ctr"/>
                          <a:r>
                            <a:rPr lang="en-US" altLang="zh-CN" sz="1400" dirty="0">
                              <a:solidFill>
                                <a:schemeClr val="tx1"/>
                              </a:solidFill>
                            </a:rPr>
                            <a:t>1.0</a:t>
                          </a:r>
                          <a:endParaRPr lang="zh-CN" altLang="en-US" sz="1400" dirty="0">
                            <a:solidFill>
                              <a:schemeClr val="tx1"/>
                            </a:solidFill>
                          </a:endParaRPr>
                        </a:p>
                      </a:txBody>
                      <a:tcPr/>
                    </a:tc>
                    <a:tc>
                      <a:txBody>
                        <a:bodyPr/>
                        <a:lstStyle/>
                        <a:p>
                          <a:pPr algn="ctr"/>
                          <a:r>
                            <a:rPr lang="en-US" altLang="zh-CN" sz="1400" dirty="0">
                              <a:solidFill>
                                <a:schemeClr val="tx1"/>
                              </a:solidFill>
                            </a:rPr>
                            <a:t>-1.7</a:t>
                          </a:r>
                          <a:endParaRPr lang="zh-CN" altLang="en-US" sz="1400" dirty="0">
                            <a:solidFill>
                              <a:schemeClr val="tx1"/>
                            </a:solidFill>
                          </a:endParaRPr>
                        </a:p>
                      </a:txBody>
                      <a:tcPr/>
                    </a:tc>
                    <a:tc>
                      <a:txBody>
                        <a:bodyPr/>
                        <a:lstStyle/>
                        <a:p>
                          <a:pPr algn="ctr"/>
                          <a:r>
                            <a:rPr lang="en-US" altLang="zh-CN" sz="1400" dirty="0">
                              <a:solidFill>
                                <a:schemeClr val="tx1"/>
                              </a:solidFill>
                            </a:rPr>
                            <a:t>-7.9</a:t>
                          </a:r>
                          <a:endParaRPr lang="zh-CN" altLang="en-US" sz="1400" dirty="0">
                            <a:solidFill>
                              <a:schemeClr val="tx1"/>
                            </a:solidFill>
                          </a:endParaRPr>
                        </a:p>
                      </a:txBody>
                      <a:tcPr/>
                    </a:tc>
                    <a:tc>
                      <a:txBody>
                        <a:bodyPr/>
                        <a:lstStyle/>
                        <a:p>
                          <a:pPr algn="ctr"/>
                          <a:r>
                            <a:rPr lang="en-US" altLang="zh-CN" sz="1400" dirty="0">
                              <a:solidFill>
                                <a:schemeClr val="tx1"/>
                              </a:solidFill>
                            </a:rPr>
                            <a:t>2.9</a:t>
                          </a:r>
                          <a:endParaRPr lang="zh-CN" altLang="en-US" sz="1400" dirty="0">
                            <a:solidFill>
                              <a:schemeClr val="tx1"/>
                            </a:solidFill>
                          </a:endParaRPr>
                        </a:p>
                      </a:txBody>
                      <a:tcPr/>
                    </a:tc>
                    <a:extLst>
                      <a:ext uri="{0D108BD9-81ED-4DB2-BD59-A6C34878D82A}">
                        <a16:rowId xmlns:a16="http://schemas.microsoft.com/office/drawing/2014/main" val="279451215"/>
                      </a:ext>
                    </a:extLst>
                  </a:tr>
                </a:tbl>
              </a:graphicData>
            </a:graphic>
          </p:graphicFrame>
        </mc:Choice>
        <mc:Fallback>
          <p:graphicFrame>
            <p:nvGraphicFramePr>
              <p:cNvPr id="6" name="表格 3">
                <a:extLst>
                  <a:ext uri="{FF2B5EF4-FFF2-40B4-BE49-F238E27FC236}">
                    <a16:creationId xmlns:a16="http://schemas.microsoft.com/office/drawing/2014/main" id="{EE20F7F2-25D8-45E1-8C2B-CD16BFCC5396}"/>
                  </a:ext>
                </a:extLst>
              </p:cNvPr>
              <p:cNvGraphicFramePr>
                <a:graphicFrameLocks noGrp="1"/>
              </p:cNvGraphicFramePr>
              <p:nvPr>
                <p:extLst>
                  <p:ext uri="{D42A27DB-BD31-4B8C-83A1-F6EECF244321}">
                    <p14:modId xmlns:p14="http://schemas.microsoft.com/office/powerpoint/2010/main" val="3225762832"/>
                  </p:ext>
                </p:extLst>
              </p:nvPr>
            </p:nvGraphicFramePr>
            <p:xfrm>
              <a:off x="694181" y="1798993"/>
              <a:ext cx="10803636" cy="4960300"/>
            </p:xfrm>
            <a:graphic>
              <a:graphicData uri="http://schemas.openxmlformats.org/drawingml/2006/table">
                <a:tbl>
                  <a:tblPr firstRow="1" bandRow="1">
                    <a:tableStyleId>{5C22544A-7EE6-4342-B048-85BDC9FD1C3A}</a:tableStyleId>
                  </a:tblPr>
                  <a:tblGrid>
                    <a:gridCol w="1507089">
                      <a:extLst>
                        <a:ext uri="{9D8B030D-6E8A-4147-A177-3AD203B41FA5}">
                          <a16:colId xmlns:a16="http://schemas.microsoft.com/office/drawing/2014/main" val="4264512890"/>
                        </a:ext>
                      </a:extLst>
                    </a:gridCol>
                    <a:gridCol w="1031107">
                      <a:extLst>
                        <a:ext uri="{9D8B030D-6E8A-4147-A177-3AD203B41FA5}">
                          <a16:colId xmlns:a16="http://schemas.microsoft.com/office/drawing/2014/main" val="2575002682"/>
                        </a:ext>
                      </a:extLst>
                    </a:gridCol>
                    <a:gridCol w="1033180">
                      <a:extLst>
                        <a:ext uri="{9D8B030D-6E8A-4147-A177-3AD203B41FA5}">
                          <a16:colId xmlns:a16="http://schemas.microsoft.com/office/drawing/2014/main" val="2245805451"/>
                        </a:ext>
                      </a:extLst>
                    </a:gridCol>
                    <a:gridCol w="1033180">
                      <a:extLst>
                        <a:ext uri="{9D8B030D-6E8A-4147-A177-3AD203B41FA5}">
                          <a16:colId xmlns:a16="http://schemas.microsoft.com/office/drawing/2014/main" val="406723183"/>
                        </a:ext>
                      </a:extLst>
                    </a:gridCol>
                    <a:gridCol w="1033180">
                      <a:extLst>
                        <a:ext uri="{9D8B030D-6E8A-4147-A177-3AD203B41FA5}">
                          <a16:colId xmlns:a16="http://schemas.microsoft.com/office/drawing/2014/main" val="1021462580"/>
                        </a:ext>
                      </a:extLst>
                    </a:gridCol>
                    <a:gridCol w="1033180">
                      <a:extLst>
                        <a:ext uri="{9D8B030D-6E8A-4147-A177-3AD203B41FA5}">
                          <a16:colId xmlns:a16="http://schemas.microsoft.com/office/drawing/2014/main" val="798930004"/>
                        </a:ext>
                      </a:extLst>
                    </a:gridCol>
                    <a:gridCol w="1033180">
                      <a:extLst>
                        <a:ext uri="{9D8B030D-6E8A-4147-A177-3AD203B41FA5}">
                          <a16:colId xmlns:a16="http://schemas.microsoft.com/office/drawing/2014/main" val="3893684518"/>
                        </a:ext>
                      </a:extLst>
                    </a:gridCol>
                    <a:gridCol w="1033180">
                      <a:extLst>
                        <a:ext uri="{9D8B030D-6E8A-4147-A177-3AD203B41FA5}">
                          <a16:colId xmlns:a16="http://schemas.microsoft.com/office/drawing/2014/main" val="1078365816"/>
                        </a:ext>
                      </a:extLst>
                    </a:gridCol>
                    <a:gridCol w="1033180">
                      <a:extLst>
                        <a:ext uri="{9D8B030D-6E8A-4147-A177-3AD203B41FA5}">
                          <a16:colId xmlns:a16="http://schemas.microsoft.com/office/drawing/2014/main" val="1153698699"/>
                        </a:ext>
                      </a:extLst>
                    </a:gridCol>
                    <a:gridCol w="1033180">
                      <a:extLst>
                        <a:ext uri="{9D8B030D-6E8A-4147-A177-3AD203B41FA5}">
                          <a16:colId xmlns:a16="http://schemas.microsoft.com/office/drawing/2014/main" val="3068869148"/>
                        </a:ext>
                      </a:extLst>
                    </a:gridCol>
                  </a:tblGrid>
                  <a:tr h="304800">
                    <a:tc>
                      <a:txBody>
                        <a:bodyPr/>
                        <a:lstStyle/>
                        <a:p>
                          <a:pPr algn="l"/>
                          <a:r>
                            <a:rPr lang="en-US" altLang="zh-CN" sz="1400" dirty="0">
                              <a:solidFill>
                                <a:schemeClr val="bg1"/>
                              </a:solidFill>
                            </a:rPr>
                            <a:t>Case 2</a:t>
                          </a:r>
                          <a:endParaRPr lang="zh-CN" altLang="en-US" sz="1400" dirty="0">
                            <a:solidFill>
                              <a:schemeClr val="bg1"/>
                            </a:solidFill>
                          </a:endParaRPr>
                        </a:p>
                      </a:txBody>
                      <a:tcPr/>
                    </a:tc>
                    <a:tc>
                      <a:txBody>
                        <a:bodyPr/>
                        <a:lstStyle/>
                        <a:p>
                          <a:pPr algn="ctr"/>
                          <a:endParaRPr lang="en-US" altLang="zh-CN" sz="1400" b="1" dirty="0">
                            <a:solidFill>
                              <a:schemeClr val="bg1"/>
                            </a:solidFill>
                            <a:latin typeface="Times New Roman" panose="02020603050405020304" pitchFamily="18" charset="0"/>
                            <a:ea typeface="思源黑体" panose="020B0400000000000000" charset="-122"/>
                          </a:endParaRPr>
                        </a:p>
                      </a:txBody>
                      <a:tcPr/>
                    </a:tc>
                    <a:tc gridSpan="4">
                      <a:txBody>
                        <a:bodyPr/>
                        <a:lstStyle/>
                        <a:p>
                          <a:pPr algn="ctr"/>
                          <a:r>
                            <a:rPr lang="en-US" altLang="zh-CN" sz="1400" b="1" dirty="0">
                              <a:solidFill>
                                <a:schemeClr val="bg1"/>
                              </a:solidFill>
                            </a:rPr>
                            <a:t>CSR on</a:t>
                          </a:r>
                          <a:endParaRPr lang="zh-CN" altLang="en-US" sz="1400" b="1" dirty="0">
                            <a:solidFill>
                              <a:schemeClr val="bg1"/>
                            </a:solidFill>
                          </a:endParaRPr>
                        </a:p>
                      </a:txBody>
                      <a:tcPr/>
                    </a:tc>
                    <a:tc hMerge="1">
                      <a:txBody>
                        <a:bodyPr/>
                        <a:lstStyle/>
                        <a:p>
                          <a:pPr algn="ctr"/>
                          <a:endParaRPr lang="zh-CN" altLang="en-US"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b="1" dirty="0">
                            <a:solidFill>
                              <a:schemeClr val="tx1"/>
                            </a:solidFill>
                          </a:endParaRPr>
                        </a:p>
                      </a:txBody>
                      <a:tcPr/>
                    </a:tc>
                    <a:tc hMerge="1">
                      <a:txBody>
                        <a:bodyPr/>
                        <a:lstStyle/>
                        <a:p>
                          <a:pPr algn="ctr"/>
                          <a:endParaRPr lang="zh-CN" altLang="en-US" b="1" dirty="0">
                            <a:solidFill>
                              <a:schemeClr val="tx1"/>
                            </a:solidFill>
                          </a:endParaRPr>
                        </a:p>
                      </a:txBody>
                      <a:tcPr/>
                    </a:tc>
                    <a:tc grid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bg1"/>
                              </a:solidFill>
                            </a:rPr>
                            <a:t>CSR off</a:t>
                          </a:r>
                          <a:endParaRPr lang="zh-CN" altLang="en-US" sz="1400" b="1" dirty="0">
                            <a:solidFill>
                              <a:schemeClr val="bg1"/>
                            </a:solidFill>
                          </a:endParaRPr>
                        </a:p>
                      </a:txBody>
                      <a:tcPr/>
                    </a:tc>
                    <a:tc hMerge="1">
                      <a:txBody>
                        <a:bodyPr/>
                        <a:lstStyle/>
                        <a:p>
                          <a:pPr algn="ctr"/>
                          <a:endParaRPr lang="zh-CN" altLang="en-US"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b="1" dirty="0">
                              <a:solidFill>
                                <a:schemeClr val="tx1"/>
                              </a:solidFill>
                            </a:rPr>
                            <a:t>CSR off</a:t>
                          </a:r>
                          <a:endParaRPr lang="zh-CN" altLang="en-US" b="1" dirty="0">
                            <a:solidFill>
                              <a:schemeClr val="tx1"/>
                            </a:solidFill>
                          </a:endParaRPr>
                        </a:p>
                      </a:txBody>
                      <a:tcPr/>
                    </a:tc>
                    <a:tc hMerge="1">
                      <a:txBody>
                        <a:bodyPr/>
                        <a:lstStyle/>
                        <a:p>
                          <a:pPr algn="ctr"/>
                          <a:endParaRPr lang="zh-CN" altLang="en-US" b="1" dirty="0">
                            <a:solidFill>
                              <a:schemeClr val="tx1"/>
                            </a:solidFill>
                          </a:endParaRPr>
                        </a:p>
                      </a:txBody>
                      <a:tcPr/>
                    </a:tc>
                    <a:extLst>
                      <a:ext uri="{0D108BD9-81ED-4DB2-BD59-A6C34878D82A}">
                        <a16:rowId xmlns:a16="http://schemas.microsoft.com/office/drawing/2014/main" val="8322659"/>
                      </a:ext>
                    </a:extLst>
                  </a:tr>
                  <a:tr h="304800">
                    <a:tc>
                      <a:txBody>
                        <a:bodyPr/>
                        <a:lstStyle/>
                        <a:p>
                          <a:pPr algn="l"/>
                          <a:endParaRPr lang="zh-CN" altLang="en-US" sz="1400" b="1" dirty="0">
                            <a:solidFill>
                              <a:schemeClr val="tx1"/>
                            </a:solidFill>
                          </a:endParaRPr>
                        </a:p>
                      </a:txBody>
                      <a:tcPr/>
                    </a:tc>
                    <a:tc>
                      <a:txBody>
                        <a:bodyPr/>
                        <a:lstStyle/>
                        <a:p>
                          <a:pPr algn="ctr"/>
                          <a:r>
                            <a:rPr lang="en-US" altLang="zh-CN" sz="1400" b="1" dirty="0">
                              <a:solidFill>
                                <a:schemeClr val="tx1"/>
                              </a:solidFill>
                            </a:rPr>
                            <a:t>Before BC</a:t>
                          </a:r>
                          <a:endParaRPr lang="zh-CN" altLang="en-US" sz="1400" b="1" dirty="0">
                            <a:solidFill>
                              <a:schemeClr val="tx1"/>
                            </a:solidFill>
                          </a:endParaRPr>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After BC</a:t>
                          </a:r>
                          <a:endParaRPr lang="zh-CN" altLang="en-US" sz="1400" b="1" dirty="0">
                            <a:solidFill>
                              <a:schemeClr val="tx1"/>
                            </a:solidFill>
                          </a:endParaRPr>
                        </a:p>
                      </a:txBody>
                      <a:tcPr/>
                    </a:tc>
                    <a:tc hMerge="1">
                      <a:txBody>
                        <a:bodyPr/>
                        <a:lstStyle/>
                        <a:p>
                          <a:endParaRPr lang="zh-CN" alt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IP2</a:t>
                          </a:r>
                          <a:endParaRPr lang="zh-CN" altLang="en-US" sz="1400"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After BC</a:t>
                          </a:r>
                          <a:endParaRPr lang="zh-CN" altLang="en-US" sz="1400" b="1" dirty="0">
                            <a:solidFill>
                              <a:schemeClr val="tx1"/>
                            </a:solidFill>
                          </a:endParaRPr>
                        </a:p>
                      </a:txBody>
                      <a:tcPr/>
                    </a:tc>
                    <a:tc hMerge="1">
                      <a:txBody>
                        <a:bodyPr/>
                        <a:lstStyle/>
                        <a:p>
                          <a:endParaRPr lang="zh-CN" alt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IP2</a:t>
                          </a:r>
                          <a:endParaRPr lang="zh-CN" altLang="en-US" sz="1400"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tc>
                    <a:extLst>
                      <a:ext uri="{0D108BD9-81ED-4DB2-BD59-A6C34878D82A}">
                        <a16:rowId xmlns:a16="http://schemas.microsoft.com/office/drawing/2014/main" val="3971210253"/>
                      </a:ext>
                    </a:extLst>
                  </a:tr>
                  <a:tr h="304800">
                    <a:tc>
                      <a:txBody>
                        <a:bodyPr/>
                        <a:lstStyle/>
                        <a:p>
                          <a:pPr algn="l"/>
                          <a:endParaRPr lang="zh-CN" altLang="en-US" sz="1400"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Beam</a:t>
                          </a: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extLst>
                      <a:ext uri="{0D108BD9-81ED-4DB2-BD59-A6C34878D82A}">
                        <a16:rowId xmlns:a16="http://schemas.microsoft.com/office/drawing/2014/main" val="3248981513"/>
                      </a:ext>
                    </a:extLst>
                  </a:tr>
                  <a:tr h="304800">
                    <a:tc>
                      <a:txBody>
                        <a:bodyPr/>
                        <a:lstStyle/>
                        <a:p>
                          <a:endParaRPr lang="zh-CN"/>
                        </a:p>
                      </a:txBody>
                      <a:tcPr>
                        <a:blipFill>
                          <a:blip r:embed="rId2"/>
                          <a:stretch>
                            <a:fillRect l="-405" t="-304000" r="-619838" b="-1248000"/>
                          </a:stretch>
                        </a:blipFill>
                      </a:tcPr>
                    </a:tc>
                    <a:tc>
                      <a:txBody>
                        <a:bodyPr/>
                        <a:lstStyle/>
                        <a:p>
                          <a:pPr algn="ctr"/>
                          <a:r>
                            <a:rPr lang="en-US" altLang="zh-CN" sz="1400" dirty="0"/>
                            <a:t>25.9</a:t>
                          </a:r>
                          <a:endParaRPr lang="zh-CN" altLang="en-US" sz="1400" dirty="0"/>
                        </a:p>
                      </a:txBody>
                      <a:tcPr/>
                    </a:tc>
                    <a:tc>
                      <a:txBody>
                        <a:bodyPr/>
                        <a:lstStyle/>
                        <a:p>
                          <a:pPr algn="ctr"/>
                          <a:r>
                            <a:rPr lang="en-US" altLang="zh-CN" sz="1400" dirty="0"/>
                            <a:t>27.1</a:t>
                          </a:r>
                          <a:endParaRPr lang="zh-CN" altLang="en-US" sz="1400" dirty="0"/>
                        </a:p>
                      </a:txBody>
                      <a:tcPr/>
                    </a:tc>
                    <a:tc>
                      <a:txBody>
                        <a:bodyPr/>
                        <a:lstStyle/>
                        <a:p>
                          <a:pPr algn="ctr"/>
                          <a:r>
                            <a:rPr lang="en-US" altLang="zh-CN" sz="1400" dirty="0"/>
                            <a:t>24.8</a:t>
                          </a:r>
                          <a:endParaRPr lang="zh-CN" altLang="en-US" sz="1400" dirty="0"/>
                        </a:p>
                      </a:txBody>
                      <a:tcPr/>
                    </a:tc>
                    <a:tc>
                      <a:txBody>
                        <a:bodyPr/>
                        <a:lstStyle/>
                        <a:p>
                          <a:pPr algn="ctr"/>
                          <a:r>
                            <a:rPr lang="en-US" altLang="zh-CN" sz="1400" dirty="0"/>
                            <a:t>153.9</a:t>
                          </a:r>
                          <a:endParaRPr lang="zh-CN" altLang="en-US" sz="1400" dirty="0"/>
                        </a:p>
                      </a:txBody>
                      <a:tcPr/>
                    </a:tc>
                    <a:tc>
                      <a:txBody>
                        <a:bodyPr/>
                        <a:lstStyle/>
                        <a:p>
                          <a:pPr algn="ctr"/>
                          <a:r>
                            <a:rPr lang="en-US" altLang="zh-CN" sz="1400" dirty="0"/>
                            <a:t>151.1</a:t>
                          </a:r>
                          <a:endParaRPr lang="zh-CN" altLang="en-US" sz="1400" dirty="0"/>
                        </a:p>
                      </a:txBody>
                      <a:tcPr/>
                    </a:tc>
                    <a:tc>
                      <a:txBody>
                        <a:bodyPr/>
                        <a:lstStyle/>
                        <a:p>
                          <a:pPr algn="ctr"/>
                          <a:r>
                            <a:rPr lang="en-US" altLang="zh-CN" sz="1400" dirty="0"/>
                            <a:t>27.1</a:t>
                          </a:r>
                          <a:endParaRPr lang="zh-CN" altLang="en-US" sz="1400" dirty="0"/>
                        </a:p>
                      </a:txBody>
                      <a:tcPr/>
                    </a:tc>
                    <a:tc>
                      <a:txBody>
                        <a:bodyPr/>
                        <a:lstStyle/>
                        <a:p>
                          <a:pPr algn="ctr"/>
                          <a:r>
                            <a:rPr lang="en-US" altLang="zh-CN" sz="1400" dirty="0"/>
                            <a:t>24.84</a:t>
                          </a:r>
                          <a:endParaRPr lang="zh-CN" altLang="en-US" sz="1400" dirty="0"/>
                        </a:p>
                      </a:txBody>
                      <a:tcPr/>
                    </a:tc>
                    <a:tc>
                      <a:txBody>
                        <a:bodyPr/>
                        <a:lstStyle/>
                        <a:p>
                          <a:pPr algn="ctr"/>
                          <a:r>
                            <a:rPr lang="en-US" altLang="zh-CN" sz="1400" dirty="0"/>
                            <a:t>153.9</a:t>
                          </a:r>
                          <a:endParaRPr lang="zh-CN" altLang="en-US" sz="1400" dirty="0"/>
                        </a:p>
                      </a:txBody>
                      <a:tcPr/>
                    </a:tc>
                    <a:tc>
                      <a:txBody>
                        <a:bodyPr/>
                        <a:lstStyle/>
                        <a:p>
                          <a:pPr algn="ctr"/>
                          <a:r>
                            <a:rPr lang="en-US" altLang="zh-CN" sz="1400" dirty="0"/>
                            <a:t>151.2</a:t>
                          </a:r>
                          <a:endParaRPr lang="zh-CN" altLang="en-US" sz="1400" dirty="0"/>
                        </a:p>
                      </a:txBody>
                      <a:tcPr/>
                    </a:tc>
                    <a:extLst>
                      <a:ext uri="{0D108BD9-81ED-4DB2-BD59-A6C34878D82A}">
                        <a16:rowId xmlns:a16="http://schemas.microsoft.com/office/drawing/2014/main" val="1195604"/>
                      </a:ext>
                    </a:extLst>
                  </a:tr>
                  <a:tr h="304800">
                    <a:tc>
                      <a:txBody>
                        <a:bodyPr/>
                        <a:lstStyle/>
                        <a:p>
                          <a:endParaRPr lang="zh-CN"/>
                        </a:p>
                      </a:txBody>
                      <a:tcPr>
                        <a:blipFill>
                          <a:blip r:embed="rId2"/>
                          <a:stretch>
                            <a:fillRect l="-405" t="-404000" r="-619838" b="-1148000"/>
                          </a:stretch>
                        </a:blipFill>
                      </a:tcPr>
                    </a:tc>
                    <a:tc>
                      <a:txBody>
                        <a:bodyPr/>
                        <a:lstStyle/>
                        <a:p>
                          <a:pPr algn="ctr"/>
                          <a:r>
                            <a:rPr lang="en-US" altLang="zh-CN" sz="1400" dirty="0"/>
                            <a:t>5</a:t>
                          </a:r>
                          <a:endParaRPr lang="zh-CN" altLang="en-US" sz="1400" dirty="0"/>
                        </a:p>
                      </a:txBody>
                      <a:tcPr/>
                    </a:tc>
                    <a:tc>
                      <a:txBody>
                        <a:bodyPr/>
                        <a:lstStyle/>
                        <a:p>
                          <a:pPr algn="ctr"/>
                          <a:r>
                            <a:rPr lang="en-US" altLang="zh-CN" sz="1400" dirty="0"/>
                            <a:t>1.43</a:t>
                          </a:r>
                          <a:endParaRPr lang="zh-CN" altLang="en-US" sz="1400" dirty="0"/>
                        </a:p>
                      </a:txBody>
                      <a:tcPr/>
                    </a:tc>
                    <a:tc>
                      <a:txBody>
                        <a:bodyPr/>
                        <a:lstStyle/>
                        <a:p>
                          <a:pPr algn="ctr"/>
                          <a:r>
                            <a:rPr lang="en-US" altLang="zh-CN" sz="1400" dirty="0"/>
                            <a:t>1.09</a:t>
                          </a:r>
                          <a:endParaRPr lang="zh-CN" altLang="en-US" sz="1400" dirty="0"/>
                        </a:p>
                      </a:txBody>
                      <a:tcPr/>
                    </a:tc>
                    <a:tc>
                      <a:txBody>
                        <a:bodyPr/>
                        <a:lstStyle/>
                        <a:p>
                          <a:pPr algn="ctr"/>
                          <a:r>
                            <a:rPr lang="en-US" altLang="zh-CN" sz="1400" dirty="0"/>
                            <a:t>1.43</a:t>
                          </a:r>
                          <a:endParaRPr lang="zh-CN" altLang="en-US" sz="1400" dirty="0"/>
                        </a:p>
                      </a:txBody>
                      <a:tcPr/>
                    </a:tc>
                    <a:tc>
                      <a:txBody>
                        <a:bodyPr/>
                        <a:lstStyle/>
                        <a:p>
                          <a:pPr algn="ctr"/>
                          <a:r>
                            <a:rPr lang="en-US" altLang="zh-CN" sz="1400" dirty="0"/>
                            <a:t>1.09</a:t>
                          </a:r>
                          <a:endParaRPr lang="zh-CN" altLang="en-US" sz="1400" dirty="0"/>
                        </a:p>
                      </a:txBody>
                      <a:tcPr/>
                    </a:tc>
                    <a:tc>
                      <a:txBody>
                        <a:bodyPr/>
                        <a:lstStyle/>
                        <a:p>
                          <a:pPr algn="ctr"/>
                          <a:r>
                            <a:rPr lang="en-US" altLang="zh-CN" sz="1400" dirty="0"/>
                            <a:t>1.43</a:t>
                          </a:r>
                          <a:endParaRPr lang="zh-CN" altLang="en-US" sz="1400" dirty="0"/>
                        </a:p>
                      </a:txBody>
                      <a:tcPr/>
                    </a:tc>
                    <a:tc>
                      <a:txBody>
                        <a:bodyPr/>
                        <a:lstStyle/>
                        <a:p>
                          <a:pPr algn="ctr"/>
                          <a:r>
                            <a:rPr lang="en-US" altLang="zh-CN" sz="1400" dirty="0"/>
                            <a:t>1.09</a:t>
                          </a:r>
                          <a:endParaRPr lang="zh-CN" altLang="en-US" sz="1400" dirty="0"/>
                        </a:p>
                      </a:txBody>
                      <a:tcPr/>
                    </a:tc>
                    <a:tc>
                      <a:txBody>
                        <a:bodyPr/>
                        <a:lstStyle/>
                        <a:p>
                          <a:pPr algn="ctr"/>
                          <a:r>
                            <a:rPr lang="en-US" altLang="zh-CN" sz="1400" dirty="0"/>
                            <a:t>1.43</a:t>
                          </a:r>
                          <a:endParaRPr lang="zh-CN" altLang="en-US" sz="1400" dirty="0"/>
                        </a:p>
                      </a:txBody>
                      <a:tcPr/>
                    </a:tc>
                    <a:tc>
                      <a:txBody>
                        <a:bodyPr/>
                        <a:lstStyle/>
                        <a:p>
                          <a:pPr algn="ctr"/>
                          <a:r>
                            <a:rPr lang="en-US" altLang="zh-CN" sz="1400" dirty="0"/>
                            <a:t>1.09</a:t>
                          </a:r>
                          <a:endParaRPr lang="zh-CN" altLang="en-US" sz="1400" dirty="0"/>
                        </a:p>
                      </a:txBody>
                      <a:tcPr/>
                    </a:tc>
                    <a:extLst>
                      <a:ext uri="{0D108BD9-81ED-4DB2-BD59-A6C34878D82A}">
                        <a16:rowId xmlns:a16="http://schemas.microsoft.com/office/drawing/2014/main" val="264722560"/>
                      </a:ext>
                    </a:extLst>
                  </a:tr>
                  <a:tr h="304800">
                    <a:tc>
                      <a:txBody>
                        <a:bodyPr/>
                        <a:lstStyle/>
                        <a:p>
                          <a:endParaRPr lang="zh-CN"/>
                        </a:p>
                      </a:txBody>
                      <a:tcPr>
                        <a:blipFill>
                          <a:blip r:embed="rId2"/>
                          <a:stretch>
                            <a:fillRect l="-405" t="-504000" r="-619838" b="-1048000"/>
                          </a:stretch>
                        </a:blipFill>
                      </a:tcPr>
                    </a:tc>
                    <a:tc>
                      <a:txBody>
                        <a:bodyPr/>
                        <a:lstStyle/>
                        <a:p>
                          <a:pPr algn="ctr"/>
                          <a:r>
                            <a:rPr lang="en-US" altLang="zh-CN" sz="1400" dirty="0"/>
                            <a:t>1784.3</a:t>
                          </a:r>
                          <a:endParaRPr lang="zh-CN" altLang="en-US" sz="1400" dirty="0"/>
                        </a:p>
                      </a:txBody>
                      <a:tcPr/>
                    </a:tc>
                    <a:tc>
                      <a:txBody>
                        <a:bodyPr/>
                        <a:lstStyle/>
                        <a:p>
                          <a:pPr algn="ctr"/>
                          <a:r>
                            <a:rPr lang="en-US" altLang="zh-CN" sz="1400" dirty="0"/>
                            <a:t>201.3</a:t>
                          </a:r>
                          <a:endParaRPr lang="zh-CN" altLang="en-US" sz="1400" dirty="0"/>
                        </a:p>
                      </a:txBody>
                      <a:tcPr/>
                    </a:tc>
                    <a:tc>
                      <a:txBody>
                        <a:bodyPr/>
                        <a:lstStyle/>
                        <a:p>
                          <a:pPr algn="ctr"/>
                          <a:r>
                            <a:rPr lang="en-US" altLang="zh-CN" sz="1400" dirty="0"/>
                            <a:t>281.2</a:t>
                          </a:r>
                          <a:endParaRPr lang="zh-CN" altLang="en-US" sz="1400" dirty="0"/>
                        </a:p>
                      </a:txBody>
                      <a:tcPr/>
                    </a:tc>
                    <a:tc>
                      <a:txBody>
                        <a:bodyPr/>
                        <a:lstStyle/>
                        <a:p>
                          <a:pPr algn="ctr"/>
                          <a:r>
                            <a:rPr lang="en-US" altLang="zh-CN" sz="1400" dirty="0"/>
                            <a:t>120.2</a:t>
                          </a:r>
                          <a:endParaRPr lang="zh-CN" altLang="en-US" sz="1400" dirty="0"/>
                        </a:p>
                      </a:txBody>
                      <a:tcPr/>
                    </a:tc>
                    <a:tc>
                      <a:txBody>
                        <a:bodyPr/>
                        <a:lstStyle/>
                        <a:p>
                          <a:pPr algn="ctr"/>
                          <a:r>
                            <a:rPr lang="en-US" altLang="zh-CN" sz="1400" dirty="0"/>
                            <a:t>119.3</a:t>
                          </a:r>
                          <a:endParaRPr lang="zh-CN" altLang="en-US" sz="1400" dirty="0"/>
                        </a:p>
                      </a:txBody>
                      <a:tcPr/>
                    </a:tc>
                    <a:tc>
                      <a:txBody>
                        <a:bodyPr/>
                        <a:lstStyle/>
                        <a:p>
                          <a:pPr algn="ctr"/>
                          <a:r>
                            <a:rPr lang="en-US" altLang="zh-CN" sz="1400" dirty="0"/>
                            <a:t>98.8</a:t>
                          </a:r>
                          <a:endParaRPr lang="zh-CN" altLang="en-US" sz="1400" dirty="0"/>
                        </a:p>
                      </a:txBody>
                      <a:tcPr/>
                    </a:tc>
                    <a:tc>
                      <a:txBody>
                        <a:bodyPr/>
                        <a:lstStyle/>
                        <a:p>
                          <a:pPr algn="ctr"/>
                          <a:r>
                            <a:rPr lang="en-US" altLang="zh-CN" sz="1400" dirty="0"/>
                            <a:t>104.6</a:t>
                          </a:r>
                          <a:endParaRPr lang="zh-CN" altLang="en-US" sz="1400" dirty="0"/>
                        </a:p>
                      </a:txBody>
                      <a:tcPr/>
                    </a:tc>
                    <a:tc>
                      <a:txBody>
                        <a:bodyPr/>
                        <a:lstStyle/>
                        <a:p>
                          <a:pPr algn="ctr"/>
                          <a:r>
                            <a:rPr lang="en-US" altLang="zh-CN" sz="1400" dirty="0"/>
                            <a:t>118.5</a:t>
                          </a:r>
                          <a:endParaRPr lang="zh-CN" altLang="en-US" sz="1400" dirty="0"/>
                        </a:p>
                      </a:txBody>
                      <a:tcPr/>
                    </a:tc>
                    <a:tc>
                      <a:txBody>
                        <a:bodyPr/>
                        <a:lstStyle/>
                        <a:p>
                          <a:pPr algn="ctr"/>
                          <a:r>
                            <a:rPr lang="en-US" altLang="zh-CN" sz="1400" dirty="0"/>
                            <a:t>120.2</a:t>
                          </a:r>
                          <a:endParaRPr lang="zh-CN" altLang="en-US" sz="1400" dirty="0"/>
                        </a:p>
                      </a:txBody>
                      <a:tcPr/>
                    </a:tc>
                    <a:extLst>
                      <a:ext uri="{0D108BD9-81ED-4DB2-BD59-A6C34878D82A}">
                        <a16:rowId xmlns:a16="http://schemas.microsoft.com/office/drawing/2014/main" val="3389191103"/>
                      </a:ext>
                    </a:extLst>
                  </a:tr>
                  <a:tr h="323914">
                    <a:tc>
                      <a:txBody>
                        <a:bodyPr/>
                        <a:lstStyle/>
                        <a:p>
                          <a:endParaRPr lang="zh-CN"/>
                        </a:p>
                      </a:txBody>
                      <a:tcPr>
                        <a:blipFill>
                          <a:blip r:embed="rId2"/>
                          <a:stretch>
                            <a:fillRect l="-405" t="-569811" r="-619838" b="-888679"/>
                          </a:stretch>
                        </a:blipFill>
                      </a:tcPr>
                    </a:tc>
                    <a:tc>
                      <a:txBody>
                        <a:bodyPr/>
                        <a:lstStyle/>
                        <a:p>
                          <a:pPr algn="ctr"/>
                          <a:r>
                            <a:rPr lang="en-US" altLang="zh-CN" sz="1400" dirty="0"/>
                            <a:t>0.7</a:t>
                          </a:r>
                          <a:endParaRPr lang="zh-CN" altLang="en-US" sz="1400" dirty="0"/>
                        </a:p>
                      </a:txBody>
                      <a:tcPr/>
                    </a:tc>
                    <a:tc>
                      <a:txBody>
                        <a:bodyPr/>
                        <a:lstStyle/>
                        <a:p>
                          <a:pPr algn="ctr"/>
                          <a:r>
                            <a:rPr lang="en-US" altLang="zh-CN" sz="1400" dirty="0"/>
                            <a:t>2.2</a:t>
                          </a:r>
                          <a:endParaRPr lang="zh-CN" altLang="en-US" sz="1400" dirty="0"/>
                        </a:p>
                      </a:txBody>
                      <a:tcPr/>
                    </a:tc>
                    <a:tc>
                      <a:txBody>
                        <a:bodyPr/>
                        <a:lstStyle/>
                        <a:p>
                          <a:pPr algn="ctr"/>
                          <a:r>
                            <a:rPr lang="en-US" altLang="zh-CN" sz="1400" dirty="0"/>
                            <a:t>1.8</a:t>
                          </a:r>
                          <a:endParaRPr lang="zh-CN" altLang="en-US" sz="1400" dirty="0"/>
                        </a:p>
                      </a:txBody>
                      <a:tcPr/>
                    </a:tc>
                    <a:tc>
                      <a:txBody>
                        <a:bodyPr/>
                        <a:lstStyle/>
                        <a:p>
                          <a:pPr algn="ctr"/>
                          <a:r>
                            <a:rPr lang="en-US" altLang="zh-CN" sz="1400" dirty="0"/>
                            <a:t>1.7</a:t>
                          </a:r>
                          <a:endParaRPr lang="zh-CN" altLang="en-US" sz="1400" dirty="0"/>
                        </a:p>
                      </a:txBody>
                      <a:tcPr/>
                    </a:tc>
                    <a:tc>
                      <a:txBody>
                        <a:bodyPr/>
                        <a:lstStyle/>
                        <a:p>
                          <a:pPr algn="ctr"/>
                          <a:r>
                            <a:rPr lang="en-US" altLang="zh-CN" sz="1400" dirty="0"/>
                            <a:t>1.5</a:t>
                          </a:r>
                          <a:endParaRPr lang="zh-CN" altLang="en-US" sz="1400" dirty="0"/>
                        </a:p>
                      </a:txBody>
                      <a:tcPr/>
                    </a:tc>
                    <a:tc>
                      <a:txBody>
                        <a:bodyPr/>
                        <a:lstStyle/>
                        <a:p>
                          <a:pPr algn="ctr"/>
                          <a:r>
                            <a:rPr lang="en-US" altLang="zh-CN" sz="1400" dirty="0"/>
                            <a:t>2.1</a:t>
                          </a:r>
                          <a:endParaRPr lang="zh-CN" altLang="en-US" sz="1400" dirty="0"/>
                        </a:p>
                      </a:txBody>
                      <a:tcPr/>
                    </a:tc>
                    <a:tc>
                      <a:txBody>
                        <a:bodyPr/>
                        <a:lstStyle/>
                        <a:p>
                          <a:pPr algn="ctr"/>
                          <a:r>
                            <a:rPr lang="en-US" altLang="zh-CN" sz="1400" dirty="0"/>
                            <a:t>1.7</a:t>
                          </a:r>
                          <a:endParaRPr lang="zh-CN" altLang="en-US" sz="1400" dirty="0"/>
                        </a:p>
                      </a:txBody>
                      <a:tcPr/>
                    </a:tc>
                    <a:tc>
                      <a:txBody>
                        <a:bodyPr/>
                        <a:lstStyle/>
                        <a:p>
                          <a:pPr algn="ctr"/>
                          <a:r>
                            <a:rPr lang="en-US" altLang="zh-CN" sz="1400" dirty="0"/>
                            <a:t>1.7</a:t>
                          </a:r>
                          <a:endParaRPr lang="zh-CN" altLang="en-US" sz="1400" dirty="0"/>
                        </a:p>
                      </a:txBody>
                      <a:tcPr/>
                    </a:tc>
                    <a:tc>
                      <a:txBody>
                        <a:bodyPr/>
                        <a:lstStyle/>
                        <a:p>
                          <a:pPr algn="ctr"/>
                          <a:r>
                            <a:rPr lang="en-US" altLang="zh-CN" sz="1400" dirty="0"/>
                            <a:t>1.5</a:t>
                          </a:r>
                          <a:endParaRPr lang="zh-CN" altLang="en-US" sz="1400" dirty="0"/>
                        </a:p>
                      </a:txBody>
                      <a:tcPr/>
                    </a:tc>
                    <a:extLst>
                      <a:ext uri="{0D108BD9-81ED-4DB2-BD59-A6C34878D82A}">
                        <a16:rowId xmlns:a16="http://schemas.microsoft.com/office/drawing/2014/main" val="2365844303"/>
                      </a:ext>
                    </a:extLst>
                  </a:tr>
                  <a:tr h="322072">
                    <a:tc>
                      <a:txBody>
                        <a:bodyPr/>
                        <a:lstStyle/>
                        <a:p>
                          <a:endParaRPr lang="zh-CN"/>
                        </a:p>
                      </a:txBody>
                      <a:tcPr>
                        <a:blipFill>
                          <a:blip r:embed="rId2"/>
                          <a:stretch>
                            <a:fillRect l="-405" t="-669811" r="-619838" b="-788679"/>
                          </a:stretch>
                        </a:blipFill>
                      </a:tcPr>
                    </a:tc>
                    <a:tc>
                      <a:txBody>
                        <a:bodyPr/>
                        <a:lstStyle/>
                        <a:p>
                          <a:pPr algn="ctr"/>
                          <a:r>
                            <a:rPr lang="en-US" altLang="zh-CN" sz="1400" i="0" dirty="0"/>
                            <a:t>4.68</a:t>
                          </a:r>
                          <a:endParaRPr lang="zh-CN" altLang="en-US" sz="1400" i="0" dirty="0"/>
                        </a:p>
                      </a:txBody>
                      <a:tcPr/>
                    </a:tc>
                    <a:tc>
                      <a:txBody>
                        <a:bodyPr/>
                        <a:lstStyle/>
                        <a:p>
                          <a:pPr algn="ctr"/>
                          <a:r>
                            <a:rPr lang="en-US" altLang="zh-CN" sz="1400" dirty="0"/>
                            <a:t>2.23</a:t>
                          </a:r>
                          <a:endParaRPr lang="zh-CN" altLang="en-US" sz="1400" dirty="0"/>
                        </a:p>
                      </a:txBody>
                      <a:tcPr/>
                    </a:tc>
                    <a:tc>
                      <a:txBody>
                        <a:bodyPr/>
                        <a:lstStyle/>
                        <a:p>
                          <a:pPr algn="ctr"/>
                          <a:r>
                            <a:rPr lang="en-US" altLang="zh-CN" sz="1400" dirty="0"/>
                            <a:t>1.27</a:t>
                          </a:r>
                          <a:endParaRPr lang="zh-CN" altLang="en-US" sz="1400" dirty="0"/>
                        </a:p>
                      </a:txBody>
                      <a:tcPr/>
                    </a:tc>
                    <a:tc>
                      <a:txBody>
                        <a:bodyPr/>
                        <a:lstStyle/>
                        <a:p>
                          <a:pPr algn="ctr"/>
                          <a:r>
                            <a:rPr lang="en-US" altLang="zh-CN" sz="1400" dirty="0"/>
                            <a:t>0.6</a:t>
                          </a:r>
                          <a:endParaRPr lang="zh-CN" altLang="en-US" sz="1400" dirty="0"/>
                        </a:p>
                      </a:txBody>
                      <a:tcPr/>
                    </a:tc>
                    <a:tc>
                      <a:txBody>
                        <a:bodyPr/>
                        <a:lstStyle/>
                        <a:p>
                          <a:pPr algn="ctr"/>
                          <a:r>
                            <a:rPr lang="en-US" altLang="zh-CN" sz="1400" dirty="0"/>
                            <a:t>0.3</a:t>
                          </a:r>
                          <a:endParaRPr lang="zh-CN" altLang="en-US" sz="1400" dirty="0"/>
                        </a:p>
                      </a:txBody>
                      <a:tcPr/>
                    </a:tc>
                    <a:tc>
                      <a:txBody>
                        <a:bodyPr/>
                        <a:lstStyle/>
                        <a:p>
                          <a:pPr algn="ctr"/>
                          <a:r>
                            <a:rPr lang="en-US" altLang="zh-CN" sz="1400" dirty="0"/>
                            <a:t>2.06</a:t>
                          </a:r>
                          <a:endParaRPr lang="zh-CN" altLang="en-US" sz="1400" dirty="0"/>
                        </a:p>
                      </a:txBody>
                      <a:tcPr/>
                    </a:tc>
                    <a:tc>
                      <a:txBody>
                        <a:bodyPr/>
                        <a:lstStyle/>
                        <a:p>
                          <a:pPr algn="ctr"/>
                          <a:r>
                            <a:rPr lang="en-US" altLang="zh-CN" sz="1400" dirty="0"/>
                            <a:t>1.25</a:t>
                          </a:r>
                          <a:endParaRPr lang="zh-CN" altLang="en-US" sz="1400" dirty="0"/>
                        </a:p>
                      </a:txBody>
                      <a:tcPr/>
                    </a:tc>
                    <a:tc>
                      <a:txBody>
                        <a:bodyPr/>
                        <a:lstStyle/>
                        <a:p>
                          <a:pPr algn="ctr"/>
                          <a:r>
                            <a:rPr lang="en-US" altLang="zh-CN" sz="1400" dirty="0"/>
                            <a:t>0.59</a:t>
                          </a:r>
                          <a:endParaRPr lang="zh-CN" altLang="en-US" sz="1400" dirty="0"/>
                        </a:p>
                      </a:txBody>
                      <a:tcPr/>
                    </a:tc>
                    <a:tc>
                      <a:txBody>
                        <a:bodyPr/>
                        <a:lstStyle/>
                        <a:p>
                          <a:pPr algn="ctr"/>
                          <a:r>
                            <a:rPr lang="en-US" altLang="zh-CN" sz="1400" dirty="0"/>
                            <a:t>0.30</a:t>
                          </a:r>
                          <a:endParaRPr lang="zh-CN" altLang="en-US" sz="1400" dirty="0"/>
                        </a:p>
                      </a:txBody>
                      <a:tcPr/>
                    </a:tc>
                    <a:extLst>
                      <a:ext uri="{0D108BD9-81ED-4DB2-BD59-A6C34878D82A}">
                        <a16:rowId xmlns:a16="http://schemas.microsoft.com/office/drawing/2014/main" val="1610565405"/>
                      </a:ext>
                    </a:extLst>
                  </a:tr>
                  <a:tr h="306133">
                    <a:tc>
                      <a:txBody>
                        <a:bodyPr/>
                        <a:lstStyle/>
                        <a:p>
                          <a:endParaRPr lang="zh-CN"/>
                        </a:p>
                      </a:txBody>
                      <a:tcPr>
                        <a:blipFill>
                          <a:blip r:embed="rId2"/>
                          <a:stretch>
                            <a:fillRect l="-405" t="-816000" r="-619838" b="-736000"/>
                          </a:stretch>
                        </a:blipFill>
                      </a:tcPr>
                    </a:tc>
                    <a:tc>
                      <a:txBody>
                        <a:bodyPr/>
                        <a:lstStyle/>
                        <a:p>
                          <a:pPr algn="ctr"/>
                          <a:r>
                            <a:rPr lang="en-US" altLang="zh-CN" sz="1400" dirty="0"/>
                            <a:t>0.2</a:t>
                          </a:r>
                          <a:endParaRPr lang="zh-CN" altLang="en-US" sz="1400" dirty="0"/>
                        </a:p>
                      </a:txBody>
                      <a:tcPr/>
                    </a:tc>
                    <a:tc>
                      <a:txBody>
                        <a:bodyPr/>
                        <a:lstStyle/>
                        <a:p>
                          <a:pPr algn="ctr"/>
                          <a:r>
                            <a:rPr lang="en-US" altLang="zh-CN" sz="1400" dirty="0"/>
                            <a:t>0.24</a:t>
                          </a:r>
                          <a:endParaRPr lang="zh-CN" altLang="en-US" sz="1400" dirty="0"/>
                        </a:p>
                      </a:txBody>
                      <a:tcPr/>
                    </a:tc>
                    <a:tc>
                      <a:txBody>
                        <a:bodyPr/>
                        <a:lstStyle/>
                        <a:p>
                          <a:pPr algn="ctr"/>
                          <a:r>
                            <a:rPr lang="en-US" altLang="zh-CN" sz="1400" dirty="0"/>
                            <a:t>0.24</a:t>
                          </a:r>
                          <a:endParaRPr lang="zh-CN" altLang="en-US" sz="1400" dirty="0"/>
                        </a:p>
                      </a:txBody>
                      <a:tcPr/>
                    </a:tc>
                    <a:tc>
                      <a:txBody>
                        <a:bodyPr/>
                        <a:lstStyle/>
                        <a:p>
                          <a:pPr algn="ctr"/>
                          <a:r>
                            <a:rPr lang="en-US" altLang="zh-CN" sz="1400" dirty="0"/>
                            <a:t>0.04</a:t>
                          </a:r>
                          <a:endParaRPr lang="zh-CN" altLang="en-US" sz="1400" dirty="0"/>
                        </a:p>
                      </a:txBody>
                      <a:tcPr/>
                    </a:tc>
                    <a:tc>
                      <a:txBody>
                        <a:bodyPr/>
                        <a:lstStyle/>
                        <a:p>
                          <a:pPr algn="ctr"/>
                          <a:r>
                            <a:rPr lang="en-US" altLang="zh-CN" sz="1400" dirty="0"/>
                            <a:t>0.04</a:t>
                          </a:r>
                          <a:endParaRPr lang="zh-CN" altLang="en-US" sz="1400" dirty="0"/>
                        </a:p>
                      </a:txBody>
                      <a:tcPr/>
                    </a:tc>
                    <a:tc>
                      <a:txBody>
                        <a:bodyPr/>
                        <a:lstStyle/>
                        <a:p>
                          <a:pPr algn="ctr"/>
                          <a:r>
                            <a:rPr lang="en-US" altLang="zh-CN" sz="1400" dirty="0"/>
                            <a:t>0.19</a:t>
                          </a:r>
                          <a:endParaRPr lang="zh-CN" altLang="en-US" sz="1400" dirty="0"/>
                        </a:p>
                      </a:txBody>
                      <a:tcPr/>
                    </a:tc>
                    <a:tc>
                      <a:txBody>
                        <a:bodyPr/>
                        <a:lstStyle/>
                        <a:p>
                          <a:pPr algn="ctr"/>
                          <a:r>
                            <a:rPr lang="en-US" altLang="zh-CN" sz="1400" dirty="0"/>
                            <a:t>0.21</a:t>
                          </a:r>
                          <a:endParaRPr lang="zh-CN" altLang="en-US" sz="1400" dirty="0"/>
                        </a:p>
                      </a:txBody>
                      <a:tcPr/>
                    </a:tc>
                    <a:tc>
                      <a:txBody>
                        <a:bodyPr/>
                        <a:lstStyle/>
                        <a:p>
                          <a:pPr algn="ctr"/>
                          <a:r>
                            <a:rPr lang="en-US" altLang="zh-CN" sz="1400" dirty="0"/>
                            <a:t>0.03</a:t>
                          </a:r>
                          <a:endParaRPr lang="zh-CN" altLang="en-US" sz="1400" dirty="0"/>
                        </a:p>
                      </a:txBody>
                      <a:tcPr/>
                    </a:tc>
                    <a:tc>
                      <a:txBody>
                        <a:bodyPr/>
                        <a:lstStyle/>
                        <a:p>
                          <a:pPr algn="ctr"/>
                          <a:r>
                            <a:rPr lang="en-US" altLang="zh-CN" sz="1400" dirty="0"/>
                            <a:t>0.05</a:t>
                          </a:r>
                          <a:endParaRPr lang="zh-CN" altLang="en-US" sz="1400" dirty="0"/>
                        </a:p>
                      </a:txBody>
                      <a:tcPr/>
                    </a:tc>
                    <a:extLst>
                      <a:ext uri="{0D108BD9-81ED-4DB2-BD59-A6C34878D82A}">
                        <a16:rowId xmlns:a16="http://schemas.microsoft.com/office/drawing/2014/main" val="2205483391"/>
                      </a:ext>
                    </a:extLst>
                  </a:tr>
                  <a:tr h="324358">
                    <a:tc>
                      <a:txBody>
                        <a:bodyPr/>
                        <a:lstStyle/>
                        <a:p>
                          <a:endParaRPr lang="zh-CN"/>
                        </a:p>
                      </a:txBody>
                      <a:tcPr>
                        <a:blipFill>
                          <a:blip r:embed="rId2"/>
                          <a:stretch>
                            <a:fillRect l="-405" t="-848148" r="-619838" b="-581481"/>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0.2</a:t>
                          </a:r>
                          <a:endParaRPr lang="zh-CN" altLang="en-US" sz="1400" i="0" dirty="0"/>
                        </a:p>
                      </a:txBody>
                      <a:tcPr/>
                    </a:tc>
                    <a:tc>
                      <a:txBody>
                        <a:bodyPr/>
                        <a:lstStyle/>
                        <a:p>
                          <a:pPr algn="ctr"/>
                          <a:r>
                            <a:rPr lang="en-US" altLang="zh-CN" sz="1400" dirty="0"/>
                            <a:t>0.17</a:t>
                          </a:r>
                          <a:endParaRPr lang="zh-CN" altLang="en-US" sz="1400" dirty="0"/>
                        </a:p>
                      </a:txBody>
                      <a:tcPr/>
                    </a:tc>
                    <a:tc>
                      <a:txBody>
                        <a:bodyPr/>
                        <a:lstStyle/>
                        <a:p>
                          <a:pPr algn="ctr"/>
                          <a:r>
                            <a:rPr lang="en-US" altLang="zh-CN" sz="1400" dirty="0"/>
                            <a:t>0.16</a:t>
                          </a:r>
                          <a:endParaRPr lang="zh-CN" altLang="en-US" sz="1400" dirty="0"/>
                        </a:p>
                      </a:txBody>
                      <a:tcPr/>
                    </a:tc>
                    <a:tc>
                      <a:txBody>
                        <a:bodyPr/>
                        <a:lstStyle/>
                        <a:p>
                          <a:pPr algn="ctr"/>
                          <a:r>
                            <a:rPr lang="en-US" altLang="zh-CN" sz="1400" dirty="0"/>
                            <a:t>0.06</a:t>
                          </a:r>
                          <a:endParaRPr lang="zh-CN" altLang="en-US" sz="1400" dirty="0"/>
                        </a:p>
                      </a:txBody>
                      <a:tcPr/>
                    </a:tc>
                    <a:tc>
                      <a:txBody>
                        <a:bodyPr/>
                        <a:lstStyle/>
                        <a:p>
                          <a:pPr algn="ctr"/>
                          <a:r>
                            <a:rPr lang="en-US" altLang="zh-CN" sz="1400" dirty="0"/>
                            <a:t>0.03</a:t>
                          </a:r>
                          <a:endParaRPr lang="zh-CN" altLang="en-US" sz="1400" dirty="0"/>
                        </a:p>
                      </a:txBody>
                      <a:tcPr/>
                    </a:tc>
                    <a:tc>
                      <a:txBody>
                        <a:bodyPr/>
                        <a:lstStyle/>
                        <a:p>
                          <a:pPr algn="ctr"/>
                          <a:r>
                            <a:rPr lang="en-US" altLang="zh-CN" sz="1400" dirty="0"/>
                            <a:t>0.17</a:t>
                          </a:r>
                          <a:endParaRPr lang="zh-CN" altLang="en-US" sz="1400" dirty="0"/>
                        </a:p>
                      </a:txBody>
                      <a:tcPr/>
                    </a:tc>
                    <a:tc>
                      <a:txBody>
                        <a:bodyPr/>
                        <a:lstStyle/>
                        <a:p>
                          <a:pPr algn="ctr"/>
                          <a:r>
                            <a:rPr lang="en-US" altLang="zh-CN" sz="1400" dirty="0"/>
                            <a:t>0.16</a:t>
                          </a:r>
                          <a:endParaRPr lang="zh-CN" altLang="en-US" sz="1400" dirty="0"/>
                        </a:p>
                      </a:txBody>
                      <a:tcPr/>
                    </a:tc>
                    <a:tc>
                      <a:txBody>
                        <a:bodyPr/>
                        <a:lstStyle/>
                        <a:p>
                          <a:pPr algn="ctr"/>
                          <a:r>
                            <a:rPr lang="en-US" altLang="zh-CN" sz="1400" dirty="0"/>
                            <a:t>0.06</a:t>
                          </a:r>
                          <a:endParaRPr lang="zh-CN" altLang="en-US" sz="1400" dirty="0"/>
                        </a:p>
                      </a:txBody>
                      <a:tcPr/>
                    </a:tc>
                    <a:tc>
                      <a:txBody>
                        <a:bodyPr/>
                        <a:lstStyle/>
                        <a:p>
                          <a:pPr algn="ctr"/>
                          <a:r>
                            <a:rPr lang="en-US" altLang="zh-CN" sz="1400" dirty="0"/>
                            <a:t>0.04</a:t>
                          </a:r>
                          <a:endParaRPr lang="zh-CN" altLang="en-US" sz="1400" dirty="0"/>
                        </a:p>
                      </a:txBody>
                      <a:tcPr/>
                    </a:tc>
                    <a:extLst>
                      <a:ext uri="{0D108BD9-81ED-4DB2-BD59-A6C34878D82A}">
                        <a16:rowId xmlns:a16="http://schemas.microsoft.com/office/drawing/2014/main" val="3282331058"/>
                      </a:ext>
                    </a:extLst>
                  </a:tr>
                  <a:tr h="306133">
                    <a:tc>
                      <a:txBody>
                        <a:bodyPr/>
                        <a:lstStyle/>
                        <a:p>
                          <a:endParaRPr lang="zh-CN"/>
                        </a:p>
                      </a:txBody>
                      <a:tcPr>
                        <a:blipFill>
                          <a:blip r:embed="rId2"/>
                          <a:stretch>
                            <a:fillRect l="-405" t="-1024000" r="-619838" b="-528000"/>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i="0" dirty="0">
                              <a:solidFill>
                                <a:schemeClr val="tx1"/>
                              </a:solidFill>
                            </a:rPr>
                            <a:t>10</a:t>
                          </a:r>
                          <a:endParaRPr lang="zh-CN" altLang="en-US" sz="1400" b="1" i="0" dirty="0">
                            <a:solidFill>
                              <a:schemeClr val="tx1"/>
                            </a:solidFill>
                          </a:endParaRPr>
                        </a:p>
                      </a:txBody>
                      <a:tcPr/>
                    </a:tc>
                    <a:tc>
                      <a:txBody>
                        <a:bodyPr/>
                        <a:lstStyle/>
                        <a:p>
                          <a:pPr algn="ctr"/>
                          <a:r>
                            <a:rPr lang="en-US" altLang="zh-CN" sz="1400" b="1" dirty="0">
                              <a:solidFill>
                                <a:schemeClr val="tx1"/>
                              </a:solidFill>
                            </a:rPr>
                            <a:t>12.3</a:t>
                          </a:r>
                          <a:endParaRPr lang="zh-CN" altLang="en-US" sz="1400" b="1" dirty="0">
                            <a:solidFill>
                              <a:schemeClr val="tx1"/>
                            </a:solidFill>
                          </a:endParaRPr>
                        </a:p>
                      </a:txBody>
                      <a:tcPr/>
                    </a:tc>
                    <a:tc>
                      <a:txBody>
                        <a:bodyPr/>
                        <a:lstStyle/>
                        <a:p>
                          <a:pPr algn="ctr"/>
                          <a:r>
                            <a:rPr lang="en-US" altLang="zh-CN" sz="1400" b="1" dirty="0">
                              <a:solidFill>
                                <a:schemeClr val="tx1"/>
                              </a:solidFill>
                            </a:rPr>
                            <a:t>11.4</a:t>
                          </a:r>
                          <a:endParaRPr lang="zh-CN" altLang="en-US" sz="1400" b="1" dirty="0">
                            <a:solidFill>
                              <a:schemeClr val="tx1"/>
                            </a:solidFill>
                          </a:endParaRPr>
                        </a:p>
                      </a:txBody>
                      <a:tcPr/>
                    </a:tc>
                    <a:tc>
                      <a:txBody>
                        <a:bodyPr/>
                        <a:lstStyle/>
                        <a:p>
                          <a:pPr algn="ctr"/>
                          <a:r>
                            <a:rPr lang="en-US" altLang="zh-CN" sz="1400" b="1" dirty="0">
                              <a:solidFill>
                                <a:schemeClr val="tx1"/>
                              </a:solidFill>
                            </a:rPr>
                            <a:t>13.2</a:t>
                          </a:r>
                          <a:endParaRPr lang="zh-CN" altLang="en-US" sz="1400" b="1" dirty="0">
                            <a:solidFill>
                              <a:schemeClr val="tx1"/>
                            </a:solidFill>
                          </a:endParaRPr>
                        </a:p>
                      </a:txBody>
                      <a:tcPr/>
                    </a:tc>
                    <a:tc>
                      <a:txBody>
                        <a:bodyPr/>
                        <a:lstStyle/>
                        <a:p>
                          <a:pPr algn="ctr"/>
                          <a:r>
                            <a:rPr lang="en-US" altLang="zh-CN" sz="1400" b="1" dirty="0"/>
                            <a:t>13.2</a:t>
                          </a:r>
                          <a:endParaRPr lang="zh-CN" altLang="en-US" sz="1400" b="1" dirty="0"/>
                        </a:p>
                      </a:txBody>
                      <a:tcPr/>
                    </a:tc>
                    <a:tc>
                      <a:txBody>
                        <a:bodyPr/>
                        <a:lstStyle/>
                        <a:p>
                          <a:pPr algn="ctr"/>
                          <a:r>
                            <a:rPr lang="en-US" altLang="zh-CN" sz="1400" b="1" dirty="0">
                              <a:solidFill>
                                <a:schemeClr val="tx1"/>
                              </a:solidFill>
                            </a:rPr>
                            <a:t>10.2</a:t>
                          </a:r>
                          <a:endParaRPr lang="zh-CN" altLang="en-US" sz="1400" b="1" dirty="0">
                            <a:solidFill>
                              <a:schemeClr val="tx1"/>
                            </a:solidFill>
                          </a:endParaRPr>
                        </a:p>
                      </a:txBody>
                      <a:tcPr/>
                    </a:tc>
                    <a:tc>
                      <a:txBody>
                        <a:bodyPr/>
                        <a:lstStyle/>
                        <a:p>
                          <a:pPr algn="ctr"/>
                          <a:r>
                            <a:rPr lang="en-US" altLang="zh-CN" sz="1400" b="1" dirty="0">
                              <a:solidFill>
                                <a:schemeClr val="tx1"/>
                              </a:solidFill>
                            </a:rPr>
                            <a:t>10.1</a:t>
                          </a:r>
                          <a:endParaRPr lang="zh-CN" altLang="en-US" sz="1400" b="1" dirty="0">
                            <a:solidFill>
                              <a:schemeClr val="tx1"/>
                            </a:solidFill>
                          </a:endParaRPr>
                        </a:p>
                      </a:txBody>
                      <a:tcPr/>
                    </a:tc>
                    <a:tc>
                      <a:txBody>
                        <a:bodyPr/>
                        <a:lstStyle/>
                        <a:p>
                          <a:pPr marL="0" algn="ctr" defTabSz="914400" rtl="0" eaLnBrk="1" latinLnBrk="0" hangingPunct="1"/>
                          <a:r>
                            <a:rPr lang="en-US" altLang="zh-CN" sz="1400" b="1" kern="1200" dirty="0">
                              <a:solidFill>
                                <a:schemeClr val="tx1"/>
                              </a:solidFill>
                              <a:latin typeface="+mn-lt"/>
                              <a:ea typeface="+mn-ea"/>
                              <a:cs typeface="+mn-cs"/>
                            </a:rPr>
                            <a:t>10.3</a:t>
                          </a:r>
                          <a:endParaRPr lang="zh-CN" altLang="en-US" sz="1400" b="1" kern="1200" dirty="0">
                            <a:solidFill>
                              <a:schemeClr val="tx1"/>
                            </a:solidFill>
                            <a:latin typeface="+mn-lt"/>
                            <a:ea typeface="+mn-ea"/>
                            <a:cs typeface="+mn-cs"/>
                          </a:endParaRPr>
                        </a:p>
                      </a:txBody>
                      <a:tcPr/>
                    </a:tc>
                    <a:tc>
                      <a:txBody>
                        <a:bodyPr/>
                        <a:lstStyle/>
                        <a:p>
                          <a:pPr marL="0" algn="ctr" defTabSz="914400" rtl="0" eaLnBrk="1" latinLnBrk="0" hangingPunct="1"/>
                          <a:r>
                            <a:rPr lang="en-US" altLang="zh-CN" sz="1400" b="1" kern="1200" dirty="0">
                              <a:solidFill>
                                <a:schemeClr val="tx1"/>
                              </a:solidFill>
                              <a:latin typeface="+mn-lt"/>
                              <a:ea typeface="+mn-ea"/>
                              <a:cs typeface="+mn-cs"/>
                            </a:rPr>
                            <a:t>13.6</a:t>
                          </a:r>
                          <a:endParaRPr lang="zh-CN" altLang="en-US" sz="1400" b="1" kern="1200" dirty="0">
                            <a:solidFill>
                              <a:schemeClr val="tx1"/>
                            </a:solidFill>
                            <a:latin typeface="+mn-lt"/>
                            <a:ea typeface="+mn-ea"/>
                            <a:cs typeface="+mn-cs"/>
                          </a:endParaRPr>
                        </a:p>
                      </a:txBody>
                      <a:tcPr/>
                    </a:tc>
                    <a:extLst>
                      <a:ext uri="{0D108BD9-81ED-4DB2-BD59-A6C34878D82A}">
                        <a16:rowId xmlns:a16="http://schemas.microsoft.com/office/drawing/2014/main" val="3994062116"/>
                      </a:ext>
                    </a:extLst>
                  </a:tr>
                  <a:tr h="324358">
                    <a:tc>
                      <a:txBody>
                        <a:bodyPr/>
                        <a:lstStyle/>
                        <a:p>
                          <a:endParaRPr lang="zh-CN"/>
                        </a:p>
                      </a:txBody>
                      <a:tcPr>
                        <a:blipFill>
                          <a:blip r:embed="rId2"/>
                          <a:stretch>
                            <a:fillRect l="-405" t="-1060377" r="-619838" b="-398113"/>
                          </a:stretch>
                        </a:blipFill>
                      </a:tcPr>
                    </a:tc>
                    <a:tc>
                      <a:txBody>
                        <a:bodyPr/>
                        <a:lstStyle/>
                        <a:p>
                          <a:pPr algn="ctr"/>
                          <a:r>
                            <a:rPr lang="en-US" altLang="zh-CN" sz="1400" dirty="0"/>
                            <a:t>10</a:t>
                          </a:r>
                          <a:endParaRPr lang="zh-CN" altLang="en-US" sz="1400" dirty="0"/>
                        </a:p>
                      </a:txBody>
                      <a:tcPr/>
                    </a:tc>
                    <a:tc>
                      <a:txBody>
                        <a:bodyPr/>
                        <a:lstStyle/>
                        <a:p>
                          <a:pPr algn="ctr"/>
                          <a:r>
                            <a:rPr lang="en-US" altLang="zh-CN" sz="1400" b="0" dirty="0"/>
                            <a:t>8.8</a:t>
                          </a:r>
                          <a:endParaRPr lang="zh-CN" altLang="en-US" sz="1400" b="0" dirty="0"/>
                        </a:p>
                      </a:txBody>
                      <a:tcPr/>
                    </a:tc>
                    <a:tc>
                      <a:txBody>
                        <a:bodyPr/>
                        <a:lstStyle/>
                        <a:p>
                          <a:pPr algn="ctr"/>
                          <a:r>
                            <a:rPr lang="en-US" altLang="zh-CN" sz="1400" b="0" dirty="0"/>
                            <a:t>7.6</a:t>
                          </a:r>
                          <a:endParaRPr lang="zh-CN" altLang="en-US" sz="1400" b="0" dirty="0"/>
                        </a:p>
                      </a:txBody>
                      <a:tcPr/>
                    </a:tc>
                    <a:tc>
                      <a:txBody>
                        <a:bodyPr/>
                        <a:lstStyle/>
                        <a:p>
                          <a:pPr algn="ctr"/>
                          <a:r>
                            <a:rPr lang="en-US" altLang="zh-CN" sz="1400" dirty="0"/>
                            <a:t>19.4</a:t>
                          </a:r>
                          <a:endParaRPr lang="zh-CN" altLang="en-US" sz="1400" dirty="0"/>
                        </a:p>
                      </a:txBody>
                      <a:tcPr/>
                    </a:tc>
                    <a:tc>
                      <a:txBody>
                        <a:bodyPr/>
                        <a:lstStyle/>
                        <a:p>
                          <a:pPr algn="ctr"/>
                          <a:r>
                            <a:rPr lang="en-US" altLang="zh-CN" sz="1400" dirty="0"/>
                            <a:t>10.2</a:t>
                          </a:r>
                          <a:endParaRPr lang="zh-CN" altLang="en-US" sz="1400" dirty="0"/>
                        </a:p>
                      </a:txBody>
                      <a:tcPr/>
                    </a:tc>
                    <a:tc>
                      <a:txBody>
                        <a:bodyPr/>
                        <a:lstStyle/>
                        <a:p>
                          <a:pPr algn="ctr"/>
                          <a:r>
                            <a:rPr lang="en-US" altLang="zh-CN" sz="1400" dirty="0"/>
                            <a:t>8.8</a:t>
                          </a:r>
                          <a:endParaRPr lang="zh-CN" altLang="en-US" sz="1400" dirty="0"/>
                        </a:p>
                      </a:txBody>
                      <a:tcPr/>
                    </a:tc>
                    <a:tc>
                      <a:txBody>
                        <a:bodyPr/>
                        <a:lstStyle/>
                        <a:p>
                          <a:pPr algn="ctr"/>
                          <a:r>
                            <a:rPr lang="en-US" altLang="zh-CN" sz="1400" dirty="0"/>
                            <a:t>7.6</a:t>
                          </a:r>
                          <a:endParaRPr lang="zh-CN" altLang="en-US" sz="1400" dirty="0"/>
                        </a:p>
                      </a:txBody>
                      <a:tcPr/>
                    </a:tc>
                    <a:tc>
                      <a:txBody>
                        <a:bodyPr/>
                        <a:lstStyle/>
                        <a:p>
                          <a:pPr algn="ctr"/>
                          <a:r>
                            <a:rPr lang="en-US" altLang="zh-CN" sz="1400" dirty="0"/>
                            <a:t>18.7</a:t>
                          </a:r>
                          <a:endParaRPr lang="zh-CN" altLang="en-US" sz="1400" dirty="0"/>
                        </a:p>
                      </a:txBody>
                      <a:tcPr/>
                    </a:tc>
                    <a:tc>
                      <a:txBody>
                        <a:bodyPr/>
                        <a:lstStyle/>
                        <a:p>
                          <a:pPr algn="ctr"/>
                          <a:r>
                            <a:rPr lang="en-US" altLang="zh-CN" sz="1400" dirty="0"/>
                            <a:t>10.1</a:t>
                          </a:r>
                          <a:endParaRPr lang="zh-CN" altLang="en-US" sz="1400" dirty="0"/>
                        </a:p>
                      </a:txBody>
                      <a:tcPr/>
                    </a:tc>
                    <a:extLst>
                      <a:ext uri="{0D108BD9-81ED-4DB2-BD59-A6C34878D82A}">
                        <a16:rowId xmlns:a16="http://schemas.microsoft.com/office/drawing/2014/main" val="2288787962"/>
                      </a:ext>
                    </a:extLst>
                  </a:tr>
                  <a:tr h="306133">
                    <a:tc>
                      <a:txBody>
                        <a:bodyPr/>
                        <a:lstStyle/>
                        <a:p>
                          <a:endParaRPr lang="zh-CN"/>
                        </a:p>
                      </a:txBody>
                      <a:tcPr>
                        <a:blipFill>
                          <a:blip r:embed="rId2"/>
                          <a:stretch>
                            <a:fillRect l="-405" t="-1230000" r="-619838" b="-322000"/>
                          </a:stretch>
                        </a:blipFill>
                      </a:tcPr>
                    </a:tc>
                    <a:tc>
                      <a:txBody>
                        <a:bodyPr/>
                        <a:lstStyle/>
                        <a:p>
                          <a:pPr algn="ctr"/>
                          <a:r>
                            <a:rPr lang="en-US" altLang="zh-CN" sz="1400" b="1" i="0" dirty="0"/>
                            <a:t>-2.03</a:t>
                          </a:r>
                          <a:endParaRPr lang="zh-CN" altLang="en-US" sz="1400" b="1" i="0" dirty="0"/>
                        </a:p>
                      </a:txBody>
                      <a:tcPr/>
                    </a:tc>
                    <a:tc>
                      <a:txBody>
                        <a:bodyPr/>
                        <a:lstStyle/>
                        <a:p>
                          <a:pPr algn="ctr"/>
                          <a:r>
                            <a:rPr lang="en-US" altLang="zh-CN" sz="1400" b="1" dirty="0">
                              <a:solidFill>
                                <a:schemeClr val="tx1"/>
                              </a:solidFill>
                            </a:rPr>
                            <a:t>-138.8</a:t>
                          </a:r>
                          <a:endParaRPr lang="zh-CN" altLang="en-US" sz="1400" b="1" dirty="0">
                            <a:solidFill>
                              <a:schemeClr val="tx1"/>
                            </a:solidFill>
                          </a:endParaRPr>
                        </a:p>
                      </a:txBody>
                      <a:tcPr/>
                    </a:tc>
                    <a:tc>
                      <a:txBody>
                        <a:bodyPr/>
                        <a:lstStyle/>
                        <a:p>
                          <a:pPr algn="ctr"/>
                          <a:r>
                            <a:rPr lang="en-US" altLang="zh-CN" sz="1400" b="1" dirty="0">
                              <a:solidFill>
                                <a:schemeClr val="tx1"/>
                              </a:solidFill>
                            </a:rPr>
                            <a:t>78.6</a:t>
                          </a:r>
                          <a:endParaRPr lang="zh-CN" altLang="en-US" sz="1400" b="1" dirty="0">
                            <a:solidFill>
                              <a:schemeClr val="tx1"/>
                            </a:solidFill>
                          </a:endParaRPr>
                        </a:p>
                      </a:txBody>
                      <a:tcPr/>
                    </a:tc>
                    <a:tc>
                      <a:txBody>
                        <a:bodyPr/>
                        <a:lstStyle/>
                        <a:p>
                          <a:pPr algn="ctr"/>
                          <a:r>
                            <a:rPr lang="en-US" altLang="zh-CN" sz="1400" b="1" dirty="0">
                              <a:solidFill>
                                <a:schemeClr val="tx1"/>
                              </a:solidFill>
                            </a:rPr>
                            <a:t>4.2</a:t>
                          </a:r>
                          <a:endParaRPr lang="zh-CN" altLang="en-US" sz="1400" b="1" dirty="0">
                            <a:solidFill>
                              <a:schemeClr val="tx1"/>
                            </a:solidFill>
                          </a:endParaRPr>
                        </a:p>
                      </a:txBody>
                      <a:tcPr/>
                    </a:tc>
                    <a:tc>
                      <a:txBody>
                        <a:bodyPr/>
                        <a:lstStyle/>
                        <a:p>
                          <a:pPr algn="ctr"/>
                          <a:r>
                            <a:rPr lang="en-US" altLang="zh-CN" sz="1400" b="1" dirty="0">
                              <a:solidFill>
                                <a:schemeClr val="tx1"/>
                              </a:solidFill>
                            </a:rPr>
                            <a:t>-4.4</a:t>
                          </a:r>
                          <a:endParaRPr lang="zh-CN" altLang="en-US" sz="1400" b="1" dirty="0">
                            <a:solidFill>
                              <a:schemeClr val="tx1"/>
                            </a:solidFill>
                          </a:endParaRPr>
                        </a:p>
                      </a:txBody>
                      <a:tcPr/>
                    </a:tc>
                    <a:tc>
                      <a:txBody>
                        <a:bodyPr/>
                        <a:lstStyle/>
                        <a:p>
                          <a:pPr algn="ctr"/>
                          <a:r>
                            <a:rPr lang="en-US" altLang="zh-CN" sz="1400" b="1" dirty="0">
                              <a:solidFill>
                                <a:schemeClr val="tx1"/>
                              </a:solidFill>
                            </a:rPr>
                            <a:t>-84.2</a:t>
                          </a:r>
                          <a:endParaRPr lang="zh-CN" altLang="en-US" sz="1400" b="1" dirty="0">
                            <a:solidFill>
                              <a:schemeClr val="tx1"/>
                            </a:solidFill>
                          </a:endParaRPr>
                        </a:p>
                      </a:txBody>
                      <a:tcPr/>
                    </a:tc>
                    <a:tc>
                      <a:txBody>
                        <a:bodyPr/>
                        <a:lstStyle/>
                        <a:p>
                          <a:pPr algn="ctr"/>
                          <a:r>
                            <a:rPr lang="en-US" altLang="zh-CN" sz="1400" b="1" dirty="0">
                              <a:solidFill>
                                <a:schemeClr val="tx1"/>
                              </a:solidFill>
                            </a:rPr>
                            <a:t>38.1</a:t>
                          </a:r>
                          <a:endParaRPr lang="zh-CN" altLang="en-US" sz="1400" b="1" dirty="0">
                            <a:solidFill>
                              <a:schemeClr val="tx1"/>
                            </a:solidFill>
                          </a:endParaRPr>
                        </a:p>
                      </a:txBody>
                      <a:tcPr/>
                    </a:tc>
                    <a:tc>
                      <a:txBody>
                        <a:bodyPr/>
                        <a:lstStyle/>
                        <a:p>
                          <a:pPr algn="ctr"/>
                          <a:r>
                            <a:rPr lang="en-US" altLang="zh-CN" sz="1400" b="1" dirty="0">
                              <a:solidFill>
                                <a:schemeClr val="tx1"/>
                              </a:solidFill>
                            </a:rPr>
                            <a:t>2.8</a:t>
                          </a:r>
                          <a:endParaRPr lang="zh-CN" altLang="en-US" sz="1400" b="1" dirty="0">
                            <a:solidFill>
                              <a:schemeClr val="tx1"/>
                            </a:solidFill>
                          </a:endParaRPr>
                        </a:p>
                      </a:txBody>
                      <a:tcPr/>
                    </a:tc>
                    <a:tc>
                      <a:txBody>
                        <a:bodyPr/>
                        <a:lstStyle/>
                        <a:p>
                          <a:pPr marL="0" algn="ctr" defTabSz="914400" rtl="0" eaLnBrk="1" latinLnBrk="0" hangingPunct="1"/>
                          <a:r>
                            <a:rPr lang="en-US" altLang="zh-CN" sz="1400" b="1" kern="1200" dirty="0">
                              <a:solidFill>
                                <a:schemeClr val="tx1"/>
                              </a:solidFill>
                              <a:latin typeface="+mn-lt"/>
                              <a:ea typeface="+mn-ea"/>
                              <a:cs typeface="+mn-cs"/>
                            </a:rPr>
                            <a:t>-3.5</a:t>
                          </a:r>
                          <a:endParaRPr lang="zh-CN" altLang="en-US" sz="1400" b="1" kern="1200" dirty="0">
                            <a:solidFill>
                              <a:schemeClr val="tx1"/>
                            </a:solidFill>
                            <a:latin typeface="+mn-lt"/>
                            <a:ea typeface="+mn-ea"/>
                            <a:cs typeface="+mn-cs"/>
                          </a:endParaRPr>
                        </a:p>
                      </a:txBody>
                      <a:tcPr/>
                    </a:tc>
                    <a:extLst>
                      <a:ext uri="{0D108BD9-81ED-4DB2-BD59-A6C34878D82A}">
                        <a16:rowId xmlns:a16="http://schemas.microsoft.com/office/drawing/2014/main" val="2701223976"/>
                      </a:ext>
                    </a:extLst>
                  </a:tr>
                  <a:tr h="306133">
                    <a:tc>
                      <a:txBody>
                        <a:bodyPr/>
                        <a:lstStyle/>
                        <a:p>
                          <a:endParaRPr lang="zh-CN"/>
                        </a:p>
                      </a:txBody>
                      <a:tcPr>
                        <a:blipFill>
                          <a:blip r:embed="rId2"/>
                          <a:stretch>
                            <a:fillRect l="-405" t="-1303922" r="-619838" b="-215686"/>
                          </a:stretch>
                        </a:blipFill>
                      </a:tcPr>
                    </a:tc>
                    <a:tc>
                      <a:txBody>
                        <a:bodyPr/>
                        <a:lstStyle/>
                        <a:p>
                          <a:pPr algn="ctr"/>
                          <a:r>
                            <a:rPr lang="en-US" altLang="zh-CN" sz="1400" i="0" dirty="0"/>
                            <a:t>0.25</a:t>
                          </a:r>
                          <a:endParaRPr lang="zh-CN" altLang="en-US" sz="1400" i="0" dirty="0"/>
                        </a:p>
                      </a:txBody>
                      <a:tcPr/>
                    </a:tc>
                    <a:tc>
                      <a:txBody>
                        <a:bodyPr/>
                        <a:lstStyle/>
                        <a:p>
                          <a:pPr algn="ctr"/>
                          <a:r>
                            <a:rPr lang="en-US" altLang="zh-CN" sz="1400" dirty="0"/>
                            <a:t>6.9</a:t>
                          </a:r>
                          <a:endParaRPr lang="zh-CN" altLang="en-US" sz="1400" dirty="0"/>
                        </a:p>
                      </a:txBody>
                      <a:tcPr/>
                    </a:tc>
                    <a:tc>
                      <a:txBody>
                        <a:bodyPr/>
                        <a:lstStyle/>
                        <a:p>
                          <a:pPr algn="ctr"/>
                          <a:r>
                            <a:rPr lang="en-US" altLang="zh-CN" sz="1400" dirty="0"/>
                            <a:t>-8.0</a:t>
                          </a:r>
                          <a:endParaRPr lang="zh-CN" altLang="en-US" sz="1400" dirty="0"/>
                        </a:p>
                      </a:txBody>
                      <a:tcPr/>
                    </a:tc>
                    <a:tc>
                      <a:txBody>
                        <a:bodyPr/>
                        <a:lstStyle/>
                        <a:p>
                          <a:pPr algn="ctr"/>
                          <a:r>
                            <a:rPr lang="en-US" altLang="zh-CN" sz="1400" dirty="0">
                              <a:solidFill>
                                <a:schemeClr val="tx1"/>
                              </a:solidFill>
                            </a:rPr>
                            <a:t>-0.1</a:t>
                          </a:r>
                          <a:endParaRPr lang="zh-CN" altLang="en-US" sz="1400" dirty="0">
                            <a:solidFill>
                              <a:schemeClr val="tx1"/>
                            </a:solidFill>
                          </a:endParaRPr>
                        </a:p>
                      </a:txBody>
                      <a:tcPr/>
                    </a:tc>
                    <a:tc>
                      <a:txBody>
                        <a:bodyPr/>
                        <a:lstStyle/>
                        <a:p>
                          <a:pPr algn="ctr"/>
                          <a:r>
                            <a:rPr lang="en-US" altLang="zh-CN" sz="1400" dirty="0">
                              <a:solidFill>
                                <a:schemeClr val="tx1"/>
                              </a:solidFill>
                            </a:rPr>
                            <a:t>2.1</a:t>
                          </a:r>
                          <a:endParaRPr lang="zh-CN" altLang="en-US" sz="1400" dirty="0">
                            <a:solidFill>
                              <a:schemeClr val="tx1"/>
                            </a:solidFill>
                          </a:endParaRPr>
                        </a:p>
                      </a:txBody>
                      <a:tcPr/>
                    </a:tc>
                    <a:tc>
                      <a:txBody>
                        <a:bodyPr/>
                        <a:lstStyle/>
                        <a:p>
                          <a:pPr algn="ctr"/>
                          <a:r>
                            <a:rPr lang="en-US" altLang="zh-CN" sz="1400" dirty="0">
                              <a:solidFill>
                                <a:schemeClr val="tx1"/>
                              </a:solidFill>
                            </a:rPr>
                            <a:t>7.0</a:t>
                          </a:r>
                          <a:endParaRPr lang="zh-CN" altLang="en-US" sz="1400" dirty="0">
                            <a:solidFill>
                              <a:schemeClr val="tx1"/>
                            </a:solidFill>
                          </a:endParaRPr>
                        </a:p>
                      </a:txBody>
                      <a:tcPr/>
                    </a:tc>
                    <a:tc>
                      <a:txBody>
                        <a:bodyPr/>
                        <a:lstStyle/>
                        <a:p>
                          <a:pPr algn="ctr"/>
                          <a:r>
                            <a:rPr lang="en-US" altLang="zh-CN" sz="1400" dirty="0">
                              <a:solidFill>
                                <a:schemeClr val="tx1"/>
                              </a:solidFill>
                            </a:rPr>
                            <a:t>-8.1</a:t>
                          </a:r>
                          <a:endParaRPr lang="zh-CN" altLang="en-US" sz="1400" dirty="0">
                            <a:solidFill>
                              <a:schemeClr val="tx1"/>
                            </a:solidFill>
                          </a:endParaRPr>
                        </a:p>
                      </a:txBody>
                      <a:tcPr/>
                    </a:tc>
                    <a:tc>
                      <a:txBody>
                        <a:bodyPr/>
                        <a:lstStyle/>
                        <a:p>
                          <a:pPr algn="ctr"/>
                          <a:r>
                            <a:rPr lang="en-US" altLang="zh-CN" sz="1400" dirty="0">
                              <a:solidFill>
                                <a:schemeClr val="tx1"/>
                              </a:solidFill>
                            </a:rPr>
                            <a:t>-0.2</a:t>
                          </a:r>
                          <a:endParaRPr lang="zh-CN" altLang="en-US" sz="1400" dirty="0">
                            <a:solidFill>
                              <a:schemeClr val="tx1"/>
                            </a:solidFill>
                          </a:endParaRPr>
                        </a:p>
                      </a:txBody>
                      <a:tcPr/>
                    </a:tc>
                    <a:tc>
                      <a:txBody>
                        <a:bodyPr/>
                        <a:lstStyle/>
                        <a:p>
                          <a:pPr algn="ctr"/>
                          <a:r>
                            <a:rPr lang="en-US" altLang="zh-CN" sz="1400" dirty="0">
                              <a:solidFill>
                                <a:schemeClr val="tx1"/>
                              </a:solidFill>
                            </a:rPr>
                            <a:t>2.1</a:t>
                          </a:r>
                          <a:endParaRPr lang="zh-CN" altLang="en-US" sz="1400" dirty="0">
                            <a:solidFill>
                              <a:schemeClr val="tx1"/>
                            </a:solidFill>
                          </a:endParaRPr>
                        </a:p>
                      </a:txBody>
                      <a:tcPr/>
                    </a:tc>
                    <a:extLst>
                      <a:ext uri="{0D108BD9-81ED-4DB2-BD59-A6C34878D82A}">
                        <a16:rowId xmlns:a16="http://schemas.microsoft.com/office/drawing/2014/main" val="1655350349"/>
                      </a:ext>
                    </a:extLst>
                  </a:tr>
                  <a:tr h="306133">
                    <a:tc>
                      <a:txBody>
                        <a:bodyPr/>
                        <a:lstStyle/>
                        <a:p>
                          <a:endParaRPr lang="zh-CN"/>
                        </a:p>
                      </a:txBody>
                      <a:tcPr>
                        <a:blipFill>
                          <a:blip r:embed="rId2"/>
                          <a:stretch>
                            <a:fillRect l="-405" t="-1432000" r="-619838" b="-120000"/>
                          </a:stretch>
                        </a:blipFill>
                      </a:tcPr>
                    </a:tc>
                    <a:tc>
                      <a:txBody>
                        <a:bodyPr/>
                        <a:lstStyle/>
                        <a:p>
                          <a:pPr algn="ctr"/>
                          <a:r>
                            <a:rPr lang="en-US" altLang="zh-CN" sz="1400" i="0" dirty="0"/>
                            <a:t>-2.16</a:t>
                          </a:r>
                          <a:endParaRPr lang="zh-CN" altLang="en-US" sz="1400" i="0" dirty="0"/>
                        </a:p>
                      </a:txBody>
                      <a:tcPr/>
                    </a:tc>
                    <a:tc>
                      <a:txBody>
                        <a:bodyPr/>
                        <a:lstStyle/>
                        <a:p>
                          <a:pPr algn="ctr"/>
                          <a:r>
                            <a:rPr lang="en-US" altLang="zh-CN" sz="1400" dirty="0"/>
                            <a:t>2.6</a:t>
                          </a:r>
                          <a:endParaRPr lang="zh-CN" altLang="en-US" sz="1400" dirty="0"/>
                        </a:p>
                      </a:txBody>
                      <a:tcPr/>
                    </a:tc>
                    <a:tc>
                      <a:txBody>
                        <a:bodyPr/>
                        <a:lstStyle/>
                        <a:p>
                          <a:pPr algn="ctr"/>
                          <a:r>
                            <a:rPr lang="en-US" altLang="zh-CN" sz="1400" dirty="0"/>
                            <a:t>56.7</a:t>
                          </a:r>
                          <a:endParaRPr lang="zh-CN" altLang="en-US" sz="1400" dirty="0"/>
                        </a:p>
                      </a:txBody>
                      <a:tcPr/>
                    </a:tc>
                    <a:tc>
                      <a:txBody>
                        <a:bodyPr/>
                        <a:lstStyle/>
                        <a:p>
                          <a:pPr algn="ctr"/>
                          <a:r>
                            <a:rPr lang="en-US" altLang="zh-CN" sz="1400" dirty="0">
                              <a:solidFill>
                                <a:schemeClr val="tx1"/>
                              </a:solidFill>
                            </a:rPr>
                            <a:t>-192.8</a:t>
                          </a:r>
                          <a:endParaRPr lang="zh-CN" altLang="en-US" sz="1400" dirty="0">
                            <a:solidFill>
                              <a:schemeClr val="tx1"/>
                            </a:solidFill>
                          </a:endParaRPr>
                        </a:p>
                      </a:txBody>
                      <a:tcPr/>
                    </a:tc>
                    <a:tc>
                      <a:txBody>
                        <a:bodyPr/>
                        <a:lstStyle/>
                        <a:p>
                          <a:pPr algn="ctr"/>
                          <a:r>
                            <a:rPr lang="en-US" altLang="zh-CN" sz="1400" dirty="0">
                              <a:solidFill>
                                <a:schemeClr val="tx1"/>
                              </a:solidFill>
                            </a:rPr>
                            <a:t>-115.4</a:t>
                          </a:r>
                          <a:endParaRPr lang="zh-CN" altLang="en-US" sz="1400" dirty="0">
                            <a:solidFill>
                              <a:schemeClr val="tx1"/>
                            </a:solidFill>
                          </a:endParaRPr>
                        </a:p>
                      </a:txBody>
                      <a:tcPr/>
                    </a:tc>
                    <a:tc>
                      <a:txBody>
                        <a:bodyPr/>
                        <a:lstStyle/>
                        <a:p>
                          <a:pPr algn="ctr"/>
                          <a:r>
                            <a:rPr lang="en-US" altLang="zh-CN" sz="1400" dirty="0">
                              <a:solidFill>
                                <a:schemeClr val="tx1"/>
                              </a:solidFill>
                            </a:rPr>
                            <a:t>-20.2</a:t>
                          </a:r>
                          <a:endParaRPr lang="zh-CN" altLang="en-US" sz="1400" dirty="0">
                            <a:solidFill>
                              <a:schemeClr val="tx1"/>
                            </a:solidFill>
                          </a:endParaRPr>
                        </a:p>
                      </a:txBody>
                      <a:tcPr/>
                    </a:tc>
                    <a:tc>
                      <a:txBody>
                        <a:bodyPr/>
                        <a:lstStyle/>
                        <a:p>
                          <a:pPr algn="ctr"/>
                          <a:r>
                            <a:rPr lang="en-US" altLang="zh-CN" sz="1400" dirty="0">
                              <a:solidFill>
                                <a:schemeClr val="tx1"/>
                              </a:solidFill>
                            </a:rPr>
                            <a:t>9.6</a:t>
                          </a:r>
                          <a:endParaRPr lang="zh-CN" altLang="en-US" sz="1400" dirty="0">
                            <a:solidFill>
                              <a:schemeClr val="tx1"/>
                            </a:solidFill>
                          </a:endParaRPr>
                        </a:p>
                      </a:txBody>
                      <a:tcPr/>
                    </a:tc>
                    <a:tc>
                      <a:txBody>
                        <a:bodyPr/>
                        <a:lstStyle/>
                        <a:p>
                          <a:pPr algn="ctr"/>
                          <a:r>
                            <a:rPr lang="en-US" altLang="zh-CN" sz="1400" dirty="0">
                              <a:solidFill>
                                <a:schemeClr val="tx1"/>
                              </a:solidFill>
                            </a:rPr>
                            <a:t>-34.0</a:t>
                          </a:r>
                          <a:endParaRPr lang="zh-CN" altLang="en-US" sz="1400" dirty="0">
                            <a:solidFill>
                              <a:schemeClr val="tx1"/>
                            </a:solidFill>
                          </a:endParaRPr>
                        </a:p>
                      </a:txBody>
                      <a:tcPr/>
                    </a:tc>
                    <a:tc>
                      <a:txBody>
                        <a:bodyPr/>
                        <a:lstStyle/>
                        <a:p>
                          <a:pPr algn="ctr"/>
                          <a:r>
                            <a:rPr lang="en-US" altLang="zh-CN" sz="1400" dirty="0">
                              <a:solidFill>
                                <a:schemeClr val="tx1"/>
                              </a:solidFill>
                            </a:rPr>
                            <a:t>10.7</a:t>
                          </a:r>
                          <a:endParaRPr lang="zh-CN" altLang="en-US" sz="1400" dirty="0">
                            <a:solidFill>
                              <a:schemeClr val="tx1"/>
                            </a:solidFill>
                          </a:endParaRPr>
                        </a:p>
                      </a:txBody>
                      <a:tcPr/>
                    </a:tc>
                    <a:extLst>
                      <a:ext uri="{0D108BD9-81ED-4DB2-BD59-A6C34878D82A}">
                        <a16:rowId xmlns:a16="http://schemas.microsoft.com/office/drawing/2014/main" val="3834935271"/>
                      </a:ext>
                    </a:extLst>
                  </a:tr>
                  <a:tr h="306133">
                    <a:tc>
                      <a:txBody>
                        <a:bodyPr/>
                        <a:lstStyle/>
                        <a:p>
                          <a:endParaRPr lang="zh-CN"/>
                        </a:p>
                      </a:txBody>
                      <a:tcPr>
                        <a:blipFill>
                          <a:blip r:embed="rId2"/>
                          <a:stretch>
                            <a:fillRect l="-405" t="-1532000" r="-619838" b="-20000"/>
                          </a:stretch>
                        </a:blipFill>
                      </a:tcPr>
                    </a:tc>
                    <a:tc>
                      <a:txBody>
                        <a:bodyPr/>
                        <a:lstStyle/>
                        <a:p>
                          <a:pPr algn="ctr"/>
                          <a:r>
                            <a:rPr lang="en-US" altLang="zh-CN" sz="1400" i="0" dirty="0"/>
                            <a:t>0.27</a:t>
                          </a:r>
                          <a:endParaRPr lang="zh-CN" altLang="en-US" sz="1400" i="0" dirty="0"/>
                        </a:p>
                      </a:txBody>
                      <a:tcPr/>
                    </a:tc>
                    <a:tc>
                      <a:txBody>
                        <a:bodyPr/>
                        <a:lstStyle/>
                        <a:p>
                          <a:pPr algn="ctr"/>
                          <a:r>
                            <a:rPr lang="en-US" altLang="zh-CN" sz="1400" dirty="0"/>
                            <a:t>1.0</a:t>
                          </a:r>
                          <a:endParaRPr lang="zh-CN" altLang="en-US" sz="1400" dirty="0"/>
                        </a:p>
                      </a:txBody>
                      <a:tcPr/>
                    </a:tc>
                    <a:tc>
                      <a:txBody>
                        <a:bodyPr/>
                        <a:lstStyle/>
                        <a:p>
                          <a:pPr algn="ctr"/>
                          <a:r>
                            <a:rPr lang="en-US" altLang="zh-CN" sz="1400" dirty="0"/>
                            <a:t>-1.6</a:t>
                          </a:r>
                          <a:endParaRPr lang="zh-CN" altLang="en-US" sz="1400" dirty="0"/>
                        </a:p>
                      </a:txBody>
                      <a:tcPr/>
                    </a:tc>
                    <a:tc>
                      <a:txBody>
                        <a:bodyPr/>
                        <a:lstStyle/>
                        <a:p>
                          <a:pPr algn="ctr"/>
                          <a:r>
                            <a:rPr lang="en-US" altLang="zh-CN" sz="1400" dirty="0">
                              <a:solidFill>
                                <a:schemeClr val="tx1"/>
                              </a:solidFill>
                            </a:rPr>
                            <a:t>-7.9</a:t>
                          </a:r>
                          <a:endParaRPr lang="zh-CN" altLang="en-US" sz="1400" dirty="0">
                            <a:solidFill>
                              <a:schemeClr val="tx1"/>
                            </a:solidFill>
                          </a:endParaRPr>
                        </a:p>
                      </a:txBody>
                      <a:tcPr/>
                    </a:tc>
                    <a:tc>
                      <a:txBody>
                        <a:bodyPr/>
                        <a:lstStyle/>
                        <a:p>
                          <a:pPr algn="ctr"/>
                          <a:r>
                            <a:rPr lang="en-US" altLang="zh-CN" sz="1400" dirty="0">
                              <a:solidFill>
                                <a:schemeClr val="tx1"/>
                              </a:solidFill>
                            </a:rPr>
                            <a:t>2.7</a:t>
                          </a:r>
                          <a:endParaRPr lang="zh-CN" altLang="en-US" sz="1400" dirty="0">
                            <a:solidFill>
                              <a:schemeClr val="tx1"/>
                            </a:solidFill>
                          </a:endParaRPr>
                        </a:p>
                      </a:txBody>
                      <a:tcPr/>
                    </a:tc>
                    <a:tc>
                      <a:txBody>
                        <a:bodyPr/>
                        <a:lstStyle/>
                        <a:p>
                          <a:pPr algn="ctr"/>
                          <a:r>
                            <a:rPr lang="en-US" altLang="zh-CN" sz="1400" dirty="0">
                              <a:solidFill>
                                <a:schemeClr val="tx1"/>
                              </a:solidFill>
                            </a:rPr>
                            <a:t>1.0</a:t>
                          </a:r>
                          <a:endParaRPr lang="zh-CN" altLang="en-US" sz="1400" dirty="0">
                            <a:solidFill>
                              <a:schemeClr val="tx1"/>
                            </a:solidFill>
                          </a:endParaRPr>
                        </a:p>
                      </a:txBody>
                      <a:tcPr/>
                    </a:tc>
                    <a:tc>
                      <a:txBody>
                        <a:bodyPr/>
                        <a:lstStyle/>
                        <a:p>
                          <a:pPr algn="ctr"/>
                          <a:r>
                            <a:rPr lang="en-US" altLang="zh-CN" sz="1400" dirty="0">
                              <a:solidFill>
                                <a:schemeClr val="tx1"/>
                              </a:solidFill>
                            </a:rPr>
                            <a:t>-1.7</a:t>
                          </a:r>
                          <a:endParaRPr lang="zh-CN" altLang="en-US" sz="1400" dirty="0">
                            <a:solidFill>
                              <a:schemeClr val="tx1"/>
                            </a:solidFill>
                          </a:endParaRPr>
                        </a:p>
                      </a:txBody>
                      <a:tcPr/>
                    </a:tc>
                    <a:tc>
                      <a:txBody>
                        <a:bodyPr/>
                        <a:lstStyle/>
                        <a:p>
                          <a:pPr algn="ctr"/>
                          <a:r>
                            <a:rPr lang="en-US" altLang="zh-CN" sz="1400" dirty="0">
                              <a:solidFill>
                                <a:schemeClr val="tx1"/>
                              </a:solidFill>
                            </a:rPr>
                            <a:t>-7.9</a:t>
                          </a:r>
                          <a:endParaRPr lang="zh-CN" altLang="en-US" sz="1400" dirty="0">
                            <a:solidFill>
                              <a:schemeClr val="tx1"/>
                            </a:solidFill>
                          </a:endParaRPr>
                        </a:p>
                      </a:txBody>
                      <a:tcPr/>
                    </a:tc>
                    <a:tc>
                      <a:txBody>
                        <a:bodyPr/>
                        <a:lstStyle/>
                        <a:p>
                          <a:pPr algn="ctr"/>
                          <a:r>
                            <a:rPr lang="en-US" altLang="zh-CN" sz="1400" dirty="0">
                              <a:solidFill>
                                <a:schemeClr val="tx1"/>
                              </a:solidFill>
                            </a:rPr>
                            <a:t>2.9</a:t>
                          </a:r>
                          <a:endParaRPr lang="zh-CN" altLang="en-US" sz="1400" dirty="0">
                            <a:solidFill>
                              <a:schemeClr val="tx1"/>
                            </a:solidFill>
                          </a:endParaRPr>
                        </a:p>
                      </a:txBody>
                      <a:tcPr/>
                    </a:tc>
                    <a:extLst>
                      <a:ext uri="{0D108BD9-81ED-4DB2-BD59-A6C34878D82A}">
                        <a16:rowId xmlns:a16="http://schemas.microsoft.com/office/drawing/2014/main" val="279451215"/>
                      </a:ext>
                    </a:extLst>
                  </a:tr>
                </a:tbl>
              </a:graphicData>
            </a:graphic>
          </p:graphicFrame>
        </mc:Fallback>
      </mc:AlternateContent>
      <p:pic>
        <p:nvPicPr>
          <p:cNvPr id="5" name="图片 4">
            <a:extLst>
              <a:ext uri="{FF2B5EF4-FFF2-40B4-BE49-F238E27FC236}">
                <a16:creationId xmlns:a16="http://schemas.microsoft.com/office/drawing/2014/main" id="{5BA5D4CB-A58C-4542-8315-E9CEB2C213E2}"/>
              </a:ext>
            </a:extLst>
          </p:cNvPr>
          <p:cNvPicPr>
            <a:picLocks noChangeAspect="1"/>
          </p:cNvPicPr>
          <p:nvPr/>
        </p:nvPicPr>
        <p:blipFill>
          <a:blip r:embed="rId3"/>
          <a:stretch>
            <a:fillRect/>
          </a:stretch>
        </p:blipFill>
        <p:spPr>
          <a:xfrm>
            <a:off x="875410" y="519174"/>
            <a:ext cx="10441177" cy="1279819"/>
          </a:xfrm>
          <a:prstGeom prst="rect">
            <a:avLst/>
          </a:prstGeom>
        </p:spPr>
      </p:pic>
      <p:sp>
        <p:nvSpPr>
          <p:cNvPr id="7" name="矩形 6">
            <a:extLst>
              <a:ext uri="{FF2B5EF4-FFF2-40B4-BE49-F238E27FC236}">
                <a16:creationId xmlns:a16="http://schemas.microsoft.com/office/drawing/2014/main" id="{5A54C203-409B-4E4F-83E8-1329303667F7}"/>
              </a:ext>
            </a:extLst>
          </p:cNvPr>
          <p:cNvSpPr/>
          <p:nvPr/>
        </p:nvSpPr>
        <p:spPr>
          <a:xfrm>
            <a:off x="3230880" y="2086187"/>
            <a:ext cx="2079413" cy="46731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2FE4E67A-7879-424F-BE41-188C3CC1BE3B}"/>
              </a:ext>
            </a:extLst>
          </p:cNvPr>
          <p:cNvSpPr/>
          <p:nvPr/>
        </p:nvSpPr>
        <p:spPr>
          <a:xfrm>
            <a:off x="7364348" y="2086187"/>
            <a:ext cx="2079413" cy="46731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id="{34768E8B-FE91-40BC-8F6B-A0FDD3A9BC06}"/>
              </a:ext>
            </a:extLst>
          </p:cNvPr>
          <p:cNvCxnSpPr>
            <a:stCxn id="7" idx="0"/>
          </p:cNvCxnSpPr>
          <p:nvPr/>
        </p:nvCxnSpPr>
        <p:spPr>
          <a:xfrm flipV="1">
            <a:off x="4270587" y="1159083"/>
            <a:ext cx="2733040" cy="9271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D23D1EFB-173D-4269-9945-866D4EC2F077}"/>
              </a:ext>
            </a:extLst>
          </p:cNvPr>
          <p:cNvCxnSpPr>
            <a:cxnSpLocks/>
            <a:endCxn id="12" idx="0"/>
          </p:cNvCxnSpPr>
          <p:nvPr/>
        </p:nvCxnSpPr>
        <p:spPr>
          <a:xfrm>
            <a:off x="7003627" y="1155012"/>
            <a:ext cx="1400428" cy="931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FFFC5FE-4A12-4F83-881D-356C74D63908}"/>
              </a:ext>
            </a:extLst>
          </p:cNvPr>
          <p:cNvCxnSpPr>
            <a:cxnSpLocks/>
          </p:cNvCxnSpPr>
          <p:nvPr/>
        </p:nvCxnSpPr>
        <p:spPr>
          <a:xfrm flipV="1">
            <a:off x="6350000" y="1224685"/>
            <a:ext cx="4481511" cy="8615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E74FDFF1-DCD4-433A-BA57-CF95CE9F7E98}"/>
              </a:ext>
            </a:extLst>
          </p:cNvPr>
          <p:cNvCxnSpPr>
            <a:cxnSpLocks/>
          </p:cNvCxnSpPr>
          <p:nvPr/>
        </p:nvCxnSpPr>
        <p:spPr>
          <a:xfrm flipV="1">
            <a:off x="10498667" y="1224685"/>
            <a:ext cx="332760" cy="8615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58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 y="0"/>
            <a:ext cx="12192000"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latin typeface="华文中宋" panose="02010600040101010101" pitchFamily="2" charset="-122"/>
                <a:ea typeface="华文中宋" panose="02010600040101010101" pitchFamily="2" charset="-122"/>
              </a:rPr>
              <a:t>Case2</a:t>
            </a:r>
            <a:r>
              <a:rPr lang="zh-CN" altLang="en-US" sz="3200" b="1" dirty="0">
                <a:latin typeface="华文中宋" panose="02010600040101010101" pitchFamily="2" charset="-122"/>
                <a:ea typeface="华文中宋" panose="02010600040101010101" pitchFamily="2" charset="-122"/>
              </a:rPr>
              <a:t>，</a:t>
            </a:r>
            <a:r>
              <a:rPr lang="en-US" altLang="zh-CN" sz="3200" b="1" dirty="0">
                <a:latin typeface="华文中宋" panose="02010600040101010101" pitchFamily="2" charset="-122"/>
                <a:ea typeface="华文中宋" panose="02010600040101010101" pitchFamily="2" charset="-122"/>
              </a:rPr>
              <a:t>IP2</a:t>
            </a:r>
            <a:r>
              <a:rPr lang="zh-CN" altLang="en-US" sz="3200" b="1" dirty="0">
                <a:latin typeface="华文中宋" panose="02010600040101010101" pitchFamily="2" charset="-122"/>
                <a:ea typeface="华文中宋" panose="02010600040101010101" pitchFamily="2" charset="-122"/>
              </a:rPr>
              <a:t>处束流</a:t>
            </a:r>
            <a:endParaRPr lang="en-US" altLang="zh-CN" sz="3200" b="1" dirty="0">
              <a:latin typeface="华文中宋" panose="02010600040101010101" pitchFamily="2" charset="-122"/>
              <a:ea typeface="华文中宋" panose="02010600040101010101" pitchFamily="2" charset="-122"/>
            </a:endParaRPr>
          </a:p>
        </p:txBody>
      </p:sp>
      <p:sp>
        <p:nvSpPr>
          <p:cNvPr id="11" name="文本框 10">
            <a:extLst>
              <a:ext uri="{FF2B5EF4-FFF2-40B4-BE49-F238E27FC236}">
                <a16:creationId xmlns:a16="http://schemas.microsoft.com/office/drawing/2014/main" id="{BB9FEFF2-5A09-4963-ADC8-D75A28C0D974}"/>
              </a:ext>
            </a:extLst>
          </p:cNvPr>
          <p:cNvSpPr txBox="1"/>
          <p:nvPr>
            <p:custDataLst>
              <p:tags r:id="rId1"/>
            </p:custDataLst>
          </p:nvPr>
        </p:nvSpPr>
        <p:spPr>
          <a:xfrm>
            <a:off x="971831" y="5303453"/>
            <a:ext cx="4569889" cy="369332"/>
          </a:xfrm>
          <a:prstGeom prst="rect">
            <a:avLst/>
          </a:prstGeom>
          <a:noFill/>
        </p:spPr>
        <p:txBody>
          <a:bodyPr wrap="square" rtlCol="0">
            <a:spAutoFit/>
          </a:bodyPr>
          <a:lstStyle/>
          <a:p>
            <a:r>
              <a:rPr lang="en-US" altLang="zh-CN" dirty="0"/>
              <a:t>CSR</a:t>
            </a:r>
            <a:r>
              <a:rPr lang="zh-CN" altLang="en-US" dirty="0"/>
              <a:t> </a:t>
            </a:r>
            <a:r>
              <a:rPr lang="en-US" altLang="zh-CN" dirty="0"/>
              <a:t>on</a:t>
            </a:r>
            <a:r>
              <a:rPr lang="zh-CN" altLang="en-US" dirty="0"/>
              <a:t>时，</a:t>
            </a:r>
            <a:r>
              <a:rPr lang="en-US" altLang="zh-CN" dirty="0"/>
              <a:t>IP2</a:t>
            </a:r>
            <a:r>
              <a:rPr lang="zh-CN" altLang="en-US" dirty="0"/>
              <a:t>处束流横向切片的中心偏差</a:t>
            </a:r>
          </a:p>
        </p:txBody>
      </p:sp>
      <p:pic>
        <p:nvPicPr>
          <p:cNvPr id="13" name="图片 12">
            <a:extLst>
              <a:ext uri="{FF2B5EF4-FFF2-40B4-BE49-F238E27FC236}">
                <a16:creationId xmlns:a16="http://schemas.microsoft.com/office/drawing/2014/main" id="{AD5EBE8C-2568-4040-8FE2-FEE0A4D91CEE}"/>
              </a:ext>
            </a:extLst>
          </p:cNvPr>
          <p:cNvPicPr>
            <a:picLocks noChangeAspect="1"/>
          </p:cNvPicPr>
          <p:nvPr/>
        </p:nvPicPr>
        <p:blipFill>
          <a:blip r:embed="rId3"/>
          <a:stretch>
            <a:fillRect/>
          </a:stretch>
        </p:blipFill>
        <p:spPr>
          <a:xfrm>
            <a:off x="410706" y="1300480"/>
            <a:ext cx="5532120" cy="3810000"/>
          </a:xfrm>
          <a:prstGeom prst="rect">
            <a:avLst/>
          </a:prstGeom>
        </p:spPr>
      </p:pic>
      <p:sp>
        <p:nvSpPr>
          <p:cNvPr id="18" name="文本框 17">
            <a:extLst>
              <a:ext uri="{FF2B5EF4-FFF2-40B4-BE49-F238E27FC236}">
                <a16:creationId xmlns:a16="http://schemas.microsoft.com/office/drawing/2014/main" id="{35C88312-9247-401C-B5D5-E9448B3FB300}"/>
              </a:ext>
            </a:extLst>
          </p:cNvPr>
          <p:cNvSpPr txBox="1"/>
          <p:nvPr/>
        </p:nvSpPr>
        <p:spPr>
          <a:xfrm>
            <a:off x="6249175" y="1453975"/>
            <a:ext cx="5690557" cy="646331"/>
          </a:xfrm>
          <a:prstGeom prst="rect">
            <a:avLst/>
          </a:prstGeom>
          <a:noFill/>
        </p:spPr>
        <p:txBody>
          <a:bodyPr wrap="square">
            <a:spAutoFit/>
          </a:bodyPr>
          <a:lstStyle/>
          <a:p>
            <a:pPr marL="285750" indent="-285750">
              <a:buFont typeface="Wingdings" panose="05000000000000000000" pitchFamily="2" charset="2"/>
              <a:buChar char="Ø"/>
            </a:pPr>
            <a:r>
              <a:rPr lang="zh-CN" altLang="en-US" dirty="0">
                <a:solidFill>
                  <a:schemeClr val="tx1"/>
                </a:solidFill>
              </a:rPr>
              <a:t>如果去掉头尾，</a:t>
            </a:r>
            <a:r>
              <a:rPr lang="en-US" altLang="zh-CN" dirty="0">
                <a:solidFill>
                  <a:schemeClr val="tx1"/>
                </a:solidFill>
              </a:rPr>
              <a:t>driver</a:t>
            </a:r>
            <a:r>
              <a:rPr lang="zh-CN" altLang="en-US" dirty="0">
                <a:solidFill>
                  <a:schemeClr val="tx1"/>
                </a:solidFill>
              </a:rPr>
              <a:t>的中心偏差为</a:t>
            </a:r>
            <a:r>
              <a:rPr lang="zh-CN" altLang="en-US" dirty="0"/>
              <a:t>4.53015 </a:t>
            </a:r>
            <a:r>
              <a:rPr lang="en-US" altLang="zh-CN" dirty="0"/>
              <a:t>um</a:t>
            </a:r>
            <a:r>
              <a:rPr lang="zh-CN" altLang="en-US" dirty="0"/>
              <a:t>，</a:t>
            </a:r>
            <a:r>
              <a:rPr lang="en-US" altLang="zh-CN" dirty="0"/>
              <a:t>witness</a:t>
            </a:r>
            <a:r>
              <a:rPr lang="zh-CN" altLang="en-US" dirty="0"/>
              <a:t>的</a:t>
            </a:r>
            <a:r>
              <a:rPr lang="zh-CN" altLang="en-US" dirty="0">
                <a:solidFill>
                  <a:schemeClr val="tx1"/>
                </a:solidFill>
              </a:rPr>
              <a:t>中心偏差为</a:t>
            </a:r>
            <a:r>
              <a:rPr lang="zh-CN" altLang="en-US" dirty="0"/>
              <a:t>-2.64256 </a:t>
            </a:r>
            <a:r>
              <a:rPr lang="en-US" altLang="zh-CN" dirty="0"/>
              <a:t>um</a:t>
            </a:r>
            <a:r>
              <a:rPr lang="zh-CN" altLang="en-US" dirty="0"/>
              <a:t>；</a:t>
            </a:r>
            <a:endParaRPr lang="en-US" altLang="zh-CN" dirty="0"/>
          </a:p>
        </p:txBody>
      </p:sp>
    </p:spTree>
    <p:extLst>
      <p:ext uri="{BB962C8B-B14F-4D97-AF65-F5344CB8AC3E}">
        <p14:creationId xmlns:p14="http://schemas.microsoft.com/office/powerpoint/2010/main" val="3508213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 y="0"/>
            <a:ext cx="12192000"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latin typeface="华文中宋" panose="02010600040101010101" pitchFamily="2" charset="-122"/>
                <a:ea typeface="华文中宋" panose="02010600040101010101" pitchFamily="2" charset="-122"/>
              </a:rPr>
              <a:t>APD+PPD</a:t>
            </a:r>
            <a:r>
              <a:rPr lang="zh-CN" altLang="en-US" sz="3200" b="1" dirty="0">
                <a:latin typeface="华文中宋" panose="02010600040101010101" pitchFamily="2" charset="-122"/>
                <a:ea typeface="华文中宋" panose="02010600040101010101" pitchFamily="2" charset="-122"/>
              </a:rPr>
              <a:t>方案中的</a:t>
            </a:r>
            <a:r>
              <a:rPr lang="en-US" altLang="zh-CN" sz="3200" b="1" dirty="0">
                <a:latin typeface="华文中宋" panose="02010600040101010101" pitchFamily="2" charset="-122"/>
                <a:ea typeface="华文中宋" panose="02010600040101010101" pitchFamily="2" charset="-122"/>
              </a:rPr>
              <a:t>CSR</a:t>
            </a:r>
            <a:r>
              <a:rPr lang="zh-CN" altLang="en-US" sz="3200" b="1" dirty="0">
                <a:latin typeface="华文中宋" panose="02010600040101010101" pitchFamily="2" charset="-122"/>
                <a:ea typeface="华文中宋" panose="02010600040101010101" pitchFamily="2" charset="-122"/>
              </a:rPr>
              <a:t>问题</a:t>
            </a:r>
          </a:p>
        </p:txBody>
      </p:sp>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0415B749-FE1B-40B4-BF19-1FCF1B9E5410}"/>
                  </a:ext>
                </a:extLst>
              </p:cNvPr>
              <p:cNvSpPr txBox="1"/>
              <p:nvPr/>
            </p:nvSpPr>
            <p:spPr>
              <a:xfrm>
                <a:off x="252265" y="842779"/>
                <a:ext cx="11687467" cy="646331"/>
              </a:xfrm>
              <a:prstGeom prst="rect">
                <a:avLst/>
              </a:prstGeom>
              <a:noFill/>
            </p:spPr>
            <p:txBody>
              <a:bodyPr wrap="square">
                <a:spAutoFit/>
              </a:bodyPr>
              <a:lstStyle/>
              <a:p>
                <a:pPr marL="285750" indent="-285750">
                  <a:buFont typeface="Wingdings" panose="05000000000000000000" pitchFamily="2" charset="2"/>
                  <a:buChar char="Ø"/>
                </a:pPr>
                <a:r>
                  <a:rPr lang="zh-CN" altLang="en-US" dirty="0">
                    <a:solidFill>
                      <a:schemeClr val="tx1"/>
                    </a:solidFill>
                  </a:rPr>
                  <a:t>打开</a:t>
                </a:r>
                <a:r>
                  <a:rPr lang="en-US" altLang="zh-CN" dirty="0">
                    <a:solidFill>
                      <a:schemeClr val="tx1"/>
                    </a:solidFill>
                  </a:rPr>
                  <a:t>chicane1 CSR</a:t>
                </a:r>
                <a:r>
                  <a:rPr lang="zh-CN" altLang="en-US" dirty="0">
                    <a:solidFill>
                      <a:schemeClr val="tx1"/>
                    </a:solidFill>
                  </a:rPr>
                  <a:t>，并令质心和散角为</a:t>
                </a:r>
                <a:r>
                  <a:rPr lang="en-US" altLang="zh-CN" dirty="0">
                    <a:solidFill>
                      <a:schemeClr val="tx1"/>
                    </a:solidFill>
                  </a:rPr>
                  <a:t>0</a:t>
                </a:r>
                <a:r>
                  <a:rPr lang="zh-CN" altLang="en-US" dirty="0">
                    <a:solidFill>
                      <a:schemeClr val="tx1"/>
                    </a:solidFill>
                  </a:rPr>
                  <a:t>（</a:t>
                </a:r>
                <a14:m>
                  <m:oMath xmlns:m="http://schemas.openxmlformats.org/officeDocument/2006/math">
                    <m:d>
                      <m:dPr>
                        <m:begChr m:val="⟨"/>
                        <m:endChr m:val="⟩"/>
                        <m:ctrlPr>
                          <a:rPr lang="en-US" altLang="zh-CN" i="1" smtClean="0">
                            <a:solidFill>
                              <a:schemeClr val="tx1"/>
                            </a:solidFill>
                            <a:latin typeface="Cambria Math" panose="02040503050406030204" pitchFamily="18" charset="0"/>
                          </a:rPr>
                        </m:ctrlPr>
                      </m:dPr>
                      <m:e>
                        <m:r>
                          <a:rPr lang="en-US" altLang="zh-CN" b="0" i="1" smtClean="0">
                            <a:solidFill>
                              <a:schemeClr val="tx1"/>
                            </a:solidFill>
                            <a:latin typeface="Cambria Math" panose="02040503050406030204" pitchFamily="18" charset="0"/>
                          </a:rPr>
                          <m:t>𝑥</m:t>
                        </m:r>
                      </m:e>
                    </m:d>
                    <m:r>
                      <a:rPr lang="en-US" altLang="zh-CN" b="0" i="1" smtClean="0">
                        <a:solidFill>
                          <a:schemeClr val="tx1"/>
                        </a:solidFill>
                        <a:latin typeface="Cambria Math" panose="02040503050406030204" pitchFamily="18" charset="0"/>
                      </a:rPr>
                      <m:t>=0,</m:t>
                    </m:r>
                    <m:d>
                      <m:dPr>
                        <m:begChr m:val="⟨"/>
                        <m:endChr m:val="⟩"/>
                        <m:ctrlPr>
                          <a:rPr lang="en-US" altLang="zh-CN" i="1">
                            <a:solidFill>
                              <a:schemeClr val="tx1"/>
                            </a:solidFill>
                            <a:latin typeface="Cambria Math" panose="02040503050406030204" pitchFamily="18" charset="0"/>
                          </a:rPr>
                        </m:ctrlPr>
                      </m:dPr>
                      <m:e>
                        <m:sSup>
                          <m:sSupPr>
                            <m:ctrlPr>
                              <a:rPr lang="en-US" altLang="zh-CN" b="0" i="1" smtClean="0">
                                <a:solidFill>
                                  <a:schemeClr val="tx1"/>
                                </a:solidFill>
                                <a:latin typeface="Cambria Math" panose="02040503050406030204" pitchFamily="18" charset="0"/>
                              </a:rPr>
                            </m:ctrlPr>
                          </m:sSupPr>
                          <m:e>
                            <m:r>
                              <a:rPr lang="en-US" altLang="zh-CN" i="1">
                                <a:solidFill>
                                  <a:schemeClr val="tx1"/>
                                </a:solidFill>
                                <a:latin typeface="Cambria Math" panose="02040503050406030204" pitchFamily="18" charset="0"/>
                              </a:rPr>
                              <m:t>𝑥</m:t>
                            </m:r>
                          </m:e>
                          <m:sup>
                            <m:r>
                              <a:rPr lang="en-US" altLang="zh-CN" b="0" i="1" smtClean="0">
                                <a:solidFill>
                                  <a:schemeClr val="tx1"/>
                                </a:solidFill>
                                <a:latin typeface="Cambria Math" panose="02040503050406030204" pitchFamily="18" charset="0"/>
                              </a:rPr>
                              <m:t>′</m:t>
                            </m:r>
                          </m:sup>
                        </m:sSup>
                      </m:e>
                    </m:d>
                    <m:r>
                      <a:rPr lang="en-US" altLang="zh-CN" i="1">
                        <a:solidFill>
                          <a:schemeClr val="tx1"/>
                        </a:solidFill>
                        <a:latin typeface="Cambria Math" panose="02040503050406030204" pitchFamily="18" charset="0"/>
                      </a:rPr>
                      <m:t>=0</m:t>
                    </m:r>
                  </m:oMath>
                </a14:m>
                <a:r>
                  <a:rPr lang="zh-CN" altLang="en-US" dirty="0">
                    <a:solidFill>
                      <a:schemeClr val="tx1"/>
                    </a:solidFill>
                  </a:rPr>
                  <a:t>），即只考虑</a:t>
                </a:r>
                <a:r>
                  <a:rPr lang="en-US" altLang="zh-CN" dirty="0">
                    <a:solidFill>
                      <a:schemeClr val="tx1"/>
                    </a:solidFill>
                  </a:rPr>
                  <a:t>CSR</a:t>
                </a:r>
                <a:r>
                  <a:rPr lang="zh-CN" altLang="en-US" dirty="0">
                    <a:solidFill>
                      <a:schemeClr val="tx1"/>
                    </a:solidFill>
                  </a:rPr>
                  <a:t>带来的发射度增长；</a:t>
                </a:r>
                <a:endParaRPr lang="en-US" altLang="zh-CN" dirty="0">
                  <a:solidFill>
                    <a:schemeClr val="tx1"/>
                  </a:solidFill>
                </a:endParaRPr>
              </a:p>
              <a:p>
                <a:pPr marL="285750" indent="-285750">
                  <a:buFont typeface="Wingdings" panose="05000000000000000000" pitchFamily="2" charset="2"/>
                  <a:buChar char="Ø"/>
                </a:pPr>
                <a:r>
                  <a:rPr lang="zh-CN" altLang="en-US" dirty="0">
                    <a:solidFill>
                      <a:schemeClr val="tx1"/>
                    </a:solidFill>
                  </a:rPr>
                  <a:t>关闭</a:t>
                </a:r>
                <a:r>
                  <a:rPr lang="en-US" altLang="zh-CN" dirty="0">
                    <a:solidFill>
                      <a:schemeClr val="tx1"/>
                    </a:solidFill>
                  </a:rPr>
                  <a:t>chicane2 CSR</a:t>
                </a:r>
                <a:r>
                  <a:rPr lang="zh-CN" altLang="en-US" dirty="0">
                    <a:solidFill>
                      <a:schemeClr val="tx1"/>
                    </a:solidFill>
                  </a:rPr>
                  <a:t>，即只考虑</a:t>
                </a:r>
                <a:r>
                  <a:rPr lang="en-US" altLang="zh-CN" dirty="0">
                    <a:solidFill>
                      <a:schemeClr val="tx1"/>
                    </a:solidFill>
                  </a:rPr>
                  <a:t>chicane1</a:t>
                </a:r>
                <a:r>
                  <a:rPr lang="zh-CN" altLang="en-US" dirty="0">
                    <a:solidFill>
                      <a:schemeClr val="tx1"/>
                    </a:solidFill>
                  </a:rPr>
                  <a:t>中</a:t>
                </a:r>
                <a:r>
                  <a:rPr lang="en-US" altLang="zh-CN" dirty="0">
                    <a:solidFill>
                      <a:schemeClr val="tx1"/>
                    </a:solidFill>
                  </a:rPr>
                  <a:t>CSR</a:t>
                </a:r>
                <a:r>
                  <a:rPr lang="zh-CN" altLang="en-US" dirty="0">
                    <a:solidFill>
                      <a:schemeClr val="tx1"/>
                    </a:solidFill>
                  </a:rPr>
                  <a:t>引起的发射度增长带来的影响。</a:t>
                </a:r>
                <a:endParaRPr lang="en-US" altLang="zh-CN" dirty="0">
                  <a:solidFill>
                    <a:schemeClr val="tx1"/>
                  </a:solidFill>
                </a:endParaRPr>
              </a:p>
            </p:txBody>
          </p:sp>
        </mc:Choice>
        <mc:Fallback>
          <p:sp>
            <p:nvSpPr>
              <p:cNvPr id="8" name="文本框 7">
                <a:extLst>
                  <a:ext uri="{FF2B5EF4-FFF2-40B4-BE49-F238E27FC236}">
                    <a16:creationId xmlns:a16="http://schemas.microsoft.com/office/drawing/2014/main" id="{0415B749-FE1B-40B4-BF19-1FCF1B9E5410}"/>
                  </a:ext>
                </a:extLst>
              </p:cNvPr>
              <p:cNvSpPr txBox="1">
                <a:spLocks noRot="1" noChangeAspect="1" noMove="1" noResize="1" noEditPoints="1" noAdjustHandles="1" noChangeArrowheads="1" noChangeShapeType="1" noTextEdit="1"/>
              </p:cNvSpPr>
              <p:nvPr/>
            </p:nvSpPr>
            <p:spPr>
              <a:xfrm>
                <a:off x="252265" y="842779"/>
                <a:ext cx="11687467" cy="646331"/>
              </a:xfrm>
              <a:prstGeom prst="rect">
                <a:avLst/>
              </a:prstGeom>
              <a:blipFill>
                <a:blip r:embed="rId2"/>
                <a:stretch>
                  <a:fillRect l="-313" t="-4717" b="-14151"/>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0AA7F574-641D-434C-AA89-2A71E1E4660E}"/>
              </a:ext>
            </a:extLst>
          </p:cNvPr>
          <p:cNvPicPr>
            <a:picLocks noChangeAspect="1"/>
          </p:cNvPicPr>
          <p:nvPr/>
        </p:nvPicPr>
        <p:blipFill>
          <a:blip r:embed="rId3"/>
          <a:stretch>
            <a:fillRect/>
          </a:stretch>
        </p:blipFill>
        <p:spPr>
          <a:xfrm>
            <a:off x="6237807" y="2055430"/>
            <a:ext cx="2270450" cy="2114013"/>
          </a:xfrm>
          <a:prstGeom prst="rect">
            <a:avLst/>
          </a:prstGeom>
        </p:spPr>
      </p:pic>
      <p:pic>
        <p:nvPicPr>
          <p:cNvPr id="3" name="图片 2">
            <a:extLst>
              <a:ext uri="{FF2B5EF4-FFF2-40B4-BE49-F238E27FC236}">
                <a16:creationId xmlns:a16="http://schemas.microsoft.com/office/drawing/2014/main" id="{9D62404E-EC0E-4767-803F-69AC1BDDDBE8}"/>
              </a:ext>
            </a:extLst>
          </p:cNvPr>
          <p:cNvPicPr>
            <a:picLocks noChangeAspect="1"/>
          </p:cNvPicPr>
          <p:nvPr/>
        </p:nvPicPr>
        <p:blipFill>
          <a:blip r:embed="rId4"/>
          <a:stretch>
            <a:fillRect/>
          </a:stretch>
        </p:blipFill>
        <p:spPr>
          <a:xfrm>
            <a:off x="8353779" y="2053864"/>
            <a:ext cx="2270450" cy="2114013"/>
          </a:xfrm>
          <a:prstGeom prst="rect">
            <a:avLst/>
          </a:prstGeom>
        </p:spPr>
      </p:pic>
      <p:pic>
        <p:nvPicPr>
          <p:cNvPr id="9" name="图片 8">
            <a:extLst>
              <a:ext uri="{FF2B5EF4-FFF2-40B4-BE49-F238E27FC236}">
                <a16:creationId xmlns:a16="http://schemas.microsoft.com/office/drawing/2014/main" id="{6690E122-626E-4D0F-8388-12EB46745EE4}"/>
              </a:ext>
            </a:extLst>
          </p:cNvPr>
          <p:cNvPicPr>
            <a:picLocks noChangeAspect="1"/>
          </p:cNvPicPr>
          <p:nvPr/>
        </p:nvPicPr>
        <p:blipFill>
          <a:blip r:embed="rId5"/>
          <a:stretch>
            <a:fillRect/>
          </a:stretch>
        </p:blipFill>
        <p:spPr>
          <a:xfrm>
            <a:off x="2005188" y="2053866"/>
            <a:ext cx="2270450" cy="2114013"/>
          </a:xfrm>
          <a:prstGeom prst="rect">
            <a:avLst/>
          </a:prstGeom>
        </p:spPr>
      </p:pic>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E321CD4C-7C96-4433-9A92-1145F04EAA82}"/>
                  </a:ext>
                </a:extLst>
              </p:cNvPr>
              <p:cNvSpPr txBox="1"/>
              <p:nvPr/>
            </p:nvSpPr>
            <p:spPr>
              <a:xfrm>
                <a:off x="8747672" y="1574074"/>
                <a:ext cx="1084305" cy="600164"/>
              </a:xfrm>
              <a:prstGeom prst="rect">
                <a:avLst/>
              </a:prstGeom>
              <a:noFill/>
            </p:spPr>
            <p:txBody>
              <a:bodyPr wrap="square">
                <a:spAutoFit/>
              </a:bodyPr>
              <a:lstStyle/>
              <a:p>
                <a:pPr algn="ctr"/>
                <a:r>
                  <a:rPr lang="en-US" altLang="zh-CN" sz="1100" b="1" dirty="0">
                    <a:solidFill>
                      <a:srgbClr val="0000CC"/>
                    </a:solidFill>
                    <a:latin typeface="Cambria Math" panose="02040503050406030204" pitchFamily="18" charset="0"/>
                  </a:rPr>
                  <a:t>CSR on</a:t>
                </a:r>
              </a:p>
              <a:p>
                <a:pPr/>
                <a14:m>
                  <m:oMathPara xmlns:m="http://schemas.openxmlformats.org/officeDocument/2006/math">
                    <m:oMathParaPr>
                      <m:jc m:val="centerGroup"/>
                    </m:oMathParaPr>
                    <m:oMath xmlns:m="http://schemas.openxmlformats.org/officeDocument/2006/math">
                      <m:d>
                        <m:dPr>
                          <m:begChr m:val="⟨"/>
                          <m:endChr m:val="⟩"/>
                          <m:ctrlPr>
                            <a:rPr lang="en-US" altLang="zh-CN" sz="1100" b="1" i="1" smtClean="0">
                              <a:solidFill>
                                <a:srgbClr val="0000CC"/>
                              </a:solidFill>
                              <a:latin typeface="Cambria Math" panose="02040503050406030204" pitchFamily="18" charset="0"/>
                            </a:rPr>
                          </m:ctrlPr>
                        </m:dPr>
                        <m:e>
                          <m:r>
                            <a:rPr lang="en-US" altLang="zh-CN" sz="1100" b="1" i="1" smtClean="0">
                              <a:solidFill>
                                <a:srgbClr val="0000CC"/>
                              </a:solidFill>
                              <a:latin typeface="Cambria Math" panose="02040503050406030204" pitchFamily="18" charset="0"/>
                            </a:rPr>
                            <m:t>𝒙</m:t>
                          </m:r>
                        </m:e>
                      </m:d>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𝟎</m:t>
                      </m:r>
                    </m:oMath>
                  </m:oMathPara>
                </a14:m>
                <a:endParaRPr lang="en-US" altLang="zh-CN" sz="1100" b="1" i="1" dirty="0">
                  <a:solidFill>
                    <a:srgbClr val="0000CC"/>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altLang="zh-CN" sz="1100" b="1" i="1">
                              <a:solidFill>
                                <a:srgbClr val="0000CC"/>
                              </a:solidFill>
                              <a:latin typeface="Cambria Math" panose="02040503050406030204" pitchFamily="18" charset="0"/>
                            </a:rPr>
                          </m:ctrlPr>
                        </m:dPr>
                        <m:e>
                          <m:sSup>
                            <m:sSupPr>
                              <m:ctrlPr>
                                <a:rPr lang="en-US" altLang="zh-CN" sz="1100" b="1" i="1" smtClean="0">
                                  <a:solidFill>
                                    <a:srgbClr val="0000CC"/>
                                  </a:solidFill>
                                  <a:latin typeface="Cambria Math" panose="02040503050406030204" pitchFamily="18" charset="0"/>
                                </a:rPr>
                              </m:ctrlPr>
                            </m:sSupPr>
                            <m:e>
                              <m:r>
                                <a:rPr lang="en-US" altLang="zh-CN" sz="1100" b="1" i="1">
                                  <a:solidFill>
                                    <a:srgbClr val="0000CC"/>
                                  </a:solidFill>
                                  <a:latin typeface="Cambria Math" panose="02040503050406030204" pitchFamily="18" charset="0"/>
                                </a:rPr>
                                <m:t>𝒙</m:t>
                              </m:r>
                            </m:e>
                            <m:sup>
                              <m:r>
                                <a:rPr lang="en-US" altLang="zh-CN" sz="1100" b="1" i="1" smtClean="0">
                                  <a:solidFill>
                                    <a:srgbClr val="0000CC"/>
                                  </a:solidFill>
                                  <a:latin typeface="Cambria Math" panose="02040503050406030204" pitchFamily="18" charset="0"/>
                                </a:rPr>
                                <m:t>′</m:t>
                              </m:r>
                            </m:sup>
                          </m:sSup>
                        </m:e>
                      </m:d>
                      <m:r>
                        <a:rPr lang="en-US" altLang="zh-CN" sz="1100" b="1" i="1">
                          <a:solidFill>
                            <a:srgbClr val="0000CC"/>
                          </a:solidFill>
                          <a:latin typeface="Cambria Math" panose="02040503050406030204" pitchFamily="18" charset="0"/>
                        </a:rPr>
                        <m:t>=</m:t>
                      </m:r>
                      <m:r>
                        <a:rPr lang="en-US" altLang="zh-CN" sz="1100" b="1" i="1">
                          <a:solidFill>
                            <a:srgbClr val="0000CC"/>
                          </a:solidFill>
                          <a:latin typeface="Cambria Math" panose="02040503050406030204" pitchFamily="18" charset="0"/>
                        </a:rPr>
                        <m:t>𝟎</m:t>
                      </m:r>
                    </m:oMath>
                  </m:oMathPara>
                </a14:m>
                <a:endParaRPr lang="zh-CN" altLang="en-US" sz="1100" b="1" dirty="0"/>
              </a:p>
            </p:txBody>
          </p:sp>
        </mc:Choice>
        <mc:Fallback>
          <p:sp>
            <p:nvSpPr>
              <p:cNvPr id="14" name="文本框 13">
                <a:extLst>
                  <a:ext uri="{FF2B5EF4-FFF2-40B4-BE49-F238E27FC236}">
                    <a16:creationId xmlns:a16="http://schemas.microsoft.com/office/drawing/2014/main" id="{E321CD4C-7C96-4433-9A92-1145F04EAA82}"/>
                  </a:ext>
                </a:extLst>
              </p:cNvPr>
              <p:cNvSpPr txBox="1">
                <a:spLocks noRot="1" noChangeAspect="1" noMove="1" noResize="1" noEditPoints="1" noAdjustHandles="1" noChangeArrowheads="1" noChangeShapeType="1" noTextEdit="1"/>
              </p:cNvSpPr>
              <p:nvPr/>
            </p:nvSpPr>
            <p:spPr>
              <a:xfrm>
                <a:off x="8747672" y="1574074"/>
                <a:ext cx="1084305" cy="600164"/>
              </a:xfrm>
              <a:prstGeom prst="rect">
                <a:avLst/>
              </a:prstGeom>
              <a:blipFill>
                <a:blip r:embed="rId6"/>
                <a:stretch>
                  <a:fillRect t="-1010"/>
                </a:stretch>
              </a:blipFill>
            </p:spPr>
            <p:txBody>
              <a:bodyPr/>
              <a:lstStyle/>
              <a:p>
                <a:r>
                  <a:rPr lang="zh-CN" altLang="en-US">
                    <a:noFill/>
                  </a:rPr>
                  <a:t> </a:t>
                </a:r>
              </a:p>
            </p:txBody>
          </p:sp>
        </mc:Fallback>
      </mc:AlternateContent>
      <p:pic>
        <p:nvPicPr>
          <p:cNvPr id="20" name="图片 19">
            <a:extLst>
              <a:ext uri="{FF2B5EF4-FFF2-40B4-BE49-F238E27FC236}">
                <a16:creationId xmlns:a16="http://schemas.microsoft.com/office/drawing/2014/main" id="{A89BA26A-8F3C-412D-A2DC-90915C876F61}"/>
              </a:ext>
            </a:extLst>
          </p:cNvPr>
          <p:cNvPicPr>
            <a:picLocks noChangeAspect="1"/>
          </p:cNvPicPr>
          <p:nvPr/>
        </p:nvPicPr>
        <p:blipFill>
          <a:blip r:embed="rId7"/>
          <a:stretch>
            <a:fillRect/>
          </a:stretch>
        </p:blipFill>
        <p:spPr>
          <a:xfrm>
            <a:off x="4120328" y="2053863"/>
            <a:ext cx="2270450" cy="2114013"/>
          </a:xfrm>
          <a:prstGeom prst="rect">
            <a:avLst/>
          </a:prstGeom>
        </p:spPr>
      </p:pic>
      <mc:AlternateContent xmlns:mc="http://schemas.openxmlformats.org/markup-compatibility/2006">
        <mc:Choice xmlns:a14="http://schemas.microsoft.com/office/drawing/2010/main" Requires="a14">
          <p:sp>
            <p:nvSpPr>
              <p:cNvPr id="22" name="文本框 21">
                <a:extLst>
                  <a:ext uri="{FF2B5EF4-FFF2-40B4-BE49-F238E27FC236}">
                    <a16:creationId xmlns:a16="http://schemas.microsoft.com/office/drawing/2014/main" id="{078451A2-A7DD-4E28-BC16-79133AE8EBB5}"/>
                  </a:ext>
                </a:extLst>
              </p:cNvPr>
              <p:cNvSpPr txBox="1"/>
              <p:nvPr/>
            </p:nvSpPr>
            <p:spPr>
              <a:xfrm>
                <a:off x="4786479" y="1574074"/>
                <a:ext cx="1167715" cy="600164"/>
              </a:xfrm>
              <a:prstGeom prst="rect">
                <a:avLst/>
              </a:prstGeom>
              <a:noFill/>
            </p:spPr>
            <p:txBody>
              <a:bodyPr wrap="square">
                <a:spAutoFit/>
              </a:bodyPr>
              <a:lstStyle/>
              <a:p>
                <a:pPr/>
                <a:r>
                  <a:rPr lang="en-US" altLang="zh-CN" sz="1100" b="1" dirty="0">
                    <a:solidFill>
                      <a:srgbClr val="0000CC"/>
                    </a:solidFill>
                    <a:latin typeface="Cambria Math" panose="02040503050406030204" pitchFamily="18" charset="0"/>
                  </a:rPr>
                  <a:t>CSR off</a:t>
                </a:r>
              </a:p>
              <a:p>
                <a:pPr/>
                <a14:m>
                  <m:oMathPara xmlns:m="http://schemas.openxmlformats.org/officeDocument/2006/math">
                    <m:oMathParaPr>
                      <m:jc m:val="centerGroup"/>
                    </m:oMathParaPr>
                    <m:oMath xmlns:m="http://schemas.openxmlformats.org/officeDocument/2006/math">
                      <m:d>
                        <m:dPr>
                          <m:begChr m:val="⟨"/>
                          <m:endChr m:val="⟩"/>
                          <m:ctrlPr>
                            <a:rPr lang="en-US" altLang="zh-CN" sz="1100" b="1" i="1" smtClean="0">
                              <a:solidFill>
                                <a:srgbClr val="0000CC"/>
                              </a:solidFill>
                              <a:latin typeface="Cambria Math" panose="02040503050406030204" pitchFamily="18" charset="0"/>
                            </a:rPr>
                          </m:ctrlPr>
                        </m:dPr>
                        <m:e>
                          <m:r>
                            <a:rPr lang="en-US" altLang="zh-CN" sz="1100" b="1" i="1" smtClean="0">
                              <a:solidFill>
                                <a:srgbClr val="0000CC"/>
                              </a:solidFill>
                              <a:latin typeface="Cambria Math" panose="02040503050406030204" pitchFamily="18" charset="0"/>
                            </a:rPr>
                            <m:t>𝒙</m:t>
                          </m:r>
                        </m:e>
                      </m:d>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𝟏𝟗𝟔</m:t>
                      </m:r>
                      <m:r>
                        <a:rPr lang="en-US" altLang="zh-CN" sz="1100" b="1" i="1" smtClean="0">
                          <a:solidFill>
                            <a:srgbClr val="0000CC"/>
                          </a:solidFill>
                          <a:latin typeface="Cambria Math" panose="02040503050406030204" pitchFamily="18" charset="0"/>
                        </a:rPr>
                        <m:t> </m:t>
                      </m:r>
                      <m:r>
                        <a:rPr lang="en-US" altLang="zh-CN" sz="1100" b="1" i="0" smtClean="0">
                          <a:solidFill>
                            <a:srgbClr val="0000CC"/>
                          </a:solidFill>
                          <a:latin typeface="Cambria Math" panose="02040503050406030204" pitchFamily="18" charset="0"/>
                        </a:rPr>
                        <m:t>𝛍</m:t>
                      </m:r>
                      <m:r>
                        <a:rPr lang="en-US" altLang="zh-CN" sz="1100" b="1" i="0" smtClean="0">
                          <a:solidFill>
                            <a:srgbClr val="0000CC"/>
                          </a:solidFill>
                          <a:latin typeface="Cambria Math" panose="02040503050406030204" pitchFamily="18" charset="0"/>
                        </a:rPr>
                        <m:t>𝐦</m:t>
                      </m:r>
                    </m:oMath>
                  </m:oMathPara>
                </a14:m>
                <a:endParaRPr lang="en-US" altLang="zh-CN" sz="1100" b="1" dirty="0">
                  <a:solidFill>
                    <a:srgbClr val="0000CC"/>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altLang="zh-CN" sz="1100" b="1" i="1">
                              <a:solidFill>
                                <a:srgbClr val="0000CC"/>
                              </a:solidFill>
                              <a:latin typeface="Cambria Math" panose="02040503050406030204" pitchFamily="18" charset="0"/>
                            </a:rPr>
                          </m:ctrlPr>
                        </m:dPr>
                        <m:e>
                          <m:sSup>
                            <m:sSupPr>
                              <m:ctrlPr>
                                <a:rPr lang="en-US" altLang="zh-CN" sz="1100" b="1" i="1" smtClean="0">
                                  <a:solidFill>
                                    <a:srgbClr val="0000CC"/>
                                  </a:solidFill>
                                  <a:latin typeface="Cambria Math" panose="02040503050406030204" pitchFamily="18" charset="0"/>
                                </a:rPr>
                              </m:ctrlPr>
                            </m:sSupPr>
                            <m:e>
                              <m:r>
                                <a:rPr lang="en-US" altLang="zh-CN" sz="1100" b="1" i="1">
                                  <a:solidFill>
                                    <a:srgbClr val="0000CC"/>
                                  </a:solidFill>
                                  <a:latin typeface="Cambria Math" panose="02040503050406030204" pitchFamily="18" charset="0"/>
                                </a:rPr>
                                <m:t>𝒙</m:t>
                              </m:r>
                            </m:e>
                            <m:sup>
                              <m:r>
                                <a:rPr lang="en-US" altLang="zh-CN" sz="1100" b="1" i="1" smtClean="0">
                                  <a:solidFill>
                                    <a:srgbClr val="0000CC"/>
                                  </a:solidFill>
                                  <a:latin typeface="Cambria Math" panose="02040503050406030204" pitchFamily="18" charset="0"/>
                                </a:rPr>
                                <m:t>′</m:t>
                              </m:r>
                            </m:sup>
                          </m:sSup>
                        </m:e>
                      </m:d>
                      <m:r>
                        <a:rPr lang="en-US" altLang="zh-CN" sz="1100" b="1" i="1">
                          <a:solidFill>
                            <a:srgbClr val="0000CC"/>
                          </a:solidFill>
                          <a:latin typeface="Cambria Math" panose="02040503050406030204" pitchFamily="18" charset="0"/>
                        </a:rPr>
                        <m:t>=</m:t>
                      </m:r>
                      <m:r>
                        <a:rPr lang="en-US" altLang="zh-CN" sz="1100" b="1" i="1">
                          <a:solidFill>
                            <a:srgbClr val="0000CC"/>
                          </a:solidFill>
                          <a:latin typeface="Cambria Math" panose="02040503050406030204" pitchFamily="18" charset="0"/>
                        </a:rPr>
                        <m:t>𝟑𝟕</m:t>
                      </m:r>
                      <m:r>
                        <a:rPr lang="en-US" altLang="zh-CN" sz="1100" b="1" i="1" smtClean="0">
                          <a:solidFill>
                            <a:srgbClr val="0000CC"/>
                          </a:solidFill>
                          <a:latin typeface="Cambria Math" panose="02040503050406030204" pitchFamily="18" charset="0"/>
                        </a:rPr>
                        <m:t> </m:t>
                      </m:r>
                      <m:r>
                        <a:rPr lang="en-US" altLang="zh-CN" sz="1100" b="1" i="0">
                          <a:solidFill>
                            <a:srgbClr val="0000CC"/>
                          </a:solidFill>
                          <a:latin typeface="Cambria Math" panose="02040503050406030204" pitchFamily="18" charset="0"/>
                        </a:rPr>
                        <m:t>𝛍</m:t>
                      </m:r>
                      <m:r>
                        <a:rPr lang="en-US" altLang="zh-CN" sz="1100" b="1" i="0">
                          <a:solidFill>
                            <a:srgbClr val="0000CC"/>
                          </a:solidFill>
                          <a:latin typeface="Cambria Math" panose="02040503050406030204" pitchFamily="18" charset="0"/>
                        </a:rPr>
                        <m:t>𝐦𝐚𝐝</m:t>
                      </m:r>
                    </m:oMath>
                  </m:oMathPara>
                </a14:m>
                <a:endParaRPr lang="zh-CN" altLang="en-US" sz="1100" b="1" dirty="0"/>
              </a:p>
            </p:txBody>
          </p:sp>
        </mc:Choice>
        <mc:Fallback>
          <p:sp>
            <p:nvSpPr>
              <p:cNvPr id="22" name="文本框 21">
                <a:extLst>
                  <a:ext uri="{FF2B5EF4-FFF2-40B4-BE49-F238E27FC236}">
                    <a16:creationId xmlns:a16="http://schemas.microsoft.com/office/drawing/2014/main" id="{078451A2-A7DD-4E28-BC16-79133AE8EBB5}"/>
                  </a:ext>
                </a:extLst>
              </p:cNvPr>
              <p:cNvSpPr txBox="1">
                <a:spLocks noRot="1" noChangeAspect="1" noMove="1" noResize="1" noEditPoints="1" noAdjustHandles="1" noChangeArrowheads="1" noChangeShapeType="1" noTextEdit="1"/>
              </p:cNvSpPr>
              <p:nvPr/>
            </p:nvSpPr>
            <p:spPr>
              <a:xfrm>
                <a:off x="4786479" y="1574074"/>
                <a:ext cx="1167715" cy="600164"/>
              </a:xfrm>
              <a:prstGeom prst="rect">
                <a:avLst/>
              </a:prstGeom>
              <a:blipFill>
                <a:blip r:embed="rId8"/>
                <a:stretch>
                  <a:fillRect t="-101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3" name="文本框 22">
                <a:extLst>
                  <a:ext uri="{FF2B5EF4-FFF2-40B4-BE49-F238E27FC236}">
                    <a16:creationId xmlns:a16="http://schemas.microsoft.com/office/drawing/2014/main" id="{F6877429-CCD6-4EAF-8B33-4C5970993BDA}"/>
                  </a:ext>
                </a:extLst>
              </p:cNvPr>
              <p:cNvSpPr txBox="1"/>
              <p:nvPr/>
            </p:nvSpPr>
            <p:spPr>
              <a:xfrm>
                <a:off x="2608119" y="1579553"/>
                <a:ext cx="1307857" cy="600164"/>
              </a:xfrm>
              <a:prstGeom prst="rect">
                <a:avLst/>
              </a:prstGeom>
              <a:noFill/>
            </p:spPr>
            <p:txBody>
              <a:bodyPr wrap="square">
                <a:spAutoFit/>
              </a:bodyPr>
              <a:lstStyle/>
              <a:p>
                <a:pPr/>
                <a:r>
                  <a:rPr lang="en-US" altLang="zh-CN" sz="1100" b="1" dirty="0">
                    <a:solidFill>
                      <a:srgbClr val="0000CC"/>
                    </a:solidFill>
                    <a:latin typeface="Cambria Math" panose="02040503050406030204" pitchFamily="18" charset="0"/>
                  </a:rPr>
                  <a:t>CSR off</a:t>
                </a:r>
              </a:p>
              <a:p>
                <a:pPr/>
                <a14:m>
                  <m:oMathPara xmlns:m="http://schemas.openxmlformats.org/officeDocument/2006/math">
                    <m:oMathParaPr>
                      <m:jc m:val="centerGroup"/>
                    </m:oMathParaPr>
                    <m:oMath xmlns:m="http://schemas.openxmlformats.org/officeDocument/2006/math">
                      <m:d>
                        <m:dPr>
                          <m:begChr m:val="⟨"/>
                          <m:endChr m:val="⟩"/>
                          <m:ctrlPr>
                            <a:rPr lang="en-US" altLang="zh-CN" sz="1100" b="1" i="1" smtClean="0">
                              <a:solidFill>
                                <a:srgbClr val="0000CC"/>
                              </a:solidFill>
                              <a:latin typeface="Cambria Math" panose="02040503050406030204" pitchFamily="18" charset="0"/>
                            </a:rPr>
                          </m:ctrlPr>
                        </m:dPr>
                        <m:e>
                          <m:r>
                            <a:rPr lang="en-US" altLang="zh-CN" sz="1100" b="1" i="1" smtClean="0">
                              <a:solidFill>
                                <a:srgbClr val="0000CC"/>
                              </a:solidFill>
                              <a:latin typeface="Cambria Math" panose="02040503050406030204" pitchFamily="18" charset="0"/>
                            </a:rPr>
                            <m:t>𝒙</m:t>
                          </m:r>
                        </m:e>
                      </m:d>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𝟎</m:t>
                      </m:r>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𝟏</m:t>
                      </m:r>
                      <m:r>
                        <a:rPr lang="en-US" altLang="zh-CN" sz="1100" b="1" i="1" smtClean="0">
                          <a:solidFill>
                            <a:srgbClr val="0000CC"/>
                          </a:solidFill>
                          <a:latin typeface="Cambria Math" panose="02040503050406030204" pitchFamily="18" charset="0"/>
                        </a:rPr>
                        <m:t> </m:t>
                      </m:r>
                      <m:r>
                        <a:rPr lang="en-US" altLang="zh-CN" sz="1100" b="1" i="0" smtClean="0">
                          <a:solidFill>
                            <a:srgbClr val="0000CC"/>
                          </a:solidFill>
                          <a:latin typeface="Cambria Math" panose="02040503050406030204" pitchFamily="18" charset="0"/>
                        </a:rPr>
                        <m:t>𝛍</m:t>
                      </m:r>
                      <m:r>
                        <a:rPr lang="en-US" altLang="zh-CN" sz="1100" b="1" i="0" smtClean="0">
                          <a:solidFill>
                            <a:srgbClr val="0000CC"/>
                          </a:solidFill>
                          <a:latin typeface="Cambria Math" panose="02040503050406030204" pitchFamily="18" charset="0"/>
                        </a:rPr>
                        <m:t>𝐦</m:t>
                      </m:r>
                    </m:oMath>
                  </m:oMathPara>
                </a14:m>
                <a:endParaRPr lang="en-US" altLang="zh-CN" sz="1100" b="1" dirty="0">
                  <a:solidFill>
                    <a:srgbClr val="0000CC"/>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altLang="zh-CN" sz="1100" b="1" i="1">
                              <a:solidFill>
                                <a:srgbClr val="0000CC"/>
                              </a:solidFill>
                              <a:latin typeface="Cambria Math" panose="02040503050406030204" pitchFamily="18" charset="0"/>
                            </a:rPr>
                          </m:ctrlPr>
                        </m:dPr>
                        <m:e>
                          <m:sSup>
                            <m:sSupPr>
                              <m:ctrlPr>
                                <a:rPr lang="en-US" altLang="zh-CN" sz="1100" b="1" i="1" smtClean="0">
                                  <a:solidFill>
                                    <a:srgbClr val="0000CC"/>
                                  </a:solidFill>
                                  <a:latin typeface="Cambria Math" panose="02040503050406030204" pitchFamily="18" charset="0"/>
                                </a:rPr>
                              </m:ctrlPr>
                            </m:sSupPr>
                            <m:e>
                              <m:r>
                                <a:rPr lang="en-US" altLang="zh-CN" sz="1100" b="1" i="1">
                                  <a:solidFill>
                                    <a:srgbClr val="0000CC"/>
                                  </a:solidFill>
                                  <a:latin typeface="Cambria Math" panose="02040503050406030204" pitchFamily="18" charset="0"/>
                                </a:rPr>
                                <m:t>𝒙</m:t>
                              </m:r>
                            </m:e>
                            <m:sup>
                              <m:r>
                                <a:rPr lang="en-US" altLang="zh-CN" sz="1100" b="1" i="1" smtClean="0">
                                  <a:solidFill>
                                    <a:srgbClr val="0000CC"/>
                                  </a:solidFill>
                                  <a:latin typeface="Cambria Math" panose="02040503050406030204" pitchFamily="18" charset="0"/>
                                </a:rPr>
                                <m:t>′</m:t>
                              </m:r>
                            </m:sup>
                          </m:sSup>
                        </m:e>
                      </m:d>
                      <m:r>
                        <a:rPr lang="en-US" altLang="zh-CN" sz="1100" b="1" i="1">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𝟎</m:t>
                      </m:r>
                      <m:r>
                        <a:rPr lang="en-US" altLang="zh-CN" sz="1100" b="1" i="1" smtClean="0">
                          <a:solidFill>
                            <a:srgbClr val="0000CC"/>
                          </a:solidFill>
                          <a:latin typeface="Cambria Math" panose="02040503050406030204" pitchFamily="18" charset="0"/>
                        </a:rPr>
                        <m:t>. </m:t>
                      </m:r>
                      <m:r>
                        <a:rPr lang="en-US" altLang="zh-CN" sz="1100" b="1" i="1" smtClean="0">
                          <a:solidFill>
                            <a:srgbClr val="0000CC"/>
                          </a:solidFill>
                          <a:latin typeface="Cambria Math" panose="02040503050406030204" pitchFamily="18" charset="0"/>
                        </a:rPr>
                        <m:t>𝟑</m:t>
                      </m:r>
                      <m:r>
                        <a:rPr lang="en-US" altLang="zh-CN" sz="1100" b="1" i="0">
                          <a:solidFill>
                            <a:srgbClr val="0000CC"/>
                          </a:solidFill>
                          <a:latin typeface="Cambria Math" panose="02040503050406030204" pitchFamily="18" charset="0"/>
                        </a:rPr>
                        <m:t>𝛍</m:t>
                      </m:r>
                      <m:r>
                        <a:rPr lang="en-US" altLang="zh-CN" sz="1100" b="1" i="0">
                          <a:solidFill>
                            <a:srgbClr val="0000CC"/>
                          </a:solidFill>
                          <a:latin typeface="Cambria Math" panose="02040503050406030204" pitchFamily="18" charset="0"/>
                        </a:rPr>
                        <m:t>𝐦𝐚𝐝</m:t>
                      </m:r>
                    </m:oMath>
                  </m:oMathPara>
                </a14:m>
                <a:endParaRPr lang="zh-CN" altLang="en-US" sz="1100" b="1" dirty="0"/>
              </a:p>
            </p:txBody>
          </p:sp>
        </mc:Choice>
        <mc:Fallback>
          <p:sp>
            <p:nvSpPr>
              <p:cNvPr id="23" name="文本框 22">
                <a:extLst>
                  <a:ext uri="{FF2B5EF4-FFF2-40B4-BE49-F238E27FC236}">
                    <a16:creationId xmlns:a16="http://schemas.microsoft.com/office/drawing/2014/main" id="{F6877429-CCD6-4EAF-8B33-4C5970993BDA}"/>
                  </a:ext>
                </a:extLst>
              </p:cNvPr>
              <p:cNvSpPr txBox="1">
                <a:spLocks noRot="1" noChangeAspect="1" noMove="1" noResize="1" noEditPoints="1" noAdjustHandles="1" noChangeArrowheads="1" noChangeShapeType="1" noTextEdit="1"/>
              </p:cNvSpPr>
              <p:nvPr/>
            </p:nvSpPr>
            <p:spPr>
              <a:xfrm>
                <a:off x="2608119" y="1579553"/>
                <a:ext cx="1307857" cy="600164"/>
              </a:xfrm>
              <a:prstGeom prst="rect">
                <a:avLst/>
              </a:prstGeom>
              <a:blipFill>
                <a:blip r:embed="rId9"/>
                <a:stretch>
                  <a:fillRect t="-101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4" name="文本框 23">
                <a:extLst>
                  <a:ext uri="{FF2B5EF4-FFF2-40B4-BE49-F238E27FC236}">
                    <a16:creationId xmlns:a16="http://schemas.microsoft.com/office/drawing/2014/main" id="{FF3CF953-9A02-4F66-A653-FF317E410D3C}"/>
                  </a:ext>
                </a:extLst>
              </p:cNvPr>
              <p:cNvSpPr txBox="1"/>
              <p:nvPr/>
            </p:nvSpPr>
            <p:spPr>
              <a:xfrm>
                <a:off x="6901619" y="1574074"/>
                <a:ext cx="1167715" cy="600164"/>
              </a:xfrm>
              <a:prstGeom prst="rect">
                <a:avLst/>
              </a:prstGeom>
              <a:noFill/>
            </p:spPr>
            <p:txBody>
              <a:bodyPr wrap="square">
                <a:spAutoFit/>
              </a:bodyPr>
              <a:lstStyle/>
              <a:p>
                <a:pPr/>
                <a:r>
                  <a:rPr lang="en-US" altLang="zh-CN" sz="1100" b="1" dirty="0">
                    <a:solidFill>
                      <a:srgbClr val="0000CC"/>
                    </a:solidFill>
                    <a:latin typeface="Cambria Math" panose="02040503050406030204" pitchFamily="18" charset="0"/>
                  </a:rPr>
                  <a:t>CSR on</a:t>
                </a:r>
              </a:p>
              <a:p>
                <a:pPr/>
                <a14:m>
                  <m:oMathPara xmlns:m="http://schemas.openxmlformats.org/officeDocument/2006/math">
                    <m:oMathParaPr>
                      <m:jc m:val="centerGroup"/>
                    </m:oMathParaPr>
                    <m:oMath xmlns:m="http://schemas.openxmlformats.org/officeDocument/2006/math">
                      <m:d>
                        <m:dPr>
                          <m:begChr m:val="⟨"/>
                          <m:endChr m:val="⟩"/>
                          <m:ctrlPr>
                            <a:rPr lang="en-US" altLang="zh-CN" sz="1100" b="1" i="1">
                              <a:solidFill>
                                <a:srgbClr val="0000CC"/>
                              </a:solidFill>
                              <a:latin typeface="Cambria Math" panose="02040503050406030204" pitchFamily="18" charset="0"/>
                            </a:rPr>
                          </m:ctrlPr>
                        </m:dPr>
                        <m:e>
                          <m:r>
                            <a:rPr lang="en-US" altLang="zh-CN" sz="1100" b="1" i="1">
                              <a:solidFill>
                                <a:srgbClr val="0000CC"/>
                              </a:solidFill>
                              <a:latin typeface="Cambria Math" panose="02040503050406030204" pitchFamily="18" charset="0"/>
                            </a:rPr>
                            <m:t>𝒙</m:t>
                          </m:r>
                        </m:e>
                      </m:d>
                      <m:r>
                        <a:rPr lang="en-US" altLang="zh-CN" sz="1100" b="1" i="1">
                          <a:solidFill>
                            <a:srgbClr val="0000CC"/>
                          </a:solidFill>
                          <a:latin typeface="Cambria Math" panose="02040503050406030204" pitchFamily="18" charset="0"/>
                        </a:rPr>
                        <m:t>=</m:t>
                      </m:r>
                      <m:r>
                        <a:rPr lang="en-US" altLang="zh-CN" sz="1100" b="1" i="1">
                          <a:solidFill>
                            <a:srgbClr val="0000CC"/>
                          </a:solidFill>
                          <a:latin typeface="Cambria Math" panose="02040503050406030204" pitchFamily="18" charset="0"/>
                        </a:rPr>
                        <m:t>𝟏𝟗𝟔</m:t>
                      </m:r>
                      <m:r>
                        <a:rPr lang="en-US" altLang="zh-CN" sz="1100" b="1" i="1">
                          <a:solidFill>
                            <a:srgbClr val="0000CC"/>
                          </a:solidFill>
                          <a:latin typeface="Cambria Math" panose="02040503050406030204" pitchFamily="18" charset="0"/>
                        </a:rPr>
                        <m:t> </m:t>
                      </m:r>
                      <m:r>
                        <a:rPr lang="en-US" altLang="zh-CN" sz="1100" b="1">
                          <a:solidFill>
                            <a:srgbClr val="0000CC"/>
                          </a:solidFill>
                          <a:latin typeface="Cambria Math" panose="02040503050406030204" pitchFamily="18" charset="0"/>
                        </a:rPr>
                        <m:t>𝛍</m:t>
                      </m:r>
                      <m:r>
                        <a:rPr lang="en-US" altLang="zh-CN" sz="1100" b="1">
                          <a:solidFill>
                            <a:srgbClr val="0000CC"/>
                          </a:solidFill>
                          <a:latin typeface="Cambria Math" panose="02040503050406030204" pitchFamily="18" charset="0"/>
                        </a:rPr>
                        <m:t>𝐦</m:t>
                      </m:r>
                    </m:oMath>
                  </m:oMathPara>
                </a14:m>
                <a:endParaRPr lang="en-US" altLang="zh-CN" sz="1100" b="1" dirty="0">
                  <a:solidFill>
                    <a:srgbClr val="0000CC"/>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altLang="zh-CN" sz="1100" b="1" i="1">
                              <a:solidFill>
                                <a:srgbClr val="0000CC"/>
                              </a:solidFill>
                              <a:latin typeface="Cambria Math" panose="02040503050406030204" pitchFamily="18" charset="0"/>
                            </a:rPr>
                          </m:ctrlPr>
                        </m:dPr>
                        <m:e>
                          <m:sSup>
                            <m:sSupPr>
                              <m:ctrlPr>
                                <a:rPr lang="en-US" altLang="zh-CN" sz="1100" b="1" i="1">
                                  <a:solidFill>
                                    <a:srgbClr val="0000CC"/>
                                  </a:solidFill>
                                  <a:latin typeface="Cambria Math" panose="02040503050406030204" pitchFamily="18" charset="0"/>
                                </a:rPr>
                              </m:ctrlPr>
                            </m:sSupPr>
                            <m:e>
                              <m:r>
                                <a:rPr lang="en-US" altLang="zh-CN" sz="1100" b="1" i="1">
                                  <a:solidFill>
                                    <a:srgbClr val="0000CC"/>
                                  </a:solidFill>
                                  <a:latin typeface="Cambria Math" panose="02040503050406030204" pitchFamily="18" charset="0"/>
                                </a:rPr>
                                <m:t>𝒙</m:t>
                              </m:r>
                            </m:e>
                            <m:sup>
                              <m:r>
                                <a:rPr lang="en-US" altLang="zh-CN" sz="1100" b="1" i="1">
                                  <a:solidFill>
                                    <a:srgbClr val="0000CC"/>
                                  </a:solidFill>
                                  <a:latin typeface="Cambria Math" panose="02040503050406030204" pitchFamily="18" charset="0"/>
                                </a:rPr>
                                <m:t>′</m:t>
                              </m:r>
                            </m:sup>
                          </m:sSup>
                        </m:e>
                      </m:d>
                      <m:r>
                        <a:rPr lang="en-US" altLang="zh-CN" sz="1100" b="1" i="1">
                          <a:solidFill>
                            <a:srgbClr val="0000CC"/>
                          </a:solidFill>
                          <a:latin typeface="Cambria Math" panose="02040503050406030204" pitchFamily="18" charset="0"/>
                        </a:rPr>
                        <m:t>=</m:t>
                      </m:r>
                      <m:r>
                        <a:rPr lang="en-US" altLang="zh-CN" sz="1100" b="1" i="1">
                          <a:solidFill>
                            <a:srgbClr val="0000CC"/>
                          </a:solidFill>
                          <a:latin typeface="Cambria Math" panose="02040503050406030204" pitchFamily="18" charset="0"/>
                        </a:rPr>
                        <m:t>𝟑𝟕</m:t>
                      </m:r>
                      <m:r>
                        <a:rPr lang="en-US" altLang="zh-CN" sz="1100" b="1" i="1">
                          <a:solidFill>
                            <a:srgbClr val="0000CC"/>
                          </a:solidFill>
                          <a:latin typeface="Cambria Math" panose="02040503050406030204" pitchFamily="18" charset="0"/>
                        </a:rPr>
                        <m:t> </m:t>
                      </m:r>
                      <m:r>
                        <a:rPr lang="en-US" altLang="zh-CN" sz="1100" b="1">
                          <a:solidFill>
                            <a:srgbClr val="0000CC"/>
                          </a:solidFill>
                          <a:latin typeface="Cambria Math" panose="02040503050406030204" pitchFamily="18" charset="0"/>
                        </a:rPr>
                        <m:t>𝛍</m:t>
                      </m:r>
                      <m:r>
                        <a:rPr lang="en-US" altLang="zh-CN" sz="1100" b="1">
                          <a:solidFill>
                            <a:srgbClr val="0000CC"/>
                          </a:solidFill>
                          <a:latin typeface="Cambria Math" panose="02040503050406030204" pitchFamily="18" charset="0"/>
                        </a:rPr>
                        <m:t>𝐦𝐚𝐝</m:t>
                      </m:r>
                    </m:oMath>
                  </m:oMathPara>
                </a14:m>
                <a:endParaRPr lang="zh-CN" altLang="en-US" sz="1100" b="1" dirty="0"/>
              </a:p>
            </p:txBody>
          </p:sp>
        </mc:Choice>
        <mc:Fallback>
          <p:sp>
            <p:nvSpPr>
              <p:cNvPr id="24" name="文本框 23">
                <a:extLst>
                  <a:ext uri="{FF2B5EF4-FFF2-40B4-BE49-F238E27FC236}">
                    <a16:creationId xmlns:a16="http://schemas.microsoft.com/office/drawing/2014/main" id="{FF3CF953-9A02-4F66-A653-FF317E410D3C}"/>
                  </a:ext>
                </a:extLst>
              </p:cNvPr>
              <p:cNvSpPr txBox="1">
                <a:spLocks noRot="1" noChangeAspect="1" noMove="1" noResize="1" noEditPoints="1" noAdjustHandles="1" noChangeArrowheads="1" noChangeShapeType="1" noTextEdit="1"/>
              </p:cNvSpPr>
              <p:nvPr/>
            </p:nvSpPr>
            <p:spPr>
              <a:xfrm>
                <a:off x="6901619" y="1574074"/>
                <a:ext cx="1167715" cy="600164"/>
              </a:xfrm>
              <a:prstGeom prst="rect">
                <a:avLst/>
              </a:prstGeom>
              <a:blipFill>
                <a:blip r:embed="rId10"/>
                <a:stretch>
                  <a:fillRect t="-1010" b="-1010"/>
                </a:stretch>
              </a:blipFill>
            </p:spPr>
            <p:txBody>
              <a:bodyPr/>
              <a:lstStyle/>
              <a:p>
                <a:r>
                  <a:rPr lang="zh-CN" altLang="en-US">
                    <a:noFill/>
                  </a:rPr>
                  <a:t> </a:t>
                </a:r>
              </a:p>
            </p:txBody>
          </p:sp>
        </mc:Fallback>
      </mc:AlternateContent>
      <p:pic>
        <p:nvPicPr>
          <p:cNvPr id="26" name="图片 25">
            <a:extLst>
              <a:ext uri="{FF2B5EF4-FFF2-40B4-BE49-F238E27FC236}">
                <a16:creationId xmlns:a16="http://schemas.microsoft.com/office/drawing/2014/main" id="{139B8AD6-7E02-4AA7-BC61-CFFE5940095B}"/>
              </a:ext>
            </a:extLst>
          </p:cNvPr>
          <p:cNvPicPr>
            <a:picLocks noChangeAspect="1"/>
          </p:cNvPicPr>
          <p:nvPr/>
        </p:nvPicPr>
        <p:blipFill>
          <a:blip r:embed="rId11"/>
          <a:stretch>
            <a:fillRect/>
          </a:stretch>
        </p:blipFill>
        <p:spPr>
          <a:xfrm>
            <a:off x="2005188" y="4207960"/>
            <a:ext cx="2270450" cy="2114013"/>
          </a:xfrm>
          <a:prstGeom prst="rect">
            <a:avLst/>
          </a:prstGeom>
        </p:spPr>
      </p:pic>
      <p:pic>
        <p:nvPicPr>
          <p:cNvPr id="31" name="图片 30">
            <a:extLst>
              <a:ext uri="{FF2B5EF4-FFF2-40B4-BE49-F238E27FC236}">
                <a16:creationId xmlns:a16="http://schemas.microsoft.com/office/drawing/2014/main" id="{98A2188A-5AAF-48C6-B544-DDEC9DD152F8}"/>
              </a:ext>
            </a:extLst>
          </p:cNvPr>
          <p:cNvPicPr>
            <a:picLocks noChangeAspect="1"/>
          </p:cNvPicPr>
          <p:nvPr/>
        </p:nvPicPr>
        <p:blipFill>
          <a:blip r:embed="rId12"/>
          <a:stretch>
            <a:fillRect/>
          </a:stretch>
        </p:blipFill>
        <p:spPr>
          <a:xfrm>
            <a:off x="8407683" y="4207960"/>
            <a:ext cx="2270450" cy="2114013"/>
          </a:xfrm>
          <a:prstGeom prst="rect">
            <a:avLst/>
          </a:prstGeom>
        </p:spPr>
      </p:pic>
      <p:pic>
        <p:nvPicPr>
          <p:cNvPr id="33" name="图片 32">
            <a:extLst>
              <a:ext uri="{FF2B5EF4-FFF2-40B4-BE49-F238E27FC236}">
                <a16:creationId xmlns:a16="http://schemas.microsoft.com/office/drawing/2014/main" id="{8EEC3A63-E309-44DD-81C2-5C189F665AC1}"/>
              </a:ext>
            </a:extLst>
          </p:cNvPr>
          <p:cNvPicPr>
            <a:picLocks noChangeAspect="1"/>
          </p:cNvPicPr>
          <p:nvPr/>
        </p:nvPicPr>
        <p:blipFill>
          <a:blip r:embed="rId13"/>
          <a:stretch>
            <a:fillRect/>
          </a:stretch>
        </p:blipFill>
        <p:spPr>
          <a:xfrm>
            <a:off x="4120328" y="4207959"/>
            <a:ext cx="2270450" cy="2114013"/>
          </a:xfrm>
          <a:prstGeom prst="rect">
            <a:avLst/>
          </a:prstGeom>
        </p:spPr>
      </p:pic>
      <p:sp>
        <p:nvSpPr>
          <p:cNvPr id="37" name="文本框 36">
            <a:extLst>
              <a:ext uri="{FF2B5EF4-FFF2-40B4-BE49-F238E27FC236}">
                <a16:creationId xmlns:a16="http://schemas.microsoft.com/office/drawing/2014/main" id="{B9FB463F-44F1-47F2-8A5C-56271872D734}"/>
              </a:ext>
            </a:extLst>
          </p:cNvPr>
          <p:cNvSpPr txBox="1"/>
          <p:nvPr/>
        </p:nvSpPr>
        <p:spPr>
          <a:xfrm>
            <a:off x="415599" y="2807306"/>
            <a:ext cx="1586141" cy="369332"/>
          </a:xfrm>
          <a:prstGeom prst="rect">
            <a:avLst/>
          </a:prstGeom>
          <a:noFill/>
        </p:spPr>
        <p:txBody>
          <a:bodyPr wrap="square">
            <a:spAutoFit/>
          </a:bodyPr>
          <a:lstStyle/>
          <a:p>
            <a:r>
              <a:rPr lang="en-US" altLang="zh-CN" dirty="0">
                <a:solidFill>
                  <a:schemeClr val="tx1"/>
                </a:solidFill>
              </a:rPr>
              <a:t>Chicane1</a:t>
            </a:r>
            <a:r>
              <a:rPr lang="zh-CN" altLang="en-US" dirty="0">
                <a:solidFill>
                  <a:schemeClr val="tx1"/>
                </a:solidFill>
              </a:rPr>
              <a:t>出口</a:t>
            </a:r>
            <a:endParaRPr lang="zh-CN" altLang="en-US" dirty="0"/>
          </a:p>
        </p:txBody>
      </p:sp>
      <p:sp>
        <p:nvSpPr>
          <p:cNvPr id="38" name="文本框 37">
            <a:extLst>
              <a:ext uri="{FF2B5EF4-FFF2-40B4-BE49-F238E27FC236}">
                <a16:creationId xmlns:a16="http://schemas.microsoft.com/office/drawing/2014/main" id="{B36AE88E-CE3B-4C6A-ADB9-FEFA3F863A05}"/>
              </a:ext>
            </a:extLst>
          </p:cNvPr>
          <p:cNvSpPr txBox="1"/>
          <p:nvPr/>
        </p:nvSpPr>
        <p:spPr>
          <a:xfrm>
            <a:off x="415599" y="4984442"/>
            <a:ext cx="1586141" cy="369332"/>
          </a:xfrm>
          <a:prstGeom prst="rect">
            <a:avLst/>
          </a:prstGeom>
          <a:noFill/>
        </p:spPr>
        <p:txBody>
          <a:bodyPr wrap="square">
            <a:spAutoFit/>
          </a:bodyPr>
          <a:lstStyle/>
          <a:p>
            <a:r>
              <a:rPr lang="en-US" altLang="zh-CN" dirty="0">
                <a:solidFill>
                  <a:schemeClr val="tx1"/>
                </a:solidFill>
              </a:rPr>
              <a:t>APL2</a:t>
            </a:r>
            <a:r>
              <a:rPr lang="zh-CN" altLang="en-US" dirty="0">
                <a:solidFill>
                  <a:schemeClr val="tx1"/>
                </a:solidFill>
              </a:rPr>
              <a:t>出口</a:t>
            </a:r>
            <a:endParaRPr lang="zh-CN" altLang="en-US" dirty="0"/>
          </a:p>
        </p:txBody>
      </p:sp>
      <p:pic>
        <p:nvPicPr>
          <p:cNvPr id="47" name="图片 46">
            <a:extLst>
              <a:ext uri="{FF2B5EF4-FFF2-40B4-BE49-F238E27FC236}">
                <a16:creationId xmlns:a16="http://schemas.microsoft.com/office/drawing/2014/main" id="{B37FAEAD-CA21-4879-A8A2-CA4D9D6FCD6E}"/>
              </a:ext>
            </a:extLst>
          </p:cNvPr>
          <p:cNvPicPr>
            <a:picLocks noChangeAspect="1"/>
          </p:cNvPicPr>
          <p:nvPr/>
        </p:nvPicPr>
        <p:blipFill>
          <a:blip r:embed="rId14"/>
          <a:stretch>
            <a:fillRect/>
          </a:stretch>
        </p:blipFill>
        <p:spPr>
          <a:xfrm>
            <a:off x="6233353" y="4207958"/>
            <a:ext cx="2272565" cy="2114014"/>
          </a:xfrm>
          <a:prstGeom prst="rect">
            <a:avLst/>
          </a:prstGeom>
        </p:spPr>
      </p:pic>
    </p:spTree>
    <p:extLst>
      <p:ext uri="{BB962C8B-B14F-4D97-AF65-F5344CB8AC3E}">
        <p14:creationId xmlns:p14="http://schemas.microsoft.com/office/powerpoint/2010/main" val="3788122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 y="0"/>
            <a:ext cx="12192000"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latin typeface="华文中宋" panose="02010600040101010101" pitchFamily="2" charset="-122"/>
                <a:ea typeface="华文中宋" panose="02010600040101010101" pitchFamily="2" charset="-122"/>
              </a:rPr>
              <a:t>APD+PPD</a:t>
            </a:r>
            <a:r>
              <a:rPr lang="zh-CN" altLang="en-US" sz="3200" b="1" dirty="0">
                <a:latin typeface="华文中宋" panose="02010600040101010101" pitchFamily="2" charset="-122"/>
                <a:ea typeface="华文中宋" panose="02010600040101010101" pitchFamily="2" charset="-122"/>
              </a:rPr>
              <a:t>方案中的</a:t>
            </a:r>
            <a:r>
              <a:rPr lang="en-US" altLang="zh-CN" sz="3200" b="1" dirty="0">
                <a:latin typeface="华文中宋" panose="02010600040101010101" pitchFamily="2" charset="-122"/>
                <a:ea typeface="华文中宋" panose="02010600040101010101" pitchFamily="2" charset="-122"/>
              </a:rPr>
              <a:t>CSR</a:t>
            </a:r>
            <a:r>
              <a:rPr lang="zh-CN" altLang="en-US" sz="3200" b="1" dirty="0">
                <a:latin typeface="华文中宋" panose="02010600040101010101" pitchFamily="2" charset="-122"/>
                <a:ea typeface="华文中宋" panose="02010600040101010101" pitchFamily="2" charset="-122"/>
              </a:rPr>
              <a:t>问题</a:t>
            </a:r>
          </a:p>
        </p:txBody>
      </p:sp>
      <p:sp>
        <p:nvSpPr>
          <p:cNvPr id="8" name="文本框 7">
            <a:extLst>
              <a:ext uri="{FF2B5EF4-FFF2-40B4-BE49-F238E27FC236}">
                <a16:creationId xmlns:a16="http://schemas.microsoft.com/office/drawing/2014/main" id="{0415B749-FE1B-40B4-BF19-1FCF1B9E5410}"/>
              </a:ext>
            </a:extLst>
          </p:cNvPr>
          <p:cNvSpPr txBox="1"/>
          <p:nvPr/>
        </p:nvSpPr>
        <p:spPr>
          <a:xfrm>
            <a:off x="252265" y="842779"/>
            <a:ext cx="11687467" cy="369332"/>
          </a:xfrm>
          <a:prstGeom prst="rect">
            <a:avLst/>
          </a:prstGeom>
          <a:noFill/>
        </p:spPr>
        <p:txBody>
          <a:bodyPr wrap="square">
            <a:spAutoFit/>
          </a:bodyPr>
          <a:lstStyle/>
          <a:p>
            <a:pPr marL="285750" indent="-285750">
              <a:buFont typeface="Wingdings" panose="05000000000000000000" pitchFamily="2" charset="2"/>
              <a:buChar char="Ø"/>
            </a:pPr>
            <a:r>
              <a:rPr lang="en-US" altLang="zh-CN" dirty="0"/>
              <a:t>APL</a:t>
            </a:r>
            <a:r>
              <a:rPr lang="zh-CN" altLang="en-US" dirty="0"/>
              <a:t>要求束流横向相空间具有对称性，因此发射度增长和质心偏移都会引起束流在</a:t>
            </a:r>
            <a:r>
              <a:rPr lang="en-US" altLang="zh-CN" dirty="0"/>
              <a:t>PPD</a:t>
            </a:r>
            <a:r>
              <a:rPr lang="zh-CN" altLang="en-US" dirty="0"/>
              <a:t>入口处的准直</a:t>
            </a:r>
            <a:endParaRPr lang="en-US" altLang="zh-CN" dirty="0">
              <a:solidFill>
                <a:schemeClr val="tx1"/>
              </a:solidFill>
            </a:endParaRPr>
          </a:p>
        </p:txBody>
      </p:sp>
      <p:sp>
        <p:nvSpPr>
          <p:cNvPr id="37" name="文本框 36">
            <a:extLst>
              <a:ext uri="{FF2B5EF4-FFF2-40B4-BE49-F238E27FC236}">
                <a16:creationId xmlns:a16="http://schemas.microsoft.com/office/drawing/2014/main" id="{B9FB463F-44F1-47F2-8A5C-56271872D734}"/>
              </a:ext>
            </a:extLst>
          </p:cNvPr>
          <p:cNvSpPr txBox="1"/>
          <p:nvPr/>
        </p:nvSpPr>
        <p:spPr>
          <a:xfrm>
            <a:off x="415599" y="2807306"/>
            <a:ext cx="1586141" cy="369332"/>
          </a:xfrm>
          <a:prstGeom prst="rect">
            <a:avLst/>
          </a:prstGeom>
          <a:noFill/>
        </p:spPr>
        <p:txBody>
          <a:bodyPr wrap="square">
            <a:spAutoFit/>
          </a:bodyPr>
          <a:lstStyle/>
          <a:p>
            <a:r>
              <a:rPr lang="en-US" altLang="zh-CN" dirty="0">
                <a:solidFill>
                  <a:schemeClr val="tx1"/>
                </a:solidFill>
              </a:rPr>
              <a:t>APD</a:t>
            </a:r>
            <a:r>
              <a:rPr lang="zh-CN" altLang="en-US" dirty="0">
                <a:solidFill>
                  <a:schemeClr val="tx1"/>
                </a:solidFill>
              </a:rPr>
              <a:t>出口</a:t>
            </a:r>
            <a:endParaRPr lang="zh-CN" altLang="en-US" dirty="0"/>
          </a:p>
        </p:txBody>
      </p:sp>
      <p:sp>
        <p:nvSpPr>
          <p:cNvPr id="38" name="文本框 37">
            <a:extLst>
              <a:ext uri="{FF2B5EF4-FFF2-40B4-BE49-F238E27FC236}">
                <a16:creationId xmlns:a16="http://schemas.microsoft.com/office/drawing/2014/main" id="{B36AE88E-CE3B-4C6A-ADB9-FEFA3F863A05}"/>
              </a:ext>
            </a:extLst>
          </p:cNvPr>
          <p:cNvSpPr txBox="1"/>
          <p:nvPr/>
        </p:nvSpPr>
        <p:spPr>
          <a:xfrm>
            <a:off x="415599" y="4984442"/>
            <a:ext cx="1586141" cy="369332"/>
          </a:xfrm>
          <a:prstGeom prst="rect">
            <a:avLst/>
          </a:prstGeom>
          <a:noFill/>
        </p:spPr>
        <p:txBody>
          <a:bodyPr wrap="square">
            <a:spAutoFit/>
          </a:bodyPr>
          <a:lstStyle/>
          <a:p>
            <a:r>
              <a:rPr lang="en-US" altLang="zh-CN" dirty="0">
                <a:solidFill>
                  <a:schemeClr val="tx1"/>
                </a:solidFill>
              </a:rPr>
              <a:t>APL3</a:t>
            </a:r>
            <a:r>
              <a:rPr lang="zh-CN" altLang="en-US" dirty="0">
                <a:solidFill>
                  <a:schemeClr val="tx1"/>
                </a:solidFill>
              </a:rPr>
              <a:t>出口</a:t>
            </a:r>
            <a:endParaRPr lang="zh-CN" altLang="en-US" dirty="0"/>
          </a:p>
        </p:txBody>
      </p:sp>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7737199A-B0C3-4331-9E64-8F8BDCA920A2}"/>
                  </a:ext>
                </a:extLst>
              </p:cNvPr>
              <p:cNvSpPr txBox="1"/>
              <p:nvPr/>
            </p:nvSpPr>
            <p:spPr>
              <a:xfrm>
                <a:off x="8747672" y="1574074"/>
                <a:ext cx="1084305" cy="600164"/>
              </a:xfrm>
              <a:prstGeom prst="rect">
                <a:avLst/>
              </a:prstGeom>
              <a:noFill/>
            </p:spPr>
            <p:txBody>
              <a:bodyPr wrap="square">
                <a:spAutoFit/>
              </a:bodyPr>
              <a:lstStyle/>
              <a:p>
                <a:pPr algn="ctr"/>
                <a:r>
                  <a:rPr lang="en-US" altLang="zh-CN" sz="1100" b="1" dirty="0">
                    <a:solidFill>
                      <a:srgbClr val="0000CC"/>
                    </a:solidFill>
                    <a:latin typeface="Cambria Math" panose="02040503050406030204" pitchFamily="18" charset="0"/>
                  </a:rPr>
                  <a:t>CSR on</a:t>
                </a:r>
              </a:p>
              <a:p>
                <a:pPr/>
                <a14:m>
                  <m:oMathPara xmlns:m="http://schemas.openxmlformats.org/officeDocument/2006/math">
                    <m:oMathParaPr>
                      <m:jc m:val="centerGroup"/>
                    </m:oMathParaPr>
                    <m:oMath xmlns:m="http://schemas.openxmlformats.org/officeDocument/2006/math">
                      <m:d>
                        <m:dPr>
                          <m:begChr m:val="⟨"/>
                          <m:endChr m:val="⟩"/>
                          <m:ctrlPr>
                            <a:rPr lang="en-US" altLang="zh-CN" sz="1100" b="1" i="1" smtClean="0">
                              <a:solidFill>
                                <a:srgbClr val="0000CC"/>
                              </a:solidFill>
                              <a:latin typeface="Cambria Math" panose="02040503050406030204" pitchFamily="18" charset="0"/>
                            </a:rPr>
                          </m:ctrlPr>
                        </m:dPr>
                        <m:e>
                          <m:r>
                            <a:rPr lang="en-US" altLang="zh-CN" sz="1100" b="1" i="1" smtClean="0">
                              <a:solidFill>
                                <a:srgbClr val="0000CC"/>
                              </a:solidFill>
                              <a:latin typeface="Cambria Math" panose="02040503050406030204" pitchFamily="18" charset="0"/>
                            </a:rPr>
                            <m:t>𝒙</m:t>
                          </m:r>
                        </m:e>
                      </m:d>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𝟎</m:t>
                      </m:r>
                    </m:oMath>
                  </m:oMathPara>
                </a14:m>
                <a:endParaRPr lang="en-US" altLang="zh-CN" sz="1100" b="1" i="1" dirty="0">
                  <a:solidFill>
                    <a:srgbClr val="0000CC"/>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altLang="zh-CN" sz="1100" b="1" i="1">
                              <a:solidFill>
                                <a:srgbClr val="0000CC"/>
                              </a:solidFill>
                              <a:latin typeface="Cambria Math" panose="02040503050406030204" pitchFamily="18" charset="0"/>
                            </a:rPr>
                          </m:ctrlPr>
                        </m:dPr>
                        <m:e>
                          <m:sSup>
                            <m:sSupPr>
                              <m:ctrlPr>
                                <a:rPr lang="en-US" altLang="zh-CN" sz="1100" b="1" i="1" smtClean="0">
                                  <a:solidFill>
                                    <a:srgbClr val="0000CC"/>
                                  </a:solidFill>
                                  <a:latin typeface="Cambria Math" panose="02040503050406030204" pitchFamily="18" charset="0"/>
                                </a:rPr>
                              </m:ctrlPr>
                            </m:sSupPr>
                            <m:e>
                              <m:r>
                                <a:rPr lang="en-US" altLang="zh-CN" sz="1100" b="1" i="1">
                                  <a:solidFill>
                                    <a:srgbClr val="0000CC"/>
                                  </a:solidFill>
                                  <a:latin typeface="Cambria Math" panose="02040503050406030204" pitchFamily="18" charset="0"/>
                                </a:rPr>
                                <m:t>𝒙</m:t>
                              </m:r>
                            </m:e>
                            <m:sup>
                              <m:r>
                                <a:rPr lang="en-US" altLang="zh-CN" sz="1100" b="1" i="1" smtClean="0">
                                  <a:solidFill>
                                    <a:srgbClr val="0000CC"/>
                                  </a:solidFill>
                                  <a:latin typeface="Cambria Math" panose="02040503050406030204" pitchFamily="18" charset="0"/>
                                </a:rPr>
                                <m:t>′</m:t>
                              </m:r>
                            </m:sup>
                          </m:sSup>
                        </m:e>
                      </m:d>
                      <m:r>
                        <a:rPr lang="en-US" altLang="zh-CN" sz="1100" b="1" i="1">
                          <a:solidFill>
                            <a:srgbClr val="0000CC"/>
                          </a:solidFill>
                          <a:latin typeface="Cambria Math" panose="02040503050406030204" pitchFamily="18" charset="0"/>
                        </a:rPr>
                        <m:t>=</m:t>
                      </m:r>
                      <m:r>
                        <a:rPr lang="en-US" altLang="zh-CN" sz="1100" b="1" i="1">
                          <a:solidFill>
                            <a:srgbClr val="0000CC"/>
                          </a:solidFill>
                          <a:latin typeface="Cambria Math" panose="02040503050406030204" pitchFamily="18" charset="0"/>
                        </a:rPr>
                        <m:t>𝟎</m:t>
                      </m:r>
                    </m:oMath>
                  </m:oMathPara>
                </a14:m>
                <a:endParaRPr lang="zh-CN" altLang="en-US" sz="1100" b="1" dirty="0"/>
              </a:p>
            </p:txBody>
          </p:sp>
        </mc:Choice>
        <mc:Fallback>
          <p:sp>
            <p:nvSpPr>
              <p:cNvPr id="28" name="文本框 27">
                <a:extLst>
                  <a:ext uri="{FF2B5EF4-FFF2-40B4-BE49-F238E27FC236}">
                    <a16:creationId xmlns:a16="http://schemas.microsoft.com/office/drawing/2014/main" id="{7737199A-B0C3-4331-9E64-8F8BDCA920A2}"/>
                  </a:ext>
                </a:extLst>
              </p:cNvPr>
              <p:cNvSpPr txBox="1">
                <a:spLocks noRot="1" noChangeAspect="1" noMove="1" noResize="1" noEditPoints="1" noAdjustHandles="1" noChangeArrowheads="1" noChangeShapeType="1" noTextEdit="1"/>
              </p:cNvSpPr>
              <p:nvPr/>
            </p:nvSpPr>
            <p:spPr>
              <a:xfrm>
                <a:off x="8747672" y="1574074"/>
                <a:ext cx="1084305" cy="600164"/>
              </a:xfrm>
              <a:prstGeom prst="rect">
                <a:avLst/>
              </a:prstGeom>
              <a:blipFill>
                <a:blip r:embed="rId2"/>
                <a:stretch>
                  <a:fillRect t="-101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9" name="文本框 28">
                <a:extLst>
                  <a:ext uri="{FF2B5EF4-FFF2-40B4-BE49-F238E27FC236}">
                    <a16:creationId xmlns:a16="http://schemas.microsoft.com/office/drawing/2014/main" id="{08FB6E0E-74E4-4D25-92D4-B03489ECBD79}"/>
                  </a:ext>
                </a:extLst>
              </p:cNvPr>
              <p:cNvSpPr txBox="1"/>
              <p:nvPr/>
            </p:nvSpPr>
            <p:spPr>
              <a:xfrm>
                <a:off x="4786479" y="1574074"/>
                <a:ext cx="1167715" cy="600164"/>
              </a:xfrm>
              <a:prstGeom prst="rect">
                <a:avLst/>
              </a:prstGeom>
              <a:noFill/>
            </p:spPr>
            <p:txBody>
              <a:bodyPr wrap="square">
                <a:spAutoFit/>
              </a:bodyPr>
              <a:lstStyle/>
              <a:p>
                <a:pPr/>
                <a:r>
                  <a:rPr lang="en-US" altLang="zh-CN" sz="1100" b="1" dirty="0">
                    <a:solidFill>
                      <a:srgbClr val="0000CC"/>
                    </a:solidFill>
                    <a:latin typeface="Cambria Math" panose="02040503050406030204" pitchFamily="18" charset="0"/>
                  </a:rPr>
                  <a:t>CSR off</a:t>
                </a:r>
              </a:p>
              <a:p>
                <a:pPr/>
                <a14:m>
                  <m:oMathPara xmlns:m="http://schemas.openxmlformats.org/officeDocument/2006/math">
                    <m:oMathParaPr>
                      <m:jc m:val="centerGroup"/>
                    </m:oMathParaPr>
                    <m:oMath xmlns:m="http://schemas.openxmlformats.org/officeDocument/2006/math">
                      <m:d>
                        <m:dPr>
                          <m:begChr m:val="⟨"/>
                          <m:endChr m:val="⟩"/>
                          <m:ctrlPr>
                            <a:rPr lang="en-US" altLang="zh-CN" sz="1100" b="1" i="1" smtClean="0">
                              <a:solidFill>
                                <a:srgbClr val="0000CC"/>
                              </a:solidFill>
                              <a:latin typeface="Cambria Math" panose="02040503050406030204" pitchFamily="18" charset="0"/>
                            </a:rPr>
                          </m:ctrlPr>
                        </m:dPr>
                        <m:e>
                          <m:r>
                            <a:rPr lang="en-US" altLang="zh-CN" sz="1100" b="1" i="1" smtClean="0">
                              <a:solidFill>
                                <a:srgbClr val="0000CC"/>
                              </a:solidFill>
                              <a:latin typeface="Cambria Math" panose="02040503050406030204" pitchFamily="18" charset="0"/>
                            </a:rPr>
                            <m:t>𝒙</m:t>
                          </m:r>
                        </m:e>
                      </m:d>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𝟏𝟗𝟔</m:t>
                      </m:r>
                      <m:r>
                        <a:rPr lang="en-US" altLang="zh-CN" sz="1100" b="1" i="1" smtClean="0">
                          <a:solidFill>
                            <a:srgbClr val="0000CC"/>
                          </a:solidFill>
                          <a:latin typeface="Cambria Math" panose="02040503050406030204" pitchFamily="18" charset="0"/>
                        </a:rPr>
                        <m:t> </m:t>
                      </m:r>
                      <m:r>
                        <a:rPr lang="en-US" altLang="zh-CN" sz="1100" b="1" i="0" smtClean="0">
                          <a:solidFill>
                            <a:srgbClr val="0000CC"/>
                          </a:solidFill>
                          <a:latin typeface="Cambria Math" panose="02040503050406030204" pitchFamily="18" charset="0"/>
                        </a:rPr>
                        <m:t>𝛍</m:t>
                      </m:r>
                      <m:r>
                        <a:rPr lang="en-US" altLang="zh-CN" sz="1100" b="1" i="0" smtClean="0">
                          <a:solidFill>
                            <a:srgbClr val="0000CC"/>
                          </a:solidFill>
                          <a:latin typeface="Cambria Math" panose="02040503050406030204" pitchFamily="18" charset="0"/>
                        </a:rPr>
                        <m:t>𝐦</m:t>
                      </m:r>
                    </m:oMath>
                  </m:oMathPara>
                </a14:m>
                <a:endParaRPr lang="en-US" altLang="zh-CN" sz="1100" b="1" dirty="0">
                  <a:solidFill>
                    <a:srgbClr val="0000CC"/>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altLang="zh-CN" sz="1100" b="1" i="1">
                              <a:solidFill>
                                <a:srgbClr val="0000CC"/>
                              </a:solidFill>
                              <a:latin typeface="Cambria Math" panose="02040503050406030204" pitchFamily="18" charset="0"/>
                            </a:rPr>
                          </m:ctrlPr>
                        </m:dPr>
                        <m:e>
                          <m:sSup>
                            <m:sSupPr>
                              <m:ctrlPr>
                                <a:rPr lang="en-US" altLang="zh-CN" sz="1100" b="1" i="1" smtClean="0">
                                  <a:solidFill>
                                    <a:srgbClr val="0000CC"/>
                                  </a:solidFill>
                                  <a:latin typeface="Cambria Math" panose="02040503050406030204" pitchFamily="18" charset="0"/>
                                </a:rPr>
                              </m:ctrlPr>
                            </m:sSupPr>
                            <m:e>
                              <m:r>
                                <a:rPr lang="en-US" altLang="zh-CN" sz="1100" b="1" i="1">
                                  <a:solidFill>
                                    <a:srgbClr val="0000CC"/>
                                  </a:solidFill>
                                  <a:latin typeface="Cambria Math" panose="02040503050406030204" pitchFamily="18" charset="0"/>
                                </a:rPr>
                                <m:t>𝒙</m:t>
                              </m:r>
                            </m:e>
                            <m:sup>
                              <m:r>
                                <a:rPr lang="en-US" altLang="zh-CN" sz="1100" b="1" i="1" smtClean="0">
                                  <a:solidFill>
                                    <a:srgbClr val="0000CC"/>
                                  </a:solidFill>
                                  <a:latin typeface="Cambria Math" panose="02040503050406030204" pitchFamily="18" charset="0"/>
                                </a:rPr>
                                <m:t>′</m:t>
                              </m:r>
                            </m:sup>
                          </m:sSup>
                        </m:e>
                      </m:d>
                      <m:r>
                        <a:rPr lang="en-US" altLang="zh-CN" sz="1100" b="1" i="1">
                          <a:solidFill>
                            <a:srgbClr val="0000CC"/>
                          </a:solidFill>
                          <a:latin typeface="Cambria Math" panose="02040503050406030204" pitchFamily="18" charset="0"/>
                        </a:rPr>
                        <m:t>=</m:t>
                      </m:r>
                      <m:r>
                        <a:rPr lang="en-US" altLang="zh-CN" sz="1100" b="1" i="1">
                          <a:solidFill>
                            <a:srgbClr val="0000CC"/>
                          </a:solidFill>
                          <a:latin typeface="Cambria Math" panose="02040503050406030204" pitchFamily="18" charset="0"/>
                        </a:rPr>
                        <m:t>𝟑𝟕</m:t>
                      </m:r>
                      <m:r>
                        <a:rPr lang="en-US" altLang="zh-CN" sz="1100" b="1" i="1" smtClean="0">
                          <a:solidFill>
                            <a:srgbClr val="0000CC"/>
                          </a:solidFill>
                          <a:latin typeface="Cambria Math" panose="02040503050406030204" pitchFamily="18" charset="0"/>
                        </a:rPr>
                        <m:t> </m:t>
                      </m:r>
                      <m:r>
                        <a:rPr lang="en-US" altLang="zh-CN" sz="1100" b="1" i="0">
                          <a:solidFill>
                            <a:srgbClr val="0000CC"/>
                          </a:solidFill>
                          <a:latin typeface="Cambria Math" panose="02040503050406030204" pitchFamily="18" charset="0"/>
                        </a:rPr>
                        <m:t>𝛍</m:t>
                      </m:r>
                      <m:r>
                        <a:rPr lang="en-US" altLang="zh-CN" sz="1100" b="1" i="0">
                          <a:solidFill>
                            <a:srgbClr val="0000CC"/>
                          </a:solidFill>
                          <a:latin typeface="Cambria Math" panose="02040503050406030204" pitchFamily="18" charset="0"/>
                        </a:rPr>
                        <m:t>𝐦𝐚𝐝</m:t>
                      </m:r>
                    </m:oMath>
                  </m:oMathPara>
                </a14:m>
                <a:endParaRPr lang="zh-CN" altLang="en-US" sz="1100" b="1" dirty="0"/>
              </a:p>
            </p:txBody>
          </p:sp>
        </mc:Choice>
        <mc:Fallback>
          <p:sp>
            <p:nvSpPr>
              <p:cNvPr id="29" name="文本框 28">
                <a:extLst>
                  <a:ext uri="{FF2B5EF4-FFF2-40B4-BE49-F238E27FC236}">
                    <a16:creationId xmlns:a16="http://schemas.microsoft.com/office/drawing/2014/main" id="{08FB6E0E-74E4-4D25-92D4-B03489ECBD79}"/>
                  </a:ext>
                </a:extLst>
              </p:cNvPr>
              <p:cNvSpPr txBox="1">
                <a:spLocks noRot="1" noChangeAspect="1" noMove="1" noResize="1" noEditPoints="1" noAdjustHandles="1" noChangeArrowheads="1" noChangeShapeType="1" noTextEdit="1"/>
              </p:cNvSpPr>
              <p:nvPr/>
            </p:nvSpPr>
            <p:spPr>
              <a:xfrm>
                <a:off x="4786479" y="1574074"/>
                <a:ext cx="1167715" cy="600164"/>
              </a:xfrm>
              <a:prstGeom prst="rect">
                <a:avLst/>
              </a:prstGeom>
              <a:blipFill>
                <a:blip r:embed="rId3"/>
                <a:stretch>
                  <a:fillRect t="-101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 name="文本框 29">
                <a:extLst>
                  <a:ext uri="{FF2B5EF4-FFF2-40B4-BE49-F238E27FC236}">
                    <a16:creationId xmlns:a16="http://schemas.microsoft.com/office/drawing/2014/main" id="{2F13955A-F9A6-4D5C-92C1-4B3757A7EE96}"/>
                  </a:ext>
                </a:extLst>
              </p:cNvPr>
              <p:cNvSpPr txBox="1"/>
              <p:nvPr/>
            </p:nvSpPr>
            <p:spPr>
              <a:xfrm>
                <a:off x="2608119" y="1579553"/>
                <a:ext cx="1307857" cy="600164"/>
              </a:xfrm>
              <a:prstGeom prst="rect">
                <a:avLst/>
              </a:prstGeom>
              <a:noFill/>
            </p:spPr>
            <p:txBody>
              <a:bodyPr wrap="square">
                <a:spAutoFit/>
              </a:bodyPr>
              <a:lstStyle/>
              <a:p>
                <a:pPr/>
                <a:r>
                  <a:rPr lang="en-US" altLang="zh-CN" sz="1100" b="1" dirty="0">
                    <a:solidFill>
                      <a:srgbClr val="0000CC"/>
                    </a:solidFill>
                    <a:latin typeface="Cambria Math" panose="02040503050406030204" pitchFamily="18" charset="0"/>
                  </a:rPr>
                  <a:t>CSR off</a:t>
                </a:r>
              </a:p>
              <a:p>
                <a:pPr/>
                <a14:m>
                  <m:oMathPara xmlns:m="http://schemas.openxmlformats.org/officeDocument/2006/math">
                    <m:oMathParaPr>
                      <m:jc m:val="centerGroup"/>
                    </m:oMathParaPr>
                    <m:oMath xmlns:m="http://schemas.openxmlformats.org/officeDocument/2006/math">
                      <m:d>
                        <m:dPr>
                          <m:begChr m:val="⟨"/>
                          <m:endChr m:val="⟩"/>
                          <m:ctrlPr>
                            <a:rPr lang="en-US" altLang="zh-CN" sz="1100" b="1" i="1" smtClean="0">
                              <a:solidFill>
                                <a:srgbClr val="0000CC"/>
                              </a:solidFill>
                              <a:latin typeface="Cambria Math" panose="02040503050406030204" pitchFamily="18" charset="0"/>
                            </a:rPr>
                          </m:ctrlPr>
                        </m:dPr>
                        <m:e>
                          <m:r>
                            <a:rPr lang="en-US" altLang="zh-CN" sz="1100" b="1" i="1" smtClean="0">
                              <a:solidFill>
                                <a:srgbClr val="0000CC"/>
                              </a:solidFill>
                              <a:latin typeface="Cambria Math" panose="02040503050406030204" pitchFamily="18" charset="0"/>
                            </a:rPr>
                            <m:t>𝒙</m:t>
                          </m:r>
                        </m:e>
                      </m:d>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𝟎</m:t>
                      </m:r>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𝟏</m:t>
                      </m:r>
                      <m:r>
                        <a:rPr lang="en-US" altLang="zh-CN" sz="1100" b="1" i="1" smtClean="0">
                          <a:solidFill>
                            <a:srgbClr val="0000CC"/>
                          </a:solidFill>
                          <a:latin typeface="Cambria Math" panose="02040503050406030204" pitchFamily="18" charset="0"/>
                        </a:rPr>
                        <m:t> </m:t>
                      </m:r>
                      <m:r>
                        <a:rPr lang="en-US" altLang="zh-CN" sz="1100" b="1" i="0" smtClean="0">
                          <a:solidFill>
                            <a:srgbClr val="0000CC"/>
                          </a:solidFill>
                          <a:latin typeface="Cambria Math" panose="02040503050406030204" pitchFamily="18" charset="0"/>
                        </a:rPr>
                        <m:t>𝛍</m:t>
                      </m:r>
                      <m:r>
                        <a:rPr lang="en-US" altLang="zh-CN" sz="1100" b="1" i="0" smtClean="0">
                          <a:solidFill>
                            <a:srgbClr val="0000CC"/>
                          </a:solidFill>
                          <a:latin typeface="Cambria Math" panose="02040503050406030204" pitchFamily="18" charset="0"/>
                        </a:rPr>
                        <m:t>𝐦</m:t>
                      </m:r>
                    </m:oMath>
                  </m:oMathPara>
                </a14:m>
                <a:endParaRPr lang="en-US" altLang="zh-CN" sz="1100" b="1" dirty="0">
                  <a:solidFill>
                    <a:srgbClr val="0000CC"/>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altLang="zh-CN" sz="1100" b="1" i="1">
                              <a:solidFill>
                                <a:srgbClr val="0000CC"/>
                              </a:solidFill>
                              <a:latin typeface="Cambria Math" panose="02040503050406030204" pitchFamily="18" charset="0"/>
                            </a:rPr>
                          </m:ctrlPr>
                        </m:dPr>
                        <m:e>
                          <m:sSup>
                            <m:sSupPr>
                              <m:ctrlPr>
                                <a:rPr lang="en-US" altLang="zh-CN" sz="1100" b="1" i="1" smtClean="0">
                                  <a:solidFill>
                                    <a:srgbClr val="0000CC"/>
                                  </a:solidFill>
                                  <a:latin typeface="Cambria Math" panose="02040503050406030204" pitchFamily="18" charset="0"/>
                                </a:rPr>
                              </m:ctrlPr>
                            </m:sSupPr>
                            <m:e>
                              <m:r>
                                <a:rPr lang="en-US" altLang="zh-CN" sz="1100" b="1" i="1">
                                  <a:solidFill>
                                    <a:srgbClr val="0000CC"/>
                                  </a:solidFill>
                                  <a:latin typeface="Cambria Math" panose="02040503050406030204" pitchFamily="18" charset="0"/>
                                </a:rPr>
                                <m:t>𝒙</m:t>
                              </m:r>
                            </m:e>
                            <m:sup>
                              <m:r>
                                <a:rPr lang="en-US" altLang="zh-CN" sz="1100" b="1" i="1" smtClean="0">
                                  <a:solidFill>
                                    <a:srgbClr val="0000CC"/>
                                  </a:solidFill>
                                  <a:latin typeface="Cambria Math" panose="02040503050406030204" pitchFamily="18" charset="0"/>
                                </a:rPr>
                                <m:t>′</m:t>
                              </m:r>
                            </m:sup>
                          </m:sSup>
                        </m:e>
                      </m:d>
                      <m:r>
                        <a:rPr lang="en-US" altLang="zh-CN" sz="1100" b="1" i="1">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𝟎</m:t>
                      </m:r>
                      <m:r>
                        <a:rPr lang="en-US" altLang="zh-CN" sz="1100" b="1" i="1" smtClean="0">
                          <a:solidFill>
                            <a:srgbClr val="0000CC"/>
                          </a:solidFill>
                          <a:latin typeface="Cambria Math" panose="02040503050406030204" pitchFamily="18" charset="0"/>
                        </a:rPr>
                        <m:t>. </m:t>
                      </m:r>
                      <m:r>
                        <a:rPr lang="en-US" altLang="zh-CN" sz="1100" b="1" i="1" smtClean="0">
                          <a:solidFill>
                            <a:srgbClr val="0000CC"/>
                          </a:solidFill>
                          <a:latin typeface="Cambria Math" panose="02040503050406030204" pitchFamily="18" charset="0"/>
                        </a:rPr>
                        <m:t>𝟑</m:t>
                      </m:r>
                      <m:r>
                        <a:rPr lang="en-US" altLang="zh-CN" sz="1100" b="1" i="0">
                          <a:solidFill>
                            <a:srgbClr val="0000CC"/>
                          </a:solidFill>
                          <a:latin typeface="Cambria Math" panose="02040503050406030204" pitchFamily="18" charset="0"/>
                        </a:rPr>
                        <m:t>𝛍</m:t>
                      </m:r>
                      <m:r>
                        <a:rPr lang="en-US" altLang="zh-CN" sz="1100" b="1" i="0">
                          <a:solidFill>
                            <a:srgbClr val="0000CC"/>
                          </a:solidFill>
                          <a:latin typeface="Cambria Math" panose="02040503050406030204" pitchFamily="18" charset="0"/>
                        </a:rPr>
                        <m:t>𝐦𝐚𝐝</m:t>
                      </m:r>
                    </m:oMath>
                  </m:oMathPara>
                </a14:m>
                <a:endParaRPr lang="zh-CN" altLang="en-US" sz="1100" b="1" dirty="0"/>
              </a:p>
            </p:txBody>
          </p:sp>
        </mc:Choice>
        <mc:Fallback>
          <p:sp>
            <p:nvSpPr>
              <p:cNvPr id="30" name="文本框 29">
                <a:extLst>
                  <a:ext uri="{FF2B5EF4-FFF2-40B4-BE49-F238E27FC236}">
                    <a16:creationId xmlns:a16="http://schemas.microsoft.com/office/drawing/2014/main" id="{2F13955A-F9A6-4D5C-92C1-4B3757A7EE96}"/>
                  </a:ext>
                </a:extLst>
              </p:cNvPr>
              <p:cNvSpPr txBox="1">
                <a:spLocks noRot="1" noChangeAspect="1" noMove="1" noResize="1" noEditPoints="1" noAdjustHandles="1" noChangeArrowheads="1" noChangeShapeType="1" noTextEdit="1"/>
              </p:cNvSpPr>
              <p:nvPr/>
            </p:nvSpPr>
            <p:spPr>
              <a:xfrm>
                <a:off x="2608119" y="1579553"/>
                <a:ext cx="1307857" cy="600164"/>
              </a:xfrm>
              <a:prstGeom prst="rect">
                <a:avLst/>
              </a:prstGeom>
              <a:blipFill>
                <a:blip r:embed="rId4"/>
                <a:stretch>
                  <a:fillRect t="-101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2" name="文本框 31">
                <a:extLst>
                  <a:ext uri="{FF2B5EF4-FFF2-40B4-BE49-F238E27FC236}">
                    <a16:creationId xmlns:a16="http://schemas.microsoft.com/office/drawing/2014/main" id="{BBAFC6FF-5B9B-4FB4-A2F7-2DF5A9F14E8E}"/>
                  </a:ext>
                </a:extLst>
              </p:cNvPr>
              <p:cNvSpPr txBox="1"/>
              <p:nvPr/>
            </p:nvSpPr>
            <p:spPr>
              <a:xfrm>
                <a:off x="6901619" y="1574074"/>
                <a:ext cx="1167715" cy="600164"/>
              </a:xfrm>
              <a:prstGeom prst="rect">
                <a:avLst/>
              </a:prstGeom>
              <a:noFill/>
            </p:spPr>
            <p:txBody>
              <a:bodyPr wrap="square">
                <a:spAutoFit/>
              </a:bodyPr>
              <a:lstStyle/>
              <a:p>
                <a:pPr/>
                <a:r>
                  <a:rPr lang="en-US" altLang="zh-CN" sz="1100" b="1" dirty="0">
                    <a:solidFill>
                      <a:srgbClr val="0000CC"/>
                    </a:solidFill>
                    <a:latin typeface="Cambria Math" panose="02040503050406030204" pitchFamily="18" charset="0"/>
                  </a:rPr>
                  <a:t>CSR on</a:t>
                </a:r>
              </a:p>
              <a:p>
                <a:pPr/>
                <a14:m>
                  <m:oMathPara xmlns:m="http://schemas.openxmlformats.org/officeDocument/2006/math">
                    <m:oMathParaPr>
                      <m:jc m:val="centerGroup"/>
                    </m:oMathParaPr>
                    <m:oMath xmlns:m="http://schemas.openxmlformats.org/officeDocument/2006/math">
                      <m:d>
                        <m:dPr>
                          <m:begChr m:val="⟨"/>
                          <m:endChr m:val="⟩"/>
                          <m:ctrlPr>
                            <a:rPr lang="en-US" altLang="zh-CN" sz="1100" b="1" i="1">
                              <a:solidFill>
                                <a:srgbClr val="0000CC"/>
                              </a:solidFill>
                              <a:latin typeface="Cambria Math" panose="02040503050406030204" pitchFamily="18" charset="0"/>
                            </a:rPr>
                          </m:ctrlPr>
                        </m:dPr>
                        <m:e>
                          <m:r>
                            <a:rPr lang="en-US" altLang="zh-CN" sz="1100" b="1" i="1">
                              <a:solidFill>
                                <a:srgbClr val="0000CC"/>
                              </a:solidFill>
                              <a:latin typeface="Cambria Math" panose="02040503050406030204" pitchFamily="18" charset="0"/>
                            </a:rPr>
                            <m:t>𝒙</m:t>
                          </m:r>
                        </m:e>
                      </m:d>
                      <m:r>
                        <a:rPr lang="en-US" altLang="zh-CN" sz="1100" b="1" i="1">
                          <a:solidFill>
                            <a:srgbClr val="0000CC"/>
                          </a:solidFill>
                          <a:latin typeface="Cambria Math" panose="02040503050406030204" pitchFamily="18" charset="0"/>
                        </a:rPr>
                        <m:t>=</m:t>
                      </m:r>
                      <m:r>
                        <a:rPr lang="en-US" altLang="zh-CN" sz="1100" b="1" i="1">
                          <a:solidFill>
                            <a:srgbClr val="0000CC"/>
                          </a:solidFill>
                          <a:latin typeface="Cambria Math" panose="02040503050406030204" pitchFamily="18" charset="0"/>
                        </a:rPr>
                        <m:t>𝟏𝟗𝟔</m:t>
                      </m:r>
                      <m:r>
                        <a:rPr lang="en-US" altLang="zh-CN" sz="1100" b="1" i="1">
                          <a:solidFill>
                            <a:srgbClr val="0000CC"/>
                          </a:solidFill>
                          <a:latin typeface="Cambria Math" panose="02040503050406030204" pitchFamily="18" charset="0"/>
                        </a:rPr>
                        <m:t> </m:t>
                      </m:r>
                      <m:r>
                        <a:rPr lang="en-US" altLang="zh-CN" sz="1100" b="1">
                          <a:solidFill>
                            <a:srgbClr val="0000CC"/>
                          </a:solidFill>
                          <a:latin typeface="Cambria Math" panose="02040503050406030204" pitchFamily="18" charset="0"/>
                        </a:rPr>
                        <m:t>𝛍</m:t>
                      </m:r>
                      <m:r>
                        <a:rPr lang="en-US" altLang="zh-CN" sz="1100" b="1">
                          <a:solidFill>
                            <a:srgbClr val="0000CC"/>
                          </a:solidFill>
                          <a:latin typeface="Cambria Math" panose="02040503050406030204" pitchFamily="18" charset="0"/>
                        </a:rPr>
                        <m:t>𝐦</m:t>
                      </m:r>
                    </m:oMath>
                  </m:oMathPara>
                </a14:m>
                <a:endParaRPr lang="en-US" altLang="zh-CN" sz="1100" b="1" dirty="0">
                  <a:solidFill>
                    <a:srgbClr val="0000CC"/>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altLang="zh-CN" sz="1100" b="1" i="1">
                              <a:solidFill>
                                <a:srgbClr val="0000CC"/>
                              </a:solidFill>
                              <a:latin typeface="Cambria Math" panose="02040503050406030204" pitchFamily="18" charset="0"/>
                            </a:rPr>
                          </m:ctrlPr>
                        </m:dPr>
                        <m:e>
                          <m:sSup>
                            <m:sSupPr>
                              <m:ctrlPr>
                                <a:rPr lang="en-US" altLang="zh-CN" sz="1100" b="1" i="1">
                                  <a:solidFill>
                                    <a:srgbClr val="0000CC"/>
                                  </a:solidFill>
                                  <a:latin typeface="Cambria Math" panose="02040503050406030204" pitchFamily="18" charset="0"/>
                                </a:rPr>
                              </m:ctrlPr>
                            </m:sSupPr>
                            <m:e>
                              <m:r>
                                <a:rPr lang="en-US" altLang="zh-CN" sz="1100" b="1" i="1">
                                  <a:solidFill>
                                    <a:srgbClr val="0000CC"/>
                                  </a:solidFill>
                                  <a:latin typeface="Cambria Math" panose="02040503050406030204" pitchFamily="18" charset="0"/>
                                </a:rPr>
                                <m:t>𝒙</m:t>
                              </m:r>
                            </m:e>
                            <m:sup>
                              <m:r>
                                <a:rPr lang="en-US" altLang="zh-CN" sz="1100" b="1" i="1">
                                  <a:solidFill>
                                    <a:srgbClr val="0000CC"/>
                                  </a:solidFill>
                                  <a:latin typeface="Cambria Math" panose="02040503050406030204" pitchFamily="18" charset="0"/>
                                </a:rPr>
                                <m:t>′</m:t>
                              </m:r>
                            </m:sup>
                          </m:sSup>
                        </m:e>
                      </m:d>
                      <m:r>
                        <a:rPr lang="en-US" altLang="zh-CN" sz="1100" b="1" i="1">
                          <a:solidFill>
                            <a:srgbClr val="0000CC"/>
                          </a:solidFill>
                          <a:latin typeface="Cambria Math" panose="02040503050406030204" pitchFamily="18" charset="0"/>
                        </a:rPr>
                        <m:t>=</m:t>
                      </m:r>
                      <m:r>
                        <a:rPr lang="en-US" altLang="zh-CN" sz="1100" b="1" i="1">
                          <a:solidFill>
                            <a:srgbClr val="0000CC"/>
                          </a:solidFill>
                          <a:latin typeface="Cambria Math" panose="02040503050406030204" pitchFamily="18" charset="0"/>
                        </a:rPr>
                        <m:t>𝟑𝟕</m:t>
                      </m:r>
                      <m:r>
                        <a:rPr lang="en-US" altLang="zh-CN" sz="1100" b="1" i="1">
                          <a:solidFill>
                            <a:srgbClr val="0000CC"/>
                          </a:solidFill>
                          <a:latin typeface="Cambria Math" panose="02040503050406030204" pitchFamily="18" charset="0"/>
                        </a:rPr>
                        <m:t> </m:t>
                      </m:r>
                      <m:r>
                        <a:rPr lang="en-US" altLang="zh-CN" sz="1100" b="1">
                          <a:solidFill>
                            <a:srgbClr val="0000CC"/>
                          </a:solidFill>
                          <a:latin typeface="Cambria Math" panose="02040503050406030204" pitchFamily="18" charset="0"/>
                        </a:rPr>
                        <m:t>𝛍</m:t>
                      </m:r>
                      <m:r>
                        <a:rPr lang="en-US" altLang="zh-CN" sz="1100" b="1">
                          <a:solidFill>
                            <a:srgbClr val="0000CC"/>
                          </a:solidFill>
                          <a:latin typeface="Cambria Math" panose="02040503050406030204" pitchFamily="18" charset="0"/>
                        </a:rPr>
                        <m:t>𝐦𝐚𝐝</m:t>
                      </m:r>
                    </m:oMath>
                  </m:oMathPara>
                </a14:m>
                <a:endParaRPr lang="zh-CN" altLang="en-US" sz="1100" b="1" dirty="0"/>
              </a:p>
            </p:txBody>
          </p:sp>
        </mc:Choice>
        <mc:Fallback>
          <p:sp>
            <p:nvSpPr>
              <p:cNvPr id="32" name="文本框 31">
                <a:extLst>
                  <a:ext uri="{FF2B5EF4-FFF2-40B4-BE49-F238E27FC236}">
                    <a16:creationId xmlns:a16="http://schemas.microsoft.com/office/drawing/2014/main" id="{BBAFC6FF-5B9B-4FB4-A2F7-2DF5A9F14E8E}"/>
                  </a:ext>
                </a:extLst>
              </p:cNvPr>
              <p:cNvSpPr txBox="1">
                <a:spLocks noRot="1" noChangeAspect="1" noMove="1" noResize="1" noEditPoints="1" noAdjustHandles="1" noChangeArrowheads="1" noChangeShapeType="1" noTextEdit="1"/>
              </p:cNvSpPr>
              <p:nvPr/>
            </p:nvSpPr>
            <p:spPr>
              <a:xfrm>
                <a:off x="6901619" y="1574074"/>
                <a:ext cx="1167715" cy="600164"/>
              </a:xfrm>
              <a:prstGeom prst="rect">
                <a:avLst/>
              </a:prstGeom>
              <a:blipFill>
                <a:blip r:embed="rId5"/>
                <a:stretch>
                  <a:fillRect t="-1010" b="-1010"/>
                </a:stretch>
              </a:blipFill>
            </p:spPr>
            <p:txBody>
              <a:bodyPr/>
              <a:lstStyle/>
              <a:p>
                <a:r>
                  <a:rPr lang="zh-CN" altLang="en-US">
                    <a:noFill/>
                  </a:rPr>
                  <a:t> </a:t>
                </a:r>
              </a:p>
            </p:txBody>
          </p:sp>
        </mc:Fallback>
      </mc:AlternateContent>
      <p:pic>
        <p:nvPicPr>
          <p:cNvPr id="35" name="图片 34">
            <a:extLst>
              <a:ext uri="{FF2B5EF4-FFF2-40B4-BE49-F238E27FC236}">
                <a16:creationId xmlns:a16="http://schemas.microsoft.com/office/drawing/2014/main" id="{1A100688-5DA2-4215-BE70-A08538F0BBE2}"/>
              </a:ext>
            </a:extLst>
          </p:cNvPr>
          <p:cNvPicPr>
            <a:picLocks noChangeAspect="1"/>
          </p:cNvPicPr>
          <p:nvPr/>
        </p:nvPicPr>
        <p:blipFill>
          <a:blip r:embed="rId6"/>
          <a:stretch>
            <a:fillRect/>
          </a:stretch>
        </p:blipFill>
        <p:spPr>
          <a:xfrm>
            <a:off x="2001738" y="2051893"/>
            <a:ext cx="2272566" cy="2114015"/>
          </a:xfrm>
          <a:prstGeom prst="rect">
            <a:avLst/>
          </a:prstGeom>
        </p:spPr>
      </p:pic>
      <p:pic>
        <p:nvPicPr>
          <p:cNvPr id="36" name="图片 35">
            <a:extLst>
              <a:ext uri="{FF2B5EF4-FFF2-40B4-BE49-F238E27FC236}">
                <a16:creationId xmlns:a16="http://schemas.microsoft.com/office/drawing/2014/main" id="{15B3E965-B079-450C-8313-B9416EE1858A}"/>
              </a:ext>
            </a:extLst>
          </p:cNvPr>
          <p:cNvPicPr>
            <a:picLocks noChangeAspect="1"/>
          </p:cNvPicPr>
          <p:nvPr/>
        </p:nvPicPr>
        <p:blipFill>
          <a:blip r:embed="rId7"/>
          <a:stretch>
            <a:fillRect/>
          </a:stretch>
        </p:blipFill>
        <p:spPr>
          <a:xfrm>
            <a:off x="8353779" y="4207956"/>
            <a:ext cx="2272566" cy="2114015"/>
          </a:xfrm>
          <a:prstGeom prst="rect">
            <a:avLst/>
          </a:prstGeom>
        </p:spPr>
      </p:pic>
      <p:pic>
        <p:nvPicPr>
          <p:cNvPr id="39" name="图片 38">
            <a:extLst>
              <a:ext uri="{FF2B5EF4-FFF2-40B4-BE49-F238E27FC236}">
                <a16:creationId xmlns:a16="http://schemas.microsoft.com/office/drawing/2014/main" id="{B90A9DDF-9065-4C53-9C97-29942F07C9CD}"/>
              </a:ext>
            </a:extLst>
          </p:cNvPr>
          <p:cNvPicPr>
            <a:picLocks noChangeAspect="1"/>
          </p:cNvPicPr>
          <p:nvPr/>
        </p:nvPicPr>
        <p:blipFill>
          <a:blip r:embed="rId8"/>
          <a:stretch>
            <a:fillRect/>
          </a:stretch>
        </p:blipFill>
        <p:spPr>
          <a:xfrm>
            <a:off x="8353779" y="2051893"/>
            <a:ext cx="2272566" cy="2114015"/>
          </a:xfrm>
          <a:prstGeom prst="rect">
            <a:avLst/>
          </a:prstGeom>
        </p:spPr>
      </p:pic>
      <p:pic>
        <p:nvPicPr>
          <p:cNvPr id="41" name="图片 40">
            <a:extLst>
              <a:ext uri="{FF2B5EF4-FFF2-40B4-BE49-F238E27FC236}">
                <a16:creationId xmlns:a16="http://schemas.microsoft.com/office/drawing/2014/main" id="{14FBE075-82C8-47A5-8B93-8E4FD32644D4}"/>
              </a:ext>
            </a:extLst>
          </p:cNvPr>
          <p:cNvPicPr>
            <a:picLocks noChangeAspect="1"/>
          </p:cNvPicPr>
          <p:nvPr/>
        </p:nvPicPr>
        <p:blipFill>
          <a:blip r:embed="rId9"/>
          <a:stretch>
            <a:fillRect/>
          </a:stretch>
        </p:blipFill>
        <p:spPr>
          <a:xfrm>
            <a:off x="4118798" y="2051892"/>
            <a:ext cx="2272566" cy="2114015"/>
          </a:xfrm>
          <a:prstGeom prst="rect">
            <a:avLst/>
          </a:prstGeom>
        </p:spPr>
      </p:pic>
      <p:pic>
        <p:nvPicPr>
          <p:cNvPr id="44" name="图片 43">
            <a:extLst>
              <a:ext uri="{FF2B5EF4-FFF2-40B4-BE49-F238E27FC236}">
                <a16:creationId xmlns:a16="http://schemas.microsoft.com/office/drawing/2014/main" id="{B13471D6-B8F6-4D40-A303-E8F8FEBE71FA}"/>
              </a:ext>
            </a:extLst>
          </p:cNvPr>
          <p:cNvPicPr>
            <a:picLocks noChangeAspect="1"/>
          </p:cNvPicPr>
          <p:nvPr/>
        </p:nvPicPr>
        <p:blipFill>
          <a:blip r:embed="rId10"/>
          <a:stretch>
            <a:fillRect/>
          </a:stretch>
        </p:blipFill>
        <p:spPr>
          <a:xfrm>
            <a:off x="4116880" y="4207955"/>
            <a:ext cx="2272567" cy="2114016"/>
          </a:xfrm>
          <a:prstGeom prst="rect">
            <a:avLst/>
          </a:prstGeom>
        </p:spPr>
      </p:pic>
      <p:pic>
        <p:nvPicPr>
          <p:cNvPr id="47" name="图片 46">
            <a:extLst>
              <a:ext uri="{FF2B5EF4-FFF2-40B4-BE49-F238E27FC236}">
                <a16:creationId xmlns:a16="http://schemas.microsoft.com/office/drawing/2014/main" id="{D9873641-0F27-41D8-A66A-0A8149418394}"/>
              </a:ext>
            </a:extLst>
          </p:cNvPr>
          <p:cNvPicPr>
            <a:picLocks noChangeAspect="1"/>
          </p:cNvPicPr>
          <p:nvPr/>
        </p:nvPicPr>
        <p:blipFill>
          <a:blip r:embed="rId11"/>
          <a:stretch>
            <a:fillRect/>
          </a:stretch>
        </p:blipFill>
        <p:spPr>
          <a:xfrm>
            <a:off x="2005188" y="4207953"/>
            <a:ext cx="2272567" cy="2114016"/>
          </a:xfrm>
          <a:prstGeom prst="rect">
            <a:avLst/>
          </a:prstGeom>
        </p:spPr>
      </p:pic>
      <p:pic>
        <p:nvPicPr>
          <p:cNvPr id="49" name="图片 48">
            <a:extLst>
              <a:ext uri="{FF2B5EF4-FFF2-40B4-BE49-F238E27FC236}">
                <a16:creationId xmlns:a16="http://schemas.microsoft.com/office/drawing/2014/main" id="{EA778301-ADA4-408E-A8D2-58179713C8F8}"/>
              </a:ext>
            </a:extLst>
          </p:cNvPr>
          <p:cNvPicPr>
            <a:picLocks noChangeAspect="1"/>
          </p:cNvPicPr>
          <p:nvPr/>
        </p:nvPicPr>
        <p:blipFill>
          <a:blip r:embed="rId12"/>
          <a:stretch>
            <a:fillRect/>
          </a:stretch>
        </p:blipFill>
        <p:spPr>
          <a:xfrm>
            <a:off x="6236719" y="2051892"/>
            <a:ext cx="2270454" cy="2114017"/>
          </a:xfrm>
          <a:prstGeom prst="rect">
            <a:avLst/>
          </a:prstGeom>
        </p:spPr>
      </p:pic>
      <p:pic>
        <p:nvPicPr>
          <p:cNvPr id="51" name="图片 50">
            <a:extLst>
              <a:ext uri="{FF2B5EF4-FFF2-40B4-BE49-F238E27FC236}">
                <a16:creationId xmlns:a16="http://schemas.microsoft.com/office/drawing/2014/main" id="{3512C2A4-A43C-4C8F-9EEA-746553F26E85}"/>
              </a:ext>
            </a:extLst>
          </p:cNvPr>
          <p:cNvPicPr>
            <a:picLocks noChangeAspect="1"/>
          </p:cNvPicPr>
          <p:nvPr/>
        </p:nvPicPr>
        <p:blipFill>
          <a:blip r:embed="rId13"/>
          <a:stretch>
            <a:fillRect/>
          </a:stretch>
        </p:blipFill>
        <p:spPr>
          <a:xfrm>
            <a:off x="6230685" y="4214712"/>
            <a:ext cx="2270454" cy="2114017"/>
          </a:xfrm>
          <a:prstGeom prst="rect">
            <a:avLst/>
          </a:prstGeom>
        </p:spPr>
      </p:pic>
    </p:spTree>
    <p:extLst>
      <p:ext uri="{BB962C8B-B14F-4D97-AF65-F5344CB8AC3E}">
        <p14:creationId xmlns:p14="http://schemas.microsoft.com/office/powerpoint/2010/main" val="99363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 y="0"/>
            <a:ext cx="12192000"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dirty="0">
                <a:latin typeface="华文中宋" panose="02010600040101010101" pitchFamily="2" charset="-122"/>
                <a:ea typeface="华文中宋" panose="02010600040101010101" pitchFamily="2" charset="-122"/>
              </a:rPr>
              <a:t>APD+PPD</a:t>
            </a:r>
            <a:r>
              <a:rPr lang="zh-CN" altLang="en-US" sz="3200" b="1" dirty="0">
                <a:latin typeface="华文中宋" panose="02010600040101010101" pitchFamily="2" charset="-122"/>
                <a:ea typeface="华文中宋" panose="02010600040101010101" pitchFamily="2" charset="-122"/>
              </a:rPr>
              <a:t>方案中的</a:t>
            </a:r>
            <a:r>
              <a:rPr lang="en-US" altLang="zh-CN" sz="3200" b="1" dirty="0">
                <a:latin typeface="华文中宋" panose="02010600040101010101" pitchFamily="2" charset="-122"/>
                <a:ea typeface="华文中宋" panose="02010600040101010101" pitchFamily="2" charset="-122"/>
              </a:rPr>
              <a:t>CSR</a:t>
            </a:r>
            <a:r>
              <a:rPr lang="zh-CN" altLang="en-US" sz="3200" b="1" dirty="0">
                <a:latin typeface="华文中宋" panose="02010600040101010101" pitchFamily="2" charset="-122"/>
                <a:ea typeface="华文中宋" panose="02010600040101010101" pitchFamily="2" charset="-122"/>
              </a:rPr>
              <a:t>问题</a:t>
            </a:r>
          </a:p>
        </p:txBody>
      </p:sp>
      <p:pic>
        <p:nvPicPr>
          <p:cNvPr id="4" name="图片 3">
            <a:extLst>
              <a:ext uri="{FF2B5EF4-FFF2-40B4-BE49-F238E27FC236}">
                <a16:creationId xmlns:a16="http://schemas.microsoft.com/office/drawing/2014/main" id="{7D6CC2AE-71CF-414D-9915-4E82F9756AE3}"/>
              </a:ext>
            </a:extLst>
          </p:cNvPr>
          <p:cNvPicPr>
            <a:picLocks noChangeAspect="1"/>
          </p:cNvPicPr>
          <p:nvPr/>
        </p:nvPicPr>
        <p:blipFill>
          <a:blip r:embed="rId2"/>
          <a:stretch>
            <a:fillRect/>
          </a:stretch>
        </p:blipFill>
        <p:spPr>
          <a:xfrm>
            <a:off x="5224824" y="1857257"/>
            <a:ext cx="2947216" cy="2210412"/>
          </a:xfrm>
          <a:prstGeom prst="rect">
            <a:avLst/>
          </a:prstGeom>
        </p:spPr>
      </p:pic>
      <p:pic>
        <p:nvPicPr>
          <p:cNvPr id="9" name="图片 8">
            <a:extLst>
              <a:ext uri="{FF2B5EF4-FFF2-40B4-BE49-F238E27FC236}">
                <a16:creationId xmlns:a16="http://schemas.microsoft.com/office/drawing/2014/main" id="{399CC712-2952-45B6-8E2D-BB1C866E7641}"/>
              </a:ext>
            </a:extLst>
          </p:cNvPr>
          <p:cNvPicPr>
            <a:picLocks noChangeAspect="1"/>
          </p:cNvPicPr>
          <p:nvPr/>
        </p:nvPicPr>
        <p:blipFill>
          <a:blip r:embed="rId3"/>
          <a:stretch>
            <a:fillRect/>
          </a:stretch>
        </p:blipFill>
        <p:spPr>
          <a:xfrm>
            <a:off x="5153879" y="4009539"/>
            <a:ext cx="2949280" cy="2211960"/>
          </a:xfrm>
          <a:prstGeom prst="rect">
            <a:avLst/>
          </a:prstGeom>
        </p:spPr>
      </p:pic>
      <p:pic>
        <p:nvPicPr>
          <p:cNvPr id="21" name="图片 20">
            <a:extLst>
              <a:ext uri="{FF2B5EF4-FFF2-40B4-BE49-F238E27FC236}">
                <a16:creationId xmlns:a16="http://schemas.microsoft.com/office/drawing/2014/main" id="{49B7633D-572B-464E-BFDD-EA65CFF66764}"/>
              </a:ext>
            </a:extLst>
          </p:cNvPr>
          <p:cNvPicPr>
            <a:picLocks noChangeAspect="1"/>
          </p:cNvPicPr>
          <p:nvPr/>
        </p:nvPicPr>
        <p:blipFill>
          <a:blip r:embed="rId4"/>
          <a:stretch>
            <a:fillRect/>
          </a:stretch>
        </p:blipFill>
        <p:spPr>
          <a:xfrm>
            <a:off x="2256820" y="4008031"/>
            <a:ext cx="2950094" cy="2154564"/>
          </a:xfrm>
          <a:prstGeom prst="rect">
            <a:avLst/>
          </a:prstGeom>
        </p:spPr>
      </p:pic>
      <p:pic>
        <p:nvPicPr>
          <p:cNvPr id="24" name="图片 23">
            <a:extLst>
              <a:ext uri="{FF2B5EF4-FFF2-40B4-BE49-F238E27FC236}">
                <a16:creationId xmlns:a16="http://schemas.microsoft.com/office/drawing/2014/main" id="{4C7368F4-F69A-4089-B76A-22BD20A97C6C}"/>
              </a:ext>
            </a:extLst>
          </p:cNvPr>
          <p:cNvPicPr>
            <a:picLocks noChangeAspect="1"/>
          </p:cNvPicPr>
          <p:nvPr/>
        </p:nvPicPr>
        <p:blipFill>
          <a:blip r:embed="rId5"/>
          <a:stretch>
            <a:fillRect/>
          </a:stretch>
        </p:blipFill>
        <p:spPr>
          <a:xfrm>
            <a:off x="2260238" y="1858765"/>
            <a:ext cx="2946676" cy="2153056"/>
          </a:xfrm>
          <a:prstGeom prst="rect">
            <a:avLst/>
          </a:prstGeom>
        </p:spPr>
      </p:pic>
      <p:sp>
        <p:nvSpPr>
          <p:cNvPr id="28" name="文本框 27">
            <a:extLst>
              <a:ext uri="{FF2B5EF4-FFF2-40B4-BE49-F238E27FC236}">
                <a16:creationId xmlns:a16="http://schemas.microsoft.com/office/drawing/2014/main" id="{117FEA2A-BDAA-4C41-A36F-D8CE9884024F}"/>
              </a:ext>
            </a:extLst>
          </p:cNvPr>
          <p:cNvSpPr txBox="1"/>
          <p:nvPr/>
        </p:nvSpPr>
        <p:spPr>
          <a:xfrm>
            <a:off x="252265" y="842779"/>
            <a:ext cx="11687467" cy="646331"/>
          </a:xfrm>
          <a:prstGeom prst="rect">
            <a:avLst/>
          </a:prstGeom>
          <a:noFill/>
        </p:spPr>
        <p:txBody>
          <a:bodyPr wrap="square">
            <a:spAutoFit/>
          </a:bodyPr>
          <a:lstStyle/>
          <a:p>
            <a:pPr marL="285750" indent="-285750">
              <a:buFont typeface="Wingdings" panose="05000000000000000000" pitchFamily="2" charset="2"/>
              <a:buChar char="Ø"/>
            </a:pPr>
            <a:r>
              <a:rPr lang="zh-CN" altLang="en-US" dirty="0"/>
              <a:t>结论：发射度增长和质心偏移对最终束流的能散和能量抖动品质影响都很大；</a:t>
            </a:r>
            <a:endParaRPr lang="en-US" altLang="zh-CN" dirty="0"/>
          </a:p>
          <a:p>
            <a:pPr marL="285750" indent="-285750">
              <a:buFont typeface="Wingdings" panose="05000000000000000000" pitchFamily="2" charset="2"/>
              <a:buChar char="Ø"/>
            </a:pPr>
            <a:r>
              <a:rPr lang="zh-CN" altLang="en-US" dirty="0"/>
              <a:t>此外，</a:t>
            </a:r>
            <a:r>
              <a:rPr lang="en-US" altLang="zh-CN" dirty="0"/>
              <a:t>CSR</a:t>
            </a:r>
            <a:r>
              <a:rPr lang="zh-CN" altLang="en-US" dirty="0"/>
              <a:t>对束流纵向相空间的调制会使其切片能散增长，导致最终能散变大</a:t>
            </a:r>
            <a:r>
              <a:rPr lang="en-US" altLang="zh-CN" dirty="0"/>
              <a:t>.</a:t>
            </a:r>
            <a:endParaRPr lang="en-US" altLang="zh-CN" dirty="0">
              <a:solidFill>
                <a:schemeClr val="tx1"/>
              </a:solidFill>
            </a:endParaRPr>
          </a:p>
        </p:txBody>
      </p:sp>
      <mc:AlternateContent xmlns:mc="http://schemas.openxmlformats.org/markup-compatibility/2006">
        <mc:Choice xmlns:a14="http://schemas.microsoft.com/office/drawing/2010/main" Requires="a14">
          <p:sp>
            <p:nvSpPr>
              <p:cNvPr id="29" name="文本框 28">
                <a:extLst>
                  <a:ext uri="{FF2B5EF4-FFF2-40B4-BE49-F238E27FC236}">
                    <a16:creationId xmlns:a16="http://schemas.microsoft.com/office/drawing/2014/main" id="{52E2C957-2A71-4A2F-9B7C-AEE6EA029BA4}"/>
                  </a:ext>
                </a:extLst>
              </p:cNvPr>
              <p:cNvSpPr txBox="1"/>
              <p:nvPr/>
            </p:nvSpPr>
            <p:spPr>
              <a:xfrm>
                <a:off x="993048" y="2635211"/>
                <a:ext cx="1084305" cy="600164"/>
              </a:xfrm>
              <a:prstGeom prst="rect">
                <a:avLst/>
              </a:prstGeom>
              <a:noFill/>
            </p:spPr>
            <p:txBody>
              <a:bodyPr wrap="square">
                <a:spAutoFit/>
              </a:bodyPr>
              <a:lstStyle/>
              <a:p>
                <a:pPr algn="ctr"/>
                <a:r>
                  <a:rPr lang="en-US" altLang="zh-CN" sz="1100" b="1" dirty="0">
                    <a:solidFill>
                      <a:srgbClr val="0000CC"/>
                    </a:solidFill>
                    <a:latin typeface="Cambria Math" panose="02040503050406030204" pitchFamily="18" charset="0"/>
                  </a:rPr>
                  <a:t>CSR on</a:t>
                </a:r>
              </a:p>
              <a:p>
                <a:pPr/>
                <a14:m>
                  <m:oMathPara xmlns:m="http://schemas.openxmlformats.org/officeDocument/2006/math">
                    <m:oMathParaPr>
                      <m:jc m:val="centerGroup"/>
                    </m:oMathParaPr>
                    <m:oMath xmlns:m="http://schemas.openxmlformats.org/officeDocument/2006/math">
                      <m:d>
                        <m:dPr>
                          <m:begChr m:val="⟨"/>
                          <m:endChr m:val="⟩"/>
                          <m:ctrlPr>
                            <a:rPr lang="en-US" altLang="zh-CN" sz="1100" b="1" i="1" smtClean="0">
                              <a:solidFill>
                                <a:srgbClr val="0000CC"/>
                              </a:solidFill>
                              <a:latin typeface="Cambria Math" panose="02040503050406030204" pitchFamily="18" charset="0"/>
                            </a:rPr>
                          </m:ctrlPr>
                        </m:dPr>
                        <m:e>
                          <m:r>
                            <a:rPr lang="en-US" altLang="zh-CN" sz="1100" b="1" i="1" smtClean="0">
                              <a:solidFill>
                                <a:srgbClr val="0000CC"/>
                              </a:solidFill>
                              <a:latin typeface="Cambria Math" panose="02040503050406030204" pitchFamily="18" charset="0"/>
                            </a:rPr>
                            <m:t>𝒙</m:t>
                          </m:r>
                        </m:e>
                      </m:d>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𝟎</m:t>
                      </m:r>
                    </m:oMath>
                  </m:oMathPara>
                </a14:m>
                <a:endParaRPr lang="en-US" altLang="zh-CN" sz="1100" b="1" i="1" dirty="0">
                  <a:solidFill>
                    <a:srgbClr val="0000CC"/>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altLang="zh-CN" sz="1100" b="1" i="1">
                              <a:solidFill>
                                <a:srgbClr val="0000CC"/>
                              </a:solidFill>
                              <a:latin typeface="Cambria Math" panose="02040503050406030204" pitchFamily="18" charset="0"/>
                            </a:rPr>
                          </m:ctrlPr>
                        </m:dPr>
                        <m:e>
                          <m:sSup>
                            <m:sSupPr>
                              <m:ctrlPr>
                                <a:rPr lang="en-US" altLang="zh-CN" sz="1100" b="1" i="1" smtClean="0">
                                  <a:solidFill>
                                    <a:srgbClr val="0000CC"/>
                                  </a:solidFill>
                                  <a:latin typeface="Cambria Math" panose="02040503050406030204" pitchFamily="18" charset="0"/>
                                </a:rPr>
                              </m:ctrlPr>
                            </m:sSupPr>
                            <m:e>
                              <m:r>
                                <a:rPr lang="en-US" altLang="zh-CN" sz="1100" b="1" i="1">
                                  <a:solidFill>
                                    <a:srgbClr val="0000CC"/>
                                  </a:solidFill>
                                  <a:latin typeface="Cambria Math" panose="02040503050406030204" pitchFamily="18" charset="0"/>
                                </a:rPr>
                                <m:t>𝒙</m:t>
                              </m:r>
                            </m:e>
                            <m:sup>
                              <m:r>
                                <a:rPr lang="en-US" altLang="zh-CN" sz="1100" b="1" i="1" smtClean="0">
                                  <a:solidFill>
                                    <a:srgbClr val="0000CC"/>
                                  </a:solidFill>
                                  <a:latin typeface="Cambria Math" panose="02040503050406030204" pitchFamily="18" charset="0"/>
                                </a:rPr>
                                <m:t>′</m:t>
                              </m:r>
                            </m:sup>
                          </m:sSup>
                        </m:e>
                      </m:d>
                      <m:r>
                        <a:rPr lang="en-US" altLang="zh-CN" sz="1100" b="1" i="1">
                          <a:solidFill>
                            <a:srgbClr val="0000CC"/>
                          </a:solidFill>
                          <a:latin typeface="Cambria Math" panose="02040503050406030204" pitchFamily="18" charset="0"/>
                        </a:rPr>
                        <m:t>=</m:t>
                      </m:r>
                      <m:r>
                        <a:rPr lang="en-US" altLang="zh-CN" sz="1100" b="1" i="1">
                          <a:solidFill>
                            <a:srgbClr val="0000CC"/>
                          </a:solidFill>
                          <a:latin typeface="Cambria Math" panose="02040503050406030204" pitchFamily="18" charset="0"/>
                        </a:rPr>
                        <m:t>𝟎</m:t>
                      </m:r>
                    </m:oMath>
                  </m:oMathPara>
                </a14:m>
                <a:endParaRPr lang="zh-CN" altLang="en-US" sz="1100" b="1" dirty="0"/>
              </a:p>
            </p:txBody>
          </p:sp>
        </mc:Choice>
        <mc:Fallback>
          <p:sp>
            <p:nvSpPr>
              <p:cNvPr id="29" name="文本框 28">
                <a:extLst>
                  <a:ext uri="{FF2B5EF4-FFF2-40B4-BE49-F238E27FC236}">
                    <a16:creationId xmlns:a16="http://schemas.microsoft.com/office/drawing/2014/main" id="{52E2C957-2A71-4A2F-9B7C-AEE6EA029BA4}"/>
                  </a:ext>
                </a:extLst>
              </p:cNvPr>
              <p:cNvSpPr txBox="1">
                <a:spLocks noRot="1" noChangeAspect="1" noMove="1" noResize="1" noEditPoints="1" noAdjustHandles="1" noChangeArrowheads="1" noChangeShapeType="1" noTextEdit="1"/>
              </p:cNvSpPr>
              <p:nvPr/>
            </p:nvSpPr>
            <p:spPr>
              <a:xfrm>
                <a:off x="993048" y="2635211"/>
                <a:ext cx="1084305" cy="600164"/>
              </a:xfrm>
              <a:prstGeom prst="rect">
                <a:avLst/>
              </a:prstGeom>
              <a:blipFill>
                <a:blip r:embed="rId6"/>
                <a:stretch>
                  <a:fillRect t="-101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 name="文本框 29">
                <a:extLst>
                  <a:ext uri="{FF2B5EF4-FFF2-40B4-BE49-F238E27FC236}">
                    <a16:creationId xmlns:a16="http://schemas.microsoft.com/office/drawing/2014/main" id="{C0E80D67-58DF-4124-941F-C3C6D13F9050}"/>
                  </a:ext>
                </a:extLst>
              </p:cNvPr>
              <p:cNvSpPr txBox="1"/>
              <p:nvPr/>
            </p:nvSpPr>
            <p:spPr>
              <a:xfrm>
                <a:off x="951344" y="4674156"/>
                <a:ext cx="1167715" cy="600164"/>
              </a:xfrm>
              <a:prstGeom prst="rect">
                <a:avLst/>
              </a:prstGeom>
              <a:noFill/>
            </p:spPr>
            <p:txBody>
              <a:bodyPr wrap="square">
                <a:spAutoFit/>
              </a:bodyPr>
              <a:lstStyle/>
              <a:p>
                <a:pPr/>
                <a:r>
                  <a:rPr lang="en-US" altLang="zh-CN" sz="1100" b="1" dirty="0">
                    <a:solidFill>
                      <a:srgbClr val="0000CC"/>
                    </a:solidFill>
                    <a:latin typeface="Cambria Math" panose="02040503050406030204" pitchFamily="18" charset="0"/>
                  </a:rPr>
                  <a:t>CSR off</a:t>
                </a:r>
              </a:p>
              <a:p>
                <a:pPr/>
                <a14:m>
                  <m:oMathPara xmlns:m="http://schemas.openxmlformats.org/officeDocument/2006/math">
                    <m:oMathParaPr>
                      <m:jc m:val="centerGroup"/>
                    </m:oMathParaPr>
                    <m:oMath xmlns:m="http://schemas.openxmlformats.org/officeDocument/2006/math">
                      <m:d>
                        <m:dPr>
                          <m:begChr m:val="⟨"/>
                          <m:endChr m:val="⟩"/>
                          <m:ctrlPr>
                            <a:rPr lang="en-US" altLang="zh-CN" sz="1100" b="1" i="1" smtClean="0">
                              <a:solidFill>
                                <a:srgbClr val="0000CC"/>
                              </a:solidFill>
                              <a:latin typeface="Cambria Math" panose="02040503050406030204" pitchFamily="18" charset="0"/>
                            </a:rPr>
                          </m:ctrlPr>
                        </m:dPr>
                        <m:e>
                          <m:r>
                            <a:rPr lang="en-US" altLang="zh-CN" sz="1100" b="1" i="1" smtClean="0">
                              <a:solidFill>
                                <a:srgbClr val="0000CC"/>
                              </a:solidFill>
                              <a:latin typeface="Cambria Math" panose="02040503050406030204" pitchFamily="18" charset="0"/>
                            </a:rPr>
                            <m:t>𝒙</m:t>
                          </m:r>
                        </m:e>
                      </m:d>
                      <m:r>
                        <a:rPr lang="en-US" altLang="zh-CN" sz="1100" b="1" i="1" smtClean="0">
                          <a:solidFill>
                            <a:srgbClr val="0000CC"/>
                          </a:solidFill>
                          <a:latin typeface="Cambria Math" panose="02040503050406030204" pitchFamily="18" charset="0"/>
                        </a:rPr>
                        <m:t>=</m:t>
                      </m:r>
                      <m:r>
                        <a:rPr lang="en-US" altLang="zh-CN" sz="1100" b="1" i="1" smtClean="0">
                          <a:solidFill>
                            <a:srgbClr val="0000CC"/>
                          </a:solidFill>
                          <a:latin typeface="Cambria Math" panose="02040503050406030204" pitchFamily="18" charset="0"/>
                        </a:rPr>
                        <m:t>𝟏𝟗𝟔</m:t>
                      </m:r>
                      <m:r>
                        <a:rPr lang="en-US" altLang="zh-CN" sz="1100" b="1" i="1" smtClean="0">
                          <a:solidFill>
                            <a:srgbClr val="0000CC"/>
                          </a:solidFill>
                          <a:latin typeface="Cambria Math" panose="02040503050406030204" pitchFamily="18" charset="0"/>
                        </a:rPr>
                        <m:t> </m:t>
                      </m:r>
                      <m:r>
                        <a:rPr lang="en-US" altLang="zh-CN" sz="1100" b="1" i="0" smtClean="0">
                          <a:solidFill>
                            <a:srgbClr val="0000CC"/>
                          </a:solidFill>
                          <a:latin typeface="Cambria Math" panose="02040503050406030204" pitchFamily="18" charset="0"/>
                        </a:rPr>
                        <m:t>𝛍</m:t>
                      </m:r>
                      <m:r>
                        <a:rPr lang="en-US" altLang="zh-CN" sz="1100" b="1" i="0" smtClean="0">
                          <a:solidFill>
                            <a:srgbClr val="0000CC"/>
                          </a:solidFill>
                          <a:latin typeface="Cambria Math" panose="02040503050406030204" pitchFamily="18" charset="0"/>
                        </a:rPr>
                        <m:t>𝐦</m:t>
                      </m:r>
                    </m:oMath>
                  </m:oMathPara>
                </a14:m>
                <a:endParaRPr lang="en-US" altLang="zh-CN" sz="1100" b="1" dirty="0">
                  <a:solidFill>
                    <a:srgbClr val="0000CC"/>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altLang="zh-CN" sz="1100" b="1" i="1">
                              <a:solidFill>
                                <a:srgbClr val="0000CC"/>
                              </a:solidFill>
                              <a:latin typeface="Cambria Math" panose="02040503050406030204" pitchFamily="18" charset="0"/>
                            </a:rPr>
                          </m:ctrlPr>
                        </m:dPr>
                        <m:e>
                          <m:sSup>
                            <m:sSupPr>
                              <m:ctrlPr>
                                <a:rPr lang="en-US" altLang="zh-CN" sz="1100" b="1" i="1" smtClean="0">
                                  <a:solidFill>
                                    <a:srgbClr val="0000CC"/>
                                  </a:solidFill>
                                  <a:latin typeface="Cambria Math" panose="02040503050406030204" pitchFamily="18" charset="0"/>
                                </a:rPr>
                              </m:ctrlPr>
                            </m:sSupPr>
                            <m:e>
                              <m:r>
                                <a:rPr lang="en-US" altLang="zh-CN" sz="1100" b="1" i="1">
                                  <a:solidFill>
                                    <a:srgbClr val="0000CC"/>
                                  </a:solidFill>
                                  <a:latin typeface="Cambria Math" panose="02040503050406030204" pitchFamily="18" charset="0"/>
                                </a:rPr>
                                <m:t>𝒙</m:t>
                              </m:r>
                            </m:e>
                            <m:sup>
                              <m:r>
                                <a:rPr lang="en-US" altLang="zh-CN" sz="1100" b="1" i="1" smtClean="0">
                                  <a:solidFill>
                                    <a:srgbClr val="0000CC"/>
                                  </a:solidFill>
                                  <a:latin typeface="Cambria Math" panose="02040503050406030204" pitchFamily="18" charset="0"/>
                                </a:rPr>
                                <m:t>′</m:t>
                              </m:r>
                            </m:sup>
                          </m:sSup>
                        </m:e>
                      </m:d>
                      <m:r>
                        <a:rPr lang="en-US" altLang="zh-CN" sz="1100" b="1" i="1">
                          <a:solidFill>
                            <a:srgbClr val="0000CC"/>
                          </a:solidFill>
                          <a:latin typeface="Cambria Math" panose="02040503050406030204" pitchFamily="18" charset="0"/>
                        </a:rPr>
                        <m:t>=</m:t>
                      </m:r>
                      <m:r>
                        <a:rPr lang="en-US" altLang="zh-CN" sz="1100" b="1" i="1">
                          <a:solidFill>
                            <a:srgbClr val="0000CC"/>
                          </a:solidFill>
                          <a:latin typeface="Cambria Math" panose="02040503050406030204" pitchFamily="18" charset="0"/>
                        </a:rPr>
                        <m:t>𝟑𝟕</m:t>
                      </m:r>
                      <m:r>
                        <a:rPr lang="en-US" altLang="zh-CN" sz="1100" b="1" i="1" smtClean="0">
                          <a:solidFill>
                            <a:srgbClr val="0000CC"/>
                          </a:solidFill>
                          <a:latin typeface="Cambria Math" panose="02040503050406030204" pitchFamily="18" charset="0"/>
                        </a:rPr>
                        <m:t> </m:t>
                      </m:r>
                      <m:r>
                        <a:rPr lang="en-US" altLang="zh-CN" sz="1100" b="1" i="0">
                          <a:solidFill>
                            <a:srgbClr val="0000CC"/>
                          </a:solidFill>
                          <a:latin typeface="Cambria Math" panose="02040503050406030204" pitchFamily="18" charset="0"/>
                        </a:rPr>
                        <m:t>𝛍</m:t>
                      </m:r>
                      <m:r>
                        <a:rPr lang="en-US" altLang="zh-CN" sz="1100" b="1" i="0">
                          <a:solidFill>
                            <a:srgbClr val="0000CC"/>
                          </a:solidFill>
                          <a:latin typeface="Cambria Math" panose="02040503050406030204" pitchFamily="18" charset="0"/>
                        </a:rPr>
                        <m:t>𝐦𝐚𝐝</m:t>
                      </m:r>
                    </m:oMath>
                  </m:oMathPara>
                </a14:m>
                <a:endParaRPr lang="zh-CN" altLang="en-US" sz="1100" b="1" dirty="0"/>
              </a:p>
            </p:txBody>
          </p:sp>
        </mc:Choice>
        <mc:Fallback>
          <p:sp>
            <p:nvSpPr>
              <p:cNvPr id="30" name="文本框 29">
                <a:extLst>
                  <a:ext uri="{FF2B5EF4-FFF2-40B4-BE49-F238E27FC236}">
                    <a16:creationId xmlns:a16="http://schemas.microsoft.com/office/drawing/2014/main" id="{C0E80D67-58DF-4124-941F-C3C6D13F9050}"/>
                  </a:ext>
                </a:extLst>
              </p:cNvPr>
              <p:cNvSpPr txBox="1">
                <a:spLocks noRot="1" noChangeAspect="1" noMove="1" noResize="1" noEditPoints="1" noAdjustHandles="1" noChangeArrowheads="1" noChangeShapeType="1" noTextEdit="1"/>
              </p:cNvSpPr>
              <p:nvPr/>
            </p:nvSpPr>
            <p:spPr>
              <a:xfrm>
                <a:off x="951344" y="4674156"/>
                <a:ext cx="1167715" cy="600164"/>
              </a:xfrm>
              <a:prstGeom prst="rect">
                <a:avLst/>
              </a:prstGeom>
              <a:blipFill>
                <a:blip r:embed="rId7"/>
                <a:stretch>
                  <a:fillRect t="-1020"/>
                </a:stretch>
              </a:blipFill>
            </p:spPr>
            <p:txBody>
              <a:bodyPr/>
              <a:lstStyle/>
              <a:p>
                <a:r>
                  <a:rPr lang="zh-CN" altLang="en-US">
                    <a:noFill/>
                  </a:rPr>
                  <a:t> </a:t>
                </a:r>
              </a:p>
            </p:txBody>
          </p:sp>
        </mc:Fallback>
      </mc:AlternateContent>
      <p:pic>
        <p:nvPicPr>
          <p:cNvPr id="31" name="图片 30">
            <a:extLst>
              <a:ext uri="{FF2B5EF4-FFF2-40B4-BE49-F238E27FC236}">
                <a16:creationId xmlns:a16="http://schemas.microsoft.com/office/drawing/2014/main" id="{C5CA20AA-77D4-4384-BEFF-99D7B52E81C1}"/>
              </a:ext>
            </a:extLst>
          </p:cNvPr>
          <p:cNvPicPr>
            <a:picLocks noChangeAspect="1"/>
          </p:cNvPicPr>
          <p:nvPr/>
        </p:nvPicPr>
        <p:blipFill>
          <a:blip r:embed="rId8"/>
          <a:stretch>
            <a:fillRect/>
          </a:stretch>
        </p:blipFill>
        <p:spPr>
          <a:xfrm>
            <a:off x="8378681" y="1857257"/>
            <a:ext cx="2376193" cy="2210412"/>
          </a:xfrm>
          <a:prstGeom prst="rect">
            <a:avLst/>
          </a:prstGeom>
        </p:spPr>
      </p:pic>
      <p:pic>
        <p:nvPicPr>
          <p:cNvPr id="32" name="图片 31">
            <a:extLst>
              <a:ext uri="{FF2B5EF4-FFF2-40B4-BE49-F238E27FC236}">
                <a16:creationId xmlns:a16="http://schemas.microsoft.com/office/drawing/2014/main" id="{F1AE82CF-C039-4946-9491-B984C5274769}"/>
              </a:ext>
            </a:extLst>
          </p:cNvPr>
          <p:cNvPicPr>
            <a:picLocks noChangeAspect="1"/>
          </p:cNvPicPr>
          <p:nvPr/>
        </p:nvPicPr>
        <p:blipFill>
          <a:blip r:embed="rId9"/>
          <a:stretch>
            <a:fillRect/>
          </a:stretch>
        </p:blipFill>
        <p:spPr>
          <a:xfrm>
            <a:off x="8378681" y="4067669"/>
            <a:ext cx="2377858" cy="2211961"/>
          </a:xfrm>
          <a:prstGeom prst="rect">
            <a:avLst/>
          </a:prstGeom>
        </p:spPr>
      </p:pic>
    </p:spTree>
    <p:extLst>
      <p:ext uri="{BB962C8B-B14F-4D97-AF65-F5344CB8AC3E}">
        <p14:creationId xmlns:p14="http://schemas.microsoft.com/office/powerpoint/2010/main" val="233354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Box 9"/>
          <p:cNvSpPr txBox="1"/>
          <p:nvPr/>
        </p:nvSpPr>
        <p:spPr>
          <a:xfrm>
            <a:off x="-1" y="0"/>
            <a:ext cx="12192000"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latin typeface="华文中宋" panose="02010600040101010101" pitchFamily="2" charset="-122"/>
                <a:ea typeface="华文中宋" panose="02010600040101010101" pitchFamily="2" charset="-122"/>
              </a:rPr>
              <a:t>束线</a:t>
            </a:r>
            <a:r>
              <a:rPr lang="en-US" altLang="zh-CN" sz="3200" b="1" dirty="0">
                <a:latin typeface="华文中宋" panose="02010600040101010101" pitchFamily="2" charset="-122"/>
                <a:ea typeface="华文中宋" panose="02010600040101010101" pitchFamily="2" charset="-122"/>
              </a:rPr>
              <a:t>2</a:t>
            </a:r>
            <a:r>
              <a:rPr lang="zh-CN" altLang="en-US" sz="3200" b="1" dirty="0">
                <a:latin typeface="华文中宋" panose="02010600040101010101" pitchFamily="2" charset="-122"/>
                <a:ea typeface="华文中宋" panose="02010600040101010101" pitchFamily="2" charset="-122"/>
              </a:rPr>
              <a:t>，压缩</a:t>
            </a:r>
            <a:r>
              <a:rPr lang="en-US" altLang="zh-CN" sz="3200" b="1" dirty="0">
                <a:latin typeface="华文中宋" panose="02010600040101010101" pitchFamily="2" charset="-122"/>
                <a:ea typeface="华文中宋" panose="02010600040101010101" pitchFamily="2" charset="-122"/>
              </a:rPr>
              <a:t>/case 1</a:t>
            </a:r>
            <a:r>
              <a:rPr lang="zh-CN" altLang="en-US" sz="3200" b="1" dirty="0">
                <a:latin typeface="华文中宋" panose="02010600040101010101" pitchFamily="2" charset="-122"/>
                <a:ea typeface="华文中宋" panose="02010600040101010101" pitchFamily="2" charset="-122"/>
              </a:rPr>
              <a:t>，束流参数</a:t>
            </a:r>
            <a:endParaRPr lang="en-US" altLang="zh-CN" sz="3200" b="1" dirty="0">
              <a:latin typeface="华文中宋" panose="02010600040101010101" pitchFamily="2" charset="-122"/>
              <a:ea typeface="华文中宋" panose="02010600040101010101" pitchFamily="2" charset="-122"/>
            </a:endParaRPr>
          </a:p>
        </p:txBody>
      </p:sp>
      <mc:AlternateContent xmlns:mc="http://schemas.openxmlformats.org/markup-compatibility/2006">
        <mc:Choice xmlns:a14="http://schemas.microsoft.com/office/drawing/2010/main" Requires="a14">
          <p:graphicFrame>
            <p:nvGraphicFramePr>
              <p:cNvPr id="6" name="表格 3">
                <a:extLst>
                  <a:ext uri="{FF2B5EF4-FFF2-40B4-BE49-F238E27FC236}">
                    <a16:creationId xmlns:a16="http://schemas.microsoft.com/office/drawing/2014/main" id="{EE20F7F2-25D8-45E1-8C2B-CD16BFCC5396}"/>
                  </a:ext>
                </a:extLst>
              </p:cNvPr>
              <p:cNvGraphicFramePr>
                <a:graphicFrameLocks noGrp="1"/>
              </p:cNvGraphicFramePr>
              <p:nvPr>
                <p:extLst>
                  <p:ext uri="{D42A27DB-BD31-4B8C-83A1-F6EECF244321}">
                    <p14:modId xmlns:p14="http://schemas.microsoft.com/office/powerpoint/2010/main" val="3401048951"/>
                  </p:ext>
                </p:extLst>
              </p:nvPr>
            </p:nvGraphicFramePr>
            <p:xfrm>
              <a:off x="694181" y="1798993"/>
              <a:ext cx="10803636" cy="4960300"/>
            </p:xfrm>
            <a:graphic>
              <a:graphicData uri="http://schemas.openxmlformats.org/drawingml/2006/table">
                <a:tbl>
                  <a:tblPr firstRow="1" bandRow="1">
                    <a:tableStyleId>{5C22544A-7EE6-4342-B048-85BDC9FD1C3A}</a:tableStyleId>
                  </a:tblPr>
                  <a:tblGrid>
                    <a:gridCol w="1507089">
                      <a:extLst>
                        <a:ext uri="{9D8B030D-6E8A-4147-A177-3AD203B41FA5}">
                          <a16:colId xmlns:a16="http://schemas.microsoft.com/office/drawing/2014/main" val="4264512890"/>
                        </a:ext>
                      </a:extLst>
                    </a:gridCol>
                    <a:gridCol w="1031107">
                      <a:extLst>
                        <a:ext uri="{9D8B030D-6E8A-4147-A177-3AD203B41FA5}">
                          <a16:colId xmlns:a16="http://schemas.microsoft.com/office/drawing/2014/main" val="2575002682"/>
                        </a:ext>
                      </a:extLst>
                    </a:gridCol>
                    <a:gridCol w="1033180">
                      <a:extLst>
                        <a:ext uri="{9D8B030D-6E8A-4147-A177-3AD203B41FA5}">
                          <a16:colId xmlns:a16="http://schemas.microsoft.com/office/drawing/2014/main" val="2245805451"/>
                        </a:ext>
                      </a:extLst>
                    </a:gridCol>
                    <a:gridCol w="1033180">
                      <a:extLst>
                        <a:ext uri="{9D8B030D-6E8A-4147-A177-3AD203B41FA5}">
                          <a16:colId xmlns:a16="http://schemas.microsoft.com/office/drawing/2014/main" val="406723183"/>
                        </a:ext>
                      </a:extLst>
                    </a:gridCol>
                    <a:gridCol w="1033180">
                      <a:extLst>
                        <a:ext uri="{9D8B030D-6E8A-4147-A177-3AD203B41FA5}">
                          <a16:colId xmlns:a16="http://schemas.microsoft.com/office/drawing/2014/main" val="1021462580"/>
                        </a:ext>
                      </a:extLst>
                    </a:gridCol>
                    <a:gridCol w="1033180">
                      <a:extLst>
                        <a:ext uri="{9D8B030D-6E8A-4147-A177-3AD203B41FA5}">
                          <a16:colId xmlns:a16="http://schemas.microsoft.com/office/drawing/2014/main" val="798930004"/>
                        </a:ext>
                      </a:extLst>
                    </a:gridCol>
                    <a:gridCol w="1033180">
                      <a:extLst>
                        <a:ext uri="{9D8B030D-6E8A-4147-A177-3AD203B41FA5}">
                          <a16:colId xmlns:a16="http://schemas.microsoft.com/office/drawing/2014/main" val="3893684518"/>
                        </a:ext>
                      </a:extLst>
                    </a:gridCol>
                    <a:gridCol w="1033180">
                      <a:extLst>
                        <a:ext uri="{9D8B030D-6E8A-4147-A177-3AD203B41FA5}">
                          <a16:colId xmlns:a16="http://schemas.microsoft.com/office/drawing/2014/main" val="1078365816"/>
                        </a:ext>
                      </a:extLst>
                    </a:gridCol>
                    <a:gridCol w="1033180">
                      <a:extLst>
                        <a:ext uri="{9D8B030D-6E8A-4147-A177-3AD203B41FA5}">
                          <a16:colId xmlns:a16="http://schemas.microsoft.com/office/drawing/2014/main" val="1153698699"/>
                        </a:ext>
                      </a:extLst>
                    </a:gridCol>
                    <a:gridCol w="1033180">
                      <a:extLst>
                        <a:ext uri="{9D8B030D-6E8A-4147-A177-3AD203B41FA5}">
                          <a16:colId xmlns:a16="http://schemas.microsoft.com/office/drawing/2014/main" val="3068869148"/>
                        </a:ext>
                      </a:extLst>
                    </a:gridCol>
                  </a:tblGrid>
                  <a:tr h="288068">
                    <a:tc>
                      <a:txBody>
                        <a:bodyPr/>
                        <a:lstStyle/>
                        <a:p>
                          <a:pPr algn="l"/>
                          <a:r>
                            <a:rPr lang="en-US" altLang="zh-CN" sz="1400" dirty="0">
                              <a:solidFill>
                                <a:schemeClr val="bg1"/>
                              </a:solidFill>
                            </a:rPr>
                            <a:t>Case 2</a:t>
                          </a:r>
                          <a:endParaRPr lang="zh-CN" altLang="en-US" sz="1400" dirty="0">
                            <a:solidFill>
                              <a:schemeClr val="bg1"/>
                            </a:solidFill>
                          </a:endParaRPr>
                        </a:p>
                      </a:txBody>
                      <a:tcPr/>
                    </a:tc>
                    <a:tc>
                      <a:txBody>
                        <a:bodyPr/>
                        <a:lstStyle/>
                        <a:p>
                          <a:pPr algn="ctr"/>
                          <a:endParaRPr lang="en-US" altLang="zh-CN" sz="1400" b="1" dirty="0">
                            <a:solidFill>
                              <a:schemeClr val="bg1"/>
                            </a:solidFill>
                            <a:latin typeface="Times New Roman" panose="02020603050405020304" pitchFamily="18" charset="0"/>
                            <a:ea typeface="思源黑体" panose="020B0400000000000000" charset="-122"/>
                          </a:endParaRPr>
                        </a:p>
                      </a:txBody>
                      <a:tcPr/>
                    </a:tc>
                    <a:tc gridSpan="4">
                      <a:txBody>
                        <a:bodyPr/>
                        <a:lstStyle/>
                        <a:p>
                          <a:pPr algn="ctr"/>
                          <a:r>
                            <a:rPr lang="en-US" altLang="zh-CN" sz="1400" b="1" dirty="0">
                              <a:solidFill>
                                <a:schemeClr val="bg1"/>
                              </a:solidFill>
                            </a:rPr>
                            <a:t>CSR on</a:t>
                          </a:r>
                          <a:endParaRPr lang="zh-CN" altLang="en-US" sz="1400" b="1" dirty="0">
                            <a:solidFill>
                              <a:schemeClr val="bg1"/>
                            </a:solidFill>
                          </a:endParaRPr>
                        </a:p>
                      </a:txBody>
                      <a:tcPr/>
                    </a:tc>
                    <a:tc hMerge="1">
                      <a:txBody>
                        <a:bodyPr/>
                        <a:lstStyle/>
                        <a:p>
                          <a:pPr algn="ctr"/>
                          <a:endParaRPr lang="zh-CN" altLang="en-US"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b="1" dirty="0">
                            <a:solidFill>
                              <a:schemeClr val="tx1"/>
                            </a:solidFill>
                          </a:endParaRPr>
                        </a:p>
                      </a:txBody>
                      <a:tcPr/>
                    </a:tc>
                    <a:tc hMerge="1">
                      <a:txBody>
                        <a:bodyPr/>
                        <a:lstStyle/>
                        <a:p>
                          <a:pPr algn="ctr"/>
                          <a:endParaRPr lang="zh-CN" altLang="en-US" b="1" dirty="0">
                            <a:solidFill>
                              <a:schemeClr val="tx1"/>
                            </a:solidFill>
                          </a:endParaRPr>
                        </a:p>
                      </a:txBody>
                      <a:tcPr/>
                    </a:tc>
                    <a:tc grid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bg1"/>
                              </a:solidFill>
                            </a:rPr>
                            <a:t>CSR off</a:t>
                          </a:r>
                          <a:endParaRPr lang="zh-CN" altLang="en-US" sz="1400" b="1" dirty="0">
                            <a:solidFill>
                              <a:schemeClr val="bg1"/>
                            </a:solidFill>
                          </a:endParaRPr>
                        </a:p>
                      </a:txBody>
                      <a:tcPr/>
                    </a:tc>
                    <a:tc hMerge="1">
                      <a:txBody>
                        <a:bodyPr/>
                        <a:lstStyle/>
                        <a:p>
                          <a:pPr algn="ctr"/>
                          <a:endParaRPr lang="zh-CN" altLang="en-US"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b="1" dirty="0">
                              <a:solidFill>
                                <a:schemeClr val="tx1"/>
                              </a:solidFill>
                            </a:rPr>
                            <a:t>CSR off</a:t>
                          </a:r>
                          <a:endParaRPr lang="zh-CN" altLang="en-US" b="1" dirty="0">
                            <a:solidFill>
                              <a:schemeClr val="tx1"/>
                            </a:solidFill>
                          </a:endParaRPr>
                        </a:p>
                      </a:txBody>
                      <a:tcPr/>
                    </a:tc>
                    <a:tc hMerge="1">
                      <a:txBody>
                        <a:bodyPr/>
                        <a:lstStyle/>
                        <a:p>
                          <a:pPr algn="ctr"/>
                          <a:endParaRPr lang="zh-CN" altLang="en-US" b="1" dirty="0">
                            <a:solidFill>
                              <a:schemeClr val="tx1"/>
                            </a:solidFill>
                          </a:endParaRPr>
                        </a:p>
                      </a:txBody>
                      <a:tcPr/>
                    </a:tc>
                    <a:extLst>
                      <a:ext uri="{0D108BD9-81ED-4DB2-BD59-A6C34878D82A}">
                        <a16:rowId xmlns:a16="http://schemas.microsoft.com/office/drawing/2014/main" val="8322659"/>
                      </a:ext>
                    </a:extLst>
                  </a:tr>
                  <a:tr h="288068">
                    <a:tc>
                      <a:txBody>
                        <a:bodyPr/>
                        <a:lstStyle/>
                        <a:p>
                          <a:pPr algn="l"/>
                          <a:endParaRPr lang="zh-CN" altLang="en-US" sz="1400" b="1" dirty="0">
                            <a:solidFill>
                              <a:schemeClr val="tx1"/>
                            </a:solidFill>
                          </a:endParaRPr>
                        </a:p>
                      </a:txBody>
                      <a:tcPr/>
                    </a:tc>
                    <a:tc>
                      <a:txBody>
                        <a:bodyPr/>
                        <a:lstStyle/>
                        <a:p>
                          <a:pPr algn="ctr"/>
                          <a:r>
                            <a:rPr lang="en-US" altLang="zh-CN" sz="1400" b="1" dirty="0">
                              <a:solidFill>
                                <a:schemeClr val="tx1"/>
                              </a:solidFill>
                            </a:rPr>
                            <a:t>Before BC</a:t>
                          </a:r>
                          <a:endParaRPr lang="zh-CN" altLang="en-US" sz="1400" b="1" dirty="0">
                            <a:solidFill>
                              <a:schemeClr val="tx1"/>
                            </a:solidFill>
                          </a:endParaRPr>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After BC</a:t>
                          </a:r>
                          <a:endParaRPr lang="zh-CN" altLang="en-US" sz="1400" b="1" dirty="0">
                            <a:solidFill>
                              <a:schemeClr val="tx1"/>
                            </a:solidFill>
                          </a:endParaRPr>
                        </a:p>
                      </a:txBody>
                      <a:tcPr/>
                    </a:tc>
                    <a:tc hMerge="1">
                      <a:txBody>
                        <a:bodyPr/>
                        <a:lstStyle/>
                        <a:p>
                          <a:endParaRPr lang="zh-CN" alt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IP2</a:t>
                          </a:r>
                          <a:endParaRPr lang="zh-CN" altLang="en-US" sz="1400"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After BC</a:t>
                          </a:r>
                          <a:endParaRPr lang="zh-CN" altLang="en-US" sz="1400" b="1" dirty="0">
                            <a:solidFill>
                              <a:schemeClr val="tx1"/>
                            </a:solidFill>
                          </a:endParaRPr>
                        </a:p>
                      </a:txBody>
                      <a:tcPr/>
                    </a:tc>
                    <a:tc hMerge="1">
                      <a:txBody>
                        <a:bodyPr/>
                        <a:lstStyle/>
                        <a:p>
                          <a:endParaRPr lang="zh-CN" alt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IP2</a:t>
                          </a:r>
                          <a:endParaRPr lang="zh-CN" altLang="en-US" sz="1400"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tc>
                    <a:extLst>
                      <a:ext uri="{0D108BD9-81ED-4DB2-BD59-A6C34878D82A}">
                        <a16:rowId xmlns:a16="http://schemas.microsoft.com/office/drawing/2014/main" val="3971210253"/>
                      </a:ext>
                    </a:extLst>
                  </a:tr>
                  <a:tr h="288068">
                    <a:tc>
                      <a:txBody>
                        <a:bodyPr/>
                        <a:lstStyle/>
                        <a:p>
                          <a:pPr algn="l"/>
                          <a:endParaRPr lang="zh-CN" altLang="en-US" sz="1400"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Beam</a:t>
                          </a: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extLst>
                      <a:ext uri="{0D108BD9-81ED-4DB2-BD59-A6C34878D82A}">
                        <a16:rowId xmlns:a16="http://schemas.microsoft.com/office/drawing/2014/main" val="3248981513"/>
                      </a:ext>
                    </a:extLst>
                  </a:tr>
                  <a:tr h="288068">
                    <a:tc>
                      <a:txBody>
                        <a:bodyPr/>
                        <a:lstStyle/>
                        <a:p>
                          <a:pPr algn="l"/>
                          <a14:m>
                            <m:oMath xmlns:m="http://schemas.openxmlformats.org/officeDocument/2006/math">
                              <m:r>
                                <a:rPr lang="en-US" altLang="zh-CN" sz="1400" b="1" i="1" smtClean="0">
                                  <a:latin typeface="Cambria Math" panose="02040503050406030204" pitchFamily="18" charset="0"/>
                                </a:rPr>
                                <m:t>𝑬</m:t>
                              </m:r>
                            </m:oMath>
                          </a14:m>
                          <a:r>
                            <a:rPr lang="en-US" altLang="zh-CN" sz="1400" b="1" dirty="0"/>
                            <a:t> [</a:t>
                          </a:r>
                          <a14:m>
                            <m:oMath xmlns:m="http://schemas.openxmlformats.org/officeDocument/2006/math">
                              <m:r>
                                <a:rPr lang="en-US" altLang="zh-CN" sz="1400" b="1" i="0" smtClean="0">
                                  <a:latin typeface="Cambria Math" panose="02040503050406030204" pitchFamily="18" charset="0"/>
                                </a:rPr>
                                <m:t>𝐌𝐞𝐕</m:t>
                              </m:r>
                            </m:oMath>
                          </a14:m>
                          <a:r>
                            <a:rPr lang="en-US" altLang="zh-CN" sz="1400" b="1" dirty="0"/>
                            <a:t>]</a:t>
                          </a:r>
                          <a:endParaRPr lang="zh-CN" altLang="en-US" sz="1400" b="1" dirty="0"/>
                        </a:p>
                      </a:txBody>
                      <a:tcPr/>
                    </a:tc>
                    <a:tc>
                      <a:txBody>
                        <a:bodyPr/>
                        <a:lstStyle/>
                        <a:p>
                          <a:pPr algn="ctr"/>
                          <a:r>
                            <a:rPr lang="en-US" altLang="zh-CN" sz="1400" dirty="0"/>
                            <a:t>25.9</a:t>
                          </a: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1195604"/>
                      </a:ext>
                    </a:extLst>
                  </a:tr>
                  <a:tr h="288068">
                    <a:tc>
                      <a:txBody>
                        <a:bodyPr/>
                        <a:lstStyle/>
                        <a:p>
                          <a:pPr algn="l"/>
                          <a14:m>
                            <m:oMath xmlns:m="http://schemas.openxmlformats.org/officeDocument/2006/math">
                              <m:r>
                                <a:rPr lang="en-US" altLang="zh-CN" sz="1400" b="1" i="1" smtClean="0">
                                  <a:latin typeface="Cambria Math" panose="02040503050406030204" pitchFamily="18" charset="0"/>
                                </a:rPr>
                                <m:t>𝑸</m:t>
                              </m:r>
                            </m:oMath>
                          </a14:m>
                          <a:r>
                            <a:rPr lang="en-US" altLang="zh-CN" sz="1400" b="1" dirty="0"/>
                            <a:t> [</a:t>
                          </a:r>
                          <a14:m>
                            <m:oMath xmlns:m="http://schemas.openxmlformats.org/officeDocument/2006/math">
                              <m:r>
                                <a:rPr lang="en-US" altLang="zh-CN" sz="1400" b="1" i="0" dirty="0" smtClean="0">
                                  <a:latin typeface="Cambria Math" panose="02040503050406030204" pitchFamily="18" charset="0"/>
                                </a:rPr>
                                <m:t>𝐧𝐂</m:t>
                              </m:r>
                            </m:oMath>
                          </a14:m>
                          <a:r>
                            <a:rPr lang="en-US" altLang="zh-CN" sz="1400" b="1" dirty="0"/>
                            <a:t>]</a:t>
                          </a:r>
                          <a:endParaRPr lang="zh-CN" altLang="en-US" sz="1400" b="1" dirty="0"/>
                        </a:p>
                      </a:txBody>
                      <a:tcPr/>
                    </a:tc>
                    <a:tc>
                      <a:txBody>
                        <a:bodyPr/>
                        <a:lstStyle/>
                        <a:p>
                          <a:pPr algn="ctr"/>
                          <a:r>
                            <a:rPr lang="en-US" altLang="zh-CN" sz="1400" dirty="0"/>
                            <a:t>5</a:t>
                          </a: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264722560"/>
                      </a:ext>
                    </a:extLst>
                  </a:tr>
                  <a:tr h="28806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𝝈</m:t>
                                  </m:r>
                                </m:e>
                                <m:sub>
                                  <m:r>
                                    <a:rPr lang="en-US" altLang="zh-CN" sz="1400" b="1" i="1" smtClean="0">
                                      <a:latin typeface="Cambria Math" panose="02040503050406030204" pitchFamily="18" charset="0"/>
                                    </a:rPr>
                                    <m:t>𝒛</m:t>
                                  </m:r>
                                </m:sub>
                              </m:sSub>
                            </m:oMath>
                          </a14:m>
                          <a:r>
                            <a:rPr lang="en-US" altLang="zh-CN" sz="1400" b="1" dirty="0"/>
                            <a:t> [</a:t>
                          </a:r>
                          <a14:m>
                            <m:oMath xmlns:m="http://schemas.openxmlformats.org/officeDocument/2006/math">
                              <m:r>
                                <a:rPr lang="en-US" altLang="zh-CN" sz="1400" b="1" i="0" dirty="0" smtClean="0">
                                  <a:latin typeface="Cambria Math" panose="02040503050406030204" pitchFamily="18" charset="0"/>
                                </a:rPr>
                                <m:t>𝛍</m:t>
                              </m:r>
                              <m:r>
                                <a:rPr lang="en-US" altLang="zh-CN" sz="1400" b="1" i="0" dirty="0" smtClean="0">
                                  <a:latin typeface="Cambria Math" panose="02040503050406030204" pitchFamily="18" charset="0"/>
                                </a:rPr>
                                <m:t>𝐦</m:t>
                              </m:r>
                            </m:oMath>
                          </a14:m>
                          <a:r>
                            <a:rPr lang="en-US" altLang="zh-CN" sz="1400" b="1" dirty="0"/>
                            <a:t>]</a:t>
                          </a:r>
                          <a:endParaRPr lang="zh-CN" altLang="en-US" sz="1400" b="1" dirty="0"/>
                        </a:p>
                      </a:txBody>
                      <a:tcPr/>
                    </a:tc>
                    <a:tc>
                      <a:txBody>
                        <a:bodyPr/>
                        <a:lstStyle/>
                        <a:p>
                          <a:pPr algn="ctr"/>
                          <a:r>
                            <a:rPr lang="en-US" altLang="zh-CN" sz="1400" dirty="0"/>
                            <a:t>1784.3</a:t>
                          </a: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3389191103"/>
                      </a:ext>
                    </a:extLst>
                  </a:tr>
                  <a:tr h="3061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𝑰</m:t>
                                  </m:r>
                                </m:e>
                                <m:sub>
                                  <m:r>
                                    <a:rPr lang="en-US" altLang="zh-CN" sz="1400" b="1" i="1" smtClean="0">
                                      <a:latin typeface="Cambria Math" panose="02040503050406030204" pitchFamily="18" charset="0"/>
                                    </a:rPr>
                                    <m:t>𝒑𝒆𝒂𝒌</m:t>
                                  </m:r>
                                </m:sub>
                              </m:sSub>
                            </m:oMath>
                          </a14:m>
                          <a:r>
                            <a:rPr lang="en-US" altLang="zh-CN" sz="1400" b="1" dirty="0"/>
                            <a:t> [</a:t>
                          </a:r>
                          <a14:m>
                            <m:oMath xmlns:m="http://schemas.openxmlformats.org/officeDocument/2006/math">
                              <m:r>
                                <a:rPr lang="en-US" altLang="zh-CN" sz="1400" b="1" i="0" dirty="0" smtClean="0">
                                  <a:latin typeface="Cambria Math" panose="02040503050406030204" pitchFamily="18" charset="0"/>
                                </a:rPr>
                                <m:t>𝐤𝐀</m:t>
                              </m:r>
                            </m:oMath>
                          </a14:m>
                          <a:r>
                            <a:rPr lang="en-US" altLang="zh-CN" sz="1400" b="1" dirty="0"/>
                            <a:t>]</a:t>
                          </a:r>
                          <a:endParaRPr lang="zh-CN" altLang="en-US" sz="1400" b="1" dirty="0"/>
                        </a:p>
                      </a:txBody>
                      <a:tcPr/>
                    </a:tc>
                    <a:tc>
                      <a:txBody>
                        <a:bodyPr/>
                        <a:lstStyle/>
                        <a:p>
                          <a:pPr algn="ctr"/>
                          <a:r>
                            <a:rPr lang="en-US" altLang="zh-CN" sz="1400" dirty="0"/>
                            <a:t>0.7</a:t>
                          </a: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2365844303"/>
                      </a:ext>
                    </a:extLst>
                  </a:tr>
                  <a:tr h="306133">
                    <a:tc>
                      <a:txBody>
                        <a:bodyPr/>
                        <a:lstStyle/>
                        <a:p>
                          <a:pPr algn="l"/>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𝝈</m:t>
                                  </m:r>
                                </m:e>
                                <m:sub>
                                  <m:r>
                                    <a:rPr lang="en-US" altLang="zh-CN" sz="1400" b="1" i="1" smtClean="0">
                                      <a:latin typeface="Cambria Math" panose="02040503050406030204" pitchFamily="18" charset="0"/>
                                    </a:rPr>
                                    <m:t>𝜸</m:t>
                                  </m:r>
                                </m:sub>
                              </m:sSub>
                            </m:oMath>
                          </a14:m>
                          <a:r>
                            <a:rPr lang="zh-CN" altLang="en-US" sz="1400" b="1" dirty="0"/>
                            <a:t> </a:t>
                          </a:r>
                          <a:r>
                            <a:rPr lang="en-US" altLang="zh-CN" sz="1400" b="1" dirty="0"/>
                            <a:t>[</a:t>
                          </a:r>
                          <a14:m>
                            <m:oMath xmlns:m="http://schemas.openxmlformats.org/officeDocument/2006/math">
                              <m:r>
                                <a:rPr lang="en-US" altLang="zh-CN" sz="1400" b="1" i="0" smtClean="0">
                                  <a:latin typeface="Cambria Math" panose="02040503050406030204" pitchFamily="18" charset="0"/>
                                </a:rPr>
                                <m:t>%</m:t>
                              </m:r>
                            </m:oMath>
                          </a14:m>
                          <a:r>
                            <a:rPr lang="en-US" altLang="zh-CN" sz="1400" b="1" dirty="0"/>
                            <a:t>]</a:t>
                          </a:r>
                          <a:endParaRPr lang="zh-CN" altLang="en-US" sz="1400" b="1" dirty="0"/>
                        </a:p>
                      </a:txBody>
                      <a:tcPr/>
                    </a:tc>
                    <a:tc>
                      <a:txBody>
                        <a:bodyPr/>
                        <a:lstStyle/>
                        <a:p>
                          <a:pPr algn="ctr"/>
                          <a:r>
                            <a:rPr lang="en-US" altLang="zh-CN" sz="1400" i="0" dirty="0"/>
                            <a:t>4.68</a:t>
                          </a:r>
                          <a:endParaRPr lang="zh-CN" altLang="en-US" sz="1400" i="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1610565405"/>
                      </a:ext>
                    </a:extLst>
                  </a:tr>
                  <a:tr h="306133">
                    <a:tc>
                      <a:txBody>
                        <a:bodyPr/>
                        <a:lstStyle/>
                        <a:p>
                          <a:pPr algn="l"/>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𝝐</m:t>
                                  </m:r>
                                </m:e>
                                <m:sub>
                                  <m:r>
                                    <a:rPr lang="en-US" altLang="zh-CN" sz="1400" b="1" i="1" smtClean="0">
                                      <a:latin typeface="Cambria Math" panose="02040503050406030204" pitchFamily="18" charset="0"/>
                                    </a:rPr>
                                    <m:t>𝒙</m:t>
                                  </m:r>
                                </m:sub>
                              </m:sSub>
                            </m:oMath>
                          </a14:m>
                          <a:r>
                            <a:rPr lang="zh-CN" altLang="en-US" sz="1400" b="1" dirty="0"/>
                            <a:t> </a:t>
                          </a:r>
                          <a:r>
                            <a:rPr lang="en-US" altLang="zh-CN" sz="1400" b="1" dirty="0"/>
                            <a:t>[</a:t>
                          </a:r>
                          <a14:m>
                            <m:oMath xmlns:m="http://schemas.openxmlformats.org/officeDocument/2006/math">
                              <m:r>
                                <a:rPr lang="en-US" altLang="zh-CN" sz="1400" b="1" i="0" smtClean="0">
                                  <a:latin typeface="Cambria Math" panose="02040503050406030204" pitchFamily="18" charset="0"/>
                                </a:rPr>
                                <m:t>𝐦𝐦</m:t>
                              </m:r>
                              <m:r>
                                <a:rPr lang="en-US" altLang="zh-CN" sz="1400" b="1" i="0" smtClean="0">
                                  <a:latin typeface="Cambria Math" panose="02040503050406030204" pitchFamily="18" charset="0"/>
                                </a:rPr>
                                <m:t>⋅</m:t>
                              </m:r>
                              <m:r>
                                <a:rPr lang="en-US" altLang="zh-CN" sz="1400" b="1" i="0" smtClean="0">
                                  <a:latin typeface="Cambria Math" panose="02040503050406030204" pitchFamily="18" charset="0"/>
                                </a:rPr>
                                <m:t>𝐦𝐫𝐚𝐝</m:t>
                              </m:r>
                            </m:oMath>
                          </a14:m>
                          <a:r>
                            <a:rPr lang="en-US" altLang="zh-CN" sz="1400" b="1" dirty="0"/>
                            <a:t>]</a:t>
                          </a:r>
                          <a:endParaRPr lang="zh-CN" altLang="en-US" sz="1400" b="1" dirty="0"/>
                        </a:p>
                      </a:txBody>
                      <a:tcPr/>
                    </a:tc>
                    <a:tc>
                      <a:txBody>
                        <a:bodyPr/>
                        <a:lstStyle/>
                        <a:p>
                          <a:pPr algn="ctr"/>
                          <a:r>
                            <a:rPr lang="en-US" altLang="zh-CN" sz="1400" dirty="0"/>
                            <a:t>0.2</a:t>
                          </a: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2205483391"/>
                      </a:ext>
                    </a:extLst>
                  </a:tr>
                  <a:tr h="3061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𝝐</m:t>
                                  </m:r>
                                </m:e>
                                <m:sub>
                                  <m:r>
                                    <a:rPr lang="en-US" altLang="zh-CN" sz="1400" b="1" i="1" smtClean="0">
                                      <a:latin typeface="Cambria Math" panose="02040503050406030204" pitchFamily="18" charset="0"/>
                                    </a:rPr>
                                    <m:t>𝒚</m:t>
                                  </m:r>
                                </m:sub>
                              </m:sSub>
                            </m:oMath>
                          </a14:m>
                          <a:r>
                            <a:rPr lang="zh-CN" altLang="en-US" sz="1400" b="1" dirty="0"/>
                            <a:t> </a:t>
                          </a:r>
                          <a:r>
                            <a:rPr lang="en-US" altLang="zh-CN" sz="1400" b="1" dirty="0"/>
                            <a:t>[</a:t>
                          </a:r>
                          <a14:m>
                            <m:oMath xmlns:m="http://schemas.openxmlformats.org/officeDocument/2006/math">
                              <m:r>
                                <a:rPr lang="en-US" altLang="zh-CN" sz="1400" b="1" i="0" smtClean="0">
                                  <a:latin typeface="Cambria Math" panose="02040503050406030204" pitchFamily="18" charset="0"/>
                                </a:rPr>
                                <m:t>𝐦𝐦</m:t>
                              </m:r>
                              <m:r>
                                <a:rPr lang="en-US" altLang="zh-CN" sz="1400" b="1" i="0" smtClean="0">
                                  <a:latin typeface="Cambria Math" panose="02040503050406030204" pitchFamily="18" charset="0"/>
                                </a:rPr>
                                <m:t>⋅</m:t>
                              </m:r>
                              <m:r>
                                <a:rPr lang="en-US" altLang="zh-CN" sz="1400" b="1" i="0" smtClean="0">
                                  <a:latin typeface="Cambria Math" panose="02040503050406030204" pitchFamily="18" charset="0"/>
                                </a:rPr>
                                <m:t>𝐦𝐫𝐚𝐝</m:t>
                              </m:r>
                            </m:oMath>
                          </a14:m>
                          <a:r>
                            <a:rPr lang="en-US" altLang="zh-CN" sz="1400" b="1" dirty="0"/>
                            <a:t>]</a:t>
                          </a:r>
                          <a:endParaRPr lang="zh-CN" altLang="en-US" sz="1400" b="1"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0.2</a:t>
                          </a:r>
                          <a:endParaRPr lang="zh-CN" altLang="en-US" sz="1400" i="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3282331058"/>
                      </a:ext>
                    </a:extLst>
                  </a:tr>
                  <a:tr h="3061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CN" sz="1400" b="1" i="1" smtClean="0">
                                      <a:solidFill>
                                        <a:schemeClr val="tx1"/>
                                      </a:solidFill>
                                      <a:latin typeface="Cambria Math" panose="02040503050406030204" pitchFamily="18" charset="0"/>
                                    </a:rPr>
                                  </m:ctrlPr>
                                </m:sSubPr>
                                <m:e>
                                  <m:r>
                                    <a:rPr lang="en-US" altLang="zh-CN" sz="1400" b="1" i="1" smtClean="0">
                                      <a:solidFill>
                                        <a:schemeClr val="tx1"/>
                                      </a:solidFill>
                                      <a:latin typeface="Cambria Math" panose="02040503050406030204" pitchFamily="18" charset="0"/>
                                    </a:rPr>
                                    <m:t>𝝐</m:t>
                                  </m:r>
                                </m:e>
                                <m:sub>
                                  <m:r>
                                    <a:rPr lang="en-US" altLang="zh-CN" sz="1400" b="1" i="1" smtClean="0">
                                      <a:solidFill>
                                        <a:schemeClr val="tx1"/>
                                      </a:solidFill>
                                      <a:latin typeface="Cambria Math" panose="02040503050406030204" pitchFamily="18" charset="0"/>
                                    </a:rPr>
                                    <m:t>𝒏𝒙</m:t>
                                  </m:r>
                                </m:sub>
                              </m:sSub>
                            </m:oMath>
                          </a14:m>
                          <a:r>
                            <a:rPr lang="zh-CN" altLang="en-US" sz="1400" b="1" dirty="0">
                              <a:solidFill>
                                <a:schemeClr val="tx1"/>
                              </a:solidFill>
                            </a:rPr>
                            <a:t> </a:t>
                          </a:r>
                          <a:r>
                            <a:rPr lang="en-US" altLang="zh-CN" sz="1400" b="1" dirty="0">
                              <a:solidFill>
                                <a:schemeClr val="tx1"/>
                              </a:solidFill>
                            </a:rPr>
                            <a:t>[</a:t>
                          </a:r>
                          <a14:m>
                            <m:oMath xmlns:m="http://schemas.openxmlformats.org/officeDocument/2006/math">
                              <m:r>
                                <a:rPr lang="en-US" altLang="zh-CN" sz="1400" b="1" i="0" smtClean="0">
                                  <a:solidFill>
                                    <a:schemeClr val="tx1"/>
                                  </a:solidFill>
                                  <a:latin typeface="Cambria Math" panose="02040503050406030204" pitchFamily="18" charset="0"/>
                                </a:rPr>
                                <m:t>𝐦𝐦</m:t>
                              </m:r>
                              <m:r>
                                <a:rPr lang="en-US" altLang="zh-CN" sz="1400" b="1" i="0" smtClean="0">
                                  <a:solidFill>
                                    <a:schemeClr val="tx1"/>
                                  </a:solidFill>
                                  <a:latin typeface="Cambria Math" panose="02040503050406030204" pitchFamily="18" charset="0"/>
                                </a:rPr>
                                <m:t>⋅</m:t>
                              </m:r>
                              <m:r>
                                <a:rPr lang="en-US" altLang="zh-CN" sz="1400" b="1" i="0" smtClean="0">
                                  <a:solidFill>
                                    <a:schemeClr val="tx1"/>
                                  </a:solidFill>
                                  <a:latin typeface="Cambria Math" panose="02040503050406030204" pitchFamily="18" charset="0"/>
                                </a:rPr>
                                <m:t>𝐦𝐫𝐚𝐝</m:t>
                              </m:r>
                            </m:oMath>
                          </a14:m>
                          <a:r>
                            <a:rPr lang="en-US" altLang="zh-CN" sz="1400" b="1" dirty="0">
                              <a:solidFill>
                                <a:schemeClr val="tx1"/>
                              </a:solidFill>
                            </a:rPr>
                            <a:t>]</a:t>
                          </a:r>
                          <a:endParaRPr lang="zh-CN" altLang="en-US" sz="1400" b="1" dirty="0">
                            <a:solidFill>
                              <a:schemeClr val="tx1"/>
                            </a:solidFill>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i="0" dirty="0">
                              <a:solidFill>
                                <a:schemeClr val="tx1"/>
                              </a:solidFill>
                            </a:rPr>
                            <a:t>10</a:t>
                          </a:r>
                          <a:endParaRPr lang="zh-CN" altLang="en-US" sz="1400" b="1" i="0"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marL="0" algn="ctr" defTabSz="914400" rtl="0" eaLnBrk="1" latinLnBrk="0" hangingPunct="1"/>
                          <a:endParaRPr lang="zh-CN" altLang="en-US" sz="14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1400" b="1" kern="1200" dirty="0">
                            <a:solidFill>
                              <a:schemeClr val="tx1"/>
                            </a:solidFill>
                            <a:latin typeface="+mn-lt"/>
                            <a:ea typeface="+mn-ea"/>
                            <a:cs typeface="+mn-cs"/>
                          </a:endParaRPr>
                        </a:p>
                      </a:txBody>
                      <a:tcPr/>
                    </a:tc>
                    <a:extLst>
                      <a:ext uri="{0D108BD9-81ED-4DB2-BD59-A6C34878D82A}">
                        <a16:rowId xmlns:a16="http://schemas.microsoft.com/office/drawing/2014/main" val="3994062116"/>
                      </a:ext>
                    </a:extLst>
                  </a:tr>
                  <a:tr h="306133">
                    <a:tc>
                      <a:txBody>
                        <a:bodyPr/>
                        <a:lstStyle/>
                        <a:p>
                          <a:pPr algn="l"/>
                          <a14:m>
                            <m:oMath xmlns:m="http://schemas.openxmlformats.org/officeDocument/2006/math">
                              <m:sSub>
                                <m:sSubPr>
                                  <m:ctrlPr>
                                    <a:rPr lang="en-US" altLang="zh-CN" sz="1400" b="1" i="1" smtClean="0">
                                      <a:latin typeface="Cambria Math" panose="02040503050406030204" pitchFamily="18" charset="0"/>
                                    </a:rPr>
                                  </m:ctrlPr>
                                </m:sSubPr>
                                <m:e>
                                  <m:r>
                                    <a:rPr lang="en-US" altLang="zh-CN" sz="1400" b="1" i="1" smtClean="0">
                                      <a:latin typeface="Cambria Math" panose="02040503050406030204" pitchFamily="18" charset="0"/>
                                    </a:rPr>
                                    <m:t>𝝐</m:t>
                                  </m:r>
                                </m:e>
                                <m:sub>
                                  <m:r>
                                    <a:rPr lang="en-US" altLang="zh-CN" sz="1400" b="1" i="1" smtClean="0">
                                      <a:latin typeface="Cambria Math" panose="02040503050406030204" pitchFamily="18" charset="0"/>
                                    </a:rPr>
                                    <m:t>𝒏𝒚</m:t>
                                  </m:r>
                                </m:sub>
                              </m:sSub>
                            </m:oMath>
                          </a14:m>
                          <a:r>
                            <a:rPr lang="zh-CN" altLang="en-US" sz="1400" b="1" dirty="0"/>
                            <a:t> </a:t>
                          </a:r>
                          <a:r>
                            <a:rPr lang="en-US" altLang="zh-CN" sz="1400" b="1" dirty="0"/>
                            <a:t>[</a:t>
                          </a:r>
                          <a14:m>
                            <m:oMath xmlns:m="http://schemas.openxmlformats.org/officeDocument/2006/math">
                              <m:r>
                                <a:rPr lang="en-US" altLang="zh-CN" sz="1400" b="1" i="0" smtClean="0">
                                  <a:latin typeface="Cambria Math" panose="02040503050406030204" pitchFamily="18" charset="0"/>
                                </a:rPr>
                                <m:t>𝐦𝐦</m:t>
                              </m:r>
                              <m:r>
                                <a:rPr lang="en-US" altLang="zh-CN" sz="1400" b="1" i="0" smtClean="0">
                                  <a:latin typeface="Cambria Math" panose="02040503050406030204" pitchFamily="18" charset="0"/>
                                </a:rPr>
                                <m:t>⋅</m:t>
                              </m:r>
                              <m:r>
                                <a:rPr lang="en-US" altLang="zh-CN" sz="1400" b="1" i="0" smtClean="0">
                                  <a:latin typeface="Cambria Math" panose="02040503050406030204" pitchFamily="18" charset="0"/>
                                </a:rPr>
                                <m:t>𝐦𝐫𝐚𝐝</m:t>
                              </m:r>
                            </m:oMath>
                          </a14:m>
                          <a:r>
                            <a:rPr lang="en-US" altLang="zh-CN" sz="1400" b="1" dirty="0"/>
                            <a:t>]</a:t>
                          </a:r>
                          <a:endParaRPr lang="zh-CN" altLang="en-US" sz="1400" b="1" dirty="0"/>
                        </a:p>
                      </a:txBody>
                      <a:tcPr/>
                    </a:tc>
                    <a:tc>
                      <a:txBody>
                        <a:bodyPr/>
                        <a:lstStyle/>
                        <a:p>
                          <a:pPr algn="ctr"/>
                          <a:r>
                            <a:rPr lang="en-US" altLang="zh-CN" sz="1400" dirty="0"/>
                            <a:t>10</a:t>
                          </a:r>
                          <a:endParaRPr lang="zh-CN" altLang="en-US" sz="1400" dirty="0"/>
                        </a:p>
                      </a:txBody>
                      <a:tcPr/>
                    </a:tc>
                    <a:tc>
                      <a:txBody>
                        <a:bodyPr/>
                        <a:lstStyle/>
                        <a:p>
                          <a:pPr algn="ctr"/>
                          <a:endParaRPr lang="zh-CN" altLang="en-US" sz="1400" b="0" dirty="0"/>
                        </a:p>
                      </a:txBody>
                      <a:tcPr/>
                    </a:tc>
                    <a:tc>
                      <a:txBody>
                        <a:bodyPr/>
                        <a:lstStyle/>
                        <a:p>
                          <a:pPr algn="ctr"/>
                          <a:endParaRPr lang="zh-CN" altLang="en-US" sz="1400" b="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2288787962"/>
                      </a:ext>
                    </a:extLst>
                  </a:tr>
                  <a:tr h="306133">
                    <a:tc>
                      <a:txBody>
                        <a:bodyPr/>
                        <a:lstStyle/>
                        <a:p>
                          <a:pPr algn="l"/>
                          <a14:m>
                            <m:oMath xmlns:m="http://schemas.openxmlformats.org/officeDocument/2006/math">
                              <m:d>
                                <m:dPr>
                                  <m:begChr m:val="⟨"/>
                                  <m:endChr m:val="⟩"/>
                                  <m:ctrlPr>
                                    <a:rPr lang="en-US" altLang="zh-CN" sz="1400" b="1" i="1" smtClean="0">
                                      <a:solidFill>
                                        <a:schemeClr val="tx1"/>
                                      </a:solidFill>
                                      <a:latin typeface="Cambria Math" panose="02040503050406030204" pitchFamily="18" charset="0"/>
                                    </a:rPr>
                                  </m:ctrlPr>
                                </m:dPr>
                                <m:e>
                                  <m:r>
                                    <a:rPr lang="en-US" altLang="zh-CN" sz="1400" b="1" i="1" smtClean="0">
                                      <a:solidFill>
                                        <a:schemeClr val="tx1"/>
                                      </a:solidFill>
                                      <a:latin typeface="Cambria Math" panose="02040503050406030204" pitchFamily="18" charset="0"/>
                                    </a:rPr>
                                    <m:t>𝒙</m:t>
                                  </m:r>
                                </m:e>
                              </m:d>
                            </m:oMath>
                          </a14:m>
                          <a:r>
                            <a:rPr lang="en-US" altLang="zh-CN" sz="1400" b="1" dirty="0">
                              <a:solidFill>
                                <a:schemeClr val="tx1"/>
                              </a:solidFill>
                            </a:rPr>
                            <a:t> [</a:t>
                          </a:r>
                          <a14:m>
                            <m:oMath xmlns:m="http://schemas.openxmlformats.org/officeDocument/2006/math">
                              <m:r>
                                <a:rPr lang="en-US" altLang="zh-CN" sz="1400" b="1" i="0" dirty="0" smtClean="0">
                                  <a:solidFill>
                                    <a:schemeClr val="tx1"/>
                                  </a:solidFill>
                                  <a:latin typeface="Cambria Math" panose="02040503050406030204" pitchFamily="18" charset="0"/>
                                </a:rPr>
                                <m:t>𝛍</m:t>
                              </m:r>
                              <m:r>
                                <a:rPr lang="en-US" altLang="zh-CN" sz="1400" b="1" i="0" dirty="0" smtClean="0">
                                  <a:solidFill>
                                    <a:schemeClr val="tx1"/>
                                  </a:solidFill>
                                  <a:latin typeface="Cambria Math" panose="02040503050406030204" pitchFamily="18" charset="0"/>
                                </a:rPr>
                                <m:t>𝐦</m:t>
                              </m:r>
                            </m:oMath>
                          </a14:m>
                          <a:r>
                            <a:rPr lang="en-US" altLang="zh-CN" sz="1400" b="1" dirty="0">
                              <a:solidFill>
                                <a:schemeClr val="tx1"/>
                              </a:solidFill>
                            </a:rPr>
                            <a:t>]</a:t>
                          </a:r>
                          <a:endParaRPr lang="zh-CN" altLang="en-US" sz="1400" b="1" dirty="0"/>
                        </a:p>
                      </a:txBody>
                      <a:tcPr/>
                    </a:tc>
                    <a:tc>
                      <a:txBody>
                        <a:bodyPr/>
                        <a:lstStyle/>
                        <a:p>
                          <a:pPr algn="ctr"/>
                          <a:r>
                            <a:rPr lang="en-US" altLang="zh-CN" sz="1400" b="1" i="0" dirty="0"/>
                            <a:t>-2.03</a:t>
                          </a:r>
                          <a:endParaRPr lang="zh-CN" altLang="en-US" sz="1400" b="1" i="0" dirty="0"/>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marL="0" algn="ctr" defTabSz="914400" rtl="0" eaLnBrk="1" latinLnBrk="0" hangingPunct="1"/>
                          <a:endParaRPr lang="zh-CN" altLang="en-US" sz="1400" b="1" kern="1200" dirty="0">
                            <a:solidFill>
                              <a:schemeClr val="tx1"/>
                            </a:solidFill>
                            <a:latin typeface="+mn-lt"/>
                            <a:ea typeface="+mn-ea"/>
                            <a:cs typeface="+mn-cs"/>
                          </a:endParaRPr>
                        </a:p>
                      </a:txBody>
                      <a:tcPr/>
                    </a:tc>
                    <a:extLst>
                      <a:ext uri="{0D108BD9-81ED-4DB2-BD59-A6C34878D82A}">
                        <a16:rowId xmlns:a16="http://schemas.microsoft.com/office/drawing/2014/main" val="2701223976"/>
                      </a:ext>
                    </a:extLst>
                  </a:tr>
                  <a:tr h="3061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lang="en-US" altLang="zh-CN" sz="1400" b="1" i="1" smtClean="0">
                                      <a:latin typeface="Cambria Math" panose="02040503050406030204" pitchFamily="18" charset="0"/>
                                    </a:rPr>
                                  </m:ctrlPr>
                                </m:dPr>
                                <m:e>
                                  <m:r>
                                    <a:rPr lang="en-US" altLang="zh-CN" sz="1400" b="1" i="1" smtClean="0">
                                      <a:latin typeface="Cambria Math" panose="02040503050406030204" pitchFamily="18" charset="0"/>
                                    </a:rPr>
                                    <m:t>𝒚</m:t>
                                  </m:r>
                                </m:e>
                              </m:d>
                            </m:oMath>
                          </a14:m>
                          <a:r>
                            <a:rPr lang="en-US" altLang="zh-CN" sz="1400" b="1" dirty="0"/>
                            <a:t> [</a:t>
                          </a:r>
                          <a14:m>
                            <m:oMath xmlns:m="http://schemas.openxmlformats.org/officeDocument/2006/math">
                              <m:r>
                                <a:rPr lang="en-US" altLang="zh-CN" sz="1400" b="1" i="0" dirty="0" smtClean="0">
                                  <a:latin typeface="Cambria Math" panose="02040503050406030204" pitchFamily="18" charset="0"/>
                                </a:rPr>
                                <m:t>𝛍</m:t>
                              </m:r>
                              <m:r>
                                <a:rPr lang="en-US" altLang="zh-CN" sz="1400" b="1" i="0" dirty="0" smtClean="0">
                                  <a:latin typeface="Cambria Math" panose="02040503050406030204" pitchFamily="18" charset="0"/>
                                </a:rPr>
                                <m:t>𝐦</m:t>
                              </m:r>
                            </m:oMath>
                          </a14:m>
                          <a:r>
                            <a:rPr lang="en-US" altLang="zh-CN" sz="1400" b="1" dirty="0"/>
                            <a:t>]</a:t>
                          </a:r>
                          <a:endParaRPr lang="zh-CN" altLang="en-US" sz="1400" b="1" dirty="0"/>
                        </a:p>
                      </a:txBody>
                      <a:tcPr/>
                    </a:tc>
                    <a:tc>
                      <a:txBody>
                        <a:bodyPr/>
                        <a:lstStyle/>
                        <a:p>
                          <a:pPr algn="ctr"/>
                          <a:r>
                            <a:rPr lang="en-US" altLang="zh-CN" sz="1400" i="0" dirty="0"/>
                            <a:t>0.25</a:t>
                          </a:r>
                          <a:endParaRPr lang="zh-CN" altLang="en-US" sz="1400" i="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extLst>
                      <a:ext uri="{0D108BD9-81ED-4DB2-BD59-A6C34878D82A}">
                        <a16:rowId xmlns:a16="http://schemas.microsoft.com/office/drawing/2014/main" val="1655350349"/>
                      </a:ext>
                    </a:extLst>
                  </a:tr>
                  <a:tr h="306133">
                    <a:tc>
                      <a:txBody>
                        <a:bodyPr/>
                        <a:lstStyle/>
                        <a:p>
                          <a:pPr algn="l"/>
                          <a14:m>
                            <m:oMath xmlns:m="http://schemas.openxmlformats.org/officeDocument/2006/math">
                              <m:d>
                                <m:dPr>
                                  <m:begChr m:val="⟨"/>
                                  <m:endChr m:val="⟩"/>
                                  <m:ctrlPr>
                                    <a:rPr lang="en-US" altLang="zh-CN" sz="1400" b="1" i="1" smtClean="0">
                                      <a:solidFill>
                                        <a:schemeClr val="tx1"/>
                                      </a:solidFill>
                                      <a:latin typeface="Cambria Math" panose="02040503050406030204" pitchFamily="18" charset="0"/>
                                    </a:rPr>
                                  </m:ctrlPr>
                                </m:dPr>
                                <m:e>
                                  <m:sSup>
                                    <m:sSupPr>
                                      <m:ctrlPr>
                                        <a:rPr lang="en-US" altLang="zh-CN" sz="1400" b="1" i="1" smtClean="0">
                                          <a:solidFill>
                                            <a:schemeClr val="tx1"/>
                                          </a:solidFill>
                                          <a:latin typeface="Cambria Math" panose="02040503050406030204" pitchFamily="18" charset="0"/>
                                        </a:rPr>
                                      </m:ctrlPr>
                                    </m:sSupPr>
                                    <m:e>
                                      <m:r>
                                        <a:rPr lang="en-US" altLang="zh-CN" sz="1400" b="1" i="1" smtClean="0">
                                          <a:solidFill>
                                            <a:schemeClr val="tx1"/>
                                          </a:solidFill>
                                          <a:latin typeface="Cambria Math" panose="02040503050406030204" pitchFamily="18" charset="0"/>
                                        </a:rPr>
                                        <m:t>𝒙</m:t>
                                      </m:r>
                                    </m:e>
                                    <m:sup>
                                      <m:r>
                                        <a:rPr lang="en-US" altLang="zh-CN" sz="1400" b="1" i="1" smtClean="0">
                                          <a:solidFill>
                                            <a:schemeClr val="tx1"/>
                                          </a:solidFill>
                                          <a:latin typeface="Cambria Math" panose="02040503050406030204" pitchFamily="18" charset="0"/>
                                        </a:rPr>
                                        <m:t>′</m:t>
                                      </m:r>
                                    </m:sup>
                                  </m:sSup>
                                </m:e>
                              </m:d>
                            </m:oMath>
                          </a14:m>
                          <a:r>
                            <a:rPr lang="en-US" altLang="zh-CN" sz="1400" b="1" dirty="0">
                              <a:solidFill>
                                <a:schemeClr val="tx1"/>
                              </a:solidFill>
                            </a:rPr>
                            <a:t> [</a:t>
                          </a:r>
                          <a14:m>
                            <m:oMath xmlns:m="http://schemas.openxmlformats.org/officeDocument/2006/math">
                              <m:r>
                                <a:rPr lang="en-US" altLang="zh-CN" sz="1400" b="1" i="0" dirty="0" smtClean="0">
                                  <a:solidFill>
                                    <a:schemeClr val="tx1"/>
                                  </a:solidFill>
                                  <a:latin typeface="Cambria Math" panose="02040503050406030204" pitchFamily="18" charset="0"/>
                                </a:rPr>
                                <m:t>𝛍</m:t>
                              </m:r>
                              <m:r>
                                <a:rPr lang="en-US" altLang="zh-CN" sz="1400" b="1" i="0" dirty="0" smtClean="0">
                                  <a:solidFill>
                                    <a:schemeClr val="tx1"/>
                                  </a:solidFill>
                                  <a:latin typeface="Cambria Math" panose="02040503050406030204" pitchFamily="18" charset="0"/>
                                </a:rPr>
                                <m:t>𝐫𝐚𝐝</m:t>
                              </m:r>
                            </m:oMath>
                          </a14:m>
                          <a:r>
                            <a:rPr lang="en-US" altLang="zh-CN" sz="1400" b="1" dirty="0">
                              <a:solidFill>
                                <a:schemeClr val="tx1"/>
                              </a:solidFill>
                            </a:rPr>
                            <a:t>]</a:t>
                          </a:r>
                          <a:endParaRPr lang="zh-CN" altLang="en-US" sz="1400" b="1" dirty="0">
                            <a:solidFill>
                              <a:schemeClr val="tx1"/>
                            </a:solidFill>
                          </a:endParaRPr>
                        </a:p>
                      </a:txBody>
                      <a:tcPr/>
                    </a:tc>
                    <a:tc>
                      <a:txBody>
                        <a:bodyPr/>
                        <a:lstStyle/>
                        <a:p>
                          <a:pPr algn="ctr"/>
                          <a:r>
                            <a:rPr lang="en-US" altLang="zh-CN" sz="1400" i="0" dirty="0"/>
                            <a:t>-2.16</a:t>
                          </a:r>
                          <a:endParaRPr lang="zh-CN" altLang="en-US" sz="1400" i="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extLst>
                      <a:ext uri="{0D108BD9-81ED-4DB2-BD59-A6C34878D82A}">
                        <a16:rowId xmlns:a16="http://schemas.microsoft.com/office/drawing/2014/main" val="3834935271"/>
                      </a:ext>
                    </a:extLst>
                  </a:tr>
                  <a:tr h="3061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lang="en-US" altLang="zh-CN" sz="1400" b="1" i="1" smtClean="0">
                                      <a:latin typeface="Cambria Math" panose="02040503050406030204" pitchFamily="18" charset="0"/>
                                    </a:rPr>
                                  </m:ctrlPr>
                                </m:dPr>
                                <m:e>
                                  <m:sSup>
                                    <m:sSupPr>
                                      <m:ctrlPr>
                                        <a:rPr lang="en-US" altLang="zh-CN" sz="1400" b="1" i="1" smtClean="0">
                                          <a:latin typeface="Cambria Math" panose="02040503050406030204" pitchFamily="18" charset="0"/>
                                        </a:rPr>
                                      </m:ctrlPr>
                                    </m:sSupPr>
                                    <m:e>
                                      <m:r>
                                        <a:rPr lang="en-US" altLang="zh-CN" sz="1400" b="1" i="1" smtClean="0">
                                          <a:latin typeface="Cambria Math" panose="02040503050406030204" pitchFamily="18" charset="0"/>
                                        </a:rPr>
                                        <m:t>𝒚</m:t>
                                      </m:r>
                                    </m:e>
                                    <m:sup>
                                      <m:r>
                                        <a:rPr lang="en-US" altLang="zh-CN" sz="1400" b="1" i="1" smtClean="0">
                                          <a:latin typeface="Cambria Math" panose="02040503050406030204" pitchFamily="18" charset="0"/>
                                        </a:rPr>
                                        <m:t>′</m:t>
                                      </m:r>
                                    </m:sup>
                                  </m:sSup>
                                </m:e>
                              </m:d>
                            </m:oMath>
                          </a14:m>
                          <a:r>
                            <a:rPr lang="en-US" altLang="zh-CN" sz="1400" b="1" dirty="0"/>
                            <a:t> [</a:t>
                          </a:r>
                          <a14:m>
                            <m:oMath xmlns:m="http://schemas.openxmlformats.org/officeDocument/2006/math">
                              <m:r>
                                <a:rPr lang="en-US" altLang="zh-CN" sz="1400" b="1" i="0" dirty="0" smtClean="0">
                                  <a:latin typeface="Cambria Math" panose="02040503050406030204" pitchFamily="18" charset="0"/>
                                </a:rPr>
                                <m:t>𝛍</m:t>
                              </m:r>
                              <m:r>
                                <a:rPr lang="en-US" altLang="zh-CN" sz="1400" b="1" i="0" dirty="0" smtClean="0">
                                  <a:latin typeface="Cambria Math" panose="02040503050406030204" pitchFamily="18" charset="0"/>
                                </a:rPr>
                                <m:t>𝐫𝐚𝐝</m:t>
                              </m:r>
                            </m:oMath>
                          </a14:m>
                          <a:r>
                            <a:rPr lang="en-US" altLang="zh-CN" sz="1400" b="1" dirty="0"/>
                            <a:t>]</a:t>
                          </a:r>
                          <a:endParaRPr lang="zh-CN" altLang="en-US" sz="1400" b="1" dirty="0"/>
                        </a:p>
                      </a:txBody>
                      <a:tcPr/>
                    </a:tc>
                    <a:tc>
                      <a:txBody>
                        <a:bodyPr/>
                        <a:lstStyle/>
                        <a:p>
                          <a:pPr algn="ctr"/>
                          <a:r>
                            <a:rPr lang="en-US" altLang="zh-CN" sz="1400" i="0" dirty="0"/>
                            <a:t>0.27</a:t>
                          </a:r>
                          <a:endParaRPr lang="zh-CN" altLang="en-US" sz="1400" i="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extLst>
                      <a:ext uri="{0D108BD9-81ED-4DB2-BD59-A6C34878D82A}">
                        <a16:rowId xmlns:a16="http://schemas.microsoft.com/office/drawing/2014/main" val="279451215"/>
                      </a:ext>
                    </a:extLst>
                  </a:tr>
                </a:tbl>
              </a:graphicData>
            </a:graphic>
          </p:graphicFrame>
        </mc:Choice>
        <mc:Fallback>
          <p:graphicFrame>
            <p:nvGraphicFramePr>
              <p:cNvPr id="6" name="表格 3">
                <a:extLst>
                  <a:ext uri="{FF2B5EF4-FFF2-40B4-BE49-F238E27FC236}">
                    <a16:creationId xmlns:a16="http://schemas.microsoft.com/office/drawing/2014/main" id="{EE20F7F2-25D8-45E1-8C2B-CD16BFCC5396}"/>
                  </a:ext>
                </a:extLst>
              </p:cNvPr>
              <p:cNvGraphicFramePr>
                <a:graphicFrameLocks noGrp="1"/>
              </p:cNvGraphicFramePr>
              <p:nvPr>
                <p:extLst>
                  <p:ext uri="{D42A27DB-BD31-4B8C-83A1-F6EECF244321}">
                    <p14:modId xmlns:p14="http://schemas.microsoft.com/office/powerpoint/2010/main" val="3401048951"/>
                  </p:ext>
                </p:extLst>
              </p:nvPr>
            </p:nvGraphicFramePr>
            <p:xfrm>
              <a:off x="694181" y="1798993"/>
              <a:ext cx="10803636" cy="4960300"/>
            </p:xfrm>
            <a:graphic>
              <a:graphicData uri="http://schemas.openxmlformats.org/drawingml/2006/table">
                <a:tbl>
                  <a:tblPr firstRow="1" bandRow="1">
                    <a:tableStyleId>{5C22544A-7EE6-4342-B048-85BDC9FD1C3A}</a:tableStyleId>
                  </a:tblPr>
                  <a:tblGrid>
                    <a:gridCol w="1507089">
                      <a:extLst>
                        <a:ext uri="{9D8B030D-6E8A-4147-A177-3AD203B41FA5}">
                          <a16:colId xmlns:a16="http://schemas.microsoft.com/office/drawing/2014/main" val="4264512890"/>
                        </a:ext>
                      </a:extLst>
                    </a:gridCol>
                    <a:gridCol w="1031107">
                      <a:extLst>
                        <a:ext uri="{9D8B030D-6E8A-4147-A177-3AD203B41FA5}">
                          <a16:colId xmlns:a16="http://schemas.microsoft.com/office/drawing/2014/main" val="2575002682"/>
                        </a:ext>
                      </a:extLst>
                    </a:gridCol>
                    <a:gridCol w="1033180">
                      <a:extLst>
                        <a:ext uri="{9D8B030D-6E8A-4147-A177-3AD203B41FA5}">
                          <a16:colId xmlns:a16="http://schemas.microsoft.com/office/drawing/2014/main" val="2245805451"/>
                        </a:ext>
                      </a:extLst>
                    </a:gridCol>
                    <a:gridCol w="1033180">
                      <a:extLst>
                        <a:ext uri="{9D8B030D-6E8A-4147-A177-3AD203B41FA5}">
                          <a16:colId xmlns:a16="http://schemas.microsoft.com/office/drawing/2014/main" val="406723183"/>
                        </a:ext>
                      </a:extLst>
                    </a:gridCol>
                    <a:gridCol w="1033180">
                      <a:extLst>
                        <a:ext uri="{9D8B030D-6E8A-4147-A177-3AD203B41FA5}">
                          <a16:colId xmlns:a16="http://schemas.microsoft.com/office/drawing/2014/main" val="1021462580"/>
                        </a:ext>
                      </a:extLst>
                    </a:gridCol>
                    <a:gridCol w="1033180">
                      <a:extLst>
                        <a:ext uri="{9D8B030D-6E8A-4147-A177-3AD203B41FA5}">
                          <a16:colId xmlns:a16="http://schemas.microsoft.com/office/drawing/2014/main" val="798930004"/>
                        </a:ext>
                      </a:extLst>
                    </a:gridCol>
                    <a:gridCol w="1033180">
                      <a:extLst>
                        <a:ext uri="{9D8B030D-6E8A-4147-A177-3AD203B41FA5}">
                          <a16:colId xmlns:a16="http://schemas.microsoft.com/office/drawing/2014/main" val="3893684518"/>
                        </a:ext>
                      </a:extLst>
                    </a:gridCol>
                    <a:gridCol w="1033180">
                      <a:extLst>
                        <a:ext uri="{9D8B030D-6E8A-4147-A177-3AD203B41FA5}">
                          <a16:colId xmlns:a16="http://schemas.microsoft.com/office/drawing/2014/main" val="1078365816"/>
                        </a:ext>
                      </a:extLst>
                    </a:gridCol>
                    <a:gridCol w="1033180">
                      <a:extLst>
                        <a:ext uri="{9D8B030D-6E8A-4147-A177-3AD203B41FA5}">
                          <a16:colId xmlns:a16="http://schemas.microsoft.com/office/drawing/2014/main" val="1153698699"/>
                        </a:ext>
                      </a:extLst>
                    </a:gridCol>
                    <a:gridCol w="1033180">
                      <a:extLst>
                        <a:ext uri="{9D8B030D-6E8A-4147-A177-3AD203B41FA5}">
                          <a16:colId xmlns:a16="http://schemas.microsoft.com/office/drawing/2014/main" val="3068869148"/>
                        </a:ext>
                      </a:extLst>
                    </a:gridCol>
                  </a:tblGrid>
                  <a:tr h="304800">
                    <a:tc>
                      <a:txBody>
                        <a:bodyPr/>
                        <a:lstStyle/>
                        <a:p>
                          <a:pPr algn="l"/>
                          <a:r>
                            <a:rPr lang="en-US" altLang="zh-CN" sz="1400" dirty="0">
                              <a:solidFill>
                                <a:schemeClr val="bg1"/>
                              </a:solidFill>
                            </a:rPr>
                            <a:t>Case 2</a:t>
                          </a:r>
                          <a:endParaRPr lang="zh-CN" altLang="en-US" sz="1400" dirty="0">
                            <a:solidFill>
                              <a:schemeClr val="bg1"/>
                            </a:solidFill>
                          </a:endParaRPr>
                        </a:p>
                      </a:txBody>
                      <a:tcPr/>
                    </a:tc>
                    <a:tc>
                      <a:txBody>
                        <a:bodyPr/>
                        <a:lstStyle/>
                        <a:p>
                          <a:pPr algn="ctr"/>
                          <a:endParaRPr lang="en-US" altLang="zh-CN" sz="1400" b="1" dirty="0">
                            <a:solidFill>
                              <a:schemeClr val="bg1"/>
                            </a:solidFill>
                            <a:latin typeface="Times New Roman" panose="02020603050405020304" pitchFamily="18" charset="0"/>
                            <a:ea typeface="思源黑体" panose="020B0400000000000000" charset="-122"/>
                          </a:endParaRPr>
                        </a:p>
                      </a:txBody>
                      <a:tcPr/>
                    </a:tc>
                    <a:tc gridSpan="4">
                      <a:txBody>
                        <a:bodyPr/>
                        <a:lstStyle/>
                        <a:p>
                          <a:pPr algn="ctr"/>
                          <a:r>
                            <a:rPr lang="en-US" altLang="zh-CN" sz="1400" b="1" dirty="0">
                              <a:solidFill>
                                <a:schemeClr val="bg1"/>
                              </a:solidFill>
                            </a:rPr>
                            <a:t>CSR on</a:t>
                          </a:r>
                          <a:endParaRPr lang="zh-CN" altLang="en-US" sz="1400" b="1" dirty="0">
                            <a:solidFill>
                              <a:schemeClr val="bg1"/>
                            </a:solidFill>
                          </a:endParaRPr>
                        </a:p>
                      </a:txBody>
                      <a:tcPr/>
                    </a:tc>
                    <a:tc hMerge="1">
                      <a:txBody>
                        <a:bodyPr/>
                        <a:lstStyle/>
                        <a:p>
                          <a:pPr algn="ctr"/>
                          <a:endParaRPr lang="zh-CN" altLang="en-US"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b="1" dirty="0">
                            <a:solidFill>
                              <a:schemeClr val="tx1"/>
                            </a:solidFill>
                          </a:endParaRPr>
                        </a:p>
                      </a:txBody>
                      <a:tcPr/>
                    </a:tc>
                    <a:tc hMerge="1">
                      <a:txBody>
                        <a:bodyPr/>
                        <a:lstStyle/>
                        <a:p>
                          <a:pPr algn="ctr"/>
                          <a:endParaRPr lang="zh-CN" altLang="en-US" b="1" dirty="0">
                            <a:solidFill>
                              <a:schemeClr val="tx1"/>
                            </a:solidFill>
                          </a:endParaRPr>
                        </a:p>
                      </a:txBody>
                      <a:tcPr/>
                    </a:tc>
                    <a:tc grid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bg1"/>
                              </a:solidFill>
                            </a:rPr>
                            <a:t>CSR off</a:t>
                          </a:r>
                          <a:endParaRPr lang="zh-CN" altLang="en-US" sz="1400" b="1" dirty="0">
                            <a:solidFill>
                              <a:schemeClr val="bg1"/>
                            </a:solidFill>
                          </a:endParaRPr>
                        </a:p>
                      </a:txBody>
                      <a:tcPr/>
                    </a:tc>
                    <a:tc hMerge="1">
                      <a:txBody>
                        <a:bodyPr/>
                        <a:lstStyle/>
                        <a:p>
                          <a:pPr algn="ctr"/>
                          <a:endParaRPr lang="zh-CN" altLang="en-US"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b="1" dirty="0">
                              <a:solidFill>
                                <a:schemeClr val="tx1"/>
                              </a:solidFill>
                            </a:rPr>
                            <a:t>CSR off</a:t>
                          </a:r>
                          <a:endParaRPr lang="zh-CN" altLang="en-US" b="1" dirty="0">
                            <a:solidFill>
                              <a:schemeClr val="tx1"/>
                            </a:solidFill>
                          </a:endParaRPr>
                        </a:p>
                      </a:txBody>
                      <a:tcPr/>
                    </a:tc>
                    <a:tc hMerge="1">
                      <a:txBody>
                        <a:bodyPr/>
                        <a:lstStyle/>
                        <a:p>
                          <a:pPr algn="ctr"/>
                          <a:endParaRPr lang="zh-CN" altLang="en-US" b="1" dirty="0">
                            <a:solidFill>
                              <a:schemeClr val="tx1"/>
                            </a:solidFill>
                          </a:endParaRPr>
                        </a:p>
                      </a:txBody>
                      <a:tcPr/>
                    </a:tc>
                    <a:extLst>
                      <a:ext uri="{0D108BD9-81ED-4DB2-BD59-A6C34878D82A}">
                        <a16:rowId xmlns:a16="http://schemas.microsoft.com/office/drawing/2014/main" val="8322659"/>
                      </a:ext>
                    </a:extLst>
                  </a:tr>
                  <a:tr h="304800">
                    <a:tc>
                      <a:txBody>
                        <a:bodyPr/>
                        <a:lstStyle/>
                        <a:p>
                          <a:pPr algn="l"/>
                          <a:endParaRPr lang="zh-CN" altLang="en-US" sz="1400" b="1" dirty="0">
                            <a:solidFill>
                              <a:schemeClr val="tx1"/>
                            </a:solidFill>
                          </a:endParaRPr>
                        </a:p>
                      </a:txBody>
                      <a:tcPr/>
                    </a:tc>
                    <a:tc>
                      <a:txBody>
                        <a:bodyPr/>
                        <a:lstStyle/>
                        <a:p>
                          <a:pPr algn="ctr"/>
                          <a:r>
                            <a:rPr lang="en-US" altLang="zh-CN" sz="1400" b="1" dirty="0">
                              <a:solidFill>
                                <a:schemeClr val="tx1"/>
                              </a:solidFill>
                            </a:rPr>
                            <a:t>Before BC</a:t>
                          </a:r>
                          <a:endParaRPr lang="zh-CN" altLang="en-US" sz="1400" b="1" dirty="0">
                            <a:solidFill>
                              <a:schemeClr val="tx1"/>
                            </a:solidFill>
                          </a:endParaRPr>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After BC</a:t>
                          </a:r>
                          <a:endParaRPr lang="zh-CN" altLang="en-US" sz="1400" b="1" dirty="0">
                            <a:solidFill>
                              <a:schemeClr val="tx1"/>
                            </a:solidFill>
                          </a:endParaRPr>
                        </a:p>
                      </a:txBody>
                      <a:tcPr/>
                    </a:tc>
                    <a:tc hMerge="1">
                      <a:txBody>
                        <a:bodyPr/>
                        <a:lstStyle/>
                        <a:p>
                          <a:endParaRPr lang="zh-CN" alt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IP2</a:t>
                          </a:r>
                          <a:endParaRPr lang="zh-CN" altLang="en-US" sz="1400"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After BC</a:t>
                          </a:r>
                          <a:endParaRPr lang="zh-CN" altLang="en-US" sz="1400" b="1" dirty="0">
                            <a:solidFill>
                              <a:schemeClr val="tx1"/>
                            </a:solidFill>
                          </a:endParaRPr>
                        </a:p>
                      </a:txBody>
                      <a:tcPr/>
                    </a:tc>
                    <a:tc hMerge="1">
                      <a:txBody>
                        <a:bodyPr/>
                        <a:lstStyle/>
                        <a:p>
                          <a:endParaRPr lang="zh-CN" altLang="en-US"/>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dirty="0">
                              <a:solidFill>
                                <a:schemeClr val="tx1"/>
                              </a:solidFill>
                            </a:rPr>
                            <a:t>IP2</a:t>
                          </a:r>
                          <a:endParaRPr lang="zh-CN" altLang="en-US" sz="1400" b="1" dirty="0">
                            <a:solidFill>
                              <a:schemeClr val="tx1"/>
                            </a:solidFill>
                          </a:endParaRPr>
                        </a:p>
                      </a:txBody>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zh-CN" altLang="en-US" dirty="0">
                            <a:solidFill>
                              <a:schemeClr val="tx1"/>
                            </a:solidFill>
                          </a:endParaRPr>
                        </a:p>
                      </a:txBody>
                      <a:tcPr/>
                    </a:tc>
                    <a:extLst>
                      <a:ext uri="{0D108BD9-81ED-4DB2-BD59-A6C34878D82A}">
                        <a16:rowId xmlns:a16="http://schemas.microsoft.com/office/drawing/2014/main" val="3971210253"/>
                      </a:ext>
                    </a:extLst>
                  </a:tr>
                  <a:tr h="304800">
                    <a:tc>
                      <a:txBody>
                        <a:bodyPr/>
                        <a:lstStyle/>
                        <a:p>
                          <a:pPr algn="l"/>
                          <a:endParaRPr lang="zh-CN" altLang="en-US" sz="1400"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Beam</a:t>
                          </a: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Driver</a:t>
                          </a:r>
                          <a:endParaRPr lang="zh-CN" altLang="en-US" sz="1400" b="1" dirty="0">
                            <a:solidFill>
                              <a:schemeClr val="tx1"/>
                            </a:solidFill>
                          </a:endParaRPr>
                        </a:p>
                      </a:txBody>
                      <a:tcPr/>
                    </a:tc>
                    <a:tc>
                      <a:txBody>
                        <a:bodyPr/>
                        <a:lstStyle/>
                        <a:p>
                          <a:pPr algn="ctr"/>
                          <a:r>
                            <a:rPr lang="en-US" altLang="zh-CN" sz="1400" b="1" dirty="0">
                              <a:solidFill>
                                <a:schemeClr val="tx1"/>
                              </a:solidFill>
                              <a:latin typeface="Times New Roman" panose="02020603050405020304" pitchFamily="18" charset="0"/>
                              <a:ea typeface="思源黑体" panose="020B0400000000000000" charset="-122"/>
                            </a:rPr>
                            <a:t>Witness</a:t>
                          </a:r>
                          <a:endParaRPr lang="zh-CN" altLang="en-US" sz="1400" b="1" dirty="0">
                            <a:solidFill>
                              <a:schemeClr val="tx1"/>
                            </a:solidFill>
                          </a:endParaRPr>
                        </a:p>
                      </a:txBody>
                      <a:tcPr/>
                    </a:tc>
                    <a:extLst>
                      <a:ext uri="{0D108BD9-81ED-4DB2-BD59-A6C34878D82A}">
                        <a16:rowId xmlns:a16="http://schemas.microsoft.com/office/drawing/2014/main" val="3248981513"/>
                      </a:ext>
                    </a:extLst>
                  </a:tr>
                  <a:tr h="304800">
                    <a:tc>
                      <a:txBody>
                        <a:bodyPr/>
                        <a:lstStyle/>
                        <a:p>
                          <a:endParaRPr lang="zh-CN"/>
                        </a:p>
                      </a:txBody>
                      <a:tcPr>
                        <a:blipFill>
                          <a:blip r:embed="rId2"/>
                          <a:stretch>
                            <a:fillRect l="-405" t="-304000" r="-619838" b="-1248000"/>
                          </a:stretch>
                        </a:blipFill>
                      </a:tcPr>
                    </a:tc>
                    <a:tc>
                      <a:txBody>
                        <a:bodyPr/>
                        <a:lstStyle/>
                        <a:p>
                          <a:pPr algn="ctr"/>
                          <a:r>
                            <a:rPr lang="en-US" altLang="zh-CN" sz="1400" dirty="0"/>
                            <a:t>25.9</a:t>
                          </a: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1195604"/>
                      </a:ext>
                    </a:extLst>
                  </a:tr>
                  <a:tr h="304800">
                    <a:tc>
                      <a:txBody>
                        <a:bodyPr/>
                        <a:lstStyle/>
                        <a:p>
                          <a:endParaRPr lang="zh-CN"/>
                        </a:p>
                      </a:txBody>
                      <a:tcPr>
                        <a:blipFill>
                          <a:blip r:embed="rId2"/>
                          <a:stretch>
                            <a:fillRect l="-405" t="-404000" r="-619838" b="-1148000"/>
                          </a:stretch>
                        </a:blipFill>
                      </a:tcPr>
                    </a:tc>
                    <a:tc>
                      <a:txBody>
                        <a:bodyPr/>
                        <a:lstStyle/>
                        <a:p>
                          <a:pPr algn="ctr"/>
                          <a:r>
                            <a:rPr lang="en-US" altLang="zh-CN" sz="1400" dirty="0"/>
                            <a:t>5</a:t>
                          </a: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264722560"/>
                      </a:ext>
                    </a:extLst>
                  </a:tr>
                  <a:tr h="304800">
                    <a:tc>
                      <a:txBody>
                        <a:bodyPr/>
                        <a:lstStyle/>
                        <a:p>
                          <a:endParaRPr lang="zh-CN"/>
                        </a:p>
                      </a:txBody>
                      <a:tcPr>
                        <a:blipFill>
                          <a:blip r:embed="rId2"/>
                          <a:stretch>
                            <a:fillRect l="-405" t="-504000" r="-619838" b="-1048000"/>
                          </a:stretch>
                        </a:blipFill>
                      </a:tcPr>
                    </a:tc>
                    <a:tc>
                      <a:txBody>
                        <a:bodyPr/>
                        <a:lstStyle/>
                        <a:p>
                          <a:pPr algn="ctr"/>
                          <a:r>
                            <a:rPr lang="en-US" altLang="zh-CN" sz="1400" dirty="0"/>
                            <a:t>1784.3</a:t>
                          </a: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3389191103"/>
                      </a:ext>
                    </a:extLst>
                  </a:tr>
                  <a:tr h="323914">
                    <a:tc>
                      <a:txBody>
                        <a:bodyPr/>
                        <a:lstStyle/>
                        <a:p>
                          <a:endParaRPr lang="zh-CN"/>
                        </a:p>
                      </a:txBody>
                      <a:tcPr>
                        <a:blipFill>
                          <a:blip r:embed="rId2"/>
                          <a:stretch>
                            <a:fillRect l="-405" t="-569811" r="-619838" b="-888679"/>
                          </a:stretch>
                        </a:blipFill>
                      </a:tcPr>
                    </a:tc>
                    <a:tc>
                      <a:txBody>
                        <a:bodyPr/>
                        <a:lstStyle/>
                        <a:p>
                          <a:pPr algn="ctr"/>
                          <a:r>
                            <a:rPr lang="en-US" altLang="zh-CN" sz="1400" dirty="0"/>
                            <a:t>0.7</a:t>
                          </a: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2365844303"/>
                      </a:ext>
                    </a:extLst>
                  </a:tr>
                  <a:tr h="322072">
                    <a:tc>
                      <a:txBody>
                        <a:bodyPr/>
                        <a:lstStyle/>
                        <a:p>
                          <a:endParaRPr lang="zh-CN"/>
                        </a:p>
                      </a:txBody>
                      <a:tcPr>
                        <a:blipFill>
                          <a:blip r:embed="rId2"/>
                          <a:stretch>
                            <a:fillRect l="-405" t="-669811" r="-619838" b="-788679"/>
                          </a:stretch>
                        </a:blipFill>
                      </a:tcPr>
                    </a:tc>
                    <a:tc>
                      <a:txBody>
                        <a:bodyPr/>
                        <a:lstStyle/>
                        <a:p>
                          <a:pPr algn="ctr"/>
                          <a:r>
                            <a:rPr lang="en-US" altLang="zh-CN" sz="1400" i="0" dirty="0"/>
                            <a:t>4.68</a:t>
                          </a:r>
                          <a:endParaRPr lang="zh-CN" altLang="en-US" sz="1400" i="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1610565405"/>
                      </a:ext>
                    </a:extLst>
                  </a:tr>
                  <a:tr h="306133">
                    <a:tc>
                      <a:txBody>
                        <a:bodyPr/>
                        <a:lstStyle/>
                        <a:p>
                          <a:endParaRPr lang="zh-CN"/>
                        </a:p>
                      </a:txBody>
                      <a:tcPr>
                        <a:blipFill>
                          <a:blip r:embed="rId2"/>
                          <a:stretch>
                            <a:fillRect l="-405" t="-816000" r="-619838" b="-736000"/>
                          </a:stretch>
                        </a:blipFill>
                      </a:tcPr>
                    </a:tc>
                    <a:tc>
                      <a:txBody>
                        <a:bodyPr/>
                        <a:lstStyle/>
                        <a:p>
                          <a:pPr algn="ctr"/>
                          <a:r>
                            <a:rPr lang="en-US" altLang="zh-CN" sz="1400" dirty="0"/>
                            <a:t>0.2</a:t>
                          </a: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2205483391"/>
                      </a:ext>
                    </a:extLst>
                  </a:tr>
                  <a:tr h="324358">
                    <a:tc>
                      <a:txBody>
                        <a:bodyPr/>
                        <a:lstStyle/>
                        <a:p>
                          <a:endParaRPr lang="zh-CN"/>
                        </a:p>
                      </a:txBody>
                      <a:tcPr>
                        <a:blipFill>
                          <a:blip r:embed="rId2"/>
                          <a:stretch>
                            <a:fillRect l="-405" t="-848148" r="-619838" b="-581481"/>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i="0" dirty="0"/>
                            <a:t>0.2</a:t>
                          </a:r>
                          <a:endParaRPr lang="zh-CN" altLang="en-US" sz="1400" i="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3282331058"/>
                      </a:ext>
                    </a:extLst>
                  </a:tr>
                  <a:tr h="306133">
                    <a:tc>
                      <a:txBody>
                        <a:bodyPr/>
                        <a:lstStyle/>
                        <a:p>
                          <a:endParaRPr lang="zh-CN"/>
                        </a:p>
                      </a:txBody>
                      <a:tcPr>
                        <a:blipFill>
                          <a:blip r:embed="rId2"/>
                          <a:stretch>
                            <a:fillRect l="-405" t="-1024000" r="-619838" b="-528000"/>
                          </a:stretch>
                        </a:blip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400" b="1" i="0" dirty="0">
                              <a:solidFill>
                                <a:schemeClr val="tx1"/>
                              </a:solidFill>
                            </a:rPr>
                            <a:t>10</a:t>
                          </a:r>
                          <a:endParaRPr lang="zh-CN" altLang="en-US" sz="1400" b="1" i="0"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marL="0" algn="ctr" defTabSz="914400" rtl="0" eaLnBrk="1" latinLnBrk="0" hangingPunct="1"/>
                          <a:endParaRPr lang="zh-CN" altLang="en-US" sz="1400" b="1" kern="1200" dirty="0">
                            <a:solidFill>
                              <a:schemeClr val="tx1"/>
                            </a:solidFill>
                            <a:latin typeface="+mn-lt"/>
                            <a:ea typeface="+mn-ea"/>
                            <a:cs typeface="+mn-cs"/>
                          </a:endParaRPr>
                        </a:p>
                      </a:txBody>
                      <a:tcPr/>
                    </a:tc>
                    <a:tc>
                      <a:txBody>
                        <a:bodyPr/>
                        <a:lstStyle/>
                        <a:p>
                          <a:pPr marL="0" algn="ctr" defTabSz="914400" rtl="0" eaLnBrk="1" latinLnBrk="0" hangingPunct="1"/>
                          <a:endParaRPr lang="zh-CN" altLang="en-US" sz="1400" b="1" kern="1200" dirty="0">
                            <a:solidFill>
                              <a:schemeClr val="tx1"/>
                            </a:solidFill>
                            <a:latin typeface="+mn-lt"/>
                            <a:ea typeface="+mn-ea"/>
                            <a:cs typeface="+mn-cs"/>
                          </a:endParaRPr>
                        </a:p>
                      </a:txBody>
                      <a:tcPr/>
                    </a:tc>
                    <a:extLst>
                      <a:ext uri="{0D108BD9-81ED-4DB2-BD59-A6C34878D82A}">
                        <a16:rowId xmlns:a16="http://schemas.microsoft.com/office/drawing/2014/main" val="3994062116"/>
                      </a:ext>
                    </a:extLst>
                  </a:tr>
                  <a:tr h="324358">
                    <a:tc>
                      <a:txBody>
                        <a:bodyPr/>
                        <a:lstStyle/>
                        <a:p>
                          <a:endParaRPr lang="zh-CN"/>
                        </a:p>
                      </a:txBody>
                      <a:tcPr>
                        <a:blipFill>
                          <a:blip r:embed="rId2"/>
                          <a:stretch>
                            <a:fillRect l="-405" t="-1060377" r="-619838" b="-398113"/>
                          </a:stretch>
                        </a:blipFill>
                      </a:tcPr>
                    </a:tc>
                    <a:tc>
                      <a:txBody>
                        <a:bodyPr/>
                        <a:lstStyle/>
                        <a:p>
                          <a:pPr algn="ctr"/>
                          <a:r>
                            <a:rPr lang="en-US" altLang="zh-CN" sz="1400" dirty="0"/>
                            <a:t>10</a:t>
                          </a:r>
                          <a:endParaRPr lang="zh-CN" altLang="en-US" sz="1400" dirty="0"/>
                        </a:p>
                      </a:txBody>
                      <a:tcPr/>
                    </a:tc>
                    <a:tc>
                      <a:txBody>
                        <a:bodyPr/>
                        <a:lstStyle/>
                        <a:p>
                          <a:pPr algn="ctr"/>
                          <a:endParaRPr lang="zh-CN" altLang="en-US" sz="1400" b="0" dirty="0"/>
                        </a:p>
                      </a:txBody>
                      <a:tcPr/>
                    </a:tc>
                    <a:tc>
                      <a:txBody>
                        <a:bodyPr/>
                        <a:lstStyle/>
                        <a:p>
                          <a:pPr algn="ctr"/>
                          <a:endParaRPr lang="zh-CN" altLang="en-US" sz="1400" b="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p>
                      </a:txBody>
                      <a:tcPr/>
                    </a:tc>
                    <a:extLst>
                      <a:ext uri="{0D108BD9-81ED-4DB2-BD59-A6C34878D82A}">
                        <a16:rowId xmlns:a16="http://schemas.microsoft.com/office/drawing/2014/main" val="2288787962"/>
                      </a:ext>
                    </a:extLst>
                  </a:tr>
                  <a:tr h="306133">
                    <a:tc>
                      <a:txBody>
                        <a:bodyPr/>
                        <a:lstStyle/>
                        <a:p>
                          <a:endParaRPr lang="zh-CN"/>
                        </a:p>
                      </a:txBody>
                      <a:tcPr>
                        <a:blipFill>
                          <a:blip r:embed="rId2"/>
                          <a:stretch>
                            <a:fillRect l="-405" t="-1230000" r="-619838" b="-322000"/>
                          </a:stretch>
                        </a:blipFill>
                      </a:tcPr>
                    </a:tc>
                    <a:tc>
                      <a:txBody>
                        <a:bodyPr/>
                        <a:lstStyle/>
                        <a:p>
                          <a:pPr algn="ctr"/>
                          <a:r>
                            <a:rPr lang="en-US" altLang="zh-CN" sz="1400" b="1" i="0" dirty="0"/>
                            <a:t>-2.03</a:t>
                          </a:r>
                          <a:endParaRPr lang="zh-CN" altLang="en-US" sz="1400" b="1" i="0" dirty="0"/>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algn="ctr"/>
                          <a:endParaRPr lang="zh-CN" altLang="en-US" sz="1400" b="1" dirty="0">
                            <a:solidFill>
                              <a:schemeClr val="tx1"/>
                            </a:solidFill>
                          </a:endParaRPr>
                        </a:p>
                      </a:txBody>
                      <a:tcPr/>
                    </a:tc>
                    <a:tc>
                      <a:txBody>
                        <a:bodyPr/>
                        <a:lstStyle/>
                        <a:p>
                          <a:pPr marL="0" algn="ctr" defTabSz="914400" rtl="0" eaLnBrk="1" latinLnBrk="0" hangingPunct="1"/>
                          <a:endParaRPr lang="zh-CN" altLang="en-US" sz="1400" b="1" kern="1200" dirty="0">
                            <a:solidFill>
                              <a:schemeClr val="tx1"/>
                            </a:solidFill>
                            <a:latin typeface="+mn-lt"/>
                            <a:ea typeface="+mn-ea"/>
                            <a:cs typeface="+mn-cs"/>
                          </a:endParaRPr>
                        </a:p>
                      </a:txBody>
                      <a:tcPr/>
                    </a:tc>
                    <a:extLst>
                      <a:ext uri="{0D108BD9-81ED-4DB2-BD59-A6C34878D82A}">
                        <a16:rowId xmlns:a16="http://schemas.microsoft.com/office/drawing/2014/main" val="2701223976"/>
                      </a:ext>
                    </a:extLst>
                  </a:tr>
                  <a:tr h="306133">
                    <a:tc>
                      <a:txBody>
                        <a:bodyPr/>
                        <a:lstStyle/>
                        <a:p>
                          <a:endParaRPr lang="zh-CN"/>
                        </a:p>
                      </a:txBody>
                      <a:tcPr>
                        <a:blipFill>
                          <a:blip r:embed="rId2"/>
                          <a:stretch>
                            <a:fillRect l="-405" t="-1303922" r="-619838" b="-215686"/>
                          </a:stretch>
                        </a:blipFill>
                      </a:tcPr>
                    </a:tc>
                    <a:tc>
                      <a:txBody>
                        <a:bodyPr/>
                        <a:lstStyle/>
                        <a:p>
                          <a:pPr algn="ctr"/>
                          <a:r>
                            <a:rPr lang="en-US" altLang="zh-CN" sz="1400" i="0" dirty="0"/>
                            <a:t>0.25</a:t>
                          </a:r>
                          <a:endParaRPr lang="zh-CN" altLang="en-US" sz="1400" i="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extLst>
                      <a:ext uri="{0D108BD9-81ED-4DB2-BD59-A6C34878D82A}">
                        <a16:rowId xmlns:a16="http://schemas.microsoft.com/office/drawing/2014/main" val="1655350349"/>
                      </a:ext>
                    </a:extLst>
                  </a:tr>
                  <a:tr h="306133">
                    <a:tc>
                      <a:txBody>
                        <a:bodyPr/>
                        <a:lstStyle/>
                        <a:p>
                          <a:endParaRPr lang="zh-CN"/>
                        </a:p>
                      </a:txBody>
                      <a:tcPr>
                        <a:blipFill>
                          <a:blip r:embed="rId2"/>
                          <a:stretch>
                            <a:fillRect l="-405" t="-1432000" r="-619838" b="-120000"/>
                          </a:stretch>
                        </a:blipFill>
                      </a:tcPr>
                    </a:tc>
                    <a:tc>
                      <a:txBody>
                        <a:bodyPr/>
                        <a:lstStyle/>
                        <a:p>
                          <a:pPr algn="ctr"/>
                          <a:r>
                            <a:rPr lang="en-US" altLang="zh-CN" sz="1400" i="0" dirty="0"/>
                            <a:t>-2.16</a:t>
                          </a:r>
                          <a:endParaRPr lang="zh-CN" altLang="en-US" sz="1400" i="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extLst>
                      <a:ext uri="{0D108BD9-81ED-4DB2-BD59-A6C34878D82A}">
                        <a16:rowId xmlns:a16="http://schemas.microsoft.com/office/drawing/2014/main" val="3834935271"/>
                      </a:ext>
                    </a:extLst>
                  </a:tr>
                  <a:tr h="306133">
                    <a:tc>
                      <a:txBody>
                        <a:bodyPr/>
                        <a:lstStyle/>
                        <a:p>
                          <a:endParaRPr lang="zh-CN"/>
                        </a:p>
                      </a:txBody>
                      <a:tcPr>
                        <a:blipFill>
                          <a:blip r:embed="rId2"/>
                          <a:stretch>
                            <a:fillRect l="-405" t="-1532000" r="-619838" b="-20000"/>
                          </a:stretch>
                        </a:blipFill>
                      </a:tcPr>
                    </a:tc>
                    <a:tc>
                      <a:txBody>
                        <a:bodyPr/>
                        <a:lstStyle/>
                        <a:p>
                          <a:pPr algn="ctr"/>
                          <a:r>
                            <a:rPr lang="en-US" altLang="zh-CN" sz="1400" i="0" dirty="0"/>
                            <a:t>0.27</a:t>
                          </a:r>
                          <a:endParaRPr lang="zh-CN" altLang="en-US" sz="1400" i="0" dirty="0"/>
                        </a:p>
                      </a:txBody>
                      <a:tcPr/>
                    </a:tc>
                    <a:tc>
                      <a:txBody>
                        <a:bodyPr/>
                        <a:lstStyle/>
                        <a:p>
                          <a:pPr algn="ctr"/>
                          <a:endParaRPr lang="zh-CN" altLang="en-US" sz="1400" dirty="0"/>
                        </a:p>
                      </a:txBody>
                      <a:tcPr/>
                    </a:tc>
                    <a:tc>
                      <a:txBody>
                        <a:bodyPr/>
                        <a:lstStyle/>
                        <a:p>
                          <a:pPr algn="ctr"/>
                          <a:endParaRPr lang="zh-CN" altLang="en-US" sz="1400" dirty="0"/>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tc>
                      <a:txBody>
                        <a:bodyPr/>
                        <a:lstStyle/>
                        <a:p>
                          <a:pPr algn="ctr"/>
                          <a:endParaRPr lang="zh-CN" altLang="en-US" sz="1400" dirty="0">
                            <a:solidFill>
                              <a:schemeClr val="tx1"/>
                            </a:solidFill>
                          </a:endParaRPr>
                        </a:p>
                      </a:txBody>
                      <a:tcPr/>
                    </a:tc>
                    <a:extLst>
                      <a:ext uri="{0D108BD9-81ED-4DB2-BD59-A6C34878D82A}">
                        <a16:rowId xmlns:a16="http://schemas.microsoft.com/office/drawing/2014/main" val="279451215"/>
                      </a:ext>
                    </a:extLst>
                  </a:tr>
                </a:tbl>
              </a:graphicData>
            </a:graphic>
          </p:graphicFrame>
        </mc:Fallback>
      </mc:AlternateContent>
      <p:pic>
        <p:nvPicPr>
          <p:cNvPr id="5" name="图片 4">
            <a:extLst>
              <a:ext uri="{FF2B5EF4-FFF2-40B4-BE49-F238E27FC236}">
                <a16:creationId xmlns:a16="http://schemas.microsoft.com/office/drawing/2014/main" id="{5BA5D4CB-A58C-4542-8315-E9CEB2C213E2}"/>
              </a:ext>
            </a:extLst>
          </p:cNvPr>
          <p:cNvPicPr>
            <a:picLocks noChangeAspect="1"/>
          </p:cNvPicPr>
          <p:nvPr/>
        </p:nvPicPr>
        <p:blipFill>
          <a:blip r:embed="rId3"/>
          <a:stretch>
            <a:fillRect/>
          </a:stretch>
        </p:blipFill>
        <p:spPr>
          <a:xfrm>
            <a:off x="875410" y="519174"/>
            <a:ext cx="10441177" cy="1279819"/>
          </a:xfrm>
          <a:prstGeom prst="rect">
            <a:avLst/>
          </a:prstGeom>
        </p:spPr>
      </p:pic>
      <p:sp>
        <p:nvSpPr>
          <p:cNvPr id="7" name="矩形 6">
            <a:extLst>
              <a:ext uri="{FF2B5EF4-FFF2-40B4-BE49-F238E27FC236}">
                <a16:creationId xmlns:a16="http://schemas.microsoft.com/office/drawing/2014/main" id="{5A54C203-409B-4E4F-83E8-1329303667F7}"/>
              </a:ext>
            </a:extLst>
          </p:cNvPr>
          <p:cNvSpPr/>
          <p:nvPr/>
        </p:nvSpPr>
        <p:spPr>
          <a:xfrm>
            <a:off x="3230880" y="2086187"/>
            <a:ext cx="2079413" cy="46731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2FE4E67A-7879-424F-BE41-188C3CC1BE3B}"/>
              </a:ext>
            </a:extLst>
          </p:cNvPr>
          <p:cNvSpPr/>
          <p:nvPr/>
        </p:nvSpPr>
        <p:spPr>
          <a:xfrm>
            <a:off x="7364348" y="2086187"/>
            <a:ext cx="2079413" cy="46731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a:extLst>
              <a:ext uri="{FF2B5EF4-FFF2-40B4-BE49-F238E27FC236}">
                <a16:creationId xmlns:a16="http://schemas.microsoft.com/office/drawing/2014/main" id="{34768E8B-FE91-40BC-8F6B-A0FDD3A9BC06}"/>
              </a:ext>
            </a:extLst>
          </p:cNvPr>
          <p:cNvCxnSpPr>
            <a:stCxn id="7" idx="0"/>
          </p:cNvCxnSpPr>
          <p:nvPr/>
        </p:nvCxnSpPr>
        <p:spPr>
          <a:xfrm flipV="1">
            <a:off x="4270587" y="1159083"/>
            <a:ext cx="2733040" cy="9271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D23D1EFB-173D-4269-9945-866D4EC2F077}"/>
              </a:ext>
            </a:extLst>
          </p:cNvPr>
          <p:cNvCxnSpPr>
            <a:cxnSpLocks/>
            <a:endCxn id="12" idx="0"/>
          </p:cNvCxnSpPr>
          <p:nvPr/>
        </p:nvCxnSpPr>
        <p:spPr>
          <a:xfrm>
            <a:off x="7003627" y="1155012"/>
            <a:ext cx="1400428" cy="931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FFFC5FE-4A12-4F83-881D-356C74D63908}"/>
              </a:ext>
            </a:extLst>
          </p:cNvPr>
          <p:cNvCxnSpPr>
            <a:cxnSpLocks/>
          </p:cNvCxnSpPr>
          <p:nvPr/>
        </p:nvCxnSpPr>
        <p:spPr>
          <a:xfrm flipV="1">
            <a:off x="6350000" y="1224685"/>
            <a:ext cx="4481511" cy="8615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E74FDFF1-DCD4-433A-BA57-CF95CE9F7E98}"/>
              </a:ext>
            </a:extLst>
          </p:cNvPr>
          <p:cNvCxnSpPr>
            <a:cxnSpLocks/>
          </p:cNvCxnSpPr>
          <p:nvPr/>
        </p:nvCxnSpPr>
        <p:spPr>
          <a:xfrm flipV="1">
            <a:off x="10498667" y="1224685"/>
            <a:ext cx="332760" cy="8615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2446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MyNDVlMzk4NWVkMjMyNWU5ZDhhYjAxOWRlY2RiNzkifQ=="/>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04.7,&quot;left&quot;:393.15,&quot;top&quot;:184.7,&quot;width&quot;:535.618103027343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21445</TotalTime>
  <Words>950</Words>
  <Application>Microsoft Office PowerPoint</Application>
  <PresentationFormat>宽屏</PresentationFormat>
  <Paragraphs>360</Paragraphs>
  <Slides>9</Slides>
  <Notes>0</Notes>
  <HiddenSlides>1</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华文中宋</vt:lpstr>
      <vt:lpstr>Arial</vt:lpstr>
      <vt:lpstr>Cambria Math</vt:lpstr>
      <vt:lpstr>Times New Roman</vt:lpstr>
      <vt:lpstr>Wingdings</vt:lpstr>
      <vt:lpstr>等线</vt:lpstr>
      <vt:lpstr>等线 Light</vt:lpstr>
      <vt:lpstr>Office 主题​​</vt:lpstr>
      <vt:lpstr>组会</vt:lpstr>
      <vt:lpstr>工作列表</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shixueyan</dc:creator>
  <cp:lastModifiedBy>lelelevi Hatake</cp:lastModifiedBy>
  <cp:revision>654</cp:revision>
  <dcterms:created xsi:type="dcterms:W3CDTF">2025-03-17T16:43:00Z</dcterms:created>
  <dcterms:modified xsi:type="dcterms:W3CDTF">2025-09-15T11:07:33Z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ABC6E58D4C494024963E6485FB9DEEC6</vt:lpwstr>
  </property>
  <property fmtid="{D5CDD505-2E9C-101B-9397-08002B2CF9AE}" pid="3" name="KSOProductBuildVer">
    <vt:lpwstr>2052-11.1.0.12173</vt:lpwstr>
  </property>
</Properties>
</file>