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6" r:id="rId6"/>
    <p:sldId id="256" r:id="rId7"/>
    <p:sldId id="259" r:id="rId8"/>
    <p:sldId id="261" r:id="rId9"/>
    <p:sldId id="257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8F586-0F60-4212-AFE7-07C510F9541F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A854-A16B-4ACA-8EF8-F7DCF23AE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08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D7F2F-D2D3-A743-9129-9AC39B78ECC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5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D7F2F-D2D3-A743-9129-9AC39B78ECC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713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99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6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9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83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8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40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80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4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81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6198-FE5B-4395-A91D-A4302251BF60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997A-7FE3-4A90-B5B5-70C36123D7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BED486C-491F-AC53-845F-DD5850B61F92}"/>
              </a:ext>
            </a:extLst>
          </p:cNvPr>
          <p:cNvCxnSpPr/>
          <p:nvPr/>
        </p:nvCxnSpPr>
        <p:spPr>
          <a:xfrm>
            <a:off x="715617" y="1152939"/>
            <a:ext cx="1076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FE0A780-403E-266C-DCD1-831B514E8378}"/>
              </a:ext>
            </a:extLst>
          </p:cNvPr>
          <p:cNvSpPr txBox="1"/>
          <p:nvPr/>
        </p:nvSpPr>
        <p:spPr>
          <a:xfrm>
            <a:off x="702363" y="1467020"/>
            <a:ext cx="1076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91" y="712285"/>
            <a:ext cx="3763789" cy="26729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68" y="1187717"/>
            <a:ext cx="3065483" cy="27707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91" y="3385225"/>
            <a:ext cx="3763789" cy="23744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178" y="1187717"/>
            <a:ext cx="3115578" cy="2770724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5030461" y="712285"/>
            <a:ext cx="53201" cy="592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845" y="3822386"/>
            <a:ext cx="2981177" cy="281836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03748" y="5584970"/>
            <a:ext cx="4213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固定</a:t>
            </a:r>
            <a:r>
              <a:rPr lang="zh-CN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激光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参数</a:t>
            </a:r>
            <a:r>
              <a:rPr lang="en-GB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(t = 40fs, </a:t>
            </a:r>
            <a:r>
              <a:rPr lang="en-GB" altLang="zh-CN" sz="14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0.5J</a:t>
            </a:r>
            <a:r>
              <a:rPr lang="en-US" altLang="zh-CN" sz="14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,2.5e18W 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/cm^2</a:t>
            </a:r>
            <a:r>
              <a:rPr lang="en-GB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) 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，</a:t>
            </a:r>
            <a:r>
              <a:rPr lang="zh-CN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通过调节喷流压力得到不同的等离子密度（</a:t>
            </a:r>
            <a:r>
              <a:rPr lang="en-GB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3e18-5e19</a:t>
            </a:r>
            <a:r>
              <a:rPr lang="zh-CN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）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，实现对等离子体密度的扫描。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/>
            </a:r>
            <a:b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</a:b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在密度为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2e19/cm^3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时得到右侧束团，能散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3%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，能量抖动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30%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，电荷量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22pC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， </a:t>
            </a:r>
            <a:endParaRPr lang="zh-CN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8364177" y="4052315"/>
            <a:ext cx="37435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脉冲长度稍微比等离子波长长一点时，</a:t>
            </a:r>
            <a:r>
              <a:rPr lang="zh-CN" altLang="en-US" sz="1200" dirty="0"/>
              <a:t>激光尾部自聚焦，形成锥形，因此激光尾部强度增大，强度增大促进等离子波振幅增加，二者互相激励，随着波幅增大，纵向波速到相对论区，等离子波长增加，大量等离子电子从横向注入到加速相位，且注入减小了等离子波的电场强度，所以不会有新的电子注入，这样就避免了多次注入带来的多峰结构。如果等离子足够短，就能在下一个波破前提取出单能电子束。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zh-CN" dirty="0"/>
              <a:t>合适的激光脉冲长度、聚焦尺寸，等离子密度，作用长度，就能产生单能电子束团。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253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1" y="34112"/>
            <a:ext cx="3802989" cy="3422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1439" y="1445300"/>
            <a:ext cx="3485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1.</a:t>
            </a:r>
            <a:r>
              <a:rPr lang="zh-CN" altLang="en-US" sz="1400" dirty="0" smtClean="0"/>
              <a:t>不显著影响能散增长速率，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2.</a:t>
            </a:r>
            <a:r>
              <a:rPr lang="zh-CN" altLang="en-US" sz="1400" dirty="0" smtClean="0"/>
              <a:t>但会影响能量演化交点的位置，当束团离激光越近，需要的</a:t>
            </a:r>
            <a:r>
              <a:rPr lang="en-US" altLang="zh-CN" sz="1400" dirty="0" smtClean="0"/>
              <a:t>APD</a:t>
            </a:r>
            <a:r>
              <a:rPr lang="zh-CN" altLang="en-US" sz="1400" dirty="0" smtClean="0"/>
              <a:t>长度也越短，出口处束团能散就会越小，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但距离激光过近就会被切片，所以相位调整范围局限性很大。</a:t>
            </a:r>
            <a:endParaRPr lang="en-US" altLang="zh-CN" sz="1400" dirty="0" smtClean="0"/>
          </a:p>
        </p:txBody>
      </p:sp>
      <p:cxnSp>
        <p:nvCxnSpPr>
          <p:cNvPr id="45" name="直接连接符 44"/>
          <p:cNvCxnSpPr/>
          <p:nvPr/>
        </p:nvCxnSpPr>
        <p:spPr>
          <a:xfrm>
            <a:off x="706827" y="1216077"/>
            <a:ext cx="5358384" cy="4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781439" y="567084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在</a:t>
            </a:r>
            <a:r>
              <a:rPr lang="en-US" altLang="zh-CN" sz="2400" dirty="0" smtClean="0"/>
              <a:t>APD</a:t>
            </a:r>
            <a:r>
              <a:rPr lang="zh-CN" altLang="en-US" sz="2400" dirty="0" smtClean="0"/>
              <a:t>中的相位 </a:t>
            </a:r>
            <a:r>
              <a:rPr lang="en-US" altLang="zh-CN" sz="2400" dirty="0" err="1" smtClean="0"/>
              <a:t>z_off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44" y="3456802"/>
            <a:ext cx="3743396" cy="3369057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 flipV="1">
            <a:off x="10039036" y="4583288"/>
            <a:ext cx="0" cy="20796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7508951" y="4583288"/>
            <a:ext cx="2530085" cy="108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7492647" y="5389137"/>
            <a:ext cx="2528764" cy="41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475021" y="6056649"/>
            <a:ext cx="2564016" cy="83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660942" y="5945508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3.3%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72029" y="5334645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471,0.12-0.13%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40383" y="4362809"/>
            <a:ext cx="173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R56 = </a:t>
            </a:r>
            <a:r>
              <a:rPr lang="en-US" altLang="zh-CN" dirty="0" smtClean="0"/>
              <a:t>0.4mm</a:t>
            </a:r>
            <a:endParaRPr lang="en-US" altLang="zh-CN" dirty="0" smtClean="0"/>
          </a:p>
          <a:p>
            <a:r>
              <a:rPr lang="en-US" altLang="zh-CN" dirty="0" smtClean="0"/>
              <a:t>np   = </a:t>
            </a:r>
            <a:r>
              <a:rPr lang="en-US" altLang="zh-CN" dirty="0" smtClean="0"/>
              <a:t>1.3e17</a:t>
            </a:r>
            <a:endParaRPr lang="en-US" altLang="zh-CN" dirty="0" smtClean="0"/>
          </a:p>
          <a:p>
            <a:r>
              <a:rPr lang="en-US" altLang="zh-CN" dirty="0" err="1" smtClean="0"/>
              <a:t>Zoff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-60e-6</a:t>
            </a:r>
            <a:endParaRPr lang="zh-CN" altLang="en-US" dirty="0"/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9693948" y="1028749"/>
            <a:ext cx="14828" cy="18166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7457396" y="1052758"/>
            <a:ext cx="2236552" cy="108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7457396" y="1937089"/>
            <a:ext cx="22439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7475021" y="2845430"/>
            <a:ext cx="2218928" cy="74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524174" y="2735618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3.6%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48192" y="1837263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469,0.10-0.17%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40383" y="2137793"/>
            <a:ext cx="173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R56 = </a:t>
            </a:r>
            <a:r>
              <a:rPr lang="en-US" altLang="zh-CN" dirty="0" smtClean="0"/>
              <a:t>0.4mm</a:t>
            </a:r>
            <a:endParaRPr lang="en-US" altLang="zh-CN" dirty="0" smtClean="0"/>
          </a:p>
          <a:p>
            <a:r>
              <a:rPr lang="en-US" altLang="zh-CN" dirty="0" smtClean="0"/>
              <a:t>np   = </a:t>
            </a:r>
            <a:r>
              <a:rPr lang="en-US" altLang="zh-CN" dirty="0" smtClean="0"/>
              <a:t>1.3e17</a:t>
            </a:r>
            <a:endParaRPr lang="en-US" altLang="zh-CN" dirty="0" smtClean="0"/>
          </a:p>
          <a:p>
            <a:r>
              <a:rPr lang="en-US" altLang="zh-CN" dirty="0" err="1" smtClean="0"/>
              <a:t>Zoff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-55e-6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127812" y="3487308"/>
            <a:ext cx="6481483" cy="2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FE0A780-403E-266C-DCD1-831B514E8378}"/>
              </a:ext>
            </a:extLst>
          </p:cNvPr>
          <p:cNvSpPr txBox="1"/>
          <p:nvPr/>
        </p:nvSpPr>
        <p:spPr>
          <a:xfrm>
            <a:off x="5026178" y="2787540"/>
            <a:ext cx="711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激光参数：脉冲长度</a:t>
            </a:r>
            <a:r>
              <a:rPr lang="en-US" altLang="zh-CN" sz="1200" dirty="0"/>
              <a:t>33±2fs</a:t>
            </a:r>
            <a:r>
              <a:rPr lang="zh-CN" altLang="en-US" sz="1200" dirty="0"/>
              <a:t>（</a:t>
            </a:r>
            <a:r>
              <a:rPr lang="en-US" altLang="zh-CN" sz="1200" dirty="0"/>
              <a:t>FWHM</a:t>
            </a:r>
            <a:r>
              <a:rPr lang="zh-CN" altLang="en-US" sz="1200" dirty="0"/>
              <a:t>）， 能量</a:t>
            </a:r>
            <a:r>
              <a:rPr lang="en-US" altLang="zh-CN" sz="1200" dirty="0"/>
              <a:t>1J</a:t>
            </a:r>
            <a:r>
              <a:rPr lang="zh-CN" altLang="en-US" sz="1200" dirty="0"/>
              <a:t>， 中心波长</a:t>
            </a:r>
            <a:r>
              <a:rPr lang="en-US" altLang="zh-CN" sz="1200" dirty="0"/>
              <a:t>820nm</a:t>
            </a:r>
            <a:r>
              <a:rPr lang="zh-CN" altLang="en-US" sz="1200" dirty="0"/>
              <a:t>，</a:t>
            </a:r>
            <a:r>
              <a:rPr lang="en-US" altLang="zh-CN" sz="1200" dirty="0"/>
              <a:t>r0 = 21um</a:t>
            </a:r>
            <a:r>
              <a:rPr lang="zh-CN" altLang="en-US" sz="1200" dirty="0"/>
              <a:t>，  </a:t>
            </a:r>
            <a:r>
              <a:rPr lang="en-US" altLang="zh-CN" sz="1200" dirty="0"/>
              <a:t>I = 3.2e18 W /cm^2, a0 = 1.3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dirty="0"/>
              <a:t>等离子密度</a:t>
            </a:r>
            <a:r>
              <a:rPr lang="en-US" altLang="zh-CN" sz="1200" dirty="0"/>
              <a:t>6e18/cm^3, </a:t>
            </a:r>
          </a:p>
          <a:p>
            <a:endParaRPr lang="en-US" altLang="zh-CN" sz="1200" dirty="0"/>
          </a:p>
          <a:p>
            <a:r>
              <a:rPr lang="zh-CN" altLang="en-US" sz="1200" dirty="0"/>
              <a:t>得到的束团参数：发散角</a:t>
            </a:r>
            <a:r>
              <a:rPr lang="en-US" altLang="zh-CN" sz="1200" dirty="0"/>
              <a:t>10mrad, </a:t>
            </a:r>
            <a:r>
              <a:rPr lang="zh-CN" altLang="en-US" sz="1200" dirty="0"/>
              <a:t>电荷量</a:t>
            </a:r>
            <a:r>
              <a:rPr lang="en-US" altLang="zh-CN" sz="1200" dirty="0"/>
              <a:t>0.5±0.2nC</a:t>
            </a:r>
            <a:r>
              <a:rPr lang="zh-CN" altLang="en-US" sz="1200" dirty="0"/>
              <a:t>， 能量</a:t>
            </a:r>
            <a:r>
              <a:rPr lang="en-US" altLang="zh-CN" sz="1200" dirty="0"/>
              <a:t>170±20MeV</a:t>
            </a:r>
            <a:r>
              <a:rPr lang="zh-CN" altLang="en-US" sz="1200" dirty="0"/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90" y="465852"/>
            <a:ext cx="4178482" cy="2672940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4770094" y="788940"/>
            <a:ext cx="53201" cy="592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4" y="3138792"/>
            <a:ext cx="4179013" cy="2953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99" y="652755"/>
            <a:ext cx="3914485" cy="20646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998" y="3987869"/>
            <a:ext cx="3914486" cy="13115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44998" y="5299381"/>
            <a:ext cx="71226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对应等离子密度</a:t>
            </a:r>
            <a:r>
              <a:rPr lang="en-US" altLang="zh-CN" sz="1200" dirty="0"/>
              <a:t>2e19 / cm^3, </a:t>
            </a:r>
            <a:r>
              <a:rPr lang="zh-CN" altLang="en-US" sz="1200" dirty="0"/>
              <a:t>得到</a:t>
            </a:r>
            <a:r>
              <a:rPr lang="en-US" altLang="zh-CN" sz="1200" dirty="0"/>
              <a:t>100%</a:t>
            </a:r>
            <a:r>
              <a:rPr lang="zh-CN" altLang="en-US" sz="1200" dirty="0"/>
              <a:t>能散的束团，且能量达到</a:t>
            </a:r>
            <a:r>
              <a:rPr lang="en-US" altLang="zh-CN" sz="1200" dirty="0"/>
              <a:t>100MeV</a:t>
            </a:r>
            <a:r>
              <a:rPr lang="zh-CN" altLang="en-US" sz="1200" dirty="0"/>
              <a:t>的粒子很少。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dirty="0"/>
              <a:t>当密度从</a:t>
            </a:r>
            <a:r>
              <a:rPr lang="en-US" altLang="zh-CN" sz="1200" dirty="0"/>
              <a:t>6e18</a:t>
            </a:r>
            <a:r>
              <a:rPr lang="zh-CN" altLang="en-US" sz="1200" dirty="0"/>
              <a:t>逐渐增大到</a:t>
            </a:r>
            <a:r>
              <a:rPr lang="en-US" altLang="zh-CN" sz="1200" dirty="0"/>
              <a:t>7.5e18</a:t>
            </a:r>
            <a:r>
              <a:rPr lang="zh-CN" altLang="en-US" sz="1200" dirty="0"/>
              <a:t>，能量展宽逐渐增加，当大于</a:t>
            </a:r>
            <a:r>
              <a:rPr lang="en-US" altLang="zh-CN" sz="1200" dirty="0"/>
              <a:t>1e19</a:t>
            </a:r>
            <a:r>
              <a:rPr lang="zh-CN" altLang="en-US" sz="1200" dirty="0"/>
              <a:t>时呈现麦克斯韦分布，和上一篇的趋势相同，具体对应的密度不一样可能是由于两篇文章使用的激光参数不一样。</a:t>
            </a:r>
            <a:endParaRPr lang="en-US" altLang="zh-CN" sz="1200" dirty="0"/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5143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BED486C-491F-AC53-845F-DD5850B61F92}"/>
              </a:ext>
            </a:extLst>
          </p:cNvPr>
          <p:cNvCxnSpPr/>
          <p:nvPr/>
        </p:nvCxnSpPr>
        <p:spPr>
          <a:xfrm>
            <a:off x="715617" y="1152939"/>
            <a:ext cx="1076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FE0A780-403E-266C-DCD1-831B514E8378}"/>
              </a:ext>
            </a:extLst>
          </p:cNvPr>
          <p:cNvSpPr txBox="1"/>
          <p:nvPr/>
        </p:nvSpPr>
        <p:spPr>
          <a:xfrm>
            <a:off x="702363" y="1467020"/>
            <a:ext cx="1076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7" y="592215"/>
            <a:ext cx="3998052" cy="267294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557049" y="621494"/>
            <a:ext cx="53201" cy="592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97" y="3417512"/>
            <a:ext cx="3998506" cy="16149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8562" y="5265375"/>
            <a:ext cx="402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采用预制的等离子密度通道来引导激光传播，以此获得更长的加速距离。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29003" y="2808160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/>
              <a:t>通过调整塑形激光（</a:t>
            </a:r>
            <a:r>
              <a:rPr lang="en-US" altLang="zh-CN" sz="1400" dirty="0"/>
              <a:t>0.5TW</a:t>
            </a:r>
            <a:r>
              <a:rPr lang="zh-CN" altLang="en-US" sz="1400" dirty="0"/>
              <a:t>）的能量和注入时机得到可以维持</a:t>
            </a:r>
            <a:r>
              <a:rPr lang="en-US" altLang="zh-CN" sz="1400" dirty="0"/>
              <a:t>10</a:t>
            </a:r>
            <a:r>
              <a:rPr lang="zh-CN" altLang="en-US" sz="1400" dirty="0"/>
              <a:t>个</a:t>
            </a:r>
            <a:r>
              <a:rPr lang="en-US" altLang="zh-CN" sz="1400" dirty="0"/>
              <a:t>ZR</a:t>
            </a:r>
            <a:r>
              <a:rPr lang="zh-CN" altLang="en-US" sz="1400" dirty="0"/>
              <a:t>距离的等离子丝；</a:t>
            </a:r>
            <a:endParaRPr lang="en-US" altLang="zh-CN" sz="1400" dirty="0"/>
          </a:p>
          <a:p>
            <a:r>
              <a:rPr lang="zh-CN" altLang="en-US" sz="1400" dirty="0"/>
              <a:t>随后用与丝成一定夹角的脉冲加热，使通道受热向外膨胀形成冲击波，冲击波致使产生近似抛物线的横向密度分布；</a:t>
            </a:r>
            <a:endParaRPr lang="en-US" altLang="zh-CN" sz="1400" dirty="0"/>
          </a:p>
          <a:p>
            <a:r>
              <a:rPr lang="zh-CN" altLang="en-US" sz="1400" dirty="0"/>
              <a:t>再用</a:t>
            </a:r>
            <a:r>
              <a:rPr lang="en-US" altLang="zh-CN" sz="1400" dirty="0"/>
              <a:t>9TW</a:t>
            </a:r>
            <a:r>
              <a:rPr lang="zh-CN" altLang="en-US" sz="1400" dirty="0"/>
              <a:t>的脉冲激光俘获和加速电子；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驱动激光脉冲参数：</a:t>
            </a:r>
            <a:r>
              <a:rPr lang="en-US" altLang="zh-CN" sz="1400" dirty="0"/>
              <a:t>500mJ</a:t>
            </a:r>
            <a:r>
              <a:rPr lang="zh-CN" altLang="en-US" sz="1400" dirty="0"/>
              <a:t>，</a:t>
            </a:r>
            <a:r>
              <a:rPr lang="en-US" altLang="zh-CN" sz="1400" dirty="0"/>
              <a:t>55fs FWHM</a:t>
            </a:r>
            <a:r>
              <a:rPr lang="zh-CN" altLang="en-US" sz="1400" dirty="0"/>
              <a:t>，</a:t>
            </a:r>
            <a:r>
              <a:rPr lang="en-US" altLang="zh-CN" sz="1400" dirty="0"/>
              <a:t>I = 1.1e19 W /cm^2</a:t>
            </a:r>
            <a:r>
              <a:rPr lang="zh-CN" altLang="en-US" sz="1400" dirty="0"/>
              <a:t>，</a:t>
            </a:r>
            <a:r>
              <a:rPr lang="en-US" altLang="zh-CN" sz="1400" dirty="0"/>
              <a:t> 8.5mm</a:t>
            </a:r>
            <a:r>
              <a:rPr lang="zh-CN" altLang="en-US" sz="1400" dirty="0"/>
              <a:t>（</a:t>
            </a:r>
            <a:r>
              <a:rPr lang="en-US" altLang="zh-CN" sz="1400" dirty="0"/>
              <a:t>FWHM</a:t>
            </a:r>
            <a:r>
              <a:rPr lang="zh-CN" altLang="en-US" sz="1400" dirty="0"/>
              <a:t>）</a:t>
            </a:r>
            <a:r>
              <a:rPr lang="en-US" altLang="zh-CN" sz="1400" dirty="0"/>
              <a:t>spot</a:t>
            </a:r>
          </a:p>
          <a:p>
            <a:endParaRPr lang="en-US" altLang="zh-CN" sz="1400" dirty="0"/>
          </a:p>
          <a:p>
            <a:r>
              <a:rPr lang="zh-CN" altLang="en-US" sz="1400" dirty="0"/>
              <a:t>轴向</a:t>
            </a:r>
            <a:r>
              <a:rPr lang="en-US" altLang="zh-CN" sz="1400" dirty="0"/>
              <a:t>1.7mm</a:t>
            </a:r>
            <a:r>
              <a:rPr lang="zh-CN" altLang="en-US" sz="1400" dirty="0"/>
              <a:t>内的等离子密度</a:t>
            </a:r>
            <a:r>
              <a:rPr lang="en-US" altLang="zh-CN" sz="1400" dirty="0"/>
              <a:t>1.9e19/cm^3 (±10%), </a:t>
            </a:r>
          </a:p>
          <a:p>
            <a:endParaRPr lang="en-US" altLang="zh-CN" sz="1400" dirty="0"/>
          </a:p>
          <a:p>
            <a:r>
              <a:rPr lang="zh-CN" altLang="en-US" sz="1400" dirty="0"/>
              <a:t>得到的束团参数：电荷量</a:t>
            </a:r>
            <a:r>
              <a:rPr lang="en-US" altLang="zh-CN" sz="1400" dirty="0"/>
              <a:t>320pC</a:t>
            </a:r>
            <a:r>
              <a:rPr lang="zh-CN" altLang="en-US" sz="1400" dirty="0"/>
              <a:t>，能散</a:t>
            </a:r>
            <a:r>
              <a:rPr lang="en-US" altLang="zh-CN" sz="1400" dirty="0"/>
              <a:t>2%</a:t>
            </a:r>
            <a:r>
              <a:rPr lang="zh-CN" altLang="en-US" sz="1400" dirty="0"/>
              <a:t>，能量</a:t>
            </a:r>
            <a:r>
              <a:rPr lang="en-US" altLang="zh-CN" sz="1400" dirty="0"/>
              <a:t>86MeV</a:t>
            </a:r>
            <a:r>
              <a:rPr lang="zh-CN" altLang="en-US" sz="1400" dirty="0"/>
              <a:t>，几何发射度小于</a:t>
            </a:r>
            <a:r>
              <a:rPr lang="en-US" altLang="zh-CN" sz="1400" dirty="0"/>
              <a:t>0.05-0.01</a:t>
            </a:r>
            <a:r>
              <a:rPr lang="zh-CN" altLang="en-US" sz="1400" dirty="0"/>
              <a:t>、归一化发射度小于</a:t>
            </a:r>
            <a:r>
              <a:rPr lang="en-US" altLang="zh-CN" sz="1400" dirty="0"/>
              <a:t>1-2</a:t>
            </a:r>
            <a:r>
              <a:rPr lang="zh-CN" altLang="en-US" sz="1400" dirty="0"/>
              <a:t>、峰值电流</a:t>
            </a:r>
            <a:r>
              <a:rPr lang="en-US" altLang="zh-CN" sz="1400" dirty="0"/>
              <a:t>10kA</a:t>
            </a:r>
          </a:p>
          <a:p>
            <a:endParaRPr lang="en-US" altLang="zh-CN" sz="1400" dirty="0"/>
          </a:p>
          <a:p>
            <a:r>
              <a:rPr lang="zh-CN" altLang="en-US" sz="1400" dirty="0"/>
              <a:t>这篇文献也和上上篇一样</a:t>
            </a:r>
            <a:r>
              <a:rPr lang="zh-CN" altLang="zh-CN" sz="1400" dirty="0"/>
              <a:t>提到了使激光光强处于能激发自注入的临界值，以此避免二次注入。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03" y="349292"/>
            <a:ext cx="498227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BED486C-491F-AC53-845F-DD5850B61F92}"/>
              </a:ext>
            </a:extLst>
          </p:cNvPr>
          <p:cNvCxnSpPr/>
          <p:nvPr/>
        </p:nvCxnSpPr>
        <p:spPr>
          <a:xfrm>
            <a:off x="715617" y="1152939"/>
            <a:ext cx="1076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FE0A780-403E-266C-DCD1-831B514E8378}"/>
              </a:ext>
            </a:extLst>
          </p:cNvPr>
          <p:cNvSpPr txBox="1"/>
          <p:nvPr/>
        </p:nvSpPr>
        <p:spPr>
          <a:xfrm>
            <a:off x="5732834" y="1343884"/>
            <a:ext cx="57435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Step1</a:t>
            </a:r>
            <a:r>
              <a:rPr lang="zh-CN" altLang="en-US" sz="1400" dirty="0"/>
              <a:t>：通过</a:t>
            </a:r>
            <a:r>
              <a:rPr lang="en-US" altLang="zh-CN" sz="1400" dirty="0"/>
              <a:t>LWFA</a:t>
            </a:r>
            <a:r>
              <a:rPr lang="zh-CN" altLang="en-US" sz="1400" dirty="0"/>
              <a:t>（激光参数</a:t>
            </a:r>
            <a:r>
              <a:rPr lang="en-US" altLang="zh-CN" sz="1400" dirty="0"/>
              <a:t>20fs/2J</a:t>
            </a:r>
            <a:r>
              <a:rPr lang="zh-CN" altLang="en-US" sz="1400" dirty="0"/>
              <a:t>）或</a:t>
            </a:r>
            <a:r>
              <a:rPr lang="en-US" altLang="zh-CN" sz="1400" dirty="0"/>
              <a:t>SMLWFA</a:t>
            </a:r>
            <a:r>
              <a:rPr lang="zh-CN" altLang="en-US" sz="1400" dirty="0"/>
              <a:t>（激光参数</a:t>
            </a:r>
            <a:r>
              <a:rPr lang="en-US" altLang="zh-CN" sz="1400" dirty="0"/>
              <a:t>100fs/10J</a:t>
            </a:r>
            <a:r>
              <a:rPr lang="zh-CN" altLang="en-US" sz="1400" dirty="0"/>
              <a:t>）注入到高密度等离子体（波长</a:t>
            </a:r>
            <a:r>
              <a:rPr lang="en-US" altLang="zh-CN" sz="1400" dirty="0"/>
              <a:t>12um</a:t>
            </a:r>
            <a:r>
              <a:rPr lang="zh-CN" altLang="en-US" sz="1400" dirty="0"/>
              <a:t>）中产生两个间隔为一个等离子波长的束团。</a:t>
            </a:r>
            <a:endParaRPr lang="en-US" altLang="zh-CN" sz="1400" dirty="0"/>
          </a:p>
          <a:p>
            <a:r>
              <a:rPr lang="en-US" altLang="zh-CN" sz="1400" dirty="0"/>
              <a:t>Step2</a:t>
            </a:r>
            <a:r>
              <a:rPr lang="zh-CN" altLang="en-US" sz="1400" dirty="0"/>
              <a:t>：第二部分的等离子波长略长于第一部分的，由由前一级</a:t>
            </a:r>
            <a:r>
              <a:rPr lang="en-US" altLang="zh-CN" sz="1400" dirty="0"/>
              <a:t>LWFA</a:t>
            </a:r>
            <a:r>
              <a:rPr lang="zh-CN" altLang="en-US" sz="1400" dirty="0"/>
              <a:t>加速的两个束团依次进入等离子体</a:t>
            </a:r>
            <a:r>
              <a:rPr lang="en-US" altLang="zh-CN" sz="1400" dirty="0"/>
              <a:t>2</a:t>
            </a:r>
            <a:r>
              <a:rPr lang="zh-CN" altLang="en-US" sz="1400" dirty="0"/>
              <a:t>，前一个束团作为驱动束，后一个作为</a:t>
            </a:r>
            <a:r>
              <a:rPr lang="en-US" altLang="zh-CN" sz="1400" dirty="0"/>
              <a:t>witness beam</a:t>
            </a:r>
            <a:r>
              <a:rPr lang="zh-CN" altLang="en-US" sz="1400" dirty="0"/>
              <a:t>获得能量。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通过</a:t>
            </a:r>
            <a:r>
              <a:rPr lang="en-US" altLang="zh-CN" sz="1400" dirty="0"/>
              <a:t>PIC</a:t>
            </a:r>
            <a:r>
              <a:rPr lang="zh-CN" altLang="en-US" sz="1400" dirty="0"/>
              <a:t>模拟第二阶段，</a:t>
            </a:r>
            <a:endParaRPr lang="en-US" altLang="zh-CN" sz="1400" dirty="0"/>
          </a:p>
          <a:p>
            <a:r>
              <a:rPr lang="zh-CN" altLang="en-US" sz="1400" dirty="0"/>
              <a:t>初始参数：</a:t>
            </a:r>
            <a:r>
              <a:rPr lang="en-US" altLang="zh-CN" sz="1400" dirty="0"/>
              <a:t>Ed/</a:t>
            </a:r>
            <a:r>
              <a:rPr lang="en-US" altLang="zh-CN" sz="1400" dirty="0" err="1"/>
              <a:t>Ew</a:t>
            </a:r>
            <a:r>
              <a:rPr lang="en-US" altLang="zh-CN" sz="1400" dirty="0"/>
              <a:t> = 600/500MeV, </a:t>
            </a:r>
            <a:r>
              <a:rPr lang="en-US" altLang="zh-CN" sz="1400" dirty="0" err="1"/>
              <a:t>Qd</a:t>
            </a:r>
            <a:r>
              <a:rPr lang="en-US" altLang="zh-CN" sz="1400" dirty="0"/>
              <a:t>/</a:t>
            </a:r>
            <a:r>
              <a:rPr lang="en-US" altLang="zh-CN" sz="1400" dirty="0" err="1"/>
              <a:t>Qw</a:t>
            </a:r>
            <a:r>
              <a:rPr lang="en-US" altLang="zh-CN" sz="1400" dirty="0"/>
              <a:t> = 100/10pC,</a:t>
            </a:r>
          </a:p>
          <a:p>
            <a:r>
              <a:rPr lang="zh-CN" altLang="en-US" sz="1400" dirty="0"/>
              <a:t>经过</a:t>
            </a:r>
            <a:r>
              <a:rPr lang="en-US" altLang="zh-CN" sz="1400" dirty="0"/>
              <a:t>6mm</a:t>
            </a:r>
            <a:r>
              <a:rPr lang="zh-CN" altLang="en-US" sz="1400" dirty="0"/>
              <a:t>的加速后</a:t>
            </a:r>
            <a:r>
              <a:rPr lang="en-US" altLang="zh-CN" sz="1400" dirty="0"/>
              <a:t>witness</a:t>
            </a:r>
            <a:r>
              <a:rPr lang="zh-CN" altLang="en-US" sz="1400" dirty="0"/>
              <a:t>的能量大于</a:t>
            </a:r>
            <a:r>
              <a:rPr lang="en-US" altLang="zh-CN" sz="1400" dirty="0"/>
              <a:t>1GeV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且横向电场可以在横向压缩</a:t>
            </a:r>
            <a:r>
              <a:rPr lang="en-US" altLang="zh-CN" sz="1400" dirty="0"/>
              <a:t>witness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r>
              <a:rPr lang="zh-CN" altLang="en-US" sz="1400" dirty="0"/>
              <a:t>使得</a:t>
            </a:r>
            <a:r>
              <a:rPr lang="en-US" altLang="zh-CN" sz="1400" dirty="0"/>
              <a:t>witness</a:t>
            </a:r>
            <a:r>
              <a:rPr lang="zh-CN" altLang="en-US" sz="1400" dirty="0"/>
              <a:t>的密度会以</a:t>
            </a:r>
            <a:r>
              <a:rPr lang="en-US" altLang="zh-CN" sz="1400" dirty="0"/>
              <a:t>400um</a:t>
            </a:r>
            <a:r>
              <a:rPr lang="zh-CN" altLang="en-US" sz="1400" dirty="0"/>
              <a:t>的频率振荡，</a:t>
            </a:r>
            <a:endParaRPr lang="en-US" altLang="zh-CN" sz="1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5559231" y="627979"/>
            <a:ext cx="53201" cy="592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13" y="475881"/>
            <a:ext cx="5024538" cy="2068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13" y="3474359"/>
            <a:ext cx="5024538" cy="21889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4693" y="5663267"/>
            <a:ext cx="4620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使用</a:t>
            </a:r>
            <a:r>
              <a:rPr lang="en-GB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LWFA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加速的前一个电子束作为下一级</a:t>
            </a:r>
            <a:r>
              <a:rPr lang="en-GB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PWFA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的驱动束，加速从</a:t>
            </a:r>
            <a:r>
              <a:rPr lang="en-GB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LWFA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里出来的第二个束团。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901" y="3547496"/>
            <a:ext cx="2769140" cy="28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BED486C-491F-AC53-845F-DD5850B61F92}"/>
              </a:ext>
            </a:extLst>
          </p:cNvPr>
          <p:cNvCxnSpPr/>
          <p:nvPr/>
        </p:nvCxnSpPr>
        <p:spPr>
          <a:xfrm>
            <a:off x="715617" y="1152939"/>
            <a:ext cx="10760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FE0A780-403E-266C-DCD1-831B514E8378}"/>
              </a:ext>
            </a:extLst>
          </p:cNvPr>
          <p:cNvSpPr txBox="1"/>
          <p:nvPr/>
        </p:nvSpPr>
        <p:spPr>
          <a:xfrm>
            <a:off x="6274509" y="1467020"/>
            <a:ext cx="5188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当等离子长度增加到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113cm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时，最高能量仅有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71±11GeV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（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3%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的概率能观察到），这可能</a:t>
            </a:r>
            <a:r>
              <a:rPr lang="zh-CN" altLang="zh-CN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是</a:t>
            </a:r>
            <a:r>
              <a:rPr lang="zh-CN" altLang="en-US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在经过的等离子长度逐渐增加时，</a:t>
            </a:r>
            <a:r>
              <a:rPr lang="zh-CN" altLang="zh-CN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由于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头部的粒子没有受到粒子柱聚焦作用的影响，逐渐扩散，密度减小到不能再达到电离出等离子的临界值后，电离区向束团后方移动直至整个束团都无法再电离出等离子体，因此加速停止</a:t>
            </a:r>
            <a:r>
              <a:rPr lang="zh-CN" altLang="zh-CN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。</a:t>
            </a:r>
            <a:endParaRPr lang="en-US" altLang="zh-CN" sz="1200" dirty="0" smtClean="0">
              <a:latin typeface="Calibri" panose="020F0502020204030204" pitchFamily="34" charset="0"/>
              <a:ea typeface="宋体" panose="02010600030101010101" pitchFamily="2" charset="-122"/>
              <a:cs typeface="Mangal"/>
            </a:endParaRPr>
          </a:p>
          <a:p>
            <a:r>
              <a:rPr lang="zh-CN" altLang="en-US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在电离区向束团后方移动时，被驱逐电子的返回时间和位置开始分散，导致尾波相位结构混乱，即相位混合，见下方图</a:t>
            </a:r>
            <a:r>
              <a:rPr lang="en-US" altLang="zh-CN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b</a:t>
            </a:r>
            <a:r>
              <a:rPr lang="zh-CN" altLang="en-US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。</a:t>
            </a:r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  <a:cs typeface="Mangal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012212" y="627903"/>
            <a:ext cx="53201" cy="592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0" y="359679"/>
            <a:ext cx="5438402" cy="12862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95" y="1960000"/>
            <a:ext cx="4473141" cy="16273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8048" y="1587517"/>
            <a:ext cx="2164081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低</a:t>
            </a:r>
            <a:r>
              <a:rPr lang="zh-CN" altLang="en-US" sz="1100" dirty="0" smtClean="0"/>
              <a:t>的色散和低镜头放大倍数用于同时记录粒子的能量增益和损失。</a:t>
            </a:r>
            <a:endParaRPr lang="zh-CN" altLang="en-US" sz="1100" dirty="0"/>
          </a:p>
        </p:txBody>
      </p:sp>
      <p:cxnSp>
        <p:nvCxnSpPr>
          <p:cNvPr id="8" name="直接箭头连接符 7"/>
          <p:cNvCxnSpPr>
            <a:stCxn id="4" idx="2"/>
          </p:cNvCxnSpPr>
          <p:nvPr/>
        </p:nvCxnSpPr>
        <p:spPr>
          <a:xfrm>
            <a:off x="2990089" y="2018404"/>
            <a:ext cx="1100327" cy="4178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97096" y="1508389"/>
            <a:ext cx="1761915" cy="600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高的色散和高镜头放大倍数用于记录粒子的能量增益的细节。</a:t>
            </a:r>
            <a:endParaRPr lang="zh-CN" altLang="en-US" sz="1100" dirty="0"/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 flipH="1">
            <a:off x="4870706" y="2108553"/>
            <a:ext cx="207348" cy="321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3" y="3587388"/>
            <a:ext cx="2367707" cy="287847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017413" y="3855612"/>
            <a:ext cx="2895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在经过</a:t>
            </a:r>
            <a:r>
              <a:rPr lang="en-GB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85cm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的等离子体后，束团头部的粒子不受影响，核心区域的粒子被减速，尾部的粒子被加速到</a:t>
            </a:r>
            <a:r>
              <a:rPr lang="en-GB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85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±7GeV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（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30%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的概率能观察到），说明峰值加速梯度能达到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52GeV/m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，符合前人在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10cm</a:t>
            </a:r>
            <a:r>
              <a:rPr lang="zh-CN" altLang="zh-CN" sz="1200" dirty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长的等离子加速中得到的结论</a:t>
            </a:r>
            <a:r>
              <a:rPr lang="zh-CN" altLang="zh-CN" sz="1200" dirty="0" smtClean="0">
                <a:latin typeface="Calibri" panose="020F0502020204030204" pitchFamily="34" charset="0"/>
                <a:ea typeface="宋体" panose="02010600030101010101" pitchFamily="2" charset="-122"/>
                <a:cs typeface="Mangal"/>
              </a:rPr>
              <a:t>。</a:t>
            </a:r>
            <a:endParaRPr lang="en-US" altLang="zh-CN" sz="1200" dirty="0" smtClean="0">
              <a:latin typeface="Calibri" panose="020F0502020204030204" pitchFamily="34" charset="0"/>
              <a:ea typeface="宋体" panose="02010600030101010101" pitchFamily="2" charset="-122"/>
              <a:cs typeface="Mangal"/>
            </a:endParaRPr>
          </a:p>
          <a:p>
            <a:endParaRPr lang="zh-CN" altLang="en-US" sz="1200" dirty="0"/>
          </a:p>
        </p:txBody>
      </p:sp>
      <p:sp>
        <p:nvSpPr>
          <p:cNvPr id="16" name="椭圆 15"/>
          <p:cNvSpPr/>
          <p:nvPr/>
        </p:nvSpPr>
        <p:spPr>
          <a:xfrm>
            <a:off x="1310640" y="5346192"/>
            <a:ext cx="243840" cy="146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493300" y="4870704"/>
            <a:ext cx="799052" cy="5425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66368" y="4318814"/>
            <a:ext cx="386847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模拟中没有加正的能量啁啾，而实际的实验中有。</a:t>
            </a:r>
            <a:endParaRPr lang="zh-CN" altLang="en-US" sz="800" dirty="0"/>
          </a:p>
        </p:txBody>
      </p:sp>
      <p:sp>
        <p:nvSpPr>
          <p:cNvPr id="27" name="椭圆 26"/>
          <p:cNvSpPr/>
          <p:nvPr/>
        </p:nvSpPr>
        <p:spPr>
          <a:xfrm>
            <a:off x="2667950" y="6003745"/>
            <a:ext cx="243840" cy="146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94643" y="5723329"/>
            <a:ext cx="520874" cy="2804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315517" y="5492496"/>
            <a:ext cx="118632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Plane</a:t>
            </a:r>
            <a:r>
              <a:rPr lang="zh-CN" altLang="en-US" sz="800" dirty="0" smtClean="0"/>
              <a:t>上只能记录密度大于</a:t>
            </a:r>
            <a:r>
              <a:rPr lang="en-US" altLang="zh-CN" sz="800" dirty="0" smtClean="0"/>
              <a:t>3e6/GeV</a:t>
            </a:r>
            <a:r>
              <a:rPr lang="zh-CN" altLang="en-US" sz="800" dirty="0" smtClean="0"/>
              <a:t>的数据，所以记录的最高能量只有</a:t>
            </a:r>
            <a:r>
              <a:rPr lang="en-US" altLang="zh-CN" sz="800" dirty="0" smtClean="0"/>
              <a:t>85GeV</a:t>
            </a:r>
            <a:r>
              <a:rPr lang="zh-CN" altLang="en-US" sz="800" dirty="0" smtClean="0"/>
              <a:t>。</a:t>
            </a:r>
            <a:endParaRPr lang="zh-CN" altLang="en-US" sz="8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01565"/>
            <a:ext cx="4163448" cy="2557935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9165607" y="4406873"/>
            <a:ext cx="243840" cy="146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>
            <a:stCxn id="33" idx="0"/>
            <a:endCxn id="35" idx="2"/>
          </p:cNvCxnSpPr>
          <p:nvPr/>
        </p:nvCxnSpPr>
        <p:spPr>
          <a:xfrm flipH="1" flipV="1">
            <a:off x="7990707" y="3396225"/>
            <a:ext cx="1296820" cy="10106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372777" y="2934560"/>
            <a:ext cx="123586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饱和区是由于混相效应，导致加速梯度减弱，且高能粒子被散焦</a:t>
            </a:r>
            <a:endParaRPr lang="zh-CN" altLang="en-US" sz="800" dirty="0"/>
          </a:p>
        </p:txBody>
      </p:sp>
      <p:sp>
        <p:nvSpPr>
          <p:cNvPr id="38" name="椭圆 37"/>
          <p:cNvSpPr/>
          <p:nvPr/>
        </p:nvSpPr>
        <p:spPr>
          <a:xfrm>
            <a:off x="9318007" y="4559273"/>
            <a:ext cx="243840" cy="146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箭头连接符 38"/>
          <p:cNvCxnSpPr>
            <a:stCxn id="38" idx="0"/>
            <a:endCxn id="40" idx="2"/>
          </p:cNvCxnSpPr>
          <p:nvPr/>
        </p:nvCxnSpPr>
        <p:spPr>
          <a:xfrm flipV="1">
            <a:off x="9439927" y="3560651"/>
            <a:ext cx="512741" cy="9986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334738" y="3222097"/>
            <a:ext cx="123586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随着高能粒子继续被散焦，撞击到模拟</a:t>
            </a:r>
            <a:r>
              <a:rPr lang="en-US" altLang="zh-CN" sz="800" dirty="0" smtClean="0"/>
              <a:t>box</a:t>
            </a:r>
            <a:r>
              <a:rPr lang="zh-CN" altLang="en-US" sz="800" dirty="0" smtClean="0"/>
              <a:t>上，</a:t>
            </a:r>
            <a:endParaRPr lang="zh-CN" altLang="en-US" sz="800" dirty="0"/>
          </a:p>
        </p:txBody>
      </p:sp>
      <p:sp>
        <p:nvSpPr>
          <p:cNvPr id="49" name="椭圆 48"/>
          <p:cNvSpPr/>
          <p:nvPr/>
        </p:nvSpPr>
        <p:spPr>
          <a:xfrm>
            <a:off x="9319092" y="5710835"/>
            <a:ext cx="243840" cy="146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>
            <a:stCxn id="49" idx="0"/>
            <a:endCxn id="51" idx="2"/>
          </p:cNvCxnSpPr>
          <p:nvPr/>
        </p:nvCxnSpPr>
        <p:spPr>
          <a:xfrm flipV="1">
            <a:off x="9441012" y="4951798"/>
            <a:ext cx="1596570" cy="7590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0419652" y="4243912"/>
            <a:ext cx="123586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104cm</a:t>
            </a:r>
            <a:r>
              <a:rPr lang="zh-CN" altLang="en-US" sz="800" dirty="0" smtClean="0"/>
              <a:t>时，可以探测到的</a:t>
            </a:r>
            <a:r>
              <a:rPr lang="zh-CN" altLang="en-US" sz="800" dirty="0"/>
              <a:t>最大</a:t>
            </a:r>
            <a:r>
              <a:rPr lang="zh-CN" altLang="en-US" sz="800" dirty="0" smtClean="0"/>
              <a:t>能量为</a:t>
            </a:r>
            <a:r>
              <a:rPr lang="en-US" altLang="zh-CN" sz="800" dirty="0" smtClean="0"/>
              <a:t>60GeV</a:t>
            </a:r>
            <a:r>
              <a:rPr lang="zh-CN" altLang="en-US" sz="800" dirty="0" smtClean="0"/>
              <a:t>，而且经过这个长度后，束团完全被侵蚀，不再有尾场产生。</a:t>
            </a:r>
            <a:endParaRPr lang="zh-CN" altLang="en-US" sz="800" dirty="0"/>
          </a:p>
        </p:txBody>
      </p:sp>
      <p:cxnSp>
        <p:nvCxnSpPr>
          <p:cNvPr id="54" name="直接箭头连接符 53"/>
          <p:cNvCxnSpPr>
            <a:endCxn id="55" idx="1"/>
          </p:cNvCxnSpPr>
          <p:nvPr/>
        </p:nvCxnSpPr>
        <p:spPr>
          <a:xfrm>
            <a:off x="8639117" y="5112181"/>
            <a:ext cx="1640990" cy="7759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10280107" y="5595753"/>
            <a:ext cx="123586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红点为</a:t>
            </a:r>
            <a:r>
              <a:rPr lang="zh-CN" altLang="en-US" sz="800" dirty="0"/>
              <a:t>粒子数达到实验探测阈值（</a:t>
            </a:r>
            <a:r>
              <a:rPr lang="en-US" altLang="zh-CN" sz="800" dirty="0"/>
              <a:t>3×10⁶ electrons/GeV</a:t>
            </a:r>
            <a:r>
              <a:rPr lang="zh-CN" altLang="en-US" sz="800" dirty="0"/>
              <a:t>）的最高能量</a:t>
            </a:r>
            <a:r>
              <a:rPr lang="zh-CN" altLang="en-US" sz="800" dirty="0" smtClean="0"/>
              <a:t>区间。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5568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732169" y="1082374"/>
                <a:ext cx="3673703" cy="1598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dirty="0" smtClean="0"/>
                  <a:t>等离子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波长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den>
                    </m:f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 smtClean="0"/>
                  <a:t>其中有效部分仅有一半。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在此基础上计算出最大的等离子密度，在最大密度下扫描不同的密度值和相位。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69" y="1082374"/>
                <a:ext cx="3673703" cy="1598323"/>
              </a:xfrm>
              <a:prstGeom prst="rect">
                <a:avLst/>
              </a:prstGeom>
              <a:blipFill>
                <a:blip r:embed="rId2"/>
                <a:stretch>
                  <a:fillRect l="-3814" r="-9619" b="-8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378466"/>
                  </p:ext>
                </p:extLst>
              </p:nvPr>
            </p:nvGraphicFramePr>
            <p:xfrm>
              <a:off x="1494700" y="3279649"/>
              <a:ext cx="9641688" cy="2843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6645">
                      <a:extLst>
                        <a:ext uri="{9D8B030D-6E8A-4147-A177-3AD203B41FA5}">
                          <a16:colId xmlns:a16="http://schemas.microsoft.com/office/drawing/2014/main" val="2039311221"/>
                        </a:ext>
                      </a:extLst>
                    </a:gridCol>
                    <a:gridCol w="2562838">
                      <a:extLst>
                        <a:ext uri="{9D8B030D-6E8A-4147-A177-3AD203B41FA5}">
                          <a16:colId xmlns:a16="http://schemas.microsoft.com/office/drawing/2014/main" val="2502837119"/>
                        </a:ext>
                      </a:extLst>
                    </a:gridCol>
                    <a:gridCol w="2402784">
                      <a:extLst>
                        <a:ext uri="{9D8B030D-6E8A-4147-A177-3AD203B41FA5}">
                          <a16:colId xmlns:a16="http://schemas.microsoft.com/office/drawing/2014/main" val="2750462065"/>
                        </a:ext>
                      </a:extLst>
                    </a:gridCol>
                    <a:gridCol w="2769421">
                      <a:extLst>
                        <a:ext uri="{9D8B030D-6E8A-4147-A177-3AD203B41FA5}">
                          <a16:colId xmlns:a16="http://schemas.microsoft.com/office/drawing/2014/main" val="1917032938"/>
                        </a:ext>
                      </a:extLst>
                    </a:gridCol>
                  </a:tblGrid>
                  <a:tr h="648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R56(Chicane1)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束团纵坐标长度（</a:t>
                          </a:r>
                          <a:r>
                            <a:rPr lang="en-US" altLang="zh-CN" dirty="0" smtClean="0"/>
                            <a:t>1%EJ</a:t>
                          </a:r>
                          <a:r>
                            <a:rPr lang="zh-CN" altLang="en-US" dirty="0" smtClean="0"/>
                            <a:t>）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所需最小空泡长度</a:t>
                          </a:r>
                          <a:endParaRPr lang="en-US" altLang="zh-CN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最大</a:t>
                          </a:r>
                          <a:r>
                            <a:rPr lang="en-US" altLang="zh-CN" dirty="0" smtClean="0"/>
                            <a:t>APD</a:t>
                          </a:r>
                          <a:r>
                            <a:rPr lang="zh-CN" altLang="en-US" dirty="0" smtClean="0"/>
                            <a:t>等离子密度</a:t>
                          </a:r>
                          <a:endParaRPr lang="en-US" altLang="zh-CN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199528"/>
                      </a:ext>
                    </a:extLst>
                  </a:tr>
                  <a:tr h="348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1e18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9296"/>
                      </a:ext>
                    </a:extLst>
                  </a:tr>
                  <a:tr h="348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3e17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040766"/>
                      </a:ext>
                    </a:extLst>
                  </a:tr>
                  <a:tr h="348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2.3e17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23654"/>
                      </a:ext>
                    </a:extLst>
                  </a:tr>
                  <a:tr h="348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1.2e17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365778"/>
                      </a:ext>
                    </a:extLst>
                  </a:tr>
                  <a:tr h="348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5.7e16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400186"/>
                      </a:ext>
                    </a:extLst>
                  </a:tr>
                  <a:tr h="348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1.95e16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5376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378466"/>
                  </p:ext>
                </p:extLst>
              </p:nvPr>
            </p:nvGraphicFramePr>
            <p:xfrm>
              <a:off x="1494700" y="3279649"/>
              <a:ext cx="9641688" cy="2843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6645">
                      <a:extLst>
                        <a:ext uri="{9D8B030D-6E8A-4147-A177-3AD203B41FA5}">
                          <a16:colId xmlns:a16="http://schemas.microsoft.com/office/drawing/2014/main" val="2039311221"/>
                        </a:ext>
                      </a:extLst>
                    </a:gridCol>
                    <a:gridCol w="2562838">
                      <a:extLst>
                        <a:ext uri="{9D8B030D-6E8A-4147-A177-3AD203B41FA5}">
                          <a16:colId xmlns:a16="http://schemas.microsoft.com/office/drawing/2014/main" val="2502837119"/>
                        </a:ext>
                      </a:extLst>
                    </a:gridCol>
                    <a:gridCol w="2402784">
                      <a:extLst>
                        <a:ext uri="{9D8B030D-6E8A-4147-A177-3AD203B41FA5}">
                          <a16:colId xmlns:a16="http://schemas.microsoft.com/office/drawing/2014/main" val="2750462065"/>
                        </a:ext>
                      </a:extLst>
                    </a:gridCol>
                    <a:gridCol w="2769421">
                      <a:extLst>
                        <a:ext uri="{9D8B030D-6E8A-4147-A177-3AD203B41FA5}">
                          <a16:colId xmlns:a16="http://schemas.microsoft.com/office/drawing/2014/main" val="1917032938"/>
                        </a:ext>
                      </a:extLst>
                    </a:gridCol>
                  </a:tblGrid>
                  <a:tr h="64844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9" t="-4673" r="-407029" b="-35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4762" t="-4673" r="-203333" b="-35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85823" t="-4673" r="-116203" b="-35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8678" t="-4673" r="-1101" b="-35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995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1e18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92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3e17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0407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2.3e17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236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1.2e17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4365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5.7e16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94001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1.95e16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53767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2" y="424007"/>
            <a:ext cx="4173391" cy="28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88560"/>
              </p:ext>
            </p:extLst>
          </p:nvPr>
        </p:nvGraphicFramePr>
        <p:xfrm>
          <a:off x="0" y="0"/>
          <a:ext cx="12192001" cy="6857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380">
                  <a:extLst>
                    <a:ext uri="{9D8B030D-6E8A-4147-A177-3AD203B41FA5}">
                      <a16:colId xmlns:a16="http://schemas.microsoft.com/office/drawing/2014/main" val="1470262148"/>
                    </a:ext>
                  </a:extLst>
                </a:gridCol>
                <a:gridCol w="1070211">
                  <a:extLst>
                    <a:ext uri="{9D8B030D-6E8A-4147-A177-3AD203B41FA5}">
                      <a16:colId xmlns:a16="http://schemas.microsoft.com/office/drawing/2014/main" val="1346869014"/>
                    </a:ext>
                  </a:extLst>
                </a:gridCol>
                <a:gridCol w="1426946">
                  <a:extLst>
                    <a:ext uri="{9D8B030D-6E8A-4147-A177-3AD203B41FA5}">
                      <a16:colId xmlns:a16="http://schemas.microsoft.com/office/drawing/2014/main" val="824903061"/>
                    </a:ext>
                  </a:extLst>
                </a:gridCol>
                <a:gridCol w="1217102">
                  <a:extLst>
                    <a:ext uri="{9D8B030D-6E8A-4147-A177-3AD203B41FA5}">
                      <a16:colId xmlns:a16="http://schemas.microsoft.com/office/drawing/2014/main" val="4034651326"/>
                    </a:ext>
                  </a:extLst>
                </a:gridCol>
                <a:gridCol w="2077466">
                  <a:extLst>
                    <a:ext uri="{9D8B030D-6E8A-4147-A177-3AD203B41FA5}">
                      <a16:colId xmlns:a16="http://schemas.microsoft.com/office/drawing/2014/main" val="860009098"/>
                    </a:ext>
                  </a:extLst>
                </a:gridCol>
                <a:gridCol w="2077466">
                  <a:extLst>
                    <a:ext uri="{9D8B030D-6E8A-4147-A177-3AD203B41FA5}">
                      <a16:colId xmlns:a16="http://schemas.microsoft.com/office/drawing/2014/main" val="4180764321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1247482055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3297314995"/>
                    </a:ext>
                  </a:extLst>
                </a:gridCol>
              </a:tblGrid>
              <a:tr h="485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R56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[mm]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n_p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[/cm^3]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峰值场强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p\b[GV/m]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方正仿宋_GBK" panose="03000509000000000000" pitchFamily="65" charset="-122"/>
                        <a:ea typeface="方正仿宋_GBK" panose="03000509000000000000" pitchFamily="65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z_off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[-1e-6m]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初始束团能量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altLang="zh-CN" sz="1400" u="none" strike="noStrike">
                          <a:effectLst/>
                        </a:rPr>
                        <a:t>[</a:t>
                      </a:r>
                      <a:r>
                        <a:rPr lang="en-US" sz="1400" u="none" strike="noStrike">
                          <a:effectLst/>
                        </a:rPr>
                        <a:t>MeV]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能量交点位置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altLang="zh-CN" sz="1400" u="none" strike="noStrike">
                          <a:effectLst/>
                        </a:rPr>
                        <a:t>[mm]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交点处能散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altLang="zh-CN" sz="1400" u="none" strike="noStrike">
                          <a:effectLst/>
                        </a:rPr>
                        <a:t>[%]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交点处能量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altLang="zh-CN" sz="1400" u="none" strike="noStrike">
                          <a:effectLst/>
                        </a:rPr>
                        <a:t>[</a:t>
                      </a:r>
                      <a:r>
                        <a:rPr lang="en-US" sz="1400" u="none" strike="noStrike">
                          <a:effectLst/>
                        </a:rPr>
                        <a:t>MeV]\[%]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976480242"/>
                  </a:ext>
                </a:extLst>
              </a:tr>
              <a:tr h="2150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1.0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1e16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&lt;5 \ &gt;5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130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11.52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4.5702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-1.689662089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515848952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4.5628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463.643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184786626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4.6811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1.615898439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980134401"/>
                  </a:ext>
                </a:extLst>
              </a:tr>
              <a:tr h="2150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0.6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5.73e16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10 \ 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80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5.5396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-0.573004863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178211932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5.115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460.031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873904451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5.1018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0.077820843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134952515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6e16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3.9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3.7707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-0.201417721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611375470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3.7292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461.727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331415753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3.8827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-0.161567333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098943398"/>
                  </a:ext>
                </a:extLst>
              </a:tr>
              <a:tr h="215059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0.4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1e17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2.94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3.8162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-0.131977985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671630165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3.7964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462.956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667114646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3.9003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-0.117289764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176025828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1.12e17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 \ &gt;20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2.64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3.5839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-0.122104569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3672444042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3.5296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466.813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078059702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3.5959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-0.122961443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572490649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1.2e17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2.46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3.4661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-0.130857414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961855814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3.3867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469.213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3084409417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3.4312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-0.115086325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060783932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1.3e17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2.28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3.3413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-0.12995796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815272910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3.2347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471.691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3562501657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3.2574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-0.120629819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3545354354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1.3e17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490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2.04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2.9052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-0.167015681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163427619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2.8801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469.417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679274985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2.9383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-0.107154193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195090429"/>
                  </a:ext>
                </a:extLst>
              </a:tr>
              <a:tr h="2150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0.2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2.7e17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4.2047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-0.092800677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3361195191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4.1675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467.669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439737973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4.2138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-0.046827992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584113226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3e17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40 \ 30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490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1.68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4.1721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-0.060946864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2241697341"/>
                  </a:ext>
                </a:extLst>
              </a:tr>
              <a:tr h="207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4.0921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470.902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3928146921"/>
                  </a:ext>
                </a:extLst>
              </a:tr>
              <a:tr h="215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4.1156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-0.102144395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054" marR="5054" marT="5054" marB="0" anchor="ctr"/>
                </a:tc>
                <a:extLst>
                  <a:ext uri="{0D108BD9-81ED-4DB2-BD59-A6C34878D82A}">
                    <a16:rowId xmlns:a16="http://schemas.microsoft.com/office/drawing/2014/main" val="134795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34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6827" y="1258799"/>
            <a:ext cx="10119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束长增大，所需空泡长度增加，对应等离子密度降低；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等离子体场强随着密度的降低而降低，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增大束长带来的降低束团流强效应有限，</a:t>
            </a:r>
            <a:endParaRPr lang="en-US" altLang="zh-CN" sz="1600" dirty="0" smtClean="0"/>
          </a:p>
          <a:p>
            <a:r>
              <a:rPr lang="zh-CN" altLang="en-US" sz="1600" dirty="0" smtClean="0"/>
              <a:t>前一个</a:t>
            </a:r>
            <a:r>
              <a:rPr lang="en-US" altLang="zh-CN" sz="1600" dirty="0" smtClean="0"/>
              <a:t>Chicane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R56=0.6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APD</a:t>
            </a:r>
            <a:r>
              <a:rPr lang="zh-CN" altLang="en-US" sz="1600" dirty="0" smtClean="0"/>
              <a:t>密度等于</a:t>
            </a:r>
            <a:r>
              <a:rPr lang="en-US" altLang="zh-CN" sz="1600" dirty="0" smtClean="0"/>
              <a:t>6e16</a:t>
            </a:r>
            <a:r>
              <a:rPr lang="zh-CN" altLang="en-US" sz="1600" dirty="0" smtClean="0"/>
              <a:t>时，束团流强大于等离子场强，能散增大。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在束长和等离子密度间有一个平衡。</a:t>
            </a:r>
            <a:endParaRPr lang="en-US" altLang="zh-CN" sz="16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06827" y="1216077"/>
            <a:ext cx="5353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781439" y="56708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增大束长：</a:t>
            </a:r>
            <a:endParaRPr lang="en-US" altLang="zh-CN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23" y="3738282"/>
            <a:ext cx="5558117" cy="31197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4518" y="336895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R56=0.6mm, np=6e16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58502" y="336895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R56=1.0mm, np=1e16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" y="3738282"/>
            <a:ext cx="6060141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44" y="3456802"/>
            <a:ext cx="3743396" cy="33690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0" y="53633"/>
            <a:ext cx="3781299" cy="34031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1439" y="1445300"/>
            <a:ext cx="34857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1.</a:t>
            </a:r>
            <a:r>
              <a:rPr lang="zh-CN" altLang="en-US" sz="1400" dirty="0" smtClean="0"/>
              <a:t>密度降低，束团的能散增长速度变低。</a:t>
            </a:r>
            <a:endParaRPr lang="en-US" altLang="zh-CN" sz="1400" dirty="0" smtClean="0"/>
          </a:p>
          <a:p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en-US" altLang="zh-CN" sz="1400" dirty="0" smtClean="0"/>
              <a:t>2.</a:t>
            </a:r>
            <a:r>
              <a:rPr lang="zh-CN" altLang="en-US" sz="1400" dirty="0" smtClean="0"/>
              <a:t>但密度</a:t>
            </a:r>
            <a:r>
              <a:rPr lang="zh-CN" altLang="en-US" sz="1400" dirty="0" smtClean="0"/>
              <a:t>减小会导致束团需要经历更长的</a:t>
            </a:r>
            <a:r>
              <a:rPr lang="en-US" altLang="zh-CN" sz="1400" dirty="0" smtClean="0"/>
              <a:t>APD</a:t>
            </a:r>
            <a:r>
              <a:rPr lang="zh-CN" altLang="en-US" sz="1400" dirty="0" smtClean="0"/>
              <a:t>长度才能消除能量</a:t>
            </a:r>
            <a:r>
              <a:rPr lang="zh-CN" altLang="en-US" sz="1400" dirty="0" smtClean="0"/>
              <a:t>抖动（场强下降），</a:t>
            </a:r>
            <a:r>
              <a:rPr lang="zh-CN" altLang="en-US" sz="1400" dirty="0" smtClean="0"/>
              <a:t>而经历更长的</a:t>
            </a:r>
            <a:r>
              <a:rPr lang="en-US" altLang="zh-CN" sz="1400" dirty="0" smtClean="0"/>
              <a:t>APD</a:t>
            </a:r>
            <a:r>
              <a:rPr lang="zh-CN" altLang="en-US" sz="1400" dirty="0" smtClean="0"/>
              <a:t>长度束团的能散也会更大，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综合这两种效应来看，</a:t>
            </a:r>
            <a:r>
              <a:rPr lang="en-US" altLang="zh-CN" sz="1400" dirty="0" smtClean="0"/>
              <a:t>APD</a:t>
            </a:r>
            <a:r>
              <a:rPr lang="zh-CN" altLang="en-US" sz="1400" dirty="0" smtClean="0"/>
              <a:t>等离子密度降低会导致能量演化交点处能散增大。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3.</a:t>
            </a:r>
            <a:r>
              <a:rPr lang="zh-CN" altLang="en-US" sz="1400" dirty="0" smtClean="0"/>
              <a:t>密度降低时，</a:t>
            </a:r>
            <a:r>
              <a:rPr lang="en-US" altLang="zh-CN" sz="1400" dirty="0" smtClean="0"/>
              <a:t>x’ </a:t>
            </a:r>
            <a:r>
              <a:rPr lang="zh-CN" altLang="en-US" sz="1400" dirty="0" smtClean="0"/>
              <a:t>和 </a:t>
            </a:r>
            <a:r>
              <a:rPr lang="en-US" altLang="zh-CN" sz="1400" dirty="0" smtClean="0"/>
              <a:t>y’ </a:t>
            </a:r>
            <a:r>
              <a:rPr lang="zh-CN" altLang="en-US" sz="1400" dirty="0" smtClean="0"/>
              <a:t>的振荡频率也变低。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4.</a:t>
            </a:r>
            <a:r>
              <a:rPr lang="zh-CN" altLang="en-US" sz="1400" dirty="0" smtClean="0"/>
              <a:t>密度低场强也低。</a:t>
            </a:r>
            <a:endParaRPr lang="zh-CN" altLang="en-US" sz="1400" dirty="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0228006" y="1216079"/>
            <a:ext cx="1" cy="2262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437117" y="1227656"/>
            <a:ext cx="2771045" cy="216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7443034" y="2093651"/>
            <a:ext cx="2765128" cy="187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7467600" y="2645668"/>
            <a:ext cx="2760406" cy="161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0039036" y="3456802"/>
            <a:ext cx="0" cy="32061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7508951" y="4583288"/>
            <a:ext cx="2530085" cy="108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492647" y="5389137"/>
            <a:ext cx="2528764" cy="41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7475021" y="6056649"/>
            <a:ext cx="2564016" cy="83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660942" y="5945508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3.3%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72029" y="5334645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471,0.12-0.13%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86713" y="2523304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3.8%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00157" y="1971185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462,0.12-0.13%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00407" y="4194108"/>
            <a:ext cx="173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R56 = </a:t>
            </a:r>
            <a:r>
              <a:rPr lang="en-US" altLang="zh-CN" dirty="0" smtClean="0"/>
              <a:t>0.4mm</a:t>
            </a:r>
            <a:endParaRPr lang="en-US" altLang="zh-CN" dirty="0" smtClean="0"/>
          </a:p>
          <a:p>
            <a:r>
              <a:rPr lang="en-US" altLang="zh-CN" dirty="0" smtClean="0"/>
              <a:t>np   = </a:t>
            </a:r>
            <a:r>
              <a:rPr lang="en-US" altLang="zh-CN" dirty="0" smtClean="0"/>
              <a:t>1.3e17</a:t>
            </a:r>
            <a:endParaRPr lang="en-US" altLang="zh-CN" dirty="0" smtClean="0"/>
          </a:p>
          <a:p>
            <a:r>
              <a:rPr lang="en-US" altLang="zh-CN" dirty="0" err="1" smtClean="0"/>
              <a:t>Zoff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-60e-6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5100407" y="948843"/>
            <a:ext cx="173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R56 = </a:t>
            </a:r>
            <a:r>
              <a:rPr lang="en-US" altLang="zh-CN" dirty="0" smtClean="0"/>
              <a:t>0.4mm</a:t>
            </a:r>
            <a:endParaRPr lang="en-US" altLang="zh-CN" dirty="0" smtClean="0"/>
          </a:p>
          <a:p>
            <a:r>
              <a:rPr lang="en-US" altLang="zh-CN" dirty="0" smtClean="0"/>
              <a:t>np   = </a:t>
            </a:r>
            <a:r>
              <a:rPr lang="en-US" altLang="zh-CN" dirty="0" smtClean="0"/>
              <a:t>1e17</a:t>
            </a:r>
            <a:endParaRPr lang="en-US" altLang="zh-CN" dirty="0" smtClean="0"/>
          </a:p>
          <a:p>
            <a:r>
              <a:rPr lang="en-US" altLang="zh-CN" dirty="0" err="1" smtClean="0"/>
              <a:t>Zoff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-60e-6</a:t>
            </a:r>
            <a:endParaRPr lang="zh-CN" altLang="en-US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06827" y="1216077"/>
            <a:ext cx="5358384" cy="4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781439" y="567084"/>
            <a:ext cx="288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等离子体密度 </a:t>
            </a:r>
            <a:r>
              <a:rPr lang="en-US" altLang="zh-CN" sz="2400" dirty="0" err="1"/>
              <a:t>n_e</a:t>
            </a:r>
            <a:r>
              <a:rPr lang="zh-CN" altLang="en-US" sz="2400" dirty="0"/>
              <a:t>：</a:t>
            </a:r>
            <a:endParaRPr lang="en-US" altLang="zh-CN" sz="2400" dirty="0"/>
          </a:p>
        </p:txBody>
      </p:sp>
      <p:cxnSp>
        <p:nvCxnSpPr>
          <p:cNvPr id="44" name="直接连接符 43"/>
          <p:cNvCxnSpPr/>
          <p:nvPr/>
        </p:nvCxnSpPr>
        <p:spPr>
          <a:xfrm>
            <a:off x="4939553" y="3440666"/>
            <a:ext cx="6685582" cy="37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4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1410</Words>
  <Application>Microsoft Office PowerPoint</Application>
  <PresentationFormat>宽屏</PresentationFormat>
  <Paragraphs>274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Mangal</vt:lpstr>
      <vt:lpstr>等线</vt:lpstr>
      <vt:lpstr>等线 Light</vt:lpstr>
      <vt:lpstr>方正仿宋_GBK</vt:lpstr>
      <vt:lpstr>宋体</vt:lpstr>
      <vt:lpstr>Arial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SYQZPL@outlook.com</dc:creator>
  <cp:lastModifiedBy>SYQZPL@outlook.com</cp:lastModifiedBy>
  <cp:revision>30</cp:revision>
  <dcterms:created xsi:type="dcterms:W3CDTF">2025-08-26T06:36:56Z</dcterms:created>
  <dcterms:modified xsi:type="dcterms:W3CDTF">2025-09-15T10:47:58Z</dcterms:modified>
</cp:coreProperties>
</file>