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300" r:id="rId2"/>
    <p:sldId id="316" r:id="rId3"/>
    <p:sldId id="318" r:id="rId4"/>
    <p:sldId id="319" r:id="rId5"/>
    <p:sldId id="317" r:id="rId6"/>
    <p:sldId id="320" r:id="rId7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12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528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81D101-D887-4F30-87C9-CA72EBF26E23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DE45F6-8391-4FDA-820A-E4B1BB6C87B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6760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77D8-F2A3-4EC1-88CD-6B5848D8D24B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16F42-4CE8-4228-847C-BB4D641C62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77D8-F2A3-4EC1-88CD-6B5848D8D24B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16F42-4CE8-4228-847C-BB4D641C62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77D8-F2A3-4EC1-88CD-6B5848D8D24B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16F42-4CE8-4228-847C-BB4D641C62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77D8-F2A3-4EC1-88CD-6B5848D8D24B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16F42-4CE8-4228-847C-BB4D641C62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77D8-F2A3-4EC1-88CD-6B5848D8D24B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16F42-4CE8-4228-847C-BB4D641C62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77D8-F2A3-4EC1-88CD-6B5848D8D24B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16F42-4CE8-4228-847C-BB4D641C62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77D8-F2A3-4EC1-88CD-6B5848D8D24B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16F42-4CE8-4228-847C-BB4D641C62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77D8-F2A3-4EC1-88CD-6B5848D8D24B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16F42-4CE8-4228-847C-BB4D641C62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77D8-F2A3-4EC1-88CD-6B5848D8D24B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16F42-4CE8-4228-847C-BB4D641C62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77D8-F2A3-4EC1-88CD-6B5848D8D24B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16F42-4CE8-4228-847C-BB4D641C62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877D8-F2A3-4EC1-88CD-6B5848D8D24B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16F42-4CE8-4228-847C-BB4D641C62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877D8-F2A3-4EC1-88CD-6B5848D8D24B}" type="datetimeFigureOut">
              <a:rPr lang="zh-CN" altLang="en-US" smtClean="0"/>
              <a:t>2025/9/21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16F42-4CE8-4228-847C-BB4D641C625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emf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9" Type="http://schemas.openxmlformats.org/officeDocument/2006/relationships/image" Target="../media/image41.emf"/><Relationship Id="rId21" Type="http://schemas.openxmlformats.org/officeDocument/2006/relationships/image" Target="../media/image23.emf"/><Relationship Id="rId34" Type="http://schemas.openxmlformats.org/officeDocument/2006/relationships/image" Target="../media/image36.png"/><Relationship Id="rId42" Type="http://schemas.openxmlformats.org/officeDocument/2006/relationships/image" Target="../media/image44.png"/><Relationship Id="rId7" Type="http://schemas.openxmlformats.org/officeDocument/2006/relationships/image" Target="../media/image9.emf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9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emf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37" Type="http://schemas.openxmlformats.org/officeDocument/2006/relationships/image" Target="../media/image39.emf"/><Relationship Id="rId40" Type="http://schemas.openxmlformats.org/officeDocument/2006/relationships/image" Target="../media/image42.png"/><Relationship Id="rId45" Type="http://schemas.openxmlformats.org/officeDocument/2006/relationships/image" Target="../media/image47.emf"/><Relationship Id="rId5" Type="http://schemas.openxmlformats.org/officeDocument/2006/relationships/image" Target="../media/image7.emf"/><Relationship Id="rId15" Type="http://schemas.openxmlformats.org/officeDocument/2006/relationships/image" Target="../media/image17.emf"/><Relationship Id="rId23" Type="http://schemas.openxmlformats.org/officeDocument/2006/relationships/image" Target="../media/image25.emf"/><Relationship Id="rId28" Type="http://schemas.openxmlformats.org/officeDocument/2006/relationships/image" Target="../media/image30.png"/><Relationship Id="rId36" Type="http://schemas.openxmlformats.org/officeDocument/2006/relationships/image" Target="../media/image38.png"/><Relationship Id="rId10" Type="http://schemas.openxmlformats.org/officeDocument/2006/relationships/image" Target="../media/image12.png"/><Relationship Id="rId19" Type="http://schemas.openxmlformats.org/officeDocument/2006/relationships/image" Target="../media/image21.emf"/><Relationship Id="rId31" Type="http://schemas.openxmlformats.org/officeDocument/2006/relationships/image" Target="../media/image33.emf"/><Relationship Id="rId44" Type="http://schemas.openxmlformats.org/officeDocument/2006/relationships/image" Target="../media/image46.png"/><Relationship Id="rId4" Type="http://schemas.openxmlformats.org/officeDocument/2006/relationships/image" Target="../media/image6.emf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emf"/><Relationship Id="rId30" Type="http://schemas.openxmlformats.org/officeDocument/2006/relationships/image" Target="../media/image32.png"/><Relationship Id="rId35" Type="http://schemas.openxmlformats.org/officeDocument/2006/relationships/image" Target="../media/image37.emf"/><Relationship Id="rId43" Type="http://schemas.openxmlformats.org/officeDocument/2006/relationships/image" Target="../media/image45.emf"/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12" Type="http://schemas.openxmlformats.org/officeDocument/2006/relationships/image" Target="../media/image14.png"/><Relationship Id="rId17" Type="http://schemas.openxmlformats.org/officeDocument/2006/relationships/image" Target="../media/image19.emf"/><Relationship Id="rId25" Type="http://schemas.openxmlformats.org/officeDocument/2006/relationships/image" Target="../media/image27.emf"/><Relationship Id="rId33" Type="http://schemas.openxmlformats.org/officeDocument/2006/relationships/image" Target="../media/image35.emf"/><Relationship Id="rId38" Type="http://schemas.openxmlformats.org/officeDocument/2006/relationships/image" Target="../media/image40.png"/><Relationship Id="rId46" Type="http://schemas.openxmlformats.org/officeDocument/2006/relationships/image" Target="../media/image48.png"/><Relationship Id="rId20" Type="http://schemas.openxmlformats.org/officeDocument/2006/relationships/image" Target="../media/image22.png"/><Relationship Id="rId41" Type="http://schemas.openxmlformats.org/officeDocument/2006/relationships/image" Target="../media/image43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13" Type="http://schemas.openxmlformats.org/officeDocument/2006/relationships/image" Target="../media/image60.emf"/><Relationship Id="rId3" Type="http://schemas.openxmlformats.org/officeDocument/2006/relationships/image" Target="../media/image50.emf"/><Relationship Id="rId7" Type="http://schemas.openxmlformats.org/officeDocument/2006/relationships/image" Target="../media/image54.emf"/><Relationship Id="rId12" Type="http://schemas.openxmlformats.org/officeDocument/2006/relationships/image" Target="../media/image59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emf"/><Relationship Id="rId11" Type="http://schemas.openxmlformats.org/officeDocument/2006/relationships/image" Target="../media/image58.emf"/><Relationship Id="rId5" Type="http://schemas.openxmlformats.org/officeDocument/2006/relationships/image" Target="../media/image52.emf"/><Relationship Id="rId10" Type="http://schemas.openxmlformats.org/officeDocument/2006/relationships/image" Target="../media/image57.emf"/><Relationship Id="rId4" Type="http://schemas.openxmlformats.org/officeDocument/2006/relationships/image" Target="../media/image51.emf"/><Relationship Id="rId9" Type="http://schemas.openxmlformats.org/officeDocument/2006/relationships/image" Target="../media/image56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/>
              <a:t>组会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/>
              <a:t>2025/09/21</a:t>
            </a:r>
            <a:endParaRPr lang="zh-CN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FF5CBB-1017-4C5B-9C9E-3A48B182D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工作列表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15BC821-B832-4B44-A220-DD3B4913B5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CSR</a:t>
            </a:r>
            <a:r>
              <a:rPr lang="zh-CN" altLang="en-US" dirty="0"/>
              <a:t>理论</a:t>
            </a:r>
            <a:endParaRPr lang="en-US" altLang="zh-CN" dirty="0"/>
          </a:p>
          <a:p>
            <a:r>
              <a:rPr lang="zh-CN" altLang="en-US" dirty="0"/>
              <a:t>束线</a:t>
            </a:r>
            <a:r>
              <a:rPr lang="en-US" altLang="zh-CN" dirty="0"/>
              <a:t>2 Bunch Compressor</a:t>
            </a:r>
            <a:r>
              <a:rPr lang="zh-CN" altLang="en-US" dirty="0"/>
              <a:t> </a:t>
            </a:r>
            <a:r>
              <a:rPr lang="en-US" altLang="zh-CN" dirty="0"/>
              <a:t>CSR</a:t>
            </a:r>
            <a:r>
              <a:rPr lang="zh-CN" altLang="en-US" dirty="0"/>
              <a:t>抑制</a:t>
            </a:r>
            <a:endParaRPr lang="en-US" altLang="zh-CN" dirty="0"/>
          </a:p>
          <a:p>
            <a:r>
              <a:rPr lang="en-US" altLang="zh-CN" dirty="0"/>
              <a:t>APD+PPD</a:t>
            </a:r>
            <a:r>
              <a:rPr lang="zh-CN" altLang="en-US" dirty="0"/>
              <a:t>方案</a:t>
            </a:r>
            <a:r>
              <a:rPr lang="en-US" altLang="zh-CN" dirty="0"/>
              <a:t>CSR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50644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-1" y="0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APD+PPD</a:t>
            </a:r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方案</a:t>
            </a:r>
            <a:r>
              <a:rPr lang="en-US" altLang="zh-CN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CSR: S-chicane</a:t>
            </a:r>
            <a:endParaRPr lang="zh-CN" altLang="en-US" sz="32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endParaRPr lang="en-US" altLang="zh-CN" sz="32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8269DB12-FB66-4EC7-A34B-888DF1B197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104" y="1690622"/>
            <a:ext cx="10416480" cy="1908092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26BD85F0-0E30-40B5-93E3-27E975C59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4781" y="3639063"/>
            <a:ext cx="4095368" cy="2955180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4BDC9AE6-DA4B-4473-8F9F-77AB1ACD52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768" y="3685886"/>
            <a:ext cx="5334000" cy="2987040"/>
          </a:xfrm>
          <a:prstGeom prst="rect">
            <a:avLst/>
          </a:prstGeom>
        </p:spPr>
      </p:pic>
      <p:sp>
        <p:nvSpPr>
          <p:cNvPr id="28" name="矩形 27">
            <a:extLst>
              <a:ext uri="{FF2B5EF4-FFF2-40B4-BE49-F238E27FC236}">
                <a16:creationId xmlns:a16="http://schemas.microsoft.com/office/drawing/2014/main" id="{F2619C17-B93E-4345-A77B-AD046DB8314B}"/>
              </a:ext>
            </a:extLst>
          </p:cNvPr>
          <p:cNvSpPr/>
          <p:nvPr/>
        </p:nvSpPr>
        <p:spPr>
          <a:xfrm>
            <a:off x="8971784" y="4328916"/>
            <a:ext cx="1332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能散</a:t>
            </a:r>
            <a:r>
              <a:rPr lang="en-US" altLang="zh-CN" dirty="0">
                <a:solidFill>
                  <a:srgbClr val="FF0000"/>
                </a:solidFill>
                <a:highlight>
                  <a:srgbClr val="FFFF00"/>
                </a:highlight>
              </a:rPr>
              <a:t>~0.71%</a:t>
            </a:r>
            <a:endParaRPr lang="zh-CN" altLang="en-U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BA75CC34-D095-4784-8B08-87F8ACEE50D7}"/>
              </a:ext>
            </a:extLst>
          </p:cNvPr>
          <p:cNvSpPr/>
          <p:nvPr/>
        </p:nvSpPr>
        <p:spPr>
          <a:xfrm>
            <a:off x="8821023" y="3959584"/>
            <a:ext cx="25078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能量抖动</a:t>
            </a:r>
            <a:r>
              <a:rPr lang="en-US" altLang="zh-CN" dirty="0">
                <a:solidFill>
                  <a:srgbClr val="FF0000"/>
                </a:solidFill>
                <a:highlight>
                  <a:srgbClr val="FFFF00"/>
                </a:highlight>
              </a:rPr>
              <a:t>~0.28%</a:t>
            </a:r>
            <a:endParaRPr lang="zh-CN" altLang="en-U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A1436ECD-5DBD-4902-8FEE-5D67E82325F0}"/>
              </a:ext>
            </a:extLst>
          </p:cNvPr>
          <p:cNvSpPr/>
          <p:nvPr/>
        </p:nvSpPr>
        <p:spPr>
          <a:xfrm>
            <a:off x="8787815" y="3439444"/>
            <a:ext cx="25078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束流传输效率 ≥ </a:t>
            </a:r>
            <a:r>
              <a:rPr lang="en-US" altLang="zh-CN" dirty="0">
                <a:solidFill>
                  <a:srgbClr val="FF0000"/>
                </a:solidFill>
                <a:highlight>
                  <a:srgbClr val="FFFF00"/>
                </a:highlight>
              </a:rPr>
              <a:t>97.6%</a:t>
            </a:r>
            <a:endParaRPr lang="zh-CN" altLang="en-U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1DCF8ED9-CD9B-4BAF-9D28-A6FBD768695C}"/>
              </a:ext>
            </a:extLst>
          </p:cNvPr>
          <p:cNvSpPr txBox="1"/>
          <p:nvPr/>
        </p:nvSpPr>
        <p:spPr>
          <a:xfrm>
            <a:off x="244391" y="971914"/>
            <a:ext cx="112721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1" indent="-285750">
              <a:buSzPct val="100000"/>
              <a:buFont typeface="Wingdings" panose="05000000000000000000" pitchFamily="2" charset="2"/>
              <a:buChar char="Ø"/>
            </a:pPr>
            <a:r>
              <a:rPr lang="zh-CN" altLang="en-US" dirty="0"/>
              <a:t>采用对称型</a:t>
            </a:r>
            <a:r>
              <a:rPr lang="en-US" altLang="zh-CN" dirty="0"/>
              <a:t>S-chicane</a:t>
            </a:r>
            <a:r>
              <a:rPr lang="zh-CN" altLang="en-US" dirty="0"/>
              <a:t>（</a:t>
            </a:r>
            <a:r>
              <a:rPr lang="en-US" altLang="zh-CN" dirty="0"/>
              <a:t>6-dipole</a:t>
            </a:r>
            <a:r>
              <a:rPr lang="zh-CN" altLang="en-US" dirty="0"/>
              <a:t>），发射度增长和质心偏移为</a:t>
            </a:r>
            <a:r>
              <a:rPr lang="en-US" altLang="zh-CN" dirty="0"/>
              <a:t>C-chicane</a:t>
            </a:r>
            <a:r>
              <a:rPr lang="zh-CN" altLang="en-US" dirty="0"/>
              <a:t>的</a:t>
            </a:r>
            <a:r>
              <a:rPr lang="en-US" altLang="zh-CN" dirty="0">
                <a:solidFill>
                  <a:srgbClr val="FF0000"/>
                </a:solidFill>
              </a:rPr>
              <a:t>1/3</a:t>
            </a:r>
          </a:p>
        </p:txBody>
      </p:sp>
    </p:spTree>
    <p:extLst>
      <p:ext uri="{BB962C8B-B14F-4D97-AF65-F5344CB8AC3E}">
        <p14:creationId xmlns:p14="http://schemas.microsoft.com/office/powerpoint/2010/main" val="2711668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-1" y="0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APD+PPD</a:t>
            </a:r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方案</a:t>
            </a:r>
            <a:r>
              <a:rPr lang="en-US" altLang="zh-CN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CSR: S-chicane</a:t>
            </a:r>
            <a:endParaRPr lang="zh-CN" altLang="en-US" sz="32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endParaRPr lang="en-US" altLang="zh-CN" sz="32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F75CA5F7-755C-46CC-9051-37F65A4098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1" y="4211279"/>
            <a:ext cx="10775207" cy="118567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2EC5699-4D67-48C8-B280-476DFA0F7E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372" y="3404066"/>
            <a:ext cx="9502346" cy="917485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51D536C9-495E-440B-AE76-463A75A70B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2362" y="5363746"/>
            <a:ext cx="1570457" cy="1462251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D4F53430-6887-41A4-97D5-2AC312FD76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8849" y="2046861"/>
            <a:ext cx="1570456" cy="14622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11FEDE95-4B3C-4192-A6A4-E829E505CC34}"/>
                  </a:ext>
                </a:extLst>
              </p:cNvPr>
              <p:cNvSpPr txBox="1"/>
              <p:nvPr/>
            </p:nvSpPr>
            <p:spPr>
              <a:xfrm>
                <a:off x="1769765" y="2087081"/>
                <a:ext cx="1306727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  <m:t>𝑛𝑥</m:t>
                          </m:r>
                        </m:sub>
                      </m:sSub>
                      <m:r>
                        <a:rPr lang="en-US" altLang="zh-CN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sz="110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zh-CN" altLang="en-US" sz="1100" i="1" dirty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zh-CN" altLang="en-US" sz="1100" i="1" dirty="0" smtClean="0">
                          <a:latin typeface="Cambria Math" panose="02040503050406030204" pitchFamily="18" charset="0"/>
                        </a:rPr>
                        <m:t>1 </m:t>
                      </m:r>
                      <m:r>
                        <m:rPr>
                          <m:sty m:val="p"/>
                        </m:rPr>
                        <a:rPr lang="en-US" altLang="zh-CN" sz="1100" i="0" dirty="0" err="1" smtClean="0">
                          <a:latin typeface="Cambria Math" panose="02040503050406030204" pitchFamily="18" charset="0"/>
                        </a:rPr>
                        <m:t>umrad</m:t>
                      </m:r>
                    </m:oMath>
                  </m:oMathPara>
                </a14:m>
                <a:endParaRPr lang="en-US" altLang="zh-CN" sz="11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CN" sz="11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100" b="0" i="1" smtClean="0">
                          <a:latin typeface="Cambria Math" panose="02040503050406030204" pitchFamily="18" charset="0"/>
                        </a:rPr>
                        <m:t>−0.1</m:t>
                      </m:r>
                      <m:r>
                        <a:rPr lang="en-US" altLang="zh-CN" sz="11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1100" b="0" i="0" smtClean="0">
                          <a:latin typeface="Cambria Math" panose="02040503050406030204" pitchFamily="18" charset="0"/>
                        </a:rPr>
                        <m:t>um</m:t>
                      </m:r>
                    </m:oMath>
                  </m:oMathPara>
                </a14:m>
                <a:endParaRPr lang="zh-CN" altLang="en-US" sz="1100" dirty="0"/>
              </a:p>
            </p:txBody>
          </p:sp>
        </mc:Choice>
        <mc:Fallback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11FEDE95-4B3C-4192-A6A4-E829E505CC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9765" y="2087081"/>
                <a:ext cx="1306727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图片 38">
            <a:extLst>
              <a:ext uri="{FF2B5EF4-FFF2-40B4-BE49-F238E27FC236}">
                <a16:creationId xmlns:a16="http://schemas.microsoft.com/office/drawing/2014/main" id="{E0B84825-4BF0-4FA2-94F7-ECAD8906ED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1716" y="679032"/>
            <a:ext cx="1570456" cy="1462250"/>
          </a:xfrm>
          <a:prstGeom prst="rect">
            <a:avLst/>
          </a:prstGeom>
        </p:spPr>
      </p:pic>
      <p:sp>
        <p:nvSpPr>
          <p:cNvPr id="42" name="文本框 41">
            <a:extLst>
              <a:ext uri="{FF2B5EF4-FFF2-40B4-BE49-F238E27FC236}">
                <a16:creationId xmlns:a16="http://schemas.microsoft.com/office/drawing/2014/main" id="{CA4232C2-3EF6-459F-B519-4326B33A69B3}"/>
              </a:ext>
            </a:extLst>
          </p:cNvPr>
          <p:cNvSpPr txBox="1"/>
          <p:nvPr/>
        </p:nvSpPr>
        <p:spPr>
          <a:xfrm>
            <a:off x="689183" y="2549333"/>
            <a:ext cx="78166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/>
              <a:t>CSR off</a:t>
            </a:r>
            <a:endParaRPr lang="zh-CN" altLang="en-US" sz="1400" dirty="0"/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F80C4663-7463-4D98-8A13-B638193CA80B}"/>
              </a:ext>
            </a:extLst>
          </p:cNvPr>
          <p:cNvSpPr txBox="1"/>
          <p:nvPr/>
        </p:nvSpPr>
        <p:spPr>
          <a:xfrm>
            <a:off x="689183" y="1161665"/>
            <a:ext cx="78166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/>
              <a:t>CSR on</a:t>
            </a:r>
            <a:endParaRPr lang="zh-CN" altLang="en-US" sz="1400" dirty="0"/>
          </a:p>
        </p:txBody>
      </p:sp>
      <p:cxnSp>
        <p:nvCxnSpPr>
          <p:cNvPr id="45" name="直接箭头连接符 44">
            <a:extLst>
              <a:ext uri="{FF2B5EF4-FFF2-40B4-BE49-F238E27FC236}">
                <a16:creationId xmlns:a16="http://schemas.microsoft.com/office/drawing/2014/main" id="{A9F21F7C-6802-4624-A0B2-70E0B5F49C59}"/>
              </a:ext>
            </a:extLst>
          </p:cNvPr>
          <p:cNvCxnSpPr>
            <a:cxnSpLocks/>
          </p:cNvCxnSpPr>
          <p:nvPr/>
        </p:nvCxnSpPr>
        <p:spPr>
          <a:xfrm flipH="1" flipV="1">
            <a:off x="2756837" y="3397681"/>
            <a:ext cx="1722389" cy="666579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箭头连接符 45">
            <a:extLst>
              <a:ext uri="{FF2B5EF4-FFF2-40B4-BE49-F238E27FC236}">
                <a16:creationId xmlns:a16="http://schemas.microsoft.com/office/drawing/2014/main" id="{FDB0F278-63F6-4C40-9868-7295C33C5734}"/>
              </a:ext>
            </a:extLst>
          </p:cNvPr>
          <p:cNvCxnSpPr>
            <a:cxnSpLocks/>
            <a:endCxn id="54" idx="3"/>
          </p:cNvCxnSpPr>
          <p:nvPr/>
        </p:nvCxnSpPr>
        <p:spPr>
          <a:xfrm flipH="1">
            <a:off x="3088028" y="4885193"/>
            <a:ext cx="1396780" cy="578692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019FF521-0149-4869-BCF4-F6A88480CDE4}"/>
                  </a:ext>
                </a:extLst>
              </p:cNvPr>
              <p:cNvSpPr txBox="1"/>
              <p:nvPr/>
            </p:nvSpPr>
            <p:spPr>
              <a:xfrm>
                <a:off x="2653665" y="4267801"/>
                <a:ext cx="158012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i="1" dirty="0" smtClean="0">
                              <a:latin typeface="Cambria Math" panose="02040503050406030204" pitchFamily="18" charset="0"/>
                            </a:rPr>
                            <m:t>56</m:t>
                          </m:r>
                        </m:sub>
                      </m:sSub>
                      <m:r>
                        <a:rPr lang="en-US" altLang="zh-CN" b="0" i="1" dirty="0" smtClean="0">
                          <a:latin typeface="Cambria Math" panose="02040503050406030204" pitchFamily="18" charset="0"/>
                        </a:rPr>
                        <m:t>=0.3 </m:t>
                      </m:r>
                      <m:r>
                        <m:rPr>
                          <m:sty m:val="p"/>
                        </m:rPr>
                        <a:rPr lang="en-US" altLang="zh-CN" i="1" dirty="0">
                          <a:latin typeface="Cambria Math" panose="02040503050406030204" pitchFamily="18" charset="0"/>
                        </a:rPr>
                        <m:t>mm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019FF521-0149-4869-BCF4-F6A88480CD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3665" y="4267801"/>
                <a:ext cx="1580120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B4320C83-152A-4D36-8F4E-485ED749E013}"/>
                  </a:ext>
                </a:extLst>
              </p:cNvPr>
              <p:cNvSpPr txBox="1"/>
              <p:nvPr/>
            </p:nvSpPr>
            <p:spPr>
              <a:xfrm>
                <a:off x="1781301" y="575944"/>
                <a:ext cx="135152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  <m:t>𝑛𝑥</m:t>
                          </m:r>
                        </m:sub>
                      </m:sSub>
                      <m:r>
                        <a:rPr lang="en-US" altLang="zh-CN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100" b="0" i="1" dirty="0" smtClean="0">
                          <a:latin typeface="Cambria Math" panose="02040503050406030204" pitchFamily="18" charset="0"/>
                        </a:rPr>
                        <m:t>10.6 </m:t>
                      </m:r>
                      <m:r>
                        <m:rPr>
                          <m:sty m:val="p"/>
                        </m:rPr>
                        <a:rPr lang="en-US" altLang="zh-CN" sz="1100" i="0" dirty="0" err="1" smtClean="0">
                          <a:latin typeface="Cambria Math" panose="02040503050406030204" pitchFamily="18" charset="0"/>
                        </a:rPr>
                        <m:t>umrad</m:t>
                      </m:r>
                    </m:oMath>
                  </m:oMathPara>
                </a14:m>
                <a:endParaRPr lang="en-US" altLang="zh-CN" sz="11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CN" sz="11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100" i="1">
                          <a:latin typeface="Cambria Math" panose="02040503050406030204" pitchFamily="18" charset="0"/>
                        </a:rPr>
                        <m:t>196.0</m:t>
                      </m:r>
                      <m:r>
                        <a:rPr lang="en-US" altLang="zh-CN" sz="11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1100" b="0" i="0" smtClean="0">
                          <a:latin typeface="Cambria Math" panose="02040503050406030204" pitchFamily="18" charset="0"/>
                        </a:rPr>
                        <m:t>um</m:t>
                      </m:r>
                    </m:oMath>
                  </m:oMathPara>
                </a14:m>
                <a:endParaRPr lang="zh-CN" altLang="en-US" sz="1100" dirty="0"/>
              </a:p>
            </p:txBody>
          </p:sp>
        </mc:Choice>
        <mc:Fallback>
          <p:sp>
            <p:nvSpPr>
              <p:cNvPr id="53" name="文本框 52">
                <a:extLst>
                  <a:ext uri="{FF2B5EF4-FFF2-40B4-BE49-F238E27FC236}">
                    <a16:creationId xmlns:a16="http://schemas.microsoft.com/office/drawing/2014/main" id="{B4320C83-152A-4D36-8F4E-485ED749E0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1301" y="575944"/>
                <a:ext cx="1351520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C51D41E5-AFC1-401A-BEC6-91B5166E1CB9}"/>
                  </a:ext>
                </a:extLst>
              </p:cNvPr>
              <p:cNvSpPr txBox="1"/>
              <p:nvPr/>
            </p:nvSpPr>
            <p:spPr>
              <a:xfrm>
                <a:off x="1781301" y="5248441"/>
                <a:ext cx="1306727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  <m:t>𝑛𝑥</m:t>
                          </m:r>
                        </m:sub>
                      </m:sSub>
                      <m:r>
                        <a:rPr lang="en-US" altLang="zh-CN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sz="1100" i="1" dirty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altLang="zh-CN" sz="1100" b="0" i="1" dirty="0" smtClean="0">
                          <a:latin typeface="Cambria Math" panose="02040503050406030204" pitchFamily="18" charset="0"/>
                        </a:rPr>
                        <m:t>.8</m:t>
                      </m:r>
                      <m:r>
                        <a:rPr lang="zh-CN" altLang="en-US" sz="11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1100" i="0" dirty="0" err="1" smtClean="0">
                          <a:latin typeface="Cambria Math" panose="02040503050406030204" pitchFamily="18" charset="0"/>
                        </a:rPr>
                        <m:t>umrad</m:t>
                      </m:r>
                    </m:oMath>
                  </m:oMathPara>
                </a14:m>
                <a:endParaRPr lang="en-US" altLang="zh-CN" sz="11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CN" sz="11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sz="1100" i="1">
                          <a:latin typeface="Cambria Math" panose="02040503050406030204" pitchFamily="18" charset="0"/>
                        </a:rPr>
                        <m:t>=−61.5</m:t>
                      </m:r>
                      <m:r>
                        <a:rPr lang="en-US" altLang="zh-CN" sz="11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1100" b="0" i="0" smtClean="0">
                          <a:latin typeface="Cambria Math" panose="02040503050406030204" pitchFamily="18" charset="0"/>
                        </a:rPr>
                        <m:t>um</m:t>
                      </m:r>
                    </m:oMath>
                  </m:oMathPara>
                </a14:m>
                <a:endParaRPr lang="zh-CN" altLang="en-US" sz="1100" dirty="0"/>
              </a:p>
            </p:txBody>
          </p:sp>
        </mc:Choice>
        <mc:Fallback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C51D41E5-AFC1-401A-BEC6-91B5166E1C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1301" y="5248441"/>
                <a:ext cx="1306727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6" name="图片 55">
            <a:extLst>
              <a:ext uri="{FF2B5EF4-FFF2-40B4-BE49-F238E27FC236}">
                <a16:creationId xmlns:a16="http://schemas.microsoft.com/office/drawing/2014/main" id="{E10E9F89-7318-4E1B-AE8F-7E8E7D8DDFB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97583" y="5362702"/>
            <a:ext cx="1564721" cy="145691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1D8C2FDE-EEE7-472B-A74C-3BB097EC55A4}"/>
                  </a:ext>
                </a:extLst>
              </p:cNvPr>
              <p:cNvSpPr txBox="1"/>
              <p:nvPr/>
            </p:nvSpPr>
            <p:spPr>
              <a:xfrm>
                <a:off x="3250911" y="5254001"/>
                <a:ext cx="1306727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  <m:t>𝑛𝑥</m:t>
                          </m:r>
                        </m:sub>
                      </m:sSub>
                      <m:r>
                        <a:rPr lang="en-US" altLang="zh-CN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100" i="1" dirty="0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altLang="zh-CN" sz="1100" b="0" i="1" dirty="0" smtClean="0">
                          <a:latin typeface="Cambria Math" panose="02040503050406030204" pitchFamily="18" charset="0"/>
                        </a:rPr>
                        <m:t>.3 </m:t>
                      </m:r>
                      <m:r>
                        <m:rPr>
                          <m:sty m:val="p"/>
                        </m:rPr>
                        <a:rPr lang="en-US" altLang="zh-CN" sz="1100" i="0" dirty="0" err="1" smtClean="0">
                          <a:latin typeface="Cambria Math" panose="02040503050406030204" pitchFamily="18" charset="0"/>
                        </a:rPr>
                        <m:t>umrad</m:t>
                      </m:r>
                    </m:oMath>
                  </m:oMathPara>
                </a14:m>
                <a:endParaRPr lang="en-US" altLang="zh-CN" sz="11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CN" sz="11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sz="110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zh-CN" sz="1100" b="0" i="0" smtClean="0">
                          <a:latin typeface="Cambria Math" panose="02040503050406030204" pitchFamily="18" charset="0"/>
                        </a:rPr>
                        <m:t>57.1 </m:t>
                      </m:r>
                      <m:r>
                        <m:rPr>
                          <m:sty m:val="p"/>
                        </m:rPr>
                        <a:rPr lang="en-US" altLang="zh-CN" sz="1100" b="0" i="0" smtClean="0">
                          <a:latin typeface="Cambria Math" panose="02040503050406030204" pitchFamily="18" charset="0"/>
                        </a:rPr>
                        <m:t>um</m:t>
                      </m:r>
                    </m:oMath>
                  </m:oMathPara>
                </a14:m>
                <a:endParaRPr lang="zh-CN" altLang="en-US" sz="1100" dirty="0"/>
              </a:p>
            </p:txBody>
          </p:sp>
        </mc:Choice>
        <mc:Fallback>
          <p:sp>
            <p:nvSpPr>
              <p:cNvPr id="57" name="文本框 56">
                <a:extLst>
                  <a:ext uri="{FF2B5EF4-FFF2-40B4-BE49-F238E27FC236}">
                    <a16:creationId xmlns:a16="http://schemas.microsoft.com/office/drawing/2014/main" id="{1D8C2FDE-EEE7-472B-A74C-3BB097EC55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0911" y="5254001"/>
                <a:ext cx="1306727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9" name="图片 58">
            <a:extLst>
              <a:ext uri="{FF2B5EF4-FFF2-40B4-BE49-F238E27FC236}">
                <a16:creationId xmlns:a16="http://schemas.microsoft.com/office/drawing/2014/main" id="{C0621E13-5068-4473-BB6F-2887B9EE721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97583" y="677367"/>
            <a:ext cx="1570456" cy="14622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95DFC56B-1463-4236-B04E-D3940E954E61}"/>
                  </a:ext>
                </a:extLst>
              </p:cNvPr>
              <p:cNvSpPr txBox="1"/>
              <p:nvPr/>
            </p:nvSpPr>
            <p:spPr>
              <a:xfrm>
                <a:off x="3273223" y="575944"/>
                <a:ext cx="135152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  <m:t>𝑛𝑥</m:t>
                          </m:r>
                        </m:sub>
                      </m:sSub>
                      <m:r>
                        <a:rPr lang="en-US" altLang="zh-CN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100" b="0" i="1" dirty="0" smtClean="0">
                          <a:latin typeface="Cambria Math" panose="02040503050406030204" pitchFamily="18" charset="0"/>
                        </a:rPr>
                        <m:t>20.4 </m:t>
                      </m:r>
                      <m:r>
                        <m:rPr>
                          <m:sty m:val="p"/>
                        </m:rPr>
                        <a:rPr lang="en-US" altLang="zh-CN" sz="1100" i="0" dirty="0" err="1" smtClean="0">
                          <a:latin typeface="Cambria Math" panose="02040503050406030204" pitchFamily="18" charset="0"/>
                        </a:rPr>
                        <m:t>umrad</m:t>
                      </m:r>
                    </m:oMath>
                  </m:oMathPara>
                </a14:m>
                <a:endParaRPr lang="en-US" altLang="zh-CN" sz="11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CN" sz="11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1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zh-CN" sz="1100" b="0" i="1" smtClean="0">
                          <a:latin typeface="Cambria Math" panose="02040503050406030204" pitchFamily="18" charset="0"/>
                        </a:rPr>
                        <m:t>79.</m:t>
                      </m:r>
                      <m:r>
                        <a:rPr lang="en-US" altLang="zh-CN" sz="1100" b="0" i="0" smtClean="0">
                          <a:latin typeface="Cambria Math" panose="02040503050406030204" pitchFamily="18" charset="0"/>
                        </a:rPr>
                        <m:t>9 </m:t>
                      </m:r>
                      <m:r>
                        <m:rPr>
                          <m:sty m:val="p"/>
                        </m:rPr>
                        <a:rPr lang="en-US" altLang="zh-CN" sz="1100" b="0" i="0" smtClean="0">
                          <a:latin typeface="Cambria Math" panose="02040503050406030204" pitchFamily="18" charset="0"/>
                        </a:rPr>
                        <m:t>um</m:t>
                      </m:r>
                    </m:oMath>
                  </m:oMathPara>
                </a14:m>
                <a:endParaRPr lang="zh-CN" altLang="en-US" sz="1100" dirty="0"/>
              </a:p>
            </p:txBody>
          </p:sp>
        </mc:Choice>
        <mc:Fallback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95DFC56B-1463-4236-B04E-D3940E954E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3223" y="575944"/>
                <a:ext cx="1351520" cy="43088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2" name="图片 61">
            <a:extLst>
              <a:ext uri="{FF2B5EF4-FFF2-40B4-BE49-F238E27FC236}">
                <a16:creationId xmlns:a16="http://schemas.microsoft.com/office/drawing/2014/main" id="{1530EAA2-D3A4-4224-AFE1-A07834F1AC7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18570" y="5369087"/>
            <a:ext cx="1564721" cy="145691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DADEAE0A-5EB2-402A-ABA1-80D8448A7E05}"/>
                  </a:ext>
                </a:extLst>
              </p:cNvPr>
              <p:cNvSpPr txBox="1"/>
              <p:nvPr/>
            </p:nvSpPr>
            <p:spPr>
              <a:xfrm>
                <a:off x="4799903" y="5254001"/>
                <a:ext cx="1306727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  <m:t>𝑛𝑥</m:t>
                          </m:r>
                        </m:sub>
                      </m:sSub>
                      <m:r>
                        <a:rPr lang="en-US" altLang="zh-CN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100" i="1" dirty="0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altLang="zh-CN" sz="1100" b="0" i="1" dirty="0" smtClean="0">
                          <a:latin typeface="Cambria Math" panose="02040503050406030204" pitchFamily="18" charset="0"/>
                        </a:rPr>
                        <m:t>.2 </m:t>
                      </m:r>
                      <m:r>
                        <m:rPr>
                          <m:sty m:val="p"/>
                        </m:rPr>
                        <a:rPr lang="en-US" altLang="zh-CN" sz="1100" i="0" dirty="0" err="1" smtClean="0">
                          <a:latin typeface="Cambria Math" panose="02040503050406030204" pitchFamily="18" charset="0"/>
                        </a:rPr>
                        <m:t>umrad</m:t>
                      </m:r>
                    </m:oMath>
                  </m:oMathPara>
                </a14:m>
                <a:endParaRPr lang="en-US" altLang="zh-CN" sz="11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CN" sz="11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sz="110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zh-CN" sz="1100" b="0" i="0" smtClean="0">
                          <a:latin typeface="Cambria Math" panose="02040503050406030204" pitchFamily="18" charset="0"/>
                        </a:rPr>
                        <m:t>0.2 </m:t>
                      </m:r>
                      <m:r>
                        <m:rPr>
                          <m:sty m:val="p"/>
                        </m:rPr>
                        <a:rPr lang="en-US" altLang="zh-CN" sz="1100" b="0" i="0" smtClean="0">
                          <a:latin typeface="Cambria Math" panose="02040503050406030204" pitchFamily="18" charset="0"/>
                        </a:rPr>
                        <m:t>um</m:t>
                      </m:r>
                    </m:oMath>
                  </m:oMathPara>
                </a14:m>
                <a:endParaRPr lang="zh-CN" altLang="en-US" sz="1100" dirty="0"/>
              </a:p>
            </p:txBody>
          </p:sp>
        </mc:Choice>
        <mc:Fallback>
          <p:sp>
            <p:nvSpPr>
              <p:cNvPr id="63" name="文本框 62">
                <a:extLst>
                  <a:ext uri="{FF2B5EF4-FFF2-40B4-BE49-F238E27FC236}">
                    <a16:creationId xmlns:a16="http://schemas.microsoft.com/office/drawing/2014/main" id="{DADEAE0A-5EB2-402A-ABA1-80D8448A7E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9903" y="5254001"/>
                <a:ext cx="1306727" cy="43088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5" name="图片 64">
            <a:extLst>
              <a:ext uri="{FF2B5EF4-FFF2-40B4-BE49-F238E27FC236}">
                <a16:creationId xmlns:a16="http://schemas.microsoft.com/office/drawing/2014/main" id="{BD1E727F-2636-489D-8897-A50B26B75E6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612834" y="2035343"/>
            <a:ext cx="1570457" cy="146225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6" name="文本框 65">
                <a:extLst>
                  <a:ext uri="{FF2B5EF4-FFF2-40B4-BE49-F238E27FC236}">
                    <a16:creationId xmlns:a16="http://schemas.microsoft.com/office/drawing/2014/main" id="{7BDF6180-887D-40A0-906F-B613D29E2EFC}"/>
                  </a:ext>
                </a:extLst>
              </p:cNvPr>
              <p:cNvSpPr txBox="1"/>
              <p:nvPr/>
            </p:nvSpPr>
            <p:spPr>
              <a:xfrm>
                <a:off x="4864871" y="2118446"/>
                <a:ext cx="1306727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  <m:t>𝑛𝑥</m:t>
                          </m:r>
                        </m:sub>
                      </m:sSub>
                      <m:r>
                        <a:rPr lang="en-US" altLang="zh-CN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sz="110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zh-CN" altLang="en-US" sz="1100" i="1" dirty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1100" b="0" i="1" dirty="0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zh-CN" altLang="en-US" sz="11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1100" i="0" dirty="0" err="1" smtClean="0">
                          <a:latin typeface="Cambria Math" panose="02040503050406030204" pitchFamily="18" charset="0"/>
                        </a:rPr>
                        <m:t>umrad</m:t>
                      </m:r>
                    </m:oMath>
                  </m:oMathPara>
                </a14:m>
                <a:endParaRPr lang="en-US" altLang="zh-CN" sz="11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CN" sz="11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100" b="0" i="1" smtClean="0">
                          <a:latin typeface="Cambria Math" panose="02040503050406030204" pitchFamily="18" charset="0"/>
                        </a:rPr>
                        <m:t>0.0</m:t>
                      </m:r>
                      <m:r>
                        <a:rPr lang="en-US" altLang="zh-CN" sz="11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1100" b="0" i="0" smtClean="0">
                          <a:latin typeface="Cambria Math" panose="02040503050406030204" pitchFamily="18" charset="0"/>
                        </a:rPr>
                        <m:t>um</m:t>
                      </m:r>
                    </m:oMath>
                  </m:oMathPara>
                </a14:m>
                <a:endParaRPr lang="zh-CN" altLang="en-US" sz="1100" dirty="0"/>
              </a:p>
            </p:txBody>
          </p:sp>
        </mc:Choice>
        <mc:Fallback>
          <p:sp>
            <p:nvSpPr>
              <p:cNvPr id="66" name="文本框 65">
                <a:extLst>
                  <a:ext uri="{FF2B5EF4-FFF2-40B4-BE49-F238E27FC236}">
                    <a16:creationId xmlns:a16="http://schemas.microsoft.com/office/drawing/2014/main" id="{7BDF6180-887D-40A0-906F-B613D29E2E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4871" y="2118446"/>
                <a:ext cx="1306727" cy="43088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0" name="图片 69">
            <a:extLst>
              <a:ext uri="{FF2B5EF4-FFF2-40B4-BE49-F238E27FC236}">
                <a16:creationId xmlns:a16="http://schemas.microsoft.com/office/drawing/2014/main" id="{8D9810C3-B36F-4DAA-A470-78F899CADA4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094714" y="2046860"/>
            <a:ext cx="1570458" cy="146225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1" name="文本框 70">
                <a:extLst>
                  <a:ext uri="{FF2B5EF4-FFF2-40B4-BE49-F238E27FC236}">
                    <a16:creationId xmlns:a16="http://schemas.microsoft.com/office/drawing/2014/main" id="{D1E0C5C8-6148-4B95-B04C-B85C2E88D2E3}"/>
                  </a:ext>
                </a:extLst>
              </p:cNvPr>
              <p:cNvSpPr txBox="1"/>
              <p:nvPr/>
            </p:nvSpPr>
            <p:spPr>
              <a:xfrm>
                <a:off x="3255674" y="2118445"/>
                <a:ext cx="1306727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  <m:t>𝑛𝑥</m:t>
                          </m:r>
                        </m:sub>
                      </m:sSub>
                      <m:r>
                        <a:rPr lang="en-US" altLang="zh-CN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sz="110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zh-CN" altLang="en-US" sz="1100" i="1" dirty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1100" b="0" i="1" dirty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zh-CN" altLang="en-US" sz="11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1100" i="0" dirty="0" err="1" smtClean="0">
                          <a:latin typeface="Cambria Math" panose="02040503050406030204" pitchFamily="18" charset="0"/>
                        </a:rPr>
                        <m:t>umrad</m:t>
                      </m:r>
                    </m:oMath>
                  </m:oMathPara>
                </a14:m>
                <a:endParaRPr lang="en-US" altLang="zh-CN" sz="11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CN" sz="11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100" b="0" i="1" smtClean="0">
                          <a:latin typeface="Cambria Math" panose="02040503050406030204" pitchFamily="18" charset="0"/>
                        </a:rPr>
                        <m:t>−0.1</m:t>
                      </m:r>
                      <m:r>
                        <a:rPr lang="en-US" altLang="zh-CN" sz="11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1100" b="0" i="0" smtClean="0">
                          <a:latin typeface="Cambria Math" panose="02040503050406030204" pitchFamily="18" charset="0"/>
                        </a:rPr>
                        <m:t>um</m:t>
                      </m:r>
                    </m:oMath>
                  </m:oMathPara>
                </a14:m>
                <a:endParaRPr lang="zh-CN" altLang="en-US" sz="1100" dirty="0"/>
              </a:p>
            </p:txBody>
          </p:sp>
        </mc:Choice>
        <mc:Fallback>
          <p:sp>
            <p:nvSpPr>
              <p:cNvPr id="71" name="文本框 70">
                <a:extLst>
                  <a:ext uri="{FF2B5EF4-FFF2-40B4-BE49-F238E27FC236}">
                    <a16:creationId xmlns:a16="http://schemas.microsoft.com/office/drawing/2014/main" id="{D1E0C5C8-6148-4B95-B04C-B85C2E88D2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5674" y="2118445"/>
                <a:ext cx="1306727" cy="43088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直接箭头连接符 71">
            <a:extLst>
              <a:ext uri="{FF2B5EF4-FFF2-40B4-BE49-F238E27FC236}">
                <a16:creationId xmlns:a16="http://schemas.microsoft.com/office/drawing/2014/main" id="{9863E178-5D12-4209-B832-CC72503389BB}"/>
              </a:ext>
            </a:extLst>
          </p:cNvPr>
          <p:cNvCxnSpPr>
            <a:cxnSpLocks/>
          </p:cNvCxnSpPr>
          <p:nvPr/>
        </p:nvCxnSpPr>
        <p:spPr>
          <a:xfrm flipH="1" flipV="1">
            <a:off x="4233785" y="3380602"/>
            <a:ext cx="888092" cy="693640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箭头连接符 73">
            <a:extLst>
              <a:ext uri="{FF2B5EF4-FFF2-40B4-BE49-F238E27FC236}">
                <a16:creationId xmlns:a16="http://schemas.microsoft.com/office/drawing/2014/main" id="{7ECD4266-50DE-4941-8043-3D746C955ABE}"/>
              </a:ext>
            </a:extLst>
          </p:cNvPr>
          <p:cNvCxnSpPr>
            <a:cxnSpLocks/>
            <a:endCxn id="57" idx="3"/>
          </p:cNvCxnSpPr>
          <p:nvPr/>
        </p:nvCxnSpPr>
        <p:spPr>
          <a:xfrm flipH="1">
            <a:off x="4557638" y="4881558"/>
            <a:ext cx="564240" cy="587887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接箭头连接符 76">
            <a:extLst>
              <a:ext uri="{FF2B5EF4-FFF2-40B4-BE49-F238E27FC236}">
                <a16:creationId xmlns:a16="http://schemas.microsoft.com/office/drawing/2014/main" id="{6DC5ED6F-562B-45D8-9E6E-EE2CA39DE080}"/>
              </a:ext>
            </a:extLst>
          </p:cNvPr>
          <p:cNvCxnSpPr>
            <a:cxnSpLocks/>
          </p:cNvCxnSpPr>
          <p:nvPr/>
        </p:nvCxnSpPr>
        <p:spPr>
          <a:xfrm flipV="1">
            <a:off x="5568595" y="3551723"/>
            <a:ext cx="0" cy="528423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箭头连接符 78">
            <a:extLst>
              <a:ext uri="{FF2B5EF4-FFF2-40B4-BE49-F238E27FC236}">
                <a16:creationId xmlns:a16="http://schemas.microsoft.com/office/drawing/2014/main" id="{018D0A4D-BE46-482E-8869-4406C13AE9CB}"/>
              </a:ext>
            </a:extLst>
          </p:cNvPr>
          <p:cNvCxnSpPr>
            <a:cxnSpLocks/>
          </p:cNvCxnSpPr>
          <p:nvPr/>
        </p:nvCxnSpPr>
        <p:spPr>
          <a:xfrm>
            <a:off x="5592485" y="4875323"/>
            <a:ext cx="0" cy="402003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图片 81">
            <a:extLst>
              <a:ext uri="{FF2B5EF4-FFF2-40B4-BE49-F238E27FC236}">
                <a16:creationId xmlns:a16="http://schemas.microsoft.com/office/drawing/2014/main" id="{FAD3815A-B27B-473D-9A28-1D70F6F2CCBC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106630" y="5369087"/>
            <a:ext cx="1570459" cy="146225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3" name="文本框 82">
                <a:extLst>
                  <a:ext uri="{FF2B5EF4-FFF2-40B4-BE49-F238E27FC236}">
                    <a16:creationId xmlns:a16="http://schemas.microsoft.com/office/drawing/2014/main" id="{134D9B9E-869B-4D4B-9D04-310AAF355346}"/>
                  </a:ext>
                </a:extLst>
              </p:cNvPr>
              <p:cNvSpPr txBox="1"/>
              <p:nvPr/>
            </p:nvSpPr>
            <p:spPr>
              <a:xfrm>
                <a:off x="6287963" y="5248441"/>
                <a:ext cx="1306727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  <m:t>𝑛𝑥</m:t>
                          </m:r>
                        </m:sub>
                      </m:sSub>
                      <m:r>
                        <a:rPr lang="en-US" altLang="zh-CN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100" i="1" dirty="0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US" altLang="zh-CN" sz="1100" b="0" i="1" dirty="0" smtClean="0">
                          <a:latin typeface="Cambria Math" panose="02040503050406030204" pitchFamily="18" charset="0"/>
                        </a:rPr>
                        <m:t>.9 </m:t>
                      </m:r>
                      <m:r>
                        <m:rPr>
                          <m:sty m:val="p"/>
                        </m:rPr>
                        <a:rPr lang="en-US" altLang="zh-CN" sz="1100" i="0" dirty="0" err="1" smtClean="0">
                          <a:latin typeface="Cambria Math" panose="02040503050406030204" pitchFamily="18" charset="0"/>
                        </a:rPr>
                        <m:t>umrad</m:t>
                      </m:r>
                    </m:oMath>
                  </m:oMathPara>
                </a14:m>
                <a:endParaRPr lang="en-US" altLang="zh-CN" sz="11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CN" sz="11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sz="110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zh-CN" sz="1100" b="0" i="0" smtClean="0">
                          <a:latin typeface="Cambria Math" panose="02040503050406030204" pitchFamily="18" charset="0"/>
                        </a:rPr>
                        <m:t>43.8 </m:t>
                      </m:r>
                      <m:r>
                        <m:rPr>
                          <m:sty m:val="p"/>
                        </m:rPr>
                        <a:rPr lang="en-US" altLang="zh-CN" sz="1100" b="0" i="0" smtClean="0">
                          <a:latin typeface="Cambria Math" panose="02040503050406030204" pitchFamily="18" charset="0"/>
                        </a:rPr>
                        <m:t>um</m:t>
                      </m:r>
                    </m:oMath>
                  </m:oMathPara>
                </a14:m>
                <a:endParaRPr lang="zh-CN" altLang="en-US" sz="1100" dirty="0"/>
              </a:p>
            </p:txBody>
          </p:sp>
        </mc:Choice>
        <mc:Fallback>
          <p:sp>
            <p:nvSpPr>
              <p:cNvPr id="83" name="文本框 82">
                <a:extLst>
                  <a:ext uri="{FF2B5EF4-FFF2-40B4-BE49-F238E27FC236}">
                    <a16:creationId xmlns:a16="http://schemas.microsoft.com/office/drawing/2014/main" id="{134D9B9E-869B-4D4B-9D04-310AAF3553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7963" y="5248441"/>
                <a:ext cx="1306727" cy="430887"/>
              </a:xfrm>
              <a:prstGeom prst="rect">
                <a:avLst/>
              </a:prstGeom>
              <a:blipFill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4" name="直接箭头连接符 83">
            <a:extLst>
              <a:ext uri="{FF2B5EF4-FFF2-40B4-BE49-F238E27FC236}">
                <a16:creationId xmlns:a16="http://schemas.microsoft.com/office/drawing/2014/main" id="{D39417EF-973C-4D7C-940E-4FA69C223EF5}"/>
              </a:ext>
            </a:extLst>
          </p:cNvPr>
          <p:cNvCxnSpPr>
            <a:cxnSpLocks/>
          </p:cNvCxnSpPr>
          <p:nvPr/>
        </p:nvCxnSpPr>
        <p:spPr>
          <a:xfrm>
            <a:off x="6109719" y="4890290"/>
            <a:ext cx="239176" cy="472412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8" name="图片 87">
            <a:extLst>
              <a:ext uri="{FF2B5EF4-FFF2-40B4-BE49-F238E27FC236}">
                <a16:creationId xmlns:a16="http://schemas.microsoft.com/office/drawing/2014/main" id="{2745D51C-7DA3-4E26-97E8-6D6E9EC68D95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63754" y="2019393"/>
            <a:ext cx="1613335" cy="150217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9" name="文本框 88">
                <a:extLst>
                  <a:ext uri="{FF2B5EF4-FFF2-40B4-BE49-F238E27FC236}">
                    <a16:creationId xmlns:a16="http://schemas.microsoft.com/office/drawing/2014/main" id="{5EF8E4F7-8B7E-4F8B-B07E-A592748F0EE8}"/>
                  </a:ext>
                </a:extLst>
              </p:cNvPr>
              <p:cNvSpPr txBox="1"/>
              <p:nvPr/>
            </p:nvSpPr>
            <p:spPr>
              <a:xfrm>
                <a:off x="6238495" y="2097137"/>
                <a:ext cx="1306727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  <m:t>𝑛𝑥</m:t>
                          </m:r>
                        </m:sub>
                      </m:sSub>
                      <m:r>
                        <a:rPr lang="en-US" altLang="zh-CN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sz="110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zh-CN" altLang="en-US" sz="1100" i="1" dirty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1100" b="0" i="1" dirty="0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zh-CN" altLang="en-US" sz="11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1100" i="0" dirty="0" err="1" smtClean="0">
                          <a:latin typeface="Cambria Math" panose="02040503050406030204" pitchFamily="18" charset="0"/>
                        </a:rPr>
                        <m:t>umrad</m:t>
                      </m:r>
                    </m:oMath>
                  </m:oMathPara>
                </a14:m>
                <a:endParaRPr lang="en-US" altLang="zh-CN" sz="11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CN" sz="11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100" b="0" i="1" smtClean="0">
                          <a:latin typeface="Cambria Math" panose="02040503050406030204" pitchFamily="18" charset="0"/>
                        </a:rPr>
                        <m:t>7.3</m:t>
                      </m:r>
                      <m:r>
                        <a:rPr lang="en-US" altLang="zh-CN" sz="11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1100" b="0" i="0" smtClean="0">
                          <a:latin typeface="Cambria Math" panose="02040503050406030204" pitchFamily="18" charset="0"/>
                        </a:rPr>
                        <m:t>um</m:t>
                      </m:r>
                    </m:oMath>
                  </m:oMathPara>
                </a14:m>
                <a:endParaRPr lang="zh-CN" altLang="en-US" sz="1100" dirty="0"/>
              </a:p>
            </p:txBody>
          </p:sp>
        </mc:Choice>
        <mc:Fallback>
          <p:sp>
            <p:nvSpPr>
              <p:cNvPr id="89" name="文本框 88">
                <a:extLst>
                  <a:ext uri="{FF2B5EF4-FFF2-40B4-BE49-F238E27FC236}">
                    <a16:creationId xmlns:a16="http://schemas.microsoft.com/office/drawing/2014/main" id="{5EF8E4F7-8B7E-4F8B-B07E-A592748F0E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8495" y="2097137"/>
                <a:ext cx="1306727" cy="430887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0" name="直接箭头连接符 89">
            <a:extLst>
              <a:ext uri="{FF2B5EF4-FFF2-40B4-BE49-F238E27FC236}">
                <a16:creationId xmlns:a16="http://schemas.microsoft.com/office/drawing/2014/main" id="{AE58594D-F5B4-47B2-B09F-BF77DDCCA3ED}"/>
              </a:ext>
            </a:extLst>
          </p:cNvPr>
          <p:cNvCxnSpPr>
            <a:cxnSpLocks/>
          </p:cNvCxnSpPr>
          <p:nvPr/>
        </p:nvCxnSpPr>
        <p:spPr>
          <a:xfrm flipV="1">
            <a:off x="6091869" y="3480958"/>
            <a:ext cx="225030" cy="603684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3" name="图片 92">
            <a:extLst>
              <a:ext uri="{FF2B5EF4-FFF2-40B4-BE49-F238E27FC236}">
                <a16:creationId xmlns:a16="http://schemas.microsoft.com/office/drawing/2014/main" id="{421F4BEB-A1DB-402B-ACA2-058898E40D3F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576723" y="5381420"/>
            <a:ext cx="1561724" cy="145411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4" name="文本框 93">
                <a:extLst>
                  <a:ext uri="{FF2B5EF4-FFF2-40B4-BE49-F238E27FC236}">
                    <a16:creationId xmlns:a16="http://schemas.microsoft.com/office/drawing/2014/main" id="{0C46EC04-583A-4D7B-92D0-22417372E85C}"/>
                  </a:ext>
                </a:extLst>
              </p:cNvPr>
              <p:cNvSpPr txBox="1"/>
              <p:nvPr/>
            </p:nvSpPr>
            <p:spPr>
              <a:xfrm>
                <a:off x="7744974" y="5248441"/>
                <a:ext cx="1306727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  <m:t>𝑛𝑥</m:t>
                          </m:r>
                        </m:sub>
                      </m:sSub>
                      <m:r>
                        <a:rPr lang="en-US" altLang="zh-CN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1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altLang="zh-CN" sz="11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7.2 </m:t>
                      </m:r>
                      <m:r>
                        <m:rPr>
                          <m:sty m:val="p"/>
                        </m:rPr>
                        <a:rPr lang="en-US" altLang="zh-CN" sz="1100" i="0" dirty="0" err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umrad</m:t>
                      </m:r>
                    </m:oMath>
                  </m:oMathPara>
                </a14:m>
                <a:endParaRPr lang="en-US" altLang="zh-CN" sz="11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CN" sz="11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sz="110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zh-CN" sz="1100" b="0" i="0" smtClean="0">
                          <a:latin typeface="Cambria Math" panose="02040503050406030204" pitchFamily="18" charset="0"/>
                        </a:rPr>
                        <m:t>3.6 </m:t>
                      </m:r>
                      <m:r>
                        <m:rPr>
                          <m:sty m:val="p"/>
                        </m:rPr>
                        <a:rPr lang="en-US" altLang="zh-CN" sz="1100" b="0" i="0" smtClean="0">
                          <a:latin typeface="Cambria Math" panose="02040503050406030204" pitchFamily="18" charset="0"/>
                        </a:rPr>
                        <m:t>um</m:t>
                      </m:r>
                    </m:oMath>
                  </m:oMathPara>
                </a14:m>
                <a:endParaRPr lang="zh-CN" altLang="en-US" sz="1100" dirty="0"/>
              </a:p>
            </p:txBody>
          </p:sp>
        </mc:Choice>
        <mc:Fallback>
          <p:sp>
            <p:nvSpPr>
              <p:cNvPr id="94" name="文本框 93">
                <a:extLst>
                  <a:ext uri="{FF2B5EF4-FFF2-40B4-BE49-F238E27FC236}">
                    <a16:creationId xmlns:a16="http://schemas.microsoft.com/office/drawing/2014/main" id="{0C46EC04-583A-4D7B-92D0-22417372E8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4974" y="5248441"/>
                <a:ext cx="1306727" cy="430887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6" name="图片 95">
            <a:extLst>
              <a:ext uri="{FF2B5EF4-FFF2-40B4-BE49-F238E27FC236}">
                <a16:creationId xmlns:a16="http://schemas.microsoft.com/office/drawing/2014/main" id="{87090E88-3C7A-4335-9AEA-582D805C6B22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051135" y="5377353"/>
            <a:ext cx="1570459" cy="146225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7" name="文本框 96">
                <a:extLst>
                  <a:ext uri="{FF2B5EF4-FFF2-40B4-BE49-F238E27FC236}">
                    <a16:creationId xmlns:a16="http://schemas.microsoft.com/office/drawing/2014/main" id="{DCCC75D5-F2A5-47DC-8E9C-97D16C12DF6B}"/>
                  </a:ext>
                </a:extLst>
              </p:cNvPr>
              <p:cNvSpPr txBox="1"/>
              <p:nvPr/>
            </p:nvSpPr>
            <p:spPr>
              <a:xfrm>
                <a:off x="9147182" y="5248441"/>
                <a:ext cx="1306727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  <m:t>𝑛𝑥</m:t>
                          </m:r>
                        </m:sub>
                      </m:sSub>
                      <m:r>
                        <a:rPr lang="en-US" altLang="zh-CN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100" i="1" dirty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altLang="zh-CN" sz="1100" b="0" i="1" dirty="0" smtClean="0">
                          <a:latin typeface="Cambria Math" panose="02040503050406030204" pitchFamily="18" charset="0"/>
                        </a:rPr>
                        <m:t>2.7 </m:t>
                      </m:r>
                      <m:r>
                        <m:rPr>
                          <m:sty m:val="p"/>
                        </m:rPr>
                        <a:rPr lang="en-US" altLang="zh-CN" sz="1100" i="0" dirty="0" err="1" smtClean="0">
                          <a:latin typeface="Cambria Math" panose="02040503050406030204" pitchFamily="18" charset="0"/>
                        </a:rPr>
                        <m:t>umrad</m:t>
                      </m:r>
                    </m:oMath>
                  </m:oMathPara>
                </a14:m>
                <a:endParaRPr lang="en-US" altLang="zh-CN" sz="11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CN" sz="11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sz="1100" i="1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altLang="zh-CN" sz="1100" b="0" i="0" smtClean="0">
                          <a:latin typeface="Cambria Math" panose="02040503050406030204" pitchFamily="18" charset="0"/>
                        </a:rPr>
                        <m:t>10.1 </m:t>
                      </m:r>
                      <m:r>
                        <m:rPr>
                          <m:sty m:val="p"/>
                        </m:rPr>
                        <a:rPr lang="en-US" altLang="zh-CN" sz="1100" b="0" i="0" smtClean="0">
                          <a:latin typeface="Cambria Math" panose="02040503050406030204" pitchFamily="18" charset="0"/>
                        </a:rPr>
                        <m:t>um</m:t>
                      </m:r>
                    </m:oMath>
                  </m:oMathPara>
                </a14:m>
                <a:endParaRPr lang="zh-CN" altLang="en-US" sz="1100" dirty="0"/>
              </a:p>
            </p:txBody>
          </p:sp>
        </mc:Choice>
        <mc:Fallback>
          <p:sp>
            <p:nvSpPr>
              <p:cNvPr id="97" name="文本框 96">
                <a:extLst>
                  <a:ext uri="{FF2B5EF4-FFF2-40B4-BE49-F238E27FC236}">
                    <a16:creationId xmlns:a16="http://schemas.microsoft.com/office/drawing/2014/main" id="{DCCC75D5-F2A5-47DC-8E9C-97D16C12DF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7182" y="5248441"/>
                <a:ext cx="1306727" cy="430887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8" name="直接箭头连接符 97">
            <a:extLst>
              <a:ext uri="{FF2B5EF4-FFF2-40B4-BE49-F238E27FC236}">
                <a16:creationId xmlns:a16="http://schemas.microsoft.com/office/drawing/2014/main" id="{6C64C7B1-D968-4F47-995D-A250BA8223F8}"/>
              </a:ext>
            </a:extLst>
          </p:cNvPr>
          <p:cNvCxnSpPr>
            <a:cxnSpLocks/>
          </p:cNvCxnSpPr>
          <p:nvPr/>
        </p:nvCxnSpPr>
        <p:spPr>
          <a:xfrm flipH="1">
            <a:off x="9038792" y="4894041"/>
            <a:ext cx="594125" cy="444657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接箭头连接符 98">
            <a:extLst>
              <a:ext uri="{FF2B5EF4-FFF2-40B4-BE49-F238E27FC236}">
                <a16:creationId xmlns:a16="http://schemas.microsoft.com/office/drawing/2014/main" id="{2B9FE4B5-6AF6-49CC-B529-CF407D317F7B}"/>
              </a:ext>
            </a:extLst>
          </p:cNvPr>
          <p:cNvCxnSpPr>
            <a:cxnSpLocks/>
          </p:cNvCxnSpPr>
          <p:nvPr/>
        </p:nvCxnSpPr>
        <p:spPr>
          <a:xfrm>
            <a:off x="10169727" y="4881558"/>
            <a:ext cx="0" cy="395768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" name="图片 101">
            <a:extLst>
              <a:ext uri="{FF2B5EF4-FFF2-40B4-BE49-F238E27FC236}">
                <a16:creationId xmlns:a16="http://schemas.microsoft.com/office/drawing/2014/main" id="{AE8344F2-D399-451D-8C29-D6C035E79AFE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0510534" y="5392766"/>
            <a:ext cx="1567329" cy="145933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3" name="文本框 102">
                <a:extLst>
                  <a:ext uri="{FF2B5EF4-FFF2-40B4-BE49-F238E27FC236}">
                    <a16:creationId xmlns:a16="http://schemas.microsoft.com/office/drawing/2014/main" id="{E8C527EC-3053-45A8-82C2-D6979B4BD123}"/>
                  </a:ext>
                </a:extLst>
              </p:cNvPr>
              <p:cNvSpPr txBox="1"/>
              <p:nvPr/>
            </p:nvSpPr>
            <p:spPr>
              <a:xfrm>
                <a:off x="10670687" y="5248441"/>
                <a:ext cx="1306727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  <m:t>𝑛𝑥</m:t>
                          </m:r>
                        </m:sub>
                      </m:sSub>
                      <m:r>
                        <a:rPr lang="en-US" altLang="zh-CN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100" i="1" dirty="0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US" altLang="zh-CN" sz="1100" b="0" i="1" dirty="0" smtClean="0">
                          <a:latin typeface="Cambria Math" panose="02040503050406030204" pitchFamily="18" charset="0"/>
                        </a:rPr>
                        <m:t>5.8 </m:t>
                      </m:r>
                      <m:r>
                        <m:rPr>
                          <m:sty m:val="p"/>
                        </m:rPr>
                        <a:rPr lang="en-US" altLang="zh-CN" sz="1100" i="0" dirty="0" err="1" smtClean="0">
                          <a:latin typeface="Cambria Math" panose="02040503050406030204" pitchFamily="18" charset="0"/>
                        </a:rPr>
                        <m:t>umrad</m:t>
                      </m:r>
                    </m:oMath>
                  </m:oMathPara>
                </a14:m>
                <a:endParaRPr lang="en-US" altLang="zh-CN" sz="11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CN" sz="11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sz="11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10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altLang="zh-CN" sz="1100" b="0" i="1" smtClean="0">
                          <a:latin typeface="Cambria Math" panose="02040503050406030204" pitchFamily="18" charset="0"/>
                        </a:rPr>
                        <m:t>.2 </m:t>
                      </m:r>
                      <m:r>
                        <m:rPr>
                          <m:sty m:val="p"/>
                        </m:rPr>
                        <a:rPr lang="en-US" altLang="zh-CN" sz="1100" b="0" i="0" smtClean="0">
                          <a:latin typeface="Cambria Math" panose="02040503050406030204" pitchFamily="18" charset="0"/>
                        </a:rPr>
                        <m:t>um</m:t>
                      </m:r>
                    </m:oMath>
                  </m:oMathPara>
                </a14:m>
                <a:endParaRPr lang="zh-CN" altLang="en-US" sz="1100" dirty="0"/>
              </a:p>
            </p:txBody>
          </p:sp>
        </mc:Choice>
        <mc:Fallback>
          <p:sp>
            <p:nvSpPr>
              <p:cNvPr id="103" name="文本框 102">
                <a:extLst>
                  <a:ext uri="{FF2B5EF4-FFF2-40B4-BE49-F238E27FC236}">
                    <a16:creationId xmlns:a16="http://schemas.microsoft.com/office/drawing/2014/main" id="{E8C527EC-3053-45A8-82C2-D6979B4BD1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70687" y="5248441"/>
                <a:ext cx="1306727" cy="430887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1" name="直接箭头连接符 110">
            <a:extLst>
              <a:ext uri="{FF2B5EF4-FFF2-40B4-BE49-F238E27FC236}">
                <a16:creationId xmlns:a16="http://schemas.microsoft.com/office/drawing/2014/main" id="{09FC9B55-0527-42FA-BD13-27E6D01BCFC3}"/>
              </a:ext>
            </a:extLst>
          </p:cNvPr>
          <p:cNvCxnSpPr>
            <a:cxnSpLocks/>
          </p:cNvCxnSpPr>
          <p:nvPr/>
        </p:nvCxnSpPr>
        <p:spPr>
          <a:xfrm>
            <a:off x="10682954" y="4875323"/>
            <a:ext cx="165764" cy="402003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8" name="图片 117">
            <a:extLst>
              <a:ext uri="{FF2B5EF4-FFF2-40B4-BE49-F238E27FC236}">
                <a16:creationId xmlns:a16="http://schemas.microsoft.com/office/drawing/2014/main" id="{F6DF8C17-5F20-4083-B88C-432997CE7CB5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505567" y="2019393"/>
            <a:ext cx="1572296" cy="146396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9" name="文本框 118">
                <a:extLst>
                  <a:ext uri="{FF2B5EF4-FFF2-40B4-BE49-F238E27FC236}">
                    <a16:creationId xmlns:a16="http://schemas.microsoft.com/office/drawing/2014/main" id="{6CF899DA-E188-4969-AAA1-D4E8CA6A6B23}"/>
                  </a:ext>
                </a:extLst>
              </p:cNvPr>
              <p:cNvSpPr txBox="1"/>
              <p:nvPr/>
            </p:nvSpPr>
            <p:spPr>
              <a:xfrm>
                <a:off x="10682954" y="2096866"/>
                <a:ext cx="1306727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  <m:t>𝑛𝑥</m:t>
                          </m:r>
                        </m:sub>
                      </m:sSub>
                      <m:r>
                        <a:rPr lang="en-US" altLang="zh-CN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10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zh-CN" sz="1100" b="0" i="1" dirty="0" smtClean="0">
                          <a:latin typeface="Cambria Math" panose="02040503050406030204" pitchFamily="18" charset="0"/>
                        </a:rPr>
                        <m:t>4.0 </m:t>
                      </m:r>
                      <m:r>
                        <m:rPr>
                          <m:sty m:val="p"/>
                        </m:rPr>
                        <a:rPr lang="en-US" altLang="zh-CN" sz="1100" i="0" dirty="0" err="1" smtClean="0">
                          <a:latin typeface="Cambria Math" panose="02040503050406030204" pitchFamily="18" charset="0"/>
                        </a:rPr>
                        <m:t>umrad</m:t>
                      </m:r>
                    </m:oMath>
                  </m:oMathPara>
                </a14:m>
                <a:endParaRPr lang="en-US" altLang="zh-CN" sz="11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CN" sz="11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sz="11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10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altLang="zh-CN" sz="1100" b="0" i="1" smtClean="0">
                          <a:latin typeface="Cambria Math" panose="02040503050406030204" pitchFamily="18" charset="0"/>
                        </a:rPr>
                        <m:t>13.0 </m:t>
                      </m:r>
                      <m:r>
                        <m:rPr>
                          <m:sty m:val="p"/>
                        </m:rPr>
                        <a:rPr lang="en-US" altLang="zh-CN" sz="1100" b="0" i="0" smtClean="0">
                          <a:latin typeface="Cambria Math" panose="02040503050406030204" pitchFamily="18" charset="0"/>
                        </a:rPr>
                        <m:t>um</m:t>
                      </m:r>
                    </m:oMath>
                  </m:oMathPara>
                </a14:m>
                <a:endParaRPr lang="zh-CN" altLang="en-US" sz="1100" dirty="0"/>
              </a:p>
            </p:txBody>
          </p:sp>
        </mc:Choice>
        <mc:Fallback>
          <p:sp>
            <p:nvSpPr>
              <p:cNvPr id="119" name="文本框 118">
                <a:extLst>
                  <a:ext uri="{FF2B5EF4-FFF2-40B4-BE49-F238E27FC236}">
                    <a16:creationId xmlns:a16="http://schemas.microsoft.com/office/drawing/2014/main" id="{6CF899DA-E188-4969-AAA1-D4E8CA6A6B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2954" y="2096866"/>
                <a:ext cx="1306727" cy="430887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1" name="图片 120">
            <a:extLst>
              <a:ext uri="{FF2B5EF4-FFF2-40B4-BE49-F238E27FC236}">
                <a16:creationId xmlns:a16="http://schemas.microsoft.com/office/drawing/2014/main" id="{B6B06470-150D-402B-BBE8-5A5C74D4958F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7567990" y="2047268"/>
            <a:ext cx="1570457" cy="146225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2" name="文本框 121">
                <a:extLst>
                  <a:ext uri="{FF2B5EF4-FFF2-40B4-BE49-F238E27FC236}">
                    <a16:creationId xmlns:a16="http://schemas.microsoft.com/office/drawing/2014/main" id="{0EC18C5E-F248-4C47-8810-6B122662F8BA}"/>
                  </a:ext>
                </a:extLst>
              </p:cNvPr>
              <p:cNvSpPr txBox="1"/>
              <p:nvPr/>
            </p:nvSpPr>
            <p:spPr>
              <a:xfrm>
                <a:off x="7693349" y="2113221"/>
                <a:ext cx="1306727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  <m:t>𝑛𝑥</m:t>
                          </m:r>
                        </m:sub>
                      </m:sSub>
                      <m:r>
                        <a:rPr lang="en-US" altLang="zh-CN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sz="110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zh-CN" sz="1100" b="0" i="1" dirty="0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zh-CN" altLang="en-US" sz="1100" i="1" dirty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altLang="zh-CN" sz="1100" b="0" i="1" dirty="0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zh-CN" altLang="en-US" sz="110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1100" i="0" dirty="0" err="1" smtClean="0">
                          <a:latin typeface="Cambria Math" panose="02040503050406030204" pitchFamily="18" charset="0"/>
                        </a:rPr>
                        <m:t>umrad</m:t>
                      </m:r>
                    </m:oMath>
                  </m:oMathPara>
                </a14:m>
                <a:endParaRPr lang="en-US" altLang="zh-CN" sz="11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CN" sz="11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100" b="0" i="1" smtClean="0">
                          <a:latin typeface="Cambria Math" panose="02040503050406030204" pitchFamily="18" charset="0"/>
                        </a:rPr>
                        <m:t>0.1</m:t>
                      </m:r>
                      <m:r>
                        <a:rPr lang="en-US" altLang="zh-CN" sz="11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1100" b="0" i="0" smtClean="0">
                          <a:latin typeface="Cambria Math" panose="02040503050406030204" pitchFamily="18" charset="0"/>
                        </a:rPr>
                        <m:t>um</m:t>
                      </m:r>
                    </m:oMath>
                  </m:oMathPara>
                </a14:m>
                <a:endParaRPr lang="zh-CN" altLang="en-US" sz="1100" dirty="0"/>
              </a:p>
            </p:txBody>
          </p:sp>
        </mc:Choice>
        <mc:Fallback>
          <p:sp>
            <p:nvSpPr>
              <p:cNvPr id="122" name="文本框 121">
                <a:extLst>
                  <a:ext uri="{FF2B5EF4-FFF2-40B4-BE49-F238E27FC236}">
                    <a16:creationId xmlns:a16="http://schemas.microsoft.com/office/drawing/2014/main" id="{0EC18C5E-F248-4C47-8810-6B122662F8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3349" y="2113221"/>
                <a:ext cx="1306727" cy="430887"/>
              </a:xfrm>
              <a:prstGeom prst="rect">
                <a:avLst/>
              </a:prstGeom>
              <a:blipFill>
                <a:blip r:embed="rId3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3" name="直接箭头连接符 122">
            <a:extLst>
              <a:ext uri="{FF2B5EF4-FFF2-40B4-BE49-F238E27FC236}">
                <a16:creationId xmlns:a16="http://schemas.microsoft.com/office/drawing/2014/main" id="{AA54BF40-9582-476A-AB30-FB9AF155D191}"/>
              </a:ext>
            </a:extLst>
          </p:cNvPr>
          <p:cNvCxnSpPr>
            <a:cxnSpLocks/>
          </p:cNvCxnSpPr>
          <p:nvPr/>
        </p:nvCxnSpPr>
        <p:spPr>
          <a:xfrm flipH="1" flipV="1">
            <a:off x="9000076" y="3420150"/>
            <a:ext cx="629778" cy="654093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7" name="图片 126">
            <a:extLst>
              <a:ext uri="{FF2B5EF4-FFF2-40B4-BE49-F238E27FC236}">
                <a16:creationId xmlns:a16="http://schemas.microsoft.com/office/drawing/2014/main" id="{876ED6C1-26F6-4307-B190-442DD5B33FEB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9011769" y="2021605"/>
            <a:ext cx="1613335" cy="150217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8" name="文本框 127">
                <a:extLst>
                  <a:ext uri="{FF2B5EF4-FFF2-40B4-BE49-F238E27FC236}">
                    <a16:creationId xmlns:a16="http://schemas.microsoft.com/office/drawing/2014/main" id="{F5CE4E0C-ECB7-489F-B47E-C52E9E2FF462}"/>
                  </a:ext>
                </a:extLst>
              </p:cNvPr>
              <p:cNvSpPr txBox="1"/>
              <p:nvPr/>
            </p:nvSpPr>
            <p:spPr>
              <a:xfrm>
                <a:off x="9201673" y="2113221"/>
                <a:ext cx="1306727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  <m:t>𝑛𝑥</m:t>
                          </m:r>
                        </m:sub>
                      </m:sSub>
                      <m:r>
                        <a:rPr lang="en-US" altLang="zh-CN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sz="110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zh-CN" sz="1100" b="0" i="1" dirty="0" smtClean="0">
                          <a:latin typeface="Cambria Math" panose="02040503050406030204" pitchFamily="18" charset="0"/>
                        </a:rPr>
                        <m:t>3.7 </m:t>
                      </m:r>
                      <m:r>
                        <m:rPr>
                          <m:sty m:val="p"/>
                        </m:rPr>
                        <a:rPr lang="en-US" altLang="zh-CN" sz="1100" i="0" dirty="0" err="1" smtClean="0">
                          <a:latin typeface="Cambria Math" panose="02040503050406030204" pitchFamily="18" charset="0"/>
                        </a:rPr>
                        <m:t>umrad</m:t>
                      </m:r>
                    </m:oMath>
                  </m:oMathPara>
                </a14:m>
                <a:endParaRPr lang="en-US" altLang="zh-CN" sz="11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CN" sz="11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100" b="0" i="1" smtClean="0">
                          <a:latin typeface="Cambria Math" panose="02040503050406030204" pitchFamily="18" charset="0"/>
                        </a:rPr>
                        <m:t>0.4</m:t>
                      </m:r>
                      <m:r>
                        <a:rPr lang="en-US" altLang="zh-CN" sz="11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1100" b="0" i="0" smtClean="0">
                          <a:latin typeface="Cambria Math" panose="02040503050406030204" pitchFamily="18" charset="0"/>
                        </a:rPr>
                        <m:t>um</m:t>
                      </m:r>
                    </m:oMath>
                  </m:oMathPara>
                </a14:m>
                <a:endParaRPr lang="zh-CN" altLang="en-US" sz="1100" dirty="0"/>
              </a:p>
            </p:txBody>
          </p:sp>
        </mc:Choice>
        <mc:Fallback>
          <p:sp>
            <p:nvSpPr>
              <p:cNvPr id="128" name="文本框 127">
                <a:extLst>
                  <a:ext uri="{FF2B5EF4-FFF2-40B4-BE49-F238E27FC236}">
                    <a16:creationId xmlns:a16="http://schemas.microsoft.com/office/drawing/2014/main" id="{F5CE4E0C-ECB7-489F-B47E-C52E9E2FF4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01673" y="2113221"/>
                <a:ext cx="1306727" cy="430887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9" name="文本框 128">
            <a:extLst>
              <a:ext uri="{FF2B5EF4-FFF2-40B4-BE49-F238E27FC236}">
                <a16:creationId xmlns:a16="http://schemas.microsoft.com/office/drawing/2014/main" id="{F5F47617-8E89-4D7B-AD61-3A4D93897DBC}"/>
              </a:ext>
            </a:extLst>
          </p:cNvPr>
          <p:cNvSpPr txBox="1"/>
          <p:nvPr/>
        </p:nvSpPr>
        <p:spPr>
          <a:xfrm>
            <a:off x="689183" y="5819571"/>
            <a:ext cx="78166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dirty="0"/>
              <a:t>CSR on</a:t>
            </a:r>
            <a:endParaRPr lang="zh-CN" altLang="en-US" sz="1400" dirty="0"/>
          </a:p>
        </p:txBody>
      </p:sp>
      <p:cxnSp>
        <p:nvCxnSpPr>
          <p:cNvPr id="130" name="直接箭头连接符 129">
            <a:extLst>
              <a:ext uri="{FF2B5EF4-FFF2-40B4-BE49-F238E27FC236}">
                <a16:creationId xmlns:a16="http://schemas.microsoft.com/office/drawing/2014/main" id="{F366DCED-F679-4B20-B04C-75F3C6826B8A}"/>
              </a:ext>
            </a:extLst>
          </p:cNvPr>
          <p:cNvCxnSpPr>
            <a:cxnSpLocks/>
          </p:cNvCxnSpPr>
          <p:nvPr/>
        </p:nvCxnSpPr>
        <p:spPr>
          <a:xfrm flipV="1">
            <a:off x="10155427" y="3606106"/>
            <a:ext cx="0" cy="468136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直接箭头连接符 131">
            <a:extLst>
              <a:ext uri="{FF2B5EF4-FFF2-40B4-BE49-F238E27FC236}">
                <a16:creationId xmlns:a16="http://schemas.microsoft.com/office/drawing/2014/main" id="{1E1587EC-CBC5-41F1-BD14-551B32893386}"/>
              </a:ext>
            </a:extLst>
          </p:cNvPr>
          <p:cNvCxnSpPr>
            <a:cxnSpLocks/>
          </p:cNvCxnSpPr>
          <p:nvPr/>
        </p:nvCxnSpPr>
        <p:spPr>
          <a:xfrm flipV="1">
            <a:off x="10673333" y="3566724"/>
            <a:ext cx="185476" cy="489860"/>
          </a:xfrm>
          <a:prstGeom prst="straightConnector1">
            <a:avLst/>
          </a:prstGeom>
          <a:ln w="1905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5" name="图片 134">
            <a:extLst>
              <a:ext uri="{FF2B5EF4-FFF2-40B4-BE49-F238E27FC236}">
                <a16:creationId xmlns:a16="http://schemas.microsoft.com/office/drawing/2014/main" id="{00DD3C50-E86A-4156-882B-B50C3AF12FAC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4618698" y="683790"/>
            <a:ext cx="1558728" cy="145133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6" name="文本框 135">
                <a:extLst>
                  <a:ext uri="{FF2B5EF4-FFF2-40B4-BE49-F238E27FC236}">
                    <a16:creationId xmlns:a16="http://schemas.microsoft.com/office/drawing/2014/main" id="{031D85A4-43A5-40F0-9D73-C799084B5A3C}"/>
                  </a:ext>
                </a:extLst>
              </p:cNvPr>
              <p:cNvSpPr txBox="1"/>
              <p:nvPr/>
            </p:nvSpPr>
            <p:spPr>
              <a:xfrm>
                <a:off x="4744095" y="580957"/>
                <a:ext cx="135152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  <m:t>𝑛𝑥</m:t>
                          </m:r>
                        </m:sub>
                      </m:sSub>
                      <m:r>
                        <a:rPr lang="en-US" altLang="zh-CN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100" b="0" i="1" dirty="0" smtClean="0">
                          <a:latin typeface="Cambria Math" panose="02040503050406030204" pitchFamily="18" charset="0"/>
                        </a:rPr>
                        <m:t>12.7 </m:t>
                      </m:r>
                      <m:r>
                        <m:rPr>
                          <m:sty m:val="p"/>
                        </m:rPr>
                        <a:rPr lang="en-US" altLang="zh-CN" sz="1100" i="0" dirty="0" err="1" smtClean="0">
                          <a:latin typeface="Cambria Math" panose="02040503050406030204" pitchFamily="18" charset="0"/>
                        </a:rPr>
                        <m:t>umrad</m:t>
                      </m:r>
                    </m:oMath>
                  </m:oMathPara>
                </a14:m>
                <a:endParaRPr lang="en-US" altLang="zh-CN" sz="11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CN" sz="11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1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zh-CN" sz="1100" b="0" i="1" smtClean="0">
                          <a:latin typeface="Cambria Math" panose="02040503050406030204" pitchFamily="18" charset="0"/>
                        </a:rPr>
                        <m:t>.2</m:t>
                      </m:r>
                      <m:r>
                        <a:rPr lang="en-US" altLang="zh-CN" sz="11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1100" b="0" i="0" smtClean="0">
                          <a:latin typeface="Cambria Math" panose="02040503050406030204" pitchFamily="18" charset="0"/>
                        </a:rPr>
                        <m:t>um</m:t>
                      </m:r>
                    </m:oMath>
                  </m:oMathPara>
                </a14:m>
                <a:endParaRPr lang="zh-CN" altLang="en-US" sz="1100" dirty="0"/>
              </a:p>
            </p:txBody>
          </p:sp>
        </mc:Choice>
        <mc:Fallback>
          <p:sp>
            <p:nvSpPr>
              <p:cNvPr id="136" name="文本框 135">
                <a:extLst>
                  <a:ext uri="{FF2B5EF4-FFF2-40B4-BE49-F238E27FC236}">
                    <a16:creationId xmlns:a16="http://schemas.microsoft.com/office/drawing/2014/main" id="{031D85A4-43A5-40F0-9D73-C799084B5A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4095" y="580957"/>
                <a:ext cx="1351520" cy="430887"/>
              </a:xfrm>
              <a:prstGeom prst="rect">
                <a:avLst/>
              </a:prstGeom>
              <a:blipFill>
                <a:blip r:embed="rId3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8" name="图片 137">
            <a:extLst>
              <a:ext uri="{FF2B5EF4-FFF2-40B4-BE49-F238E27FC236}">
                <a16:creationId xmlns:a16="http://schemas.microsoft.com/office/drawing/2014/main" id="{66190D3D-5C74-4575-9DFD-ECE7D1A550F5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6076771" y="695885"/>
            <a:ext cx="1558728" cy="145133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9" name="文本框 138">
                <a:extLst>
                  <a:ext uri="{FF2B5EF4-FFF2-40B4-BE49-F238E27FC236}">
                    <a16:creationId xmlns:a16="http://schemas.microsoft.com/office/drawing/2014/main" id="{09BD43A3-5E9B-4F1C-BCEC-62334C54B55A}"/>
                  </a:ext>
                </a:extLst>
              </p:cNvPr>
              <p:cNvSpPr txBox="1"/>
              <p:nvPr/>
            </p:nvSpPr>
            <p:spPr>
              <a:xfrm>
                <a:off x="6252215" y="580296"/>
                <a:ext cx="135152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  <m:t>𝑛𝑥</m:t>
                          </m:r>
                        </m:sub>
                      </m:sSub>
                      <m:r>
                        <a:rPr lang="en-US" altLang="zh-CN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100" b="0" i="1" dirty="0" smtClean="0">
                          <a:latin typeface="Cambria Math" panose="02040503050406030204" pitchFamily="18" charset="0"/>
                        </a:rPr>
                        <m:t>15.4 </m:t>
                      </m:r>
                      <m:r>
                        <m:rPr>
                          <m:sty m:val="p"/>
                        </m:rPr>
                        <a:rPr lang="en-US" altLang="zh-CN" sz="1100" i="0" dirty="0" err="1" smtClean="0">
                          <a:latin typeface="Cambria Math" panose="02040503050406030204" pitchFamily="18" charset="0"/>
                        </a:rPr>
                        <m:t>umrad</m:t>
                      </m:r>
                    </m:oMath>
                  </m:oMathPara>
                </a14:m>
                <a:endParaRPr lang="en-US" altLang="zh-CN" sz="11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CN" sz="11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100" i="1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zh-CN" sz="1100" b="0" i="1" smtClean="0">
                          <a:latin typeface="Cambria Math" panose="02040503050406030204" pitchFamily="18" charset="0"/>
                        </a:rPr>
                        <m:t>02.4</m:t>
                      </m:r>
                      <m:r>
                        <a:rPr lang="en-US" altLang="zh-CN" sz="11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1100" b="0" i="0" smtClean="0">
                          <a:latin typeface="Cambria Math" panose="02040503050406030204" pitchFamily="18" charset="0"/>
                        </a:rPr>
                        <m:t>um</m:t>
                      </m:r>
                    </m:oMath>
                  </m:oMathPara>
                </a14:m>
                <a:endParaRPr lang="zh-CN" altLang="en-US" sz="1100" dirty="0"/>
              </a:p>
            </p:txBody>
          </p:sp>
        </mc:Choice>
        <mc:Fallback>
          <p:sp>
            <p:nvSpPr>
              <p:cNvPr id="139" name="文本框 138">
                <a:extLst>
                  <a:ext uri="{FF2B5EF4-FFF2-40B4-BE49-F238E27FC236}">
                    <a16:creationId xmlns:a16="http://schemas.microsoft.com/office/drawing/2014/main" id="{09BD43A3-5E9B-4F1C-BCEC-62334C54B5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2215" y="580296"/>
                <a:ext cx="1351520" cy="430887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5" name="图片 144">
            <a:extLst>
              <a:ext uri="{FF2B5EF4-FFF2-40B4-BE49-F238E27FC236}">
                <a16:creationId xmlns:a16="http://schemas.microsoft.com/office/drawing/2014/main" id="{4D528A5D-0AFA-417B-AE9C-D33960B91548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7555114" y="683790"/>
            <a:ext cx="1570458" cy="146225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6" name="文本框 145">
                <a:extLst>
                  <a:ext uri="{FF2B5EF4-FFF2-40B4-BE49-F238E27FC236}">
                    <a16:creationId xmlns:a16="http://schemas.microsoft.com/office/drawing/2014/main" id="{71A40ED4-0649-4C49-95D9-CE5BCEBDBE3C}"/>
                  </a:ext>
                </a:extLst>
              </p:cNvPr>
              <p:cNvSpPr txBox="1"/>
              <p:nvPr/>
            </p:nvSpPr>
            <p:spPr>
              <a:xfrm>
                <a:off x="7707661" y="578418"/>
                <a:ext cx="135152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  <m:t>𝑛𝑥</m:t>
                          </m:r>
                        </m:sub>
                      </m:sSub>
                      <m:r>
                        <a:rPr lang="en-US" altLang="zh-CN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100" b="0" i="1" dirty="0" smtClean="0">
                          <a:latin typeface="Cambria Math" panose="02040503050406030204" pitchFamily="18" charset="0"/>
                        </a:rPr>
                        <m:t>74.8 </m:t>
                      </m:r>
                      <m:r>
                        <m:rPr>
                          <m:sty m:val="p"/>
                        </m:rPr>
                        <a:rPr lang="en-US" altLang="zh-CN" sz="1100" i="0" dirty="0" err="1" smtClean="0">
                          <a:latin typeface="Cambria Math" panose="02040503050406030204" pitchFamily="18" charset="0"/>
                        </a:rPr>
                        <m:t>umrad</m:t>
                      </m:r>
                    </m:oMath>
                  </m:oMathPara>
                </a14:m>
                <a:endParaRPr lang="en-US" altLang="zh-CN" sz="11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CN" sz="11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100" i="1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US" altLang="zh-CN" sz="1100" b="0" i="1" smtClean="0">
                          <a:latin typeface="Cambria Math" panose="02040503050406030204" pitchFamily="18" charset="0"/>
                        </a:rPr>
                        <m:t>8.7</m:t>
                      </m:r>
                      <m:r>
                        <a:rPr lang="en-US" altLang="zh-CN" sz="11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1100" b="0" i="0" smtClean="0">
                          <a:latin typeface="Cambria Math" panose="02040503050406030204" pitchFamily="18" charset="0"/>
                        </a:rPr>
                        <m:t>um</m:t>
                      </m:r>
                    </m:oMath>
                  </m:oMathPara>
                </a14:m>
                <a:endParaRPr lang="zh-CN" altLang="en-US" sz="1100" dirty="0"/>
              </a:p>
            </p:txBody>
          </p:sp>
        </mc:Choice>
        <mc:Fallback>
          <p:sp>
            <p:nvSpPr>
              <p:cNvPr id="146" name="文本框 145">
                <a:extLst>
                  <a:ext uri="{FF2B5EF4-FFF2-40B4-BE49-F238E27FC236}">
                    <a16:creationId xmlns:a16="http://schemas.microsoft.com/office/drawing/2014/main" id="{71A40ED4-0649-4C49-95D9-CE5BCEBDBE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7661" y="578418"/>
                <a:ext cx="1351520" cy="430887"/>
              </a:xfrm>
              <a:prstGeom prst="rect">
                <a:avLst/>
              </a:prstGeom>
              <a:blipFill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8" name="图片 147">
            <a:extLst>
              <a:ext uri="{FF2B5EF4-FFF2-40B4-BE49-F238E27FC236}">
                <a16:creationId xmlns:a16="http://schemas.microsoft.com/office/drawing/2014/main" id="{8AD84B05-8F8A-46DD-A2BF-414B181B4CBB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9042643" y="683790"/>
            <a:ext cx="1558728" cy="145133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9" name="文本框 148">
                <a:extLst>
                  <a:ext uri="{FF2B5EF4-FFF2-40B4-BE49-F238E27FC236}">
                    <a16:creationId xmlns:a16="http://schemas.microsoft.com/office/drawing/2014/main" id="{3A347CFC-7B98-4A0D-8F98-CA5F7F7A0445}"/>
                  </a:ext>
                </a:extLst>
              </p:cNvPr>
              <p:cNvSpPr txBox="1"/>
              <p:nvPr/>
            </p:nvSpPr>
            <p:spPr>
              <a:xfrm>
                <a:off x="9215781" y="575944"/>
                <a:ext cx="135152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  <m:t>𝑛𝑥</m:t>
                          </m:r>
                        </m:sub>
                      </m:sSub>
                      <m:r>
                        <a:rPr lang="en-US" altLang="zh-CN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100" b="0" i="1" dirty="0" smtClean="0">
                          <a:latin typeface="Cambria Math" panose="02040503050406030204" pitchFamily="18" charset="0"/>
                        </a:rPr>
                        <m:t>72.9 </m:t>
                      </m:r>
                      <m:r>
                        <m:rPr>
                          <m:sty m:val="p"/>
                        </m:rPr>
                        <a:rPr lang="en-US" altLang="zh-CN" sz="1100" i="0" dirty="0" err="1" smtClean="0">
                          <a:latin typeface="Cambria Math" panose="02040503050406030204" pitchFamily="18" charset="0"/>
                        </a:rPr>
                        <m:t>umrad</m:t>
                      </m:r>
                    </m:oMath>
                  </m:oMathPara>
                </a14:m>
                <a:endParaRPr lang="en-US" altLang="zh-CN" sz="11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CN" sz="11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100" b="0" i="1" smtClean="0">
                          <a:latin typeface="Cambria Math" panose="02040503050406030204" pitchFamily="18" charset="0"/>
                        </a:rPr>
                        <m:t>68.3</m:t>
                      </m:r>
                      <m:r>
                        <a:rPr lang="en-US" altLang="zh-CN" sz="11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1100" b="0" i="0" smtClean="0">
                          <a:latin typeface="Cambria Math" panose="02040503050406030204" pitchFamily="18" charset="0"/>
                        </a:rPr>
                        <m:t>um</m:t>
                      </m:r>
                    </m:oMath>
                  </m:oMathPara>
                </a14:m>
                <a:endParaRPr lang="zh-CN" altLang="en-US" sz="1100" dirty="0"/>
              </a:p>
            </p:txBody>
          </p:sp>
        </mc:Choice>
        <mc:Fallback>
          <p:sp>
            <p:nvSpPr>
              <p:cNvPr id="149" name="文本框 148">
                <a:extLst>
                  <a:ext uri="{FF2B5EF4-FFF2-40B4-BE49-F238E27FC236}">
                    <a16:creationId xmlns:a16="http://schemas.microsoft.com/office/drawing/2014/main" id="{3A347CFC-7B98-4A0D-8F98-CA5F7F7A04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5781" y="575944"/>
                <a:ext cx="1351520" cy="430887"/>
              </a:xfrm>
              <a:prstGeom prst="rect">
                <a:avLst/>
              </a:prstGeom>
              <a:blipFill>
                <a:blip r:embed="rId4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1" name="图片 150">
            <a:extLst>
              <a:ext uri="{FF2B5EF4-FFF2-40B4-BE49-F238E27FC236}">
                <a16:creationId xmlns:a16="http://schemas.microsoft.com/office/drawing/2014/main" id="{9BF621DE-841B-49CC-A1BC-169794459E2E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10494770" y="702637"/>
            <a:ext cx="1572296" cy="146396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52" name="文本框 151">
                <a:extLst>
                  <a:ext uri="{FF2B5EF4-FFF2-40B4-BE49-F238E27FC236}">
                    <a16:creationId xmlns:a16="http://schemas.microsoft.com/office/drawing/2014/main" id="{67500452-4900-44F3-8357-FA094D8071B6}"/>
                  </a:ext>
                </a:extLst>
              </p:cNvPr>
              <p:cNvSpPr txBox="1"/>
              <p:nvPr/>
            </p:nvSpPr>
            <p:spPr>
              <a:xfrm>
                <a:off x="10652881" y="580296"/>
                <a:ext cx="135152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  <m:t>𝑛𝑥</m:t>
                          </m:r>
                        </m:sub>
                      </m:sSub>
                      <m:r>
                        <a:rPr lang="en-US" altLang="zh-CN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100" b="0" i="1" dirty="0" smtClean="0">
                          <a:latin typeface="Cambria Math" panose="02040503050406030204" pitchFamily="18" charset="0"/>
                        </a:rPr>
                        <m:t>87.0 </m:t>
                      </m:r>
                      <m:r>
                        <m:rPr>
                          <m:sty m:val="p"/>
                        </m:rPr>
                        <a:rPr lang="en-US" altLang="zh-CN" sz="1100" i="0" dirty="0" err="1" smtClean="0">
                          <a:latin typeface="Cambria Math" panose="02040503050406030204" pitchFamily="18" charset="0"/>
                        </a:rPr>
                        <m:t>umrad</m:t>
                      </m:r>
                    </m:oMath>
                  </m:oMathPara>
                </a14:m>
                <a:endParaRPr lang="en-US" altLang="zh-CN" sz="1100" dirty="0"/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altLang="zh-CN" sz="11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11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altLang="zh-CN" sz="11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sz="1100" b="0" i="1" smtClean="0">
                          <a:latin typeface="Cambria Math" panose="02040503050406030204" pitchFamily="18" charset="0"/>
                        </a:rPr>
                        <m:t>30.0</m:t>
                      </m:r>
                      <m:r>
                        <a:rPr lang="en-US" altLang="zh-CN" sz="11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altLang="zh-CN" sz="1100" b="0" i="0" smtClean="0">
                          <a:latin typeface="Cambria Math" panose="02040503050406030204" pitchFamily="18" charset="0"/>
                        </a:rPr>
                        <m:t>um</m:t>
                      </m:r>
                    </m:oMath>
                  </m:oMathPara>
                </a14:m>
                <a:endParaRPr lang="zh-CN" altLang="en-US" sz="1100" dirty="0"/>
              </a:p>
            </p:txBody>
          </p:sp>
        </mc:Choice>
        <mc:Fallback>
          <p:sp>
            <p:nvSpPr>
              <p:cNvPr id="152" name="文本框 151">
                <a:extLst>
                  <a:ext uri="{FF2B5EF4-FFF2-40B4-BE49-F238E27FC236}">
                    <a16:creationId xmlns:a16="http://schemas.microsoft.com/office/drawing/2014/main" id="{67500452-4900-44F3-8357-FA094D8071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2881" y="580296"/>
                <a:ext cx="1351520" cy="430887"/>
              </a:xfrm>
              <a:prstGeom prst="rect">
                <a:avLst/>
              </a:prstGeom>
              <a:blipFill>
                <a:blip r:embed="rId4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9691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-1" y="0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APD+PPD</a:t>
            </a:r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方案</a:t>
            </a:r>
            <a:r>
              <a:rPr lang="en-US" altLang="zh-CN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CSR: S-chicane</a:t>
            </a:r>
            <a:endParaRPr lang="zh-CN" altLang="en-US" sz="32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endParaRPr lang="en-US" altLang="zh-CN" sz="32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87BAFC3-0AC4-4408-BCF4-AD4C26E79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6399" y="714633"/>
            <a:ext cx="2091278" cy="194718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45641FF-8629-4D0C-B3A4-B797E918F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6399" y="2550142"/>
            <a:ext cx="2091279" cy="194718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76DE061-C2CE-4368-B5C5-6A4A9B4105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7677" y="714165"/>
            <a:ext cx="2091279" cy="1947187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15697F96-BD8F-4FA9-84BD-E426EF3872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7675" y="2576153"/>
            <a:ext cx="2091279" cy="194718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85854CBD-E99E-4104-B043-DDD2400078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8950" y="713698"/>
            <a:ext cx="2091280" cy="1947188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DD8D6AB5-9B5B-4FF9-B982-3A52DF4E62F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98950" y="2572802"/>
            <a:ext cx="2091280" cy="1947188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B3210EC9-6D25-4AF0-AD67-42A8674778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90226" y="2574861"/>
            <a:ext cx="2091279" cy="1947187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DC113EF3-3EE2-4C14-935D-EA99B5C2E14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990221" y="713699"/>
            <a:ext cx="2091279" cy="1947187"/>
          </a:xfrm>
          <a:prstGeom prst="rect">
            <a:avLst/>
          </a:prstGeom>
        </p:spPr>
      </p:pic>
      <p:sp>
        <p:nvSpPr>
          <p:cNvPr id="44" name="矩形 43">
            <a:extLst>
              <a:ext uri="{FF2B5EF4-FFF2-40B4-BE49-F238E27FC236}">
                <a16:creationId xmlns:a16="http://schemas.microsoft.com/office/drawing/2014/main" id="{158B2B3B-BADC-4CFE-976D-AA34D3031DDA}"/>
              </a:ext>
            </a:extLst>
          </p:cNvPr>
          <p:cNvSpPr/>
          <p:nvPr/>
        </p:nvSpPr>
        <p:spPr>
          <a:xfrm>
            <a:off x="7898942" y="2660886"/>
            <a:ext cx="2079413" cy="392526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699351E-DF2F-4F8F-9BC3-9710EC5F8B6B}"/>
              </a:ext>
            </a:extLst>
          </p:cNvPr>
          <p:cNvSpPr txBox="1"/>
          <p:nvPr/>
        </p:nvSpPr>
        <p:spPr>
          <a:xfrm>
            <a:off x="244392" y="971914"/>
            <a:ext cx="185007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/>
              <a:t>Chicane1</a:t>
            </a:r>
            <a:r>
              <a:rPr lang="zh-CN" altLang="en-US" dirty="0"/>
              <a:t>的</a:t>
            </a:r>
            <a:r>
              <a:rPr lang="en-US" altLang="zh-CN" dirty="0"/>
              <a:t>CSR</a:t>
            </a:r>
            <a:r>
              <a:rPr lang="zh-CN" altLang="en-US" dirty="0"/>
              <a:t>效应改变束流</a:t>
            </a:r>
            <a:r>
              <a:rPr lang="en-US" altLang="zh-CN" dirty="0"/>
              <a:t>chirp</a:t>
            </a:r>
            <a:r>
              <a:rPr lang="zh-CN" altLang="en-US"/>
              <a:t>形状，</a:t>
            </a:r>
            <a:r>
              <a:rPr lang="zh-CN" altLang="en-US" dirty="0"/>
              <a:t>低能粒子变多，导致</a:t>
            </a:r>
            <a:r>
              <a:rPr lang="en-US" altLang="zh-CN" dirty="0"/>
              <a:t>chicane2</a:t>
            </a:r>
            <a:r>
              <a:rPr lang="zh-CN" altLang="en-US" dirty="0"/>
              <a:t>出口束流</a:t>
            </a:r>
            <a:r>
              <a:rPr lang="zh-CN" altLang="en-US" dirty="0">
                <a:solidFill>
                  <a:srgbClr val="FF0000"/>
                </a:solidFill>
              </a:rPr>
              <a:t>流强偏离平顶分布（头部流强高于尾部）</a:t>
            </a:r>
            <a:r>
              <a:rPr lang="zh-CN" altLang="en-US" dirty="0"/>
              <a:t>，纵向尾场非线性</a:t>
            </a:r>
            <a:endParaRPr lang="en-US" altLang="zh-CN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5087136-49DE-4792-81C7-00172DDD5916}"/>
              </a:ext>
            </a:extLst>
          </p:cNvPr>
          <p:cNvSpPr txBox="1"/>
          <p:nvPr/>
        </p:nvSpPr>
        <p:spPr>
          <a:xfrm>
            <a:off x="3992058" y="454796"/>
            <a:ext cx="15399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Chicane1</a:t>
            </a:r>
            <a:r>
              <a:rPr lang="zh-CN" altLang="en-US" dirty="0"/>
              <a:t>出口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6522281F-99B0-45AD-9530-60C67D41E7E9}"/>
              </a:ext>
            </a:extLst>
          </p:cNvPr>
          <p:cNvSpPr txBox="1"/>
          <p:nvPr/>
        </p:nvSpPr>
        <p:spPr>
          <a:xfrm>
            <a:off x="6077396" y="454796"/>
            <a:ext cx="15399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/>
              <a:t>APD</a:t>
            </a:r>
            <a:r>
              <a:rPr lang="zh-CN" altLang="en-US" dirty="0"/>
              <a:t>出口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9A19018A-83C1-4657-A42A-97A778E72C5B}"/>
              </a:ext>
            </a:extLst>
          </p:cNvPr>
          <p:cNvSpPr txBox="1"/>
          <p:nvPr/>
        </p:nvSpPr>
        <p:spPr>
          <a:xfrm>
            <a:off x="8171039" y="454796"/>
            <a:ext cx="15399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Chicane2</a:t>
            </a:r>
            <a:r>
              <a:rPr lang="zh-CN" altLang="en-US" dirty="0"/>
              <a:t>出口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70BD15C8-7271-497E-8F03-8E3989BFDBF8}"/>
              </a:ext>
            </a:extLst>
          </p:cNvPr>
          <p:cNvSpPr txBox="1"/>
          <p:nvPr/>
        </p:nvSpPr>
        <p:spPr>
          <a:xfrm>
            <a:off x="10321134" y="454796"/>
            <a:ext cx="15399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/>
              <a:t>PPD</a:t>
            </a:r>
            <a:r>
              <a:rPr lang="zh-CN" altLang="en-US" dirty="0"/>
              <a:t>出口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7F355CDF-4F0C-418F-AA7D-CD304DA3DA56}"/>
              </a:ext>
            </a:extLst>
          </p:cNvPr>
          <p:cNvSpPr txBox="1"/>
          <p:nvPr/>
        </p:nvSpPr>
        <p:spPr>
          <a:xfrm>
            <a:off x="2312498" y="1364126"/>
            <a:ext cx="15399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C-chicane</a:t>
            </a:r>
          </a:p>
          <a:p>
            <a:r>
              <a:rPr lang="en-US" altLang="zh-CN" dirty="0"/>
              <a:t>CSR off</a:t>
            </a:r>
            <a:endParaRPr lang="zh-CN" alt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DCD5FA5A-72F4-4446-B7C3-CDBD67844114}"/>
              </a:ext>
            </a:extLst>
          </p:cNvPr>
          <p:cNvSpPr txBox="1"/>
          <p:nvPr/>
        </p:nvSpPr>
        <p:spPr>
          <a:xfrm>
            <a:off x="2312498" y="3053286"/>
            <a:ext cx="15399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S-chicane</a:t>
            </a:r>
          </a:p>
          <a:p>
            <a:r>
              <a:rPr lang="en-US" altLang="zh-CN" dirty="0"/>
              <a:t>CSR on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051A610-5913-468A-84E9-1473EAB592F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98939" y="4526691"/>
            <a:ext cx="2091278" cy="1947186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DCFB798F-DC1C-4E20-9851-7138C075377C}"/>
              </a:ext>
            </a:extLst>
          </p:cNvPr>
          <p:cNvSpPr txBox="1"/>
          <p:nvPr/>
        </p:nvSpPr>
        <p:spPr>
          <a:xfrm>
            <a:off x="2312497" y="5037014"/>
            <a:ext cx="15399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C-chicane</a:t>
            </a:r>
          </a:p>
          <a:p>
            <a:r>
              <a:rPr lang="en-US" altLang="zh-CN" dirty="0"/>
              <a:t>CSR on</a:t>
            </a:r>
            <a:endParaRPr lang="zh-CN" altLang="en-US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EB71E09-6620-45E0-9F35-8661C46C3B2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10462" y="4526691"/>
            <a:ext cx="2091278" cy="194718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1E28DC76-F237-4B01-9D23-2427CC9E393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13607" y="4526691"/>
            <a:ext cx="2091279" cy="1947187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DCD77A14-410D-475E-9838-0004F740D24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990213" y="4497329"/>
            <a:ext cx="2091278" cy="1947186"/>
          </a:xfrm>
          <a:prstGeom prst="rect">
            <a:avLst/>
          </a:prstGeom>
        </p:spPr>
      </p:pic>
      <p:sp>
        <p:nvSpPr>
          <p:cNvPr id="39" name="矩形 38">
            <a:extLst>
              <a:ext uri="{FF2B5EF4-FFF2-40B4-BE49-F238E27FC236}">
                <a16:creationId xmlns:a16="http://schemas.microsoft.com/office/drawing/2014/main" id="{C4D239EB-5B35-4779-8C37-9CAFFDCB5568}"/>
              </a:ext>
            </a:extLst>
          </p:cNvPr>
          <p:cNvSpPr/>
          <p:nvPr/>
        </p:nvSpPr>
        <p:spPr>
          <a:xfrm>
            <a:off x="10424906" y="2728995"/>
            <a:ext cx="1332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能散</a:t>
            </a:r>
            <a:r>
              <a:rPr lang="en-US" altLang="zh-CN" dirty="0">
                <a:solidFill>
                  <a:srgbClr val="FF0000"/>
                </a:solidFill>
                <a:highlight>
                  <a:srgbClr val="FFFF00"/>
                </a:highlight>
              </a:rPr>
              <a:t>~0.71%</a:t>
            </a:r>
            <a:endParaRPr lang="zh-CN" altLang="en-U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EC06152B-784A-401E-BFED-9DA7AB419EEE}"/>
              </a:ext>
            </a:extLst>
          </p:cNvPr>
          <p:cNvSpPr/>
          <p:nvPr/>
        </p:nvSpPr>
        <p:spPr>
          <a:xfrm>
            <a:off x="10466064" y="806527"/>
            <a:ext cx="1332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能散</a:t>
            </a:r>
            <a:r>
              <a:rPr lang="en-US" altLang="zh-CN" dirty="0">
                <a:solidFill>
                  <a:srgbClr val="FF0000"/>
                </a:solidFill>
                <a:highlight>
                  <a:srgbClr val="FFFF00"/>
                </a:highlight>
              </a:rPr>
              <a:t>~0.41%</a:t>
            </a:r>
            <a:endParaRPr lang="zh-CN" altLang="en-U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4709691D-1350-434A-93D9-2420A5805485}"/>
              </a:ext>
            </a:extLst>
          </p:cNvPr>
          <p:cNvSpPr/>
          <p:nvPr/>
        </p:nvSpPr>
        <p:spPr>
          <a:xfrm>
            <a:off x="10465932" y="4590157"/>
            <a:ext cx="13324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srgbClr val="FF0000"/>
                </a:solidFill>
                <a:highlight>
                  <a:srgbClr val="FFFF00"/>
                </a:highlight>
              </a:rPr>
              <a:t>能散</a:t>
            </a:r>
            <a:r>
              <a:rPr lang="en-US" altLang="zh-CN" dirty="0">
                <a:solidFill>
                  <a:srgbClr val="FF0000"/>
                </a:solidFill>
                <a:highlight>
                  <a:srgbClr val="FFFF00"/>
                </a:highlight>
              </a:rPr>
              <a:t>~0.76%</a:t>
            </a:r>
            <a:endParaRPr lang="zh-CN" altLang="en-US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255950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-1" y="0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APD+PPD</a:t>
            </a:r>
            <a:r>
              <a:rPr lang="zh-CN" altLang="en-US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方案</a:t>
            </a:r>
            <a:r>
              <a:rPr lang="en-US" altLang="zh-CN" sz="32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CSR: S-chicane</a:t>
            </a:r>
            <a:endParaRPr lang="zh-CN" altLang="en-US" sz="32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endParaRPr lang="en-US" altLang="zh-CN" sz="32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699351E-DF2F-4F8F-9BC3-9710EC5F8B6B}"/>
              </a:ext>
            </a:extLst>
          </p:cNvPr>
          <p:cNvSpPr txBox="1"/>
          <p:nvPr/>
        </p:nvSpPr>
        <p:spPr>
          <a:xfrm>
            <a:off x="244392" y="971914"/>
            <a:ext cx="43893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/>
              <a:t>PPD</a:t>
            </a:r>
            <a:r>
              <a:rPr lang="zh-CN" altLang="en-US" dirty="0"/>
              <a:t>中纵向尾场</a:t>
            </a:r>
            <a:endParaRPr lang="en-US" altLang="zh-CN" dirty="0"/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9F1CE5B3-BEC4-41C1-A086-649A5FBBB9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4302" y="2000250"/>
            <a:ext cx="5334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26684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TMyNDVlMzk4NWVkMjMyNWU5ZDhhYjAxOWRlY2RiNzk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22826</TotalTime>
  <Words>349</Words>
  <Application>Microsoft Office PowerPoint</Application>
  <PresentationFormat>宽屏</PresentationFormat>
  <Paragraphs>75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等线</vt:lpstr>
      <vt:lpstr>等线 Light</vt:lpstr>
      <vt:lpstr>华文中宋</vt:lpstr>
      <vt:lpstr>Arial</vt:lpstr>
      <vt:lpstr>Cambria Math</vt:lpstr>
      <vt:lpstr>Wingdings</vt:lpstr>
      <vt:lpstr>Office 主题​​</vt:lpstr>
      <vt:lpstr>组会</vt:lpstr>
      <vt:lpstr>工作列表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shixueyan</dc:creator>
  <cp:lastModifiedBy>lelelevi Hatake</cp:lastModifiedBy>
  <cp:revision>750</cp:revision>
  <dcterms:created xsi:type="dcterms:W3CDTF">2025-03-17T16:43:00Z</dcterms:created>
  <dcterms:modified xsi:type="dcterms:W3CDTF">2025-09-22T10:21:10Z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ABC6E58D4C494024963E6485FB9DEEC6</vt:lpwstr>
  </property>
  <property fmtid="{D5CDD505-2E9C-101B-9397-08002B2CF9AE}" pid="3" name="KSOProductBuildVer">
    <vt:lpwstr>2052-11.1.0.12173</vt:lpwstr>
  </property>
</Properties>
</file>