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9C928-489D-4A09-BE58-5EB865B60F46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27EB-90B3-4A08-A2E9-CE1E47B99F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451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2127EB-90B3-4A08-A2E9-CE1E47B99F5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19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FD1699-EDE8-7870-D275-4BAA994C7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37444C0-23AA-6BF0-AC0D-E81309CA8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1554D2-8B51-C677-7815-CEE78EAB8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CD8F0C-4473-2D13-CB0D-0FF5C1250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68168D-E789-1A16-1CBF-5B0D846D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825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2A6FBA-D007-41B4-2879-6487E979A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A358B83-5FA7-FF55-A8D0-265A92B3F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A6A3DA-CE54-FA90-B586-3A27ECD8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E7656C-1494-4042-7BDF-2E35901D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05CC96-5A68-6FA3-71BF-B768A2B59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59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FB1D260-2701-87F2-E889-72ADFE194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3C0379-DC0F-0F80-8388-6F12B080F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1623C9-234E-4E40-3648-A38EF33BD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44284A-9D72-8DB3-F376-BF37F556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0CE10B-637E-6F6B-D522-E8BFB06EC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202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ECCE14-7C42-0DFF-E590-107D5113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8CADF7-61BE-DA1D-F2C3-2E26D28B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0C54C3-75C5-5CE6-8FE8-8F5C5E58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9F121-95B0-F793-8CBE-C57BB40E8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383DF86-10A0-3ADC-2572-40671195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43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A2BBD0-8951-D5AD-2C0D-0FBBC0FE8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F8B186-2157-0758-DA50-408815F3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3BD2AA-17BC-20DF-B84E-3BF32FB0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58F1B4-FC66-BE78-A060-D08F4EE5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A39B8FB-6AAC-B0F1-16A0-2FEAD346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67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671EC6-0BE9-C92F-7104-79217F0AA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767953-431F-9511-BD58-B5E2E5D22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C50310-FC32-DA81-D992-56FF0EF43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E1C9F5-232D-C66B-F718-FBBB2073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81FE316-8EE0-930C-19DA-042F6AF32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C5C25F-11A4-9518-3FDF-19E7A245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3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8D5B6B-4701-1E74-759D-28FD9F40F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C33BF5B-94D5-0F62-35F5-8B31D796E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C4D2B9-A80B-3914-4FAA-E04A2B86B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12F3EDF-8704-150C-F58F-87ED8FDBD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085CE87-A70E-99AD-DC03-4DFBA5008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251FDA4-D9A3-48F5-5DAA-4317ECAAE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8E8E924-5AE2-6825-15F5-1886DF72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5B6B3D1-6D21-F095-5716-D769B2AC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105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D75257-4F93-29CD-AE41-979FDF17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79A694-5C40-A05A-44DE-0EF219D0E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DE5D60A-70A6-9DA4-B67D-41AC05A9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C45D981-0A62-1C1B-74DB-B9F60C93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941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BBD2ABD-E0F1-4D28-4FF5-D669FF2F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9B3BD32-C23F-7814-2FE8-55627D15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12752BF-D833-A767-CE97-9F5DFD799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22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9E48EC-D141-9799-9597-1D727AF5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378923-AD3E-2DC1-D27B-3E6EAE65B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B62E7F-0115-642F-B30D-A3F0B6E2C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FD0671A-DF84-F44A-DEC2-74684C42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786126D-D43B-3C46-64EC-0B2D9CFA1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745DA48-0AD1-660E-DAC1-42257FE6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510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6AE579-0F21-1859-FBB1-72766FC57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CA41173-F412-AE21-DDA8-EF4D10A12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F68A4A0-35F2-7B3D-EE02-F0899B8AE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F891766-A012-6682-C304-C919D7CED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224CC7-89D0-864C-04EE-16A875C0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439CD72-EE20-B7C3-6983-5B7F33F38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122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FFA9620-CA09-D380-4CE0-79864F2EC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3B40D5-06CB-E52D-CB52-089FA1DDF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6B036C-2B5F-BBEB-165F-773C023F7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2009B-D729-4BBF-BA4D-EC5B3119A62B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2F8D61-D564-B2CB-37FD-165283FFC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EB7C77-EC2B-7DA8-C330-9DE7C5D8AC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BD66E-29B4-42E6-8BDD-328D1E33E1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66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FD2A9D-8138-F050-F006-DC17421F1C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2025.9.22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53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1F68256-90BF-7370-9450-93E3A3CCD2A7}"/>
              </a:ext>
            </a:extLst>
          </p:cNvPr>
          <p:cNvSpPr txBox="1"/>
          <p:nvPr/>
        </p:nvSpPr>
        <p:spPr>
          <a:xfrm>
            <a:off x="506027" y="275208"/>
            <a:ext cx="1115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关于</a:t>
            </a:r>
            <a:r>
              <a:rPr lang="en-US" altLang="zh-CN" dirty="0"/>
              <a:t>transient beam loading effect</a:t>
            </a:r>
            <a:r>
              <a:rPr lang="zh-CN" altLang="en-US" dirty="0"/>
              <a:t>，阅读了一些相关的文章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5A7C2A4-80B0-52D8-2BB6-A76F74038C0C}"/>
              </a:ext>
            </a:extLst>
          </p:cNvPr>
          <p:cNvSpPr txBox="1"/>
          <p:nvPr/>
        </p:nvSpPr>
        <p:spPr>
          <a:xfrm>
            <a:off x="506027" y="1020932"/>
            <a:ext cx="1101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主要是由于非均匀填充的模式，束团串之间的</a:t>
            </a:r>
            <a:r>
              <a:rPr lang="en-US" altLang="zh-CN" dirty="0"/>
              <a:t>gap</a:t>
            </a:r>
            <a:r>
              <a:rPr lang="zh-CN" altLang="en-US" dirty="0"/>
              <a:t>导致一个束团串内部的束团，会在通过</a:t>
            </a:r>
            <a:r>
              <a:rPr lang="en-US" altLang="zh-CN" dirty="0"/>
              <a:t>cavity</a:t>
            </a:r>
            <a:r>
              <a:rPr lang="zh-CN" altLang="en-US" dirty="0"/>
              <a:t>时看到不同的腔压和相位，使得高次谐波腔的拉伸效果变差。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A27642E-DA4C-CDA0-A6B7-CBCF54D19F10}"/>
              </a:ext>
            </a:extLst>
          </p:cNvPr>
          <p:cNvSpPr txBox="1"/>
          <p:nvPr/>
        </p:nvSpPr>
        <p:spPr>
          <a:xfrm>
            <a:off x="266330" y="2053645"/>
            <a:ext cx="11159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学习了一个半解析的计算方法：</a:t>
            </a:r>
            <a:endParaRPr lang="en-US" altLang="zh-CN" dirty="0"/>
          </a:p>
          <a:p>
            <a:r>
              <a:rPr lang="zh-CN" altLang="en-US" dirty="0"/>
              <a:t>只讨论达到稳态后的情况，在通过谐波腔时，每一个束团串内部不同</a:t>
            </a:r>
            <a:r>
              <a:rPr lang="en-US" altLang="zh-CN" dirty="0"/>
              <a:t>bunch</a:t>
            </a:r>
            <a:r>
              <a:rPr lang="zh-CN" altLang="en-US" dirty="0"/>
              <a:t>看到的</a:t>
            </a:r>
            <a:r>
              <a:rPr lang="en-US" altLang="zh-CN" dirty="0" err="1"/>
              <a:t>V_b</a:t>
            </a:r>
            <a:r>
              <a:rPr lang="zh-CN" altLang="en-US" dirty="0"/>
              <a:t>不同，但在达到稳态后，不同束团串中同一位置的</a:t>
            </a:r>
            <a:r>
              <a:rPr lang="en-US" altLang="zh-CN" dirty="0"/>
              <a:t>bunch</a:t>
            </a:r>
            <a:r>
              <a:rPr lang="zh-CN" altLang="en-US" dirty="0"/>
              <a:t>，看到的</a:t>
            </a:r>
            <a:r>
              <a:rPr lang="en-US" altLang="zh-CN" dirty="0" err="1"/>
              <a:t>V_b</a:t>
            </a:r>
            <a:r>
              <a:rPr lang="zh-CN" altLang="en-US" dirty="0"/>
              <a:t>是相同的，可以写出一个周期性条件：</a:t>
            </a:r>
            <a:endParaRPr lang="en-US" altLang="zh-CN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525536F-D4F8-A809-3A85-66C5B3B9F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058" y="2976975"/>
            <a:ext cx="3890826" cy="1764119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97C38C9E-E3A6-D978-1C37-8D3B94A1F04A}"/>
              </a:ext>
            </a:extLst>
          </p:cNvPr>
          <p:cNvSpPr txBox="1"/>
          <p:nvPr/>
        </p:nvSpPr>
        <p:spPr>
          <a:xfrm>
            <a:off x="266330" y="4821512"/>
            <a:ext cx="702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此外，每一个</a:t>
            </a:r>
            <a:r>
              <a:rPr lang="en-US" altLang="zh-CN" dirty="0"/>
              <a:t>bunch</a:t>
            </a:r>
            <a:r>
              <a:rPr lang="zh-CN" altLang="en-US" dirty="0"/>
              <a:t>看到的</a:t>
            </a:r>
            <a:r>
              <a:rPr lang="en-US" altLang="zh-CN" dirty="0" err="1"/>
              <a:t>V_b</a:t>
            </a:r>
            <a:r>
              <a:rPr lang="zh-CN" altLang="en-US" dirty="0"/>
              <a:t>都是由前方所有束团共同产生的：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7326198A-9D14-82A1-1771-F8A5CF9B6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412" y="5412017"/>
            <a:ext cx="4125233" cy="850102"/>
          </a:xfrm>
          <a:prstGeom prst="rect">
            <a:avLst/>
          </a:prstGeom>
        </p:spPr>
      </p:pic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9E65A707-EA89-9B29-2645-01581918D70C}"/>
              </a:ext>
            </a:extLst>
          </p:cNvPr>
          <p:cNvCxnSpPr>
            <a:cxnSpLocks/>
            <a:stCxn id="9" idx="3"/>
            <a:endCxn id="20" idx="1"/>
          </p:cNvCxnSpPr>
          <p:nvPr/>
        </p:nvCxnSpPr>
        <p:spPr>
          <a:xfrm>
            <a:off x="5015884" y="3859035"/>
            <a:ext cx="2371617" cy="150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53A8AF6E-6B27-6CD3-1B5B-EA40F3BFD229}"/>
              </a:ext>
            </a:extLst>
          </p:cNvPr>
          <p:cNvCxnSpPr>
            <a:cxnSpLocks/>
            <a:stCxn id="12" idx="3"/>
            <a:endCxn id="20" idx="1"/>
          </p:cNvCxnSpPr>
          <p:nvPr/>
        </p:nvCxnSpPr>
        <p:spPr>
          <a:xfrm flipV="1">
            <a:off x="5468645" y="4009524"/>
            <a:ext cx="1918856" cy="1827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图片 19">
            <a:extLst>
              <a:ext uri="{FF2B5EF4-FFF2-40B4-BE49-F238E27FC236}">
                <a16:creationId xmlns:a16="http://schemas.microsoft.com/office/drawing/2014/main" id="{8FCAD438-500C-9271-1E3E-71329B11B0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7501" y="3389987"/>
            <a:ext cx="4277757" cy="1239074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161AB732-DF78-C6CC-6717-C3223A981766}"/>
              </a:ext>
            </a:extLst>
          </p:cNvPr>
          <p:cNvSpPr txBox="1"/>
          <p:nvPr/>
        </p:nvSpPr>
        <p:spPr>
          <a:xfrm>
            <a:off x="7227063" y="4696916"/>
            <a:ext cx="4598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可以得到一个束团串内，第</a:t>
            </a:r>
            <a:r>
              <a:rPr lang="en-US" altLang="zh-CN" dirty="0"/>
              <a:t>m</a:t>
            </a:r>
            <a:r>
              <a:rPr lang="zh-CN" altLang="en-US" dirty="0"/>
              <a:t>个束团所看到的</a:t>
            </a:r>
            <a:r>
              <a:rPr lang="en-US" altLang="zh-CN" dirty="0" err="1"/>
              <a:t>V_b</a:t>
            </a:r>
            <a:r>
              <a:rPr lang="zh-CN" altLang="en-US" dirty="0"/>
              <a:t>：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A8979104-419B-C384-C0FB-2A51B8A52F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0262" y="5316453"/>
            <a:ext cx="3143689" cy="685896"/>
          </a:xfrm>
          <a:prstGeom prst="rect">
            <a:avLst/>
          </a:prstGeom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AD888768-2D8F-387D-8BBD-6145212A968A}"/>
              </a:ext>
            </a:extLst>
          </p:cNvPr>
          <p:cNvSpPr txBox="1"/>
          <p:nvPr/>
        </p:nvSpPr>
        <p:spPr>
          <a:xfrm>
            <a:off x="7288567" y="6028619"/>
            <a:ext cx="4537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对于被动式谐波腔，</a:t>
            </a:r>
            <a:r>
              <a:rPr lang="en-US" altLang="zh-CN" dirty="0" err="1"/>
              <a:t>V_g</a:t>
            </a:r>
            <a:r>
              <a:rPr lang="en-US" altLang="zh-CN" dirty="0"/>
              <a:t>=0</a:t>
            </a:r>
            <a:r>
              <a:rPr lang="zh-CN" altLang="en-US" dirty="0"/>
              <a:t>，下面讨论的就是这种情况</a:t>
            </a:r>
          </a:p>
        </p:txBody>
      </p:sp>
    </p:spTree>
    <p:extLst>
      <p:ext uri="{BB962C8B-B14F-4D97-AF65-F5344CB8AC3E}">
        <p14:creationId xmlns:p14="http://schemas.microsoft.com/office/powerpoint/2010/main" val="83203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ED61636E-9A4F-85A2-4E20-5C48A1473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575"/>
            <a:ext cx="8256233" cy="3585281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337DE5EE-68FC-3156-3074-1929B53C8D52}"/>
              </a:ext>
            </a:extLst>
          </p:cNvPr>
          <p:cNvSpPr txBox="1"/>
          <p:nvPr/>
        </p:nvSpPr>
        <p:spPr>
          <a:xfrm>
            <a:off x="577049" y="275208"/>
            <a:ext cx="10644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再通过下面的公式，可以得到第</a:t>
            </a:r>
            <a:r>
              <a:rPr lang="en-US" altLang="zh-CN" dirty="0"/>
              <a:t>m</a:t>
            </a:r>
            <a:r>
              <a:rPr lang="zh-CN" altLang="en-US" dirty="0"/>
              <a:t>个束团的分布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AEBF9DA-5B5E-5A25-6313-3BBB0CFF6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49" y="770874"/>
            <a:ext cx="3827837" cy="237551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AE06F0D-EC9E-B553-2496-4588121C3F31}"/>
              </a:ext>
            </a:extLst>
          </p:cNvPr>
          <p:cNvSpPr txBox="1"/>
          <p:nvPr/>
        </p:nvSpPr>
        <p:spPr>
          <a:xfrm>
            <a:off x="6631621" y="610213"/>
            <a:ext cx="2787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先考虑均匀填充的情况：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483A933-1B59-F4D8-4519-48B0A7242D04}"/>
              </a:ext>
            </a:extLst>
          </p:cNvPr>
          <p:cNvSpPr txBox="1"/>
          <p:nvPr/>
        </p:nvSpPr>
        <p:spPr>
          <a:xfrm>
            <a:off x="1168194" y="3524435"/>
            <a:ext cx="2436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I=492mA</a:t>
            </a:r>
          </a:p>
          <a:p>
            <a:r>
              <a:rPr lang="en-US" altLang="zh-CN" dirty="0"/>
              <a:t>h=952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F2F3D8A-B4EF-36F2-A7FC-7FA2BCB17CD8}"/>
              </a:ext>
            </a:extLst>
          </p:cNvPr>
          <p:cNvSpPr txBox="1"/>
          <p:nvPr/>
        </p:nvSpPr>
        <p:spPr>
          <a:xfrm>
            <a:off x="1168194" y="4179484"/>
            <a:ext cx="1734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KEK_LS</a:t>
            </a:r>
            <a:r>
              <a:rPr lang="zh-CN" altLang="en-US" dirty="0"/>
              <a:t>参数</a:t>
            </a: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8F1E7E89-D89C-6E1C-9D89-D17DF781A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6233" y="1583675"/>
            <a:ext cx="3849700" cy="504695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214DF986-3311-6C3D-52A3-64944EAA59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8961" y="1087660"/>
            <a:ext cx="3457145" cy="1972576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210CEDEE-62BF-618B-00A6-082141F425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4089" y="1100706"/>
            <a:ext cx="3997911" cy="482969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3E2C01C9-6D0B-6D3D-9F1B-34E7E9EF6A3A}"/>
              </a:ext>
            </a:extLst>
          </p:cNvPr>
          <p:cNvSpPr txBox="1"/>
          <p:nvPr/>
        </p:nvSpPr>
        <p:spPr>
          <a:xfrm>
            <a:off x="1091953" y="5192749"/>
            <a:ext cx="2436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改变流强，分布变化非常敏感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A8BE8C7-EA65-CB60-0C52-C5769A455AFE}"/>
              </a:ext>
            </a:extLst>
          </p:cNvPr>
          <p:cNvSpPr txBox="1"/>
          <p:nvPr/>
        </p:nvSpPr>
        <p:spPr>
          <a:xfrm>
            <a:off x="4925316" y="5124009"/>
            <a:ext cx="3100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这里画了</a:t>
            </a:r>
            <a:r>
              <a:rPr lang="en-US" altLang="zh-CN" dirty="0"/>
              <a:t>5</a:t>
            </a:r>
            <a:r>
              <a:rPr lang="zh-CN" altLang="en-US" dirty="0"/>
              <a:t>个不同位置束团的分布，分布重叠了</a:t>
            </a:r>
          </a:p>
        </p:txBody>
      </p:sp>
    </p:spTree>
    <p:extLst>
      <p:ext uri="{BB962C8B-B14F-4D97-AF65-F5344CB8AC3E}">
        <p14:creationId xmlns:p14="http://schemas.microsoft.com/office/powerpoint/2010/main" val="28004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31FCD2C-A0E6-B67B-FFFC-BE41518BE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205622"/>
            <a:ext cx="7803472" cy="365237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6916D04-1E83-C42D-2423-6045AEC2EA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3473" y="313084"/>
            <a:ext cx="4308628" cy="6544916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F1625674-3172-BE1C-D1F5-48ECAC076A92}"/>
              </a:ext>
            </a:extLst>
          </p:cNvPr>
          <p:cNvSpPr txBox="1"/>
          <p:nvPr/>
        </p:nvSpPr>
        <p:spPr>
          <a:xfrm>
            <a:off x="297403" y="313084"/>
            <a:ext cx="7208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再考虑两串束团串，中间间隔</a:t>
            </a:r>
            <a:r>
              <a:rPr lang="en-US" altLang="zh-CN" dirty="0"/>
              <a:t>30</a:t>
            </a:r>
            <a:r>
              <a:rPr lang="zh-CN" altLang="en-US" dirty="0"/>
              <a:t>个空的</a:t>
            </a:r>
            <a:r>
              <a:rPr lang="en-US" altLang="zh-CN" dirty="0"/>
              <a:t>bucket</a:t>
            </a:r>
            <a:r>
              <a:rPr lang="zh-CN" altLang="en-US" dirty="0"/>
              <a:t>，平均流强不变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0F3D1CB0-B6E1-2190-9AE9-CA1D1D2153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4778" y="876155"/>
            <a:ext cx="3246955" cy="2329466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893A3C4-9B38-B59D-4CA7-D19C233B8B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241" y="981199"/>
            <a:ext cx="2876298" cy="211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03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3C674C88-D7FE-E636-6258-4FEB6F9C3C97}"/>
              </a:ext>
            </a:extLst>
          </p:cNvPr>
          <p:cNvSpPr txBox="1"/>
          <p:nvPr/>
        </p:nvSpPr>
        <p:spPr>
          <a:xfrm>
            <a:off x="5486400" y="1042397"/>
            <a:ext cx="5841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选择合适的微分方程计算步长，使用插值的方法计算电场，大概不到半天可以有一个计算的结果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47EA1D02-D2BC-1316-8DF4-978C151DF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3471" y="3051536"/>
            <a:ext cx="4844590" cy="380646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D9FA280C-4B4A-507A-D797-C4429C17E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5" y="-14985"/>
            <a:ext cx="4131759" cy="3407426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88ED4210-9164-31E3-9ED0-8646C25AA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89870"/>
            <a:ext cx="4457615" cy="3618037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F279F6DF-3730-7EE7-3F62-567735FA0ABE}"/>
              </a:ext>
            </a:extLst>
          </p:cNvPr>
          <p:cNvSpPr txBox="1"/>
          <p:nvPr/>
        </p:nvSpPr>
        <p:spPr>
          <a:xfrm>
            <a:off x="1615736" y="461639"/>
            <a:ext cx="1899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N=4000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73498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555116E-63EB-1F9F-019E-5DC215610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0874" y="3078762"/>
            <a:ext cx="4837425" cy="377923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8A0D8F6-CFC1-36B6-AB83-A34033837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93" y="3195961"/>
            <a:ext cx="4245360" cy="351982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C444138-FB70-EB54-8486-F612920DD3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294" y="0"/>
            <a:ext cx="3925939" cy="3271616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0CB57990-C45E-F7C5-3D71-DB6CD3E15676}"/>
              </a:ext>
            </a:extLst>
          </p:cNvPr>
          <p:cNvSpPr txBox="1"/>
          <p:nvPr/>
        </p:nvSpPr>
        <p:spPr>
          <a:xfrm>
            <a:off x="5557422" y="1056443"/>
            <a:ext cx="5841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继续增大电荷量，不会出现之前能散暴涨的情况，但是会出现始终振荡的情况，振幅不会因为阻尼而持续减小。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AED6DA5-4760-7266-EB52-CFCE466A656F}"/>
              </a:ext>
            </a:extLst>
          </p:cNvPr>
          <p:cNvSpPr txBox="1"/>
          <p:nvPr/>
        </p:nvSpPr>
        <p:spPr>
          <a:xfrm>
            <a:off x="1793289" y="292963"/>
            <a:ext cx="1944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N=6000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914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8BED835F-A8B5-0D51-3F08-A433BD5E8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2" y="3355759"/>
            <a:ext cx="4532379" cy="350224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26CCAB6-23D9-6514-F6C1-2012F201B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8925" y="3268946"/>
            <a:ext cx="4481682" cy="3502241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842AB1AF-231B-2D67-AC38-27F29BDEF2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3771" y="3737497"/>
            <a:ext cx="2663731" cy="2064478"/>
          </a:xfrm>
          <a:prstGeom prst="rect">
            <a:avLst/>
          </a:prstGeom>
        </p:spPr>
      </p:pic>
      <p:sp>
        <p:nvSpPr>
          <p:cNvPr id="10" name="矩形: 圆角 9">
            <a:extLst>
              <a:ext uri="{FF2B5EF4-FFF2-40B4-BE49-F238E27FC236}">
                <a16:creationId xmlns:a16="http://schemas.microsoft.com/office/drawing/2014/main" id="{0B62E5B5-3BD8-D1BF-4073-8B6615B4D45A}"/>
              </a:ext>
            </a:extLst>
          </p:cNvPr>
          <p:cNvSpPr/>
          <p:nvPr/>
        </p:nvSpPr>
        <p:spPr>
          <a:xfrm>
            <a:off x="7732450" y="6107837"/>
            <a:ext cx="1251321" cy="23081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4A299E21-9FC2-990C-EE86-A880D9F95A47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8358111" y="4957759"/>
            <a:ext cx="1273730" cy="1150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B5ADC754-2BCE-EB07-2570-A66471B2FC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224" y="0"/>
            <a:ext cx="4379287" cy="3353893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D1F80B3B-4DD0-AAAF-1F18-7BE6041EC4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1320" y="0"/>
            <a:ext cx="4379287" cy="3367648"/>
          </a:xfrm>
          <a:prstGeom prst="rect">
            <a:avLst/>
          </a:prstGeom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00EB2AB7-3E55-BBFC-D83B-A0F47F3E46A4}"/>
              </a:ext>
            </a:extLst>
          </p:cNvPr>
          <p:cNvSpPr txBox="1"/>
          <p:nvPr/>
        </p:nvSpPr>
        <p:spPr>
          <a:xfrm>
            <a:off x="2139518" y="2343705"/>
            <a:ext cx="1731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N=8000</a:t>
            </a:r>
            <a:endParaRPr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136D716-EBD2-7B14-0313-AAAABE46C482}"/>
              </a:ext>
            </a:extLst>
          </p:cNvPr>
          <p:cNvSpPr txBox="1"/>
          <p:nvPr/>
        </p:nvSpPr>
        <p:spPr>
          <a:xfrm>
            <a:off x="2417867" y="4173985"/>
            <a:ext cx="1731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N=20000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B82349E-8E5D-DC6B-A5A6-60EE0EC13E99}"/>
              </a:ext>
            </a:extLst>
          </p:cNvPr>
          <p:cNvSpPr txBox="1"/>
          <p:nvPr/>
        </p:nvSpPr>
        <p:spPr>
          <a:xfrm>
            <a:off x="9747682" y="532660"/>
            <a:ext cx="2121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继续增大电荷量</a:t>
            </a:r>
          </a:p>
        </p:txBody>
      </p:sp>
    </p:spTree>
    <p:extLst>
      <p:ext uri="{BB962C8B-B14F-4D97-AF65-F5344CB8AC3E}">
        <p14:creationId xmlns:p14="http://schemas.microsoft.com/office/powerpoint/2010/main" val="88661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2C2733A7-9DEA-7B40-0BFE-E1DC3F5F4E93}"/>
              </a:ext>
            </a:extLst>
          </p:cNvPr>
          <p:cNvSpPr txBox="1"/>
          <p:nvPr/>
        </p:nvSpPr>
        <p:spPr>
          <a:xfrm>
            <a:off x="958788" y="399495"/>
            <a:ext cx="10608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目前来看：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之前出现的能散快速增大，是因为使用了大束长近似的电场，由于考虑纵向空间电荷效应会使束长减小，使得近似公式更高估了</a:t>
            </a:r>
            <a:r>
              <a:rPr lang="en-US" altLang="zh-CN" dirty="0"/>
              <a:t>LSC</a:t>
            </a:r>
            <a:r>
              <a:rPr lang="zh-CN" altLang="en-US" dirty="0"/>
              <a:t>，这又反过来进一步放大了束长减小的程度，形成下图的结果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14D435D-EBFE-8BA2-BFB1-B5FCAF26E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317" y="1373584"/>
            <a:ext cx="3298478" cy="253729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C7B94474-CEDF-879B-BFB0-7AC74FBACB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06" y="1251751"/>
            <a:ext cx="3255260" cy="2692415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20D3027-4C25-765D-727D-09BF78FC9B0D}"/>
              </a:ext>
            </a:extLst>
          </p:cNvPr>
          <p:cNvSpPr txBox="1"/>
          <p:nvPr/>
        </p:nvSpPr>
        <p:spPr>
          <a:xfrm>
            <a:off x="958787" y="4196257"/>
            <a:ext cx="106088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使用任意束长电场公式，不会出现能散快速的现象。但是，随着电荷量的提供，会出现能散和束长无法达到平衡态，始终保持振荡的现象。希望能找到一个是否能阻尼到平衡态的判据。</a:t>
            </a:r>
          </a:p>
        </p:txBody>
      </p:sp>
    </p:spTree>
    <p:extLst>
      <p:ext uri="{BB962C8B-B14F-4D97-AF65-F5344CB8AC3E}">
        <p14:creationId xmlns:p14="http://schemas.microsoft.com/office/powerpoint/2010/main" val="111034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440</Words>
  <Application>Microsoft Office PowerPoint</Application>
  <PresentationFormat>宽屏</PresentationFormat>
  <Paragraphs>27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 主题​​</vt:lpstr>
      <vt:lpstr>2025.9.22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子航 赵</dc:creator>
  <cp:lastModifiedBy>子航 赵</cp:lastModifiedBy>
  <cp:revision>9</cp:revision>
  <dcterms:created xsi:type="dcterms:W3CDTF">2025-09-19T10:05:43Z</dcterms:created>
  <dcterms:modified xsi:type="dcterms:W3CDTF">2025-09-22T10:27:18Z</dcterms:modified>
</cp:coreProperties>
</file>