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60" r:id="rId4"/>
    <p:sldId id="262" r:id="rId5"/>
    <p:sldId id="263" r:id="rId6"/>
    <p:sldId id="266" r:id="rId7"/>
    <p:sldId id="264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0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B9CFF-4D52-4513-8EF3-464AC8872C02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0D165-31EE-4550-B219-A8CAD3511B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4844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994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92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264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79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020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1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59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805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583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4123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7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705F6-3A72-4E19-8E06-08BB09E2E7FF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9526-F23C-4D6A-9A30-B471CC6C61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485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tmp"/><Relationship Id="rId4" Type="http://schemas.openxmlformats.org/officeDocument/2006/relationships/image" Target="../media/image6.tm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2025-9-22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0319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08919"/>
            <a:ext cx="10515600" cy="58680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b="1" dirty="0"/>
              <a:t>Equilibrium of an arbitrary bunch train in presence of a </a:t>
            </a:r>
            <a:r>
              <a:rPr lang="en-US" altLang="zh-CN" sz="2000" b="1" dirty="0" smtClean="0"/>
              <a:t>passive harmonic </a:t>
            </a:r>
            <a:r>
              <a:rPr lang="en-US" altLang="zh-CN" sz="2000" b="1" dirty="0"/>
              <a:t>cavity: Solution through coupled </a:t>
            </a:r>
            <a:r>
              <a:rPr lang="en-US" altLang="zh-CN" sz="2000" b="1" dirty="0" err="1"/>
              <a:t>Haïssinski</a:t>
            </a:r>
            <a:r>
              <a:rPr lang="en-US" altLang="zh-CN" sz="2000" b="1" dirty="0"/>
              <a:t> equations </a:t>
            </a:r>
            <a:r>
              <a:rPr lang="en-US" altLang="zh-CN" sz="2000" b="1" dirty="0" smtClean="0"/>
              <a:t>                      Robert Warnock</a:t>
            </a:r>
            <a:r>
              <a:rPr lang="zh-CN" altLang="en-US" sz="2000" b="1" dirty="0" smtClean="0"/>
              <a:t>，</a:t>
            </a:r>
            <a:r>
              <a:rPr lang="en-US" altLang="zh-CN" sz="2000" b="1" dirty="0" smtClean="0"/>
              <a:t> </a:t>
            </a:r>
            <a:r>
              <a:rPr lang="en-US" altLang="zh-CN" sz="2000" b="1" dirty="0"/>
              <a:t>Marco </a:t>
            </a:r>
            <a:r>
              <a:rPr lang="en-US" altLang="zh-CN" sz="2000" b="1" dirty="0" err="1" smtClean="0"/>
              <a:t>Venturini</a:t>
            </a:r>
            <a:endParaRPr lang="en-US" altLang="zh-CN" sz="2000" b="1" dirty="0" smtClean="0"/>
          </a:p>
          <a:p>
            <a:pPr marL="0" indent="0">
              <a:buNone/>
            </a:pPr>
            <a:endParaRPr lang="en-US" altLang="zh-CN" sz="2000" b="1" dirty="0"/>
          </a:p>
          <a:p>
            <a:pPr marL="0" indent="0">
              <a:buNone/>
            </a:pPr>
            <a:r>
              <a:rPr lang="zh-CN" altLang="en-US" sz="2000" dirty="0"/>
              <a:t>给出</a:t>
            </a:r>
            <a:r>
              <a:rPr lang="zh-CN" altLang="en-US" sz="2000" dirty="0" smtClean="0"/>
              <a:t>了求解任意填充模式，高</a:t>
            </a:r>
            <a:r>
              <a:rPr lang="en-US" altLang="zh-CN" sz="2000" dirty="0" smtClean="0"/>
              <a:t>Q</a:t>
            </a:r>
            <a:r>
              <a:rPr lang="zh-CN" altLang="en-US" sz="2000" dirty="0" smtClean="0"/>
              <a:t>腔的感应电压的尾场</a:t>
            </a:r>
            <a:r>
              <a:rPr lang="en-US" altLang="zh-CN" sz="2000" dirty="0" smtClean="0"/>
              <a:t>coupled </a:t>
            </a:r>
            <a:r>
              <a:rPr lang="en-US" altLang="zh-CN" sz="2000" dirty="0" err="1" smtClean="0"/>
              <a:t>Haïssinski</a:t>
            </a:r>
            <a:r>
              <a:rPr lang="en-US" altLang="zh-CN" sz="2000" dirty="0" smtClean="0"/>
              <a:t> </a:t>
            </a:r>
            <a:r>
              <a:rPr lang="zh-CN" altLang="en-US" sz="2000" dirty="0" smtClean="0"/>
              <a:t>方程求解方法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US" altLang="zh-CN" sz="2000" dirty="0" smtClean="0"/>
          </a:p>
        </p:txBody>
      </p:sp>
      <p:pic>
        <p:nvPicPr>
          <p:cNvPr id="4" name="图片 3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14" y="1909861"/>
            <a:ext cx="5500206" cy="158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65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使用</a:t>
            </a:r>
            <a:r>
              <a:rPr lang="en-US" altLang="zh-CN" dirty="0" smtClean="0"/>
              <a:t>HEPS</a:t>
            </a:r>
            <a:r>
              <a:rPr lang="zh-CN" altLang="en-US" dirty="0" smtClean="0"/>
              <a:t>阻抗计算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结果收敛性极差</a:t>
            </a:r>
            <a:endParaRPr lang="en-US" altLang="zh-CN" dirty="0" smtClean="0"/>
          </a:p>
          <a:p>
            <a:r>
              <a:rPr lang="en-US" altLang="zh-CN" dirty="0" smtClean="0"/>
              <a:t>50</a:t>
            </a:r>
            <a:r>
              <a:rPr lang="zh-CN" altLang="en-US" dirty="0" smtClean="0"/>
              <a:t>个径向模，改变角向模计算</a:t>
            </a:r>
            <a:endParaRPr lang="en-US" altLang="zh-CN" dirty="0" smtClean="0"/>
          </a:p>
          <a:p>
            <a:r>
              <a:rPr lang="en-US" altLang="zh-CN" dirty="0" smtClean="0"/>
              <a:t>30</a:t>
            </a:r>
            <a:r>
              <a:rPr lang="zh-CN" altLang="en-US" dirty="0" smtClean="0"/>
              <a:t>个角向模，改变径向模计算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9561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1086" y="0"/>
            <a:ext cx="10515600" cy="604911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rad</a:t>
            </a:r>
            <a:r>
              <a:rPr lang="zh-CN" altLang="en-US" sz="2000" dirty="0" smtClean="0"/>
              <a:t>：</a:t>
            </a:r>
            <a:r>
              <a:rPr lang="en-US" altLang="zh-CN" sz="2000" dirty="0" smtClean="0"/>
              <a:t>50 </a:t>
            </a:r>
            <a:r>
              <a:rPr lang="zh-CN" altLang="en-US" sz="2000" dirty="0"/>
              <a:t>，</a:t>
            </a:r>
            <a:r>
              <a:rPr lang="en-US" altLang="zh-CN" sz="2000" dirty="0" err="1" smtClean="0"/>
              <a:t>azi</a:t>
            </a:r>
            <a:r>
              <a:rPr lang="zh-CN" altLang="en-US" sz="2000" dirty="0" smtClean="0"/>
              <a:t>：</a:t>
            </a:r>
            <a:r>
              <a:rPr lang="en-US" altLang="zh-CN" sz="2000" dirty="0" smtClean="0"/>
              <a:t>10,20,30,40</a:t>
            </a:r>
            <a:endParaRPr lang="zh-CN" altLang="en-US" sz="2000" dirty="0"/>
          </a:p>
        </p:txBody>
      </p:sp>
      <p:pic>
        <p:nvPicPr>
          <p:cNvPr id="17" name="图片 16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70" y="620536"/>
            <a:ext cx="4172922" cy="3019481"/>
          </a:xfrm>
          <a:prstGeom prst="rect">
            <a:avLst/>
          </a:prstGeom>
        </p:spPr>
      </p:pic>
      <p:pic>
        <p:nvPicPr>
          <p:cNvPr id="18" name="图片 17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554" y="429340"/>
            <a:ext cx="4581978" cy="3401872"/>
          </a:xfrm>
          <a:prstGeom prst="rect">
            <a:avLst/>
          </a:prstGeom>
        </p:spPr>
      </p:pic>
      <p:pic>
        <p:nvPicPr>
          <p:cNvPr id="19" name="图片 18" descr="屏幕剪辑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34" y="3768721"/>
            <a:ext cx="4172922" cy="3089279"/>
          </a:xfrm>
          <a:prstGeom prst="rect">
            <a:avLst/>
          </a:prstGeom>
        </p:spPr>
      </p:pic>
      <p:pic>
        <p:nvPicPr>
          <p:cNvPr id="20" name="图片 19" descr="屏幕剪辑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958" y="3817489"/>
            <a:ext cx="4041169" cy="299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644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528710" y="0"/>
            <a:ext cx="10515600" cy="545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000" dirty="0" smtClean="0"/>
              <a:t>azi:30 rad: 50,70,90,110</a:t>
            </a:r>
            <a:endParaRPr lang="zh-CN" altLang="en-US" sz="2000" dirty="0"/>
          </a:p>
        </p:txBody>
      </p:sp>
      <p:pic>
        <p:nvPicPr>
          <p:cNvPr id="12" name="图片 11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34" y="668012"/>
            <a:ext cx="3957216" cy="2929588"/>
          </a:xfrm>
          <a:prstGeom prst="rect">
            <a:avLst/>
          </a:prstGeom>
        </p:spPr>
      </p:pic>
      <p:pic>
        <p:nvPicPr>
          <p:cNvPr id="13" name="图片 12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311" y="656681"/>
            <a:ext cx="4200510" cy="2940919"/>
          </a:xfrm>
          <a:prstGeom prst="rect">
            <a:avLst/>
          </a:prstGeom>
        </p:spPr>
      </p:pic>
      <p:pic>
        <p:nvPicPr>
          <p:cNvPr id="14" name="图片 13" descr="屏幕剪辑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07" y="3720127"/>
            <a:ext cx="4347271" cy="3143790"/>
          </a:xfrm>
          <a:prstGeom prst="rect">
            <a:avLst/>
          </a:prstGeom>
        </p:spPr>
      </p:pic>
      <p:pic>
        <p:nvPicPr>
          <p:cNvPr id="15" name="图片 14" descr="屏幕剪辑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339" y="3597600"/>
            <a:ext cx="4150253" cy="294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17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Oide-Yokoya</a:t>
            </a:r>
            <a:endParaRPr lang="zh-CN" altLang="en-US" dirty="0"/>
          </a:p>
        </p:txBody>
      </p:sp>
      <p:pic>
        <p:nvPicPr>
          <p:cNvPr id="6" name="内容占位符 5" descr="屏幕剪辑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56" y="2078842"/>
            <a:ext cx="5275276" cy="3702979"/>
          </a:xfrm>
        </p:spPr>
      </p:pic>
      <p:sp>
        <p:nvSpPr>
          <p:cNvPr id="7" name="文本框 6"/>
          <p:cNvSpPr txBox="1"/>
          <p:nvPr/>
        </p:nvSpPr>
        <p:spPr>
          <a:xfrm>
            <a:off x="6907237" y="2078842"/>
            <a:ext cx="4446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Laguerre</a:t>
            </a:r>
            <a:r>
              <a:rPr lang="zh-CN" altLang="en-US" dirty="0" smtClean="0"/>
              <a:t>法与离散化相比，低流强下很容易出现不稳定性</a:t>
            </a:r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7197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90843"/>
            <a:ext cx="10515600" cy="5586120"/>
          </a:xfrm>
        </p:spPr>
        <p:txBody>
          <a:bodyPr/>
          <a:lstStyle/>
          <a:p>
            <a:r>
              <a:rPr lang="zh-CN" altLang="en-US" dirty="0" smtClean="0"/>
              <a:t>在计算</a:t>
            </a:r>
            <a:r>
              <a:rPr lang="en-US" altLang="zh-CN" dirty="0" smtClean="0"/>
              <a:t>spectrum function</a:t>
            </a:r>
            <a:r>
              <a:rPr lang="zh-CN" altLang="en-US" dirty="0" smtClean="0"/>
              <a:t>时有不自洽的地方</a:t>
            </a:r>
            <a:endParaRPr lang="en-US" altLang="zh-CN" dirty="0" smtClean="0"/>
          </a:p>
          <a:p>
            <a:r>
              <a:rPr lang="zh-CN" altLang="en-US" dirty="0" smtClean="0"/>
              <a:t>在哈密顿量截断以下用数值计算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截断以上使用椭圆函数零阶近似</a:t>
            </a:r>
            <a:endParaRPr lang="zh-CN" altLang="en-US" dirty="0"/>
          </a:p>
        </p:txBody>
      </p:sp>
      <p:pic>
        <p:nvPicPr>
          <p:cNvPr id="4" name="图片 3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733" y="1533177"/>
            <a:ext cx="3591426" cy="781159"/>
          </a:xfrm>
          <a:prstGeom prst="rect">
            <a:avLst/>
          </a:prstGeom>
        </p:spPr>
      </p:pic>
      <p:pic>
        <p:nvPicPr>
          <p:cNvPr id="5" name="图片 4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733" y="3249848"/>
            <a:ext cx="4010585" cy="323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78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屏幕剪辑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0" y="596956"/>
            <a:ext cx="5287845" cy="3843654"/>
          </a:xfrm>
        </p:spPr>
      </p:pic>
      <p:pic>
        <p:nvPicPr>
          <p:cNvPr id="5" name="图片 4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42" y="596956"/>
            <a:ext cx="5004987" cy="354695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491174" y="253218"/>
            <a:ext cx="8690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HEPS</a:t>
            </a:r>
            <a:r>
              <a:rPr lang="zh-CN" altLang="en-US" dirty="0" smtClean="0"/>
              <a:t>，左：</a:t>
            </a:r>
            <a:r>
              <a:rPr lang="zh-CN" altLang="en-US" dirty="0"/>
              <a:t>非</a:t>
            </a:r>
            <a:r>
              <a:rPr lang="zh-CN" altLang="en-US" dirty="0" smtClean="0"/>
              <a:t>自洽方法 </a:t>
            </a:r>
            <a:r>
              <a:rPr lang="en-US" altLang="zh-CN" dirty="0" smtClean="0"/>
              <a:t> </a:t>
            </a:r>
            <a:r>
              <a:rPr lang="zh-CN" altLang="en-US" dirty="0" smtClean="0"/>
              <a:t>右：</a:t>
            </a:r>
            <a:r>
              <a:rPr lang="zh-CN" altLang="en-US" dirty="0" smtClean="0"/>
              <a:t>自洽方法</a:t>
            </a:r>
            <a:r>
              <a:rPr lang="zh-CN" altLang="en-US" smtClean="0"/>
              <a:t>。 阈值与增长率都有显著变化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64397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423" y="1347018"/>
            <a:ext cx="5601482" cy="4077269"/>
          </a:xfrm>
          <a:prstGeom prst="rect">
            <a:avLst/>
          </a:prstGeom>
        </p:spPr>
      </p:pic>
      <p:pic>
        <p:nvPicPr>
          <p:cNvPr id="7" name="图片 6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90" y="1617724"/>
            <a:ext cx="5090533" cy="3535856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91174" y="253218"/>
            <a:ext cx="8690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对于</a:t>
            </a:r>
            <a:r>
              <a:rPr lang="en-US" altLang="zh-CN" dirty="0" smtClean="0"/>
              <a:t>CSR</a:t>
            </a:r>
            <a:r>
              <a:rPr lang="zh-CN" altLang="en-US" dirty="0"/>
              <a:t>，</a:t>
            </a:r>
            <a:r>
              <a:rPr lang="zh-CN" altLang="en-US" dirty="0" smtClean="0"/>
              <a:t>自洽方法会带来阈值变化。左：</a:t>
            </a:r>
            <a:r>
              <a:rPr lang="en-US" altLang="zh-CN" dirty="0" smtClean="0"/>
              <a:t>Laguerre 2.1 </a:t>
            </a:r>
            <a:r>
              <a:rPr lang="zh-CN" altLang="en-US" dirty="0" smtClean="0"/>
              <a:t>右：</a:t>
            </a:r>
            <a:r>
              <a:rPr lang="en-US" altLang="zh-CN" dirty="0" err="1" smtClean="0"/>
              <a:t>Oide</a:t>
            </a:r>
            <a:r>
              <a:rPr lang="en-US" altLang="zh-CN" dirty="0" smtClean="0"/>
              <a:t> 1.6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7214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64234"/>
            <a:ext cx="10515600" cy="5712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b="1" dirty="0" smtClean="0"/>
              <a:t>Transient beam loading effects in harmonic </a:t>
            </a:r>
            <a:r>
              <a:rPr lang="en-US" altLang="zh-CN" sz="2000" b="1" dirty="0" err="1" smtClean="0"/>
              <a:t>rf</a:t>
            </a:r>
            <a:r>
              <a:rPr lang="en-US" altLang="zh-CN" sz="2000" b="1" dirty="0" smtClean="0"/>
              <a:t> systems for light sources         J. M. Byrd</a:t>
            </a:r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 smtClean="0"/>
              <a:t>Transient beam loading</a:t>
            </a:r>
            <a:r>
              <a:rPr lang="zh-CN" altLang="en-US" sz="2000" dirty="0" smtClean="0"/>
              <a:t>：</a:t>
            </a:r>
            <a:r>
              <a:rPr lang="zh-CN" altLang="en-US" sz="2000" dirty="0" smtClean="0"/>
              <a:t>非对称填充模式导致的稳态条件的变化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给出了一种宏粒子跟踪的方法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 smtClean="0"/>
              <a:t>研究了被动腔（</a:t>
            </a:r>
            <a:r>
              <a:rPr lang="en-US" altLang="zh-CN" sz="2000" dirty="0" smtClean="0"/>
              <a:t>NC/SC</a:t>
            </a:r>
            <a:r>
              <a:rPr lang="zh-CN" altLang="en-US" sz="2000" dirty="0" smtClean="0"/>
              <a:t>）、主动腔</a:t>
            </a:r>
            <a:r>
              <a:rPr lang="zh-CN" altLang="en-US" sz="2000" dirty="0" smtClean="0"/>
              <a:t>（</a:t>
            </a:r>
            <a:r>
              <a:rPr lang="en-US" altLang="zh-CN" sz="2000" dirty="0" smtClean="0"/>
              <a:t>NC/SC</a:t>
            </a:r>
            <a:r>
              <a:rPr lang="zh-CN" altLang="en-US" sz="2000" dirty="0" smtClean="0"/>
              <a:t>） </a:t>
            </a:r>
            <a:r>
              <a:rPr lang="zh-CN" altLang="en-US" sz="2000" dirty="0" smtClean="0"/>
              <a:t>、</a:t>
            </a:r>
            <a:r>
              <a:rPr lang="en-US" altLang="zh-CN" sz="2000" dirty="0" smtClean="0"/>
              <a:t>ARES</a:t>
            </a:r>
            <a:r>
              <a:rPr lang="zh-CN" altLang="en-US" sz="2000" dirty="0" smtClean="0"/>
              <a:t>腔的</a:t>
            </a:r>
            <a:r>
              <a:rPr lang="en-US" altLang="zh-CN" sz="2000" dirty="0" smtClean="0"/>
              <a:t>transient beam loading</a:t>
            </a:r>
          </a:p>
          <a:p>
            <a:pPr marL="0" indent="0">
              <a:buNone/>
            </a:pPr>
            <a:r>
              <a:rPr lang="zh-CN" altLang="en-US" sz="2000" dirty="0" smtClean="0"/>
              <a:t>被动：不同腔的影响主要取决于</a:t>
            </a:r>
            <a:r>
              <a:rPr lang="en-US" altLang="zh-CN" sz="2000" dirty="0" smtClean="0"/>
              <a:t>R/Q</a:t>
            </a:r>
            <a:r>
              <a:rPr lang="zh-CN" altLang="en-US" sz="2000" dirty="0" smtClean="0"/>
              <a:t>。</a:t>
            </a:r>
            <a:r>
              <a:rPr lang="en-US" altLang="zh-CN" sz="2000" dirty="0" smtClean="0"/>
              <a:t>SC</a:t>
            </a:r>
            <a:r>
              <a:rPr lang="zh-CN" altLang="en-US" sz="2000" dirty="0" smtClean="0"/>
              <a:t>的大</a:t>
            </a:r>
            <a:r>
              <a:rPr lang="en-US" altLang="zh-CN" sz="2000" dirty="0" smtClean="0"/>
              <a:t>Q</a:t>
            </a:r>
            <a:r>
              <a:rPr lang="zh-CN" altLang="en-US" sz="2000" dirty="0" smtClean="0"/>
              <a:t>值可以降低相位变化。人为设置</a:t>
            </a:r>
            <a:r>
              <a:rPr lang="en-US" altLang="zh-CN" sz="2000" dirty="0" smtClean="0"/>
              <a:t>R/Q</a:t>
            </a:r>
            <a:r>
              <a:rPr lang="zh-CN" altLang="en-US" sz="2000" dirty="0" smtClean="0"/>
              <a:t>相同，</a:t>
            </a:r>
            <a:r>
              <a:rPr lang="en-US" altLang="zh-CN" sz="2000" dirty="0" smtClean="0"/>
              <a:t>SC/NC</a:t>
            </a:r>
            <a:r>
              <a:rPr lang="zh-CN" altLang="en-US" sz="2000" dirty="0" smtClean="0"/>
              <a:t>的相位变化几乎相同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 smtClean="0"/>
              <a:t>ARES</a:t>
            </a:r>
            <a:r>
              <a:rPr lang="zh-CN" altLang="en-US" sz="2000" dirty="0" smtClean="0"/>
              <a:t>：耦合腔</a:t>
            </a:r>
            <a:r>
              <a:rPr lang="en-US" altLang="zh-CN" sz="2000" dirty="0" smtClean="0"/>
              <a:t>+</a:t>
            </a:r>
            <a:r>
              <a:rPr lang="zh-CN" altLang="en-US" sz="2000" dirty="0" smtClean="0"/>
              <a:t>能量存储腔以提高</a:t>
            </a:r>
            <a:r>
              <a:rPr lang="en-US" altLang="zh-CN" sz="2000" dirty="0" smtClean="0"/>
              <a:t>Q</a:t>
            </a:r>
            <a:r>
              <a:rPr lang="zh-CN" altLang="en-US" sz="2000" dirty="0" smtClean="0"/>
              <a:t>保持</a:t>
            </a:r>
            <a:r>
              <a:rPr lang="en-US" altLang="zh-CN" sz="2000" dirty="0" smtClean="0"/>
              <a:t>R</a:t>
            </a:r>
            <a:r>
              <a:rPr lang="zh-CN" altLang="en-US" sz="2000" dirty="0" smtClean="0"/>
              <a:t>不变。抑制</a:t>
            </a:r>
            <a:r>
              <a:rPr lang="en-US" altLang="zh-CN" sz="2000" dirty="0" smtClean="0"/>
              <a:t>transient beam loading</a:t>
            </a:r>
          </a:p>
          <a:p>
            <a:pPr marL="0" indent="0">
              <a:buNone/>
            </a:pPr>
            <a:r>
              <a:rPr lang="zh-CN" altLang="en-US" sz="2000" dirty="0" smtClean="0"/>
              <a:t>主动腔：即使能够独立于束流电荷量提供谐波电压，</a:t>
            </a:r>
            <a:r>
              <a:rPr lang="en-US" altLang="zh-CN" sz="2000" dirty="0" smtClean="0"/>
              <a:t>beam voltage</a:t>
            </a:r>
            <a:r>
              <a:rPr lang="zh-CN" altLang="en-US" sz="2000" dirty="0" smtClean="0"/>
              <a:t>仍会带来 </a:t>
            </a:r>
            <a:r>
              <a:rPr lang="en-US" altLang="zh-CN" sz="2000" dirty="0" smtClean="0"/>
              <a:t>transient beam loading</a:t>
            </a:r>
            <a:r>
              <a:rPr lang="zh-CN" altLang="en-US" sz="2000" dirty="0" smtClean="0"/>
              <a:t>。消除影响</a:t>
            </a:r>
            <a:r>
              <a:rPr lang="en-US" altLang="zh-CN" sz="2000" dirty="0" smtClean="0"/>
              <a:t>induced voltage</a:t>
            </a:r>
            <a:r>
              <a:rPr lang="zh-CN" altLang="en-US" sz="2000" dirty="0" smtClean="0"/>
              <a:t>需要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1&gt;MW</a:t>
            </a:r>
            <a:r>
              <a:rPr lang="zh-CN" altLang="en-US" sz="2000" dirty="0" smtClean="0"/>
              <a:t>的功率，超出实际条件。对比跟踪结果，认为</a:t>
            </a:r>
            <a:r>
              <a:rPr lang="en-US" altLang="zh-CN" sz="2000" dirty="0" smtClean="0"/>
              <a:t>NC</a:t>
            </a:r>
            <a:r>
              <a:rPr lang="zh-CN" altLang="en-US" sz="2000" dirty="0" smtClean="0"/>
              <a:t>主动强比被动腔能更好降低瞬态束流负载效应而</a:t>
            </a:r>
            <a:r>
              <a:rPr lang="en-US" altLang="zh-CN" sz="2000" dirty="0" smtClean="0"/>
              <a:t>SC</a:t>
            </a:r>
            <a:r>
              <a:rPr lang="zh-CN" altLang="en-US" sz="2000" dirty="0" smtClean="0"/>
              <a:t>主动腔</a:t>
            </a:r>
            <a:r>
              <a:rPr lang="en-US" altLang="zh-CN" sz="2000" dirty="0" smtClean="0"/>
              <a:t>/</a:t>
            </a:r>
            <a:r>
              <a:rPr lang="zh-CN" altLang="en-US" sz="2000" dirty="0" smtClean="0"/>
              <a:t>被动腔的区别不大</a:t>
            </a:r>
            <a:endParaRPr lang="zh-CN" altLang="en-US" sz="2000" dirty="0"/>
          </a:p>
        </p:txBody>
      </p:sp>
      <p:pic>
        <p:nvPicPr>
          <p:cNvPr id="4" name="图片 3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238" y="2030636"/>
            <a:ext cx="4715818" cy="154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35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9957</TotalTime>
  <Words>335</Words>
  <Application>Microsoft Office PowerPoint</Application>
  <PresentationFormat>宽屏</PresentationFormat>
  <Paragraphs>31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等线</vt:lpstr>
      <vt:lpstr>等线 Light</vt:lpstr>
      <vt:lpstr>Arial</vt:lpstr>
      <vt:lpstr>Office 主题​​</vt:lpstr>
      <vt:lpstr>2025-9-22</vt:lpstr>
      <vt:lpstr>使用HEPS阻抗计算</vt:lpstr>
      <vt:lpstr>rad：50 ，azi：10,20,30,40</vt:lpstr>
      <vt:lpstr>PowerPoint 演示文稿</vt:lpstr>
      <vt:lpstr>Oide-Yokoya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China</cp:lastModifiedBy>
  <cp:revision>38</cp:revision>
  <dcterms:created xsi:type="dcterms:W3CDTF">2025-09-15T12:53:30Z</dcterms:created>
  <dcterms:modified xsi:type="dcterms:W3CDTF">2025-09-22T10:51:23Z</dcterms:modified>
</cp:coreProperties>
</file>