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61" r:id="rId2"/>
    <p:sldId id="260" r:id="rId3"/>
    <p:sldId id="259" r:id="rId4"/>
    <p:sldId id="258" r:id="rId5"/>
    <p:sldId id="257" r:id="rId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varScale="1">
        <p:scale>
          <a:sx n="125" d="100"/>
          <a:sy n="125" d="100"/>
        </p:scale>
        <p:origin x="298"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17EE06-69D2-4A2F-B3A7-F742B4C2C03D}" type="datetimeFigureOut">
              <a:rPr lang="zh-CN" altLang="en-US" smtClean="0"/>
              <a:t>2025/9/22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E2114A-8630-4EC4-BC91-B727B71137FA}" type="slidenum">
              <a:rPr lang="zh-CN" altLang="en-US" smtClean="0"/>
              <a:t>‹#›</a:t>
            </a:fld>
            <a:endParaRPr lang="zh-CN" altLang="en-US"/>
          </a:p>
        </p:txBody>
      </p:sp>
    </p:spTree>
    <p:extLst>
      <p:ext uri="{BB962C8B-B14F-4D97-AF65-F5344CB8AC3E}">
        <p14:creationId xmlns:p14="http://schemas.microsoft.com/office/powerpoint/2010/main" val="3894253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F9D7F2F-D2D3-A743-9129-9AC39B78ECCD}" type="slidenum">
              <a:rPr kumimoji="1" lang="zh-CN" altLang="en-US" smtClean="0"/>
              <a:t>1</a:t>
            </a:fld>
            <a:endParaRPr kumimoji="1" lang="zh-CN" altLang="en-US"/>
          </a:p>
        </p:txBody>
      </p:sp>
    </p:spTree>
    <p:extLst>
      <p:ext uri="{BB962C8B-B14F-4D97-AF65-F5344CB8AC3E}">
        <p14:creationId xmlns:p14="http://schemas.microsoft.com/office/powerpoint/2010/main" val="1469703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F9D7F2F-D2D3-A743-9129-9AC39B78ECCD}" type="slidenum">
              <a:rPr kumimoji="1" lang="zh-CN" altLang="en-US" smtClean="0"/>
              <a:t>2</a:t>
            </a:fld>
            <a:endParaRPr kumimoji="1" lang="zh-CN" altLang="en-US"/>
          </a:p>
        </p:txBody>
      </p:sp>
    </p:spTree>
    <p:extLst>
      <p:ext uri="{BB962C8B-B14F-4D97-AF65-F5344CB8AC3E}">
        <p14:creationId xmlns:p14="http://schemas.microsoft.com/office/powerpoint/2010/main" val="288111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F9D7F2F-D2D3-A743-9129-9AC39B78ECCD}" type="slidenum">
              <a:rPr kumimoji="1" lang="zh-CN" altLang="en-US" smtClean="0"/>
              <a:t>3</a:t>
            </a:fld>
            <a:endParaRPr kumimoji="1" lang="zh-CN" altLang="en-US"/>
          </a:p>
        </p:txBody>
      </p:sp>
    </p:spTree>
    <p:extLst>
      <p:ext uri="{BB962C8B-B14F-4D97-AF65-F5344CB8AC3E}">
        <p14:creationId xmlns:p14="http://schemas.microsoft.com/office/powerpoint/2010/main" val="3924614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F9D7F2F-D2D3-A743-9129-9AC39B78ECCD}" type="slidenum">
              <a:rPr kumimoji="1" lang="zh-CN" altLang="en-US" smtClean="0"/>
              <a:t>4</a:t>
            </a:fld>
            <a:endParaRPr kumimoji="1" lang="zh-CN" altLang="en-US"/>
          </a:p>
        </p:txBody>
      </p:sp>
    </p:spTree>
    <p:extLst>
      <p:ext uri="{BB962C8B-B14F-4D97-AF65-F5344CB8AC3E}">
        <p14:creationId xmlns:p14="http://schemas.microsoft.com/office/powerpoint/2010/main" val="1092647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F9D7F2F-D2D3-A743-9129-9AC39B78ECCD}" type="slidenum">
              <a:rPr kumimoji="1" lang="zh-CN" altLang="en-US" smtClean="0"/>
              <a:t>5</a:t>
            </a:fld>
            <a:endParaRPr kumimoji="1" lang="zh-CN" altLang="en-US"/>
          </a:p>
        </p:txBody>
      </p:sp>
    </p:spTree>
    <p:extLst>
      <p:ext uri="{BB962C8B-B14F-4D97-AF65-F5344CB8AC3E}">
        <p14:creationId xmlns:p14="http://schemas.microsoft.com/office/powerpoint/2010/main" val="305617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9154EEC2-7397-401B-9F4E-8475A9439A0F}" type="datetimeFigureOut">
              <a:rPr lang="zh-CN" altLang="en-US" smtClean="0"/>
              <a:t>2025/9/22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AF09D2-0C0F-4635-90DB-07F2791B02B7}" type="slidenum">
              <a:rPr lang="zh-CN" altLang="en-US" smtClean="0"/>
              <a:t>‹#›</a:t>
            </a:fld>
            <a:endParaRPr lang="zh-CN" altLang="en-US"/>
          </a:p>
        </p:txBody>
      </p:sp>
    </p:spTree>
    <p:extLst>
      <p:ext uri="{BB962C8B-B14F-4D97-AF65-F5344CB8AC3E}">
        <p14:creationId xmlns:p14="http://schemas.microsoft.com/office/powerpoint/2010/main" val="3636662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154EEC2-7397-401B-9F4E-8475A9439A0F}" type="datetimeFigureOut">
              <a:rPr lang="zh-CN" altLang="en-US" smtClean="0"/>
              <a:t>2025/9/22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AF09D2-0C0F-4635-90DB-07F2791B02B7}" type="slidenum">
              <a:rPr lang="zh-CN" altLang="en-US" smtClean="0"/>
              <a:t>‹#›</a:t>
            </a:fld>
            <a:endParaRPr lang="zh-CN" altLang="en-US"/>
          </a:p>
        </p:txBody>
      </p:sp>
    </p:spTree>
    <p:extLst>
      <p:ext uri="{BB962C8B-B14F-4D97-AF65-F5344CB8AC3E}">
        <p14:creationId xmlns:p14="http://schemas.microsoft.com/office/powerpoint/2010/main" val="2151935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154EEC2-7397-401B-9F4E-8475A9439A0F}" type="datetimeFigureOut">
              <a:rPr lang="zh-CN" altLang="en-US" smtClean="0"/>
              <a:t>2025/9/22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AF09D2-0C0F-4635-90DB-07F2791B02B7}" type="slidenum">
              <a:rPr lang="zh-CN" altLang="en-US" smtClean="0"/>
              <a:t>‹#›</a:t>
            </a:fld>
            <a:endParaRPr lang="zh-CN" altLang="en-US"/>
          </a:p>
        </p:txBody>
      </p:sp>
    </p:spTree>
    <p:extLst>
      <p:ext uri="{BB962C8B-B14F-4D97-AF65-F5344CB8AC3E}">
        <p14:creationId xmlns:p14="http://schemas.microsoft.com/office/powerpoint/2010/main" val="2637935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154EEC2-7397-401B-9F4E-8475A9439A0F}" type="datetimeFigureOut">
              <a:rPr lang="zh-CN" altLang="en-US" smtClean="0"/>
              <a:t>2025/9/22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AF09D2-0C0F-4635-90DB-07F2791B02B7}" type="slidenum">
              <a:rPr lang="zh-CN" altLang="en-US" smtClean="0"/>
              <a:t>‹#›</a:t>
            </a:fld>
            <a:endParaRPr lang="zh-CN" altLang="en-US"/>
          </a:p>
        </p:txBody>
      </p:sp>
    </p:spTree>
    <p:extLst>
      <p:ext uri="{BB962C8B-B14F-4D97-AF65-F5344CB8AC3E}">
        <p14:creationId xmlns:p14="http://schemas.microsoft.com/office/powerpoint/2010/main" val="572897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9154EEC2-7397-401B-9F4E-8475A9439A0F}" type="datetimeFigureOut">
              <a:rPr lang="zh-CN" altLang="en-US" smtClean="0"/>
              <a:t>2025/9/22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AF09D2-0C0F-4635-90DB-07F2791B02B7}" type="slidenum">
              <a:rPr lang="zh-CN" altLang="en-US" smtClean="0"/>
              <a:t>‹#›</a:t>
            </a:fld>
            <a:endParaRPr lang="zh-CN" altLang="en-US"/>
          </a:p>
        </p:txBody>
      </p:sp>
    </p:spTree>
    <p:extLst>
      <p:ext uri="{BB962C8B-B14F-4D97-AF65-F5344CB8AC3E}">
        <p14:creationId xmlns:p14="http://schemas.microsoft.com/office/powerpoint/2010/main" val="693347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154EEC2-7397-401B-9F4E-8475A9439A0F}" type="datetimeFigureOut">
              <a:rPr lang="zh-CN" altLang="en-US" smtClean="0"/>
              <a:t>2025/9/22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9AF09D2-0C0F-4635-90DB-07F2791B02B7}" type="slidenum">
              <a:rPr lang="zh-CN" altLang="en-US" smtClean="0"/>
              <a:t>‹#›</a:t>
            </a:fld>
            <a:endParaRPr lang="zh-CN" altLang="en-US"/>
          </a:p>
        </p:txBody>
      </p:sp>
    </p:spTree>
    <p:extLst>
      <p:ext uri="{BB962C8B-B14F-4D97-AF65-F5344CB8AC3E}">
        <p14:creationId xmlns:p14="http://schemas.microsoft.com/office/powerpoint/2010/main" val="309204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154EEC2-7397-401B-9F4E-8475A9439A0F}" type="datetimeFigureOut">
              <a:rPr lang="zh-CN" altLang="en-US" smtClean="0"/>
              <a:t>2025/9/22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9AF09D2-0C0F-4635-90DB-07F2791B02B7}" type="slidenum">
              <a:rPr lang="zh-CN" altLang="en-US" smtClean="0"/>
              <a:t>‹#›</a:t>
            </a:fld>
            <a:endParaRPr lang="zh-CN" altLang="en-US"/>
          </a:p>
        </p:txBody>
      </p:sp>
    </p:spTree>
    <p:extLst>
      <p:ext uri="{BB962C8B-B14F-4D97-AF65-F5344CB8AC3E}">
        <p14:creationId xmlns:p14="http://schemas.microsoft.com/office/powerpoint/2010/main" val="2057187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154EEC2-7397-401B-9F4E-8475A9439A0F}" type="datetimeFigureOut">
              <a:rPr lang="zh-CN" altLang="en-US" smtClean="0"/>
              <a:t>2025/9/22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9AF09D2-0C0F-4635-90DB-07F2791B02B7}" type="slidenum">
              <a:rPr lang="zh-CN" altLang="en-US" smtClean="0"/>
              <a:t>‹#›</a:t>
            </a:fld>
            <a:endParaRPr lang="zh-CN" altLang="en-US"/>
          </a:p>
        </p:txBody>
      </p:sp>
    </p:spTree>
    <p:extLst>
      <p:ext uri="{BB962C8B-B14F-4D97-AF65-F5344CB8AC3E}">
        <p14:creationId xmlns:p14="http://schemas.microsoft.com/office/powerpoint/2010/main" val="597925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154EEC2-7397-401B-9F4E-8475A9439A0F}" type="datetimeFigureOut">
              <a:rPr lang="zh-CN" altLang="en-US" smtClean="0"/>
              <a:t>2025/9/22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9AF09D2-0C0F-4635-90DB-07F2791B02B7}" type="slidenum">
              <a:rPr lang="zh-CN" altLang="en-US" smtClean="0"/>
              <a:t>‹#›</a:t>
            </a:fld>
            <a:endParaRPr lang="zh-CN" altLang="en-US"/>
          </a:p>
        </p:txBody>
      </p:sp>
    </p:spTree>
    <p:extLst>
      <p:ext uri="{BB962C8B-B14F-4D97-AF65-F5344CB8AC3E}">
        <p14:creationId xmlns:p14="http://schemas.microsoft.com/office/powerpoint/2010/main" val="921644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9154EEC2-7397-401B-9F4E-8475A9439A0F}" type="datetimeFigureOut">
              <a:rPr lang="zh-CN" altLang="en-US" smtClean="0"/>
              <a:t>2025/9/22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9AF09D2-0C0F-4635-90DB-07F2791B02B7}" type="slidenum">
              <a:rPr lang="zh-CN" altLang="en-US" smtClean="0"/>
              <a:t>‹#›</a:t>
            </a:fld>
            <a:endParaRPr lang="zh-CN" altLang="en-US"/>
          </a:p>
        </p:txBody>
      </p:sp>
    </p:spTree>
    <p:extLst>
      <p:ext uri="{BB962C8B-B14F-4D97-AF65-F5344CB8AC3E}">
        <p14:creationId xmlns:p14="http://schemas.microsoft.com/office/powerpoint/2010/main" val="3165756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9154EEC2-7397-401B-9F4E-8475A9439A0F}" type="datetimeFigureOut">
              <a:rPr lang="zh-CN" altLang="en-US" smtClean="0"/>
              <a:t>2025/9/22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9AF09D2-0C0F-4635-90DB-07F2791B02B7}" type="slidenum">
              <a:rPr lang="zh-CN" altLang="en-US" smtClean="0"/>
              <a:t>‹#›</a:t>
            </a:fld>
            <a:endParaRPr lang="zh-CN" altLang="en-US"/>
          </a:p>
        </p:txBody>
      </p:sp>
    </p:spTree>
    <p:extLst>
      <p:ext uri="{BB962C8B-B14F-4D97-AF65-F5344CB8AC3E}">
        <p14:creationId xmlns:p14="http://schemas.microsoft.com/office/powerpoint/2010/main" val="1231624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54EEC2-7397-401B-9F4E-8475A9439A0F}" type="datetimeFigureOut">
              <a:rPr lang="zh-CN" altLang="en-US" smtClean="0"/>
              <a:t>2025/9/22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AF09D2-0C0F-4635-90DB-07F2791B02B7}" type="slidenum">
              <a:rPr lang="zh-CN" altLang="en-US" smtClean="0"/>
              <a:t>‹#›</a:t>
            </a:fld>
            <a:endParaRPr lang="zh-CN" altLang="en-US"/>
          </a:p>
        </p:txBody>
      </p:sp>
    </p:spTree>
    <p:extLst>
      <p:ext uri="{BB962C8B-B14F-4D97-AF65-F5344CB8AC3E}">
        <p14:creationId xmlns:p14="http://schemas.microsoft.com/office/powerpoint/2010/main" val="3452992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NULL"/><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NUL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直接连接符 31"/>
          <p:cNvCxnSpPr/>
          <p:nvPr/>
        </p:nvCxnSpPr>
        <p:spPr>
          <a:xfrm flipH="1">
            <a:off x="5956046" y="358717"/>
            <a:ext cx="6353" cy="6285923"/>
          </a:xfrm>
          <a:prstGeom prst="line">
            <a:avLst/>
          </a:prstGeom>
        </p:spPr>
        <p:style>
          <a:lnRef idx="2">
            <a:schemeClr val="accent1"/>
          </a:lnRef>
          <a:fillRef idx="0">
            <a:schemeClr val="accent1"/>
          </a:fillRef>
          <a:effectRef idx="1">
            <a:schemeClr val="accent1"/>
          </a:effectRef>
          <a:fontRef idx="minor">
            <a:schemeClr val="tx1"/>
          </a:fontRef>
        </p:style>
      </p:cxnSp>
      <p:pic>
        <p:nvPicPr>
          <p:cNvPr id="3" name="图片 2"/>
          <p:cNvPicPr>
            <a:picLocks noChangeAspect="1"/>
          </p:cNvPicPr>
          <p:nvPr/>
        </p:nvPicPr>
        <p:blipFill>
          <a:blip r:embed="rId3"/>
          <a:stretch>
            <a:fillRect/>
          </a:stretch>
        </p:blipFill>
        <p:spPr>
          <a:xfrm>
            <a:off x="121921" y="192956"/>
            <a:ext cx="5834126" cy="1274064"/>
          </a:xfrm>
          <a:prstGeom prst="rect">
            <a:avLst/>
          </a:prstGeom>
        </p:spPr>
      </p:pic>
      <p:pic>
        <p:nvPicPr>
          <p:cNvPr id="8" name="图片 7"/>
          <p:cNvPicPr>
            <a:picLocks noChangeAspect="1"/>
          </p:cNvPicPr>
          <p:nvPr/>
        </p:nvPicPr>
        <p:blipFill>
          <a:blip r:embed="rId4"/>
          <a:stretch>
            <a:fillRect/>
          </a:stretch>
        </p:blipFill>
        <p:spPr>
          <a:xfrm>
            <a:off x="753807" y="1551472"/>
            <a:ext cx="4649601" cy="2440515"/>
          </a:xfrm>
          <a:prstGeom prst="rect">
            <a:avLst/>
          </a:prstGeom>
        </p:spPr>
      </p:pic>
      <p:sp>
        <p:nvSpPr>
          <p:cNvPr id="9" name="文本框 8"/>
          <p:cNvSpPr txBox="1"/>
          <p:nvPr/>
        </p:nvSpPr>
        <p:spPr>
          <a:xfrm>
            <a:off x="201169" y="4076439"/>
            <a:ext cx="5761230" cy="2292935"/>
          </a:xfrm>
          <a:prstGeom prst="rect">
            <a:avLst/>
          </a:prstGeom>
          <a:noFill/>
        </p:spPr>
        <p:txBody>
          <a:bodyPr wrap="square" rtlCol="0">
            <a:spAutoFit/>
          </a:bodyPr>
          <a:lstStyle/>
          <a:p>
            <a:pPr algn="just"/>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Step1</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：激光</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A</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注入到 </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3mm </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长的 </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Jet1 </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中产生</a:t>
            </a:r>
            <a:r>
              <a:rPr lang="zh-CN" altLang="en-US" sz="1250" dirty="0" smtClean="0">
                <a:latin typeface="Times New Roman" panose="02020603050405020304" pitchFamily="18" charset="0"/>
                <a:ea typeface="方正仿宋_GBK" panose="03000509000000000000" pitchFamily="65" charset="-122"/>
                <a:cs typeface="Times New Roman" panose="02020603050405020304" pitchFamily="18" charset="0"/>
              </a:rPr>
              <a:t>（电荷</a:t>
            </a:r>
            <a:r>
              <a:rPr lang="zh-CN" altLang="en-US" sz="1250" dirty="0">
                <a:latin typeface="Times New Roman" panose="02020603050405020304" pitchFamily="18" charset="0"/>
                <a:ea typeface="方正仿宋_GBK" panose="03000509000000000000" pitchFamily="65" charset="-122"/>
                <a:cs typeface="Times New Roman" panose="02020603050405020304" pitchFamily="18" charset="0"/>
              </a:rPr>
              <a:t>量</a:t>
            </a:r>
            <a:r>
              <a:rPr lang="en-US" altLang="zh-CN" sz="1250" dirty="0">
                <a:latin typeface="Times New Roman" panose="02020603050405020304" pitchFamily="18" charset="0"/>
                <a:ea typeface="方正仿宋_GBK" panose="03000509000000000000" pitchFamily="65" charset="-122"/>
                <a:cs typeface="Times New Roman" panose="02020603050405020304" pitchFamily="18" charset="0"/>
              </a:rPr>
              <a:t>140 ± 30 </a:t>
            </a:r>
            <a:r>
              <a:rPr lang="en-US" altLang="zh-CN" sz="1250" dirty="0" err="1" smtClean="0">
                <a:latin typeface="Times New Roman" panose="02020603050405020304" pitchFamily="18" charset="0"/>
                <a:ea typeface="方正仿宋_GBK" panose="03000509000000000000" pitchFamily="65" charset="-122"/>
                <a:cs typeface="Times New Roman" panose="02020603050405020304" pitchFamily="18" charset="0"/>
              </a:rPr>
              <a:t>pC</a:t>
            </a:r>
            <a:r>
              <a:rPr lang="en-US" altLang="zh-CN" sz="1250" dirty="0" smtClean="0">
                <a:latin typeface="Times New Roman" panose="02020603050405020304" pitchFamily="18" charset="0"/>
                <a:ea typeface="方正仿宋_GBK" panose="03000509000000000000" pitchFamily="65" charset="-122"/>
                <a:cs typeface="Times New Roman" panose="02020603050405020304" pitchFamily="18" charset="0"/>
              </a:rPr>
              <a:t> </a:t>
            </a:r>
            <a:r>
              <a:rPr lang="zh-CN" altLang="en-US" sz="1250" dirty="0" smtClean="0">
                <a:latin typeface="Times New Roman" panose="02020603050405020304" pitchFamily="18" charset="0"/>
                <a:ea typeface="方正仿宋_GBK" panose="03000509000000000000" pitchFamily="65" charset="-122"/>
                <a:cs typeface="Times New Roman" panose="02020603050405020304" pitchFamily="18" charset="0"/>
              </a:rPr>
              <a:t>、峰值能量</a:t>
            </a:r>
            <a:r>
              <a:rPr lang="en-US" altLang="zh-CN" sz="1250" dirty="0">
                <a:latin typeface="Times New Roman" panose="02020603050405020304" pitchFamily="18" charset="0"/>
                <a:ea typeface="方正仿宋_GBK" panose="03000509000000000000" pitchFamily="65" charset="-122"/>
                <a:cs typeface="Times New Roman" panose="02020603050405020304" pitchFamily="18" charset="0"/>
              </a:rPr>
              <a:t>380 ± 40 </a:t>
            </a:r>
            <a:r>
              <a:rPr lang="en-US" altLang="zh-CN" sz="1250" dirty="0" smtClean="0">
                <a:latin typeface="Times New Roman" panose="02020603050405020304" pitchFamily="18" charset="0"/>
                <a:ea typeface="方正仿宋_GBK" panose="03000509000000000000" pitchFamily="65" charset="-122"/>
                <a:cs typeface="Times New Roman" panose="02020603050405020304" pitchFamily="18" charset="0"/>
              </a:rPr>
              <a:t>MeV</a:t>
            </a:r>
            <a:r>
              <a:rPr lang="zh-CN" altLang="en-US" sz="1250" dirty="0" smtClean="0">
                <a:latin typeface="Times New Roman" panose="02020603050405020304" pitchFamily="18" charset="0"/>
                <a:ea typeface="方正仿宋_GBK" panose="03000509000000000000" pitchFamily="65" charset="-122"/>
                <a:cs typeface="Times New Roman" panose="02020603050405020304" pitchFamily="18" charset="0"/>
              </a:rPr>
              <a:t>、半高宽能散</a:t>
            </a:r>
            <a:r>
              <a:rPr lang="en-US" altLang="zh-CN" sz="1250" dirty="0" smtClean="0">
                <a:latin typeface="Times New Roman" panose="02020603050405020304" pitchFamily="18" charset="0"/>
                <a:ea typeface="方正仿宋_GBK" panose="03000509000000000000" pitchFamily="65" charset="-122"/>
                <a:cs typeface="Times New Roman" panose="02020603050405020304" pitchFamily="18" charset="0"/>
              </a:rPr>
              <a:t>20%</a:t>
            </a:r>
            <a:r>
              <a:rPr lang="zh-CN" altLang="en-US" sz="1250" dirty="0" smtClean="0">
                <a:latin typeface="Times New Roman" panose="02020603050405020304" pitchFamily="18" charset="0"/>
                <a:ea typeface="方正仿宋_GBK" panose="03000509000000000000" pitchFamily="65" charset="-122"/>
                <a:cs typeface="Times New Roman" panose="02020603050405020304" pitchFamily="18" charset="0"/>
              </a:rPr>
              <a:t>、水平角散</a:t>
            </a:r>
            <a:r>
              <a:rPr lang="en-US" altLang="zh-CN" sz="1250" dirty="0">
                <a:latin typeface="Times New Roman" panose="02020603050405020304" pitchFamily="18" charset="0"/>
                <a:ea typeface="方正仿宋_GBK" panose="03000509000000000000" pitchFamily="65" charset="-122"/>
                <a:cs typeface="Times New Roman" panose="02020603050405020304" pitchFamily="18" charset="0"/>
              </a:rPr>
              <a:t>4.2 ± 0.8 </a:t>
            </a:r>
            <a:r>
              <a:rPr lang="en-US" altLang="zh-CN" sz="1250" dirty="0" err="1" smtClean="0">
                <a:latin typeface="Times New Roman" panose="02020603050405020304" pitchFamily="18" charset="0"/>
                <a:ea typeface="方正仿宋_GBK" panose="03000509000000000000" pitchFamily="65" charset="-122"/>
                <a:cs typeface="Times New Roman" panose="02020603050405020304" pitchFamily="18" charset="0"/>
              </a:rPr>
              <a:t>mrad</a:t>
            </a:r>
            <a:r>
              <a:rPr lang="en-US" altLang="zh-CN" sz="1250" dirty="0" smtClean="0">
                <a:latin typeface="Times New Roman" panose="02020603050405020304" pitchFamily="18" charset="0"/>
                <a:ea typeface="方正仿宋_GBK" panose="03000509000000000000" pitchFamily="65" charset="-122"/>
                <a:cs typeface="Times New Roman" panose="02020603050405020304" pitchFamily="18" charset="0"/>
              </a:rPr>
              <a:t> </a:t>
            </a:r>
            <a:r>
              <a:rPr lang="zh-CN" altLang="en-US" sz="1250" dirty="0" smtClean="0">
                <a:latin typeface="Times New Roman" panose="02020603050405020304" pitchFamily="18" charset="0"/>
                <a:ea typeface="方正仿宋_GBK" panose="03000509000000000000" pitchFamily="65" charset="-122"/>
                <a:cs typeface="Times New Roman" panose="02020603050405020304" pitchFamily="18" charset="0"/>
              </a:rPr>
              <a:t>、垂直角散</a:t>
            </a:r>
            <a:r>
              <a:rPr lang="en-US" altLang="zh-CN" sz="1250" dirty="0">
                <a:latin typeface="Times New Roman" panose="02020603050405020304" pitchFamily="18" charset="0"/>
                <a:ea typeface="方正仿宋_GBK" panose="03000509000000000000" pitchFamily="65" charset="-122"/>
                <a:cs typeface="Times New Roman" panose="02020603050405020304" pitchFamily="18" charset="0"/>
              </a:rPr>
              <a:t>1.8 ± 0.4 </a:t>
            </a:r>
            <a:r>
              <a:rPr lang="en-US" altLang="zh-CN" sz="1250" dirty="0" err="1" smtClean="0">
                <a:latin typeface="Times New Roman" panose="02020603050405020304" pitchFamily="18" charset="0"/>
                <a:ea typeface="方正仿宋_GBK" panose="03000509000000000000" pitchFamily="65" charset="-122"/>
                <a:cs typeface="Times New Roman" panose="02020603050405020304" pitchFamily="18" charset="0"/>
              </a:rPr>
              <a:t>mrad</a:t>
            </a:r>
            <a:r>
              <a:rPr lang="en-US" altLang="zh-CN" sz="1250" dirty="0" smtClean="0">
                <a:latin typeface="Times New Roman" panose="02020603050405020304" pitchFamily="18" charset="0"/>
                <a:ea typeface="方正仿宋_GBK" panose="03000509000000000000" pitchFamily="65" charset="-122"/>
                <a:cs typeface="Times New Roman" panose="02020603050405020304" pitchFamily="18" charset="0"/>
              </a:rPr>
              <a:t> </a:t>
            </a:r>
            <a:r>
              <a:rPr lang="zh-CN" altLang="en-US" sz="1250" dirty="0" smtClean="0">
                <a:latin typeface="Times New Roman" panose="02020603050405020304" pitchFamily="18" charset="0"/>
                <a:ea typeface="方正仿宋_GBK" panose="03000509000000000000" pitchFamily="65" charset="-122"/>
                <a:cs typeface="Times New Roman" panose="02020603050405020304" pitchFamily="18" charset="0"/>
              </a:rPr>
              <a:t>的）</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束团作为探针。</a:t>
            </a:r>
            <a:endPar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endParaRPr>
          </a:p>
          <a:p>
            <a:pPr algn="just"/>
            <a:endPar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endParaRPr>
          </a:p>
          <a:p>
            <a:pPr algn="just"/>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Step2</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：使用激光</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B</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注入到密度为</a:t>
            </a:r>
            <a: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a:t>4 × </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10^18 /cm^3jet2</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中，产生尾场，为了观察到波破，从</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0.55J </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到</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1.1J </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扫描激光脉冲强度；当激光</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B</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到</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jet2</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中心位置时，</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step3</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a:t>
            </a:r>
            <a:endPar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endParaRPr>
          </a:p>
          <a:p>
            <a:pPr algn="just"/>
            <a:endPar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endParaRPr>
          </a:p>
          <a:p>
            <a:pPr algn="just"/>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Step3</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step1</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产生的探针在真空漂移</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10cm</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后膨胀到几百毫米，以</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90⁰ </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投影到</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jet2</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产生的尾场上，当探针穿过尾场，受尾场的电磁场扰动粒子的横向动变化，发生偏转，在</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3mm</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后荧光屏上成像偏转后的探针图像，即可反推出尾场的电磁场信息。</a:t>
            </a:r>
            <a:endParaRPr lang="zh-CN" altLang="en-US" sz="1300" dirty="0">
              <a:latin typeface="Times New Roman" panose="02020603050405020304" pitchFamily="18" charset="0"/>
              <a:ea typeface="方正仿宋_GBK" panose="03000509000000000000" pitchFamily="65" charset="-122"/>
              <a:cs typeface="Times New Roman" panose="02020603050405020304" pitchFamily="18" charset="0"/>
            </a:endParaRPr>
          </a:p>
        </p:txBody>
      </p:sp>
      <p:pic>
        <p:nvPicPr>
          <p:cNvPr id="4" name="图片 3"/>
          <p:cNvPicPr>
            <a:picLocks noChangeAspect="1"/>
          </p:cNvPicPr>
          <p:nvPr/>
        </p:nvPicPr>
        <p:blipFill>
          <a:blip r:embed="rId5"/>
          <a:stretch>
            <a:fillRect/>
          </a:stretch>
        </p:blipFill>
        <p:spPr>
          <a:xfrm>
            <a:off x="7013547" y="89324"/>
            <a:ext cx="3002181" cy="3225747"/>
          </a:xfrm>
          <a:prstGeom prst="rect">
            <a:avLst/>
          </a:prstGeom>
        </p:spPr>
      </p:pic>
      <p:sp>
        <p:nvSpPr>
          <p:cNvPr id="5" name="椭圆 4"/>
          <p:cNvSpPr/>
          <p:nvPr/>
        </p:nvSpPr>
        <p:spPr>
          <a:xfrm>
            <a:off x="7162800" y="963169"/>
            <a:ext cx="109728" cy="12801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箭头连接符 6"/>
          <p:cNvCxnSpPr>
            <a:stCxn id="5" idx="7"/>
            <a:endCxn id="10" idx="2"/>
          </p:cNvCxnSpPr>
          <p:nvPr/>
        </p:nvCxnSpPr>
        <p:spPr>
          <a:xfrm flipV="1">
            <a:off x="7256459" y="857162"/>
            <a:ext cx="80146" cy="12475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6962143" y="595552"/>
            <a:ext cx="748923" cy="261610"/>
          </a:xfrm>
          <a:prstGeom prst="rect">
            <a:avLst/>
          </a:prstGeom>
          <a:noFill/>
          <a:ln>
            <a:solidFill>
              <a:srgbClr val="C00000"/>
            </a:solidFill>
          </a:ln>
        </p:spPr>
        <p:txBody>
          <a:bodyPr wrap="none" rtlCol="0">
            <a:spAutoFit/>
          </a:bodyPr>
          <a:lstStyle/>
          <a:p>
            <a:r>
              <a:rPr lang="zh-CN" altLang="en-US" sz="1100" dirty="0" smtClean="0">
                <a:latin typeface="方正仿宋_GBK" panose="03000509000000000000" pitchFamily="65" charset="-122"/>
                <a:ea typeface="方正仿宋_GBK" panose="03000509000000000000" pitchFamily="65" charset="-122"/>
              </a:rPr>
              <a:t>模拟结果</a:t>
            </a:r>
            <a:endParaRPr lang="zh-CN" altLang="en-US" sz="1100" dirty="0">
              <a:latin typeface="方正仿宋_GBK" panose="03000509000000000000" pitchFamily="65" charset="-122"/>
              <a:ea typeface="方正仿宋_GBK" panose="03000509000000000000" pitchFamily="65" charset="-122"/>
            </a:endParaRPr>
          </a:p>
        </p:txBody>
      </p:sp>
      <p:sp>
        <p:nvSpPr>
          <p:cNvPr id="19" name="椭圆 18"/>
          <p:cNvSpPr/>
          <p:nvPr/>
        </p:nvSpPr>
        <p:spPr>
          <a:xfrm>
            <a:off x="7162800" y="1624563"/>
            <a:ext cx="109728" cy="12801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箭头连接符 19"/>
          <p:cNvCxnSpPr>
            <a:stCxn id="19" idx="2"/>
            <a:endCxn id="21" idx="0"/>
          </p:cNvCxnSpPr>
          <p:nvPr/>
        </p:nvCxnSpPr>
        <p:spPr>
          <a:xfrm flipH="1">
            <a:off x="6647275" y="1688571"/>
            <a:ext cx="515525" cy="22976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6131749" y="1918340"/>
            <a:ext cx="1031051" cy="261610"/>
          </a:xfrm>
          <a:prstGeom prst="rect">
            <a:avLst/>
          </a:prstGeom>
          <a:noFill/>
          <a:ln>
            <a:solidFill>
              <a:srgbClr val="C00000"/>
            </a:solidFill>
          </a:ln>
        </p:spPr>
        <p:txBody>
          <a:bodyPr wrap="none" rtlCol="0">
            <a:spAutoFit/>
          </a:bodyPr>
          <a:lstStyle/>
          <a:p>
            <a:r>
              <a:rPr lang="zh-CN" altLang="en-US" sz="1100" dirty="0" smtClean="0">
                <a:latin typeface="方正仿宋_GBK" panose="03000509000000000000" pitchFamily="65" charset="-122"/>
                <a:ea typeface="方正仿宋_GBK" panose="03000509000000000000" pitchFamily="65" charset="-122"/>
              </a:rPr>
              <a:t>探针密度调制</a:t>
            </a:r>
            <a:endParaRPr lang="zh-CN" altLang="en-US" sz="1100" dirty="0">
              <a:latin typeface="方正仿宋_GBK" panose="03000509000000000000" pitchFamily="65" charset="-122"/>
              <a:ea typeface="方正仿宋_GBK" panose="03000509000000000000" pitchFamily="65" charset="-122"/>
            </a:endParaRPr>
          </a:p>
        </p:txBody>
      </p:sp>
      <p:sp>
        <p:nvSpPr>
          <p:cNvPr id="30" name="椭圆 29"/>
          <p:cNvSpPr/>
          <p:nvPr/>
        </p:nvSpPr>
        <p:spPr>
          <a:xfrm>
            <a:off x="8638032" y="963169"/>
            <a:ext cx="109728" cy="12801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 name="直接箭头连接符 30"/>
          <p:cNvCxnSpPr>
            <a:stCxn id="30" idx="6"/>
            <a:endCxn id="33" idx="1"/>
          </p:cNvCxnSpPr>
          <p:nvPr/>
        </p:nvCxnSpPr>
        <p:spPr>
          <a:xfrm>
            <a:off x="8747760" y="1027177"/>
            <a:ext cx="1493176" cy="61184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10240936" y="1508220"/>
            <a:ext cx="1313180" cy="261610"/>
          </a:xfrm>
          <a:prstGeom prst="rect">
            <a:avLst/>
          </a:prstGeom>
          <a:noFill/>
          <a:ln>
            <a:solidFill>
              <a:srgbClr val="C00000"/>
            </a:solidFill>
          </a:ln>
        </p:spPr>
        <p:txBody>
          <a:bodyPr wrap="none" rtlCol="0">
            <a:spAutoFit/>
          </a:bodyPr>
          <a:lstStyle/>
          <a:p>
            <a:r>
              <a:rPr lang="zh-CN" altLang="en-US" sz="1100" dirty="0" smtClean="0">
                <a:latin typeface="方正仿宋_GBK" panose="03000509000000000000" pitchFamily="65" charset="-122"/>
                <a:ea typeface="方正仿宋_GBK" panose="03000509000000000000" pitchFamily="65" charset="-122"/>
              </a:rPr>
              <a:t>垂直方向动量调制</a:t>
            </a:r>
            <a:endParaRPr lang="zh-CN" altLang="en-US" sz="1100" dirty="0">
              <a:latin typeface="方正仿宋_GBK" panose="03000509000000000000" pitchFamily="65" charset="-122"/>
              <a:ea typeface="方正仿宋_GBK" panose="03000509000000000000" pitchFamily="65" charset="-122"/>
            </a:endParaRPr>
          </a:p>
        </p:txBody>
      </p:sp>
      <p:sp>
        <p:nvSpPr>
          <p:cNvPr id="42" name="椭圆 41"/>
          <p:cNvSpPr/>
          <p:nvPr/>
        </p:nvSpPr>
        <p:spPr>
          <a:xfrm>
            <a:off x="8614951" y="2408396"/>
            <a:ext cx="109728" cy="12801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3" name="直接箭头连接符 42"/>
          <p:cNvCxnSpPr>
            <a:stCxn id="42" idx="6"/>
            <a:endCxn id="44" idx="1"/>
          </p:cNvCxnSpPr>
          <p:nvPr/>
        </p:nvCxnSpPr>
        <p:spPr>
          <a:xfrm>
            <a:off x="8724679" y="2472404"/>
            <a:ext cx="1601404" cy="23607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10326083" y="2408396"/>
            <a:ext cx="1028518" cy="600164"/>
          </a:xfrm>
          <a:prstGeom prst="rect">
            <a:avLst/>
          </a:prstGeom>
          <a:noFill/>
          <a:ln>
            <a:solidFill>
              <a:srgbClr val="C00000"/>
            </a:solidFill>
          </a:ln>
        </p:spPr>
        <p:txBody>
          <a:bodyPr wrap="square" rtlCol="0">
            <a:spAutoFit/>
          </a:bodyPr>
          <a:lstStyle/>
          <a:p>
            <a:r>
              <a:rPr lang="zh-CN" altLang="en-US" sz="1100" dirty="0" smtClean="0">
                <a:latin typeface="方正仿宋_GBK" panose="03000509000000000000" pitchFamily="65" charset="-122"/>
                <a:ea typeface="方正仿宋_GBK" panose="03000509000000000000" pitchFamily="65" charset="-122"/>
              </a:rPr>
              <a:t>减去了腔的场只保留电子密度峰的场</a:t>
            </a:r>
            <a:endParaRPr lang="zh-CN" altLang="en-US" sz="1100" dirty="0">
              <a:latin typeface="方正仿宋_GBK" panose="03000509000000000000" pitchFamily="65" charset="-122"/>
              <a:ea typeface="方正仿宋_GBK" panose="03000509000000000000" pitchFamily="65" charset="-122"/>
            </a:endParaRPr>
          </a:p>
        </p:txBody>
      </p:sp>
      <p:sp>
        <p:nvSpPr>
          <p:cNvPr id="53" name="椭圆 52"/>
          <p:cNvSpPr/>
          <p:nvPr/>
        </p:nvSpPr>
        <p:spPr>
          <a:xfrm>
            <a:off x="8873140" y="445999"/>
            <a:ext cx="109728" cy="12801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4" name="直接箭头连接符 53"/>
          <p:cNvCxnSpPr>
            <a:stCxn id="53" idx="6"/>
            <a:endCxn id="55" idx="1"/>
          </p:cNvCxnSpPr>
          <p:nvPr/>
        </p:nvCxnSpPr>
        <p:spPr>
          <a:xfrm>
            <a:off x="8982868" y="510007"/>
            <a:ext cx="587791" cy="1682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5" name="文本框 54"/>
          <p:cNvSpPr txBox="1"/>
          <p:nvPr/>
        </p:nvSpPr>
        <p:spPr>
          <a:xfrm>
            <a:off x="9570659" y="142115"/>
            <a:ext cx="2505517" cy="769441"/>
          </a:xfrm>
          <a:prstGeom prst="rect">
            <a:avLst/>
          </a:prstGeom>
          <a:noFill/>
          <a:ln>
            <a:solidFill>
              <a:srgbClr val="C00000"/>
            </a:solidFill>
          </a:ln>
        </p:spPr>
        <p:txBody>
          <a:bodyPr wrap="square" rtlCol="0">
            <a:spAutoFit/>
          </a:bodyPr>
          <a:lstStyle/>
          <a:p>
            <a:r>
              <a:rPr lang="zh-CN" altLang="en-US" sz="1100" dirty="0" smtClean="0">
                <a:latin typeface="方正仿宋_GBK" panose="03000509000000000000" pitchFamily="65" charset="-122"/>
                <a:ea typeface="方正仿宋_GBK" panose="03000509000000000000" pitchFamily="65" charset="-122"/>
              </a:rPr>
              <a:t>成圆环形是因为电子密度峰处对探针中粒子的偏转作用很强，相比较下</a:t>
            </a:r>
            <a:r>
              <a:rPr lang="en-US" altLang="zh-CN" sz="1100" dirty="0" smtClean="0">
                <a:latin typeface="方正仿宋_GBK" panose="03000509000000000000" pitchFamily="65" charset="-122"/>
                <a:ea typeface="方正仿宋_GBK" panose="03000509000000000000" pitchFamily="65" charset="-122"/>
              </a:rPr>
              <a:t>bubble</a:t>
            </a:r>
            <a:r>
              <a:rPr lang="zh-CN" altLang="en-US" sz="1100" dirty="0" smtClean="0">
                <a:latin typeface="方正仿宋_GBK" panose="03000509000000000000" pitchFamily="65" charset="-122"/>
                <a:ea typeface="方正仿宋_GBK" panose="03000509000000000000" pitchFamily="65" charset="-122"/>
              </a:rPr>
              <a:t>壳层后部的电子偏转作用较弱，所以看起来是圆环形。</a:t>
            </a:r>
            <a:endParaRPr lang="zh-CN" altLang="en-US" sz="1100" dirty="0">
              <a:latin typeface="方正仿宋_GBK" panose="03000509000000000000" pitchFamily="65" charset="-122"/>
              <a:ea typeface="方正仿宋_GBK" panose="03000509000000000000" pitchFamily="65" charset="-122"/>
            </a:endParaRPr>
          </a:p>
        </p:txBody>
      </p:sp>
      <p:pic>
        <p:nvPicPr>
          <p:cNvPr id="66" name="图片 65"/>
          <p:cNvPicPr>
            <a:picLocks noChangeAspect="1"/>
          </p:cNvPicPr>
          <p:nvPr/>
        </p:nvPicPr>
        <p:blipFill>
          <a:blip r:embed="rId6"/>
          <a:stretch>
            <a:fillRect/>
          </a:stretch>
        </p:blipFill>
        <p:spPr>
          <a:xfrm>
            <a:off x="7588475" y="3631201"/>
            <a:ext cx="2597626" cy="3153042"/>
          </a:xfrm>
          <a:prstGeom prst="rect">
            <a:avLst/>
          </a:prstGeom>
        </p:spPr>
      </p:pic>
      <p:sp>
        <p:nvSpPr>
          <p:cNvPr id="67" name="文本框 66"/>
          <p:cNvSpPr txBox="1"/>
          <p:nvPr/>
        </p:nvSpPr>
        <p:spPr>
          <a:xfrm>
            <a:off x="6706263" y="3430692"/>
            <a:ext cx="3443261" cy="261610"/>
          </a:xfrm>
          <a:prstGeom prst="rect">
            <a:avLst/>
          </a:prstGeom>
          <a:noFill/>
          <a:ln>
            <a:solidFill>
              <a:srgbClr val="C00000"/>
            </a:solidFill>
          </a:ln>
        </p:spPr>
        <p:txBody>
          <a:bodyPr wrap="square" rtlCol="0">
            <a:spAutoFit/>
          </a:bodyPr>
          <a:lstStyle/>
          <a:p>
            <a:r>
              <a:rPr lang="zh-CN" altLang="en-US" sz="1100" dirty="0" smtClean="0">
                <a:latin typeface="方正仿宋_GBK" panose="03000509000000000000" pitchFamily="65" charset="-122"/>
                <a:ea typeface="方正仿宋_GBK" panose="03000509000000000000" pitchFamily="65" charset="-122"/>
              </a:rPr>
              <a:t>激光能量分别为：</a:t>
            </a:r>
            <a:r>
              <a:rPr lang="en-US" altLang="zh-CN" sz="1000" dirty="0" smtClean="0">
                <a:latin typeface="方正仿宋_GBK" panose="03000509000000000000" pitchFamily="65" charset="-122"/>
                <a:ea typeface="方正仿宋_GBK" panose="03000509000000000000" pitchFamily="65" charset="-122"/>
              </a:rPr>
              <a:t>0.55J</a:t>
            </a:r>
            <a:r>
              <a:rPr lang="zh-CN" altLang="en-US" sz="1000" dirty="0" smtClean="0">
                <a:latin typeface="方正仿宋_GBK" panose="03000509000000000000" pitchFamily="65" charset="-122"/>
                <a:ea typeface="方正仿宋_GBK" panose="03000509000000000000" pitchFamily="65" charset="-122"/>
              </a:rPr>
              <a:t>、</a:t>
            </a:r>
            <a:r>
              <a:rPr lang="en-US" altLang="zh-CN" sz="1000" dirty="0" smtClean="0">
                <a:latin typeface="方正仿宋_GBK" panose="03000509000000000000" pitchFamily="65" charset="-122"/>
                <a:ea typeface="方正仿宋_GBK" panose="03000509000000000000" pitchFamily="65" charset="-122"/>
              </a:rPr>
              <a:t>0.71J</a:t>
            </a:r>
            <a:r>
              <a:rPr lang="zh-CN" altLang="en-US" sz="1000" dirty="0" smtClean="0">
                <a:latin typeface="方正仿宋_GBK" panose="03000509000000000000" pitchFamily="65" charset="-122"/>
                <a:ea typeface="方正仿宋_GBK" panose="03000509000000000000" pitchFamily="65" charset="-122"/>
              </a:rPr>
              <a:t>、</a:t>
            </a:r>
            <a:r>
              <a:rPr lang="en-US" altLang="zh-CN" sz="1000" dirty="0" smtClean="0">
                <a:latin typeface="方正仿宋_GBK" panose="03000509000000000000" pitchFamily="65" charset="-122"/>
                <a:ea typeface="方正仿宋_GBK" panose="03000509000000000000" pitchFamily="65" charset="-122"/>
              </a:rPr>
              <a:t>0.82J</a:t>
            </a:r>
            <a:r>
              <a:rPr lang="zh-CN" altLang="en-US" sz="1000" dirty="0" smtClean="0">
                <a:latin typeface="方正仿宋_GBK" panose="03000509000000000000" pitchFamily="65" charset="-122"/>
                <a:ea typeface="方正仿宋_GBK" panose="03000509000000000000" pitchFamily="65" charset="-122"/>
              </a:rPr>
              <a:t>、</a:t>
            </a:r>
            <a:r>
              <a:rPr lang="en-US" altLang="zh-CN" sz="1000" dirty="0" smtClean="0">
                <a:latin typeface="方正仿宋_GBK" panose="03000509000000000000" pitchFamily="65" charset="-122"/>
                <a:ea typeface="方正仿宋_GBK" panose="03000509000000000000" pitchFamily="65" charset="-122"/>
              </a:rPr>
              <a:t>0.94J</a:t>
            </a:r>
            <a:r>
              <a:rPr lang="zh-CN" altLang="en-US" sz="1000" dirty="0" smtClean="0">
                <a:latin typeface="方正仿宋_GBK" panose="03000509000000000000" pitchFamily="65" charset="-122"/>
                <a:ea typeface="方正仿宋_GBK" panose="03000509000000000000" pitchFamily="65" charset="-122"/>
              </a:rPr>
              <a:t>、</a:t>
            </a:r>
            <a:r>
              <a:rPr lang="en-US" altLang="zh-CN" sz="1000" dirty="0" smtClean="0">
                <a:latin typeface="方正仿宋_GBK" panose="03000509000000000000" pitchFamily="65" charset="-122"/>
                <a:ea typeface="方正仿宋_GBK" panose="03000509000000000000" pitchFamily="65" charset="-122"/>
              </a:rPr>
              <a:t>1.1J</a:t>
            </a:r>
            <a:endParaRPr lang="zh-CN" altLang="en-US" sz="1000" dirty="0">
              <a:latin typeface="方正仿宋_GBK" panose="03000509000000000000" pitchFamily="65" charset="-122"/>
              <a:ea typeface="方正仿宋_GBK" panose="03000509000000000000" pitchFamily="65" charset="-122"/>
            </a:endParaRPr>
          </a:p>
        </p:txBody>
      </p:sp>
      <p:sp>
        <p:nvSpPr>
          <p:cNvPr id="68" name="椭圆 67"/>
          <p:cNvSpPr/>
          <p:nvPr/>
        </p:nvSpPr>
        <p:spPr>
          <a:xfrm>
            <a:off x="8409891" y="6087814"/>
            <a:ext cx="108546" cy="12801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9" name="直接箭头连接符 68"/>
          <p:cNvCxnSpPr>
            <a:stCxn id="68" idx="2"/>
            <a:endCxn id="70" idx="3"/>
          </p:cNvCxnSpPr>
          <p:nvPr/>
        </p:nvCxnSpPr>
        <p:spPr>
          <a:xfrm flipH="1" flipV="1">
            <a:off x="7592843" y="5069788"/>
            <a:ext cx="817048" cy="108203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0" name="文本框 69"/>
          <p:cNvSpPr txBox="1"/>
          <p:nvPr/>
        </p:nvSpPr>
        <p:spPr>
          <a:xfrm>
            <a:off x="6081944" y="4854344"/>
            <a:ext cx="1510899" cy="430887"/>
          </a:xfrm>
          <a:prstGeom prst="rect">
            <a:avLst/>
          </a:prstGeom>
          <a:noFill/>
          <a:ln>
            <a:solidFill>
              <a:srgbClr val="C00000"/>
            </a:solidFill>
          </a:ln>
        </p:spPr>
        <p:txBody>
          <a:bodyPr wrap="square" rtlCol="0">
            <a:spAutoFit/>
          </a:bodyPr>
          <a:lstStyle/>
          <a:p>
            <a:r>
              <a:rPr lang="zh-CN" altLang="en-US" sz="1100" dirty="0" smtClean="0">
                <a:latin typeface="方正仿宋_GBK" panose="03000509000000000000" pitchFamily="65" charset="-122"/>
                <a:ea typeface="方正仿宋_GBK" panose="03000509000000000000" pitchFamily="65" charset="-122"/>
              </a:rPr>
              <a:t>测量得到的最大峰值场积分</a:t>
            </a:r>
            <a:endParaRPr lang="zh-CN" altLang="en-US" sz="1100" dirty="0">
              <a:latin typeface="方正仿宋_GBK" panose="03000509000000000000" pitchFamily="65" charset="-122"/>
              <a:ea typeface="方正仿宋_GBK" panose="03000509000000000000" pitchFamily="65" charset="-122"/>
            </a:endParaRPr>
          </a:p>
        </p:txBody>
      </p:sp>
      <p:sp>
        <p:nvSpPr>
          <p:cNvPr id="79" name="椭圆 78"/>
          <p:cNvSpPr/>
          <p:nvPr/>
        </p:nvSpPr>
        <p:spPr>
          <a:xfrm>
            <a:off x="8764593" y="5752774"/>
            <a:ext cx="108546" cy="12801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0" name="直接箭头连接符 79"/>
          <p:cNvCxnSpPr>
            <a:stCxn id="79" idx="2"/>
            <a:endCxn id="81" idx="3"/>
          </p:cNvCxnSpPr>
          <p:nvPr/>
        </p:nvCxnSpPr>
        <p:spPr>
          <a:xfrm flipH="1" flipV="1">
            <a:off x="7567472" y="5522025"/>
            <a:ext cx="1197121" cy="29475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1" name="文本框 80"/>
          <p:cNvSpPr txBox="1"/>
          <p:nvPr/>
        </p:nvSpPr>
        <p:spPr>
          <a:xfrm>
            <a:off x="6527136" y="5391220"/>
            <a:ext cx="1040336" cy="261610"/>
          </a:xfrm>
          <a:prstGeom prst="rect">
            <a:avLst/>
          </a:prstGeom>
          <a:noFill/>
          <a:ln>
            <a:solidFill>
              <a:srgbClr val="C00000"/>
            </a:solidFill>
          </a:ln>
        </p:spPr>
        <p:txBody>
          <a:bodyPr wrap="square" rtlCol="0">
            <a:spAutoFit/>
          </a:bodyPr>
          <a:lstStyle/>
          <a:p>
            <a:r>
              <a:rPr lang="zh-CN" altLang="en-US" sz="1100" dirty="0" smtClean="0">
                <a:latin typeface="方正仿宋_GBK" panose="03000509000000000000" pitchFamily="65" charset="-122"/>
                <a:ea typeface="方正仿宋_GBK" panose="03000509000000000000" pitchFamily="65" charset="-122"/>
              </a:rPr>
              <a:t>对应的模拟值</a:t>
            </a:r>
            <a:endParaRPr lang="zh-CN" altLang="en-US" sz="1100" dirty="0">
              <a:latin typeface="方正仿宋_GBK" panose="03000509000000000000" pitchFamily="65" charset="-122"/>
              <a:ea typeface="方正仿宋_GBK" panose="03000509000000000000" pitchFamily="65" charset="-122"/>
            </a:endParaRPr>
          </a:p>
        </p:txBody>
      </p:sp>
      <p:sp>
        <p:nvSpPr>
          <p:cNvPr id="88" name="椭圆 87"/>
          <p:cNvSpPr/>
          <p:nvPr/>
        </p:nvSpPr>
        <p:spPr>
          <a:xfrm>
            <a:off x="9157089" y="6023806"/>
            <a:ext cx="108546" cy="12801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9" name="直接箭头连接符 88"/>
          <p:cNvCxnSpPr>
            <a:stCxn id="88" idx="2"/>
            <a:endCxn id="90" idx="3"/>
          </p:cNvCxnSpPr>
          <p:nvPr/>
        </p:nvCxnSpPr>
        <p:spPr>
          <a:xfrm flipH="1" flipV="1">
            <a:off x="7567774" y="5961418"/>
            <a:ext cx="1589315" cy="12639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0" name="文本框 89"/>
          <p:cNvSpPr txBox="1"/>
          <p:nvPr/>
        </p:nvSpPr>
        <p:spPr>
          <a:xfrm>
            <a:off x="6051723" y="5745974"/>
            <a:ext cx="1516051" cy="430887"/>
          </a:xfrm>
          <a:prstGeom prst="rect">
            <a:avLst/>
          </a:prstGeom>
          <a:noFill/>
          <a:ln>
            <a:solidFill>
              <a:srgbClr val="C00000"/>
            </a:solidFill>
          </a:ln>
        </p:spPr>
        <p:txBody>
          <a:bodyPr wrap="square" rtlCol="0">
            <a:spAutoFit/>
          </a:bodyPr>
          <a:lstStyle/>
          <a:p>
            <a:pPr algn="dist"/>
            <a:r>
              <a:rPr lang="zh-CN" altLang="en-US" sz="1100" dirty="0" smtClean="0">
                <a:latin typeface="方正仿宋_GBK" panose="03000509000000000000" pitchFamily="65" charset="-122"/>
                <a:ea typeface="方正仿宋_GBK" panose="03000509000000000000" pitchFamily="65" charset="-122"/>
              </a:rPr>
              <a:t>实验得到的能量超过</a:t>
            </a:r>
            <a:r>
              <a:rPr lang="en-US" altLang="zh-CN" sz="1100" dirty="0" smtClean="0">
                <a:latin typeface="方正仿宋_GBK" panose="03000509000000000000" pitchFamily="65" charset="-122"/>
                <a:ea typeface="方正仿宋_GBK" panose="03000509000000000000" pitchFamily="65" charset="-122"/>
              </a:rPr>
              <a:t>50MeV</a:t>
            </a:r>
            <a:r>
              <a:rPr lang="zh-CN" altLang="en-US" sz="1100" dirty="0" smtClean="0">
                <a:latin typeface="方正仿宋_GBK" panose="03000509000000000000" pitchFamily="65" charset="-122"/>
                <a:ea typeface="方正仿宋_GBK" panose="03000509000000000000" pitchFamily="65" charset="-122"/>
              </a:rPr>
              <a:t>的电子的电荷量</a:t>
            </a:r>
            <a:endParaRPr lang="zh-CN" altLang="en-US" sz="1100" dirty="0">
              <a:latin typeface="方正仿宋_GBK" panose="03000509000000000000" pitchFamily="65" charset="-122"/>
              <a:ea typeface="方正仿宋_GBK" panose="03000509000000000000" pitchFamily="65" charset="-122"/>
            </a:endParaRPr>
          </a:p>
        </p:txBody>
      </p:sp>
      <p:sp>
        <p:nvSpPr>
          <p:cNvPr id="91" name="椭圆 90"/>
          <p:cNvSpPr/>
          <p:nvPr/>
        </p:nvSpPr>
        <p:spPr>
          <a:xfrm>
            <a:off x="9144330" y="5851173"/>
            <a:ext cx="108546" cy="12801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2" name="直接箭头连接符 91"/>
          <p:cNvCxnSpPr>
            <a:stCxn id="91" idx="2"/>
            <a:endCxn id="93" idx="3"/>
          </p:cNvCxnSpPr>
          <p:nvPr/>
        </p:nvCxnSpPr>
        <p:spPr>
          <a:xfrm flipH="1">
            <a:off x="7562355" y="5915181"/>
            <a:ext cx="1581975" cy="54486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3" name="文本框 92"/>
          <p:cNvSpPr txBox="1"/>
          <p:nvPr/>
        </p:nvSpPr>
        <p:spPr>
          <a:xfrm>
            <a:off x="6051722" y="6244606"/>
            <a:ext cx="1510633" cy="430887"/>
          </a:xfrm>
          <a:prstGeom prst="rect">
            <a:avLst/>
          </a:prstGeom>
          <a:noFill/>
          <a:ln>
            <a:solidFill>
              <a:srgbClr val="C00000"/>
            </a:solidFill>
          </a:ln>
        </p:spPr>
        <p:txBody>
          <a:bodyPr wrap="square" rtlCol="0">
            <a:spAutoFit/>
          </a:bodyPr>
          <a:lstStyle/>
          <a:p>
            <a:pPr algn="dist"/>
            <a:r>
              <a:rPr lang="zh-CN" altLang="en-US" sz="1100" dirty="0" smtClean="0">
                <a:latin typeface="方正仿宋_GBK" panose="03000509000000000000" pitchFamily="65" charset="-122"/>
                <a:ea typeface="方正仿宋_GBK" panose="03000509000000000000" pitchFamily="65" charset="-122"/>
              </a:rPr>
              <a:t>模拟得到</a:t>
            </a:r>
            <a:r>
              <a:rPr lang="zh-CN" altLang="en-US" sz="1100" dirty="0">
                <a:latin typeface="方正仿宋_GBK" panose="03000509000000000000" pitchFamily="65" charset="-122"/>
                <a:ea typeface="方正仿宋_GBK" panose="03000509000000000000" pitchFamily="65" charset="-122"/>
              </a:rPr>
              <a:t>的能量超过</a:t>
            </a:r>
            <a:r>
              <a:rPr lang="en-US" altLang="zh-CN" sz="1100" dirty="0">
                <a:latin typeface="方正仿宋_GBK" panose="03000509000000000000" pitchFamily="65" charset="-122"/>
                <a:ea typeface="方正仿宋_GBK" panose="03000509000000000000" pitchFamily="65" charset="-122"/>
              </a:rPr>
              <a:t>50MeV</a:t>
            </a:r>
            <a:r>
              <a:rPr lang="zh-CN" altLang="en-US" sz="1100" dirty="0">
                <a:latin typeface="方正仿宋_GBK" panose="03000509000000000000" pitchFamily="65" charset="-122"/>
                <a:ea typeface="方正仿宋_GBK" panose="03000509000000000000" pitchFamily="65" charset="-122"/>
              </a:rPr>
              <a:t>的电子的电荷量</a:t>
            </a:r>
          </a:p>
        </p:txBody>
      </p:sp>
      <p:sp>
        <p:nvSpPr>
          <p:cNvPr id="116" name="文本框 115"/>
          <p:cNvSpPr txBox="1"/>
          <p:nvPr/>
        </p:nvSpPr>
        <p:spPr>
          <a:xfrm>
            <a:off x="10326083" y="3755838"/>
            <a:ext cx="1640876" cy="2492990"/>
          </a:xfrm>
          <a:prstGeom prst="rect">
            <a:avLst/>
          </a:prstGeom>
          <a:noFill/>
        </p:spPr>
        <p:txBody>
          <a:bodyPr wrap="square" rtlCol="0">
            <a:spAutoFit/>
          </a:bodyPr>
          <a:lstStyle/>
          <a:p>
            <a:pPr algn="just"/>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激光能量</a:t>
            </a:r>
            <a:r>
              <a:rPr lang="zh-CN" altLang="en-US" sz="1300" dirty="0">
                <a:latin typeface="Times New Roman" panose="02020603050405020304" pitchFamily="18" charset="0"/>
                <a:ea typeface="方正仿宋_GBK" panose="03000509000000000000" pitchFamily="65" charset="-122"/>
                <a:cs typeface="Times New Roman" panose="02020603050405020304" pitchFamily="18" charset="0"/>
              </a:rPr>
              <a:t>低于≲</a:t>
            </a:r>
            <a: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a:t>1J </a:t>
            </a:r>
            <a:r>
              <a:rPr lang="zh-CN" altLang="en-US" sz="1300" dirty="0">
                <a:latin typeface="Times New Roman" panose="02020603050405020304" pitchFamily="18" charset="0"/>
                <a:ea typeface="方正仿宋_GBK" panose="03000509000000000000" pitchFamily="65" charset="-122"/>
                <a:cs typeface="Times New Roman" panose="02020603050405020304" pitchFamily="18" charset="0"/>
              </a:rPr>
              <a:t>时，可见</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电子密度峰的横向形状和尺寸受激光强度影响较小。</a:t>
            </a:r>
            <a:endPar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endParaRPr>
          </a:p>
          <a:p>
            <a:pPr algn="just"/>
            <a:endPar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endParaRPr>
          </a:p>
          <a:p>
            <a:pPr algn="just"/>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当</a:t>
            </a:r>
            <a:r>
              <a:rPr lang="zh-CN" altLang="en-US" sz="1300" dirty="0">
                <a:latin typeface="Times New Roman" panose="02020603050405020304" pitchFamily="18" charset="0"/>
                <a:ea typeface="方正仿宋_GBK" panose="03000509000000000000" pitchFamily="65" charset="-122"/>
                <a:cs typeface="Times New Roman" panose="02020603050405020304" pitchFamily="18" charset="0"/>
              </a:rPr>
              <a:t>激光能量</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1J</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后，场积分趋于饱和，而被加速的电子电荷量增加，这说明过程中出现了波破带来的自注入现象。</a:t>
            </a:r>
            <a:endParaRPr lang="zh-CN" altLang="en-US" sz="1300" dirty="0">
              <a:latin typeface="Times New Roman" panose="02020603050405020304" pitchFamily="18" charset="0"/>
              <a:ea typeface="方正仿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240751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直接连接符 31"/>
          <p:cNvCxnSpPr/>
          <p:nvPr/>
        </p:nvCxnSpPr>
        <p:spPr>
          <a:xfrm>
            <a:off x="5004815" y="600511"/>
            <a:ext cx="26600" cy="5903133"/>
          </a:xfrm>
          <a:prstGeom prst="line">
            <a:avLst/>
          </a:prstGeom>
        </p:spPr>
        <p:style>
          <a:lnRef idx="2">
            <a:schemeClr val="accent1"/>
          </a:lnRef>
          <a:fillRef idx="0">
            <a:schemeClr val="accent1"/>
          </a:fillRef>
          <a:effectRef idx="1">
            <a:schemeClr val="accent1"/>
          </a:effectRef>
          <a:fontRef idx="minor">
            <a:schemeClr val="tx1"/>
          </a:fontRef>
        </p:style>
      </p:cxnSp>
      <p:pic>
        <p:nvPicPr>
          <p:cNvPr id="2" name="图片 1"/>
          <p:cNvPicPr>
            <a:picLocks noChangeAspect="1"/>
          </p:cNvPicPr>
          <p:nvPr/>
        </p:nvPicPr>
        <p:blipFill>
          <a:blip r:embed="rId3"/>
          <a:stretch>
            <a:fillRect/>
          </a:stretch>
        </p:blipFill>
        <p:spPr>
          <a:xfrm>
            <a:off x="80249" y="478591"/>
            <a:ext cx="4878011" cy="1322971"/>
          </a:xfrm>
          <a:prstGeom prst="rect">
            <a:avLst/>
          </a:prstGeom>
        </p:spPr>
      </p:pic>
      <p:pic>
        <p:nvPicPr>
          <p:cNvPr id="4" name="图片 3"/>
          <p:cNvPicPr>
            <a:picLocks noChangeAspect="1"/>
          </p:cNvPicPr>
          <p:nvPr/>
        </p:nvPicPr>
        <p:blipFill>
          <a:blip r:embed="rId4"/>
          <a:stretch>
            <a:fillRect/>
          </a:stretch>
        </p:blipFill>
        <p:spPr>
          <a:xfrm>
            <a:off x="80249" y="2321594"/>
            <a:ext cx="4878010" cy="1792223"/>
          </a:xfrm>
          <a:prstGeom prst="rect">
            <a:avLst/>
          </a:prstGeom>
        </p:spPr>
      </p:pic>
      <p:sp>
        <p:nvSpPr>
          <p:cNvPr id="5" name="文本框 4"/>
          <p:cNvSpPr txBox="1"/>
          <p:nvPr/>
        </p:nvSpPr>
        <p:spPr>
          <a:xfrm>
            <a:off x="231645" y="4145142"/>
            <a:ext cx="4726614" cy="2031325"/>
          </a:xfrm>
          <a:prstGeom prst="rect">
            <a:avLst/>
          </a:prstGeom>
          <a:noFill/>
        </p:spPr>
        <p:txBody>
          <a:bodyPr wrap="square" rtlCol="0">
            <a:spAutoFit/>
          </a:bodyPr>
          <a:lstStyle/>
          <a:p>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BEII </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和 </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BEIII </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提供负的 </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R56</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BCIII </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是一个 </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S-chicane, </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更简易。负</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R56</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的</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S-chicane</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不需要将位于上游的</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RF</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的相位调整到远离波峰的位置，因此不会像</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FODO lattice</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那样造成能量损失，且由于纵向尾场效应，尾部电子的能量会降低，有利于降低能量展宽。</a:t>
            </a:r>
            <a:endPar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endParaRPr>
          </a:p>
          <a:p>
            <a:endParaRPr lang="en-US" altLang="zh-CN" sz="1400" dirty="0">
              <a:latin typeface="Times New Roman" panose="02020603050405020304" pitchFamily="18" charset="0"/>
              <a:ea typeface="方正仿宋_GBK" panose="03000509000000000000" pitchFamily="65" charset="-122"/>
              <a:cs typeface="Times New Roman" panose="02020603050405020304" pitchFamily="18" charset="0"/>
            </a:endParaRPr>
          </a:p>
          <a:p>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表</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4</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是两组</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S-chicane</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的参数可以发射度控制在</a:t>
            </a:r>
            <a:r>
              <a:rPr lang="el-GR" altLang="zh-CN" sz="1400" dirty="0">
                <a:latin typeface="Times New Roman" panose="02020603050405020304" pitchFamily="18" charset="0"/>
                <a:ea typeface="方正仿宋_GBK" panose="03000509000000000000" pitchFamily="65" charset="-122"/>
                <a:cs typeface="Times New Roman" panose="02020603050405020304" pitchFamily="18" charset="0"/>
              </a:rPr>
              <a:t>2 π.</a:t>
            </a:r>
            <a:r>
              <a:rPr lang="en-US" altLang="zh-CN" sz="1400" dirty="0" err="1" smtClean="0">
                <a:latin typeface="Times New Roman" panose="02020603050405020304" pitchFamily="18" charset="0"/>
                <a:ea typeface="方正仿宋_GBK" panose="03000509000000000000" pitchFamily="65" charset="-122"/>
                <a:cs typeface="Times New Roman" panose="02020603050405020304" pitchFamily="18" charset="0"/>
              </a:rPr>
              <a:t>mm.mrad</a:t>
            </a:r>
            <a:r>
              <a:rPr lang="zh-CN" altLang="en-US" sz="1400" dirty="0">
                <a:latin typeface="Times New Roman" panose="02020603050405020304" pitchFamily="18" charset="0"/>
                <a:ea typeface="方正仿宋_GBK" panose="03000509000000000000" pitchFamily="65" charset="-122"/>
                <a:cs typeface="Times New Roman" panose="02020603050405020304" pitchFamily="18" charset="0"/>
              </a:rPr>
              <a:t>附近</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 其中</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R56=0.1m</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的</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chicane</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需要依赖用小的束管来屏蔽</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CSR</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效应。</a:t>
            </a:r>
            <a:endParaRPr lang="zh-CN" altLang="en-US" sz="1400" dirty="0">
              <a:latin typeface="Times New Roman" panose="02020603050405020304" pitchFamily="18" charset="0"/>
              <a:ea typeface="方正仿宋_GBK" panose="03000509000000000000" pitchFamily="65" charset="-122"/>
              <a:cs typeface="Times New Roman" panose="02020603050405020304" pitchFamily="18" charset="0"/>
            </a:endParaRPr>
          </a:p>
        </p:txBody>
      </p:sp>
      <p:pic>
        <p:nvPicPr>
          <p:cNvPr id="8" name="图片 7"/>
          <p:cNvPicPr>
            <a:picLocks noChangeAspect="1"/>
          </p:cNvPicPr>
          <p:nvPr/>
        </p:nvPicPr>
        <p:blipFill>
          <a:blip r:embed="rId5"/>
          <a:stretch>
            <a:fillRect/>
          </a:stretch>
        </p:blipFill>
        <p:spPr>
          <a:xfrm>
            <a:off x="5315711" y="590951"/>
            <a:ext cx="3530625" cy="1721083"/>
          </a:xfrm>
          <a:prstGeom prst="rect">
            <a:avLst/>
          </a:prstGeom>
        </p:spPr>
      </p:pic>
      <mc:AlternateContent xmlns:mc="http://schemas.openxmlformats.org/markup-compatibility/2006" xmlns:a14="http://schemas.microsoft.com/office/drawing/2010/main">
        <mc:Choice Requires="a14">
          <p:sp>
            <p:nvSpPr>
              <p:cNvPr id="10" name="文本框 9"/>
              <p:cNvSpPr txBox="1"/>
              <p:nvPr/>
            </p:nvSpPr>
            <p:spPr>
              <a:xfrm>
                <a:off x="5388862" y="2468493"/>
                <a:ext cx="6236209" cy="1436996"/>
              </a:xfrm>
              <a:prstGeom prst="rect">
                <a:avLst/>
              </a:prstGeom>
              <a:noFill/>
            </p:spPr>
            <p:txBody>
              <a:bodyPr wrap="square" rtlCol="0">
                <a:spAutoFit/>
              </a:bodyPr>
              <a:lstStyle/>
              <a:p>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通过调整</a:t>
                </a:r>
                <a:r>
                  <a:rPr lang="en-US" altLang="zh-CN" sz="1400" dirty="0">
                    <a:latin typeface="Times New Roman" panose="02020603050405020304" pitchFamily="18" charset="0"/>
                    <a:ea typeface="方正仿宋_GBK" panose="03000509000000000000" pitchFamily="65" charset="-122"/>
                    <a:cs typeface="Times New Roman" panose="02020603050405020304" pitchFamily="18" charset="0"/>
                  </a:rPr>
                  <a:t>∆</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L</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来补偿发射度增长（且仍是消色散的），在第二块铁中时，束团长度较第三块铁中长，</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CSR</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效应相对较弱，可以增大</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R56</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，反之减少第三块铁的</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R56</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，但保持总的</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R56</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不变。当</a:t>
                </a:r>
                <a:r>
                  <a:rPr lang="en-US" altLang="zh-CN" sz="1400" dirty="0">
                    <a:latin typeface="Times New Roman" panose="02020603050405020304" pitchFamily="18" charset="0"/>
                    <a:ea typeface="方正仿宋_GBK" panose="03000509000000000000" pitchFamily="65" charset="-122"/>
                    <a:cs typeface="Times New Roman" panose="02020603050405020304" pitchFamily="18" charset="0"/>
                  </a:rPr>
                  <a:t>∆L = 0.6 </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m</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时相关发射度最小。</a:t>
                </a:r>
                <a:endPar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endParaRPr>
              </a:p>
              <a:p>
                <a:endPar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endParaRPr>
              </a:p>
              <a:p>
                <a:r>
                  <a:rPr lang="zh-CN" altLang="en-US" sz="1400" dirty="0">
                    <a:latin typeface="Times New Roman" panose="02020603050405020304" pitchFamily="18" charset="0"/>
                    <a:ea typeface="方正仿宋_GBK" panose="03000509000000000000" pitchFamily="65" charset="-122"/>
                    <a:cs typeface="Times New Roman" panose="02020603050405020304" pitchFamily="18" charset="0"/>
                  </a:rPr>
                  <a:t>还</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可以通过调整二极铁偏转角来调整</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R56</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，虽然调整后不再是完全消色散，但由色散带来的发射度增长很小可以忽略不记（见表</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3</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a:t>
                </a:r>
                <a:r>
                  <a:rPr lang="el-GR"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δ</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D </a:t>
                </a:r>
                <a:r>
                  <a:rPr lang="el-GR"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≈(3</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a:t>
                </a:r>
                <a:r>
                  <a:rPr lang="el-GR"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2</a:t>
                </a:r>
                <a:r>
                  <a:rPr lang="el-GR" altLang="zh-CN" sz="1400" dirty="0">
                    <a:latin typeface="Times New Roman" panose="02020603050405020304" pitchFamily="18" charset="0"/>
                    <a:ea typeface="方正仿宋_GBK" panose="03000509000000000000" pitchFamily="65" charset="-122"/>
                    <a:cs typeface="Times New Roman" panose="02020603050405020304" pitchFamily="18" charset="0"/>
                  </a:rPr>
                  <a:t> </a:t>
                </a:r>
                <a14:m>
                  <m:oMath xmlns:m="http://schemas.openxmlformats.org/officeDocument/2006/math">
                    <m:sSup>
                      <m:sSupPr>
                        <m:ctrlPr>
                          <a:rPr lang="en-US" altLang="zh-CN" sz="1400" i="1" dirty="0" smtClean="0">
                            <a:latin typeface="Cambria Math" panose="02040503050406030204" pitchFamily="18" charset="0"/>
                            <a:ea typeface="方正仿宋_GBK" panose="03000509000000000000" pitchFamily="65" charset="-122"/>
                            <a:cs typeface="Times New Roman" panose="02020603050405020304" pitchFamily="18" charset="0"/>
                          </a:rPr>
                        </m:ctrlPr>
                      </m:sSupPr>
                      <m:e>
                        <m:r>
                          <m:rPr>
                            <m:nor/>
                          </m:rPr>
                          <a:rPr lang="el-GR" altLang="zh-CN" sz="1400" dirty="0">
                            <a:latin typeface="Times New Roman" panose="02020603050405020304" pitchFamily="18" charset="0"/>
                            <a:ea typeface="方正仿宋_GBK" panose="03000509000000000000" pitchFamily="65" charset="-122"/>
                            <a:cs typeface="Times New Roman" panose="02020603050405020304" pitchFamily="18" charset="0"/>
                          </a:rPr>
                          <m:t>θ</m:t>
                        </m:r>
                      </m:e>
                      <m:sup>
                        <m:r>
                          <a:rPr lang="en-US" altLang="zh-CN" sz="1400" i="1" dirty="0">
                            <a:latin typeface="Cambria Math" panose="02040503050406030204" pitchFamily="18" charset="0"/>
                            <a:ea typeface="方正仿宋_GBK" panose="03000509000000000000" pitchFamily="65" charset="-122"/>
                            <a:cs typeface="Times New Roman" panose="02020603050405020304" pitchFamily="18" charset="0"/>
                          </a:rPr>
                          <m:t>2</m:t>
                        </m:r>
                      </m:sup>
                    </m:sSup>
                  </m:oMath>
                </a14:m>
                <a:r>
                  <a:rPr lang="el-GR"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δθ, </a:t>
                </a:r>
                <a:r>
                  <a:rPr lang="el-GR" altLang="zh-CN" sz="1400" dirty="0">
                    <a:latin typeface="Times New Roman" panose="02020603050405020304" pitchFamily="18" charset="0"/>
                    <a:ea typeface="方正仿宋_GBK" panose="03000509000000000000" pitchFamily="65" charset="-122"/>
                    <a:cs typeface="Times New Roman" panose="02020603050405020304" pitchFamily="18" charset="0"/>
                  </a:rPr>
                  <a:t>0</a:t>
                </a:r>
                <a:r>
                  <a:rPr lang="el-GR"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a:t>
                </a:r>
                <a:endParaRPr lang="zh-CN" altLang="en-US" sz="1400" dirty="0">
                  <a:latin typeface="Times New Roman" panose="02020603050405020304" pitchFamily="18" charset="0"/>
                  <a:ea typeface="方正仿宋_GBK" panose="03000509000000000000" pitchFamily="65" charset="-122"/>
                  <a:cs typeface="Times New Roman" panose="02020603050405020304" pitchFamily="18" charset="0"/>
                </a:endParaRPr>
              </a:p>
            </p:txBody>
          </p:sp>
        </mc:Choice>
        <mc:Fallback xmlns="">
          <p:sp>
            <p:nvSpPr>
              <p:cNvPr id="10" name="文本框 9"/>
              <p:cNvSpPr txBox="1">
                <a:spLocks noRot="1" noChangeAspect="1" noMove="1" noResize="1" noEditPoints="1" noAdjustHandles="1" noChangeArrowheads="1" noChangeShapeType="1" noTextEdit="1"/>
              </p:cNvSpPr>
              <p:nvPr/>
            </p:nvSpPr>
            <p:spPr>
              <a:xfrm>
                <a:off x="5388862" y="2468493"/>
                <a:ext cx="6236209" cy="1436996"/>
              </a:xfrm>
              <a:prstGeom prst="rect">
                <a:avLst/>
              </a:prstGeom>
              <a:blipFill>
                <a:blip r:embed="rId6"/>
                <a:stretch>
                  <a:fillRect l="-293" t="-847"/>
                </a:stretch>
              </a:blipFill>
            </p:spPr>
            <p:txBody>
              <a:bodyPr/>
              <a:lstStyle/>
              <a:p>
                <a:r>
                  <a:rPr lang="zh-CN" altLang="en-US">
                    <a:noFill/>
                  </a:rPr>
                  <a:t> </a:t>
                </a:r>
              </a:p>
            </p:txBody>
          </p:sp>
        </mc:Fallback>
      </mc:AlternateContent>
      <p:pic>
        <p:nvPicPr>
          <p:cNvPr id="9" name="图片 8"/>
          <p:cNvPicPr>
            <a:picLocks noChangeAspect="1"/>
          </p:cNvPicPr>
          <p:nvPr/>
        </p:nvPicPr>
        <p:blipFill>
          <a:blip r:embed="rId7"/>
          <a:stretch>
            <a:fillRect/>
          </a:stretch>
        </p:blipFill>
        <p:spPr>
          <a:xfrm>
            <a:off x="8846336" y="600511"/>
            <a:ext cx="2778735" cy="1555065"/>
          </a:xfrm>
          <a:prstGeom prst="rect">
            <a:avLst/>
          </a:prstGeom>
        </p:spPr>
      </p:pic>
      <p:pic>
        <p:nvPicPr>
          <p:cNvPr id="11" name="图片 10"/>
          <p:cNvPicPr>
            <a:picLocks noChangeAspect="1"/>
          </p:cNvPicPr>
          <p:nvPr/>
        </p:nvPicPr>
        <p:blipFill>
          <a:blip r:embed="rId8"/>
          <a:stretch>
            <a:fillRect/>
          </a:stretch>
        </p:blipFill>
        <p:spPr>
          <a:xfrm>
            <a:off x="5280645" y="4395215"/>
            <a:ext cx="3062618" cy="1601477"/>
          </a:xfrm>
          <a:prstGeom prst="rect">
            <a:avLst/>
          </a:prstGeom>
        </p:spPr>
      </p:pic>
      <p:pic>
        <p:nvPicPr>
          <p:cNvPr id="12" name="图片 11"/>
          <p:cNvPicPr>
            <a:picLocks noChangeAspect="1"/>
          </p:cNvPicPr>
          <p:nvPr/>
        </p:nvPicPr>
        <p:blipFill>
          <a:blip r:embed="rId9"/>
          <a:stretch>
            <a:fillRect/>
          </a:stretch>
        </p:blipFill>
        <p:spPr>
          <a:xfrm>
            <a:off x="8534451" y="4145142"/>
            <a:ext cx="3090620" cy="2101622"/>
          </a:xfrm>
          <a:prstGeom prst="rect">
            <a:avLst/>
          </a:prstGeom>
        </p:spPr>
      </p:pic>
    </p:spTree>
    <p:extLst>
      <p:ext uri="{BB962C8B-B14F-4D97-AF65-F5344CB8AC3E}">
        <p14:creationId xmlns:p14="http://schemas.microsoft.com/office/powerpoint/2010/main" val="383946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直接连接符 31"/>
          <p:cNvCxnSpPr/>
          <p:nvPr/>
        </p:nvCxnSpPr>
        <p:spPr>
          <a:xfrm>
            <a:off x="4615933" y="591464"/>
            <a:ext cx="53201" cy="5928464"/>
          </a:xfrm>
          <a:prstGeom prst="line">
            <a:avLst/>
          </a:prstGeom>
        </p:spPr>
        <p:style>
          <a:lnRef idx="2">
            <a:schemeClr val="accent1"/>
          </a:lnRef>
          <a:fillRef idx="0">
            <a:schemeClr val="accent1"/>
          </a:fillRef>
          <a:effectRef idx="1">
            <a:schemeClr val="accent1"/>
          </a:effectRef>
          <a:fontRef idx="minor">
            <a:schemeClr val="tx1"/>
          </a:fontRef>
        </p:style>
      </p:cxnSp>
      <p:pic>
        <p:nvPicPr>
          <p:cNvPr id="2" name="图片 1"/>
          <p:cNvPicPr>
            <a:picLocks noChangeAspect="1"/>
          </p:cNvPicPr>
          <p:nvPr/>
        </p:nvPicPr>
        <p:blipFill>
          <a:blip r:embed="rId3"/>
          <a:stretch>
            <a:fillRect/>
          </a:stretch>
        </p:blipFill>
        <p:spPr>
          <a:xfrm>
            <a:off x="310897" y="2072639"/>
            <a:ext cx="3940871" cy="2032769"/>
          </a:xfrm>
          <a:prstGeom prst="rect">
            <a:avLst/>
          </a:prstGeom>
        </p:spPr>
      </p:pic>
      <p:pic>
        <p:nvPicPr>
          <p:cNvPr id="3" name="图片 2"/>
          <p:cNvPicPr>
            <a:picLocks noChangeAspect="1"/>
          </p:cNvPicPr>
          <p:nvPr/>
        </p:nvPicPr>
        <p:blipFill>
          <a:blip r:embed="rId4"/>
          <a:stretch>
            <a:fillRect/>
          </a:stretch>
        </p:blipFill>
        <p:spPr>
          <a:xfrm>
            <a:off x="310897" y="591464"/>
            <a:ext cx="3940871" cy="1029567"/>
          </a:xfrm>
          <a:prstGeom prst="rect">
            <a:avLst/>
          </a:prstGeom>
        </p:spPr>
      </p:pic>
      <p:sp>
        <p:nvSpPr>
          <p:cNvPr id="4" name="文本框 3"/>
          <p:cNvSpPr txBox="1"/>
          <p:nvPr/>
        </p:nvSpPr>
        <p:spPr>
          <a:xfrm>
            <a:off x="310897" y="4437888"/>
            <a:ext cx="4017263" cy="1600438"/>
          </a:xfrm>
          <a:prstGeom prst="rect">
            <a:avLst/>
          </a:prstGeom>
          <a:noFill/>
        </p:spPr>
        <p:txBody>
          <a:bodyPr wrap="square" rtlCol="0">
            <a:spAutoFit/>
          </a:bodyPr>
          <a:lstStyle/>
          <a:p>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束团从</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LPA</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出来后经过一个</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R56=100mm</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的</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chicane</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，形成正的能量啁啾，随后进入到一个</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5m</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长、波长</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10cm</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s-band</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）、幅度</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45.4MV</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的</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 </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高频腔，束团的能散将从</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1.8%</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降低到</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0.097%</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，能量抖动从</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3.8%</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降低到</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0.048%</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。经过能量展宽压缩后，考虑</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±1%</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的众数能量窗口，可用电荷量百分比从</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18.1%</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提高到了</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99.9%</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a:t>
            </a:r>
            <a:endParaRPr lang="zh-CN" altLang="en-US" sz="1400" dirty="0">
              <a:latin typeface="Times New Roman" panose="02020603050405020304" pitchFamily="18" charset="0"/>
              <a:ea typeface="方正仿宋_GBK" panose="03000509000000000000" pitchFamily="65" charset="-122"/>
              <a:cs typeface="Times New Roman" panose="02020603050405020304" pitchFamily="18" charset="0"/>
            </a:endParaRPr>
          </a:p>
        </p:txBody>
      </p:sp>
      <p:pic>
        <p:nvPicPr>
          <p:cNvPr id="5" name="图片 4"/>
          <p:cNvPicPr>
            <a:picLocks noChangeAspect="1"/>
          </p:cNvPicPr>
          <p:nvPr/>
        </p:nvPicPr>
        <p:blipFill>
          <a:blip r:embed="rId5"/>
          <a:stretch>
            <a:fillRect/>
          </a:stretch>
        </p:blipFill>
        <p:spPr>
          <a:xfrm>
            <a:off x="4956907" y="348462"/>
            <a:ext cx="2295542" cy="3357906"/>
          </a:xfrm>
          <a:prstGeom prst="rect">
            <a:avLst/>
          </a:prstGeom>
        </p:spPr>
      </p:pic>
      <p:pic>
        <p:nvPicPr>
          <p:cNvPr id="8" name="图片 7"/>
          <p:cNvPicPr>
            <a:picLocks noChangeAspect="1"/>
          </p:cNvPicPr>
          <p:nvPr/>
        </p:nvPicPr>
        <p:blipFill>
          <a:blip r:embed="rId6"/>
          <a:stretch>
            <a:fillRect/>
          </a:stretch>
        </p:blipFill>
        <p:spPr>
          <a:xfrm>
            <a:off x="4956906" y="3706368"/>
            <a:ext cx="6961836" cy="2813560"/>
          </a:xfrm>
          <a:prstGeom prst="rect">
            <a:avLst/>
          </a:prstGeom>
        </p:spPr>
      </p:pic>
      <p:sp>
        <p:nvSpPr>
          <p:cNvPr id="10" name="文本框 9"/>
          <p:cNvSpPr txBox="1"/>
          <p:nvPr/>
        </p:nvSpPr>
        <p:spPr>
          <a:xfrm>
            <a:off x="7540222" y="473143"/>
            <a:ext cx="4187952" cy="3108543"/>
          </a:xfrm>
          <a:prstGeom prst="rect">
            <a:avLst/>
          </a:prstGeom>
          <a:noFill/>
        </p:spPr>
        <p:txBody>
          <a:bodyPr wrap="square" rtlCol="0">
            <a:spAutoFit/>
          </a:bodyPr>
          <a:lstStyle/>
          <a:p>
            <a:pPr algn="just"/>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对应</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R56100mm</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，计算出所需的高频腔振幅</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45.4MV</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，图</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2</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是在此条件下对高频腔相位扫描的结果。在</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0⁰</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时能散和能量抖动都被有效的减少；在</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180</a:t>
            </a:r>
            <a:r>
              <a:rPr lang="en-US" altLang="zh-CN" sz="1400" dirty="0">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⁰</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时则</a:t>
            </a:r>
            <a:r>
              <a:rPr lang="zh-CN" altLang="en-US" sz="1400" dirty="0">
                <a:latin typeface="Times New Roman" panose="02020603050405020304" pitchFamily="18" charset="0"/>
                <a:ea typeface="方正仿宋_GBK" panose="03000509000000000000" pitchFamily="65" charset="-122"/>
                <a:cs typeface="Times New Roman" panose="02020603050405020304" pitchFamily="18" charset="0"/>
              </a:rPr>
              <a:t>相反； </a:t>
            </a:r>
            <a:r>
              <a:rPr lang="en-US" altLang="zh-CN" sz="1400" dirty="0">
                <a:latin typeface="Times New Roman" panose="02020603050405020304" pitchFamily="18" charset="0"/>
                <a:ea typeface="方正仿宋_GBK" panose="03000509000000000000" pitchFamily="65" charset="-122"/>
                <a:cs typeface="Times New Roman" panose="02020603050405020304" pitchFamily="18" charset="0"/>
              </a:rPr>
              <a:t>±</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90°</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时束团会被集体加速或减速，最终效果只是能谱的平移。</a:t>
            </a:r>
            <a:endPar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endParaRPr>
          </a:p>
          <a:p>
            <a:pPr algn="just"/>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图中</a:t>
            </a:r>
            <a:r>
              <a:rPr lang="zh-CN" altLang="en-US" sz="1400" dirty="0">
                <a:latin typeface="Times New Roman" panose="02020603050405020304" pitchFamily="18" charset="0"/>
                <a:ea typeface="方正仿宋_GBK" panose="03000509000000000000" pitchFamily="65" charset="-122"/>
                <a:cs typeface="Times New Roman" panose="02020603050405020304" pitchFamily="18" charset="0"/>
              </a:rPr>
              <a:t>降低能散和能量抖动最有效的相位是在−</a:t>
            </a:r>
            <a:r>
              <a:rPr lang="en-US" altLang="zh-CN" sz="1400" dirty="0">
                <a:latin typeface="Times New Roman" panose="02020603050405020304" pitchFamily="18" charset="0"/>
                <a:ea typeface="方正仿宋_GBK" panose="03000509000000000000" pitchFamily="65" charset="-122"/>
                <a:cs typeface="Times New Roman" panose="02020603050405020304" pitchFamily="18" charset="0"/>
              </a:rPr>
              <a:t>23.6</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，这是由于</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chicane</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的二级色散函数给</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chirp</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增加了一个小的曲率。</a:t>
            </a:r>
            <a:endPar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endParaRPr>
          </a:p>
          <a:p>
            <a:pPr algn="just"/>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图</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3</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记录了在以上条件下，高频腔开启或关闭时</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1000</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个束团的能谱，能量抖动降低了</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72</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倍，能散降低了</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18</a:t>
            </a:r>
            <a:r>
              <a:rPr lang="zh-CN" altLang="en-US" sz="1400" dirty="0">
                <a:latin typeface="Times New Roman" panose="02020603050405020304" pitchFamily="18" charset="0"/>
                <a:ea typeface="方正仿宋_GBK" panose="03000509000000000000" pitchFamily="65" charset="-122"/>
                <a:cs typeface="Times New Roman" panose="02020603050405020304" pitchFamily="18" charset="0"/>
              </a:rPr>
              <a:t>倍</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，中位数能量从</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257MeV</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提高到了</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275MeV</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，能量压缩后的束团平均电荷量</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32pC</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12pC </a:t>
            </a:r>
            <a:r>
              <a:rPr lang="en-US" altLang="zh-CN" sz="1400" dirty="0" err="1" smtClean="0">
                <a:latin typeface="Times New Roman" panose="02020603050405020304" pitchFamily="18" charset="0"/>
                <a:ea typeface="方正仿宋_GBK" panose="03000509000000000000" pitchFamily="65" charset="-122"/>
                <a:cs typeface="Times New Roman" panose="02020603050405020304" pitchFamily="18" charset="0"/>
              </a:rPr>
              <a:t>rms</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），最高达到</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70pC</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a:t>
            </a:r>
            <a:endPar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endParaRPr>
          </a:p>
          <a:p>
            <a:pPr algn="just"/>
            <a:r>
              <a:rPr lang="zh-CN" altLang="en-US" sz="1400" dirty="0">
                <a:latin typeface="Times New Roman" panose="02020603050405020304" pitchFamily="18" charset="0"/>
                <a:ea typeface="方正仿宋_GBK" panose="03000509000000000000" pitchFamily="65" charset="-122"/>
                <a:cs typeface="Times New Roman" panose="02020603050405020304" pitchFamily="18" charset="0"/>
              </a:rPr>
              <a:t>若</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需降低高频腔振幅只需适度增大</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R56</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增大</a:t>
            </a:r>
            <a:r>
              <a:rPr lang="en-US" altLang="zh-CN" sz="1400" dirty="0" smtClean="0">
                <a:latin typeface="Times New Roman" panose="02020603050405020304" pitchFamily="18" charset="0"/>
                <a:ea typeface="方正仿宋_GBK" panose="03000509000000000000" pitchFamily="65" charset="-122"/>
                <a:cs typeface="Times New Roman" panose="02020603050405020304" pitchFamily="18" charset="0"/>
              </a:rPr>
              <a:t>RF</a:t>
            </a:r>
            <a:r>
              <a:rPr lang="zh-CN" altLang="en-US" sz="1400" dirty="0" smtClean="0">
                <a:latin typeface="Times New Roman" panose="02020603050405020304" pitchFamily="18" charset="0"/>
                <a:ea typeface="方正仿宋_GBK" panose="03000509000000000000" pitchFamily="65" charset="-122"/>
                <a:cs typeface="Times New Roman" panose="02020603050405020304" pitchFamily="18" charset="0"/>
              </a:rPr>
              <a:t>波长。</a:t>
            </a:r>
            <a:endParaRPr lang="zh-CN" altLang="en-US" sz="1400" dirty="0">
              <a:latin typeface="Times New Roman" panose="02020603050405020304" pitchFamily="18" charset="0"/>
              <a:ea typeface="方正仿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1598553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直接连接符 31"/>
          <p:cNvCxnSpPr/>
          <p:nvPr/>
        </p:nvCxnSpPr>
        <p:spPr>
          <a:xfrm>
            <a:off x="4097183" y="483894"/>
            <a:ext cx="53201" cy="5928464"/>
          </a:xfrm>
          <a:prstGeom prst="line">
            <a:avLst/>
          </a:prstGeom>
        </p:spPr>
        <p:style>
          <a:lnRef idx="2">
            <a:schemeClr val="accent1"/>
          </a:lnRef>
          <a:fillRef idx="0">
            <a:schemeClr val="accent1"/>
          </a:fillRef>
          <a:effectRef idx="1">
            <a:schemeClr val="accent1"/>
          </a:effectRef>
          <a:fontRef idx="minor">
            <a:schemeClr val="tx1"/>
          </a:fontRef>
        </p:style>
      </p:cxnSp>
      <p:sp>
        <p:nvSpPr>
          <p:cNvPr id="8" name="文本框 7"/>
          <p:cNvSpPr txBox="1"/>
          <p:nvPr/>
        </p:nvSpPr>
        <p:spPr>
          <a:xfrm>
            <a:off x="402337" y="4306797"/>
            <a:ext cx="3188207" cy="1692771"/>
          </a:xfrm>
          <a:prstGeom prst="rect">
            <a:avLst/>
          </a:prstGeom>
          <a:noFill/>
        </p:spPr>
        <p:txBody>
          <a:bodyPr wrap="square" rtlCol="0">
            <a:spAutoFit/>
          </a:bodyPr>
          <a:lstStyle/>
          <a:p>
            <a:pPr algn="just"/>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欠密度是指等离子密度低于束流密度。相较于过密度等离子体透镜，欠密度等离子透镜在束流进入时会被束流排空所有的电子，只留下均匀的正离子柱，有更小的球面像差和纵向像差，且背景噪声更低。但对正电子来说会有严重的非线性效应，可以通过减少正电子束团半径来保持线性效应。</a:t>
            </a:r>
            <a:endPar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endParaRPr>
          </a:p>
        </p:txBody>
      </p:sp>
      <p:pic>
        <p:nvPicPr>
          <p:cNvPr id="2" name="图片 1"/>
          <p:cNvPicPr>
            <a:picLocks noChangeAspect="1"/>
          </p:cNvPicPr>
          <p:nvPr/>
        </p:nvPicPr>
        <p:blipFill>
          <a:blip r:embed="rId3"/>
          <a:stretch>
            <a:fillRect/>
          </a:stretch>
        </p:blipFill>
        <p:spPr>
          <a:xfrm>
            <a:off x="1" y="483894"/>
            <a:ext cx="4086492" cy="1172496"/>
          </a:xfrm>
          <a:prstGeom prst="rect">
            <a:avLst/>
          </a:prstGeom>
        </p:spPr>
      </p:pic>
      <p:pic>
        <p:nvPicPr>
          <p:cNvPr id="3" name="图片 2"/>
          <p:cNvPicPr>
            <a:picLocks noChangeAspect="1"/>
          </p:cNvPicPr>
          <p:nvPr/>
        </p:nvPicPr>
        <p:blipFill>
          <a:blip r:embed="rId4"/>
          <a:stretch>
            <a:fillRect/>
          </a:stretch>
        </p:blipFill>
        <p:spPr>
          <a:xfrm>
            <a:off x="1057174" y="2109216"/>
            <a:ext cx="2224703" cy="1571352"/>
          </a:xfrm>
          <a:prstGeom prst="rect">
            <a:avLst/>
          </a:prstGeom>
        </p:spPr>
      </p:pic>
      <p:pic>
        <p:nvPicPr>
          <p:cNvPr id="7" name="图片 6"/>
          <p:cNvPicPr>
            <a:picLocks noChangeAspect="1"/>
          </p:cNvPicPr>
          <p:nvPr/>
        </p:nvPicPr>
        <p:blipFill>
          <a:blip r:embed="rId5"/>
          <a:stretch>
            <a:fillRect/>
          </a:stretch>
        </p:blipFill>
        <p:spPr>
          <a:xfrm>
            <a:off x="4150384" y="483894"/>
            <a:ext cx="3079472" cy="1280114"/>
          </a:xfrm>
          <a:prstGeom prst="rect">
            <a:avLst/>
          </a:prstGeom>
        </p:spPr>
      </p:pic>
      <p:sp>
        <p:nvSpPr>
          <p:cNvPr id="10" name="文本框 9"/>
          <p:cNvSpPr txBox="1"/>
          <p:nvPr/>
        </p:nvSpPr>
        <p:spPr>
          <a:xfrm>
            <a:off x="7351776" y="677675"/>
            <a:ext cx="4358640" cy="892552"/>
          </a:xfrm>
          <a:prstGeom prst="rect">
            <a:avLst/>
          </a:prstGeom>
          <a:noFill/>
        </p:spPr>
        <p:txBody>
          <a:bodyPr wrap="square" rtlCol="0">
            <a:spAutoFit/>
          </a:bodyPr>
          <a:lstStyle/>
          <a:p>
            <a:pPr algn="just"/>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图</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2</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的结果说明相较于过密度等离子透镜，欠密度等离子透镜造成的束团纵向像差更小，头尾部分的像差是由于束团的密度在头尾部分小于等离子密度。同时球面像差也足够小。</a:t>
            </a:r>
            <a:endPar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endParaRPr>
          </a:p>
        </p:txBody>
      </p:sp>
      <p:pic>
        <p:nvPicPr>
          <p:cNvPr id="9" name="图片 8"/>
          <p:cNvPicPr>
            <a:picLocks noChangeAspect="1"/>
          </p:cNvPicPr>
          <p:nvPr/>
        </p:nvPicPr>
        <p:blipFill>
          <a:blip r:embed="rId6"/>
          <a:stretch>
            <a:fillRect/>
          </a:stretch>
        </p:blipFill>
        <p:spPr>
          <a:xfrm>
            <a:off x="4558815" y="1872670"/>
            <a:ext cx="3079472" cy="3058416"/>
          </a:xfrm>
          <a:prstGeom prst="rect">
            <a:avLst/>
          </a:prstGeom>
        </p:spPr>
      </p:pic>
      <p:sp>
        <p:nvSpPr>
          <p:cNvPr id="12" name="文本框 11"/>
          <p:cNvSpPr txBox="1"/>
          <p:nvPr/>
        </p:nvSpPr>
        <p:spPr>
          <a:xfrm>
            <a:off x="4651743" y="5183662"/>
            <a:ext cx="2986544" cy="692497"/>
          </a:xfrm>
          <a:prstGeom prst="rect">
            <a:avLst/>
          </a:prstGeom>
          <a:noFill/>
        </p:spPr>
        <p:txBody>
          <a:bodyPr wrap="square" rtlCol="0">
            <a:spAutoFit/>
          </a:bodyPr>
          <a:lstStyle/>
          <a:p>
            <a:pPr algn="just"/>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对正电子来说，球面像差比负电子在欠密度等离子透镜中的情况要大，但仍小于在过密度透镜中的情况。</a:t>
            </a:r>
            <a:endPar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endParaRPr>
          </a:p>
        </p:txBody>
      </p:sp>
      <p:pic>
        <p:nvPicPr>
          <p:cNvPr id="11" name="图片 10"/>
          <p:cNvPicPr>
            <a:picLocks noChangeAspect="1"/>
          </p:cNvPicPr>
          <p:nvPr/>
        </p:nvPicPr>
        <p:blipFill>
          <a:blip r:embed="rId7"/>
          <a:stretch>
            <a:fillRect/>
          </a:stretch>
        </p:blipFill>
        <p:spPr>
          <a:xfrm>
            <a:off x="8046720" y="1872670"/>
            <a:ext cx="3159677" cy="2732693"/>
          </a:xfrm>
          <a:prstGeom prst="rect">
            <a:avLst/>
          </a:prstGeom>
        </p:spPr>
      </p:pic>
      <p:sp>
        <p:nvSpPr>
          <p:cNvPr id="14" name="文本框 13"/>
          <p:cNvSpPr txBox="1"/>
          <p:nvPr/>
        </p:nvSpPr>
        <p:spPr>
          <a:xfrm>
            <a:off x="8046719" y="4907806"/>
            <a:ext cx="3159677" cy="492443"/>
          </a:xfrm>
          <a:prstGeom prst="rect">
            <a:avLst/>
          </a:prstGeom>
          <a:noFill/>
        </p:spPr>
        <p:txBody>
          <a:bodyPr wrap="square" rtlCol="0">
            <a:spAutoFit/>
          </a:bodyPr>
          <a:lstStyle/>
          <a:p>
            <a:pPr algn="just"/>
            <a:r>
              <a:rPr lang="zh-CN" altLang="en-US" sz="1300" smtClean="0">
                <a:latin typeface="Times New Roman" panose="02020603050405020304" pitchFamily="18" charset="0"/>
                <a:ea typeface="方正仿宋_GBK" panose="03000509000000000000" pitchFamily="65" charset="-122"/>
                <a:cs typeface="Times New Roman" panose="02020603050405020304" pitchFamily="18" charset="0"/>
              </a:rPr>
              <a:t>即使只有一个束团被聚焦也能提高对撞亮度，因为会增加对一个束团的扰动。</a:t>
            </a:r>
            <a:endPar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409494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843432" y="2594863"/>
            <a:ext cx="3756149" cy="2030350"/>
          </a:xfrm>
          <a:prstGeom prst="rect">
            <a:avLst/>
          </a:prstGeom>
        </p:spPr>
      </p:pic>
      <p:cxnSp>
        <p:nvCxnSpPr>
          <p:cNvPr id="32" name="直接连接符 31"/>
          <p:cNvCxnSpPr/>
          <p:nvPr/>
        </p:nvCxnSpPr>
        <p:spPr>
          <a:xfrm flipH="1">
            <a:off x="5211871" y="583430"/>
            <a:ext cx="12400" cy="5839968"/>
          </a:xfrm>
          <a:prstGeom prst="line">
            <a:avLst/>
          </a:prstGeom>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8" name="文本框 7"/>
              <p:cNvSpPr txBox="1"/>
              <p:nvPr/>
            </p:nvSpPr>
            <p:spPr>
              <a:xfrm>
                <a:off x="231142" y="4625213"/>
                <a:ext cx="4901689" cy="1798185"/>
              </a:xfrm>
              <a:prstGeom prst="rect">
                <a:avLst/>
              </a:prstGeom>
              <a:noFill/>
            </p:spPr>
            <p:txBody>
              <a:bodyPr wrap="square" rtlCol="0">
                <a:spAutoFit/>
              </a:bodyPr>
              <a:lstStyle/>
              <a:p>
                <a:pPr algn="just"/>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这篇论文观测到</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APL</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对高能正电子束的聚焦，聚焦强度在</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T/um</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量级。</a:t>
                </a:r>
                <a:endPar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endParaRPr>
              </a:p>
              <a:p>
                <a:pPr algn="just"/>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APL</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由脉冲</a:t>
                </a:r>
                <a:r>
                  <a:rPr lang="zh-CN" altLang="en-US" sz="1300" dirty="0">
                    <a:latin typeface="Times New Roman" panose="02020603050405020304" pitchFamily="18" charset="0"/>
                    <a:ea typeface="方正仿宋_GBK" panose="03000509000000000000" pitchFamily="65" charset="-122"/>
                    <a:cs typeface="Times New Roman" panose="02020603050405020304" pitchFamily="18" charset="0"/>
                  </a:rPr>
                  <a:t>氮气射流</a:t>
                </a:r>
                <a: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a:t>(</a:t>
                </a:r>
                <a:r>
                  <a:rPr lang="zh-CN" altLang="en-US" sz="1300" dirty="0">
                    <a:latin typeface="Times New Roman" panose="02020603050405020304" pitchFamily="18" charset="0"/>
                    <a:ea typeface="方正仿宋_GBK" panose="03000509000000000000" pitchFamily="65" charset="-122"/>
                    <a:cs typeface="Times New Roman" panose="02020603050405020304" pitchFamily="18" charset="0"/>
                  </a:rPr>
                  <a:t>密度约 </a:t>
                </a:r>
                <a: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a:t>(6.5±2.5)×</a:t>
                </a:r>
                <a14:m>
                  <m:oMath xmlns:m="http://schemas.openxmlformats.org/officeDocument/2006/math">
                    <m:sSup>
                      <m:sSupPr>
                        <m:ctrlPr>
                          <a:rPr lang="en-US" altLang="zh-CN" sz="1300" i="1">
                            <a:latin typeface="Cambria Math" panose="02040503050406030204" pitchFamily="18" charset="0"/>
                            <a:ea typeface="方正仿宋_GBK" panose="03000509000000000000" pitchFamily="65" charset="-122"/>
                            <a:cs typeface="Times New Roman" panose="02020603050405020304" pitchFamily="18" charset="0"/>
                          </a:rPr>
                        </m:ctrlPr>
                      </m:sSupPr>
                      <m:e>
                        <m:r>
                          <m:rPr>
                            <m:nor/>
                          </m:rP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m:t>10</m:t>
                        </m:r>
                      </m:e>
                      <m:sup>
                        <m:r>
                          <m:rPr>
                            <m:nor/>
                          </m:rP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m:t>18</m:t>
                        </m:r>
                      </m:sup>
                    </m:sSup>
                  </m:oMath>
                </a14:m>
                <a: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a:t> </a:t>
                </a:r>
                <a14:m>
                  <m:oMath xmlns:m="http://schemas.openxmlformats.org/officeDocument/2006/math">
                    <m:sSup>
                      <m:sSupPr>
                        <m:ctrlPr>
                          <a:rPr lang="en-US" altLang="zh-CN" sz="1300" i="1">
                            <a:latin typeface="Cambria Math" panose="02040503050406030204" pitchFamily="18" charset="0"/>
                            <a:ea typeface="方正仿宋_GBK" panose="03000509000000000000" pitchFamily="65" charset="-122"/>
                            <a:cs typeface="Times New Roman" panose="02020603050405020304" pitchFamily="18" charset="0"/>
                          </a:rPr>
                        </m:ctrlPr>
                      </m:sSupPr>
                      <m:e>
                        <m:r>
                          <m:rPr>
                            <m:nor/>
                          </m:rP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m:t>cm</m:t>
                        </m:r>
                      </m:e>
                      <m:sup>
                        <m:r>
                          <m:rPr>
                            <m:nor/>
                          </m:rP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m:t>−3</m:t>
                        </m:r>
                      </m:sup>
                    </m:sSup>
                  </m:oMath>
                </a14:m>
                <a:r>
                  <a:rPr lang="zh-CN" altLang="en-US" sz="1300" dirty="0">
                    <a:latin typeface="Times New Roman" panose="02020603050405020304" pitchFamily="18" charset="0"/>
                    <a:ea typeface="方正仿宋_GBK" panose="03000509000000000000" pitchFamily="65" charset="-122"/>
                    <a:cs typeface="Times New Roman" panose="02020603050405020304" pitchFamily="18" charset="0"/>
                  </a:rPr>
                  <a:t>、厚度</a:t>
                </a:r>
                <a: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a:t>3mm)</a:t>
                </a:r>
                <a:r>
                  <a:rPr lang="zh-CN" altLang="en-US" sz="1300" dirty="0">
                    <a:latin typeface="Times New Roman" panose="02020603050405020304" pitchFamily="18" charset="0"/>
                    <a:ea typeface="方正仿宋_GBK" panose="03000509000000000000" pitchFamily="65" charset="-122"/>
                    <a:cs typeface="Times New Roman" panose="02020603050405020304" pitchFamily="18" charset="0"/>
                  </a:rPr>
                  <a:t>电离</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形成。当</a:t>
                </a:r>
                <a:r>
                  <a:rPr lang="zh-CN" altLang="en-US" sz="1300" dirty="0">
                    <a:latin typeface="Times New Roman" panose="02020603050405020304" pitchFamily="18" charset="0"/>
                    <a:ea typeface="方正仿宋_GBK" panose="03000509000000000000" pitchFamily="65" charset="-122"/>
                    <a:cs typeface="Times New Roman" panose="02020603050405020304" pitchFamily="18" charset="0"/>
                  </a:rPr>
                  <a:t>正电子束</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（能量 </a:t>
                </a:r>
                <a: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a:t>28.5 GeV</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，长度 </a:t>
                </a:r>
                <a: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a:t>0.6 mm</a:t>
                </a:r>
                <a:r>
                  <a:rPr lang="zh-CN" altLang="en-US" sz="1300" dirty="0">
                    <a:latin typeface="Times New Roman" panose="02020603050405020304" pitchFamily="18" charset="0"/>
                    <a:ea typeface="方正仿宋_GBK" panose="03000509000000000000" pitchFamily="65" charset="-122"/>
                    <a:cs typeface="Times New Roman" panose="02020603050405020304" pitchFamily="18" charset="0"/>
                  </a:rPr>
                  <a:t>，归一化发射度分别为 </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5×</a:t>
                </a:r>
                <a14:m>
                  <m:oMath xmlns:m="http://schemas.openxmlformats.org/officeDocument/2006/math">
                    <m:sSup>
                      <m:sSupPr>
                        <m:ctrlPr>
                          <a:rPr lang="en-US" altLang="zh-CN" sz="1300" i="1" smtClean="0">
                            <a:latin typeface="Cambria Math" panose="02040503050406030204" pitchFamily="18" charset="0"/>
                            <a:ea typeface="方正仿宋_GBK" panose="03000509000000000000" pitchFamily="65" charset="-122"/>
                            <a:cs typeface="Times New Roman" panose="02020603050405020304" pitchFamily="18" charset="0"/>
                          </a:rPr>
                        </m:ctrlPr>
                      </m:sSupPr>
                      <m:e>
                        <m:r>
                          <m:rPr>
                            <m:nor/>
                          </m:rP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m:t>10</m:t>
                        </m:r>
                      </m:e>
                      <m:sup>
                        <m:r>
                          <m:rPr>
                            <m:nor/>
                          </m:rP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m:t>−5</m:t>
                        </m:r>
                      </m:sup>
                    </m:sSup>
                  </m:oMath>
                </a14:m>
                <a: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1300" dirty="0" err="1" smtClean="0">
                    <a:latin typeface="Times New Roman" panose="02020603050405020304" pitchFamily="18" charset="0"/>
                    <a:ea typeface="方正仿宋_GBK" panose="03000509000000000000" pitchFamily="65" charset="-122"/>
                    <a:cs typeface="Times New Roman" panose="02020603050405020304" pitchFamily="18" charset="0"/>
                  </a:rPr>
                  <a:t>m.rad</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 (x</a:t>
                </a:r>
                <a: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a:t>) </a:t>
                </a:r>
                <a:r>
                  <a:rPr lang="zh-CN" altLang="en-US" sz="1300" dirty="0">
                    <a:latin typeface="Times New Roman" panose="02020603050405020304" pitchFamily="18" charset="0"/>
                    <a:ea typeface="方正仿宋_GBK" panose="03000509000000000000" pitchFamily="65" charset="-122"/>
                    <a:cs typeface="Times New Roman" panose="02020603050405020304" pitchFamily="18" charset="0"/>
                  </a:rPr>
                  <a:t>与 </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5×</a:t>
                </a:r>
                <a14:m>
                  <m:oMath xmlns:m="http://schemas.openxmlformats.org/officeDocument/2006/math">
                    <m:sSup>
                      <m:sSupPr>
                        <m:ctrlPr>
                          <a:rPr lang="en-US" altLang="zh-CN" sz="1300" i="1">
                            <a:latin typeface="Cambria Math" panose="02040503050406030204" pitchFamily="18" charset="0"/>
                            <a:ea typeface="方正仿宋_GBK" panose="03000509000000000000" pitchFamily="65" charset="-122"/>
                            <a:cs typeface="Times New Roman" panose="02020603050405020304" pitchFamily="18" charset="0"/>
                          </a:rPr>
                        </m:ctrlPr>
                      </m:sSupPr>
                      <m:e>
                        <m:r>
                          <m:rPr>
                            <m:nor/>
                          </m:rP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m:t>10</m:t>
                        </m:r>
                      </m:e>
                      <m:sup>
                        <m:r>
                          <m:rPr>
                            <m:nor/>
                          </m:rP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m:t>−</m:t>
                        </m:r>
                        <m:r>
                          <m:rPr>
                            <m:nor/>
                          </m:rPr>
                          <a:rPr lang="en-US" altLang="zh-CN" sz="1300" b="0" i="0" dirty="0" smtClean="0">
                            <a:latin typeface="Times New Roman" panose="02020603050405020304" pitchFamily="18" charset="0"/>
                            <a:ea typeface="方正仿宋_GBK" panose="03000509000000000000" pitchFamily="65" charset="-122"/>
                            <a:cs typeface="Times New Roman" panose="02020603050405020304" pitchFamily="18" charset="0"/>
                          </a:rPr>
                          <m:t>6</m:t>
                        </m:r>
                      </m:sup>
                    </m:sSup>
                  </m:oMath>
                </a14:m>
                <a: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1300" dirty="0" err="1" smtClean="0">
                    <a:latin typeface="Times New Roman" panose="02020603050405020304" pitchFamily="18" charset="0"/>
                    <a:ea typeface="方正仿宋_GBK" panose="03000509000000000000" pitchFamily="65" charset="-122"/>
                    <a:cs typeface="Times New Roman" panose="02020603050405020304" pitchFamily="18" charset="0"/>
                  </a:rPr>
                  <a:t>m.rad</a:t>
                </a:r>
                <a: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(y</a:t>
                </a:r>
                <a: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a:t>)</a:t>
                </a:r>
                <a:r>
                  <a:rPr lang="zh-CN" altLang="en-US" sz="1300" dirty="0">
                    <a:latin typeface="Times New Roman" panose="02020603050405020304" pitchFamily="18" charset="0"/>
                    <a:ea typeface="方正仿宋_GBK" panose="03000509000000000000" pitchFamily="65" charset="-122"/>
                    <a:cs typeface="Times New Roman" panose="02020603050405020304" pitchFamily="18" charset="0"/>
                  </a:rPr>
                  <a:t>，每束团约 </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1.5×</a:t>
                </a:r>
                <a14:m>
                  <m:oMath xmlns:m="http://schemas.openxmlformats.org/officeDocument/2006/math">
                    <m:sSup>
                      <m:sSupPr>
                        <m:ctrlPr>
                          <a:rPr lang="en-US" altLang="zh-CN" sz="1300" i="1">
                            <a:latin typeface="Cambria Math" panose="02040503050406030204" pitchFamily="18" charset="0"/>
                            <a:ea typeface="方正仿宋_GBK" panose="03000509000000000000" pitchFamily="65" charset="-122"/>
                            <a:cs typeface="Times New Roman" panose="02020603050405020304" pitchFamily="18" charset="0"/>
                          </a:rPr>
                        </m:ctrlPr>
                      </m:sSupPr>
                      <m:e>
                        <m:r>
                          <m:rPr>
                            <m:nor/>
                          </m:rP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m:t>10</m:t>
                        </m:r>
                      </m:e>
                      <m:sup>
                        <m:r>
                          <m:rPr>
                            <m:nor/>
                          </m:rPr>
                          <a:rPr lang="en-US" altLang="zh-CN" sz="1300" b="0" i="0" dirty="0" smtClean="0">
                            <a:latin typeface="Times New Roman" panose="02020603050405020304" pitchFamily="18" charset="0"/>
                            <a:ea typeface="方正仿宋_GBK" panose="03000509000000000000" pitchFamily="65" charset="-122"/>
                            <a:cs typeface="Times New Roman" panose="02020603050405020304" pitchFamily="18" charset="0"/>
                          </a:rPr>
                          <m:t>10</m:t>
                        </m:r>
                      </m:sup>
                    </m:sSup>
                  </m:oMath>
                </a14:m>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个粒子）通过</a:t>
                </a:r>
                <a:r>
                  <a:rPr lang="zh-CN" altLang="en-US" sz="1300" dirty="0">
                    <a:latin typeface="Times New Roman" panose="02020603050405020304" pitchFamily="18" charset="0"/>
                    <a:ea typeface="方正仿宋_GBK" panose="03000509000000000000" pitchFamily="65" charset="-122"/>
                    <a:cs typeface="Times New Roman" panose="02020603050405020304" pitchFamily="18" charset="0"/>
                  </a:rPr>
                  <a:t>时</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a:t>
                </a:r>
                <a:r>
                  <a:rPr lang="zh-CN" altLang="en-US" sz="1300" dirty="0">
                    <a:latin typeface="Times New Roman" panose="02020603050405020304" pitchFamily="18" charset="0"/>
                    <a:ea typeface="方正仿宋_GBK" panose="03000509000000000000" pitchFamily="65" charset="-122"/>
                    <a:cs typeface="Times New Roman" panose="02020603050405020304" pitchFamily="18" charset="0"/>
                  </a:rPr>
                  <a:t>氮气</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被电离形成等离子体。经过</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APL</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后被下游的线扫描仪测量束团</a:t>
                </a:r>
                <a:r>
                  <a:rPr lang="zh-CN" altLang="en-US" sz="1300" dirty="0">
                    <a:latin typeface="Times New Roman" panose="02020603050405020304" pitchFamily="18" charset="0"/>
                    <a:ea typeface="方正仿宋_GBK" panose="03000509000000000000" pitchFamily="65" charset="-122"/>
                    <a:cs typeface="Times New Roman" panose="02020603050405020304" pitchFamily="18" charset="0"/>
                  </a:rPr>
                  <a:t>尺寸。透镜处的椭圆形束斑通常为 </a:t>
                </a:r>
                <a: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a:t>11.5 </a:t>
                </a:r>
                <a:r>
                  <a:rPr lang="en-US" altLang="zh-CN" sz="1300" dirty="0" err="1">
                    <a:latin typeface="Times New Roman" panose="02020603050405020304" pitchFamily="18" charset="0"/>
                    <a:ea typeface="方正仿宋_GBK" panose="03000509000000000000" pitchFamily="65" charset="-122"/>
                    <a:cs typeface="Times New Roman" panose="02020603050405020304" pitchFamily="18" charset="0"/>
                  </a:rPr>
                  <a:t>μm</a:t>
                </a:r>
                <a:r>
                  <a:rPr lang="en-US" altLang="zh-CN" sz="1300" dirty="0">
                    <a:latin typeface="Times New Roman" panose="02020603050405020304" pitchFamily="18" charset="0"/>
                    <a:ea typeface="方正仿宋_GBK" panose="03000509000000000000" pitchFamily="65" charset="-122"/>
                    <a:cs typeface="Times New Roman" panose="02020603050405020304" pitchFamily="18" charset="0"/>
                  </a:rPr>
                  <a:t> × 2.5 </a:t>
                </a:r>
                <a:r>
                  <a:rPr lang="en-US" altLang="zh-CN" sz="1300" dirty="0" err="1" smtClean="0">
                    <a:latin typeface="Times New Roman" panose="02020603050405020304" pitchFamily="18" charset="0"/>
                    <a:ea typeface="方正仿宋_GBK" panose="03000509000000000000" pitchFamily="65" charset="-122"/>
                    <a:cs typeface="Times New Roman" panose="02020603050405020304" pitchFamily="18" charset="0"/>
                  </a:rPr>
                  <a:t>μm</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a:t>
                </a:r>
                <a:endPar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endParaRPr>
              </a:p>
            </p:txBody>
          </p:sp>
        </mc:Choice>
        <mc:Fallback xmlns="">
          <p:sp>
            <p:nvSpPr>
              <p:cNvPr id="8" name="文本框 7"/>
              <p:cNvSpPr txBox="1">
                <a:spLocks noRot="1" noChangeAspect="1" noMove="1" noResize="1" noEditPoints="1" noAdjustHandles="1" noChangeArrowheads="1" noChangeShapeType="1" noTextEdit="1"/>
              </p:cNvSpPr>
              <p:nvPr/>
            </p:nvSpPr>
            <p:spPr>
              <a:xfrm>
                <a:off x="231142" y="4625213"/>
                <a:ext cx="4901689" cy="1798185"/>
              </a:xfrm>
              <a:prstGeom prst="rect">
                <a:avLst/>
              </a:prstGeom>
              <a:blipFill>
                <a:blip r:embed="rId4"/>
                <a:stretch>
                  <a:fillRect l="-249" t="-339" r="-124" b="-2034"/>
                </a:stretch>
              </a:blipFill>
            </p:spPr>
            <p:txBody>
              <a:bodyPr/>
              <a:lstStyle/>
              <a:p>
                <a:r>
                  <a:rPr lang="zh-CN" altLang="en-US">
                    <a:noFill/>
                  </a:rPr>
                  <a:t> </a:t>
                </a:r>
              </a:p>
            </p:txBody>
          </p:sp>
        </mc:Fallback>
      </mc:AlternateContent>
      <p:pic>
        <p:nvPicPr>
          <p:cNvPr id="2" name="图片 1"/>
          <p:cNvPicPr>
            <a:picLocks noChangeAspect="1"/>
          </p:cNvPicPr>
          <p:nvPr/>
        </p:nvPicPr>
        <p:blipFill rotWithShape="1">
          <a:blip r:embed="rId5"/>
          <a:srcRect b="8357"/>
          <a:stretch/>
        </p:blipFill>
        <p:spPr>
          <a:xfrm>
            <a:off x="231143" y="388918"/>
            <a:ext cx="4980728" cy="2205945"/>
          </a:xfrm>
          <a:prstGeom prst="rect">
            <a:avLst/>
          </a:prstGeom>
        </p:spPr>
      </p:pic>
      <p:pic>
        <p:nvPicPr>
          <p:cNvPr id="7" name="图片 6"/>
          <p:cNvPicPr>
            <a:picLocks noChangeAspect="1"/>
          </p:cNvPicPr>
          <p:nvPr/>
        </p:nvPicPr>
        <p:blipFill>
          <a:blip r:embed="rId6"/>
          <a:stretch>
            <a:fillRect/>
          </a:stretch>
        </p:blipFill>
        <p:spPr>
          <a:xfrm>
            <a:off x="5497588" y="583430"/>
            <a:ext cx="2907584" cy="3176494"/>
          </a:xfrm>
          <a:prstGeom prst="rect">
            <a:avLst/>
          </a:prstGeom>
        </p:spPr>
      </p:pic>
      <p:pic>
        <p:nvPicPr>
          <p:cNvPr id="11" name="图片 10"/>
          <p:cNvPicPr>
            <a:picLocks noChangeAspect="1"/>
          </p:cNvPicPr>
          <p:nvPr/>
        </p:nvPicPr>
        <p:blipFill>
          <a:blip r:embed="rId7"/>
          <a:stretch>
            <a:fillRect/>
          </a:stretch>
        </p:blipFill>
        <p:spPr>
          <a:xfrm>
            <a:off x="8727258" y="1649799"/>
            <a:ext cx="3053018" cy="4773599"/>
          </a:xfrm>
          <a:prstGeom prst="rect">
            <a:avLst/>
          </a:prstGeom>
        </p:spPr>
      </p:pic>
      <p:sp>
        <p:nvSpPr>
          <p:cNvPr id="13" name="文本框 12"/>
          <p:cNvSpPr txBox="1"/>
          <p:nvPr/>
        </p:nvSpPr>
        <p:spPr>
          <a:xfrm>
            <a:off x="8665343" y="511065"/>
            <a:ext cx="3029712" cy="1092607"/>
          </a:xfrm>
          <a:prstGeom prst="rect">
            <a:avLst/>
          </a:prstGeom>
          <a:noFill/>
        </p:spPr>
        <p:txBody>
          <a:bodyPr wrap="square" rtlCol="0">
            <a:spAutoFit/>
          </a:bodyPr>
          <a:lstStyle/>
          <a:p>
            <a:pPr algn="just"/>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图</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2</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对比了在有无等离子体时的束团横向位置（与</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x</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轴成</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13⁰</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倾角）和信号强度的差别，可见有</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APL</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时束斑明显收缩且峰值信号更强，表明</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APL</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对正电子的聚焦作用。</a:t>
            </a:r>
            <a:endPar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endParaRPr>
          </a:p>
        </p:txBody>
      </p:sp>
      <p:sp>
        <p:nvSpPr>
          <p:cNvPr id="14" name="文本框 13"/>
          <p:cNvSpPr txBox="1"/>
          <p:nvPr/>
        </p:nvSpPr>
        <p:spPr>
          <a:xfrm>
            <a:off x="5589027" y="4167185"/>
            <a:ext cx="2816145" cy="2092881"/>
          </a:xfrm>
          <a:prstGeom prst="rect">
            <a:avLst/>
          </a:prstGeom>
          <a:noFill/>
        </p:spPr>
        <p:txBody>
          <a:bodyPr wrap="square" rtlCol="0">
            <a:spAutoFit/>
          </a:bodyPr>
          <a:lstStyle/>
          <a:p>
            <a:pPr algn="just"/>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图</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3</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对比了有无等离子体时束团垂直和水平方向的束斑大小沿传播距离的演化。实线和虚线为</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PIC</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模拟情况，和实验数据吻合较好。有等离子体时，在</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x</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方向上束斑在</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15mm</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处达到最小值。等效四极强度</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0.7T/um</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、焦距</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34mm</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；在</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y</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方向上等效</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4T/um</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，焦距</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1.6mm</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；说明</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APL</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同时在</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x</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和</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y</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方向上都有聚焦作用，且在</a:t>
            </a:r>
            <a:r>
              <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rPr>
              <a:t>y</a:t>
            </a:r>
            <a:r>
              <a:rPr lang="zh-CN" altLang="en-US" sz="1300" dirty="0" smtClean="0">
                <a:latin typeface="Times New Roman" panose="02020603050405020304" pitchFamily="18" charset="0"/>
                <a:ea typeface="方正仿宋_GBK" panose="03000509000000000000" pitchFamily="65" charset="-122"/>
                <a:cs typeface="Times New Roman" panose="02020603050405020304" pitchFamily="18" charset="0"/>
              </a:rPr>
              <a:t>方向上聚焦效果更好。</a:t>
            </a:r>
            <a:endParaRPr lang="en-US" altLang="zh-CN" sz="1300" dirty="0" smtClean="0">
              <a:latin typeface="Times New Roman" panose="02020603050405020304" pitchFamily="18" charset="0"/>
              <a:ea typeface="方正仿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1731586770"/>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1179</Words>
  <Application>Microsoft Office PowerPoint</Application>
  <PresentationFormat>宽屏</PresentationFormat>
  <Paragraphs>42</Paragraphs>
  <Slides>5</Slides>
  <Notes>5</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5</vt:i4>
      </vt:variant>
    </vt:vector>
  </HeadingPairs>
  <TitlesOfParts>
    <vt:vector size="12" baseType="lpstr">
      <vt:lpstr>等线</vt:lpstr>
      <vt:lpstr>等线 Light</vt:lpstr>
      <vt:lpstr>方正仿宋_GBK</vt:lpstr>
      <vt:lpstr>Arial</vt:lpstr>
      <vt:lpstr>Cambria Math</vt:lpstr>
      <vt:lpstr>Times New Roman</vt:lpstr>
      <vt:lpstr>Office 主题​​</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SYQZPL@outlook.com</dc:creator>
  <cp:lastModifiedBy>SYQZPL@outlook.com</cp:lastModifiedBy>
  <cp:revision>3</cp:revision>
  <dcterms:created xsi:type="dcterms:W3CDTF">2025-09-22T10:40:19Z</dcterms:created>
  <dcterms:modified xsi:type="dcterms:W3CDTF">2025-09-22T10:41:19Z</dcterms:modified>
</cp:coreProperties>
</file>