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1866" r:id="rId3"/>
    <p:sldId id="1868" r:id="rId4"/>
    <p:sldId id="1872" r:id="rId5"/>
    <p:sldId id="1873" r:id="rId6"/>
    <p:sldId id="1870"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1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4697" autoAdjust="0"/>
  </p:normalViewPr>
  <p:slideViewPr>
    <p:cSldViewPr snapToGrid="0">
      <p:cViewPr varScale="1">
        <p:scale>
          <a:sx n="115" d="100"/>
          <a:sy n="115" d="100"/>
        </p:scale>
        <p:origin x="202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DC064D4E-6A59-417B-A767-5EA9379898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231FAF4F-29E3-4715-8BE0-2396F4DD7E9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F51630-68EE-498E-8CBC-93198619C25B}" type="datetimeFigureOut">
              <a:rPr lang="zh-CN" altLang="en-US" smtClean="0"/>
              <a:t>2025/6/17</a:t>
            </a:fld>
            <a:endParaRPr lang="zh-CN" altLang="en-US"/>
          </a:p>
        </p:txBody>
      </p:sp>
      <p:sp>
        <p:nvSpPr>
          <p:cNvPr id="4" name="页脚占位符 3">
            <a:extLst>
              <a:ext uri="{FF2B5EF4-FFF2-40B4-BE49-F238E27FC236}">
                <a16:creationId xmlns:a16="http://schemas.microsoft.com/office/drawing/2014/main" id="{0638BD85-1C28-4011-97FB-5BE6C36EC0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4C7D5CCF-43DD-43C9-A73C-A6A3209C17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D78253-F690-4AE4-B2CD-CCB6F90CB6F6}" type="slidenum">
              <a:rPr lang="zh-CN" altLang="en-US" smtClean="0"/>
              <a:t>‹#›</a:t>
            </a:fld>
            <a:endParaRPr lang="zh-CN" altLang="en-US"/>
          </a:p>
        </p:txBody>
      </p:sp>
    </p:spTree>
    <p:extLst>
      <p:ext uri="{BB962C8B-B14F-4D97-AF65-F5344CB8AC3E}">
        <p14:creationId xmlns:p14="http://schemas.microsoft.com/office/powerpoint/2010/main" val="12211939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8568F-0AD9-4F93-8839-C38794A96F95}" type="datetimeFigureOut">
              <a:rPr lang="zh-CN" altLang="en-US" smtClean="0"/>
              <a:t>2025/6/17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D8AD07-4286-4764-988A-894E9FEFEA77}" type="slidenum">
              <a:rPr lang="zh-CN" altLang="en-US" smtClean="0"/>
              <a:t>‹#›</a:t>
            </a:fld>
            <a:endParaRPr lang="zh-CN" altLang="en-US"/>
          </a:p>
        </p:txBody>
      </p:sp>
    </p:spTree>
    <p:extLst>
      <p:ext uri="{BB962C8B-B14F-4D97-AF65-F5344CB8AC3E}">
        <p14:creationId xmlns:p14="http://schemas.microsoft.com/office/powerpoint/2010/main" val="10151316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1</a:t>
            </a:fld>
            <a:endParaRPr lang="zh-CN" altLang="en-US"/>
          </a:p>
        </p:txBody>
      </p:sp>
    </p:spTree>
    <p:extLst>
      <p:ext uri="{BB962C8B-B14F-4D97-AF65-F5344CB8AC3E}">
        <p14:creationId xmlns:p14="http://schemas.microsoft.com/office/powerpoint/2010/main" val="3568410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2</a:t>
            </a:fld>
            <a:endParaRPr lang="zh-CN" altLang="en-US"/>
          </a:p>
        </p:txBody>
      </p:sp>
    </p:spTree>
    <p:extLst>
      <p:ext uri="{BB962C8B-B14F-4D97-AF65-F5344CB8AC3E}">
        <p14:creationId xmlns:p14="http://schemas.microsoft.com/office/powerpoint/2010/main" val="105740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3</a:t>
            </a:fld>
            <a:endParaRPr lang="zh-CN" altLang="en-US"/>
          </a:p>
        </p:txBody>
      </p:sp>
    </p:spTree>
    <p:extLst>
      <p:ext uri="{BB962C8B-B14F-4D97-AF65-F5344CB8AC3E}">
        <p14:creationId xmlns:p14="http://schemas.microsoft.com/office/powerpoint/2010/main" val="256909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4</a:t>
            </a:fld>
            <a:endParaRPr lang="zh-CN" altLang="en-US"/>
          </a:p>
        </p:txBody>
      </p:sp>
    </p:spTree>
    <p:extLst>
      <p:ext uri="{BB962C8B-B14F-4D97-AF65-F5344CB8AC3E}">
        <p14:creationId xmlns:p14="http://schemas.microsoft.com/office/powerpoint/2010/main" val="624582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5</a:t>
            </a:fld>
            <a:endParaRPr lang="zh-CN" altLang="en-US"/>
          </a:p>
        </p:txBody>
      </p:sp>
    </p:spTree>
    <p:extLst>
      <p:ext uri="{BB962C8B-B14F-4D97-AF65-F5344CB8AC3E}">
        <p14:creationId xmlns:p14="http://schemas.microsoft.com/office/powerpoint/2010/main" val="556929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6</a:t>
            </a:fld>
            <a:endParaRPr lang="zh-CN" altLang="en-US"/>
          </a:p>
        </p:txBody>
      </p:sp>
    </p:spTree>
    <p:extLst>
      <p:ext uri="{BB962C8B-B14F-4D97-AF65-F5344CB8AC3E}">
        <p14:creationId xmlns:p14="http://schemas.microsoft.com/office/powerpoint/2010/main" val="3003652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9BE1A7-3ED7-4DB8-8C07-0E9EFE746CC8}"/>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62151C67-0E89-432B-B628-22B345260E3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E77633B-9057-4325-87A7-8A25D1A77880}"/>
              </a:ext>
            </a:extLst>
          </p:cNvPr>
          <p:cNvSpPr>
            <a:spLocks noGrp="1"/>
          </p:cNvSpPr>
          <p:nvPr>
            <p:ph type="dt" sz="half" idx="10"/>
          </p:nvPr>
        </p:nvSpPr>
        <p:spPr/>
        <p:txBody>
          <a:bodyPr/>
          <a:lstStyle/>
          <a:p>
            <a:fld id="{9F0FBE48-265C-4708-9958-BCC3D46E3FF5}" type="datetime1">
              <a:rPr lang="zh-CN" altLang="en-US" smtClean="0"/>
              <a:t>2025/6/17</a:t>
            </a:fld>
            <a:endParaRPr lang="zh-CN" altLang="en-US"/>
          </a:p>
        </p:txBody>
      </p:sp>
      <p:sp>
        <p:nvSpPr>
          <p:cNvPr id="5" name="页脚占位符 4">
            <a:extLst>
              <a:ext uri="{FF2B5EF4-FFF2-40B4-BE49-F238E27FC236}">
                <a16:creationId xmlns:a16="http://schemas.microsoft.com/office/drawing/2014/main" id="{78CC0FE9-B547-4AB4-9573-51E0CB6B7F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84FC18-E8E4-421C-BAA0-08E1451F3BB7}"/>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364170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9D495D-CFEA-4971-B440-76BBA043C84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F60F985-217D-435D-B9EA-A6DF9FFE26A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3E2D177-0132-4DFB-84A0-159D691E12A8}"/>
              </a:ext>
            </a:extLst>
          </p:cNvPr>
          <p:cNvSpPr>
            <a:spLocks noGrp="1"/>
          </p:cNvSpPr>
          <p:nvPr>
            <p:ph type="dt" sz="half" idx="10"/>
          </p:nvPr>
        </p:nvSpPr>
        <p:spPr/>
        <p:txBody>
          <a:bodyPr/>
          <a:lstStyle/>
          <a:p>
            <a:fld id="{E660ADC2-8B28-4632-BA15-148946C91D02}" type="datetime1">
              <a:rPr lang="zh-CN" altLang="en-US" smtClean="0"/>
              <a:t>2025/6/17</a:t>
            </a:fld>
            <a:endParaRPr lang="zh-CN" altLang="en-US"/>
          </a:p>
        </p:txBody>
      </p:sp>
      <p:sp>
        <p:nvSpPr>
          <p:cNvPr id="5" name="页脚占位符 4">
            <a:extLst>
              <a:ext uri="{FF2B5EF4-FFF2-40B4-BE49-F238E27FC236}">
                <a16:creationId xmlns:a16="http://schemas.microsoft.com/office/drawing/2014/main" id="{9B08143B-B1F4-4DD4-84C5-73E1EA30CA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35F7577-4F29-4C09-8CA0-1B8B0DACB99B}"/>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56734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EA4E63C-B053-4ECF-9637-98BB644E8C0A}"/>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DD667CA-FD49-4AE7-B248-A21903E77400}"/>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3FCEAD5-AA11-4598-AAC2-C8BD5F678B1E}"/>
              </a:ext>
            </a:extLst>
          </p:cNvPr>
          <p:cNvSpPr>
            <a:spLocks noGrp="1"/>
          </p:cNvSpPr>
          <p:nvPr>
            <p:ph type="dt" sz="half" idx="10"/>
          </p:nvPr>
        </p:nvSpPr>
        <p:spPr/>
        <p:txBody>
          <a:bodyPr/>
          <a:lstStyle/>
          <a:p>
            <a:fld id="{68CCF10E-07E9-450C-9B7F-7A63DABC8EAB}" type="datetime1">
              <a:rPr lang="zh-CN" altLang="en-US" smtClean="0"/>
              <a:t>2025/6/17</a:t>
            </a:fld>
            <a:endParaRPr lang="zh-CN" altLang="en-US"/>
          </a:p>
        </p:txBody>
      </p:sp>
      <p:sp>
        <p:nvSpPr>
          <p:cNvPr id="5" name="页脚占位符 4">
            <a:extLst>
              <a:ext uri="{FF2B5EF4-FFF2-40B4-BE49-F238E27FC236}">
                <a16:creationId xmlns:a16="http://schemas.microsoft.com/office/drawing/2014/main" id="{2C8812D1-B73C-4693-B27E-42BAB33CD6B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6161BF8-3C78-43C1-AB7F-00E1393EA062}"/>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171656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userDrawn="1">
  <p:cSld name="Title slide">
    <p:bg>
      <p:bgPr>
        <a:solidFill>
          <a:schemeClr val="bg1"/>
        </a:solidFill>
        <a:effectLst/>
      </p:bgPr>
    </p:bg>
    <p:spTree>
      <p:nvGrpSpPr>
        <p:cNvPr id="1" name="Shape 9"/>
        <p:cNvGrpSpPr/>
        <p:nvPr/>
      </p:nvGrpSpPr>
      <p:grpSpPr>
        <a:xfrm>
          <a:off x="0" y="0"/>
          <a:ext cx="0" cy="0"/>
          <a:chOff x="0" y="0"/>
          <a:chExt cx="0" cy="0"/>
        </a:xfrm>
      </p:grpSpPr>
      <p:sp>
        <p:nvSpPr>
          <p:cNvPr id="10" name="Shape 10"/>
          <p:cNvSpPr/>
          <p:nvPr/>
        </p:nvSpPr>
        <p:spPr>
          <a:xfrm>
            <a:off x="0" y="1640448"/>
            <a:ext cx="9144000" cy="2334683"/>
          </a:xfrm>
          <a:prstGeom prst="rect">
            <a:avLst/>
          </a:prstGeom>
          <a:solidFill>
            <a:srgbClr val="711A5F"/>
          </a:solidFill>
          <a:ln>
            <a:noFill/>
          </a:ln>
        </p:spPr>
        <p:txBody>
          <a:bodyPr spcFirstLastPara="1" wrap="square" lIns="68569" tIns="68569" rIns="68569" bIns="68569" anchor="ctr" anchorCtr="0">
            <a:noAutofit/>
          </a:bodyPr>
          <a:lstStyle/>
          <a:p>
            <a:pPr marL="0" marR="0" lvl="0" indent="0" algn="l" defTabSz="685783"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dirty="0">
              <a:ln>
                <a:noFill/>
              </a:ln>
              <a:solidFill>
                <a:srgbClr val="000000"/>
              </a:solidFill>
              <a:effectLst/>
              <a:uLnTx/>
              <a:uFillTx/>
              <a:latin typeface="Arial"/>
              <a:cs typeface="Arial"/>
              <a:sym typeface="Arial"/>
            </a:endParaRPr>
          </a:p>
        </p:txBody>
      </p:sp>
      <p:sp>
        <p:nvSpPr>
          <p:cNvPr id="12" name="Shape 12"/>
          <p:cNvSpPr txBox="1">
            <a:spLocks noGrp="1"/>
          </p:cNvSpPr>
          <p:nvPr>
            <p:ph type="ctrTitle" hasCustomPrompt="1"/>
          </p:nvPr>
        </p:nvSpPr>
        <p:spPr>
          <a:xfrm>
            <a:off x="1523979" y="2341522"/>
            <a:ext cx="6096041" cy="932533"/>
          </a:xfrm>
          <a:prstGeom prst="rect">
            <a:avLst/>
          </a:prstGeom>
        </p:spPr>
        <p:txBody>
          <a:bodyPr spcFirstLastPara="1" wrap="square" lIns="0" tIns="91425" rIns="0" bIns="91425" anchor="ctr" anchorCtr="1">
            <a:spAutoFit/>
          </a:bodyPr>
          <a:lstStyle>
            <a:lvl1pPr lvl="0" algn="ctr">
              <a:spcBef>
                <a:spcPts val="0"/>
              </a:spcBef>
              <a:spcAft>
                <a:spcPts val="0"/>
              </a:spcAft>
              <a:buClr>
                <a:srgbClr val="434343"/>
              </a:buClr>
              <a:buSzPts val="3600"/>
              <a:buNone/>
              <a:defRPr sz="2700" b="1">
                <a:solidFill>
                  <a:srgbClr val="711A5F"/>
                </a:solidFill>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defRPr>
            </a:lvl1pPr>
            <a:lvl2pPr lvl="1">
              <a:spcBef>
                <a:spcPts val="0"/>
              </a:spcBef>
              <a:spcAft>
                <a:spcPts val="0"/>
              </a:spcAft>
              <a:buClr>
                <a:schemeClr val="accent1"/>
              </a:buClr>
              <a:buSzPts val="4200"/>
              <a:buNone/>
              <a:defRPr sz="3150">
                <a:solidFill>
                  <a:schemeClr val="accent1"/>
                </a:solidFill>
              </a:defRPr>
            </a:lvl2pPr>
            <a:lvl3pPr lvl="2">
              <a:spcBef>
                <a:spcPts val="0"/>
              </a:spcBef>
              <a:spcAft>
                <a:spcPts val="0"/>
              </a:spcAft>
              <a:buClr>
                <a:schemeClr val="accent1"/>
              </a:buClr>
              <a:buSzPts val="4200"/>
              <a:buNone/>
              <a:defRPr sz="3150">
                <a:solidFill>
                  <a:schemeClr val="accent1"/>
                </a:solidFill>
              </a:defRPr>
            </a:lvl3pPr>
            <a:lvl4pPr lvl="3">
              <a:spcBef>
                <a:spcPts val="0"/>
              </a:spcBef>
              <a:spcAft>
                <a:spcPts val="0"/>
              </a:spcAft>
              <a:buClr>
                <a:schemeClr val="accent1"/>
              </a:buClr>
              <a:buSzPts val="4200"/>
              <a:buNone/>
              <a:defRPr sz="3150">
                <a:solidFill>
                  <a:schemeClr val="accent1"/>
                </a:solidFill>
              </a:defRPr>
            </a:lvl4pPr>
            <a:lvl5pPr lvl="4">
              <a:spcBef>
                <a:spcPts val="0"/>
              </a:spcBef>
              <a:spcAft>
                <a:spcPts val="0"/>
              </a:spcAft>
              <a:buClr>
                <a:schemeClr val="accent1"/>
              </a:buClr>
              <a:buSzPts val="4200"/>
              <a:buNone/>
              <a:defRPr sz="3150">
                <a:solidFill>
                  <a:schemeClr val="accent1"/>
                </a:solidFill>
              </a:defRPr>
            </a:lvl5pPr>
            <a:lvl6pPr lvl="5">
              <a:spcBef>
                <a:spcPts val="0"/>
              </a:spcBef>
              <a:spcAft>
                <a:spcPts val="0"/>
              </a:spcAft>
              <a:buClr>
                <a:schemeClr val="accent1"/>
              </a:buClr>
              <a:buSzPts val="4200"/>
              <a:buNone/>
              <a:defRPr sz="3150">
                <a:solidFill>
                  <a:schemeClr val="accent1"/>
                </a:solidFill>
              </a:defRPr>
            </a:lvl6pPr>
            <a:lvl7pPr lvl="6">
              <a:spcBef>
                <a:spcPts val="0"/>
              </a:spcBef>
              <a:spcAft>
                <a:spcPts val="0"/>
              </a:spcAft>
              <a:buClr>
                <a:schemeClr val="accent1"/>
              </a:buClr>
              <a:buSzPts val="4200"/>
              <a:buNone/>
              <a:defRPr sz="3150">
                <a:solidFill>
                  <a:schemeClr val="accent1"/>
                </a:solidFill>
              </a:defRPr>
            </a:lvl7pPr>
            <a:lvl8pPr lvl="7">
              <a:spcBef>
                <a:spcPts val="0"/>
              </a:spcBef>
              <a:spcAft>
                <a:spcPts val="0"/>
              </a:spcAft>
              <a:buClr>
                <a:schemeClr val="accent1"/>
              </a:buClr>
              <a:buSzPts val="4200"/>
              <a:buNone/>
              <a:defRPr sz="3150">
                <a:solidFill>
                  <a:schemeClr val="accent1"/>
                </a:solidFill>
              </a:defRPr>
            </a:lvl8pPr>
            <a:lvl9pPr lvl="8">
              <a:spcBef>
                <a:spcPts val="0"/>
              </a:spcBef>
              <a:spcAft>
                <a:spcPts val="0"/>
              </a:spcAft>
              <a:buClr>
                <a:schemeClr val="accent1"/>
              </a:buClr>
              <a:buSzPts val="4200"/>
              <a:buNone/>
              <a:defRPr sz="3150">
                <a:solidFill>
                  <a:schemeClr val="accent1"/>
                </a:solidFill>
              </a:defRPr>
            </a:lvl9pPr>
          </a:lstStyle>
          <a:p>
            <a:r>
              <a:rPr lang="en-US" dirty="0"/>
              <a:t>Search for Lepton number violation decay at BESIII</a:t>
            </a:r>
            <a:endParaRPr dirty="0"/>
          </a:p>
        </p:txBody>
      </p:sp>
      <p:pic>
        <p:nvPicPr>
          <p:cNvPr id="15" name="Shape 15"/>
          <p:cNvPicPr preferRelativeResize="0"/>
          <p:nvPr/>
        </p:nvPicPr>
        <p:blipFill>
          <a:blip r:embed="rId2">
            <a:alphaModFix/>
          </a:blip>
          <a:stretch>
            <a:fillRect/>
          </a:stretch>
        </p:blipFill>
        <p:spPr>
          <a:xfrm>
            <a:off x="7583643" y="151931"/>
            <a:ext cx="1110300" cy="1137373"/>
          </a:xfrm>
          <a:prstGeom prst="rect">
            <a:avLst/>
          </a:prstGeom>
          <a:noFill/>
          <a:ln>
            <a:noFill/>
          </a:ln>
        </p:spPr>
      </p:pic>
      <p:pic>
        <p:nvPicPr>
          <p:cNvPr id="19" name="图片 18">
            <a:extLst>
              <a:ext uri="{FF2B5EF4-FFF2-40B4-BE49-F238E27FC236}">
                <a16:creationId xmlns:a16="http://schemas.microsoft.com/office/drawing/2014/main" id="{811D09F9-0947-FF4F-8601-83B6B3C488FD}"/>
              </a:ext>
            </a:extLst>
          </p:cNvPr>
          <p:cNvPicPr>
            <a:picLocks noChangeAspect="1"/>
          </p:cNvPicPr>
          <p:nvPr userDrawn="1"/>
        </p:nvPicPr>
        <p:blipFill>
          <a:blip r:embed="rId3"/>
          <a:stretch>
            <a:fillRect/>
          </a:stretch>
        </p:blipFill>
        <p:spPr>
          <a:xfrm>
            <a:off x="123114" y="262376"/>
            <a:ext cx="1757559" cy="1027535"/>
          </a:xfrm>
          <a:prstGeom prst="rect">
            <a:avLst/>
          </a:prstGeom>
        </p:spPr>
      </p:pic>
    </p:spTree>
    <p:extLst>
      <p:ext uri="{BB962C8B-B14F-4D97-AF65-F5344CB8AC3E}">
        <p14:creationId xmlns:p14="http://schemas.microsoft.com/office/powerpoint/2010/main" val="2700009066"/>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673671-B052-457D-9901-FC618E73517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66F99C8-780E-4E9C-BEF2-6F491134FC4E}"/>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3F64439-FDF0-4CCD-8558-DC0823B0EA7A}"/>
              </a:ext>
            </a:extLst>
          </p:cNvPr>
          <p:cNvSpPr>
            <a:spLocks noGrp="1"/>
          </p:cNvSpPr>
          <p:nvPr>
            <p:ph type="dt" sz="half" idx="10"/>
          </p:nvPr>
        </p:nvSpPr>
        <p:spPr/>
        <p:txBody>
          <a:bodyPr/>
          <a:lstStyle/>
          <a:p>
            <a:fld id="{7908D6C5-54D8-478D-90EE-C9918212DA19}" type="datetime1">
              <a:rPr lang="zh-CN" altLang="en-US" smtClean="0"/>
              <a:t>2025/6/17</a:t>
            </a:fld>
            <a:endParaRPr lang="zh-CN" altLang="en-US"/>
          </a:p>
        </p:txBody>
      </p:sp>
      <p:sp>
        <p:nvSpPr>
          <p:cNvPr id="5" name="页脚占位符 4">
            <a:extLst>
              <a:ext uri="{FF2B5EF4-FFF2-40B4-BE49-F238E27FC236}">
                <a16:creationId xmlns:a16="http://schemas.microsoft.com/office/drawing/2014/main" id="{3E296433-4CE5-4184-BECE-3DCBC5CAC91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3010A71-2F88-4C85-99DC-68AF0085E4B1}"/>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48099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EADC34-DC6E-4566-A83C-AA611E4FDBAD}"/>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CC06ABD4-A112-4B3F-8AF4-ED759C3CD7B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5B61480-5C17-4BC1-8D4D-7C1E37D6FA47}"/>
              </a:ext>
            </a:extLst>
          </p:cNvPr>
          <p:cNvSpPr>
            <a:spLocks noGrp="1"/>
          </p:cNvSpPr>
          <p:nvPr>
            <p:ph type="dt" sz="half" idx="10"/>
          </p:nvPr>
        </p:nvSpPr>
        <p:spPr/>
        <p:txBody>
          <a:bodyPr/>
          <a:lstStyle/>
          <a:p>
            <a:fld id="{717E5A58-40DD-4005-AA53-0C6712E339F2}" type="datetime1">
              <a:rPr lang="zh-CN" altLang="en-US" smtClean="0"/>
              <a:t>2025/6/17</a:t>
            </a:fld>
            <a:endParaRPr lang="zh-CN" altLang="en-US"/>
          </a:p>
        </p:txBody>
      </p:sp>
      <p:sp>
        <p:nvSpPr>
          <p:cNvPr id="5" name="页脚占位符 4">
            <a:extLst>
              <a:ext uri="{FF2B5EF4-FFF2-40B4-BE49-F238E27FC236}">
                <a16:creationId xmlns:a16="http://schemas.microsoft.com/office/drawing/2014/main" id="{82EC242A-EEA9-409D-887D-3F1EC4696F3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F5C0E60-9936-4919-B43B-154FEBF3329F}"/>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16419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C8D0DB-66D7-40D8-AC63-5A50CACDA84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632025E-BAE3-4AB5-8E9F-E7617995E571}"/>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37AC9AB-B1E4-4B37-AAD1-1FAAFF37E90A}"/>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22BECF5-82BA-4CF9-8E6A-41B509458D05}"/>
              </a:ext>
            </a:extLst>
          </p:cNvPr>
          <p:cNvSpPr>
            <a:spLocks noGrp="1"/>
          </p:cNvSpPr>
          <p:nvPr>
            <p:ph type="dt" sz="half" idx="10"/>
          </p:nvPr>
        </p:nvSpPr>
        <p:spPr/>
        <p:txBody>
          <a:bodyPr/>
          <a:lstStyle/>
          <a:p>
            <a:fld id="{AB562AA5-53A9-45BC-BEDC-931408137623}" type="datetime1">
              <a:rPr lang="zh-CN" altLang="en-US" smtClean="0"/>
              <a:t>2025/6/17</a:t>
            </a:fld>
            <a:endParaRPr lang="zh-CN" altLang="en-US"/>
          </a:p>
        </p:txBody>
      </p:sp>
      <p:sp>
        <p:nvSpPr>
          <p:cNvPr id="6" name="页脚占位符 5">
            <a:extLst>
              <a:ext uri="{FF2B5EF4-FFF2-40B4-BE49-F238E27FC236}">
                <a16:creationId xmlns:a16="http://schemas.microsoft.com/office/drawing/2014/main" id="{FAEDE221-68B8-4E32-AD43-1927BCFD34B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397F639-B4B3-4CEE-81CB-01D24AFF82AE}"/>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236377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DCAC28-D35B-4FC7-92EB-2E5EB72F8E4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AE8B3F2-B1EE-4E19-89BD-F2A3775177C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F0D39BE-1774-44D6-A5BC-01C69AFCB606}"/>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D9C3F040-64AB-480E-B155-3F19F9217C7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D43FFA73-CBD7-43DD-90C4-483FB0A2568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25F50CB-7BDD-4CFE-9156-563C9462D40E}"/>
              </a:ext>
            </a:extLst>
          </p:cNvPr>
          <p:cNvSpPr>
            <a:spLocks noGrp="1"/>
          </p:cNvSpPr>
          <p:nvPr>
            <p:ph type="dt" sz="half" idx="10"/>
          </p:nvPr>
        </p:nvSpPr>
        <p:spPr/>
        <p:txBody>
          <a:bodyPr/>
          <a:lstStyle/>
          <a:p>
            <a:fld id="{822363AA-999D-48F6-9731-08B226C717F9}" type="datetime1">
              <a:rPr lang="zh-CN" altLang="en-US" smtClean="0"/>
              <a:t>2025/6/17</a:t>
            </a:fld>
            <a:endParaRPr lang="zh-CN" altLang="en-US"/>
          </a:p>
        </p:txBody>
      </p:sp>
      <p:sp>
        <p:nvSpPr>
          <p:cNvPr id="8" name="页脚占位符 7">
            <a:extLst>
              <a:ext uri="{FF2B5EF4-FFF2-40B4-BE49-F238E27FC236}">
                <a16:creationId xmlns:a16="http://schemas.microsoft.com/office/drawing/2014/main" id="{18AC0501-6393-4C0E-97F4-7AE306B2A10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160B669-F363-4373-9564-A743CF4CDC0C}"/>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35330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A2B840-C78C-4188-91A1-EBF7353FC76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2B4FAE6-D7B2-42B0-A0E2-CDBC92648DED}"/>
              </a:ext>
            </a:extLst>
          </p:cNvPr>
          <p:cNvSpPr>
            <a:spLocks noGrp="1"/>
          </p:cNvSpPr>
          <p:nvPr>
            <p:ph type="dt" sz="half" idx="10"/>
          </p:nvPr>
        </p:nvSpPr>
        <p:spPr/>
        <p:txBody>
          <a:bodyPr/>
          <a:lstStyle/>
          <a:p>
            <a:fld id="{2B4EC098-C256-4C66-A54C-4391C04F4E29}" type="datetime1">
              <a:rPr lang="zh-CN" altLang="en-US" smtClean="0"/>
              <a:t>2025/6/17</a:t>
            </a:fld>
            <a:endParaRPr lang="zh-CN" altLang="en-US"/>
          </a:p>
        </p:txBody>
      </p:sp>
      <p:sp>
        <p:nvSpPr>
          <p:cNvPr id="4" name="页脚占位符 3">
            <a:extLst>
              <a:ext uri="{FF2B5EF4-FFF2-40B4-BE49-F238E27FC236}">
                <a16:creationId xmlns:a16="http://schemas.microsoft.com/office/drawing/2014/main" id="{063FBAB7-551C-4560-B26F-F83D793B3BC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5BC02F0-866C-4B06-9926-C588922F6E5B}"/>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65858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016436F-76E4-4EB7-8C4C-4D4077141BBE}"/>
              </a:ext>
            </a:extLst>
          </p:cNvPr>
          <p:cNvSpPr>
            <a:spLocks noGrp="1"/>
          </p:cNvSpPr>
          <p:nvPr>
            <p:ph type="dt" sz="half" idx="10"/>
          </p:nvPr>
        </p:nvSpPr>
        <p:spPr/>
        <p:txBody>
          <a:bodyPr/>
          <a:lstStyle/>
          <a:p>
            <a:fld id="{E6360084-E21A-4DEC-9136-EE9E64D78BDC}" type="datetime1">
              <a:rPr lang="zh-CN" altLang="en-US" smtClean="0"/>
              <a:t>2025/6/17</a:t>
            </a:fld>
            <a:endParaRPr lang="zh-CN" altLang="en-US"/>
          </a:p>
        </p:txBody>
      </p:sp>
      <p:sp>
        <p:nvSpPr>
          <p:cNvPr id="3" name="页脚占位符 2">
            <a:extLst>
              <a:ext uri="{FF2B5EF4-FFF2-40B4-BE49-F238E27FC236}">
                <a16:creationId xmlns:a16="http://schemas.microsoft.com/office/drawing/2014/main" id="{5BB5F9E9-C191-4725-95D8-D8A9BE6E02E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D4E5B9C-A955-4CAE-8063-BF58629826DE}"/>
              </a:ext>
            </a:extLst>
          </p:cNvPr>
          <p:cNvSpPr>
            <a:spLocks noGrp="1"/>
          </p:cNvSpPr>
          <p:nvPr>
            <p:ph type="sldNum" sz="quarter" idx="12"/>
          </p:nvPr>
        </p:nvSpPr>
        <p:spPr>
          <a:xfrm>
            <a:off x="6830089" y="6492875"/>
            <a:ext cx="2057400" cy="365125"/>
          </a:xfrm>
        </p:spPr>
        <p:txBody>
          <a:bodyPr/>
          <a:lstStyle>
            <a:lvl1pPr>
              <a:defRPr sz="1800">
                <a:solidFill>
                  <a:schemeClr val="tx1"/>
                </a:solidFill>
                <a:latin typeface="Times New Roman" panose="02020603050405020304" pitchFamily="18" charset="0"/>
                <a:cs typeface="Times New Roman" panose="02020603050405020304" pitchFamily="18" charset="0"/>
              </a:defRPr>
            </a:lvl1pPr>
          </a:lstStyle>
          <a:p>
            <a:fld id="{5146D64B-CE35-4CB1-99F3-8D83A5281A59}" type="slidenum">
              <a:rPr lang="zh-CN" altLang="en-US" smtClean="0"/>
              <a:pPr/>
              <a:t>‹#›</a:t>
            </a:fld>
            <a:endParaRPr lang="zh-CN" altLang="en-US" dirty="0"/>
          </a:p>
        </p:txBody>
      </p:sp>
    </p:spTree>
    <p:extLst>
      <p:ext uri="{BB962C8B-B14F-4D97-AF65-F5344CB8AC3E}">
        <p14:creationId xmlns:p14="http://schemas.microsoft.com/office/powerpoint/2010/main" val="223741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2B5611-5450-482A-AD1F-9D961B9AC0DD}"/>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DFB5A0CC-6653-4AA5-BFE4-D2200039456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521AF32F-A447-415F-A3E9-892E0CA454B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7CB65AE-9288-443E-8E41-E41AB5369808}"/>
              </a:ext>
            </a:extLst>
          </p:cNvPr>
          <p:cNvSpPr>
            <a:spLocks noGrp="1"/>
          </p:cNvSpPr>
          <p:nvPr>
            <p:ph type="dt" sz="half" idx="10"/>
          </p:nvPr>
        </p:nvSpPr>
        <p:spPr/>
        <p:txBody>
          <a:bodyPr/>
          <a:lstStyle/>
          <a:p>
            <a:fld id="{539CB926-57FD-4A17-A571-8FBB96C1D875}" type="datetime1">
              <a:rPr lang="zh-CN" altLang="en-US" smtClean="0"/>
              <a:t>2025/6/17</a:t>
            </a:fld>
            <a:endParaRPr lang="zh-CN" altLang="en-US"/>
          </a:p>
        </p:txBody>
      </p:sp>
      <p:sp>
        <p:nvSpPr>
          <p:cNvPr id="6" name="页脚占位符 5">
            <a:extLst>
              <a:ext uri="{FF2B5EF4-FFF2-40B4-BE49-F238E27FC236}">
                <a16:creationId xmlns:a16="http://schemas.microsoft.com/office/drawing/2014/main" id="{8380F62B-9082-4BEF-96E0-34BF54195AD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3DC5B36-BCEC-4C1A-A304-E35F942F9D92}"/>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94611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F040C1-0B0F-4964-848B-097E0843FF97}"/>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F3BF2DD1-9D0E-40D0-864E-0A863483081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9E71163D-EA41-460C-A41E-13F5908BB95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06E869E-4406-4ED6-84C1-4B181FF6A3F6}"/>
              </a:ext>
            </a:extLst>
          </p:cNvPr>
          <p:cNvSpPr>
            <a:spLocks noGrp="1"/>
          </p:cNvSpPr>
          <p:nvPr>
            <p:ph type="dt" sz="half" idx="10"/>
          </p:nvPr>
        </p:nvSpPr>
        <p:spPr/>
        <p:txBody>
          <a:bodyPr/>
          <a:lstStyle/>
          <a:p>
            <a:fld id="{3DD71CF9-BD9F-42FD-A78B-6705207634D8}" type="datetime1">
              <a:rPr lang="zh-CN" altLang="en-US" smtClean="0"/>
              <a:t>2025/6/17</a:t>
            </a:fld>
            <a:endParaRPr lang="zh-CN" altLang="en-US"/>
          </a:p>
        </p:txBody>
      </p:sp>
      <p:sp>
        <p:nvSpPr>
          <p:cNvPr id="6" name="页脚占位符 5">
            <a:extLst>
              <a:ext uri="{FF2B5EF4-FFF2-40B4-BE49-F238E27FC236}">
                <a16:creationId xmlns:a16="http://schemas.microsoft.com/office/drawing/2014/main" id="{A4D88575-2919-47A2-BC86-60D3167B314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EAFE08F-C4BC-4E25-B2D4-1BF3E3A279F3}"/>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01721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A53CD35-071D-4927-850B-67952E5E897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B0AB9B2-7DBF-455D-9028-58A3B882948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7B3F188-3219-4CF1-B65F-34D910948ED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ED5A557-E252-4718-9CC6-4C88518CCF5D}" type="datetime1">
              <a:rPr lang="zh-CN" altLang="en-US" smtClean="0"/>
              <a:t>2025/6/17</a:t>
            </a:fld>
            <a:endParaRPr lang="zh-CN" altLang="en-US"/>
          </a:p>
        </p:txBody>
      </p:sp>
      <p:sp>
        <p:nvSpPr>
          <p:cNvPr id="5" name="页脚占位符 4">
            <a:extLst>
              <a:ext uri="{FF2B5EF4-FFF2-40B4-BE49-F238E27FC236}">
                <a16:creationId xmlns:a16="http://schemas.microsoft.com/office/drawing/2014/main" id="{E770B044-F567-4DAB-96ED-75AC165285A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B40B138-152C-468C-A819-34A7DD57AAA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296480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63488" y="2436448"/>
            <a:ext cx="6096041" cy="1015632"/>
          </a:xfrm>
        </p:spPr>
        <p:txBody>
          <a:bodyPr/>
          <a:lstStyle/>
          <a:p>
            <a:r>
              <a:rPr lang="en-US" altLang="zh-CN" sz="6000" dirty="0">
                <a:solidFill>
                  <a:schemeClr val="bg1"/>
                </a:solidFill>
              </a:rPr>
              <a:t>Weekly Report</a:t>
            </a:r>
            <a:endParaRPr lang="zh-CN" altLang="en-US" sz="6000" dirty="0">
              <a:solidFill>
                <a:schemeClr val="bg1"/>
              </a:solidFill>
            </a:endParaRPr>
          </a:p>
        </p:txBody>
      </p:sp>
      <p:sp>
        <p:nvSpPr>
          <p:cNvPr id="4" name="文本框 3">
            <a:extLst>
              <a:ext uri="{FF2B5EF4-FFF2-40B4-BE49-F238E27FC236}">
                <a16:creationId xmlns:a16="http://schemas.microsoft.com/office/drawing/2014/main" id="{9BF6486A-AB58-F418-B7B1-F989862BC0B6}"/>
              </a:ext>
            </a:extLst>
          </p:cNvPr>
          <p:cNvSpPr txBox="1"/>
          <p:nvPr/>
        </p:nvSpPr>
        <p:spPr>
          <a:xfrm>
            <a:off x="2698595" y="4883563"/>
            <a:ext cx="4572000" cy="369332"/>
          </a:xfrm>
          <a:prstGeom prst="rect">
            <a:avLst/>
          </a:prstGeom>
          <a:noFill/>
        </p:spPr>
        <p:txBody>
          <a:bodyPr wrap="square">
            <a:spAutoFit/>
          </a:bodyPr>
          <a:lstStyle/>
          <a:p>
            <a:r>
              <a:rPr lang="en-US" altLang="zh-CN" sz="1800" dirty="0" err="1">
                <a:latin typeface="Times New Roman" panose="02020603050405020304" pitchFamily="18" charset="0"/>
                <a:ea typeface="微软雅黑" panose="020B0503020204020204" pitchFamily="34" charset="-122"/>
                <a:cs typeface="Times New Roman" panose="02020603050405020304" pitchFamily="18" charset="0"/>
              </a:rPr>
              <a:t>Minghao</a:t>
            </a:r>
            <a:r>
              <a:rPr lang="en-US" altLang="zh-CN" sz="1800" dirty="0">
                <a:latin typeface="Times New Roman" panose="02020603050405020304" pitchFamily="18" charset="0"/>
                <a:ea typeface="微软雅黑" panose="020B0503020204020204" pitchFamily="34" charset="-122"/>
                <a:cs typeface="Times New Roman" panose="02020603050405020304" pitchFamily="18" charset="0"/>
              </a:rPr>
              <a:t> Li                    2025.06.17</a:t>
            </a:r>
            <a:endParaRPr lang="zh-CN" altLang="en-US" sz="18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28140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2</a:t>
            </a:fld>
            <a:endParaRPr lang="zh-CN" altLang="en-US" dirty="0"/>
          </a:p>
        </p:txBody>
      </p:sp>
      <p:sp>
        <p:nvSpPr>
          <p:cNvPr id="4" name="文本框 3">
            <a:extLst>
              <a:ext uri="{FF2B5EF4-FFF2-40B4-BE49-F238E27FC236}">
                <a16:creationId xmlns:a16="http://schemas.microsoft.com/office/drawing/2014/main" id="{12232ADE-BACA-B21D-2CBB-5592AE36D199}"/>
              </a:ext>
            </a:extLst>
          </p:cNvPr>
          <p:cNvSpPr txBox="1"/>
          <p:nvPr/>
        </p:nvSpPr>
        <p:spPr>
          <a:xfrm>
            <a:off x="476714" y="928227"/>
            <a:ext cx="7610707" cy="646331"/>
          </a:xfrm>
          <a:prstGeom prst="rect">
            <a:avLst/>
          </a:prstGeom>
          <a:noFill/>
        </p:spPr>
        <p:txBody>
          <a:bodyPr wrap="square">
            <a:spAutoFit/>
          </a:bodyPr>
          <a:lstStyle/>
          <a:p>
            <a:pPr marL="285750" indent="-285750">
              <a:buFont typeface="Wingdings" pitchFamily="2" charset="2"/>
              <a:buChar char="Ø"/>
            </a:pP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Uncertainty due to background is estimated by removing it from PWA, the difference of center value is taken to be its uncertainty.</a:t>
            </a:r>
            <a:r>
              <a:rPr lang="zh-CN" altLang="zh-CN" dirty="0">
                <a:effectLst/>
              </a:rPr>
              <a:t> </a:t>
            </a:r>
            <a:endParaRPr lang="zh-CN" altLang="en-US" dirty="0"/>
          </a:p>
        </p:txBody>
      </p:sp>
      <p:sp>
        <p:nvSpPr>
          <p:cNvPr id="9" name="文本框 8">
            <a:extLst>
              <a:ext uri="{FF2B5EF4-FFF2-40B4-BE49-F238E27FC236}">
                <a16:creationId xmlns:a16="http://schemas.microsoft.com/office/drawing/2014/main" id="{99E3BBF2-65B0-869E-72E3-019F6B730D9D}"/>
              </a:ext>
            </a:extLst>
          </p:cNvPr>
          <p:cNvSpPr txBox="1"/>
          <p:nvPr/>
        </p:nvSpPr>
        <p:spPr>
          <a:xfrm>
            <a:off x="1023126" y="4543556"/>
            <a:ext cx="7610707" cy="923330"/>
          </a:xfrm>
          <a:prstGeom prst="rect">
            <a:avLst/>
          </a:prstGeom>
          <a:noFill/>
        </p:spPr>
        <p:txBody>
          <a:bodyPr wrap="square">
            <a:spAutoFit/>
          </a:bodyPr>
          <a:lstStyle/>
          <a:p>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Through the output file, we can see the mass and width of X(2085).</a:t>
            </a:r>
            <a:r>
              <a:rPr lang="en-US" altLang="zh-CN" sz="1800" dirty="0">
                <a:effectLst/>
                <a:latin typeface="DengXian" panose="02010600030101010101" pitchFamily="2" charset="-122"/>
                <a:cs typeface="Times New Roman" panose="02020603050405020304" pitchFamily="18" charset="0"/>
              </a:rPr>
              <a:t> </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We found that the differences in mass and width were </a:t>
            </a:r>
            <a:r>
              <a:rPr lang="en-US" altLang="zh-CN" dirty="0">
                <a:latin typeface="Comic Sans MS" panose="030F0902030302020204" pitchFamily="66" charset="0"/>
                <a:ea typeface="楷体" panose="02010609060101010101" pitchFamily="49" charset="-122"/>
                <a:cs typeface="Times New Roman" panose="02020603050405020304" pitchFamily="18" charset="0"/>
              </a:rPr>
              <a:t>6</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MeV and 5 MeV respectively. </a:t>
            </a:r>
            <a:endParaRPr lang="zh-CN" altLang="en-US" dirty="0"/>
          </a:p>
        </p:txBody>
      </p:sp>
      <p:graphicFrame>
        <p:nvGraphicFramePr>
          <p:cNvPr id="2" name="表格 1">
            <a:extLst>
              <a:ext uri="{FF2B5EF4-FFF2-40B4-BE49-F238E27FC236}">
                <a16:creationId xmlns:a16="http://schemas.microsoft.com/office/drawing/2014/main" id="{FFB3F9A5-E749-47A9-1E2C-A3C003CCCB67}"/>
              </a:ext>
            </a:extLst>
          </p:cNvPr>
          <p:cNvGraphicFramePr>
            <a:graphicFrameLocks noGrp="1"/>
          </p:cNvGraphicFramePr>
          <p:nvPr>
            <p:extLst>
              <p:ext uri="{D42A27DB-BD31-4B8C-83A1-F6EECF244321}">
                <p14:modId xmlns:p14="http://schemas.microsoft.com/office/powerpoint/2010/main" val="2006157350"/>
              </p:ext>
            </p:extLst>
          </p:nvPr>
        </p:nvGraphicFramePr>
        <p:xfrm>
          <a:off x="1635512" y="2311206"/>
          <a:ext cx="5704779" cy="1483360"/>
        </p:xfrm>
        <a:graphic>
          <a:graphicData uri="http://schemas.openxmlformats.org/drawingml/2006/table">
            <a:tbl>
              <a:tblPr firstRow="1" bandRow="1">
                <a:tableStyleId>{5C22544A-7EE6-4342-B048-85BDC9FD1C3A}</a:tableStyleId>
              </a:tblPr>
              <a:tblGrid>
                <a:gridCol w="1901593">
                  <a:extLst>
                    <a:ext uri="{9D8B030D-6E8A-4147-A177-3AD203B41FA5}">
                      <a16:colId xmlns:a16="http://schemas.microsoft.com/office/drawing/2014/main" val="1134870532"/>
                    </a:ext>
                  </a:extLst>
                </a:gridCol>
                <a:gridCol w="1901593">
                  <a:extLst>
                    <a:ext uri="{9D8B030D-6E8A-4147-A177-3AD203B41FA5}">
                      <a16:colId xmlns:a16="http://schemas.microsoft.com/office/drawing/2014/main" val="3784416146"/>
                    </a:ext>
                  </a:extLst>
                </a:gridCol>
                <a:gridCol w="1901593">
                  <a:extLst>
                    <a:ext uri="{9D8B030D-6E8A-4147-A177-3AD203B41FA5}">
                      <a16:colId xmlns:a16="http://schemas.microsoft.com/office/drawing/2014/main" val="2714177341"/>
                    </a:ext>
                  </a:extLst>
                </a:gridCol>
              </a:tblGrid>
              <a:tr h="370840">
                <a:tc>
                  <a:txBody>
                    <a:bodyPr/>
                    <a:lstStyle/>
                    <a:p>
                      <a:pPr algn="ct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mass(MeV/c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Width(MeV/c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extLst>
                  <a:ext uri="{0D108BD9-81ED-4DB2-BD59-A6C34878D82A}">
                    <a16:rowId xmlns:a16="http://schemas.microsoft.com/office/drawing/2014/main" val="3814262036"/>
                  </a:ext>
                </a:extLst>
              </a:tr>
              <a:tr h="370840">
                <a:tc>
                  <a:txBody>
                    <a:bodyPr/>
                    <a:lstStyle/>
                    <a:p>
                      <a:pPr algn="ctr"/>
                      <a:r>
                        <a:rPr lang="en-US" altLang="zh-CN" sz="1800" dirty="0">
                          <a:latin typeface="Cambria Math" panose="02040503050406030204" pitchFamily="18" charset="0"/>
                          <a:ea typeface="Cambria Math" panose="02040503050406030204" pitchFamily="18" charset="0"/>
                        </a:rPr>
                        <a:t>Before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2189</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201</a:t>
                      </a:r>
                      <a:endParaRPr lang="zh-CN" altLang="en-US" sz="1800" dirty="0">
                        <a:latin typeface="Cambria Math" panose="02040503050406030204" pitchFamily="18" charset="0"/>
                      </a:endParaRPr>
                    </a:p>
                  </a:txBody>
                  <a:tcPr/>
                </a:tc>
                <a:extLst>
                  <a:ext uri="{0D108BD9-81ED-4DB2-BD59-A6C34878D82A}">
                    <a16:rowId xmlns:a16="http://schemas.microsoft.com/office/drawing/2014/main" val="742785161"/>
                  </a:ext>
                </a:extLst>
              </a:tr>
              <a:tr h="370840">
                <a:tc>
                  <a:txBody>
                    <a:bodyPr/>
                    <a:lstStyle/>
                    <a:p>
                      <a:pPr algn="ctr"/>
                      <a:r>
                        <a:rPr lang="en-US" altLang="zh-CN" sz="1800" dirty="0">
                          <a:latin typeface="Cambria Math" panose="02040503050406030204" pitchFamily="18" charset="0"/>
                          <a:ea typeface="Cambria Math" panose="02040503050406030204" pitchFamily="18" charset="0"/>
                        </a:rPr>
                        <a:t>Now</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2195</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206</a:t>
                      </a:r>
                      <a:endParaRPr lang="zh-CN" altLang="en-US" sz="1800" dirty="0">
                        <a:latin typeface="Cambria Math" panose="02040503050406030204" pitchFamily="18" charset="0"/>
                      </a:endParaRPr>
                    </a:p>
                  </a:txBody>
                  <a:tcPr/>
                </a:tc>
                <a:extLst>
                  <a:ext uri="{0D108BD9-81ED-4DB2-BD59-A6C34878D82A}">
                    <a16:rowId xmlns:a16="http://schemas.microsoft.com/office/drawing/2014/main" val="2362941349"/>
                  </a:ext>
                </a:extLst>
              </a:tr>
              <a:tr h="370840">
                <a:tc>
                  <a:txBody>
                    <a:bodyPr/>
                    <a:lstStyle/>
                    <a:p>
                      <a:pPr algn="ctr"/>
                      <a:r>
                        <a:rPr lang="en-US" altLang="zh-CN" sz="1800" dirty="0">
                          <a:latin typeface="Cambria Math" panose="02040503050406030204" pitchFamily="18" charset="0"/>
                          <a:ea typeface="Cambria Math" panose="02040503050406030204" pitchFamily="18" charset="0"/>
                        </a:rPr>
                        <a:t>difference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6</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5</a:t>
                      </a:r>
                      <a:endParaRPr lang="zh-CN" altLang="en-US" sz="1800" dirty="0">
                        <a:latin typeface="Cambria Math" panose="02040503050406030204" pitchFamily="18" charset="0"/>
                      </a:endParaRPr>
                    </a:p>
                  </a:txBody>
                  <a:tcPr/>
                </a:tc>
                <a:extLst>
                  <a:ext uri="{0D108BD9-81ED-4DB2-BD59-A6C34878D82A}">
                    <a16:rowId xmlns:a16="http://schemas.microsoft.com/office/drawing/2014/main" val="1529455421"/>
                  </a:ext>
                </a:extLst>
              </a:tr>
            </a:tbl>
          </a:graphicData>
        </a:graphic>
      </p:graphicFrame>
    </p:spTree>
    <p:extLst>
      <p:ext uri="{BB962C8B-B14F-4D97-AF65-F5344CB8AC3E}">
        <p14:creationId xmlns:p14="http://schemas.microsoft.com/office/powerpoint/2010/main" val="58817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3</a:t>
            </a:fld>
            <a:endParaRPr lang="zh-CN" altLang="en-US" dirty="0"/>
          </a:p>
        </p:txBody>
      </p:sp>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12232ADE-BACA-B21D-2CBB-5592AE36D199}"/>
                  </a:ext>
                </a:extLst>
              </p:cNvPr>
              <p:cNvSpPr txBox="1"/>
              <p:nvPr/>
            </p:nvSpPr>
            <p:spPr>
              <a:xfrm>
                <a:off x="501806" y="929449"/>
                <a:ext cx="7987060" cy="923330"/>
              </a:xfrm>
              <a:prstGeom prst="rect">
                <a:avLst/>
              </a:prstGeom>
              <a:noFill/>
            </p:spPr>
            <p:txBody>
              <a:bodyPr wrap="square">
                <a:spAutoFit/>
              </a:bodyPr>
              <a:lstStyle/>
              <a:p>
                <a:pPr marL="285750" indent="-285750">
                  <a:buFont typeface="Wingdings" pitchFamily="2" charset="2"/>
                  <a:buChar char="Ø"/>
                </a:pPr>
                <a:r>
                  <a:rPr lang="en" altLang="zh-CN" dirty="0">
                    <a:latin typeface="Comic Sans MS" panose="030F0902030302020204" pitchFamily="66" charset="0"/>
                    <a:ea typeface="楷体" panose="02010609060101010101" pitchFamily="49" charset="-122"/>
                    <a:cs typeface="Times New Roman" panose="02020603050405020304" pitchFamily="18" charset="0"/>
                  </a:rPr>
                  <a:t>Uncertainty of </a:t>
                </a:r>
                <a14:m>
                  <m:oMath xmlns:m="http://schemas.openxmlformats.org/officeDocument/2006/math">
                    <m:r>
                      <m:rPr>
                        <m:sty m:val="p"/>
                      </m:rPr>
                      <a:rPr lang="el-GR" altLang="zh-CN">
                        <a:latin typeface="Cambria Math" panose="02040503050406030204" pitchFamily="18" charset="0"/>
                        <a:ea typeface="楷体" panose="02010609060101010101" pitchFamily="49" charset="-122"/>
                        <a:cs typeface="Times New Roman" panose="02020603050405020304" pitchFamily="18" charset="0"/>
                      </a:rPr>
                      <m:t>Λ</m:t>
                    </m:r>
                  </m:oMath>
                </a14:m>
                <a:r>
                  <a:rPr lang="en" altLang="zh-CN" dirty="0">
                    <a:latin typeface="Comic Sans MS" panose="030F0902030302020204" pitchFamily="66" charset="0"/>
                    <a:ea typeface="楷体" panose="02010609060101010101" pitchFamily="49" charset="-122"/>
                    <a:cs typeface="Times New Roman" panose="02020603050405020304" pitchFamily="18" charset="0"/>
                  </a:rPr>
                  <a:t> mass window is estimated by enlarging or narrowing mass window by 1 MeV/c</a:t>
                </a:r>
                <a:r>
                  <a:rPr lang="en" altLang="zh-CN" baseline="30000" dirty="0">
                    <a:latin typeface="Comic Sans MS" panose="030F0902030302020204" pitchFamily="66" charset="0"/>
                    <a:ea typeface="楷体" panose="02010609060101010101" pitchFamily="49" charset="-122"/>
                    <a:cs typeface="Times New Roman" panose="02020603050405020304" pitchFamily="18" charset="0"/>
                  </a:rPr>
                  <a:t>2</a:t>
                </a:r>
                <a:r>
                  <a:rPr lang="en" altLang="zh-CN" dirty="0">
                    <a:latin typeface="Comic Sans MS" panose="030F0902030302020204" pitchFamily="66" charset="0"/>
                    <a:ea typeface="楷体" panose="02010609060101010101" pitchFamily="49" charset="-122"/>
                    <a:cs typeface="Times New Roman" panose="02020603050405020304" pitchFamily="18" charset="0"/>
                  </a:rPr>
                  <a:t>, the maximum difference between obtained center value is taken to be its uncertainty.</a:t>
                </a:r>
              </a:p>
            </p:txBody>
          </p:sp>
        </mc:Choice>
        <mc:Fallback xmlns="">
          <p:sp>
            <p:nvSpPr>
              <p:cNvPr id="4" name="文本框 3">
                <a:extLst>
                  <a:ext uri="{FF2B5EF4-FFF2-40B4-BE49-F238E27FC236}">
                    <a16:creationId xmlns:a16="http://schemas.microsoft.com/office/drawing/2014/main" id="{12232ADE-BACA-B21D-2CBB-5592AE36D199}"/>
                  </a:ext>
                </a:extLst>
              </p:cNvPr>
              <p:cNvSpPr txBox="1">
                <a:spLocks noRot="1" noChangeAspect="1" noMove="1" noResize="1" noEditPoints="1" noAdjustHandles="1" noChangeArrowheads="1" noChangeShapeType="1" noTextEdit="1"/>
              </p:cNvSpPr>
              <p:nvPr/>
            </p:nvSpPr>
            <p:spPr>
              <a:xfrm>
                <a:off x="501806" y="929449"/>
                <a:ext cx="7987060" cy="923330"/>
              </a:xfrm>
              <a:prstGeom prst="rect">
                <a:avLst/>
              </a:prstGeom>
              <a:blipFill>
                <a:blip r:embed="rId4"/>
                <a:stretch>
                  <a:fillRect l="-476" t="-1351" r="-159" b="-10811"/>
                </a:stretch>
              </a:blipFill>
            </p:spPr>
            <p:txBody>
              <a:bodyPr/>
              <a:lstStyle/>
              <a:p>
                <a:r>
                  <a:rPr lang="zh-CN" altLang="en-US">
                    <a:noFill/>
                  </a:rPr>
                  <a:t> </a:t>
                </a:r>
              </a:p>
            </p:txBody>
          </p:sp>
        </mc:Fallback>
      </mc:AlternateContent>
      <p:sp>
        <p:nvSpPr>
          <p:cNvPr id="9" name="文本框 8">
            <a:extLst>
              <a:ext uri="{FF2B5EF4-FFF2-40B4-BE49-F238E27FC236}">
                <a16:creationId xmlns:a16="http://schemas.microsoft.com/office/drawing/2014/main" id="{99E3BBF2-65B0-869E-72E3-019F6B730D9D}"/>
              </a:ext>
            </a:extLst>
          </p:cNvPr>
          <p:cNvSpPr txBox="1"/>
          <p:nvPr/>
        </p:nvSpPr>
        <p:spPr>
          <a:xfrm>
            <a:off x="1023126" y="4543556"/>
            <a:ext cx="7610707" cy="923330"/>
          </a:xfrm>
          <a:prstGeom prst="rect">
            <a:avLst/>
          </a:prstGeom>
          <a:noFill/>
        </p:spPr>
        <p:txBody>
          <a:bodyPr wrap="square">
            <a:spAutoFit/>
          </a:bodyPr>
          <a:lstStyle/>
          <a:p>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Through the output file, we can see the mass and width of X(2085).</a:t>
            </a:r>
            <a:r>
              <a:rPr lang="en-US" altLang="zh-CN" sz="1800" dirty="0">
                <a:effectLst/>
                <a:latin typeface="DengXian" panose="02010600030101010101" pitchFamily="2" charset="-122"/>
                <a:cs typeface="Times New Roman" panose="02020603050405020304" pitchFamily="18" charset="0"/>
              </a:rPr>
              <a:t> </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We found that the differences in mass and width were 3 MeV and 11 MeV respectively. </a:t>
            </a:r>
            <a:endParaRPr lang="zh-CN" altLang="en-US" dirty="0"/>
          </a:p>
        </p:txBody>
      </p:sp>
      <p:graphicFrame>
        <p:nvGraphicFramePr>
          <p:cNvPr id="2" name="表格 1">
            <a:extLst>
              <a:ext uri="{FF2B5EF4-FFF2-40B4-BE49-F238E27FC236}">
                <a16:creationId xmlns:a16="http://schemas.microsoft.com/office/drawing/2014/main" id="{FFB3F9A5-E749-47A9-1E2C-A3C003CCCB67}"/>
              </a:ext>
            </a:extLst>
          </p:cNvPr>
          <p:cNvGraphicFramePr>
            <a:graphicFrameLocks noGrp="1"/>
          </p:cNvGraphicFramePr>
          <p:nvPr>
            <p:extLst>
              <p:ext uri="{D42A27DB-BD31-4B8C-83A1-F6EECF244321}">
                <p14:modId xmlns:p14="http://schemas.microsoft.com/office/powerpoint/2010/main" val="3212101952"/>
              </p:ext>
            </p:extLst>
          </p:nvPr>
        </p:nvGraphicFramePr>
        <p:xfrm>
          <a:off x="1635512" y="2311206"/>
          <a:ext cx="5704779" cy="1483360"/>
        </p:xfrm>
        <a:graphic>
          <a:graphicData uri="http://schemas.openxmlformats.org/drawingml/2006/table">
            <a:tbl>
              <a:tblPr firstRow="1" bandRow="1">
                <a:tableStyleId>{5C22544A-7EE6-4342-B048-85BDC9FD1C3A}</a:tableStyleId>
              </a:tblPr>
              <a:tblGrid>
                <a:gridCol w="1901593">
                  <a:extLst>
                    <a:ext uri="{9D8B030D-6E8A-4147-A177-3AD203B41FA5}">
                      <a16:colId xmlns:a16="http://schemas.microsoft.com/office/drawing/2014/main" val="1134870532"/>
                    </a:ext>
                  </a:extLst>
                </a:gridCol>
                <a:gridCol w="1901593">
                  <a:extLst>
                    <a:ext uri="{9D8B030D-6E8A-4147-A177-3AD203B41FA5}">
                      <a16:colId xmlns:a16="http://schemas.microsoft.com/office/drawing/2014/main" val="3784416146"/>
                    </a:ext>
                  </a:extLst>
                </a:gridCol>
                <a:gridCol w="1901593">
                  <a:extLst>
                    <a:ext uri="{9D8B030D-6E8A-4147-A177-3AD203B41FA5}">
                      <a16:colId xmlns:a16="http://schemas.microsoft.com/office/drawing/2014/main" val="2714177341"/>
                    </a:ext>
                  </a:extLst>
                </a:gridCol>
              </a:tblGrid>
              <a:tr h="370840">
                <a:tc>
                  <a:txBody>
                    <a:bodyPr/>
                    <a:lstStyle/>
                    <a:p>
                      <a:pPr algn="ct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mass(MeV/c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Width(MeV/c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extLst>
                  <a:ext uri="{0D108BD9-81ED-4DB2-BD59-A6C34878D82A}">
                    <a16:rowId xmlns:a16="http://schemas.microsoft.com/office/drawing/2014/main" val="3814262036"/>
                  </a:ext>
                </a:extLst>
              </a:tr>
              <a:tr h="370840">
                <a:tc>
                  <a:txBody>
                    <a:bodyPr/>
                    <a:lstStyle/>
                    <a:p>
                      <a:pPr algn="ctr"/>
                      <a:r>
                        <a:rPr lang="en-US" altLang="zh-CN" sz="1800" dirty="0">
                          <a:latin typeface="Cambria Math" panose="02040503050406030204" pitchFamily="18" charset="0"/>
                          <a:ea typeface="Cambria Math" panose="02040503050406030204" pitchFamily="18" charset="0"/>
                        </a:rPr>
                        <a:t>Before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2189</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201</a:t>
                      </a:r>
                      <a:endParaRPr lang="zh-CN" altLang="en-US" sz="1800" dirty="0">
                        <a:latin typeface="Cambria Math" panose="02040503050406030204" pitchFamily="18" charset="0"/>
                      </a:endParaRPr>
                    </a:p>
                  </a:txBody>
                  <a:tcPr/>
                </a:tc>
                <a:extLst>
                  <a:ext uri="{0D108BD9-81ED-4DB2-BD59-A6C34878D82A}">
                    <a16:rowId xmlns:a16="http://schemas.microsoft.com/office/drawing/2014/main" val="742785161"/>
                  </a:ext>
                </a:extLst>
              </a:tr>
              <a:tr h="370840">
                <a:tc>
                  <a:txBody>
                    <a:bodyPr/>
                    <a:lstStyle/>
                    <a:p>
                      <a:pPr algn="ctr"/>
                      <a:r>
                        <a:rPr lang="en-US" altLang="zh-CN" sz="1800" dirty="0">
                          <a:latin typeface="Cambria Math" panose="02040503050406030204" pitchFamily="18" charset="0"/>
                          <a:ea typeface="Cambria Math" panose="02040503050406030204" pitchFamily="18" charset="0"/>
                        </a:rPr>
                        <a:t>Now</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2192</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212</a:t>
                      </a:r>
                      <a:endParaRPr lang="zh-CN" altLang="en-US" sz="1800" dirty="0">
                        <a:latin typeface="Cambria Math" panose="02040503050406030204" pitchFamily="18" charset="0"/>
                      </a:endParaRPr>
                    </a:p>
                  </a:txBody>
                  <a:tcPr/>
                </a:tc>
                <a:extLst>
                  <a:ext uri="{0D108BD9-81ED-4DB2-BD59-A6C34878D82A}">
                    <a16:rowId xmlns:a16="http://schemas.microsoft.com/office/drawing/2014/main" val="2362941349"/>
                  </a:ext>
                </a:extLst>
              </a:tr>
              <a:tr h="370840">
                <a:tc>
                  <a:txBody>
                    <a:bodyPr/>
                    <a:lstStyle/>
                    <a:p>
                      <a:pPr algn="ctr"/>
                      <a:r>
                        <a:rPr lang="en-US" altLang="zh-CN" sz="1800" dirty="0">
                          <a:latin typeface="Cambria Math" panose="02040503050406030204" pitchFamily="18" charset="0"/>
                          <a:ea typeface="Cambria Math" panose="02040503050406030204" pitchFamily="18" charset="0"/>
                        </a:rPr>
                        <a:t>difference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3</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11</a:t>
                      </a:r>
                      <a:endParaRPr lang="zh-CN" altLang="en-US" sz="1800" dirty="0">
                        <a:latin typeface="Cambria Math" panose="02040503050406030204" pitchFamily="18" charset="0"/>
                      </a:endParaRPr>
                    </a:p>
                  </a:txBody>
                  <a:tcPr/>
                </a:tc>
                <a:extLst>
                  <a:ext uri="{0D108BD9-81ED-4DB2-BD59-A6C34878D82A}">
                    <a16:rowId xmlns:a16="http://schemas.microsoft.com/office/drawing/2014/main" val="1529455421"/>
                  </a:ext>
                </a:extLst>
              </a:tr>
            </a:tbl>
          </a:graphicData>
        </a:graphic>
      </p:graphicFrame>
    </p:spTree>
    <p:extLst>
      <p:ext uri="{BB962C8B-B14F-4D97-AF65-F5344CB8AC3E}">
        <p14:creationId xmlns:p14="http://schemas.microsoft.com/office/powerpoint/2010/main" val="415828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4</a:t>
            </a:fld>
            <a:endParaRPr lang="zh-CN" altLang="en-US" dirty="0"/>
          </a:p>
        </p:txBody>
      </p:sp>
      <p:sp>
        <p:nvSpPr>
          <p:cNvPr id="4" name="文本框 3">
            <a:extLst>
              <a:ext uri="{FF2B5EF4-FFF2-40B4-BE49-F238E27FC236}">
                <a16:creationId xmlns:a16="http://schemas.microsoft.com/office/drawing/2014/main" id="{12232ADE-BACA-B21D-2CBB-5592AE36D199}"/>
              </a:ext>
            </a:extLst>
          </p:cNvPr>
          <p:cNvSpPr txBox="1"/>
          <p:nvPr/>
        </p:nvSpPr>
        <p:spPr>
          <a:xfrm>
            <a:off x="501806" y="929449"/>
            <a:ext cx="7987060" cy="1754326"/>
          </a:xfrm>
          <a:prstGeom prst="rect">
            <a:avLst/>
          </a:prstGeom>
          <a:noFill/>
        </p:spPr>
        <p:txBody>
          <a:bodyPr wrap="square">
            <a:spAutoFit/>
          </a:bodyPr>
          <a:lstStyle/>
          <a:p>
            <a:pPr marL="285750" indent="-285750">
              <a:buFont typeface="Wingdings" pitchFamily="2" charset="2"/>
              <a:buChar char="Ø"/>
            </a:pPr>
            <a:r>
              <a:rPr lang="en" altLang="zh-CN" dirty="0">
                <a:latin typeface="Comic Sans MS" panose="030F0902030302020204" pitchFamily="66" charset="0"/>
                <a:ea typeface="楷体" panose="02010609060101010101" pitchFamily="49" charset="-122"/>
                <a:cs typeface="Times New Roman" panose="02020603050405020304" pitchFamily="18" charset="0"/>
              </a:rPr>
              <a:t>Uncertainty of quoted mass and width of the other fifteen resonance states besides X(2085). In estimation, mass and width of those resonance states are replaced by new ones, which are randomly sampled according to the Gaussian distribution. New mass and width of X(2085) is obtained with smeared </a:t>
            </a:r>
            <a:r>
              <a:rPr lang="en" altLang="zh-CN" dirty="0" err="1">
                <a:latin typeface="Comic Sans MS" panose="030F0902030302020204" pitchFamily="66" charset="0"/>
                <a:ea typeface="楷体" panose="02010609060101010101" pitchFamily="49" charset="-122"/>
                <a:cs typeface="Times New Roman" panose="02020603050405020304" pitchFamily="18" charset="0"/>
              </a:rPr>
              <a:t>Breit</a:t>
            </a:r>
            <a:r>
              <a:rPr lang="en" altLang="zh-CN" dirty="0">
                <a:latin typeface="Comic Sans MS" panose="030F0902030302020204" pitchFamily="66" charset="0"/>
                <a:ea typeface="楷体" panose="02010609060101010101" pitchFamily="49" charset="-122"/>
                <a:cs typeface="Times New Roman" panose="02020603050405020304" pitchFamily="18" charset="0"/>
              </a:rPr>
              <a:t>-Wigner shape and the difference between center value is taken as its uncertainty.</a:t>
            </a:r>
          </a:p>
        </p:txBody>
      </p:sp>
      <p:sp>
        <p:nvSpPr>
          <p:cNvPr id="9" name="文本框 8">
            <a:extLst>
              <a:ext uri="{FF2B5EF4-FFF2-40B4-BE49-F238E27FC236}">
                <a16:creationId xmlns:a16="http://schemas.microsoft.com/office/drawing/2014/main" id="{99E3BBF2-65B0-869E-72E3-019F6B730D9D}"/>
              </a:ext>
            </a:extLst>
          </p:cNvPr>
          <p:cNvSpPr txBox="1"/>
          <p:nvPr/>
        </p:nvSpPr>
        <p:spPr>
          <a:xfrm>
            <a:off x="1011975" y="5466886"/>
            <a:ext cx="7610707" cy="646331"/>
          </a:xfrm>
          <a:prstGeom prst="rect">
            <a:avLst/>
          </a:prstGeom>
          <a:noFill/>
        </p:spPr>
        <p:txBody>
          <a:bodyPr wrap="square">
            <a:spAutoFit/>
          </a:bodyPr>
          <a:lstStyle/>
          <a:p>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Through the </a:t>
            </a:r>
            <a:r>
              <a:rPr lang="en-US" altLang="zh-CN" dirty="0">
                <a:latin typeface="Comic Sans MS" panose="030F0902030302020204" pitchFamily="66" charset="0"/>
                <a:ea typeface="楷体" panose="02010609060101010101" pitchFamily="49" charset="-122"/>
                <a:cs typeface="Times New Roman" panose="02020603050405020304" pitchFamily="18" charset="0"/>
              </a:rPr>
              <a:t>fitting</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we found that the differences in mass and width were </a:t>
            </a:r>
            <a:r>
              <a:rPr lang="en-US" altLang="zh-CN" dirty="0">
                <a:latin typeface="Comic Sans MS" panose="030F0902030302020204" pitchFamily="66" charset="0"/>
                <a:ea typeface="楷体" panose="02010609060101010101" pitchFamily="49" charset="-122"/>
                <a:cs typeface="Times New Roman" panose="02020603050405020304" pitchFamily="18" charset="0"/>
              </a:rPr>
              <a:t>7</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MeV and </a:t>
            </a:r>
            <a:r>
              <a:rPr lang="en-US" altLang="zh-CN" dirty="0">
                <a:latin typeface="Comic Sans MS" panose="030F0902030302020204" pitchFamily="66" charset="0"/>
                <a:ea typeface="楷体" panose="02010609060101010101" pitchFamily="49" charset="-122"/>
                <a:cs typeface="Times New Roman" panose="02020603050405020304" pitchFamily="18" charset="0"/>
              </a:rPr>
              <a:t>6</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MeV respectively. </a:t>
            </a:r>
            <a:endParaRPr lang="zh-CN" altLang="en-US" dirty="0"/>
          </a:p>
        </p:txBody>
      </p:sp>
      <p:graphicFrame>
        <p:nvGraphicFramePr>
          <p:cNvPr id="2" name="表格 1">
            <a:extLst>
              <a:ext uri="{FF2B5EF4-FFF2-40B4-BE49-F238E27FC236}">
                <a16:creationId xmlns:a16="http://schemas.microsoft.com/office/drawing/2014/main" id="{FFB3F9A5-E749-47A9-1E2C-A3C003CCCB67}"/>
              </a:ext>
            </a:extLst>
          </p:cNvPr>
          <p:cNvGraphicFramePr>
            <a:graphicFrameLocks noGrp="1"/>
          </p:cNvGraphicFramePr>
          <p:nvPr>
            <p:extLst>
              <p:ext uri="{D42A27DB-BD31-4B8C-83A1-F6EECF244321}">
                <p14:modId xmlns:p14="http://schemas.microsoft.com/office/powerpoint/2010/main" val="3249232058"/>
              </p:ext>
            </p:extLst>
          </p:nvPr>
        </p:nvGraphicFramePr>
        <p:xfrm>
          <a:off x="1719609" y="3190517"/>
          <a:ext cx="5704779" cy="1483360"/>
        </p:xfrm>
        <a:graphic>
          <a:graphicData uri="http://schemas.openxmlformats.org/drawingml/2006/table">
            <a:tbl>
              <a:tblPr firstRow="1" bandRow="1">
                <a:tableStyleId>{5C22544A-7EE6-4342-B048-85BDC9FD1C3A}</a:tableStyleId>
              </a:tblPr>
              <a:tblGrid>
                <a:gridCol w="1901593">
                  <a:extLst>
                    <a:ext uri="{9D8B030D-6E8A-4147-A177-3AD203B41FA5}">
                      <a16:colId xmlns:a16="http://schemas.microsoft.com/office/drawing/2014/main" val="1134870532"/>
                    </a:ext>
                  </a:extLst>
                </a:gridCol>
                <a:gridCol w="1901593">
                  <a:extLst>
                    <a:ext uri="{9D8B030D-6E8A-4147-A177-3AD203B41FA5}">
                      <a16:colId xmlns:a16="http://schemas.microsoft.com/office/drawing/2014/main" val="3784416146"/>
                    </a:ext>
                  </a:extLst>
                </a:gridCol>
                <a:gridCol w="1901593">
                  <a:extLst>
                    <a:ext uri="{9D8B030D-6E8A-4147-A177-3AD203B41FA5}">
                      <a16:colId xmlns:a16="http://schemas.microsoft.com/office/drawing/2014/main" val="2714177341"/>
                    </a:ext>
                  </a:extLst>
                </a:gridCol>
              </a:tblGrid>
              <a:tr h="370840">
                <a:tc>
                  <a:txBody>
                    <a:bodyPr/>
                    <a:lstStyle/>
                    <a:p>
                      <a:pPr algn="ct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mass(MeV/c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Width(MeV/c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extLst>
                  <a:ext uri="{0D108BD9-81ED-4DB2-BD59-A6C34878D82A}">
                    <a16:rowId xmlns:a16="http://schemas.microsoft.com/office/drawing/2014/main" val="3814262036"/>
                  </a:ext>
                </a:extLst>
              </a:tr>
              <a:tr h="370840">
                <a:tc>
                  <a:txBody>
                    <a:bodyPr/>
                    <a:lstStyle/>
                    <a:p>
                      <a:pPr algn="ctr"/>
                      <a:r>
                        <a:rPr lang="en-US" altLang="zh-CN" sz="1800" dirty="0">
                          <a:latin typeface="Cambria Math" panose="02040503050406030204" pitchFamily="18" charset="0"/>
                          <a:ea typeface="Cambria Math" panose="02040503050406030204" pitchFamily="18" charset="0"/>
                        </a:rPr>
                        <a:t>Before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2189</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201</a:t>
                      </a:r>
                      <a:endParaRPr lang="zh-CN" altLang="en-US" sz="1800" dirty="0">
                        <a:latin typeface="Cambria Math" panose="02040503050406030204" pitchFamily="18" charset="0"/>
                      </a:endParaRPr>
                    </a:p>
                  </a:txBody>
                  <a:tcPr/>
                </a:tc>
                <a:extLst>
                  <a:ext uri="{0D108BD9-81ED-4DB2-BD59-A6C34878D82A}">
                    <a16:rowId xmlns:a16="http://schemas.microsoft.com/office/drawing/2014/main" val="742785161"/>
                  </a:ext>
                </a:extLst>
              </a:tr>
              <a:tr h="370840">
                <a:tc>
                  <a:txBody>
                    <a:bodyPr/>
                    <a:lstStyle/>
                    <a:p>
                      <a:pPr algn="ctr"/>
                      <a:r>
                        <a:rPr lang="en-US" altLang="zh-CN" sz="1800" dirty="0">
                          <a:latin typeface="Cambria Math" panose="02040503050406030204" pitchFamily="18" charset="0"/>
                          <a:ea typeface="Cambria Math" panose="02040503050406030204" pitchFamily="18" charset="0"/>
                        </a:rPr>
                        <a:t>Now</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2196</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195</a:t>
                      </a:r>
                      <a:endParaRPr lang="zh-CN" altLang="en-US" sz="1800" dirty="0">
                        <a:latin typeface="Cambria Math" panose="02040503050406030204" pitchFamily="18" charset="0"/>
                      </a:endParaRPr>
                    </a:p>
                  </a:txBody>
                  <a:tcPr/>
                </a:tc>
                <a:extLst>
                  <a:ext uri="{0D108BD9-81ED-4DB2-BD59-A6C34878D82A}">
                    <a16:rowId xmlns:a16="http://schemas.microsoft.com/office/drawing/2014/main" val="2362941349"/>
                  </a:ext>
                </a:extLst>
              </a:tr>
              <a:tr h="370840">
                <a:tc>
                  <a:txBody>
                    <a:bodyPr/>
                    <a:lstStyle/>
                    <a:p>
                      <a:pPr algn="ctr"/>
                      <a:r>
                        <a:rPr lang="en-US" altLang="zh-CN" sz="1800" dirty="0">
                          <a:latin typeface="Cambria Math" panose="02040503050406030204" pitchFamily="18" charset="0"/>
                          <a:ea typeface="Cambria Math" panose="02040503050406030204" pitchFamily="18" charset="0"/>
                        </a:rPr>
                        <a:t>difference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7</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6</a:t>
                      </a:r>
                      <a:endParaRPr lang="zh-CN" altLang="en-US" sz="1800" dirty="0">
                        <a:latin typeface="Cambria Math" panose="02040503050406030204" pitchFamily="18" charset="0"/>
                      </a:endParaRPr>
                    </a:p>
                  </a:txBody>
                  <a:tcPr/>
                </a:tc>
                <a:extLst>
                  <a:ext uri="{0D108BD9-81ED-4DB2-BD59-A6C34878D82A}">
                    <a16:rowId xmlns:a16="http://schemas.microsoft.com/office/drawing/2014/main" val="1529455421"/>
                  </a:ext>
                </a:extLst>
              </a:tr>
            </a:tbl>
          </a:graphicData>
        </a:graphic>
      </p:graphicFrame>
    </p:spTree>
    <p:extLst>
      <p:ext uri="{BB962C8B-B14F-4D97-AF65-F5344CB8AC3E}">
        <p14:creationId xmlns:p14="http://schemas.microsoft.com/office/powerpoint/2010/main" val="328259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5</a:t>
            </a:fld>
            <a:endParaRPr lang="zh-CN" altLang="en-US" dirty="0"/>
          </a:p>
        </p:txBody>
      </p:sp>
      <p:sp>
        <p:nvSpPr>
          <p:cNvPr id="2" name="文本框 1">
            <a:extLst>
              <a:ext uri="{FF2B5EF4-FFF2-40B4-BE49-F238E27FC236}">
                <a16:creationId xmlns:a16="http://schemas.microsoft.com/office/drawing/2014/main" id="{DBB68681-D93A-AA02-20CC-B30933952406}"/>
              </a:ext>
            </a:extLst>
          </p:cNvPr>
          <p:cNvSpPr txBox="1"/>
          <p:nvPr/>
        </p:nvSpPr>
        <p:spPr>
          <a:xfrm>
            <a:off x="680224" y="900558"/>
            <a:ext cx="7783550" cy="1200329"/>
          </a:xfrm>
          <a:prstGeom prst="rect">
            <a:avLst/>
          </a:prstGeom>
          <a:noFill/>
        </p:spPr>
        <p:txBody>
          <a:bodyPr wrap="square">
            <a:spAutoFit/>
          </a:bodyPr>
          <a:lstStyle/>
          <a:p>
            <a:pPr marL="285750" indent="-285750">
              <a:buFont typeface="Wingdings" pitchFamily="2" charset="2"/>
              <a:buChar char="Ø"/>
            </a:pP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The systematic uncertainty in determination of mass and width of X(2085) through partial wave analysis are estimated by considering the quoted mass and width of involved resonance states from PDG, mass window, and background number. </a:t>
            </a:r>
            <a:endParaRPr lang="zh-CN" altLang="en-US" dirty="0">
              <a:latin typeface="Comic Sans MS" panose="030F0902030302020204" pitchFamily="66" charset="0"/>
              <a:ea typeface="楷体" panose="02010609060101010101" pitchFamily="49" charset="-122"/>
              <a:cs typeface="Times New Roman" panose="02020603050405020304" pitchFamily="18" charset="0"/>
            </a:endParaRPr>
          </a:p>
        </p:txBody>
      </p:sp>
      <p:pic>
        <p:nvPicPr>
          <p:cNvPr id="6" name="图片 5">
            <a:extLst>
              <a:ext uri="{FF2B5EF4-FFF2-40B4-BE49-F238E27FC236}">
                <a16:creationId xmlns:a16="http://schemas.microsoft.com/office/drawing/2014/main" id="{EFAE8451-DF99-8032-8D39-821B7D65C3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5040" y="2937859"/>
            <a:ext cx="5795359" cy="1819255"/>
          </a:xfrm>
          <a:prstGeom prst="rect">
            <a:avLst/>
          </a:prstGeom>
        </p:spPr>
      </p:pic>
    </p:spTree>
    <p:extLst>
      <p:ext uri="{BB962C8B-B14F-4D97-AF65-F5344CB8AC3E}">
        <p14:creationId xmlns:p14="http://schemas.microsoft.com/office/powerpoint/2010/main" val="428862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6</a:t>
            </a:fld>
            <a:endParaRPr lang="zh-CN" altLang="en-US" dirty="0"/>
          </a:p>
        </p:txBody>
      </p:sp>
      <p:graphicFrame>
        <p:nvGraphicFramePr>
          <p:cNvPr id="5" name="表格 4">
            <a:extLst>
              <a:ext uri="{FF2B5EF4-FFF2-40B4-BE49-F238E27FC236}">
                <a16:creationId xmlns:a16="http://schemas.microsoft.com/office/drawing/2014/main" id="{93FDFC36-631D-C2EE-DCBE-7A740BD0D24C}"/>
              </a:ext>
            </a:extLst>
          </p:cNvPr>
          <p:cNvGraphicFramePr>
            <a:graphicFrameLocks noGrp="1"/>
          </p:cNvGraphicFramePr>
          <p:nvPr>
            <p:extLst>
              <p:ext uri="{D42A27DB-BD31-4B8C-83A1-F6EECF244321}">
                <p14:modId xmlns:p14="http://schemas.microsoft.com/office/powerpoint/2010/main" val="1205714575"/>
              </p:ext>
            </p:extLst>
          </p:nvPr>
        </p:nvGraphicFramePr>
        <p:xfrm>
          <a:off x="1523999" y="2131060"/>
          <a:ext cx="6096000" cy="25958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802744016"/>
                    </a:ext>
                  </a:extLst>
                </a:gridCol>
                <a:gridCol w="1524000">
                  <a:extLst>
                    <a:ext uri="{9D8B030D-6E8A-4147-A177-3AD203B41FA5}">
                      <a16:colId xmlns:a16="http://schemas.microsoft.com/office/drawing/2014/main" val="73911813"/>
                    </a:ext>
                  </a:extLst>
                </a:gridCol>
                <a:gridCol w="1524000">
                  <a:extLst>
                    <a:ext uri="{9D8B030D-6E8A-4147-A177-3AD203B41FA5}">
                      <a16:colId xmlns:a16="http://schemas.microsoft.com/office/drawing/2014/main" val="184404305"/>
                    </a:ext>
                  </a:extLst>
                </a:gridCol>
                <a:gridCol w="1524000">
                  <a:extLst>
                    <a:ext uri="{9D8B030D-6E8A-4147-A177-3AD203B41FA5}">
                      <a16:colId xmlns:a16="http://schemas.microsoft.com/office/drawing/2014/main" val="1993898776"/>
                    </a:ext>
                  </a:extLst>
                </a:gridCol>
              </a:tblGrid>
              <a:tr h="370840">
                <a:tc>
                  <a:txBody>
                    <a:bodyPr/>
                    <a:lstStyle/>
                    <a:p>
                      <a:pPr algn="ctr"/>
                      <a:r>
                        <a:rPr lang="en-US" altLang="zh-CN" sz="1600" dirty="0">
                          <a:latin typeface="Cambria Math" panose="02040503050406030204" pitchFamily="18" charset="0"/>
                          <a:ea typeface="Cambria Math" panose="02040503050406030204" pitchFamily="18" charset="0"/>
                        </a:rPr>
                        <a:t>state</a:t>
                      </a:r>
                      <a:endParaRPr lang="zh-CN" altLang="en-US" sz="1600" dirty="0">
                        <a:latin typeface="Cambria Math" panose="02040503050406030204" pitchFamily="18" charset="0"/>
                      </a:endParaRPr>
                    </a:p>
                  </a:txBody>
                  <a:tcPr/>
                </a:tc>
                <a:tc>
                  <a:txBody>
                    <a:bodyPr/>
                    <a:lstStyle/>
                    <a:p>
                      <a:pPr algn="ctr"/>
                      <a:r>
                        <a:rPr lang="en-US" altLang="zh-CN" sz="1600" dirty="0">
                          <a:latin typeface="Cambria Math" panose="02040503050406030204" pitchFamily="18" charset="0"/>
                          <a:ea typeface="Cambria Math" panose="02040503050406030204" pitchFamily="18" charset="0"/>
                        </a:rPr>
                        <a:t>before</a:t>
                      </a:r>
                      <a:endParaRPr lang="zh-CN" altLang="en-US" sz="1600" dirty="0">
                        <a:latin typeface="Cambria Math" panose="02040503050406030204" pitchFamily="18" charset="0"/>
                      </a:endParaRPr>
                    </a:p>
                  </a:txBody>
                  <a:tcPr/>
                </a:tc>
                <a:tc>
                  <a:txBody>
                    <a:bodyPr/>
                    <a:lstStyle/>
                    <a:p>
                      <a:pPr algn="ctr"/>
                      <a:r>
                        <a:rPr lang="en-US" altLang="zh-CN" sz="1600" dirty="0">
                          <a:latin typeface="Cambria Math" panose="02040503050406030204" pitchFamily="18" charset="0"/>
                          <a:ea typeface="Cambria Math" panose="02040503050406030204" pitchFamily="18" charset="0"/>
                        </a:rPr>
                        <a:t>now</a:t>
                      </a:r>
                      <a:endParaRPr lang="zh-CN" altLang="en-US" sz="1600" dirty="0">
                        <a:latin typeface="Cambria Math" panose="02040503050406030204" pitchFamily="18" charset="0"/>
                      </a:endParaRPr>
                    </a:p>
                  </a:txBody>
                  <a:tcPr/>
                </a:tc>
                <a:tc>
                  <a:txBody>
                    <a:bodyPr/>
                    <a:lstStyle/>
                    <a:p>
                      <a:pPr algn="ctr"/>
                      <a:r>
                        <a:rPr lang="en-US" altLang="zh-CN" sz="1600" dirty="0">
                          <a:latin typeface="Cambria Math" panose="02040503050406030204" pitchFamily="18" charset="0"/>
                          <a:ea typeface="Cambria Math" panose="02040503050406030204" pitchFamily="18" charset="0"/>
                        </a:rPr>
                        <a:t>difference</a:t>
                      </a:r>
                      <a:endParaRPr lang="zh-CN" altLang="en-US" sz="1600" dirty="0">
                        <a:latin typeface="Cambria Math" panose="02040503050406030204" pitchFamily="18" charset="0"/>
                      </a:endParaRPr>
                    </a:p>
                  </a:txBody>
                  <a:tcPr/>
                </a:tc>
                <a:extLst>
                  <a:ext uri="{0D108BD9-81ED-4DB2-BD59-A6C34878D82A}">
                    <a16:rowId xmlns:a16="http://schemas.microsoft.com/office/drawing/2014/main" val="4097405483"/>
                  </a:ext>
                </a:extLst>
              </a:tr>
              <a:tr h="370840">
                <a:tc>
                  <a:txBody>
                    <a:bodyPr/>
                    <a:lstStyle/>
                    <a:p>
                      <a:pPr algn="ctr"/>
                      <a:r>
                        <a:rPr lang="en-US" altLang="zh-CN" sz="1600" dirty="0">
                          <a:latin typeface="Cambria Math" panose="02040503050406030204" pitchFamily="18" charset="0"/>
                          <a:ea typeface="Cambria Math" panose="02040503050406030204" pitchFamily="18" charset="0"/>
                        </a:rPr>
                        <a:t>L1790</a:t>
                      </a:r>
                      <a:endParaRPr lang="zh-CN" altLang="en-US" sz="1600" dirty="0">
                        <a:latin typeface="Cambria Math" panose="02040503050406030204" pitchFamily="18" charset="0"/>
                      </a:endParaRPr>
                    </a:p>
                  </a:txBody>
                  <a:tcPr/>
                </a:tc>
                <a:tc rowSpan="6">
                  <a:txBody>
                    <a:bodyPr/>
                    <a:lstStyle/>
                    <a:p>
                      <a:pPr algn="ctr"/>
                      <a:r>
                        <a:rPr lang="en-US" altLang="zh-CN" sz="1600" dirty="0">
                          <a:latin typeface="Cambria Math" panose="02040503050406030204" pitchFamily="18" charset="0"/>
                          <a:ea typeface="Cambria Math" panose="02040503050406030204" pitchFamily="18" charset="0"/>
                        </a:rPr>
                        <a:t>1.59</a:t>
                      </a:r>
                      <a:endParaRPr lang="zh-CN" altLang="en-US" sz="1600" dirty="0">
                        <a:latin typeface="Cambria Math" panose="02040503050406030204" pitchFamily="18" charset="0"/>
                      </a:endParaRPr>
                    </a:p>
                  </a:txBody>
                  <a:tcPr anchor="ctr"/>
                </a:tc>
                <a:tc>
                  <a:txBody>
                    <a:bodyPr/>
                    <a:lstStyle/>
                    <a:p>
                      <a:pPr algn="ctr"/>
                      <a:endParaRPr lang="zh-CN" altLang="en-US" sz="1600" dirty="0">
                        <a:latin typeface="Cambria Math" panose="02040503050406030204" pitchFamily="18" charset="0"/>
                      </a:endParaRPr>
                    </a:p>
                  </a:txBody>
                  <a:tcPr/>
                </a:tc>
                <a:tc>
                  <a:txBody>
                    <a:bodyPr/>
                    <a:lstStyle/>
                    <a:p>
                      <a:pPr algn="ctr"/>
                      <a:endParaRPr lang="zh-CN" altLang="en-US" sz="1600" dirty="0">
                        <a:latin typeface="Cambria Math" panose="02040503050406030204" pitchFamily="18" charset="0"/>
                      </a:endParaRPr>
                    </a:p>
                  </a:txBody>
                  <a:tcPr/>
                </a:tc>
                <a:extLst>
                  <a:ext uri="{0D108BD9-81ED-4DB2-BD59-A6C34878D82A}">
                    <a16:rowId xmlns:a16="http://schemas.microsoft.com/office/drawing/2014/main" val="2841242342"/>
                  </a:ext>
                </a:extLst>
              </a:tr>
              <a:tr h="370840">
                <a:tc>
                  <a:txBody>
                    <a:bodyPr/>
                    <a:lstStyle/>
                    <a:p>
                      <a:pPr algn="ctr"/>
                      <a:r>
                        <a:rPr lang="en-US" altLang="zh-CN" sz="1600" dirty="0">
                          <a:latin typeface="Cambria Math" panose="02040503050406030204" pitchFamily="18" charset="0"/>
                          <a:ea typeface="Cambria Math" panose="02040503050406030204" pitchFamily="18" charset="0"/>
                        </a:rPr>
                        <a:t>N1900</a:t>
                      </a:r>
                      <a:endParaRPr lang="zh-CN" altLang="en-US" sz="1600" dirty="0">
                        <a:latin typeface="Cambria Math" panose="02040503050406030204" pitchFamily="18" charset="0"/>
                      </a:endParaRPr>
                    </a:p>
                  </a:txBody>
                  <a:tcPr/>
                </a:tc>
                <a:tc vMerge="1">
                  <a:txBody>
                    <a:bodyPr/>
                    <a:lstStyle/>
                    <a:p>
                      <a:endParaRPr lang="zh-CN" altLang="en-US" dirty="0"/>
                    </a:p>
                  </a:txBody>
                  <a:tcPr/>
                </a:tc>
                <a:tc>
                  <a:txBody>
                    <a:bodyPr/>
                    <a:lstStyle/>
                    <a:p>
                      <a:pPr algn="ctr"/>
                      <a:r>
                        <a:rPr lang="en-US" altLang="zh-CN" sz="1600" dirty="0">
                          <a:latin typeface="Cambria Math" panose="02040503050406030204" pitchFamily="18" charset="0"/>
                          <a:ea typeface="Cambria Math" panose="02040503050406030204" pitchFamily="18" charset="0"/>
                        </a:rPr>
                        <a:t>1.65</a:t>
                      </a:r>
                      <a:endParaRPr lang="zh-CN" altLang="en-US" sz="1600" dirty="0">
                        <a:latin typeface="Cambria Math" panose="02040503050406030204" pitchFamily="18" charset="0"/>
                      </a:endParaRPr>
                    </a:p>
                  </a:txBody>
                  <a:tcPr/>
                </a:tc>
                <a:tc>
                  <a:txBody>
                    <a:bodyPr/>
                    <a:lstStyle/>
                    <a:p>
                      <a:pPr algn="ctr"/>
                      <a:r>
                        <a:rPr lang="en-US" altLang="zh-CN" sz="1600" dirty="0">
                          <a:latin typeface="Cambria Math" panose="02040503050406030204" pitchFamily="18" charset="0"/>
                          <a:ea typeface="Cambria Math" panose="02040503050406030204" pitchFamily="18" charset="0"/>
                        </a:rPr>
                        <a:t>0.06</a:t>
                      </a:r>
                      <a:endParaRPr lang="zh-CN" altLang="en-US" sz="1600" dirty="0">
                        <a:latin typeface="Cambria Math" panose="02040503050406030204" pitchFamily="18" charset="0"/>
                      </a:endParaRPr>
                    </a:p>
                  </a:txBody>
                  <a:tcPr/>
                </a:tc>
                <a:extLst>
                  <a:ext uri="{0D108BD9-81ED-4DB2-BD59-A6C34878D82A}">
                    <a16:rowId xmlns:a16="http://schemas.microsoft.com/office/drawing/2014/main" val="3797644572"/>
                  </a:ext>
                </a:extLst>
              </a:tr>
              <a:tr h="370840">
                <a:tc>
                  <a:txBody>
                    <a:bodyPr/>
                    <a:lstStyle/>
                    <a:p>
                      <a:pPr algn="ctr"/>
                      <a:r>
                        <a:rPr lang="en-US" altLang="zh-CN" sz="1600" dirty="0">
                          <a:latin typeface="Cambria Math" panose="02040503050406030204" pitchFamily="18" charset="0"/>
                          <a:ea typeface="Cambria Math" panose="02040503050406030204" pitchFamily="18" charset="0"/>
                        </a:rPr>
                        <a:t>N1895</a:t>
                      </a:r>
                      <a:endParaRPr lang="zh-CN" altLang="en-US" sz="1600" dirty="0">
                        <a:latin typeface="Cambria Math" panose="02040503050406030204" pitchFamily="18" charset="0"/>
                      </a:endParaRPr>
                    </a:p>
                  </a:txBody>
                  <a:tcPr/>
                </a:tc>
                <a:tc vMerge="1">
                  <a:txBody>
                    <a:bodyPr/>
                    <a:lstStyle/>
                    <a:p>
                      <a:endParaRPr lang="zh-CN" altLang="en-US" dirty="0"/>
                    </a:p>
                  </a:txBody>
                  <a:tcPr/>
                </a:tc>
                <a:tc>
                  <a:txBody>
                    <a:bodyPr/>
                    <a:lstStyle/>
                    <a:p>
                      <a:pPr algn="ctr"/>
                      <a:r>
                        <a:rPr lang="en-US" altLang="zh-CN" sz="1600" dirty="0">
                          <a:latin typeface="Cambria Math" panose="02040503050406030204" pitchFamily="18" charset="0"/>
                          <a:ea typeface="Cambria Math" panose="02040503050406030204" pitchFamily="18" charset="0"/>
                        </a:rPr>
                        <a:t>1.76</a:t>
                      </a:r>
                      <a:endParaRPr lang="zh-CN" altLang="en-US" sz="1600" dirty="0">
                        <a:latin typeface="Cambria Math" panose="02040503050406030204" pitchFamily="18" charset="0"/>
                      </a:endParaRPr>
                    </a:p>
                  </a:txBody>
                  <a:tcPr/>
                </a:tc>
                <a:tc>
                  <a:txBody>
                    <a:bodyPr/>
                    <a:lstStyle/>
                    <a:p>
                      <a:pPr algn="ctr"/>
                      <a:r>
                        <a:rPr lang="en-US" altLang="zh-CN" sz="1600">
                          <a:latin typeface="Cambria Math" panose="02040503050406030204" pitchFamily="18" charset="0"/>
                          <a:ea typeface="Cambria Math" panose="02040503050406030204" pitchFamily="18" charset="0"/>
                        </a:rPr>
                        <a:t>0.17</a:t>
                      </a:r>
                      <a:endParaRPr lang="zh-CN" altLang="en-US" sz="1600" dirty="0">
                        <a:latin typeface="Cambria Math" panose="02040503050406030204" pitchFamily="18" charset="0"/>
                      </a:endParaRPr>
                    </a:p>
                  </a:txBody>
                  <a:tcPr/>
                </a:tc>
                <a:extLst>
                  <a:ext uri="{0D108BD9-81ED-4DB2-BD59-A6C34878D82A}">
                    <a16:rowId xmlns:a16="http://schemas.microsoft.com/office/drawing/2014/main" val="777400026"/>
                  </a:ext>
                </a:extLst>
              </a:tr>
              <a:tr h="370840">
                <a:tc>
                  <a:txBody>
                    <a:bodyPr/>
                    <a:lstStyle/>
                    <a:p>
                      <a:pPr algn="ctr"/>
                      <a:r>
                        <a:rPr lang="en-US" altLang="zh-CN" sz="1600" dirty="0">
                          <a:latin typeface="Cambria Math" panose="02040503050406030204" pitchFamily="18" charset="0"/>
                          <a:ea typeface="Cambria Math" panose="02040503050406030204" pitchFamily="18" charset="0"/>
                        </a:rPr>
                        <a:t>N1880</a:t>
                      </a:r>
                      <a:endParaRPr lang="zh-CN" altLang="en-US" sz="1600" dirty="0">
                        <a:latin typeface="Cambria Math" panose="02040503050406030204" pitchFamily="18" charset="0"/>
                      </a:endParaRPr>
                    </a:p>
                  </a:txBody>
                  <a:tcPr/>
                </a:tc>
                <a:tc vMerge="1">
                  <a:txBody>
                    <a:bodyPr/>
                    <a:lstStyle/>
                    <a:p>
                      <a:endParaRPr lang="zh-CN" altLang="en-US" dirty="0"/>
                    </a:p>
                  </a:txBody>
                  <a:tcPr/>
                </a:tc>
                <a:tc>
                  <a:txBody>
                    <a:bodyPr/>
                    <a:lstStyle/>
                    <a:p>
                      <a:pPr algn="ctr"/>
                      <a:r>
                        <a:rPr lang="en-US" altLang="zh-CN" sz="1600" dirty="0">
                          <a:latin typeface="Cambria Math" panose="02040503050406030204" pitchFamily="18" charset="0"/>
                          <a:ea typeface="Cambria Math" panose="02040503050406030204" pitchFamily="18" charset="0"/>
                        </a:rPr>
                        <a:t>1.57</a:t>
                      </a:r>
                      <a:endParaRPr lang="zh-CN" altLang="en-US" sz="1600" dirty="0">
                        <a:latin typeface="Cambria Math" panose="02040503050406030204" pitchFamily="18" charset="0"/>
                      </a:endParaRPr>
                    </a:p>
                  </a:txBody>
                  <a:tcPr/>
                </a:tc>
                <a:tc>
                  <a:txBody>
                    <a:bodyPr/>
                    <a:lstStyle/>
                    <a:p>
                      <a:pPr algn="ctr"/>
                      <a:r>
                        <a:rPr lang="en-US" altLang="zh-CN" sz="1600" dirty="0">
                          <a:latin typeface="Cambria Math" panose="02040503050406030204" pitchFamily="18" charset="0"/>
                          <a:ea typeface="Cambria Math" panose="02040503050406030204" pitchFamily="18" charset="0"/>
                        </a:rPr>
                        <a:t>0.02</a:t>
                      </a:r>
                      <a:endParaRPr lang="zh-CN" altLang="en-US" sz="1600" dirty="0">
                        <a:latin typeface="Cambria Math" panose="02040503050406030204" pitchFamily="18" charset="0"/>
                      </a:endParaRPr>
                    </a:p>
                  </a:txBody>
                  <a:tcPr/>
                </a:tc>
                <a:extLst>
                  <a:ext uri="{0D108BD9-81ED-4DB2-BD59-A6C34878D82A}">
                    <a16:rowId xmlns:a16="http://schemas.microsoft.com/office/drawing/2014/main" val="61654345"/>
                  </a:ext>
                </a:extLst>
              </a:tr>
              <a:tr h="370840">
                <a:tc>
                  <a:txBody>
                    <a:bodyPr/>
                    <a:lstStyle/>
                    <a:p>
                      <a:pPr algn="ctr"/>
                      <a:r>
                        <a:rPr lang="en-US" altLang="zh-CN" sz="1600" dirty="0">
                          <a:latin typeface="Cambria Math" panose="02040503050406030204" pitchFamily="18" charset="0"/>
                          <a:ea typeface="Cambria Math" panose="02040503050406030204" pitchFamily="18" charset="0"/>
                        </a:rPr>
                        <a:t>N1710</a:t>
                      </a:r>
                      <a:endParaRPr lang="zh-CN" altLang="en-US" sz="1600" dirty="0">
                        <a:latin typeface="Cambria Math" panose="02040503050406030204" pitchFamily="18" charset="0"/>
                      </a:endParaRPr>
                    </a:p>
                  </a:txBody>
                  <a:tcPr/>
                </a:tc>
                <a:tc vMerge="1">
                  <a:txBody>
                    <a:bodyPr/>
                    <a:lstStyle/>
                    <a:p>
                      <a:endParaRPr lang="zh-CN" altLang="en-US" dirty="0"/>
                    </a:p>
                  </a:txBody>
                  <a:tcPr/>
                </a:tc>
                <a:tc>
                  <a:txBody>
                    <a:bodyPr/>
                    <a:lstStyle/>
                    <a:p>
                      <a:pPr algn="ctr"/>
                      <a:r>
                        <a:rPr lang="en-US" altLang="zh-CN" sz="1600" dirty="0">
                          <a:latin typeface="Cambria Math" panose="02040503050406030204" pitchFamily="18" charset="0"/>
                          <a:ea typeface="Cambria Math" panose="02040503050406030204" pitchFamily="18" charset="0"/>
                        </a:rPr>
                        <a:t>1.61</a:t>
                      </a:r>
                      <a:endParaRPr lang="zh-CN" altLang="en-US" sz="1600" dirty="0">
                        <a:latin typeface="Cambria Math" panose="02040503050406030204" pitchFamily="18" charset="0"/>
                      </a:endParaRPr>
                    </a:p>
                  </a:txBody>
                  <a:tcPr/>
                </a:tc>
                <a:tc>
                  <a:txBody>
                    <a:bodyPr/>
                    <a:lstStyle/>
                    <a:p>
                      <a:pPr algn="ctr"/>
                      <a:r>
                        <a:rPr lang="en-US" altLang="zh-CN" sz="1600" dirty="0">
                          <a:latin typeface="Cambria Math" panose="02040503050406030204" pitchFamily="18" charset="0"/>
                          <a:ea typeface="Cambria Math" panose="02040503050406030204" pitchFamily="18" charset="0"/>
                        </a:rPr>
                        <a:t>0.02</a:t>
                      </a:r>
                      <a:endParaRPr lang="zh-CN" altLang="en-US" sz="1600" dirty="0">
                        <a:latin typeface="Cambria Math" panose="02040503050406030204" pitchFamily="18" charset="0"/>
                      </a:endParaRPr>
                    </a:p>
                  </a:txBody>
                  <a:tcPr/>
                </a:tc>
                <a:extLst>
                  <a:ext uri="{0D108BD9-81ED-4DB2-BD59-A6C34878D82A}">
                    <a16:rowId xmlns:a16="http://schemas.microsoft.com/office/drawing/2014/main" val="1022455119"/>
                  </a:ext>
                </a:extLst>
              </a:tr>
              <a:tr h="370840">
                <a:tc>
                  <a:txBody>
                    <a:bodyPr/>
                    <a:lstStyle/>
                    <a:p>
                      <a:pPr algn="ctr"/>
                      <a:r>
                        <a:rPr lang="en-US" altLang="zh-CN" sz="1600" dirty="0">
                          <a:latin typeface="Cambria Math" panose="02040503050406030204" pitchFamily="18" charset="0"/>
                          <a:ea typeface="Cambria Math" panose="02040503050406030204" pitchFamily="18" charset="0"/>
                        </a:rPr>
                        <a:t>N1650</a:t>
                      </a:r>
                      <a:endParaRPr lang="zh-CN" altLang="en-US" sz="1600" dirty="0">
                        <a:latin typeface="Cambria Math" panose="02040503050406030204" pitchFamily="18" charset="0"/>
                      </a:endParaRPr>
                    </a:p>
                  </a:txBody>
                  <a:tcPr/>
                </a:tc>
                <a:tc vMerge="1">
                  <a:txBody>
                    <a:bodyPr/>
                    <a:lstStyle/>
                    <a:p>
                      <a:endParaRPr lang="zh-CN" altLang="en-US" dirty="0"/>
                    </a:p>
                  </a:txBody>
                  <a:tcPr/>
                </a:tc>
                <a:tc>
                  <a:txBody>
                    <a:bodyPr/>
                    <a:lstStyle/>
                    <a:p>
                      <a:pPr algn="ctr"/>
                      <a:r>
                        <a:rPr lang="en-US" altLang="zh-CN" sz="1600" dirty="0">
                          <a:latin typeface="Cambria Math" panose="02040503050406030204" pitchFamily="18" charset="0"/>
                          <a:ea typeface="Cambria Math" panose="02040503050406030204" pitchFamily="18" charset="0"/>
                        </a:rPr>
                        <a:t>1.62</a:t>
                      </a:r>
                      <a:endParaRPr lang="zh-CN" altLang="en-US" sz="1600" dirty="0">
                        <a:latin typeface="Cambria Math" panose="02040503050406030204" pitchFamily="18" charset="0"/>
                      </a:endParaRPr>
                    </a:p>
                  </a:txBody>
                  <a:tcPr/>
                </a:tc>
                <a:tc>
                  <a:txBody>
                    <a:bodyPr/>
                    <a:lstStyle/>
                    <a:p>
                      <a:pPr algn="ctr"/>
                      <a:r>
                        <a:rPr lang="en-US" altLang="zh-CN" sz="1600" dirty="0">
                          <a:latin typeface="Cambria Math" panose="02040503050406030204" pitchFamily="18" charset="0"/>
                          <a:ea typeface="Cambria Math" panose="02040503050406030204" pitchFamily="18" charset="0"/>
                        </a:rPr>
                        <a:t>0.03</a:t>
                      </a:r>
                      <a:endParaRPr lang="zh-CN" altLang="en-US" sz="1600" dirty="0">
                        <a:latin typeface="Cambria Math" panose="02040503050406030204" pitchFamily="18" charset="0"/>
                      </a:endParaRPr>
                    </a:p>
                  </a:txBody>
                  <a:tcPr/>
                </a:tc>
                <a:extLst>
                  <a:ext uri="{0D108BD9-81ED-4DB2-BD59-A6C34878D82A}">
                    <a16:rowId xmlns:a16="http://schemas.microsoft.com/office/drawing/2014/main" val="2808922127"/>
                  </a:ext>
                </a:extLst>
              </a:tr>
            </a:tbl>
          </a:graphicData>
        </a:graphic>
      </p:graphicFrame>
      <p:sp>
        <p:nvSpPr>
          <p:cNvPr id="2" name="文本框 1">
            <a:extLst>
              <a:ext uri="{FF2B5EF4-FFF2-40B4-BE49-F238E27FC236}">
                <a16:creationId xmlns:a16="http://schemas.microsoft.com/office/drawing/2014/main" id="{DBB68681-D93A-AA02-20CC-B30933952406}"/>
              </a:ext>
            </a:extLst>
          </p:cNvPr>
          <p:cNvSpPr txBox="1"/>
          <p:nvPr/>
        </p:nvSpPr>
        <p:spPr>
          <a:xfrm>
            <a:off x="680224" y="900558"/>
            <a:ext cx="7783550" cy="646331"/>
          </a:xfrm>
          <a:prstGeom prst="rect">
            <a:avLst/>
          </a:prstGeom>
          <a:noFill/>
        </p:spPr>
        <p:txBody>
          <a:bodyPr wrap="square">
            <a:spAutoFit/>
          </a:bodyPr>
          <a:lstStyle/>
          <a:p>
            <a:pPr marL="285750" indent="-285750">
              <a:buFont typeface="Wingdings" pitchFamily="2" charset="2"/>
              <a:buChar char="Ø"/>
            </a:pPr>
            <a:r>
              <a:rPr lang="zh-CN" altLang="zh-CN" sz="1800" dirty="0">
                <a:effectLst/>
                <a:ea typeface="Comic Sans MS" panose="030F0902030302020204" pitchFamily="66" charset="0"/>
                <a:cs typeface="Times New Roman" panose="02020603050405020304" pitchFamily="18" charset="0"/>
              </a:rPr>
              <a:t> </a:t>
            </a:r>
            <a:r>
              <a:rPr lang="en-US" altLang="zh-CN" dirty="0">
                <a:latin typeface="Comic Sans MS" panose="030F0902030302020204" pitchFamily="66" charset="0"/>
                <a:ea typeface="楷体" panose="02010609060101010101" pitchFamily="49" charset="-122"/>
                <a:cs typeface="Times New Roman" panose="02020603050405020304" pitchFamily="18" charset="0"/>
              </a:rPr>
              <a:t>Measuring the systematic uncertainty containing all used abandoned states.</a:t>
            </a:r>
            <a:endParaRPr lang="zh-CN" altLang="en-US" dirty="0">
              <a:latin typeface="Comic Sans MS" panose="030F0902030302020204" pitchFamily="66" charset="0"/>
              <a:ea typeface="楷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18680739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14222</TotalTime>
  <Words>423</Words>
  <Application>Microsoft Macintosh PowerPoint</Application>
  <PresentationFormat>全屏显示(4:3)</PresentationFormat>
  <Paragraphs>80</Paragraphs>
  <Slides>6</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等线</vt:lpstr>
      <vt:lpstr>等线</vt:lpstr>
      <vt:lpstr>等线 Light</vt:lpstr>
      <vt:lpstr>Microsoft YaHei</vt:lpstr>
      <vt:lpstr>Arial</vt:lpstr>
      <vt:lpstr>Cambria Math</vt:lpstr>
      <vt:lpstr>Comic Sans MS</vt:lpstr>
      <vt:lpstr>Times New Roman</vt:lpstr>
      <vt:lpstr>Wingdings</vt:lpstr>
      <vt:lpstr>Office 主题​​</vt:lpstr>
      <vt:lpstr>Weekly Report</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for BNV/LNV decay D0  pe</dc:title>
  <dc:creator>Administrator</dc:creator>
  <cp:lastModifiedBy>明浩 李</cp:lastModifiedBy>
  <cp:revision>1545</cp:revision>
  <dcterms:created xsi:type="dcterms:W3CDTF">2019-09-27T12:30:10Z</dcterms:created>
  <dcterms:modified xsi:type="dcterms:W3CDTF">2025-06-17T11:16:01Z</dcterms:modified>
</cp:coreProperties>
</file>