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7.jpg" ContentType="image/jpeg"/>
  <Override PartName="/ppt/notesSlides/notesSlide4.xml" ContentType="application/vnd.openxmlformats-officedocument.presentationml.notesSlide+xml"/>
  <Override PartName="/ppt/media/image18.jpg" ContentType="image/jpeg"/>
  <Override PartName="/ppt/media/image19.jpg" ContentType="image/jpeg"/>
  <Override PartName="/ppt/media/image2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7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441" r:id="rId2"/>
    <p:sldId id="1086" r:id="rId3"/>
    <p:sldId id="1433" r:id="rId4"/>
    <p:sldId id="1434" r:id="rId5"/>
    <p:sldId id="1424" r:id="rId6"/>
    <p:sldId id="1432" r:id="rId7"/>
    <p:sldId id="1148" r:id="rId8"/>
    <p:sldId id="1442" r:id="rId9"/>
    <p:sldId id="1147" r:id="rId10"/>
    <p:sldId id="114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ECFCE"/>
    <a:srgbClr val="F3F300"/>
    <a:srgbClr val="C71ECD"/>
    <a:srgbClr val="FFFF67"/>
    <a:srgbClr val="F9F9F9"/>
    <a:srgbClr val="CDE8EF"/>
    <a:srgbClr val="4274B0"/>
    <a:srgbClr val="605936"/>
    <a:srgbClr val="C77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86111" autoAdjust="0"/>
  </p:normalViewPr>
  <p:slideViewPr>
    <p:cSldViewPr snapToGrid="0" snapToObjects="1">
      <p:cViewPr varScale="1">
        <p:scale>
          <a:sx n="104" d="100"/>
          <a:sy n="104" d="100"/>
        </p:scale>
        <p:origin x="98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25A-B869-ED44-AABC-864CA411AED4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4BE7-F420-8A48-AFA4-886DC4867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7EB-5FA1-2A48-96AC-B3FDC2A4A197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2964-9D25-F140-BCE5-41B8A854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1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0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第一</a:t>
            </a:r>
            <a:r>
              <a:rPr lang="zh-CN" altLang="en-US" dirty="0"/>
              <a:t>，</a:t>
            </a:r>
            <a:r>
              <a:rPr lang="en-US" altLang="zh-CN" dirty="0"/>
              <a:t>CMS</a:t>
            </a:r>
            <a:r>
              <a:rPr lang="zh-CN" altLang="en-US" dirty="0"/>
              <a:t>高粒度硅量能器与</a:t>
            </a:r>
            <a:r>
              <a:rPr lang="zh-CN" altLang="en-CN" dirty="0"/>
              <a:t>一级触发</a:t>
            </a:r>
            <a:r>
              <a:rPr lang="zh-CN" altLang="en-US" dirty="0"/>
              <a:t>电子学；第二：</a:t>
            </a:r>
            <a:r>
              <a:rPr lang="en-US" altLang="zh-CN" dirty="0"/>
              <a:t>CMS</a:t>
            </a:r>
            <a:r>
              <a:rPr lang="zh-CN" altLang="en-US" dirty="0"/>
              <a:t>缪子</a:t>
            </a:r>
            <a:r>
              <a:rPr lang="en-US" altLang="zh-CN" dirty="0"/>
              <a:t>GEM</a:t>
            </a:r>
            <a:r>
              <a:rPr lang="zh-CN" altLang="en-US" dirty="0"/>
              <a:t>探测器及最小电离粒子时间探测器；第三：</a:t>
            </a:r>
            <a:r>
              <a:rPr lang="en-US" altLang="zh-CN" dirty="0"/>
              <a:t>ALICE</a:t>
            </a:r>
            <a:r>
              <a:rPr lang="zh-CN" altLang="en-US" dirty="0"/>
              <a:t>硅像素探测器与前向量能器。</a:t>
            </a:r>
            <a:endParaRPr lang="en-US" dirty="0"/>
          </a:p>
          <a:p>
            <a:r>
              <a:rPr lang="zh-CN" altLang="en-US" dirty="0"/>
              <a:t>我们的目标是</a:t>
            </a:r>
            <a:r>
              <a: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掌握高计数率、抗辐照、高性能探测器研发和生产能力，同时实现中国组对国际合作实验的预期贡献</a:t>
            </a:r>
            <a:endParaRPr lang="en-US" altLang="zh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5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2964-9D25-F140-BCE5-41B8A8543C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5429" y="6533965"/>
            <a:ext cx="2396971" cy="187510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3F2E27-AF9A-01A0-AEDC-6713DE2B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381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408" y="6525087"/>
            <a:ext cx="2467992" cy="196388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60528" y="6551721"/>
            <a:ext cx="2621872" cy="16975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Hadron Physics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Rot="1" noChangeArrowheads="1"/>
          </p:cNvSpPr>
          <p:nvPr/>
        </p:nvSpPr>
        <p:spPr bwMode="auto">
          <a:xfrm>
            <a:off x="0" y="4947639"/>
            <a:ext cx="12192000" cy="383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115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中国科学院高能物理研究所， 北京大学， 清华大学， 北京航空航天大学， 华中师范大学， 中国原子能科学研究院</a:t>
            </a:r>
          </a:p>
        </p:txBody>
      </p:sp>
      <p:pic>
        <p:nvPicPr>
          <p:cNvPr id="15" name="图片 14" descr="logo_高能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9302" y="5610429"/>
            <a:ext cx="1033502" cy="932079"/>
          </a:xfrm>
          <a:prstGeom prst="rect">
            <a:avLst/>
          </a:prstGeom>
        </p:spPr>
      </p:pic>
      <p:pic>
        <p:nvPicPr>
          <p:cNvPr id="16" name="图片 15" descr="logo_清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684" y="5640743"/>
            <a:ext cx="912800" cy="918046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29" y="5630854"/>
            <a:ext cx="918046" cy="918046"/>
          </a:xfrm>
          <a:prstGeom prst="rect">
            <a:avLst/>
          </a:prstGeom>
        </p:spPr>
      </p:pic>
      <p:pic>
        <p:nvPicPr>
          <p:cNvPr id="18" name="Picture 5" descr="Logo&#10;&#10;Description automatically generated">
            <a:extLst>
              <a:ext uri="{FF2B5EF4-FFF2-40B4-BE49-F238E27FC236}">
                <a16:creationId xmlns:a16="http://schemas.microsoft.com/office/drawing/2014/main" id="{91DB324A-7C36-98D2-A60B-1C353F477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463" y="5640355"/>
            <a:ext cx="885248" cy="885248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052DF0D6-68B4-2552-554F-2C6DA496CE58}"/>
              </a:ext>
            </a:extLst>
          </p:cNvPr>
          <p:cNvSpPr txBox="1"/>
          <p:nvPr/>
        </p:nvSpPr>
        <p:spPr>
          <a:xfrm>
            <a:off x="3838804" y="4197318"/>
            <a:ext cx="6840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赵京周（课题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负责人）        班勇（课题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负责人）               殷</a:t>
            </a:r>
            <a:r>
              <a:rPr lang="zh-CN" altLang="en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中宝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（课题</a:t>
            </a:r>
            <a:r>
              <a:rPr lang="en-US" altLang="zh-CN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负责人）</a:t>
            </a:r>
            <a:endParaRPr lang="en-US" altLang="zh-CN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43" y="5617447"/>
            <a:ext cx="932567" cy="931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4" y="5640743"/>
            <a:ext cx="775768" cy="884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66" y="2506999"/>
            <a:ext cx="1169347" cy="16731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07" y="2484080"/>
            <a:ext cx="1206092" cy="166504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570841"/>
            <a:ext cx="12192000" cy="1183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-1" y="594103"/>
            <a:ext cx="12192001" cy="89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大型强子对撞机上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0D3159D-B5E0-41C5-89D3-108EF3A04C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98" y="2459635"/>
            <a:ext cx="1319038" cy="1720485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BA96FD83-2877-E8CD-B673-1EDA70E068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2" y="2432958"/>
            <a:ext cx="1265323" cy="1687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81C4F-618D-27AA-3C06-D4F71DE79D64}"/>
              </a:ext>
            </a:extLst>
          </p:cNvPr>
          <p:cNvSpPr txBox="1"/>
          <p:nvPr/>
        </p:nvSpPr>
        <p:spPr>
          <a:xfrm>
            <a:off x="1824696" y="4228311"/>
            <a:ext cx="2227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张华桥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（项目负责人） 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9D1A7-4C51-92E0-C6BF-C1BB41370517}"/>
              </a:ext>
            </a:extLst>
          </p:cNvPr>
          <p:cNvSpPr txBox="1"/>
          <p:nvPr/>
        </p:nvSpPr>
        <p:spPr>
          <a:xfrm>
            <a:off x="0" y="66968"/>
            <a:ext cx="394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/>
              <a:t>国家重点研发计划项目</a:t>
            </a:r>
            <a:r>
              <a:rPr lang="zh-CN" altLang="en-US" dirty="0"/>
              <a:t>中期总结会</a:t>
            </a:r>
            <a:endParaRPr lang="en-CN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66261-C672-F7E2-4225-A39827C9E0AC}"/>
              </a:ext>
            </a:extLst>
          </p:cNvPr>
          <p:cNvSpPr txBox="1"/>
          <p:nvPr/>
        </p:nvSpPr>
        <p:spPr>
          <a:xfrm>
            <a:off x="5396087" y="4630091"/>
            <a:ext cx="148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2025/06/26</a:t>
            </a:r>
            <a:endParaRPr lang="en-CN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0CCE302-38CE-A1E1-C509-B7F33EE25043}"/>
              </a:ext>
            </a:extLst>
          </p:cNvPr>
          <p:cNvSpPr txBox="1"/>
          <p:nvPr/>
        </p:nvSpPr>
        <p:spPr>
          <a:xfrm>
            <a:off x="8034277" y="73227"/>
            <a:ext cx="415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>
                <a:solidFill>
                  <a:srgbClr val="1F2C3D"/>
                </a:solidFill>
                <a:latin typeface="Helvetica" pitchFamily="2" charset="0"/>
              </a:rPr>
              <a:t>2022YFA1602100</a:t>
            </a:r>
            <a:r>
              <a:rPr lang="zh-CN" altLang="en-US" dirty="0">
                <a:solidFill>
                  <a:srgbClr val="1F2C3D"/>
                </a:solidFill>
                <a:latin typeface="Helvetica" pitchFamily="2" charset="0"/>
              </a:rPr>
              <a:t>；</a:t>
            </a:r>
            <a:r>
              <a:rPr lang="en-US" altLang="zh-CN" dirty="0">
                <a:solidFill>
                  <a:srgbClr val="1F2C3D"/>
                </a:solidFill>
                <a:latin typeface="Helvetica" pitchFamily="2" charset="0"/>
              </a:rPr>
              <a:t>2022/12-2027/11</a:t>
            </a:r>
            <a:endParaRPr lang="en-CN" altLang="zh-CN" dirty="0"/>
          </a:p>
        </p:txBody>
      </p:sp>
    </p:spTree>
    <p:extLst>
      <p:ext uri="{BB962C8B-B14F-4D97-AF65-F5344CB8AC3E}">
        <p14:creationId xmlns:p14="http://schemas.microsoft.com/office/powerpoint/2010/main" val="11127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1"/>
    </mc:Choice>
    <mc:Fallback xmlns="">
      <p:transition xmlns:p14="http://schemas.microsoft.com/office/powerpoint/2010/main" spd="slow" advTm="120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6594" y="995889"/>
            <a:ext cx="11838811" cy="3213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87135-4D45-3EAD-0295-F2F94C16D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总结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8E0F-FDD2-A62A-A72B-7AE6694C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F6AE51D-B70C-B801-F4D5-DCACD979E15F}"/>
              </a:ext>
            </a:extLst>
          </p:cNvPr>
          <p:cNvSpPr txBox="1"/>
          <p:nvPr/>
        </p:nvSpPr>
        <p:spPr>
          <a:xfrm>
            <a:off x="3825370" y="4285486"/>
            <a:ext cx="485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谢谢各位专家</a:t>
            </a:r>
            <a:r>
              <a:rPr lang="zh-CN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en-CN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EC64CB-626F-0B00-7FE7-A51059BD6144}"/>
              </a:ext>
            </a:extLst>
          </p:cNvPr>
          <p:cNvSpPr txBox="1">
            <a:spLocks/>
          </p:cNvSpPr>
          <p:nvPr/>
        </p:nvSpPr>
        <p:spPr>
          <a:xfrm>
            <a:off x="452814" y="1115215"/>
            <a:ext cx="11264237" cy="29636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indent="-285750"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本项目进展顺利，达到中期指标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450" lvl="1"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掌握了多种先进探测器技术研制，发表论文，培养研究生；解决禁运、探测器税费等问题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下一步我们将按照项目任务书继续推进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400" indent="-285750"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存在的问题：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450" lvl="1"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升级完成时间 推迟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年半，对项目进度影响较大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450" lvl="1" algn="just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ITS3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设计指标变更（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年初更新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内容占位符 5" descr="图形用户界面, 文本, 应用程序, 电子邮件&#10;&#10;AI 生成的内容可能不正确。">
            <a:extLst>
              <a:ext uri="{FF2B5EF4-FFF2-40B4-BE49-F238E27FC236}">
                <a16:creationId xmlns:a16="http://schemas.microsoft.com/office/drawing/2014/main" id="{D80D8367-681E-797B-2F93-6C36676D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2312"/>
          <a:stretch>
            <a:fillRect/>
          </a:stretch>
        </p:blipFill>
        <p:spPr>
          <a:xfrm>
            <a:off x="1512932" y="5228683"/>
            <a:ext cx="9144000" cy="15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01DA-AC67-F3D2-7675-1746F55D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32AB-75A5-245C-1506-EC8B06209A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0" y="1146941"/>
            <a:ext cx="11203709" cy="5282435"/>
          </a:xfrm>
          <a:solidFill>
            <a:srgbClr val="F9F9F9"/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1200"/>
              </a:spcAft>
            </a:pPr>
            <a:r>
              <a:rPr lang="zh-CN" altLang="en-US" sz="2000" dirty="0"/>
              <a:t>项目背景</a:t>
            </a:r>
            <a:endParaRPr lang="en-US" altLang="zh-CN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2000" dirty="0"/>
              <a:t>项目主要研究工作 </a:t>
            </a:r>
            <a:endParaRPr lang="en-US" altLang="zh-CN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CN" altLang="en-US" sz="2000" dirty="0"/>
              <a:t>项目组织管理机制</a:t>
            </a:r>
            <a:endParaRPr lang="en-US" altLang="zh-CN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CN" altLang="en-US" sz="2000" dirty="0"/>
              <a:t>项目进展</a:t>
            </a:r>
            <a:endParaRPr lang="en-US" altLang="zh-CN" sz="20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CN" altLang="en-CN" sz="2000" dirty="0"/>
              <a:t>总结</a:t>
            </a:r>
            <a:endParaRPr lang="en-US" altLang="zh-CN" sz="18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5EE2476-26BB-99DD-3696-306F9D6E2B17}"/>
              </a:ext>
            </a:extLst>
          </p:cNvPr>
          <p:cNvSpPr txBox="1">
            <a:spLocks/>
          </p:cNvSpPr>
          <p:nvPr/>
        </p:nvSpPr>
        <p:spPr>
          <a:xfrm>
            <a:off x="9952817" y="6607819"/>
            <a:ext cx="1850994" cy="19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7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44654" y="4804845"/>
            <a:ext cx="4847346" cy="1174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16" y="4837904"/>
            <a:ext cx="1139952" cy="11094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7" y="4859240"/>
            <a:ext cx="1188720" cy="106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3" y="4888634"/>
            <a:ext cx="1170432" cy="981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46"/>
            <a:ext cx="12192000" cy="3889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BA51A-BDCC-84C2-8191-9CD8B9E3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项目背景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：</a:t>
            </a:r>
            <a:r>
              <a:rPr lang="en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大型强子对撞机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0F73-895F-DAD5-2CAD-D9A1878192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7159" y="998216"/>
            <a:ext cx="2770939" cy="380801"/>
          </a:xfr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物质世界的基本</a:t>
            </a:r>
            <a:r>
              <a:rPr lang="en-CN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</a:t>
            </a:r>
            <a:r>
              <a:rPr lang="zh-CN" alt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CN" altLang="zh-CN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N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CN" sz="2800" dirty="0">
              <a:highlight>
                <a:srgbClr val="FFFF67"/>
              </a:highligh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76217" y="1416755"/>
          <a:ext cx="9384147" cy="61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678">
                  <a:extLst>
                    <a:ext uri="{9D8B030D-6E8A-4147-A177-3AD203B41FA5}">
                      <a16:colId xmlns:a16="http://schemas.microsoft.com/office/drawing/2014/main" val="1319456935"/>
                    </a:ext>
                  </a:extLst>
                </a:gridCol>
                <a:gridCol w="2513263">
                  <a:extLst>
                    <a:ext uri="{9D8B030D-6E8A-4147-A177-3AD203B41FA5}">
                      <a16:colId xmlns:a16="http://schemas.microsoft.com/office/drawing/2014/main" val="2163560004"/>
                    </a:ext>
                  </a:extLst>
                </a:gridCol>
                <a:gridCol w="2177169">
                  <a:extLst>
                    <a:ext uri="{9D8B030D-6E8A-4147-A177-3AD203B41FA5}">
                      <a16:colId xmlns:a16="http://schemas.microsoft.com/office/drawing/2014/main" val="867588666"/>
                    </a:ext>
                  </a:extLst>
                </a:gridCol>
                <a:gridCol w="2346037">
                  <a:extLst>
                    <a:ext uri="{9D8B030D-6E8A-4147-A177-3AD203B41FA5}">
                      <a16:colId xmlns:a16="http://schemas.microsoft.com/office/drawing/2014/main" val="2215088734"/>
                    </a:ext>
                  </a:extLst>
                </a:gridCol>
              </a:tblGrid>
              <a:tr h="254949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质量起源（希</a:t>
                      </a:r>
                      <a:r>
                        <a:rPr lang="en-CN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格斯粒子</a:t>
                      </a: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）</a:t>
                      </a:r>
                      <a:endParaRPr lang="en-US" altLang="zh-CN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微观粒子运动规律</a:t>
                      </a: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标准模型</a:t>
                      </a: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</a:t>
                      </a: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破坏怎么发生的？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超对称粒子是否存在？</a:t>
                      </a:r>
                      <a:endParaRPr lang="en-US" altLang="zh-CN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3172"/>
                  </a:ext>
                </a:extLst>
              </a:tr>
              <a:tr h="33781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暗物质的本质？</a:t>
                      </a:r>
                      <a:endParaRPr lang="en-US" altLang="zh-CN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早期宇宙物质特性如何？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zh-CN" altLang="en-US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额外维度是否存在？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l"/>
                      </a:pPr>
                      <a:r>
                        <a:rPr lang="en-US" altLang="zh-CN" sz="1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……</a:t>
                      </a:r>
                      <a:endParaRPr lang="zh-CN" altLang="en-US" sz="12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19430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7311453" y="4494218"/>
            <a:ext cx="2662505" cy="307777"/>
          </a:xfrm>
          <a:prstGeom prst="rect">
            <a:avLst/>
          </a:prstGeom>
          <a:solidFill>
            <a:srgbClr val="C77855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FFF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400" b="1" dirty="0">
                <a:solidFill>
                  <a:srgbClr val="FFFF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上四个大型国际合作实验</a:t>
            </a:r>
            <a:endParaRPr lang="en-US" altLang="zh-CN" sz="1400" b="1" dirty="0">
              <a:solidFill>
                <a:srgbClr val="FFFF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755184" y="4410600"/>
            <a:ext cx="1119263" cy="373002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434675" y="3383498"/>
            <a:ext cx="672743" cy="199258"/>
          </a:xfrm>
          <a:prstGeom prst="ellips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986345" y="3401018"/>
            <a:ext cx="624832" cy="210896"/>
          </a:xfrm>
          <a:prstGeom prst="ellipse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988725" y="3629690"/>
            <a:ext cx="793638" cy="340398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flipH="1" flipV="1">
            <a:off x="4501117" y="4434408"/>
            <a:ext cx="3449556" cy="89322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32" idx="5"/>
          </p:cNvCxnSpPr>
          <p:nvPr/>
        </p:nvCxnSpPr>
        <p:spPr>
          <a:xfrm flipH="1" flipV="1">
            <a:off x="5008897" y="3553575"/>
            <a:ext cx="2941776" cy="966866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 flipV="1">
            <a:off x="7311454" y="3565097"/>
            <a:ext cx="639219" cy="937262"/>
          </a:xfrm>
          <a:prstGeom prst="straightConnector1">
            <a:avLst/>
          </a:prstGeom>
          <a:ln w="12700">
            <a:solidFill>
              <a:schemeClr val="accent6">
                <a:lumMod val="20000"/>
                <a:lumOff val="8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7950673" y="3880113"/>
            <a:ext cx="1158821" cy="622248"/>
          </a:xfrm>
          <a:prstGeom prst="straightConnector1">
            <a:avLst/>
          </a:prstGeom>
          <a:ln w="12700">
            <a:solidFill>
              <a:srgbClr val="FFFF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Content Placeholder 6">
            <a:extLst>
              <a:ext uri="{FF2B5EF4-FFF2-40B4-BE49-F238E27FC236}">
                <a16:creationId xmlns:a16="http://schemas.microsoft.com/office/drawing/2014/main" id="{2024F4E5-0196-E18B-FFD9-9EBAED4E5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398" y="5907500"/>
            <a:ext cx="9983292" cy="368300"/>
          </a:xfrm>
          <a:prstGeom prst="rect">
            <a:avLst/>
          </a:prstGeom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CFA5D7EB-043E-6800-3215-D3B6AA1DE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0506" y="6385010"/>
            <a:ext cx="10019616" cy="276152"/>
          </a:xfrm>
          <a:prstGeom prst="rect">
            <a:avLst/>
          </a:prstGeom>
        </p:spPr>
      </p:pic>
      <p:sp>
        <p:nvSpPr>
          <p:cNvPr id="50" name="Rectangle 7">
            <a:extLst>
              <a:ext uri="{FF2B5EF4-FFF2-40B4-BE49-F238E27FC236}">
                <a16:creationId xmlns:a16="http://schemas.microsoft.com/office/drawing/2014/main" id="{576000E2-D7B3-8EE4-BA6B-61A2C2F96CBF}"/>
              </a:ext>
            </a:extLst>
          </p:cNvPr>
          <p:cNvSpPr/>
          <p:nvPr/>
        </p:nvSpPr>
        <p:spPr>
          <a:xfrm>
            <a:off x="822920" y="6005420"/>
            <a:ext cx="567586" cy="17246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200" b="1" dirty="0"/>
              <a:t>建造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72A8DAAD-D36C-573B-C453-556FF0E5EF59}"/>
              </a:ext>
            </a:extLst>
          </p:cNvPr>
          <p:cNvSpPr/>
          <p:nvPr/>
        </p:nvSpPr>
        <p:spPr>
          <a:xfrm>
            <a:off x="860498" y="6425735"/>
            <a:ext cx="567586" cy="17246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/>
              <a:t>1990</a:t>
            </a:r>
            <a:endParaRPr lang="en-CN" sz="1200" b="1" dirty="0"/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D05FAE70-8594-DF18-EC8B-2AE8170968C4}"/>
              </a:ext>
            </a:extLst>
          </p:cNvPr>
          <p:cNvSpPr txBox="1"/>
          <p:nvPr/>
        </p:nvSpPr>
        <p:spPr>
          <a:xfrm>
            <a:off x="4457889" y="5136514"/>
            <a:ext cx="5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n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14">
            <a:extLst>
              <a:ext uri="{FF2B5EF4-FFF2-40B4-BE49-F238E27FC236}">
                <a16:creationId xmlns:a16="http://schemas.microsoft.com/office/drawing/2014/main" id="{D05FAE70-8594-DF18-EC8B-2AE8170968C4}"/>
              </a:ext>
            </a:extLst>
          </p:cNvPr>
          <p:cNvSpPr txBox="1"/>
          <p:nvPr/>
        </p:nvSpPr>
        <p:spPr>
          <a:xfrm>
            <a:off x="3227427" y="4886804"/>
            <a:ext cx="5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D05FAE70-8594-DF18-EC8B-2AE8170968C4}"/>
              </a:ext>
            </a:extLst>
          </p:cNvPr>
          <p:cNvSpPr txBox="1"/>
          <p:nvPr/>
        </p:nvSpPr>
        <p:spPr>
          <a:xfrm>
            <a:off x="1875735" y="5520858"/>
            <a:ext cx="5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en-CN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141280" y="4830786"/>
            <a:ext cx="369530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建造：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~1990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启动，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2009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年对撞出束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：发现希格斯粒子！</a:t>
            </a:r>
            <a:endParaRPr lang="en-US" altLang="zh-CN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004400" indent="-285750"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2026-2030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 高亮度升级安装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311454" y="2763968"/>
            <a:ext cx="4627487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p-p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对撞质心能量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14TeV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隧道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周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长~27 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公里，</a:t>
            </a:r>
            <a:r>
              <a:rPr lang="en-US" altLang="zh-CN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地下深度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~100 米  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00" y="3383498"/>
            <a:ext cx="1122427" cy="542334"/>
          </a:xfrm>
          <a:prstGeom prst="rect">
            <a:avLst/>
          </a:prstGeom>
          <a:effectLst>
            <a:glow rad="139700">
              <a:schemeClr val="accent6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37" name="右箭头 36"/>
          <p:cNvSpPr/>
          <p:nvPr/>
        </p:nvSpPr>
        <p:spPr>
          <a:xfrm rot="8149895">
            <a:off x="4066296" y="2933399"/>
            <a:ext cx="1035910" cy="139720"/>
          </a:xfrm>
          <a:prstGeom prst="rightArrow">
            <a:avLst>
              <a:gd name="adj1" fmla="val 50000"/>
              <a:gd name="adj2" fmla="val 97990"/>
            </a:avLst>
          </a:prstGeom>
          <a:solidFill>
            <a:srgbClr val="FECFCE">
              <a:alpha val="5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47159" y="2433211"/>
            <a:ext cx="5858018" cy="369332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研究手段：</a:t>
            </a:r>
            <a:r>
              <a:rPr lang="en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世界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r>
              <a:rPr lang="en-CN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高能量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对撞机</a:t>
            </a:r>
            <a:r>
              <a:rPr lang="en-US" altLang="zh-C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48445" y="2052699"/>
            <a:ext cx="1699504" cy="261610"/>
          </a:xfrm>
          <a:prstGeom prst="rect">
            <a:avLst/>
          </a:prstGeom>
          <a:solidFill>
            <a:srgbClr val="CDE8EF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欧洲核子中心（</a:t>
            </a:r>
            <a:r>
              <a:rPr lang="en-US" altLang="zh-CN" sz="1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CERN</a:t>
            </a:r>
            <a:r>
              <a:rPr lang="zh-CN" altLang="en-US" sz="11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1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93156" y="6118562"/>
            <a:ext cx="1332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CMS ATLAS</a:t>
            </a: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15EE2476-26BB-99DD-3696-306F9D6E2B17}"/>
              </a:ext>
            </a:extLst>
          </p:cNvPr>
          <p:cNvSpPr txBox="1">
            <a:spLocks/>
          </p:cNvSpPr>
          <p:nvPr/>
        </p:nvSpPr>
        <p:spPr>
          <a:xfrm>
            <a:off x="9952817" y="6607819"/>
            <a:ext cx="1850994" cy="19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8BD491-14B0-4316-8AAE-D3CD705A3145}"/>
              </a:ext>
            </a:extLst>
          </p:cNvPr>
          <p:cNvSpPr txBox="1"/>
          <p:nvPr/>
        </p:nvSpPr>
        <p:spPr>
          <a:xfrm>
            <a:off x="5329825" y="5206314"/>
            <a:ext cx="175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&gt;3000</a:t>
            </a:r>
            <a:r>
              <a:rPr lang="zh-CN" altLang="en-US" dirty="0"/>
              <a:t>物理成果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207A119-DC6F-4421-1188-E0CB3332125E}"/>
              </a:ext>
            </a:extLst>
          </p:cNvPr>
          <p:cNvSpPr/>
          <p:nvPr/>
        </p:nvSpPr>
        <p:spPr>
          <a:xfrm>
            <a:off x="2800187" y="6255246"/>
            <a:ext cx="5447761" cy="66274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395F10C-0FC9-46D4-6336-250A8355649C}"/>
              </a:ext>
            </a:extLst>
          </p:cNvPr>
          <p:cNvSpPr txBox="1"/>
          <p:nvPr/>
        </p:nvSpPr>
        <p:spPr>
          <a:xfrm>
            <a:off x="7320783" y="5618150"/>
            <a:ext cx="33385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二期升级完成时间推迟了</a:t>
            </a:r>
            <a:r>
              <a:rPr kumimoji="1" lang="en-US" altLang="zh-CN" dirty="0"/>
              <a:t>1</a:t>
            </a:r>
            <a:r>
              <a:rPr kumimoji="1" lang="zh-CN" altLang="en-US" dirty="0"/>
              <a:t>年半</a:t>
            </a:r>
          </a:p>
        </p:txBody>
      </p:sp>
    </p:spTree>
    <p:extLst>
      <p:ext uri="{BB962C8B-B14F-4D97-AF65-F5344CB8AC3E}">
        <p14:creationId xmlns:p14="http://schemas.microsoft.com/office/powerpoint/2010/main" val="57685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75" y="3666500"/>
            <a:ext cx="1578864" cy="1834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59" y="3290897"/>
            <a:ext cx="1883664" cy="2109216"/>
          </a:xfrm>
          <a:prstGeom prst="rect">
            <a:avLst/>
          </a:prstGeom>
        </p:spPr>
      </p:pic>
      <p:pic>
        <p:nvPicPr>
          <p:cNvPr id="6" name="Picture 1" descr="page31image35253840">
            <a:extLst>
              <a:ext uri="{FF2B5EF4-FFF2-40B4-BE49-F238E27FC236}">
                <a16:creationId xmlns:a16="http://schemas.microsoft.com/office/drawing/2014/main" id="{EA1260CB-497D-9528-0361-1CB530B9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00" y="3096602"/>
            <a:ext cx="3791923" cy="2721056"/>
          </a:xfrm>
          <a:prstGeom prst="rect">
            <a:avLst/>
          </a:prstGeom>
          <a:noFill/>
          <a:ln w="15875">
            <a:solidFill>
              <a:srgbClr val="00206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2A8EA4-CDDE-BEC3-F38B-BD652ECD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300" y="50539"/>
            <a:ext cx="9110800" cy="71485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项目主要研究工作 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71">
            <a:extLst>
              <a:ext uri="{FF2B5EF4-FFF2-40B4-BE49-F238E27FC236}">
                <a16:creationId xmlns:a16="http://schemas.microsoft.com/office/drawing/2014/main" id="{C90C4AD7-6E20-0640-4A54-48312EC73D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16832" y="4131919"/>
            <a:ext cx="376177" cy="964089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71">
            <a:extLst>
              <a:ext uri="{FF2B5EF4-FFF2-40B4-BE49-F238E27FC236}">
                <a16:creationId xmlns:a16="http://schemas.microsoft.com/office/drawing/2014/main" id="{8FC95110-0569-B14E-FC57-911D43847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6832" y="5150309"/>
            <a:ext cx="517165" cy="32347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63C4D6DC-7277-76C7-AA24-DFD1459F9B81}"/>
              </a:ext>
            </a:extLst>
          </p:cNvPr>
          <p:cNvSpPr txBox="1"/>
          <p:nvPr/>
        </p:nvSpPr>
        <p:spPr>
          <a:xfrm>
            <a:off x="6598752" y="5400113"/>
            <a:ext cx="1273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ALICE实验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AFF703B-B6FC-509F-329D-5AC236319D30}"/>
              </a:ext>
            </a:extLst>
          </p:cNvPr>
          <p:cNvSpPr txBox="1"/>
          <p:nvPr/>
        </p:nvSpPr>
        <p:spPr>
          <a:xfrm>
            <a:off x="7656484" y="3177287"/>
            <a:ext cx="1832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CN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altLang="zh-CN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N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30">
            <a:extLst>
              <a:ext uri="{FF2B5EF4-FFF2-40B4-BE49-F238E27FC236}">
                <a16:creationId xmlns:a16="http://schemas.microsoft.com/office/drawing/2014/main" id="{C9CD9698-D203-0978-D238-274C78026919}"/>
              </a:ext>
            </a:extLst>
          </p:cNvPr>
          <p:cNvCxnSpPr/>
          <p:nvPr/>
        </p:nvCxnSpPr>
        <p:spPr>
          <a:xfrm flipV="1">
            <a:off x="7698936" y="3523081"/>
            <a:ext cx="231265" cy="43935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31">
            <a:extLst>
              <a:ext uri="{FF2B5EF4-FFF2-40B4-BE49-F238E27FC236}">
                <a16:creationId xmlns:a16="http://schemas.microsoft.com/office/drawing/2014/main" id="{8F7435B2-F3B6-2A8B-4FC2-79B169DEAB54}"/>
              </a:ext>
            </a:extLst>
          </p:cNvPr>
          <p:cNvCxnSpPr>
            <a:cxnSpLocks/>
          </p:cNvCxnSpPr>
          <p:nvPr/>
        </p:nvCxnSpPr>
        <p:spPr>
          <a:xfrm flipH="1" flipV="1">
            <a:off x="8700847" y="3453818"/>
            <a:ext cx="617618" cy="4946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33">
            <a:extLst>
              <a:ext uri="{FF2B5EF4-FFF2-40B4-BE49-F238E27FC236}">
                <a16:creationId xmlns:a16="http://schemas.microsoft.com/office/drawing/2014/main" id="{5A8CAE1D-10D6-C466-37D7-574DC24A4174}"/>
              </a:ext>
            </a:extLst>
          </p:cNvPr>
          <p:cNvSpPr/>
          <p:nvPr/>
        </p:nvSpPr>
        <p:spPr>
          <a:xfrm>
            <a:off x="7282339" y="3958148"/>
            <a:ext cx="419891" cy="5252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矩形 16"/>
          <p:cNvSpPr/>
          <p:nvPr/>
        </p:nvSpPr>
        <p:spPr>
          <a:xfrm>
            <a:off x="6474910" y="3096872"/>
            <a:ext cx="3969897" cy="2721056"/>
          </a:xfrm>
          <a:prstGeom prst="rect">
            <a:avLst/>
          </a:prstGeom>
          <a:noFill/>
          <a:ln w="19050"/>
          <a:effectLst>
            <a:outerShdw blurRad="88900" dist="635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63C4D6DC-7277-76C7-AA24-DFD1459F9B81}"/>
              </a:ext>
            </a:extLst>
          </p:cNvPr>
          <p:cNvSpPr txBox="1"/>
          <p:nvPr/>
        </p:nvSpPr>
        <p:spPr>
          <a:xfrm>
            <a:off x="1566750" y="3084216"/>
            <a:ext cx="162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en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84AC202-B538-1EB8-1FE9-00B73609DCFD}"/>
              </a:ext>
            </a:extLst>
          </p:cNvPr>
          <p:cNvSpPr txBox="1">
            <a:spLocks/>
          </p:cNvSpPr>
          <p:nvPr/>
        </p:nvSpPr>
        <p:spPr>
          <a:xfrm>
            <a:off x="131659" y="933201"/>
            <a:ext cx="11912081" cy="1660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本项目：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CMS/ALICE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r>
              <a:rPr lang="en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二期升级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CN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课题一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</a:t>
            </a:r>
            <a:r>
              <a:rPr lang="zh-CN" altLang="en-US" sz="1800" b="1" dirty="0">
                <a:solidFill>
                  <a:srgbClr val="C71E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高粒度量能器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一级触发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升级（中国科学院高能物理研究所、清华大学）预算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课题二：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缪子谱仪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时间探测器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 （北京大学、清华大学，北京航空航天大学）预算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课题三：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探测器升级（</a:t>
            </a:r>
            <a:r>
              <a:rPr lang="en-US" altLang="zh-CN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ITS3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）（华中师范大学、中国原子能科学研究院）预算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4AC202-B538-1EB8-1FE9-00B73609DCFD}"/>
              </a:ext>
            </a:extLst>
          </p:cNvPr>
          <p:cNvSpPr txBox="1">
            <a:spLocks/>
          </p:cNvSpPr>
          <p:nvPr/>
        </p:nvSpPr>
        <p:spPr>
          <a:xfrm>
            <a:off x="269033" y="6083171"/>
            <a:ext cx="11653934" cy="636607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掌握高计数率、抗辐照、高性能探测器研发和生产能力     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			→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实现中国组对国际合作实验的硬件义务</a:t>
            </a:r>
            <a:endParaRPr lang="en-CN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15EE2476-26BB-99DD-3696-306F9D6E2B17}"/>
              </a:ext>
            </a:extLst>
          </p:cNvPr>
          <p:cNvSpPr txBox="1">
            <a:spLocks/>
          </p:cNvSpPr>
          <p:nvPr/>
        </p:nvSpPr>
        <p:spPr>
          <a:xfrm>
            <a:off x="9952817" y="6607819"/>
            <a:ext cx="1850994" cy="19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79AB2-A741-434B-6E5E-30DEAC2F6BCE}"/>
              </a:ext>
            </a:extLst>
          </p:cNvPr>
          <p:cNvSpPr txBox="1"/>
          <p:nvPr/>
        </p:nvSpPr>
        <p:spPr>
          <a:xfrm>
            <a:off x="3914024" y="2578132"/>
            <a:ext cx="46589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sz="2400" dirty="0"/>
              <a:t>高辐照区域</a:t>
            </a:r>
            <a:r>
              <a:rPr lang="en-CN" sz="2400" dirty="0">
                <a:solidFill>
                  <a:srgbClr val="FF0000"/>
                </a:solidFill>
              </a:rPr>
              <a:t>新型</a:t>
            </a:r>
            <a:r>
              <a:rPr lang="en-CN" sz="2400" dirty="0"/>
              <a:t>粒子探测器技术</a:t>
            </a:r>
          </a:p>
        </p:txBody>
      </p:sp>
    </p:spTree>
    <p:extLst>
      <p:ext uri="{BB962C8B-B14F-4D97-AF65-F5344CB8AC3E}">
        <p14:creationId xmlns:p14="http://schemas.microsoft.com/office/powerpoint/2010/main" val="184363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2D42-1954-3B79-7FCC-360BD27E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200" b="1" dirty="0"/>
              <a:t>项目组织与管理</a:t>
            </a:r>
            <a:endParaRPr lang="en-CN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29FC4-3A40-F19F-0137-45D013DA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9B14B8B-EA62-8FE6-FC5D-6F75DEAC9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34142"/>
              </p:ext>
            </p:extLst>
          </p:nvPr>
        </p:nvGraphicFramePr>
        <p:xfrm>
          <a:off x="11067" y="1298074"/>
          <a:ext cx="40640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146">
                  <a:extLst>
                    <a:ext uri="{9D8B030D-6E8A-4147-A177-3AD203B41FA5}">
                      <a16:colId xmlns:a16="http://schemas.microsoft.com/office/drawing/2014/main" val="3526909246"/>
                    </a:ext>
                  </a:extLst>
                </a:gridCol>
                <a:gridCol w="1046603">
                  <a:extLst>
                    <a:ext uri="{9D8B030D-6E8A-4147-A177-3AD203B41FA5}">
                      <a16:colId xmlns:a16="http://schemas.microsoft.com/office/drawing/2014/main" val="3533482412"/>
                    </a:ext>
                  </a:extLst>
                </a:gridCol>
                <a:gridCol w="2014252">
                  <a:extLst>
                    <a:ext uri="{9D8B030D-6E8A-4147-A177-3AD203B41FA5}">
                      <a16:colId xmlns:a16="http://schemas.microsoft.com/office/drawing/2014/main" val="96522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职称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单位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3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朱科军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研究员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高能物理研究所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77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/>
                        <a:t>叶沿林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北京大学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8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孙向明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/>
                        <a:t>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华中师范大学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33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highlight>
                            <a:srgbClr val="FFFF00"/>
                          </a:highlight>
                        </a:rPr>
                        <a:t>刘建北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>
                          <a:highlight>
                            <a:srgbClr val="FFFF00"/>
                          </a:highlight>
                        </a:rPr>
                        <a:t>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highlight>
                            <a:srgbClr val="FFFF00"/>
                          </a:highlight>
                        </a:rPr>
                        <a:t>中国科学技术大学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2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吕军光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/>
                        <a:t>研究员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高能物理研究所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92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王建春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研究员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高能物理研究所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93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>
                          <a:highlight>
                            <a:srgbClr val="FFFF00"/>
                          </a:highlight>
                        </a:rPr>
                        <a:t>冒亚军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highlight>
                            <a:srgbClr val="FFFF00"/>
                          </a:highlight>
                        </a:rPr>
                        <a:t>教授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>
                          <a:highlight>
                            <a:srgbClr val="FFFF00"/>
                          </a:highlight>
                        </a:rPr>
                        <a:t>北京大学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7837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A41AC3-E3F8-AD68-4B76-001E83EE7E18}"/>
              </a:ext>
            </a:extLst>
          </p:cNvPr>
          <p:cNvSpPr txBox="1"/>
          <p:nvPr/>
        </p:nvSpPr>
        <p:spPr>
          <a:xfrm>
            <a:off x="-40767" y="970420"/>
            <a:ext cx="488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项目咨询专家组成员 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BAB8951-B04C-CD5B-0A10-B0F94BB52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83516"/>
              </p:ext>
            </p:extLst>
          </p:nvPr>
        </p:nvGraphicFramePr>
        <p:xfrm>
          <a:off x="8504712" y="1357794"/>
          <a:ext cx="33131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560">
                  <a:extLst>
                    <a:ext uri="{9D8B030D-6E8A-4147-A177-3AD203B41FA5}">
                      <a16:colId xmlns:a16="http://schemas.microsoft.com/office/drawing/2014/main" val="3526909246"/>
                    </a:ext>
                  </a:extLst>
                </a:gridCol>
                <a:gridCol w="1656560">
                  <a:extLst>
                    <a:ext uri="{9D8B030D-6E8A-4147-A177-3AD203B41FA5}">
                      <a16:colId xmlns:a16="http://schemas.microsoft.com/office/drawing/2014/main" val="96522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职责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3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徐红娟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项目秘书</a:t>
                      </a:r>
                      <a:r>
                        <a:rPr lang="en-US" altLang="zh-CN" dirty="0"/>
                        <a:t>/</a:t>
                      </a:r>
                      <a:r>
                        <a:rPr lang="en-CN" dirty="0"/>
                        <a:t>财务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22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王峰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项目科研助理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5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龚文煊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课题一联系人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8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孙小虎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课题二联系人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6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王钰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课题三联系人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512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F8EE5E-2F0E-56DB-85B9-E2657070F8A5}"/>
              </a:ext>
            </a:extLst>
          </p:cNvPr>
          <p:cNvSpPr txBox="1"/>
          <p:nvPr/>
        </p:nvSpPr>
        <p:spPr>
          <a:xfrm>
            <a:off x="8504712" y="988462"/>
            <a:ext cx="203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项目办成员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EEF6AE29-429C-AC27-A7DC-4C2859A11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53306"/>
              </p:ext>
            </p:extLst>
          </p:nvPr>
        </p:nvGraphicFramePr>
        <p:xfrm>
          <a:off x="4839705" y="1357794"/>
          <a:ext cx="30865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607">
                  <a:extLst>
                    <a:ext uri="{9D8B030D-6E8A-4147-A177-3AD203B41FA5}">
                      <a16:colId xmlns:a16="http://schemas.microsoft.com/office/drawing/2014/main" val="3526909246"/>
                    </a:ext>
                  </a:extLst>
                </a:gridCol>
                <a:gridCol w="1887949">
                  <a:extLst>
                    <a:ext uri="{9D8B030D-6E8A-4147-A177-3AD203B41FA5}">
                      <a16:colId xmlns:a16="http://schemas.microsoft.com/office/drawing/2014/main" val="965221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职责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43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张华桥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项目负责人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22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赵京周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课题一负责人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75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班勇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课题二负责人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89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殷中宝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课题三负责人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56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其他骨干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51232"/>
                  </a:ext>
                </a:extLst>
              </a:tr>
            </a:tbl>
          </a:graphicData>
        </a:graphic>
      </p:graphicFrame>
      <p:sp>
        <p:nvSpPr>
          <p:cNvPr id="10" name="TextBox 7">
            <a:extLst>
              <a:ext uri="{FF2B5EF4-FFF2-40B4-BE49-F238E27FC236}">
                <a16:creationId xmlns:a16="http://schemas.microsoft.com/office/drawing/2014/main" id="{0839469D-63F8-5A6E-1603-3B017A22D25C}"/>
              </a:ext>
            </a:extLst>
          </p:cNvPr>
          <p:cNvSpPr txBox="1"/>
          <p:nvPr/>
        </p:nvSpPr>
        <p:spPr>
          <a:xfrm>
            <a:off x="4839705" y="960110"/>
            <a:ext cx="203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/>
              <a:t>项目</a:t>
            </a:r>
            <a:r>
              <a:rPr lang="zh-CN" altLang="en-US" dirty="0"/>
              <a:t>组</a:t>
            </a:r>
            <a:r>
              <a:rPr lang="en-CN"/>
              <a:t>成员</a:t>
            </a:r>
            <a:endParaRPr lang="en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9525AC-EFEC-3A19-ABAC-60E0168B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69" y="4376656"/>
            <a:ext cx="8173616" cy="24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60D5C9-2077-D247-C69D-3C700886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200" b="1" dirty="0"/>
              <a:t>项目组织与管理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3DA8F7-852D-F97B-96B7-D233B5BE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FD9937B-A787-EF0F-655D-0796ECF87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1" y="942119"/>
            <a:ext cx="4723235" cy="30680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130CA91-5584-9D18-2D51-1D802AAC239B}"/>
              </a:ext>
            </a:extLst>
          </p:cNvPr>
          <p:cNvSpPr txBox="1"/>
          <p:nvPr/>
        </p:nvSpPr>
        <p:spPr>
          <a:xfrm>
            <a:off x="1194948" y="961772"/>
            <a:ext cx="250842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2023/04/16</a:t>
            </a:r>
            <a:r>
              <a:rPr kumimoji="1" lang="zh-CN" altLang="en-US" dirty="0">
                <a:solidFill>
                  <a:schemeClr val="bg1"/>
                </a:solidFill>
              </a:rPr>
              <a:t>项目启动会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5E0EB9-8915-0317-3E13-4AFCF9CECF27}"/>
              </a:ext>
            </a:extLst>
          </p:cNvPr>
          <p:cNvSpPr txBox="1"/>
          <p:nvPr/>
        </p:nvSpPr>
        <p:spPr>
          <a:xfrm>
            <a:off x="5242171" y="1218925"/>
            <a:ext cx="313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项目双月会</a:t>
            </a:r>
          </a:p>
        </p:txBody>
      </p:sp>
      <p:pic>
        <p:nvPicPr>
          <p:cNvPr id="9" name="图片 8" descr="表格&#10;&#10;AI 生成的内容可能不正确。">
            <a:extLst>
              <a:ext uri="{FF2B5EF4-FFF2-40B4-BE49-F238E27FC236}">
                <a16:creationId xmlns:a16="http://schemas.microsoft.com/office/drawing/2014/main" id="{66751CD1-8876-3D64-5C39-E3B5CD7D8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371" y="1361489"/>
            <a:ext cx="2760808" cy="52263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2FF2656-E5C0-F07E-D5E5-329BF6FB4288}"/>
              </a:ext>
            </a:extLst>
          </p:cNvPr>
          <p:cNvSpPr txBox="1"/>
          <p:nvPr/>
        </p:nvSpPr>
        <p:spPr>
          <a:xfrm>
            <a:off x="9242526" y="992157"/>
            <a:ext cx="221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各课题内部周会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9EA0493-ACB1-8068-A6EB-784EFAF2F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2" y="4117691"/>
            <a:ext cx="4629634" cy="260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图片包含 文本&#10;&#10;AI 生成的内容可能不正确。">
            <a:extLst>
              <a:ext uri="{FF2B5EF4-FFF2-40B4-BE49-F238E27FC236}">
                <a16:creationId xmlns:a16="http://schemas.microsoft.com/office/drawing/2014/main" id="{946B172B-C61A-AB9A-C24E-C993AD88C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847" y="1789611"/>
            <a:ext cx="3695994" cy="39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BE7A-9AA1-32EF-2425-9250C1FF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项目中期指标状况一览表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EE7D8-5F6F-CE59-B068-7CDC9AD2A8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633" y="1044644"/>
            <a:ext cx="5354345" cy="956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CN" sz="2400" b="1" dirty="0"/>
              <a:t>性能</a:t>
            </a:r>
            <a:r>
              <a:rPr lang="zh-CN" altLang="en-US" sz="2400" b="1" dirty="0"/>
              <a:t>指标： 实验测试</a:t>
            </a:r>
            <a:endParaRPr lang="en-US" altLang="zh-CN" sz="2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2400" b="1" dirty="0"/>
              <a:t>探测器数量指标：合作组检验合格</a:t>
            </a:r>
            <a:endParaRPr lang="en-CN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D46457-008C-E8BC-4684-A5617BD0A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45035"/>
              </p:ext>
            </p:extLst>
          </p:nvPr>
        </p:nvGraphicFramePr>
        <p:xfrm>
          <a:off x="169633" y="2107407"/>
          <a:ext cx="11667463" cy="403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91">
                  <a:extLst>
                    <a:ext uri="{9D8B030D-6E8A-4147-A177-3AD203B41FA5}">
                      <a16:colId xmlns:a16="http://schemas.microsoft.com/office/drawing/2014/main" val="3236868540"/>
                    </a:ext>
                  </a:extLst>
                </a:gridCol>
                <a:gridCol w="2397967">
                  <a:extLst>
                    <a:ext uri="{9D8B030D-6E8A-4147-A177-3AD203B41FA5}">
                      <a16:colId xmlns:a16="http://schemas.microsoft.com/office/drawing/2014/main" val="3839789152"/>
                    </a:ext>
                  </a:extLst>
                </a:gridCol>
                <a:gridCol w="2017341">
                  <a:extLst>
                    <a:ext uri="{9D8B030D-6E8A-4147-A177-3AD203B41FA5}">
                      <a16:colId xmlns:a16="http://schemas.microsoft.com/office/drawing/2014/main" val="2374452995"/>
                    </a:ext>
                  </a:extLst>
                </a:gridCol>
                <a:gridCol w="2182762">
                  <a:extLst>
                    <a:ext uri="{9D8B030D-6E8A-4147-A177-3AD203B41FA5}">
                      <a16:colId xmlns:a16="http://schemas.microsoft.com/office/drawing/2014/main" val="2638067001"/>
                    </a:ext>
                  </a:extLst>
                </a:gridCol>
                <a:gridCol w="2045379">
                  <a:extLst>
                    <a:ext uri="{9D8B030D-6E8A-4147-A177-3AD203B41FA5}">
                      <a16:colId xmlns:a16="http://schemas.microsoft.com/office/drawing/2014/main" val="157423356"/>
                    </a:ext>
                  </a:extLst>
                </a:gridCol>
                <a:gridCol w="2417523">
                  <a:extLst>
                    <a:ext uri="{9D8B030D-6E8A-4147-A177-3AD203B41FA5}">
                      <a16:colId xmlns:a16="http://schemas.microsoft.com/office/drawing/2014/main" val="45419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中期指标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验收指标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考核方式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目前达到指标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1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：高速数据传输速率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完成数据读出及压缩解压缩原理验证 </a:t>
                      </a:r>
                      <a:endParaRPr lang="en-US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单通道≥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16Gbps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实验测试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完成数据读出及压缩解压缩原理验证及优化延时效果分析。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8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：高粒度量能器硅模块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050" kern="100" spc="-2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块硅模块原型机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CMS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合作组检验合格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完成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55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块硅模块原型机的生产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78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：高粒度量能器硅模块精度控制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050" kern="100" spc="-2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X-Y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方向精度好于</a:t>
                      </a:r>
                      <a:r>
                        <a:rPr lang="en-US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200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微米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X-Y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方向精度好于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微米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实验测试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50" kern="100" spc="-2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X-Y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方向精度好于</a:t>
                      </a:r>
                      <a:r>
                        <a:rPr lang="en-US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150</a:t>
                      </a:r>
                      <a:r>
                        <a:rPr lang="zh-CN" sz="1050" kern="100" spc="-2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微米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GEM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探测器有效增益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&gt;10000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（量产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(&gt;20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大面积（～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40× 50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cm2） GEM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&gt;10000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（量产大面积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探测器）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射线测试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模块增益测试结果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&gt; 10000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04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GEM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探测器模块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CMS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合作组检验合格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完成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GEM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探测器模块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17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MTD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时间分辨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皮秒（小批量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条晶 体 构 成的 传 感 器模块）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</a:t>
                      </a:r>
                      <a:r>
                        <a:rPr lang="en-US" alt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大面积传感器模块成品</a:t>
                      </a:r>
                      <a:r>
                        <a:rPr lang="en-US" alt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通过放射源或束流测试其时间分辨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通过束流测试得到的由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条晶体构成的传感器模块时间分辨率小于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皮秒，达到中期指标要求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1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r>
                        <a:rPr lang="zh-CN" sz="1050" kern="1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桶部传感器模块</a:t>
                      </a:r>
                      <a:endParaRPr lang="en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通过质控系统测试其信号品质（信号幅度一致性等）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已完成超过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块由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条晶体构成的传感器模块，通过质控系统测试其信号幅度一致性高，达到中期指标要求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3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：芯片面积和功耗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芯片面积达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x 140 mm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芯片面积达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mm×140 mm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，像素大小约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 um×15 um</a:t>
                      </a:r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，功耗低至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050" kern="100" spc="-2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sz="1050" kern="100" spc="-2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合作组安排测试，提供测试结果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设计芯片面积达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x 260 mm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49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N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指标</a:t>
                      </a:r>
                      <a:r>
                        <a:rPr 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</a:t>
                      </a:r>
                      <a:r>
                        <a:rPr lang="zh-CN" altLang="en-US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05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FoCal</a:t>
                      </a:r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双光子位置分辨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样机位置分辨率～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优于</a:t>
                      </a:r>
                      <a:r>
                        <a:rPr 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mm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1050" kern="10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合作组安排测试，提供测试结果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样机位置分辨率 </a:t>
                      </a:r>
                      <a:r>
                        <a:rPr lang="en-US" altLang="zh-CN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&lt; 5 </a:t>
                      </a:r>
                      <a:r>
                        <a:rPr lang="fr-FR" sz="105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mm </a:t>
                      </a:r>
                      <a:endParaRPr lang="en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2333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15A021-2313-66B6-57D9-B09C8C23B9CD}"/>
              </a:ext>
            </a:extLst>
          </p:cNvPr>
          <p:cNvSpPr txBox="1"/>
          <p:nvPr/>
        </p:nvSpPr>
        <p:spPr>
          <a:xfrm>
            <a:off x="8810007" y="6171024"/>
            <a:ext cx="30270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N" sz="2400">
                <a:latin typeface="宋体" panose="02010600030101010101" pitchFamily="2" charset="-122"/>
                <a:ea typeface="宋体" panose="02010600030101010101" pitchFamily="2" charset="-122"/>
              </a:rPr>
              <a:t>→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/>
              <a:t>均达到中期目标</a:t>
            </a:r>
            <a:endParaRPr lang="en-CN" sz="24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5EE2476-26BB-99DD-3696-306F9D6E2B17}"/>
              </a:ext>
            </a:extLst>
          </p:cNvPr>
          <p:cNvSpPr txBox="1">
            <a:spLocks/>
          </p:cNvSpPr>
          <p:nvPr/>
        </p:nvSpPr>
        <p:spPr>
          <a:xfrm>
            <a:off x="9952817" y="6607819"/>
            <a:ext cx="1850994" cy="19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73300C-797F-D148-A78D-320196FBAF0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B76532-F312-49E2-BFBD-F174602E5E37}"/>
              </a:ext>
            </a:extLst>
          </p:cNvPr>
          <p:cNvSpPr txBox="1">
            <a:spLocks/>
          </p:cNvSpPr>
          <p:nvPr/>
        </p:nvSpPr>
        <p:spPr>
          <a:xfrm>
            <a:off x="6356781" y="1016381"/>
            <a:ext cx="5354345" cy="956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zh-CN" altLang="en-US" sz="2400" b="1" dirty="0"/>
              <a:t>发表文章：</a:t>
            </a:r>
            <a:r>
              <a:rPr lang="en-US" altLang="zh-CN" sz="2400" b="1" dirty="0"/>
              <a:t>17</a:t>
            </a:r>
            <a:endParaRPr lang="en-US" altLang="zh-CN" sz="2400" b="1" dirty="0">
              <a:highlight>
                <a:srgbClr val="808000"/>
              </a:highligh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zh-CN" altLang="en-US" sz="2400" b="1" dirty="0"/>
              <a:t>培养学生：</a:t>
            </a:r>
            <a:r>
              <a:rPr lang="en-US" altLang="zh-CN" sz="2400" b="1" dirty="0"/>
              <a:t>27</a:t>
            </a:r>
            <a:endParaRPr lang="en-CN" sz="2400" dirty="0">
              <a:highlight>
                <a:srgbClr val="FECFC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347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7212495" y="4843764"/>
            <a:ext cx="3079750" cy="1601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514988" y="2947562"/>
            <a:ext cx="3079750" cy="1601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000285" y="4846972"/>
            <a:ext cx="3079750" cy="1601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26430" y="3035872"/>
            <a:ext cx="3079750" cy="1601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204449" y="1213670"/>
            <a:ext cx="3079750" cy="1601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 rot="12870208">
            <a:off x="4716601" y="2573036"/>
            <a:ext cx="936396" cy="395925"/>
          </a:xfrm>
          <a:prstGeom prst="rightArrow">
            <a:avLst/>
          </a:prstGeom>
          <a:solidFill>
            <a:srgbClr val="F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7827104">
            <a:off x="4539293" y="4433722"/>
            <a:ext cx="1495472" cy="403893"/>
          </a:xfrm>
          <a:prstGeom prst="rightArrow">
            <a:avLst/>
          </a:prstGeom>
          <a:solidFill>
            <a:srgbClr val="F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10800000">
            <a:off x="3606179" y="3638586"/>
            <a:ext cx="1680851" cy="395925"/>
          </a:xfrm>
          <a:prstGeom prst="rightArrow">
            <a:avLst/>
          </a:prstGeom>
          <a:solidFill>
            <a:srgbClr val="F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9192999">
            <a:off x="6624598" y="2574589"/>
            <a:ext cx="936396" cy="395925"/>
          </a:xfrm>
          <a:prstGeom prst="rightArrow">
            <a:avLst/>
          </a:prstGeom>
          <a:solidFill>
            <a:srgbClr val="F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2863299">
            <a:off x="6897735" y="4543785"/>
            <a:ext cx="936396" cy="395925"/>
          </a:xfrm>
          <a:prstGeom prst="rightArrow">
            <a:avLst/>
          </a:prstGeom>
          <a:solidFill>
            <a:srgbClr val="F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7001531" y="3626291"/>
            <a:ext cx="1513457" cy="395925"/>
          </a:xfrm>
          <a:prstGeom prst="rightArrow">
            <a:avLst/>
          </a:prstGeom>
          <a:solidFill>
            <a:srgbClr val="FECF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CDA3C-9F16-60B1-6A5A-72B6FF19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亮点进展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2476-26BB-99DD-3696-306F9D6E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椭圆 5"/>
          <p:cNvSpPr/>
          <p:nvPr/>
        </p:nvSpPr>
        <p:spPr>
          <a:xfrm>
            <a:off x="5003137" y="2626708"/>
            <a:ext cx="2312404" cy="2197492"/>
          </a:xfrm>
          <a:prstGeom prst="ellipse">
            <a:avLst/>
          </a:prstGeom>
          <a:solidFill>
            <a:srgbClr val="FECFCE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15412" y="1215825"/>
            <a:ext cx="3079750" cy="16013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03138" y="2797469"/>
            <a:ext cx="2300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/>
              <a:t>       </a:t>
            </a:r>
            <a:r>
              <a:rPr lang="zh-CN" altLang="en-US" b="1" dirty="0"/>
              <a:t>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高能量、高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亮度、强辐射对  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撞机运行环境下，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创新性粒子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探测技术</a:t>
            </a:r>
          </a:p>
        </p:txBody>
      </p:sp>
      <p:sp>
        <p:nvSpPr>
          <p:cNvPr id="20" name="矩形 19"/>
          <p:cNvSpPr/>
          <p:nvPr/>
        </p:nvSpPr>
        <p:spPr>
          <a:xfrm>
            <a:off x="2585795" y="1547370"/>
            <a:ext cx="2236146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HGCal</a:t>
            </a:r>
            <a:r>
              <a:rPr kumimoji="1"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完成</a:t>
            </a:r>
            <a:r>
              <a:rPr kumimoji="1" lang="zh-CN" altLang="en-US" b="1" dirty="0"/>
              <a:t>首批</a:t>
            </a:r>
            <a:r>
              <a:rPr kumimoji="1" lang="en-US" altLang="zh-CN" b="1" dirty="0"/>
              <a:t>15</a:t>
            </a:r>
            <a:r>
              <a:rPr kumimoji="1" lang="zh-CN" altLang="en-US" b="1" dirty="0"/>
              <a:t>块正式硅模块生产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29074" y="1393121"/>
            <a:ext cx="2349627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提出</a:t>
            </a:r>
            <a:r>
              <a:rPr lang="fr-FR" altLang="zh-CN" b="1" dirty="0">
                <a:solidFill>
                  <a:srgbClr val="002060"/>
                </a:solidFill>
              </a:rPr>
              <a:t>CSP</a:t>
            </a:r>
            <a:r>
              <a:rPr lang="zh-CN" altLang="en-US" b="1" dirty="0">
                <a:solidFill>
                  <a:srgbClr val="002060"/>
                </a:solidFill>
              </a:rPr>
              <a:t>数据压缩传输机制，已被合作组采纳和应用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8182" y="3374884"/>
            <a:ext cx="260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/>
              <a:t>完成了</a:t>
            </a:r>
            <a:r>
              <a:rPr lang="en-US" altLang="zh-CN" b="1" dirty="0"/>
              <a:t>GEM</a:t>
            </a:r>
            <a:r>
              <a:rPr lang="zh-CN" altLang="en-US" b="1" dirty="0"/>
              <a:t> 薄型大面积电子学板的设计，研发，生产和质控</a:t>
            </a:r>
          </a:p>
        </p:txBody>
      </p:sp>
      <p:sp>
        <p:nvSpPr>
          <p:cNvPr id="22" name="矩形 21"/>
          <p:cNvSpPr/>
          <p:nvPr/>
        </p:nvSpPr>
        <p:spPr>
          <a:xfrm>
            <a:off x="8777479" y="3225622"/>
            <a:ext cx="2298527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</a:rPr>
              <a:t>   </a:t>
            </a:r>
            <a:r>
              <a:rPr lang="en-US" altLang="zh-CN" b="1" dirty="0">
                <a:solidFill>
                  <a:srgbClr val="002060"/>
                </a:solidFill>
              </a:rPr>
              <a:t>MOSS</a:t>
            </a:r>
            <a:r>
              <a:rPr lang="zh-CN" altLang="en-US" b="1" dirty="0">
                <a:solidFill>
                  <a:srgbClr val="002060"/>
                </a:solidFill>
              </a:rPr>
              <a:t>芯片测试性能达到预期</a:t>
            </a:r>
          </a:p>
        </p:txBody>
      </p:sp>
      <p:sp>
        <p:nvSpPr>
          <p:cNvPr id="23" name="矩形 22"/>
          <p:cNvSpPr/>
          <p:nvPr/>
        </p:nvSpPr>
        <p:spPr>
          <a:xfrm>
            <a:off x="7587470" y="4981000"/>
            <a:ext cx="2236400" cy="128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硅像素层样机达到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级别的双光子分辨能力</a:t>
            </a:r>
          </a:p>
        </p:txBody>
      </p:sp>
      <p:sp>
        <p:nvSpPr>
          <p:cNvPr id="24" name="矩形 23"/>
          <p:cNvSpPr/>
          <p:nvPr/>
        </p:nvSpPr>
        <p:spPr>
          <a:xfrm>
            <a:off x="2309198" y="5201442"/>
            <a:ext cx="2572560" cy="87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MTD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获得官方生产站点认证，并开始生产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373978B-1C85-B548-8093-286774C2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2"/>
          <a:stretch/>
        </p:blipFill>
        <p:spPr bwMode="auto">
          <a:xfrm>
            <a:off x="2150660" y="1391232"/>
            <a:ext cx="376915" cy="46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740" y="3241713"/>
            <a:ext cx="451846" cy="431401"/>
          </a:xfrm>
          <a:prstGeom prst="rect">
            <a:avLst/>
          </a:prstGeom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5373978B-1C85-B548-8093-286774C2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2"/>
          <a:stretch/>
        </p:blipFill>
        <p:spPr bwMode="auto">
          <a:xfrm>
            <a:off x="431237" y="3357547"/>
            <a:ext cx="376915" cy="46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5373978B-1C85-B548-8093-286774C2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2"/>
          <a:stretch/>
        </p:blipFill>
        <p:spPr bwMode="auto">
          <a:xfrm>
            <a:off x="1924909" y="5545371"/>
            <a:ext cx="376915" cy="46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5373978B-1C85-B548-8093-286774C22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2"/>
          <a:stretch/>
        </p:blipFill>
        <p:spPr bwMode="auto">
          <a:xfrm>
            <a:off x="9915330" y="1502421"/>
            <a:ext cx="376915" cy="46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35" y="5060595"/>
            <a:ext cx="451846" cy="43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page54image35237664">
            <a:extLst>
              <a:ext uri="{FF2B5EF4-FFF2-40B4-BE49-F238E27FC236}">
                <a16:creationId xmlns:a16="http://schemas.microsoft.com/office/drawing/2014/main" id="{AFCC3247-4B41-901A-68AF-3B939E5E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2" y="1126194"/>
            <a:ext cx="4985657" cy="2413883"/>
          </a:xfrm>
          <a:prstGeom prst="rect">
            <a:avLst/>
          </a:prstGeom>
          <a:noFill/>
          <a:effectLst>
            <a:outerShdw blurRad="1397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page55image35254256">
            <a:extLst>
              <a:ext uri="{FF2B5EF4-FFF2-40B4-BE49-F238E27FC236}">
                <a16:creationId xmlns:a16="http://schemas.microsoft.com/office/drawing/2014/main" id="{ED7DF53D-71FE-E09F-5EFA-F85CFFE7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9" y="3924442"/>
            <a:ext cx="5126387" cy="2364141"/>
          </a:xfrm>
          <a:prstGeom prst="rect">
            <a:avLst/>
          </a:prstGeom>
          <a:noFill/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 descr="page56image35233712">
            <a:extLst>
              <a:ext uri="{FF2B5EF4-FFF2-40B4-BE49-F238E27FC236}">
                <a16:creationId xmlns:a16="http://schemas.microsoft.com/office/drawing/2014/main" id="{B502F4B7-3470-7982-ADD0-0EDFAA3B3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33" y="3924442"/>
            <a:ext cx="4985656" cy="2358259"/>
          </a:xfrm>
          <a:prstGeom prst="rect">
            <a:avLst/>
          </a:prstGeom>
          <a:noFill/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88B81-FEDA-818D-1A5B-44908304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项目进度安排</a:t>
            </a:r>
            <a:endParaRPr lang="en-C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6E70-9E41-3222-3870-B69003A5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82917" y="1451571"/>
            <a:ext cx="1515158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高粒度量能器</a:t>
            </a:r>
            <a:r>
              <a:rPr lang="en-US" altLang="zh-CN" sz="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HGCal</a:t>
            </a:r>
            <a:endParaRPr lang="zh-CN" altLang="en-US" sz="900" b="1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82918" y="2349256"/>
            <a:ext cx="1556063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 RPC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一级触发电子学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91208" y="3541540"/>
            <a:ext cx="95410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b="1" dirty="0"/>
              <a:t>课题一进度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3870224" y="4170558"/>
            <a:ext cx="1236236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缪子谱仪 </a:t>
            </a:r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endParaRPr lang="zh-CN" altLang="en-US" sz="900" b="1" dirty="0">
              <a:solidFill>
                <a:srgbClr val="0070C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16336" y="5507525"/>
            <a:ext cx="1374094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时间探测器 </a:t>
            </a:r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MTD 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2390" y="6288584"/>
            <a:ext cx="95410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b="1" dirty="0"/>
              <a:t>课题二进度</a:t>
            </a:r>
            <a:endParaRPr lang="zh-CN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9383509" y="4347853"/>
            <a:ext cx="1319252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lang="zh-CN" altLang="en-US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硅像素探测器</a:t>
            </a:r>
            <a:endParaRPr lang="zh-CN" altLang="en-US" sz="900" b="1" dirty="0">
              <a:solidFill>
                <a:srgbClr val="0070C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83508" y="5338199"/>
            <a:ext cx="1255472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ALICE 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zh-CN" altLang="en-US" sz="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endParaRPr lang="zh-CN" altLang="en-US" sz="900" b="1" dirty="0">
              <a:solidFill>
                <a:srgbClr val="00B05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91208" y="6282702"/>
            <a:ext cx="954107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1200" b="1" dirty="0"/>
              <a:t>课题三进度</a:t>
            </a:r>
            <a:endParaRPr lang="zh-CN" altLang="en-US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1B40F5-AC65-EDA9-FDE4-9361442C6601}"/>
              </a:ext>
            </a:extLst>
          </p:cNvPr>
          <p:cNvSpPr txBox="1">
            <a:spLocks/>
          </p:cNvSpPr>
          <p:nvPr/>
        </p:nvSpPr>
        <p:spPr>
          <a:xfrm>
            <a:off x="424322" y="1203607"/>
            <a:ext cx="5856900" cy="2413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CMS/ALICE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合作组升级总体安排，本项目各课题具体子探测器研发处于不同阶段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本项目执行期间，各课题子探测器研制、生产具体进度由图表所示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升级整体延迟了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年，项目进度稍有迟滞和改动，但大都不影响最终验收指标（</a:t>
            </a:r>
            <a:r>
              <a:rPr lang="zh-CN" altLang="en-US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除了课题三</a:t>
            </a:r>
            <a:r>
              <a:rPr lang="en-US" altLang="zh-CN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IT3</a:t>
            </a:r>
            <a:r>
              <a:rPr lang="zh-CN" altLang="en-US" sz="1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设计变更外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项目结束时，各个探测器完成设计，验证；部分建造和安装</a:t>
            </a: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B265F95-5276-C131-CE7A-FDAD9137C958}"/>
              </a:ext>
            </a:extLst>
          </p:cNvPr>
          <p:cNvCxnSpPr>
            <a:cxnSpLocks/>
          </p:cNvCxnSpPr>
          <p:nvPr/>
        </p:nvCxnSpPr>
        <p:spPr bwMode="auto">
          <a:xfrm flipV="1">
            <a:off x="9651492" y="1241931"/>
            <a:ext cx="0" cy="23755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293B446B-0BDE-C40B-167B-4C1236E39F74}"/>
              </a:ext>
            </a:extLst>
          </p:cNvPr>
          <p:cNvCxnSpPr>
            <a:cxnSpLocks/>
          </p:cNvCxnSpPr>
          <p:nvPr/>
        </p:nvCxnSpPr>
        <p:spPr bwMode="auto">
          <a:xfrm flipV="1">
            <a:off x="4061687" y="4018171"/>
            <a:ext cx="0" cy="23755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FFF0DC0-C027-C36C-4CED-56BC086539BE}"/>
              </a:ext>
            </a:extLst>
          </p:cNvPr>
          <p:cNvCxnSpPr>
            <a:cxnSpLocks/>
          </p:cNvCxnSpPr>
          <p:nvPr/>
        </p:nvCxnSpPr>
        <p:spPr bwMode="auto">
          <a:xfrm flipV="1">
            <a:off x="9661494" y="4045642"/>
            <a:ext cx="0" cy="23755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008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CFC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47447</TotalTime>
  <Words>1245</Words>
  <Application>Microsoft Macintosh PowerPoint</Application>
  <PresentationFormat>宽屏</PresentationFormat>
  <Paragraphs>224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楷体</vt:lpstr>
      <vt:lpstr>宋体</vt:lpstr>
      <vt:lpstr>Arial</vt:lpstr>
      <vt:lpstr>Calibri</vt:lpstr>
      <vt:lpstr>Helvetica</vt:lpstr>
      <vt:lpstr>Times New Roman</vt:lpstr>
      <vt:lpstr>Wingdings</vt:lpstr>
      <vt:lpstr>Office Theme</vt:lpstr>
      <vt:lpstr>PowerPoint 演示文稿</vt:lpstr>
      <vt:lpstr>提纲</vt:lpstr>
      <vt:lpstr>项目背景：大型强子对撞机（LHC）</vt:lpstr>
      <vt:lpstr>项目主要研究工作 </vt:lpstr>
      <vt:lpstr>项目组织与管理</vt:lpstr>
      <vt:lpstr>项目组织与管理</vt:lpstr>
      <vt:lpstr>项目中期指标状况一览表</vt:lpstr>
      <vt:lpstr>亮点进展</vt:lpstr>
      <vt:lpstr>项目进度安排</vt:lpstr>
      <vt:lpstr>总结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zhaozg</dc:creator>
  <cp:lastModifiedBy>Huaqiao Zhang</cp:lastModifiedBy>
  <cp:revision>1605</cp:revision>
  <dcterms:created xsi:type="dcterms:W3CDTF">2012-07-20T12:09:59Z</dcterms:created>
  <dcterms:modified xsi:type="dcterms:W3CDTF">2025-06-26T07:35:12Z</dcterms:modified>
</cp:coreProperties>
</file>