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8" r:id="rId2"/>
    <p:sldId id="448" r:id="rId3"/>
    <p:sldId id="432" r:id="rId4"/>
    <p:sldId id="412" r:id="rId5"/>
    <p:sldId id="450" r:id="rId6"/>
    <p:sldId id="433" r:id="rId7"/>
    <p:sldId id="449" r:id="rId8"/>
    <p:sldId id="411" r:id="rId9"/>
    <p:sldId id="413" r:id="rId10"/>
    <p:sldId id="414" r:id="rId11"/>
    <p:sldId id="415" r:id="rId12"/>
    <p:sldId id="416" r:id="rId13"/>
    <p:sldId id="417" r:id="rId14"/>
    <p:sldId id="420" r:id="rId15"/>
    <p:sldId id="421" r:id="rId16"/>
    <p:sldId id="452" r:id="rId17"/>
    <p:sldId id="429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A50021"/>
    <a:srgbClr val="FF0000"/>
    <a:srgbClr val="CCFF33"/>
    <a:srgbClr val="FF00FF"/>
    <a:srgbClr val="00CC00"/>
    <a:srgbClr val="66CCFF"/>
    <a:srgbClr val="33CC33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1543" autoAdjust="0"/>
    <p:restoredTop sz="64308" autoAdjust="0"/>
  </p:normalViewPr>
  <p:slideViewPr>
    <p:cSldViewPr>
      <p:cViewPr varScale="1">
        <p:scale>
          <a:sx n="108" d="100"/>
          <a:sy n="108" d="100"/>
        </p:scale>
        <p:origin x="-11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64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BB3C-4EB7-48F0-952C-0576F0C8A4CA}" type="datetimeFigureOut">
              <a:rPr lang="zh-TW" altLang="en-US" smtClean="0"/>
              <a:pPr/>
              <a:t>2025/6/30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EF55B-D938-4DB9-BA9A-5096F23EC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1832-FE84-4660-B4AA-A83DDF432BAC}" type="datetimeFigureOut">
              <a:rPr lang="zh-TW" altLang="en-US" smtClean="0"/>
              <a:pPr/>
              <a:t>2025/6/30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A2D22-7CBD-4819-819D-8CE772169E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2D22-7CBD-4819-819D-8CE772169E7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1520" y="44624"/>
            <a:ext cx="6300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marL="514350" indent="-514350" algn="l">
              <a:spcAft>
                <a:spcPts val="600"/>
              </a:spcAft>
              <a:buFont typeface="Rockwell Condensed" pitchFamily="18" charset="0"/>
              <a:buNone/>
              <a:defRPr sz="3600" b="1" baseline="0">
                <a:latin typeface="Cambria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TW" dirty="0" smtClean="0"/>
              <a:t>page title</a:t>
            </a:r>
            <a:endParaRPr lang="zh-TW" altLang="en-US" dirty="0" smtClean="0"/>
          </a:p>
        </p:txBody>
      </p:sp>
      <p:sp>
        <p:nvSpPr>
          <p:cNvPr id="14" name="矩形 13"/>
          <p:cNvSpPr/>
          <p:nvPr userDrawn="1"/>
        </p:nvSpPr>
        <p:spPr>
          <a:xfrm>
            <a:off x="-32" y="0"/>
            <a:ext cx="214314" cy="92867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361A-23A7-441D-BAEB-93E375581B90}" type="datetime1">
              <a:rPr lang="zh-TW" altLang="en-US" smtClean="0"/>
              <a:pPr/>
              <a:t>2025/6/30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23528" y="116632"/>
            <a:ext cx="7963248" cy="7647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l">
              <a:defRPr sz="3600" baseline="0">
                <a:latin typeface="Segoe Print" panose="02000600000000000000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 smtClean="0"/>
              <a:t> </a:t>
            </a:r>
            <a:r>
              <a:rPr lang="en-US" altLang="zh-TW" dirty="0" smtClean="0"/>
              <a:t>Page title </a:t>
            </a:r>
            <a:r>
              <a:rPr lang="en-US" altLang="zh-TW" dirty="0" err="1" smtClean="0"/>
              <a:t>Segot</a:t>
            </a:r>
            <a:r>
              <a:rPr lang="en-US" altLang="zh-TW" dirty="0" smtClean="0"/>
              <a:t> print</a:t>
            </a:r>
            <a:endParaRPr lang="zh-TW" altLang="en-US" dirty="0" smtClean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28625" y="1285875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541655" indent="-360680" defTabSz="-635">
              <a:buFont typeface="Rockwell Condensed" panose="02060603050405020104" pitchFamily="18" charset="0"/>
              <a:buChar char="−"/>
              <a:tabLst>
                <a:tab pos="0" algn="l"/>
              </a:tabLst>
              <a:defRPr sz="2800" b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55" indent="0">
              <a:buFont typeface="Arial" panose="020B0604020202020204" pitchFamily="34" charset="0"/>
              <a:buChar char="−"/>
              <a:defRPr sz="280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en-US" altLang="zh-TW" dirty="0" smtClean="0"/>
              <a:t>	</a:t>
            </a:r>
            <a:r>
              <a:rPr lang="zh-TW" altLang="en-US" dirty="0" smtClean="0"/>
              <a:t>第二層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28625" y="1285875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541655" indent="-360680" defTabSz="-635">
              <a:buFont typeface="Rockwell Condensed" panose="02060603050405020104" pitchFamily="18" charset="0"/>
              <a:buChar char="−"/>
              <a:tabLst>
                <a:tab pos="0" algn="l"/>
              </a:tabLst>
              <a:defRPr sz="2800" b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55" indent="0">
              <a:buFont typeface="Arial" panose="020B0604020202020204" pitchFamily="34" charset="0"/>
              <a:buChar char="−"/>
              <a:defRPr sz="280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en-US" altLang="zh-TW" dirty="0" smtClean="0"/>
              <a:t>	</a:t>
            </a:r>
            <a:r>
              <a:rPr lang="zh-TW" altLang="en-US" dirty="0" smtClean="0"/>
              <a:t>第二層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9163-E613-42F4-BACC-904EDF7445E8}" type="datetime1">
              <a:rPr lang="zh-TW" altLang="en-US" smtClean="0"/>
              <a:pPr/>
              <a:t>2025/6/30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0" y="820670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215206" y="0"/>
            <a:ext cx="1928794" cy="21429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357958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3" name="矩形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0" y="6750024"/>
            <a:ext cx="2143108" cy="1079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23528" y="144000"/>
            <a:ext cx="6300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marL="514350" indent="-514350" algn="l">
              <a:spcAft>
                <a:spcPts val="600"/>
              </a:spcAft>
              <a:buFont typeface="Rockwell Condensed" pitchFamily="18" charset="0"/>
              <a:buNone/>
              <a:defRPr sz="3600" b="1" baseline="0">
                <a:latin typeface="Cambria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TW" dirty="0" smtClean="0"/>
              <a:t>page title</a:t>
            </a:r>
            <a:endParaRPr lang="zh-TW" altLang="en-US" dirty="0" smtClean="0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-32" y="0"/>
            <a:ext cx="214314" cy="92867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23528" y="144000"/>
            <a:ext cx="6300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marL="514350" indent="-514350" algn="l">
              <a:spcAft>
                <a:spcPts val="600"/>
              </a:spcAft>
              <a:buFont typeface="Rockwell Condensed" pitchFamily="18" charset="0"/>
              <a:buNone/>
              <a:defRPr sz="3600" b="1" baseline="0">
                <a:latin typeface="Cambria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TW" dirty="0" smtClean="0"/>
              <a:t>page title</a:t>
            </a:r>
            <a:endParaRPr lang="zh-TW" altLang="en-US" dirty="0" smtClean="0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-32" y="0"/>
            <a:ext cx="214314" cy="92867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0" y="836712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9163-E613-42F4-BACC-904EDF7445E8}" type="datetime1">
              <a:rPr lang="zh-TW" altLang="en-US" smtClean="0"/>
              <a:pPr/>
              <a:t>2025/6/30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D371-FD6F-4812-A190-C69B3D885AD8}" type="datetime1">
              <a:rPr lang="zh-TW" altLang="en-US" smtClean="0"/>
              <a:pPr/>
              <a:t>2025/6/30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25DD-49B1-4BF9-A03F-C4380F7A4F3B}" type="datetime1">
              <a:rPr lang="zh-TW" altLang="en-US" smtClean="0"/>
              <a:pPr/>
              <a:t>2025/6/30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4E77-6979-49DC-AA25-C35DF58B6C95}" type="datetime1">
              <a:rPr lang="zh-TW" altLang="en-US" smtClean="0"/>
              <a:pPr/>
              <a:t>2025/6/30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CB0D-1A9F-4D08-BC00-6F0A3B72703C}" type="datetime1">
              <a:rPr lang="zh-TW" altLang="en-US" smtClean="0"/>
              <a:pPr/>
              <a:t>2025/6/30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9AA8-75E4-48C9-828A-FA6C968B0256}" type="datetime1">
              <a:rPr lang="zh-TW" altLang="en-US" smtClean="0"/>
              <a:pPr/>
              <a:t>2025/6/30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161E-97D9-4D1B-BB8D-271AE7CD2285}" type="datetime1">
              <a:rPr lang="zh-TW" altLang="en-US" smtClean="0"/>
              <a:pPr/>
              <a:t>2025/6/30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0" r:id="rId11"/>
    <p:sldLayoutId id="2147483665" r:id="rId12"/>
    <p:sldLayoutId id="2147483666" r:id="rId13"/>
    <p:sldLayoutId id="214748366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indico.ihep.ac.cn/event/2573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34" y="0"/>
            <a:ext cx="2500298" cy="112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0" name="矩形 19"/>
          <p:cNvSpPr/>
          <p:nvPr/>
        </p:nvSpPr>
        <p:spPr>
          <a:xfrm>
            <a:off x="6500794" y="1357298"/>
            <a:ext cx="26432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侯書雲 </a:t>
            </a:r>
            <a:r>
              <a:rPr lang="en-US" altLang="zh-TW" sz="1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Suen Hou</a:t>
            </a:r>
          </a:p>
          <a:p>
            <a:pPr algn="r"/>
            <a:r>
              <a:rPr lang="en-US" altLang="zh-TW" sz="1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Academia Sinica</a:t>
            </a:r>
          </a:p>
          <a:p>
            <a:pPr algn="r"/>
            <a:r>
              <a:rPr lang="en-US" altLang="zh-TW" sz="1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2025.07.03</a:t>
            </a:r>
          </a:p>
        </p:txBody>
      </p:sp>
      <p:sp>
        <p:nvSpPr>
          <p:cNvPr id="12" name="矩形 11"/>
          <p:cNvSpPr/>
          <p:nvPr/>
        </p:nvSpPr>
        <p:spPr>
          <a:xfrm>
            <a:off x="2714612" y="0"/>
            <a:ext cx="2971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hlinkClick r:id="rId4"/>
              </a:rPr>
              <a:t>https://indico.pnp.ustc.edu.cn/event/3672/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357166"/>
            <a:ext cx="8572560" cy="1138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4400" b="1" dirty="0" smtClean="0">
                <a:solidFill>
                  <a:srgbClr val="CC0000"/>
                </a:solidFill>
                <a:latin typeface="+mj-lt"/>
                <a:cs typeface="Arial" pitchFamily="34" charset="0"/>
              </a:rPr>
              <a:t>Precision test of QED and </a:t>
            </a:r>
          </a:p>
          <a:p>
            <a:pPr>
              <a:lnSpc>
                <a:spcPts val="4000"/>
              </a:lnSpc>
            </a:pPr>
            <a:r>
              <a:rPr lang="en-US" altLang="zh-TW" sz="4400" b="1" dirty="0" smtClean="0">
                <a:solidFill>
                  <a:srgbClr val="CC0000"/>
                </a:solidFill>
                <a:latin typeface="+mj-lt"/>
                <a:cs typeface="Arial" pitchFamily="34" charset="0"/>
              </a:rPr>
              <a:t>measurement of Luminosity at STCF  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6648" y="3857628"/>
            <a:ext cx="5367352" cy="297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12168"/>
            <a:ext cx="3857620" cy="304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5720465" y="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2025 </a:t>
            </a:r>
            <a:r>
              <a:rPr lang="zh-CN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超级陶粲装置研讨会</a:t>
            </a:r>
            <a:endParaRPr lang="zh-TW" altLang="en-US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956" y="2186072"/>
            <a:ext cx="3042977" cy="144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3666" y="2043196"/>
            <a:ext cx="3744416" cy="195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1470526" y="2971890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dirty="0" smtClean="0"/>
              <a:t>LO                                            </a:t>
            </a:r>
            <a:r>
              <a:rPr lang="zh-TW" altLang="en-US" sz="2400" b="1" i="1" dirty="0" smtClean="0"/>
              <a:t>    </a:t>
            </a:r>
            <a:r>
              <a:rPr lang="en-US" altLang="zh-TW" sz="2400" b="1" i="1" dirty="0" smtClean="0"/>
              <a:t>NLO </a:t>
            </a:r>
            <a:endParaRPr lang="zh-TW" altLang="en-US" sz="2400" b="1" i="1" dirty="0"/>
          </a:p>
        </p:txBody>
      </p:sp>
      <p:sp>
        <p:nvSpPr>
          <p:cNvPr id="13" name="矩形 12"/>
          <p:cNvSpPr/>
          <p:nvPr/>
        </p:nvSpPr>
        <p:spPr>
          <a:xfrm>
            <a:off x="1827716" y="1714488"/>
            <a:ext cx="4071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Radiative Bhabha elastic scattering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57158" y="1071546"/>
            <a:ext cx="4143404" cy="5463034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TW" sz="2400" b="1" i="1" dirty="0" smtClean="0">
                <a:latin typeface="+mj-lt"/>
                <a:cs typeface="Calibri" pitchFamily="34" charset="0"/>
              </a:rPr>
              <a:t>L=2x10</a:t>
            </a:r>
            <a:r>
              <a:rPr lang="en-US" altLang="zh-TW" sz="2400" b="1" i="1" baseline="30000" dirty="0" smtClean="0">
                <a:latin typeface="+mj-lt"/>
                <a:cs typeface="Calibri" pitchFamily="34" charset="0"/>
              </a:rPr>
              <a:t>36</a:t>
            </a:r>
            <a:r>
              <a:rPr lang="en-US" altLang="zh-TW" sz="1600" dirty="0" smtClean="0">
                <a:latin typeface="+mj-lt"/>
                <a:cs typeface="Calibri" pitchFamily="34" charset="0"/>
              </a:rPr>
              <a:t>/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1</a:t>
            </a:r>
            <a:r>
              <a:rPr lang="en-US" sz="2400" baseline="30000" dirty="0" smtClean="0"/>
              <a:t>  </a:t>
            </a:r>
            <a:r>
              <a:rPr lang="en-US" altLang="zh-TW" sz="2400" dirty="0" smtClean="0">
                <a:latin typeface="+mj-lt"/>
                <a:cs typeface="Calibri" pitchFamily="34" charset="0"/>
              </a:rPr>
              <a:t>@</a:t>
            </a:r>
            <a:r>
              <a:rPr lang="en-US" altLang="zh-TW" sz="2400" b="1" dirty="0" smtClean="0">
                <a:latin typeface="+mj-lt"/>
                <a:cs typeface="Calibri" pitchFamily="34" charset="0"/>
              </a:rPr>
              <a:t>Z-pole</a:t>
            </a:r>
            <a:r>
              <a:rPr lang="en-US" altLang="zh-TW" sz="2400" dirty="0" smtClean="0">
                <a:latin typeface="+mj-lt"/>
                <a:cs typeface="Calibri" pitchFamily="34" charset="0"/>
              </a:rPr>
              <a:t>, </a:t>
            </a: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b="1" i="1" dirty="0" smtClean="0"/>
              <a:t>ø 20 mm </a:t>
            </a:r>
            <a:r>
              <a:rPr lang="en-US" sz="2000" dirty="0" smtClean="0"/>
              <a:t>racetrack, </a:t>
            </a:r>
          </a:p>
          <a:p>
            <a:pPr marL="355600" indent="-269875"/>
            <a:r>
              <a:rPr lang="en-US" sz="2000" dirty="0" smtClean="0"/>
              <a:t>	beam-crossing </a:t>
            </a:r>
            <a:r>
              <a:rPr lang="en-US" sz="2000" b="1" i="1" dirty="0" smtClean="0">
                <a:solidFill>
                  <a:srgbClr val="FF0000"/>
                </a:solidFill>
              </a:rPr>
              <a:t>33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mRad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dirty="0" smtClean="0"/>
              <a:t>IP bunch :    </a:t>
            </a:r>
          </a:p>
          <a:p>
            <a:pPr marL="355600" indent="-269875"/>
            <a:r>
              <a:rPr lang="en-US" sz="2000" b="1" i="1" dirty="0" smtClean="0">
                <a:solidFill>
                  <a:srgbClr val="FF0000"/>
                </a:solidFill>
              </a:rPr>
              <a:t>	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x</a:t>
            </a:r>
            <a:r>
              <a:rPr lang="el-GR" sz="2000" b="1" i="1" dirty="0" smtClean="0">
                <a:solidFill>
                  <a:srgbClr val="FF0000"/>
                </a:solidFill>
              </a:rPr>
              <a:t> 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y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z </a:t>
            </a:r>
            <a:r>
              <a:rPr lang="en-US" sz="2000" b="1" i="1" dirty="0" smtClean="0">
                <a:solidFill>
                  <a:srgbClr val="FF0000"/>
                </a:solidFill>
              </a:rPr>
              <a:t> = 6 </a:t>
            </a:r>
            <a:r>
              <a:rPr lang="el-GR" sz="2000" b="1" i="1" dirty="0" smtClean="0">
                <a:solidFill>
                  <a:srgbClr val="FF0000"/>
                </a:solidFill>
              </a:rPr>
              <a:t>μ</a:t>
            </a:r>
            <a:r>
              <a:rPr lang="en-US" sz="2000" b="1" i="1" dirty="0" smtClean="0">
                <a:solidFill>
                  <a:srgbClr val="FF0000"/>
                </a:solidFill>
              </a:rPr>
              <a:t>m, 35 nm, 9 mm</a:t>
            </a: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dirty="0" smtClean="0"/>
              <a:t>Bunch crossing:   </a:t>
            </a:r>
            <a:r>
              <a:rPr lang="en-US" sz="2000" b="1" i="1" dirty="0" smtClean="0">
                <a:solidFill>
                  <a:srgbClr val="FF0000"/>
                </a:solidFill>
              </a:rPr>
              <a:t>23 ns  </a:t>
            </a:r>
            <a:endParaRPr lang="en-US" altLang="zh-TW" sz="2000" dirty="0" smtClean="0">
              <a:latin typeface="Calibri" pitchFamily="34" charset="0"/>
              <a:cs typeface="Calibri" pitchFamily="34" charset="0"/>
            </a:endParaRPr>
          </a:p>
          <a:p>
            <a:pPr marL="288925" indent="-288925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400" b="1" i="1" dirty="0" smtClean="0"/>
              <a:t>before Flange </a:t>
            </a:r>
            <a:r>
              <a:rPr lang="en-US" dirty="0" smtClean="0"/>
              <a:t>z = 560~700 mm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/>
              <a:t>Low-mass </a:t>
            </a:r>
            <a:r>
              <a:rPr lang="en-US" sz="2000" b="1" dirty="0" err="1" smtClean="0"/>
              <a:t>beampipe</a:t>
            </a:r>
            <a:r>
              <a:rPr lang="en-US" sz="2000" b="1" dirty="0" smtClean="0"/>
              <a:t> window</a:t>
            </a:r>
            <a:r>
              <a:rPr lang="en-US" sz="2000" dirty="0" smtClean="0"/>
              <a:t>: </a:t>
            </a:r>
          </a:p>
          <a:p>
            <a:pPr marL="355600" indent="-269875"/>
            <a:r>
              <a:rPr lang="en-US" sz="2000" b="1" dirty="0" smtClean="0">
                <a:solidFill>
                  <a:srgbClr val="FF0000"/>
                </a:solidFill>
              </a:rPr>
              <a:t>	Be 1mm thick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55600" indent="-269875"/>
            <a:r>
              <a:rPr lang="en-US" sz="1600" dirty="0" smtClean="0"/>
              <a:t>	traversing @22 </a:t>
            </a:r>
            <a:r>
              <a:rPr lang="en-US" sz="1600" dirty="0" err="1" smtClean="0"/>
              <a:t>mRad</a:t>
            </a:r>
            <a:r>
              <a:rPr lang="en-US" sz="1600" dirty="0" smtClean="0"/>
              <a:t> traversing  L=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45 mm, </a:t>
            </a:r>
          </a:p>
          <a:p>
            <a:pPr marL="355600" indent="-269875"/>
            <a:r>
              <a:rPr lang="en-US" sz="1600" b="1" dirty="0" smtClean="0"/>
              <a:t>	= 0.13 X</a:t>
            </a:r>
            <a:r>
              <a:rPr lang="en-US" sz="1600" b="1" baseline="-25000" dirty="0" smtClean="0"/>
              <a:t>0 </a:t>
            </a:r>
            <a:r>
              <a:rPr lang="en-US" sz="1600" b="1" dirty="0" smtClean="0"/>
              <a:t>(Be), 0.50 X</a:t>
            </a:r>
            <a:r>
              <a:rPr lang="en-US" sz="1600" b="1" baseline="-25000" dirty="0" smtClean="0"/>
              <a:t>0 </a:t>
            </a:r>
            <a:r>
              <a:rPr lang="en-US" sz="1600" b="1" dirty="0" smtClean="0"/>
              <a:t>(Al) 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FF0000"/>
                </a:solidFill>
              </a:rPr>
              <a:t>Two Si-wafers</a:t>
            </a:r>
            <a:r>
              <a:rPr lang="en-US" sz="2000" b="1" dirty="0" smtClean="0"/>
              <a:t>   </a:t>
            </a:r>
            <a:r>
              <a:rPr lang="en-US" sz="2000" dirty="0" smtClean="0"/>
              <a:t>for  e</a:t>
            </a:r>
            <a:r>
              <a:rPr lang="en-US" sz="2000" baseline="30000" dirty="0" smtClean="0"/>
              <a:t>±</a:t>
            </a:r>
            <a:r>
              <a:rPr lang="en-US" sz="2000" dirty="0" smtClean="0"/>
              <a:t> impact </a:t>
            </a:r>
            <a:r>
              <a:rPr lang="el-GR" sz="2000" dirty="0" smtClean="0"/>
              <a:t>θ</a:t>
            </a:r>
            <a:endParaRPr lang="en-US" sz="2000" dirty="0" smtClean="0"/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FF0000"/>
                </a:solidFill>
              </a:rPr>
              <a:t>2X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</a:rPr>
              <a:t> LYSO</a:t>
            </a:r>
            <a:r>
              <a:rPr lang="en-US" sz="2000" b="1" dirty="0" smtClean="0"/>
              <a:t>   </a:t>
            </a:r>
            <a:r>
              <a:rPr lang="en-US" sz="2000" dirty="0" smtClean="0"/>
              <a:t>= 23 mm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i="1" dirty="0" smtClean="0"/>
              <a:t>b</a:t>
            </a:r>
            <a:r>
              <a:rPr lang="en-US" sz="2400" b="1" dirty="0" smtClean="0"/>
              <a:t>ehind </a:t>
            </a:r>
            <a:r>
              <a:rPr lang="en-US" sz="2400" b="1" i="1" dirty="0" smtClean="0"/>
              <a:t>Bellow  </a:t>
            </a:r>
            <a:r>
              <a:rPr lang="en-US" dirty="0" smtClean="0"/>
              <a:t>z= 900~1100 mm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err="1" smtClean="0">
                <a:solidFill>
                  <a:srgbClr val="FF0000"/>
                </a:solidFill>
              </a:rPr>
              <a:t>Flange+Bellow</a:t>
            </a:r>
            <a:r>
              <a:rPr lang="en-US" sz="2000" b="1" dirty="0" smtClean="0">
                <a:solidFill>
                  <a:srgbClr val="FF0000"/>
                </a:solidFill>
              </a:rPr>
              <a:t> :  ~60 mm, 4.3 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</a:rPr>
              <a:t>13X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 </a:t>
            </a:r>
            <a:r>
              <a:rPr lang="en-US" sz="2000" b="1" dirty="0" smtClean="0">
                <a:solidFill>
                  <a:srgbClr val="0000FF"/>
                </a:solidFill>
              </a:rPr>
              <a:t>LYSO  150 mm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1" name="標題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CEPC LumiCal design 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4043458" cy="22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3380"/>
            <a:ext cx="4191169" cy="201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2928926" y="500042"/>
            <a:ext cx="5897471" cy="1198296"/>
            <a:chOff x="3071802" y="87564"/>
            <a:chExt cx="5897471" cy="1198296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1802" y="87564"/>
              <a:ext cx="4635168" cy="119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6710" y="108000"/>
              <a:ext cx="1182563" cy="115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20472" cy="576064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CEPC LumiCal acceptance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500034" y="4769534"/>
          <a:ext cx="4428492" cy="956312"/>
        </p:xfrm>
        <a:graphic>
          <a:graphicData uri="http://schemas.openxmlformats.org/drawingml/2006/table">
            <a:tbl>
              <a:tblPr/>
              <a:tblGrid>
                <a:gridCol w="2214246"/>
                <a:gridCol w="2214246"/>
              </a:tblGrid>
              <a:tr h="28575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e</a:t>
                      </a:r>
                      <a:r>
                        <a:rPr lang="it-IT" sz="20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+</a:t>
                      </a:r>
                      <a:r>
                        <a:rPr lang="it-IT" sz="20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, e</a:t>
                      </a:r>
                      <a:r>
                        <a:rPr lang="it-IT" sz="20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−</a:t>
                      </a:r>
                      <a:r>
                        <a:rPr lang="en-US" sz="1800" kern="100" dirty="0" smtClean="0"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en-US" sz="1800" b="1" kern="100" dirty="0" smtClean="0">
                          <a:ea typeface="新細明體"/>
                          <a:cs typeface="Times New Roman"/>
                        </a:rPr>
                        <a:t>back-to-back</a:t>
                      </a:r>
                      <a:r>
                        <a:rPr lang="en-US" sz="1800" b="1" kern="100" baseline="0" dirty="0" smtClean="0"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6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detected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&gt;25 mRad</a:t>
                      </a:r>
                      <a:endParaRPr lang="en-US" sz="1600" b="1" kern="100" baseline="0" dirty="0" smtClean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&gt;25mR  </a:t>
                      </a:r>
                      <a:r>
                        <a:rPr lang="en-US" sz="16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 |y|&gt;25mm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85.4 </a:t>
                      </a:r>
                      <a:r>
                        <a:rPr lang="en-US" sz="2400" b="1" kern="100" dirty="0" err="1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24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78.0 </a:t>
                      </a:r>
                      <a:r>
                        <a:rPr lang="en-US" sz="2400" b="1" kern="100" dirty="0" err="1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24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142844" y="1643050"/>
            <a:ext cx="4968552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1" dirty="0" smtClean="0">
                <a:sym typeface="Wingdings" pitchFamily="2" charset="2"/>
              </a:rPr>
              <a:t>BHLUMI event distribution</a:t>
            </a:r>
          </a:p>
          <a:p>
            <a:r>
              <a:rPr lang="en-US" altLang="zh-TW" sz="2400" b="1" i="1" dirty="0" smtClean="0">
                <a:sym typeface="Wingdings" pitchFamily="2" charset="2"/>
              </a:rPr>
              <a:t>detecting  </a:t>
            </a:r>
            <a:r>
              <a:rPr lang="en-US" sz="2400" b="1" i="1" dirty="0" smtClean="0">
                <a:sym typeface="Wingdings" pitchFamily="2" charset="2"/>
              </a:rPr>
              <a:t>b</a:t>
            </a:r>
            <a:r>
              <a:rPr lang="en-US" altLang="zh-TW" sz="2400" b="1" i="1" dirty="0" smtClean="0">
                <a:sym typeface="Wingdings" pitchFamily="2" charset="2"/>
              </a:rPr>
              <a:t>ack-to-back </a:t>
            </a:r>
            <a:r>
              <a:rPr lang="it-IT" sz="2400" b="1" i="1" dirty="0" smtClean="0"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cs typeface="Times New Roman" pitchFamily="18" charset="0"/>
              </a:rPr>
              <a:t>+</a:t>
            </a:r>
            <a:r>
              <a:rPr lang="it-IT" sz="2400" b="1" i="1" dirty="0" smtClean="0">
                <a:cs typeface="Times New Roman" pitchFamily="18" charset="0"/>
              </a:rPr>
              <a:t>, e</a:t>
            </a:r>
            <a:r>
              <a:rPr lang="it-IT" sz="2400" b="1" i="1" baseline="30000" dirty="0" smtClean="0">
                <a:cs typeface="Times New Roman" pitchFamily="18" charset="0"/>
              </a:rPr>
              <a:t>−</a:t>
            </a:r>
            <a:r>
              <a:rPr lang="en-US" sz="2400" b="1" i="1" dirty="0" smtClean="0">
                <a:sym typeface="Wingdings" pitchFamily="2" charset="2"/>
              </a:rPr>
              <a:t> pair </a:t>
            </a:r>
          </a:p>
          <a:p>
            <a:pPr>
              <a:spcBef>
                <a:spcPts val="600"/>
              </a:spcBef>
            </a:pPr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@|z|=1000mm </a:t>
            </a:r>
          </a:p>
          <a:p>
            <a:pPr marL="447675" indent="-279400">
              <a:buFont typeface="+mj-lt"/>
              <a:buAutoNum type="arabicParenR"/>
            </a:pPr>
            <a:r>
              <a:rPr lang="el-GR" sz="2000" kern="100" dirty="0" smtClean="0">
                <a:ea typeface="新細明體"/>
                <a:cs typeface="Times New Roman"/>
              </a:rPr>
              <a:t>Θ</a:t>
            </a:r>
            <a:r>
              <a:rPr lang="en-US" sz="2000" kern="100" dirty="0" smtClean="0">
                <a:ea typeface="新細明體"/>
                <a:cs typeface="Times New Roman"/>
              </a:rPr>
              <a:t> &gt; 25mRad outside pipe centers</a:t>
            </a:r>
          </a:p>
          <a:p>
            <a:pPr marL="447675" indent="-279400">
              <a:buFont typeface="+mj-lt"/>
              <a:buAutoNum type="arabicParenR"/>
            </a:pPr>
            <a:r>
              <a:rPr lang="en-US" altLang="zh-TW" sz="2000" dirty="0" smtClean="0">
                <a:solidFill>
                  <a:srgbClr val="0000FF"/>
                </a:solidFill>
                <a:sym typeface="Wingdings" pitchFamily="2" charset="2"/>
              </a:rPr>
              <a:t>|y|&gt;25 mm</a:t>
            </a:r>
          </a:p>
          <a:p>
            <a:pPr marL="447675" indent="-279400">
              <a:buFont typeface="+mj-lt"/>
              <a:buAutoNum type="arabicParenR"/>
            </a:pPr>
            <a:r>
              <a:rPr lang="en-US" altLang="zh-TW" sz="2000" dirty="0" smtClean="0">
                <a:solidFill>
                  <a:srgbClr val="0000FF"/>
                </a:solidFill>
                <a:sym typeface="Wingdings" pitchFamily="2" charset="2"/>
              </a:rPr>
              <a:t>Events in shaded area</a:t>
            </a:r>
          </a:p>
          <a:p>
            <a:pPr marL="447675" indent="-279400"/>
            <a:r>
              <a:rPr lang="en-US" altLang="zh-TW" sz="2000" dirty="0" smtClean="0">
                <a:solidFill>
                  <a:srgbClr val="0000FF"/>
                </a:solidFill>
                <a:sym typeface="Wingdings" pitchFamily="2" charset="2"/>
              </a:rPr>
              <a:t>	counted for </a:t>
            </a:r>
            <a:r>
              <a:rPr lang="en-US" altLang="zh-TW" sz="2000" dirty="0" err="1" smtClean="0">
                <a:solidFill>
                  <a:srgbClr val="0000FF"/>
                </a:solidFill>
                <a:sym typeface="Wingdings" pitchFamily="2" charset="2"/>
              </a:rPr>
              <a:t>Xsec</a:t>
            </a:r>
            <a:endParaRPr lang="en-US" altLang="zh-TW" sz="2000" dirty="0" smtClean="0">
              <a:solidFill>
                <a:srgbClr val="0000FF"/>
              </a:solidFill>
              <a:sym typeface="Wingdings" pitchFamily="2" charset="2"/>
            </a:endParaRPr>
          </a:p>
          <a:p>
            <a:endParaRPr lang="en-US" altLang="zh-TW" sz="20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500306"/>
            <a:ext cx="3677538" cy="357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5715008" y="1785926"/>
            <a:ext cx="3096344" cy="55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it-IT" b="1" i="1" dirty="0" smtClean="0">
                <a:solidFill>
                  <a:srgbClr val="0000FF"/>
                </a:solidFill>
                <a:cs typeface="Times New Roman" pitchFamily="18" charset="0"/>
              </a:rPr>
              <a:t>e</a:t>
            </a:r>
            <a:r>
              <a:rPr lang="it-IT" b="1" i="1" baseline="30000" dirty="0" smtClean="0">
                <a:solidFill>
                  <a:srgbClr val="0000FF"/>
                </a:solidFill>
                <a:cs typeface="Times New Roman" pitchFamily="18" charset="0"/>
              </a:rPr>
              <a:t>+</a:t>
            </a:r>
            <a:r>
              <a:rPr lang="it-IT" b="1" i="1" dirty="0" smtClean="0">
                <a:solidFill>
                  <a:srgbClr val="0000FF"/>
                </a:solidFill>
                <a:cs typeface="Times New Roman" pitchFamily="18" charset="0"/>
              </a:rPr>
              <a:t>, e</a:t>
            </a:r>
            <a:r>
              <a:rPr lang="it-IT" b="1" i="1" baseline="30000" dirty="0" smtClean="0">
                <a:solidFill>
                  <a:srgbClr val="0000FF"/>
                </a:solidFill>
                <a:cs typeface="Times New Roman" pitchFamily="18" charset="0"/>
              </a:rPr>
              <a:t>−</a:t>
            </a:r>
            <a:r>
              <a:rPr lang="en-US" kern="100" dirty="0" smtClean="0">
                <a:solidFill>
                  <a:srgbClr val="0000FF"/>
                </a:solidFill>
                <a:ea typeface="新細明體"/>
                <a:cs typeface="Times New Roman"/>
              </a:rPr>
              <a:t>  back-to-back symmetric </a:t>
            </a:r>
          </a:p>
          <a:p>
            <a:pPr>
              <a:lnSpc>
                <a:spcPts val="1800"/>
              </a:lnSpc>
            </a:pPr>
            <a:r>
              <a:rPr lang="en-US" kern="100" dirty="0" smtClean="0">
                <a:solidFill>
                  <a:srgbClr val="0000FF"/>
                </a:solidFill>
                <a:ea typeface="新細明體"/>
                <a:cs typeface="Times New Roman"/>
              </a:rPr>
              <a:t>to  out-going pipe center</a:t>
            </a:r>
          </a:p>
        </p:txBody>
      </p:sp>
      <p:sp>
        <p:nvSpPr>
          <p:cNvPr id="21" name="矩形 20"/>
          <p:cNvSpPr/>
          <p:nvPr/>
        </p:nvSpPr>
        <p:spPr>
          <a:xfrm>
            <a:off x="500034" y="4357694"/>
            <a:ext cx="4392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LumiCal acceptance at |z|=</a:t>
            </a:r>
            <a:r>
              <a:rPr lang="en-US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1000mm</a:t>
            </a:r>
            <a:endParaRPr lang="zh-TW" altLang="en-US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7"/>
          <p:cNvGrpSpPr>
            <a:grpSpLocks noChangeAspect="1"/>
          </p:cNvGrpSpPr>
          <p:nvPr/>
        </p:nvGrpSpPr>
        <p:grpSpPr>
          <a:xfrm>
            <a:off x="5203451" y="642918"/>
            <a:ext cx="3869143" cy="1256041"/>
            <a:chOff x="755576" y="4896891"/>
            <a:chExt cx="6433071" cy="1961109"/>
          </a:xfrm>
        </p:grpSpPr>
        <p:pic>
          <p:nvPicPr>
            <p:cNvPr id="21" name="Picture 3" descr="C:\DS220+\CEPC_atWWW\Documents\JiQuan\a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4896891"/>
              <a:ext cx="6433071" cy="1961109"/>
            </a:xfrm>
            <a:prstGeom prst="rect">
              <a:avLst/>
            </a:prstGeom>
            <a:noFill/>
          </p:spPr>
        </p:pic>
        <p:sp>
          <p:nvSpPr>
            <p:cNvPr id="33" name="矩形 32"/>
            <p:cNvSpPr/>
            <p:nvPr/>
          </p:nvSpPr>
          <p:spPr>
            <a:xfrm>
              <a:off x="5256000" y="5472000"/>
              <a:ext cx="900000" cy="864000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142844" y="78579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400" b="1" dirty="0" smtClean="0"/>
              <a:t>  Bhabha hits on LYSO, |y|&gt;12mm</a:t>
            </a:r>
            <a:endParaRPr lang="en-US" altLang="zh-TW" sz="2000" b="1" dirty="0" smtClean="0"/>
          </a:p>
        </p:txBody>
      </p:sp>
      <p:sp>
        <p:nvSpPr>
          <p:cNvPr id="25" name="文字方塊 24"/>
          <p:cNvSpPr txBox="1"/>
          <p:nvPr/>
        </p:nvSpPr>
        <p:spPr>
          <a:xfrm>
            <a:off x="928694" y="3714752"/>
            <a:ext cx="385762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4013" lvl="0" indent="-276225"/>
            <a:r>
              <a:rPr lang="en-US" altLang="zh-TW" sz="2000" b="1" dirty="0" smtClean="0"/>
              <a:t>sum </a:t>
            </a:r>
            <a:r>
              <a:rPr lang="en-US" altLang="zh-TW" sz="2000" b="1" dirty="0" err="1" smtClean="0"/>
              <a:t>dE</a:t>
            </a:r>
            <a:r>
              <a:rPr lang="en-US" altLang="zh-TW" sz="2000" b="1" dirty="0" smtClean="0"/>
              <a:t>/</a:t>
            </a:r>
            <a:r>
              <a:rPr lang="en-US" altLang="zh-TW" sz="2000" b="1" dirty="0" err="1" smtClean="0"/>
              <a:t>dx</a:t>
            </a:r>
            <a:r>
              <a:rPr lang="en-US" altLang="zh-TW" sz="2000" b="1" dirty="0" smtClean="0"/>
              <a:t>   all LYSO bars  </a:t>
            </a:r>
            <a:r>
              <a:rPr lang="en-US" altLang="zh-TW" sz="1400" b="1" dirty="0" smtClean="0"/>
              <a:t>(a plane)</a:t>
            </a:r>
            <a:endParaRPr lang="en-US" altLang="zh-TW" sz="2000" b="1" dirty="0" smtClean="0"/>
          </a:p>
          <a:p>
            <a:pPr marL="354013" indent="-276225">
              <a:buFont typeface="Calibri" pitchFamily="34" charset="0"/>
              <a:buChar char="○"/>
            </a:pPr>
            <a:r>
              <a:rPr lang="en-US" altLang="zh-TW" b="1" dirty="0" smtClean="0"/>
              <a:t>e</a:t>
            </a:r>
            <a:r>
              <a:rPr lang="en-US" altLang="zh-TW" b="1" baseline="30000" dirty="0" smtClean="0"/>
              <a:t>±  </a:t>
            </a:r>
            <a:r>
              <a:rPr lang="en-US" altLang="zh-TW" b="1" dirty="0" smtClean="0"/>
              <a:t>one track </a:t>
            </a:r>
            <a:r>
              <a:rPr lang="en-US" altLang="zh-TW" b="1" dirty="0" smtClean="0">
                <a:solidFill>
                  <a:srgbClr val="FF0000"/>
                </a:solidFill>
                <a:cs typeface="Times New Roman" pitchFamily="18" charset="0"/>
              </a:rPr>
              <a:t>:  </a:t>
            </a:r>
            <a:r>
              <a:rPr lang="en-US" altLang="zh-TW" b="1" dirty="0" err="1" smtClean="0">
                <a:solidFill>
                  <a:srgbClr val="FF0000"/>
                </a:solidFill>
                <a:cs typeface="Times New Roman" pitchFamily="18" charset="0"/>
              </a:rPr>
              <a:t>sumE</a:t>
            </a:r>
            <a:r>
              <a:rPr lang="en-US" altLang="zh-TW" b="1" dirty="0" smtClean="0">
                <a:solidFill>
                  <a:srgbClr val="FF0000"/>
                </a:solidFill>
                <a:cs typeface="Times New Roman" pitchFamily="18" charset="0"/>
              </a:rPr>
              <a:t> m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in. 20 </a:t>
            </a:r>
            <a:r>
              <a:rPr lang="en-US" b="1" dirty="0" err="1" smtClean="0">
                <a:solidFill>
                  <a:srgbClr val="FF0000"/>
                </a:solidFill>
                <a:cs typeface="Times New Roman" pitchFamily="18" charset="0"/>
              </a:rPr>
              <a:t>MeV</a:t>
            </a: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54013" indent="-276225">
              <a:buFont typeface="Calibri" pitchFamily="34" charset="0"/>
              <a:buChar char="○"/>
            </a:pPr>
            <a:r>
              <a:rPr lang="en-US" altLang="zh-TW" b="1" dirty="0" smtClean="0"/>
              <a:t>(e</a:t>
            </a:r>
            <a:r>
              <a:rPr lang="en-US" altLang="zh-TW" b="1" baseline="30000" dirty="0" smtClean="0"/>
              <a:t>± </a:t>
            </a:r>
            <a:r>
              <a:rPr lang="en-US" altLang="zh-TW" b="1" dirty="0" smtClean="0"/>
              <a:t>+ FSR</a:t>
            </a:r>
            <a:r>
              <a:rPr lang="el-GR" altLang="zh-TW" b="1" dirty="0" smtClean="0"/>
              <a:t>γ</a:t>
            </a:r>
            <a:r>
              <a:rPr lang="en-US" altLang="zh-TW" b="1" dirty="0" smtClean="0"/>
              <a:t>) :     two MIPs, </a:t>
            </a:r>
            <a:r>
              <a:rPr lang="en-US" altLang="zh-TW" b="1" dirty="0" err="1" smtClean="0"/>
              <a:t>sumE</a:t>
            </a:r>
            <a:r>
              <a:rPr lang="en-US" altLang="zh-TW" b="1" dirty="0" smtClean="0"/>
              <a:t> x2 </a:t>
            </a:r>
            <a:endParaRPr lang="en-US" b="1" dirty="0" smtClean="0"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15272" y="214290"/>
            <a:ext cx="142872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600" b="1" dirty="0" smtClean="0">
                <a:solidFill>
                  <a:srgbClr val="0000FF"/>
                </a:solidFill>
              </a:rPr>
              <a:t>2X</a:t>
            </a:r>
            <a:r>
              <a:rPr lang="en-US" altLang="zh-TW" sz="1600" b="1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1600" b="1" dirty="0" smtClean="0">
                <a:solidFill>
                  <a:srgbClr val="0000FF"/>
                </a:solidFill>
              </a:rPr>
              <a:t> LYSO </a:t>
            </a:r>
          </a:p>
          <a:p>
            <a:pPr>
              <a:lnSpc>
                <a:spcPts val="1600"/>
              </a:lnSpc>
            </a:pPr>
            <a:r>
              <a:rPr lang="en-US" altLang="zh-TW" sz="1600" b="1" dirty="0" smtClean="0">
                <a:solidFill>
                  <a:srgbClr val="0000FF"/>
                </a:solidFill>
              </a:rPr>
              <a:t>@ z=647mm      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214282" y="1285860"/>
            <a:ext cx="5072066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 </a:t>
            </a:r>
            <a:r>
              <a:rPr lang="en-US" altLang="zh-TW" sz="2400" b="1" dirty="0" smtClean="0"/>
              <a:t>Incident particles are e</a:t>
            </a:r>
            <a:r>
              <a:rPr lang="en-US" altLang="zh-TW" sz="2400" b="1" baseline="30000" dirty="0" smtClean="0"/>
              <a:t>±</a:t>
            </a:r>
            <a:r>
              <a:rPr lang="en-US" altLang="zh-TW" sz="2400" b="1" dirty="0" smtClean="0"/>
              <a:t>,(</a:t>
            </a:r>
            <a:r>
              <a:rPr lang="el-GR" altLang="zh-TW" sz="2400" b="1" dirty="0" smtClean="0"/>
              <a:t>γ</a:t>
            </a:r>
            <a:r>
              <a:rPr lang="en-US" altLang="zh-TW" sz="2400" b="1" dirty="0" smtClean="0"/>
              <a:t>)</a:t>
            </a:r>
            <a:endParaRPr lang="en-US" altLang="zh-TW" dirty="0" smtClean="0"/>
          </a:p>
          <a:p>
            <a:pPr marL="355600" indent="-269875">
              <a:buFont typeface="Calibri" pitchFamily="34" charset="0"/>
              <a:buChar char="○"/>
            </a:pPr>
            <a:r>
              <a:rPr lang="en-US" b="1" dirty="0" smtClean="0">
                <a:cs typeface="Times New Roman" pitchFamily="18" charset="0"/>
              </a:rPr>
              <a:t>GEANT  sum </a:t>
            </a:r>
            <a:r>
              <a:rPr lang="en-US" b="1" dirty="0" err="1" smtClean="0">
                <a:cs typeface="Times New Roman" pitchFamily="18" charset="0"/>
              </a:rPr>
              <a:t>dE</a:t>
            </a:r>
            <a:r>
              <a:rPr lang="en-US" b="1" dirty="0" smtClean="0">
                <a:cs typeface="Times New Roman" pitchFamily="18" charset="0"/>
              </a:rPr>
              <a:t>/</a:t>
            </a:r>
            <a:r>
              <a:rPr lang="en-US" b="1" dirty="0" err="1" smtClean="0">
                <a:cs typeface="Times New Roman" pitchFamily="18" charset="0"/>
              </a:rPr>
              <a:t>dx</a:t>
            </a:r>
            <a:r>
              <a:rPr lang="en-US" b="1" dirty="0" smtClean="0">
                <a:cs typeface="Times New Roman" pitchFamily="18" charset="0"/>
              </a:rPr>
              <a:t> in each LYSO bars</a:t>
            </a:r>
          </a:p>
          <a:p>
            <a:pPr marL="355600" indent="-269875">
              <a:lnSpc>
                <a:spcPts val="1900"/>
              </a:lnSpc>
            </a:pPr>
            <a:r>
              <a:rPr lang="en-US" b="1" dirty="0" smtClean="0"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3x3mm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23 mm long, 2X</a:t>
            </a:r>
            <a:r>
              <a:rPr lang="en-US" baseline="-25000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  <a:p>
            <a:pPr marL="355600" indent="-269875">
              <a:lnSpc>
                <a:spcPts val="1900"/>
              </a:lnSpc>
              <a:spcBef>
                <a:spcPts val="600"/>
              </a:spcBef>
              <a:buFont typeface="Calibri" pitchFamily="34" charset="0"/>
              <a:buChar char="○"/>
            </a:pPr>
            <a:r>
              <a:rPr lang="en-US" b="1" dirty="0" smtClean="0">
                <a:cs typeface="Times New Roman" pitchFamily="18" charset="0"/>
              </a:rPr>
              <a:t>Deviation to </a:t>
            </a:r>
            <a:r>
              <a:rPr lang="en-US" altLang="zh-TW" b="1" dirty="0" smtClean="0"/>
              <a:t>e</a:t>
            </a:r>
            <a:r>
              <a:rPr lang="en-US" altLang="zh-TW" b="1" baseline="30000" dirty="0" smtClean="0"/>
              <a:t>± </a:t>
            </a:r>
            <a:r>
              <a:rPr lang="en-US" b="1" dirty="0" smtClean="0">
                <a:cs typeface="Times New Roman" pitchFamily="18" charset="0"/>
              </a:rPr>
              <a:t>truth   </a:t>
            </a:r>
            <a:r>
              <a:rPr lang="en-US" dirty="0" smtClean="0">
                <a:cs typeface="Times New Roman" pitchFamily="18" charset="0"/>
              </a:rPr>
              <a:t>(impact hit &gt;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-25000" dirty="0" err="1" smtClean="0">
                <a:cs typeface="Times New Roman" pitchFamily="18" charset="0"/>
              </a:rPr>
              <a:t>b</a:t>
            </a:r>
            <a:r>
              <a:rPr lang="en-US" dirty="0" smtClean="0">
                <a:cs typeface="Times New Roman" pitchFamily="18" charset="0"/>
              </a:rPr>
              <a:t>/2)</a:t>
            </a:r>
          </a:p>
          <a:p>
            <a:pPr marL="355600" indent="-269875">
              <a:lnSpc>
                <a:spcPts val="1900"/>
              </a:lnSpc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	mostly &lt; 0.2mm</a:t>
            </a:r>
          </a:p>
          <a:p>
            <a:pPr marL="355600" indent="-269875">
              <a:lnSpc>
                <a:spcPts val="1900"/>
              </a:lnSpc>
              <a:spcBef>
                <a:spcPts val="600"/>
              </a:spcBef>
              <a:buFont typeface="Calibri" pitchFamily="34" charset="0"/>
              <a:buChar char="○"/>
            </a:pPr>
            <a:r>
              <a:rPr lang="en-US" b="1" dirty="0" smtClean="0">
                <a:cs typeface="Times New Roman" pitchFamily="18" charset="0"/>
              </a:rPr>
              <a:t>Hit distributions in a Bar</a:t>
            </a:r>
          </a:p>
          <a:p>
            <a:pPr marL="355600" indent="-269875">
              <a:lnSpc>
                <a:spcPts val="1900"/>
              </a:lnSpc>
            </a:pPr>
            <a:r>
              <a:rPr lang="en-US" dirty="0" smtClean="0">
                <a:cs typeface="Times New Roman" pitchFamily="18" charset="0"/>
              </a:rPr>
              <a:t>	distributed due to Bhabha </a:t>
            </a:r>
            <a:r>
              <a:rPr lang="el-GR" dirty="0" smtClean="0">
                <a:cs typeface="Times New Roman" pitchFamily="18" charset="0"/>
              </a:rPr>
              <a:t>θ</a:t>
            </a:r>
            <a:r>
              <a:rPr lang="en-US" dirty="0" smtClean="0">
                <a:cs typeface="Times New Roman" pitchFamily="18" charset="0"/>
              </a:rPr>
              <a:t>,  w./</a:t>
            </a:r>
            <a:r>
              <a:rPr lang="en-US" dirty="0" err="1" smtClean="0">
                <a:cs typeface="Times New Roman" pitchFamily="18" charset="0"/>
              </a:rPr>
              <a:t>w.o</a:t>
            </a:r>
            <a:r>
              <a:rPr lang="en-US" dirty="0" smtClean="0">
                <a:cs typeface="Times New Roman" pitchFamily="18" charset="0"/>
              </a:rPr>
              <a:t>. photon </a:t>
            </a:r>
            <a:endParaRPr lang="it-IT" dirty="0" smtClean="0">
              <a:cs typeface="Times New Roman" pitchFamily="18" charset="0"/>
            </a:endParaRPr>
          </a:p>
        </p:txBody>
      </p:sp>
      <p:sp>
        <p:nvSpPr>
          <p:cNvPr id="27" name="標題 26"/>
          <p:cNvSpPr>
            <a:spLocks noGrp="1"/>
          </p:cNvSpPr>
          <p:nvPr>
            <p:ph type="title"/>
          </p:nvPr>
        </p:nvSpPr>
        <p:spPr>
          <a:xfrm>
            <a:off x="214282" y="-24"/>
            <a:ext cx="8352928" cy="576064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Front 2X</a:t>
            </a:r>
            <a:r>
              <a:rPr lang="en-US" altLang="zh-TW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LYSO,  on radiative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e,</a:t>
            </a:r>
            <a:r>
              <a:rPr lang="el-G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γ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群組 35"/>
          <p:cNvGrpSpPr/>
          <p:nvPr/>
        </p:nvGrpSpPr>
        <p:grpSpPr>
          <a:xfrm>
            <a:off x="4983357" y="2351978"/>
            <a:ext cx="4089237" cy="4148856"/>
            <a:chOff x="5054763" y="2351978"/>
            <a:chExt cx="4089237" cy="414885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4763" y="2351978"/>
              <a:ext cx="4089237" cy="2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6773" y="4628834"/>
              <a:ext cx="3946639" cy="18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矩形 28"/>
            <p:cNvSpPr/>
            <p:nvPr/>
          </p:nvSpPr>
          <p:spPr>
            <a:xfrm>
              <a:off x="6125022" y="2898201"/>
              <a:ext cx="873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err="1" smtClean="0">
                  <a:solidFill>
                    <a:srgbClr val="FF0000"/>
                  </a:solidFill>
                  <a:cs typeface="Times New Roman" pitchFamily="18" charset="0"/>
                </a:rPr>
                <a:t>sumE</a:t>
              </a:r>
              <a:endParaRPr lang="en-US" sz="24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846851" y="4367978"/>
              <a:ext cx="31683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b="1" dirty="0" err="1" smtClean="0">
                  <a:solidFill>
                    <a:srgbClr val="FF0000"/>
                  </a:solidFill>
                  <a:cs typeface="Times New Roman" pitchFamily="18" charset="0"/>
                </a:rPr>
                <a:t>sumE</a:t>
              </a:r>
              <a:r>
                <a:rPr lang="en-US" altLang="zh-TW" sz="2000" b="1" dirty="0" smtClean="0">
                  <a:solidFill>
                    <a:srgbClr val="FF0000"/>
                  </a:solidFill>
                  <a:cs typeface="Times New Roman" pitchFamily="18" charset="0"/>
                </a:rPr>
                <a:t>(R&lt;9mm)/</a:t>
              </a:r>
              <a:r>
                <a:rPr lang="en-US" altLang="zh-TW" sz="2000" b="1" dirty="0" err="1" smtClean="0">
                  <a:solidFill>
                    <a:srgbClr val="FF0000"/>
                  </a:solidFill>
                  <a:cs typeface="Times New Roman" pitchFamily="18" charset="0"/>
                </a:rPr>
                <a:t>sumE</a:t>
              </a:r>
              <a:endParaRPr lang="en-US" sz="20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5328000" y="2559979"/>
              <a:ext cx="3643337" cy="29751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i="1" dirty="0" smtClean="0">
                  <a:solidFill>
                    <a:srgbClr val="FF0000"/>
                  </a:solidFill>
                </a:rPr>
                <a:t>N</a:t>
              </a:r>
              <a:r>
                <a:rPr lang="el-GR" altLang="zh-TW" sz="1600" b="1" i="1" dirty="0" smtClean="0">
                  <a:solidFill>
                    <a:srgbClr val="FF0000"/>
                  </a:solidFill>
                </a:rPr>
                <a:t>γ</a:t>
              </a:r>
              <a:r>
                <a:rPr lang="en-US" altLang="zh-TW" sz="1600" b="1" i="1" dirty="0" smtClean="0">
                  <a:solidFill>
                    <a:srgbClr val="FF0000"/>
                  </a:solidFill>
                </a:rPr>
                <a:t>=0                                    </a:t>
              </a:r>
              <a:r>
                <a:rPr lang="en-US" altLang="zh-TW" sz="1600" b="1" i="1" dirty="0" smtClean="0">
                  <a:solidFill>
                    <a:srgbClr val="0000FF"/>
                  </a:solidFill>
                </a:rPr>
                <a:t>N</a:t>
              </a:r>
              <a:r>
                <a:rPr lang="el-GR" altLang="zh-TW" sz="1600" b="1" i="1" dirty="0" smtClean="0">
                  <a:solidFill>
                    <a:srgbClr val="0000FF"/>
                  </a:solidFill>
                </a:rPr>
                <a:t>γ</a:t>
              </a:r>
              <a:r>
                <a:rPr lang="en-US" altLang="zh-TW" sz="1600" b="1" i="1" dirty="0" smtClean="0">
                  <a:solidFill>
                    <a:srgbClr val="0000FF"/>
                  </a:solidFill>
                </a:rPr>
                <a:t>&gt;0 </a:t>
              </a:r>
              <a:endParaRPr lang="en-US" sz="16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328000" y="4714884"/>
              <a:ext cx="3643337" cy="29751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i="1" dirty="0" smtClean="0">
                  <a:solidFill>
                    <a:srgbClr val="FF0000"/>
                  </a:solidFill>
                </a:rPr>
                <a:t>N</a:t>
              </a:r>
              <a:r>
                <a:rPr lang="el-GR" altLang="zh-TW" sz="1600" b="1" i="1" dirty="0" smtClean="0">
                  <a:solidFill>
                    <a:srgbClr val="FF0000"/>
                  </a:solidFill>
                </a:rPr>
                <a:t>γ</a:t>
              </a:r>
              <a:r>
                <a:rPr lang="en-US" altLang="zh-TW" sz="1600" b="1" i="1" dirty="0" smtClean="0">
                  <a:solidFill>
                    <a:srgbClr val="FF0000"/>
                  </a:solidFill>
                </a:rPr>
                <a:t>=0                                    </a:t>
              </a:r>
              <a:r>
                <a:rPr lang="en-US" altLang="zh-TW" sz="1600" b="1" i="1" dirty="0" smtClean="0">
                  <a:solidFill>
                    <a:srgbClr val="0000FF"/>
                  </a:solidFill>
                </a:rPr>
                <a:t>N</a:t>
              </a:r>
              <a:r>
                <a:rPr lang="el-GR" altLang="zh-TW" sz="1600" b="1" i="1" dirty="0" smtClean="0">
                  <a:solidFill>
                    <a:srgbClr val="0000FF"/>
                  </a:solidFill>
                </a:rPr>
                <a:t>γ</a:t>
              </a:r>
              <a:r>
                <a:rPr lang="en-US" altLang="zh-TW" sz="1600" b="1" i="1" dirty="0" smtClean="0">
                  <a:solidFill>
                    <a:srgbClr val="0000FF"/>
                  </a:solidFill>
                </a:rPr>
                <a:t>&gt;0 </a:t>
              </a:r>
              <a:endParaRPr lang="en-US" sz="1600" b="1" i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38" name="直線單箭頭接點 37"/>
          <p:cNvCxnSpPr/>
          <p:nvPr/>
        </p:nvCxnSpPr>
        <p:spPr>
          <a:xfrm rot="5400000">
            <a:off x="8180413" y="820719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60" y="4714884"/>
            <a:ext cx="3143272" cy="190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5214942" y="2000240"/>
            <a:ext cx="348531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b="1" dirty="0" smtClean="0"/>
              <a:t>BHLUMI events, GEANT simulation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826567"/>
            <a:ext cx="3143272" cy="303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71456"/>
            <a:ext cx="3143272" cy="30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爆炸 1 22"/>
          <p:cNvSpPr/>
          <p:nvPr/>
        </p:nvSpPr>
        <p:spPr>
          <a:xfrm>
            <a:off x="4286248" y="6072206"/>
            <a:ext cx="1214446" cy="428628"/>
          </a:xfrm>
          <a:prstGeom prst="irregularSeal1">
            <a:avLst/>
          </a:prstGeom>
          <a:solidFill>
            <a:srgbClr val="FFFF00">
              <a:alpha val="51000"/>
            </a:srgbClr>
          </a:solidFill>
          <a:ln>
            <a:solidFill>
              <a:srgbClr val="FF000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285720" y="-24"/>
            <a:ext cx="7992888" cy="576064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hotons in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−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→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−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el-G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γ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@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Z-pole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zh-TW" alt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42844" y="2106690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00FF"/>
                </a:solidFill>
              </a:rPr>
              <a:t>Bhabha events in LumiCal acceptance</a:t>
            </a:r>
          </a:p>
          <a:p>
            <a:r>
              <a:rPr lang="it-IT" sz="2000" b="1" dirty="0" smtClean="0">
                <a:solidFill>
                  <a:srgbClr val="0000FF"/>
                </a:solidFill>
              </a:rPr>
              <a:t>e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+</a:t>
            </a:r>
            <a:r>
              <a:rPr lang="it-IT" sz="2000" b="1" dirty="0" smtClean="0">
                <a:solidFill>
                  <a:srgbClr val="0000FF"/>
                </a:solidFill>
              </a:rPr>
              <a:t>,e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−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,</a:t>
            </a:r>
            <a:r>
              <a:rPr lang="el-GR" sz="2000" b="1" dirty="0" smtClean="0">
                <a:solidFill>
                  <a:srgbClr val="0000FF"/>
                </a:solidFill>
              </a:rPr>
              <a:t>γ</a:t>
            </a:r>
            <a:r>
              <a:rPr lang="en-US" sz="2000" b="1" dirty="0" smtClean="0">
                <a:solidFill>
                  <a:srgbClr val="0000FF"/>
                </a:solidFill>
              </a:rPr>
              <a:t> :  </a:t>
            </a:r>
            <a:r>
              <a:rPr lang="en-US" altLang="zh-TW" dirty="0" smtClean="0">
                <a:solidFill>
                  <a:srgbClr val="0000FF"/>
                </a:solidFill>
              </a:rPr>
              <a:t>|y|&gt;12 mm at LYSO front face ±z=647mm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7187" y="674832"/>
            <a:ext cx="1428760" cy="139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941179"/>
            <a:ext cx="3247153" cy="83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05108" y="2814576"/>
          <a:ext cx="3780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260000"/>
                <a:gridCol w="1260000"/>
              </a:tblGrid>
              <a:tr h="324000">
                <a:tc>
                  <a:txBody>
                    <a:bodyPr/>
                    <a:lstStyle/>
                    <a:p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±z  H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emisphere</a:t>
                      </a:r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BHLUMI</a:t>
                      </a: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generated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&amp; P2,Q2</a:t>
                      </a: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|y|&gt;12mm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n-lt"/>
                        </a:rPr>
                        <a:t>e</a:t>
                      </a:r>
                      <a:r>
                        <a:rPr lang="en-US" altLang="zh-TW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±</a:t>
                      </a:r>
                      <a:endParaRPr lang="zh-TW" altLang="en-US" sz="1600" baseline="30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60.3  %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3.87 %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+mn-lt"/>
                        </a:rPr>
                        <a:t>e</a:t>
                      </a:r>
                      <a:r>
                        <a:rPr lang="en-US" altLang="zh-TW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± </a:t>
                      </a:r>
                      <a:r>
                        <a:rPr lang="el-GR" sz="16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endParaRPr lang="zh-TW" altLang="en-US" sz="1600" b="0" i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39.7 %*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3.16 %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2000232" y="410046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*ISR 20.3%, FSR 19.4% </a:t>
            </a:r>
            <a:endParaRPr lang="en-US" altLang="zh-TW" sz="1400" dirty="0" smtClean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505108" y="4814840"/>
          <a:ext cx="3780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260000"/>
                <a:gridCol w="1260000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±z  H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emisphere</a:t>
                      </a:r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 P2,Q2</a:t>
                      </a: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|y|&gt;12mm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&amp; E(</a:t>
                      </a:r>
                      <a:r>
                        <a:rPr lang="el-GR" sz="1400" b="1" dirty="0" smtClean="0">
                          <a:solidFill>
                            <a:srgbClr val="FF0000"/>
                          </a:solidFill>
                        </a:rPr>
                        <a:t>γ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)&gt;0.1GeV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|y(</a:t>
                      </a:r>
                      <a:r>
                        <a:rPr lang="el-GR" sz="1400" b="1" dirty="0" smtClean="0">
                          <a:solidFill>
                            <a:srgbClr val="FF0000"/>
                          </a:solidFill>
                        </a:rPr>
                        <a:t>γ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|&gt;12mm</a:t>
                      </a:r>
                      <a:endParaRPr lang="zh-TW" alt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n-lt"/>
                        </a:rPr>
                        <a:t>e</a:t>
                      </a:r>
                      <a:r>
                        <a:rPr lang="en-US" altLang="zh-TW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±</a:t>
                      </a:r>
                      <a:endParaRPr lang="zh-TW" altLang="en-US" sz="1600" baseline="30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55.1 %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14.7 %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+mn-lt"/>
                        </a:rPr>
                        <a:t>e</a:t>
                      </a:r>
                      <a:r>
                        <a:rPr lang="en-US" altLang="zh-TW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± </a:t>
                      </a:r>
                      <a:r>
                        <a:rPr lang="el-GR" sz="16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endParaRPr lang="zh-TW" altLang="en-US" sz="1600" b="0" i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44.9 %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ISR  0.89 %</a:t>
                      </a:r>
                    </a:p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FSR</a:t>
                      </a:r>
                      <a:r>
                        <a:rPr lang="en-US" altLang="zh-TW" sz="1600" baseline="0" dirty="0" smtClean="0">
                          <a:latin typeface="+mn-lt"/>
                        </a:rPr>
                        <a:t> 13.8 %</a:t>
                      </a:r>
                    </a:p>
                    <a:p>
                      <a:pPr algn="ctr"/>
                      <a:r>
                        <a:rPr lang="en-US" altLang="zh-TW" sz="1600" baseline="0" dirty="0" smtClean="0">
                          <a:latin typeface="+mn-lt"/>
                        </a:rPr>
                        <a:t>  </a:t>
                      </a:r>
                      <a:r>
                        <a:rPr lang="en-US" altLang="zh-TW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FSR 2.96%*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1571604" y="645791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*FSR </a:t>
            </a:r>
            <a:r>
              <a:rPr lang="el-GR" altLang="zh-TW" sz="2000" b="1" dirty="0" smtClean="0">
                <a:solidFill>
                  <a:srgbClr val="FF0000"/>
                </a:solidFill>
              </a:rPr>
              <a:t>Ω</a:t>
            </a:r>
            <a:r>
              <a:rPr lang="it-IT" altLang="zh-TW" sz="2000" b="1" dirty="0" smtClean="0">
                <a:solidFill>
                  <a:srgbClr val="FF0000"/>
                </a:solidFill>
              </a:rPr>
              <a:t>(</a:t>
            </a:r>
            <a:r>
              <a:rPr lang="it-IT" sz="2000" b="1" dirty="0" smtClean="0">
                <a:solidFill>
                  <a:srgbClr val="FF0000"/>
                </a:solidFill>
              </a:rPr>
              <a:t>e</a:t>
            </a:r>
            <a:r>
              <a:rPr lang="en-US" altLang="zh-TW" sz="2000" b="1" baseline="30000" dirty="0" smtClean="0">
                <a:solidFill>
                  <a:srgbClr val="FF0000"/>
                </a:solidFill>
              </a:rPr>
              <a:t>±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,</a:t>
            </a:r>
            <a:r>
              <a:rPr lang="el-GR" sz="2000" b="1" dirty="0" smtClean="0">
                <a:solidFill>
                  <a:srgbClr val="FF0000"/>
                </a:solidFill>
              </a:rPr>
              <a:t>γ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  &gt; 5 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mRad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  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2844" y="43862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b="1" dirty="0" smtClean="0">
                <a:solidFill>
                  <a:srgbClr val="0000FF"/>
                </a:solidFill>
              </a:rPr>
              <a:t>Detectable </a:t>
            </a:r>
            <a:r>
              <a:rPr lang="en-US" altLang="zh-TW" sz="2000" b="1" dirty="0" err="1" smtClean="0">
                <a:solidFill>
                  <a:srgbClr val="0000FF"/>
                </a:solidFill>
              </a:rPr>
              <a:t>Bhabha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, </a:t>
            </a:r>
            <a:r>
              <a:rPr lang="it-IT" sz="2000" b="1" dirty="0" smtClean="0">
                <a:solidFill>
                  <a:srgbClr val="0000FF"/>
                </a:solidFill>
              </a:rPr>
              <a:t>e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+</a:t>
            </a:r>
            <a:r>
              <a:rPr lang="it-IT" sz="2000" b="1" dirty="0" smtClean="0">
                <a:solidFill>
                  <a:srgbClr val="0000FF"/>
                </a:solidFill>
              </a:rPr>
              <a:t>,e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−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,</a:t>
            </a:r>
            <a:r>
              <a:rPr lang="el-GR" sz="2000" b="1" dirty="0" smtClean="0">
                <a:solidFill>
                  <a:srgbClr val="0000FF"/>
                </a:solidFill>
              </a:rPr>
              <a:t>γ</a:t>
            </a:r>
            <a:r>
              <a:rPr lang="en-US" sz="2000" b="1" dirty="0" smtClean="0">
                <a:solidFill>
                  <a:srgbClr val="0000FF"/>
                </a:solidFill>
              </a:rPr>
              <a:t> :  </a:t>
            </a:r>
            <a:r>
              <a:rPr lang="en-US" altLang="zh-TW" sz="2000" dirty="0" smtClean="0">
                <a:solidFill>
                  <a:srgbClr val="0000FF"/>
                </a:solidFill>
              </a:rPr>
              <a:t>|y|&gt;12 mm 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286248" y="6143644"/>
            <a:ext cx="1699248" cy="325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2400" b="1" dirty="0" smtClean="0">
                <a:solidFill>
                  <a:srgbClr val="7030A0"/>
                </a:solidFill>
                <a:sym typeface="Wingdings" pitchFamily="2" charset="2"/>
              </a:rPr>
              <a:t> </a:t>
            </a:r>
            <a:r>
              <a:rPr lang="en-US" altLang="zh-TW" b="1" dirty="0" smtClean="0">
                <a:solidFill>
                  <a:srgbClr val="7030A0"/>
                </a:solidFill>
                <a:sym typeface="Wingdings" pitchFamily="2" charset="2"/>
              </a:rPr>
              <a:t>measurable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29454" y="500042"/>
            <a:ext cx="2157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b="1" dirty="0" smtClean="0">
                <a:solidFill>
                  <a:srgbClr val="0000FF"/>
                </a:solidFill>
              </a:rPr>
              <a:t>γ</a:t>
            </a:r>
            <a:r>
              <a:rPr lang="en-US" altLang="zh-TW" b="1" dirty="0" smtClean="0">
                <a:solidFill>
                  <a:srgbClr val="0000FF"/>
                </a:solidFill>
              </a:rPr>
              <a:t> to nearest electron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7286644" y="3643314"/>
            <a:ext cx="146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b="1" dirty="0" smtClean="0">
                <a:solidFill>
                  <a:srgbClr val="0000FF"/>
                </a:solidFill>
              </a:rPr>
              <a:t>γ</a:t>
            </a:r>
            <a:r>
              <a:rPr lang="en-US" altLang="zh-TW" b="1" dirty="0" smtClean="0">
                <a:solidFill>
                  <a:srgbClr val="0000FF"/>
                </a:solidFill>
              </a:rPr>
              <a:t> distribution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14282" y="71419"/>
            <a:ext cx="8929718" cy="64293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3200" b="1" dirty="0" smtClean="0">
                <a:solidFill>
                  <a:srgbClr val="FF0000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en-US" altLang="zh-TW" sz="3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Challenge:</a:t>
            </a:r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 10</a:t>
            </a:r>
            <a:r>
              <a:rPr lang="en-US" altLang="zh-TW" sz="32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-4</a:t>
            </a:r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on Bhabha </a:t>
            </a:r>
            <a:r>
              <a:rPr lang="it-IT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e</a:t>
            </a:r>
            <a:r>
              <a:rPr lang="it-IT" sz="32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+</a:t>
            </a:r>
            <a:r>
              <a:rPr lang="it-IT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e</a:t>
            </a:r>
            <a:r>
              <a:rPr lang="it-IT" sz="32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−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 →</a:t>
            </a:r>
            <a:r>
              <a:rPr lang="it-IT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 e</a:t>
            </a:r>
            <a:r>
              <a:rPr lang="it-IT" sz="32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+</a:t>
            </a:r>
            <a:r>
              <a:rPr lang="it-IT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e</a:t>
            </a:r>
            <a:r>
              <a:rPr lang="it-IT" sz="32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−</a:t>
            </a:r>
            <a:r>
              <a:rPr lang="it-IT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(</a:t>
            </a:r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n</a:t>
            </a:r>
            <a:r>
              <a:rPr 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γ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) </a:t>
            </a:r>
            <a:r>
              <a:rPr lang="it-IT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  <a:cs typeface="Calibri" pitchFamily="34" charset="0"/>
              </a:rPr>
              <a:t>@</a:t>
            </a:r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  <a:cs typeface="Calibri" pitchFamily="34" charset="0"/>
              </a:rPr>
              <a:t>CEPC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3262" y="1357298"/>
            <a:ext cx="867645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Bhabha electron </a:t>
            </a:r>
            <a:r>
              <a:rPr lang="el-GR" altLang="zh-TW" sz="2800" b="1" dirty="0" smtClean="0">
                <a:cs typeface="Calibri" pitchFamily="34" charset="0"/>
              </a:rPr>
              <a:t>θ </a:t>
            </a:r>
            <a:r>
              <a:rPr lang="en-US" altLang="zh-TW" sz="2800" b="1" dirty="0" smtClean="0">
                <a:cs typeface="Calibri" pitchFamily="34" charset="0"/>
              </a:rPr>
              <a:t> (set by 2 points ) :  </a:t>
            </a:r>
            <a:r>
              <a:rPr lang="en-US" altLang="zh-TW" sz="3200" b="1" dirty="0" smtClean="0">
                <a:solidFill>
                  <a:srgbClr val="FF0000"/>
                </a:solidFill>
                <a:cs typeface="Calibri" pitchFamily="34" charset="0"/>
              </a:rPr>
              <a:t>IP  –  Si-det hit</a:t>
            </a:r>
            <a:endParaRPr lang="en-US" altLang="zh-TW" sz="2800" b="1" dirty="0" smtClean="0">
              <a:solidFill>
                <a:srgbClr val="FF0000"/>
              </a:solidFill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800" dirty="0" smtClean="0">
                <a:solidFill>
                  <a:srgbClr val="FF0000"/>
                </a:solidFill>
                <a:cs typeface="Calibri" pitchFamily="34" charset="0"/>
              </a:rPr>
              <a:t>Requirement:   1 </a:t>
            </a:r>
            <a:r>
              <a:rPr lang="el-GR" altLang="zh-TW" sz="2800" dirty="0" smtClean="0">
                <a:solidFill>
                  <a:srgbClr val="FF0000"/>
                </a:solidFill>
                <a:cs typeface="Calibri" pitchFamily="34" charset="0"/>
              </a:rPr>
              <a:t>μ</a:t>
            </a:r>
            <a:r>
              <a:rPr lang="en-US" altLang="zh-TW" sz="2800" dirty="0" err="1" smtClean="0">
                <a:solidFill>
                  <a:srgbClr val="FF0000"/>
                </a:solidFill>
                <a:cs typeface="Calibri" pitchFamily="34" charset="0"/>
              </a:rPr>
              <a:t>Rad</a:t>
            </a:r>
            <a:r>
              <a:rPr lang="en-US" altLang="zh-TW" sz="2800" dirty="0" smtClean="0">
                <a:solidFill>
                  <a:srgbClr val="FF0000"/>
                </a:solidFill>
                <a:cs typeface="Calibri" pitchFamily="34" charset="0"/>
              </a:rPr>
              <a:t> on   </a:t>
            </a:r>
            <a:r>
              <a:rPr lang="en-US" altLang="zh-TW" sz="2800" b="1" dirty="0" smtClean="0">
                <a:solidFill>
                  <a:srgbClr val="FF0000"/>
                </a:solidFill>
                <a:cs typeface="Calibri" pitchFamily="34" charset="0"/>
              </a:rPr>
              <a:t>mean of </a:t>
            </a:r>
            <a:r>
              <a:rPr lang="el-GR" altLang="zh-TW" sz="2800" b="1" dirty="0" smtClean="0">
                <a:solidFill>
                  <a:srgbClr val="FF0000"/>
                </a:solidFill>
                <a:cs typeface="Calibri" pitchFamily="34" charset="0"/>
              </a:rPr>
              <a:t>θ </a:t>
            </a:r>
            <a:r>
              <a:rPr lang="en-US" altLang="zh-TW" sz="2800" b="1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</a:p>
          <a:p>
            <a:pPr marL="358775" indent="-358775">
              <a:spcBef>
                <a:spcPts val="600"/>
              </a:spcBef>
              <a:buAutoNum type="arabicPeriod"/>
              <a:tabLst>
                <a:tab pos="360363" algn="l"/>
              </a:tabLst>
            </a:pP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IP by BPM  </a:t>
            </a:r>
            <a:r>
              <a:rPr lang="en-US" altLang="zh-TW" sz="2800" dirty="0" smtClean="0">
                <a:cs typeface="Calibri" pitchFamily="34" charset="0"/>
              </a:rPr>
              <a:t>(beam position monitor) on beam current</a:t>
            </a:r>
          </a:p>
          <a:p>
            <a:pPr marL="358775" indent="-358775">
              <a:tabLst>
                <a:tab pos="360363" algn="l"/>
              </a:tabLst>
            </a:pPr>
            <a:r>
              <a:rPr lang="en-US" altLang="zh-TW" sz="2800" dirty="0" smtClean="0">
                <a:cs typeface="Calibri" pitchFamily="34" charset="0"/>
              </a:rPr>
              <a:t>	</a:t>
            </a:r>
            <a:r>
              <a:rPr lang="en-US" altLang="zh-TW" sz="2800" dirty="0" err="1" smtClean="0">
                <a:cs typeface="Calibri" pitchFamily="34" charset="0"/>
              </a:rPr>
              <a:t>x,y</a:t>
            </a:r>
            <a:r>
              <a:rPr lang="en-US" altLang="zh-TW" sz="2800" dirty="0" smtClean="0">
                <a:cs typeface="Calibri" pitchFamily="34" charset="0"/>
              </a:rPr>
              <a:t> by BPM, z by timing</a:t>
            </a:r>
          </a:p>
          <a:p>
            <a:pPr marL="358775" indent="-358775">
              <a:spcBef>
                <a:spcPts val="600"/>
              </a:spcBef>
              <a:buFont typeface="+mj-lt"/>
              <a:buAutoNum type="arabicPeriod" startAt="2"/>
              <a:tabLst>
                <a:tab pos="360363" algn="l"/>
              </a:tabLst>
            </a:pP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LumiCal Si-wafer position  </a:t>
            </a:r>
            <a:r>
              <a:rPr lang="en-US" altLang="zh-TW" sz="2800" dirty="0" smtClean="0">
                <a:cs typeface="Calibri" pitchFamily="34" charset="0"/>
              </a:rPr>
              <a:t>mounted on Flanges</a:t>
            </a:r>
          </a:p>
          <a:p>
            <a:pPr marL="514350" indent="-514350"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	</a:t>
            </a:r>
            <a:r>
              <a:rPr lang="en-US" altLang="zh-TW" sz="2800" dirty="0" smtClean="0">
                <a:cs typeface="Calibri" pitchFamily="34" charset="0"/>
              </a:rPr>
              <a:t>reference to</a:t>
            </a:r>
            <a:r>
              <a:rPr lang="en-US" altLang="zh-TW" sz="2800" b="1" dirty="0" smtClean="0">
                <a:cs typeface="Calibri" pitchFamily="34" charset="0"/>
              </a:rPr>
              <a:t> “beam center” </a:t>
            </a:r>
            <a:r>
              <a:rPr lang="en-US" altLang="zh-TW" sz="2800" dirty="0" smtClean="0">
                <a:cs typeface="Calibri" pitchFamily="34" charset="0"/>
              </a:rPr>
              <a:t>at Flanges </a:t>
            </a:r>
          </a:p>
          <a:p>
            <a:pPr marL="804863" indent="-804863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  <a:sym typeface="Wingdings" pitchFamily="2" charset="2"/>
              </a:rPr>
              <a:t>		 1. </a:t>
            </a:r>
            <a:r>
              <a:rPr lang="en-US" altLang="zh-TW" sz="2800" b="1" dirty="0" smtClean="0">
                <a:cs typeface="Calibri" pitchFamily="34" charset="0"/>
              </a:rPr>
              <a:t>construction </a:t>
            </a:r>
            <a:r>
              <a:rPr lang="en-US" altLang="zh-TW" sz="2800" dirty="0" smtClean="0">
                <a:cs typeface="Calibri" pitchFamily="34" charset="0"/>
              </a:rPr>
              <a:t>survey to sub-micron</a:t>
            </a:r>
          </a:p>
          <a:p>
            <a:pPr marL="898525" indent="-804863"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		2. monitoring </a:t>
            </a:r>
            <a:r>
              <a:rPr lang="en-US" altLang="zh-TW" sz="2800" dirty="0" smtClean="0">
                <a:cs typeface="Calibri" pitchFamily="34" charset="0"/>
              </a:rPr>
              <a:t>on Flanges </a:t>
            </a:r>
            <a:r>
              <a:rPr lang="en-US" altLang="zh-TW" sz="2800" b="1" dirty="0" smtClean="0">
                <a:solidFill>
                  <a:srgbClr val="FF0000"/>
                </a:solidFill>
                <a:cs typeface="Calibri" pitchFamily="34" charset="0"/>
              </a:rPr>
              <a:t>z position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608574"/>
            <a:ext cx="7439278" cy="224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群組 14"/>
          <p:cNvGrpSpPr>
            <a:grpSpLocks noChangeAspect="1"/>
          </p:cNvGrpSpPr>
          <p:nvPr/>
        </p:nvGrpSpPr>
        <p:grpSpPr>
          <a:xfrm>
            <a:off x="642910" y="3071810"/>
            <a:ext cx="5721563" cy="1673822"/>
            <a:chOff x="142844" y="1928802"/>
            <a:chExt cx="7072362" cy="2068992"/>
          </a:xfrm>
        </p:grpSpPr>
        <p:pic>
          <p:nvPicPr>
            <p:cNvPr id="58" name="图片 5"/>
            <p:cNvPicPr>
              <a:picLocks noChangeAspect="1"/>
            </p:cNvPicPr>
            <p:nvPr/>
          </p:nvPicPr>
          <p:blipFill rotWithShape="1">
            <a:blip r:embed="rId4" cstate="print"/>
            <a:srcRect t="17306"/>
            <a:stretch/>
          </p:blipFill>
          <p:spPr>
            <a:xfrm>
              <a:off x="142844" y="2000240"/>
              <a:ext cx="6429388" cy="1915438"/>
            </a:xfrm>
            <a:prstGeom prst="rect">
              <a:avLst/>
            </a:prstGeom>
          </p:spPr>
        </p:pic>
        <p:sp>
          <p:nvSpPr>
            <p:cNvPr id="79" name="文字方塊 78"/>
            <p:cNvSpPr txBox="1"/>
            <p:nvPr/>
          </p:nvSpPr>
          <p:spPr>
            <a:xfrm>
              <a:off x="360455" y="3562510"/>
              <a:ext cx="829545" cy="435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</a:rPr>
                <a:t>BPM</a:t>
              </a:r>
              <a:endParaRPr lang="en-US" sz="12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81" name="直線單箭頭接點 80"/>
            <p:cNvCxnSpPr/>
            <p:nvPr/>
          </p:nvCxnSpPr>
          <p:spPr>
            <a:xfrm flipV="1">
              <a:off x="1122094" y="3429003"/>
              <a:ext cx="290148" cy="2758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/>
            <p:cNvSpPr/>
            <p:nvPr/>
          </p:nvSpPr>
          <p:spPr>
            <a:xfrm>
              <a:off x="3143240" y="1928802"/>
              <a:ext cx="4071966" cy="2000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3" name="標題 62"/>
          <p:cNvSpPr>
            <a:spLocks noGrp="1"/>
          </p:cNvSpPr>
          <p:nvPr>
            <p:ph type="title"/>
          </p:nvPr>
        </p:nvSpPr>
        <p:spPr>
          <a:xfrm>
            <a:off x="214282" y="-24"/>
            <a:ext cx="8820472" cy="576064"/>
          </a:xfrm>
        </p:spPr>
        <p:txBody>
          <a:bodyPr/>
          <a:lstStyle/>
          <a:p>
            <a:pPr lvl="0"/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Survey/monitoring,  for Beam IP position</a:t>
            </a:r>
            <a:endParaRPr lang="zh-TW" alt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500958" y="571480"/>
            <a:ext cx="1643042" cy="7078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 smtClean="0"/>
              <a:t>CEPC WS2023</a:t>
            </a:r>
          </a:p>
          <a:p>
            <a:pPr algn="r"/>
            <a:r>
              <a:rPr lang="en-US" altLang="zh-CN" sz="2000" dirty="0" smtClean="0"/>
              <a:t>Jun He</a:t>
            </a:r>
            <a:endParaRPr lang="en-US" sz="20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357298"/>
            <a:ext cx="6215106" cy="196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文字方塊 58"/>
          <p:cNvSpPr txBox="1"/>
          <p:nvPr/>
        </p:nvSpPr>
        <p:spPr>
          <a:xfrm>
            <a:off x="285720" y="642918"/>
            <a:ext cx="6215106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268288" indent="-268288">
              <a:buFont typeface="Calibri" pitchFamily="34" charset="0"/>
              <a:buChar char="○"/>
            </a:pPr>
            <a:r>
              <a:rPr lang="en-US" sz="2000" dirty="0" smtClean="0">
                <a:cs typeface="Times New Roman" pitchFamily="18" charset="0"/>
              </a:rPr>
              <a:t>Beam Probe Monitor 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BPM ,  IP </a:t>
            </a:r>
            <a:r>
              <a:rPr lang="en-US" sz="2000" b="1" i="1" dirty="0" err="1" smtClean="0">
                <a:solidFill>
                  <a:srgbClr val="7030A0"/>
                </a:solidFill>
                <a:cs typeface="Times New Roman" pitchFamily="18" charset="0"/>
              </a:rPr>
              <a:t>x,y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 to 1</a:t>
            </a: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l-GR" sz="2000" b="1" i="1" dirty="0" smtClean="0">
                <a:solidFill>
                  <a:srgbClr val="7030A0"/>
                </a:solidFill>
                <a:cs typeface="Times New Roman" pitchFamily="18" charset="0"/>
              </a:rPr>
              <a:t>μ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m</a:t>
            </a:r>
            <a:endParaRPr lang="en-US" sz="20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268288" indent="-268288">
              <a:buFont typeface="Calibri" pitchFamily="34" charset="0"/>
              <a:buChar char="○"/>
            </a:pP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Position monitoring,  Flange </a:t>
            </a:r>
            <a:r>
              <a:rPr lang="en-US" sz="2000" dirty="0" err="1" smtClean="0">
                <a:solidFill>
                  <a:srgbClr val="7030A0"/>
                </a:solidFill>
                <a:cs typeface="Times New Roman" pitchFamily="18" charset="0"/>
              </a:rPr>
              <a:t>dx,dy</a:t>
            </a: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 ~1</a:t>
            </a:r>
            <a:r>
              <a:rPr lang="el-GR" sz="2000" b="1" i="1" dirty="0" smtClean="0">
                <a:solidFill>
                  <a:srgbClr val="7030A0"/>
                </a:solidFill>
                <a:cs typeface="Times New Roman" pitchFamily="18" charset="0"/>
              </a:rPr>
              <a:t> μ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cs typeface="Times New Roman" pitchFamily="18" charset="0"/>
              </a:rPr>
              <a:t>dz</a:t>
            </a: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~ 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50 </a:t>
            </a:r>
            <a:r>
              <a:rPr lang="el-GR" sz="2000" b="1" i="1" dirty="0" smtClean="0">
                <a:solidFill>
                  <a:srgbClr val="7030A0"/>
                </a:solidFill>
                <a:cs typeface="Times New Roman" pitchFamily="18" charset="0"/>
              </a:rPr>
              <a:t>μ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m  </a:t>
            </a:r>
            <a:endParaRPr lang="en-US" sz="1400" dirty="0" smtClean="0"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57752" y="3500438"/>
            <a:ext cx="3429024" cy="892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2000" b="1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Precision required</a:t>
            </a:r>
            <a:endParaRPr lang="en-US" altLang="zh-TW" sz="1600" b="1" i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82563" indent="-163513"/>
            <a:r>
              <a:rPr lang="en-US" altLang="zh-TW" sz="1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1. Flanges   </a:t>
            </a:r>
            <a:r>
              <a:rPr lang="en-US" altLang="zh-TW" sz="1600" i="1" dirty="0" err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dx,dy</a:t>
            </a:r>
            <a:r>
              <a:rPr lang="en-US" altLang="zh-TW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</a:t>
            </a:r>
            <a:r>
              <a:rPr lang="el-GR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μ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m, </a:t>
            </a:r>
            <a:r>
              <a:rPr lang="en-US" sz="1600" i="1" dirty="0" err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dz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50 </a:t>
            </a:r>
            <a:r>
              <a:rPr lang="el-GR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μ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m</a:t>
            </a:r>
          </a:p>
          <a:p>
            <a:pPr marL="182563" indent="-163513"/>
            <a:r>
              <a:rPr lang="en-US" altLang="zh-TW" sz="1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2. Beam positions</a:t>
            </a:r>
            <a:r>
              <a:rPr lang="zh-TW" altLang="en-US" sz="1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600" i="1" dirty="0" err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dx,dy</a:t>
            </a:r>
            <a:r>
              <a:rPr lang="en-US" altLang="zh-TW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</a:t>
            </a:r>
            <a:r>
              <a:rPr lang="el-GR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μ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m</a:t>
            </a:r>
            <a:endParaRPr lang="zh-TW" altLang="en-US" sz="1600" i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標題 62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29552" cy="576064"/>
          </a:xfrm>
        </p:spPr>
        <p:txBody>
          <a:bodyPr/>
          <a:lstStyle/>
          <a:p>
            <a:pPr lvl="0"/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Forward Calorimeter @ STCF</a:t>
            </a:r>
            <a:endParaRPr lang="zh-TW" alt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406" y="928670"/>
            <a:ext cx="90725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Small Angle Bhabha 60 – 240 </a:t>
            </a:r>
            <a:r>
              <a:rPr lang="en-US" altLang="zh-TW" sz="2800" b="1" dirty="0" err="1" smtClean="0">
                <a:cs typeface="Calibri" pitchFamily="34" charset="0"/>
              </a:rPr>
              <a:t>mRad</a:t>
            </a:r>
            <a:r>
              <a:rPr lang="en-US" altLang="zh-TW" sz="2800" b="1" dirty="0" smtClean="0">
                <a:cs typeface="Calibri" pitchFamily="34" charset="0"/>
              </a:rPr>
              <a:t>  ( 3.4</a:t>
            </a:r>
            <a:r>
              <a:rPr lang="en-US" altLang="zh-TW" sz="2800" b="1" baseline="30000" dirty="0" smtClean="0">
                <a:cs typeface="Calibri" pitchFamily="34" charset="0"/>
              </a:rPr>
              <a:t>o</a:t>
            </a:r>
            <a:r>
              <a:rPr lang="en-US" altLang="zh-TW" sz="2800" b="1" dirty="0" smtClean="0">
                <a:cs typeface="Calibri" pitchFamily="34" charset="0"/>
              </a:rPr>
              <a:t> - 14</a:t>
            </a:r>
            <a:r>
              <a:rPr lang="en-US" altLang="zh-TW" sz="2800" b="1" baseline="30000" dirty="0" smtClean="0">
                <a:cs typeface="Calibri" pitchFamily="34" charset="0"/>
              </a:rPr>
              <a:t>o</a:t>
            </a:r>
            <a:r>
              <a:rPr lang="en-US" altLang="zh-TW" sz="2800" b="1" dirty="0" smtClean="0">
                <a:cs typeface="Calibri" pitchFamily="34" charset="0"/>
              </a:rPr>
              <a:t>)</a:t>
            </a:r>
            <a:endParaRPr lang="en-US" altLang="zh-TW" sz="2800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361950" indent="-357188">
              <a:spcBef>
                <a:spcPts val="600"/>
              </a:spcBef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Precision QED Bhabha at Flavor factories to </a:t>
            </a:r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</a:rPr>
              <a:t>better than 10</a:t>
            </a:r>
            <a:r>
              <a:rPr lang="en-US" altLang="zh-TW" sz="2400" b="1" baseline="30000" dirty="0" smtClean="0">
                <a:solidFill>
                  <a:srgbClr val="0000FF"/>
                </a:solidFill>
                <a:cs typeface="Calibri" pitchFamily="34" charset="0"/>
              </a:rPr>
              <a:t>-3 </a:t>
            </a:r>
          </a:p>
          <a:p>
            <a:pPr marL="361950" indent="-357188"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e/</a:t>
            </a:r>
            <a:r>
              <a:rPr lang="el-GR" altLang="zh-TW" sz="2400" dirty="0" smtClean="0">
                <a:solidFill>
                  <a:srgbClr val="0000FF"/>
                </a:solidFill>
                <a:cs typeface="Calibri" pitchFamily="34" charset="0"/>
              </a:rPr>
              <a:t>γ</a:t>
            </a: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  by Si-</a:t>
            </a:r>
            <a:r>
              <a:rPr lang="en-US" altLang="zh-TW" sz="2400" dirty="0" err="1" smtClean="0">
                <a:solidFill>
                  <a:srgbClr val="0000FF"/>
                </a:solidFill>
                <a:cs typeface="Calibri" pitchFamily="34" charset="0"/>
              </a:rPr>
              <a:t>det</a:t>
            </a: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 + Crystal  </a:t>
            </a: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  NLO, NNLO radiative Bhabha detection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643314"/>
            <a:ext cx="72675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梯形 15"/>
          <p:cNvSpPr/>
          <p:nvPr/>
        </p:nvSpPr>
        <p:spPr>
          <a:xfrm>
            <a:off x="2882778" y="4507314"/>
            <a:ext cx="642942" cy="428628"/>
          </a:xfrm>
          <a:prstGeom prst="trapezoid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4925">
            <a:solidFill>
              <a:srgbClr val="0000FF"/>
            </a:solidFill>
            <a:prstDash val="sysDot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28596" y="2500306"/>
            <a:ext cx="70009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cs typeface="Calibri" pitchFamily="34" charset="0"/>
              </a:rPr>
              <a:t>Propose:  Forward region</a:t>
            </a:r>
          </a:p>
          <a:p>
            <a:r>
              <a:rPr lang="en-US" altLang="zh-TW" sz="2000" dirty="0" smtClean="0">
                <a:solidFill>
                  <a:srgbClr val="0000FF"/>
                </a:solidFill>
                <a:cs typeface="Calibri" pitchFamily="34" charset="0"/>
              </a:rPr>
              <a:t>Z  = 450 – 630 mm</a:t>
            </a:r>
            <a:r>
              <a:rPr lang="el-GR" altLang="zh-TW" sz="2000" dirty="0" smtClean="0">
                <a:solidFill>
                  <a:srgbClr val="0000FF"/>
                </a:solidFill>
                <a:cs typeface="Calibri" pitchFamily="34" charset="0"/>
              </a:rPr>
              <a:t> </a:t>
            </a:r>
            <a:endParaRPr lang="en-US" altLang="zh-TW" sz="2000" dirty="0" smtClean="0">
              <a:solidFill>
                <a:srgbClr val="0000FF"/>
              </a:solidFill>
              <a:cs typeface="Calibri" pitchFamily="34" charset="0"/>
            </a:endParaRPr>
          </a:p>
          <a:p>
            <a:r>
              <a:rPr lang="el-GR" altLang="zh-TW" sz="2000" dirty="0" smtClean="0">
                <a:solidFill>
                  <a:srgbClr val="0000FF"/>
                </a:solidFill>
                <a:cs typeface="Calibri" pitchFamily="34" charset="0"/>
              </a:rPr>
              <a:t>Θ</a:t>
            </a:r>
            <a:r>
              <a:rPr lang="en-US" altLang="zh-TW" sz="2000" dirty="0" smtClean="0">
                <a:solidFill>
                  <a:srgbClr val="0000FF"/>
                </a:solidFill>
                <a:cs typeface="Calibri" pitchFamily="34" charset="0"/>
              </a:rPr>
              <a:t> = 60 – 240 </a:t>
            </a:r>
            <a:r>
              <a:rPr lang="en-US" altLang="zh-TW" sz="2000" dirty="0" err="1" smtClean="0">
                <a:solidFill>
                  <a:srgbClr val="0000FF"/>
                </a:solidFill>
                <a:cs typeface="Calibri" pitchFamily="34" charset="0"/>
              </a:rPr>
              <a:t>mRad</a:t>
            </a:r>
            <a:endParaRPr lang="en-US" altLang="zh-TW" sz="2000" dirty="0" smtClean="0">
              <a:solidFill>
                <a:srgbClr val="0000FF"/>
              </a:solidFill>
              <a:cs typeface="Calibri" pitchFamily="34" charset="0"/>
            </a:endParaRPr>
          </a:p>
          <a:p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 rot="16200000" flipH="1">
            <a:off x="2357422" y="3643314"/>
            <a:ext cx="1000132" cy="428628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8176992" cy="64293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Proposing precision Bhabha @ SCTF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44" y="1571612"/>
            <a:ext cx="89644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QED Bhabha needs NNLO on </a:t>
            </a:r>
            <a:r>
              <a:rPr lang="en-US" altLang="zh-TW" sz="2800" b="1" dirty="0" err="1" smtClean="0">
                <a:cs typeface="Calibri" pitchFamily="34" charset="0"/>
              </a:rPr>
              <a:t>hadronics</a:t>
            </a:r>
            <a:r>
              <a:rPr lang="en-US" altLang="zh-TW" sz="2800" b="1" dirty="0" smtClean="0">
                <a:cs typeface="Calibri" pitchFamily="34" charset="0"/>
              </a:rPr>
              <a:t>  to 10</a:t>
            </a:r>
            <a:r>
              <a:rPr lang="en-US" altLang="zh-TW" sz="2800" b="1" baseline="30000" dirty="0" smtClean="0">
                <a:cs typeface="Calibri" pitchFamily="34" charset="0"/>
              </a:rPr>
              <a:t>-4</a:t>
            </a:r>
          </a:p>
          <a:p>
            <a:pPr marL="365125" indent="-365125"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Detecting Bhabha to better than 10</a:t>
            </a:r>
            <a:r>
              <a:rPr lang="en-US" altLang="zh-TW" sz="2800" b="1" baseline="30000" dirty="0" smtClean="0">
                <a:cs typeface="Calibri" pitchFamily="34" charset="0"/>
              </a:rPr>
              <a:t>-4</a:t>
            </a:r>
            <a:r>
              <a:rPr lang="en-US" altLang="zh-TW" sz="2800" b="1" dirty="0" smtClean="0">
                <a:cs typeface="Calibri" pitchFamily="34" charset="0"/>
              </a:rPr>
              <a:t>:</a:t>
            </a:r>
            <a:endParaRPr lang="en-US" altLang="zh-TW" sz="2800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447675" indent="-357188">
              <a:spcBef>
                <a:spcPts val="600"/>
              </a:spcBef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detect e/</a:t>
            </a:r>
            <a:r>
              <a:rPr lang="el-GR" altLang="zh-TW" sz="2400" dirty="0" smtClean="0">
                <a:solidFill>
                  <a:srgbClr val="0000FF"/>
                </a:solidFill>
                <a:cs typeface="Calibri" pitchFamily="34" charset="0"/>
              </a:rPr>
              <a:t>γ</a:t>
            </a: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:		</a:t>
            </a: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	</a:t>
            </a:r>
            <a:r>
              <a:rPr lang="en-US" altLang="zh-TW" sz="2400" dirty="0" smtClean="0">
                <a:cs typeface="Calibri" pitchFamily="34" charset="0"/>
              </a:rPr>
              <a:t>identify </a:t>
            </a:r>
            <a:r>
              <a:rPr lang="en-US" altLang="zh-TW" sz="2400" dirty="0" smtClean="0">
                <a:cs typeface="Calibri" pitchFamily="34" charset="0"/>
              </a:rPr>
              <a:t>radiative Bhabha deviation</a:t>
            </a:r>
            <a:endParaRPr lang="en-US" altLang="zh-TW" sz="2400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447675" indent="-357188"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Si-det on electron </a:t>
            </a:r>
            <a:r>
              <a:rPr lang="el-GR" altLang="zh-TW" sz="2400" dirty="0" smtClean="0">
                <a:solidFill>
                  <a:srgbClr val="0000FF"/>
                </a:solidFill>
                <a:cs typeface="Calibri" pitchFamily="34" charset="0"/>
              </a:rPr>
              <a:t>θ</a:t>
            </a: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:	</a:t>
            </a:r>
            <a:r>
              <a:rPr lang="en-US" altLang="zh-TW" sz="2400" dirty="0" smtClean="0">
                <a:solidFill>
                  <a:schemeClr val="tx2"/>
                </a:solidFill>
                <a:cs typeface="Calibri" pitchFamily="34" charset="0"/>
              </a:rPr>
              <a:t>multi. </a:t>
            </a:r>
            <a:r>
              <a:rPr lang="en-US" altLang="zh-TW" sz="2400" dirty="0" err="1" smtClean="0">
                <a:solidFill>
                  <a:schemeClr val="tx2"/>
                </a:solidFill>
                <a:cs typeface="Calibri" pitchFamily="34" charset="0"/>
              </a:rPr>
              <a:t>scatt</a:t>
            </a:r>
            <a:r>
              <a:rPr lang="en-US" altLang="zh-TW" sz="2400" dirty="0" smtClean="0">
                <a:solidFill>
                  <a:schemeClr val="tx2"/>
                </a:solidFill>
                <a:cs typeface="Calibri" pitchFamily="34" charset="0"/>
              </a:rPr>
              <a:t>. ~50 </a:t>
            </a:r>
            <a:r>
              <a:rPr lang="el-GR" altLang="zh-TW" sz="2400" dirty="0" smtClean="0">
                <a:solidFill>
                  <a:schemeClr val="tx2"/>
                </a:solidFill>
                <a:cs typeface="Calibri" pitchFamily="34" charset="0"/>
              </a:rPr>
              <a:t>μ</a:t>
            </a:r>
            <a:r>
              <a:rPr lang="en-US" altLang="zh-TW" sz="2400" dirty="0" err="1" smtClean="0">
                <a:solidFill>
                  <a:schemeClr val="tx2"/>
                </a:solidFill>
                <a:cs typeface="Calibri" pitchFamily="34" charset="0"/>
              </a:rPr>
              <a:t>Rad</a:t>
            </a:r>
            <a:r>
              <a:rPr lang="en-US" altLang="zh-TW" sz="2400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</a:p>
          <a:p>
            <a:pPr marL="447675" indent="-357188">
              <a:tabLst>
                <a:tab pos="360363" algn="l"/>
              </a:tabLst>
            </a:pPr>
            <a:r>
              <a:rPr lang="en-US" altLang="zh-TW" sz="2400" dirty="0" smtClean="0">
                <a:solidFill>
                  <a:schemeClr val="tx2"/>
                </a:solidFill>
                <a:cs typeface="Calibri" pitchFamily="34" charset="0"/>
              </a:rPr>
              <a:t>					</a:t>
            </a:r>
            <a:r>
              <a:rPr lang="en-US" altLang="zh-TW" sz="2400" dirty="0" smtClean="0">
                <a:solidFill>
                  <a:schemeClr val="tx2"/>
                </a:solidFill>
                <a:cs typeface="Calibri" pitchFamily="34" charset="0"/>
              </a:rPr>
              <a:t>	mean-on-error </a:t>
            </a:r>
            <a:r>
              <a:rPr lang="en-US" altLang="zh-TW" sz="2400" dirty="0" smtClean="0">
                <a:solidFill>
                  <a:schemeClr val="tx2"/>
                </a:solidFill>
                <a:cs typeface="Calibri" pitchFamily="34" charset="0"/>
              </a:rPr>
              <a:t>on Bhabha counting</a:t>
            </a:r>
          </a:p>
          <a:p>
            <a:pPr marL="447675" indent="-357188">
              <a:spcBef>
                <a:spcPts val="600"/>
              </a:spcBef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monitoring IP:	 </a:t>
            </a:r>
            <a:r>
              <a:rPr lang="en-US" altLang="zh-TW" sz="2400" dirty="0" smtClean="0">
                <a:solidFill>
                  <a:schemeClr val="tx2"/>
                </a:solidFill>
                <a:cs typeface="Calibri" pitchFamily="34" charset="0"/>
              </a:rPr>
              <a:t>	BPM on electron beams </a:t>
            </a:r>
            <a:r>
              <a:rPr lang="en-US" altLang="zh-TW" sz="2400" dirty="0" smtClean="0">
                <a:cs typeface="Calibri" pitchFamily="34" charset="0"/>
              </a:rPr>
              <a:t>to 1 </a:t>
            </a:r>
            <a:r>
              <a:rPr lang="el-GR" altLang="zh-TW" sz="2400" dirty="0" smtClean="0">
                <a:cs typeface="Calibri" pitchFamily="34" charset="0"/>
              </a:rPr>
              <a:t>μ</a:t>
            </a:r>
            <a:r>
              <a:rPr lang="en-US" altLang="zh-TW" sz="2400" dirty="0" smtClean="0">
                <a:cs typeface="Calibri" pitchFamily="34" charset="0"/>
              </a:rPr>
              <a:t>m</a:t>
            </a:r>
          </a:p>
          <a:p>
            <a:pPr marL="447675" indent="-357188">
              <a:buFont typeface="Courier New" pitchFamily="49" charset="0"/>
              <a:buChar char="o"/>
              <a:tabLst>
                <a:tab pos="360363" algn="l"/>
              </a:tabLst>
            </a:pPr>
            <a:r>
              <a:rPr lang="it-IT" sz="2400" dirty="0" smtClean="0">
                <a:solidFill>
                  <a:srgbClr val="0000FF"/>
                </a:solidFill>
              </a:rPr>
              <a:t>monitoring LumiCal:	</a:t>
            </a:r>
            <a:r>
              <a:rPr lang="it-IT" sz="2400" dirty="0" smtClean="0"/>
              <a:t>survey to beam-pipe centers on flanges</a:t>
            </a:r>
          </a:p>
          <a:p>
            <a:pPr marL="722313" indent="-357188">
              <a:tabLst>
                <a:tab pos="360363" algn="l"/>
              </a:tabLst>
            </a:pPr>
            <a:r>
              <a:rPr lang="it-IT" sz="2400" dirty="0" smtClean="0"/>
              <a:t>					</a:t>
            </a:r>
            <a:r>
              <a:rPr lang="el-GR" sz="2400" dirty="0" smtClean="0"/>
              <a:t>Δ</a:t>
            </a:r>
            <a:r>
              <a:rPr lang="it-IT" sz="2400" dirty="0" smtClean="0"/>
              <a:t>z of flanges on +,-z side   &lt; 50 </a:t>
            </a:r>
            <a:r>
              <a:rPr lang="el-GR" altLang="zh-TW" sz="2400" dirty="0" smtClean="0">
                <a:cs typeface="Calibri" pitchFamily="34" charset="0"/>
              </a:rPr>
              <a:t>μ</a:t>
            </a:r>
            <a:r>
              <a:rPr lang="en-US" altLang="zh-TW" sz="2400" dirty="0" smtClean="0">
                <a:cs typeface="Calibri" pitchFamily="34" charset="0"/>
              </a:rPr>
              <a:t>m/1.4m</a:t>
            </a:r>
            <a:endParaRPr lang="it-IT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42852"/>
            <a:ext cx="1357322" cy="85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820942" cy="576064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Luminosity precision to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SM, R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4348" y="691923"/>
            <a:ext cx="7286676" cy="656590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355600" indent="-355600">
              <a:lnSpc>
                <a:spcPts val="2200"/>
              </a:lnSpc>
            </a:pPr>
            <a:r>
              <a:rPr lang="it-IT" sz="2400" b="1" i="1" dirty="0" smtClean="0">
                <a:solidFill>
                  <a:srgbClr val="FF0000"/>
                </a:solidFill>
              </a:rPr>
              <a:t>SM     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Z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it-IT" sz="2400" b="1" i="1" spc="-1000" dirty="0" smtClean="0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‾</a:t>
            </a:r>
            <a:r>
              <a:rPr lang="zh-TW" alt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TW" sz="2400" b="1" i="1" dirty="0" smtClean="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zh-TW" alt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    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R(s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) 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ratio </a:t>
            </a:r>
            <a:endParaRPr lang="en-US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55600" indent="-355600">
              <a:lnSpc>
                <a:spcPts val="2200"/>
              </a:lnSpc>
            </a:pPr>
            <a:r>
              <a:rPr lang="it-IT" sz="2400" b="1" i="1" dirty="0" smtClean="0">
                <a:solidFill>
                  <a:srgbClr val="0000FF"/>
                </a:solidFill>
                <a:cs typeface="Times New Roman" pitchFamily="18" charset="0"/>
              </a:rPr>
              <a:t>QED    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Luminosity</a:t>
            </a:r>
            <a:r>
              <a:rPr lang="it-IT" sz="2400" b="1" i="1" dirty="0" smtClean="0">
                <a:solidFill>
                  <a:srgbClr val="0000FF"/>
                </a:solidFill>
                <a:cs typeface="Times New Roman" pitchFamily="18" charset="0"/>
              </a:rPr>
              <a:t>  by </a:t>
            </a:r>
            <a:r>
              <a:rPr lang="en-US" sz="2400" b="1" i="1" dirty="0" smtClean="0">
                <a:solidFill>
                  <a:srgbClr val="0000FF"/>
                </a:solidFill>
                <a:cs typeface="Times New Roman" pitchFamily="18" charset="0"/>
              </a:rPr>
              <a:t>counting </a:t>
            </a:r>
            <a:r>
              <a:rPr lang="it-IT" sz="2400" b="1" i="1" dirty="0" smtClean="0">
                <a:solidFill>
                  <a:srgbClr val="0000FF"/>
                </a:solidFill>
              </a:rPr>
              <a:t>Bhabha   e</a:t>
            </a:r>
            <a:r>
              <a:rPr lang="it-IT" sz="2400" b="1" i="1" baseline="30000" dirty="0" smtClean="0">
                <a:solidFill>
                  <a:srgbClr val="0000FF"/>
                </a:solidFill>
              </a:rPr>
              <a:t>+</a:t>
            </a:r>
            <a:r>
              <a:rPr lang="it-IT" sz="2400" b="1" i="1" dirty="0" smtClean="0">
                <a:solidFill>
                  <a:srgbClr val="0000FF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0000FF"/>
                </a:solidFill>
              </a:rPr>
              <a:t>−</a:t>
            </a:r>
            <a:r>
              <a:rPr lang="en-US" sz="24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2400" b="1" i="1" dirty="0" smtClean="0">
                <a:solidFill>
                  <a:srgbClr val="0000FF"/>
                </a:solidFill>
              </a:rPr>
              <a:t> e</a:t>
            </a:r>
            <a:r>
              <a:rPr lang="it-IT" sz="2400" b="1" i="1" baseline="30000" dirty="0" smtClean="0">
                <a:solidFill>
                  <a:srgbClr val="0000FF"/>
                </a:solidFill>
              </a:rPr>
              <a:t>+</a:t>
            </a:r>
            <a:r>
              <a:rPr lang="it-IT" sz="2400" b="1" i="1" dirty="0" smtClean="0">
                <a:solidFill>
                  <a:srgbClr val="0000FF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0000FF"/>
                </a:solidFill>
              </a:rPr>
              <a:t>−</a:t>
            </a:r>
            <a:endParaRPr lang="it-IT" sz="2400" b="1" i="1" dirty="0" smtClean="0">
              <a:solidFill>
                <a:srgbClr val="0000FF"/>
              </a:solidFill>
            </a:endParaRPr>
          </a:p>
        </p:txBody>
      </p:sp>
      <p:grpSp>
        <p:nvGrpSpPr>
          <p:cNvPr id="3" name="群組 20"/>
          <p:cNvGrpSpPr/>
          <p:nvPr/>
        </p:nvGrpSpPr>
        <p:grpSpPr>
          <a:xfrm>
            <a:off x="285720" y="4429132"/>
            <a:ext cx="2547932" cy="2285992"/>
            <a:chOff x="0" y="596491"/>
            <a:chExt cx="3333750" cy="3078517"/>
          </a:xfrm>
        </p:grpSpPr>
        <p:pic>
          <p:nvPicPr>
            <p:cNvPr id="17" name="Picture 2" descr="Fig. 1. Measurements of the hadron production cross-section around the Z resonance. The curves indicate the predicted cross-section for two, three and four neutrino species with Standard Model couplings and negligible mas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96491"/>
              <a:ext cx="3333750" cy="2762251"/>
            </a:xfrm>
            <a:prstGeom prst="rect">
              <a:avLst/>
            </a:prstGeom>
            <a:noFill/>
          </p:spPr>
        </p:pic>
        <p:sp>
          <p:nvSpPr>
            <p:cNvPr id="18" name="矩形 17"/>
            <p:cNvSpPr/>
            <p:nvPr/>
          </p:nvSpPr>
          <p:spPr>
            <a:xfrm>
              <a:off x="1785918" y="3357562"/>
              <a:ext cx="14902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2 November 2005</a:t>
              </a:r>
              <a:endParaRPr lang="en-US" sz="1400" dirty="0"/>
            </a:p>
          </p:txBody>
        </p:sp>
        <p:pic>
          <p:nvPicPr>
            <p:cNvPr id="19" name="Picture 3" descr="C:\Users\suen\Pictures\圖片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29000"/>
              <a:ext cx="1857356" cy="246008"/>
            </a:xfrm>
            <a:prstGeom prst="rect">
              <a:avLst/>
            </a:prstGeom>
            <a:noFill/>
          </p:spPr>
        </p:pic>
      </p:grpSp>
      <p:sp>
        <p:nvSpPr>
          <p:cNvPr id="20" name="矩形 19"/>
          <p:cNvSpPr/>
          <p:nvPr/>
        </p:nvSpPr>
        <p:spPr>
          <a:xfrm>
            <a:off x="292082" y="3286124"/>
            <a:ext cx="299403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M</a:t>
            </a:r>
            <a:r>
              <a:rPr lang="en-US" sz="1400" baseline="-25000" dirty="0" smtClean="0"/>
              <a:t>Z</a:t>
            </a:r>
            <a:r>
              <a:rPr lang="en-US" sz="1400" dirty="0" smtClean="0"/>
              <a:t> = 91187.5 ± 2.1 MeV    2.3 × 10</a:t>
            </a:r>
            <a:r>
              <a:rPr lang="en-US" sz="1400" baseline="30000" dirty="0" smtClean="0"/>
              <a:t>−5</a:t>
            </a:r>
            <a:r>
              <a:rPr lang="en-US" sz="1400" dirty="0" smtClean="0"/>
              <a:t>  </a:t>
            </a:r>
          </a:p>
          <a:p>
            <a:r>
              <a:rPr lang="en-US" sz="1400" dirty="0" smtClean="0"/>
              <a:t>G</a:t>
            </a:r>
            <a:r>
              <a:rPr lang="en-US" sz="1400" baseline="-25000" dirty="0" smtClean="0"/>
              <a:t>Z</a:t>
            </a:r>
            <a:r>
              <a:rPr lang="en-US" sz="1400" dirty="0" smtClean="0"/>
              <a:t> = 2495.2   ± 2.3 MeV     1‰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l-GR" sz="1400" b="1" baseline="-25000" dirty="0" smtClean="0">
                <a:solidFill>
                  <a:srgbClr val="FF0000"/>
                </a:solidFill>
              </a:rPr>
              <a:t>ν</a:t>
            </a:r>
            <a:r>
              <a:rPr lang="en-US" sz="1400" b="1" dirty="0" smtClean="0">
                <a:solidFill>
                  <a:srgbClr val="FF0000"/>
                </a:solidFill>
              </a:rPr>
              <a:t> = 2.9840   ± 0.0082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Precision luminosity          </a:t>
            </a:r>
            <a:r>
              <a:rPr lang="en-US" b="1" dirty="0" smtClean="0">
                <a:solidFill>
                  <a:srgbClr val="0000FF"/>
                </a:solidFill>
              </a:rPr>
              <a:t>3.4</a:t>
            </a:r>
            <a:r>
              <a:rPr lang="en-US" altLang="zh-TW" b="1" dirty="0" smtClean="0">
                <a:solidFill>
                  <a:srgbClr val="0000FF"/>
                </a:solidFill>
              </a:rPr>
              <a:t>x10</a:t>
            </a:r>
            <a:r>
              <a:rPr lang="en-US" altLang="zh-TW" b="1" baseline="30000" dirty="0" smtClean="0">
                <a:solidFill>
                  <a:srgbClr val="0000FF"/>
                </a:solidFill>
              </a:rPr>
              <a:t>-4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0645" y="2753021"/>
            <a:ext cx="29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ν</a:t>
            </a:r>
            <a:r>
              <a:rPr lang="en-US" sz="2400" b="1" dirty="0" smtClean="0">
                <a:solidFill>
                  <a:srgbClr val="FF0000"/>
                </a:solidFill>
              </a:rPr>
              <a:t> = 2.9840   ± 0.0082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14282" y="1504408"/>
            <a:ext cx="385765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</a:rPr>
              <a:t>LEP:   17 Million   Z  </a:t>
            </a:r>
            <a:r>
              <a:rPr lang="en-US" altLang="zh-TW" sz="2000" dirty="0" smtClean="0">
                <a:solidFill>
                  <a:srgbClr val="0000FF"/>
                </a:solidFill>
              </a:rPr>
              <a:t>(4 IP)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r>
              <a:rPr lang="en-US" altLang="zh-TW" sz="2000" dirty="0" smtClean="0">
                <a:solidFill>
                  <a:srgbClr val="0000FF"/>
                </a:solidFill>
              </a:rPr>
              <a:t>L = 4.3 10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31</a:t>
            </a:r>
            <a:r>
              <a:rPr lang="en-US" altLang="zh-TW" sz="2000" dirty="0" smtClean="0">
                <a:solidFill>
                  <a:srgbClr val="0000FF"/>
                </a:solidFill>
              </a:rPr>
              <a:t>/cm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</a:rPr>
              <a:t>s (E=46GeV)</a:t>
            </a:r>
          </a:p>
          <a:p>
            <a:r>
              <a:rPr lang="en-US" altLang="zh-TW" sz="2000" dirty="0" smtClean="0">
                <a:solidFill>
                  <a:srgbClr val="0000FF"/>
                </a:solidFill>
              </a:rPr>
              <a:t>   = 1x10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32</a:t>
            </a:r>
            <a:r>
              <a:rPr lang="en-US" altLang="zh-TW" sz="2000" dirty="0" smtClean="0">
                <a:solidFill>
                  <a:srgbClr val="0000FF"/>
                </a:solidFill>
              </a:rPr>
              <a:t>/cm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</a:rPr>
              <a:t>s (E=100 GeV)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85728"/>
            <a:ext cx="68109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5072066" y="1500174"/>
            <a:ext cx="378621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R(s)</a:t>
            </a:r>
            <a:r>
              <a:rPr lang="en-US" altLang="zh-TW" sz="2000" dirty="0" smtClean="0"/>
              <a:t>  ratio for   SM predictions </a:t>
            </a:r>
          </a:p>
          <a:p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a</a:t>
            </a:r>
            <a:r>
              <a:rPr lang="el-GR" altLang="zh-TW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l-GR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-2)/2 </a:t>
            </a:r>
            <a:r>
              <a:rPr lang="en-US" altLang="zh-TW" sz="2000" dirty="0" smtClean="0"/>
              <a:t>and </a:t>
            </a:r>
            <a:r>
              <a:rPr lang="el-GR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Δα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5" name="Picture 3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428868"/>
            <a:ext cx="2357454" cy="64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071810"/>
            <a:ext cx="3764521" cy="59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3786190"/>
            <a:ext cx="41517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矩形 29"/>
          <p:cNvSpPr/>
          <p:nvPr/>
        </p:nvSpPr>
        <p:spPr>
          <a:xfrm>
            <a:off x="5715008" y="5929330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BESII in 2–5 GeV, precision 6%</a:t>
            </a:r>
          </a:p>
          <a:p>
            <a:r>
              <a:rPr lang="en-US" dirty="0" smtClean="0"/>
              <a:t>BESIII 2022   		3%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568952" cy="576064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QED precision on Bhabha  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29256" y="71414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it-IT" sz="3200" b="1" i="1" dirty="0" smtClean="0">
                <a:solidFill>
                  <a:srgbClr val="FF0000"/>
                </a:solidFill>
              </a:rPr>
              <a:t> 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 </a:t>
            </a:r>
            <a:r>
              <a:rPr lang="it-IT" sz="3200" b="1" i="1" dirty="0" smtClean="0">
                <a:solidFill>
                  <a:srgbClr val="FF0000"/>
                </a:solidFill>
              </a:rPr>
              <a:t>(n</a:t>
            </a:r>
            <a:r>
              <a:rPr lang="el-GR" sz="3200" b="1" dirty="0" smtClean="0">
                <a:solidFill>
                  <a:srgbClr val="FF0000"/>
                </a:solidFill>
              </a:rPr>
              <a:t>γ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zh-TW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285720" y="714356"/>
            <a:ext cx="8572560" cy="138499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44500" indent="-444500">
              <a:tabLst>
                <a:tab pos="265113" algn="l"/>
              </a:tabLst>
            </a:pPr>
            <a:r>
              <a:rPr lang="en-US" altLang="zh-TW" sz="2400" dirty="0" smtClean="0"/>
              <a:t>Methods used  for multiple photon corrections </a:t>
            </a:r>
          </a:p>
          <a:p>
            <a:pPr marL="444500" indent="-444500">
              <a:buFont typeface="+mj-lt"/>
              <a:buAutoNum type="arabicPeriod"/>
              <a:tabLst>
                <a:tab pos="265113" algn="l"/>
              </a:tabLst>
            </a:pPr>
            <a:r>
              <a:rPr lang="en-US" altLang="zh-TW" sz="2000" dirty="0" smtClean="0"/>
              <a:t>SF:  analytical collinear QED Structure Functions</a:t>
            </a:r>
          </a:p>
          <a:p>
            <a:pPr marL="444500" indent="-444500">
              <a:buFont typeface="+mj-lt"/>
              <a:buAutoNum type="arabicPeriod"/>
              <a:tabLst>
                <a:tab pos="265113" algn="l"/>
              </a:tabLst>
            </a:pPr>
            <a:r>
              <a:rPr lang="en-US" altLang="zh-TW" sz="2000" b="1" dirty="0" smtClean="0"/>
              <a:t>YFS exponentiation </a:t>
            </a:r>
            <a:r>
              <a:rPr lang="en-US" altLang="zh-TW" sz="2000" dirty="0" smtClean="0"/>
              <a:t>	</a:t>
            </a:r>
            <a:r>
              <a:rPr lang="en-US" altLang="zh-TW" sz="2000" b="1" dirty="0" smtClean="0"/>
              <a:t>Small angle</a:t>
            </a:r>
            <a:r>
              <a:rPr lang="en-US" altLang="zh-TW" sz="2000" dirty="0" smtClean="0"/>
              <a:t>	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0.054%	BHLUMI (LEP)</a:t>
            </a:r>
          </a:p>
          <a:p>
            <a:pPr marL="444500" indent="-444500">
              <a:buFont typeface="+mj-lt"/>
              <a:buAutoNum type="arabicPeriod"/>
              <a:tabLst>
                <a:tab pos="265113" algn="l"/>
              </a:tabLst>
            </a:pPr>
            <a:r>
              <a:rPr lang="en-US" altLang="zh-TW" sz="2000" b="1" dirty="0" smtClean="0"/>
              <a:t>PS:  Parton Shower</a:t>
            </a:r>
            <a:r>
              <a:rPr lang="en-US" altLang="zh-TW" sz="2000" dirty="0" smtClean="0"/>
              <a:t>	</a:t>
            </a:r>
            <a:r>
              <a:rPr lang="en-US" altLang="zh-TW" sz="2000" b="1" dirty="0" smtClean="0"/>
              <a:t>Large angle</a:t>
            </a:r>
            <a:r>
              <a:rPr lang="en-US" altLang="zh-TW" sz="2000" dirty="0" smtClean="0"/>
              <a:t>	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0.1%	</a:t>
            </a:r>
            <a:r>
              <a:rPr lang="en-US" altLang="zh-TW" sz="2000" b="1" dirty="0" err="1" smtClean="0">
                <a:solidFill>
                  <a:srgbClr val="0000FF"/>
                </a:solidFill>
              </a:rPr>
              <a:t>BabaYaga@NLO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 (Flavor F.)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5270651" y="3357562"/>
            <a:ext cx="3714776" cy="3046967"/>
            <a:chOff x="500034" y="2751166"/>
            <a:chExt cx="4500594" cy="3796239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2751166"/>
              <a:ext cx="4495800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4714884"/>
              <a:ext cx="4500594" cy="183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矩形 23"/>
          <p:cNvSpPr/>
          <p:nvPr/>
        </p:nvSpPr>
        <p:spPr>
          <a:xfrm>
            <a:off x="5214942" y="2714620"/>
            <a:ext cx="144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collinear log 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786058"/>
            <a:ext cx="1219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矩形 24"/>
          <p:cNvSpPr/>
          <p:nvPr/>
        </p:nvSpPr>
        <p:spPr>
          <a:xfrm>
            <a:off x="6572264" y="3071810"/>
            <a:ext cx="2444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200" dirty="0" smtClean="0">
                <a:solidFill>
                  <a:srgbClr val="0000FF"/>
                </a:solidFill>
              </a:rPr>
              <a:t>C.M. </a:t>
            </a:r>
            <a:r>
              <a:rPr lang="en-US" altLang="zh-TW" sz="1200" dirty="0" err="1" smtClean="0">
                <a:solidFill>
                  <a:srgbClr val="0000FF"/>
                </a:solidFill>
              </a:rPr>
              <a:t>Carloni</a:t>
            </a:r>
            <a:r>
              <a:rPr lang="en-US" altLang="zh-TW" sz="1200" dirty="0" smtClean="0">
                <a:solidFill>
                  <a:srgbClr val="0000FF"/>
                </a:solidFill>
              </a:rPr>
              <a:t> </a:t>
            </a:r>
            <a:r>
              <a:rPr lang="en-US" altLang="zh-TW" sz="1200" dirty="0" err="1" smtClean="0">
                <a:solidFill>
                  <a:srgbClr val="0000FF"/>
                </a:solidFill>
              </a:rPr>
              <a:t>Calame</a:t>
            </a:r>
            <a:endParaRPr lang="en-US" altLang="zh-TW" sz="1200" dirty="0" smtClean="0">
              <a:solidFill>
                <a:srgbClr val="0000FF"/>
              </a:solidFill>
            </a:endParaRPr>
          </a:p>
          <a:p>
            <a:pPr algn="r"/>
            <a:r>
              <a:rPr lang="en-US" altLang="zh-TW" sz="1200" dirty="0" smtClean="0">
                <a:solidFill>
                  <a:srgbClr val="0000FF"/>
                </a:solidFill>
              </a:rPr>
              <a:t>ECFA Higgs CERN 2021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7333" y="2341014"/>
            <a:ext cx="4429156" cy="66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lnSpc>
                <a:spcPts val="2200"/>
              </a:lnSpc>
              <a:tabLst>
                <a:tab pos="265113" algn="l"/>
              </a:tabLst>
            </a:pPr>
            <a:r>
              <a:rPr lang="it-IT" sz="2400" b="1" i="1" dirty="0" smtClean="0">
                <a:solidFill>
                  <a:srgbClr val="FF0000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2400" b="1" i="1" dirty="0" smtClean="0">
                <a:solidFill>
                  <a:srgbClr val="FF0000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</a:rPr>
              <a:t>− </a:t>
            </a:r>
            <a:r>
              <a:rPr lang="it-IT" sz="2400" b="1" i="1" dirty="0" smtClean="0">
                <a:solidFill>
                  <a:srgbClr val="FF0000"/>
                </a:solidFill>
              </a:rPr>
              <a:t>collision luminosity </a:t>
            </a:r>
          </a:p>
          <a:p>
            <a:pPr marL="444500" indent="-444500">
              <a:lnSpc>
                <a:spcPts val="2200"/>
              </a:lnSpc>
              <a:tabLst>
                <a:tab pos="265113" algn="l"/>
              </a:tabLst>
            </a:pPr>
            <a:r>
              <a:rPr lang="en-US" altLang="zh-TW" sz="2400" i="1" dirty="0" smtClean="0">
                <a:solidFill>
                  <a:srgbClr val="FF0000"/>
                </a:solidFill>
              </a:rPr>
              <a:t>by </a:t>
            </a:r>
            <a:r>
              <a:rPr lang="en-US" altLang="zh-TW" sz="2400" i="1" dirty="0" err="1" smtClean="0">
                <a:solidFill>
                  <a:srgbClr val="FF0000"/>
                </a:solidFill>
              </a:rPr>
              <a:t>coybtubg</a:t>
            </a:r>
            <a:r>
              <a:rPr lang="it-IT" altLang="zh-TW" sz="2400" i="1" dirty="0" smtClean="0">
                <a:solidFill>
                  <a:srgbClr val="FF0000"/>
                </a:solidFill>
              </a:rPr>
              <a:t> Bhabha events</a:t>
            </a:r>
            <a:endParaRPr lang="zh-TW" altLang="en-US" sz="2000" i="1" dirty="0"/>
          </a:p>
        </p:txBody>
      </p:sp>
      <p:pic>
        <p:nvPicPr>
          <p:cNvPr id="22536" name="Picture 8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34" y="3074154"/>
            <a:ext cx="2180375" cy="6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771" y="3707856"/>
            <a:ext cx="2214577" cy="6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348308"/>
            <a:ext cx="2247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 15"/>
          <p:cNvSpPr/>
          <p:nvPr/>
        </p:nvSpPr>
        <p:spPr>
          <a:xfrm>
            <a:off x="2687663" y="3279228"/>
            <a:ext cx="2098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</a:rPr>
              <a:t>Luminosity errors:</a:t>
            </a:r>
          </a:p>
          <a:p>
            <a:r>
              <a:rPr lang="en-US" altLang="zh-TW" i="1" dirty="0" smtClean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i="1" dirty="0" smtClean="0">
                <a:solidFill>
                  <a:srgbClr val="FF0000"/>
                </a:solidFill>
              </a:rPr>
              <a:t>Theory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14942" y="2285992"/>
            <a:ext cx="219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dirty="0" smtClean="0">
                <a:solidFill>
                  <a:srgbClr val="FF0000"/>
                </a:solidFill>
              </a:rPr>
              <a:t>Flavor Factories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4282" y="5348308"/>
            <a:ext cx="4857784" cy="1000274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TW" i="1" dirty="0" smtClean="0"/>
              <a:t>		           Large angle @ Flavor</a:t>
            </a:r>
          </a:p>
          <a:p>
            <a:pPr>
              <a:spcBef>
                <a:spcPts val="300"/>
              </a:spcBef>
            </a:pPr>
            <a:r>
              <a:rPr lang="en-US" altLang="zh-TW" i="1" dirty="0" smtClean="0"/>
              <a:t>		           Small angle @ LEP</a:t>
            </a:r>
          </a:p>
          <a:p>
            <a:pPr>
              <a:spcBef>
                <a:spcPts val="300"/>
              </a:spcBef>
            </a:pPr>
            <a:r>
              <a:rPr lang="en-US" altLang="zh-TW" i="1" dirty="0" smtClean="0"/>
              <a:t>		           Small angle @ t</a:t>
            </a:r>
            <a:r>
              <a:rPr lang="en-US" altLang="zh-TW" i="1" spc="-1500" baseline="52000" dirty="0" smtClean="0"/>
              <a:t>—</a:t>
            </a:r>
            <a:r>
              <a:rPr lang="en-US" altLang="zh-TW" i="1" dirty="0" smtClean="0"/>
              <a:t>t  thresh.</a:t>
            </a:r>
            <a:endParaRPr lang="zh-TW" altLang="en-US" i="1" dirty="0"/>
          </a:p>
        </p:txBody>
      </p:sp>
      <p:sp>
        <p:nvSpPr>
          <p:cNvPr id="20" name="矩形 19"/>
          <p:cNvSpPr/>
          <p:nvPr/>
        </p:nvSpPr>
        <p:spPr>
          <a:xfrm>
            <a:off x="4000496" y="4857760"/>
            <a:ext cx="997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G. </a:t>
            </a:r>
            <a:r>
              <a:rPr lang="en-US" sz="1200" dirty="0" err="1" smtClean="0">
                <a:solidFill>
                  <a:srgbClr val="0000FF"/>
                </a:solidFill>
              </a:rPr>
              <a:t>Montagna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altLang="zh-TW" sz="1200" dirty="0" err="1" smtClean="0">
                <a:solidFill>
                  <a:srgbClr val="0000FF"/>
                </a:solidFill>
              </a:rPr>
              <a:t>Ustron</a:t>
            </a:r>
            <a:r>
              <a:rPr lang="en-US" altLang="zh-TW" sz="1200" dirty="0" smtClean="0">
                <a:solidFill>
                  <a:srgbClr val="0000FF"/>
                </a:solidFill>
              </a:rPr>
              <a:t>, 2015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4282" y="4848242"/>
            <a:ext cx="144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collinear log 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929198"/>
            <a:ext cx="1219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642918"/>
            <a:ext cx="3214710" cy="129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群組 39"/>
          <p:cNvGrpSpPr/>
          <p:nvPr/>
        </p:nvGrpSpPr>
        <p:grpSpPr>
          <a:xfrm>
            <a:off x="4929190" y="1979765"/>
            <a:ext cx="4000528" cy="3416072"/>
            <a:chOff x="4644008" y="2534348"/>
            <a:chExt cx="4286280" cy="3558948"/>
          </a:xfrm>
        </p:grpSpPr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4005340"/>
              <a:ext cx="3103606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 noChangeAspect="1"/>
            </p:cNvGrpSpPr>
            <p:nvPr/>
          </p:nvGrpSpPr>
          <p:grpSpPr>
            <a:xfrm>
              <a:off x="4644008" y="2534348"/>
              <a:ext cx="4286280" cy="3558948"/>
              <a:chOff x="4747858" y="2887315"/>
              <a:chExt cx="3796998" cy="3886200"/>
            </a:xfrm>
          </p:grpSpPr>
          <p:pic>
            <p:nvPicPr>
              <p:cNvPr id="51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47858" y="2887315"/>
                <a:ext cx="3796998" cy="388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52" name="直線單箭頭接點 13"/>
              <p:cNvCxnSpPr/>
              <p:nvPr/>
            </p:nvCxnSpPr>
            <p:spPr>
              <a:xfrm rot="5400000">
                <a:off x="5388124" y="5556791"/>
                <a:ext cx="11430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文字方塊 22"/>
              <p:cNvSpPr txBox="1"/>
              <p:nvPr/>
            </p:nvSpPr>
            <p:spPr>
              <a:xfrm>
                <a:off x="6070537" y="4837488"/>
                <a:ext cx="1820698" cy="78150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i="1" dirty="0" smtClean="0">
                    <a:solidFill>
                      <a:srgbClr val="0000FF"/>
                    </a:solidFill>
                    <a:latin typeface="+mj-lt"/>
                  </a:rPr>
                  <a:t>count Bhabha </a:t>
                </a:r>
              </a:p>
              <a:p>
                <a:r>
                  <a:rPr lang="en-US" altLang="zh-TW" sz="1600" i="1" dirty="0" smtClean="0">
                    <a:solidFill>
                      <a:srgbClr val="0000FF"/>
                    </a:solidFill>
                    <a:latin typeface="+mj-lt"/>
                  </a:rPr>
                  <a:t>in Fiducial region</a:t>
                </a:r>
              </a:p>
            </p:txBody>
          </p:sp>
          <p:cxnSp>
            <p:nvCxnSpPr>
              <p:cNvPr id="54" name="直線單箭頭接點 13"/>
              <p:cNvCxnSpPr/>
              <p:nvPr/>
            </p:nvCxnSpPr>
            <p:spPr>
              <a:xfrm rot="5400000">
                <a:off x="6423075" y="5556791"/>
                <a:ext cx="11430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矩形 42"/>
            <p:cNvSpPr/>
            <p:nvPr/>
          </p:nvSpPr>
          <p:spPr>
            <a:xfrm>
              <a:off x="6287082" y="2794087"/>
              <a:ext cx="2643205" cy="737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000" b="1" dirty="0" smtClean="0">
                  <a:latin typeface="Calibri" pitchFamily="34" charset="0"/>
                </a:rPr>
                <a:t>Bhabha  </a:t>
              </a:r>
              <a:r>
                <a:rPr lang="en-US" sz="1600" dirty="0" smtClean="0">
                  <a:latin typeface="Calibri" pitchFamily="34" charset="0"/>
                </a:rPr>
                <a:t>enter of mass</a:t>
              </a:r>
              <a:endParaRPr lang="en-US" sz="2000" b="1" dirty="0" smtClean="0">
                <a:latin typeface="Calibri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000" b="1" i="1" dirty="0" smtClean="0">
                  <a:solidFill>
                    <a:srgbClr val="FF0000"/>
                  </a:solidFill>
                  <a:latin typeface="Calibri" pitchFamily="34" charset="0"/>
                </a:rPr>
                <a:t>θ</a:t>
              </a:r>
              <a:r>
                <a:rPr lang="en-US" sz="2000" b="1" dirty="0" smtClean="0">
                  <a:latin typeface="Calibri" pitchFamily="34" charset="0"/>
                </a:rPr>
                <a:t> distribution</a:t>
              </a:r>
              <a:endParaRPr lang="zh-TW" altLang="en-US" sz="2000" dirty="0"/>
            </a:p>
          </p:txBody>
        </p:sp>
        <p:sp>
          <p:nvSpPr>
            <p:cNvPr id="44" name="手繪多邊形 43"/>
            <p:cNvSpPr/>
            <p:nvPr/>
          </p:nvSpPr>
          <p:spPr>
            <a:xfrm>
              <a:off x="5996105" y="5074190"/>
              <a:ext cx="1315401" cy="502733"/>
            </a:xfrm>
            <a:custGeom>
              <a:avLst/>
              <a:gdLst>
                <a:gd name="connsiteX0" fmla="*/ 0 w 2123089"/>
                <a:gd name="connsiteY0" fmla="*/ 0 h 746234"/>
                <a:gd name="connsiteX1" fmla="*/ 10510 w 2123089"/>
                <a:gd name="connsiteY1" fmla="*/ 714703 h 746234"/>
                <a:gd name="connsiteX2" fmla="*/ 2123089 w 2123089"/>
                <a:gd name="connsiteY2" fmla="*/ 746234 h 746234"/>
                <a:gd name="connsiteX3" fmla="*/ 1576551 w 2123089"/>
                <a:gd name="connsiteY3" fmla="*/ 683172 h 746234"/>
                <a:gd name="connsiteX4" fmla="*/ 1103586 w 2123089"/>
                <a:gd name="connsiteY4" fmla="*/ 557048 h 746234"/>
                <a:gd name="connsiteX5" fmla="*/ 714703 w 2123089"/>
                <a:gd name="connsiteY5" fmla="*/ 409903 h 746234"/>
                <a:gd name="connsiteX6" fmla="*/ 252248 w 2123089"/>
                <a:gd name="connsiteY6" fmla="*/ 210207 h 746234"/>
                <a:gd name="connsiteX7" fmla="*/ 0 w 2123089"/>
                <a:gd name="connsiteY7" fmla="*/ 0 h 74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3089" h="746234">
                  <a:moveTo>
                    <a:pt x="0" y="0"/>
                  </a:moveTo>
                  <a:lnTo>
                    <a:pt x="10510" y="714703"/>
                  </a:lnTo>
                  <a:lnTo>
                    <a:pt x="2123089" y="746234"/>
                  </a:lnTo>
                  <a:lnTo>
                    <a:pt x="1576551" y="683172"/>
                  </a:lnTo>
                  <a:lnTo>
                    <a:pt x="1103586" y="557048"/>
                  </a:lnTo>
                  <a:lnTo>
                    <a:pt x="714703" y="409903"/>
                  </a:lnTo>
                  <a:lnTo>
                    <a:pt x="252248" y="210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22"/>
            <p:cNvSpPr txBox="1"/>
            <p:nvPr/>
          </p:nvSpPr>
          <p:spPr>
            <a:xfrm>
              <a:off x="6300192" y="3614468"/>
              <a:ext cx="1824497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TW" sz="1800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detector spatial resolution</a:t>
              </a:r>
            </a:p>
          </p:txBody>
        </p:sp>
        <p:cxnSp>
          <p:nvCxnSpPr>
            <p:cNvPr id="46" name="直線單箭頭接點 13"/>
            <p:cNvCxnSpPr/>
            <p:nvPr/>
          </p:nvCxnSpPr>
          <p:spPr>
            <a:xfrm rot="5400000">
              <a:off x="6048070" y="3866590"/>
              <a:ext cx="274918" cy="20272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34"/>
            <p:cNvGrpSpPr/>
            <p:nvPr/>
          </p:nvGrpSpPr>
          <p:grpSpPr>
            <a:xfrm>
              <a:off x="5814000" y="4123109"/>
              <a:ext cx="420383" cy="427463"/>
              <a:chOff x="5814000" y="1489369"/>
              <a:chExt cx="420383" cy="427463"/>
            </a:xfrm>
          </p:grpSpPr>
          <p:sp>
            <p:nvSpPr>
              <p:cNvPr id="48" name="Freeform 16"/>
              <p:cNvSpPr/>
              <p:nvPr/>
            </p:nvSpPr>
            <p:spPr>
              <a:xfrm>
                <a:off x="5814000" y="1489369"/>
                <a:ext cx="211264" cy="427463"/>
              </a:xfrm>
              <a:custGeom>
                <a:avLst/>
                <a:gdLst>
                  <a:gd name="connsiteX0" fmla="*/ 466493 w 466493"/>
                  <a:gd name="connsiteY0" fmla="*/ 14868 h 706243"/>
                  <a:gd name="connsiteX1" fmla="*/ 388434 w 466493"/>
                  <a:gd name="connsiteY1" fmla="*/ 14868 h 706243"/>
                  <a:gd name="connsiteX2" fmla="*/ 310376 w 466493"/>
                  <a:gd name="connsiteY2" fmla="*/ 104078 h 706243"/>
                  <a:gd name="connsiteX3" fmla="*/ 198864 w 466493"/>
                  <a:gd name="connsiteY3" fmla="*/ 561278 h 706243"/>
                  <a:gd name="connsiteX4" fmla="*/ 31595 w 466493"/>
                  <a:gd name="connsiteY4" fmla="*/ 683941 h 706243"/>
                  <a:gd name="connsiteX5" fmla="*/ 9293 w 466493"/>
                  <a:gd name="connsiteY5" fmla="*/ 695093 h 7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493" h="706243">
                    <a:moveTo>
                      <a:pt x="466493" y="14868"/>
                    </a:moveTo>
                    <a:cubicBezTo>
                      <a:pt x="440473" y="7434"/>
                      <a:pt x="414453" y="0"/>
                      <a:pt x="388434" y="14868"/>
                    </a:cubicBezTo>
                    <a:cubicBezTo>
                      <a:pt x="362415" y="29736"/>
                      <a:pt x="341971" y="13010"/>
                      <a:pt x="310376" y="104078"/>
                    </a:cubicBezTo>
                    <a:cubicBezTo>
                      <a:pt x="278781" y="195146"/>
                      <a:pt x="245327" y="464634"/>
                      <a:pt x="198864" y="561278"/>
                    </a:cubicBezTo>
                    <a:cubicBezTo>
                      <a:pt x="152401" y="657922"/>
                      <a:pt x="63190" y="661639"/>
                      <a:pt x="31595" y="683941"/>
                    </a:cubicBezTo>
                    <a:cubicBezTo>
                      <a:pt x="0" y="706243"/>
                      <a:pt x="4646" y="700668"/>
                      <a:pt x="9293" y="695093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Freeform 17"/>
              <p:cNvSpPr/>
              <p:nvPr/>
            </p:nvSpPr>
            <p:spPr>
              <a:xfrm flipH="1">
                <a:off x="6012000" y="1489369"/>
                <a:ext cx="222383" cy="427463"/>
              </a:xfrm>
              <a:custGeom>
                <a:avLst/>
                <a:gdLst>
                  <a:gd name="connsiteX0" fmla="*/ 466493 w 466493"/>
                  <a:gd name="connsiteY0" fmla="*/ 14868 h 706243"/>
                  <a:gd name="connsiteX1" fmla="*/ 388434 w 466493"/>
                  <a:gd name="connsiteY1" fmla="*/ 14868 h 706243"/>
                  <a:gd name="connsiteX2" fmla="*/ 310376 w 466493"/>
                  <a:gd name="connsiteY2" fmla="*/ 104078 h 706243"/>
                  <a:gd name="connsiteX3" fmla="*/ 198864 w 466493"/>
                  <a:gd name="connsiteY3" fmla="*/ 561278 h 706243"/>
                  <a:gd name="connsiteX4" fmla="*/ 31595 w 466493"/>
                  <a:gd name="connsiteY4" fmla="*/ 683941 h 706243"/>
                  <a:gd name="connsiteX5" fmla="*/ 9293 w 466493"/>
                  <a:gd name="connsiteY5" fmla="*/ 695093 h 7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493" h="706243">
                    <a:moveTo>
                      <a:pt x="466493" y="14868"/>
                    </a:moveTo>
                    <a:cubicBezTo>
                      <a:pt x="440473" y="7434"/>
                      <a:pt x="414453" y="0"/>
                      <a:pt x="388434" y="14868"/>
                    </a:cubicBezTo>
                    <a:cubicBezTo>
                      <a:pt x="362415" y="29736"/>
                      <a:pt x="341971" y="13010"/>
                      <a:pt x="310376" y="104078"/>
                    </a:cubicBezTo>
                    <a:cubicBezTo>
                      <a:pt x="278781" y="195146"/>
                      <a:pt x="245327" y="464634"/>
                      <a:pt x="198864" y="561278"/>
                    </a:cubicBezTo>
                    <a:cubicBezTo>
                      <a:pt x="152401" y="657922"/>
                      <a:pt x="63190" y="661639"/>
                      <a:pt x="31595" y="683941"/>
                    </a:cubicBezTo>
                    <a:cubicBezTo>
                      <a:pt x="0" y="706243"/>
                      <a:pt x="4646" y="700668"/>
                      <a:pt x="9293" y="695093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0" name="直線單箭頭接點 13"/>
              <p:cNvCxnSpPr/>
              <p:nvPr/>
            </p:nvCxnSpPr>
            <p:spPr>
              <a:xfrm rot="5400000">
                <a:off x="5878800" y="1626834"/>
                <a:ext cx="275634" cy="704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ectangle 45"/>
          <p:cNvSpPr/>
          <p:nvPr/>
        </p:nvSpPr>
        <p:spPr>
          <a:xfrm>
            <a:off x="0" y="1281762"/>
            <a:ext cx="47148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it-IT" sz="2800" b="1" i="1" dirty="0" smtClean="0">
                <a:solidFill>
                  <a:srgbClr val="FF0000"/>
                </a:solidFill>
                <a:cs typeface="Times New Roman" pitchFamily="18" charset="0"/>
              </a:rPr>
              <a:t>Luminosity </a:t>
            </a:r>
            <a:r>
              <a:rPr lang="it-IT" sz="2800" b="1" i="1" dirty="0" smtClean="0">
                <a:latin typeface="Viner Hand ITC" pitchFamily="66" charset="0"/>
                <a:cs typeface="Times New Roman" pitchFamily="18" charset="0"/>
              </a:rPr>
              <a:t>L </a:t>
            </a:r>
            <a:r>
              <a:rPr lang="it-IT" sz="2800" b="1" i="1" dirty="0" smtClean="0">
                <a:solidFill>
                  <a:srgbClr val="FF0000"/>
                </a:solidFill>
                <a:cs typeface="Times New Roman" pitchFamily="18" charset="0"/>
              </a:rPr>
              <a:t> is derived by </a:t>
            </a:r>
            <a:endParaRPr lang="it-IT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6700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</a:p>
          <a:p>
            <a:pPr marL="266700" indent="-266700"/>
            <a:endParaRPr lang="it-IT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6700" indent="-266700"/>
            <a:endParaRPr lang="it-IT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6700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</a:p>
          <a:p>
            <a:pPr marL="266700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Bhabha detected for</a:t>
            </a:r>
            <a:endParaRPr lang="it-IT" sz="2400" b="1" dirty="0" smtClean="0"/>
          </a:p>
          <a:p>
            <a:pPr marL="536575" indent="-269875">
              <a:buFont typeface="Calibri" pitchFamily="34" charset="0"/>
              <a:buChar char="−"/>
            </a:pPr>
            <a:r>
              <a:rPr lang="en-US" sz="2000" b="1" i="1" dirty="0" smtClean="0">
                <a:solidFill>
                  <a:srgbClr val="0000FF"/>
                </a:solidFill>
              </a:rPr>
              <a:t>a pair of back-back electrons, </a:t>
            </a:r>
            <a:endParaRPr lang="en-US" sz="2000" dirty="0" smtClean="0"/>
          </a:p>
          <a:p>
            <a:pPr marL="536575" indent="-269875">
              <a:buFont typeface="Calibri" pitchFamily="34" charset="0"/>
              <a:buChar char="−"/>
            </a:pPr>
            <a:r>
              <a:rPr lang="en-US" sz="2000" b="1" i="1" dirty="0" smtClean="0">
                <a:solidFill>
                  <a:srgbClr val="0000FF"/>
                </a:solidFill>
              </a:rPr>
              <a:t>precision </a:t>
            </a:r>
            <a:r>
              <a:rPr lang="el-GR" sz="2000" b="1" i="1" dirty="0" smtClean="0">
                <a:solidFill>
                  <a:srgbClr val="0000FF"/>
                </a:solidFill>
              </a:rPr>
              <a:t>θ</a:t>
            </a:r>
            <a:r>
              <a:rPr lang="en-US" sz="2000" b="1" i="1" dirty="0" smtClean="0">
                <a:solidFill>
                  <a:srgbClr val="0000FF"/>
                </a:solidFill>
              </a:rPr>
              <a:t> of 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e,e</a:t>
            </a:r>
            <a:r>
              <a:rPr lang="en-US" sz="2000" b="1" i="1" dirty="0" smtClean="0">
                <a:solidFill>
                  <a:srgbClr val="0000FF"/>
                </a:solidFill>
              </a:rPr>
              <a:t>(</a:t>
            </a:r>
            <a:r>
              <a:rPr lang="el-GR" sz="2000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sz="2000" b="1" i="1" dirty="0" smtClean="0">
                <a:solidFill>
                  <a:srgbClr val="0000FF"/>
                </a:solidFill>
                <a:cs typeface="Times New Roman" pitchFamily="18" charset="0"/>
              </a:rPr>
              <a:t>) in </a:t>
            </a:r>
            <a:r>
              <a:rPr lang="en-US" sz="2000" b="1" i="1" dirty="0" err="1" smtClean="0">
                <a:solidFill>
                  <a:srgbClr val="0000FF"/>
                </a:solidFill>
                <a:cs typeface="Times New Roman" pitchFamily="18" charset="0"/>
              </a:rPr>
              <a:t>fiducial</a:t>
            </a:r>
            <a:r>
              <a:rPr lang="en-US" sz="2000" b="1" i="1" dirty="0" smtClean="0">
                <a:solidFill>
                  <a:srgbClr val="0000FF"/>
                </a:solidFill>
                <a:cs typeface="Times New Roman" pitchFamily="18" charset="0"/>
              </a:rPr>
              <a:t> region</a:t>
            </a:r>
          </a:p>
          <a:p>
            <a:pPr marL="355600" indent="-355600"/>
            <a:endParaRPr lang="en-US" sz="2000" b="1" i="1" dirty="0" smtClean="0">
              <a:solidFill>
                <a:srgbClr val="0000FF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28596" y="1710390"/>
            <a:ext cx="2853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 → 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(n</a:t>
            </a:r>
            <a:r>
              <a:rPr lang="el-GR" sz="3200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55" name="Rectangle 11"/>
          <p:cNvSpPr/>
          <p:nvPr/>
        </p:nvSpPr>
        <p:spPr>
          <a:xfrm>
            <a:off x="285720" y="4432095"/>
            <a:ext cx="4500594" cy="2354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L/L ~ 2</a:t>
            </a: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</a:rPr>
              <a:t> δ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θ/</a:t>
            </a:r>
            <a:r>
              <a:rPr lang="en-US" sz="2400" b="1" i="1" dirty="0" err="1" smtClean="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2400" b="1" i="1" baseline="-25000" dirty="0" err="1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endParaRPr lang="en-US" sz="600" i="1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800" b="1" i="1" dirty="0" smtClean="0">
                <a:solidFill>
                  <a:srgbClr val="FF0000"/>
                </a:solidFill>
                <a:latin typeface="Calibri" pitchFamily="34" charset="0"/>
              </a:rPr>
              <a:t>L/L = 10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Calibri" pitchFamily="34" charset="0"/>
              </a:rPr>
              <a:t>-4</a:t>
            </a:r>
            <a:endParaRPr lang="en-US" sz="2800" i="1" dirty="0" smtClean="0"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TW" sz="2000" i="1" dirty="0" smtClean="0">
                <a:latin typeface="Calibri" pitchFamily="34" charset="0"/>
              </a:rPr>
              <a:t>at   </a:t>
            </a:r>
            <a:r>
              <a:rPr lang="en-US" altLang="zh-TW" sz="2000" b="1" i="1" dirty="0" smtClean="0">
                <a:latin typeface="Calibri" pitchFamily="34" charset="0"/>
              </a:rPr>
              <a:t>z = ± 1000 mm, </a:t>
            </a:r>
            <a:r>
              <a:rPr lang="en-US" sz="2000" i="1" dirty="0" smtClean="0">
                <a:latin typeface="Calibri" pitchFamily="34" charset="0"/>
              </a:rPr>
              <a:t>θ</a:t>
            </a:r>
            <a:r>
              <a:rPr lang="en-US" sz="2000" i="1" baseline="-25000" dirty="0" smtClean="0">
                <a:latin typeface="Calibri" pitchFamily="34" charset="0"/>
              </a:rPr>
              <a:t>min  </a:t>
            </a:r>
            <a:r>
              <a:rPr lang="en-US" sz="2000" i="1" dirty="0" smtClean="0">
                <a:latin typeface="Calibri" pitchFamily="34" charset="0"/>
              </a:rPr>
              <a:t>= </a:t>
            </a:r>
            <a:r>
              <a:rPr lang="en-US" sz="2000" b="1" i="1" dirty="0" smtClean="0">
                <a:latin typeface="Calibri" pitchFamily="34" charset="0"/>
              </a:rPr>
              <a:t>20 mRad</a:t>
            </a:r>
          </a:p>
          <a:p>
            <a:pPr marL="358775" indent="-358775"/>
            <a:r>
              <a:rPr lang="en-US" sz="2000" b="1" dirty="0" smtClean="0">
                <a:latin typeface="Calibri" pitchFamily="34" charset="0"/>
                <a:sym typeface="Wingdings" pitchFamily="2" charset="2"/>
              </a:rPr>
              <a:t> →   </a:t>
            </a:r>
            <a:r>
              <a:rPr lang="el-GR" sz="2000" b="1" i="1" dirty="0" smtClean="0">
                <a:latin typeface="Calibri" pitchFamily="34" charset="0"/>
              </a:rPr>
              <a:t>δ</a:t>
            </a:r>
            <a:r>
              <a:rPr lang="en-US" sz="2000" b="1" i="1" dirty="0" smtClean="0">
                <a:latin typeface="Calibri" pitchFamily="34" charset="0"/>
              </a:rPr>
              <a:t>θ </a:t>
            </a:r>
            <a:r>
              <a:rPr lang="en-US" sz="2000" i="1" dirty="0" smtClean="0">
                <a:latin typeface="Calibri" pitchFamily="34" charset="0"/>
              </a:rPr>
              <a:t>= 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</a:rPr>
              <a:t>1 </a:t>
            </a:r>
            <a:r>
              <a:rPr lang="el-GR" sz="2000" b="1" i="1" dirty="0" smtClean="0">
                <a:solidFill>
                  <a:srgbClr val="FF0000"/>
                </a:solidFill>
                <a:latin typeface="Calibri" pitchFamily="34" charset="0"/>
              </a:rPr>
              <a:t>μ</a:t>
            </a:r>
            <a:r>
              <a:rPr lang="en-US" sz="2000" b="1" i="1" dirty="0" err="1" smtClean="0">
                <a:solidFill>
                  <a:srgbClr val="FF0000"/>
                </a:solidFill>
                <a:latin typeface="Calibri" pitchFamily="34" charset="0"/>
              </a:rPr>
              <a:t>Rad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 </a:t>
            </a:r>
            <a:r>
              <a:rPr lang="en-US" sz="2000" dirty="0" smtClean="0">
                <a:latin typeface="Calibri" pitchFamily="34" charset="0"/>
                <a:sym typeface="Wingdings" panose="05000000000000000000" pitchFamily="2" charset="2"/>
              </a:rPr>
              <a:t>or  </a:t>
            </a:r>
            <a:r>
              <a:rPr lang="en-US" sz="2000" b="1" i="1" dirty="0" err="1" smtClean="0">
                <a:latin typeface="Calibri" pitchFamily="34" charset="0"/>
                <a:sym typeface="Wingdings" panose="05000000000000000000" pitchFamily="2" charset="2"/>
              </a:rPr>
              <a:t>dr</a:t>
            </a:r>
            <a:r>
              <a:rPr lang="en-US" sz="2000" b="1" i="1" dirty="0" smtClean="0">
                <a:latin typeface="Calibri" pitchFamily="34" charset="0"/>
                <a:sym typeface="Wingdings" panose="05000000000000000000" pitchFamily="2" charset="2"/>
              </a:rPr>
              <a:t> = 1 </a:t>
            </a:r>
            <a:r>
              <a:rPr lang="el-GR" sz="2000" b="1" i="1" dirty="0" smtClean="0">
                <a:latin typeface="Calibri" pitchFamily="34" charset="0"/>
                <a:sym typeface="Wingdings" panose="05000000000000000000" pitchFamily="2" charset="2"/>
              </a:rPr>
              <a:t>μ</a:t>
            </a:r>
            <a:r>
              <a:rPr lang="en-US" sz="2000" b="1" i="1" dirty="0" smtClean="0">
                <a:latin typeface="Calibri" pitchFamily="34" charset="0"/>
                <a:sym typeface="Wingdings" panose="05000000000000000000" pitchFamily="2" charset="2"/>
              </a:rPr>
              <a:t>m </a:t>
            </a:r>
          </a:p>
          <a:p>
            <a:pPr marL="358775" indent="-358775">
              <a:spcBef>
                <a:spcPts val="600"/>
              </a:spcBef>
            </a:pPr>
            <a:r>
              <a:rPr lang="en-US" sz="2000" i="1" dirty="0" smtClean="0">
                <a:latin typeface="Calibri" pitchFamily="34" charset="0"/>
                <a:sym typeface="Wingdings" panose="05000000000000000000" pitchFamily="2" charset="2"/>
              </a:rPr>
              <a:t>error due to offset on Z </a:t>
            </a:r>
          </a:p>
          <a:p>
            <a:pPr marL="358775" indent="-358775"/>
            <a:r>
              <a:rPr lang="en-US" altLang="zh-TW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   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Calibri" pitchFamily="34" charset="0"/>
              </a:rPr>
              <a:t>50 </a:t>
            </a:r>
            <a:r>
              <a:rPr lang="el-GR" sz="20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μ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Calibri" pitchFamily="34" charset="0"/>
              </a:rPr>
              <a:t>m </a:t>
            </a:r>
            <a:r>
              <a:rPr lang="en-US" altLang="zh-TW" sz="2000" i="1" dirty="0" smtClean="0">
                <a:latin typeface="Calibri" pitchFamily="34" charset="0"/>
              </a:rPr>
              <a:t>on Z  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eq.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 </a:t>
            </a:r>
            <a:r>
              <a:rPr lang="en-US" altLang="zh-TW" sz="2000" i="1" dirty="0" err="1" smtClean="0">
                <a:latin typeface="Calibri" pitchFamily="34" charset="0"/>
                <a:sym typeface="Wingdings" pitchFamily="2" charset="2"/>
              </a:rPr>
              <a:t>dr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= </a:t>
            </a:r>
            <a:r>
              <a:rPr lang="el-GR" sz="2000" i="1" dirty="0" smtClean="0">
                <a:latin typeface="Calibri" pitchFamily="34" charset="0"/>
              </a:rPr>
              <a:t>δ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z x 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= 1</a:t>
            </a:r>
            <a:r>
              <a:rPr lang="el-GR" altLang="zh-TW" sz="2000" b="1" i="1" dirty="0" smtClean="0">
                <a:latin typeface="Calibri" pitchFamily="34" charset="0"/>
                <a:sym typeface="Wingdings" pitchFamily="2" charset="2"/>
              </a:rPr>
              <a:t> μ</a:t>
            </a: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m</a:t>
            </a:r>
          </a:p>
        </p:txBody>
      </p:sp>
      <p:sp>
        <p:nvSpPr>
          <p:cNvPr id="56" name="文字方塊 22"/>
          <p:cNvSpPr txBox="1"/>
          <p:nvPr/>
        </p:nvSpPr>
        <p:spPr>
          <a:xfrm>
            <a:off x="5072066" y="5623103"/>
            <a:ext cx="3929090" cy="11541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TW" sz="2400" b="1" i="1" dirty="0" smtClean="0">
                <a:solidFill>
                  <a:srgbClr val="FF0000"/>
                </a:solidFill>
                <a:latin typeface="Calibri" pitchFamily="34" charset="0"/>
              </a:rPr>
              <a:t>Luminosity systematics  </a:t>
            </a:r>
            <a:r>
              <a:rPr lang="en-US" altLang="zh-TW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due to</a:t>
            </a:r>
            <a:endParaRPr lang="en-US" altLang="zh-TW" sz="2400" b="1" i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zh-TW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event counting in/out fiducial edge </a:t>
            </a:r>
            <a:r>
              <a:rPr lang="en-US" altLang="zh-TW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 </a:t>
            </a:r>
            <a:endParaRPr lang="en-US" altLang="zh-TW" b="1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/>
              <a:buChar char="è"/>
            </a:pPr>
            <a:r>
              <a:rPr lang="en-US" altLang="zh-TW" sz="24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offset on the mean of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endParaRPr lang="en-US" altLang="zh-TW" sz="2400" b="1" i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標題 24"/>
          <p:cNvSpPr>
            <a:spLocks noGrp="1"/>
          </p:cNvSpPr>
          <p:nvPr>
            <p:ph type="title"/>
          </p:nvPr>
        </p:nvSpPr>
        <p:spPr>
          <a:xfrm>
            <a:off x="285720" y="0"/>
            <a:ext cx="8496944" cy="857256"/>
          </a:xfrm>
        </p:spPr>
        <p:txBody>
          <a:bodyPr/>
          <a:lstStyle/>
          <a:p>
            <a:pPr marL="0" indent="0"/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Bhabha event counting to 10</a:t>
            </a:r>
            <a:r>
              <a:rPr lang="en-US" altLang="zh-TW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-4</a:t>
            </a:r>
            <a:br>
              <a:rPr lang="en-US" altLang="zh-TW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zh-TW" sz="2800" dirty="0" smtClean="0">
                <a:solidFill>
                  <a:srgbClr val="0000FF"/>
                </a:solidFill>
                <a:latin typeface="+mn-lt"/>
              </a:rPr>
              <a:t>SM an order improvement to LEP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27" name="群組 29"/>
          <p:cNvGrpSpPr>
            <a:grpSpLocks noChangeAspect="1"/>
          </p:cNvGrpSpPr>
          <p:nvPr/>
        </p:nvGrpSpPr>
        <p:grpSpPr>
          <a:xfrm>
            <a:off x="285720" y="2281894"/>
            <a:ext cx="4500594" cy="846635"/>
            <a:chOff x="285720" y="1523317"/>
            <a:chExt cx="4028636" cy="743614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7438" y="1591660"/>
              <a:ext cx="2500330" cy="675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885" y="1581771"/>
              <a:ext cx="1350543" cy="63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矩形 29"/>
            <p:cNvSpPr/>
            <p:nvPr/>
          </p:nvSpPr>
          <p:spPr>
            <a:xfrm>
              <a:off x="285720" y="1523317"/>
              <a:ext cx="4028636" cy="691238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638100"/>
            <a:ext cx="2407962" cy="18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7" y="4508768"/>
            <a:ext cx="2289788" cy="205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0"/>
            <a:ext cx="8568952" cy="576064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Bhabha experimental results        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85720" y="3633289"/>
            <a:ext cx="40719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ts val="22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L3 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radiative Bhabha with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ISR</a:t>
            </a:r>
          </a:p>
          <a:p>
            <a:pPr marL="271463" indent="-271463">
              <a:lnSpc>
                <a:spcPts val="2200"/>
              </a:lnSpc>
            </a:pPr>
            <a:r>
              <a:rPr lang="en-US" altLang="zh-TW" sz="2400" dirty="0" smtClean="0">
                <a:latin typeface="+mj-lt"/>
                <a:sym typeface="Wingdings" pitchFamily="2" charset="2"/>
              </a:rPr>
              <a:t>Systematic error at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~1% level</a:t>
            </a:r>
          </a:p>
          <a:p>
            <a:pPr marL="271463" indent="-271463">
              <a:lnSpc>
                <a:spcPts val="2200"/>
              </a:lnSpc>
            </a:pPr>
            <a:r>
              <a:rPr lang="en-US" altLang="zh-TW" dirty="0" smtClean="0">
                <a:sym typeface="Wingdings" pitchFamily="2" charset="2"/>
              </a:rPr>
              <a:t>√s= 50 ~ 170 GeV,  232 pb</a:t>
            </a:r>
            <a:r>
              <a:rPr lang="en-US" altLang="zh-TW" baseline="30000" dirty="0" smtClean="0">
                <a:sym typeface="Wingdings" pitchFamily="2" charset="2"/>
              </a:rPr>
              <a:t>-1</a:t>
            </a:r>
            <a:r>
              <a:rPr lang="en-US" altLang="zh-TW" dirty="0" smtClean="0">
                <a:sym typeface="Wingdings" pitchFamily="2" charset="2"/>
              </a:rPr>
              <a:t>, 2856 event </a:t>
            </a:r>
          </a:p>
        </p:txBody>
      </p:sp>
      <p:sp>
        <p:nvSpPr>
          <p:cNvPr id="9" name="矩形 8"/>
          <p:cNvSpPr/>
          <p:nvPr/>
        </p:nvSpPr>
        <p:spPr>
          <a:xfrm>
            <a:off x="5929322" y="71414"/>
            <a:ext cx="2717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it-IT" sz="3200" b="1" i="1" dirty="0" smtClean="0">
                <a:solidFill>
                  <a:srgbClr val="FF0000"/>
                </a:solidFill>
              </a:rPr>
              <a:t> 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 </a:t>
            </a:r>
            <a:r>
              <a:rPr lang="it-IT" sz="3200" b="1" i="1" dirty="0" smtClean="0">
                <a:solidFill>
                  <a:srgbClr val="FF0000"/>
                </a:solidFill>
              </a:rPr>
              <a:t>(</a:t>
            </a:r>
            <a:r>
              <a:rPr lang="el-GR" sz="3200" b="1" dirty="0" smtClean="0">
                <a:solidFill>
                  <a:srgbClr val="FF0000"/>
                </a:solidFill>
              </a:rPr>
              <a:t>γ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zh-TW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7143768" y="6519446"/>
            <a:ext cx="1846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n-CL" sz="1600" dirty="0" smtClean="0">
                <a:solidFill>
                  <a:srgbClr val="0000FF"/>
                </a:solidFill>
              </a:rPr>
              <a:t>[ 1988, ZPC 37, 171]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572008"/>
            <a:ext cx="2144118" cy="200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2643174" y="6519446"/>
            <a:ext cx="1944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n-CL" altLang="zh-TW" sz="1600" dirty="0" smtClean="0">
                <a:solidFill>
                  <a:srgbClr val="0000FF"/>
                </a:solidFill>
              </a:rPr>
              <a:t>[1998, PLB 439, 183] 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429256" y="785794"/>
            <a:ext cx="2928958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ts val="22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TASSO 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Bhabha </a:t>
            </a:r>
          </a:p>
          <a:p>
            <a:pPr marL="271463" indent="-271463">
              <a:lnSpc>
                <a:spcPts val="2200"/>
              </a:lnSpc>
            </a:pPr>
            <a:r>
              <a:rPr lang="en-US" altLang="zh-TW" sz="2400" dirty="0" smtClean="0">
                <a:latin typeface="+mj-lt"/>
                <a:sym typeface="Wingdings" pitchFamily="2" charset="2"/>
              </a:rPr>
              <a:t>Systematic error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~3%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  </a:t>
            </a:r>
          </a:p>
          <a:p>
            <a:pPr marL="271463" indent="-271463"/>
            <a:r>
              <a:rPr lang="en-US" altLang="zh-TW" dirty="0" smtClean="0">
                <a:latin typeface="+mj-lt"/>
                <a:sym typeface="Wingdings" pitchFamily="2" charset="2"/>
              </a:rPr>
              <a:t>√s = 12 - 47 GeV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00438"/>
            <a:ext cx="2714644" cy="311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714488"/>
            <a:ext cx="338437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文字方塊 13"/>
          <p:cNvSpPr txBox="1"/>
          <p:nvPr/>
        </p:nvSpPr>
        <p:spPr>
          <a:xfrm>
            <a:off x="285720" y="780844"/>
            <a:ext cx="4714908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ts val="22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BESIII  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Luminosity </a:t>
            </a:r>
            <a:r>
              <a:rPr lang="it-IT" sz="2400" b="1" i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it-IT" sz="2400" b="1" i="1" dirty="0" smtClean="0">
                <a:solidFill>
                  <a:srgbClr val="FF0000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2400" b="1" i="1" dirty="0" smtClean="0">
                <a:solidFill>
                  <a:srgbClr val="FF0000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</a:rPr>
              <a:t>−</a:t>
            </a:r>
            <a:r>
              <a:rPr lang="it-IT" sz="2400" b="1" i="1" dirty="0" smtClean="0">
                <a:solidFill>
                  <a:srgbClr val="FF0000"/>
                </a:solidFill>
              </a:rPr>
              <a:t>, (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l-GR" sz="2400" b="1" dirty="0" smtClean="0">
                <a:solidFill>
                  <a:srgbClr val="FF0000"/>
                </a:solidFill>
              </a:rPr>
              <a:t>γγ</a:t>
            </a:r>
            <a:endParaRPr lang="en-US" altLang="zh-TW" sz="2400" dirty="0" smtClean="0">
              <a:latin typeface="+mj-lt"/>
              <a:sym typeface="Wingdings" pitchFamily="2" charset="2"/>
            </a:endParaRPr>
          </a:p>
          <a:p>
            <a:pPr marL="271463" indent="-271463">
              <a:lnSpc>
                <a:spcPts val="2200"/>
              </a:lnSpc>
            </a:pPr>
            <a:r>
              <a:rPr lang="en-US" altLang="zh-TW" sz="2400" dirty="0" smtClean="0">
                <a:latin typeface="+mj-lt"/>
                <a:sym typeface="Wingdings" pitchFamily="2" charset="2"/>
              </a:rPr>
              <a:t>Systematic error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~0.7%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  </a:t>
            </a:r>
          </a:p>
          <a:p>
            <a:pPr marL="271463" indent="-271463"/>
            <a:r>
              <a:rPr lang="en-US" altLang="zh-TW" dirty="0" smtClean="0">
                <a:latin typeface="+mj-lt"/>
                <a:sym typeface="Wingdings" pitchFamily="2" charset="2"/>
              </a:rPr>
              <a:t>√s = 2.23 - 4.59 GeV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780976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 15"/>
          <p:cNvSpPr/>
          <p:nvPr/>
        </p:nvSpPr>
        <p:spPr>
          <a:xfrm>
            <a:off x="2435534" y="1423786"/>
            <a:ext cx="2351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n-CL" altLang="zh-TW" sz="1600" dirty="0" smtClean="0">
                <a:solidFill>
                  <a:srgbClr val="0000FF"/>
                </a:solidFill>
              </a:rPr>
              <a:t>[2017, Ch.P. C41 063001 ] 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214282" y="952670"/>
            <a:ext cx="5929354" cy="126188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Compare </a:t>
            </a:r>
            <a:r>
              <a:rPr lang="en-US" altLang="zh-TW" sz="2800" b="1" dirty="0" smtClean="0"/>
              <a:t>√s = </a:t>
            </a:r>
            <a:r>
              <a:rPr lang="en-US" altLang="zh-TW" sz="2800" b="1" dirty="0" smtClean="0"/>
              <a:t>92.3 </a:t>
            </a:r>
            <a:r>
              <a:rPr lang="en-US" altLang="zh-TW" sz="2800" b="1" dirty="0" smtClean="0"/>
              <a:t>GeV</a:t>
            </a:r>
          </a:p>
          <a:p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BHLUMI: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YFS exponentiation  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 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n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ReneSANCe: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NLO calculation	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 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214282" y="71414"/>
            <a:ext cx="7992888" cy="576064"/>
          </a:xfrm>
        </p:spPr>
        <p:txBody>
          <a:bodyPr/>
          <a:lstStyle/>
          <a:p>
            <a:pPr marL="0" indent="0">
              <a:defRPr/>
            </a:pPr>
            <a:r>
              <a:rPr lang="en-US" altLang="zh-TW" sz="3200" i="1" dirty="0" smtClean="0">
                <a:solidFill>
                  <a:srgbClr val="FF0000"/>
                </a:solidFill>
              </a:rPr>
              <a:t>Challenge: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   QED </a:t>
            </a:r>
            <a:r>
              <a:rPr lang="el-GR" altLang="zh-TW" sz="3200" dirty="0" smtClean="0">
                <a:solidFill>
                  <a:schemeClr val="accent5">
                    <a:lumMod val="50000"/>
                  </a:schemeClr>
                </a:solidFill>
              </a:rPr>
              <a:t>α</a:t>
            </a:r>
            <a:r>
              <a:rPr lang="en-US" altLang="zh-TW" sz="3200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en-US" altLang="zh-TW" sz="3200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3200" i="1" dirty="0" smtClean="0">
                <a:solidFill>
                  <a:srgbClr val="FF0000"/>
                </a:solidFill>
              </a:rPr>
              <a:t>shall be measured</a:t>
            </a:r>
            <a:endParaRPr lang="zh-TW" altLang="en-US" sz="3200" i="1" dirty="0" smtClean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00198" y="2500306"/>
            <a:ext cx="221457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2000" b="1" i="1" dirty="0" smtClean="0">
                <a:solidFill>
                  <a:srgbClr val="0000FF"/>
                </a:solidFill>
                <a:cs typeface="Times New Roman" pitchFamily="18" charset="0"/>
              </a:rPr>
              <a:t>Bhabha </a:t>
            </a:r>
          </a:p>
          <a:p>
            <a:pPr>
              <a:lnSpc>
                <a:spcPts val="1600"/>
              </a:lnSpc>
            </a:pPr>
            <a:r>
              <a:rPr lang="en-US" altLang="zh-TW" sz="2000" b="1" i="1" dirty="0" smtClean="0">
                <a:solidFill>
                  <a:srgbClr val="0000FF"/>
                </a:solidFill>
                <a:cs typeface="Times New Roman" pitchFamily="18" charset="0"/>
              </a:rPr>
              <a:t>Cross section</a:t>
            </a:r>
          </a:p>
        </p:txBody>
      </p:sp>
      <p:sp>
        <p:nvSpPr>
          <p:cNvPr id="15" name="矩形 14"/>
          <p:cNvSpPr/>
          <p:nvPr/>
        </p:nvSpPr>
        <p:spPr>
          <a:xfrm>
            <a:off x="5000628" y="2500306"/>
            <a:ext cx="2714644" cy="51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2000" b="1" dirty="0" smtClean="0">
                <a:solidFill>
                  <a:srgbClr val="0000FF"/>
                </a:solidFill>
                <a:cs typeface="Times New Roman" pitchFamily="18" charset="0"/>
              </a:rPr>
              <a:t>Bhabha  E(e)=</a:t>
            </a:r>
            <a:r>
              <a:rPr lang="en-US" altLang="zh-TW" sz="2000" b="1" smtClean="0">
                <a:solidFill>
                  <a:srgbClr val="0000FF"/>
                </a:solidFill>
                <a:cs typeface="Times New Roman" pitchFamily="18" charset="0"/>
              </a:rPr>
              <a:t>50 GeV</a:t>
            </a:r>
            <a:endParaRPr lang="en-US" altLang="zh-TW" sz="20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lnSpc>
                <a:spcPts val="1600"/>
              </a:lnSpc>
            </a:pPr>
            <a:r>
              <a:rPr lang="en-US" altLang="zh-TW" sz="2000" b="1" dirty="0" smtClean="0">
                <a:solidFill>
                  <a:srgbClr val="0000FF"/>
                </a:solidFill>
                <a:cs typeface="Times New Roman" pitchFamily="18" charset="0"/>
              </a:rPr>
              <a:t>e</a:t>
            </a:r>
            <a:r>
              <a:rPr lang="en-US" altLang="zh-TW" sz="2000" b="1" baseline="30000" dirty="0" smtClean="0">
                <a:solidFill>
                  <a:srgbClr val="0000FF"/>
                </a:solidFill>
                <a:cs typeface="Times New Roman" pitchFamily="18" charset="0"/>
              </a:rPr>
              <a:t>+</a:t>
            </a:r>
            <a:r>
              <a:rPr lang="en-US" altLang="zh-TW" sz="2000" b="1" dirty="0" smtClean="0">
                <a:solidFill>
                  <a:srgbClr val="0000FF"/>
                </a:solidFill>
                <a:cs typeface="Times New Roman" pitchFamily="18" charset="0"/>
              </a:rPr>
              <a:t>  theta angle 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215074" y="785794"/>
            <a:ext cx="28575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zh-TW" sz="2000" b="1" dirty="0" smtClean="0">
                <a:latin typeface="+mj-lt"/>
                <a:sym typeface="Wingdings" pitchFamily="2" charset="2"/>
              </a:rPr>
              <a:t>BHLUMI 4.04  </a:t>
            </a:r>
          </a:p>
          <a:p>
            <a:pPr marL="271463" indent="-271463"/>
            <a:r>
              <a:rPr lang="en-US" altLang="zh-TW" sz="2000" i="1" dirty="0" smtClean="0">
                <a:latin typeface="+mj-lt"/>
                <a:sym typeface="Wingdings" pitchFamily="2" charset="2"/>
              </a:rPr>
              <a:t>2020 systematic   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0.037% </a:t>
            </a:r>
          </a:p>
          <a:p>
            <a:pPr marL="271463" indent="-271463"/>
            <a:r>
              <a:rPr lang="en-US" sz="1600" dirty="0" smtClean="0"/>
              <a:t>[PLB </a:t>
            </a:r>
            <a:r>
              <a:rPr lang="fr-FR" sz="1600" dirty="0" smtClean="0"/>
              <a:t>803 (2020) 135319]</a:t>
            </a:r>
          </a:p>
          <a:p>
            <a:pPr marL="271463" indent="-271463">
              <a:spcBef>
                <a:spcPts val="600"/>
              </a:spcBef>
            </a:pPr>
            <a:r>
              <a:rPr lang="en-US" altLang="zh-TW" sz="2000" b="1" dirty="0" smtClean="0">
                <a:sym typeface="Wingdings" pitchFamily="2" charset="2"/>
              </a:rPr>
              <a:t>ReneSANCe </a:t>
            </a:r>
            <a:endParaRPr lang="en-US" altLang="zh-TW" sz="2000" dirty="0" smtClean="0">
              <a:sym typeface="Wingdings" pitchFamily="2" charset="2"/>
            </a:endParaRPr>
          </a:p>
          <a:p>
            <a:pPr marL="271463" indent="-271463"/>
            <a:r>
              <a:rPr lang="en-US" altLang="zh-TW" sz="1600" dirty="0" smtClean="0">
                <a:sym typeface="Wingdings" pitchFamily="2" charset="2"/>
              </a:rPr>
              <a:t>[CPC 256 (2020) 107455]</a:t>
            </a:r>
          </a:p>
        </p:txBody>
      </p:sp>
      <p:pic>
        <p:nvPicPr>
          <p:cNvPr id="19" name="Picture 1" descr="C:\DS220+\CEPC_atWWW\LumiCal_ref-TDR\figs_src_0609_jiading\cross_section_v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000372"/>
            <a:ext cx="2974980" cy="3500438"/>
          </a:xfrm>
          <a:prstGeom prst="rect">
            <a:avLst/>
          </a:prstGeom>
          <a:noFill/>
        </p:spPr>
      </p:pic>
      <p:pic>
        <p:nvPicPr>
          <p:cNvPr id="20" name="Picture 2" descr="C:\DS220+\CEPC_atWWW\LumiCal_ref-TDR\figs_src_0609_jiading\Plot_Angle_Posi_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834" y="3000372"/>
            <a:ext cx="29750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92" y="1428736"/>
            <a:ext cx="2962397" cy="24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500034" y="928670"/>
            <a:ext cx="4143404" cy="830997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BHLUMI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 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n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ReneSANCe: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 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214282" y="71414"/>
            <a:ext cx="7992888" cy="576064"/>
          </a:xfrm>
        </p:spPr>
        <p:txBody>
          <a:bodyPr/>
          <a:lstStyle/>
          <a:p>
            <a:pPr marL="0" indent="0">
              <a:defRPr/>
            </a:pPr>
            <a:r>
              <a:rPr lang="en-US" altLang="zh-TW" sz="3200" i="1" dirty="0" smtClean="0">
                <a:solidFill>
                  <a:srgbClr val="FF0000"/>
                </a:solidFill>
              </a:rPr>
              <a:t>Challenge: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   QED </a:t>
            </a:r>
            <a:r>
              <a:rPr lang="el-GR" altLang="zh-TW" sz="3200" dirty="0" smtClean="0">
                <a:solidFill>
                  <a:schemeClr val="accent5">
                    <a:lumMod val="50000"/>
                  </a:schemeClr>
                </a:solidFill>
              </a:rPr>
              <a:t>α</a:t>
            </a:r>
            <a:r>
              <a:rPr lang="en-US" altLang="zh-TW" sz="3200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en-US" altLang="zh-TW" sz="3200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3200" i="1" dirty="0" smtClean="0">
                <a:solidFill>
                  <a:srgbClr val="FF0000"/>
                </a:solidFill>
              </a:rPr>
              <a:t>shall be measured</a:t>
            </a:r>
            <a:endParaRPr lang="zh-TW" altLang="en-US" sz="3200" i="1" dirty="0" smtClean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00792" y="3857628"/>
            <a:ext cx="2214578" cy="30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b="1" i="1" dirty="0" smtClean="0">
                <a:solidFill>
                  <a:srgbClr val="0000FF"/>
                </a:solidFill>
                <a:cs typeface="Times New Roman" pitchFamily="18" charset="0"/>
              </a:rPr>
              <a:t>BHLUMI  E(</a:t>
            </a:r>
            <a:r>
              <a:rPr lang="el-GR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b="1" i="1" dirty="0" smtClean="0">
                <a:solidFill>
                  <a:srgbClr val="0000FF"/>
                </a:solidFill>
                <a:cs typeface="Times New Roman" pitchFamily="18" charset="0"/>
              </a:rPr>
              <a:t>)&gt;5MeV</a:t>
            </a: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6072198" y="4286256"/>
          <a:ext cx="285752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0715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inal states 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BHLUMI</a:t>
                      </a: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generated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n-lt"/>
                        </a:rPr>
                        <a:t>e</a:t>
                      </a:r>
                      <a:r>
                        <a:rPr lang="it-IT" sz="1800" baseline="30000" dirty="0" smtClean="0">
                          <a:latin typeface="+mn-lt"/>
                        </a:rPr>
                        <a:t>+</a:t>
                      </a:r>
                      <a:r>
                        <a:rPr lang="it-IT" sz="1800" dirty="0" smtClean="0">
                          <a:latin typeface="+mn-lt"/>
                        </a:rPr>
                        <a:t>e</a:t>
                      </a:r>
                      <a:r>
                        <a:rPr lang="it-IT" sz="1800" baseline="30000" dirty="0" smtClean="0">
                          <a:latin typeface="+mn-lt"/>
                        </a:rPr>
                        <a:t>−</a:t>
                      </a:r>
                      <a:r>
                        <a:rPr lang="en-US" sz="1800" baseline="30000" dirty="0" smtClean="0">
                          <a:latin typeface="+mn-lt"/>
                        </a:rPr>
                        <a:t> 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36.4%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+</a:t>
                      </a: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−</a:t>
                      </a:r>
                      <a:r>
                        <a:rPr lang="el-GR" sz="18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en-US" sz="1800" b="0" i="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lang="en-US" sz="1800" b="0" i="0" baseline="0" dirty="0" smtClean="0">
                          <a:latin typeface="+mn-lt"/>
                          <a:cs typeface="Times New Roman" pitchFamily="18" charset="0"/>
                        </a:rPr>
                        <a:t> or</a:t>
                      </a: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+</a:t>
                      </a:r>
                      <a:r>
                        <a:rPr lang="el-GR" sz="18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−</a:t>
                      </a:r>
                      <a:endParaRPr lang="zh-TW" altLang="en-US" b="0" i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47.8%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+</a:t>
                      </a:r>
                      <a:r>
                        <a:rPr lang="el-GR" sz="18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)(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−</a:t>
                      </a:r>
                      <a:r>
                        <a:rPr lang="el-GR" sz="18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en-US" sz="1800" b="0" i="0" dirty="0" smtClean="0">
                          <a:latin typeface="+mn-lt"/>
                          <a:cs typeface="Times New Roman" pitchFamily="18" charset="0"/>
                        </a:rPr>
                        <a:t>),</a:t>
                      </a:r>
                      <a:endParaRPr lang="zh-TW" altLang="en-US" b="0" i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15.8%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矩形 34"/>
          <p:cNvSpPr/>
          <p:nvPr/>
        </p:nvSpPr>
        <p:spPr>
          <a:xfrm>
            <a:off x="7286676" y="2643182"/>
            <a:ext cx="178591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b="1" i="1" dirty="0" smtClean="0">
                <a:solidFill>
                  <a:srgbClr val="0000FF"/>
                </a:solidFill>
                <a:cs typeface="Times New Roman" pitchFamily="18" charset="0"/>
              </a:rPr>
              <a:t># photons</a:t>
            </a:r>
          </a:p>
          <a:p>
            <a:pPr>
              <a:lnSpc>
                <a:spcPts val="1600"/>
              </a:lnSpc>
            </a:pPr>
            <a:r>
              <a:rPr lang="en-US" altLang="zh-TW" b="1" i="1" dirty="0" smtClean="0">
                <a:solidFill>
                  <a:srgbClr val="FF0000"/>
                </a:solidFill>
                <a:cs typeface="Times New Roman" pitchFamily="18" charset="0"/>
              </a:rPr>
              <a:t>Differ very much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495559"/>
            <a:ext cx="2951348" cy="36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3071802" y="2066931"/>
            <a:ext cx="2214578" cy="51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2000" b="1" i="1" dirty="0" smtClean="0">
                <a:solidFill>
                  <a:srgbClr val="0000FF"/>
                </a:solidFill>
                <a:cs typeface="Times New Roman" pitchFamily="18" charset="0"/>
              </a:rPr>
              <a:t>e</a:t>
            </a:r>
            <a:r>
              <a:rPr lang="el-GR" altLang="zh-TW" sz="2000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altLang="zh-TW" sz="2000" b="1" i="1" dirty="0" smtClean="0">
                <a:solidFill>
                  <a:srgbClr val="0000FF"/>
                </a:solidFill>
                <a:cs typeface="Times New Roman" pitchFamily="18" charset="0"/>
              </a:rPr>
              <a:t>  opening angle</a:t>
            </a:r>
          </a:p>
          <a:p>
            <a:pPr>
              <a:lnSpc>
                <a:spcPts val="1600"/>
              </a:lnSpc>
            </a:pPr>
            <a:r>
              <a:rPr lang="en-US" altLang="zh-TW" sz="2000" b="1" i="1" dirty="0" smtClean="0">
                <a:solidFill>
                  <a:srgbClr val="FF0000"/>
                </a:solidFill>
                <a:cs typeface="Times New Roman" pitchFamily="18" charset="0"/>
              </a:rPr>
              <a:t>Consistent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2500306"/>
            <a:ext cx="2744527" cy="38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>
          <a:xfrm>
            <a:off x="244165" y="2099516"/>
            <a:ext cx="271464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2000" b="1" dirty="0" smtClean="0">
                <a:solidFill>
                  <a:srgbClr val="0000FF"/>
                </a:solidFill>
                <a:cs typeface="Times New Roman" pitchFamily="18" charset="0"/>
              </a:rPr>
              <a:t>e±  theta angle </a:t>
            </a:r>
          </a:p>
          <a:p>
            <a:pPr>
              <a:lnSpc>
                <a:spcPts val="1600"/>
              </a:lnSpc>
            </a:pPr>
            <a:r>
              <a:rPr lang="en-US" altLang="zh-TW" sz="2000" b="1" i="1" dirty="0" smtClean="0">
                <a:solidFill>
                  <a:srgbClr val="FF0000"/>
                </a:solidFill>
                <a:cs typeface="Times New Roman" pitchFamily="18" charset="0"/>
              </a:rPr>
              <a:t>NLO 0</a:t>
            </a:r>
            <a:r>
              <a:rPr lang="el-GR" altLang="zh-TW" sz="2000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altLang="zh-TW" sz="2000" b="1" i="1" dirty="0" smtClean="0">
                <a:solidFill>
                  <a:srgbClr val="FF0000"/>
                </a:solidFill>
                <a:cs typeface="Times New Roman" pitchFamily="18" charset="0"/>
              </a:rPr>
              <a:t>  discrepancy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14422"/>
            <a:ext cx="2559715" cy="301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68952" cy="576064"/>
          </a:xfrm>
        </p:spPr>
        <p:txBody>
          <a:bodyPr>
            <a:noAutofit/>
          </a:bodyPr>
          <a:lstStyle/>
          <a:p>
            <a:pPr algn="l"/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LEP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luminosity achieved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85720" y="1428736"/>
            <a:ext cx="2643206" cy="163121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OPAL precision</a:t>
            </a:r>
          </a:p>
          <a:p>
            <a:r>
              <a:rPr lang="el-GR" altLang="zh-TW" sz="2400" dirty="0" smtClean="0">
                <a:solidFill>
                  <a:srgbClr val="0000FF"/>
                </a:solidFill>
              </a:rPr>
              <a:t>σ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Bhabha</a:t>
            </a:r>
            <a:r>
              <a:rPr lang="en-US" altLang="zh-TW" sz="2400" dirty="0" smtClean="0">
                <a:solidFill>
                  <a:srgbClr val="0000FF"/>
                </a:solidFill>
              </a:rPr>
              <a:t>	79 </a:t>
            </a:r>
            <a:r>
              <a:rPr lang="en-US" altLang="zh-TW" sz="2400" dirty="0" err="1" smtClean="0">
                <a:solidFill>
                  <a:srgbClr val="0000FF"/>
                </a:solidFill>
              </a:rPr>
              <a:t>nb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r>
              <a:rPr lang="en-US" altLang="zh-TW" sz="2400" dirty="0" err="1" smtClean="0">
                <a:solidFill>
                  <a:srgbClr val="0000FF"/>
                </a:solidFill>
              </a:rPr>
              <a:t>Expt</a:t>
            </a:r>
            <a:r>
              <a:rPr lang="en-US" altLang="zh-TW" sz="2400" dirty="0" smtClean="0">
                <a:solidFill>
                  <a:srgbClr val="0000FF"/>
                </a:solidFill>
              </a:rPr>
              <a:t>	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3.4 x 10</a:t>
            </a:r>
            <a:r>
              <a:rPr lang="en-US" altLang="zh-TW" sz="2400" b="1" baseline="30000" dirty="0" smtClean="0">
                <a:solidFill>
                  <a:srgbClr val="0000FF"/>
                </a:solidFill>
              </a:rPr>
              <a:t>-4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</a:rPr>
              <a:t>Theo	5.4 x 10</a:t>
            </a:r>
            <a:r>
              <a:rPr lang="en-US" altLang="zh-TW" sz="2400" baseline="30000" dirty="0" smtClean="0">
                <a:solidFill>
                  <a:srgbClr val="0000FF"/>
                </a:solidFill>
              </a:rPr>
              <a:t>-4</a:t>
            </a:r>
          </a:p>
        </p:txBody>
      </p:sp>
      <p:pic>
        <p:nvPicPr>
          <p:cNvPr id="4" name="Picture 39" descr="sw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256"/>
            <a:ext cx="2693425" cy="228601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85720" y="3500438"/>
            <a:ext cx="32861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CC00FF"/>
                </a:solidFill>
                <a:latin typeface="Times New Roman" pitchFamily="18" charset="0"/>
                <a:ea typeface="新細明體" charset="-120"/>
              </a:rPr>
              <a:t>6.2 – 14.2 cm</a:t>
            </a:r>
            <a:r>
              <a:rPr lang="en-US" altLang="zh-TW" dirty="0" smtClean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, </a:t>
            </a:r>
          </a:p>
          <a:p>
            <a:r>
              <a:rPr lang="el-GR" altLang="zh-TW" sz="2400" b="1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θ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= 25 – 58 mrad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714884"/>
            <a:ext cx="2695579" cy="172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071546"/>
            <a:ext cx="3294274" cy="328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6072198" y="714356"/>
            <a:ext cx="2571768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Bhabha events</a:t>
            </a:r>
          </a:p>
        </p:txBody>
      </p:sp>
      <p:sp>
        <p:nvSpPr>
          <p:cNvPr id="10" name="矩形 9"/>
          <p:cNvSpPr/>
          <p:nvPr/>
        </p:nvSpPr>
        <p:spPr>
          <a:xfrm>
            <a:off x="3012417" y="771526"/>
            <a:ext cx="2774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Si pad 2.5mm pitch</a:t>
            </a:r>
          </a:p>
        </p:txBody>
      </p:sp>
      <p:sp>
        <p:nvSpPr>
          <p:cNvPr id="12" name="矩形 11"/>
          <p:cNvSpPr/>
          <p:nvPr/>
        </p:nvSpPr>
        <p:spPr>
          <a:xfrm>
            <a:off x="214282" y="1000108"/>
            <a:ext cx="2206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r>
              <a:rPr lang="en-US" sz="2000" b="1" dirty="0" smtClean="0"/>
              <a:t>EPJC 14 (</a:t>
            </a:r>
            <a:r>
              <a:rPr lang="en-US" altLang="zh-TW" sz="2000" b="1" dirty="0" smtClean="0"/>
              <a:t>2000) </a:t>
            </a:r>
            <a:r>
              <a:rPr lang="en-US" sz="2000" b="1" dirty="0" smtClean="0"/>
              <a:t>373</a:t>
            </a:r>
            <a:endParaRPr lang="zh-TW" altLang="en-US" sz="20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543180" cy="2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357562"/>
            <a:ext cx="3529013" cy="317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290"/>
            <a:ext cx="3020494" cy="246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23528" y="-27384"/>
            <a:ext cx="7992888" cy="576064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Bhabha 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−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→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−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el-G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γ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at CEPC</a:t>
            </a:r>
            <a:endParaRPr lang="zh-TW" alt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28596" y="714356"/>
            <a:ext cx="49292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</a:rPr>
              <a:t>LEP Luminosity template</a:t>
            </a:r>
          </a:p>
          <a:p>
            <a:r>
              <a:rPr lang="en-US" altLang="zh-TW" sz="2000" b="1" dirty="0" smtClean="0"/>
              <a:t>BHLUMI  </a:t>
            </a:r>
            <a:r>
              <a:rPr lang="en-US" altLang="zh-TW" sz="2000" b="1" dirty="0" err="1" smtClean="0"/>
              <a:t>demo.f</a:t>
            </a:r>
            <a:r>
              <a:rPr lang="en-US" altLang="zh-TW" sz="2000" b="1" dirty="0" smtClean="0"/>
              <a:t> cuts</a:t>
            </a:r>
          </a:p>
          <a:p>
            <a:pPr marL="358775" indent="-273050">
              <a:buFont typeface="Calibri" pitchFamily="34" charset="0"/>
              <a:buChar char="−"/>
            </a:pPr>
            <a:r>
              <a:rPr lang="en-US" altLang="zh-TW" b="1" dirty="0" smtClean="0"/>
              <a:t>ACC 0</a:t>
            </a:r>
            <a:r>
              <a:rPr lang="en-US" altLang="zh-TW" dirty="0" smtClean="0"/>
              <a:t>  CMS  10 </a:t>
            </a:r>
            <a:r>
              <a:rPr lang="en-US" altLang="zh-TW" dirty="0" err="1" smtClean="0"/>
              <a:t>mRad</a:t>
            </a:r>
            <a:r>
              <a:rPr lang="en-US" altLang="zh-TW" dirty="0" smtClean="0"/>
              <a:t> &lt; </a:t>
            </a:r>
            <a:r>
              <a:rPr lang="el-GR" altLang="zh-TW" dirty="0" smtClean="0"/>
              <a:t>θ</a:t>
            </a:r>
            <a:r>
              <a:rPr lang="it-IT" altLang="zh-TW" dirty="0" smtClean="0"/>
              <a:t>(</a:t>
            </a:r>
            <a:r>
              <a:rPr lang="it-IT" dirty="0" smtClean="0"/>
              <a:t>e</a:t>
            </a:r>
            <a:r>
              <a:rPr lang="en-US" altLang="zh-TW" baseline="30000" dirty="0" smtClean="0"/>
              <a:t>±</a:t>
            </a:r>
            <a:r>
              <a:rPr lang="en-US" altLang="zh-TW" dirty="0" smtClean="0"/>
              <a:t>) &lt; 80 </a:t>
            </a:r>
            <a:r>
              <a:rPr lang="en-US" altLang="zh-TW" dirty="0" err="1" smtClean="0"/>
              <a:t>mRad</a:t>
            </a:r>
            <a:r>
              <a:rPr lang="en-US" altLang="zh-TW" dirty="0" smtClean="0"/>
              <a:t> </a:t>
            </a:r>
          </a:p>
          <a:p>
            <a:pPr marL="358775" indent="-273050">
              <a:buFont typeface="Calibri" pitchFamily="34" charset="0"/>
              <a:buChar char="−"/>
            </a:pPr>
            <a:r>
              <a:rPr lang="en-US" altLang="zh-TW" b="1" dirty="0" smtClean="0"/>
              <a:t>ACC 1 </a:t>
            </a:r>
            <a:r>
              <a:rPr lang="en-US" altLang="zh-TW" dirty="0" smtClean="0"/>
              <a:t> .and. s’(P2,Q2)/s(P1,Q1) &gt;0.5</a:t>
            </a:r>
          </a:p>
          <a:p>
            <a:r>
              <a:rPr lang="en-US" altLang="zh-TW" sz="2000" b="1" dirty="0" smtClean="0"/>
              <a:t>Beam crossing, 33 </a:t>
            </a:r>
            <a:r>
              <a:rPr lang="en-US" altLang="zh-TW" sz="2000" b="1" dirty="0" err="1" smtClean="0"/>
              <a:t>mRad</a:t>
            </a:r>
            <a:endParaRPr lang="en-US" altLang="zh-TW" sz="2000" b="1" dirty="0" smtClean="0"/>
          </a:p>
          <a:p>
            <a:pPr marL="358775" indent="-358775">
              <a:buFont typeface="Wingdings"/>
              <a:buChar char="è"/>
            </a:pPr>
            <a:r>
              <a:rPr lang="en-US" altLang="zh-TW" dirty="0" smtClean="0">
                <a:sym typeface="Wingdings" pitchFamily="2" charset="2"/>
              </a:rPr>
              <a:t>Boost in x direct </a:t>
            </a:r>
          </a:p>
          <a:p>
            <a:pPr marL="358775" indent="-358775"/>
            <a:r>
              <a:rPr lang="it-IT" dirty="0" smtClean="0"/>
              <a:t>	e</a:t>
            </a:r>
            <a:r>
              <a:rPr lang="it-IT" baseline="30000" dirty="0" smtClean="0"/>
              <a:t>+</a:t>
            </a:r>
            <a:r>
              <a:rPr lang="it-IT" dirty="0" smtClean="0"/>
              <a:t>, e</a:t>
            </a:r>
            <a:r>
              <a:rPr lang="it-IT" baseline="30000" dirty="0" smtClean="0"/>
              <a:t>−</a:t>
            </a:r>
            <a:r>
              <a:rPr lang="en-US" baseline="30000" dirty="0" smtClean="0"/>
              <a:t>  </a:t>
            </a:r>
            <a:r>
              <a:rPr lang="en-US" dirty="0" smtClean="0"/>
              <a:t>offset by 33 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  <a:endParaRPr lang="en-US" altLang="zh-TW" dirty="0" smtClean="0"/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245" y="3362656"/>
            <a:ext cx="3438525" cy="316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矩形 36"/>
          <p:cNvSpPr/>
          <p:nvPr/>
        </p:nvSpPr>
        <p:spPr>
          <a:xfrm>
            <a:off x="4786314" y="2714620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events with 0 photos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Show </a:t>
            </a:r>
            <a:r>
              <a:rPr lang="el-GR" dirty="0" smtClean="0">
                <a:solidFill>
                  <a:srgbClr val="0000FF"/>
                </a:solidFill>
              </a:rPr>
              <a:t>δ </a:t>
            </a:r>
            <a:r>
              <a:rPr lang="en-US" dirty="0" smtClean="0">
                <a:solidFill>
                  <a:srgbClr val="0000FF"/>
                </a:solidFill>
              </a:rPr>
              <a:t>back-back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17893</TotalTime>
  <Words>1103</Words>
  <Application>Microsoft Office PowerPoint</Application>
  <PresentationFormat>如螢幕大小 (4:3)</PresentationFormat>
  <Paragraphs>260</Paragraphs>
  <Slides>17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投影片 1</vt:lpstr>
      <vt:lpstr>Luminosity precision to SM, R</vt:lpstr>
      <vt:lpstr>QED precision on Bhabha  </vt:lpstr>
      <vt:lpstr>Bhabha event counting to 10-4 SM an order improvement to LEP</vt:lpstr>
      <vt:lpstr>Bhabha experimental results        </vt:lpstr>
      <vt:lpstr>Challenge:   QED α2L2 shall be measured</vt:lpstr>
      <vt:lpstr>Challenge:   QED α2L2 shall be measured</vt:lpstr>
      <vt:lpstr>LEP luminosity achieved</vt:lpstr>
      <vt:lpstr>Bhabha  e+e− → e+e−(nγ) at CEPC</vt:lpstr>
      <vt:lpstr>CEPC LumiCal design </vt:lpstr>
      <vt:lpstr>CEPC LumiCal acceptance</vt:lpstr>
      <vt:lpstr>Front 2X0 LYSO,  on radiative e,γ </vt:lpstr>
      <vt:lpstr>Photons in e+e− → e+e−(nγ)    @Z-pole </vt:lpstr>
      <vt:lpstr> Challenge:  10-4 on Bhabha e+e− → e+e−(nγ)  @CEPC</vt:lpstr>
      <vt:lpstr>Survey/monitoring,  for Beam IP position</vt:lpstr>
      <vt:lpstr>Forward Calorimeter @ STCF</vt:lpstr>
      <vt:lpstr>Proposing precision Bhabha @ SCTF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suen</dc:creator>
  <cp:lastModifiedBy>HP</cp:lastModifiedBy>
  <cp:revision>1291</cp:revision>
  <dcterms:created xsi:type="dcterms:W3CDTF">2019-09-05T02:05:12Z</dcterms:created>
  <dcterms:modified xsi:type="dcterms:W3CDTF">2025-06-30T04:05:30Z</dcterms:modified>
</cp:coreProperties>
</file>