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340" r:id="rId3"/>
    <p:sldId id="344" r:id="rId4"/>
    <p:sldId id="358" r:id="rId5"/>
    <p:sldId id="359" r:id="rId6"/>
    <p:sldId id="352" r:id="rId7"/>
    <p:sldId id="360" r:id="rId8"/>
    <p:sldId id="356" r:id="rId9"/>
    <p:sldId id="361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191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80FE1F4-6A89-4295-9E13-BB04FED2D79D}" type="datetimeFigureOut">
              <a:rPr lang="en-US"/>
              <a:pPr>
                <a:defRPr/>
              </a:pPr>
              <a:t>4/12/2024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205C640-235B-4AB9-AE4C-EE6D84AF58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205C640-235B-4AB9-AE4C-EE6D84AF58B0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783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33E7-DCA2-E94C-806A-51525ACC45F4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7100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205C640-235B-4AB9-AE4C-EE6D84AF58B0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810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FE440-1736-4984-8ACE-FB3C3115AEF1}" type="datetime1">
              <a:rPr lang="en-US" smtClean="0"/>
              <a:t>4/12/2024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ACFA Meeting. NSRRC.  April 19, 2024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0B9D3-F9C2-4835-90E7-DED3FFDB84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74591-1822-4E5F-A040-8987C2949C60}" type="datetime1">
              <a:rPr lang="en-US" smtClean="0"/>
              <a:t>4/12/2024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ACFA Meeting. NSRRC.  April 19, 2024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23D6A-A5E0-4764-B2F3-2CA24B025F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2833B-67FE-4978-BA71-A28774526FF2}" type="datetime1">
              <a:rPr lang="en-US" smtClean="0"/>
              <a:t>4/12/2024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ACFA Meeting. NSRRC.  April 19, 2024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EAEF8-9BF8-45BA-AAAD-A10DBEE6FD6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2ECF5-A7A7-43DA-9211-0E826D6C9D19}" type="datetime1">
              <a:rPr lang="en-US" smtClean="0"/>
              <a:t>4/12/2024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ACFA Meeting. NSRRC.  April 19, 2024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C1518-207E-44EA-A3A0-F6FA0B3E79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A5B3-46E6-4223-867B-C1CDCE854508}" type="datetime1">
              <a:rPr lang="en-US" smtClean="0"/>
              <a:t>4/12/2024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ACFA Meeting. NSRRC.  April 19, 2024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B90CE-5C8D-4A55-9214-29B4AE6FD45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8ACC5-585A-48F5-B2FE-BD78082D8794}" type="datetime1">
              <a:rPr lang="en-US" smtClean="0"/>
              <a:t>4/12/2024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ACFA Meeting. NSRRC.  April 19, 2024 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DCEFD-6D70-453A-88DA-95DC85BF8E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3DB2F-F625-4C22-8C6A-F25088886B02}" type="datetime1">
              <a:rPr lang="en-US" smtClean="0"/>
              <a:t>4/12/2024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ACFA Meeting. NSRRC.  April 19, 2024 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CE791-109C-4722-9077-68BF1966C52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C0300-0AE8-4BAB-B848-A92FE9EB940A}" type="datetime1">
              <a:rPr lang="en-US" smtClean="0"/>
              <a:t>4/12/2024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ACFA Meeting. NSRRC.  April 19, 2024 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A6EDD-809B-47B6-AD69-FF19414AB0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F71F9-59B6-4000-8B8B-9741D41D0D75}" type="datetime1">
              <a:rPr lang="en-US" smtClean="0"/>
              <a:t>4/12/2024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ACFA Meeting. NSRRC.  April 19, 2024 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71ABE-6699-4219-93FC-B2D43CA650D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07306-283F-4968-8D09-30AE72BCB60A}" type="datetime1">
              <a:rPr lang="en-US" smtClean="0"/>
              <a:t>4/12/2024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ACFA Meeting. NSRRC.  April 19, 2024 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AC7A9-86F0-40E9-AB93-98303D02A85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163E2-1EB2-4340-8854-C855A7873860}" type="datetime1">
              <a:rPr lang="en-US" smtClean="0"/>
              <a:t>4/12/2024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ACFA Meeting. NSRRC.  April 19, 2024 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5CDD0-DC4C-42FC-A895-999CEE699CB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000D77-EF9F-478A-8FF3-038F596282A3}" type="datetime1">
              <a:rPr lang="en-US" smtClean="0"/>
              <a:t>4/12/2024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ACFA Meeting. NSRRC.  April 19, 2024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A0B9D45-42CE-4A06-87B4-3CF728D28C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/>
          <p:cNvSpPr>
            <a:spLocks noGrp="1"/>
          </p:cNvSpPr>
          <p:nvPr>
            <p:ph type="subTitle" idx="1"/>
          </p:nvPr>
        </p:nvSpPr>
        <p:spPr>
          <a:xfrm>
            <a:off x="1981200" y="2590800"/>
            <a:ext cx="6400800" cy="1752600"/>
          </a:xfrm>
        </p:spPr>
        <p:txBody>
          <a:bodyPr/>
          <a:lstStyle/>
          <a:p>
            <a:pPr algn="l" eaLnBrk="1" hangingPunct="1"/>
            <a:r>
              <a:rPr lang="en-US" sz="2800" b="1" dirty="0">
                <a:solidFill>
                  <a:srgbClr val="FF0000"/>
                </a:solidFill>
              </a:rPr>
              <a:t>Prof. T S </a:t>
            </a:r>
            <a:r>
              <a:rPr lang="en-US" sz="2800" b="1" dirty="0" err="1">
                <a:solidFill>
                  <a:srgbClr val="FF0000"/>
                </a:solidFill>
              </a:rPr>
              <a:t>Datta,</a:t>
            </a:r>
            <a:r>
              <a:rPr lang="en-US" sz="2800" b="1" dirty="0" err="1">
                <a:solidFill>
                  <a:srgbClr val="0000CC"/>
                </a:solidFill>
              </a:rPr>
              <a:t>IIT</a:t>
            </a:r>
            <a:r>
              <a:rPr lang="en-US" sz="2800" b="1" dirty="0">
                <a:solidFill>
                  <a:srgbClr val="0000CC"/>
                </a:solidFill>
              </a:rPr>
              <a:t>. Kharagpur. India</a:t>
            </a:r>
          </a:p>
          <a:p>
            <a:pPr algn="l" eaLnBrk="1" hangingPunct="1"/>
            <a:r>
              <a:rPr lang="en-US" sz="2800" b="1" dirty="0">
                <a:solidFill>
                  <a:srgbClr val="0000CC"/>
                </a:solidFill>
              </a:rPr>
              <a:t>&amp;</a:t>
            </a:r>
          </a:p>
          <a:p>
            <a:pPr algn="l" eaLnBrk="1" hangingPunct="1"/>
            <a:r>
              <a:rPr lang="en-US" sz="2800" b="1" dirty="0">
                <a:solidFill>
                  <a:srgbClr val="FF0000"/>
                </a:solidFill>
              </a:rPr>
              <a:t>Prof. </a:t>
            </a:r>
            <a:r>
              <a:rPr lang="en-US" sz="2800" b="1" dirty="0" err="1">
                <a:solidFill>
                  <a:srgbClr val="FF0000"/>
                </a:solidFill>
              </a:rPr>
              <a:t>Hirotaka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Nakai</a:t>
            </a:r>
            <a:r>
              <a:rPr lang="en-US" sz="2800" b="1" dirty="0">
                <a:solidFill>
                  <a:srgbClr val="0000CC"/>
                </a:solidFill>
              </a:rPr>
              <a:t>, KEK, Japan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73075"/>
          </a:xfrm>
        </p:spPr>
        <p:txBody>
          <a:bodyPr/>
          <a:lstStyle/>
          <a:p>
            <a:pPr>
              <a:defRPr/>
            </a:pPr>
            <a:r>
              <a:rPr lang="en-US"/>
              <a:t>ACFA Meeting. NSRRC.  April 19, 2024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00784B-F750-48B6-972F-2BBDC7FAF34A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592259" y="5257800"/>
            <a:ext cx="3427541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Bookman Old Style" pitchFamily="18" charset="0"/>
              </a:rPr>
              <a:t>Sorry, Not able to Join you</a:t>
            </a:r>
          </a:p>
          <a:p>
            <a:r>
              <a:rPr lang="en-US" b="1" dirty="0">
                <a:solidFill>
                  <a:srgbClr val="0000FF"/>
                </a:solidFill>
                <a:latin typeface="Bookman Old Style" pitchFamily="18" charset="0"/>
              </a:rPr>
              <a:t>In this meeting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62000" y="381000"/>
            <a:ext cx="8001000" cy="175260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800" b="1" dirty="0">
                <a:solidFill>
                  <a:srgbClr val="0000CC"/>
                </a:solidFill>
                <a:cs typeface="Aharoni" pitchFamily="2" charset="-79"/>
              </a:rPr>
              <a:t>REPORT  FROM WORKING GROUP ON CRYOGENICS , CRYOMODULE &amp; SUPERCONDUCTING                       TECHNOLOGY FOR ACCELERATOR PROGRAMME IN ASIA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BF5D3A-034D-439C-AD20-EFA4AD5763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743200"/>
            <a:ext cx="1828800" cy="1828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0BD296F-E4D7-44BF-B6D5-D7F10C6324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870" y="2857501"/>
            <a:ext cx="1515291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ACFA Meeting. NSRRC.  April 19, 2024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E79ECF-97E3-428B-9C31-EFF058CADE56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152400" y="161955"/>
            <a:ext cx="8839200" cy="1066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>
                <a:solidFill>
                  <a:srgbClr val="0000CC"/>
                </a:solidFill>
              </a:rPr>
              <a:t>A Proposal by Dr T S Datta  to have Asian School on  Superconductivity  &amp; Cryogenics for Accelerator with Hands on Training ( Similar of  Asian Accelerator School in 1999  ) 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2400" y="1954897"/>
            <a:ext cx="8839200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haroni" pitchFamily="2" charset="-79"/>
              </a:rPr>
              <a:t>At Kyoto  Meeting ( 2016) ( Chair : Prof </a:t>
            </a:r>
            <a:r>
              <a:rPr lang="en-US" sz="2400" b="1" dirty="0" err="1">
                <a:solidFill>
                  <a:srgbClr val="0000FF"/>
                </a:solidFill>
                <a:latin typeface="Bookman Old Style" panose="02050604050505020204" pitchFamily="18" charset="0"/>
                <a:cs typeface="Aharoni" pitchFamily="2" charset="-79"/>
              </a:rPr>
              <a:t>Yifang</a:t>
            </a:r>
            <a:r>
              <a:rPr lang="en-US" sz="2400" b="1" dirty="0">
                <a:solidFill>
                  <a:srgbClr val="0000FF"/>
                </a:solidFill>
                <a:latin typeface="Bookman Old Style" panose="02050604050505020204" pitchFamily="18" charset="0"/>
                <a:cs typeface="Aharoni" pitchFamily="2" charset="-79"/>
              </a:rPr>
              <a:t> Wang) 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04800" y="2733279"/>
            <a:ext cx="8534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CC"/>
                </a:solidFill>
              </a:rPr>
              <a:t>2</a:t>
            </a:r>
            <a:r>
              <a:rPr lang="en-US" sz="2400" b="1" baseline="30000" dirty="0">
                <a:solidFill>
                  <a:srgbClr val="0000CC"/>
                </a:solidFill>
              </a:rPr>
              <a:t>ND</a:t>
            </a:r>
            <a:r>
              <a:rPr lang="en-US" sz="2400" b="1" dirty="0">
                <a:solidFill>
                  <a:srgbClr val="0000CC"/>
                </a:solidFill>
              </a:rPr>
              <a:t> ASSCA School was organized Successfully at KEK, Japan During Dec 10- 17, </a:t>
            </a:r>
            <a:r>
              <a:rPr lang="en-US" sz="2400" b="1" dirty="0">
                <a:solidFill>
                  <a:srgbClr val="FF0000"/>
                </a:solidFill>
              </a:rPr>
              <a:t>2017 </a:t>
            </a:r>
            <a:r>
              <a:rPr lang="en-US" sz="2400" b="1" dirty="0">
                <a:solidFill>
                  <a:srgbClr val="0000CC"/>
                </a:solidFill>
              </a:rPr>
              <a:t>( Prof.  </a:t>
            </a:r>
            <a:r>
              <a:rPr lang="en-US" sz="2400" b="1" dirty="0" err="1">
                <a:solidFill>
                  <a:srgbClr val="0000CC"/>
                </a:solidFill>
              </a:rPr>
              <a:t>Nakai</a:t>
            </a:r>
            <a:r>
              <a:rPr lang="en-US" sz="2400" b="1" dirty="0">
                <a:solidFill>
                  <a:srgbClr val="0000CC"/>
                </a:solidFill>
              </a:rPr>
              <a:t> san)</a:t>
            </a:r>
          </a:p>
          <a:p>
            <a:endParaRPr lang="en-US" sz="2400" b="1" dirty="0">
              <a:solidFill>
                <a:srgbClr val="0000CC"/>
              </a:solidFill>
            </a:endParaRPr>
          </a:p>
          <a:p>
            <a:r>
              <a:rPr lang="en-US" sz="2400" b="1" dirty="0">
                <a:solidFill>
                  <a:srgbClr val="0000CC"/>
                </a:solidFill>
              </a:rPr>
              <a:t>3</a:t>
            </a:r>
            <a:r>
              <a:rPr lang="en-US" sz="2400" b="1" baseline="30000" dirty="0">
                <a:solidFill>
                  <a:srgbClr val="0000CC"/>
                </a:solidFill>
              </a:rPr>
              <a:t>rd</a:t>
            </a:r>
            <a:r>
              <a:rPr lang="en-US" sz="2400" b="1" dirty="0">
                <a:solidFill>
                  <a:srgbClr val="0000CC"/>
                </a:solidFill>
              </a:rPr>
              <a:t> School at IHEP, Beijing in </a:t>
            </a:r>
            <a:r>
              <a:rPr lang="en-US" sz="2400" b="1" dirty="0">
                <a:solidFill>
                  <a:srgbClr val="FF0000"/>
                </a:solidFill>
              </a:rPr>
              <a:t>Dec. 2018  </a:t>
            </a:r>
            <a:r>
              <a:rPr lang="en-US" sz="2400" b="1" dirty="0">
                <a:solidFill>
                  <a:srgbClr val="0000CC"/>
                </a:solidFill>
              </a:rPr>
              <a:t>( Prof Gao </a:t>
            </a:r>
            <a:r>
              <a:rPr lang="en-US" sz="2400" b="1" dirty="0" err="1">
                <a:solidFill>
                  <a:srgbClr val="0000CC"/>
                </a:solidFill>
              </a:rPr>
              <a:t>Jie</a:t>
            </a:r>
            <a:r>
              <a:rPr lang="en-US" sz="2400" b="1" dirty="0">
                <a:solidFill>
                  <a:srgbClr val="0000CC"/>
                </a:solidFill>
              </a:rPr>
              <a:t>) </a:t>
            </a:r>
          </a:p>
          <a:p>
            <a:endParaRPr lang="en-US" sz="2400" b="1" dirty="0">
              <a:solidFill>
                <a:srgbClr val="0000CC"/>
              </a:solidFill>
            </a:endParaRPr>
          </a:p>
          <a:p>
            <a:r>
              <a:rPr lang="en-US" sz="2400" b="1" dirty="0">
                <a:solidFill>
                  <a:srgbClr val="0000CC"/>
                </a:solidFill>
              </a:rPr>
              <a:t>4 </a:t>
            </a:r>
            <a:r>
              <a:rPr lang="en-US" sz="2400" b="1" baseline="30000" dirty="0" err="1">
                <a:solidFill>
                  <a:srgbClr val="0000CC"/>
                </a:solidFill>
              </a:rPr>
              <a:t>th</a:t>
            </a:r>
            <a:r>
              <a:rPr lang="en-US" sz="2400" b="1" dirty="0">
                <a:solidFill>
                  <a:srgbClr val="0000CC"/>
                </a:solidFill>
              </a:rPr>
              <a:t> School was at Korea University ( Sejong) in </a:t>
            </a:r>
            <a:r>
              <a:rPr lang="en-US" sz="2400" b="1" dirty="0">
                <a:solidFill>
                  <a:srgbClr val="FF0000"/>
                </a:solidFill>
              </a:rPr>
              <a:t>February 2023 </a:t>
            </a:r>
            <a:r>
              <a:rPr lang="en-US" sz="2400" b="1" dirty="0">
                <a:solidFill>
                  <a:srgbClr val="0000CC"/>
                </a:solidFill>
              </a:rPr>
              <a:t>( Prof.  </a:t>
            </a:r>
            <a:r>
              <a:rPr lang="en-US" sz="2400" b="1" dirty="0" err="1">
                <a:solidFill>
                  <a:srgbClr val="0000CC"/>
                </a:solidFill>
              </a:rPr>
              <a:t>Eun</a:t>
            </a:r>
            <a:r>
              <a:rPr lang="en-US" sz="2400" b="1" dirty="0">
                <a:solidFill>
                  <a:srgbClr val="0000CC"/>
                </a:solidFill>
              </a:rPr>
              <a:t> - San Kim ) : </a:t>
            </a:r>
            <a:r>
              <a:rPr lang="en-US" b="1" dirty="0">
                <a:solidFill>
                  <a:srgbClr val="FF0000"/>
                </a:solidFill>
              </a:rPr>
              <a:t>Delayed because of COVID</a:t>
            </a:r>
          </a:p>
          <a:p>
            <a:endParaRPr lang="en-US" sz="2400" b="1" dirty="0">
              <a:solidFill>
                <a:srgbClr val="0000CC"/>
              </a:solidFill>
            </a:endParaRPr>
          </a:p>
          <a:p>
            <a:r>
              <a:rPr lang="en-US" sz="2400" b="1" dirty="0">
                <a:solidFill>
                  <a:srgbClr val="0000CC"/>
                </a:solidFill>
              </a:rPr>
              <a:t>5</a:t>
            </a:r>
            <a:r>
              <a:rPr lang="en-US" sz="2400" b="1" baseline="30000" dirty="0">
                <a:solidFill>
                  <a:srgbClr val="0000CC"/>
                </a:solidFill>
              </a:rPr>
              <a:t>th</a:t>
            </a:r>
            <a:r>
              <a:rPr lang="en-US" sz="2400" b="1" dirty="0">
                <a:solidFill>
                  <a:srgbClr val="0000CC"/>
                </a:solidFill>
              </a:rPr>
              <a:t> School was again at  KEK. Japan in February 2024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FE9AA4-8BA3-403F-A5F8-ACD194E5E141}"/>
              </a:ext>
            </a:extLst>
          </p:cNvPr>
          <p:cNvSpPr txBox="1"/>
          <p:nvPr/>
        </p:nvSpPr>
        <p:spPr>
          <a:xfrm>
            <a:off x="2781400" y="1360993"/>
            <a:ext cx="3886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Was Approved by ACFA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26A83278-9802-5D44-AFE3-2EE1B6BB3321}"/>
              </a:ext>
            </a:extLst>
          </p:cNvPr>
          <p:cNvGrpSpPr/>
          <p:nvPr/>
        </p:nvGrpSpPr>
        <p:grpSpPr>
          <a:xfrm>
            <a:off x="0" y="228600"/>
            <a:ext cx="9192585" cy="6858000"/>
            <a:chOff x="0" y="0"/>
            <a:chExt cx="9154485" cy="6858000"/>
          </a:xfrm>
        </p:grpSpPr>
        <p:pic>
          <p:nvPicPr>
            <p:cNvPr id="5" name="コンテンツ プレースホルダー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54485" cy="1830897"/>
            </a:xfrm>
            <a:prstGeom prst="rect">
              <a:avLst/>
            </a:prstGeom>
          </p:spPr>
        </p:pic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029200"/>
              <a:ext cx="9144000" cy="1828800"/>
            </a:xfrm>
            <a:prstGeom prst="rect">
              <a:avLst/>
            </a:prstGeom>
          </p:spPr>
        </p:pic>
        <p:sp>
          <p:nvSpPr>
            <p:cNvPr id="7" name="正方形/長方形 6"/>
            <p:cNvSpPr/>
            <p:nvPr/>
          </p:nvSpPr>
          <p:spPr>
            <a:xfrm>
              <a:off x="5243" y="1822897"/>
              <a:ext cx="9144000" cy="3206303"/>
            </a:xfrm>
            <a:prstGeom prst="rect">
              <a:avLst/>
            </a:prstGeom>
            <a:solidFill>
              <a:srgbClr val="29A7E2"/>
            </a:solidFill>
            <a:ln>
              <a:solidFill>
                <a:srgbClr val="29A7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350"/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23356" y="1430718"/>
            <a:ext cx="8904915" cy="1315745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>
                <a:solidFill>
                  <a:srgbClr val="FFFC00"/>
                </a:solidFill>
                <a:latin typeface="Bauhaus 93" charset="0"/>
                <a:ea typeface="Bauhaus 93" charset="0"/>
                <a:cs typeface="Bauhaus 93" charset="0"/>
              </a:rPr>
              <a:t>The 5th Asian School on Superconductivity and Cryogenics for Accelerators (ASSCA 2023)</a:t>
            </a:r>
            <a:endParaRPr lang="ja-JP" altLang="en-US" sz="3200" dirty="0">
              <a:solidFill>
                <a:srgbClr val="FFFC00"/>
              </a:solidFill>
              <a:latin typeface="Bauhaus 93" charset="0"/>
              <a:ea typeface="Bauhaus 93" charset="0"/>
              <a:cs typeface="Bauhaus 93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EC217D-F7DC-452C-B0B1-D71B4AE1B703}"/>
              </a:ext>
            </a:extLst>
          </p:cNvPr>
          <p:cNvSpPr/>
          <p:nvPr/>
        </p:nvSpPr>
        <p:spPr>
          <a:xfrm>
            <a:off x="1752600" y="2830873"/>
            <a:ext cx="7924800" cy="1315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hangingPunct="0">
              <a:spcBef>
                <a:spcPts val="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kumimoji="1" lang="en-US" altLang="ja-JP" sz="2400" b="1" dirty="0">
                <a:solidFill>
                  <a:srgbClr val="FFFFFF"/>
                </a:solidFill>
                <a:ea typeface="Myriad Pro" charset="0"/>
              </a:rPr>
              <a:t>Date : Jan. 28 – Feb. 5, 2024</a:t>
            </a:r>
          </a:p>
          <a:p>
            <a:pPr marL="342900" lvl="0" indent="-342900" eaLnBrk="0" hangingPunct="0">
              <a:spcBef>
                <a:spcPts val="0"/>
              </a:spcBef>
              <a:spcAft>
                <a:spcPts val="900"/>
              </a:spcAft>
              <a:buFont typeface="Arial" pitchFamily="34" charset="0"/>
              <a:buChar char="•"/>
            </a:pPr>
            <a:r>
              <a:rPr lang="en-US" altLang="ja-JP" sz="2400" b="1" dirty="0">
                <a:solidFill>
                  <a:srgbClr val="FFFFFF"/>
                </a:solidFill>
                <a:ea typeface="Myriad Pro" charset="0"/>
              </a:rPr>
              <a:t>Venue : High Energy Accelerator Organization (KEK), Tsukuba, Japan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CFDEC40-543A-4430-89A3-75CE910DD70D}"/>
              </a:ext>
            </a:extLst>
          </p:cNvPr>
          <p:cNvSpPr/>
          <p:nvPr/>
        </p:nvSpPr>
        <p:spPr>
          <a:xfrm>
            <a:off x="266700" y="4400194"/>
            <a:ext cx="86868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kumimoji="1" lang="en-US" altLang="ja-JP" sz="2400" b="1" dirty="0">
                <a:solidFill>
                  <a:srgbClr val="FFFFFF"/>
                </a:solidFill>
                <a:ea typeface="Myriad Pro" charset="0"/>
              </a:rPr>
              <a:t>Funds :</a:t>
            </a:r>
          </a:p>
          <a:p>
            <a:pPr marL="785813" lvl="1" indent="-37800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US" altLang="ja-JP" sz="2400" b="1" dirty="0">
                <a:solidFill>
                  <a:srgbClr val="FFFFFF"/>
                </a:solidFill>
                <a:ea typeface="Myriad Pro" charset="0"/>
              </a:rPr>
              <a:t>Funds from (IINAS-NX), High Energy Accelerator Research Organization (KEK)</a:t>
            </a:r>
          </a:p>
          <a:p>
            <a:pPr marL="785813" lvl="1" indent="-37800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US" altLang="ja-JP" sz="2400" b="1" dirty="0">
                <a:solidFill>
                  <a:srgbClr val="FFFFFF"/>
                </a:solidFill>
                <a:ea typeface="Myriad Pro" charset="0"/>
              </a:rPr>
              <a:t>Contributions from 10 companies in Japan and China</a:t>
            </a:r>
            <a:endParaRPr lang="ja-JP" altLang="en-US" sz="2400" b="1" dirty="0">
              <a:solidFill>
                <a:srgbClr val="FFFFFF"/>
              </a:solidFill>
              <a:ea typeface="Myriad Pro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9F19931-AB32-4955-B0DE-52AAE40DA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ACFA Meeting. NSRRC.  April 19, 2024 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25848B0-C324-4FFF-B392-C9DAE12CD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70B9D3-F9C2-4835-90E7-DED3FFDB8469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437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68F212B3-5A26-1741-A452-DA333F339E9D}"/>
              </a:ext>
            </a:extLst>
          </p:cNvPr>
          <p:cNvGrpSpPr/>
          <p:nvPr/>
        </p:nvGrpSpPr>
        <p:grpSpPr>
          <a:xfrm>
            <a:off x="0" y="9588"/>
            <a:ext cx="9154485" cy="6858000"/>
            <a:chOff x="0" y="0"/>
            <a:chExt cx="9154485" cy="6858000"/>
          </a:xfrm>
        </p:grpSpPr>
        <p:pic>
          <p:nvPicPr>
            <p:cNvPr id="15" name="コンテンツ プレースホルダー 3">
              <a:extLst>
                <a:ext uri="{FF2B5EF4-FFF2-40B4-BE49-F238E27FC236}">
                  <a16:creationId xmlns:a16="http://schemas.microsoft.com/office/drawing/2014/main" id="{5792A347-CF76-9542-A7AD-6B009108DD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54485" cy="1830897"/>
            </a:xfrm>
            <a:prstGeom prst="rect">
              <a:avLst/>
            </a:prstGeom>
          </p:spPr>
        </p:pic>
        <p:pic>
          <p:nvPicPr>
            <p:cNvPr id="16" name="図 15">
              <a:extLst>
                <a:ext uri="{FF2B5EF4-FFF2-40B4-BE49-F238E27FC236}">
                  <a16:creationId xmlns:a16="http://schemas.microsoft.com/office/drawing/2014/main" id="{2264035A-46BD-6042-AE98-F4B7B2AECA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029200"/>
              <a:ext cx="9144000" cy="1828800"/>
            </a:xfrm>
            <a:prstGeom prst="rect">
              <a:avLst/>
            </a:prstGeom>
          </p:spPr>
        </p:pic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B6429646-239B-C54C-894B-C195A7CBB211}"/>
                </a:ext>
              </a:extLst>
            </p:cNvPr>
            <p:cNvSpPr/>
            <p:nvPr/>
          </p:nvSpPr>
          <p:spPr>
            <a:xfrm>
              <a:off x="0" y="1822897"/>
              <a:ext cx="9149243" cy="3206303"/>
            </a:xfrm>
            <a:prstGeom prst="rect">
              <a:avLst/>
            </a:prstGeom>
            <a:solidFill>
              <a:srgbClr val="29A7E2"/>
            </a:solidFill>
            <a:ln>
              <a:solidFill>
                <a:srgbClr val="29A7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350"/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80000" y="180000"/>
            <a:ext cx="8100000" cy="432000"/>
          </a:xfrm>
        </p:spPr>
        <p:txBody>
          <a:bodyPr>
            <a:noAutofit/>
          </a:bodyPr>
          <a:lstStyle/>
          <a:p>
            <a:pPr algn="l"/>
            <a:r>
              <a:rPr lang="en-US" altLang="ja-JP" sz="2800" dirty="0">
                <a:solidFill>
                  <a:srgbClr val="0432FF"/>
                </a:solidFill>
                <a:latin typeface="Bauhaus 93" charset="0"/>
                <a:ea typeface="Bauhaus 93" charset="0"/>
                <a:cs typeface="Bauhaus 93" charset="0"/>
              </a:rPr>
              <a:t>Organization</a:t>
            </a:r>
            <a:endParaRPr lang="ja-JP" altLang="en-US" sz="2800" dirty="0">
              <a:solidFill>
                <a:srgbClr val="0432FF"/>
              </a:solidFill>
              <a:latin typeface="Bauhaus 93" charset="0"/>
              <a:ea typeface="Bauhaus 93" charset="0"/>
              <a:cs typeface="Bauhaus 93" charset="0"/>
            </a:endParaRPr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>
          <a:xfrm>
            <a:off x="304800" y="1146558"/>
            <a:ext cx="8665285" cy="477837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kumimoji="1" lang="en-US" altLang="ja-JP" sz="2000" b="1" dirty="0"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International Advisory Committee</a:t>
            </a:r>
          </a:p>
          <a:p>
            <a:pPr lvl="1" indent="-284400">
              <a:spcBef>
                <a:spcPts val="0"/>
              </a:spcBef>
              <a:spcAft>
                <a:spcPts val="900"/>
              </a:spcAft>
            </a:pPr>
            <a:r>
              <a:rPr kumimoji="1" lang="en-US" altLang="ja-JP" sz="1800" b="1" dirty="0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Prof. Yasuhiro OKADA (KEK, Japan), Chair</a:t>
            </a:r>
          </a:p>
          <a:p>
            <a:pPr lvl="1" indent="-284400">
              <a:spcBef>
                <a:spcPts val="0"/>
              </a:spcBef>
              <a:spcAft>
                <a:spcPts val="900"/>
              </a:spcAft>
            </a:pPr>
            <a:r>
              <a:rPr kumimoji="1" lang="en-US" altLang="ja-JP" sz="1800" b="1" dirty="0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Prof. </a:t>
            </a:r>
            <a:r>
              <a:rPr kumimoji="1" lang="en-US" altLang="ja-JP" sz="1800" b="1" dirty="0" err="1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Jie</a:t>
            </a:r>
            <a:r>
              <a:rPr kumimoji="1" lang="en-US" altLang="ja-JP" sz="1800" b="1" dirty="0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 GAO (IHEP, China)</a:t>
            </a:r>
          </a:p>
          <a:p>
            <a:pPr lvl="1" indent="-284400">
              <a:spcBef>
                <a:spcPts val="0"/>
              </a:spcBef>
              <a:spcAft>
                <a:spcPts val="900"/>
              </a:spcAft>
            </a:pPr>
            <a:r>
              <a:rPr kumimoji="1" lang="en-US" altLang="ja-JP" sz="1800" b="1" dirty="0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Prof. </a:t>
            </a:r>
            <a:r>
              <a:rPr kumimoji="1" lang="en-US" altLang="ja-JP" sz="1800" b="1" dirty="0" err="1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Tripti</a:t>
            </a:r>
            <a:r>
              <a:rPr kumimoji="1" lang="en-US" altLang="ja-JP" sz="1800" b="1" dirty="0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 Sekhar DATTA (IIT Kharagpur, India)</a:t>
            </a:r>
          </a:p>
          <a:p>
            <a:pPr lvl="1" indent="-284400">
              <a:spcBef>
                <a:spcPts val="0"/>
              </a:spcBef>
              <a:spcAft>
                <a:spcPts val="900"/>
              </a:spcAft>
            </a:pPr>
            <a:r>
              <a:rPr kumimoji="1" lang="en-US" altLang="ja-JP" sz="1800" b="1" dirty="0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Prof. </a:t>
            </a:r>
            <a:r>
              <a:rPr kumimoji="1" lang="en-US" altLang="ja-JP" sz="1800" b="1" dirty="0" err="1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Eun</a:t>
            </a:r>
            <a:r>
              <a:rPr kumimoji="1" lang="en-US" altLang="ja-JP" sz="1800" b="1" dirty="0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-San KIM (Korea Univ., Korea)</a:t>
            </a:r>
          </a:p>
          <a:p>
            <a:pPr lvl="1" indent="-284400">
              <a:spcBef>
                <a:spcPts val="0"/>
              </a:spcBef>
              <a:spcAft>
                <a:spcPts val="900"/>
              </a:spcAft>
            </a:pPr>
            <a:r>
              <a:rPr kumimoji="1" lang="en-US" altLang="ja-JP" sz="1800" b="1" dirty="0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Dr. </a:t>
            </a:r>
            <a:r>
              <a:rPr kumimoji="1" lang="en-US" altLang="ja-JP" sz="1800" b="1" dirty="0" err="1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Zong</a:t>
            </a:r>
            <a:r>
              <a:rPr kumimoji="1" lang="en-US" altLang="ja-JP" sz="1800" b="1" dirty="0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-Kai LIU (NSRRC, Taiwan)</a:t>
            </a:r>
          </a:p>
          <a:p>
            <a:pPr lvl="1" indent="-284400">
              <a:spcBef>
                <a:spcPts val="0"/>
              </a:spcBef>
              <a:spcAft>
                <a:spcPts val="900"/>
              </a:spcAft>
            </a:pPr>
            <a:r>
              <a:rPr kumimoji="1" lang="en-US" altLang="ja-JP" sz="1800" b="1" dirty="0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Prof. Nattawut THARAWADEE (</a:t>
            </a:r>
            <a:r>
              <a:rPr kumimoji="1" lang="en-US" altLang="ja-JP" sz="1800" b="1" dirty="0" err="1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Silpakorn</a:t>
            </a:r>
            <a:r>
              <a:rPr kumimoji="1" lang="en-US" altLang="ja-JP" sz="1800" b="1" dirty="0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 Univ., Thailand)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altLang="ja-JP" sz="2000" b="1" dirty="0"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Local Organizing Committee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kumimoji="1" lang="en-US" altLang="ja-JP" sz="1800" b="1" dirty="0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Prof. Hirotaka NAKAI (KEK, Japan), Chair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kumimoji="1" lang="en-US" altLang="ja-JP" sz="1800" b="1" dirty="0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Prof. </a:t>
            </a:r>
            <a:r>
              <a:rPr kumimoji="1" lang="en-US" altLang="ja-JP" sz="1800" b="1" dirty="0" err="1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Eiji</a:t>
            </a:r>
            <a:r>
              <a:rPr kumimoji="1" lang="en-US" altLang="ja-JP" sz="1800" b="1" dirty="0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 KAKO (KEK, Japan)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kumimoji="1" lang="en-US" altLang="ja-JP" sz="1800" b="1" dirty="0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Prof. Yasuhiro MAKIDA (KEK, Japan)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kumimoji="1" lang="en-US" altLang="ja-JP" sz="1800" b="1" dirty="0">
                <a:solidFill>
                  <a:srgbClr val="FFFFFF"/>
                </a:solidFill>
                <a:latin typeface="Arial" panose="020B0604020202020204" pitchFamily="34" charset="0"/>
                <a:ea typeface="Myriad Pro" charset="0"/>
                <a:cs typeface="Arial" panose="020B0604020202020204" pitchFamily="34" charset="0"/>
              </a:rPr>
              <a:t>Ms. Gin ISHIKAWA (KEK, Japan), Secretary</a:t>
            </a:r>
            <a:endParaRPr lang="en-US" altLang="ja-JP" sz="1800" b="1" dirty="0">
              <a:solidFill>
                <a:srgbClr val="FFFFFF"/>
              </a:solidFill>
              <a:latin typeface="Arial" panose="020B0604020202020204" pitchFamily="34" charset="0"/>
              <a:ea typeface="Myriad Pro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</a:pPr>
            <a:endParaRPr lang="en-US" altLang="ja-JP" b="1" dirty="0">
              <a:solidFill>
                <a:srgbClr val="FFFFFF"/>
              </a:solidFill>
              <a:latin typeface="Myriad Pro Light" panose="020B0503030403020204" pitchFamily="34" charset="0"/>
              <a:ea typeface="Myriad Pro" charset="0"/>
              <a:cs typeface="Myriad Pro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179D1F-CFD3-42A4-A2FD-1B599747F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ACFA Meeting. NSRRC.  April 19, 2024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BAED45-7967-4C5A-B905-51A61EF95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AC1518-207E-44EA-A3A0-F6FA0B3E79A3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755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32AEEBC8-9D30-42EF-95F2-386C2653FB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ketch line">
            <a:extLst>
              <a:ext uri="{FF2B5EF4-FFF2-40B4-BE49-F238E27FC236}">
                <a16:creationId xmlns:a16="http://schemas.microsoft.com/office/drawing/2014/main" id="{2E92FA66-67D7-4CB4-94D3-E643A9AD4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480309" y="1227582"/>
            <a:ext cx="1554480" cy="13716"/>
          </a:xfrm>
          <a:custGeom>
            <a:avLst/>
            <a:gdLst>
              <a:gd name="connsiteX0" fmla="*/ 0 w 1554480"/>
              <a:gd name="connsiteY0" fmla="*/ 0 h 13716"/>
              <a:gd name="connsiteX1" fmla="*/ 549250 w 1554480"/>
              <a:gd name="connsiteY1" fmla="*/ 0 h 13716"/>
              <a:gd name="connsiteX2" fmla="*/ 1082954 w 1554480"/>
              <a:gd name="connsiteY2" fmla="*/ 0 h 13716"/>
              <a:gd name="connsiteX3" fmla="*/ 1554480 w 1554480"/>
              <a:gd name="connsiteY3" fmla="*/ 0 h 13716"/>
              <a:gd name="connsiteX4" fmla="*/ 1554480 w 1554480"/>
              <a:gd name="connsiteY4" fmla="*/ 13716 h 13716"/>
              <a:gd name="connsiteX5" fmla="*/ 1067410 w 1554480"/>
              <a:gd name="connsiteY5" fmla="*/ 13716 h 13716"/>
              <a:gd name="connsiteX6" fmla="*/ 549250 w 1554480"/>
              <a:gd name="connsiteY6" fmla="*/ 13716 h 13716"/>
              <a:gd name="connsiteX7" fmla="*/ 0 w 1554480"/>
              <a:gd name="connsiteY7" fmla="*/ 13716 h 13716"/>
              <a:gd name="connsiteX8" fmla="*/ 0 w 1554480"/>
              <a:gd name="connsiteY8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4480" h="13716" fill="none" extrusionOk="0">
                <a:moveTo>
                  <a:pt x="0" y="0"/>
                </a:moveTo>
                <a:cubicBezTo>
                  <a:pt x="114141" y="-19864"/>
                  <a:pt x="345055" y="-1657"/>
                  <a:pt x="549250" y="0"/>
                </a:cubicBezTo>
                <a:cubicBezTo>
                  <a:pt x="753445" y="1657"/>
                  <a:pt x="862292" y="-5674"/>
                  <a:pt x="1082954" y="0"/>
                </a:cubicBezTo>
                <a:cubicBezTo>
                  <a:pt x="1303616" y="5674"/>
                  <a:pt x="1363530" y="4537"/>
                  <a:pt x="1554480" y="0"/>
                </a:cubicBezTo>
                <a:cubicBezTo>
                  <a:pt x="1553820" y="4959"/>
                  <a:pt x="1554594" y="10798"/>
                  <a:pt x="1554480" y="13716"/>
                </a:cubicBezTo>
                <a:cubicBezTo>
                  <a:pt x="1338847" y="1555"/>
                  <a:pt x="1215066" y="33279"/>
                  <a:pt x="1067410" y="13716"/>
                </a:cubicBezTo>
                <a:cubicBezTo>
                  <a:pt x="919754" y="-5847"/>
                  <a:pt x="800465" y="-1492"/>
                  <a:pt x="549250" y="13716"/>
                </a:cubicBezTo>
                <a:cubicBezTo>
                  <a:pt x="298035" y="28924"/>
                  <a:pt x="158868" y="18197"/>
                  <a:pt x="0" y="13716"/>
                </a:cubicBezTo>
                <a:cubicBezTo>
                  <a:pt x="488" y="8630"/>
                  <a:pt x="480" y="6612"/>
                  <a:pt x="0" y="0"/>
                </a:cubicBezTo>
                <a:close/>
              </a:path>
              <a:path w="1554480" h="13716" stroke="0" extrusionOk="0">
                <a:moveTo>
                  <a:pt x="0" y="0"/>
                </a:moveTo>
                <a:cubicBezTo>
                  <a:pt x="249941" y="-58"/>
                  <a:pt x="367334" y="23448"/>
                  <a:pt x="502615" y="0"/>
                </a:cubicBezTo>
                <a:cubicBezTo>
                  <a:pt x="637897" y="-23448"/>
                  <a:pt x="813653" y="-20418"/>
                  <a:pt x="974141" y="0"/>
                </a:cubicBezTo>
                <a:cubicBezTo>
                  <a:pt x="1134629" y="20418"/>
                  <a:pt x="1268772" y="6288"/>
                  <a:pt x="1554480" y="0"/>
                </a:cubicBezTo>
                <a:cubicBezTo>
                  <a:pt x="1554232" y="4157"/>
                  <a:pt x="1554673" y="7559"/>
                  <a:pt x="1554480" y="13716"/>
                </a:cubicBezTo>
                <a:cubicBezTo>
                  <a:pt x="1336087" y="7600"/>
                  <a:pt x="1310024" y="15187"/>
                  <a:pt x="1067410" y="13716"/>
                </a:cubicBezTo>
                <a:cubicBezTo>
                  <a:pt x="824796" y="12246"/>
                  <a:pt x="787902" y="30075"/>
                  <a:pt x="518160" y="13716"/>
                </a:cubicBezTo>
                <a:cubicBezTo>
                  <a:pt x="248418" y="-2643"/>
                  <a:pt x="133160" y="4633"/>
                  <a:pt x="0" y="13716"/>
                </a:cubicBezTo>
                <a:cubicBezTo>
                  <a:pt x="43" y="9160"/>
                  <a:pt x="-111" y="481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412DEF-4F4C-4FBA-BF93-C6A1485B2AA0}"/>
              </a:ext>
            </a:extLst>
          </p:cNvPr>
          <p:cNvSpPr txBox="1"/>
          <p:nvPr/>
        </p:nvSpPr>
        <p:spPr>
          <a:xfrm>
            <a:off x="1941744" y="82173"/>
            <a:ext cx="7017326" cy="2362200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8000" b="1" dirty="0">
                <a:solidFill>
                  <a:srgbClr val="0000FF"/>
                </a:solidFill>
                <a:latin typeface="Bookman Old Style" panose="02050604050505020204" pitchFamily="18" charset="0"/>
                <a:cs typeface="+mn-cs"/>
              </a:rPr>
              <a:t>Morning : Lectures on Superconducting Cavity/ Magnet/ Cryogenics for Accelerator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7200" dirty="0">
              <a:latin typeface="Bookman Old Style" panose="02050604050505020204" pitchFamily="18" charset="0"/>
              <a:cs typeface="+mn-cs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8000" b="1" dirty="0">
                <a:solidFill>
                  <a:srgbClr val="FF0000"/>
                </a:solidFill>
                <a:latin typeface="Bookman Old Style" panose="02050604050505020204" pitchFamily="18" charset="0"/>
                <a:cs typeface="+mn-cs"/>
              </a:rPr>
              <a:t>Evening : Hands on Training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7200" dirty="0">
              <a:latin typeface="Bookman Old Style" panose="02050604050505020204" pitchFamily="18" charset="0"/>
              <a:cs typeface="+mn-cs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8000" b="1" dirty="0">
                <a:solidFill>
                  <a:srgbClr val="0000FF"/>
                </a:solidFill>
                <a:latin typeface="Bookman Old Style" panose="02050604050505020204" pitchFamily="18" charset="0"/>
                <a:cs typeface="+mn-cs"/>
              </a:rPr>
              <a:t>Special Lectures /Facility Visit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7200" dirty="0">
              <a:latin typeface="Bookman Old Style" panose="02050604050505020204" pitchFamily="18" charset="0"/>
              <a:cs typeface="+mn-cs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8000" b="1" dirty="0">
                <a:solidFill>
                  <a:srgbClr val="FF0000"/>
                </a:solidFill>
                <a:latin typeface="Bookman Old Style" panose="02050604050505020204" pitchFamily="18" charset="0"/>
                <a:cs typeface="+mn-cs"/>
              </a:rPr>
              <a:t>Excursion, Welcome Dinner &amp; Banquet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600" dirty="0">
              <a:latin typeface="+mn-lt"/>
              <a:cs typeface="+mn-cs"/>
            </a:endParaRPr>
          </a:p>
        </p:txBody>
      </p:sp>
      <p:pic>
        <p:nvPicPr>
          <p:cNvPr id="5" name="図 1">
            <a:extLst>
              <a:ext uri="{FF2B5EF4-FFF2-40B4-BE49-F238E27FC236}">
                <a16:creationId xmlns:a16="http://schemas.microsoft.com/office/drawing/2014/main" id="{E708C434-6113-436E-8BA7-49E5A8B6DD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526545"/>
            <a:ext cx="7335046" cy="4374714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1002792-D300-4E61-AB63-00A47CC95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ACFA Meeting. NSRRC.  April 19, 2024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F6985D-1979-4EC4-9BC1-2D66BB37B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87671ABE-6699-4219-93FC-B2D43CA650DB}" type="slidenum">
              <a:rPr lang="en-US" smtClean="0"/>
              <a:pPr>
                <a:spcAft>
                  <a:spcPts val="600"/>
                </a:spcAft>
                <a:defRPr/>
              </a:pPr>
              <a:t>5</a:t>
            </a:fld>
            <a:endParaRPr lang="en-US"/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346C158B-A773-4130-96F3-4803CBFCF5F3}"/>
              </a:ext>
            </a:extLst>
          </p:cNvPr>
          <p:cNvSpPr txBox="1">
            <a:spLocks/>
          </p:cNvSpPr>
          <p:nvPr/>
        </p:nvSpPr>
        <p:spPr>
          <a:xfrm>
            <a:off x="180000" y="180000"/>
            <a:ext cx="1581744" cy="432000"/>
          </a:xfrm>
          <a:prstGeom prst="rect">
            <a:avLst/>
          </a:prstGeom>
          <a:solidFill>
            <a:srgbClr val="FFFF00"/>
          </a:solidFill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800" dirty="0">
                <a:solidFill>
                  <a:srgbClr val="0432FF"/>
                </a:solidFill>
                <a:latin typeface="Bauhaus 93" charset="0"/>
                <a:ea typeface="Bauhaus 93" charset="0"/>
                <a:cs typeface="Bauhaus 93" charset="0"/>
              </a:rPr>
              <a:t>Program</a:t>
            </a:r>
            <a:endParaRPr lang="ja-JP" altLang="en-US" sz="2800" dirty="0">
              <a:solidFill>
                <a:srgbClr val="0432FF"/>
              </a:solidFill>
              <a:latin typeface="Bauhaus 93" charset="0"/>
              <a:ea typeface="Bauhaus 93" charset="0"/>
              <a:cs typeface="Bauhaus 9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220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125F68F5-9334-9542-AD50-87514CCE81F2}"/>
              </a:ext>
            </a:extLst>
          </p:cNvPr>
          <p:cNvGrpSpPr/>
          <p:nvPr/>
        </p:nvGrpSpPr>
        <p:grpSpPr>
          <a:xfrm>
            <a:off x="0" y="0"/>
            <a:ext cx="9154485" cy="6858000"/>
            <a:chOff x="0" y="0"/>
            <a:chExt cx="9154485" cy="6858000"/>
          </a:xfrm>
        </p:grpSpPr>
        <p:pic>
          <p:nvPicPr>
            <p:cNvPr id="17" name="コンテンツ プレースホルダー 3">
              <a:extLst>
                <a:ext uri="{FF2B5EF4-FFF2-40B4-BE49-F238E27FC236}">
                  <a16:creationId xmlns:a16="http://schemas.microsoft.com/office/drawing/2014/main" id="{85FE07DD-2DC2-7245-A378-11AB42929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54485" cy="1830897"/>
            </a:xfrm>
            <a:prstGeom prst="rect">
              <a:avLst/>
            </a:prstGeom>
          </p:spPr>
        </p:pic>
        <p:pic>
          <p:nvPicPr>
            <p:cNvPr id="18" name="図 17">
              <a:extLst>
                <a:ext uri="{FF2B5EF4-FFF2-40B4-BE49-F238E27FC236}">
                  <a16:creationId xmlns:a16="http://schemas.microsoft.com/office/drawing/2014/main" id="{3E644BA5-701B-1147-AB7F-C664C2F60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029200"/>
              <a:ext cx="9144000" cy="1828800"/>
            </a:xfrm>
            <a:prstGeom prst="rect">
              <a:avLst/>
            </a:prstGeom>
          </p:spPr>
        </p:pic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A64DA988-9844-2148-AA6B-6D01D9155B5E}"/>
                </a:ext>
              </a:extLst>
            </p:cNvPr>
            <p:cNvSpPr/>
            <p:nvPr/>
          </p:nvSpPr>
          <p:spPr>
            <a:xfrm>
              <a:off x="0" y="1822897"/>
              <a:ext cx="9149243" cy="3206303"/>
            </a:xfrm>
            <a:prstGeom prst="rect">
              <a:avLst/>
            </a:prstGeom>
            <a:solidFill>
              <a:srgbClr val="29A7E2"/>
            </a:solidFill>
            <a:ln>
              <a:solidFill>
                <a:srgbClr val="29A7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350"/>
            </a:p>
          </p:txBody>
        </p:sp>
      </p:grpSp>
      <p:sp>
        <p:nvSpPr>
          <p:cNvPr id="12" name="タイトル 1"/>
          <p:cNvSpPr>
            <a:spLocks noGrp="1"/>
          </p:cNvSpPr>
          <p:nvPr>
            <p:ph type="title"/>
          </p:nvPr>
        </p:nvSpPr>
        <p:spPr>
          <a:xfrm>
            <a:off x="180000" y="180000"/>
            <a:ext cx="2487000" cy="432000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l"/>
            <a:r>
              <a:rPr lang="en-US" altLang="ja-JP" sz="2800" dirty="0">
                <a:solidFill>
                  <a:srgbClr val="0432FF"/>
                </a:solidFill>
                <a:latin typeface="Arial Black" panose="020B0A04020102020204" pitchFamily="34" charset="0"/>
                <a:ea typeface="Bauhaus 93" charset="0"/>
                <a:cs typeface="Bauhaus 93" charset="0"/>
              </a:rPr>
              <a:t>Countries</a:t>
            </a:r>
            <a:endParaRPr lang="ja-JP" altLang="en-US" sz="2800" dirty="0">
              <a:solidFill>
                <a:srgbClr val="0432FF"/>
              </a:solidFill>
              <a:latin typeface="Arial Black" panose="020B0A04020102020204" pitchFamily="34" charset="0"/>
              <a:ea typeface="Bauhaus 93" charset="0"/>
              <a:cs typeface="Bauhaus 93" charset="0"/>
            </a:endParaRPr>
          </a:p>
        </p:txBody>
      </p:sp>
      <p:graphicFrame>
        <p:nvGraphicFramePr>
          <p:cNvPr id="15" name="コンテンツ プレースホルダー 14">
            <a:extLst>
              <a:ext uri="{FF2B5EF4-FFF2-40B4-BE49-F238E27FC236}">
                <a16:creationId xmlns:a16="http://schemas.microsoft.com/office/drawing/2014/main" id="{EF4628B1-7386-D943-8AB8-3272A8DDB2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2245163"/>
              </p:ext>
            </p:extLst>
          </p:nvPr>
        </p:nvGraphicFramePr>
        <p:xfrm>
          <a:off x="228360" y="1446072"/>
          <a:ext cx="8687279" cy="429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440">
                  <a:extLst>
                    <a:ext uri="{9D8B030D-6E8A-4147-A177-3AD203B41FA5}">
                      <a16:colId xmlns:a16="http://schemas.microsoft.com/office/drawing/2014/main" val="288928695"/>
                    </a:ext>
                  </a:extLst>
                </a:gridCol>
                <a:gridCol w="2119023">
                  <a:extLst>
                    <a:ext uri="{9D8B030D-6E8A-4147-A177-3AD203B41FA5}">
                      <a16:colId xmlns:a16="http://schemas.microsoft.com/office/drawing/2014/main" val="1565581475"/>
                    </a:ext>
                  </a:extLst>
                </a:gridCol>
                <a:gridCol w="1912408">
                  <a:extLst>
                    <a:ext uri="{9D8B030D-6E8A-4147-A177-3AD203B41FA5}">
                      <a16:colId xmlns:a16="http://schemas.microsoft.com/office/drawing/2014/main" val="1514942650"/>
                    </a:ext>
                  </a:extLst>
                </a:gridCol>
                <a:gridCol w="1912408">
                  <a:extLst>
                    <a:ext uri="{9D8B030D-6E8A-4147-A177-3AD203B41FA5}">
                      <a16:colId xmlns:a16="http://schemas.microsoft.com/office/drawing/2014/main" val="3032264965"/>
                    </a:ext>
                  </a:extLst>
                </a:gridCol>
              </a:tblGrid>
              <a:tr h="36072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2800" b="1" i="0" kern="0" dirty="0">
                          <a:solidFill>
                            <a:srgbClr val="FF0000"/>
                          </a:solidFill>
                          <a:effectLst/>
                          <a:latin typeface="Myriad Pro" panose="020B0503030403020204" pitchFamily="34" charset="0"/>
                        </a:rPr>
                        <a:t>Country</a:t>
                      </a:r>
                      <a:endParaRPr lang="ja-JP" sz="2800" b="1" i="0" kern="100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2800" b="1" i="0" kern="0" dirty="0">
                          <a:solidFill>
                            <a:srgbClr val="FF0000"/>
                          </a:solidFill>
                          <a:effectLst/>
                          <a:latin typeface="Myriad Pro" panose="020B0503030403020204" pitchFamily="34" charset="0"/>
                        </a:rPr>
                        <a:t>Student   </a:t>
                      </a:r>
                      <a:endParaRPr lang="ja-JP" sz="2800" b="1" i="0" kern="1000" dirty="0">
                        <a:solidFill>
                          <a:srgbClr val="FF0000"/>
                        </a:solidFill>
                        <a:effectLst/>
                        <a:latin typeface="Myriad Pro" panose="020B0503030403020204" pitchFamily="34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i="0" dirty="0">
                          <a:solidFill>
                            <a:srgbClr val="FF0000"/>
                          </a:solidFill>
                          <a:latin typeface="Myriad Pro" panose="020B0503030403020204" pitchFamily="34" charset="0"/>
                        </a:rPr>
                        <a:t>Lecturers</a:t>
                      </a:r>
                      <a:endParaRPr kumimoji="1" lang="ja-JP" altLang="en-US" sz="2800" b="1" i="0" dirty="0">
                        <a:solidFill>
                          <a:srgbClr val="FF0000"/>
                        </a:solidFill>
                        <a:latin typeface="Myriad Pro" panose="020B0503030403020204" pitchFamily="34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i="0" dirty="0">
                          <a:solidFill>
                            <a:srgbClr val="FF0000"/>
                          </a:solidFill>
                          <a:latin typeface="Myriad Pro" panose="020B0503030403020204" pitchFamily="34" charset="0"/>
                        </a:rPr>
                        <a:t>Total</a:t>
                      </a:r>
                      <a:endParaRPr kumimoji="1" lang="ja-JP" altLang="en-US" sz="2800" b="1" i="0" dirty="0">
                        <a:solidFill>
                          <a:srgbClr val="FF0000"/>
                        </a:solidFill>
                        <a:latin typeface="Myriad Pro" panose="020B0503030403020204" pitchFamily="34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58992645"/>
                  </a:ext>
                </a:extLst>
              </a:tr>
              <a:tr h="36072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2000" b="1" i="0" kern="0" dirty="0">
                          <a:effectLst/>
                          <a:latin typeface="Bookman Old Style" panose="02050604050505020204" pitchFamily="18" charset="0"/>
                        </a:rPr>
                        <a:t>Belarus</a:t>
                      </a:r>
                      <a:endParaRPr lang="ja-JP" sz="2000" b="1" i="0" kern="1000" dirty="0"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0" dirty="0">
                          <a:effectLst/>
                          <a:latin typeface="Bookman Old Style" panose="02050604050505020204" pitchFamily="18" charset="0"/>
                        </a:rPr>
                        <a:t>0</a:t>
                      </a:r>
                      <a:endParaRPr lang="ja-JP" sz="2000" b="1" i="0" kern="1000" dirty="0"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i="0" dirty="0">
                          <a:latin typeface="Bookman Old Style" panose="02050604050505020204" pitchFamily="18" charset="0"/>
                        </a:rPr>
                        <a:t>1</a:t>
                      </a:r>
                      <a:endParaRPr kumimoji="1" lang="ja-JP" altLang="en-US" sz="2000" b="1" i="0" dirty="0"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i="0" dirty="0">
                          <a:latin typeface="Bookman Old Style" panose="02050604050505020204" pitchFamily="18" charset="0"/>
                        </a:rPr>
                        <a:t>1</a:t>
                      </a:r>
                      <a:endParaRPr kumimoji="1" lang="ja-JP" altLang="en-US" sz="2000" b="1" i="0" dirty="0"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41849019"/>
                  </a:ext>
                </a:extLst>
              </a:tr>
              <a:tr h="36072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2000" b="1" i="0" kern="0" dirty="0">
                          <a:effectLst/>
                          <a:latin typeface="Bookman Old Style" panose="02050604050505020204" pitchFamily="18" charset="0"/>
                        </a:rPr>
                        <a:t>China</a:t>
                      </a:r>
                      <a:endParaRPr lang="ja-JP" sz="2000" b="1" i="0" kern="1000" dirty="0"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0" dirty="0">
                          <a:effectLst/>
                          <a:latin typeface="Bookman Old Style" panose="02050604050505020204" pitchFamily="18" charset="0"/>
                        </a:rPr>
                        <a:t>12</a:t>
                      </a:r>
                      <a:endParaRPr lang="ja-JP" sz="2000" b="1" i="0" kern="1000" dirty="0"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i="0" dirty="0">
                          <a:latin typeface="Bookman Old Style" panose="02050604050505020204" pitchFamily="18" charset="0"/>
                        </a:rPr>
                        <a:t>2</a:t>
                      </a:r>
                      <a:endParaRPr kumimoji="1" lang="ja-JP" altLang="en-US" sz="2000" b="1" i="0" dirty="0"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i="0" dirty="0">
                          <a:latin typeface="Bookman Old Style" panose="02050604050505020204" pitchFamily="18" charset="0"/>
                        </a:rPr>
                        <a:t>14</a:t>
                      </a:r>
                      <a:endParaRPr kumimoji="1" lang="ja-JP" altLang="en-US" sz="2000" b="1" i="0" dirty="0"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208474238"/>
                  </a:ext>
                </a:extLst>
              </a:tr>
              <a:tr h="36072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2000" b="1" i="0" kern="1000" dirty="0">
                          <a:effectLst/>
                          <a:latin typeface="Bookman Old Style" panose="02050604050505020204" pitchFamily="18" charset="0"/>
                          <a:ea typeface="ＭＳ 明朝" panose="02020609040205080304" pitchFamily="49" charset="-128"/>
                          <a:cs typeface="Times New Roman" panose="02020603050405020304" pitchFamily="18" charset="0"/>
                        </a:rPr>
                        <a:t>France</a:t>
                      </a:r>
                      <a:endParaRPr lang="ja-JP" sz="2000" b="1" i="0" kern="1000" dirty="0"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0" dirty="0">
                          <a:effectLst/>
                          <a:latin typeface="Bookman Old Style" panose="02050604050505020204" pitchFamily="18" charset="0"/>
                        </a:rPr>
                        <a:t>1</a:t>
                      </a:r>
                      <a:endParaRPr lang="ja-JP" sz="2000" b="1" i="0" kern="1000" dirty="0"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i="0" dirty="0">
                          <a:latin typeface="Bookman Old Style" panose="02050604050505020204" pitchFamily="18" charset="0"/>
                        </a:rPr>
                        <a:t>0</a:t>
                      </a:r>
                      <a:endParaRPr kumimoji="1" lang="ja-JP" altLang="en-US" sz="2000" b="1" i="0" dirty="0"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i="0" dirty="0">
                          <a:latin typeface="Bookman Old Style" panose="02050604050505020204" pitchFamily="18" charset="0"/>
                        </a:rPr>
                        <a:t>1</a:t>
                      </a:r>
                      <a:endParaRPr kumimoji="1" lang="ja-JP" altLang="en-US" sz="2000" b="1" i="0" dirty="0"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4008677858"/>
                  </a:ext>
                </a:extLst>
              </a:tr>
              <a:tr h="360723">
                <a:tc>
                  <a:txBody>
                    <a:bodyPr/>
                    <a:lstStyle/>
                    <a:p>
                      <a:pPr marL="0" marR="0" lvl="0" indent="0" algn="ctr" defTabSz="914400" rtl="0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000" b="1" i="0" kern="0" dirty="0">
                          <a:effectLst/>
                          <a:latin typeface="Bookman Old Style" panose="02050604050505020204" pitchFamily="18" charset="0"/>
                        </a:rPr>
                        <a:t>India</a:t>
                      </a:r>
                      <a:endParaRPr lang="ja-JP" altLang="ja-JP" sz="2000" b="1" i="0" kern="1000"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0" dirty="0">
                          <a:effectLst/>
                          <a:latin typeface="Bookman Old Style" panose="02050604050505020204" pitchFamily="18" charset="0"/>
                        </a:rPr>
                        <a:t>8</a:t>
                      </a:r>
                      <a:endParaRPr lang="ja-JP" sz="2000" b="1" i="0" kern="1000" dirty="0"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i="0" dirty="0">
                          <a:latin typeface="Bookman Old Style" panose="02050604050505020204" pitchFamily="18" charset="0"/>
                        </a:rPr>
                        <a:t>1</a:t>
                      </a:r>
                      <a:endParaRPr kumimoji="1" lang="ja-JP" altLang="en-US" sz="2000" b="1" i="0" dirty="0"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i="0" dirty="0">
                          <a:latin typeface="Bookman Old Style" panose="02050604050505020204" pitchFamily="18" charset="0"/>
                        </a:rPr>
                        <a:t>9</a:t>
                      </a:r>
                      <a:endParaRPr kumimoji="1" lang="ja-JP" altLang="en-US" sz="2000" b="1" i="0" dirty="0"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4193920217"/>
                  </a:ext>
                </a:extLst>
              </a:tr>
              <a:tr h="360723">
                <a:tc>
                  <a:txBody>
                    <a:bodyPr/>
                    <a:lstStyle/>
                    <a:p>
                      <a:pPr marL="0" marR="0" lvl="0" indent="0" algn="ctr" defTabSz="914400" rtl="0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000" b="1" i="0" kern="0" dirty="0">
                          <a:effectLst/>
                          <a:latin typeface="Bookman Old Style" panose="02050604050505020204" pitchFamily="18" charset="0"/>
                        </a:rPr>
                        <a:t>Japan</a:t>
                      </a:r>
                      <a:endParaRPr lang="ja-JP" altLang="ja-JP" sz="2000" b="1" i="0" kern="1000"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0" dirty="0"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  <a:endParaRPr lang="ja-JP" sz="2000" b="1" i="0" kern="1000" dirty="0"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i="0" dirty="0">
                          <a:latin typeface="Bookman Old Style" panose="02050604050505020204" pitchFamily="18" charset="0"/>
                        </a:rPr>
                        <a:t>13</a:t>
                      </a:r>
                      <a:endParaRPr kumimoji="1" lang="ja-JP" altLang="en-US" sz="2000" b="1" i="0" dirty="0"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i="0" dirty="0">
                          <a:latin typeface="Bookman Old Style" panose="02050604050505020204" pitchFamily="18" charset="0"/>
                        </a:rPr>
                        <a:t>16</a:t>
                      </a:r>
                      <a:endParaRPr kumimoji="1" lang="ja-JP" altLang="en-US" sz="2000" b="1" i="0" dirty="0"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316574569"/>
                  </a:ext>
                </a:extLst>
              </a:tr>
              <a:tr h="36072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2000" b="1" i="0" kern="0" dirty="0">
                          <a:effectLst/>
                          <a:latin typeface="Bookman Old Style" panose="02050604050505020204" pitchFamily="18" charset="0"/>
                        </a:rPr>
                        <a:t>Korea</a:t>
                      </a:r>
                      <a:endParaRPr lang="ja-JP" altLang="ja-JP" sz="2000" b="1" i="0" kern="1000" dirty="0"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0" dirty="0">
                          <a:effectLst/>
                          <a:latin typeface="Bookman Old Style" panose="02050604050505020204" pitchFamily="18" charset="0"/>
                        </a:rPr>
                        <a:t>3</a:t>
                      </a:r>
                      <a:endParaRPr lang="ja-JP" sz="2000" b="1" i="0" kern="1000" dirty="0"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i="0" dirty="0">
                          <a:latin typeface="Bookman Old Style" panose="02050604050505020204" pitchFamily="18" charset="0"/>
                        </a:rPr>
                        <a:t>1</a:t>
                      </a:r>
                      <a:endParaRPr kumimoji="1" lang="ja-JP" altLang="en-US" sz="2000" b="1" i="0" dirty="0"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i="0" dirty="0">
                          <a:latin typeface="Bookman Old Style" panose="02050604050505020204" pitchFamily="18" charset="0"/>
                        </a:rPr>
                        <a:t>4</a:t>
                      </a:r>
                      <a:endParaRPr kumimoji="1" lang="ja-JP" altLang="en-US" sz="2000" b="1" i="0" dirty="0"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814614271"/>
                  </a:ext>
                </a:extLst>
              </a:tr>
              <a:tr h="36072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2000" b="1" i="0" kern="0" dirty="0">
                          <a:effectLst/>
                          <a:latin typeface="Bookman Old Style" panose="02050604050505020204" pitchFamily="18" charset="0"/>
                        </a:rPr>
                        <a:t>Nepal</a:t>
                      </a:r>
                      <a:endParaRPr lang="ja-JP" sz="2000" b="1" i="0" kern="1000" dirty="0"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0" dirty="0">
                          <a:effectLst/>
                          <a:latin typeface="Bookman Old Style" panose="02050604050505020204" pitchFamily="18" charset="0"/>
                        </a:rPr>
                        <a:t>1</a:t>
                      </a:r>
                      <a:endParaRPr lang="ja-JP" sz="2000" b="1" i="0" kern="1000" dirty="0"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i="0" dirty="0">
                          <a:latin typeface="Bookman Old Style" panose="02050604050505020204" pitchFamily="18" charset="0"/>
                        </a:rPr>
                        <a:t>0</a:t>
                      </a:r>
                      <a:endParaRPr kumimoji="1" lang="ja-JP" altLang="en-US" sz="2000" b="1" i="0" dirty="0"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i="0" dirty="0">
                          <a:latin typeface="Bookman Old Style" panose="02050604050505020204" pitchFamily="18" charset="0"/>
                        </a:rPr>
                        <a:t>1</a:t>
                      </a:r>
                      <a:endParaRPr kumimoji="1" lang="ja-JP" altLang="en-US" sz="2000" b="1" i="0" dirty="0"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648497324"/>
                  </a:ext>
                </a:extLst>
              </a:tr>
              <a:tr h="36072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2000" b="1" i="0" kern="0" dirty="0">
                          <a:effectLst/>
                          <a:latin typeface="Bookman Old Style" panose="02050604050505020204" pitchFamily="18" charset="0"/>
                        </a:rPr>
                        <a:t>Taiwan</a:t>
                      </a:r>
                      <a:endParaRPr lang="ja-JP" sz="2000" b="1" i="0" kern="1000" dirty="0"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0" dirty="0">
                          <a:effectLst/>
                          <a:latin typeface="Bookman Old Style" panose="02050604050505020204" pitchFamily="18" charset="0"/>
                        </a:rPr>
                        <a:t>2</a:t>
                      </a:r>
                      <a:endParaRPr lang="ja-JP" sz="2000" b="1" i="0" kern="1000" dirty="0"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i="0" dirty="0">
                          <a:latin typeface="Bookman Old Style" panose="02050604050505020204" pitchFamily="18" charset="0"/>
                        </a:rPr>
                        <a:t>0</a:t>
                      </a:r>
                      <a:endParaRPr kumimoji="1" lang="ja-JP" altLang="en-US" sz="2000" b="1" i="0" dirty="0"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i="0" dirty="0">
                          <a:latin typeface="Bookman Old Style" panose="02050604050505020204" pitchFamily="18" charset="0"/>
                        </a:rPr>
                        <a:t>2</a:t>
                      </a:r>
                      <a:endParaRPr kumimoji="1" lang="ja-JP" altLang="en-US" sz="2000" b="1" i="0" dirty="0"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395192163"/>
                  </a:ext>
                </a:extLst>
              </a:tr>
              <a:tr h="36072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2000" b="1" i="0" kern="0" dirty="0">
                          <a:effectLst/>
                          <a:latin typeface="Bookman Old Style" panose="02050604050505020204" pitchFamily="18" charset="0"/>
                        </a:rPr>
                        <a:t>Thailand</a:t>
                      </a:r>
                      <a:endParaRPr lang="ja-JP" sz="2000" b="1" i="0" kern="1000" dirty="0"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0" dirty="0">
                          <a:effectLst/>
                          <a:latin typeface="Bookman Old Style" panose="02050604050505020204" pitchFamily="18" charset="0"/>
                        </a:rPr>
                        <a:t>10</a:t>
                      </a:r>
                      <a:endParaRPr lang="ja-JP" sz="2000" b="1" i="0" kern="1000" dirty="0"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i="0" dirty="0">
                          <a:latin typeface="Bookman Old Style" panose="02050604050505020204" pitchFamily="18" charset="0"/>
                        </a:rPr>
                        <a:t>0</a:t>
                      </a:r>
                      <a:endParaRPr kumimoji="1" lang="ja-JP" altLang="en-US" sz="2000" b="1" i="0" dirty="0"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i="0" dirty="0">
                          <a:latin typeface="Bookman Old Style" panose="02050604050505020204" pitchFamily="18" charset="0"/>
                        </a:rPr>
                        <a:t>10</a:t>
                      </a:r>
                      <a:endParaRPr kumimoji="1" lang="ja-JP" altLang="en-US" sz="2000" b="1" i="0" dirty="0"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651744560"/>
                  </a:ext>
                </a:extLst>
              </a:tr>
              <a:tr h="36072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2400" b="1" i="0" kern="0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Total</a:t>
                      </a:r>
                      <a:endParaRPr lang="ja-JP" sz="2400" b="1" i="0" kern="10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2400" b="1" i="0" kern="0" dirty="0">
                          <a:solidFill>
                            <a:srgbClr val="FF0000"/>
                          </a:solidFill>
                          <a:effectLst/>
                          <a:latin typeface="Bookman Old Style" panose="02050604050505020204" pitchFamily="18" charset="0"/>
                        </a:rPr>
                        <a:t>40</a:t>
                      </a:r>
                      <a:endParaRPr lang="ja-JP" sz="2400" b="1" i="0" kern="1000" dirty="0">
                        <a:solidFill>
                          <a:srgbClr val="FF0000"/>
                        </a:solidFill>
                        <a:effectLst/>
                        <a:latin typeface="Bookman Old Style" panose="02050604050505020204" pitchFamily="18" charset="0"/>
                        <a:ea typeface="ＭＳ 明朝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1" i="0" dirty="0">
                          <a:solidFill>
                            <a:srgbClr val="FF0000"/>
                          </a:solidFill>
                          <a:latin typeface="Bookman Old Style" panose="02050604050505020204" pitchFamily="18" charset="0"/>
                        </a:rPr>
                        <a:t>18</a:t>
                      </a:r>
                      <a:endParaRPr kumimoji="1" lang="ja-JP" altLang="en-US" sz="2400" b="1" i="0" dirty="0">
                        <a:solidFill>
                          <a:srgbClr val="FF000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1" i="0" dirty="0">
                          <a:solidFill>
                            <a:srgbClr val="FF0000"/>
                          </a:solidFill>
                          <a:latin typeface="Bookman Old Style" panose="02050604050505020204" pitchFamily="18" charset="0"/>
                        </a:rPr>
                        <a:t>58</a:t>
                      </a:r>
                      <a:endParaRPr kumimoji="1" lang="ja-JP" altLang="en-US" sz="2400" b="1" i="0" dirty="0">
                        <a:solidFill>
                          <a:srgbClr val="FF000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marL="68580" marR="68580" marT="34290" marB="34290" anchor="ctr"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471468509"/>
                  </a:ext>
                </a:extLst>
              </a:tr>
            </a:tbl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7142873-758C-43C8-886E-CEB169A41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ACFA Meeting. NSRRC.  April 19, 2024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B77556-3BEB-40A4-A03E-C18422751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AC1518-207E-44EA-A3A0-F6FA0B3E79A3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637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FA4A1FE-52C3-437A-BE99-777FD386A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ACFA Meeting. NSRRC.  April 19, 2024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51B03E-DD96-48C6-BC4F-8B8F3771C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671ABE-6699-4219-93FC-B2D43CA650DB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pic>
        <p:nvPicPr>
          <p:cNvPr id="4" name="図 1">
            <a:extLst>
              <a:ext uri="{FF2B5EF4-FFF2-40B4-BE49-F238E27FC236}">
                <a16:creationId xmlns:a16="http://schemas.microsoft.com/office/drawing/2014/main" id="{BB5D3DA0-9D29-4DDB-A571-C122F45344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245" y="3756363"/>
            <a:ext cx="4125576" cy="3101637"/>
          </a:xfrm>
          <a:prstGeom prst="rect">
            <a:avLst/>
          </a:prstGeom>
        </p:spPr>
      </p:pic>
      <p:pic>
        <p:nvPicPr>
          <p:cNvPr id="5" name="図 1">
            <a:extLst>
              <a:ext uri="{FF2B5EF4-FFF2-40B4-BE49-F238E27FC236}">
                <a16:creationId xmlns:a16="http://schemas.microsoft.com/office/drawing/2014/main" id="{9DED97FB-4910-4938-9F0C-1EE56B39AB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80999"/>
            <a:ext cx="4267200" cy="3192725"/>
          </a:xfrm>
          <a:prstGeom prst="rect">
            <a:avLst/>
          </a:prstGeom>
        </p:spPr>
      </p:pic>
      <p:pic>
        <p:nvPicPr>
          <p:cNvPr id="6" name="図 4">
            <a:extLst>
              <a:ext uri="{FF2B5EF4-FFF2-40B4-BE49-F238E27FC236}">
                <a16:creationId xmlns:a16="http://schemas.microsoft.com/office/drawing/2014/main" id="{85D8CBE0-BA4E-4F9A-A2B6-1D36A53653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4178" y="380999"/>
            <a:ext cx="3753600" cy="2815200"/>
          </a:xfrm>
          <a:prstGeom prst="rect">
            <a:avLst/>
          </a:prstGeom>
        </p:spPr>
      </p:pic>
      <p:pic>
        <p:nvPicPr>
          <p:cNvPr id="7" name="図 3">
            <a:extLst>
              <a:ext uri="{FF2B5EF4-FFF2-40B4-BE49-F238E27FC236}">
                <a16:creationId xmlns:a16="http://schemas.microsoft.com/office/drawing/2014/main" id="{8D5E2306-D137-4EE1-AE44-683C73F87B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3806607"/>
            <a:ext cx="3962400" cy="29622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04B7869-EB89-4AC6-B342-807FFB40E4A6}"/>
              </a:ext>
            </a:extLst>
          </p:cNvPr>
          <p:cNvSpPr txBox="1"/>
          <p:nvPr/>
        </p:nvSpPr>
        <p:spPr>
          <a:xfrm>
            <a:off x="1600200" y="0"/>
            <a:ext cx="1381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>
                <a:solidFill>
                  <a:srgbClr val="0000FF"/>
                </a:solidFill>
                <a:latin typeface="Arial Black" panose="020B0A04020102020204" pitchFamily="34" charset="0"/>
              </a:rPr>
              <a:t>Lectures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8CF41E-8E16-4364-965C-A21BF06BC8E3}"/>
              </a:ext>
            </a:extLst>
          </p:cNvPr>
          <p:cNvSpPr txBox="1"/>
          <p:nvPr/>
        </p:nvSpPr>
        <p:spPr>
          <a:xfrm>
            <a:off x="5518301" y="11667"/>
            <a:ext cx="2223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>
                <a:solidFill>
                  <a:srgbClr val="0000FF"/>
                </a:solidFill>
              </a:rPr>
              <a:t>Superfluid Helium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EFF69D-8477-45E3-B4A9-DA190CA75B8D}"/>
              </a:ext>
            </a:extLst>
          </p:cNvPr>
          <p:cNvSpPr txBox="1"/>
          <p:nvPr/>
        </p:nvSpPr>
        <p:spPr>
          <a:xfrm>
            <a:off x="5240352" y="3154918"/>
            <a:ext cx="3865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>
                <a:solidFill>
                  <a:srgbClr val="0000FF"/>
                </a:solidFill>
              </a:rPr>
              <a:t>Superconducting Cavity Training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A1B7C6-423A-4CA6-AC06-CAFC25F48FC8}"/>
              </a:ext>
            </a:extLst>
          </p:cNvPr>
          <p:cNvSpPr txBox="1"/>
          <p:nvPr/>
        </p:nvSpPr>
        <p:spPr>
          <a:xfrm>
            <a:off x="573153" y="3524250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>
                <a:solidFill>
                  <a:srgbClr val="0000FF"/>
                </a:solidFill>
              </a:rPr>
              <a:t>Superconducting Magnet </a:t>
            </a:r>
          </a:p>
        </p:txBody>
      </p:sp>
    </p:spTree>
    <p:extLst>
      <p:ext uri="{BB962C8B-B14F-4D97-AF65-F5344CB8AC3E}">
        <p14:creationId xmlns:p14="http://schemas.microsoft.com/office/powerpoint/2010/main" val="1562825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A8CBFCDB-168E-F642-A89B-30E321A4D45F}"/>
              </a:ext>
            </a:extLst>
          </p:cNvPr>
          <p:cNvGrpSpPr/>
          <p:nvPr/>
        </p:nvGrpSpPr>
        <p:grpSpPr>
          <a:xfrm>
            <a:off x="0" y="0"/>
            <a:ext cx="9154485" cy="6858000"/>
            <a:chOff x="0" y="0"/>
            <a:chExt cx="9154485" cy="6858000"/>
          </a:xfrm>
        </p:grpSpPr>
        <p:pic>
          <p:nvPicPr>
            <p:cNvPr id="16" name="コンテンツ プレースホルダー 3">
              <a:extLst>
                <a:ext uri="{FF2B5EF4-FFF2-40B4-BE49-F238E27FC236}">
                  <a16:creationId xmlns:a16="http://schemas.microsoft.com/office/drawing/2014/main" id="{48A06935-4C85-3E44-B597-4CC5BB8899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54485" cy="1830897"/>
            </a:xfrm>
            <a:prstGeom prst="rect">
              <a:avLst/>
            </a:prstGeom>
          </p:spPr>
        </p:pic>
        <p:pic>
          <p:nvPicPr>
            <p:cNvPr id="17" name="図 16">
              <a:extLst>
                <a:ext uri="{FF2B5EF4-FFF2-40B4-BE49-F238E27FC236}">
                  <a16:creationId xmlns:a16="http://schemas.microsoft.com/office/drawing/2014/main" id="{9444A782-C775-5D4B-A8F8-622FD1F9A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029200"/>
              <a:ext cx="9144000" cy="1828800"/>
            </a:xfrm>
            <a:prstGeom prst="rect">
              <a:avLst/>
            </a:prstGeom>
          </p:spPr>
        </p:pic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35B16CD1-67B7-A64F-990B-14F11AFA7C38}"/>
                </a:ext>
              </a:extLst>
            </p:cNvPr>
            <p:cNvSpPr/>
            <p:nvPr/>
          </p:nvSpPr>
          <p:spPr>
            <a:xfrm>
              <a:off x="0" y="1822897"/>
              <a:ext cx="9149243" cy="3206303"/>
            </a:xfrm>
            <a:prstGeom prst="rect">
              <a:avLst/>
            </a:prstGeom>
            <a:solidFill>
              <a:srgbClr val="29A7E2"/>
            </a:solidFill>
            <a:ln>
              <a:solidFill>
                <a:srgbClr val="29A7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350"/>
            </a:p>
          </p:txBody>
        </p:sp>
      </p:grpSp>
      <p:sp>
        <p:nvSpPr>
          <p:cNvPr id="19" name="タイトル 1">
            <a:extLst>
              <a:ext uri="{FF2B5EF4-FFF2-40B4-BE49-F238E27FC236}">
                <a16:creationId xmlns:a16="http://schemas.microsoft.com/office/drawing/2014/main" id="{0714D360-963B-3841-8FB7-19A78B6E7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180000"/>
            <a:ext cx="8100000" cy="432000"/>
          </a:xfrm>
        </p:spPr>
        <p:txBody>
          <a:bodyPr>
            <a:noAutofit/>
          </a:bodyPr>
          <a:lstStyle/>
          <a:p>
            <a:pPr algn="l"/>
            <a:r>
              <a:rPr lang="en-US" altLang="ja-JP" sz="2800" dirty="0">
                <a:solidFill>
                  <a:srgbClr val="0432FF"/>
                </a:solidFill>
                <a:latin typeface="Bauhaus 93" charset="0"/>
                <a:ea typeface="Bauhaus 93" charset="0"/>
                <a:cs typeface="Bauhaus 93" charset="0"/>
              </a:rPr>
              <a:t>Group Photo</a:t>
            </a:r>
            <a:endParaRPr lang="ja-JP" altLang="en-US" sz="2800" dirty="0">
              <a:solidFill>
                <a:srgbClr val="0432FF"/>
              </a:solidFill>
              <a:latin typeface="Bauhaus 93" charset="0"/>
              <a:ea typeface="Bauhaus 93" charset="0"/>
              <a:cs typeface="Bauhaus 93" charset="0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32647A77-99B4-0F7C-865F-B94278DEE2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122480"/>
            <a:ext cx="9154485" cy="4685855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0CCBE5A-E5EF-45A0-850D-9EA2E1CD0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ACFA Meeting. NSRRC.  April 19, 2024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F4108C-C319-4E0D-A856-73A2AF1BA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AC1518-207E-44EA-A3A0-F6FA0B3E79A3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158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54ECEBE-9353-406C-9313-02A517A310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6806086-A782-4311-A63B-1A68574D80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926" y="-15901"/>
            <a:ext cx="4933752" cy="5814891"/>
          </a:xfrm>
          <a:custGeom>
            <a:avLst/>
            <a:gdLst>
              <a:gd name="connsiteX0" fmla="*/ 1667657 w 6578337"/>
              <a:gd name="connsiteY0" fmla="*/ 0 h 5814891"/>
              <a:gd name="connsiteX1" fmla="*/ 5296215 w 6578337"/>
              <a:gd name="connsiteY1" fmla="*/ 0 h 5814891"/>
              <a:gd name="connsiteX2" fmla="*/ 5354505 w 6578337"/>
              <a:gd name="connsiteY2" fmla="*/ 38974 h 5814891"/>
              <a:gd name="connsiteX3" fmla="*/ 5772761 w 6578337"/>
              <a:gd name="connsiteY3" fmla="*/ 430996 h 5814891"/>
              <a:gd name="connsiteX4" fmla="*/ 6578337 w 6578337"/>
              <a:gd name="connsiteY4" fmla="*/ 2842158 h 5814891"/>
              <a:gd name="connsiteX5" fmla="*/ 6219497 w 6578337"/>
              <a:gd name="connsiteY5" fmla="*/ 3831001 h 5814891"/>
              <a:gd name="connsiteX6" fmla="*/ 5157059 w 6578337"/>
              <a:gd name="connsiteY6" fmla="*/ 4751758 h 5814891"/>
              <a:gd name="connsiteX7" fmla="*/ 4923464 w 6578337"/>
              <a:gd name="connsiteY7" fmla="*/ 4927890 h 5814891"/>
              <a:gd name="connsiteX8" fmla="*/ 3004017 w 6578337"/>
              <a:gd name="connsiteY8" fmla="*/ 5814891 h 5814891"/>
              <a:gd name="connsiteX9" fmla="*/ 475534 w 6578337"/>
              <a:gd name="connsiteY9" fmla="*/ 4373098 h 5814891"/>
              <a:gd name="connsiteX10" fmla="*/ 206071 w 6578337"/>
              <a:gd name="connsiteY10" fmla="*/ 4004246 h 5814891"/>
              <a:gd name="connsiteX11" fmla="*/ 79385 w 6578337"/>
              <a:gd name="connsiteY11" fmla="*/ 3833508 h 5814891"/>
              <a:gd name="connsiteX12" fmla="*/ 0 w 6578337"/>
              <a:gd name="connsiteY12" fmla="*/ 3721725 h 5814891"/>
              <a:gd name="connsiteX13" fmla="*/ 0 w 6578337"/>
              <a:gd name="connsiteY13" fmla="*/ 1581323 h 5814891"/>
              <a:gd name="connsiteX14" fmla="*/ 168477 w 6578337"/>
              <a:gd name="connsiteY14" fmla="*/ 1300525 h 5814891"/>
              <a:gd name="connsiteX15" fmla="*/ 885512 w 6578337"/>
              <a:gd name="connsiteY15" fmla="*/ 515238 h 5814891"/>
              <a:gd name="connsiteX16" fmla="*/ 1494824 w 6578337"/>
              <a:gd name="connsiteY16" fmla="*/ 90742 h 581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78337" h="5814891">
                <a:moveTo>
                  <a:pt x="1667657" y="0"/>
                </a:moveTo>
                <a:lnTo>
                  <a:pt x="5296215" y="0"/>
                </a:lnTo>
                <a:lnTo>
                  <a:pt x="5354505" y="38974"/>
                </a:lnTo>
                <a:cubicBezTo>
                  <a:pt x="5505893" y="152699"/>
                  <a:pt x="5645664" y="283643"/>
                  <a:pt x="5772761" y="430996"/>
                </a:cubicBezTo>
                <a:cubicBezTo>
                  <a:pt x="6292274" y="1033532"/>
                  <a:pt x="6578337" y="1889809"/>
                  <a:pt x="6578337" y="2842158"/>
                </a:cubicBezTo>
                <a:cubicBezTo>
                  <a:pt x="6578337" y="3222117"/>
                  <a:pt x="6467617" y="3527065"/>
                  <a:pt x="6219497" y="3831001"/>
                </a:cubicBezTo>
                <a:cubicBezTo>
                  <a:pt x="5959965" y="4148933"/>
                  <a:pt x="5569997" y="4441763"/>
                  <a:pt x="5157059" y="4751758"/>
                </a:cubicBezTo>
                <a:cubicBezTo>
                  <a:pt x="5080873" y="4808882"/>
                  <a:pt x="5002168" y="4868026"/>
                  <a:pt x="4923464" y="4927890"/>
                </a:cubicBezTo>
                <a:cubicBezTo>
                  <a:pt x="4218974" y="5463640"/>
                  <a:pt x="3704799" y="5814891"/>
                  <a:pt x="3004017" y="5814891"/>
                </a:cubicBezTo>
                <a:cubicBezTo>
                  <a:pt x="1936240" y="5814891"/>
                  <a:pt x="1180025" y="5383723"/>
                  <a:pt x="475534" y="4373098"/>
                </a:cubicBezTo>
                <a:cubicBezTo>
                  <a:pt x="383343" y="4240819"/>
                  <a:pt x="293225" y="4120515"/>
                  <a:pt x="206071" y="4004246"/>
                </a:cubicBezTo>
                <a:cubicBezTo>
                  <a:pt x="160920" y="3943985"/>
                  <a:pt x="118700" y="3887339"/>
                  <a:pt x="79385" y="3833508"/>
                </a:cubicBezTo>
                <a:lnTo>
                  <a:pt x="0" y="3721725"/>
                </a:lnTo>
                <a:lnTo>
                  <a:pt x="0" y="1581323"/>
                </a:lnTo>
                <a:lnTo>
                  <a:pt x="168477" y="1300525"/>
                </a:lnTo>
                <a:cubicBezTo>
                  <a:pt x="359173" y="1017017"/>
                  <a:pt x="599372" y="753795"/>
                  <a:pt x="885512" y="515238"/>
                </a:cubicBezTo>
                <a:cubicBezTo>
                  <a:pt x="1073010" y="358870"/>
                  <a:pt x="1278109" y="216205"/>
                  <a:pt x="1494824" y="90742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図 1">
            <a:extLst>
              <a:ext uri="{FF2B5EF4-FFF2-40B4-BE49-F238E27FC236}">
                <a16:creationId xmlns:a16="http://schemas.microsoft.com/office/drawing/2014/main" id="{AD93E52A-6A93-4C52-A1F5-7C87DB961F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02" r="2" b="11331"/>
          <a:stretch/>
        </p:blipFill>
        <p:spPr>
          <a:xfrm>
            <a:off x="20" y="-2"/>
            <a:ext cx="4742351" cy="5593660"/>
          </a:xfrm>
          <a:custGeom>
            <a:avLst/>
            <a:gdLst/>
            <a:ahLst/>
            <a:cxnLst/>
            <a:rect l="l" t="t" r="r" b="b"/>
            <a:pathLst>
              <a:path w="6323162" h="5593660">
                <a:moveTo>
                  <a:pt x="2177447" y="0"/>
                </a:moveTo>
                <a:lnTo>
                  <a:pt x="4826316" y="0"/>
                </a:lnTo>
                <a:lnTo>
                  <a:pt x="4971508" y="75777"/>
                </a:lnTo>
                <a:cubicBezTo>
                  <a:pt x="5197582" y="210111"/>
                  <a:pt x="5400550" y="381325"/>
                  <a:pt x="5577109" y="586873"/>
                </a:cubicBezTo>
                <a:cubicBezTo>
                  <a:pt x="6058235" y="1147205"/>
                  <a:pt x="6323162" y="1943505"/>
                  <a:pt x="6323162" y="2829148"/>
                </a:cubicBezTo>
                <a:cubicBezTo>
                  <a:pt x="6323162" y="3182494"/>
                  <a:pt x="6220623" y="3466081"/>
                  <a:pt x="5990836" y="3748729"/>
                </a:cubicBezTo>
                <a:cubicBezTo>
                  <a:pt x="5750480" y="4044392"/>
                  <a:pt x="5389327" y="4316711"/>
                  <a:pt x="5006899" y="4604992"/>
                </a:cubicBezTo>
                <a:cubicBezTo>
                  <a:pt x="4936343" y="4658116"/>
                  <a:pt x="4863453" y="4713117"/>
                  <a:pt x="4790566" y="4768788"/>
                </a:cubicBezTo>
                <a:cubicBezTo>
                  <a:pt x="4138128" y="5267012"/>
                  <a:pt x="3661945" y="5593660"/>
                  <a:pt x="3012943" y="5593660"/>
                </a:cubicBezTo>
                <a:cubicBezTo>
                  <a:pt x="2024062" y="5593660"/>
                  <a:pt x="1323723" y="5192693"/>
                  <a:pt x="671286" y="4252856"/>
                </a:cubicBezTo>
                <a:cubicBezTo>
                  <a:pt x="585906" y="4129842"/>
                  <a:pt x="502446" y="4017964"/>
                  <a:pt x="421733" y="3909839"/>
                </a:cubicBezTo>
                <a:cubicBezTo>
                  <a:pt x="254471" y="3685679"/>
                  <a:pt x="130655" y="3515312"/>
                  <a:pt x="48655" y="3351082"/>
                </a:cubicBezTo>
                <a:lnTo>
                  <a:pt x="0" y="3239820"/>
                </a:lnTo>
                <a:lnTo>
                  <a:pt x="0" y="2248150"/>
                </a:lnTo>
                <a:lnTo>
                  <a:pt x="1658" y="2239520"/>
                </a:lnTo>
                <a:cubicBezTo>
                  <a:pt x="51657" y="2045089"/>
                  <a:pt x="126469" y="1853225"/>
                  <a:pt x="225714" y="1665285"/>
                </a:cubicBezTo>
                <a:cubicBezTo>
                  <a:pt x="419948" y="1297585"/>
                  <a:pt x="697641" y="961011"/>
                  <a:pt x="1050970" y="665214"/>
                </a:cubicBezTo>
                <a:cubicBezTo>
                  <a:pt x="1311437" y="447090"/>
                  <a:pt x="1608578" y="257641"/>
                  <a:pt x="1923692" y="107844"/>
                </a:cubicBezTo>
                <a:close/>
              </a:path>
            </a:pathLst>
          </a:cu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E71458B-DF80-43DF-9693-2EC3878ACA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742371" cy="5593660"/>
          </a:xfrm>
          <a:custGeom>
            <a:avLst/>
            <a:gdLst>
              <a:gd name="connsiteX0" fmla="*/ 2177447 w 6323162"/>
              <a:gd name="connsiteY0" fmla="*/ 0 h 5593660"/>
              <a:gd name="connsiteX1" fmla="*/ 2572776 w 6323162"/>
              <a:gd name="connsiteY1" fmla="*/ 0 h 5593660"/>
              <a:gd name="connsiteX2" fmla="*/ 2279674 w 6323162"/>
              <a:gd name="connsiteY2" fmla="*/ 98163 h 5593660"/>
              <a:gd name="connsiteX3" fmla="*/ 1163390 w 6323162"/>
              <a:gd name="connsiteY3" fmla="*/ 758946 h 5593660"/>
              <a:gd name="connsiteX4" fmla="*/ 391288 w 6323162"/>
              <a:gd name="connsiteY4" fmla="*/ 1711778 h 5593660"/>
              <a:gd name="connsiteX5" fmla="*/ 111318 w 6323162"/>
              <a:gd name="connsiteY5" fmla="*/ 2820666 h 5593660"/>
              <a:gd name="connsiteX6" fmla="*/ 574682 w 6323162"/>
              <a:gd name="connsiteY6" fmla="*/ 3850310 h 5593660"/>
              <a:gd name="connsiteX7" fmla="*/ 808161 w 6323162"/>
              <a:gd name="connsiteY7" fmla="*/ 4177123 h 5593660"/>
              <a:gd name="connsiteX8" fmla="*/ 2998992 w 6323162"/>
              <a:gd name="connsiteY8" fmla="*/ 5454594 h 5593660"/>
              <a:gd name="connsiteX9" fmla="*/ 4662117 w 6323162"/>
              <a:gd name="connsiteY9" fmla="*/ 4668685 h 5593660"/>
              <a:gd name="connsiteX10" fmla="*/ 4864518 w 6323162"/>
              <a:gd name="connsiteY10" fmla="*/ 4512627 h 5593660"/>
              <a:gd name="connsiteX11" fmla="*/ 5785079 w 6323162"/>
              <a:gd name="connsiteY11" fmla="*/ 3696808 h 5593660"/>
              <a:gd name="connsiteX12" fmla="*/ 6095999 w 6323162"/>
              <a:gd name="connsiteY12" fmla="*/ 2820666 h 5593660"/>
              <a:gd name="connsiteX13" fmla="*/ 5397999 w 6323162"/>
              <a:gd name="connsiteY13" fmla="*/ 684305 h 5593660"/>
              <a:gd name="connsiteX14" fmla="*/ 4612801 w 6323162"/>
              <a:gd name="connsiteY14" fmla="*/ 81166 h 5593660"/>
              <a:gd name="connsiteX15" fmla="*/ 4406067 w 6323162"/>
              <a:gd name="connsiteY15" fmla="*/ 0 h 5593660"/>
              <a:gd name="connsiteX16" fmla="*/ 4826316 w 6323162"/>
              <a:gd name="connsiteY16" fmla="*/ 0 h 5593660"/>
              <a:gd name="connsiteX17" fmla="*/ 4971508 w 6323162"/>
              <a:gd name="connsiteY17" fmla="*/ 75777 h 5593660"/>
              <a:gd name="connsiteX18" fmla="*/ 5577109 w 6323162"/>
              <a:gd name="connsiteY18" fmla="*/ 586873 h 5593660"/>
              <a:gd name="connsiteX19" fmla="*/ 6323162 w 6323162"/>
              <a:gd name="connsiteY19" fmla="*/ 2829148 h 5593660"/>
              <a:gd name="connsiteX20" fmla="*/ 5990836 w 6323162"/>
              <a:gd name="connsiteY20" fmla="*/ 3748729 h 5593660"/>
              <a:gd name="connsiteX21" fmla="*/ 5006899 w 6323162"/>
              <a:gd name="connsiteY21" fmla="*/ 4604992 h 5593660"/>
              <a:gd name="connsiteX22" fmla="*/ 4790566 w 6323162"/>
              <a:gd name="connsiteY22" fmla="*/ 4768788 h 5593660"/>
              <a:gd name="connsiteX23" fmla="*/ 3012943 w 6323162"/>
              <a:gd name="connsiteY23" fmla="*/ 5593660 h 5593660"/>
              <a:gd name="connsiteX24" fmla="*/ 671286 w 6323162"/>
              <a:gd name="connsiteY24" fmla="*/ 4252856 h 5593660"/>
              <a:gd name="connsiteX25" fmla="*/ 421733 w 6323162"/>
              <a:gd name="connsiteY25" fmla="*/ 3909839 h 5593660"/>
              <a:gd name="connsiteX26" fmla="*/ 48655 w 6323162"/>
              <a:gd name="connsiteY26" fmla="*/ 3351082 h 5593660"/>
              <a:gd name="connsiteX27" fmla="*/ 0 w 6323162"/>
              <a:gd name="connsiteY27" fmla="*/ 3239820 h 5593660"/>
              <a:gd name="connsiteX28" fmla="*/ 0 w 6323162"/>
              <a:gd name="connsiteY28" fmla="*/ 2248150 h 5593660"/>
              <a:gd name="connsiteX29" fmla="*/ 1658 w 6323162"/>
              <a:gd name="connsiteY29" fmla="*/ 2239520 h 5593660"/>
              <a:gd name="connsiteX30" fmla="*/ 225714 w 6323162"/>
              <a:gd name="connsiteY30" fmla="*/ 1665285 h 5593660"/>
              <a:gd name="connsiteX31" fmla="*/ 1050970 w 6323162"/>
              <a:gd name="connsiteY31" fmla="*/ 665214 h 5593660"/>
              <a:gd name="connsiteX32" fmla="*/ 1923692 w 6323162"/>
              <a:gd name="connsiteY32" fmla="*/ 107844 h 5593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323162" h="5593660">
                <a:moveTo>
                  <a:pt x="2177447" y="0"/>
                </a:moveTo>
                <a:lnTo>
                  <a:pt x="2572776" y="0"/>
                </a:lnTo>
                <a:lnTo>
                  <a:pt x="2279674" y="98163"/>
                </a:lnTo>
                <a:cubicBezTo>
                  <a:pt x="1874231" y="253327"/>
                  <a:pt x="1488311" y="481852"/>
                  <a:pt x="1163390" y="758946"/>
                </a:cubicBezTo>
                <a:cubicBezTo>
                  <a:pt x="832819" y="1040772"/>
                  <a:pt x="573013" y="1361447"/>
                  <a:pt x="391288" y="1711778"/>
                </a:cubicBezTo>
                <a:cubicBezTo>
                  <a:pt x="205583" y="2069903"/>
                  <a:pt x="111318" y="2442986"/>
                  <a:pt x="111318" y="2820666"/>
                </a:cubicBezTo>
                <a:cubicBezTo>
                  <a:pt x="111318" y="3201031"/>
                  <a:pt x="261705" y="3423166"/>
                  <a:pt x="574682" y="3850310"/>
                </a:cubicBezTo>
                <a:cubicBezTo>
                  <a:pt x="650197" y="3953327"/>
                  <a:pt x="728281" y="4059920"/>
                  <a:pt x="808161" y="4177123"/>
                </a:cubicBezTo>
                <a:cubicBezTo>
                  <a:pt x="1418574" y="5072567"/>
                  <a:pt x="2073806" y="5454594"/>
                  <a:pt x="2998992" y="5454594"/>
                </a:cubicBezTo>
                <a:cubicBezTo>
                  <a:pt x="3606192" y="5454594"/>
                  <a:pt x="4051705" y="5143376"/>
                  <a:pt x="4662117" y="4668685"/>
                </a:cubicBezTo>
                <a:cubicBezTo>
                  <a:pt x="4730310" y="4615645"/>
                  <a:pt x="4798505" y="4563242"/>
                  <a:pt x="4864518" y="4512627"/>
                </a:cubicBezTo>
                <a:cubicBezTo>
                  <a:pt x="5222313" y="4237963"/>
                  <a:pt x="5560204" y="3978506"/>
                  <a:pt x="5785079" y="3696808"/>
                </a:cubicBezTo>
                <a:cubicBezTo>
                  <a:pt x="6000066" y="3427513"/>
                  <a:pt x="6095999" y="3157320"/>
                  <a:pt x="6095999" y="2820666"/>
                </a:cubicBezTo>
                <a:cubicBezTo>
                  <a:pt x="6095999" y="1976856"/>
                  <a:pt x="5848138" y="1218170"/>
                  <a:pt x="5397999" y="684305"/>
                </a:cubicBezTo>
                <a:cubicBezTo>
                  <a:pt x="5177750" y="423188"/>
                  <a:pt x="4913577" y="220223"/>
                  <a:pt x="4612801" y="81166"/>
                </a:cubicBezTo>
                <a:lnTo>
                  <a:pt x="4406067" y="0"/>
                </a:lnTo>
                <a:lnTo>
                  <a:pt x="4826316" y="0"/>
                </a:lnTo>
                <a:lnTo>
                  <a:pt x="4971508" y="75777"/>
                </a:lnTo>
                <a:cubicBezTo>
                  <a:pt x="5197582" y="210111"/>
                  <a:pt x="5400550" y="381325"/>
                  <a:pt x="5577109" y="586873"/>
                </a:cubicBezTo>
                <a:cubicBezTo>
                  <a:pt x="6058235" y="1147205"/>
                  <a:pt x="6323162" y="1943505"/>
                  <a:pt x="6323162" y="2829148"/>
                </a:cubicBezTo>
                <a:cubicBezTo>
                  <a:pt x="6323162" y="3182494"/>
                  <a:pt x="6220623" y="3466081"/>
                  <a:pt x="5990836" y="3748729"/>
                </a:cubicBezTo>
                <a:cubicBezTo>
                  <a:pt x="5750480" y="4044392"/>
                  <a:pt x="5389327" y="4316711"/>
                  <a:pt x="5006899" y="4604992"/>
                </a:cubicBezTo>
                <a:cubicBezTo>
                  <a:pt x="4936343" y="4658116"/>
                  <a:pt x="4863453" y="4713117"/>
                  <a:pt x="4790566" y="4768788"/>
                </a:cubicBezTo>
                <a:cubicBezTo>
                  <a:pt x="4138128" y="5267012"/>
                  <a:pt x="3661945" y="5593660"/>
                  <a:pt x="3012943" y="5593660"/>
                </a:cubicBezTo>
                <a:cubicBezTo>
                  <a:pt x="2024062" y="5593660"/>
                  <a:pt x="1323723" y="5192693"/>
                  <a:pt x="671286" y="4252856"/>
                </a:cubicBezTo>
                <a:cubicBezTo>
                  <a:pt x="585906" y="4129842"/>
                  <a:pt x="502446" y="4017964"/>
                  <a:pt x="421733" y="3909839"/>
                </a:cubicBezTo>
                <a:cubicBezTo>
                  <a:pt x="254471" y="3685679"/>
                  <a:pt x="130655" y="3515312"/>
                  <a:pt x="48655" y="3351082"/>
                </a:cubicBezTo>
                <a:lnTo>
                  <a:pt x="0" y="3239820"/>
                </a:lnTo>
                <a:lnTo>
                  <a:pt x="0" y="2248150"/>
                </a:lnTo>
                <a:lnTo>
                  <a:pt x="1658" y="2239520"/>
                </a:lnTo>
                <a:cubicBezTo>
                  <a:pt x="51657" y="2045089"/>
                  <a:pt x="126469" y="1853225"/>
                  <a:pt x="225714" y="1665285"/>
                </a:cubicBezTo>
                <a:cubicBezTo>
                  <a:pt x="419948" y="1297585"/>
                  <a:pt x="697641" y="961011"/>
                  <a:pt x="1050970" y="665214"/>
                </a:cubicBezTo>
                <a:cubicBezTo>
                  <a:pt x="1311437" y="447090"/>
                  <a:pt x="1608578" y="257641"/>
                  <a:pt x="1923692" y="107844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E1994AC-22D1-4B48-9EDA-BE373E704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6318" y="1415331"/>
            <a:ext cx="4249494" cy="5466522"/>
          </a:xfrm>
          <a:custGeom>
            <a:avLst/>
            <a:gdLst>
              <a:gd name="connsiteX0" fmla="*/ 3113576 w 5665992"/>
              <a:gd name="connsiteY0" fmla="*/ 1556 h 5401530"/>
              <a:gd name="connsiteX1" fmla="*/ 4468777 w 5665992"/>
              <a:gd name="connsiteY1" fmla="*/ 405866 h 5401530"/>
              <a:gd name="connsiteX2" fmla="*/ 5525792 w 5665992"/>
              <a:gd name="connsiteY2" fmla="*/ 1317461 h 5401530"/>
              <a:gd name="connsiteX3" fmla="*/ 5665992 w 5665992"/>
              <a:gd name="connsiteY3" fmla="*/ 1506159 h 5401530"/>
              <a:gd name="connsiteX4" fmla="*/ 5665992 w 5665992"/>
              <a:gd name="connsiteY4" fmla="*/ 5401530 h 5401530"/>
              <a:gd name="connsiteX5" fmla="*/ 965932 w 5665992"/>
              <a:gd name="connsiteY5" fmla="*/ 5401530 h 5401530"/>
              <a:gd name="connsiteX6" fmla="*/ 836753 w 5665992"/>
              <a:gd name="connsiteY6" fmla="*/ 5181943 h 5401530"/>
              <a:gd name="connsiteX7" fmla="*/ 509793 w 5665992"/>
              <a:gd name="connsiteY7" fmla="*/ 4458111 h 5401530"/>
              <a:gd name="connsiteX8" fmla="*/ 251995 w 5665992"/>
              <a:gd name="connsiteY8" fmla="*/ 1805844 h 5401530"/>
              <a:gd name="connsiteX9" fmla="*/ 3113576 w 5665992"/>
              <a:gd name="connsiteY9" fmla="*/ 1556 h 540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65992" h="5401530">
                <a:moveTo>
                  <a:pt x="3113576" y="1556"/>
                </a:moveTo>
                <a:cubicBezTo>
                  <a:pt x="3559807" y="16866"/>
                  <a:pt x="4018025" y="145625"/>
                  <a:pt x="4468777" y="405866"/>
                </a:cubicBezTo>
                <a:cubicBezTo>
                  <a:pt x="4871803" y="638554"/>
                  <a:pt x="5229811" y="952545"/>
                  <a:pt x="5525792" y="1317461"/>
                </a:cubicBezTo>
                <a:lnTo>
                  <a:pt x="5665992" y="1506159"/>
                </a:lnTo>
                <a:lnTo>
                  <a:pt x="5665992" y="5401530"/>
                </a:lnTo>
                <a:lnTo>
                  <a:pt x="965932" y="5401530"/>
                </a:lnTo>
                <a:lnTo>
                  <a:pt x="836753" y="5181943"/>
                </a:lnTo>
                <a:cubicBezTo>
                  <a:pt x="713569" y="4953383"/>
                  <a:pt x="611679" y="4708683"/>
                  <a:pt x="509793" y="4458111"/>
                </a:cubicBezTo>
                <a:cubicBezTo>
                  <a:pt x="136790" y="3540808"/>
                  <a:pt x="-278612" y="2724882"/>
                  <a:pt x="251995" y="1805844"/>
                </a:cubicBezTo>
                <a:cubicBezTo>
                  <a:pt x="911122" y="664202"/>
                  <a:pt x="1973207" y="-37572"/>
                  <a:pt x="3113576" y="1556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図 2">
            <a:extLst>
              <a:ext uri="{FF2B5EF4-FFF2-40B4-BE49-F238E27FC236}">
                <a16:creationId xmlns:a16="http://schemas.microsoft.com/office/drawing/2014/main" id="{831EB8A2-66EF-453B-88FC-E144CD75CB0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-2" b="4458"/>
          <a:stretch/>
        </p:blipFill>
        <p:spPr>
          <a:xfrm>
            <a:off x="5096947" y="1685367"/>
            <a:ext cx="4047053" cy="5172635"/>
          </a:xfrm>
          <a:custGeom>
            <a:avLst/>
            <a:gdLst/>
            <a:ahLst/>
            <a:cxnLst/>
            <a:rect l="l" t="t" r="r" b="b"/>
            <a:pathLst>
              <a:path w="5396070" h="5172635">
                <a:moveTo>
                  <a:pt x="2809770" y="1442"/>
                </a:moveTo>
                <a:cubicBezTo>
                  <a:pt x="3212462" y="15635"/>
                  <a:pt x="3625968" y="134989"/>
                  <a:pt x="4032739" y="376223"/>
                </a:cubicBezTo>
                <a:cubicBezTo>
                  <a:pt x="4589656" y="706501"/>
                  <a:pt x="5051318" y="1213487"/>
                  <a:pt x="5362614" y="1796088"/>
                </a:cubicBezTo>
                <a:lnTo>
                  <a:pt x="5396070" y="1864600"/>
                </a:lnTo>
                <a:lnTo>
                  <a:pt x="5396070" y="4888539"/>
                </a:lnTo>
                <a:lnTo>
                  <a:pt x="5373530" y="4924165"/>
                </a:lnTo>
                <a:cubicBezTo>
                  <a:pt x="5310112" y="5013254"/>
                  <a:pt x="5241620" y="5088864"/>
                  <a:pt x="5168684" y="5154829"/>
                </a:cubicBezTo>
                <a:lnTo>
                  <a:pt x="5146924" y="5172635"/>
                </a:lnTo>
                <a:lnTo>
                  <a:pt x="987172" y="5172635"/>
                </a:lnTo>
                <a:lnTo>
                  <a:pt x="842383" y="4959392"/>
                </a:lnTo>
                <a:cubicBezTo>
                  <a:pt x="689919" y="4704655"/>
                  <a:pt x="574982" y="4422821"/>
                  <a:pt x="460051" y="4132485"/>
                </a:cubicBezTo>
                <a:cubicBezTo>
                  <a:pt x="123442" y="3282182"/>
                  <a:pt x="-251427" y="2525854"/>
                  <a:pt x="227408" y="1673941"/>
                </a:cubicBezTo>
                <a:cubicBezTo>
                  <a:pt x="822220" y="615687"/>
                  <a:pt x="1780673" y="-34829"/>
                  <a:pt x="2809770" y="1442"/>
                </a:cubicBezTo>
                <a:close/>
              </a:path>
            </a:pathLst>
          </a:cu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2220111-5018-4EB7-A38B-79BD37F7C0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6947" y="1685365"/>
            <a:ext cx="4047053" cy="5172635"/>
          </a:xfrm>
          <a:custGeom>
            <a:avLst/>
            <a:gdLst>
              <a:gd name="connsiteX0" fmla="*/ 2809770 w 5396070"/>
              <a:gd name="connsiteY0" fmla="*/ 1442 h 5172635"/>
              <a:gd name="connsiteX1" fmla="*/ 4032739 w 5396070"/>
              <a:gd name="connsiteY1" fmla="*/ 376223 h 5172635"/>
              <a:gd name="connsiteX2" fmla="*/ 5362614 w 5396070"/>
              <a:gd name="connsiteY2" fmla="*/ 1796088 h 5172635"/>
              <a:gd name="connsiteX3" fmla="*/ 5396070 w 5396070"/>
              <a:gd name="connsiteY3" fmla="*/ 1864599 h 5172635"/>
              <a:gd name="connsiteX4" fmla="*/ 5396070 w 5396070"/>
              <a:gd name="connsiteY4" fmla="*/ 1981756 h 5172635"/>
              <a:gd name="connsiteX5" fmla="*/ 5363566 w 5396070"/>
              <a:gd name="connsiteY5" fmla="*/ 1915670 h 5172635"/>
              <a:gd name="connsiteX6" fmla="*/ 4071524 w 5396070"/>
              <a:gd name="connsiteY6" fmla="*/ 546090 h 5172635"/>
              <a:gd name="connsiteX7" fmla="*/ 2883346 w 5396070"/>
              <a:gd name="connsiteY7" fmla="*/ 184583 h 5172635"/>
              <a:gd name="connsiteX8" fmla="*/ 374449 w 5396070"/>
              <a:gd name="connsiteY8" fmla="*/ 1797850 h 5172635"/>
              <a:gd name="connsiteX9" fmla="*/ 600473 w 5396070"/>
              <a:gd name="connsiteY9" fmla="*/ 4169322 h 5172635"/>
              <a:gd name="connsiteX10" fmla="*/ 971928 w 5396070"/>
              <a:gd name="connsiteY10" fmla="*/ 4966944 h 5172635"/>
              <a:gd name="connsiteX11" fmla="*/ 1112598 w 5396070"/>
              <a:gd name="connsiteY11" fmla="*/ 5172635 h 5172635"/>
              <a:gd name="connsiteX12" fmla="*/ 987172 w 5396070"/>
              <a:gd name="connsiteY12" fmla="*/ 5172635 h 5172635"/>
              <a:gd name="connsiteX13" fmla="*/ 842383 w 5396070"/>
              <a:gd name="connsiteY13" fmla="*/ 4959392 h 5172635"/>
              <a:gd name="connsiteX14" fmla="*/ 460051 w 5396070"/>
              <a:gd name="connsiteY14" fmla="*/ 4132485 h 5172635"/>
              <a:gd name="connsiteX15" fmla="*/ 227408 w 5396070"/>
              <a:gd name="connsiteY15" fmla="*/ 1673941 h 5172635"/>
              <a:gd name="connsiteX16" fmla="*/ 2809770 w 5396070"/>
              <a:gd name="connsiteY16" fmla="*/ 1442 h 5172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96070" h="5172635">
                <a:moveTo>
                  <a:pt x="2809770" y="1442"/>
                </a:moveTo>
                <a:cubicBezTo>
                  <a:pt x="3212462" y="15635"/>
                  <a:pt x="3625968" y="134989"/>
                  <a:pt x="4032739" y="376223"/>
                </a:cubicBezTo>
                <a:cubicBezTo>
                  <a:pt x="4589656" y="706501"/>
                  <a:pt x="5051318" y="1213487"/>
                  <a:pt x="5362614" y="1796088"/>
                </a:cubicBezTo>
                <a:lnTo>
                  <a:pt x="5396070" y="1864599"/>
                </a:lnTo>
                <a:lnTo>
                  <a:pt x="5396070" y="1981756"/>
                </a:lnTo>
                <a:lnTo>
                  <a:pt x="5363566" y="1915670"/>
                </a:lnTo>
                <a:cubicBezTo>
                  <a:pt x="5061125" y="1353703"/>
                  <a:pt x="4612597" y="864671"/>
                  <a:pt x="4071524" y="546090"/>
                </a:cubicBezTo>
                <a:cubicBezTo>
                  <a:pt x="3676324" y="313400"/>
                  <a:pt x="3274582" y="198273"/>
                  <a:pt x="2883346" y="184583"/>
                </a:cubicBezTo>
                <a:cubicBezTo>
                  <a:pt x="1883526" y="149597"/>
                  <a:pt x="952339" y="777074"/>
                  <a:pt x="374449" y="1797850"/>
                </a:cubicBezTo>
                <a:cubicBezTo>
                  <a:pt x="-90765" y="2619591"/>
                  <a:pt x="273440" y="3349133"/>
                  <a:pt x="600473" y="4169322"/>
                </a:cubicBezTo>
                <a:cubicBezTo>
                  <a:pt x="712134" y="4449376"/>
                  <a:pt x="823802" y="4721229"/>
                  <a:pt x="971928" y="4966944"/>
                </a:cubicBezTo>
                <a:lnTo>
                  <a:pt x="1112598" y="5172635"/>
                </a:lnTo>
                <a:lnTo>
                  <a:pt x="987172" y="5172635"/>
                </a:lnTo>
                <a:lnTo>
                  <a:pt x="842383" y="4959392"/>
                </a:lnTo>
                <a:cubicBezTo>
                  <a:pt x="689919" y="4704655"/>
                  <a:pt x="574981" y="4422821"/>
                  <a:pt x="460051" y="4132485"/>
                </a:cubicBezTo>
                <a:cubicBezTo>
                  <a:pt x="123442" y="3282182"/>
                  <a:pt x="-251427" y="2525854"/>
                  <a:pt x="227408" y="1673941"/>
                </a:cubicBezTo>
                <a:cubicBezTo>
                  <a:pt x="822220" y="615687"/>
                  <a:pt x="1780673" y="-34829"/>
                  <a:pt x="2809770" y="1442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27BBC9B-3CCE-4EFD-B392-A33140FC8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4682" y="6356350"/>
            <a:ext cx="4251960" cy="3651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  <a:defRPr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ACFA Meeting. NSRRC.  April 19, 2024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A8CB661-3B72-4F98-8DBA-7E0F03AB5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40446" y="6356350"/>
            <a:ext cx="891540" cy="3651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  <a:defRPr/>
            </a:pPr>
            <a:fld id="{87671ABE-6699-4219-93FC-B2D43CA650DB}" type="slidenum">
              <a:rPr lang="en-US" sz="1400">
                <a:solidFill>
                  <a:srgbClr val="FFFFFF"/>
                </a:solidFill>
              </a:rPr>
              <a:pPr algn="l">
                <a:spcAft>
                  <a:spcPts val="600"/>
                </a:spcAft>
                <a:defRPr/>
              </a:pPr>
              <a:t>9</a:t>
            </a:fld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A2D2E4-4242-4702-974D-C5150B749ECF}"/>
              </a:ext>
            </a:extLst>
          </p:cNvPr>
          <p:cNvSpPr txBox="1"/>
          <p:nvPr/>
        </p:nvSpPr>
        <p:spPr>
          <a:xfrm>
            <a:off x="4591050" y="205475"/>
            <a:ext cx="4352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rgbClr val="0000CC"/>
                </a:solidFill>
                <a:latin typeface="Bookman Old Style" panose="02050604050505020204" pitchFamily="18" charset="0"/>
              </a:rPr>
              <a:t>Thanks Organiser for a Wonderful Banquet and </a:t>
            </a:r>
            <a:r>
              <a:rPr kumimoji="1" lang="en-US" altLang="ja-JP" b="1" dirty="0">
                <a:solidFill>
                  <a:srgbClr val="0000CC"/>
                </a:solidFill>
                <a:latin typeface="Bookman Old Style" panose="02050604050505020204" pitchFamily="18" charset="0"/>
              </a:rPr>
              <a:t>Excursion to Nikko </a:t>
            </a:r>
            <a:r>
              <a:rPr kumimoji="1" lang="en-US" altLang="ja-JP" b="1" dirty="0" err="1">
                <a:solidFill>
                  <a:srgbClr val="0000CC"/>
                </a:solidFill>
                <a:latin typeface="Bookman Old Style" panose="02050604050505020204" pitchFamily="18" charset="0"/>
              </a:rPr>
              <a:t>Toshogu</a:t>
            </a:r>
            <a:r>
              <a:rPr kumimoji="1" lang="en-US" altLang="ja-JP" b="1" dirty="0">
                <a:solidFill>
                  <a:srgbClr val="0000CC"/>
                </a:solidFill>
                <a:latin typeface="Bookman Old Style" panose="02050604050505020204" pitchFamily="18" charset="0"/>
              </a:rPr>
              <a:t> Shrine</a:t>
            </a:r>
            <a:endParaRPr kumimoji="1" lang="ja-JP" altLang="en-US" b="1" dirty="0">
              <a:solidFill>
                <a:srgbClr val="0000CC"/>
              </a:solidFill>
              <a:latin typeface="Bookman Old Style" panose="02050604050505020204" pitchFamily="18" charset="0"/>
            </a:endParaRPr>
          </a:p>
          <a:p>
            <a:r>
              <a:rPr lang="en-IN" dirty="0"/>
              <a:t>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EA27AD4-62A3-497B-93D2-C7DDAF9379F8}"/>
              </a:ext>
            </a:extLst>
          </p:cNvPr>
          <p:cNvSpPr/>
          <p:nvPr/>
        </p:nvSpPr>
        <p:spPr>
          <a:xfrm>
            <a:off x="4419600" y="205475"/>
            <a:ext cx="4523862" cy="100452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CFB2BFC-C1BB-46C9-AA85-82642AF01AB2}"/>
              </a:ext>
            </a:extLst>
          </p:cNvPr>
          <p:cNvSpPr/>
          <p:nvPr/>
        </p:nvSpPr>
        <p:spPr>
          <a:xfrm rot="20343442">
            <a:off x="392048" y="5023204"/>
            <a:ext cx="76912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Thanks ACFA  for your Kind attention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FF0EB5-92BD-4F84-A708-36C27A708B28}"/>
              </a:ext>
            </a:extLst>
          </p:cNvPr>
          <p:cNvSpPr txBox="1"/>
          <p:nvPr/>
        </p:nvSpPr>
        <p:spPr>
          <a:xfrm>
            <a:off x="4754297" y="1430681"/>
            <a:ext cx="4206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400" b="1" dirty="0">
                <a:solidFill>
                  <a:srgbClr val="FF0000"/>
                </a:solidFill>
              </a:rPr>
              <a:t>6</a:t>
            </a:r>
            <a:r>
              <a:rPr lang="en-IN" sz="2400" b="1" baseline="30000" dirty="0">
                <a:solidFill>
                  <a:srgbClr val="FF0000"/>
                </a:solidFill>
              </a:rPr>
              <a:t>th</a:t>
            </a:r>
            <a:r>
              <a:rPr lang="en-IN" sz="2400" b="1" dirty="0">
                <a:solidFill>
                  <a:srgbClr val="FF0000"/>
                </a:solidFill>
              </a:rPr>
              <a:t> ASSCA will be in CHINA </a:t>
            </a:r>
          </a:p>
        </p:txBody>
      </p:sp>
    </p:spTree>
    <p:extLst>
      <p:ext uri="{BB962C8B-B14F-4D97-AF65-F5344CB8AC3E}">
        <p14:creationId xmlns:p14="http://schemas.microsoft.com/office/powerpoint/2010/main" val="29221949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533</Words>
  <Application>Microsoft Office PowerPoint</Application>
  <PresentationFormat>On-screen Show (4:3)</PresentationFormat>
  <Paragraphs>118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Meiryo</vt:lpstr>
      <vt:lpstr>ＭＳ 明朝</vt:lpstr>
      <vt:lpstr>ＭＳ Ｐゴシック</vt:lpstr>
      <vt:lpstr>Aharoni</vt:lpstr>
      <vt:lpstr>Arial</vt:lpstr>
      <vt:lpstr>Arial Black</vt:lpstr>
      <vt:lpstr>Bauhaus 93</vt:lpstr>
      <vt:lpstr>Bookman Old Style</vt:lpstr>
      <vt:lpstr>Calibri</vt:lpstr>
      <vt:lpstr>Myriad Pro</vt:lpstr>
      <vt:lpstr>Myriad Pro Light</vt:lpstr>
      <vt:lpstr>Times New Roman</vt:lpstr>
      <vt:lpstr>Office Theme</vt:lpstr>
      <vt:lpstr>PowerPoint Presentation</vt:lpstr>
      <vt:lpstr>PowerPoint Presentation</vt:lpstr>
      <vt:lpstr>The 5th Asian School on Superconductivity and Cryogenics for Accelerators (ASSCA 2023)</vt:lpstr>
      <vt:lpstr>Organization</vt:lpstr>
      <vt:lpstr>PowerPoint Presentation</vt:lpstr>
      <vt:lpstr>Countries</vt:lpstr>
      <vt:lpstr>PowerPoint Presentation</vt:lpstr>
      <vt:lpstr>Group Photo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tsdatta</dc:creator>
  <cp:lastModifiedBy>tsdatta</cp:lastModifiedBy>
  <cp:revision>16</cp:revision>
  <dcterms:created xsi:type="dcterms:W3CDTF">2024-04-12T07:34:48Z</dcterms:created>
  <dcterms:modified xsi:type="dcterms:W3CDTF">2024-04-12T12:13:56Z</dcterms:modified>
</cp:coreProperties>
</file>