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33CC"/>
    <a:srgbClr val="CC0000"/>
    <a:srgbClr val="A50021"/>
    <a:srgbClr val="C41D51"/>
    <a:srgbClr val="385723"/>
    <a:srgbClr val="00B050"/>
    <a:srgbClr val="06B9B5"/>
    <a:srgbClr val="D6EBD8"/>
    <a:srgbClr val="A1F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1" d="100"/>
          <a:sy n="61" d="100"/>
        </p:scale>
        <p:origin x="76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08E91-B7C8-4FB7-962E-DF61B2E57454}" type="datetimeFigureOut">
              <a:rPr lang="zh-TW" altLang="en-US" smtClean="0"/>
              <a:t>2024/4/19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64982-EB23-48E1-907B-94C85ACCD3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85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g"/><Relationship Id="rId7" Type="http://schemas.openxmlformats.org/officeDocument/2006/relationships/image" Target="../media/image13.t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tif"/><Relationship Id="rId5" Type="http://schemas.openxmlformats.org/officeDocument/2006/relationships/image" Target="../media/image11.tif"/><Relationship Id="rId4" Type="http://schemas.openxmlformats.org/officeDocument/2006/relationships/image" Target="../media/image10.TIF"/><Relationship Id="rId9" Type="http://schemas.openxmlformats.org/officeDocument/2006/relationships/image" Target="../media/image1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A036DDA-9F0A-D374-05FD-0FD2DED54076}"/>
              </a:ext>
            </a:extLst>
          </p:cNvPr>
          <p:cNvSpPr/>
          <p:nvPr userDrawn="1"/>
        </p:nvSpPr>
        <p:spPr>
          <a:xfrm>
            <a:off x="570451" y="5243119"/>
            <a:ext cx="1493241" cy="998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4A8A6C5-8C68-CD9C-A4DA-6741D78C65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18701" y="4082147"/>
            <a:ext cx="5014519" cy="539364"/>
          </a:xfrm>
        </p:spPr>
        <p:txBody>
          <a:bodyPr>
            <a:noAutofit/>
          </a:bodyPr>
          <a:lstStyle>
            <a:lvl1pPr marL="0" indent="0" algn="r">
              <a:buNone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按一下以編輯母片子標題樣式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2ABE516-A293-E729-AB80-381491F488F8}"/>
              </a:ext>
            </a:extLst>
          </p:cNvPr>
          <p:cNvSpPr/>
          <p:nvPr userDrawn="1"/>
        </p:nvSpPr>
        <p:spPr>
          <a:xfrm>
            <a:off x="0" y="5947794"/>
            <a:ext cx="12192000" cy="910206"/>
          </a:xfrm>
          <a:prstGeom prst="rect">
            <a:avLst/>
          </a:prstGeom>
          <a:solidFill>
            <a:srgbClr val="D6EB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8E3830FD-0084-D0BD-C2D0-FEC2D6FDBA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480" y="6082399"/>
            <a:ext cx="3969308" cy="757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圖片 31">
            <a:extLst>
              <a:ext uri="{FF2B5EF4-FFF2-40B4-BE49-F238E27FC236}">
                <a16:creationId xmlns:a16="http://schemas.microsoft.com/office/drawing/2014/main" id="{48CF379E-2CCE-0EAF-0010-72245D4EE1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2936105"/>
          </a:xfrm>
          <a:prstGeom prst="rect">
            <a:avLst/>
          </a:prstGeom>
        </p:spPr>
      </p:pic>
      <p:pic>
        <p:nvPicPr>
          <p:cNvPr id="28" name="圖片 27">
            <a:extLst>
              <a:ext uri="{FF2B5EF4-FFF2-40B4-BE49-F238E27FC236}">
                <a16:creationId xmlns:a16="http://schemas.microsoft.com/office/drawing/2014/main" id="{A8CD588C-800E-B3E8-683C-C935FFB4A88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75270" y="69142"/>
            <a:ext cx="1364773" cy="1156987"/>
          </a:xfrm>
          <a:prstGeom prst="rect">
            <a:avLst/>
          </a:prstGeom>
        </p:spPr>
      </p:pic>
      <p:pic>
        <p:nvPicPr>
          <p:cNvPr id="30" name="圖片 29">
            <a:extLst>
              <a:ext uri="{FF2B5EF4-FFF2-40B4-BE49-F238E27FC236}">
                <a16:creationId xmlns:a16="http://schemas.microsoft.com/office/drawing/2014/main" id="{2A3CD150-44B7-CF9B-F3D1-B696D711119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8459" y="293171"/>
            <a:ext cx="2186792" cy="1261094"/>
          </a:xfrm>
          <a:prstGeom prst="rect">
            <a:avLst/>
          </a:prstGeom>
        </p:spPr>
      </p:pic>
      <p:sp>
        <p:nvSpPr>
          <p:cNvPr id="33" name="文字方塊 32">
            <a:extLst>
              <a:ext uri="{FF2B5EF4-FFF2-40B4-BE49-F238E27FC236}">
                <a16:creationId xmlns:a16="http://schemas.microsoft.com/office/drawing/2014/main" id="{2FD91EA0-C515-8282-4991-7B71D51E5F9F}"/>
              </a:ext>
            </a:extLst>
          </p:cNvPr>
          <p:cNvSpPr txBox="1"/>
          <p:nvPr userDrawn="1"/>
        </p:nvSpPr>
        <p:spPr>
          <a:xfrm>
            <a:off x="8326827" y="302489"/>
            <a:ext cx="2959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80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16</a:t>
            </a:r>
            <a:r>
              <a:rPr lang="en-US" altLang="zh-TW" sz="1800" baseline="3000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th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 International Particle   Accelerator Conference</a:t>
            </a:r>
            <a:endParaRPr lang="zh-TW" altLang="en-US" sz="2000" dirty="0">
              <a:solidFill>
                <a:schemeClr val="accent6">
                  <a:lumMod val="50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97219046-0A69-652E-A343-F3C5484C5C90}"/>
              </a:ext>
            </a:extLst>
          </p:cNvPr>
          <p:cNvSpPr txBox="1"/>
          <p:nvPr userDrawn="1"/>
        </p:nvSpPr>
        <p:spPr>
          <a:xfrm>
            <a:off x="10169201" y="1361107"/>
            <a:ext cx="1957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  <a:cs typeface="Arial" panose="020B0604020202020204" pitchFamily="34" charset="0"/>
              </a:rPr>
              <a:t>TAIPEI, TAIWAN</a:t>
            </a:r>
          </a:p>
          <a:p>
            <a:r>
              <a:rPr lang="en-US" altLang="zh-TW" sz="2000" b="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  <a:cs typeface="Arial" panose="020B0604020202020204" pitchFamily="34" charset="0"/>
              </a:rPr>
              <a:t>1</a:t>
            </a:r>
            <a:r>
              <a:rPr lang="zh-TW" altLang="en-US" sz="2000" b="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" b="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  <a:cs typeface="Arial" panose="020B0604020202020204" pitchFamily="34" charset="0"/>
              </a:rPr>
              <a:t>-</a:t>
            </a:r>
            <a:r>
              <a:rPr lang="zh-TW" altLang="en-US" sz="2000" b="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000" b="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  <a:cs typeface="Arial" panose="020B0604020202020204" pitchFamily="34" charset="0"/>
              </a:rPr>
              <a:t>6 </a:t>
            </a:r>
            <a:r>
              <a:rPr lang="en-US" altLang="zh-TW" sz="2000" b="0" dirty="0">
                <a:solidFill>
                  <a:srgbClr val="385723"/>
                </a:solidFill>
                <a:latin typeface="Aptos" panose="020B0004020202020204" pitchFamily="34" charset="0"/>
                <a:cs typeface="Arial" panose="020B0604020202020204" pitchFamily="34" charset="0"/>
              </a:rPr>
              <a:t>JUNE, 2025</a:t>
            </a:r>
            <a:endParaRPr lang="zh-TW" altLang="en-US" sz="2000" b="0" dirty="0">
              <a:solidFill>
                <a:srgbClr val="385723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BB7C4EB-BF6C-8B2D-0930-D9F167C1C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1472" y="2780904"/>
            <a:ext cx="6650907" cy="1068788"/>
          </a:xfrm>
        </p:spPr>
        <p:txBody>
          <a:bodyPr anchor="b">
            <a:normAutofit/>
          </a:bodyPr>
          <a:lstStyle>
            <a:lvl1pPr algn="ctr">
              <a:defRPr sz="4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63876C6A-70D5-DA87-79F2-331B8B326E32}"/>
              </a:ext>
            </a:extLst>
          </p:cNvPr>
          <p:cNvSpPr txBox="1"/>
          <p:nvPr userDrawn="1"/>
        </p:nvSpPr>
        <p:spPr>
          <a:xfrm>
            <a:off x="10372782" y="5905931"/>
            <a:ext cx="1754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385723"/>
                </a:solidFill>
                <a:latin typeface="Fredoka" pitchFamily="2" charset="-79"/>
                <a:cs typeface="Fredoka" pitchFamily="2" charset="-79"/>
              </a:rPr>
              <a:t>Host Institution</a:t>
            </a:r>
            <a:endParaRPr lang="zh-TW" altLang="en-US" dirty="0">
              <a:solidFill>
                <a:srgbClr val="385723"/>
              </a:solidFill>
              <a:latin typeface="Fredoka" pitchFamily="2" charset="-79"/>
              <a:cs typeface="Fredoka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896576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72051F-312B-33AE-F8D3-7BA88EE03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71E5221-AF64-973E-5C4F-9B01A7530A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1F9ABCCD-6659-2A90-5D79-F0DF5AFA8A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A9E1B020-3E6C-6FAE-24DC-CB21CE5D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1AF7D-B4D5-4D3D-BC95-FF2A092F6FA9}" type="datetimeFigureOut">
              <a:rPr lang="zh-TW" altLang="en-US" smtClean="0"/>
              <a:t>2024/4/19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9798C13-4890-F562-CB89-8866D5824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E656CB31-1DB4-DB4B-64E6-99D88539C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693FF-A152-4FBA-A250-A1C650697191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A24253A-7421-B946-BA21-87F266CE05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9960" y="5665923"/>
            <a:ext cx="1044223" cy="1305464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6758F7EC-8D90-C12A-1434-58CDFF18D0C1}"/>
              </a:ext>
            </a:extLst>
          </p:cNvPr>
          <p:cNvSpPr txBox="1"/>
          <p:nvPr userDrawn="1"/>
        </p:nvSpPr>
        <p:spPr>
          <a:xfrm>
            <a:off x="1695877" y="6224171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cap="none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06B9B5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doka" pitchFamily="2" charset="-79"/>
                <a:cs typeface="Fredoka" pitchFamily="2" charset="-79"/>
              </a:rPr>
              <a:t>IPAC’25</a:t>
            </a:r>
            <a:endParaRPr lang="zh-TW" altLang="en-US" b="1" cap="none" spc="50" dirty="0">
              <a:ln w="9525" cmpd="sng">
                <a:solidFill>
                  <a:sysClr val="windowText" lastClr="000000"/>
                </a:solidFill>
                <a:prstDash val="solid"/>
              </a:ln>
              <a:solidFill>
                <a:srgbClr val="06B9B5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doka" pitchFamily="2" charset="-79"/>
              <a:cs typeface="Fredoka" pitchFamily="2" charset="-79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740612A9-4DFB-0E5D-4798-E3FCEC5438FE}"/>
              </a:ext>
            </a:extLst>
          </p:cNvPr>
          <p:cNvSpPr txBox="1"/>
          <p:nvPr userDrawn="1"/>
        </p:nvSpPr>
        <p:spPr>
          <a:xfrm>
            <a:off x="1249440" y="6488668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cap="none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06B9B5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doka" pitchFamily="2" charset="-79"/>
                <a:cs typeface="Fredoka" pitchFamily="2" charset="-79"/>
              </a:rPr>
              <a:t>TAIPEI TAIWAN</a:t>
            </a:r>
            <a:endParaRPr lang="zh-TW" altLang="en-US" b="1" cap="none" spc="50" dirty="0">
              <a:ln w="9525" cmpd="sng">
                <a:solidFill>
                  <a:sysClr val="windowText" lastClr="000000"/>
                </a:solidFill>
                <a:prstDash val="solid"/>
              </a:ln>
              <a:solidFill>
                <a:srgbClr val="06B9B5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doka" pitchFamily="2" charset="-79"/>
              <a:cs typeface="Fredoka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91318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CE439D-9188-80B0-B5FD-1E63C100B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8158" y="207855"/>
            <a:ext cx="6711892" cy="946364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44D7663-F1A7-03C8-72F5-3BAEFEE5B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A0EB595-BB68-509C-4849-BF577D583F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02692" y="6406684"/>
            <a:ext cx="2743200" cy="365125"/>
          </a:xfrm>
        </p:spPr>
        <p:txBody>
          <a:bodyPr/>
          <a:lstStyle/>
          <a:p>
            <a:fld id="{3C81AF7D-B4D5-4D3D-BC95-FF2A092F6FA9}" type="datetimeFigureOut">
              <a:rPr lang="zh-TW" altLang="en-US" smtClean="0"/>
              <a:t>2024/4/19</a:t>
            </a:fld>
            <a:endParaRPr lang="zh-TW" altLang="en-US" dirty="0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4A0EEFDD-B162-9E5B-7C5E-113C6F774178}"/>
              </a:ext>
            </a:extLst>
          </p:cNvPr>
          <p:cNvGrpSpPr/>
          <p:nvPr userDrawn="1"/>
        </p:nvGrpSpPr>
        <p:grpSpPr>
          <a:xfrm>
            <a:off x="560068" y="5665923"/>
            <a:ext cx="2722304" cy="1305464"/>
            <a:chOff x="560068" y="5665923"/>
            <a:chExt cx="2722304" cy="1305464"/>
          </a:xfrm>
        </p:grpSpPr>
        <p:pic>
          <p:nvPicPr>
            <p:cNvPr id="31" name="圖片 30">
              <a:extLst>
                <a:ext uri="{FF2B5EF4-FFF2-40B4-BE49-F238E27FC236}">
                  <a16:creationId xmlns:a16="http://schemas.microsoft.com/office/drawing/2014/main" id="{BFA82970-48A0-97CE-D595-D8FFE6F65B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60068" y="5665923"/>
              <a:ext cx="1044223" cy="1305464"/>
            </a:xfrm>
            <a:prstGeom prst="rect">
              <a:avLst/>
            </a:prstGeom>
          </p:spPr>
        </p:pic>
        <p:sp>
          <p:nvSpPr>
            <p:cNvPr id="32" name="文字方塊 31">
              <a:extLst>
                <a:ext uri="{FF2B5EF4-FFF2-40B4-BE49-F238E27FC236}">
                  <a16:creationId xmlns:a16="http://schemas.microsoft.com/office/drawing/2014/main" id="{AA466225-3F93-3E9C-7837-1CFEAD24F48B}"/>
                </a:ext>
              </a:extLst>
            </p:cNvPr>
            <p:cNvSpPr txBox="1"/>
            <p:nvPr userDrawn="1"/>
          </p:nvSpPr>
          <p:spPr>
            <a:xfrm>
              <a:off x="1318373" y="6224171"/>
              <a:ext cx="10278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cap="none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6B9B5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doka" pitchFamily="2" charset="-79"/>
                  <a:cs typeface="Fredoka" pitchFamily="2" charset="-79"/>
                </a:rPr>
                <a:t>IPAC’25</a:t>
              </a:r>
              <a:endParaRPr lang="zh-TW" altLang="en-US" b="1" cap="none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06B9B5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doka" pitchFamily="2" charset="-79"/>
                <a:cs typeface="Fredoka" pitchFamily="2" charset="-79"/>
              </a:endParaRPr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ECF6DB1E-7C0D-151D-E920-4E6F3FE515E7}"/>
                </a:ext>
              </a:extLst>
            </p:cNvPr>
            <p:cNvSpPr txBox="1"/>
            <p:nvPr userDrawn="1"/>
          </p:nvSpPr>
          <p:spPr>
            <a:xfrm>
              <a:off x="1318373" y="6488668"/>
              <a:ext cx="19639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cap="none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6B9B5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doka" pitchFamily="2" charset="-79"/>
                  <a:cs typeface="Fredoka" pitchFamily="2" charset="-79"/>
                </a:rPr>
                <a:t>TAIPEI TAIWAN</a:t>
              </a:r>
              <a:endParaRPr lang="zh-TW" altLang="en-US" b="1" cap="none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06B9B5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doka" pitchFamily="2" charset="-79"/>
                <a:cs typeface="Fredoka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284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CE439D-9188-80B0-B5FD-1E63C100B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8158" y="207855"/>
            <a:ext cx="6711892" cy="946364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44D7663-F1A7-03C8-72F5-3BAEFEE5B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A0EB595-BB68-509C-4849-BF577D583F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02692" y="6406684"/>
            <a:ext cx="2743200" cy="365125"/>
          </a:xfrm>
        </p:spPr>
        <p:txBody>
          <a:bodyPr/>
          <a:lstStyle/>
          <a:p>
            <a:fld id="{3C81AF7D-B4D5-4D3D-BC95-FF2A092F6FA9}" type="datetimeFigureOut">
              <a:rPr lang="zh-TW" altLang="en-US" smtClean="0"/>
              <a:t>2024/4/19</a:t>
            </a:fld>
            <a:endParaRPr lang="zh-TW" altLang="en-US" dirty="0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D671A938-8F0B-9038-B34A-BCC5F940FED4}"/>
              </a:ext>
            </a:extLst>
          </p:cNvPr>
          <p:cNvGrpSpPr/>
          <p:nvPr userDrawn="1"/>
        </p:nvGrpSpPr>
        <p:grpSpPr>
          <a:xfrm>
            <a:off x="9688764" y="5720617"/>
            <a:ext cx="2208857" cy="1745772"/>
            <a:chOff x="9948823" y="5720617"/>
            <a:chExt cx="2208857" cy="1745772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D494CAE9-53DF-2ED8-C756-58E6325CF4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0761261" y="5720617"/>
              <a:ext cx="1396419" cy="1745772"/>
            </a:xfrm>
            <a:prstGeom prst="rect">
              <a:avLst/>
            </a:prstGeom>
          </p:spPr>
        </p:pic>
        <p:sp>
          <p:nvSpPr>
            <p:cNvPr id="32" name="文字方塊 31">
              <a:extLst>
                <a:ext uri="{FF2B5EF4-FFF2-40B4-BE49-F238E27FC236}">
                  <a16:creationId xmlns:a16="http://schemas.microsoft.com/office/drawing/2014/main" id="{AA466225-3F93-3E9C-7837-1CFEAD24F48B}"/>
                </a:ext>
              </a:extLst>
            </p:cNvPr>
            <p:cNvSpPr txBox="1"/>
            <p:nvPr userDrawn="1"/>
          </p:nvSpPr>
          <p:spPr>
            <a:xfrm>
              <a:off x="10395260" y="6224171"/>
              <a:ext cx="10278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cap="none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6B9B5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doka" pitchFamily="2" charset="-79"/>
                  <a:cs typeface="Fredoka" pitchFamily="2" charset="-79"/>
                </a:rPr>
                <a:t>IPAC’25</a:t>
              </a:r>
              <a:endParaRPr lang="zh-TW" altLang="en-US" b="1" cap="none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06B9B5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doka" pitchFamily="2" charset="-79"/>
                <a:cs typeface="Fredoka" pitchFamily="2" charset="-79"/>
              </a:endParaRPr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ECF6DB1E-7C0D-151D-E920-4E6F3FE515E7}"/>
                </a:ext>
              </a:extLst>
            </p:cNvPr>
            <p:cNvSpPr txBox="1"/>
            <p:nvPr userDrawn="1"/>
          </p:nvSpPr>
          <p:spPr>
            <a:xfrm>
              <a:off x="9948823" y="6488668"/>
              <a:ext cx="19639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cap="none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6B9B5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doka" pitchFamily="2" charset="-79"/>
                  <a:cs typeface="Fredoka" pitchFamily="2" charset="-79"/>
                </a:rPr>
                <a:t>TAIPEI TAIWAN</a:t>
              </a:r>
              <a:endParaRPr lang="zh-TW" altLang="en-US" b="1" cap="none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06B9B5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doka" pitchFamily="2" charset="-79"/>
                <a:cs typeface="Fredoka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1812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8ABF298-FA8C-5573-EFC5-D443FCBAE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EBF36B3-80E6-A0FF-C837-3E8BA8EA26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1A181C3-1930-284F-4DF8-FD6A02B10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1AF7D-B4D5-4D3D-BC95-FF2A092F6FA9}" type="datetimeFigureOut">
              <a:rPr lang="zh-TW" altLang="en-US" smtClean="0"/>
              <a:t>2024/4/19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4C1E11F-39EC-01E9-AA78-AB6D00C95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C7D0F45-3DBE-74D8-6423-7FA304D93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693FF-A152-4FBA-A250-A1C650697191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id="{90567144-1DC5-9321-26B1-6718B64B4A4E}"/>
              </a:ext>
            </a:extLst>
          </p:cNvPr>
          <p:cNvGrpSpPr/>
          <p:nvPr userDrawn="1"/>
        </p:nvGrpSpPr>
        <p:grpSpPr>
          <a:xfrm>
            <a:off x="560068" y="5665923"/>
            <a:ext cx="2722304" cy="1305464"/>
            <a:chOff x="560068" y="5665923"/>
            <a:chExt cx="2722304" cy="1305464"/>
          </a:xfrm>
        </p:grpSpPr>
        <p:pic>
          <p:nvPicPr>
            <p:cNvPr id="11" name="圖片 10">
              <a:extLst>
                <a:ext uri="{FF2B5EF4-FFF2-40B4-BE49-F238E27FC236}">
                  <a16:creationId xmlns:a16="http://schemas.microsoft.com/office/drawing/2014/main" id="{36612A5E-41D4-FA70-7EFC-D419C0DDE1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60068" y="5665923"/>
              <a:ext cx="1044223" cy="1305464"/>
            </a:xfrm>
            <a:prstGeom prst="rect">
              <a:avLst/>
            </a:prstGeom>
          </p:spPr>
        </p:pic>
        <p:sp>
          <p:nvSpPr>
            <p:cNvPr id="12" name="文字方塊 11">
              <a:extLst>
                <a:ext uri="{FF2B5EF4-FFF2-40B4-BE49-F238E27FC236}">
                  <a16:creationId xmlns:a16="http://schemas.microsoft.com/office/drawing/2014/main" id="{99F28475-FB6E-9F25-218F-FFD9EC7AAF55}"/>
                </a:ext>
              </a:extLst>
            </p:cNvPr>
            <p:cNvSpPr txBox="1"/>
            <p:nvPr userDrawn="1"/>
          </p:nvSpPr>
          <p:spPr>
            <a:xfrm>
              <a:off x="1318373" y="6224171"/>
              <a:ext cx="10278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cap="none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6B9B5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doka" pitchFamily="2" charset="-79"/>
                  <a:cs typeface="Fredoka" pitchFamily="2" charset="-79"/>
                </a:rPr>
                <a:t>IPAC’25</a:t>
              </a:r>
              <a:endParaRPr lang="zh-TW" altLang="en-US" b="1" cap="none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06B9B5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doka" pitchFamily="2" charset="-79"/>
                <a:cs typeface="Fredoka" pitchFamily="2" charset="-79"/>
              </a:endParaRPr>
            </a:p>
          </p:txBody>
        </p:sp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09418B99-2163-99D5-C70D-3CB7FD38873B}"/>
                </a:ext>
              </a:extLst>
            </p:cNvPr>
            <p:cNvSpPr txBox="1"/>
            <p:nvPr userDrawn="1"/>
          </p:nvSpPr>
          <p:spPr>
            <a:xfrm>
              <a:off x="1318373" y="6488668"/>
              <a:ext cx="19639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cap="none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6B9B5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doka" pitchFamily="2" charset="-79"/>
                  <a:cs typeface="Fredoka" pitchFamily="2" charset="-79"/>
                </a:rPr>
                <a:t>TAIPEI TAIWAN</a:t>
              </a:r>
              <a:endParaRPr lang="zh-TW" altLang="en-US" b="1" cap="none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06B9B5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doka" pitchFamily="2" charset="-79"/>
                <a:cs typeface="Fredoka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3187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66D03E-5979-7D81-B79E-AF795B8AE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17233C-E166-3718-B163-CB211A472D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7E0E9510-077B-B089-CF31-D6383024B8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A78464D-B9FA-DB6F-7D2F-244193B46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1AF7D-B4D5-4D3D-BC95-FF2A092F6FA9}" type="datetimeFigureOut">
              <a:rPr lang="zh-TW" altLang="en-US" smtClean="0"/>
              <a:t>2024/4/19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062ABCF-2F59-90C1-AE0E-F45652245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BD5CDD2-A93A-109A-4B6E-78DD6DE4A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693FF-A152-4FBA-A250-A1C650697191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A009DF1D-5847-5B41-190D-68AEA8AA248F}"/>
              </a:ext>
            </a:extLst>
          </p:cNvPr>
          <p:cNvGrpSpPr/>
          <p:nvPr userDrawn="1"/>
        </p:nvGrpSpPr>
        <p:grpSpPr>
          <a:xfrm>
            <a:off x="560068" y="5665923"/>
            <a:ext cx="2722304" cy="1305464"/>
            <a:chOff x="560068" y="5665923"/>
            <a:chExt cx="2722304" cy="1305464"/>
          </a:xfrm>
        </p:grpSpPr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BB332B08-D869-CE85-239E-7339B5F2E71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60068" y="5665923"/>
              <a:ext cx="1044223" cy="1305464"/>
            </a:xfrm>
            <a:prstGeom prst="rect">
              <a:avLst/>
            </a:prstGeom>
          </p:spPr>
        </p:pic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39756E5A-D160-4EAB-8246-BC9DE122BACB}"/>
                </a:ext>
              </a:extLst>
            </p:cNvPr>
            <p:cNvSpPr txBox="1"/>
            <p:nvPr userDrawn="1"/>
          </p:nvSpPr>
          <p:spPr>
            <a:xfrm>
              <a:off x="1318373" y="6224171"/>
              <a:ext cx="10278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cap="none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6B9B5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doka" pitchFamily="2" charset="-79"/>
                  <a:cs typeface="Fredoka" pitchFamily="2" charset="-79"/>
                </a:rPr>
                <a:t>IPAC’25</a:t>
              </a:r>
              <a:endParaRPr lang="zh-TW" altLang="en-US" b="1" cap="none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06B9B5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doka" pitchFamily="2" charset="-79"/>
                <a:cs typeface="Fredoka" pitchFamily="2" charset="-79"/>
              </a:endParaRPr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88441B5A-C4CE-CC19-0A1D-3309680CAD1C}"/>
                </a:ext>
              </a:extLst>
            </p:cNvPr>
            <p:cNvSpPr txBox="1"/>
            <p:nvPr userDrawn="1"/>
          </p:nvSpPr>
          <p:spPr>
            <a:xfrm>
              <a:off x="1318373" y="6488668"/>
              <a:ext cx="19639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cap="none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6B9B5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doka" pitchFamily="2" charset="-79"/>
                  <a:cs typeface="Fredoka" pitchFamily="2" charset="-79"/>
                </a:rPr>
                <a:t>TAIPEI TAIWAN</a:t>
              </a:r>
              <a:endParaRPr lang="zh-TW" altLang="en-US" b="1" cap="none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06B9B5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doka" pitchFamily="2" charset="-79"/>
                <a:cs typeface="Fredoka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2564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0EE4D99-F2BC-2A50-7565-30285F4C8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DD54A82-4689-0618-BE62-8B123175C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CD8B4BEF-8A27-C7C0-ED97-363E8D5E52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1BD18EC-86CD-360A-A787-FCE3B5746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07C1B50-F43B-E583-E1C5-307EC56DE1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4DF7F7DE-E84C-2B8F-CDAE-24995F147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1AF7D-B4D5-4D3D-BC95-FF2A092F6FA9}" type="datetimeFigureOut">
              <a:rPr lang="zh-TW" altLang="en-US" smtClean="0"/>
              <a:t>2024/4/19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648D5D63-F239-3151-0C27-9B455FA47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EA083317-6C0B-6211-F140-2F8344B63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693FF-A152-4FBA-A250-A1C650697191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39CCD1E4-11A2-74B1-6E5B-FC95F5C95FCC}"/>
              </a:ext>
            </a:extLst>
          </p:cNvPr>
          <p:cNvGrpSpPr/>
          <p:nvPr userDrawn="1"/>
        </p:nvGrpSpPr>
        <p:grpSpPr>
          <a:xfrm>
            <a:off x="9688764" y="5720617"/>
            <a:ext cx="2208857" cy="1745772"/>
            <a:chOff x="9948823" y="5720617"/>
            <a:chExt cx="2208857" cy="1745772"/>
          </a:xfrm>
        </p:grpSpPr>
        <p:pic>
          <p:nvPicPr>
            <p:cNvPr id="14" name="圖片 13">
              <a:extLst>
                <a:ext uri="{FF2B5EF4-FFF2-40B4-BE49-F238E27FC236}">
                  <a16:creationId xmlns:a16="http://schemas.microsoft.com/office/drawing/2014/main" id="{09CDCF3E-84B4-BA33-F19B-00C7204BB0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0761261" y="5720617"/>
              <a:ext cx="1396419" cy="1745772"/>
            </a:xfrm>
            <a:prstGeom prst="rect">
              <a:avLst/>
            </a:prstGeom>
          </p:spPr>
        </p:pic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82BD29BE-CC9C-0122-743E-459003E85A81}"/>
                </a:ext>
              </a:extLst>
            </p:cNvPr>
            <p:cNvSpPr txBox="1"/>
            <p:nvPr userDrawn="1"/>
          </p:nvSpPr>
          <p:spPr>
            <a:xfrm>
              <a:off x="10395260" y="6224171"/>
              <a:ext cx="10278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cap="none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6B9B5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doka" pitchFamily="2" charset="-79"/>
                  <a:cs typeface="Fredoka" pitchFamily="2" charset="-79"/>
                </a:rPr>
                <a:t>IPAC’25</a:t>
              </a:r>
              <a:endParaRPr lang="zh-TW" altLang="en-US" b="1" cap="none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06B9B5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doka" pitchFamily="2" charset="-79"/>
                <a:cs typeface="Fredoka" pitchFamily="2" charset="-79"/>
              </a:endParaRPr>
            </a:p>
          </p:txBody>
        </p:sp>
        <p:sp>
          <p:nvSpPr>
            <p:cNvPr id="16" name="文字方塊 15">
              <a:extLst>
                <a:ext uri="{FF2B5EF4-FFF2-40B4-BE49-F238E27FC236}">
                  <a16:creationId xmlns:a16="http://schemas.microsoft.com/office/drawing/2014/main" id="{51A16A40-8C63-72E9-B52A-47723AB3E5E0}"/>
                </a:ext>
              </a:extLst>
            </p:cNvPr>
            <p:cNvSpPr txBox="1"/>
            <p:nvPr userDrawn="1"/>
          </p:nvSpPr>
          <p:spPr>
            <a:xfrm>
              <a:off x="9948823" y="6488668"/>
              <a:ext cx="19639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cap="none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06B9B5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edoka" pitchFamily="2" charset="-79"/>
                  <a:cs typeface="Fredoka" pitchFamily="2" charset="-79"/>
                </a:rPr>
                <a:t>TAIPEI TAIWAN</a:t>
              </a:r>
              <a:endParaRPr lang="zh-TW" altLang="en-US" b="1" cap="none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06B9B5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doka" pitchFamily="2" charset="-79"/>
                <a:cs typeface="Fredoka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5230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84500CF9-AD86-0095-27E9-5A9D2F6D8500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9BA32A4-9E0A-2F79-5528-8AB5154A9725}"/>
                </a:ext>
              </a:extLst>
            </p:cNvPr>
            <p:cNvSpPr/>
            <p:nvPr userDrawn="1"/>
          </p:nvSpPr>
          <p:spPr>
            <a:xfrm>
              <a:off x="0" y="6538912"/>
              <a:ext cx="12192000" cy="319088"/>
            </a:xfrm>
            <a:prstGeom prst="rect">
              <a:avLst/>
            </a:prstGeom>
            <a:solidFill>
              <a:srgbClr val="D6EBD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BA9DDF41-D1D3-3CA9-8EDC-BD5394D1495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b="21230"/>
            <a:stretch/>
          </p:blipFill>
          <p:spPr>
            <a:xfrm>
              <a:off x="0" y="0"/>
              <a:ext cx="12192000" cy="6219826"/>
            </a:xfrm>
            <a:prstGeom prst="rect">
              <a:avLst/>
            </a:prstGeom>
          </p:spPr>
        </p:pic>
      </p:grpSp>
      <p:sp>
        <p:nvSpPr>
          <p:cNvPr id="2" name="標題 1">
            <a:extLst>
              <a:ext uri="{FF2B5EF4-FFF2-40B4-BE49-F238E27FC236}">
                <a16:creationId xmlns:a16="http://schemas.microsoft.com/office/drawing/2014/main" id="{2438D355-0CCC-9450-11D4-F8DEE547C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9830"/>
            <a:ext cx="10515600" cy="831917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0CF8DA93-44D4-1B96-92E1-E888C724B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1AF7D-B4D5-4D3D-BC95-FF2A092F6FA9}" type="datetimeFigureOut">
              <a:rPr lang="zh-TW" altLang="en-US" smtClean="0"/>
              <a:t>2024/4/19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5C8CBB2E-C55E-301F-2E96-6FD024B5F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3F544AB-D049-781D-2560-021BAB56D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693FF-A152-4FBA-A250-A1C650697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09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5B07E71-69E1-A2D2-929A-6047DD5B234F}"/>
              </a:ext>
            </a:extLst>
          </p:cNvPr>
          <p:cNvSpPr/>
          <p:nvPr userDrawn="1"/>
        </p:nvSpPr>
        <p:spPr>
          <a:xfrm>
            <a:off x="0" y="6538912"/>
            <a:ext cx="12192000" cy="319088"/>
          </a:xfrm>
          <a:prstGeom prst="rect">
            <a:avLst/>
          </a:prstGeom>
          <a:solidFill>
            <a:srgbClr val="D6EB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639AE525-3CB7-69A2-BAD9-E19725333B32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3EF432B-E1F0-D871-0AF1-4075491D98B5}"/>
                </a:ext>
              </a:extLst>
            </p:cNvPr>
            <p:cNvSpPr/>
            <p:nvPr userDrawn="1"/>
          </p:nvSpPr>
          <p:spPr>
            <a:xfrm>
              <a:off x="0" y="6538912"/>
              <a:ext cx="12192000" cy="319088"/>
            </a:xfrm>
            <a:prstGeom prst="rect">
              <a:avLst/>
            </a:prstGeom>
            <a:solidFill>
              <a:srgbClr val="D6EBD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87B867E8-4B9C-7E99-F881-C8E04B4F757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b="21230"/>
            <a:stretch/>
          </p:blipFill>
          <p:spPr>
            <a:xfrm>
              <a:off x="0" y="0"/>
              <a:ext cx="12192000" cy="6219826"/>
            </a:xfrm>
            <a:prstGeom prst="rect">
              <a:avLst/>
            </a:prstGeom>
          </p:spPr>
        </p:pic>
      </p:grpSp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4E59BD20-51CE-FAED-6D67-2261A7428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1AF7D-B4D5-4D3D-BC95-FF2A092F6FA9}" type="datetimeFigureOut">
              <a:rPr lang="zh-TW" altLang="en-US" smtClean="0"/>
              <a:t>2024/4/19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2B2A9294-E24D-771F-6ED6-DEEA83669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091EA3D-B6C2-AC59-4724-8CABD4181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693FF-A152-4FBA-A250-A1C650697191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61" name="群組 60">
            <a:extLst>
              <a:ext uri="{FF2B5EF4-FFF2-40B4-BE49-F238E27FC236}">
                <a16:creationId xmlns:a16="http://schemas.microsoft.com/office/drawing/2014/main" id="{AEFCDC2B-16DD-0157-FC38-C30B0369DF56}"/>
              </a:ext>
            </a:extLst>
          </p:cNvPr>
          <p:cNvGrpSpPr/>
          <p:nvPr userDrawn="1"/>
        </p:nvGrpSpPr>
        <p:grpSpPr>
          <a:xfrm>
            <a:off x="0" y="4219963"/>
            <a:ext cx="12231017" cy="1999862"/>
            <a:chOff x="-8514" y="4913217"/>
            <a:chExt cx="12231017" cy="1999862"/>
          </a:xfrm>
        </p:grpSpPr>
        <p:pic>
          <p:nvPicPr>
            <p:cNvPr id="39" name="圖片 38">
              <a:extLst>
                <a:ext uri="{FF2B5EF4-FFF2-40B4-BE49-F238E27FC236}">
                  <a16:creationId xmlns:a16="http://schemas.microsoft.com/office/drawing/2014/main" id="{E7F37CB9-658A-5BAA-4B8E-3E57128871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86" y="5260871"/>
              <a:ext cx="2203401" cy="1296000"/>
            </a:xfrm>
            <a:prstGeom prst="rect">
              <a:avLst/>
            </a:prstGeom>
          </p:spPr>
        </p:pic>
        <p:pic>
          <p:nvPicPr>
            <p:cNvPr id="42" name="圖片 41">
              <a:extLst>
                <a:ext uri="{FF2B5EF4-FFF2-40B4-BE49-F238E27FC236}">
                  <a16:creationId xmlns:a16="http://schemas.microsoft.com/office/drawing/2014/main" id="{239B094F-DF4B-DB61-1D25-48F22F3EF3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8504" y="5260871"/>
              <a:ext cx="2304000" cy="1296000"/>
            </a:xfrm>
            <a:prstGeom prst="rect">
              <a:avLst/>
            </a:prstGeom>
          </p:spPr>
        </p:pic>
        <p:pic>
          <p:nvPicPr>
            <p:cNvPr id="46" name="圖片 45">
              <a:extLst>
                <a:ext uri="{FF2B5EF4-FFF2-40B4-BE49-F238E27FC236}">
                  <a16:creationId xmlns:a16="http://schemas.microsoft.com/office/drawing/2014/main" id="{8103E4C5-6732-B232-201F-243D7FAF812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7141" y="5260871"/>
              <a:ext cx="2304000" cy="1296000"/>
            </a:xfrm>
            <a:prstGeom prst="rect">
              <a:avLst/>
            </a:prstGeom>
          </p:spPr>
        </p:pic>
        <p:pic>
          <p:nvPicPr>
            <p:cNvPr id="55" name="圖片 54">
              <a:extLst>
                <a:ext uri="{FF2B5EF4-FFF2-40B4-BE49-F238E27FC236}">
                  <a16:creationId xmlns:a16="http://schemas.microsoft.com/office/drawing/2014/main" id="{4451795C-F27F-C48D-B8C0-E99FD099429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3412" y="5260871"/>
              <a:ext cx="2304000" cy="1296000"/>
            </a:xfrm>
            <a:prstGeom prst="rect">
              <a:avLst/>
            </a:prstGeom>
          </p:spPr>
        </p:pic>
        <p:pic>
          <p:nvPicPr>
            <p:cNvPr id="57" name="圖片 56">
              <a:extLst>
                <a:ext uri="{FF2B5EF4-FFF2-40B4-BE49-F238E27FC236}">
                  <a16:creationId xmlns:a16="http://schemas.microsoft.com/office/drawing/2014/main" id="{B496E488-6239-C27D-B237-57DE44910A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7455" y="5260871"/>
              <a:ext cx="2304001" cy="1296000"/>
            </a:xfrm>
            <a:prstGeom prst="rect">
              <a:avLst/>
            </a:prstGeom>
          </p:spPr>
        </p:pic>
        <p:pic>
          <p:nvPicPr>
            <p:cNvPr id="59" name="圖片 58">
              <a:extLst>
                <a:ext uri="{FF2B5EF4-FFF2-40B4-BE49-F238E27FC236}">
                  <a16:creationId xmlns:a16="http://schemas.microsoft.com/office/drawing/2014/main" id="{4F0722B4-6A09-4970-3CD6-B81C508C018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29"/>
            <a:stretch/>
          </p:blipFill>
          <p:spPr>
            <a:xfrm>
              <a:off x="10029709" y="5260871"/>
              <a:ext cx="1949784" cy="1296000"/>
            </a:xfrm>
            <a:prstGeom prst="rect">
              <a:avLst/>
            </a:prstGeom>
          </p:spPr>
        </p:pic>
        <p:pic>
          <p:nvPicPr>
            <p:cNvPr id="50" name="圖片 49">
              <a:extLst>
                <a:ext uri="{FF2B5EF4-FFF2-40B4-BE49-F238E27FC236}">
                  <a16:creationId xmlns:a16="http://schemas.microsoft.com/office/drawing/2014/main" id="{316896FE-10A4-31AE-E1C1-200E671473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-8514" y="4913217"/>
              <a:ext cx="4276190" cy="1990476"/>
            </a:xfrm>
            <a:prstGeom prst="rect">
              <a:avLst/>
            </a:prstGeom>
          </p:spPr>
        </p:pic>
        <p:pic>
          <p:nvPicPr>
            <p:cNvPr id="51" name="圖片 50">
              <a:extLst>
                <a:ext uri="{FF2B5EF4-FFF2-40B4-BE49-F238E27FC236}">
                  <a16:creationId xmlns:a16="http://schemas.microsoft.com/office/drawing/2014/main" id="{25E26C7A-BBDC-AEFE-BB2A-F9AA7B6027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3957905" y="4922603"/>
              <a:ext cx="4276190" cy="1990476"/>
            </a:xfrm>
            <a:prstGeom prst="rect">
              <a:avLst/>
            </a:prstGeom>
          </p:spPr>
        </p:pic>
        <p:pic>
          <p:nvPicPr>
            <p:cNvPr id="52" name="圖片 51">
              <a:extLst>
                <a:ext uri="{FF2B5EF4-FFF2-40B4-BE49-F238E27FC236}">
                  <a16:creationId xmlns:a16="http://schemas.microsoft.com/office/drawing/2014/main" id="{A21534DA-37BA-3A78-AF3D-79EE0AEF8F0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7946313" y="4922603"/>
              <a:ext cx="4276190" cy="19904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0440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4B94A5-C00E-107D-5227-12B1D4406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F8177A0-8571-85C9-81AC-C204277719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A5735C3-221A-EDA6-901B-CC98AE735B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2ACD985F-3F0F-2CE4-BD3F-90CACF919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1AF7D-B4D5-4D3D-BC95-FF2A092F6FA9}" type="datetimeFigureOut">
              <a:rPr lang="zh-TW" altLang="en-US" smtClean="0"/>
              <a:t>2024/4/19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A0F9A8C-052E-75E1-3A73-F15DB4759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A309AF3-1C90-7AE5-3E34-D5FCCB4C4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693FF-A152-4FBA-A250-A1C65069719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8420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84624E3-15EF-AF29-6458-31F6497BAAE3}"/>
              </a:ext>
            </a:extLst>
          </p:cNvPr>
          <p:cNvSpPr/>
          <p:nvPr userDrawn="1"/>
        </p:nvSpPr>
        <p:spPr>
          <a:xfrm>
            <a:off x="0" y="6277631"/>
            <a:ext cx="12192000" cy="580369"/>
          </a:xfrm>
          <a:prstGeom prst="rect">
            <a:avLst/>
          </a:prstGeom>
          <a:solidFill>
            <a:srgbClr val="D6EBD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0D3D9F3-1F82-05A8-6D1D-65267B9CC9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1AF7D-B4D5-4D3D-BC95-FF2A092F6FA9}" type="datetimeFigureOut">
              <a:rPr lang="zh-TW" altLang="en-US" smtClean="0"/>
              <a:t>2024/4/19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E73E6EE-0CED-99C1-7C5C-602C545085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9B5C4EF-5732-020D-C401-2366EF3636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693FF-A152-4FBA-A250-A1C650697191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A4B80496-3C91-DDC3-A926-ABE3E167DFDA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2407965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01429D2F-A509-6968-2E3C-6F06BF939DA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23519" y="245953"/>
            <a:ext cx="1487848" cy="858022"/>
          </a:xfrm>
          <a:prstGeom prst="rect">
            <a:avLst/>
          </a:prstGeom>
        </p:spPr>
      </p:pic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64F68FB-946F-36A4-7184-22D98267A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9684" y="1415488"/>
            <a:ext cx="9588617" cy="3221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1EBCD39E-5DED-932F-00C7-545751313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11513"/>
            <a:ext cx="9588617" cy="7924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</p:spTree>
    <p:extLst>
      <p:ext uri="{BB962C8B-B14F-4D97-AF65-F5344CB8AC3E}">
        <p14:creationId xmlns:p14="http://schemas.microsoft.com/office/powerpoint/2010/main" val="531074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986F3E01-AF41-99C5-A9B6-3E78406EA8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24526" y="1653113"/>
            <a:ext cx="7478695" cy="2197355"/>
          </a:xfrm>
        </p:spPr>
        <p:txBody>
          <a:bodyPr>
            <a:normAutofit/>
          </a:bodyPr>
          <a:lstStyle/>
          <a:p>
            <a:r>
              <a:rPr lang="en-US" altLang="zh-TW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 Brief Report on </a:t>
            </a:r>
            <a:br>
              <a:rPr lang="en-US" altLang="zh-TW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 Asian Student Grant </a:t>
            </a:r>
            <a:br>
              <a:rPr lang="en-US" altLang="zh-TW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TW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 IPAC’24</a:t>
            </a:r>
            <a:endParaRPr lang="zh-TW" altLang="en-US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B4F0D78B-8F85-5BF2-CAFB-BC07109C9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88702" y="4201686"/>
            <a:ext cx="5014519" cy="1003201"/>
          </a:xfrm>
        </p:spPr>
        <p:txBody>
          <a:bodyPr/>
          <a:lstStyle/>
          <a:p>
            <a:r>
              <a:rPr lang="en-US" altLang="zh-TW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Ming-Chyuan Lin, NSRRC</a:t>
            </a:r>
          </a:p>
          <a:p>
            <a:r>
              <a:rPr lang="en-US" altLang="zh-TW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 19, 2024</a:t>
            </a:r>
            <a:endParaRPr lang="zh-TW" altLang="en-US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982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3DD9E93-AAA3-F658-24AA-1B7AE9888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0054" y="64167"/>
            <a:ext cx="6711892" cy="850231"/>
          </a:xfrm>
        </p:spPr>
        <p:txBody>
          <a:bodyPr/>
          <a:lstStyle/>
          <a:p>
            <a:pPr algn="ctr"/>
            <a:r>
              <a:rPr lang="en-US" altLang="zh-TW" b="1" u="sng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zh-TW" altLang="en-US" b="1" u="sng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1EDDE64-B86B-CDE4-B7F7-82FEA1FF0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1691" y="1744351"/>
            <a:ext cx="9588617" cy="4319565"/>
          </a:xfrm>
        </p:spPr>
        <p:txBody>
          <a:bodyPr>
            <a:normAutofit/>
          </a:bodyPr>
          <a:lstStyle/>
          <a:p>
            <a:r>
              <a:rPr lang="en-US" altLang="zh-TW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NSRRC will host IPAC’25 in June, 2025.</a:t>
            </a:r>
          </a:p>
          <a:p>
            <a:r>
              <a:rPr lang="en-US" altLang="zh-TW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the ACFA’s decision in 2011, NSRRC shall thus be in charge of the Asian Student Grant of IPAC’24, IPAC’25, and IPAC’26.</a:t>
            </a:r>
          </a:p>
          <a:p>
            <a:pPr marL="538163" lvl="1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en-US" altLang="zh-TW" sz="28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IPAC’24: contributions from Asian Institutes.</a:t>
            </a:r>
          </a:p>
          <a:p>
            <a:pPr marL="538163" lvl="1">
              <a:buFont typeface="Wingdings" panose="05000000000000000000" pitchFamily="2" charset="2"/>
              <a:buChar char="Ø"/>
            </a:pPr>
            <a:r>
              <a:rPr lang="en-US" altLang="zh-TW" sz="28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IPAC’25: contribution from LOC of IPAC’25.</a:t>
            </a:r>
          </a:p>
          <a:p>
            <a:pPr marL="538163" lvl="1">
              <a:buFont typeface="Wingdings" panose="05000000000000000000" pitchFamily="2" charset="2"/>
              <a:buChar char="Ø"/>
              <a:tabLst>
                <a:tab pos="2149475" algn="l"/>
              </a:tabLst>
            </a:pPr>
            <a:r>
              <a:rPr lang="en-US" altLang="zh-TW" sz="280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IPAC’26: contributions from remaining of IPAC’24 grant 	and profit of IPAC’25.</a:t>
            </a:r>
            <a:endParaRPr lang="zh-TW" altLang="en-US" sz="2800" b="1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104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8FBDBF98-C327-4FFD-B1DE-12A5648C27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083" y="1989220"/>
            <a:ext cx="4612107" cy="3352801"/>
          </a:xfrm>
        </p:spPr>
        <p:txBody>
          <a:bodyPr>
            <a:normAutofit/>
          </a:bodyPr>
          <a:lstStyle/>
          <a:p>
            <a:r>
              <a:rPr lang="en-US" altLang="zh-TW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Dr. Eugene Tan from ANSTO chairs the Asian region committee for the student grant for IPAC’24.</a:t>
            </a:r>
          </a:p>
          <a:p>
            <a:r>
              <a:rPr lang="en-US" altLang="zh-TW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 applications from the Asian region, 30 students to be granted.</a:t>
            </a:r>
          </a:p>
          <a:p>
            <a:pPr marL="0" indent="0">
              <a:buNone/>
            </a:pPr>
            <a:endParaRPr lang="en-US" altLang="zh-TW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5933403E-2FCC-6882-C110-34EAE998B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0054" y="0"/>
            <a:ext cx="6711892" cy="946364"/>
          </a:xfrm>
        </p:spPr>
        <p:txBody>
          <a:bodyPr/>
          <a:lstStyle/>
          <a:p>
            <a:pPr algn="ctr"/>
            <a:r>
              <a:rPr lang="en-US" altLang="zh-TW" b="1" u="sng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Granted Student Selection</a:t>
            </a:r>
            <a:endParaRPr lang="zh-TW" altLang="en-US" dirty="0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09421D19-1838-4355-B31A-F55CF9C8B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7033" y="1520992"/>
            <a:ext cx="5464629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356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3DD9E93-AAA3-F658-24AA-1B7AE9888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0054" y="64167"/>
            <a:ext cx="6711892" cy="850231"/>
          </a:xfrm>
        </p:spPr>
        <p:txBody>
          <a:bodyPr/>
          <a:lstStyle/>
          <a:p>
            <a:pPr algn="ctr"/>
            <a:r>
              <a:rPr lang="en-US" altLang="zh-TW" b="1" u="sng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Grant for Each Student </a:t>
            </a:r>
            <a:endParaRPr lang="zh-TW" altLang="en-US" b="1" u="sng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1EDDE64-B86B-CDE4-B7F7-82FEA1FF0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1691" y="1275347"/>
            <a:ext cx="10192477" cy="4788569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zh-TW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IPAC’24 is in Nashville, USA, a city with high living cost.  (Flight cost is also much higher than before.)</a:t>
            </a:r>
            <a:endParaRPr lang="en-US" altLang="zh-TW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altLang="zh-TW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 of IPAC’24 kindly waives the registration fee of the granted Asian students. (USD 375 for early fee)</a:t>
            </a:r>
          </a:p>
          <a:p>
            <a:pPr>
              <a:spcAft>
                <a:spcPts val="600"/>
              </a:spcAft>
            </a:pPr>
            <a:r>
              <a:rPr lang="en-US" altLang="zh-TW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USD 2,000 to each granted Asian student.</a:t>
            </a:r>
          </a:p>
          <a:p>
            <a:pPr>
              <a:spcAft>
                <a:spcPts val="600"/>
              </a:spcAft>
            </a:pPr>
            <a:r>
              <a:rPr lang="en-US" altLang="zh-TW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 of IPAC’24 asks every 2 granted student to share a room, with an accommodation cost of USD 1,050 each. (6 nights)</a:t>
            </a:r>
          </a:p>
          <a:p>
            <a:pPr>
              <a:spcAft>
                <a:spcPts val="600"/>
              </a:spcAft>
            </a:pPr>
            <a:r>
              <a:rPr lang="en-US" altLang="zh-TW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Thus each student will get USD 950 for flights, per diem, local travel, insurance, application fees, and taxes.</a:t>
            </a:r>
          </a:p>
        </p:txBody>
      </p:sp>
    </p:spTree>
    <p:extLst>
      <p:ext uri="{BB962C8B-B14F-4D97-AF65-F5344CB8AC3E}">
        <p14:creationId xmlns:p14="http://schemas.microsoft.com/office/powerpoint/2010/main" val="2198486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8FBDBF98-C327-4FFD-B1DE-12A5648C27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4358" y="1996440"/>
            <a:ext cx="4138462" cy="37670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 from China.</a:t>
            </a:r>
          </a:p>
          <a:p>
            <a:pPr marL="0" indent="0">
              <a:buNone/>
            </a:pPr>
            <a:r>
              <a:rPr lang="en-US" altLang="zh-TW" sz="2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 X USD 950 = USD 17,100)</a:t>
            </a:r>
          </a:p>
          <a:p>
            <a:pPr marL="0" indent="0">
              <a:buNone/>
            </a:pPr>
            <a:endParaRPr lang="en-US" altLang="zh-TW" sz="20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TW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 of IPAC’24 for accommodation cost.</a:t>
            </a:r>
          </a:p>
          <a:p>
            <a:pPr marL="0" indent="0">
              <a:buNone/>
            </a:pPr>
            <a:r>
              <a:rPr lang="en-US" altLang="zh-TW" sz="20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DE" altLang="zh-TW" sz="20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X USD 1,050 = USD 31,500)</a:t>
            </a:r>
          </a:p>
          <a:p>
            <a:pPr marL="0" indent="0">
              <a:buNone/>
            </a:pPr>
            <a:endParaRPr lang="en-US" altLang="zh-TW" sz="20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TW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 not from China.</a:t>
            </a:r>
          </a:p>
          <a:p>
            <a:pPr marL="0" lvl="0" indent="0">
              <a:buNone/>
            </a:pPr>
            <a:r>
              <a:rPr lang="en-US" altLang="zh-TW" sz="20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 X USD 950 = USD 11,400)</a:t>
            </a:r>
          </a:p>
          <a:p>
            <a:pPr marL="0" indent="0">
              <a:buNone/>
            </a:pPr>
            <a:endParaRPr lang="en-US" altLang="zh-TW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5933403E-2FCC-6882-C110-34EAE998B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0054" y="0"/>
            <a:ext cx="6711892" cy="946364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b="1" u="sng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Contribution and Distribution</a:t>
            </a:r>
            <a:endParaRPr lang="zh-TW" altLang="en-US" dirty="0"/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9E62A30D-A665-40F5-B9D7-FBEF52C23D34}"/>
              </a:ext>
            </a:extLst>
          </p:cNvPr>
          <p:cNvCxnSpPr>
            <a:cxnSpLocks/>
          </p:cNvCxnSpPr>
          <p:nvPr/>
        </p:nvCxnSpPr>
        <p:spPr>
          <a:xfrm>
            <a:off x="5577181" y="2157944"/>
            <a:ext cx="1417177" cy="135676"/>
          </a:xfrm>
          <a:prstGeom prst="straightConnector1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46E25812-84A9-4AB2-A0E5-E31AC00B9C66}"/>
              </a:ext>
            </a:extLst>
          </p:cNvPr>
          <p:cNvCxnSpPr>
            <a:cxnSpLocks/>
          </p:cNvCxnSpPr>
          <p:nvPr/>
        </p:nvCxnSpPr>
        <p:spPr>
          <a:xfrm>
            <a:off x="5577181" y="2213510"/>
            <a:ext cx="1417177" cy="918310"/>
          </a:xfrm>
          <a:prstGeom prst="straightConnector1">
            <a:avLst/>
          </a:prstGeom>
          <a:ln w="25400">
            <a:solidFill>
              <a:srgbClr val="CC0000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829F2D06-4814-4C60-B273-7036C5E5D955}"/>
              </a:ext>
            </a:extLst>
          </p:cNvPr>
          <p:cNvCxnSpPr>
            <a:cxnSpLocks/>
          </p:cNvCxnSpPr>
          <p:nvPr/>
        </p:nvCxnSpPr>
        <p:spPr>
          <a:xfrm>
            <a:off x="5577181" y="3291840"/>
            <a:ext cx="1417177" cy="53340"/>
          </a:xfrm>
          <a:prstGeom prst="straightConnector1">
            <a:avLst/>
          </a:prstGeom>
          <a:ln w="25400">
            <a:solidFill>
              <a:srgbClr val="CC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D6B91EE5-FE77-4E30-966D-60517D728DC3}"/>
              </a:ext>
            </a:extLst>
          </p:cNvPr>
          <p:cNvCxnSpPr>
            <a:cxnSpLocks/>
          </p:cNvCxnSpPr>
          <p:nvPr/>
        </p:nvCxnSpPr>
        <p:spPr>
          <a:xfrm flipV="1">
            <a:off x="5579931" y="3504741"/>
            <a:ext cx="1414427" cy="1600659"/>
          </a:xfrm>
          <a:prstGeom prst="straightConnector1">
            <a:avLst/>
          </a:prstGeom>
          <a:ln w="25400">
            <a:solidFill>
              <a:srgbClr val="CC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CF2DD0B0-7810-4250-B88B-1E2198228FB3}"/>
              </a:ext>
            </a:extLst>
          </p:cNvPr>
          <p:cNvCxnSpPr>
            <a:cxnSpLocks/>
          </p:cNvCxnSpPr>
          <p:nvPr/>
        </p:nvCxnSpPr>
        <p:spPr>
          <a:xfrm flipV="1">
            <a:off x="5579931" y="4785360"/>
            <a:ext cx="1350058" cy="466224"/>
          </a:xfrm>
          <a:prstGeom prst="straightConnector1">
            <a:avLst/>
          </a:prstGeom>
          <a:ln w="25400">
            <a:solidFill>
              <a:srgbClr val="008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圖片 26">
            <a:extLst>
              <a:ext uri="{FF2B5EF4-FFF2-40B4-BE49-F238E27FC236}">
                <a16:creationId xmlns:a16="http://schemas.microsoft.com/office/drawing/2014/main" id="{9DEA262A-2F90-405C-9746-5F71EA474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848" y="1245956"/>
            <a:ext cx="3646714" cy="451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882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3DD9E93-AAA3-F658-24AA-1B7AE9888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0054" y="64167"/>
            <a:ext cx="6711892" cy="850231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b="1" u="sng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Acknowledgements and the Next </a:t>
            </a:r>
            <a:endParaRPr lang="zh-TW" altLang="en-US" b="1" u="sng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1EDDE64-B86B-CDE4-B7F7-82FEA1FF0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6879" y="1089659"/>
            <a:ext cx="9936481" cy="4974257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TW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appreciate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TW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Contributions and supports of Asian institutes.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TW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 help from Dr. Eugene Ten from ANSTO.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TW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Considerate arrangements and efforts of LOC of IPAC’24, especially the help of Dr. Fanglei Lin from ORNL.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TW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Advises and help from ACFA.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TW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Challenges: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TW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VISA uncertainty for students from China.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TW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students do not like to have a roommate.</a:t>
            </a:r>
          </a:p>
          <a:p>
            <a:pPr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TW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Future help from ACFA:</a:t>
            </a:r>
          </a:p>
          <a:p>
            <a:pPr lvl="1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TW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Award selection for IPAC’25.</a:t>
            </a:r>
          </a:p>
        </p:txBody>
      </p:sp>
    </p:spTree>
    <p:extLst>
      <p:ext uri="{BB962C8B-B14F-4D97-AF65-F5344CB8AC3E}">
        <p14:creationId xmlns:p14="http://schemas.microsoft.com/office/powerpoint/2010/main" val="1036722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字方塊 11">
            <a:extLst>
              <a:ext uri="{FF2B5EF4-FFF2-40B4-BE49-F238E27FC236}">
                <a16:creationId xmlns:a16="http://schemas.microsoft.com/office/drawing/2014/main" id="{6D12035C-CD71-4048-B369-FD39F9E71862}"/>
              </a:ext>
            </a:extLst>
          </p:cNvPr>
          <p:cNvSpPr txBox="1"/>
          <p:nvPr/>
        </p:nvSpPr>
        <p:spPr>
          <a:xfrm>
            <a:off x="1659341" y="2644170"/>
            <a:ext cx="4436659" cy="156966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4800" b="1" i="1" dirty="0">
                <a:solidFill>
                  <a:srgbClr val="0000CC"/>
                </a:solidFill>
                <a:latin typeface="Times New Roman" panose="02020603050405020304" pitchFamily="18" charset="0"/>
                <a:ea typeface="華康魏碑體" pitchFamily="65" charset="-120"/>
                <a:cs typeface="Times New Roman" panose="02020603050405020304" pitchFamily="18" charset="0"/>
              </a:rPr>
              <a:t>Thank you for your attention. </a:t>
            </a:r>
            <a:endParaRPr lang="zh-TW" alt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華康魏碑體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D830DEE-9A59-4BB1-AE5E-EB07D3665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0069" y="429567"/>
            <a:ext cx="4250500" cy="5406401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090538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</TotalTime>
  <Words>358</Words>
  <Application>Microsoft Office PowerPoint</Application>
  <PresentationFormat>寬螢幕</PresentationFormat>
  <Paragraphs>39</Paragraphs>
  <Slides>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6" baseType="lpstr">
      <vt:lpstr>Aptos</vt:lpstr>
      <vt:lpstr>Fredoka</vt:lpstr>
      <vt:lpstr>華康魏碑體</vt:lpstr>
      <vt:lpstr>新細明體</vt:lpstr>
      <vt:lpstr>Arial</vt:lpstr>
      <vt:lpstr>Calibri</vt:lpstr>
      <vt:lpstr>Times New Roman</vt:lpstr>
      <vt:lpstr>Wingdings</vt:lpstr>
      <vt:lpstr>Office 佈景主題</vt:lpstr>
      <vt:lpstr>A Brief Report on  the Asian Student Grant  for IPAC’24</vt:lpstr>
      <vt:lpstr>Background</vt:lpstr>
      <vt:lpstr>Granted Student Selection</vt:lpstr>
      <vt:lpstr>Grant for Each Student </vt:lpstr>
      <vt:lpstr>Contribution and Distribution</vt:lpstr>
      <vt:lpstr>Acknowledgements and the Next 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huang juiche</dc:creator>
  <cp:lastModifiedBy>Lin, Ming-Chyuan [林明泉]</cp:lastModifiedBy>
  <cp:revision>48</cp:revision>
  <dcterms:created xsi:type="dcterms:W3CDTF">2024-03-30T11:20:00Z</dcterms:created>
  <dcterms:modified xsi:type="dcterms:W3CDTF">2024-04-19T05:28:02Z</dcterms:modified>
</cp:coreProperties>
</file>