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0" r:id="rId2"/>
    <p:sldId id="340" r:id="rId3"/>
    <p:sldId id="256" r:id="rId4"/>
    <p:sldId id="259" r:id="rId5"/>
    <p:sldId id="268" r:id="rId6"/>
    <p:sldId id="262" r:id="rId7"/>
    <p:sldId id="261" r:id="rId8"/>
    <p:sldId id="266" r:id="rId9"/>
    <p:sldId id="263" r:id="rId10"/>
    <p:sldId id="267" r:id="rId11"/>
    <p:sldId id="26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9" autoAdjust="0"/>
    <p:restoredTop sz="97477" autoAdjust="0"/>
  </p:normalViewPr>
  <p:slideViewPr>
    <p:cSldViewPr snapToGrid="0">
      <p:cViewPr varScale="1">
        <p:scale>
          <a:sx n="111" d="100"/>
          <a:sy n="111" d="100"/>
        </p:scale>
        <p:origin x="78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C9146B-6F02-4C25-9893-E7845CF852D4}" type="datetimeFigureOut">
              <a:rPr lang="en-IN" smtClean="0"/>
              <a:t>11-06-2025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C3FD9-64DB-48DA-8020-5D545B84B4C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5904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D17AC7-FDB8-4C21-80F9-BA73AE04A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DAE4CD4-B5B5-43D1-87A5-2E3917D75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A621CA-1C45-4233-9B54-82340A63C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B342E-09D1-44B5-82F5-A0088EDF9751}" type="datetime1">
              <a:rPr lang="zh-CN" altLang="en-US" smtClean="0"/>
              <a:t>2025/6/11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482EDB-B417-4F8E-BBEA-E4A804605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3D4366-5E6F-486A-B13F-014DABD14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125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AB2415-1824-4D9A-AD51-6758DC455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439051E-6F15-4F75-80B9-EF93B9B950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6188FE-09FB-4EFE-8E06-D81CAF64E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259EA-2346-4627-909B-A6BF4AE4219D}" type="datetime1">
              <a:rPr lang="zh-CN" altLang="en-US" smtClean="0"/>
              <a:t>2025/6/11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7DAB99-480A-4E16-96E7-CD5B9A7FC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FB4B04-1816-461C-BA3D-CF60B5FF9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344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DF16712-869E-48D8-92C8-16E6ADBF67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66ED397-ED5E-49FE-BDB5-AFA931F051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6FC0B7-9D75-447B-91CC-5C1393708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62490-6E16-4F9A-967D-C526D95824AE}" type="datetime1">
              <a:rPr lang="zh-CN" altLang="en-US" smtClean="0"/>
              <a:t>2025/6/11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D82F11-3195-49A8-A6E3-CEE18F2BE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F41DF3-57B1-4A1C-917B-892D0C2AC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741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E7CAC6-7077-4EA8-AF1C-47A89C55D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CE70EC-0231-473B-B30E-3FBD82B0B8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BE99F2-F474-4537-9465-926194FC3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EDCE0-2B4D-415C-990F-1E87ED952195}" type="datetime1">
              <a:rPr lang="zh-CN" altLang="en-US" smtClean="0"/>
              <a:t>2025/6/11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5D5981-1150-4B21-899E-E715CDDD5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A41318-65BB-4A67-9465-850C6B253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827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2EC47-8349-4B89-BBED-EA275C5F9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F71B4BF-7F55-41AB-8B78-724B96EC1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6553A2-ADF5-4361-A11E-4DCA35205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1D1BC-F0ED-43F6-8F93-9BE8D4797D46}" type="datetime1">
              <a:rPr lang="zh-CN" altLang="en-US" smtClean="0"/>
              <a:t>2025/6/11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C113DD-19C6-4527-8F65-3F32E8B1F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5ECAE4-E29A-48D1-BF8A-3BD3B9590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508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6C3798-9733-437D-AE0E-EEC65E8B2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94F45C-7F72-451D-A321-5AD7075CA3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290714E-1A68-4085-BAB3-F29671DFBC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136FCE-FF4C-444A-AB0A-A707F55A8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69B63-F0BF-4019-AF09-4E6CBF4818AF}" type="datetime1">
              <a:rPr lang="zh-CN" altLang="en-US" smtClean="0"/>
              <a:t>2025/6/11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0B9EA8-0435-4B50-8FD3-019524E90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E7A099-A929-4A93-B54B-82AEC5125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770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27B2E6-F295-4731-8AE4-3648310ED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0BA890-0D00-4F84-8C57-9904BFA4D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371D58F-DC56-4F75-A35A-22BFC8BAFC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59EACF0-5C52-4FBB-8C41-94B420E14D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B25ECF7-4747-4002-A102-A27A70C2DC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E35C52F-B1A1-445E-B120-40556EC38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B7CCA-CD5B-4D9C-A9A2-012E9DF13FDC}" type="datetime1">
              <a:rPr lang="zh-CN" altLang="en-US" smtClean="0"/>
              <a:t>2025/6/11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EBF57C1-F0E6-4512-B25A-61B266B68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E30839D-D917-43F6-902E-6E84CA5D8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557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2C0456-24DF-45D9-BFCE-F8DB9090D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1B3F488-12E8-4ECC-8D84-386BBDB2F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EC3E-3B19-4190-A0AF-D0CF07A090FC}" type="datetime1">
              <a:rPr lang="zh-CN" altLang="en-US" smtClean="0"/>
              <a:t>2025/6/11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A49E45-F35F-4C33-9565-2D41842E5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B3F6F7C-5C6C-43A2-B100-76633647A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70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2F76DAD-5480-4BC9-B398-ACB350C26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842F9-769B-4826-B235-C86439838611}" type="datetime1">
              <a:rPr lang="zh-CN" altLang="en-US" smtClean="0"/>
              <a:t>2025/6/11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383295B-7913-43B2-830E-86485744C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4E0371-FE9B-4F86-A633-D302050B6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270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AB62C0-E6B2-439B-A824-ED0C7BDB0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7BF9B96-B9C6-4C52-BBD2-254BC1F5CC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A9877BA-D9BB-45CD-871D-634D514614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FC264AD-A3D1-4DD3-870E-FECB4CE97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3FA4D-39AF-45B7-BB1E-D6688C41A0DF}" type="datetime1">
              <a:rPr lang="zh-CN" altLang="en-US" smtClean="0"/>
              <a:t>2025/6/11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C16E24A-4604-492D-A609-135BE1AC8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9C3EDA7-B153-4616-A30D-3F5AE0DF3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589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7AB9CB-040B-4C09-8E39-6268604AB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5413B21-5239-4A27-9C37-5980B24ED2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A1B4FCD-F25F-4E14-8D0E-ECD839579B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6240EBF-AD0E-486F-B6D4-75043196B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B2854-37B9-4C44-860B-DC2BCA1663DB}" type="datetime1">
              <a:rPr lang="zh-CN" altLang="en-US" smtClean="0"/>
              <a:t>2025/6/11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02D4527-8698-4EBA-B46F-DB45F2C71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7DCC6BE-0E9C-40D2-AC6A-CD98DA5F9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792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EAF0AAC-AC26-46B9-A053-A1ED3DFF0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2538C6-56EC-45E6-BE67-935DBFBAD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C92598-7D65-453B-9C67-F85E35DA22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A7FEB-BBF9-4467-8B13-3EF9B1403C8B}" type="datetime1">
              <a:rPr lang="zh-CN" altLang="en-US" smtClean="0"/>
              <a:t>2025/6/11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6488ED-5F18-43EF-8768-D3B1F0737C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486BC4-9334-4C8A-9182-4B62F7238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DD5A6-A9F9-4358-B740-B99613B81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8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6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/>
          <p:cNvSpPr>
            <a:spLocks noGrp="1"/>
          </p:cNvSpPr>
          <p:nvPr>
            <p:ph type="subTitle" idx="1"/>
          </p:nvPr>
        </p:nvSpPr>
        <p:spPr>
          <a:xfrm>
            <a:off x="2754700" y="2727326"/>
            <a:ext cx="6648091" cy="1752600"/>
          </a:xfrm>
        </p:spPr>
        <p:txBody>
          <a:bodyPr>
            <a:normAutofit fontScale="92500" lnSpcReduction="10000"/>
          </a:bodyPr>
          <a:lstStyle/>
          <a:p>
            <a:pPr algn="l" eaLnBrk="1" hangingPunct="1"/>
            <a:r>
              <a:rPr lang="en-US" sz="2800" b="1" dirty="0">
                <a:solidFill>
                  <a:srgbClr val="FF0000"/>
                </a:solidFill>
              </a:rPr>
              <a:t>Prof. Ge Rui , IHEP. China ( Chair , LOC ) </a:t>
            </a:r>
          </a:p>
          <a:p>
            <a:pPr algn="l" eaLnBrk="1" hangingPunct="1"/>
            <a:r>
              <a:rPr lang="en-US" sz="2800" b="1" dirty="0">
                <a:solidFill>
                  <a:srgbClr val="FF0000"/>
                </a:solidFill>
              </a:rPr>
              <a:t>&amp;</a:t>
            </a:r>
          </a:p>
          <a:p>
            <a:pPr algn="l" eaLnBrk="1" hangingPunct="1"/>
            <a:r>
              <a:rPr lang="nn-NO" sz="2800" b="1" dirty="0">
                <a:solidFill>
                  <a:srgbClr val="FF0000"/>
                </a:solidFill>
              </a:rPr>
              <a:t>Prof. T S Datta,  Former IIT. Kharagpur. India</a:t>
            </a:r>
            <a:r>
              <a:rPr lang="en-US" sz="2800" b="1" dirty="0">
                <a:solidFill>
                  <a:srgbClr val="FF0000"/>
                </a:solidFill>
              </a:rPr>
              <a:t>  ( Chair, Working Group ACFA ) </a:t>
            </a:r>
            <a:endParaRPr lang="en-US" sz="2800" b="1" dirty="0">
              <a:solidFill>
                <a:srgbClr val="0000C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8200" y="6248401"/>
            <a:ext cx="2895600" cy="473075"/>
          </a:xfrm>
        </p:spPr>
        <p:txBody>
          <a:bodyPr/>
          <a:lstStyle/>
          <a:p>
            <a:pPr>
              <a:defRPr/>
            </a:pPr>
            <a:r>
              <a:rPr lang="en-US"/>
              <a:t>ACFA Meeting.  June 20, 2025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00784B-F750-48B6-972F-2BBDC7FAF34A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467155" y="5040998"/>
            <a:ext cx="7530860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FF"/>
                </a:solidFill>
                <a:latin typeface="Bookman Old Style" pitchFamily="18" charset="0"/>
              </a:rPr>
              <a:t>Sorry, Not able to Join you Physically in this meeting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30303" y="196851"/>
            <a:ext cx="9999453" cy="175260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800" b="1" dirty="0">
                <a:solidFill>
                  <a:srgbClr val="0000CC"/>
                </a:solidFill>
                <a:cs typeface="Aharoni" pitchFamily="2" charset="-79"/>
              </a:rPr>
              <a:t>REPORT  FROM WORKING GROUP ON “CRYOGENICS , CRYOMODULE &amp; SUPERCONDUCTING                       TECHNOLOGY “ FOR ACCELERATOR PROGRAMME IN ASIA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BF5D3A-034D-439C-AD20-EFA4AD5763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7300" y="2453495"/>
            <a:ext cx="1951009" cy="195100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28A06DF-A17B-1DC7-8448-0D198526E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07" y="2413088"/>
            <a:ext cx="1495245" cy="215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A6205D-CAFD-4AB9-9A0B-A386B83B9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544" y="140185"/>
            <a:ext cx="10602219" cy="90990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Lab Tour,</a:t>
            </a:r>
            <a:r>
              <a:rPr lang="zh-CN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Reception,</a:t>
            </a:r>
            <a:r>
              <a:rPr lang="zh-CN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Banquet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内容占位符 5">
            <a:extLst>
              <a:ext uri="{FF2B5EF4-FFF2-40B4-BE49-F238E27FC236}">
                <a16:creationId xmlns:a16="http://schemas.microsoft.com/office/drawing/2014/main" id="{99DE93F8-ECD3-4A07-A385-173752FFAA0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162" y="1257695"/>
            <a:ext cx="3121601" cy="234074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2569C40-5F6E-4D5B-A7DC-3B2D2256B76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0538" y="1273625"/>
            <a:ext cx="3121601" cy="234074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DDA875-3B15-4494-986A-99DEA9E2D37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544" y="1273625"/>
            <a:ext cx="3344594" cy="232481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C75D694-75D3-4827-B694-10B77CF1C3A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991" y="3964210"/>
            <a:ext cx="3351041" cy="251279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D71E977-987C-42BA-BE4C-ADC878FB94D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5414" y="3964210"/>
            <a:ext cx="4880705" cy="251279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D3DC158E-94DB-44C2-8329-D3D7F40FE7A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089827" y="4278309"/>
            <a:ext cx="2512790" cy="1884593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12856E-B175-685D-1F0B-2D8ECA316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894F365-8E69-1F7E-D877-0D28BA73C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9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6D8EE5D-60A3-4FEC-9C67-10FC2E2098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953" y="1179284"/>
            <a:ext cx="7735712" cy="4351338"/>
          </a:xfrm>
        </p:spPr>
      </p:pic>
      <p:pic>
        <p:nvPicPr>
          <p:cNvPr id="6" name="Picture 6" descr="QQ浏览器">
            <a:extLst>
              <a:ext uri="{FF2B5EF4-FFF2-40B4-BE49-F238E27FC236}">
                <a16:creationId xmlns:a16="http://schemas.microsoft.com/office/drawing/2014/main" id="{C982144E-CF5A-46D5-B925-540E216B8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32529" y="1630679"/>
            <a:ext cx="2712807" cy="3899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AA64E53-F89C-4C1D-B222-476251D92E6F}"/>
              </a:ext>
            </a:extLst>
          </p:cNvPr>
          <p:cNvSpPr txBox="1"/>
          <p:nvPr/>
        </p:nvSpPr>
        <p:spPr>
          <a:xfrm>
            <a:off x="8719256" y="5637764"/>
            <a:ext cx="32593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 who has never been to the Great Wall is not a true man.</a:t>
            </a:r>
            <a:endParaRPr lang="zh-CN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330E54C-E22A-E0CE-1246-D13AF6FBCBD8}"/>
              </a:ext>
            </a:extLst>
          </p:cNvPr>
          <p:cNvSpPr/>
          <p:nvPr/>
        </p:nvSpPr>
        <p:spPr>
          <a:xfrm rot="20343442">
            <a:off x="1554547" y="4958080"/>
            <a:ext cx="734848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Thanks ACFA  for your Kind attention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3F45EE-15D5-24E8-6F07-50AA5BA180B9}"/>
              </a:ext>
            </a:extLst>
          </p:cNvPr>
          <p:cNvSpPr txBox="1"/>
          <p:nvPr/>
        </p:nvSpPr>
        <p:spPr>
          <a:xfrm rot="19722160">
            <a:off x="8083928" y="1096545"/>
            <a:ext cx="3892412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IN" sz="2400" b="1" dirty="0">
                <a:solidFill>
                  <a:srgbClr val="FF0000"/>
                </a:solidFill>
              </a:rPr>
              <a:t>7</a:t>
            </a:r>
            <a:r>
              <a:rPr lang="en-IN" sz="2400" b="1" baseline="30000" dirty="0">
                <a:solidFill>
                  <a:srgbClr val="FF0000"/>
                </a:solidFill>
              </a:rPr>
              <a:t>th</a:t>
            </a:r>
            <a:r>
              <a:rPr lang="en-IN" sz="2400" b="1" dirty="0">
                <a:solidFill>
                  <a:srgbClr val="FF0000"/>
                </a:solidFill>
              </a:rPr>
              <a:t> ASSCA will be in Korea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0A1224-559C-D740-29D3-9851070D8A22}"/>
              </a:ext>
            </a:extLst>
          </p:cNvPr>
          <p:cNvSpPr txBox="1"/>
          <p:nvPr/>
        </p:nvSpPr>
        <p:spPr>
          <a:xfrm>
            <a:off x="215660" y="138794"/>
            <a:ext cx="85035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Thanks Organiser for a Wonderful Banquet and </a:t>
            </a:r>
            <a:r>
              <a:rPr kumimoji="1" lang="en-US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Bookman Old Style" panose="02050604050505020204" pitchFamily="18" charset="0"/>
                <a:ea typeface="游ゴシック" panose="020B0400000000000000" pitchFamily="34" charset="-128"/>
                <a:cs typeface="+mn-cs"/>
              </a:rPr>
              <a:t>Excursion to </a:t>
            </a:r>
            <a:r>
              <a:rPr kumimoji="1" lang="en-US" altLang="ja-JP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Bookman Old Style" panose="02050604050505020204" pitchFamily="18" charset="0"/>
                <a:ea typeface="游ゴシック" panose="020B0400000000000000" pitchFamily="34" charset="-128"/>
                <a:cs typeface="+mn-cs"/>
              </a:rPr>
              <a:t>Mutianyu</a:t>
            </a:r>
            <a:r>
              <a:rPr kumimoji="1" lang="en-US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Bookman Old Style" panose="02050604050505020204" pitchFamily="18" charset="0"/>
                <a:ea typeface="游ゴシック" panose="020B0400000000000000" pitchFamily="34" charset="-128"/>
                <a:cs typeface="+mn-cs"/>
              </a:rPr>
              <a:t> Great Wall </a:t>
            </a:r>
            <a:endParaRPr kumimoji="1" lang="ja-JP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Bookman Old Style" panose="02050604050505020204" pitchFamily="18" charset="0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0C91E559-70A6-5F47-084A-2FBDDD76A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BE765F27-3DF7-5321-54D3-2D8027D7C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394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ACFA Meeting.  June 20, 2025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E79ECF-97E3-428B-9C31-EFF058CADE56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68292" y="0"/>
            <a:ext cx="12055415" cy="8559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rgbClr val="0000CC"/>
                </a:solidFill>
              </a:rPr>
              <a:t>A Proposal by Dr T S Datta  to have Asian School on  Superconductivity  &amp; Cryogenics for Accelerator with Hands on Training </a:t>
            </a:r>
            <a:r>
              <a:rPr lang="en-US" b="1" dirty="0">
                <a:solidFill>
                  <a:srgbClr val="0000CC"/>
                </a:solidFill>
              </a:rPr>
              <a:t>(Similar of  Asian Accelerator School in 1999) 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16215" y="1044089"/>
            <a:ext cx="8839200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haroni" pitchFamily="2" charset="-79"/>
              </a:rPr>
              <a:t>At Kyoto  Meeting ( 2016) ( Chair : Prof </a:t>
            </a:r>
            <a:r>
              <a:rPr lang="en-US" sz="2400" b="1" dirty="0" err="1">
                <a:solidFill>
                  <a:srgbClr val="0000FF"/>
                </a:solidFill>
                <a:latin typeface="Bookman Old Style" panose="02050604050505020204" pitchFamily="18" charset="0"/>
                <a:cs typeface="Aharoni" pitchFamily="2" charset="-79"/>
              </a:rPr>
              <a:t>Yifang</a:t>
            </a:r>
            <a:r>
              <a:rPr lang="en-US"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haroni" pitchFamily="2" charset="-79"/>
              </a:rPr>
              <a:t> Wang)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97148" y="1693881"/>
            <a:ext cx="1080027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CC"/>
                </a:solidFill>
              </a:rPr>
              <a:t>2</a:t>
            </a:r>
            <a:r>
              <a:rPr lang="en-US" sz="2400" b="1" baseline="30000" dirty="0">
                <a:solidFill>
                  <a:srgbClr val="0000CC"/>
                </a:solidFill>
              </a:rPr>
              <a:t>ND</a:t>
            </a:r>
            <a:r>
              <a:rPr lang="en-US" sz="2400" b="1" dirty="0">
                <a:solidFill>
                  <a:srgbClr val="0000CC"/>
                </a:solidFill>
              </a:rPr>
              <a:t> ASSCA School was organized at KEK, Japan During Dec 10- 17, </a:t>
            </a:r>
            <a:r>
              <a:rPr lang="en-US" sz="2400" b="1" dirty="0">
                <a:solidFill>
                  <a:srgbClr val="FF0000"/>
                </a:solidFill>
              </a:rPr>
              <a:t>2017 </a:t>
            </a:r>
            <a:r>
              <a:rPr lang="en-US" sz="2400" b="1" dirty="0">
                <a:solidFill>
                  <a:srgbClr val="0000CC"/>
                </a:solidFill>
              </a:rPr>
              <a:t>( Prof.  </a:t>
            </a:r>
            <a:r>
              <a:rPr lang="en-US" sz="2400" b="1" dirty="0" err="1">
                <a:solidFill>
                  <a:srgbClr val="0000CC"/>
                </a:solidFill>
              </a:rPr>
              <a:t>Nakai</a:t>
            </a:r>
            <a:r>
              <a:rPr lang="en-US" sz="2400" b="1" dirty="0">
                <a:solidFill>
                  <a:srgbClr val="0000CC"/>
                </a:solidFill>
              </a:rPr>
              <a:t> san)</a:t>
            </a:r>
          </a:p>
          <a:p>
            <a:endParaRPr lang="en-US" sz="2400" b="1" dirty="0">
              <a:solidFill>
                <a:srgbClr val="0000CC"/>
              </a:solidFill>
            </a:endParaRPr>
          </a:p>
          <a:p>
            <a:r>
              <a:rPr lang="en-US" sz="2400" b="1" dirty="0">
                <a:solidFill>
                  <a:srgbClr val="0000CC"/>
                </a:solidFill>
              </a:rPr>
              <a:t>3</a:t>
            </a:r>
            <a:r>
              <a:rPr lang="en-US" sz="2400" b="1" baseline="30000" dirty="0">
                <a:solidFill>
                  <a:srgbClr val="0000CC"/>
                </a:solidFill>
              </a:rPr>
              <a:t>rd</a:t>
            </a:r>
            <a:r>
              <a:rPr lang="en-US" sz="2400" b="1" dirty="0">
                <a:solidFill>
                  <a:srgbClr val="0000CC"/>
                </a:solidFill>
              </a:rPr>
              <a:t> School at IHEP, Beijing in </a:t>
            </a:r>
            <a:r>
              <a:rPr lang="en-US" sz="2400" b="1" dirty="0">
                <a:solidFill>
                  <a:srgbClr val="FF0000"/>
                </a:solidFill>
              </a:rPr>
              <a:t>Dec. 2018  </a:t>
            </a:r>
            <a:r>
              <a:rPr lang="en-US" sz="2400" b="1" dirty="0">
                <a:solidFill>
                  <a:srgbClr val="0000CC"/>
                </a:solidFill>
              </a:rPr>
              <a:t>( Prof Gao </a:t>
            </a:r>
            <a:r>
              <a:rPr lang="en-US" sz="2400" b="1" dirty="0" err="1">
                <a:solidFill>
                  <a:srgbClr val="0000CC"/>
                </a:solidFill>
              </a:rPr>
              <a:t>Jie</a:t>
            </a:r>
            <a:r>
              <a:rPr lang="en-US" sz="2400" b="1" dirty="0">
                <a:solidFill>
                  <a:srgbClr val="0000CC"/>
                </a:solidFill>
              </a:rPr>
              <a:t>) </a:t>
            </a:r>
          </a:p>
          <a:p>
            <a:endParaRPr lang="en-US" sz="2400" b="1" dirty="0">
              <a:solidFill>
                <a:srgbClr val="0000CC"/>
              </a:solidFill>
            </a:endParaRPr>
          </a:p>
          <a:p>
            <a:r>
              <a:rPr lang="en-US" sz="2400" b="1" dirty="0">
                <a:solidFill>
                  <a:srgbClr val="0000CC"/>
                </a:solidFill>
              </a:rPr>
              <a:t>4 </a:t>
            </a:r>
            <a:r>
              <a:rPr lang="en-US" sz="2400" b="1" baseline="30000" dirty="0" err="1">
                <a:solidFill>
                  <a:srgbClr val="0000CC"/>
                </a:solidFill>
              </a:rPr>
              <a:t>th</a:t>
            </a:r>
            <a:r>
              <a:rPr lang="en-US" sz="2400" b="1" dirty="0">
                <a:solidFill>
                  <a:srgbClr val="0000CC"/>
                </a:solidFill>
              </a:rPr>
              <a:t> School was at Korea University ( Sejong) in </a:t>
            </a:r>
            <a:r>
              <a:rPr lang="en-US" sz="2400" b="1" dirty="0">
                <a:solidFill>
                  <a:srgbClr val="FF0000"/>
                </a:solidFill>
              </a:rPr>
              <a:t>February 2023 </a:t>
            </a:r>
            <a:r>
              <a:rPr lang="en-US" sz="2400" b="1" dirty="0">
                <a:solidFill>
                  <a:srgbClr val="0000CC"/>
                </a:solidFill>
              </a:rPr>
              <a:t>( Prof.  </a:t>
            </a:r>
            <a:r>
              <a:rPr lang="en-US" sz="2400" b="1" dirty="0" err="1">
                <a:solidFill>
                  <a:srgbClr val="0000CC"/>
                </a:solidFill>
              </a:rPr>
              <a:t>Eun</a:t>
            </a:r>
            <a:r>
              <a:rPr lang="en-US" sz="2400" b="1" dirty="0">
                <a:solidFill>
                  <a:srgbClr val="0000CC"/>
                </a:solidFill>
              </a:rPr>
              <a:t> - San Kim ) : </a:t>
            </a:r>
            <a:r>
              <a:rPr lang="en-US" b="1" dirty="0">
                <a:solidFill>
                  <a:srgbClr val="FF0000"/>
                </a:solidFill>
              </a:rPr>
              <a:t>Delayed because of COVID</a:t>
            </a:r>
          </a:p>
          <a:p>
            <a:endParaRPr lang="en-US" sz="2400" b="1" dirty="0">
              <a:solidFill>
                <a:srgbClr val="0000CC"/>
              </a:solidFill>
            </a:endParaRPr>
          </a:p>
          <a:p>
            <a:r>
              <a:rPr lang="en-US" sz="2400" b="1" dirty="0">
                <a:solidFill>
                  <a:srgbClr val="0000CC"/>
                </a:solidFill>
              </a:rPr>
              <a:t>5</a:t>
            </a:r>
            <a:r>
              <a:rPr lang="en-US" sz="2400" b="1" baseline="30000" dirty="0">
                <a:solidFill>
                  <a:srgbClr val="0000CC"/>
                </a:solidFill>
              </a:rPr>
              <a:t>th</a:t>
            </a:r>
            <a:r>
              <a:rPr lang="en-US" sz="2400" b="1" dirty="0">
                <a:solidFill>
                  <a:srgbClr val="0000CC"/>
                </a:solidFill>
              </a:rPr>
              <a:t> School was again at  KEK. Japan in February 2024</a:t>
            </a:r>
          </a:p>
          <a:p>
            <a:endParaRPr lang="en-US" sz="2400" b="1" dirty="0">
              <a:solidFill>
                <a:srgbClr val="0000CC"/>
              </a:solidFill>
            </a:endParaRPr>
          </a:p>
          <a:p>
            <a:r>
              <a:rPr lang="en-US" sz="2400" b="1" dirty="0">
                <a:solidFill>
                  <a:srgbClr val="0000CC"/>
                </a:solidFill>
              </a:rPr>
              <a:t>6 </a:t>
            </a:r>
            <a:r>
              <a:rPr lang="en-US" sz="2400" b="1" dirty="0" err="1">
                <a:solidFill>
                  <a:srgbClr val="0000CC"/>
                </a:solidFill>
              </a:rPr>
              <a:t>th</a:t>
            </a:r>
            <a:r>
              <a:rPr lang="en-US" sz="2400" b="1" dirty="0">
                <a:solidFill>
                  <a:srgbClr val="0000CC"/>
                </a:solidFill>
              </a:rPr>
              <a:t>  ASSCA was at  HEPS Campus of IHEP / CHINA  during March  2025 ( </a:t>
            </a:r>
            <a:r>
              <a:rPr lang="en-US" sz="2400" b="1" dirty="0">
                <a:solidFill>
                  <a:srgbClr val="FF0000"/>
                </a:solidFill>
              </a:rPr>
              <a:t>Chair : Prof. Ge Rui 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FE9AA4-8BA3-403F-A5F8-ACD194E5E141}"/>
              </a:ext>
            </a:extLst>
          </p:cNvPr>
          <p:cNvSpPr txBox="1"/>
          <p:nvPr/>
        </p:nvSpPr>
        <p:spPr>
          <a:xfrm>
            <a:off x="16300" y="1044089"/>
            <a:ext cx="3199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Was Approved by ACFA :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">
            <a:extLst>
              <a:ext uri="{FF2B5EF4-FFF2-40B4-BE49-F238E27FC236}">
                <a16:creationId xmlns:a16="http://schemas.microsoft.com/office/drawing/2014/main" id="{ED4CA0A6-8A10-4B28-9918-D9E0BA659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8631" y="4197539"/>
            <a:ext cx="675697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https://indico.ihep.ac.cn/e/ASSCA2025</a:t>
            </a:r>
            <a:endParaRPr kumimoji="0" lang="zh-CN" altLang="zh-CN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94053AC-5735-4743-B956-3626C36AD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849"/>
          <a:stretch>
            <a:fillRect/>
          </a:stretch>
        </p:blipFill>
        <p:spPr>
          <a:xfrm>
            <a:off x="0" y="0"/>
            <a:ext cx="12192000" cy="5771072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BE67C93-A400-1541-CCA6-83495D0A2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F6D7C1-DE8D-603C-1097-96385BC40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983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FF82B-A7EA-4C2A-B5D1-7185E6EA2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"/>
            <a:ext cx="11785600" cy="110236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ASSCA School Back to Huairou 25 Years Later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8F3E6D9-FDB5-4534-B8A2-B6CC1F44F4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2392" y="1162368"/>
            <a:ext cx="6128229" cy="3094672"/>
          </a:xfr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15C88CE0-7BE9-49D1-9F44-348E2C01DBF9}"/>
              </a:ext>
            </a:extLst>
          </p:cNvPr>
          <p:cNvSpPr txBox="1"/>
          <p:nvPr/>
        </p:nvSpPr>
        <p:spPr>
          <a:xfrm>
            <a:off x="556428" y="5085300"/>
            <a:ext cx="5529580" cy="135062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i="0" dirty="0">
                <a:solidFill>
                  <a:schemeClr val="accent5">
                    <a:lumMod val="50000"/>
                  </a:schemeClr>
                </a:solidFill>
                <a:effectLst/>
                <a:latin typeface="Liberation Sans"/>
              </a:rPr>
              <a:t>Asian Accelerator School: Physics and Engineering of High Performance Electron Storage Rings and Application of Superconducting Technology </a:t>
            </a:r>
            <a:r>
              <a:rPr lang="en-US" altLang="zh-CN" sz="1400" b="1" i="0" dirty="0">
                <a:solidFill>
                  <a:schemeClr val="tx1"/>
                </a:solidFill>
                <a:effectLst/>
                <a:latin typeface="Liberation Sans"/>
              </a:rPr>
              <a:t>(</a:t>
            </a:r>
            <a:r>
              <a:rPr lang="en-US" altLang="zh-CN" sz="1400" b="1" i="0" dirty="0">
                <a:solidFill>
                  <a:srgbClr val="FF0000"/>
                </a:solidFill>
                <a:effectLst/>
                <a:latin typeface="Liberation Sans"/>
              </a:rPr>
              <a:t>Huairou and Beijing, China, November 22-December 4, 1999</a:t>
            </a:r>
            <a:r>
              <a:rPr lang="en-US" altLang="zh-CN" sz="1400" b="1" i="0" dirty="0">
                <a:solidFill>
                  <a:schemeClr val="tx1"/>
                </a:solidFill>
                <a:effectLst/>
                <a:latin typeface="Liberation Sans"/>
              </a:rPr>
              <a:t>)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D1DEDAB-3BAE-4E21-AB17-41F18CD856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428" y="1162368"/>
            <a:ext cx="4823123" cy="3780472"/>
          </a:xfrm>
          <a:prstGeom prst="rect">
            <a:avLst/>
          </a:prstGeom>
        </p:spPr>
      </p:pic>
      <p:pic>
        <p:nvPicPr>
          <p:cNvPr id="9" name="内容占位符 5">
            <a:extLst>
              <a:ext uri="{FF2B5EF4-FFF2-40B4-BE49-F238E27FC236}">
                <a16:creationId xmlns:a16="http://schemas.microsoft.com/office/drawing/2014/main" id="{5FEA5454-82F4-482E-B688-E21DFE25B3C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6981" y="4379057"/>
            <a:ext cx="3503301" cy="1970606"/>
          </a:xfrm>
          <a:prstGeom prst="rect">
            <a:avLst/>
          </a:prstGeom>
        </p:spPr>
      </p:pic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2B7927C6-C4C2-40F1-B8AA-B4392A6CB4F9}"/>
              </a:ext>
            </a:extLst>
          </p:cNvPr>
          <p:cNvCxnSpPr>
            <a:cxnSpLocks/>
          </p:cNvCxnSpPr>
          <p:nvPr/>
        </p:nvCxnSpPr>
        <p:spPr>
          <a:xfrm>
            <a:off x="3181350" y="2562384"/>
            <a:ext cx="487680" cy="1051560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8D91DA56-4BB9-E796-703B-602FD4B142C2}"/>
              </a:ext>
            </a:extLst>
          </p:cNvPr>
          <p:cNvSpPr txBox="1"/>
          <p:nvPr/>
        </p:nvSpPr>
        <p:spPr>
          <a:xfrm>
            <a:off x="9710282" y="5266455"/>
            <a:ext cx="2475781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They attended Both AAS 99 &amp; ASSCA25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B5021F-45F7-E880-9142-F44147ACA1C0}"/>
              </a:ext>
            </a:extLst>
          </p:cNvPr>
          <p:cNvSpPr txBox="1"/>
          <p:nvPr/>
        </p:nvSpPr>
        <p:spPr>
          <a:xfrm>
            <a:off x="5626981" y="1162368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AAS 99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963591-728C-E38E-ACF1-F823CEA28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4F757AF-DD61-BBBB-2EDE-96397D909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256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内容占位符 5">
            <a:extLst>
              <a:ext uri="{FF2B5EF4-FFF2-40B4-BE49-F238E27FC236}">
                <a16:creationId xmlns:a16="http://schemas.microsoft.com/office/drawing/2014/main" id="{087A2E9C-E04E-4091-ACC1-133C02AD63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6561" cy="6858000"/>
          </a:xfr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8BA2B3F-D61D-DD01-9550-CF811F80056C}"/>
              </a:ext>
            </a:extLst>
          </p:cNvPr>
          <p:cNvSpPr/>
          <p:nvPr/>
        </p:nvSpPr>
        <p:spPr>
          <a:xfrm>
            <a:off x="4727275" y="0"/>
            <a:ext cx="3674853" cy="43132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GROUP PHOTO </a:t>
            </a:r>
            <a:endParaRPr lang="en-IN" sz="24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2C253F-24FD-876D-B299-5ADF55CA8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0645B8-C441-A77E-3A2E-81727AF1B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19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C1A4E5-CE99-4A72-9DB9-45641C14C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120" y="1207347"/>
            <a:ext cx="10515600" cy="5337386"/>
          </a:xfrm>
        </p:spPr>
        <p:txBody>
          <a:bodyPr>
            <a:norm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altLang="zh-CN" sz="24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International Advisory Committee</a:t>
            </a:r>
            <a:endParaRPr lang="en-US" altLang="zh-CN" sz="2400" b="0" i="0" dirty="0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Prof. GE Rui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Institute of High Energy Physics (IHEP), Chinese Academy of Sciences, </a:t>
            </a: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China</a:t>
            </a:r>
          </a:p>
          <a:p>
            <a:pPr marL="0" indent="0" algn="l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Prof. DATTA Tripti Sekhar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Indian Institute of Technology (IIT Kharagpur), </a:t>
            </a: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India</a:t>
            </a:r>
          </a:p>
          <a:p>
            <a:pPr marL="0" indent="0" algn="l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Prof. KIM </a:t>
            </a:r>
            <a:r>
              <a:rPr lang="en-US" altLang="zh-CN" sz="18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Eun-san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 Korea University, </a:t>
            </a: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Korea</a:t>
            </a:r>
          </a:p>
          <a:p>
            <a:pPr marL="0" indent="0" algn="l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Prof. NAKAI </a:t>
            </a:r>
            <a:r>
              <a:rPr lang="en-US" altLang="zh-CN" sz="18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Hirotaka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High Energy Accelerator Research Organization (KEK), </a:t>
            </a: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Japan</a:t>
            </a:r>
          </a:p>
          <a:p>
            <a:pPr marL="0" indent="0" algn="l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Prof. THARAWADEE Nattawut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8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Silpakorn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University, </a:t>
            </a: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Thailand</a:t>
            </a:r>
          </a:p>
          <a:p>
            <a:pPr marL="0" indent="0" algn="l">
              <a:lnSpc>
                <a:spcPct val="100000"/>
              </a:lnSpc>
              <a:spcBef>
                <a:spcPts val="2400"/>
              </a:spcBef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 Organizing Committee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 Rui 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(IHEP), Chair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ZHAI Jiyuan 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(IHEP)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XU </a:t>
            </a:r>
            <a:r>
              <a:rPr lang="en-US" altLang="zh-CN" sz="1800" b="1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Qingjin</a:t>
            </a: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(IHEP)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JIN Song 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(IHEP)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altLang="zh-CN" sz="18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BIAN Lin </a:t>
            </a:r>
            <a:r>
              <a:rPr lang="en-US" altLang="zh-CN" sz="1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(IHEP)</a:t>
            </a:r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B5427A13-8268-4AF9-B3FE-4EA83BF9D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6989" y="236009"/>
            <a:ext cx="6642340" cy="782638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ASSCA2025 Organization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8C4C665-52AC-41F4-BAB1-4D4980B250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1378" y="4024582"/>
            <a:ext cx="5390342" cy="2638049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1322F57-CB05-8618-8E24-DEB18C9CC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ACB47-0CF1-4372-9D63-6B4528958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42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1FB199-47F6-49C0-8362-B34AAB0CC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131" y="51973"/>
            <a:ext cx="3069566" cy="782638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Curriculum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C6536427-5C20-4E2D-B4A4-4977DA0222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188" y="2991152"/>
            <a:ext cx="6850380" cy="3287163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2ECDF5B-7BF0-4426-BB32-B1E344BCD97D}"/>
              </a:ext>
            </a:extLst>
          </p:cNvPr>
          <p:cNvSpPr txBox="1"/>
          <p:nvPr/>
        </p:nvSpPr>
        <p:spPr>
          <a:xfrm>
            <a:off x="65187" y="1132783"/>
            <a:ext cx="7028747" cy="139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day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courses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57</a:t>
            </a:r>
            <a:r>
              <a:rPr lang="en-US" altLang="zh-CN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from 6  Asian countries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lectures</a:t>
            </a:r>
            <a:r>
              <a:rPr lang="en-US" altLang="zh-CN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by 20 experts (7 from outside China)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hands-on trainings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by 12 experienced instructors from IHEP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4E703BB-797E-458F-A27A-865DA036DAA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2231" y="4588548"/>
            <a:ext cx="1663759" cy="221747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6CF3D28-3902-4765-8F80-EEA3A402F7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86561" y="51973"/>
            <a:ext cx="1534472" cy="2218778"/>
          </a:xfrm>
          <a:prstGeom prst="rect">
            <a:avLst/>
          </a:prstGeom>
        </p:spPr>
      </p:pic>
      <p:pic>
        <p:nvPicPr>
          <p:cNvPr id="11" name="内容占位符 4">
            <a:extLst>
              <a:ext uri="{FF2B5EF4-FFF2-40B4-BE49-F238E27FC236}">
                <a16:creationId xmlns:a16="http://schemas.microsoft.com/office/drawing/2014/main" id="{76BD7A02-60E5-4E41-A2D2-0BE28863F9B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4397" y="51973"/>
            <a:ext cx="1534472" cy="221877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7527DF2-1A7A-4108-9FAA-8EC327CEAA1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9" r="-1955"/>
          <a:stretch/>
        </p:blipFill>
        <p:spPr>
          <a:xfrm>
            <a:off x="7122231" y="2320260"/>
            <a:ext cx="1475870" cy="221747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8ABB057-196D-4B2D-8443-8414F10EF5C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2233" y="51973"/>
            <a:ext cx="1534472" cy="221877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5E25587-D381-4A63-9D32-B777A64900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4"/>
          <a:stretch/>
        </p:blipFill>
        <p:spPr>
          <a:xfrm>
            <a:off x="8919040" y="4587250"/>
            <a:ext cx="1534472" cy="221748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312D4EB-FA01-4876-BAFD-552E313D889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86562" y="4587251"/>
            <a:ext cx="1534472" cy="221747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8D6B274-0596-4331-900A-1AA1B6831416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9764" y="2320260"/>
            <a:ext cx="1662784" cy="221747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28C082B-78D4-4A45-BA8F-315236BA101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8248" y="2310574"/>
            <a:ext cx="1662785" cy="2217479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3D63E4-E728-8200-CE13-6D48EF874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FF7430-954C-E83D-C949-CDA2875CA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310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4A6BCA-1301-42B6-A49F-F8D17B574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72" y="141605"/>
            <a:ext cx="10515600" cy="97091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Lectures at HEPS Middle Ring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内容占位符 5">
            <a:extLst>
              <a:ext uri="{FF2B5EF4-FFF2-40B4-BE49-F238E27FC236}">
                <a16:creationId xmlns:a16="http://schemas.microsoft.com/office/drawing/2014/main" id="{CBBF28A6-28F9-4A45-8D18-4EDB3FEA36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5802" y="4198215"/>
            <a:ext cx="3664616" cy="2060576"/>
          </a:xfr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146F3AF-3D9F-489E-8DAE-F9DA6884D39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872" y="4198216"/>
            <a:ext cx="3664616" cy="2060575"/>
          </a:xfrm>
          <a:prstGeom prst="rect">
            <a:avLst/>
          </a:prstGeom>
        </p:spPr>
      </p:pic>
      <p:pic>
        <p:nvPicPr>
          <p:cNvPr id="10" name="内容占位符 5">
            <a:extLst>
              <a:ext uri="{FF2B5EF4-FFF2-40B4-BE49-F238E27FC236}">
                <a16:creationId xmlns:a16="http://schemas.microsoft.com/office/drawing/2014/main" id="{5CA119E8-71BE-4014-A660-030D70943F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10"/>
          <a:stretch/>
        </p:blipFill>
        <p:spPr>
          <a:xfrm>
            <a:off x="711200" y="1352989"/>
            <a:ext cx="4691391" cy="248606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F4CE5F5-E148-4753-9361-7B5D8C77E2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0472" y="1287075"/>
            <a:ext cx="5358851" cy="248606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8E761DB-1ABF-4B0A-86E4-8D51D459450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1732" y="4198215"/>
            <a:ext cx="2780041" cy="2085031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98620119-0D62-432C-90B6-94CE805DA458}"/>
              </a:ext>
            </a:extLst>
          </p:cNvPr>
          <p:cNvSpPr txBox="1"/>
          <p:nvPr/>
        </p:nvSpPr>
        <p:spPr>
          <a:xfrm>
            <a:off x="4440729" y="6311975"/>
            <a:ext cx="40366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Opening speech by IHEP Director Prof. Jun CAO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5F1B4D9-0A2A-4F09-9510-789B248932AD}"/>
              </a:ext>
            </a:extLst>
          </p:cNvPr>
          <p:cNvSpPr txBox="1"/>
          <p:nvPr/>
        </p:nvSpPr>
        <p:spPr>
          <a:xfrm>
            <a:off x="290082" y="6311975"/>
            <a:ext cx="40366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Welcome by ASSCA25 LOC Chair Prof. Rui GE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593EC8-4094-B3FB-DACB-1E1AC3B63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0DD9D2-8FB1-E4BE-C277-53EDBF29D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09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E6FAD5C-699B-4B5B-8001-8D1AC21DFD0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4292" y="3024833"/>
            <a:ext cx="2090712" cy="156803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691B882-6B17-4971-BA7C-AA02B4DF89D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8426" y="3024833"/>
            <a:ext cx="2090712" cy="1568034"/>
          </a:xfrm>
          <a:prstGeom prst="rect">
            <a:avLst/>
          </a:prstGeom>
        </p:spPr>
      </p:pic>
      <p:sp>
        <p:nvSpPr>
          <p:cNvPr id="19" name="标题 1">
            <a:extLst>
              <a:ext uri="{FF2B5EF4-FFF2-40B4-BE49-F238E27FC236}">
                <a16:creationId xmlns:a16="http://schemas.microsoft.com/office/drawing/2014/main" id="{31899F0D-CC78-4E9B-9E51-529544AB9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920" y="221545"/>
            <a:ext cx="10515600" cy="66539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Hands-on Training at HEPS and PAPS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1C1FD96C-EE14-4725-813F-E9C2339A636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8222" y="1275271"/>
            <a:ext cx="1896782" cy="142230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FCC17492-0ED2-4FC2-8E92-08A7DFBBFA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8427" y="1261375"/>
            <a:ext cx="2272614" cy="1436204"/>
          </a:xfrm>
          <a:prstGeom prst="rect">
            <a:avLst/>
          </a:prstGeom>
        </p:spPr>
      </p:pic>
      <p:pic>
        <p:nvPicPr>
          <p:cNvPr id="26" name="内容占位符 5">
            <a:extLst>
              <a:ext uri="{FF2B5EF4-FFF2-40B4-BE49-F238E27FC236}">
                <a16:creationId xmlns:a16="http://schemas.microsoft.com/office/drawing/2014/main" id="{BA648B64-F635-4FE9-8C39-7C194DDD0EF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1901" y="4918891"/>
            <a:ext cx="2090712" cy="156803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E14E7A2-568F-4A1D-BDDC-653CCDD137A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4292" y="4920121"/>
            <a:ext cx="2090712" cy="156803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734B4D4-6A99-4E6B-81B1-90F68CD7495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4091" y="1187966"/>
            <a:ext cx="6656150" cy="5406144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21C3672-39EF-2A40-5ED0-F4B54BB0A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ACFA Meeting.  June 20, 2025 </a:t>
            </a:r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1120F9-CAC8-9BD9-4623-EB52336FA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DD5A6-A9F9-4358-B740-B99613B81F8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38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583</Words>
  <Application>Microsoft Office PowerPoint</Application>
  <PresentationFormat>Widescreen</PresentationFormat>
  <Paragraphs>72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等线</vt:lpstr>
      <vt:lpstr>等线 Light</vt:lpstr>
      <vt:lpstr>Aharoni</vt:lpstr>
      <vt:lpstr>Arial</vt:lpstr>
      <vt:lpstr>Bookman Old Style</vt:lpstr>
      <vt:lpstr>Calibri</vt:lpstr>
      <vt:lpstr>Liberation Sans</vt:lpstr>
      <vt:lpstr>Office 主题​​</vt:lpstr>
      <vt:lpstr>PowerPoint Presentation</vt:lpstr>
      <vt:lpstr>PowerPoint Presentation</vt:lpstr>
      <vt:lpstr>PowerPoint Presentation</vt:lpstr>
      <vt:lpstr>ASSCA School Back to Huairou 25 Years Later</vt:lpstr>
      <vt:lpstr>PowerPoint Presentation</vt:lpstr>
      <vt:lpstr>ASSCA2025 Organization</vt:lpstr>
      <vt:lpstr>Curriculum</vt:lpstr>
      <vt:lpstr>Lectures at HEPS Middle Ring</vt:lpstr>
      <vt:lpstr>Hands-on Training at HEPS and PAPS</vt:lpstr>
      <vt:lpstr>Lab Tour, Reception, Banquet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Jiyuan Zhai</dc:creator>
  <cp:lastModifiedBy>TRIPTI SEKHAR DATTA</cp:lastModifiedBy>
  <cp:revision>276</cp:revision>
  <dcterms:created xsi:type="dcterms:W3CDTF">2025-03-22T02:46:36Z</dcterms:created>
  <dcterms:modified xsi:type="dcterms:W3CDTF">2025-06-11T04:25:53Z</dcterms:modified>
</cp:coreProperties>
</file>