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0" r:id="rId1"/>
    <p:sldMasterId id="2147483683" r:id="rId2"/>
  </p:sldMasterIdLst>
  <p:notesMasterIdLst>
    <p:notesMasterId r:id="rId50"/>
  </p:notesMasterIdLst>
  <p:handoutMasterIdLst>
    <p:handoutMasterId r:id="rId51"/>
  </p:handoutMasterIdLst>
  <p:sldIdLst>
    <p:sldId id="1274" r:id="rId3"/>
    <p:sldId id="873" r:id="rId4"/>
    <p:sldId id="3020" r:id="rId5"/>
    <p:sldId id="1710" r:id="rId6"/>
    <p:sldId id="1706" r:id="rId7"/>
    <p:sldId id="1707" r:id="rId8"/>
    <p:sldId id="1717" r:id="rId9"/>
    <p:sldId id="1714" r:id="rId10"/>
    <p:sldId id="1703" r:id="rId11"/>
    <p:sldId id="1702" r:id="rId12"/>
    <p:sldId id="3022" r:id="rId13"/>
    <p:sldId id="3021" r:id="rId14"/>
    <p:sldId id="3023" r:id="rId15"/>
    <p:sldId id="3024" r:id="rId16"/>
    <p:sldId id="3025" r:id="rId17"/>
    <p:sldId id="3026" r:id="rId18"/>
    <p:sldId id="3027" r:id="rId19"/>
    <p:sldId id="3029" r:id="rId20"/>
    <p:sldId id="2986" r:id="rId21"/>
    <p:sldId id="3039" r:id="rId22"/>
    <p:sldId id="3040" r:id="rId23"/>
    <p:sldId id="3041" r:id="rId24"/>
    <p:sldId id="3042" r:id="rId25"/>
    <p:sldId id="3043" r:id="rId26"/>
    <p:sldId id="2984" r:id="rId27"/>
    <p:sldId id="2998" r:id="rId28"/>
    <p:sldId id="2999" r:id="rId29"/>
    <p:sldId id="3001" r:id="rId30"/>
    <p:sldId id="3009" r:id="rId31"/>
    <p:sldId id="3010" r:id="rId32"/>
    <p:sldId id="3011" r:id="rId33"/>
    <p:sldId id="3030" r:id="rId34"/>
    <p:sldId id="2985" r:id="rId35"/>
    <p:sldId id="2992" r:id="rId36"/>
    <p:sldId id="2993" r:id="rId37"/>
    <p:sldId id="3044" r:id="rId38"/>
    <p:sldId id="3045" r:id="rId39"/>
    <p:sldId id="3046" r:id="rId40"/>
    <p:sldId id="3047" r:id="rId41"/>
    <p:sldId id="3048" r:id="rId42"/>
    <p:sldId id="3031" r:id="rId43"/>
    <p:sldId id="3038" r:id="rId44"/>
    <p:sldId id="3014" r:id="rId45"/>
    <p:sldId id="2969" r:id="rId46"/>
    <p:sldId id="3049" r:id="rId47"/>
    <p:sldId id="2980" r:id="rId48"/>
    <p:sldId id="3019" r:id="rId49"/>
  </p:sldIdLst>
  <p:sldSz cx="12192000" cy="6858000"/>
  <p:notesSz cx="6797675" cy="9928225"/>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2" pos="151" userDrawn="1">
          <p15:clr>
            <a:srgbClr val="A4A3A4"/>
          </p15:clr>
        </p15:guide>
        <p15:guide id="3" pos="6380" userDrawn="1">
          <p15:clr>
            <a:srgbClr val="A4A3A4"/>
          </p15:clr>
        </p15:guide>
        <p15:guide id="4" orient="horz" pos="2886" userDrawn="1">
          <p15:clr>
            <a:srgbClr val="A4A3A4"/>
          </p15:clr>
        </p15:guide>
        <p15:guide id="5" orient="horz" pos="164" userDrawn="1">
          <p15:clr>
            <a:srgbClr val="A4A3A4"/>
          </p15:clr>
        </p15:guide>
        <p15:guide id="6" orient="horz" pos="845" userDrawn="1">
          <p15:clr>
            <a:srgbClr val="A4A3A4"/>
          </p15:clr>
        </p15:guide>
        <p15:guide id="7" orient="horz" pos="3475" userDrawn="1">
          <p15:clr>
            <a:srgbClr val="A4A3A4"/>
          </p15:clr>
        </p15:guide>
        <p15:guide id="8" orient="horz" pos="3612" userDrawn="1">
          <p15:clr>
            <a:srgbClr val="A4A3A4"/>
          </p15:clr>
        </p15:guide>
        <p15:guide id="9" pos="7529" userDrawn="1">
          <p15:clr>
            <a:srgbClr val="A4A3A4"/>
          </p15:clr>
        </p15:guide>
        <p15:guide id="10" orient="horz" pos="2704" userDrawn="1">
          <p15:clr>
            <a:srgbClr val="A4A3A4"/>
          </p15:clr>
        </p15:guide>
        <p15:guide id="11" pos="3840" userDrawn="1">
          <p15:clr>
            <a:srgbClr val="A4A3A4"/>
          </p15:clr>
        </p15:guide>
        <p15:guide id="12" pos="7408" userDrawn="1">
          <p15:clr>
            <a:srgbClr val="A4A3A4"/>
          </p15:clr>
        </p15:guide>
        <p15:guide id="13" orient="horz" pos="981" userDrawn="1">
          <p15:clr>
            <a:srgbClr val="A4A3A4"/>
          </p15:clr>
        </p15:guide>
        <p15:guide id="14" orient="horz" pos="2795" userDrawn="1">
          <p15:clr>
            <a:srgbClr val="A4A3A4"/>
          </p15:clr>
        </p15:guide>
        <p15:guide id="15" orient="horz" pos="1389" userDrawn="1">
          <p15:clr>
            <a:srgbClr val="A4A3A4"/>
          </p15:clr>
        </p15:guide>
        <p15:guide id="16" pos="272" userDrawn="1">
          <p15:clr>
            <a:srgbClr val="A4A3A4"/>
          </p15:clr>
        </p15:guide>
        <p15:guide id="17" orient="horz" pos="3657" userDrawn="1">
          <p15:clr>
            <a:srgbClr val="A4A3A4"/>
          </p15:clr>
        </p15:guide>
        <p15:guide id="18" orient="horz" pos="1842" userDrawn="1">
          <p15:clr>
            <a:srgbClr val="A4A3A4"/>
          </p15:clr>
        </p15:guide>
        <p15:guide id="19" orient="horz" pos="261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 jianxing" initials="l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5DA2"/>
    <a:srgbClr val="FFFFFF"/>
    <a:srgbClr val="355DA2"/>
    <a:srgbClr val="2F5597"/>
    <a:srgbClr val="A4A3A4"/>
    <a:srgbClr val="FFAE00"/>
    <a:srgbClr val="4E6796"/>
    <a:srgbClr val="4D6895"/>
    <a:srgbClr val="859CC2"/>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89813" autoAdjust="0"/>
  </p:normalViewPr>
  <p:slideViewPr>
    <p:cSldViewPr showGuides="1">
      <p:cViewPr varScale="1">
        <p:scale>
          <a:sx n="59" d="100"/>
          <a:sy n="59" d="100"/>
        </p:scale>
        <p:origin x="800" y="56"/>
      </p:cViewPr>
      <p:guideLst>
        <p:guide pos="151"/>
        <p:guide pos="6380"/>
        <p:guide orient="horz" pos="2886"/>
        <p:guide orient="horz" pos="164"/>
        <p:guide orient="horz" pos="845"/>
        <p:guide orient="horz" pos="3475"/>
        <p:guide orient="horz" pos="3612"/>
        <p:guide pos="7529"/>
        <p:guide orient="horz" pos="2704"/>
        <p:guide pos="3840"/>
        <p:guide pos="7408"/>
        <p:guide orient="horz" pos="981"/>
        <p:guide orient="horz" pos="2795"/>
        <p:guide orient="horz" pos="1389"/>
        <p:guide pos="272"/>
        <p:guide orient="horz" pos="3657"/>
        <p:guide orient="horz" pos="1842"/>
        <p:guide orient="horz" pos="2614"/>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82D721D4-33DB-4EC0-A3D5-ABC21D408BDC}" type="datetimeFigureOut">
              <a:rPr lang="zh-CN" altLang="en-US"/>
              <a:t>2025/11/18</a:t>
            </a:fld>
            <a:endParaRPr lang="zh-CN" altLang="en-US"/>
          </a:p>
        </p:txBody>
      </p:sp>
      <p:sp>
        <p:nvSpPr>
          <p:cNvPr id="4" name="页脚占位符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5" name="灯片编号占位符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ea typeface="+mn-ea"/>
              </a:defRPr>
            </a:lvl1pPr>
          </a:lstStyle>
          <a:p>
            <a:pPr>
              <a:defRPr/>
            </a:pPr>
            <a:fld id="{BBD4A5DD-2266-41AD-9559-83D9F3D12AE2}" type="slidenum">
              <a:rPr lang="zh-CN" altLang="en-US"/>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微软雅黑" panose="020B0503020204020204" pitchFamily="34" charset="-122"/>
              </a:defRPr>
            </a:lvl1pPr>
          </a:lstStyle>
          <a:p>
            <a:pPr>
              <a:defRPr/>
            </a:pPr>
            <a:endParaRPr lang="zh-CN" altLang="en-US"/>
          </a:p>
        </p:txBody>
      </p:sp>
      <p:sp>
        <p:nvSpPr>
          <p:cNvPr id="3" name="日期占位符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微软雅黑" panose="020B0503020204020204" pitchFamily="34" charset="-122"/>
              </a:defRPr>
            </a:lvl1pPr>
          </a:lstStyle>
          <a:p>
            <a:pPr>
              <a:defRPr/>
            </a:pPr>
            <a:fld id="{B54D6D34-EF25-4A3E-A20B-3E612768C087}" type="datetimeFigureOut">
              <a:rPr lang="zh-CN" altLang="en-US"/>
              <a:t>2025/11/18</a:t>
            </a:fld>
            <a:endParaRPr lang="zh-CN" altLang="en-US"/>
          </a:p>
        </p:txBody>
      </p:sp>
      <p:sp>
        <p:nvSpPr>
          <p:cNvPr id="4" name="幻灯片图像占位符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79450" y="4716463"/>
            <a:ext cx="5438775" cy="4467225"/>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微软雅黑" panose="020B0503020204020204" pitchFamily="34" charset="-122"/>
              </a:defRPr>
            </a:lvl1pPr>
          </a:lstStyle>
          <a:p>
            <a:pPr>
              <a:defRPr/>
            </a:pPr>
            <a:endParaRPr lang="zh-CN" altLang="en-US"/>
          </a:p>
        </p:txBody>
      </p:sp>
      <p:sp>
        <p:nvSpPr>
          <p:cNvPr id="7" name="灯片编号占位符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ea typeface="微软雅黑" panose="020B0503020204020204" pitchFamily="34" charset="-122"/>
              </a:defRPr>
            </a:lvl1pPr>
          </a:lstStyle>
          <a:p>
            <a:pPr>
              <a:defRPr/>
            </a:pPr>
            <a:fld id="{1AFA52A6-D6C0-49EA-AF07-9186EA4CA627}"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微软雅黑" panose="020B0503020204020204" pitchFamily="34" charset="-122"/>
        <a:cs typeface="+mn-cs"/>
      </a:defRPr>
    </a:lvl1pPr>
    <a:lvl2pPr marL="457200" algn="l" rtl="0" eaLnBrk="0" fontAlgn="base" hangingPunct="0">
      <a:spcBef>
        <a:spcPct val="30000"/>
      </a:spcBef>
      <a:spcAft>
        <a:spcPct val="0"/>
      </a:spcAft>
      <a:defRPr sz="1200" kern="1200">
        <a:solidFill>
          <a:schemeClr val="tx1"/>
        </a:solidFill>
        <a:latin typeface="+mn-lt"/>
        <a:ea typeface="微软雅黑" panose="020B0503020204020204" pitchFamily="34" charset="-122"/>
        <a:cs typeface="+mn-cs"/>
      </a:defRPr>
    </a:lvl2pPr>
    <a:lvl3pPr marL="914400" algn="l" rtl="0" eaLnBrk="0" fontAlgn="base" hangingPunct="0">
      <a:spcBef>
        <a:spcPct val="30000"/>
      </a:spcBef>
      <a:spcAft>
        <a:spcPct val="0"/>
      </a:spcAft>
      <a:defRPr sz="1200" kern="1200">
        <a:solidFill>
          <a:schemeClr val="tx1"/>
        </a:solidFill>
        <a:latin typeface="+mn-lt"/>
        <a:ea typeface="微软雅黑" panose="020B0503020204020204" pitchFamily="34" charset="-122"/>
        <a:cs typeface="+mn-cs"/>
      </a:defRPr>
    </a:lvl3pPr>
    <a:lvl4pPr marL="1371600" algn="l" rtl="0" eaLnBrk="0" fontAlgn="base" hangingPunct="0">
      <a:spcBef>
        <a:spcPct val="30000"/>
      </a:spcBef>
      <a:spcAft>
        <a:spcPct val="0"/>
      </a:spcAft>
      <a:defRPr sz="1200" kern="1200">
        <a:solidFill>
          <a:schemeClr val="tx1"/>
        </a:solidFill>
        <a:latin typeface="+mn-lt"/>
        <a:ea typeface="微软雅黑" panose="020B0503020204020204" pitchFamily="34" charset="-122"/>
        <a:cs typeface="+mn-cs"/>
      </a:defRPr>
    </a:lvl4pPr>
    <a:lvl5pPr marL="1828800" algn="l" rtl="0" eaLnBrk="0" fontAlgn="base" hangingPunct="0">
      <a:spcBef>
        <a:spcPct val="30000"/>
      </a:spcBef>
      <a:spcAft>
        <a:spcPct val="0"/>
      </a:spcAft>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F47CB-3076-4026-8B18-63F39C6D1FF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2404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557C7-1B50-82A5-6BE5-52233CD3062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53CD2A3-28AF-2E39-4F9C-24CEC18C3013}"/>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95F69878-3491-DC44-D317-D7A7D9901C97}"/>
              </a:ext>
            </a:extLst>
          </p:cNvPr>
          <p:cNvSpPr>
            <a:spLocks noGrp="1"/>
          </p:cNvSpPr>
          <p:nvPr>
            <p:ph type="body" idx="1"/>
          </p:nvPr>
        </p:nvSpPr>
        <p:spPr/>
        <p:txBody>
          <a:bodyPr/>
          <a:lstStyle/>
          <a:p>
            <a:r>
              <a:rPr lang="zh-CN" altLang="en-US" dirty="0"/>
              <a:t>基于强激光的轴子探测方案主要包含光光、光等离子体、光与电子束相互作用。</a:t>
            </a:r>
            <a:r>
              <a:rPr lang="zh-CN" altLang="en-CN" dirty="0"/>
              <a:t>这里</a:t>
            </a:r>
            <a:r>
              <a:rPr lang="zh-CN" altLang="en-US" dirty="0"/>
              <a:t>主要介绍强激光与等离子体相互作用方案以及激光电子束方案，强激光与等离子体相互作用方案比较具有代表性的有</a:t>
            </a:r>
            <a:r>
              <a:rPr lang="en-US" altLang="zh-CN" dirty="0"/>
              <a:t>Mendoca</a:t>
            </a:r>
            <a:r>
              <a:rPr lang="zh-CN" altLang="en-US" dirty="0"/>
              <a:t> </a:t>
            </a:r>
            <a:r>
              <a:rPr lang="en-US" altLang="zh-CN" dirty="0"/>
              <a:t>19</a:t>
            </a:r>
            <a:r>
              <a:rPr lang="zh-CN" altLang="en-US" dirty="0"/>
              <a:t>年提出的激光驱动磁化等离子体尾场激发轴子</a:t>
            </a:r>
            <a:r>
              <a:rPr lang="en-US" altLang="zh-CN" dirty="0"/>
              <a:t>-</a:t>
            </a:r>
            <a:r>
              <a:rPr lang="zh-CN" altLang="en-US" dirty="0"/>
              <a:t>等离子体</a:t>
            </a:r>
            <a:r>
              <a:rPr lang="zh-CN" altLang="en-CN" dirty="0"/>
              <a:t>激元</a:t>
            </a:r>
            <a:r>
              <a:rPr lang="zh-CN" altLang="en-US" dirty="0"/>
              <a:t>混合态、张院士与陈民老师团队提出的尾场中</a:t>
            </a:r>
            <a:r>
              <a:rPr lang="zh-CN" altLang="en-US" sz="1200" b="0" dirty="0">
                <a:solidFill>
                  <a:srgbClr val="FF0000"/>
                </a:solidFill>
                <a:ea typeface="KaiTi" panose="02010609060101010101" pitchFamily="49" charset="-122"/>
              </a:rPr>
              <a:t>多维度滤波探测以及沈老师团队提出的</a:t>
            </a:r>
            <a:r>
              <a:rPr lang="zh-CN" altLang="en-US" b="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等离子体准静态场 与 </a:t>
            </a:r>
            <a:r>
              <a:rPr lang="en-US" altLang="zh-CN" b="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X</a:t>
            </a:r>
            <a:r>
              <a:rPr lang="zh-CN" altLang="en-US" b="0"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射线相互作用等方式产生以及探测轴子，此外，沈老师与陈月月团队还提出了利用极化电子束与强激光散射调控轴子产生角度的方案。</a:t>
            </a:r>
            <a:endParaRPr lang="zh-CN" altLang="en-US" b="0" dirty="0"/>
          </a:p>
        </p:txBody>
      </p:sp>
      <p:sp>
        <p:nvSpPr>
          <p:cNvPr id="4" name="灯片编号占位符 3">
            <a:extLst>
              <a:ext uri="{FF2B5EF4-FFF2-40B4-BE49-F238E27FC236}">
                <a16:creationId xmlns:a16="http://schemas.microsoft.com/office/drawing/2014/main" id="{127F8F3E-3684-E967-83D2-3BBE9AD6B86E}"/>
              </a:ext>
            </a:extLst>
          </p:cNvPr>
          <p:cNvSpPr>
            <a:spLocks noGrp="1"/>
          </p:cNvSpPr>
          <p:nvPr>
            <p:ph type="sldNum" sz="quarter" idx="5"/>
          </p:nvPr>
        </p:nvSpPr>
        <p:spPr/>
        <p:txBody>
          <a:bodyPr/>
          <a:lstStyle/>
          <a:p>
            <a:fld id="{2997D03D-ED54-44F4-93D3-469DD7E83329}" type="slidenum">
              <a:rPr lang="zh-CN" altLang="en-US" smtClean="0"/>
              <a:t>10</a:t>
            </a:fld>
            <a:endParaRPr lang="zh-CN" altLang="en-US"/>
          </a:p>
        </p:txBody>
      </p:sp>
    </p:spTree>
    <p:extLst>
      <p:ext uri="{BB962C8B-B14F-4D97-AF65-F5344CB8AC3E}">
        <p14:creationId xmlns:p14="http://schemas.microsoft.com/office/powerpoint/2010/main" val="890129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7964A-CC1E-77C0-E15D-E453A3548933}"/>
            </a:ext>
          </a:extLst>
        </p:cNvPr>
        <p:cNvGrpSpPr/>
        <p:nvPr/>
      </p:nvGrpSpPr>
      <p:grpSpPr>
        <a:xfrm>
          <a:off x="0" y="0"/>
          <a:ext cx="0" cy="0"/>
          <a:chOff x="0" y="0"/>
          <a:chExt cx="0" cy="0"/>
        </a:xfrm>
      </p:grpSpPr>
      <p:sp>
        <p:nvSpPr>
          <p:cNvPr id="13314" name="幻灯片图像占位符 1">
            <a:extLst>
              <a:ext uri="{FF2B5EF4-FFF2-40B4-BE49-F238E27FC236}">
                <a16:creationId xmlns:a16="http://schemas.microsoft.com/office/drawing/2014/main" id="{BBF6D610-57CF-6C63-91E9-98B9CC7334BC}"/>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315" name="备注占位符 2">
            <a:extLst>
              <a:ext uri="{FF2B5EF4-FFF2-40B4-BE49-F238E27FC236}">
                <a16:creationId xmlns:a16="http://schemas.microsoft.com/office/drawing/2014/main" id="{BD5F80A3-920E-8201-750F-156F3AD58A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13316" name="灯片编号占位符 3">
            <a:extLst>
              <a:ext uri="{FF2B5EF4-FFF2-40B4-BE49-F238E27FC236}">
                <a16:creationId xmlns:a16="http://schemas.microsoft.com/office/drawing/2014/main" id="{074D02D9-E566-2C5D-2739-8D929E524A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341FDBA2-7244-4BC8-A786-78F2D66F73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02321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1CF9C-3E4B-EABF-AEA1-05078C34CD70}"/>
            </a:ext>
          </a:extLst>
        </p:cNvPr>
        <p:cNvGrpSpPr/>
        <p:nvPr/>
      </p:nvGrpSpPr>
      <p:grpSpPr>
        <a:xfrm>
          <a:off x="0" y="0"/>
          <a:ext cx="0" cy="0"/>
          <a:chOff x="0" y="0"/>
          <a:chExt cx="0" cy="0"/>
        </a:xfrm>
      </p:grpSpPr>
      <p:sp>
        <p:nvSpPr>
          <p:cNvPr id="13314" name="幻灯片图像占位符 1">
            <a:extLst>
              <a:ext uri="{FF2B5EF4-FFF2-40B4-BE49-F238E27FC236}">
                <a16:creationId xmlns:a16="http://schemas.microsoft.com/office/drawing/2014/main" id="{34733F41-DA67-81CC-E1DE-007D440A603B}"/>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315" name="备注占位符 2">
            <a:extLst>
              <a:ext uri="{FF2B5EF4-FFF2-40B4-BE49-F238E27FC236}">
                <a16:creationId xmlns:a16="http://schemas.microsoft.com/office/drawing/2014/main" id="{507480E6-C8DD-068E-E1D9-CACD40EFAF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13316" name="灯片编号占位符 3">
            <a:extLst>
              <a:ext uri="{FF2B5EF4-FFF2-40B4-BE49-F238E27FC236}">
                <a16:creationId xmlns:a16="http://schemas.microsoft.com/office/drawing/2014/main" id="{6E041878-5806-0540-7859-22C0096671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341FDBA2-7244-4BC8-A786-78F2D66F73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196777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31EE4-8641-973F-2484-800A0C8353E2}"/>
            </a:ext>
          </a:extLst>
        </p:cNvPr>
        <p:cNvGrpSpPr/>
        <p:nvPr/>
      </p:nvGrpSpPr>
      <p:grpSpPr>
        <a:xfrm>
          <a:off x="0" y="0"/>
          <a:ext cx="0" cy="0"/>
          <a:chOff x="0" y="0"/>
          <a:chExt cx="0" cy="0"/>
        </a:xfrm>
      </p:grpSpPr>
      <p:sp>
        <p:nvSpPr>
          <p:cNvPr id="13314" name="幻灯片图像占位符 1">
            <a:extLst>
              <a:ext uri="{FF2B5EF4-FFF2-40B4-BE49-F238E27FC236}">
                <a16:creationId xmlns:a16="http://schemas.microsoft.com/office/drawing/2014/main" id="{08BB2908-EF83-F1E7-E2D2-879F4A909A5C}"/>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315" name="备注占位符 2">
            <a:extLst>
              <a:ext uri="{FF2B5EF4-FFF2-40B4-BE49-F238E27FC236}">
                <a16:creationId xmlns:a16="http://schemas.microsoft.com/office/drawing/2014/main" id="{233EDCB3-FB15-0CC2-DA17-2BF6BA192D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13316" name="灯片编号占位符 3">
            <a:extLst>
              <a:ext uri="{FF2B5EF4-FFF2-40B4-BE49-F238E27FC236}">
                <a16:creationId xmlns:a16="http://schemas.microsoft.com/office/drawing/2014/main" id="{9219D98F-ABA3-9D33-2C07-22F81CB740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341FDBA2-7244-4BC8-A786-78F2D66F73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722431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F385B-84BB-DF50-F586-8A383DE5FBC4}"/>
            </a:ext>
          </a:extLst>
        </p:cNvPr>
        <p:cNvGrpSpPr/>
        <p:nvPr/>
      </p:nvGrpSpPr>
      <p:grpSpPr>
        <a:xfrm>
          <a:off x="0" y="0"/>
          <a:ext cx="0" cy="0"/>
          <a:chOff x="0" y="0"/>
          <a:chExt cx="0" cy="0"/>
        </a:xfrm>
      </p:grpSpPr>
      <p:sp>
        <p:nvSpPr>
          <p:cNvPr id="13314" name="幻灯片图像占位符 1">
            <a:extLst>
              <a:ext uri="{FF2B5EF4-FFF2-40B4-BE49-F238E27FC236}">
                <a16:creationId xmlns:a16="http://schemas.microsoft.com/office/drawing/2014/main" id="{8459F862-AE48-A39D-B689-3B28D7008E5F}"/>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315" name="备注占位符 2">
            <a:extLst>
              <a:ext uri="{FF2B5EF4-FFF2-40B4-BE49-F238E27FC236}">
                <a16:creationId xmlns:a16="http://schemas.microsoft.com/office/drawing/2014/main" id="{8507A369-041F-F6D3-ABE6-C0EE55D3F3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13316" name="灯片编号占位符 3">
            <a:extLst>
              <a:ext uri="{FF2B5EF4-FFF2-40B4-BE49-F238E27FC236}">
                <a16:creationId xmlns:a16="http://schemas.microsoft.com/office/drawing/2014/main" id="{923B2FDF-881E-C803-3787-253AF95D21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341FDBA2-7244-4BC8-A786-78F2D66F73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551637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0E1AB-2E65-83DF-89DC-0823FCD931D1}"/>
            </a:ext>
          </a:extLst>
        </p:cNvPr>
        <p:cNvGrpSpPr/>
        <p:nvPr/>
      </p:nvGrpSpPr>
      <p:grpSpPr>
        <a:xfrm>
          <a:off x="0" y="0"/>
          <a:ext cx="0" cy="0"/>
          <a:chOff x="0" y="0"/>
          <a:chExt cx="0" cy="0"/>
        </a:xfrm>
      </p:grpSpPr>
      <p:sp>
        <p:nvSpPr>
          <p:cNvPr id="13314" name="幻灯片图像占位符 1">
            <a:extLst>
              <a:ext uri="{FF2B5EF4-FFF2-40B4-BE49-F238E27FC236}">
                <a16:creationId xmlns:a16="http://schemas.microsoft.com/office/drawing/2014/main" id="{3303FE7C-8544-9CE2-245F-6FAAE247370A}"/>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315" name="备注占位符 2">
            <a:extLst>
              <a:ext uri="{FF2B5EF4-FFF2-40B4-BE49-F238E27FC236}">
                <a16:creationId xmlns:a16="http://schemas.microsoft.com/office/drawing/2014/main" id="{FE13490A-E848-E167-E123-617A401EEB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13316" name="灯片编号占位符 3">
            <a:extLst>
              <a:ext uri="{FF2B5EF4-FFF2-40B4-BE49-F238E27FC236}">
                <a16:creationId xmlns:a16="http://schemas.microsoft.com/office/drawing/2014/main" id="{F5E38E86-29DB-AF24-8C59-1280867A92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341FDBA2-7244-4BC8-A786-78F2D66F73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646284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7F7D3-5A9F-2B3A-0787-5AB60972820D}"/>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E3E1BB6F-3414-1AE4-BE48-4F0AC98326BB}"/>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FF183E2E-1F77-D427-235D-053B4C176E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33796" name="灯片编号占位符 3">
            <a:extLst>
              <a:ext uri="{FF2B5EF4-FFF2-40B4-BE49-F238E27FC236}">
                <a16:creationId xmlns:a16="http://schemas.microsoft.com/office/drawing/2014/main" id="{860B1543-A284-A0F1-7F49-DEBD298D09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58432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B9547-7519-3D68-CB35-3338FF0D9E4F}"/>
            </a:ext>
          </a:extLst>
        </p:cNvPr>
        <p:cNvGrpSpPr/>
        <p:nvPr/>
      </p:nvGrpSpPr>
      <p:grpSpPr>
        <a:xfrm>
          <a:off x="0" y="0"/>
          <a:ext cx="0" cy="0"/>
          <a:chOff x="0" y="0"/>
          <a:chExt cx="0" cy="0"/>
        </a:xfrm>
      </p:grpSpPr>
      <p:sp>
        <p:nvSpPr>
          <p:cNvPr id="13314" name="幻灯片图像占位符 1">
            <a:extLst>
              <a:ext uri="{FF2B5EF4-FFF2-40B4-BE49-F238E27FC236}">
                <a16:creationId xmlns:a16="http://schemas.microsoft.com/office/drawing/2014/main" id="{BCC8BA16-7BF1-26C6-262B-2F87518797AC}"/>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315" name="备注占位符 2">
            <a:extLst>
              <a:ext uri="{FF2B5EF4-FFF2-40B4-BE49-F238E27FC236}">
                <a16:creationId xmlns:a16="http://schemas.microsoft.com/office/drawing/2014/main" id="{5F0C1EEA-DB48-7831-C591-9140C6B704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13316" name="灯片编号占位符 3">
            <a:extLst>
              <a:ext uri="{FF2B5EF4-FFF2-40B4-BE49-F238E27FC236}">
                <a16:creationId xmlns:a16="http://schemas.microsoft.com/office/drawing/2014/main" id="{A12DAA87-0F69-4188-9820-686D24E01C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341FDBA2-7244-4BC8-A786-78F2D66F73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66883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F5BDA-A94D-0BC3-99A5-ED73BC9D70D9}"/>
            </a:ext>
          </a:extLst>
        </p:cNvPr>
        <p:cNvGrpSpPr/>
        <p:nvPr/>
      </p:nvGrpSpPr>
      <p:grpSpPr>
        <a:xfrm>
          <a:off x="0" y="0"/>
          <a:ext cx="0" cy="0"/>
          <a:chOff x="0" y="0"/>
          <a:chExt cx="0" cy="0"/>
        </a:xfrm>
      </p:grpSpPr>
      <p:sp>
        <p:nvSpPr>
          <p:cNvPr id="13314" name="幻灯片图像占位符 1">
            <a:extLst>
              <a:ext uri="{FF2B5EF4-FFF2-40B4-BE49-F238E27FC236}">
                <a16:creationId xmlns:a16="http://schemas.microsoft.com/office/drawing/2014/main" id="{E4A54518-1166-3B2D-02EB-AB3F2C560122}"/>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315" name="备注占位符 2">
            <a:extLst>
              <a:ext uri="{FF2B5EF4-FFF2-40B4-BE49-F238E27FC236}">
                <a16:creationId xmlns:a16="http://schemas.microsoft.com/office/drawing/2014/main" id="{45F983B2-C316-AB7F-F0D8-AF23FAD2E8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最近，我们通过将优化算法（如遗传算法、贝叶斯优化、粒子群优化等）、机器学习算法（如神经网络、聚类（</a:t>
            </a:r>
            <a:r>
              <a:rPr lang="en-US" altLang="zh-CN" dirty="0"/>
              <a:t>k-means</a:t>
            </a:r>
            <a:r>
              <a:rPr lang="zh-CN" altLang="en-US" dirty="0"/>
              <a:t>、</a:t>
            </a:r>
            <a:r>
              <a:rPr lang="en-US" altLang="zh-CN" dirty="0"/>
              <a:t>DBSCAN</a:t>
            </a:r>
            <a:r>
              <a:rPr lang="zh-CN" altLang="en-US" dirty="0"/>
              <a:t>（基于密度的空间聚类算法）等）、主成分分析等）与传统算法</a:t>
            </a:r>
            <a:r>
              <a:rPr lang="en-US" altLang="zh-CN" dirty="0"/>
              <a:t>PIC</a:t>
            </a:r>
            <a:r>
              <a:rPr lang="zh-CN" altLang="en-US" dirty="0"/>
              <a:t>耦合，针对离子加速、正电子束产生等问题进行了探索。</a:t>
            </a:r>
            <a:endParaRPr lang="en-US" altLang="zh-CN" dirty="0"/>
          </a:p>
          <a:p>
            <a:endParaRPr lang="en-US" altLang="zh-CN" dirty="0"/>
          </a:p>
          <a:p>
            <a:r>
              <a:rPr lang="zh-CN" altLang="en-US" dirty="0"/>
              <a:t>在我们最新的结果中，可以在几天之内快速发现几种加速机制以及极化正电子束机制。这里是我们关于质子加速的结果，左边图代表的是在激光强度与相对论透明参数</a:t>
            </a:r>
            <a:r>
              <a:rPr lang="en-US" altLang="zh-CN" dirty="0"/>
              <a:t>sigma</a:t>
            </a:r>
            <a:r>
              <a:rPr lang="zh-CN" altLang="en-US" dirty="0"/>
              <a:t>构成的二维参数空间中，我们通过算法探索到的一些结果，每个点都代表一个</a:t>
            </a:r>
            <a:r>
              <a:rPr lang="zh-CN" altLang="en-CN" dirty="0"/>
              <a:t>算例</a:t>
            </a:r>
            <a:r>
              <a:rPr lang="zh-CN" altLang="en-US" dirty="0"/>
              <a:t>（一组参数</a:t>
            </a:r>
            <a:endParaRPr lang="en-US" altLang="zh-CN" dirty="0"/>
          </a:p>
          <a:p>
            <a:endParaRPr lang="en-US" altLang="zh-CN" dirty="0"/>
          </a:p>
          <a:p>
            <a:r>
              <a:rPr lang="zh-CN" altLang="en-US" dirty="0"/>
              <a:t>以及结果），而红黄蓝三种颜色则分别代表我们采用机器学习算法分辨出的离子加速机制，这些机制通过与这篇综述文献结果相对照，我们可以初步确定根据该方法我们成功发现了</a:t>
            </a:r>
            <a:r>
              <a:rPr lang="en-US" altLang="zh-CN" dirty="0"/>
              <a:t>TNSA</a:t>
            </a:r>
            <a:r>
              <a:rPr lang="zh-CN" altLang="en-US" dirty="0"/>
              <a:t>、</a:t>
            </a:r>
            <a:r>
              <a:rPr lang="en-US" altLang="zh-CN" dirty="0"/>
              <a:t>RPA</a:t>
            </a:r>
            <a:r>
              <a:rPr lang="zh-CN" altLang="en-US" dirty="0"/>
              <a:t>和</a:t>
            </a:r>
            <a:r>
              <a:rPr lang="en-US" altLang="zh-CN" dirty="0"/>
              <a:t>RTA</a:t>
            </a:r>
            <a:r>
              <a:rPr lang="zh-CN" altLang="en-US" dirty="0"/>
              <a:t>这三个加速机制，并且其在参数空间中的分布与文献中的机制分布基本一致。</a:t>
            </a:r>
            <a:endParaRPr lang="en-US" altLang="zh-CN" dirty="0"/>
          </a:p>
          <a:p>
            <a:endParaRPr lang="en-US" altLang="zh-CN" dirty="0"/>
          </a:p>
          <a:p>
            <a:r>
              <a:rPr lang="zh-CN" altLang="en-US" dirty="0"/>
              <a:t>为了进一步确认我们结果的正确性，我们在所发现的这些机制中各自选择了一个样本，也就是图中蓝色五角星、星号和</a:t>
            </a:r>
            <a:r>
              <a:rPr lang="en-US" altLang="zh-CN" dirty="0"/>
              <a:t>×</a:t>
            </a:r>
            <a:r>
              <a:rPr lang="zh-CN" altLang="en-US" dirty="0"/>
              <a:t>号所标注出来的样本进行了进一步的分析。</a:t>
            </a:r>
          </a:p>
          <a:p>
            <a:pPr eaLnBrk="1" hangingPunct="1">
              <a:spcBef>
                <a:spcPct val="0"/>
              </a:spcBef>
            </a:pPr>
            <a:endParaRPr lang="en-US" altLang="zh-CN" dirty="0"/>
          </a:p>
        </p:txBody>
      </p:sp>
      <p:sp>
        <p:nvSpPr>
          <p:cNvPr id="13316" name="灯片编号占位符 3">
            <a:extLst>
              <a:ext uri="{FF2B5EF4-FFF2-40B4-BE49-F238E27FC236}">
                <a16:creationId xmlns:a16="http://schemas.microsoft.com/office/drawing/2014/main" id="{7B0109D6-2D05-989E-4E0D-F54038BA12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341FDBA2-7244-4BC8-A786-78F2D66F73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063972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30E25-EBB6-1414-CB5B-6FF5EEA523FE}"/>
            </a:ext>
          </a:extLst>
        </p:cNvPr>
        <p:cNvGrpSpPr/>
        <p:nvPr/>
      </p:nvGrpSpPr>
      <p:grpSpPr>
        <a:xfrm>
          <a:off x="0" y="0"/>
          <a:ext cx="0" cy="0"/>
          <a:chOff x="0" y="0"/>
          <a:chExt cx="0" cy="0"/>
        </a:xfrm>
      </p:grpSpPr>
      <p:sp>
        <p:nvSpPr>
          <p:cNvPr id="13314" name="幻灯片图像占位符 1">
            <a:extLst>
              <a:ext uri="{FF2B5EF4-FFF2-40B4-BE49-F238E27FC236}">
                <a16:creationId xmlns:a16="http://schemas.microsoft.com/office/drawing/2014/main" id="{47FCA898-2AD4-F551-8640-B49C74DB2A1B}"/>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315" name="备注占位符 2">
            <a:extLst>
              <a:ext uri="{FF2B5EF4-FFF2-40B4-BE49-F238E27FC236}">
                <a16:creationId xmlns:a16="http://schemas.microsoft.com/office/drawing/2014/main" id="{E895894B-96B2-7428-DFEB-0526C2EE6F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13316" name="灯片编号占位符 3">
            <a:extLst>
              <a:ext uri="{FF2B5EF4-FFF2-40B4-BE49-F238E27FC236}">
                <a16:creationId xmlns:a16="http://schemas.microsoft.com/office/drawing/2014/main" id="{044FA4AC-777F-BBCA-A3A5-F4FA6AA44C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341FDBA2-7244-4BC8-A786-78F2D66F73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02286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71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B0C0033-9B5A-4EE9-89C7-F535F0F79C2F}"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57F15-22CB-52DC-65E3-70B602C5BC19}"/>
            </a:ext>
          </a:extLst>
        </p:cNvPr>
        <p:cNvGrpSpPr/>
        <p:nvPr/>
      </p:nvGrpSpPr>
      <p:grpSpPr>
        <a:xfrm>
          <a:off x="0" y="0"/>
          <a:ext cx="0" cy="0"/>
          <a:chOff x="0" y="0"/>
          <a:chExt cx="0" cy="0"/>
        </a:xfrm>
      </p:grpSpPr>
      <p:sp>
        <p:nvSpPr>
          <p:cNvPr id="13314" name="幻灯片图像占位符 1">
            <a:extLst>
              <a:ext uri="{FF2B5EF4-FFF2-40B4-BE49-F238E27FC236}">
                <a16:creationId xmlns:a16="http://schemas.microsoft.com/office/drawing/2014/main" id="{1E4E7B93-4955-5759-BA84-306848FB9F85}"/>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315" name="备注占位符 2">
            <a:extLst>
              <a:ext uri="{FF2B5EF4-FFF2-40B4-BE49-F238E27FC236}">
                <a16:creationId xmlns:a16="http://schemas.microsoft.com/office/drawing/2014/main" id="{09F68853-1898-5807-FAAA-B67A7AF6F7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13316" name="灯片编号占位符 3">
            <a:extLst>
              <a:ext uri="{FF2B5EF4-FFF2-40B4-BE49-F238E27FC236}">
                <a16:creationId xmlns:a16="http://schemas.microsoft.com/office/drawing/2014/main" id="{84B9F9AF-6603-CE7E-9EE9-D60D041E5E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341FDBA2-7244-4BC8-A786-78F2D66F73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27816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77EEF-AEE5-1123-248B-9BDD5D218A18}"/>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EFEAD752-8EFE-6C7B-9459-F87CC9859C29}"/>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0795D11F-FBCF-FAF0-E1A9-AEF94F5F24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33796" name="灯片编号占位符 3">
            <a:extLst>
              <a:ext uri="{FF2B5EF4-FFF2-40B4-BE49-F238E27FC236}">
                <a16:creationId xmlns:a16="http://schemas.microsoft.com/office/drawing/2014/main" id="{77D8F89B-3AF8-287E-0ADA-123C050961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872120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D0DF9-10DA-2C29-29F5-CA229093477B}"/>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CB05B72C-8CF1-D2E8-F662-67E301E5901C}"/>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C89A713E-5DFD-3E93-79D5-79F552D36F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33796" name="灯片编号占位符 3">
            <a:extLst>
              <a:ext uri="{FF2B5EF4-FFF2-40B4-BE49-F238E27FC236}">
                <a16:creationId xmlns:a16="http://schemas.microsoft.com/office/drawing/2014/main" id="{F6875183-3A26-633E-9A67-9B1C7B1039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78506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792B9-6215-715E-156D-F7D45F07175F}"/>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E96D09D3-ED8D-DEE9-1931-190D0FD4A473}"/>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282AA130-581D-DF97-795C-4E3CB2A5B9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33796" name="灯片编号占位符 3">
            <a:extLst>
              <a:ext uri="{FF2B5EF4-FFF2-40B4-BE49-F238E27FC236}">
                <a16:creationId xmlns:a16="http://schemas.microsoft.com/office/drawing/2014/main" id="{4DA805F9-6A6C-AAC2-24E4-4B90890260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77438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82BC0-673B-25C2-6B38-A383621DF221}"/>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5487907C-2ECD-9198-4F1E-192175CE12D3}"/>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3062EB24-4205-9D3F-5F33-39E837744F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33796" name="灯片编号占位符 3">
            <a:extLst>
              <a:ext uri="{FF2B5EF4-FFF2-40B4-BE49-F238E27FC236}">
                <a16:creationId xmlns:a16="http://schemas.microsoft.com/office/drawing/2014/main" id="{32358D28-61BF-2EF6-A908-D1BA6598E9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390160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44944-C2C6-D2BD-BE03-9A161491C3ED}"/>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0163CC15-8C48-C40B-075E-BC1A9CDC3282}"/>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F2B89DD1-311D-C79C-74B9-84F6CDBBC5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33796" name="灯片编号占位符 3">
            <a:extLst>
              <a:ext uri="{FF2B5EF4-FFF2-40B4-BE49-F238E27FC236}">
                <a16:creationId xmlns:a16="http://schemas.microsoft.com/office/drawing/2014/main" id="{02B5D690-5E90-B6F6-01DA-D67D060654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877463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DFE4B-AF63-D294-21F1-250503CC9C67}"/>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8BC2B13A-E45A-703A-389E-8835E049BDBC}"/>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D348EA72-269D-91B2-352D-413A5530E7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33796" name="灯片编号占位符 3">
            <a:extLst>
              <a:ext uri="{FF2B5EF4-FFF2-40B4-BE49-F238E27FC236}">
                <a16:creationId xmlns:a16="http://schemas.microsoft.com/office/drawing/2014/main" id="{69EBA632-A4A8-C3BD-1A3D-B893F0AEF0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5412323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790C5-2A5A-137C-8600-3DB3CC867339}"/>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2F51AD4A-2ED6-68C9-F9D8-10BEC9293E7B}"/>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58FC0D00-E77C-015A-9328-3C81A4E0F0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33796" name="灯片编号占位符 3">
            <a:extLst>
              <a:ext uri="{FF2B5EF4-FFF2-40B4-BE49-F238E27FC236}">
                <a16:creationId xmlns:a16="http://schemas.microsoft.com/office/drawing/2014/main" id="{CD8A1FBF-E774-7E99-9FB3-5B5B577962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43228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5083C-45EA-8086-ED41-9C2185E7AD2C}"/>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9874E541-F950-3E44-3735-BD256E7D2525}"/>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E0C44917-AF0D-4D97-3F8C-058F3C779C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33796" name="灯片编号占位符 3">
            <a:extLst>
              <a:ext uri="{FF2B5EF4-FFF2-40B4-BE49-F238E27FC236}">
                <a16:creationId xmlns:a16="http://schemas.microsoft.com/office/drawing/2014/main" id="{CDD5CF4A-9E0F-D5C7-EBA9-FBB224A4E0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271684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DD87F-A645-6EBD-9415-84A019FAA8BB}"/>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06F7CC95-3C0A-2C23-F102-19687A2939B7}"/>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4E9311AC-20CD-0D3E-3DAA-AADB7E9661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33796" name="灯片编号占位符 3">
            <a:extLst>
              <a:ext uri="{FF2B5EF4-FFF2-40B4-BE49-F238E27FC236}">
                <a16:creationId xmlns:a16="http://schemas.microsoft.com/office/drawing/2014/main" id="{1DC6036F-EB88-AE99-FA94-66A464B30A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619206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C1E38-6B42-408D-642C-5D6D293DA410}"/>
            </a:ext>
          </a:extLst>
        </p:cNvPr>
        <p:cNvGrpSpPr/>
        <p:nvPr/>
      </p:nvGrpSpPr>
      <p:grpSpPr>
        <a:xfrm>
          <a:off x="0" y="0"/>
          <a:ext cx="0" cy="0"/>
          <a:chOff x="0" y="0"/>
          <a:chExt cx="0" cy="0"/>
        </a:xfrm>
      </p:grpSpPr>
      <p:sp>
        <p:nvSpPr>
          <p:cNvPr id="13314" name="幻灯片图像占位符 1">
            <a:extLst>
              <a:ext uri="{FF2B5EF4-FFF2-40B4-BE49-F238E27FC236}">
                <a16:creationId xmlns:a16="http://schemas.microsoft.com/office/drawing/2014/main" id="{686A48F0-7795-3470-9A33-46103F9C19F0}"/>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315" name="备注占位符 2">
            <a:extLst>
              <a:ext uri="{FF2B5EF4-FFF2-40B4-BE49-F238E27FC236}">
                <a16:creationId xmlns:a16="http://schemas.microsoft.com/office/drawing/2014/main" id="{04F53D06-1FAF-9E27-E420-4DDCFAA8A4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13316" name="灯片编号占位符 3">
            <a:extLst>
              <a:ext uri="{FF2B5EF4-FFF2-40B4-BE49-F238E27FC236}">
                <a16:creationId xmlns:a16="http://schemas.microsoft.com/office/drawing/2014/main" id="{44A53377-4D6E-1610-B460-856041C5ED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341FDBA2-7244-4BC8-A786-78F2D66F73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01194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BE885-8916-8956-B8B8-B819A5E53D5A}"/>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A7A568FE-86D5-57EA-C98D-053D053F78CD}"/>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34226FAC-72EE-CF4F-9D4E-1DE399462B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33796" name="灯片编号占位符 3">
            <a:extLst>
              <a:ext uri="{FF2B5EF4-FFF2-40B4-BE49-F238E27FC236}">
                <a16:creationId xmlns:a16="http://schemas.microsoft.com/office/drawing/2014/main" id="{D324C332-9A20-9CF0-9E21-ACFD3A2294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590375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5B10E-DFBB-BAC0-BD59-88B4C161C23F}"/>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9FC0665A-F408-30FA-E75C-077EDD762445}"/>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5EF4037F-8D34-E58D-7B12-A45725E7A2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33796" name="灯片编号占位符 3">
            <a:extLst>
              <a:ext uri="{FF2B5EF4-FFF2-40B4-BE49-F238E27FC236}">
                <a16:creationId xmlns:a16="http://schemas.microsoft.com/office/drawing/2014/main" id="{6916359C-940D-6903-D04E-31058F99EF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210231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651A1-4D45-CE35-E324-F19BD759503C}"/>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D9083A18-72AA-4904-9C4E-7AC0EEF0AB69}"/>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7B2ED4BF-4A3C-1D75-A0B4-2E16CA6D25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33796" name="灯片编号占位符 3">
            <a:extLst>
              <a:ext uri="{FF2B5EF4-FFF2-40B4-BE49-F238E27FC236}">
                <a16:creationId xmlns:a16="http://schemas.microsoft.com/office/drawing/2014/main" id="{88911FD7-0CB1-4C39-2F9B-6F3C3A7D92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35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465336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88EF2-AC54-9DA9-D750-86C1C0CB363D}"/>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434615BA-3245-09E1-0847-9F2DFE0709FC}"/>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A60F0106-E27C-8D00-C504-36C1102634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在前面呢，我们仍然使用的传统的</a:t>
            </a:r>
            <a:r>
              <a:rPr lang="en-US" altLang="zh-CN" dirty="0"/>
              <a:t>PIC</a:t>
            </a:r>
            <a:r>
              <a:rPr lang="zh-CN" altLang="en-US" dirty="0"/>
              <a:t>作为底层物理模型进行优化、研究，确实取得了非常好的一些结果，但这种方法仍然存在缺陷，那就是随着我们物理问题的无法、模拟尺度的增大、时间尺度的延长，前面的方法也会很快走到尽头。而其中最主要的原因就是我们并没有解决</a:t>
            </a:r>
            <a:r>
              <a:rPr lang="en-US" altLang="zh-CN" dirty="0"/>
              <a:t>PIC</a:t>
            </a:r>
            <a:r>
              <a:rPr lang="zh-CN" altLang="en-US" dirty="0"/>
              <a:t>等传统算法计算速度以及数据量的问题。尤其我们接下来如果想去考虑涡旋粒子在激光等离子体中的加速、演化，甚至开展调制优化等问题。而这些是涡旋粒子在高能物理和核物理中广泛应用的大前提，因此，我们还是需要</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找到一种替代方案，用来高速、高保真的求解</a:t>
            </a:r>
            <a:r>
              <a:rPr lang="zh-CN" altLang="en-CN" sz="1200" dirty="0">
                <a:latin typeface="Times New Roman" panose="02020603050405020304" pitchFamily="18" charset="0"/>
                <a:ea typeface="楷体" panose="02010609060101010101" pitchFamily="49" charset="-122"/>
                <a:cs typeface="Times New Roman" panose="02020603050405020304" pitchFamily="18" charset="0"/>
              </a:rPr>
              <a:t>例如</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涡旋粒子的波动方程或者</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PIC</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中的</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Maxwell</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方程组等。</a:t>
            </a:r>
            <a:endParaRPr lang="en-US" altLang="zh-CN" sz="1200" dirty="0">
              <a:latin typeface="Times New Roman" panose="02020603050405020304" pitchFamily="18" charset="0"/>
              <a:ea typeface="楷体" panose="02010609060101010101" pitchFamily="49" charset="-122"/>
              <a:cs typeface="Times New Roman" panose="02020603050405020304" pitchFamily="18" charset="0"/>
            </a:endParaRPr>
          </a:p>
          <a:p>
            <a:endParaRPr lang="en-US" altLang="zh-CN" sz="1200" dirty="0">
              <a:latin typeface="Times New Roman" panose="02020603050405020304" pitchFamily="18" charset="0"/>
              <a:ea typeface="楷体" panose="02010609060101010101" pitchFamily="49" charset="-122"/>
              <a:cs typeface="Times New Roman" panose="02020603050405020304" pitchFamily="18" charset="0"/>
            </a:endParaRPr>
          </a:p>
          <a:p>
            <a:endParaRPr lang="en-US" altLang="zh-CN" dirty="0"/>
          </a:p>
          <a:p>
            <a:r>
              <a:rPr lang="zh-CN" altLang="en-US" dirty="0"/>
              <a:t>那到底怎么解决这个问题呢？</a:t>
            </a:r>
            <a:endParaRPr lang="en-US" altLang="zh-CN" dirty="0"/>
          </a:p>
          <a:p>
            <a:endParaRPr lang="en-US" altLang="zh-CN" dirty="0"/>
          </a:p>
          <a:p>
            <a:r>
              <a:rPr lang="zh-CN" altLang="en-US" dirty="0"/>
              <a:t>正好，最近几年在机器学习、人工智能领域出现了很多新的算法以及软件，我们发现视频生成模型与我们去求解偏微分方程是一个思路，那我们能不能将视频模型中扩散模型（</a:t>
            </a:r>
            <a:r>
              <a:rPr lang="en-US" altLang="zh-CN" dirty="0"/>
              <a:t>diffusion</a:t>
            </a:r>
            <a:r>
              <a:rPr lang="zh-CN" altLang="en-US" dirty="0"/>
              <a:t>）等应用到我们的</a:t>
            </a:r>
            <a:r>
              <a:rPr lang="en-US" altLang="zh-CN" dirty="0"/>
              <a:t>PIC</a:t>
            </a:r>
            <a:r>
              <a:rPr lang="zh-CN" altLang="en-US" dirty="0"/>
              <a:t>中，从而实现模拟加速，甚至将涡旋粒子的演化、加速等过程</a:t>
            </a:r>
            <a:r>
              <a:rPr lang="zh-CN" altLang="en-CN" dirty="0"/>
              <a:t>耦合进</a:t>
            </a:r>
            <a:r>
              <a:rPr lang="en-US" altLang="zh-CN" dirty="0"/>
              <a:t>PIC</a:t>
            </a:r>
            <a:r>
              <a:rPr lang="zh-CN" altLang="en-US" dirty="0"/>
              <a:t>呢？比如我们右边的图，能不能把</a:t>
            </a:r>
            <a:r>
              <a:rPr lang="en-US" altLang="zh-CN" dirty="0"/>
              <a:t>maxwell</a:t>
            </a:r>
            <a:r>
              <a:rPr lang="zh-CN" altLang="en-US" dirty="0"/>
              <a:t>方程和</a:t>
            </a:r>
            <a:r>
              <a:rPr lang="en-US" altLang="zh-CN" dirty="0" err="1"/>
              <a:t>schrodinger</a:t>
            </a:r>
            <a:r>
              <a:rPr lang="zh-CN" altLang="en-US" dirty="0"/>
              <a:t>方程都替换成扩散模型呢？</a:t>
            </a:r>
            <a:endParaRPr lang="en-US" altLang="zh-CN" dirty="0"/>
          </a:p>
          <a:p>
            <a:endParaRPr lang="zh-CN" altLang="en-US" dirty="0"/>
          </a:p>
          <a:p>
            <a:r>
              <a:rPr lang="zh-CN" altLang="en-US" dirty="0"/>
              <a:t>这里，我们就先尝试了基于物理信息神经网络</a:t>
            </a:r>
            <a:r>
              <a:rPr lang="en-US" altLang="zh-CN" dirty="0"/>
              <a:t>(PINN)</a:t>
            </a:r>
            <a:r>
              <a:rPr lang="zh-CN" altLang="en-US" dirty="0"/>
              <a:t>的替代模型来描述涡旋粒子的动力学，这样可以为我们后面训练扩散模型提供数据，同时可以在大的模型没出来前让我们提前了解一下涡旋粒子到底怎么演化</a:t>
            </a:r>
          </a:p>
          <a:p>
            <a:pPr eaLnBrk="1" hangingPunct="1">
              <a:spcBef>
                <a:spcPct val="0"/>
              </a:spcBef>
            </a:pPr>
            <a:endParaRPr lang="en-US" altLang="zh-CN" dirty="0"/>
          </a:p>
        </p:txBody>
      </p:sp>
      <p:sp>
        <p:nvSpPr>
          <p:cNvPr id="33796" name="灯片编号占位符 3">
            <a:extLst>
              <a:ext uri="{FF2B5EF4-FFF2-40B4-BE49-F238E27FC236}">
                <a16:creationId xmlns:a16="http://schemas.microsoft.com/office/drawing/2014/main" id="{57CEE29B-ADA6-3FD7-76C5-2A35BC81CF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36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12800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40E32-B49C-99A7-8524-2BB5CD4F2B0A}"/>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2F9DA95C-6317-B225-1445-C55AE07309C3}"/>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2BED3DEC-3779-BA58-145B-8397253977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zh-CN" dirty="0"/>
              <a:t>PINN</a:t>
            </a:r>
            <a:r>
              <a:rPr lang="zh-CN" altLang="en-US" dirty="0"/>
              <a:t>的核心优势在于将物理方程直接纳入模型训练，无需依赖原始数据。我们对薛定谔方程进行无量纲化，并且给粒子一个</a:t>
            </a:r>
            <a:r>
              <a:rPr lang="en-US" altLang="zh-CN" dirty="0"/>
              <a:t>x</a:t>
            </a:r>
            <a:r>
              <a:rPr lang="zh-CN" altLang="en-US" dirty="0"/>
              <a:t>方向的匀强电场，之后就可以观察例如涡旋粒子的加速过程。</a:t>
            </a:r>
            <a:endParaRPr lang="en-US" altLang="zh-CN" dirty="0"/>
          </a:p>
          <a:p>
            <a:endParaRPr lang="en-US" altLang="zh-CN" dirty="0"/>
          </a:p>
          <a:p>
            <a:r>
              <a:rPr lang="zh-CN" altLang="en-US" dirty="0"/>
              <a:t>训练模型实际上是最小化残差的过程。</a:t>
            </a:r>
            <a:r>
              <a:rPr lang="en-US" altLang="zh-CN" dirty="0"/>
              <a:t>PINN</a:t>
            </a:r>
            <a:r>
              <a:rPr lang="zh-CN" altLang="en-US" dirty="0"/>
              <a:t>模型中，残差由边界条件、初始条件和模型预测解三部分组成。</a:t>
            </a:r>
            <a:endParaRPr lang="en-US" altLang="zh-CN" dirty="0"/>
          </a:p>
          <a:p>
            <a:pPr eaLnBrk="1" hangingPunct="1">
              <a:spcBef>
                <a:spcPct val="0"/>
              </a:spcBef>
            </a:pPr>
            <a:endParaRPr lang="en-US" altLang="zh-CN" dirty="0"/>
          </a:p>
        </p:txBody>
      </p:sp>
      <p:sp>
        <p:nvSpPr>
          <p:cNvPr id="33796" name="灯片编号占位符 3">
            <a:extLst>
              <a:ext uri="{FF2B5EF4-FFF2-40B4-BE49-F238E27FC236}">
                <a16:creationId xmlns:a16="http://schemas.microsoft.com/office/drawing/2014/main" id="{999C243A-A21A-C9F3-737A-8D49B72608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37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964522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FEFCF-6439-7FAB-2B3E-67722AA86001}"/>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33CEBD22-BA56-CBBD-C860-A6467B5CF3D5}"/>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661E232A-9A29-DD8D-FD83-9D8FF0E4B2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dirty="0"/>
              <a:t>用上面的框架我们首先用平面波电子演化做了验证，模型结果与理论预测高度吻合：加速度相对误差约</a:t>
            </a:r>
            <a:r>
              <a:rPr lang="en-US" altLang="zh-CN" dirty="0"/>
              <a:t>6%</a:t>
            </a:r>
            <a:r>
              <a:rPr lang="zh-CN" altLang="en-US" dirty="0"/>
              <a:t>；波函数的归一化性质保持良好；并且从演化的动图可以看到，随着速度增大，周期变短，符合理论预期。表明模型精度高，演化结果可信。</a:t>
            </a:r>
          </a:p>
          <a:p>
            <a:pPr eaLnBrk="1" hangingPunct="1">
              <a:spcBef>
                <a:spcPct val="0"/>
              </a:spcBef>
            </a:pPr>
            <a:endParaRPr lang="en-US" altLang="zh-CN" dirty="0"/>
          </a:p>
        </p:txBody>
      </p:sp>
      <p:sp>
        <p:nvSpPr>
          <p:cNvPr id="33796" name="灯片编号占位符 3">
            <a:extLst>
              <a:ext uri="{FF2B5EF4-FFF2-40B4-BE49-F238E27FC236}">
                <a16:creationId xmlns:a16="http://schemas.microsoft.com/office/drawing/2014/main" id="{93581B24-3841-68CC-60AE-3A14E207F3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38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97241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8206A-D385-6384-808B-A0F44688C9CB}"/>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ABECAC2A-1954-8514-C2A8-3E1483798642}"/>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064F3C69-93E4-80C1-60D7-1502BE45DF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dirty="0"/>
              <a:t>那接下来我们就可以扩展到涡旋粒子的加速，我们发现：在外场作用下，角动量显著衰减（一个周期后降至</a:t>
            </a:r>
            <a:r>
              <a:rPr lang="en-US" altLang="zh-CN" dirty="0"/>
              <a:t>90%</a:t>
            </a:r>
            <a:r>
              <a:rPr lang="zh-CN" altLang="en-US" dirty="0"/>
              <a:t>），波包出现明显扭曲。这里主要是因为粒子的对称轴实际上是</a:t>
            </a:r>
            <a:r>
              <a:rPr lang="en-US" altLang="zh-CN" dirty="0"/>
              <a:t>z</a:t>
            </a:r>
            <a:r>
              <a:rPr lang="zh-CN" altLang="en-US" dirty="0"/>
              <a:t>，而我们在</a:t>
            </a:r>
            <a:r>
              <a:rPr lang="en-US" altLang="zh-CN" dirty="0"/>
              <a:t>x</a:t>
            </a:r>
            <a:r>
              <a:rPr lang="zh-CN" altLang="en-US" dirty="0"/>
              <a:t>方向，也就是某个</a:t>
            </a:r>
            <a:r>
              <a:rPr lang="en-US" altLang="zh-CN" dirty="0"/>
              <a:t>r</a:t>
            </a:r>
            <a:r>
              <a:rPr lang="zh-CN" altLang="en-US" dirty="0"/>
              <a:t>方向</a:t>
            </a:r>
            <a:r>
              <a:rPr lang="zh-CN" altLang="en-CN" dirty="0"/>
              <a:t>施加了</a:t>
            </a:r>
            <a:r>
              <a:rPr lang="zh-CN" altLang="en-US" dirty="0"/>
              <a:t>一个力，破坏了贝塞尔解的条件（</a:t>
            </a:r>
            <a:r>
              <a:rPr lang="zh-CN" altLang="en-CN" dirty="0"/>
              <a:t>柱对称</a:t>
            </a:r>
            <a:r>
              <a:rPr lang="zh-CN" altLang="en-US" dirty="0"/>
              <a:t>），因此波包才出现了扭曲，轨道角动量也开始出现衰减。</a:t>
            </a:r>
          </a:p>
          <a:p>
            <a:pPr eaLnBrk="1" hangingPunct="1">
              <a:spcBef>
                <a:spcPct val="0"/>
              </a:spcBef>
            </a:pPr>
            <a:endParaRPr lang="en-US" altLang="zh-CN" dirty="0"/>
          </a:p>
        </p:txBody>
      </p:sp>
      <p:sp>
        <p:nvSpPr>
          <p:cNvPr id="33796" name="灯片编号占位符 3">
            <a:extLst>
              <a:ext uri="{FF2B5EF4-FFF2-40B4-BE49-F238E27FC236}">
                <a16:creationId xmlns:a16="http://schemas.microsoft.com/office/drawing/2014/main" id="{C8DEED27-60FE-52B0-9879-7DDA83A787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39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9830400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F06E0-69ED-1937-F7D4-76554248D54B}"/>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F88CC629-E98A-9341-4504-FB839C645784}"/>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6DBE5AA2-BF36-3708-EB65-421DC2D21A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33796" name="灯片编号占位符 3">
            <a:extLst>
              <a:ext uri="{FF2B5EF4-FFF2-40B4-BE49-F238E27FC236}">
                <a16:creationId xmlns:a16="http://schemas.microsoft.com/office/drawing/2014/main" id="{1CE21E19-8AF3-6108-4C65-E56A458C4A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40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81470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99140-F63B-142A-4406-B7235E79EADE}"/>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F8E26554-2DD4-5D18-7B8A-DE68067DDE8A}"/>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4DEEEE25-93D4-5430-AAD2-00E42BA46D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33796" name="灯片编号占位符 3">
            <a:extLst>
              <a:ext uri="{FF2B5EF4-FFF2-40B4-BE49-F238E27FC236}">
                <a16:creationId xmlns:a16="http://schemas.microsoft.com/office/drawing/2014/main" id="{AB64912F-9E7C-5514-5688-28AF008BDB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41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040580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FDED1-312C-7BD0-FE4D-4A3A2038910F}"/>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DEA3195A-2B0D-9B79-B5AD-D6A774DEE3BE}"/>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14276120-2298-4130-BF6D-D475CF8616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33796" name="灯片编号占位符 3">
            <a:extLst>
              <a:ext uri="{FF2B5EF4-FFF2-40B4-BE49-F238E27FC236}">
                <a16:creationId xmlns:a16="http://schemas.microsoft.com/office/drawing/2014/main" id="{69C7D768-BF33-25B2-7184-764D1F72E5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42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94957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EBB8B-000E-D5D0-C620-37F4B405E6F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A0B45C3-C19C-30C6-AD69-D54BC1C62B48}"/>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AD485472-59AB-BFCA-C6FA-F695621210AA}"/>
              </a:ext>
            </a:extLst>
          </p:cNvPr>
          <p:cNvSpPr>
            <a:spLocks noGrp="1"/>
          </p:cNvSpPr>
          <p:nvPr>
            <p:ph type="body" idx="1"/>
          </p:nvPr>
        </p:nvSpPr>
        <p:spPr/>
        <p:txBody>
          <a:bodyPr>
            <a:normAutofit fontScale="92500" lnSpcReduction="20000"/>
          </a:bodyPr>
          <a:lstStyle/>
          <a:p>
            <a:r>
              <a:rPr lang="zh-CN" altLang="en-US" sz="1200" kern="1200" dirty="0">
                <a:solidFill>
                  <a:schemeClr val="tx1"/>
                </a:solidFill>
                <a:latin typeface="+mn-lt"/>
                <a:ea typeface="+mn-ea"/>
                <a:cs typeface="+mn-cs"/>
              </a:rPr>
              <a:t>在尾场加速中，电子注入是影响电子加速的一个关键因素，一种利用一束激光产生并维持长寿命等离子体气泡，另一束激光通过非有质动力作用引起气泡横向振荡，控制电子注入，从而利用相位控制的等离子体气泡振荡实现电子束的高效注入与加速。</a:t>
            </a:r>
            <a:endParaRPr lang="en-US" altLang="zh-CN"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由于单级 </a:t>
            </a:r>
            <a:r>
              <a:rPr lang="en-US" altLang="zh-CN" sz="1200" b="0" i="0" kern="1200" dirty="0">
                <a:solidFill>
                  <a:schemeClr val="tx1"/>
                </a:solidFill>
                <a:effectLst/>
                <a:latin typeface="+mn-lt"/>
                <a:ea typeface="+mn-ea"/>
                <a:cs typeface="+mn-cs"/>
              </a:rPr>
              <a:t>LWFA </a:t>
            </a:r>
            <a:r>
              <a:rPr lang="zh-CN" altLang="en-US" sz="1200" b="0" i="0" kern="1200" dirty="0">
                <a:solidFill>
                  <a:schemeClr val="tx1"/>
                </a:solidFill>
                <a:effectLst/>
                <a:latin typeface="+mn-lt"/>
                <a:ea typeface="+mn-ea"/>
                <a:cs typeface="+mn-cs"/>
              </a:rPr>
              <a:t>的能量增益有限， 弯曲等离子体通道被</a:t>
            </a:r>
            <a:r>
              <a:rPr lang="zh-CN" altLang="en-US" sz="1200" kern="1200" dirty="0">
                <a:solidFill>
                  <a:schemeClr val="tx1"/>
                </a:solidFill>
                <a:latin typeface="+mn-lt"/>
                <a:ea typeface="+mn-ea"/>
                <a:cs typeface="+mn-cs"/>
              </a:rPr>
              <a:t>提出用于引导激光并实现无缝多级加速，目前这一方案已被实验验证。</a:t>
            </a:r>
            <a:endParaRPr lang="en-US" altLang="zh-CN"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n-lt"/>
                <a:ea typeface="+mn-ea"/>
                <a:cs typeface="+mn-cs"/>
              </a:rPr>
              <a:t>在引入自旋极化这一自由度后，高能极化电子束具有新的应用前景，我们就此提出利用径向偏振激光驱动双等离子体尾波注入方法，解决激光尾波场中电子退极化的关键难题，从而实现超高密度极化阿秒电子束的产生。</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a:solidFill>
                <a:schemeClr val="tx1"/>
              </a:solidFill>
              <a:latin typeface="+mn-lt"/>
              <a:ea typeface="+mn-ea"/>
              <a:cs typeface="+mn-cs"/>
            </a:endParaRPr>
          </a:p>
          <a:p>
            <a:endParaRPr lang="en-US" altLang="zh-CN"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latin typeface="+mn-lt"/>
                <a:ea typeface="+mn-ea"/>
                <a:cs typeface="+mn-cs"/>
              </a:rPr>
              <a:t>通过逐发调节等离子体通道长度与局部氮气注入</a:t>
            </a:r>
            <a:r>
              <a:rPr lang="zh-CN" altLang="en-US" sz="1200" kern="1200" dirty="0">
                <a:solidFill>
                  <a:schemeClr val="tx1"/>
                </a:solidFill>
                <a:latin typeface="+mn-lt"/>
                <a:ea typeface="+mn-ea"/>
                <a:cs typeface="+mn-cs"/>
              </a:rPr>
              <a:t>也可以</a:t>
            </a:r>
            <a:r>
              <a:rPr lang="zh-CN" altLang="zh-CN" sz="1200" kern="1200" dirty="0">
                <a:solidFill>
                  <a:schemeClr val="tx1"/>
                </a:solidFill>
                <a:latin typeface="+mn-lt"/>
                <a:ea typeface="+mn-ea"/>
                <a:cs typeface="+mn-cs"/>
              </a:rPr>
              <a:t>实现了激光的匹配引导与</a:t>
            </a:r>
            <a:r>
              <a:rPr lang="zh-CN" altLang="en-US" sz="1200" kern="1200" dirty="0">
                <a:solidFill>
                  <a:schemeClr val="tx1"/>
                </a:solidFill>
                <a:latin typeface="+mn-lt"/>
                <a:ea typeface="+mn-ea"/>
                <a:cs typeface="+mn-cs"/>
              </a:rPr>
              <a:t>电子注入控制</a:t>
            </a:r>
            <a:r>
              <a:rPr lang="zh-CN" altLang="zh-CN" sz="1200" kern="1200" dirty="0">
                <a:solidFill>
                  <a:schemeClr val="tx1"/>
                </a:solidFill>
                <a:latin typeface="+mn-lt"/>
                <a:ea typeface="+mn-ea"/>
                <a:cs typeface="+mn-cs"/>
              </a:rPr>
              <a:t>，</a:t>
            </a:r>
            <a:r>
              <a:rPr lang="zh-CN" altLang="en-US" sz="1200" kern="1200" dirty="0">
                <a:solidFill>
                  <a:schemeClr val="tx1"/>
                </a:solidFill>
                <a:latin typeface="+mn-lt"/>
                <a:ea typeface="+mn-ea"/>
                <a:cs typeface="+mn-cs"/>
              </a:rPr>
              <a:t>可以</a:t>
            </a:r>
            <a:r>
              <a:rPr lang="zh-CN" altLang="zh-CN" sz="1200" kern="1200" dirty="0">
                <a:solidFill>
                  <a:schemeClr val="tx1"/>
                </a:solidFill>
                <a:latin typeface="+mn-lt"/>
                <a:ea typeface="+mn-ea"/>
                <a:cs typeface="+mn-cs"/>
              </a:rPr>
              <a:t>产生准单能且无暗电流的高</a:t>
            </a:r>
            <a:r>
              <a:rPr lang="zh-CN" altLang="en-US" sz="1200" kern="1200" dirty="0">
                <a:solidFill>
                  <a:schemeClr val="tx1"/>
                </a:solidFill>
                <a:latin typeface="+mn-lt"/>
                <a:ea typeface="+mn-ea"/>
                <a:cs typeface="+mn-cs"/>
              </a:rPr>
              <a:t>能</a:t>
            </a:r>
            <a:r>
              <a:rPr lang="zh-CN" altLang="zh-CN" sz="1200" kern="1200" dirty="0">
                <a:solidFill>
                  <a:schemeClr val="tx1"/>
                </a:solidFill>
                <a:latin typeface="+mn-lt"/>
                <a:ea typeface="+mn-ea"/>
                <a:cs typeface="+mn-cs"/>
              </a:rPr>
              <a:t>电子束。</a:t>
            </a:r>
            <a:endParaRPr lang="en-US" altLang="zh-CN"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n-lt"/>
                <a:ea typeface="+mn-ea"/>
                <a:cs typeface="+mn-cs"/>
              </a:rPr>
              <a:t>激光尾场加速相比于传统加速器也存在能散较大的问题，今年在这个问题上也取得了突破性的进展，使用一种主动能量压缩（</a:t>
            </a:r>
            <a:r>
              <a:rPr lang="en-US" altLang="zh-CN" sz="1200" kern="1200" dirty="0">
                <a:solidFill>
                  <a:schemeClr val="tx1"/>
                </a:solidFill>
                <a:latin typeface="+mn-lt"/>
                <a:ea typeface="+mn-ea"/>
                <a:cs typeface="+mn-cs"/>
              </a:rPr>
              <a:t>active energy compression</a:t>
            </a:r>
            <a:r>
              <a:rPr lang="zh-CN" altLang="en-US" sz="1200" kern="1200" dirty="0">
                <a:solidFill>
                  <a:schemeClr val="tx1"/>
                </a:solidFill>
                <a:latin typeface="+mn-lt"/>
                <a:ea typeface="+mn-ea"/>
                <a:cs typeface="+mn-cs"/>
              </a:rPr>
              <a:t>） 方法，可以显著提升激光等离子体加速器产生的电子束的能量稳定性和单色性，使其性能达到与传统射频加速器相当的水平。</a:t>
            </a:r>
            <a:endParaRPr lang="en-US" altLang="zh-CN"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n-lt"/>
                <a:ea typeface="+mn-ea"/>
                <a:cs typeface="+mn-cs"/>
              </a:rPr>
              <a:t>我们也提出了一种使用太赫兹波导自旋旋转器，实现相对论轻子束横向和纵向之间的灵活切换，调控效率可以达到</a:t>
            </a:r>
            <a:r>
              <a:rPr lang="en-US" altLang="zh-CN" sz="1200" kern="1200" dirty="0">
                <a:solidFill>
                  <a:schemeClr val="tx1"/>
                </a:solidFill>
                <a:latin typeface="+mn-lt"/>
                <a:ea typeface="+mn-ea"/>
                <a:cs typeface="+mn-cs"/>
              </a:rPr>
              <a:t>98%</a:t>
            </a:r>
            <a:r>
              <a:rPr lang="zh-CN" altLang="en-US" sz="1200" kern="1200" dirty="0">
                <a:solidFill>
                  <a:schemeClr val="tx1"/>
                </a:solidFill>
                <a:latin typeface="+mn-lt"/>
                <a:ea typeface="+mn-ea"/>
                <a:cs typeface="+mn-cs"/>
              </a:rPr>
              <a:t>以上</a:t>
            </a:r>
            <a:endParaRPr lang="en-US" altLang="zh-CN"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n-lt"/>
                <a:ea typeface="+mn-ea"/>
                <a:cs typeface="+mn-cs"/>
              </a:rPr>
              <a:t>在</a:t>
            </a:r>
            <a:r>
              <a:rPr lang="en-CN" altLang="zh-CN" sz="1200" kern="1200" dirty="0">
                <a:solidFill>
                  <a:schemeClr val="tx1"/>
                </a:solidFill>
                <a:latin typeface="+mn-lt"/>
                <a:ea typeface="+mn-ea"/>
                <a:cs typeface="+mn-cs"/>
              </a:rPr>
              <a:t>极化正电子</a:t>
            </a:r>
            <a:r>
              <a:rPr lang="zh-CN" altLang="en-US" sz="1200" kern="1200" dirty="0">
                <a:solidFill>
                  <a:schemeClr val="tx1"/>
                </a:solidFill>
                <a:latin typeface="+mn-lt"/>
                <a:ea typeface="+mn-ea"/>
                <a:cs typeface="+mn-cs"/>
              </a:rPr>
              <a:t>加速方面，我们也提出</a:t>
            </a:r>
            <a:r>
              <a:rPr lang="en-CN" altLang="zh-CN" sz="1200" kern="1200" dirty="0">
                <a:solidFill>
                  <a:schemeClr val="tx1"/>
                </a:solidFill>
                <a:latin typeface="+mn-lt"/>
                <a:ea typeface="+mn-ea"/>
                <a:cs typeface="+mn-cs"/>
              </a:rPr>
              <a:t>利用一束电子束穿过多空薄膜阵列</a:t>
            </a:r>
            <a:r>
              <a:rPr lang="zh-CN" altLang="en-US" sz="1200" kern="1200" dirty="0">
                <a:solidFill>
                  <a:schemeClr val="tx1"/>
                </a:solidFill>
                <a:latin typeface="+mn-lt"/>
                <a:ea typeface="+mn-ea"/>
                <a:cs typeface="+mn-cs"/>
              </a:rPr>
              <a:t>，在阵列的前几层</a:t>
            </a:r>
            <a:r>
              <a:rPr lang="zh-CN" altLang="en-CN" sz="1200" kern="1200" dirty="0">
                <a:solidFill>
                  <a:schemeClr val="tx1"/>
                </a:solidFill>
                <a:latin typeface="+mn-lt"/>
                <a:ea typeface="+mn-ea"/>
                <a:cs typeface="+mn-cs"/>
              </a:rPr>
              <a:t>填充了</a:t>
            </a:r>
            <a:r>
              <a:rPr lang="zh-CN" altLang="en-US" sz="1200" kern="1200" dirty="0">
                <a:solidFill>
                  <a:schemeClr val="tx1"/>
                </a:solidFill>
                <a:latin typeface="+mn-lt"/>
                <a:ea typeface="+mn-ea"/>
                <a:cs typeface="+mn-cs"/>
              </a:rPr>
              <a:t>气体正负电子等离子体，电子束穿过</a:t>
            </a:r>
            <a:r>
              <a:rPr lang="zh-CN" altLang="en-CN" sz="1200" kern="1200" dirty="0">
                <a:solidFill>
                  <a:schemeClr val="tx1"/>
                </a:solidFill>
                <a:latin typeface="+mn-lt"/>
                <a:ea typeface="+mn-ea"/>
                <a:cs typeface="+mn-cs"/>
              </a:rPr>
              <a:t>多层</a:t>
            </a:r>
            <a:r>
              <a:rPr lang="zh-CN" altLang="en-US" sz="1200" kern="1200" dirty="0">
                <a:solidFill>
                  <a:schemeClr val="tx1"/>
                </a:solidFill>
                <a:latin typeface="+mn-lt"/>
                <a:ea typeface="+mn-ea"/>
                <a:cs typeface="+mn-cs"/>
              </a:rPr>
              <a:t>薄膜过程中会将其中的正电子进行剥离，并且在通道内形成对正电子的</a:t>
            </a:r>
            <a:r>
              <a:rPr lang="zh-CN" altLang="en-CN" sz="1200" kern="1200" dirty="0">
                <a:solidFill>
                  <a:schemeClr val="tx1"/>
                </a:solidFill>
                <a:latin typeface="+mn-lt"/>
                <a:ea typeface="+mn-ea"/>
                <a:cs typeface="+mn-cs"/>
              </a:rPr>
              <a:t>聚焦场</a:t>
            </a:r>
            <a:r>
              <a:rPr lang="zh-CN" altLang="en-US" sz="1200" kern="1200" dirty="0">
                <a:solidFill>
                  <a:schemeClr val="tx1"/>
                </a:solidFill>
                <a:latin typeface="+mn-lt"/>
                <a:ea typeface="+mn-ea"/>
                <a:cs typeface="+mn-cs"/>
              </a:rPr>
              <a:t>，而在孔的背面形成很强的加速场，因此，正电子可以在这样一个聚焦、加速、聚焦的周期性电磁场中实现加速，同时我们发现这个结构可以对正电子的自旋进行保持，从而实现对极化正电子的高效加速，极化度可以保持</a:t>
            </a:r>
            <a:r>
              <a:rPr lang="en-US" altLang="zh-CN" sz="1200" kern="1200" dirty="0">
                <a:solidFill>
                  <a:schemeClr val="tx1"/>
                </a:solidFill>
                <a:latin typeface="+mn-lt"/>
                <a:ea typeface="+mn-ea"/>
                <a:cs typeface="+mn-cs"/>
              </a:rPr>
              <a:t>90%</a:t>
            </a:r>
            <a:r>
              <a:rPr lang="zh-CN" altLang="en-US" sz="1200" kern="1200" dirty="0">
                <a:solidFill>
                  <a:schemeClr val="tx1"/>
                </a:solidFill>
                <a:latin typeface="+mn-lt"/>
                <a:ea typeface="+mn-ea"/>
                <a:cs typeface="+mn-cs"/>
              </a:rPr>
              <a:t>以上，加速梯度在</a:t>
            </a:r>
            <a:r>
              <a:rPr lang="en-US" altLang="zh-CN" sz="1200" kern="1200" dirty="0" err="1">
                <a:solidFill>
                  <a:schemeClr val="tx1"/>
                </a:solidFill>
                <a:latin typeface="+mn-lt"/>
                <a:ea typeface="+mn-ea"/>
                <a:cs typeface="+mn-cs"/>
              </a:rPr>
              <a:t>TeV</a:t>
            </a:r>
            <a:r>
              <a:rPr lang="en-US" altLang="zh-CN" sz="1200" kern="1200" dirty="0">
                <a:solidFill>
                  <a:schemeClr val="tx1"/>
                </a:solidFill>
                <a:latin typeface="+mn-lt"/>
                <a:ea typeface="+mn-ea"/>
                <a:cs typeface="+mn-cs"/>
              </a:rPr>
              <a:t>/m</a:t>
            </a:r>
            <a:r>
              <a:rPr lang="zh-CN" altLang="en-US" sz="1200" kern="1200" dirty="0">
                <a:solidFill>
                  <a:schemeClr val="tx1"/>
                </a:solidFill>
                <a:latin typeface="+mn-lt"/>
                <a:ea typeface="+mn-ea"/>
                <a:cs typeface="+mn-cs"/>
              </a:rPr>
              <a:t>，并且保持很好的线性性。</a:t>
            </a:r>
            <a:endParaRPr lang="en-US" altLang="zh-CN"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latin typeface="+mn-lt"/>
              <a:ea typeface="+mn-ea"/>
              <a:cs typeface="+mn-cs"/>
            </a:endParaRPr>
          </a:p>
        </p:txBody>
      </p:sp>
      <p:sp>
        <p:nvSpPr>
          <p:cNvPr id="4" name="灯片编号占位符 3">
            <a:extLst>
              <a:ext uri="{FF2B5EF4-FFF2-40B4-BE49-F238E27FC236}">
                <a16:creationId xmlns:a16="http://schemas.microsoft.com/office/drawing/2014/main" id="{BD026B4C-42CC-FA0E-DB6B-D6966C2AE8F5}"/>
              </a:ext>
            </a:extLst>
          </p:cNvPr>
          <p:cNvSpPr>
            <a:spLocks noGrp="1"/>
          </p:cNvSpPr>
          <p:nvPr>
            <p:ph type="sldNum" sz="quarter" idx="5"/>
          </p:nvPr>
        </p:nvSpPr>
        <p:spPr/>
        <p:txBody>
          <a:bodyPr/>
          <a:lstStyle/>
          <a:p>
            <a:fld id="{2997D03D-ED54-44F4-93D3-469DD7E83329}" type="slidenum">
              <a:rPr lang="zh-CN" altLang="en-US" smtClean="0"/>
              <a:t>4</a:t>
            </a:fld>
            <a:endParaRPr lang="zh-CN" altLang="en-US"/>
          </a:p>
        </p:txBody>
      </p:sp>
    </p:spTree>
    <p:extLst>
      <p:ext uri="{BB962C8B-B14F-4D97-AF65-F5344CB8AC3E}">
        <p14:creationId xmlns:p14="http://schemas.microsoft.com/office/powerpoint/2010/main" val="90243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61916-99F8-B160-418C-E77AEC44BEC7}"/>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0E878BE2-E4F8-2218-7471-41FC274DC146}"/>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7848C6EA-586D-ADCC-8217-EAF9263F8D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33796" name="灯片编号占位符 3">
            <a:extLst>
              <a:ext uri="{FF2B5EF4-FFF2-40B4-BE49-F238E27FC236}">
                <a16:creationId xmlns:a16="http://schemas.microsoft.com/office/drawing/2014/main" id="{CD4226ED-682B-E833-22B1-9BDDA9D014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43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173054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19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4198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45D2804E-E58D-473F-BDB3-B22E9F140E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44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4367945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48229-6B17-0E35-6C78-0BF1E1A62963}"/>
            </a:ext>
          </a:extLst>
        </p:cNvPr>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D6B515FD-7CE6-0169-8204-178EA83EA759}"/>
              </a:ext>
            </a:extLst>
          </p:cNvPr>
          <p:cNvSpPr>
            <a:spLocks noGrp="1" noRot="1" noChangeAspect="1" noTextEdit="1"/>
          </p:cNvSpPr>
          <p:nvPr>
            <p:ph type="sldImg"/>
          </p:nvPr>
        </p:nvSpPr>
        <p:spPr bwMode="auto">
          <a:xfrm>
            <a:off x="90488" y="744538"/>
            <a:ext cx="6616700" cy="37226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6064FF9C-382A-12BE-6CEF-862F299807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a:p>
        </p:txBody>
      </p:sp>
      <p:sp>
        <p:nvSpPr>
          <p:cNvPr id="33796" name="灯片编号占位符 3">
            <a:extLst>
              <a:ext uri="{FF2B5EF4-FFF2-40B4-BE49-F238E27FC236}">
                <a16:creationId xmlns:a16="http://schemas.microsoft.com/office/drawing/2014/main" id="{AED4B1E0-150B-E0FD-C02F-38EB7BA1E0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B988525-F5A9-4B55-8E6A-5350F95E2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45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103711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AFA52A6-D6C0-49EA-AF07-9186EA4CA627}" type="slidenum">
              <a:rPr lang="zh-CN" altLang="en-US" smtClean="0"/>
              <a:t>46</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44B2A-5635-B092-3721-35ADB25A9F2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247501B-5C47-E24D-11F9-D4A88CA7F39D}"/>
              </a:ext>
            </a:extLst>
          </p:cNvPr>
          <p:cNvSpPr>
            <a:spLocks noGrp="1" noRot="1" noChangeAspect="1"/>
          </p:cNvSpPr>
          <p:nvPr>
            <p:ph type="sldImg"/>
          </p:nvPr>
        </p:nvSpPr>
        <p:spPr>
          <a:xfrm>
            <a:off x="90488" y="744538"/>
            <a:ext cx="6616700" cy="3722687"/>
          </a:xfrm>
        </p:spPr>
      </p:sp>
      <p:sp>
        <p:nvSpPr>
          <p:cNvPr id="3" name="备注占位符 2">
            <a:extLst>
              <a:ext uri="{FF2B5EF4-FFF2-40B4-BE49-F238E27FC236}">
                <a16:creationId xmlns:a16="http://schemas.microsoft.com/office/drawing/2014/main" id="{780CF705-29A2-76C9-B886-E44B58135D6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84F9AF9A-606D-0C76-45CF-805F4656EBA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F47CB-3076-4026-8B18-63F39C6D1FF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0408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4C9E1-D438-593A-BDAE-5B637A6E003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E2D017E-309A-00F3-FBFF-82AF65A4AAA1}"/>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EA790474-D5E5-7FD1-FF7B-BF6466DDDBAD}"/>
              </a:ext>
            </a:extLst>
          </p:cNvPr>
          <p:cNvSpPr>
            <a:spLocks noGrp="1"/>
          </p:cNvSpPr>
          <p:nvPr>
            <p:ph type="body" idx="1"/>
          </p:nvPr>
        </p:nvSpPr>
        <p:spPr/>
        <p:txBody>
          <a:bodyPr/>
          <a:lstStyle/>
          <a:p>
            <a:r>
              <a:rPr lang="zh-CN" altLang="en-US" dirty="0"/>
              <a:t>在实验方面，目前已有实验成功探测到非线性康普顿散射过程中的量子辐射反冲效应，证实了强场效应的存在性以及其对带电粒子动力学的显著影响，但是实验结果与理论描述不完全一致。理论和实验的进一步发展需要更精确的计算结果，因此需要计算顶点辐射、一阶辐射等对非线性康普顿过程的修正。此外，在</a:t>
            </a:r>
            <a:r>
              <a:rPr lang="en-US" altLang="zh-CN" dirty="0"/>
              <a:t>QED</a:t>
            </a:r>
            <a:r>
              <a:rPr lang="zh-CN" altLang="en-US" dirty="0"/>
              <a:t>级联过程中两个顶点以上的高阶过程发生的概率可能会超过基本的</a:t>
            </a:r>
            <a:r>
              <a:rPr lang="en-US" altLang="zh-CN" dirty="0"/>
              <a:t>QED</a:t>
            </a:r>
            <a:r>
              <a:rPr lang="zh-CN" altLang="en-US" dirty="0"/>
              <a:t>过程，因此需计算和考虑高阶过程。在自旋角动量方面，目前已发展了轻子自旋和光子偏振分辨的非线性康普顿，揭示了轻子自旋和光子偏振对散射过程的影响。在粒子内禀轨道角动量守恒方面，已发展出考虑横向相位结构的非线性康普顿散射理论的</a:t>
            </a:r>
            <a:r>
              <a:rPr lang="en-US" altLang="zh-CN" dirty="0"/>
              <a:t>S</a:t>
            </a:r>
            <a:r>
              <a:rPr lang="zh-CN" altLang="en-US" dirty="0"/>
              <a:t>矩阵形式，阐明了多光子吸收过程中的角动量转移机理。</a:t>
            </a:r>
          </a:p>
          <a:p>
            <a:endParaRPr lang="zh-CN" altLang="en-US" dirty="0"/>
          </a:p>
        </p:txBody>
      </p:sp>
      <p:sp>
        <p:nvSpPr>
          <p:cNvPr id="4" name="灯片编号占位符 3">
            <a:extLst>
              <a:ext uri="{FF2B5EF4-FFF2-40B4-BE49-F238E27FC236}">
                <a16:creationId xmlns:a16="http://schemas.microsoft.com/office/drawing/2014/main" id="{D3E1E289-275D-6C74-D757-34BB160F3911}"/>
              </a:ext>
            </a:extLst>
          </p:cNvPr>
          <p:cNvSpPr>
            <a:spLocks noGrp="1"/>
          </p:cNvSpPr>
          <p:nvPr>
            <p:ph type="sldNum" sz="quarter" idx="5"/>
          </p:nvPr>
        </p:nvSpPr>
        <p:spPr/>
        <p:txBody>
          <a:bodyPr/>
          <a:lstStyle/>
          <a:p>
            <a:fld id="{2997D03D-ED54-44F4-93D3-469DD7E83329}" type="slidenum">
              <a:rPr lang="zh-CN" altLang="en-US" smtClean="0"/>
              <a:t>5</a:t>
            </a:fld>
            <a:endParaRPr lang="zh-CN" altLang="en-US"/>
          </a:p>
        </p:txBody>
      </p:sp>
    </p:spTree>
    <p:extLst>
      <p:ext uri="{BB962C8B-B14F-4D97-AF65-F5344CB8AC3E}">
        <p14:creationId xmlns:p14="http://schemas.microsoft.com/office/powerpoint/2010/main" val="2062718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BB42E-3B2C-7F31-E6E7-DC77311101A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830211C-E3E9-DB3E-7B80-CA8A043B8A5A}"/>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149C4D34-C97B-6A9D-4207-E1F27746813F}"/>
              </a:ext>
            </a:extLst>
          </p:cNvPr>
          <p:cNvSpPr>
            <a:spLocks noGrp="1"/>
          </p:cNvSpPr>
          <p:nvPr>
            <p:ph type="body" idx="1"/>
          </p:nvPr>
        </p:nvSpPr>
        <p:spPr/>
        <p:txBody>
          <a:bodyPr/>
          <a:lstStyle/>
          <a:p>
            <a:r>
              <a:rPr lang="zh-CN" altLang="en-US" dirty="0"/>
              <a:t>非线性康普顿散射是天体过程（</a:t>
            </a:r>
            <a:r>
              <a:rPr lang="en-US" altLang="zh-CN" dirty="0"/>
              <a:t>QED</a:t>
            </a:r>
            <a:r>
              <a:rPr lang="zh-CN" altLang="en-US" dirty="0"/>
              <a:t>等离子体）中非常重要的基本过程。比如，在流丝不稳定性中，电子可通过辐射翻转效应在动量空间沿方位角方向极化。在</a:t>
            </a:r>
            <a:r>
              <a:rPr lang="en-US" altLang="zh-CN" dirty="0"/>
              <a:t>QED</a:t>
            </a:r>
            <a:r>
              <a:rPr lang="zh-CN" altLang="en-US" dirty="0"/>
              <a:t>级联过程中电子辐射可为级联过程提供伽马光子。利用等离子体镜反射可通过多普勒频移实现接近施温格极限强度的场，该强场与等离子体或电子束相互作用可研究非微扰的强场</a:t>
            </a:r>
            <a:r>
              <a:rPr lang="en-US" altLang="zh-CN" dirty="0"/>
              <a:t>QED</a:t>
            </a:r>
            <a:r>
              <a:rPr lang="zh-CN" altLang="en-US" dirty="0"/>
              <a:t>效应。此外，带有角动量的粒子源在核物理、高能粒子物理以及实验室天体物理等领域具有特殊应用前景。非线性康普顿可为带有角动量粒子源的产生提供新方法。比如，通过不对称的强激光与电子束对撞或者电子束与等离子体相互作用，可获得高极化度的电子源。通过强激光与等离子体相互作用可获得高亮高偏振的伽马光源。通过涡旋电子与圆偏振光激光对撞可获得涡旋伽马光源。</a:t>
            </a:r>
          </a:p>
          <a:p>
            <a:endParaRPr lang="zh-CN" altLang="en-US" dirty="0"/>
          </a:p>
        </p:txBody>
      </p:sp>
      <p:sp>
        <p:nvSpPr>
          <p:cNvPr id="4" name="灯片编号占位符 3">
            <a:extLst>
              <a:ext uri="{FF2B5EF4-FFF2-40B4-BE49-F238E27FC236}">
                <a16:creationId xmlns:a16="http://schemas.microsoft.com/office/drawing/2014/main" id="{F8E27B92-A9ED-685E-BA25-54A159C3EB0E}"/>
              </a:ext>
            </a:extLst>
          </p:cNvPr>
          <p:cNvSpPr>
            <a:spLocks noGrp="1"/>
          </p:cNvSpPr>
          <p:nvPr>
            <p:ph type="sldNum" sz="quarter" idx="5"/>
          </p:nvPr>
        </p:nvSpPr>
        <p:spPr/>
        <p:txBody>
          <a:bodyPr/>
          <a:lstStyle/>
          <a:p>
            <a:fld id="{2997D03D-ED54-44F4-93D3-469DD7E83329}" type="slidenum">
              <a:rPr lang="zh-CN" altLang="en-US" smtClean="0"/>
              <a:t>6</a:t>
            </a:fld>
            <a:endParaRPr lang="zh-CN" altLang="en-US"/>
          </a:p>
        </p:txBody>
      </p:sp>
    </p:spTree>
    <p:extLst>
      <p:ext uri="{BB962C8B-B14F-4D97-AF65-F5344CB8AC3E}">
        <p14:creationId xmlns:p14="http://schemas.microsoft.com/office/powerpoint/2010/main" val="3527340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n-lt"/>
                <a:ea typeface="+mn-ea"/>
                <a:cs typeface="+mn-cs"/>
              </a:rPr>
              <a:t>我们课题组通过​​完全极化截面理论​​与​​自旋分辨</a:t>
            </a:r>
            <a:r>
              <a:rPr lang="en-US" altLang="zh-CN" sz="1200" kern="1200" dirty="0">
                <a:solidFill>
                  <a:schemeClr val="tx1"/>
                </a:solidFill>
                <a:latin typeface="+mn-lt"/>
                <a:ea typeface="+mn-ea"/>
                <a:cs typeface="+mn-cs"/>
              </a:rPr>
              <a:t>MC</a:t>
            </a:r>
            <a:r>
              <a:rPr lang="zh-CN" altLang="en-US" sz="1200" kern="1200" dirty="0">
                <a:solidFill>
                  <a:schemeClr val="tx1"/>
                </a:solidFill>
                <a:latin typeface="+mn-lt"/>
                <a:ea typeface="+mn-ea"/>
                <a:cs typeface="+mn-cs"/>
              </a:rPr>
              <a:t>模拟​​，首次系统解析了</a:t>
            </a:r>
            <a:r>
              <a:rPr lang="en-US" altLang="zh-CN" sz="1200" kern="1200" dirty="0">
                <a:solidFill>
                  <a:schemeClr val="tx1"/>
                </a:solidFill>
                <a:latin typeface="+mn-lt"/>
                <a:ea typeface="+mn-ea"/>
                <a:cs typeface="+mn-cs"/>
              </a:rPr>
              <a:t>LP/CP</a:t>
            </a:r>
            <a:r>
              <a:rPr lang="zh-CN" altLang="en-US" sz="1200" kern="1200" dirty="0">
                <a:solidFill>
                  <a:schemeClr val="tx1"/>
                </a:solidFill>
                <a:latin typeface="+mn-lt"/>
                <a:ea typeface="+mn-ea"/>
                <a:cs typeface="+mn-cs"/>
              </a:rPr>
              <a:t>光子对撞中</a:t>
            </a:r>
            <a:r>
              <a:rPr lang="en-US" altLang="zh-CN" sz="1200" kern="1200" dirty="0">
                <a:solidFill>
                  <a:schemeClr val="tx1"/>
                </a:solidFill>
                <a:latin typeface="+mn-lt"/>
                <a:ea typeface="+mn-ea"/>
                <a:cs typeface="+mn-cs"/>
              </a:rPr>
              <a:t>BW</a:t>
            </a:r>
            <a:r>
              <a:rPr lang="zh-CN" altLang="en-US" sz="1200" kern="1200" dirty="0">
                <a:solidFill>
                  <a:schemeClr val="tx1"/>
                </a:solidFill>
                <a:latin typeface="+mn-lt"/>
                <a:ea typeface="+mn-ea"/>
                <a:cs typeface="+mn-cs"/>
              </a:rPr>
              <a:t>过程的方位角与极角依赖性。</a:t>
            </a:r>
            <a:endParaRPr lang="en-US" altLang="zh-CN" sz="1200" kern="1200" dirty="0">
              <a:solidFill>
                <a:schemeClr val="tx1"/>
              </a:solidFill>
              <a:latin typeface="+mn-lt"/>
              <a:ea typeface="+mn-ea"/>
              <a:cs typeface="+mn-cs"/>
            </a:endParaRPr>
          </a:p>
          <a:p>
            <a:pPr marL="0" algn="l" defTabSz="914400" rtl="0" eaLnBrk="1" latinLnBrk="0" hangingPunct="1"/>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n-lt"/>
                <a:ea typeface="+mn-ea"/>
                <a:cs typeface="+mn-cs"/>
              </a:rPr>
              <a:t>另外，</a:t>
            </a:r>
            <a:r>
              <a:rPr lang="en-US" altLang="zh-CN" sz="1200" dirty="0">
                <a:latin typeface="Times New Roman" panose="02020603050405020304" pitchFamily="18" charset="0"/>
                <a:cs typeface="Times New Roman" panose="02020603050405020304" pitchFamily="18" charset="0"/>
              </a:rPr>
              <a:t>M. Jirka</a:t>
            </a:r>
            <a:r>
              <a:rPr lang="zh-CN" altLang="en-US" sz="1200" dirty="0">
                <a:latin typeface="Times New Roman" panose="02020603050405020304" pitchFamily="18" charset="0"/>
                <a:cs typeface="Times New Roman" panose="02020603050405020304" pitchFamily="18" charset="0"/>
              </a:rPr>
              <a:t>等人提出利用径向偏振激光碰撞解决紧聚焦下种子电子逃逸问题，将</a:t>
            </a:r>
            <a:r>
              <a:rPr lang="en-US" altLang="zh-CN" sz="1200" dirty="0">
                <a:latin typeface="Times New Roman" panose="02020603050405020304" pitchFamily="18" charset="0"/>
                <a:cs typeface="Times New Roman" panose="02020603050405020304" pitchFamily="18" charset="0"/>
              </a:rPr>
              <a:t>QED</a:t>
            </a:r>
            <a:r>
              <a:rPr lang="zh-CN" altLang="en-US" sz="1200" dirty="0">
                <a:latin typeface="Times New Roman" panose="02020603050405020304" pitchFamily="18" charset="0"/>
                <a:cs typeface="Times New Roman" panose="02020603050405020304" pitchFamily="18" charset="0"/>
              </a:rPr>
              <a:t>级联阈值强度降低比线</a:t>
            </a:r>
            <a:r>
              <a:rPr lang="en-US" altLang="zh-CN" sz="1200" dirty="0">
                <a:latin typeface="Times New Roman" panose="02020603050405020304" pitchFamily="18" charset="0"/>
                <a:cs typeface="Times New Roman" panose="02020603050405020304" pitchFamily="18" charset="0"/>
              </a:rPr>
              <a:t>/</a:t>
            </a:r>
            <a:r>
              <a:rPr lang="zh-CN" altLang="en-US" sz="1200" dirty="0">
                <a:latin typeface="Times New Roman" panose="02020603050405020304" pitchFamily="18" charset="0"/>
                <a:cs typeface="Times New Roman" panose="02020603050405020304" pitchFamily="18" charset="0"/>
              </a:rPr>
              <a:t>圆偏振方案低</a:t>
            </a:r>
            <a:r>
              <a:rPr lang="en-US" altLang="zh-CN" sz="1200" dirty="0">
                <a:latin typeface="Times New Roman" panose="02020603050405020304" pitchFamily="18" charset="0"/>
                <a:cs typeface="Times New Roman" panose="02020603050405020304" pitchFamily="18" charset="0"/>
              </a:rPr>
              <a:t>100</a:t>
            </a:r>
            <a:r>
              <a:rPr lang="zh-CN" altLang="en-US" sz="1200" dirty="0">
                <a:latin typeface="Times New Roman" panose="02020603050405020304" pitchFamily="18" charset="0"/>
                <a:cs typeface="Times New Roman" panose="02020603050405020304" pitchFamily="18" charset="0"/>
              </a:rPr>
              <a:t>倍，产生空间分离的</a:t>
            </a:r>
            <a:r>
              <a:rPr lang="en-US" altLang="zh-CN" sz="1200" dirty="0">
                <a:latin typeface="Times New Roman" panose="02020603050405020304" pitchFamily="18" charset="0"/>
                <a:cs typeface="Times New Roman" panose="02020603050405020304" pitchFamily="18" charset="0"/>
              </a:rPr>
              <a:t>GeV</a:t>
            </a:r>
            <a:r>
              <a:rPr lang="zh-CN" altLang="en-US" sz="1200" dirty="0">
                <a:latin typeface="Times New Roman" panose="02020603050405020304" pitchFamily="18" charset="0"/>
                <a:cs typeface="Times New Roman" panose="02020603050405020304" pitchFamily="18" charset="0"/>
              </a:rPr>
              <a:t>正负电子束。</a:t>
            </a:r>
            <a:endParaRPr lang="en-US" altLang="zh-CN"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imes New Roman" panose="02020603050405020304" charset="0"/>
                <a:ea typeface="楷体" panose="02010609060101010101" pitchFamily="49" charset="-122"/>
                <a:cs typeface="Times New Roman" panose="02020603050405020304" charset="0"/>
              </a:rPr>
              <a:t>Alexander</a:t>
            </a:r>
            <a:r>
              <a:rPr lang="zh-CN" altLang="en-US" sz="1200" b="0" i="0" kern="1200" dirty="0">
                <a:solidFill>
                  <a:schemeClr val="tx1"/>
                </a:solidFill>
                <a:effectLst/>
                <a:latin typeface="+mn-lt"/>
                <a:ea typeface="+mn-ea"/>
                <a:cs typeface="+mn-cs"/>
              </a:rPr>
              <a:t>提出一种基于</a:t>
            </a:r>
            <a:r>
              <a:rPr lang="en-US" altLang="zh-CN" sz="1200" b="0" i="0" kern="1200" dirty="0" err="1">
                <a:solidFill>
                  <a:schemeClr val="tx1"/>
                </a:solidFill>
                <a:effectLst/>
                <a:latin typeface="+mn-lt"/>
                <a:ea typeface="+mn-ea"/>
                <a:cs typeface="+mn-cs"/>
              </a:rPr>
              <a:t>γ</a:t>
            </a:r>
            <a:r>
              <a:rPr lang="en-US" altLang="zh-CN" sz="1200" b="0" i="0" kern="1200" dirty="0">
                <a:solidFill>
                  <a:schemeClr val="tx1"/>
                </a:solidFill>
                <a:effectLst/>
                <a:latin typeface="+mn-lt"/>
                <a:ea typeface="+mn-ea"/>
                <a:cs typeface="+mn-cs"/>
              </a:rPr>
              <a:t>-flash</a:t>
            </a:r>
            <a:r>
              <a:rPr lang="zh-CN" altLang="en-US" sz="1200" b="0" i="0" kern="1200" dirty="0">
                <a:solidFill>
                  <a:schemeClr val="tx1"/>
                </a:solidFill>
                <a:effectLst/>
                <a:latin typeface="+mn-lt"/>
                <a:ea typeface="+mn-ea"/>
                <a:cs typeface="+mn-cs"/>
              </a:rPr>
              <a:t>光子源的全光学方案</a:t>
            </a:r>
            <a:r>
              <a:rPr lang="zh-CN" altLang="en-US" sz="1200" kern="1200" dirty="0">
                <a:solidFill>
                  <a:schemeClr val="tx1"/>
                </a:solidFill>
                <a:latin typeface="+mn-lt"/>
                <a:ea typeface="+mn-ea"/>
                <a:cs typeface="+mn-cs"/>
              </a:rPr>
              <a:t>，用于在强场</a:t>
            </a:r>
            <a:r>
              <a:rPr lang="en-US" altLang="zh-CN" sz="1200" kern="1200" dirty="0">
                <a:solidFill>
                  <a:schemeClr val="tx1"/>
                </a:solidFill>
                <a:latin typeface="+mn-lt"/>
                <a:ea typeface="+mn-ea"/>
                <a:cs typeface="+mn-cs"/>
              </a:rPr>
              <a:t>QED</a:t>
            </a:r>
            <a:r>
              <a:rPr lang="zh-CN" altLang="en-US" sz="1200" kern="1200" dirty="0">
                <a:solidFill>
                  <a:schemeClr val="tx1"/>
                </a:solidFill>
                <a:latin typeface="+mn-lt"/>
                <a:ea typeface="+mn-ea"/>
                <a:cs typeface="+mn-cs"/>
              </a:rPr>
              <a:t>实验中观测非线性</a:t>
            </a:r>
            <a:r>
              <a:rPr lang="en-US" altLang="zh-CN" sz="1200" kern="1200" dirty="0">
                <a:solidFill>
                  <a:schemeClr val="tx1"/>
                </a:solidFill>
                <a:latin typeface="+mn-lt"/>
                <a:ea typeface="+mn-ea"/>
                <a:cs typeface="+mn-cs"/>
              </a:rPr>
              <a:t>Breit-Wheeler</a:t>
            </a:r>
            <a:r>
              <a:rPr lang="zh-CN" altLang="en-US" sz="1200" kern="1200" dirty="0">
                <a:solidFill>
                  <a:schemeClr val="tx1"/>
                </a:solidFill>
                <a:latin typeface="+mn-lt"/>
                <a:ea typeface="+mn-ea"/>
                <a:cs typeface="+mn-cs"/>
              </a:rPr>
              <a:t>电子对产生过程。</a:t>
            </a:r>
            <a:endParaRPr lang="en-US" altLang="zh-CN" sz="1200" kern="1200" dirty="0">
              <a:solidFill>
                <a:schemeClr val="tx1"/>
              </a:solidFill>
              <a:latin typeface="+mn-lt"/>
              <a:ea typeface="+mn-ea"/>
              <a:cs typeface="+mn-cs"/>
            </a:endParaRPr>
          </a:p>
          <a:p>
            <a:pPr marL="0" algn="l" defTabSz="914400" rtl="0" eaLnBrk="1" latinLnBrk="0" hangingPunct="1"/>
            <a:endParaRPr lang="en-US" altLang="zh-CN" sz="1200" b="0" i="0" kern="1200" dirty="0">
              <a:solidFill>
                <a:schemeClr val="tx1"/>
              </a:solidFill>
              <a:effectLst/>
              <a:latin typeface="+mn-lt"/>
              <a:ea typeface="+mn-ea"/>
              <a:cs typeface="+mn-cs"/>
            </a:endParaRPr>
          </a:p>
          <a:p>
            <a:pPr marL="0" algn="l" defTabSz="914400" rtl="0" eaLnBrk="1" latinLnBrk="0" hangingPunct="1"/>
            <a:r>
              <a:rPr lang="zh-CN" altLang="en-US" sz="1200" dirty="0">
                <a:uFillTx/>
                <a:latin typeface="Times New Roman" panose="02020603050405020304" charset="0"/>
                <a:ea typeface="楷体" panose="02010609060101010101" pitchFamily="49" charset="-122"/>
                <a:cs typeface="楷体" panose="02010609060101010101" pitchFamily="49" charset="-122"/>
              </a:rPr>
              <a:t>我们组也通过</a:t>
            </a:r>
            <a:r>
              <a:rPr lang="zh-CN" altLang="en-US" sz="1200" dirty="0">
                <a:latin typeface="楷体" panose="02010609060101010101" pitchFamily="49" charset="-122"/>
                <a:ea typeface="楷体" panose="02010609060101010101" pitchFamily="49" charset="-122"/>
                <a:cs typeface="楷体" panose="02010609060101010101" pitchFamily="49" charset="-122"/>
              </a:rPr>
              <a:t>利用激光等离子体相互作用产生极化正电子源；</a:t>
            </a:r>
            <a:r>
              <a:rPr lang="zh-CN" altLang="en-US" sz="1200" dirty="0">
                <a:solidFill>
                  <a:schemeClr val="tx1"/>
                </a:solidFill>
                <a:uFillTx/>
                <a:latin typeface="Times New Roman" panose="02020603050405020304" charset="0"/>
                <a:ea typeface="楷体" panose="02010609060101010101" pitchFamily="49" charset="-122"/>
                <a:cs typeface="楷体" panose="02010609060101010101" pitchFamily="49" charset="-122"/>
              </a:rPr>
              <a:t>沈百飞老师课题组通过也有类似工作：涡旋</a:t>
            </a:r>
            <a:r>
              <a:rPr lang="en-US" altLang="zh-CN" sz="1200" dirty="0" err="1">
                <a:solidFill>
                  <a:schemeClr val="tx1"/>
                </a:solidFill>
                <a:uFillTx/>
                <a:latin typeface="Times New Roman" panose="02020603050405020304" charset="0"/>
                <a:ea typeface="楷体" panose="02010609060101010101" pitchFamily="49" charset="-122"/>
                <a:cs typeface="楷体" panose="02010609060101010101" pitchFamily="49" charset="-122"/>
              </a:rPr>
              <a:t>γ</a:t>
            </a:r>
            <a:r>
              <a:rPr lang="zh-CN" altLang="en-US" sz="1200" dirty="0">
                <a:solidFill>
                  <a:schemeClr val="tx1"/>
                </a:solidFill>
                <a:uFillTx/>
                <a:latin typeface="Times New Roman" panose="02020603050405020304" charset="0"/>
                <a:ea typeface="楷体" panose="02010609060101010101" pitchFamily="49" charset="-122"/>
                <a:cs typeface="楷体" panose="02010609060101010101" pitchFamily="49" charset="-122"/>
              </a:rPr>
              <a:t>光子通过线性 </a:t>
            </a:r>
            <a:r>
              <a:rPr lang="en-US" altLang="zh-CN" sz="1200" dirty="0">
                <a:solidFill>
                  <a:schemeClr val="tx1"/>
                </a:solidFill>
                <a:uFillTx/>
                <a:latin typeface="Times New Roman" panose="02020603050405020304" charset="0"/>
                <a:ea typeface="楷体" panose="02010609060101010101" pitchFamily="49" charset="-122"/>
                <a:cs typeface="楷体" panose="02010609060101010101" pitchFamily="49" charset="-122"/>
              </a:rPr>
              <a:t>Breit-Wheeler</a:t>
            </a:r>
            <a:r>
              <a:rPr lang="zh-CN" altLang="en-US" sz="1200" dirty="0">
                <a:solidFill>
                  <a:schemeClr val="tx1"/>
                </a:solidFill>
                <a:uFillTx/>
                <a:latin typeface="Times New Roman" panose="02020603050405020304" charset="0"/>
                <a:ea typeface="楷体" panose="02010609060101010101" pitchFamily="49" charset="-122"/>
                <a:cs typeface="楷体" panose="02010609060101010101" pitchFamily="49" charset="-122"/>
              </a:rPr>
              <a:t>产生了涡旋</a:t>
            </a:r>
            <a:r>
              <a:rPr lang="zh-CN" altLang="en-CN" sz="1200" dirty="0">
                <a:solidFill>
                  <a:schemeClr val="tx1"/>
                </a:solidFill>
                <a:uFillTx/>
                <a:latin typeface="Times New Roman" panose="02020603050405020304" charset="0"/>
                <a:ea typeface="楷体" panose="02010609060101010101" pitchFamily="49" charset="-122"/>
                <a:cs typeface="楷体" panose="02010609060101010101" pitchFamily="49" charset="-122"/>
              </a:rPr>
              <a:t>正负电子</a:t>
            </a:r>
            <a:r>
              <a:rPr lang="zh-CN" altLang="en-US" sz="1200" dirty="0">
                <a:solidFill>
                  <a:schemeClr val="tx1"/>
                </a:solidFill>
                <a:uFillTx/>
                <a:latin typeface="Times New Roman" panose="02020603050405020304" charset="0"/>
                <a:ea typeface="楷体" panose="02010609060101010101" pitchFamily="49" charset="-122"/>
                <a:cs typeface="楷体" panose="02010609060101010101" pitchFamily="49" charset="-122"/>
              </a:rPr>
              <a:t>对</a:t>
            </a:r>
            <a:endParaRPr lang="en-US" altLang="zh-CN" sz="1200" dirty="0">
              <a:solidFill>
                <a:schemeClr val="tx1"/>
              </a:solidFill>
              <a:uFillTx/>
              <a:latin typeface="Times New Roman" panose="02020603050405020304" charset="0"/>
              <a:ea typeface="楷体" panose="02010609060101010101" pitchFamily="49" charset="-122"/>
              <a:cs typeface="楷体" panose="02010609060101010101" pitchFamily="49" charset="-122"/>
            </a:endParaRPr>
          </a:p>
          <a:p>
            <a:pPr marL="0" algn="l" defTabSz="914400" rtl="0" eaLnBrk="1" latinLnBrk="0" hangingPunct="1"/>
            <a:endParaRPr lang="en-US" altLang="zh-CN" sz="1200" b="0" i="0" kern="1200" dirty="0">
              <a:solidFill>
                <a:schemeClr val="tx1"/>
              </a:solidFill>
              <a:effectLst/>
              <a:uFillTx/>
              <a:latin typeface="Times New Roman" panose="02020603050405020304" charset="0"/>
              <a:ea typeface="楷体" panose="02010609060101010101" pitchFamily="49" charset="-122"/>
              <a:cs typeface="+mn-cs"/>
            </a:endParaRPr>
          </a:p>
          <a:p>
            <a:r>
              <a:rPr lang="en-US" altLang="zh-CN" sz="1200" dirty="0">
                <a:latin typeface="Times New Roman" panose="02020603050405020304" charset="0"/>
                <a:ea typeface="楷体" panose="02010609060101010101" pitchFamily="49" charset="-122"/>
                <a:cs typeface="Times New Roman" panose="02020603050405020304" charset="0"/>
              </a:rPr>
              <a:t>Barbosa</a:t>
            </a:r>
            <a:r>
              <a:rPr lang="zh-CN" altLang="en-US" sz="1200" dirty="0">
                <a:latin typeface="Times New Roman" panose="02020603050405020304" charset="0"/>
                <a:ea typeface="楷体" panose="02010609060101010101" pitchFamily="49" charset="-122"/>
                <a:cs typeface="Times New Roman" panose="02020603050405020304" charset="0"/>
              </a:rPr>
              <a:t>等人</a:t>
            </a:r>
            <a:r>
              <a:rPr lang="zh-CN" altLang="en-US" sz="1200" kern="1200" dirty="0">
                <a:solidFill>
                  <a:schemeClr val="tx1"/>
                </a:solidFill>
                <a:latin typeface="+mn-lt"/>
                <a:ea typeface="+mn-ea"/>
                <a:cs typeface="+mn-cs"/>
              </a:rPr>
              <a:t>表明激光脉冲和它的二次谐波之间的相位偏移可以用来控制相对横向在非线性</a:t>
            </a:r>
            <a:r>
              <a:rPr lang="en-US" altLang="zh-CN" sz="1200" kern="1200" dirty="0">
                <a:solidFill>
                  <a:schemeClr val="tx1"/>
                </a:solidFill>
                <a:latin typeface="+mn-lt"/>
                <a:ea typeface="+mn-ea"/>
                <a:cs typeface="+mn-cs"/>
              </a:rPr>
              <a:t>Breit-Wheeler</a:t>
            </a:r>
            <a:r>
              <a:rPr lang="zh-CN" altLang="en-US" sz="1200" kern="1200" dirty="0">
                <a:solidFill>
                  <a:schemeClr val="tx1"/>
                </a:solidFill>
                <a:latin typeface="+mn-lt"/>
                <a:ea typeface="+mn-ea"/>
                <a:cs typeface="+mn-cs"/>
              </a:rPr>
              <a:t>过程中产生的电子和正电子的运动</a:t>
            </a:r>
            <a:endParaRPr lang="en-US" altLang="zh-CN" sz="1200" kern="1200" dirty="0">
              <a:solidFill>
                <a:schemeClr val="tx1"/>
              </a:solidFill>
              <a:latin typeface="+mn-lt"/>
              <a:ea typeface="+mn-ea"/>
              <a:cs typeface="+mn-cs"/>
            </a:endParaRPr>
          </a:p>
          <a:p>
            <a:endParaRPr lang="en-US" altLang="zh-CN" sz="1200" kern="1200" dirty="0">
              <a:solidFill>
                <a:schemeClr val="tx1"/>
              </a:solidFill>
              <a:latin typeface="+mn-lt"/>
              <a:ea typeface="+mn-ea"/>
              <a:cs typeface="+mn-cs"/>
            </a:endParaRPr>
          </a:p>
          <a:p>
            <a:r>
              <a:rPr lang="zh-CN" altLang="en-US" sz="1200" kern="1200" dirty="0">
                <a:solidFill>
                  <a:schemeClr val="tx1"/>
                </a:solidFill>
                <a:latin typeface="+mn-lt"/>
                <a:ea typeface="+mn-ea"/>
                <a:cs typeface="+mn-cs"/>
              </a:rPr>
              <a:t>此外，</a:t>
            </a:r>
            <a:r>
              <a:rPr lang="zh-CN" altLang="en-US" dirty="0"/>
              <a:t>德国理论物理研究所 </a:t>
            </a:r>
            <a:r>
              <a:rPr lang="en-US" altLang="zh-CN" dirty="0"/>
              <a:t>C. Müller </a:t>
            </a:r>
            <a:r>
              <a:rPr lang="zh-CN" altLang="en-US" dirty="0"/>
              <a:t>课题组提出了</a:t>
            </a:r>
            <a:r>
              <a:rPr lang="zh-CN" altLang="en-US" sz="1200" dirty="0">
                <a:latin typeface="楷体" panose="02010609060101010101" pitchFamily="49" charset="-122"/>
                <a:ea typeface="楷体" panose="02010609060101010101" pitchFamily="49" charset="-122"/>
              </a:rPr>
              <a:t>韧致辐射伽马光与强激光碰撞产生非线性 </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BW </a:t>
            </a:r>
            <a:r>
              <a:rPr lang="zh-CN" altLang="en-US" sz="1200" dirty="0">
                <a:latin typeface="楷体" panose="02010609060101010101" pitchFamily="49" charset="-122"/>
                <a:ea typeface="楷体" panose="02010609060101010101" pitchFamily="49" charset="-122"/>
              </a:rPr>
              <a:t>对过程的实验装置方案。</a:t>
            </a:r>
            <a:endParaRPr lang="en-US" altLang="zh-CN" sz="1200" kern="1200" dirty="0">
              <a:solidFill>
                <a:schemeClr val="tx1"/>
              </a:solidFill>
              <a:latin typeface="+mn-lt"/>
              <a:ea typeface="+mn-ea"/>
              <a:cs typeface="+mn-cs"/>
            </a:endParaRPr>
          </a:p>
          <a:p>
            <a:br>
              <a:rPr lang="en-US" altLang="zh-CN" sz="1200" b="0" i="0" kern="1200" dirty="0">
                <a:solidFill>
                  <a:schemeClr val="tx1"/>
                </a:solidFill>
                <a:effectLst/>
                <a:latin typeface="+mn-lt"/>
                <a:ea typeface="+mn-ea"/>
                <a:cs typeface="+mn-cs"/>
              </a:rPr>
            </a:br>
            <a:endParaRPr lang="zh-CN" altLang="en-US" dirty="0"/>
          </a:p>
        </p:txBody>
      </p:sp>
      <p:sp>
        <p:nvSpPr>
          <p:cNvPr id="4" name="灯片编号占位符 3"/>
          <p:cNvSpPr>
            <a:spLocks noGrp="1"/>
          </p:cNvSpPr>
          <p:nvPr>
            <p:ph type="sldNum" sz="quarter" idx="5"/>
          </p:nvPr>
        </p:nvSpPr>
        <p:spPr/>
        <p:txBody>
          <a:bodyPr/>
          <a:lstStyle/>
          <a:p>
            <a:fld id="{2997D03D-ED54-44F4-93D3-469DD7E83329}" type="slidenum">
              <a:rPr lang="zh-CN" altLang="en-US" smtClean="0"/>
              <a:t>7</a:t>
            </a:fld>
            <a:endParaRPr lang="zh-CN" altLang="en-US"/>
          </a:p>
        </p:txBody>
      </p:sp>
    </p:spTree>
    <p:extLst>
      <p:ext uri="{BB962C8B-B14F-4D97-AF65-F5344CB8AC3E}">
        <p14:creationId xmlns:p14="http://schemas.microsoft.com/office/powerpoint/2010/main" val="2843076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75E65-4766-F9E1-D6B1-535204C4CFC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28C928A-8E31-7C9C-8172-1FD2A213936B}"/>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27601EB5-C258-54B8-B5ED-1E7B08A8C58C}"/>
              </a:ext>
            </a:extLst>
          </p:cNvPr>
          <p:cNvSpPr>
            <a:spLocks noGrp="1"/>
          </p:cNvSpPr>
          <p:nvPr>
            <p:ph type="body" idx="1"/>
          </p:nvPr>
        </p:nvSpPr>
        <p:spPr/>
        <p:txBody>
          <a:bodyPr/>
          <a:lstStyle/>
          <a:p>
            <a:r>
              <a:rPr lang="zh-CN" altLang="en-US" dirty="0"/>
              <a:t>在量子场论中，</a:t>
            </a:r>
            <a:r>
              <a:rPr lang="zh-CN" altLang="en-US" b="0" i="0" dirty="0">
                <a:solidFill>
                  <a:srgbClr val="000000"/>
                </a:solidFill>
                <a:effectLst/>
                <a:latin typeface="PingFang SC"/>
              </a:rPr>
              <a:t>真空充满了不断产生、湮灭的​</a:t>
            </a:r>
            <a:r>
              <a:rPr lang="zh-CN" altLang="en-US" b="0" i="0" dirty="0">
                <a:solidFill>
                  <a:srgbClr val="000000"/>
                </a:solidFill>
                <a:effectLst/>
                <a:latin typeface="inherit"/>
              </a:rPr>
              <a:t>​虚粒子对，在</a:t>
            </a:r>
            <a:r>
              <a:rPr lang="en-US" altLang="zh-CN" b="0" i="0" dirty="0">
                <a:solidFill>
                  <a:srgbClr val="000000"/>
                </a:solidFill>
                <a:effectLst/>
                <a:latin typeface="inherit"/>
              </a:rPr>
              <a:t>QED</a:t>
            </a:r>
            <a:r>
              <a:rPr lang="zh-CN" altLang="en-US" b="0" i="0" dirty="0">
                <a:solidFill>
                  <a:srgbClr val="000000"/>
                </a:solidFill>
                <a:effectLst/>
                <a:latin typeface="inherit"/>
              </a:rPr>
              <a:t>中，主要是正负电子对​</a:t>
            </a:r>
            <a:r>
              <a:rPr lang="zh-CN" altLang="en-US" b="0" i="0" dirty="0">
                <a:solidFill>
                  <a:srgbClr val="000000"/>
                </a:solidFill>
                <a:effectLst/>
                <a:latin typeface="PingFang SC"/>
              </a:rPr>
              <a:t>​。</a:t>
            </a:r>
            <a:r>
              <a:rPr lang="en-US" altLang="zh-CN" b="0" i="0" dirty="0">
                <a:solidFill>
                  <a:srgbClr val="000000"/>
                </a:solidFill>
                <a:effectLst/>
                <a:latin typeface="PingFang SC"/>
              </a:rPr>
              <a:t>​</a:t>
            </a:r>
            <a:r>
              <a:rPr lang="zh-CN" altLang="en-US" b="0" i="0" dirty="0">
                <a:solidFill>
                  <a:srgbClr val="000000"/>
                </a:solidFill>
                <a:effectLst/>
                <a:latin typeface="inherit"/>
              </a:rPr>
              <a:t>​当存在外部电磁场时​</a:t>
            </a:r>
            <a:r>
              <a:rPr lang="zh-CN" altLang="en-US" b="0" i="0" dirty="0">
                <a:solidFill>
                  <a:srgbClr val="000000"/>
                </a:solidFill>
                <a:effectLst/>
                <a:latin typeface="PingFang SC"/>
              </a:rPr>
              <a:t>​，这些虚粒子对就会成为极化</a:t>
            </a:r>
            <a:r>
              <a:rPr lang="en-US" altLang="zh-CN" b="0" i="0" dirty="0">
                <a:solidFill>
                  <a:srgbClr val="000000"/>
                </a:solidFill>
                <a:effectLst/>
                <a:latin typeface="PingFang SC"/>
              </a:rPr>
              <a:t>/</a:t>
            </a:r>
            <a:r>
              <a:rPr lang="zh-CN" altLang="en-US" b="0" i="0" dirty="0">
                <a:solidFill>
                  <a:srgbClr val="000000"/>
                </a:solidFill>
                <a:effectLst/>
                <a:latin typeface="PingFang SC"/>
              </a:rPr>
              <a:t>磁化介质，使得穿过的光子偏振发生改变，就是真空双折射现象。目前利用静磁场与可见光光子相互作用探测真空双折射的装置有如</a:t>
            </a:r>
            <a:r>
              <a:rPr lang="en-US" altLang="zh-CN" b="0" i="0" dirty="0">
                <a:solidFill>
                  <a:srgbClr val="000000"/>
                </a:solidFill>
                <a:effectLst/>
                <a:latin typeface="PingFang SC"/>
              </a:rPr>
              <a:t>PVLAS BMV</a:t>
            </a:r>
            <a:r>
              <a:rPr lang="zh-CN" altLang="en-US" b="0" i="0" dirty="0">
                <a:solidFill>
                  <a:srgbClr val="000000"/>
                </a:solidFill>
                <a:effectLst/>
                <a:latin typeface="PingFang SC"/>
              </a:rPr>
              <a:t>以及</a:t>
            </a:r>
            <a:r>
              <a:rPr lang="en-US" altLang="zh-CN" b="0" i="0" dirty="0">
                <a:solidFill>
                  <a:srgbClr val="000000"/>
                </a:solidFill>
                <a:effectLst/>
                <a:latin typeface="PingFang SC"/>
              </a:rPr>
              <a:t>OVAL</a:t>
            </a:r>
            <a:r>
              <a:rPr lang="zh-CN" altLang="en-US" b="0" i="0" dirty="0">
                <a:solidFill>
                  <a:srgbClr val="000000"/>
                </a:solidFill>
                <a:effectLst/>
                <a:latin typeface="PingFang SC"/>
              </a:rPr>
              <a:t>等，在强激光驱动的方案中，有</a:t>
            </a:r>
            <a:r>
              <a:rPr lang="en-US" altLang="zh-CN" b="0" i="0" dirty="0">
                <a:solidFill>
                  <a:srgbClr val="000000"/>
                </a:solidFill>
                <a:effectLst/>
                <a:latin typeface="PingFang SC"/>
              </a:rPr>
              <a:t>100PW</a:t>
            </a:r>
            <a:r>
              <a:rPr lang="zh-CN" altLang="en-US" b="0" i="0" dirty="0">
                <a:solidFill>
                  <a:srgbClr val="000000"/>
                </a:solidFill>
                <a:effectLst/>
                <a:latin typeface="PingFang SC"/>
              </a:rPr>
              <a:t>强激光与</a:t>
            </a:r>
            <a:r>
              <a:rPr lang="en-US" altLang="zh-CN" b="0" i="0" dirty="0">
                <a:solidFill>
                  <a:srgbClr val="000000"/>
                </a:solidFill>
                <a:effectLst/>
                <a:latin typeface="PingFang SC"/>
              </a:rPr>
              <a:t>10keV XFEL</a:t>
            </a:r>
            <a:r>
              <a:rPr lang="zh-CN" altLang="en-US" b="0" i="0" dirty="0">
                <a:solidFill>
                  <a:srgbClr val="000000"/>
                </a:solidFill>
                <a:effectLst/>
                <a:latin typeface="PingFang SC"/>
              </a:rPr>
              <a:t>光子散射，测量光子椭偏度</a:t>
            </a:r>
            <a:r>
              <a:rPr lang="en-US" altLang="zh-CN" b="0" i="0" dirty="0">
                <a:solidFill>
                  <a:srgbClr val="000000"/>
                </a:solidFill>
                <a:effectLst/>
                <a:latin typeface="PingFang SC"/>
              </a:rPr>
              <a:t>(10^-10 – 10^-9)</a:t>
            </a:r>
            <a:r>
              <a:rPr lang="zh-CN" altLang="en-US" b="0" i="0" dirty="0">
                <a:solidFill>
                  <a:srgbClr val="000000"/>
                </a:solidFill>
                <a:effectLst/>
                <a:latin typeface="PingFang SC"/>
              </a:rPr>
              <a:t>方案；利用环形探测光束耦合双级成像光路，通过空间分离真空双折射信号与强背景光，测量量子真空非线性响应的低能常数</a:t>
            </a:r>
            <a:r>
              <a:rPr lang="en-US" altLang="zh-CN" b="0" i="0" dirty="0">
                <a:solidFill>
                  <a:srgbClr val="000000"/>
                </a:solidFill>
                <a:effectLst/>
                <a:latin typeface="PingFang SC"/>
              </a:rPr>
              <a:t>a</a:t>
            </a:r>
            <a:r>
              <a:rPr lang="zh-CN" altLang="en-US" b="0" i="0" dirty="0">
                <a:solidFill>
                  <a:srgbClr val="000000"/>
                </a:solidFill>
                <a:effectLst/>
                <a:latin typeface="PingFang SC"/>
              </a:rPr>
              <a:t>和</a:t>
            </a:r>
            <a:r>
              <a:rPr lang="en-US" altLang="zh-CN" b="0" i="0" dirty="0">
                <a:solidFill>
                  <a:srgbClr val="000000"/>
                </a:solidFill>
                <a:effectLst/>
                <a:latin typeface="PingFang SC"/>
              </a:rPr>
              <a:t>b</a:t>
            </a:r>
            <a:r>
              <a:rPr lang="zh-CN" altLang="en-US" b="0" i="0" dirty="0">
                <a:solidFill>
                  <a:srgbClr val="000000"/>
                </a:solidFill>
                <a:effectLst/>
                <a:latin typeface="PingFang SC"/>
              </a:rPr>
              <a:t>，实现精密测量；</a:t>
            </a:r>
            <a:r>
              <a:rPr lang="zh-CN" altLang="en-US" sz="1200" b="0" dirty="0">
                <a:latin typeface="Times New Roman" panose="02020603050405020304" pitchFamily="18" charset="0"/>
              </a:rPr>
              <a:t>Borysov等人提出</a:t>
            </a:r>
            <a:r>
              <a:rPr lang="zh-CN" altLang="en-US" b="0" dirty="0"/>
              <a:t>通过测量​​</a:t>
            </a:r>
            <a:r>
              <a:rPr lang="en-US" altLang="zh-CN" b="0" dirty="0"/>
              <a:t>NBW</a:t>
            </a:r>
            <a:r>
              <a:rPr lang="zh-CN" altLang="en-US" b="0" dirty="0"/>
              <a:t>的概率​​，作为间接探针来​​验证强激光场中非线性真空双折射效应​​的存在；</a:t>
            </a:r>
            <a:r>
              <a:rPr lang="da-DK" altLang="zh-CN" sz="1200" b="0" dirty="0">
                <a:latin typeface="Times New Roman" panose="02020603050405020304" pitchFamily="18" charset="0"/>
              </a:rPr>
              <a:t>Formanek</a:t>
            </a:r>
            <a:r>
              <a:rPr lang="zh-CN" altLang="en-US" sz="1200" b="0" dirty="0">
                <a:latin typeface="Times New Roman" panose="02020603050405020304" pitchFamily="18" charset="0"/>
              </a:rPr>
              <a:t>等人提出可以使用飞行激光的方式来延长相互作用时间，进而提高发生产率，便于探测；</a:t>
            </a:r>
            <a:r>
              <a:rPr lang="en-US" altLang="zh-CN" sz="1200" b="0" dirty="0" err="1">
                <a:latin typeface="Times New Roman" panose="02020603050405020304" pitchFamily="18" charset="0"/>
              </a:rPr>
              <a:t>Bullis</a:t>
            </a:r>
            <a:r>
              <a:rPr lang="zh-CN" altLang="en-US" sz="1200" b="0" dirty="0">
                <a:latin typeface="Times New Roman" panose="02020603050405020304" pitchFamily="18" charset="0"/>
              </a:rPr>
              <a:t>等人</a:t>
            </a:r>
            <a:r>
              <a:rPr lang="zh-CN" altLang="en-US" b="0" i="0" dirty="0">
                <a:solidFill>
                  <a:srgbClr val="000000"/>
                </a:solidFill>
                <a:effectLst/>
                <a:latin typeface="PingFang SC"/>
              </a:rPr>
              <a:t>提出了一种基于干涉仪原理并结合高频锁相放大技术的差分探测方案，用于极高灵敏度地测量激光诱导真空双折射产生的微弱椭圆偏振信号，以克服传统方法的噪声限制；另外我们组提出利用真空二向色性辅助的真空双折射效应，通过激光与相对论性电子束的碰撞，来产生高亮度、高偏振度的伽马射线束，为核物理与粒子物理研究提供新型光源。</a:t>
            </a:r>
            <a:endParaRPr lang="en-US" altLang="zh-CN" b="0" i="0" dirty="0">
              <a:solidFill>
                <a:srgbClr val="000000"/>
              </a:solidFill>
              <a:effectLst/>
              <a:latin typeface="PingFang SC"/>
            </a:endParaRPr>
          </a:p>
        </p:txBody>
      </p:sp>
      <p:sp>
        <p:nvSpPr>
          <p:cNvPr id="4" name="灯片编号占位符 3">
            <a:extLst>
              <a:ext uri="{FF2B5EF4-FFF2-40B4-BE49-F238E27FC236}">
                <a16:creationId xmlns:a16="http://schemas.microsoft.com/office/drawing/2014/main" id="{64B9C5F0-7F29-F771-1B0A-96CF48751054}"/>
              </a:ext>
            </a:extLst>
          </p:cNvPr>
          <p:cNvSpPr>
            <a:spLocks noGrp="1"/>
          </p:cNvSpPr>
          <p:nvPr>
            <p:ph type="sldNum" sz="quarter" idx="5"/>
          </p:nvPr>
        </p:nvSpPr>
        <p:spPr/>
        <p:txBody>
          <a:bodyPr/>
          <a:lstStyle/>
          <a:p>
            <a:fld id="{2997D03D-ED54-44F4-93D3-469DD7E83329}" type="slidenum">
              <a:rPr lang="zh-CN" altLang="en-US" smtClean="0"/>
              <a:t>8</a:t>
            </a:fld>
            <a:endParaRPr lang="zh-CN" altLang="en-US"/>
          </a:p>
        </p:txBody>
      </p:sp>
    </p:spTree>
    <p:extLst>
      <p:ext uri="{BB962C8B-B14F-4D97-AF65-F5344CB8AC3E}">
        <p14:creationId xmlns:p14="http://schemas.microsoft.com/office/powerpoint/2010/main" val="2217465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90129-4B7D-447E-B574-151230607BA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D7A23B3-6992-45EB-0701-E81DD06CC45B}"/>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11272902-8085-BF4F-FC6C-0B2D8B684F61}"/>
              </a:ext>
            </a:extLst>
          </p:cNvPr>
          <p:cNvSpPr>
            <a:spLocks noGrp="1"/>
          </p:cNvSpPr>
          <p:nvPr>
            <p:ph type="body" idx="1"/>
          </p:nvPr>
        </p:nvSpPr>
        <p:spPr/>
        <p:txBody>
          <a:bodyPr/>
          <a:lstStyle/>
          <a:p>
            <a:r>
              <a:rPr lang="zh-CN" altLang="en-US" dirty="0"/>
              <a:t>还有一类比较前沿的基于强激光的基础研究是关于轴子、类轴粒子的探测，轴子是为了解决强</a:t>
            </a:r>
            <a:r>
              <a:rPr lang="en-US" altLang="zh-CN" dirty="0"/>
              <a:t>CP</a:t>
            </a:r>
            <a:r>
              <a:rPr lang="zh-CN" altLang="en-US" dirty="0"/>
              <a:t>问题引入的一类</a:t>
            </a:r>
            <a:r>
              <a:rPr lang="zh-CN" altLang="en-CN" dirty="0"/>
              <a:t>伪标量</a:t>
            </a:r>
            <a:r>
              <a:rPr lang="zh-CN" altLang="en-US" dirty="0"/>
              <a:t>粒子，其中最重要的参数就是它的质量以及相互作用耦合常数，类轴粒子是对轴子的一个扩充，性质比较相似，是暗物质、暗能量的候选粒子或者相互作用媒介，它与电磁场可以发生相互作用，这是他们的相互作用方程。目前关于类轴粒子的探测有很多基于实验室强磁场、太阳以及宇宙轴子捕获的方案，最近几年随着强激光大科学装置的建设，国内外很多同行也提出了基于强激光的方案，国内如张院士团队以及沈老师团队。右边这个图是</a:t>
            </a:r>
            <a:r>
              <a:rPr lang="en-US" altLang="zh-CN" dirty="0"/>
              <a:t>21</a:t>
            </a:r>
            <a:r>
              <a:rPr lang="zh-CN" altLang="en-US" dirty="0"/>
              <a:t>年这篇文章中给出来的轴子、类轴子的质量以及与光子耦合常数的约束图，上面有颜色的都是目前已经排除的参数范围，但仍有较大范围有待探索。</a:t>
            </a:r>
          </a:p>
        </p:txBody>
      </p:sp>
      <p:sp>
        <p:nvSpPr>
          <p:cNvPr id="4" name="灯片编号占位符 3">
            <a:extLst>
              <a:ext uri="{FF2B5EF4-FFF2-40B4-BE49-F238E27FC236}">
                <a16:creationId xmlns:a16="http://schemas.microsoft.com/office/drawing/2014/main" id="{A1FCA209-A68D-B53B-3889-5805757C9A87}"/>
              </a:ext>
            </a:extLst>
          </p:cNvPr>
          <p:cNvSpPr>
            <a:spLocks noGrp="1"/>
          </p:cNvSpPr>
          <p:nvPr>
            <p:ph type="sldNum" sz="quarter" idx="5"/>
          </p:nvPr>
        </p:nvSpPr>
        <p:spPr/>
        <p:txBody>
          <a:bodyPr/>
          <a:lstStyle/>
          <a:p>
            <a:fld id="{2997D03D-ED54-44F4-93D3-469DD7E83329}" type="slidenum">
              <a:rPr lang="zh-CN" altLang="en-US" smtClean="0"/>
              <a:t>9</a:t>
            </a:fld>
            <a:endParaRPr lang="zh-CN" altLang="en-US"/>
          </a:p>
        </p:txBody>
      </p:sp>
    </p:spTree>
    <p:extLst>
      <p:ext uri="{BB962C8B-B14F-4D97-AF65-F5344CB8AC3E}">
        <p14:creationId xmlns:p14="http://schemas.microsoft.com/office/powerpoint/2010/main" val="3521232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9125337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6242085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607159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Picture 4"/>
          <p:cNvPicPr>
            <a:picLocks noChangeAspect="1" noChangeArrowheads="1"/>
          </p:cNvPicPr>
          <p:nvPr userDrawn="1"/>
        </p:nvPicPr>
        <p:blipFill>
          <a:blip r:embed="rId2" cstate="email">
            <a:duotone>
              <a:prstClr val="black"/>
              <a:schemeClr val="accent5">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005235" y="4075116"/>
            <a:ext cx="4186767" cy="2782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387688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994998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bg>
      <p:bgPr>
        <a:solidFill>
          <a:schemeClr val="bg1"/>
        </a:solidFill>
        <a:effectLst/>
      </p:bgPr>
    </p:bg>
    <p:spTree>
      <p:nvGrpSpPr>
        <p:cNvPr id="1" name=""/>
        <p:cNvGrpSpPr/>
        <p:nvPr/>
      </p:nvGrpSpPr>
      <p:grpSpPr>
        <a:xfrm>
          <a:off x="0" y="0"/>
          <a:ext cx="0" cy="0"/>
          <a:chOff x="0" y="0"/>
          <a:chExt cx="0" cy="0"/>
        </a:xfrm>
      </p:grpSpPr>
      <p:sp>
        <p:nvSpPr>
          <p:cNvPr id="3" name="矩形 2"/>
          <p:cNvSpPr/>
          <p:nvPr userDrawn="1"/>
        </p:nvSpPr>
        <p:spPr>
          <a:xfrm>
            <a:off x="0" y="360000"/>
            <a:ext cx="4320000" cy="540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userDrawn="1"/>
        </p:nvSpPr>
        <p:spPr>
          <a:xfrm>
            <a:off x="7873272" y="360000"/>
            <a:ext cx="4320000" cy="540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 name="图片 4"/>
          <p:cNvPicPr>
            <a:picLocks noChangeAspect="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537163" y="3"/>
            <a:ext cx="3182988" cy="838595"/>
          </a:xfrm>
          <a:prstGeom prst="rect">
            <a:avLst/>
          </a:prstGeom>
        </p:spPr>
      </p:pic>
    </p:spTree>
    <p:extLst>
      <p:ext uri="{BB962C8B-B14F-4D97-AF65-F5344CB8AC3E}">
        <p14:creationId xmlns:p14="http://schemas.microsoft.com/office/powerpoint/2010/main" val="209184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6" name="流程图: 过程 5"/>
          <p:cNvSpPr/>
          <p:nvPr userDrawn="1"/>
        </p:nvSpPr>
        <p:spPr>
          <a:xfrm rot="5400000">
            <a:off x="60436" y="155691"/>
            <a:ext cx="739101" cy="859973"/>
          </a:xfrm>
          <a:prstGeom prst="flowChartProcess">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流程图: 过程 6"/>
          <p:cNvSpPr/>
          <p:nvPr userDrawn="1"/>
        </p:nvSpPr>
        <p:spPr>
          <a:xfrm rot="5400000">
            <a:off x="711760" y="502221"/>
            <a:ext cx="739101" cy="166915"/>
          </a:xfrm>
          <a:prstGeom prst="flowChartProcess">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1468262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矩形 3"/>
          <p:cNvSpPr/>
          <p:nvPr userDrawn="1"/>
        </p:nvSpPr>
        <p:spPr>
          <a:xfrm rot="16200000">
            <a:off x="454178" y="-19429"/>
            <a:ext cx="812329" cy="1066991"/>
          </a:xfrm>
          <a:custGeom>
            <a:avLst/>
            <a:gdLst>
              <a:gd name="connsiteX0" fmla="*/ 0 w 661307"/>
              <a:gd name="connsiteY0" fmla="*/ 0 h 726621"/>
              <a:gd name="connsiteX1" fmla="*/ 661307 w 661307"/>
              <a:gd name="connsiteY1" fmla="*/ 0 h 726621"/>
              <a:gd name="connsiteX2" fmla="*/ 661307 w 661307"/>
              <a:gd name="connsiteY2" fmla="*/ 726621 h 726621"/>
              <a:gd name="connsiteX3" fmla="*/ 0 w 661307"/>
              <a:gd name="connsiteY3" fmla="*/ 726621 h 726621"/>
              <a:gd name="connsiteX4" fmla="*/ 0 w 661307"/>
              <a:gd name="connsiteY4" fmla="*/ 0 h 726621"/>
              <a:gd name="connsiteX0" fmla="*/ 0 w 661307"/>
              <a:gd name="connsiteY0" fmla="*/ 0 h 726621"/>
              <a:gd name="connsiteX1" fmla="*/ 661307 w 661307"/>
              <a:gd name="connsiteY1" fmla="*/ 0 h 726621"/>
              <a:gd name="connsiteX2" fmla="*/ 661307 w 661307"/>
              <a:gd name="connsiteY2" fmla="*/ 726621 h 726621"/>
              <a:gd name="connsiteX3" fmla="*/ 326571 w 661307"/>
              <a:gd name="connsiteY3" fmla="*/ 718457 h 726621"/>
              <a:gd name="connsiteX4" fmla="*/ 0 w 661307"/>
              <a:gd name="connsiteY4" fmla="*/ 726621 h 726621"/>
              <a:gd name="connsiteX5" fmla="*/ 0 w 661307"/>
              <a:gd name="connsiteY5" fmla="*/ 0 h 726621"/>
              <a:gd name="connsiteX0" fmla="*/ 0 w 661307"/>
              <a:gd name="connsiteY0" fmla="*/ 0 h 898071"/>
              <a:gd name="connsiteX1" fmla="*/ 661307 w 661307"/>
              <a:gd name="connsiteY1" fmla="*/ 0 h 898071"/>
              <a:gd name="connsiteX2" fmla="*/ 661307 w 661307"/>
              <a:gd name="connsiteY2" fmla="*/ 726621 h 898071"/>
              <a:gd name="connsiteX3" fmla="*/ 351063 w 661307"/>
              <a:gd name="connsiteY3" fmla="*/ 898071 h 898071"/>
              <a:gd name="connsiteX4" fmla="*/ 0 w 661307"/>
              <a:gd name="connsiteY4" fmla="*/ 726621 h 898071"/>
              <a:gd name="connsiteX5" fmla="*/ 0 w 661307"/>
              <a:gd name="connsiteY5" fmla="*/ 0 h 898071"/>
              <a:gd name="connsiteX0" fmla="*/ 0 w 661307"/>
              <a:gd name="connsiteY0" fmla="*/ 0 h 898071"/>
              <a:gd name="connsiteX1" fmla="*/ 661307 w 661307"/>
              <a:gd name="connsiteY1" fmla="*/ 0 h 898071"/>
              <a:gd name="connsiteX2" fmla="*/ 661307 w 661307"/>
              <a:gd name="connsiteY2" fmla="*/ 726621 h 898071"/>
              <a:gd name="connsiteX3" fmla="*/ 318406 w 661307"/>
              <a:gd name="connsiteY3" fmla="*/ 898071 h 898071"/>
              <a:gd name="connsiteX4" fmla="*/ 0 w 661307"/>
              <a:gd name="connsiteY4" fmla="*/ 726621 h 898071"/>
              <a:gd name="connsiteX5" fmla="*/ 0 w 661307"/>
              <a:gd name="connsiteY5" fmla="*/ 0 h 898071"/>
              <a:gd name="connsiteX0" fmla="*/ 0 w 661307"/>
              <a:gd name="connsiteY0" fmla="*/ 0 h 898071"/>
              <a:gd name="connsiteX1" fmla="*/ 661307 w 661307"/>
              <a:gd name="connsiteY1" fmla="*/ 0 h 898071"/>
              <a:gd name="connsiteX2" fmla="*/ 661307 w 661307"/>
              <a:gd name="connsiteY2" fmla="*/ 726621 h 898071"/>
              <a:gd name="connsiteX3" fmla="*/ 310242 w 661307"/>
              <a:gd name="connsiteY3" fmla="*/ 898071 h 898071"/>
              <a:gd name="connsiteX4" fmla="*/ 0 w 661307"/>
              <a:gd name="connsiteY4" fmla="*/ 726621 h 898071"/>
              <a:gd name="connsiteX5" fmla="*/ 0 w 661307"/>
              <a:gd name="connsiteY5" fmla="*/ 0 h 898071"/>
              <a:gd name="connsiteX0" fmla="*/ 0 w 661307"/>
              <a:gd name="connsiteY0" fmla="*/ 0 h 898071"/>
              <a:gd name="connsiteX1" fmla="*/ 661307 w 661307"/>
              <a:gd name="connsiteY1" fmla="*/ 0 h 898071"/>
              <a:gd name="connsiteX2" fmla="*/ 661307 w 661307"/>
              <a:gd name="connsiteY2" fmla="*/ 726621 h 898071"/>
              <a:gd name="connsiteX3" fmla="*/ 331673 w 661307"/>
              <a:gd name="connsiteY3" fmla="*/ 898071 h 898071"/>
              <a:gd name="connsiteX4" fmla="*/ 0 w 661307"/>
              <a:gd name="connsiteY4" fmla="*/ 726621 h 898071"/>
              <a:gd name="connsiteX5" fmla="*/ 0 w 661307"/>
              <a:gd name="connsiteY5" fmla="*/ 0 h 89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307" h="898071">
                <a:moveTo>
                  <a:pt x="0" y="0"/>
                </a:moveTo>
                <a:lnTo>
                  <a:pt x="661307" y="0"/>
                </a:lnTo>
                <a:lnTo>
                  <a:pt x="661307" y="726621"/>
                </a:lnTo>
                <a:lnTo>
                  <a:pt x="331673" y="898071"/>
                </a:lnTo>
                <a:lnTo>
                  <a:pt x="0" y="726621"/>
                </a:lnTo>
                <a:lnTo>
                  <a:pt x="0" y="0"/>
                </a:lnTo>
                <a:close/>
              </a:path>
            </a:pathLst>
          </a:custGeom>
          <a:solidFill>
            <a:srgbClr val="1557AE"/>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3" name="图片 2"/>
          <p:cNvPicPr>
            <a:picLocks noChangeAspect="1"/>
          </p:cNvPicPr>
          <p:nvPr userDrawn="1"/>
        </p:nvPicPr>
        <p:blipFill rotWithShape="1">
          <a:blip r:embed="rId2" cstate="email">
            <a:biLevel thresh="25000"/>
            <a:extLst>
              <a:ext uri="{28A0092B-C50C-407E-A947-70E740481C1C}">
                <a14:useLocalDpi xmlns:a14="http://schemas.microsoft.com/office/drawing/2010/main" val="0"/>
              </a:ext>
            </a:extLst>
          </a:blip>
          <a:srcRect/>
          <a:stretch/>
        </p:blipFill>
        <p:spPr>
          <a:xfrm>
            <a:off x="394816" y="195665"/>
            <a:ext cx="825512" cy="636802"/>
          </a:xfrm>
          <a:prstGeom prst="rect">
            <a:avLst/>
          </a:prstGeom>
        </p:spPr>
      </p:pic>
      <p:sp>
        <p:nvSpPr>
          <p:cNvPr id="4" name="矩形 3"/>
          <p:cNvSpPr/>
          <p:nvPr userDrawn="1"/>
        </p:nvSpPr>
        <p:spPr>
          <a:xfrm>
            <a:off x="95913" y="107904"/>
            <a:ext cx="150523" cy="812329"/>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矩形 5"/>
          <p:cNvSpPr/>
          <p:nvPr userDrawn="1"/>
        </p:nvSpPr>
        <p:spPr>
          <a:xfrm>
            <a:off x="8893023" y="6574393"/>
            <a:ext cx="3227333" cy="219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785" b="1" dirty="0">
                <a:solidFill>
                  <a:schemeClr val="bg1"/>
                </a:solidFill>
                <a:latin typeface="微软雅黑" panose="020B0503020204020204" pitchFamily="34" charset="-122"/>
                <a:ea typeface="微软雅黑" panose="020B0503020204020204" pitchFamily="34" charset="-122"/>
              </a:rPr>
              <a:t>西安交通大学</a:t>
            </a:r>
          </a:p>
        </p:txBody>
      </p:sp>
    </p:spTree>
    <p:extLst>
      <p:ext uri="{BB962C8B-B14F-4D97-AF65-F5344CB8AC3E}">
        <p14:creationId xmlns:p14="http://schemas.microsoft.com/office/powerpoint/2010/main" val="285119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59" r="-477"/>
          <a:stretch/>
        </p:blipFill>
        <p:spPr>
          <a:xfrm>
            <a:off x="-19350" y="0"/>
            <a:ext cx="12269409" cy="5588000"/>
          </a:xfrm>
          <a:prstGeom prst="rect">
            <a:avLst/>
          </a:prstGeom>
        </p:spPr>
      </p:pic>
      <p:sp>
        <p:nvSpPr>
          <p:cNvPr id="6" name="矩形 5"/>
          <p:cNvSpPr/>
          <p:nvPr userDrawn="1"/>
        </p:nvSpPr>
        <p:spPr>
          <a:xfrm>
            <a:off x="2" y="-1"/>
            <a:ext cx="12114591" cy="5529943"/>
          </a:xfrm>
          <a:prstGeom prst="rect">
            <a:avLst/>
          </a:prstGeom>
          <a:solidFill>
            <a:srgbClr val="384A5A">
              <a:alpha val="5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7" name="图片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581425" y="-79685"/>
            <a:ext cx="3610577" cy="1041512"/>
          </a:xfrm>
          <a:prstGeom prst="rect">
            <a:avLst/>
          </a:prstGeom>
        </p:spPr>
      </p:pic>
    </p:spTree>
    <p:extLst>
      <p:ext uri="{BB962C8B-B14F-4D97-AF65-F5344CB8AC3E}">
        <p14:creationId xmlns:p14="http://schemas.microsoft.com/office/powerpoint/2010/main" val="2147693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r>
              <a:rPr lang="zh-CN" altLang="en-US"/>
              <a:t>第</a:t>
            </a:r>
            <a:fld id="{69F4C988-B954-4FEE-8917-CD79A4F710D1}" type="slidenum">
              <a:rPr lang="zh-CN" altLang="en-US" smtClean="0"/>
              <a:t>‹#›</a:t>
            </a:fld>
            <a:r>
              <a:rPr lang="zh-CN" altLang="en-US"/>
              <a:t>页，共</a:t>
            </a:r>
            <a:r>
              <a:rPr lang="en-US" altLang="zh-CN"/>
              <a:t>31</a:t>
            </a:r>
            <a:r>
              <a:rPr lang="zh-CN" altLang="en-US"/>
              <a:t>页</a:t>
            </a:r>
            <a:endParaRPr lang="zh-CN" altLang="en-US" dirty="0"/>
          </a:p>
        </p:txBody>
      </p:sp>
    </p:spTree>
    <p:extLst>
      <p:ext uri="{BB962C8B-B14F-4D97-AF65-F5344CB8AC3E}">
        <p14:creationId xmlns:p14="http://schemas.microsoft.com/office/powerpoint/2010/main" val="1397218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4BAC5D68-84EA-4B3E-878F-185BED55DCF5}" type="slidenum">
              <a:rPr lang="zh-CN" altLang="en-US" smtClean="0"/>
              <a:t>‹#›</a:t>
            </a:fld>
            <a:endParaRPr lang="zh-CN" altLang="en-US"/>
          </a:p>
        </p:txBody>
      </p:sp>
    </p:spTree>
    <p:extLst>
      <p:ext uri="{BB962C8B-B14F-4D97-AF65-F5344CB8AC3E}">
        <p14:creationId xmlns:p14="http://schemas.microsoft.com/office/powerpoint/2010/main" val="72460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0611518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B0A210A7-FDBC-4E63-A1E5-7DBA9B3D8061}" type="slidenum">
              <a:rPr lang="zh-CN" altLang="en-US" smtClean="0"/>
              <a:t>‹#›</a:t>
            </a:fld>
            <a:endParaRPr lang="zh-CN" altLang="en-US"/>
          </a:p>
        </p:txBody>
      </p:sp>
      <p:sp>
        <p:nvSpPr>
          <p:cNvPr id="7" name="灯片编号占位符 5">
            <a:extLst>
              <a:ext uri="{FF2B5EF4-FFF2-40B4-BE49-F238E27FC236}">
                <a16:creationId xmlns:a16="http://schemas.microsoft.com/office/drawing/2014/main" id="{5D121B28-0C38-C866-19EC-480884B24B90}"/>
              </a:ext>
            </a:extLst>
          </p:cNvPr>
          <p:cNvSpPr txBox="1"/>
          <p:nvPr userDrawn="1"/>
        </p:nvSpPr>
        <p:spPr>
          <a:xfrm>
            <a:off x="8940800" y="427039"/>
            <a:ext cx="2844800" cy="365125"/>
          </a:xfrm>
          <a:prstGeom prst="rect">
            <a:avLst/>
          </a:prstGeom>
        </p:spPr>
        <p:txBody>
          <a:bodyPr vert="horz" lIns="91440" tIns="45720" rIns="91440" bIns="45720" rtlCol="0" anchor="ctr"/>
          <a:lstStyle>
            <a:defPPr>
              <a:defRPr lang="zh-CN"/>
            </a:defPPr>
            <a:lvl1pPr algn="r" rtl="0" eaLnBrk="1" fontAlgn="auto" hangingPunct="1">
              <a:spcBef>
                <a:spcPts val="0"/>
              </a:spcBef>
              <a:spcAft>
                <a:spcPts val="0"/>
              </a:spcAft>
              <a:defRPr sz="2000" b="1" kern="1200">
                <a:solidFill>
                  <a:schemeClr val="tx1">
                    <a:tint val="75000"/>
                  </a:schemeClr>
                </a:solidFill>
                <a:latin typeface="+mn-lt"/>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fld id="{69F4C988-B954-4FEE-8917-CD79A4F710D1}" type="slidenum">
              <a:rPr lang="zh-CN" altLang="en-US" sz="2000" smtClean="0"/>
              <a:t>‹#›</a:t>
            </a:fld>
            <a:r>
              <a:rPr lang="en-US" altLang="zh-CN" sz="2000"/>
              <a:t>/31</a:t>
            </a:r>
            <a:endParaRPr lang="zh-CN" altLang="en-US" sz="2000" dirty="0"/>
          </a:p>
        </p:txBody>
      </p:sp>
    </p:spTree>
    <p:extLst>
      <p:ext uri="{BB962C8B-B14F-4D97-AF65-F5344CB8AC3E}">
        <p14:creationId xmlns:p14="http://schemas.microsoft.com/office/powerpoint/2010/main" val="1903466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a:defRPr/>
            </a:pPr>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75BC67C2-EBB8-49CD-B55C-E45EE145A205}" type="slidenum">
              <a:rPr lang="zh-CN" altLang="en-US" smtClean="0"/>
              <a:t>‹#›</a:t>
            </a:fld>
            <a:endParaRPr lang="zh-CN" altLang="en-US"/>
          </a:p>
        </p:txBody>
      </p:sp>
    </p:spTree>
    <p:extLst>
      <p:ext uri="{BB962C8B-B14F-4D97-AF65-F5344CB8AC3E}">
        <p14:creationId xmlns:p14="http://schemas.microsoft.com/office/powerpoint/2010/main" val="3255767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a:defRPr/>
            </a:pPr>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E873065A-EB5E-4F58-9816-64B1ECFC2562}" type="slidenum">
              <a:rPr lang="zh-CN" altLang="en-US" smtClean="0"/>
              <a:t>‹#›</a:t>
            </a:fld>
            <a:endParaRPr lang="zh-CN" altLang="en-US"/>
          </a:p>
        </p:txBody>
      </p:sp>
    </p:spTree>
    <p:extLst>
      <p:ext uri="{BB962C8B-B14F-4D97-AF65-F5344CB8AC3E}">
        <p14:creationId xmlns:p14="http://schemas.microsoft.com/office/powerpoint/2010/main" val="3256959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2F01482E-5C7A-4D52-AF75-9F9C992F08A4}" type="slidenum">
              <a:rPr lang="zh-CN" altLang="en-US" smtClean="0"/>
              <a:t>‹#›</a:t>
            </a:fld>
            <a:endParaRPr lang="zh-CN" altLang="en-US"/>
          </a:p>
        </p:txBody>
      </p:sp>
    </p:spTree>
    <p:extLst>
      <p:ext uri="{BB962C8B-B14F-4D97-AF65-F5344CB8AC3E}">
        <p14:creationId xmlns:p14="http://schemas.microsoft.com/office/powerpoint/2010/main" val="1839314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03B6FFE0-05EC-40BF-AF77-037D56D3E786}" type="slidenum">
              <a:rPr lang="zh-CN" altLang="en-US" smtClean="0"/>
              <a:t>‹#›</a:t>
            </a:fld>
            <a:endParaRPr lang="zh-CN" altLang="en-US"/>
          </a:p>
        </p:txBody>
      </p:sp>
    </p:spTree>
    <p:extLst>
      <p:ext uri="{BB962C8B-B14F-4D97-AF65-F5344CB8AC3E}">
        <p14:creationId xmlns:p14="http://schemas.microsoft.com/office/powerpoint/2010/main" val="1720436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41AD5D69-19C4-41F4-B9BC-D5209189F968}" type="slidenum">
              <a:rPr lang="zh-CN" altLang="en-US" smtClean="0"/>
              <a:t>‹#›</a:t>
            </a:fld>
            <a:endParaRPr lang="zh-CN" altLang="en-US"/>
          </a:p>
        </p:txBody>
      </p:sp>
    </p:spTree>
    <p:extLst>
      <p:ext uri="{BB962C8B-B14F-4D97-AF65-F5344CB8AC3E}">
        <p14:creationId xmlns:p14="http://schemas.microsoft.com/office/powerpoint/2010/main" val="1720446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D01DDC2-1643-4B63-BDE5-CD2CC0A836CE}" type="slidenum">
              <a:rPr lang="zh-CN" altLang="en-US" smtClean="0"/>
              <a:t>‹#›</a:t>
            </a:fld>
            <a:endParaRPr lang="zh-CN" altLang="en-US"/>
          </a:p>
        </p:txBody>
      </p:sp>
    </p:spTree>
    <p:extLst>
      <p:ext uri="{BB962C8B-B14F-4D97-AF65-F5344CB8AC3E}">
        <p14:creationId xmlns:p14="http://schemas.microsoft.com/office/powerpoint/2010/main" val="777342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C4F84D6C-378A-4746-B180-5DAE12AFC0F2}" type="slidenum">
              <a:rPr lang="zh-CN" altLang="en-US" smtClean="0"/>
              <a:t>‹#›</a:t>
            </a:fld>
            <a:endParaRPr lang="zh-CN" altLang="en-US"/>
          </a:p>
        </p:txBody>
      </p:sp>
    </p:spTree>
    <p:extLst>
      <p:ext uri="{BB962C8B-B14F-4D97-AF65-F5344CB8AC3E}">
        <p14:creationId xmlns:p14="http://schemas.microsoft.com/office/powerpoint/2010/main" val="725697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AA879E1-8323-4E2C-8A7A-F44206E929DF}" type="slidenum">
              <a:rPr lang="zh-CN" altLang="en-US" smtClean="0"/>
              <a:t>‹#›</a:t>
            </a:fld>
            <a:endParaRPr lang="zh-CN" altLang="en-US"/>
          </a:p>
        </p:txBody>
      </p:sp>
    </p:spTree>
    <p:extLst>
      <p:ext uri="{BB962C8B-B14F-4D97-AF65-F5344CB8AC3E}">
        <p14:creationId xmlns:p14="http://schemas.microsoft.com/office/powerpoint/2010/main" val="1787655666"/>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cxnSp>
        <p:nvCxnSpPr>
          <p:cNvPr id="7" name="直接连接符 6"/>
          <p:cNvCxnSpPr/>
          <p:nvPr userDrawn="1"/>
        </p:nvCxnSpPr>
        <p:spPr>
          <a:xfrm>
            <a:off x="1" y="798195"/>
            <a:ext cx="12216977" cy="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图片 7" descr="16f0e80ee270d430d584898629ed9b51"/>
          <p:cNvPicPr>
            <a:picLocks noChangeAspect="1"/>
          </p:cNvPicPr>
          <p:nvPr userDrawn="1"/>
        </p:nvPicPr>
        <p:blipFill>
          <a:blip r:embed="rId2">
            <a:lum bright="-6000" contrast="48000"/>
          </a:blip>
          <a:stretch>
            <a:fillRect/>
          </a:stretch>
        </p:blipFill>
        <p:spPr>
          <a:xfrm>
            <a:off x="9451341" y="154306"/>
            <a:ext cx="2435860" cy="489585"/>
          </a:xfrm>
          <a:prstGeom prst="rect">
            <a:avLst/>
          </a:prstGeom>
        </p:spPr>
      </p:pic>
      <p:sp>
        <p:nvSpPr>
          <p:cNvPr id="2" name="灯片编号占位符 5"/>
          <p:cNvSpPr>
            <a:spLocks noGrp="1"/>
          </p:cNvSpPr>
          <p:nvPr>
            <p:ph type="sldNum" sz="quarter" idx="12"/>
          </p:nvPr>
        </p:nvSpPr>
        <p:spPr>
          <a:xfrm>
            <a:off x="8737600" y="6356351"/>
            <a:ext cx="2844800" cy="365125"/>
          </a:xfrm>
        </p:spPr>
        <p:txBody>
          <a:bodyPr/>
          <a:lstStyle>
            <a:lvl1pPr>
              <a:defRPr/>
            </a:lvl1pPr>
          </a:lstStyle>
          <a:p>
            <a:pPr>
              <a:defRPr/>
            </a:pPr>
            <a:fld id="{69F4C988-B954-4FEE-8917-CD79A4F710D1}" type="slidenum">
              <a:rPr lang="zh-CN" altLang="en-US"/>
              <a:t>‹#›</a:t>
            </a:fld>
            <a:endParaRPr lang="zh-CN" altLang="en-US" dirty="0"/>
          </a:p>
        </p:txBody>
      </p:sp>
    </p:spTree>
    <p:extLst>
      <p:ext uri="{BB962C8B-B14F-4D97-AF65-F5344CB8AC3E}">
        <p14:creationId xmlns:p14="http://schemas.microsoft.com/office/powerpoint/2010/main" val="2111748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11/18/2025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357256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5738576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5533652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5330157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E068EE41-2C4B-4134-B22C-FD6FB70E95F9}" type="slidenum">
              <a:rPr lang="en-US" altLang="zh-CN" smtClean="0"/>
              <a:pPr>
                <a:defRPr/>
              </a:pPr>
              <a:t>‹#›</a:t>
            </a:fld>
            <a:endParaRPr lang="zh-CN" altLang="en-US"/>
          </a:p>
        </p:txBody>
      </p:sp>
    </p:spTree>
    <p:extLst>
      <p:ext uri="{BB962C8B-B14F-4D97-AF65-F5344CB8AC3E}">
        <p14:creationId xmlns:p14="http://schemas.microsoft.com/office/powerpoint/2010/main" val="846768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11/18/2025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4102122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11/18/2025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104582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AA879E1-8323-4E2C-8A7A-F44206E929DF}" type="slidenum">
              <a:rPr lang="zh-CN" altLang="en-US" smtClean="0"/>
              <a:t>‹#›</a:t>
            </a:fld>
            <a:endParaRPr lang="zh-CN" altLang="en-US"/>
          </a:p>
        </p:txBody>
      </p:sp>
    </p:spTree>
    <p:extLst>
      <p:ext uri="{BB962C8B-B14F-4D97-AF65-F5344CB8AC3E}">
        <p14:creationId xmlns:p14="http://schemas.microsoft.com/office/powerpoint/2010/main" val="332215863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63" r:id="rId13"/>
    <p:sldLayoutId id="2147483664" r:id="rId14"/>
    <p:sldLayoutId id="2147483665" r:id="rId15"/>
    <p:sldLayoutId id="2147483666" r:id="rId16"/>
    <p:sldLayoutId id="2147483667"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AA879E1-8323-4E2C-8A7A-F44206E929DF}" type="slidenum">
              <a:rPr lang="zh-CN" altLang="en-US" smtClean="0"/>
              <a:t>‹#›</a:t>
            </a:fld>
            <a:endParaRPr lang="zh-CN" altLang="en-US"/>
          </a:p>
        </p:txBody>
      </p:sp>
    </p:spTree>
    <p:extLst>
      <p:ext uri="{BB962C8B-B14F-4D97-AF65-F5344CB8AC3E}">
        <p14:creationId xmlns:p14="http://schemas.microsoft.com/office/powerpoint/2010/main" val="267421830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72.png"/><Relationship Id="rId4" Type="http://schemas.openxmlformats.org/officeDocument/2006/relationships/image" Target="../media/image71.svg"/></Relationships>
</file>

<file path=ppt/slides/_rels/slide12.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1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81.gif"/><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8" Type="http://schemas.openxmlformats.org/officeDocument/2006/relationships/image" Target="../media/image530.png"/><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3.png"/></Relationships>
</file>

<file path=ppt/slides/_rels/slide1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1.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101.jpeg"/><Relationship Id="rId7"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NULL"/><Relationship Id="rId4" Type="http://schemas.openxmlformats.org/officeDocument/2006/relationships/image" Target="../media/image102.png"/></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image" Target="../media/image106.png"/><Relationship Id="rId7" Type="http://schemas.openxmlformats.org/officeDocument/2006/relationships/image" Target="../media/image390.pn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380.png"/><Relationship Id="rId5" Type="http://schemas.openxmlformats.org/officeDocument/2006/relationships/image" Target="../media/image630.png"/><Relationship Id="rId4" Type="http://schemas.openxmlformats.org/officeDocument/2006/relationships/image" Target="../media/image107.png"/></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109.png"/></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111.png"/></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29.xml"/><Relationship Id="rId5" Type="http://schemas.openxmlformats.org/officeDocument/2006/relationships/image" Target="../media/image113.png"/><Relationship Id="rId4" Type="http://schemas.openxmlformats.org/officeDocument/2006/relationships/image" Target="../media/image820.png"/></Relationships>
</file>

<file path=ppt/slides/_rels/slide2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29.xml"/><Relationship Id="rId5" Type="http://schemas.openxmlformats.org/officeDocument/2006/relationships/image" Target="../media/image116.jpeg"/><Relationship Id="rId4" Type="http://schemas.openxmlformats.org/officeDocument/2006/relationships/image" Target="../media/image115.jpe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7.xml"/><Relationship Id="rId1" Type="http://schemas.openxmlformats.org/officeDocument/2006/relationships/slideLayout" Target="../slideLayouts/slideLayout29.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jpeg"/></Relationships>
</file>

<file path=ppt/slides/_rels/slide3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123.png"/></Relationships>
</file>

<file path=ppt/slides/_rels/slide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0.xml"/><Relationship Id="rId1" Type="http://schemas.openxmlformats.org/officeDocument/2006/relationships/slideLayout" Target="../slideLayouts/slideLayout29.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2.xml"/><Relationship Id="rId1" Type="http://schemas.openxmlformats.org/officeDocument/2006/relationships/slideLayout" Target="../slideLayouts/slideLayout29.xml"/><Relationship Id="rId4" Type="http://schemas.openxmlformats.org/officeDocument/2006/relationships/image" Target="../media/image13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 Id="rId5" Type="http://schemas.openxmlformats.org/officeDocument/2006/relationships/image" Target="../media/image131.png"/><Relationship Id="rId4" Type="http://schemas.openxmlformats.org/officeDocument/2006/relationships/image" Target="../media/image391.png"/></Relationships>
</file>

<file path=ppt/slides/_rels/slide37.xml.rels><?xml version="1.0" encoding="UTF-8" standalone="yes"?>
<Relationships xmlns="http://schemas.openxmlformats.org/package/2006/relationships"><Relationship Id="rId8" Type="http://schemas.openxmlformats.org/officeDocument/2006/relationships/image" Target="../media/image900.png"/><Relationship Id="rId3" Type="http://schemas.openxmlformats.org/officeDocument/2006/relationships/image" Target="../media/image1020.png"/><Relationship Id="rId7" Type="http://schemas.openxmlformats.org/officeDocument/2006/relationships/image" Target="../media/image850.png"/><Relationship Id="rId2" Type="http://schemas.openxmlformats.org/officeDocument/2006/relationships/notesSlide" Target="../notesSlides/notesSlide34.xml"/><Relationship Id="rId1" Type="http://schemas.openxmlformats.org/officeDocument/2006/relationships/slideLayout" Target="../slideLayouts/slideLayout29.xml"/><Relationship Id="rId6" Type="http://schemas.openxmlformats.org/officeDocument/2006/relationships/image" Target="../media/image710.png"/><Relationship Id="rId10" Type="http://schemas.openxmlformats.org/officeDocument/2006/relationships/image" Target="../media/image1040.png"/><Relationship Id="rId4" Type="http://schemas.openxmlformats.org/officeDocument/2006/relationships/image" Target="../media/image1030.png"/><Relationship Id="rId9" Type="http://schemas.openxmlformats.org/officeDocument/2006/relationships/image" Target="../media/image1000.png"/></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35.xml"/><Relationship Id="rId13" Type="http://schemas.openxmlformats.org/officeDocument/2006/relationships/image" Target="../media/image150.png"/><Relationship Id="rId3" Type="http://schemas.microsoft.com/office/2007/relationships/media" Target="../media/media2.mp4"/><Relationship Id="rId7" Type="http://schemas.openxmlformats.org/officeDocument/2006/relationships/slideLayout" Target="../slideLayouts/slideLayout29.xml"/><Relationship Id="rId17" Type="http://schemas.openxmlformats.org/officeDocument/2006/relationships/image" Target="../media/image170.png"/><Relationship Id="rId2" Type="http://schemas.openxmlformats.org/officeDocument/2006/relationships/video" Target="../media/media1.mp4"/><Relationship Id="rId16" Type="http://schemas.openxmlformats.org/officeDocument/2006/relationships/image" Target="../media/image136.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34.png"/><Relationship Id="rId5" Type="http://schemas.microsoft.com/office/2007/relationships/media" Target="../media/media3.mp4"/><Relationship Id="rId15" Type="http://schemas.openxmlformats.org/officeDocument/2006/relationships/image" Target="../media/image135.png"/><Relationship Id="rId10" Type="http://schemas.openxmlformats.org/officeDocument/2006/relationships/image" Target="../media/image133.png"/><Relationship Id="rId4" Type="http://schemas.openxmlformats.org/officeDocument/2006/relationships/video" Target="../media/media2.mp4"/><Relationship Id="rId9" Type="http://schemas.openxmlformats.org/officeDocument/2006/relationships/image" Target="../media/image132.png"/><Relationship Id="rId14" Type="http://schemas.openxmlformats.org/officeDocument/2006/relationships/image" Target="../media/image160.png"/></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6.xml"/><Relationship Id="rId13" Type="http://schemas.openxmlformats.org/officeDocument/2006/relationships/image" Target="../media/image220.png"/><Relationship Id="rId3" Type="http://schemas.microsoft.com/office/2007/relationships/media" Target="../media/media5.mp4"/><Relationship Id="rId7" Type="http://schemas.openxmlformats.org/officeDocument/2006/relationships/slideLayout" Target="../slideLayouts/slideLayout29.xml"/><Relationship Id="rId12" Type="http://schemas.openxmlformats.org/officeDocument/2006/relationships/image" Target="../media/image138.png"/><Relationship Id="rId17" Type="http://schemas.openxmlformats.org/officeDocument/2006/relationships/image" Target="../media/image1140.png"/><Relationship Id="rId2" Type="http://schemas.openxmlformats.org/officeDocument/2006/relationships/video" Target="../media/media4.mp4"/><Relationship Id="rId16" Type="http://schemas.openxmlformats.org/officeDocument/2006/relationships/image" Target="../media/image140.png"/><Relationship Id="rId1" Type="http://schemas.microsoft.com/office/2007/relationships/media" Target="../media/media4.mp4"/><Relationship Id="rId6" Type="http://schemas.openxmlformats.org/officeDocument/2006/relationships/video" Target="../media/media6.mp4"/><Relationship Id="rId11" Type="http://schemas.openxmlformats.org/officeDocument/2006/relationships/image" Target="../media/image200.png"/><Relationship Id="rId5" Type="http://schemas.microsoft.com/office/2007/relationships/media" Target="../media/media6.mp4"/><Relationship Id="rId15" Type="http://schemas.openxmlformats.org/officeDocument/2006/relationships/image" Target="../media/image240.png"/><Relationship Id="rId4" Type="http://schemas.openxmlformats.org/officeDocument/2006/relationships/video" Target="../media/media5.mp4"/><Relationship Id="rId9" Type="http://schemas.openxmlformats.org/officeDocument/2006/relationships/image" Target="../media/image137.png"/><Relationship Id="rId14" Type="http://schemas.openxmlformats.org/officeDocument/2006/relationships/image" Target="../media/image139.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8.xml"/><Relationship Id="rId1" Type="http://schemas.openxmlformats.org/officeDocument/2006/relationships/slideLayout" Target="../slideLayouts/slideLayout29.xml"/><Relationship Id="rId5" Type="http://schemas.openxmlformats.org/officeDocument/2006/relationships/image" Target="../media/image143.png"/><Relationship Id="rId4" Type="http://schemas.openxmlformats.org/officeDocument/2006/relationships/image" Target="../media/image142.png"/></Relationships>
</file>

<file path=ppt/slides/_rels/slide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9.xml"/><Relationship Id="rId1" Type="http://schemas.openxmlformats.org/officeDocument/2006/relationships/slideLayout" Target="../slideLayouts/slideLayout29.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4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0.xml"/><Relationship Id="rId1" Type="http://schemas.openxmlformats.org/officeDocument/2006/relationships/slideLayout" Target="../slideLayouts/slideLayout29.xml"/><Relationship Id="rId5" Type="http://schemas.openxmlformats.org/officeDocument/2006/relationships/image" Target="../media/image151.png"/><Relationship Id="rId4" Type="http://schemas.openxmlformats.org/officeDocument/2006/relationships/image" Target="../media/image149.png"/></Relationships>
</file>

<file path=ppt/slides/_rels/slide4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1.xml"/><Relationship Id="rId1" Type="http://schemas.openxmlformats.org/officeDocument/2006/relationships/slideLayout" Target="../slideLayouts/slideLayout29.xml"/><Relationship Id="rId4" Type="http://schemas.openxmlformats.org/officeDocument/2006/relationships/image" Target="../media/image78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3.xml"/><Relationship Id="rId1" Type="http://schemas.openxmlformats.org/officeDocument/2006/relationships/slideLayout" Target="../slideLayouts/slideLayout29.xml"/><Relationship Id="rId5" Type="http://schemas.openxmlformats.org/officeDocument/2006/relationships/image" Target="../media/image155.png"/><Relationship Id="rId4" Type="http://schemas.openxmlformats.org/officeDocument/2006/relationships/image" Target="../media/image154.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3.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3.png"/><Relationship Id="rId9"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image" Target="../media/image23.png"/><Relationship Id="rId10" Type="http://schemas.openxmlformats.org/officeDocument/2006/relationships/image" Target="../media/image69.png"/><Relationship Id="rId4" Type="http://schemas.openxmlformats.org/officeDocument/2006/relationships/image" Target="../media/image55.png"/><Relationship Id="rId9" Type="http://schemas.openxmlformats.org/officeDocument/2006/relationships/image" Target="../media/image68.pn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3.png"/><Relationship Id="rId7" Type="http://schemas.openxmlformats.org/officeDocument/2006/relationships/image" Target="../media/image280.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270.png"/><Relationship Id="rId5" Type="http://schemas.openxmlformats.org/officeDocument/2006/relationships/image" Target="../media/image62.png"/><Relationship Id="rId4" Type="http://schemas.openxmlformats.org/officeDocument/2006/relationships/image" Target="../media/image25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chemeClr val="accent5">
                <a:lumMod val="89000"/>
              </a:schemeClr>
            </a:gs>
            <a:gs pos="65000">
              <a:schemeClr val="accent5">
                <a:lumMod val="89000"/>
              </a:schemeClr>
            </a:gs>
            <a:gs pos="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9" name="图片 6"/>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rot="21241556">
            <a:off x="-249510" y="225792"/>
            <a:ext cx="6566030" cy="2940846"/>
          </a:xfrm>
          <a:prstGeom prst="rect">
            <a:avLst/>
          </a:prstGeom>
          <a:ln>
            <a:noFill/>
          </a:ln>
          <a:effectLst>
            <a:softEdge rad="317500"/>
          </a:effectLst>
        </p:spPr>
      </p:pic>
      <p:sp>
        <p:nvSpPr>
          <p:cNvPr id="4" name="矩形 3">
            <a:extLst>
              <a:ext uri="{FF2B5EF4-FFF2-40B4-BE49-F238E27FC236}">
                <a16:creationId xmlns:a16="http://schemas.microsoft.com/office/drawing/2014/main" id="{7FA16853-B96D-3CBA-1253-147369C95769}"/>
              </a:ext>
            </a:extLst>
          </p:cNvPr>
          <p:cNvSpPr/>
          <p:nvPr/>
        </p:nvSpPr>
        <p:spPr>
          <a:xfrm>
            <a:off x="0" y="2914680"/>
            <a:ext cx="12192000" cy="948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zh-CN" altLang="en-US" sz="1350" dirty="0">
              <a:solidFill>
                <a:prstClr val="white"/>
              </a:solidFill>
              <a:latin typeface="黑体"/>
              <a:ea typeface="黑体"/>
            </a:endParaRPr>
          </a:p>
        </p:txBody>
      </p:sp>
      <p:pic>
        <p:nvPicPr>
          <p:cNvPr id="6" name="图片 5">
            <a:extLst>
              <a:ext uri="{FF2B5EF4-FFF2-40B4-BE49-F238E27FC236}">
                <a16:creationId xmlns:a16="http://schemas.microsoft.com/office/drawing/2014/main" id="{80FD2996-87C7-A81A-83D7-DDAC6B039494}"/>
              </a:ext>
            </a:extLst>
          </p:cNvPr>
          <p:cNvPicPr>
            <a:picLocks noChangeAspect="1"/>
          </p:cNvPicPr>
          <p:nvPr/>
        </p:nvPicPr>
        <p:blipFill rotWithShape="1">
          <a:blip r:embed="rId4" cstate="email">
            <a:biLevel thresh="25000"/>
            <a:extLst>
              <a:ext uri="{28A0092B-C50C-407E-A947-70E740481C1C}">
                <a14:useLocalDpi xmlns:a14="http://schemas.microsoft.com/office/drawing/2010/main" val="0"/>
              </a:ext>
            </a:extLst>
          </a:blip>
          <a:srcRect/>
          <a:stretch/>
        </p:blipFill>
        <p:spPr>
          <a:xfrm>
            <a:off x="191344" y="254793"/>
            <a:ext cx="2668937" cy="720080"/>
          </a:xfrm>
          <a:prstGeom prst="rect">
            <a:avLst/>
          </a:prstGeom>
        </p:spPr>
      </p:pic>
      <p:sp>
        <p:nvSpPr>
          <p:cNvPr id="8" name="矩形 7">
            <a:extLst>
              <a:ext uri="{FF2B5EF4-FFF2-40B4-BE49-F238E27FC236}">
                <a16:creationId xmlns:a16="http://schemas.microsoft.com/office/drawing/2014/main" id="{F829A61F-09E1-283D-E720-80DFE69117B8}"/>
              </a:ext>
            </a:extLst>
          </p:cNvPr>
          <p:cNvSpPr/>
          <p:nvPr/>
        </p:nvSpPr>
        <p:spPr>
          <a:xfrm>
            <a:off x="294319" y="3997466"/>
            <a:ext cx="11583771" cy="2993127"/>
          </a:xfrm>
          <a:prstGeom prst="rect">
            <a:avLst/>
          </a:prstGeom>
          <a:noFill/>
        </p:spPr>
        <p:txBody>
          <a:bodyPr wrap="square">
            <a:spAutoFit/>
          </a:bodyPr>
          <a:lstStyle/>
          <a:p>
            <a:pPr marL="1614488" indent="-1614488" algn="ctr" defTabSz="685800" eaLnBrk="1" fontAlgn="auto" hangingPunct="1">
              <a:spcBef>
                <a:spcPts val="900"/>
              </a:spcBef>
              <a:spcAft>
                <a:spcPts val="0"/>
              </a:spcAft>
              <a:defRPr/>
            </a:pPr>
            <a:r>
              <a:rPr lang="zh-CN" altLang="en-US" sz="28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栗建兴</a:t>
            </a:r>
            <a:endParaRPr lang="en-US" altLang="zh-CN" sz="28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a:p>
            <a:pPr indent="69056" algn="ctr" defTabSz="685800" eaLnBrk="1" fontAlgn="auto" hangingPunct="1">
              <a:spcBef>
                <a:spcPts val="900"/>
              </a:spcBef>
              <a:spcAft>
                <a:spcPts val="0"/>
              </a:spcAft>
              <a:defRPr/>
            </a:pPr>
            <a:endParaRPr lang="en-US" altLang="zh-CN" sz="28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a:p>
            <a:pPr indent="69056" algn="ctr" defTabSz="685800" eaLnBrk="1" fontAlgn="auto" hangingPunct="1">
              <a:spcBef>
                <a:spcPts val="900"/>
              </a:spcBef>
              <a:spcAft>
                <a:spcPts val="0"/>
              </a:spcAft>
              <a:defRPr/>
            </a:pPr>
            <a:r>
              <a:rPr lang="zh-CN" altLang="en-US" sz="28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西安交通大学 物理学院</a:t>
            </a:r>
            <a:endParaRPr lang="en-US" altLang="zh-CN" sz="28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a:p>
            <a:pPr algn="ctr" defTabSz="685800" eaLnBrk="1" fontAlgn="auto" hangingPunct="1">
              <a:spcBef>
                <a:spcPts val="900"/>
              </a:spcBef>
              <a:spcAft>
                <a:spcPts val="0"/>
              </a:spcAft>
              <a:defRPr/>
            </a:pPr>
            <a:endParaRPr lang="en-US"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defTabSz="685800" eaLnBrk="1" fontAlgn="auto" hangingPunct="1">
              <a:spcBef>
                <a:spcPts val="900"/>
              </a:spcBef>
              <a:spcAft>
                <a:spcPts val="0"/>
              </a:spcAft>
              <a:defRPr/>
            </a:pPr>
            <a:r>
              <a:rPr lang="zh-CN" altLang="en-US" sz="28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第三届超周边碰撞物理研讨会，</a:t>
            </a:r>
            <a:r>
              <a:rPr lang="en-US" altLang="zh-CN" sz="28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2025.11.21-23</a:t>
            </a:r>
            <a:r>
              <a:rPr lang="zh-CN" altLang="en-US" sz="28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，广州</a:t>
            </a:r>
            <a:endParaRPr lang="en-US" altLang="zh-CN" sz="28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defTabSz="685800" eaLnBrk="1" fontAlgn="auto" hangingPunct="1">
              <a:spcBef>
                <a:spcPts val="900"/>
              </a:spcBef>
              <a:spcAft>
                <a:spcPts val="0"/>
              </a:spcAft>
              <a:defRPr/>
            </a:pPr>
            <a:endParaRPr lang="zh-CN" altLang="en-US" sz="2400" b="1" i="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矩形 10">
            <a:extLst>
              <a:ext uri="{FF2B5EF4-FFF2-40B4-BE49-F238E27FC236}">
                <a16:creationId xmlns:a16="http://schemas.microsoft.com/office/drawing/2014/main" id="{D8F82070-199A-6E40-5E1A-0B0D1FA19165}"/>
              </a:ext>
            </a:extLst>
          </p:cNvPr>
          <p:cNvSpPr/>
          <p:nvPr/>
        </p:nvSpPr>
        <p:spPr>
          <a:xfrm>
            <a:off x="50205" y="3004656"/>
            <a:ext cx="12071998" cy="768415"/>
          </a:xfrm>
          <a:prstGeom prst="rect">
            <a:avLst/>
          </a:prstGeom>
          <a:effectLst>
            <a:outerShdw blurRad="50800" dist="38100" dir="5400000" algn="t" rotWithShape="0">
              <a:prstClr val="black">
                <a:alpha val="40000"/>
              </a:prstClr>
            </a:outerShdw>
          </a:effectLst>
        </p:spPr>
        <p:txBody>
          <a:bodyPr wrap="square">
            <a:spAutoFit/>
          </a:bodyPr>
          <a:lstStyle/>
          <a:p>
            <a:pPr indent="95250" algn="ctr" defTabSz="685800" eaLnBrk="1" fontAlgn="auto" hangingPunct="1">
              <a:lnSpc>
                <a:spcPct val="120000"/>
              </a:lnSpc>
              <a:spcBef>
                <a:spcPts val="0"/>
              </a:spcBef>
              <a:spcAft>
                <a:spcPts val="0"/>
              </a:spcAft>
              <a:defRPr/>
            </a:pPr>
            <a:r>
              <a:rPr lang="zh-CN" altLang="en-US" sz="4000" b="1" dirty="0">
                <a:solidFill>
                  <a:srgbClr val="30579B"/>
                </a:solidFill>
                <a:latin typeface="微软雅黑" panose="020B0503020204020204" pitchFamily="34" charset="-122"/>
                <a:ea typeface="微软雅黑" panose="020B0503020204020204" pitchFamily="34" charset="-122"/>
              </a:rPr>
              <a:t>强激光驱动的极化和涡旋粒子源及其核反应机理研究</a:t>
            </a:r>
          </a:p>
        </p:txBody>
      </p:sp>
      <p:sp>
        <p:nvSpPr>
          <p:cNvPr id="12" name="矩形 11">
            <a:extLst>
              <a:ext uri="{FF2B5EF4-FFF2-40B4-BE49-F238E27FC236}">
                <a16:creationId xmlns:a16="http://schemas.microsoft.com/office/drawing/2014/main" id="{CBE98A66-8B9F-7255-35D2-5289E862DEB9}"/>
              </a:ext>
            </a:extLst>
          </p:cNvPr>
          <p:cNvSpPr/>
          <p:nvPr/>
        </p:nvSpPr>
        <p:spPr>
          <a:xfrm>
            <a:off x="10200456" y="174352"/>
            <a:ext cx="1646667" cy="1815882"/>
          </a:xfrm>
          <a:prstGeom prst="rect">
            <a:avLst/>
          </a:prstGeom>
        </p:spPr>
        <p:txBody>
          <a:bodyPr wrap="square">
            <a:spAutoFit/>
          </a:bodyPr>
          <a:lstStyle/>
          <a:p>
            <a:pPr defTabSz="685800" eaLnBrk="1" fontAlgn="auto" hangingPunct="1">
              <a:spcBef>
                <a:spcPts val="0"/>
              </a:spcBef>
              <a:spcAft>
                <a:spcPts val="0"/>
              </a:spcAft>
              <a:defRPr/>
            </a:pPr>
            <a:r>
              <a:rPr lang="zh-CN" altLang="en-US" sz="2800" dirty="0">
                <a:solidFill>
                  <a:schemeClr val="bg1"/>
                </a:solidFill>
                <a:latin typeface="隶书" panose="02010509060101010101" pitchFamily="49" charset="-122"/>
                <a:ea typeface="隶书" panose="02010509060101010101" pitchFamily="49" charset="-122"/>
              </a:rPr>
              <a:t>精勤求学 </a:t>
            </a:r>
            <a:endParaRPr lang="en-US" altLang="zh-CN" sz="2800" dirty="0">
              <a:solidFill>
                <a:schemeClr val="bg1"/>
              </a:solidFill>
              <a:latin typeface="隶书" panose="02010509060101010101" pitchFamily="49" charset="-122"/>
              <a:ea typeface="隶书" panose="02010509060101010101" pitchFamily="49" charset="-122"/>
            </a:endParaRPr>
          </a:p>
          <a:p>
            <a:pPr defTabSz="685800" eaLnBrk="1" fontAlgn="auto" hangingPunct="1">
              <a:spcBef>
                <a:spcPts val="0"/>
              </a:spcBef>
              <a:spcAft>
                <a:spcPts val="0"/>
              </a:spcAft>
              <a:defRPr/>
            </a:pPr>
            <a:r>
              <a:rPr lang="zh-CN" altLang="en-US" sz="2800" dirty="0">
                <a:solidFill>
                  <a:schemeClr val="bg1"/>
                </a:solidFill>
                <a:latin typeface="隶书" panose="02010509060101010101" pitchFamily="49" charset="-122"/>
                <a:ea typeface="隶书" panose="02010509060101010101" pitchFamily="49" charset="-122"/>
              </a:rPr>
              <a:t>敦笃励志</a:t>
            </a:r>
          </a:p>
          <a:p>
            <a:pPr defTabSz="685800" eaLnBrk="1" fontAlgn="auto" hangingPunct="1">
              <a:spcBef>
                <a:spcPts val="0"/>
              </a:spcBef>
              <a:spcAft>
                <a:spcPts val="0"/>
              </a:spcAft>
              <a:defRPr/>
            </a:pPr>
            <a:r>
              <a:rPr lang="zh-CN" altLang="en-US" sz="2800" dirty="0">
                <a:solidFill>
                  <a:schemeClr val="bg1"/>
                </a:solidFill>
                <a:latin typeface="隶书" panose="02010509060101010101" pitchFamily="49" charset="-122"/>
                <a:ea typeface="隶书" panose="02010509060101010101" pitchFamily="49" charset="-122"/>
              </a:rPr>
              <a:t>果毅力行 </a:t>
            </a:r>
            <a:endParaRPr lang="en-US" altLang="zh-CN" sz="2800" dirty="0">
              <a:solidFill>
                <a:schemeClr val="bg1"/>
              </a:solidFill>
              <a:latin typeface="隶书" panose="02010509060101010101" pitchFamily="49" charset="-122"/>
              <a:ea typeface="隶书" panose="02010509060101010101" pitchFamily="49" charset="-122"/>
            </a:endParaRPr>
          </a:p>
          <a:p>
            <a:pPr defTabSz="685800" eaLnBrk="1" fontAlgn="auto" hangingPunct="1">
              <a:spcBef>
                <a:spcPts val="0"/>
              </a:spcBef>
              <a:spcAft>
                <a:spcPts val="0"/>
              </a:spcAft>
              <a:defRPr/>
            </a:pPr>
            <a:r>
              <a:rPr lang="zh-CN" altLang="en-US" sz="2800" dirty="0">
                <a:solidFill>
                  <a:schemeClr val="bg1"/>
                </a:solidFill>
                <a:latin typeface="隶书" panose="02010509060101010101" pitchFamily="49" charset="-122"/>
                <a:ea typeface="隶书" panose="02010509060101010101" pitchFamily="49" charset="-122"/>
              </a:rPr>
              <a:t>忠恕任事</a:t>
            </a:r>
            <a:endParaRPr lang="zh-CN" altLang="en-US" sz="2800" dirty="0">
              <a:solidFill>
                <a:schemeClr val="bg1"/>
              </a:solidFill>
              <a:latin typeface="黑体"/>
              <a:ea typeface="黑体"/>
            </a:endParaRPr>
          </a:p>
        </p:txBody>
      </p:sp>
    </p:spTree>
    <p:extLst>
      <p:ext uri="{BB962C8B-B14F-4D97-AF65-F5344CB8AC3E}">
        <p14:creationId xmlns:p14="http://schemas.microsoft.com/office/powerpoint/2010/main" val="2264996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CE409-0011-D9A0-5473-4F7869063B30}"/>
            </a:ext>
          </a:extLst>
        </p:cNvPr>
        <p:cNvGrpSpPr/>
        <p:nvPr/>
      </p:nvGrpSpPr>
      <p:grpSpPr>
        <a:xfrm>
          <a:off x="0" y="0"/>
          <a:ext cx="0" cy="0"/>
          <a:chOff x="0" y="0"/>
          <a:chExt cx="0" cy="0"/>
        </a:xfrm>
      </p:grpSpPr>
      <p:pic>
        <p:nvPicPr>
          <p:cNvPr id="2" name="Picture 2" descr="E:\Hou\信息化建设\web\校徽相关\xjtu.png">
            <a:extLst>
              <a:ext uri="{FF2B5EF4-FFF2-40B4-BE49-F238E27FC236}">
                <a16:creationId xmlns:a16="http://schemas.microsoft.com/office/drawing/2014/main" id="{3AD1723D-4B08-234A-523F-6A70BED70D1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3" t="-1001" r="53439" b="77637"/>
          <a:stretch>
            <a:fillRect/>
          </a:stretch>
        </p:blipFill>
        <p:spPr bwMode="auto">
          <a:xfrm>
            <a:off x="9955555" y="181032"/>
            <a:ext cx="2111188" cy="58966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a:extLst>
              <a:ext uri="{FF2B5EF4-FFF2-40B4-BE49-F238E27FC236}">
                <a16:creationId xmlns:a16="http://schemas.microsoft.com/office/drawing/2014/main" id="{70DC908D-F8A1-034F-09D5-F43FB2A763BE}"/>
              </a:ext>
            </a:extLst>
          </p:cNvPr>
          <p:cNvGrpSpPr/>
          <p:nvPr/>
        </p:nvGrpSpPr>
        <p:grpSpPr>
          <a:xfrm>
            <a:off x="127464" y="299651"/>
            <a:ext cx="435327" cy="405245"/>
            <a:chOff x="290945" y="346364"/>
            <a:chExt cx="859090" cy="799725"/>
          </a:xfrm>
        </p:grpSpPr>
        <p:sp>
          <p:nvSpPr>
            <p:cNvPr id="4" name="圆角矩形 3">
              <a:extLst>
                <a:ext uri="{FF2B5EF4-FFF2-40B4-BE49-F238E27FC236}">
                  <a16:creationId xmlns:a16="http://schemas.microsoft.com/office/drawing/2014/main" id="{EECB4486-5550-8976-45F1-43EFC2399B0B}"/>
                </a:ext>
              </a:extLst>
            </p:cNvPr>
            <p:cNvSpPr>
              <a:spLocks noChangeAspect="1"/>
            </p:cNvSpPr>
            <p:nvPr/>
          </p:nvSpPr>
          <p:spPr>
            <a:xfrm>
              <a:off x="290945" y="346364"/>
              <a:ext cx="648000" cy="648000"/>
            </a:xfrm>
            <a:prstGeom prst="roundRect">
              <a:avLst/>
            </a:prstGeom>
            <a:noFill/>
            <a:ln w="539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ea typeface="微软雅黑" panose="020B0503020204020204" pitchFamily="34" charset="-122"/>
              </a:endParaRPr>
            </a:p>
          </p:txBody>
        </p:sp>
        <p:sp useBgFill="1">
          <p:nvSpPr>
            <p:cNvPr id="5" name="圆角矩形 4">
              <a:extLst>
                <a:ext uri="{FF2B5EF4-FFF2-40B4-BE49-F238E27FC236}">
                  <a16:creationId xmlns:a16="http://schemas.microsoft.com/office/drawing/2014/main" id="{A71C4F12-331C-C0EE-90FC-CAA95D30DC60}"/>
                </a:ext>
              </a:extLst>
            </p:cNvPr>
            <p:cNvSpPr>
              <a:spLocks noChangeAspect="1"/>
            </p:cNvSpPr>
            <p:nvPr/>
          </p:nvSpPr>
          <p:spPr>
            <a:xfrm>
              <a:off x="528654" y="526125"/>
              <a:ext cx="540000" cy="540000"/>
            </a:xfrm>
            <a:prstGeom prst="round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ea typeface="微软雅黑" panose="020B0503020204020204" pitchFamily="34" charset="-122"/>
              </a:endParaRPr>
            </a:p>
          </p:txBody>
        </p:sp>
        <p:sp>
          <p:nvSpPr>
            <p:cNvPr id="6" name="圆角矩形 5">
              <a:extLst>
                <a:ext uri="{FF2B5EF4-FFF2-40B4-BE49-F238E27FC236}">
                  <a16:creationId xmlns:a16="http://schemas.microsoft.com/office/drawing/2014/main" id="{18C8FB9E-5243-A052-757D-08C852EDD07A}"/>
                </a:ext>
              </a:extLst>
            </p:cNvPr>
            <p:cNvSpPr>
              <a:spLocks noChangeAspect="1"/>
            </p:cNvSpPr>
            <p:nvPr/>
          </p:nvSpPr>
          <p:spPr>
            <a:xfrm>
              <a:off x="610035" y="606089"/>
              <a:ext cx="540000" cy="540000"/>
            </a:xfrm>
            <a:prstGeom prst="roundRect">
              <a:avLst/>
            </a:prstGeom>
            <a:solidFill>
              <a:srgbClr val="C0000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ea typeface="微软雅黑" panose="020B0503020204020204" pitchFamily="34" charset="-122"/>
              </a:endParaRPr>
            </a:p>
          </p:txBody>
        </p:sp>
      </p:grpSp>
      <p:cxnSp>
        <p:nvCxnSpPr>
          <p:cNvPr id="7" name="直接连接符 6">
            <a:extLst>
              <a:ext uri="{FF2B5EF4-FFF2-40B4-BE49-F238E27FC236}">
                <a16:creationId xmlns:a16="http://schemas.microsoft.com/office/drawing/2014/main" id="{0BF9E1E0-D83F-DAC2-2E39-D2BBF30F432C}"/>
              </a:ext>
            </a:extLst>
          </p:cNvPr>
          <p:cNvCxnSpPr/>
          <p:nvPr/>
        </p:nvCxnSpPr>
        <p:spPr>
          <a:xfrm>
            <a:off x="821743" y="704895"/>
            <a:ext cx="904708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0FE403F-2FAB-103B-1FC2-BC358E081305}"/>
              </a:ext>
            </a:extLst>
          </p:cNvPr>
          <p:cNvPicPr>
            <a:picLocks noChangeAspect="1"/>
          </p:cNvPicPr>
          <p:nvPr/>
        </p:nvPicPr>
        <p:blipFill>
          <a:blip r:embed="rId4"/>
          <a:stretch>
            <a:fillRect/>
          </a:stretch>
        </p:blipFill>
        <p:spPr>
          <a:xfrm>
            <a:off x="6213683" y="4314760"/>
            <a:ext cx="3158690" cy="1950454"/>
          </a:xfrm>
          <a:prstGeom prst="rect">
            <a:avLst/>
          </a:prstGeom>
          <a:ln>
            <a:noFill/>
          </a:ln>
          <a:effectLst>
            <a:innerShdw blurRad="12700">
              <a:prstClr val="black"/>
            </a:innerShdw>
          </a:effectLst>
        </p:spPr>
      </p:pic>
      <p:sp>
        <p:nvSpPr>
          <p:cNvPr id="10" name="TextBox 9">
            <a:extLst>
              <a:ext uri="{FF2B5EF4-FFF2-40B4-BE49-F238E27FC236}">
                <a16:creationId xmlns:a16="http://schemas.microsoft.com/office/drawing/2014/main" id="{AE2ECF18-8982-EACD-775A-43B7509BB6D3}"/>
              </a:ext>
            </a:extLst>
          </p:cNvPr>
          <p:cNvSpPr txBox="1"/>
          <p:nvPr/>
        </p:nvSpPr>
        <p:spPr>
          <a:xfrm>
            <a:off x="9440839" y="4382045"/>
            <a:ext cx="2587749" cy="1815882"/>
          </a:xfrm>
          <a:prstGeom prst="rect">
            <a:avLst/>
          </a:prstGeom>
          <a:noFill/>
        </p:spPr>
        <p:txBody>
          <a:bodyPr wrap="square" rtlCol="0">
            <a:spAutoFit/>
          </a:bodyPr>
          <a:lstStyle/>
          <a:p>
            <a:r>
              <a:rPr lang="zh-CN" altLang="en-US" dirty="0">
                <a:latin typeface="Times New Roman" panose="02020603050405020304" pitchFamily="18" charset="0"/>
                <a:ea typeface="KaiTi" panose="02010609060101010101" pitchFamily="49" charset="-122"/>
                <a:cs typeface="Times New Roman" panose="02020603050405020304" pitchFamily="18" charset="0"/>
              </a:rPr>
              <a:t>极化</a:t>
            </a:r>
            <a:r>
              <a:rPr lang="zh-CN" altLang="en-US"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电子束与超强激光相互作用</a:t>
            </a:r>
            <a:r>
              <a:rPr lang="zh-CN" altLang="en-US" dirty="0">
                <a:latin typeface="Times New Roman" panose="02020603050405020304" pitchFamily="18" charset="0"/>
                <a:ea typeface="KaiTi" panose="02010609060101010101" pitchFamily="49" charset="-122"/>
                <a:cs typeface="Times New Roman" panose="02020603050405020304" pitchFamily="18" charset="0"/>
              </a:rPr>
              <a:t>调控轴子产生角度</a:t>
            </a:r>
            <a:endParaRPr lang="en-US" altLang="zh-CN" dirty="0">
              <a:latin typeface="Times New Roman" panose="02020603050405020304" pitchFamily="18" charset="0"/>
              <a:ea typeface="KaiTi" panose="02010609060101010101" pitchFamily="49" charset="-122"/>
              <a:cs typeface="Times New Roman" panose="02020603050405020304" pitchFamily="18" charset="0"/>
            </a:endParaRPr>
          </a:p>
          <a:p>
            <a:endParaRPr lang="en-US" altLang="zh-CN" sz="1600" dirty="0">
              <a:latin typeface="Times New Roman" panose="02020603050405020304" pitchFamily="18" charset="0"/>
              <a:ea typeface="KaiTi"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KaiTi" panose="02010609060101010101" pitchFamily="49" charset="-122"/>
                <a:cs typeface="Times New Roman" panose="02020603050405020304" pitchFamily="18" charset="0"/>
              </a:rPr>
              <a:t>J.-D, Chen, </a:t>
            </a:r>
            <a:r>
              <a:rPr lang="en-US" altLang="zh-CN" sz="1400" dirty="0" err="1">
                <a:latin typeface="Times New Roman" panose="02020603050405020304" pitchFamily="18" charset="0"/>
                <a:ea typeface="KaiTi" panose="02010609060101010101" pitchFamily="49" charset="-122"/>
                <a:cs typeface="Times New Roman" panose="02020603050405020304" pitchFamily="18" charset="0"/>
              </a:rPr>
              <a:t>Baifei</a:t>
            </a:r>
            <a:r>
              <a:rPr lang="en-US" altLang="zh-CN" sz="1400" dirty="0">
                <a:latin typeface="Times New Roman" panose="02020603050405020304" pitchFamily="18" charset="0"/>
                <a:ea typeface="KaiTi" panose="02010609060101010101" pitchFamily="49" charset="-122"/>
                <a:cs typeface="Times New Roman" panose="02020603050405020304" pitchFamily="18" charset="0"/>
              </a:rPr>
              <a:t> Shen, Pei-Lun He, Yue-Yue Chen, et al. arXiv:2507.21596(2025)</a:t>
            </a:r>
            <a:endParaRPr lang="en-CN" sz="1400" kern="0" dirty="0">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11" name="Picture 10">
            <a:extLst>
              <a:ext uri="{FF2B5EF4-FFF2-40B4-BE49-F238E27FC236}">
                <a16:creationId xmlns:a16="http://schemas.microsoft.com/office/drawing/2014/main" id="{F3C16C43-E959-1CDA-BED8-27BEFCF0E13F}"/>
              </a:ext>
            </a:extLst>
          </p:cNvPr>
          <p:cNvPicPr>
            <a:picLocks noChangeAspect="1"/>
          </p:cNvPicPr>
          <p:nvPr/>
        </p:nvPicPr>
        <p:blipFill>
          <a:blip r:embed="rId5"/>
          <a:stretch>
            <a:fillRect/>
          </a:stretch>
        </p:blipFill>
        <p:spPr>
          <a:xfrm>
            <a:off x="6213683" y="1580422"/>
            <a:ext cx="3158690" cy="1815880"/>
          </a:xfrm>
          <a:prstGeom prst="rect">
            <a:avLst/>
          </a:prstGeom>
          <a:ln>
            <a:noFill/>
          </a:ln>
          <a:effectLst>
            <a:innerShdw blurRad="12700">
              <a:prstClr val="black"/>
            </a:innerShdw>
          </a:effectLst>
        </p:spPr>
      </p:pic>
      <p:sp>
        <p:nvSpPr>
          <p:cNvPr id="14" name="TextBox 13">
            <a:extLst>
              <a:ext uri="{FF2B5EF4-FFF2-40B4-BE49-F238E27FC236}">
                <a16:creationId xmlns:a16="http://schemas.microsoft.com/office/drawing/2014/main" id="{8FE39673-DE71-2648-FED3-DA9360F8FBFB}"/>
              </a:ext>
            </a:extLst>
          </p:cNvPr>
          <p:cNvSpPr txBox="1"/>
          <p:nvPr/>
        </p:nvSpPr>
        <p:spPr>
          <a:xfrm>
            <a:off x="9440839" y="1509826"/>
            <a:ext cx="2517900" cy="2123658"/>
          </a:xfrm>
          <a:prstGeom prst="rect">
            <a:avLst/>
          </a:prstGeom>
          <a:noFill/>
        </p:spPr>
        <p:txBody>
          <a:bodyPr wrap="square" rtlCol="0">
            <a:spAutoFit/>
          </a:bodyPr>
          <a:lstStyle>
            <a:defPPr>
              <a:defRPr lang="zh-CN"/>
            </a:defPPr>
            <a:lvl1pPr>
              <a:defRPr sz="1000">
                <a:latin typeface="Times New Roman" panose="02020603050405020304" pitchFamily="18" charset="0"/>
                <a:ea typeface="FangSong" panose="02010609060101010101" pitchFamily="49" charset="-122"/>
                <a:cs typeface="Times New Roman" panose="02020603050405020304" pitchFamily="18" charset="0"/>
              </a:defRPr>
            </a:lvl1pPr>
          </a:lstStyle>
          <a:p>
            <a:r>
              <a:rPr lang="zh-CN" altLang="en-US" sz="1800" dirty="0">
                <a:ea typeface="KaiTi" panose="02010609060101010101" pitchFamily="49" charset="-122"/>
              </a:rPr>
              <a:t>激光驱动</a:t>
            </a:r>
            <a:r>
              <a:rPr lang="zh-CN" altLang="en-US" sz="1800" b="1" dirty="0">
                <a:solidFill>
                  <a:srgbClr val="FF0000"/>
                </a:solidFill>
                <a:ea typeface="KaiTi" panose="02010609060101010101" pitchFamily="49" charset="-122"/>
              </a:rPr>
              <a:t>等离子体尾场</a:t>
            </a:r>
            <a:r>
              <a:rPr lang="zh-CN" altLang="en-US" sz="1800" dirty="0">
                <a:ea typeface="KaiTi" panose="02010609060101010101" pitchFamily="49" charset="-122"/>
              </a:rPr>
              <a:t>产生轴子；极化</a:t>
            </a:r>
            <a:r>
              <a:rPr lang="en-US" altLang="zh-CN" sz="1800" dirty="0">
                <a:ea typeface="KaiTi" panose="02010609060101010101" pitchFamily="49" charset="-122"/>
              </a:rPr>
              <a:t>-</a:t>
            </a:r>
            <a:r>
              <a:rPr lang="zh-CN" altLang="en-US" sz="1800" dirty="0">
                <a:ea typeface="KaiTi" panose="02010609060101010101" pitchFamily="49" charset="-122"/>
              </a:rPr>
              <a:t>频率</a:t>
            </a:r>
            <a:r>
              <a:rPr lang="en-US" altLang="zh-CN" sz="1800" dirty="0">
                <a:ea typeface="KaiTi" panose="02010609060101010101" pitchFamily="49" charset="-122"/>
              </a:rPr>
              <a:t>-</a:t>
            </a:r>
            <a:r>
              <a:rPr lang="zh-CN" altLang="en-US" sz="1800" dirty="0">
                <a:ea typeface="KaiTi" panose="02010609060101010101" pitchFamily="49" charset="-122"/>
              </a:rPr>
              <a:t>横模</a:t>
            </a:r>
            <a:r>
              <a:rPr lang="zh-CN" altLang="en-US" sz="1800" b="1" dirty="0">
                <a:solidFill>
                  <a:srgbClr val="FF0000"/>
                </a:solidFill>
                <a:ea typeface="KaiTi" panose="02010609060101010101" pitchFamily="49" charset="-122"/>
              </a:rPr>
              <a:t>多维度滤波探测</a:t>
            </a:r>
            <a:r>
              <a:rPr lang="en-US" altLang="zh-CN" sz="1800" dirty="0">
                <a:ea typeface="KaiTi" panose="02010609060101010101" pitchFamily="49" charset="-122"/>
              </a:rPr>
              <a:t>(PIC</a:t>
            </a:r>
            <a:r>
              <a:rPr lang="zh-CN" altLang="en-US" sz="1800" dirty="0">
                <a:ea typeface="KaiTi" panose="02010609060101010101" pitchFamily="49" charset="-122"/>
              </a:rPr>
              <a:t>模拟</a:t>
            </a:r>
            <a:r>
              <a:rPr lang="en-US" altLang="zh-CN" sz="1800" dirty="0">
                <a:ea typeface="KaiTi" panose="02010609060101010101" pitchFamily="49" charset="-122"/>
              </a:rPr>
              <a:t>)</a:t>
            </a:r>
          </a:p>
          <a:p>
            <a:endParaRPr lang="en-US" altLang="zh-CN" sz="1600" dirty="0">
              <a:ea typeface="KaiTi" panose="02010609060101010101" pitchFamily="49" charset="-122"/>
            </a:endParaRPr>
          </a:p>
          <a:p>
            <a:r>
              <a:rPr lang="zh-CN" altLang="en-US" sz="1600" dirty="0">
                <a:ea typeface="KaiTi" panose="02010609060101010101" pitchFamily="49" charset="-122"/>
              </a:rPr>
              <a:t> </a:t>
            </a:r>
            <a:r>
              <a:rPr lang="en-US" sz="1400" dirty="0" err="1">
                <a:ea typeface="KaiTi" panose="02010609060101010101" pitchFamily="49" charset="-122"/>
              </a:rPr>
              <a:t>Xiangyan</a:t>
            </a:r>
            <a:r>
              <a:rPr lang="en-US" sz="1400" dirty="0">
                <a:ea typeface="KaiTi" panose="02010609060101010101" pitchFamily="49" charset="-122"/>
              </a:rPr>
              <a:t> An, Min Chen, Jie Zhang, et al., arXiv:2504.12500; MRE, 9, 067204(2024)</a:t>
            </a:r>
            <a:endParaRPr lang="en-US" sz="1600" dirty="0">
              <a:ea typeface="KaiTi" panose="02010609060101010101" pitchFamily="49" charset="-122"/>
            </a:endParaRPr>
          </a:p>
        </p:txBody>
      </p:sp>
      <p:pic>
        <p:nvPicPr>
          <p:cNvPr id="20" name="Picture 19">
            <a:extLst>
              <a:ext uri="{FF2B5EF4-FFF2-40B4-BE49-F238E27FC236}">
                <a16:creationId xmlns:a16="http://schemas.microsoft.com/office/drawing/2014/main" id="{DAA7CF90-D0DE-7A6E-9055-95D68EA61C80}"/>
              </a:ext>
            </a:extLst>
          </p:cNvPr>
          <p:cNvPicPr>
            <a:picLocks noChangeAspect="1"/>
          </p:cNvPicPr>
          <p:nvPr/>
        </p:nvPicPr>
        <p:blipFill>
          <a:blip r:embed="rId6"/>
          <a:stretch>
            <a:fillRect/>
          </a:stretch>
        </p:blipFill>
        <p:spPr>
          <a:xfrm>
            <a:off x="477933" y="1580422"/>
            <a:ext cx="3098628" cy="1815880"/>
          </a:xfrm>
          <a:prstGeom prst="rect">
            <a:avLst/>
          </a:prstGeom>
          <a:ln>
            <a:noFill/>
          </a:ln>
          <a:effectLst>
            <a:innerShdw blurRad="12700">
              <a:prstClr val="black"/>
            </a:innerShdw>
          </a:effectLst>
        </p:spPr>
      </p:pic>
      <p:sp>
        <p:nvSpPr>
          <p:cNvPr id="22" name="TextBox 21">
            <a:extLst>
              <a:ext uri="{FF2B5EF4-FFF2-40B4-BE49-F238E27FC236}">
                <a16:creationId xmlns:a16="http://schemas.microsoft.com/office/drawing/2014/main" id="{0297EF2D-B62D-1430-3786-86E4FDCA0DFE}"/>
              </a:ext>
            </a:extLst>
          </p:cNvPr>
          <p:cNvSpPr txBox="1"/>
          <p:nvPr/>
        </p:nvSpPr>
        <p:spPr>
          <a:xfrm>
            <a:off x="3556507" y="1509826"/>
            <a:ext cx="2362200" cy="1815882"/>
          </a:xfrm>
          <a:prstGeom prst="rect">
            <a:avLst/>
          </a:prstGeom>
          <a:noFill/>
        </p:spPr>
        <p:txBody>
          <a:bodyPr wrap="square">
            <a:spAutoFit/>
          </a:bodyPr>
          <a:lstStyle/>
          <a:p>
            <a:r>
              <a:rPr lang="zh-CN" altLang="en-US" dirty="0">
                <a:latin typeface="Times New Roman" panose="02020603050405020304" pitchFamily="18" charset="0"/>
                <a:ea typeface="KaiTi" panose="02010609060101010101" pitchFamily="49" charset="-122"/>
                <a:cs typeface="Times New Roman" panose="02020603050405020304" pitchFamily="18" charset="0"/>
              </a:rPr>
              <a:t>超强激光驱动</a:t>
            </a:r>
            <a:r>
              <a:rPr lang="zh-CN" altLang="en-US"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磁化等离子体尾场</a:t>
            </a:r>
            <a:r>
              <a:rPr lang="zh-CN" altLang="en-US" dirty="0">
                <a:latin typeface="Times New Roman" panose="02020603050405020304" pitchFamily="18" charset="0"/>
                <a:ea typeface="KaiTi" panose="02010609060101010101" pitchFamily="49" charset="-122"/>
                <a:cs typeface="Times New Roman" panose="02020603050405020304" pitchFamily="18" charset="0"/>
              </a:rPr>
              <a:t>激发</a:t>
            </a:r>
            <a:r>
              <a:rPr lang="zh-CN" altLang="en-US"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轴子</a:t>
            </a:r>
            <a:r>
              <a:rPr lang="en-US" altLang="zh-CN"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等离激元混合态</a:t>
            </a:r>
            <a:endParaRPr lang="en-US" dirty="0">
              <a:latin typeface="Times New Roman" panose="02020603050405020304" pitchFamily="18" charset="0"/>
              <a:ea typeface="KaiTi" panose="02010609060101010101" pitchFamily="49" charset="-122"/>
              <a:cs typeface="Times New Roman" panose="02020603050405020304" pitchFamily="18" charset="0"/>
            </a:endParaRPr>
          </a:p>
          <a:p>
            <a:endParaRPr lang="en-US" sz="1600" dirty="0">
              <a:latin typeface="Times New Roman" panose="02020603050405020304" pitchFamily="18" charset="0"/>
              <a:ea typeface="KaiTi"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KaiTi" panose="02010609060101010101" pitchFamily="49" charset="-122"/>
                <a:cs typeface="Times New Roman" panose="02020603050405020304" pitchFamily="18" charset="0"/>
              </a:rPr>
              <a:t>J. T. Mendonça, Proc. of SPIE 11207, 1120731(2019) ; </a:t>
            </a:r>
            <a:r>
              <a:rPr lang="en-US" sz="1400" dirty="0">
                <a:latin typeface="Times New Roman" panose="02020603050405020304" pitchFamily="18" charset="0"/>
                <a:ea typeface="KaiTi" panose="02010609060101010101" pitchFamily="49" charset="-122"/>
                <a:cs typeface="Times New Roman" panose="02020603050405020304" pitchFamily="18" charset="0"/>
              </a:rPr>
              <a:t>EPL 79, 21001(2007)</a:t>
            </a:r>
            <a:endParaRPr lang="en-CN" sz="1400"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29" name="TextBox 28">
            <a:extLst>
              <a:ext uri="{FF2B5EF4-FFF2-40B4-BE49-F238E27FC236}">
                <a16:creationId xmlns:a16="http://schemas.microsoft.com/office/drawing/2014/main" id="{FE00D605-D7C1-854F-8FD0-BFF79E1F2463}"/>
              </a:ext>
            </a:extLst>
          </p:cNvPr>
          <p:cNvSpPr txBox="1"/>
          <p:nvPr/>
        </p:nvSpPr>
        <p:spPr>
          <a:xfrm>
            <a:off x="3591799" y="3914259"/>
            <a:ext cx="2291616" cy="2462213"/>
          </a:xfrm>
          <a:prstGeom prst="rect">
            <a:avLst/>
          </a:prstGeom>
          <a:noFill/>
        </p:spPr>
        <p:txBody>
          <a:bodyPr wrap="square" rtlCol="0">
            <a:spAutoFit/>
          </a:bodyPr>
          <a:lstStyle/>
          <a:p>
            <a:r>
              <a:rPr lang="zh-CN" altLang="en-US" dirty="0">
                <a:latin typeface="Times New Roman" panose="02020603050405020304" pitchFamily="18" charset="0"/>
                <a:ea typeface="KaiTi" panose="02010609060101010101" pitchFamily="49" charset="-122"/>
                <a:cs typeface="Times New Roman" panose="02020603050405020304" pitchFamily="18" charset="0"/>
              </a:rPr>
              <a:t>激光</a:t>
            </a:r>
            <a:r>
              <a:rPr lang="zh-CN" altLang="en-US"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等离子体准静态场 </a:t>
            </a:r>
            <a:r>
              <a:rPr lang="en-US" altLang="zh-CN"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X</a:t>
            </a:r>
            <a:r>
              <a:rPr lang="zh-CN" altLang="en-US" b="1" dirty="0">
                <a:solidFill>
                  <a:srgbClr val="FF0000"/>
                </a:solidFill>
                <a:latin typeface="Times New Roman" panose="02020603050405020304" pitchFamily="18" charset="0"/>
                <a:ea typeface="KaiTi" panose="02010609060101010101" pitchFamily="49" charset="-122"/>
                <a:cs typeface="Times New Roman" panose="02020603050405020304" pitchFamily="18" charset="0"/>
              </a:rPr>
              <a:t>射线</a:t>
            </a:r>
            <a:r>
              <a:rPr lang="zh-CN" altLang="en-US" dirty="0">
                <a:latin typeface="Times New Roman" panose="02020603050405020304" pitchFamily="18" charset="0"/>
                <a:ea typeface="KaiTi" panose="02010609060101010101" pitchFamily="49" charset="-122"/>
                <a:cs typeface="Times New Roman" panose="02020603050405020304" pitchFamily="18" charset="0"/>
              </a:rPr>
              <a:t>驱动轴子</a:t>
            </a:r>
            <a:r>
              <a:rPr lang="en-US" altLang="zh-CN" dirty="0">
                <a:latin typeface="Times New Roman" panose="02020603050405020304" pitchFamily="18" charset="0"/>
                <a:ea typeface="KaiTi" panose="02010609060101010101" pitchFamily="49" charset="-122"/>
                <a:cs typeface="Times New Roman" panose="02020603050405020304" pitchFamily="18" charset="0"/>
              </a:rPr>
              <a:t>-</a:t>
            </a:r>
            <a:r>
              <a:rPr lang="zh-CN" altLang="en-US" dirty="0">
                <a:latin typeface="Times New Roman" panose="02020603050405020304" pitchFamily="18" charset="0"/>
                <a:ea typeface="KaiTi" panose="02010609060101010101" pitchFamily="49" charset="-122"/>
                <a:cs typeface="Times New Roman" panose="02020603050405020304" pitchFamily="18" charset="0"/>
              </a:rPr>
              <a:t>光子偏振耦合实现 </a:t>
            </a:r>
            <a:r>
              <a:rPr lang="en-US" dirty="0">
                <a:latin typeface="Times New Roman" panose="02020603050405020304" pitchFamily="18" charset="0"/>
                <a:ea typeface="KaiTi" panose="02010609060101010101" pitchFamily="49" charset="-122"/>
                <a:cs typeface="Times New Roman" panose="02020603050405020304" pitchFamily="18" charset="0"/>
              </a:rPr>
              <a:t>keV </a:t>
            </a:r>
            <a:r>
              <a:rPr lang="zh-CN" altLang="en-US" dirty="0">
                <a:latin typeface="Times New Roman" panose="02020603050405020304" pitchFamily="18" charset="0"/>
                <a:ea typeface="KaiTi" panose="02010609060101010101" pitchFamily="49" charset="-122"/>
                <a:cs typeface="Times New Roman" panose="02020603050405020304" pitchFamily="18" charset="0"/>
              </a:rPr>
              <a:t>级轴子生成与亚微弧度旋转信号检测</a:t>
            </a:r>
            <a:endParaRPr lang="en-US" altLang="zh-CN" dirty="0">
              <a:latin typeface="Times New Roman" panose="02020603050405020304" pitchFamily="18" charset="0"/>
              <a:ea typeface="KaiTi" panose="02010609060101010101" pitchFamily="49" charset="-122"/>
              <a:cs typeface="Times New Roman" panose="02020603050405020304" pitchFamily="18" charset="0"/>
            </a:endParaRPr>
          </a:p>
          <a:p>
            <a:endParaRPr lang="en-US" altLang="zh-CN" sz="1600" dirty="0">
              <a:latin typeface="Times New Roman" panose="02020603050405020304" pitchFamily="18" charset="0"/>
              <a:ea typeface="KaiTi" panose="02010609060101010101" pitchFamily="49" charset="-122"/>
              <a:cs typeface="Times New Roman" panose="02020603050405020304" pitchFamily="18" charset="0"/>
            </a:endParaRPr>
          </a:p>
          <a:p>
            <a:r>
              <a:rPr lang="en-US" altLang="zh-CN" sz="1400" dirty="0">
                <a:latin typeface="Times New Roman" panose="02020603050405020304" pitchFamily="18" charset="0"/>
                <a:ea typeface="KaiTi" panose="02010609060101010101" pitchFamily="49" charset="-122"/>
                <a:cs typeface="Times New Roman" panose="02020603050405020304" pitchFamily="18" charset="0"/>
              </a:rPr>
              <a:t>Shan Huang, Bai-Fei Shen, et al  Phys. Scr. 97, 105303(2022)</a:t>
            </a:r>
            <a:endParaRPr lang="en-CN" sz="1400" dirty="0">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30" name="Picture 29">
            <a:extLst>
              <a:ext uri="{FF2B5EF4-FFF2-40B4-BE49-F238E27FC236}">
                <a16:creationId xmlns:a16="http://schemas.microsoft.com/office/drawing/2014/main" id="{3D9C8533-B9DA-1414-F7AA-1EE011289F60}"/>
              </a:ext>
            </a:extLst>
          </p:cNvPr>
          <p:cNvPicPr>
            <a:picLocks noChangeAspect="1"/>
          </p:cNvPicPr>
          <p:nvPr/>
        </p:nvPicPr>
        <p:blipFill>
          <a:blip r:embed="rId7"/>
          <a:stretch>
            <a:fillRect/>
          </a:stretch>
        </p:blipFill>
        <p:spPr>
          <a:xfrm>
            <a:off x="477933" y="4155008"/>
            <a:ext cx="3098628" cy="1950453"/>
          </a:xfrm>
          <a:prstGeom prst="rect">
            <a:avLst/>
          </a:prstGeom>
          <a:ln>
            <a:noFill/>
          </a:ln>
          <a:effectLst>
            <a:innerShdw blurRad="12700">
              <a:prstClr val="black"/>
            </a:innerShdw>
          </a:effectLst>
        </p:spPr>
      </p:pic>
      <p:sp>
        <p:nvSpPr>
          <p:cNvPr id="13" name="TextBox 12">
            <a:extLst>
              <a:ext uri="{FF2B5EF4-FFF2-40B4-BE49-F238E27FC236}">
                <a16:creationId xmlns:a16="http://schemas.microsoft.com/office/drawing/2014/main" id="{4E1A26DC-D69F-60F2-9E3A-2FB521AC3C71}"/>
              </a:ext>
            </a:extLst>
          </p:cNvPr>
          <p:cNvSpPr txBox="1"/>
          <p:nvPr/>
        </p:nvSpPr>
        <p:spPr>
          <a:xfrm>
            <a:off x="6213902" y="3857278"/>
            <a:ext cx="3005951" cy="400110"/>
          </a:xfrm>
          <a:prstGeom prst="rect">
            <a:avLst/>
          </a:prstGeom>
          <a:solidFill>
            <a:schemeClr val="accent1">
              <a:lumMod val="50000"/>
            </a:schemeClr>
          </a:solidFill>
        </p:spPr>
        <p:txBody>
          <a:bodyPr wrap="none" rtlCol="0">
            <a:spAutoFit/>
          </a:bodyPr>
          <a:lstStyle/>
          <a:p>
            <a:r>
              <a:rPr lang="en-CN"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强激光与电子束相互作用</a:t>
            </a:r>
          </a:p>
        </p:txBody>
      </p:sp>
      <p:sp>
        <p:nvSpPr>
          <p:cNvPr id="17" name="Rectangle 16">
            <a:extLst>
              <a:ext uri="{FF2B5EF4-FFF2-40B4-BE49-F238E27FC236}">
                <a16:creationId xmlns:a16="http://schemas.microsoft.com/office/drawing/2014/main" id="{43413E91-9137-585B-CB5C-9847E372194A}"/>
              </a:ext>
            </a:extLst>
          </p:cNvPr>
          <p:cNvSpPr/>
          <p:nvPr/>
        </p:nvSpPr>
        <p:spPr>
          <a:xfrm>
            <a:off x="350983" y="1089886"/>
            <a:ext cx="5717309" cy="2697018"/>
          </a:xfrm>
          <a:prstGeom prst="rect">
            <a:avLst/>
          </a:prstGeom>
          <a:noFill/>
          <a:ln>
            <a:solidFill>
              <a:schemeClr val="bg1">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8" name="Rectangle 17">
            <a:extLst>
              <a:ext uri="{FF2B5EF4-FFF2-40B4-BE49-F238E27FC236}">
                <a16:creationId xmlns:a16="http://schemas.microsoft.com/office/drawing/2014/main" id="{5FA5A104-360B-EB2A-88B9-2EC1C2BB5931}"/>
              </a:ext>
            </a:extLst>
          </p:cNvPr>
          <p:cNvSpPr/>
          <p:nvPr/>
        </p:nvSpPr>
        <p:spPr>
          <a:xfrm>
            <a:off x="6068292" y="1089886"/>
            <a:ext cx="5890447" cy="2697018"/>
          </a:xfrm>
          <a:prstGeom prst="rect">
            <a:avLst/>
          </a:prstGeom>
          <a:noFill/>
          <a:ln>
            <a:solidFill>
              <a:schemeClr val="bg1">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9" name="Rectangle 18">
            <a:extLst>
              <a:ext uri="{FF2B5EF4-FFF2-40B4-BE49-F238E27FC236}">
                <a16:creationId xmlns:a16="http://schemas.microsoft.com/office/drawing/2014/main" id="{43413E91-9137-585B-CB5C-9847E372194A}"/>
              </a:ext>
            </a:extLst>
          </p:cNvPr>
          <p:cNvSpPr/>
          <p:nvPr/>
        </p:nvSpPr>
        <p:spPr>
          <a:xfrm>
            <a:off x="350983" y="3786904"/>
            <a:ext cx="5717309" cy="2697018"/>
          </a:xfrm>
          <a:prstGeom prst="rect">
            <a:avLst/>
          </a:prstGeom>
          <a:noFill/>
          <a:ln>
            <a:solidFill>
              <a:schemeClr val="bg1">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N"/>
          </a:p>
        </p:txBody>
      </p:sp>
      <p:sp>
        <p:nvSpPr>
          <p:cNvPr id="32" name="TextBox 31">
            <a:extLst>
              <a:ext uri="{FF2B5EF4-FFF2-40B4-BE49-F238E27FC236}">
                <a16:creationId xmlns:a16="http://schemas.microsoft.com/office/drawing/2014/main" id="{598A2FE7-EA9C-B19D-1E54-BE3C8E5BFDF5}"/>
              </a:ext>
            </a:extLst>
          </p:cNvPr>
          <p:cNvSpPr txBox="1"/>
          <p:nvPr/>
        </p:nvSpPr>
        <p:spPr>
          <a:xfrm>
            <a:off x="4620734" y="882196"/>
            <a:ext cx="3005951" cy="400110"/>
          </a:xfrm>
          <a:prstGeom prst="rect">
            <a:avLst/>
          </a:prstGeom>
          <a:solidFill>
            <a:schemeClr val="accent1">
              <a:lumMod val="50000"/>
            </a:schemeClr>
          </a:solidFill>
          <a:ln>
            <a:noFill/>
          </a:ln>
        </p:spPr>
        <p:txBody>
          <a:bodyPr wrap="none" rtlCol="0">
            <a:spAutoFit/>
          </a:bodyPr>
          <a:lstStyle/>
          <a:p>
            <a:r>
              <a:rPr lang="en-CN"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强激光等离子体相互作用</a:t>
            </a:r>
          </a:p>
        </p:txBody>
      </p:sp>
      <p:sp>
        <p:nvSpPr>
          <p:cNvPr id="12" name="文本框 7">
            <a:extLst>
              <a:ext uri="{FF2B5EF4-FFF2-40B4-BE49-F238E27FC236}">
                <a16:creationId xmlns:a16="http://schemas.microsoft.com/office/drawing/2014/main" id="{A4187796-3248-2C00-8327-6F84C4020F88}"/>
              </a:ext>
            </a:extLst>
          </p:cNvPr>
          <p:cNvSpPr txBox="1"/>
          <p:nvPr/>
        </p:nvSpPr>
        <p:spPr>
          <a:xfrm>
            <a:off x="746838" y="124906"/>
            <a:ext cx="3839513" cy="523220"/>
          </a:xfrm>
          <a:prstGeom prst="rect">
            <a:avLst/>
          </a:prstGeom>
          <a:noFill/>
        </p:spPr>
        <p:txBody>
          <a:bodyPr wrap="none" rtlCol="0">
            <a:spAutoFit/>
          </a:bodyPr>
          <a:lstStyle/>
          <a:p>
            <a:r>
              <a:rPr lang="zh-CN" altLang="en-US" sz="2800" b="1" dirty="0">
                <a:gradFill>
                  <a:gsLst>
                    <a:gs pos="0">
                      <a:srgbClr val="E30613"/>
                    </a:gs>
                    <a:gs pos="100000">
                      <a:srgbClr val="81040B"/>
                    </a:gs>
                  </a:gsLst>
                  <a:lin ang="5400000" scaled="1"/>
                </a:gradFill>
                <a:latin typeface="楷体" panose="02010609060101010101" pitchFamily="49" charset="-122"/>
                <a:ea typeface="楷体" panose="02010609060101010101" pitchFamily="49" charset="-122"/>
                <a:sym typeface="+mn-ea"/>
              </a:rPr>
              <a:t>强激光驱动类轴子探测</a:t>
            </a:r>
          </a:p>
        </p:txBody>
      </p:sp>
      <p:sp>
        <p:nvSpPr>
          <p:cNvPr id="8" name="Slide Number Placeholder 7">
            <a:extLst>
              <a:ext uri="{FF2B5EF4-FFF2-40B4-BE49-F238E27FC236}">
                <a16:creationId xmlns:a16="http://schemas.microsoft.com/office/drawing/2014/main" id="{864BEDFB-E488-0D38-811B-6CB89B23F9FB}"/>
              </a:ext>
            </a:extLst>
          </p:cNvPr>
          <p:cNvSpPr>
            <a:spLocks noGrp="1"/>
          </p:cNvSpPr>
          <p:nvPr>
            <p:ph type="sldNum" sz="quarter" idx="12"/>
          </p:nvPr>
        </p:nvSpPr>
        <p:spPr/>
        <p:txBody>
          <a:bodyPr/>
          <a:lstStyle/>
          <a:p>
            <a:fld id="{2DD48D3E-B07C-4BE8-84F7-DD272BD0532C}" type="slidenum">
              <a:rPr lang="zh-CN" altLang="en-US" smtClean="0"/>
              <a:t>10</a:t>
            </a:fld>
            <a:endParaRPr lang="zh-CN" altLang="en-US"/>
          </a:p>
        </p:txBody>
      </p:sp>
    </p:spTree>
    <p:extLst>
      <p:ext uri="{BB962C8B-B14F-4D97-AF65-F5344CB8AC3E}">
        <p14:creationId xmlns:p14="http://schemas.microsoft.com/office/powerpoint/2010/main" val="841345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F9A60-ADD4-90EC-4303-1233560BF47A}"/>
            </a:ext>
          </a:extLst>
        </p:cNvPr>
        <p:cNvGrpSpPr/>
        <p:nvPr/>
      </p:nvGrpSpPr>
      <p:grpSpPr>
        <a:xfrm>
          <a:off x="0" y="0"/>
          <a:ext cx="0" cy="0"/>
          <a:chOff x="0" y="0"/>
          <a:chExt cx="0" cy="0"/>
        </a:xfrm>
      </p:grpSpPr>
      <p:sp>
        <p:nvSpPr>
          <p:cNvPr id="8" name="TextBox 5">
            <a:extLst>
              <a:ext uri="{FF2B5EF4-FFF2-40B4-BE49-F238E27FC236}">
                <a16:creationId xmlns:a16="http://schemas.microsoft.com/office/drawing/2014/main" id="{BDEF9DC2-A58B-75A6-53BC-D8311910F359}"/>
              </a:ext>
            </a:extLst>
          </p:cNvPr>
          <p:cNvSpPr txBox="1">
            <a:spLocks noChangeArrowheads="1"/>
          </p:cNvSpPr>
          <p:nvPr/>
        </p:nvSpPr>
        <p:spPr bwMode="auto">
          <a:xfrm>
            <a:off x="95028" y="166720"/>
            <a:ext cx="7218045" cy="52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研究背景</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5E56F73B-4C8D-6D81-439F-0585118966AE}"/>
              </a:ext>
            </a:extLst>
          </p:cNvPr>
          <p:cNvSpPr>
            <a:spLocks noGrp="1"/>
          </p:cNvSpPr>
          <p:nvPr>
            <p:ph type="sldNum" sz="quarter" idx="12"/>
          </p:nvPr>
        </p:nvSpPr>
        <p:spPr>
          <a:xfrm>
            <a:off x="10058400" y="6470651"/>
            <a:ext cx="2133600" cy="365125"/>
          </a:xfrm>
        </p:spPr>
        <p:txBody>
          <a:bodyPr/>
          <a:lstStyle/>
          <a:p>
            <a:pPr>
              <a:defRPr/>
            </a:pPr>
            <a:fld id="{03B6FFE0-05EC-40BF-AF77-037D56D3E786}" type="slidenum">
              <a:rPr lang="zh-CN" altLang="en-US" sz="2400" b="1"/>
              <a:t>11</a:t>
            </a:fld>
            <a:endParaRPr lang="zh-CN" altLang="en-US" sz="2400" b="1"/>
          </a:p>
        </p:txBody>
      </p:sp>
      <p:pic>
        <p:nvPicPr>
          <p:cNvPr id="5" name="Graphic 20">
            <a:extLst>
              <a:ext uri="{FF2B5EF4-FFF2-40B4-BE49-F238E27FC236}">
                <a16:creationId xmlns:a16="http://schemas.microsoft.com/office/drawing/2014/main" id="{5E308956-924F-B639-51F9-7C213012F57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7705" y="887745"/>
            <a:ext cx="6463029" cy="4202136"/>
          </a:xfrm>
          <a:prstGeom prst="rect">
            <a:avLst/>
          </a:prstGeom>
        </p:spPr>
      </p:pic>
      <p:pic>
        <p:nvPicPr>
          <p:cNvPr id="25" name="图片 24">
            <a:extLst>
              <a:ext uri="{FF2B5EF4-FFF2-40B4-BE49-F238E27FC236}">
                <a16:creationId xmlns:a16="http://schemas.microsoft.com/office/drawing/2014/main" id="{1DDB5BDE-31CD-EBC7-D1C5-95AF9895787B}"/>
              </a:ext>
            </a:extLst>
          </p:cNvPr>
          <p:cNvPicPr>
            <a:picLocks noChangeAspect="1"/>
          </p:cNvPicPr>
          <p:nvPr/>
        </p:nvPicPr>
        <p:blipFill>
          <a:blip r:embed="rId5"/>
          <a:stretch>
            <a:fillRect/>
          </a:stretch>
        </p:blipFill>
        <p:spPr>
          <a:xfrm>
            <a:off x="6465132" y="1331224"/>
            <a:ext cx="5505686" cy="3096344"/>
          </a:xfrm>
          <a:prstGeom prst="rect">
            <a:avLst/>
          </a:prstGeom>
        </p:spPr>
      </p:pic>
      <p:sp>
        <p:nvSpPr>
          <p:cNvPr id="26" name="文本框 25">
            <a:extLst>
              <a:ext uri="{FF2B5EF4-FFF2-40B4-BE49-F238E27FC236}">
                <a16:creationId xmlns:a16="http://schemas.microsoft.com/office/drawing/2014/main" id="{B8230CBF-2CC2-B651-0E3E-E2A57D7345A3}"/>
              </a:ext>
            </a:extLst>
          </p:cNvPr>
          <p:cNvSpPr txBox="1"/>
          <p:nvPr/>
        </p:nvSpPr>
        <p:spPr>
          <a:xfrm>
            <a:off x="67705" y="4977172"/>
            <a:ext cx="6423660" cy="1884427"/>
          </a:xfrm>
          <a:prstGeom prst="rect">
            <a:avLst/>
          </a:prstGeom>
          <a:noFill/>
        </p:spPr>
        <p:txBody>
          <a:bodyPr wrap="square">
            <a:spAutoFit/>
          </a:bodyPr>
          <a:lstStyle/>
          <a:p>
            <a:pPr>
              <a:lnSpc>
                <a:spcPct val="150000"/>
              </a:lnSpc>
            </a:pPr>
            <a:r>
              <a:rPr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特点：</a:t>
            </a:r>
            <a:endParaRPr lang="en-US"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50000"/>
              </a:lnSpc>
              <a:buFont typeface="Wingdings" panose="05000000000000000000" pitchFamily="2" charset="2"/>
              <a:buChar char="p"/>
            </a:pPr>
            <a:r>
              <a:rPr lang="zh-CN" altLang="en-US"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强流超快粒子源，携带自旋和轨道角动量</a:t>
            </a:r>
            <a:endParaRPr lang="en-US" altLang="zh-CN"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50000"/>
              </a:lnSpc>
              <a:buFont typeface="Wingdings" panose="05000000000000000000" pitchFamily="2" charset="2"/>
              <a:buChar char="p"/>
            </a:pPr>
            <a:r>
              <a:rPr lang="zh-CN" altLang="en-US"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强非线性效应、</a:t>
            </a:r>
            <a:r>
              <a:rPr lang="en-US" altLang="zh-CN"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QED</a:t>
            </a:r>
            <a:r>
              <a:rPr lang="zh-CN" altLang="en-US"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效应、角动量效应</a:t>
            </a:r>
            <a:endParaRPr lang="en-US" altLang="zh-CN"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50000"/>
              </a:lnSpc>
              <a:buFont typeface="Wingdings" panose="05000000000000000000" pitchFamily="2" charset="2"/>
              <a:buChar char="p"/>
            </a:pPr>
            <a:r>
              <a:rPr lang="zh-CN" altLang="en-US"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激发新反应通道、探测更精细结构、增大反应截面？</a:t>
            </a:r>
            <a:endParaRPr lang="en-US" altLang="zh-CN"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文本框 26">
            <a:extLst>
              <a:ext uri="{FF2B5EF4-FFF2-40B4-BE49-F238E27FC236}">
                <a16:creationId xmlns:a16="http://schemas.microsoft.com/office/drawing/2014/main" id="{C9A445C6-CC57-FF7D-CD11-0FBA83878BB0}"/>
              </a:ext>
            </a:extLst>
          </p:cNvPr>
          <p:cNvSpPr txBox="1"/>
          <p:nvPr/>
        </p:nvSpPr>
        <p:spPr>
          <a:xfrm>
            <a:off x="6384032" y="4757481"/>
            <a:ext cx="4896544" cy="1884427"/>
          </a:xfrm>
          <a:prstGeom prst="rect">
            <a:avLst/>
          </a:prstGeom>
          <a:noFill/>
        </p:spPr>
        <p:txBody>
          <a:bodyPr wrap="square">
            <a:spAutoFit/>
          </a:bodyPr>
          <a:lstStyle/>
          <a:p>
            <a:pPr>
              <a:lnSpc>
                <a:spcPct val="150000"/>
              </a:lnSpc>
            </a:pPr>
            <a:r>
              <a:rPr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挑战：</a:t>
            </a:r>
            <a:endParaRPr lang="en-US"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50000"/>
              </a:lnSpc>
              <a:buFont typeface="Wingdings" panose="05000000000000000000" pitchFamily="2" charset="2"/>
              <a:buChar char="p"/>
            </a:pPr>
            <a:r>
              <a:rPr lang="zh-CN" altLang="en-US"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反应过程异常复杂，加速机理和角动量操控机理不清楚</a:t>
            </a:r>
            <a:endParaRPr lang="en-US" altLang="zh-CN"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50000"/>
              </a:lnSpc>
              <a:buFont typeface="Wingdings" panose="05000000000000000000" pitchFamily="2" charset="2"/>
              <a:buChar char="p"/>
            </a:pPr>
            <a:r>
              <a:rPr lang="zh-CN" altLang="en-US"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粒子波动性和巨量粒子体系难以耦合</a:t>
            </a:r>
            <a:endParaRPr lang="en-US" altLang="zh-CN"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88933785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40A0B-CB93-2FD3-6750-739F9F724080}"/>
            </a:ext>
          </a:extLst>
        </p:cNvPr>
        <p:cNvGrpSpPr/>
        <p:nvPr/>
      </p:nvGrpSpPr>
      <p:grpSpPr>
        <a:xfrm>
          <a:off x="0" y="0"/>
          <a:ext cx="0" cy="0"/>
          <a:chOff x="0" y="0"/>
          <a:chExt cx="0" cy="0"/>
        </a:xfrm>
      </p:grpSpPr>
      <p:sp>
        <p:nvSpPr>
          <p:cNvPr id="8" name="TextBox 5">
            <a:extLst>
              <a:ext uri="{FF2B5EF4-FFF2-40B4-BE49-F238E27FC236}">
                <a16:creationId xmlns:a16="http://schemas.microsoft.com/office/drawing/2014/main" id="{A79EB35D-C52D-91E6-2DEB-258D3FA5230C}"/>
              </a:ext>
            </a:extLst>
          </p:cNvPr>
          <p:cNvSpPr txBox="1">
            <a:spLocks noChangeArrowheads="1"/>
          </p:cNvSpPr>
          <p:nvPr/>
        </p:nvSpPr>
        <p:spPr bwMode="auto">
          <a:xfrm>
            <a:off x="95028" y="166720"/>
            <a:ext cx="7218045" cy="52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极化粒子重要应用</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9F812C3B-8C8E-B45B-4DE0-868E1275951C}"/>
              </a:ext>
            </a:extLst>
          </p:cNvPr>
          <p:cNvSpPr>
            <a:spLocks noGrp="1"/>
          </p:cNvSpPr>
          <p:nvPr>
            <p:ph type="sldNum" sz="quarter" idx="12"/>
          </p:nvPr>
        </p:nvSpPr>
        <p:spPr>
          <a:xfrm>
            <a:off x="8526780" y="6470651"/>
            <a:ext cx="2133600" cy="365125"/>
          </a:xfrm>
        </p:spPr>
        <p:txBody>
          <a:bodyPr/>
          <a:lstStyle/>
          <a:p>
            <a:pPr>
              <a:defRPr/>
            </a:pPr>
            <a:fld id="{03B6FFE0-05EC-40BF-AF77-037D56D3E786}" type="slidenum">
              <a:rPr lang="zh-CN" altLang="en-US" sz="2400" b="1"/>
              <a:t>12</a:t>
            </a:fld>
            <a:endParaRPr lang="zh-CN" altLang="en-US" sz="2400" b="1"/>
          </a:p>
        </p:txBody>
      </p:sp>
      <p:sp>
        <p:nvSpPr>
          <p:cNvPr id="2" name="文本框 3">
            <a:extLst>
              <a:ext uri="{FF2B5EF4-FFF2-40B4-BE49-F238E27FC236}">
                <a16:creationId xmlns:a16="http://schemas.microsoft.com/office/drawing/2014/main" id="{4BB1B3F9-2486-9305-EBC6-76FC400084AA}"/>
              </a:ext>
            </a:extLst>
          </p:cNvPr>
          <p:cNvSpPr txBox="1">
            <a:spLocks noChangeArrowheads="1"/>
          </p:cNvSpPr>
          <p:nvPr/>
        </p:nvSpPr>
        <p:spPr bwMode="auto">
          <a:xfrm>
            <a:off x="263352" y="932720"/>
            <a:ext cx="68395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Font typeface="Wingdings" panose="05000000000000000000" pitchFamily="2" charset="2"/>
              <a:buChar char="n"/>
              <a:defRPr sz="3200" b="1">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CC0000"/>
              </a:buClr>
              <a:buFont typeface="Wingdings" panose="05000000000000000000" pitchFamily="2" charset="2"/>
              <a:buChar char="n"/>
              <a:defRPr sz="3200">
                <a:solidFill>
                  <a:srgbClr val="000066"/>
                </a:solidFill>
                <a:latin typeface="Tahoma" panose="020B0604030504040204" pitchFamily="34" charset="0"/>
                <a:ea typeface="黑体" panose="02010609060101010101" pitchFamily="49" charset="-122"/>
              </a:defRPr>
            </a:lvl2pPr>
            <a:lvl3pPr marL="11430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3pPr>
            <a:lvl4pPr marL="16002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0" fontAlgn="base" hangingPunct="0">
              <a:spcBef>
                <a:spcPct val="0"/>
              </a:spcBef>
              <a:spcAft>
                <a:spcPct val="0"/>
              </a:spcAft>
              <a:buClrTx/>
              <a:buFontTx/>
              <a:buNone/>
            </a:pPr>
            <a:r>
              <a:rPr kumimoji="1" lang="en-US" altLang="zh-CN" sz="2000" dirty="0">
                <a:solidFill>
                  <a:srgbClr val="0070C0"/>
                </a:solidFill>
                <a:latin typeface="Times New Roman" panose="02020603050405020304" pitchFamily="18" charset="0"/>
                <a:ea typeface="华文新魏" panose="02010800040101010101" pitchFamily="2" charset="-122"/>
                <a:cs typeface="Times New Roman" panose="02020603050405020304" pitchFamily="18" charset="0"/>
              </a:rPr>
              <a:t>Widespread applications of polarized electrons</a:t>
            </a:r>
            <a:r>
              <a:rPr kumimoji="1" lang="zh-CN" altLang="en-US" sz="2000" dirty="0">
                <a:solidFill>
                  <a:srgbClr val="0070C0"/>
                </a:solidFill>
                <a:latin typeface="Times New Roman" panose="02020603050405020304" pitchFamily="18" charset="0"/>
                <a:ea typeface="华文新魏" panose="02010800040101010101" pitchFamily="2" charset="-122"/>
                <a:cs typeface="Times New Roman" panose="02020603050405020304" pitchFamily="18" charset="0"/>
              </a:rPr>
              <a:t> </a:t>
            </a:r>
            <a:r>
              <a:rPr kumimoji="1" lang="en-US" altLang="zh-CN" sz="2000" dirty="0">
                <a:solidFill>
                  <a:srgbClr val="0070C0"/>
                </a:solidFill>
                <a:latin typeface="Times New Roman" panose="02020603050405020304" pitchFamily="18" charset="0"/>
                <a:ea typeface="华文新魏" panose="02010800040101010101" pitchFamily="2" charset="-122"/>
                <a:cs typeface="Times New Roman" panose="02020603050405020304" pitchFamily="18" charset="0"/>
              </a:rPr>
              <a:t>and</a:t>
            </a:r>
            <a:r>
              <a:rPr kumimoji="1" lang="zh-CN" altLang="en-US" sz="2000" dirty="0">
                <a:solidFill>
                  <a:srgbClr val="0070C0"/>
                </a:solidFill>
                <a:latin typeface="Times New Roman" panose="02020603050405020304" pitchFamily="18" charset="0"/>
                <a:ea typeface="华文新魏" panose="02010800040101010101" pitchFamily="2" charset="-122"/>
                <a:cs typeface="Times New Roman" panose="02020603050405020304" pitchFamily="18" charset="0"/>
              </a:rPr>
              <a:t> </a:t>
            </a:r>
            <a:r>
              <a:rPr kumimoji="1" lang="en-US" altLang="zh-CN" sz="2000" dirty="0">
                <a:solidFill>
                  <a:srgbClr val="0070C0"/>
                </a:solidFill>
                <a:latin typeface="Times New Roman" panose="02020603050405020304" pitchFamily="18" charset="0"/>
                <a:ea typeface="华文新魏" panose="02010800040101010101" pitchFamily="2" charset="-122"/>
                <a:cs typeface="Times New Roman" panose="02020603050405020304" pitchFamily="18" charset="0"/>
              </a:rPr>
              <a:t>positrons</a:t>
            </a:r>
            <a:endParaRPr kumimoji="1" lang="zh-CN" altLang="en-US" sz="2000" dirty="0">
              <a:solidFill>
                <a:srgbClr val="0070C0"/>
              </a:solidFill>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3" name="Picture 2" descr="http://www.scienzagiovane.unibo.it/antimateria/images/ele-pos-half.jpg">
            <a:extLst>
              <a:ext uri="{FF2B5EF4-FFF2-40B4-BE49-F238E27FC236}">
                <a16:creationId xmlns:a16="http://schemas.microsoft.com/office/drawing/2014/main" id="{4A7321D9-798F-8F25-1D7E-A499CBE2B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85" y="1843245"/>
            <a:ext cx="3319362" cy="2325378"/>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522D586E-B70B-F686-3C96-FF17CBDEF949}"/>
              </a:ext>
            </a:extLst>
          </p:cNvPr>
          <p:cNvSpPr txBox="1">
            <a:spLocks noChangeArrowheads="1"/>
          </p:cNvSpPr>
          <p:nvPr/>
        </p:nvSpPr>
        <p:spPr bwMode="auto">
          <a:xfrm>
            <a:off x="551386" y="1429389"/>
            <a:ext cx="38331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lr>
                <a:srgbClr val="CC0000"/>
              </a:buClr>
              <a:buFont typeface="Wingdings" panose="05000000000000000000" pitchFamily="2" charset="2"/>
              <a:buChar char="n"/>
              <a:defRPr sz="3200" b="1">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CC0000"/>
              </a:buClr>
              <a:buFont typeface="Wingdings" panose="05000000000000000000" pitchFamily="2" charset="2"/>
              <a:buChar char="n"/>
              <a:defRPr sz="3200">
                <a:solidFill>
                  <a:srgbClr val="000066"/>
                </a:solidFill>
                <a:latin typeface="Tahoma" panose="020B0604030504040204" pitchFamily="34" charset="0"/>
                <a:ea typeface="黑体" panose="02010609060101010101" pitchFamily="49" charset="-122"/>
              </a:defRPr>
            </a:lvl2pPr>
            <a:lvl3pPr marL="11430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3pPr>
            <a:lvl4pPr marL="16002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0"/>
              </a:spcBef>
              <a:buClrTx/>
              <a:buFont typeface="Wingdings" panose="05000000000000000000" pitchFamily="2" charset="2"/>
              <a:buChar char="Ø"/>
            </a:pPr>
            <a:r>
              <a:rPr lang="en-US" altLang="zh-CN" sz="1800" b="0" dirty="0">
                <a:solidFill>
                  <a:srgbClr val="0070C0"/>
                </a:solidFill>
                <a:latin typeface="Times New Roman" panose="02020603050405020304" pitchFamily="18" charset="0"/>
                <a:cs typeface="Times New Roman" panose="02020603050405020304" pitchFamily="18" charset="0"/>
              </a:rPr>
              <a:t>Polarized electron-positron colliders</a:t>
            </a:r>
            <a:endParaRPr lang="zh-CN" altLang="en-US" sz="18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Picture 4" descr="https://www.bnl.gov/today/body_pics/2020/08/eic-02-hr.jpg">
            <a:extLst>
              <a:ext uri="{FF2B5EF4-FFF2-40B4-BE49-F238E27FC236}">
                <a16:creationId xmlns:a16="http://schemas.microsoft.com/office/drawing/2014/main" id="{F0C34190-6F75-D57A-CB97-49F7E5CF320C}"/>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t="11549" r="32351" b="20451"/>
          <a:stretch/>
        </p:blipFill>
        <p:spPr bwMode="auto">
          <a:xfrm>
            <a:off x="398891" y="4727979"/>
            <a:ext cx="2851378" cy="1612214"/>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6">
            <a:extLst>
              <a:ext uri="{FF2B5EF4-FFF2-40B4-BE49-F238E27FC236}">
                <a16:creationId xmlns:a16="http://schemas.microsoft.com/office/drawing/2014/main" id="{81E8A79D-0511-6C15-8A74-7531B6F3ABF3}"/>
              </a:ext>
            </a:extLst>
          </p:cNvPr>
          <p:cNvSpPr txBox="1">
            <a:spLocks noChangeArrowheads="1"/>
          </p:cNvSpPr>
          <p:nvPr/>
        </p:nvSpPr>
        <p:spPr bwMode="auto">
          <a:xfrm>
            <a:off x="398891" y="4195206"/>
            <a:ext cx="33842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lr>
                <a:srgbClr val="CC0000"/>
              </a:buClr>
              <a:buFont typeface="Wingdings" panose="05000000000000000000" pitchFamily="2" charset="2"/>
              <a:buChar char="n"/>
              <a:defRPr sz="3200" b="1">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CC0000"/>
              </a:buClr>
              <a:buFont typeface="Wingdings" panose="05000000000000000000" pitchFamily="2" charset="2"/>
              <a:buChar char="n"/>
              <a:defRPr sz="3200">
                <a:solidFill>
                  <a:srgbClr val="000066"/>
                </a:solidFill>
                <a:latin typeface="Tahoma" panose="020B0604030504040204" pitchFamily="34" charset="0"/>
                <a:ea typeface="黑体" panose="02010609060101010101" pitchFamily="49" charset="-122"/>
              </a:defRPr>
            </a:lvl2pPr>
            <a:lvl3pPr marL="11430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3pPr>
            <a:lvl4pPr marL="16002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0"/>
              </a:spcBef>
              <a:buClrTx/>
              <a:buFont typeface="Wingdings" panose="05000000000000000000" pitchFamily="2" charset="2"/>
              <a:buChar char="Ø"/>
            </a:pPr>
            <a:r>
              <a:rPr lang="en-US" altLang="zh-CN" sz="1800" b="0" dirty="0">
                <a:solidFill>
                  <a:srgbClr val="0070C0"/>
                </a:solidFill>
                <a:latin typeface="Times New Roman" panose="02020603050405020304" pitchFamily="18" charset="0"/>
                <a:cs typeface="Times New Roman" panose="02020603050405020304" pitchFamily="18" charset="0"/>
              </a:rPr>
              <a:t>Polarized positron-ion colliders</a:t>
            </a:r>
            <a:endParaRPr lang="zh-CN" altLang="en-US" sz="18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图片 11">
            <a:extLst>
              <a:ext uri="{FF2B5EF4-FFF2-40B4-BE49-F238E27FC236}">
                <a16:creationId xmlns:a16="http://schemas.microsoft.com/office/drawing/2014/main" id="{8778E82D-BA19-3BBE-C875-190ADF9BBEB7}"/>
              </a:ext>
            </a:extLst>
          </p:cNvPr>
          <p:cNvPicPr>
            <a:picLocks noChangeAspect="1"/>
          </p:cNvPicPr>
          <p:nvPr/>
        </p:nvPicPr>
        <p:blipFill rotWithShape="1">
          <a:blip r:embed="rId5"/>
          <a:srcRect l="6202" t="13570" r="14926" b="15355"/>
          <a:stretch/>
        </p:blipFill>
        <p:spPr>
          <a:xfrm>
            <a:off x="4233794" y="4858437"/>
            <a:ext cx="3294363" cy="1612214"/>
          </a:xfrm>
          <a:prstGeom prst="rect">
            <a:avLst/>
          </a:prstGeom>
        </p:spPr>
      </p:pic>
      <p:sp>
        <p:nvSpPr>
          <p:cNvPr id="13" name="文本框 6">
            <a:extLst>
              <a:ext uri="{FF2B5EF4-FFF2-40B4-BE49-F238E27FC236}">
                <a16:creationId xmlns:a16="http://schemas.microsoft.com/office/drawing/2014/main" id="{D4FF5FC5-F957-BC7D-22C5-0D01FCA1AF70}"/>
              </a:ext>
            </a:extLst>
          </p:cNvPr>
          <p:cNvSpPr txBox="1">
            <a:spLocks noChangeArrowheads="1"/>
          </p:cNvSpPr>
          <p:nvPr/>
        </p:nvSpPr>
        <p:spPr bwMode="auto">
          <a:xfrm>
            <a:off x="3912886" y="4195206"/>
            <a:ext cx="43662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rgbClr val="CC0000"/>
              </a:buClr>
              <a:buFont typeface="Wingdings" panose="05000000000000000000" pitchFamily="2" charset="2"/>
              <a:buChar char="n"/>
              <a:defRPr sz="3200" b="1">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CC0000"/>
              </a:buClr>
              <a:buFont typeface="Wingdings" panose="05000000000000000000" pitchFamily="2" charset="2"/>
              <a:buChar char="n"/>
              <a:defRPr sz="3200">
                <a:solidFill>
                  <a:srgbClr val="000066"/>
                </a:solidFill>
                <a:latin typeface="Tahoma" panose="020B0604030504040204" pitchFamily="34" charset="0"/>
                <a:ea typeface="黑体" panose="02010609060101010101" pitchFamily="49" charset="-122"/>
              </a:defRPr>
            </a:lvl2pPr>
            <a:lvl3pPr marL="11430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3pPr>
            <a:lvl4pPr marL="16002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0"/>
              </a:spcBef>
              <a:buClrTx/>
              <a:buFont typeface="Wingdings" panose="05000000000000000000" pitchFamily="2" charset="2"/>
              <a:buChar char="Ø"/>
            </a:pPr>
            <a:r>
              <a:rPr lang="en-US" altLang="zh-CN" sz="1800" b="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Reconstructing the proton spin structure</a:t>
            </a:r>
            <a:endParaRPr lang="zh-CN" altLang="en-US" sz="18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文本框 6">
            <a:extLst>
              <a:ext uri="{FF2B5EF4-FFF2-40B4-BE49-F238E27FC236}">
                <a16:creationId xmlns:a16="http://schemas.microsoft.com/office/drawing/2014/main" id="{719C03A5-D8EE-17D4-5256-BAE18C3A63AA}"/>
              </a:ext>
            </a:extLst>
          </p:cNvPr>
          <p:cNvSpPr txBox="1">
            <a:spLocks noChangeArrowheads="1"/>
          </p:cNvSpPr>
          <p:nvPr/>
        </p:nvSpPr>
        <p:spPr bwMode="auto">
          <a:xfrm>
            <a:off x="4318649" y="1446259"/>
            <a:ext cx="7099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rgbClr val="CC0000"/>
              </a:buClr>
              <a:buFont typeface="Wingdings" panose="05000000000000000000" pitchFamily="2" charset="2"/>
              <a:buChar char="n"/>
              <a:defRPr sz="3200" b="1">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CC0000"/>
              </a:buClr>
              <a:buFont typeface="Wingdings" panose="05000000000000000000" pitchFamily="2" charset="2"/>
              <a:buChar char="n"/>
              <a:defRPr sz="3200">
                <a:solidFill>
                  <a:srgbClr val="000066"/>
                </a:solidFill>
                <a:latin typeface="Tahoma" panose="020B0604030504040204" pitchFamily="34" charset="0"/>
                <a:ea typeface="黑体" panose="02010609060101010101" pitchFamily="49" charset="-122"/>
              </a:defRPr>
            </a:lvl2pPr>
            <a:lvl3pPr marL="11430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3pPr>
            <a:lvl4pPr marL="16002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0"/>
              </a:spcBef>
              <a:buClrTx/>
              <a:buFont typeface="Wingdings" panose="05000000000000000000" pitchFamily="2" charset="2"/>
              <a:buChar char="Ø"/>
            </a:pPr>
            <a:r>
              <a:rPr lang="en-US" altLang="zh-CN" sz="1800" b="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Test the Standard Model (SM) and searching new physics beyond SM</a:t>
            </a:r>
            <a:endParaRPr lang="zh-CN" altLang="en-US" sz="18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Picture 6" descr="Introduction to Hadron Structure from Lattice QCD">
            <a:extLst>
              <a:ext uri="{FF2B5EF4-FFF2-40B4-BE49-F238E27FC236}">
                <a16:creationId xmlns:a16="http://schemas.microsoft.com/office/drawing/2014/main" id="{4CC041A6-D193-517B-825F-AE33C68320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4411" y="1847091"/>
            <a:ext cx="2887627" cy="2024950"/>
          </a:xfrm>
          <a:prstGeom prst="rect">
            <a:avLst/>
          </a:prstGeom>
          <a:noFill/>
          <a:extLst>
            <a:ext uri="{909E8E84-426E-40DD-AFC4-6F175D3DCCD1}">
              <a14:hiddenFill xmlns:a14="http://schemas.microsoft.com/office/drawing/2010/main">
                <a:solidFill>
                  <a:srgbClr val="FFFFFF"/>
                </a:solidFill>
              </a14:hiddenFill>
            </a:ext>
          </a:extLst>
        </p:spPr>
      </p:pic>
      <p:sp>
        <p:nvSpPr>
          <p:cNvPr id="48" name="文本框 47">
            <a:extLst>
              <a:ext uri="{FF2B5EF4-FFF2-40B4-BE49-F238E27FC236}">
                <a16:creationId xmlns:a16="http://schemas.microsoft.com/office/drawing/2014/main" id="{F83B7983-C776-EF31-6F4A-9CF21F856D16}"/>
              </a:ext>
            </a:extLst>
          </p:cNvPr>
          <p:cNvSpPr txBox="1"/>
          <p:nvPr/>
        </p:nvSpPr>
        <p:spPr>
          <a:xfrm>
            <a:off x="8032483" y="1828153"/>
            <a:ext cx="4159517" cy="2031325"/>
          </a:xfrm>
          <a:prstGeom prst="rect">
            <a:avLst/>
          </a:prstGeom>
          <a:noFill/>
        </p:spPr>
        <p:txBody>
          <a:bodyPr wrap="square" rtlCol="0">
            <a:spAutoFit/>
          </a:bodyPr>
          <a:lstStyle/>
          <a:p>
            <a:pPr marL="214313" indent="-214313">
              <a:buSzPct val="100000"/>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precisely measuring the effective weak mixing angle</a:t>
            </a:r>
          </a:p>
          <a:p>
            <a:pPr marL="214313" indent="-214313">
              <a:buSzPct val="100000"/>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test the electroweak gauge group</a:t>
            </a:r>
          </a:p>
          <a:p>
            <a:pPr marL="214313" indent="-214313">
              <a:buSzPct val="100000"/>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probing CP violation</a:t>
            </a:r>
          </a:p>
          <a:p>
            <a:pPr marL="214313" indent="-214313">
              <a:buSzPct val="100000"/>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studying supersymmetry particles</a:t>
            </a:r>
          </a:p>
          <a:p>
            <a:pPr marL="214313" indent="-214313">
              <a:buSzPct val="100000"/>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searching for gravity in extra dimensions</a:t>
            </a:r>
          </a:p>
          <a:p>
            <a:pPr marL="214313" indent="-214313">
              <a:buSzPct val="100000"/>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pic>
        <p:nvPicPr>
          <p:cNvPr id="49" name="Picture 10" descr="Physics - Viewpoint: Positrons Galore">
            <a:extLst>
              <a:ext uri="{FF2B5EF4-FFF2-40B4-BE49-F238E27FC236}">
                <a16:creationId xmlns:a16="http://schemas.microsoft.com/office/drawing/2014/main" id="{F1C7D5EB-9315-D69B-AFCF-5D5F059CFE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0014" y="4941168"/>
            <a:ext cx="2574050" cy="1807555"/>
          </a:xfrm>
          <a:prstGeom prst="rect">
            <a:avLst/>
          </a:prstGeom>
          <a:noFill/>
          <a:extLst>
            <a:ext uri="{909E8E84-426E-40DD-AFC4-6F175D3DCCD1}">
              <a14:hiddenFill xmlns:a14="http://schemas.microsoft.com/office/drawing/2010/main">
                <a:solidFill>
                  <a:srgbClr val="FFFFFF"/>
                </a:solidFill>
              </a14:hiddenFill>
            </a:ext>
          </a:extLst>
        </p:spPr>
      </p:pic>
      <p:sp>
        <p:nvSpPr>
          <p:cNvPr id="50" name="文本框 6">
            <a:extLst>
              <a:ext uri="{FF2B5EF4-FFF2-40B4-BE49-F238E27FC236}">
                <a16:creationId xmlns:a16="http://schemas.microsoft.com/office/drawing/2014/main" id="{A7AAE920-8B56-F0A0-85A1-CE22B7121339}"/>
              </a:ext>
            </a:extLst>
          </p:cNvPr>
          <p:cNvSpPr txBox="1">
            <a:spLocks noChangeArrowheads="1"/>
          </p:cNvSpPr>
          <p:nvPr/>
        </p:nvSpPr>
        <p:spPr bwMode="auto">
          <a:xfrm>
            <a:off x="8032483" y="4195568"/>
            <a:ext cx="4309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rgbClr val="CC0000"/>
              </a:buClr>
              <a:buFont typeface="Wingdings" panose="05000000000000000000" pitchFamily="2" charset="2"/>
              <a:buChar char="n"/>
              <a:defRPr sz="3200" b="1">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CC0000"/>
              </a:buClr>
              <a:buFont typeface="Wingdings" panose="05000000000000000000" pitchFamily="2" charset="2"/>
              <a:buChar char="n"/>
              <a:defRPr sz="3200">
                <a:solidFill>
                  <a:srgbClr val="000066"/>
                </a:solidFill>
                <a:latin typeface="Tahoma" panose="020B0604030504040204" pitchFamily="34" charset="0"/>
                <a:ea typeface="黑体" panose="02010609060101010101" pitchFamily="49" charset="-122"/>
              </a:defRPr>
            </a:lvl2pPr>
            <a:lvl3pPr marL="11430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3pPr>
            <a:lvl4pPr marL="16002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0"/>
              </a:spcBef>
              <a:buClrTx/>
              <a:buFont typeface="Wingdings" panose="05000000000000000000" pitchFamily="2" charset="2"/>
              <a:buChar char="Ø"/>
            </a:pPr>
            <a:r>
              <a:rPr lang="en-US" altLang="zh-CN" sz="1800" b="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simulating extreme cosmic environments</a:t>
            </a:r>
          </a:p>
          <a:p>
            <a:pPr marL="0" indent="0">
              <a:spcBef>
                <a:spcPct val="0"/>
              </a:spcBef>
              <a:buClrTx/>
              <a:buNone/>
            </a:pPr>
            <a:r>
              <a:rPr lang="en-US" altLang="zh-CN" sz="1800" b="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in laboratories</a:t>
            </a:r>
            <a:endParaRPr lang="zh-CN" altLang="en-US" sz="18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09115831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60D1F-390C-FC0C-C58C-3F75231E3F8E}"/>
            </a:ext>
          </a:extLst>
        </p:cNvPr>
        <p:cNvGrpSpPr/>
        <p:nvPr/>
      </p:nvGrpSpPr>
      <p:grpSpPr>
        <a:xfrm>
          <a:off x="0" y="0"/>
          <a:ext cx="0" cy="0"/>
          <a:chOff x="0" y="0"/>
          <a:chExt cx="0" cy="0"/>
        </a:xfrm>
      </p:grpSpPr>
      <p:sp>
        <p:nvSpPr>
          <p:cNvPr id="8" name="TextBox 5">
            <a:extLst>
              <a:ext uri="{FF2B5EF4-FFF2-40B4-BE49-F238E27FC236}">
                <a16:creationId xmlns:a16="http://schemas.microsoft.com/office/drawing/2014/main" id="{AA2CBB2F-B7D1-AE73-1FA3-91ACBB311975}"/>
              </a:ext>
            </a:extLst>
          </p:cNvPr>
          <p:cNvSpPr txBox="1">
            <a:spLocks noChangeArrowheads="1"/>
          </p:cNvSpPr>
          <p:nvPr/>
        </p:nvSpPr>
        <p:spPr bwMode="auto">
          <a:xfrm>
            <a:off x="95028" y="166720"/>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极化粒子产生机理</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C2F48E5D-0EEA-0C94-246D-770D217A024A}"/>
              </a:ext>
            </a:extLst>
          </p:cNvPr>
          <p:cNvSpPr>
            <a:spLocks noGrp="1"/>
          </p:cNvSpPr>
          <p:nvPr>
            <p:ph type="sldNum" sz="quarter" idx="12"/>
          </p:nvPr>
        </p:nvSpPr>
        <p:spPr>
          <a:xfrm>
            <a:off x="10058400" y="6470651"/>
            <a:ext cx="2133600" cy="365125"/>
          </a:xfrm>
        </p:spPr>
        <p:txBody>
          <a:bodyPr/>
          <a:lstStyle/>
          <a:p>
            <a:pPr>
              <a:defRPr/>
            </a:pPr>
            <a:fld id="{03B6FFE0-05EC-40BF-AF77-037D56D3E786}" type="slidenum">
              <a:rPr lang="zh-CN" altLang="en-US" sz="2400" b="1"/>
              <a:t>13</a:t>
            </a:fld>
            <a:endParaRPr lang="zh-CN" altLang="en-US" sz="2400" b="1"/>
          </a:p>
        </p:txBody>
      </p:sp>
      <p:sp>
        <p:nvSpPr>
          <p:cNvPr id="2" name="文本框 3">
            <a:extLst>
              <a:ext uri="{FF2B5EF4-FFF2-40B4-BE49-F238E27FC236}">
                <a16:creationId xmlns:a16="http://schemas.microsoft.com/office/drawing/2014/main" id="{ADABC9AE-01EE-DC69-C9E9-EA69FA0F026F}"/>
              </a:ext>
            </a:extLst>
          </p:cNvPr>
          <p:cNvSpPr txBox="1">
            <a:spLocks noChangeArrowheads="1"/>
          </p:cNvSpPr>
          <p:nvPr/>
        </p:nvSpPr>
        <p:spPr bwMode="auto">
          <a:xfrm>
            <a:off x="95028" y="865164"/>
            <a:ext cx="60176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Font typeface="Wingdings" panose="05000000000000000000" pitchFamily="2" charset="2"/>
              <a:buChar char="n"/>
              <a:defRPr sz="3200" b="1">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CC0000"/>
              </a:buClr>
              <a:buFont typeface="Wingdings" panose="05000000000000000000" pitchFamily="2" charset="2"/>
              <a:buChar char="n"/>
              <a:defRPr sz="3200">
                <a:solidFill>
                  <a:srgbClr val="000066"/>
                </a:solidFill>
                <a:latin typeface="Tahoma" panose="020B0604030504040204" pitchFamily="34" charset="0"/>
                <a:ea typeface="黑体" panose="02010609060101010101" pitchFamily="49" charset="-122"/>
              </a:defRPr>
            </a:lvl2pPr>
            <a:lvl3pPr marL="11430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3pPr>
            <a:lvl4pPr marL="16002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0" fontAlgn="base" hangingPunct="0">
              <a:spcBef>
                <a:spcPct val="0"/>
              </a:spcBef>
              <a:spcAft>
                <a:spcPct val="0"/>
              </a:spcAft>
              <a:buClrTx/>
              <a:buFontTx/>
              <a:buNone/>
            </a:pPr>
            <a:r>
              <a:rPr kumimoji="1" lang="en-US" altLang="zh-CN" sz="1800" dirty="0">
                <a:solidFill>
                  <a:srgbClr val="0070C0"/>
                </a:solidFill>
                <a:latin typeface="Times New Roman" panose="02020603050405020304" pitchFamily="18" charset="0"/>
                <a:ea typeface="华文新魏" panose="02010800040101010101" pitchFamily="2" charset="-122"/>
                <a:cs typeface="Times New Roman" panose="02020603050405020304" pitchFamily="18" charset="0"/>
              </a:rPr>
              <a:t>Methods for generating </a:t>
            </a:r>
            <a:r>
              <a:rPr lang="en-US" altLang="zh-CN" sz="1800" dirty="0" err="1">
                <a:solidFill>
                  <a:srgbClr val="0070C0"/>
                </a:solidFill>
                <a:latin typeface="Times New Roman" panose="02020603050405020304" pitchFamily="18" charset="0"/>
                <a:cs typeface="Times New Roman" panose="02020603050405020304" pitchFamily="18" charset="0"/>
              </a:rPr>
              <a:t>ultrarelativistic</a:t>
            </a:r>
            <a:r>
              <a:rPr kumimoji="1" lang="en-US" altLang="zh-CN" sz="1800" dirty="0">
                <a:solidFill>
                  <a:srgbClr val="0070C0"/>
                </a:solidFill>
                <a:latin typeface="Times New Roman" panose="02020603050405020304" pitchFamily="18" charset="0"/>
                <a:ea typeface="华文新魏" panose="02010800040101010101" pitchFamily="2" charset="-122"/>
                <a:cs typeface="Times New Roman" panose="02020603050405020304" pitchFamily="18" charset="0"/>
              </a:rPr>
              <a:t> polarized leptons</a:t>
            </a:r>
            <a:endParaRPr kumimoji="1" lang="zh-CN" altLang="en-US" sz="1800" dirty="0">
              <a:solidFill>
                <a:srgbClr val="0070C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3" name="文本框 6">
            <a:extLst>
              <a:ext uri="{FF2B5EF4-FFF2-40B4-BE49-F238E27FC236}">
                <a16:creationId xmlns:a16="http://schemas.microsoft.com/office/drawing/2014/main" id="{7FC4D40B-5C6C-8DFF-3032-48B5F7190DF4}"/>
              </a:ext>
            </a:extLst>
          </p:cNvPr>
          <p:cNvSpPr txBox="1">
            <a:spLocks noChangeArrowheads="1"/>
          </p:cNvSpPr>
          <p:nvPr/>
        </p:nvSpPr>
        <p:spPr bwMode="auto">
          <a:xfrm>
            <a:off x="174691" y="1316669"/>
            <a:ext cx="49131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rgbClr val="CC0000"/>
              </a:buClr>
              <a:buFont typeface="Wingdings" panose="05000000000000000000" pitchFamily="2" charset="2"/>
              <a:buChar char="n"/>
              <a:defRPr sz="3200" b="1">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CC0000"/>
              </a:buClr>
              <a:buFont typeface="Wingdings" panose="05000000000000000000" pitchFamily="2" charset="2"/>
              <a:buChar char="n"/>
              <a:defRPr sz="3200">
                <a:solidFill>
                  <a:srgbClr val="000066"/>
                </a:solidFill>
                <a:latin typeface="Tahoma" panose="020B0604030504040204" pitchFamily="34" charset="0"/>
                <a:ea typeface="黑体" panose="02010609060101010101" pitchFamily="49" charset="-122"/>
              </a:defRPr>
            </a:lvl2pPr>
            <a:lvl3pPr marL="11430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3pPr>
            <a:lvl4pPr marL="16002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0"/>
              </a:spcBef>
              <a:buClrTx/>
              <a:buFont typeface="Wingdings" panose="05000000000000000000" pitchFamily="2" charset="2"/>
              <a:buChar char="Ø"/>
            </a:pPr>
            <a:r>
              <a:rPr lang="en-US" altLang="zh-CN" sz="1800" b="0" dirty="0">
                <a:solidFill>
                  <a:srgbClr val="0070C0"/>
                </a:solidFill>
                <a:latin typeface="Times New Roman" panose="02020603050405020304" pitchFamily="18" charset="0"/>
                <a:cs typeface="Times New Roman" panose="02020603050405020304" pitchFamily="18" charset="0"/>
              </a:rPr>
              <a:t>Spontaneous polarization in storage rings</a:t>
            </a:r>
            <a:endParaRPr lang="zh-CN" altLang="en-US" sz="18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文本框 6">
            <a:extLst>
              <a:ext uri="{FF2B5EF4-FFF2-40B4-BE49-F238E27FC236}">
                <a16:creationId xmlns:a16="http://schemas.microsoft.com/office/drawing/2014/main" id="{CC8CCB9C-9D46-12F0-384E-77ED096EE506}"/>
              </a:ext>
            </a:extLst>
          </p:cNvPr>
          <p:cNvSpPr txBox="1">
            <a:spLocks noChangeArrowheads="1"/>
          </p:cNvSpPr>
          <p:nvPr/>
        </p:nvSpPr>
        <p:spPr bwMode="auto">
          <a:xfrm>
            <a:off x="168132" y="4279669"/>
            <a:ext cx="50315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rgbClr val="CC0000"/>
              </a:buClr>
              <a:buFont typeface="Wingdings" panose="05000000000000000000" pitchFamily="2" charset="2"/>
              <a:buChar char="n"/>
              <a:defRPr sz="3200" b="1">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CC0000"/>
              </a:buClr>
              <a:buFont typeface="Wingdings" panose="05000000000000000000" pitchFamily="2" charset="2"/>
              <a:buChar char="n"/>
              <a:defRPr sz="3200">
                <a:solidFill>
                  <a:srgbClr val="000066"/>
                </a:solidFill>
                <a:latin typeface="Tahoma" panose="020B0604030504040204" pitchFamily="34" charset="0"/>
                <a:ea typeface="黑体" panose="02010609060101010101" pitchFamily="49" charset="-122"/>
              </a:defRPr>
            </a:lvl2pPr>
            <a:lvl3pPr marL="11430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3pPr>
            <a:lvl4pPr marL="16002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lgn="l">
              <a:buClr>
                <a:schemeClr val="accent5">
                  <a:lumMod val="50000"/>
                </a:schemeClr>
              </a:buClr>
              <a:buFont typeface="Wingdings" panose="05000000000000000000" pitchFamily="2" charset="2"/>
              <a:buChar char="Ø"/>
            </a:pPr>
            <a:r>
              <a:rPr lang="en-US" altLang="zh-CN" sz="1800" b="0" dirty="0">
                <a:solidFill>
                  <a:srgbClr val="0070C0"/>
                </a:solidFill>
                <a:latin typeface="Times New Roman" panose="02020603050405020304" pitchFamily="18" charset="0"/>
                <a:cs typeface="Times New Roman" panose="02020603050405020304" pitchFamily="18" charset="0"/>
              </a:rPr>
              <a:t>Interaction of circularly polarized γ photons with high-Z targets via Bethe-</a:t>
            </a:r>
            <a:r>
              <a:rPr lang="en-US" altLang="zh-CN" sz="1800" b="0" dirty="0" err="1">
                <a:solidFill>
                  <a:srgbClr val="0070C0"/>
                </a:solidFill>
                <a:latin typeface="Times New Roman" panose="02020603050405020304" pitchFamily="18" charset="0"/>
                <a:cs typeface="Times New Roman" panose="02020603050405020304" pitchFamily="18" charset="0"/>
              </a:rPr>
              <a:t>Heitler</a:t>
            </a:r>
            <a:r>
              <a:rPr lang="en-US" altLang="zh-CN" sz="1800" b="0" dirty="0">
                <a:solidFill>
                  <a:srgbClr val="0070C0"/>
                </a:solidFill>
                <a:latin typeface="Times New Roman" panose="02020603050405020304" pitchFamily="18" charset="0"/>
                <a:cs typeface="Times New Roman" panose="02020603050405020304" pitchFamily="18" charset="0"/>
              </a:rPr>
              <a:t> process</a:t>
            </a:r>
            <a:endParaRPr lang="zh-CN" altLang="en-US" sz="18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6" name="组合 5">
            <a:extLst>
              <a:ext uri="{FF2B5EF4-FFF2-40B4-BE49-F238E27FC236}">
                <a16:creationId xmlns:a16="http://schemas.microsoft.com/office/drawing/2014/main" id="{2443294E-57CE-06A2-6856-7C2C4ED976BA}"/>
              </a:ext>
            </a:extLst>
          </p:cNvPr>
          <p:cNvGrpSpPr/>
          <p:nvPr/>
        </p:nvGrpSpPr>
        <p:grpSpPr>
          <a:xfrm>
            <a:off x="916693" y="4870991"/>
            <a:ext cx="2924267" cy="1820289"/>
            <a:chOff x="1563158" y="4458665"/>
            <a:chExt cx="3899023" cy="2427051"/>
          </a:xfrm>
        </p:grpSpPr>
        <p:pic>
          <p:nvPicPr>
            <p:cNvPr id="7" name="图片 6">
              <a:extLst>
                <a:ext uri="{FF2B5EF4-FFF2-40B4-BE49-F238E27FC236}">
                  <a16:creationId xmlns:a16="http://schemas.microsoft.com/office/drawing/2014/main" id="{0B120B63-AB59-F6F8-688F-62F91D29A277}"/>
                </a:ext>
              </a:extLst>
            </p:cNvPr>
            <p:cNvPicPr>
              <a:picLocks noChangeAspect="1"/>
            </p:cNvPicPr>
            <p:nvPr/>
          </p:nvPicPr>
          <p:blipFill>
            <a:blip r:embed="rId3"/>
            <a:stretch>
              <a:fillRect/>
            </a:stretch>
          </p:blipFill>
          <p:spPr>
            <a:xfrm>
              <a:off x="1762372" y="4458665"/>
              <a:ext cx="3114675" cy="1781175"/>
            </a:xfrm>
            <a:prstGeom prst="rect">
              <a:avLst/>
            </a:prstGeom>
            <a:solidFill>
              <a:srgbClr val="FFFFFF">
                <a:shade val="85000"/>
              </a:srgbClr>
            </a:solidFill>
            <a:ln w="88900" cap="sq">
              <a:noFill/>
              <a:miter lim="800000"/>
            </a:ln>
            <a:effectLst/>
          </p:spPr>
        </p:pic>
        <p:sp>
          <p:nvSpPr>
            <p:cNvPr id="9" name="文本框 8">
              <a:extLst>
                <a:ext uri="{FF2B5EF4-FFF2-40B4-BE49-F238E27FC236}">
                  <a16:creationId xmlns:a16="http://schemas.microsoft.com/office/drawing/2014/main" id="{B193EAE7-E409-6518-CF0C-AAC33DE7874F}"/>
                </a:ext>
              </a:extLst>
            </p:cNvPr>
            <p:cNvSpPr txBox="1"/>
            <p:nvPr/>
          </p:nvSpPr>
          <p:spPr>
            <a:xfrm>
              <a:off x="1563158" y="6331719"/>
              <a:ext cx="3899023" cy="553997"/>
            </a:xfrm>
            <a:prstGeom prst="rect">
              <a:avLst/>
            </a:prstGeom>
            <a:noFill/>
          </p:spPr>
          <p:txBody>
            <a:bodyPr wrap="square" rtlCol="0">
              <a:spAutoFit/>
            </a:bodyPr>
            <a:lstStyle/>
            <a:p>
              <a:r>
                <a:rPr lang="en-US" altLang="zh-CN" sz="1050" dirty="0">
                  <a:latin typeface="Times New Roman" panose="02020603050405020304" pitchFamily="18" charset="0"/>
                  <a:ea typeface="楷体" panose="02010609060101010101" pitchFamily="49" charset="-122"/>
                  <a:cs typeface="Times New Roman" panose="02020603050405020304" pitchFamily="18" charset="0"/>
                </a:rPr>
                <a:t>PRL  </a:t>
              </a:r>
              <a:r>
                <a:rPr lang="en-US" altLang="zh-CN" sz="1050" b="1" dirty="0">
                  <a:latin typeface="Times New Roman" panose="02020603050405020304" pitchFamily="18" charset="0"/>
                  <a:ea typeface="楷体" panose="02010609060101010101" pitchFamily="49" charset="-122"/>
                  <a:cs typeface="Times New Roman" panose="02020603050405020304" pitchFamily="18" charset="0"/>
                </a:rPr>
                <a:t>96</a:t>
              </a:r>
              <a:r>
                <a:rPr lang="en-US" altLang="zh-CN" sz="1050" dirty="0">
                  <a:latin typeface="Times New Roman" panose="02020603050405020304" pitchFamily="18" charset="0"/>
                  <a:ea typeface="楷体" panose="02010609060101010101" pitchFamily="49" charset="-122"/>
                  <a:cs typeface="Times New Roman" panose="02020603050405020304" pitchFamily="18" charset="0"/>
                </a:rPr>
                <a:t>,  114801(2006); PRL </a:t>
              </a:r>
              <a:r>
                <a:rPr lang="en-US" altLang="zh-CN" sz="1050" b="1" dirty="0">
                  <a:latin typeface="Times New Roman" panose="02020603050405020304" pitchFamily="18" charset="0"/>
                  <a:ea typeface="楷体" panose="02010609060101010101" pitchFamily="49" charset="-122"/>
                  <a:cs typeface="Times New Roman" panose="02020603050405020304" pitchFamily="18" charset="0"/>
                </a:rPr>
                <a:t>100</a:t>
              </a:r>
              <a:r>
                <a:rPr lang="en-US" altLang="zh-CN" sz="1050" dirty="0">
                  <a:latin typeface="Times New Roman" panose="02020603050405020304" pitchFamily="18" charset="0"/>
                  <a:ea typeface="楷体" panose="02010609060101010101" pitchFamily="49" charset="-122"/>
                  <a:cs typeface="Times New Roman" panose="02020603050405020304" pitchFamily="18" charset="0"/>
                </a:rPr>
                <a:t>, 210801(2008); PRL </a:t>
              </a:r>
              <a:r>
                <a:rPr lang="en-US" altLang="zh-CN" sz="1050" b="1" dirty="0">
                  <a:latin typeface="Times New Roman" panose="02020603050405020304" pitchFamily="18" charset="0"/>
                  <a:ea typeface="楷体" panose="02010609060101010101" pitchFamily="49" charset="-122"/>
                  <a:cs typeface="Times New Roman" panose="02020603050405020304" pitchFamily="18" charset="0"/>
                </a:rPr>
                <a:t>116</a:t>
              </a:r>
              <a:r>
                <a:rPr lang="en-US" altLang="zh-CN" sz="1050" dirty="0">
                  <a:latin typeface="Times New Roman" panose="02020603050405020304" pitchFamily="18" charset="0"/>
                  <a:ea typeface="楷体" panose="02010609060101010101" pitchFamily="49" charset="-122"/>
                  <a:cs typeface="Times New Roman" panose="02020603050405020304" pitchFamily="18" charset="0"/>
                </a:rPr>
                <a:t>, 214801(2016)</a:t>
              </a:r>
              <a:endParaRPr lang="zh-CN" altLang="en-US" sz="1050" dirty="0">
                <a:latin typeface="Times New Roman" panose="02020603050405020304" pitchFamily="18" charset="0"/>
                <a:ea typeface="楷体" panose="02010609060101010101" pitchFamily="49" charset="-122"/>
              </a:endParaRPr>
            </a:p>
          </p:txBody>
        </p:sp>
      </p:grpSp>
      <p:sp>
        <p:nvSpPr>
          <p:cNvPr id="10" name="文本框 6">
            <a:extLst>
              <a:ext uri="{FF2B5EF4-FFF2-40B4-BE49-F238E27FC236}">
                <a16:creationId xmlns:a16="http://schemas.microsoft.com/office/drawing/2014/main" id="{74A4AC2B-6FAD-E1A2-3999-B5AF939CAA42}"/>
              </a:ext>
            </a:extLst>
          </p:cNvPr>
          <p:cNvSpPr txBox="1">
            <a:spLocks noChangeArrowheads="1"/>
          </p:cNvSpPr>
          <p:nvPr/>
        </p:nvSpPr>
        <p:spPr bwMode="auto">
          <a:xfrm>
            <a:off x="5000271" y="1361810"/>
            <a:ext cx="33026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lr>
                <a:srgbClr val="CC0000"/>
              </a:buClr>
              <a:buFont typeface="Wingdings" panose="05000000000000000000" pitchFamily="2" charset="2"/>
              <a:buChar char="n"/>
              <a:defRPr sz="3200" b="1">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CC0000"/>
              </a:buClr>
              <a:buFont typeface="Wingdings" panose="05000000000000000000" pitchFamily="2" charset="2"/>
              <a:buChar char="n"/>
              <a:defRPr sz="3200">
                <a:solidFill>
                  <a:srgbClr val="000066"/>
                </a:solidFill>
                <a:latin typeface="Tahoma" panose="020B0604030504040204" pitchFamily="34" charset="0"/>
                <a:ea typeface="黑体" panose="02010609060101010101" pitchFamily="49" charset="-122"/>
              </a:defRPr>
            </a:lvl2pPr>
            <a:lvl3pPr marL="11430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3pPr>
            <a:lvl4pPr marL="16002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0"/>
              </a:spcBef>
              <a:buClrTx/>
              <a:buFont typeface="Wingdings" panose="05000000000000000000" pitchFamily="2" charset="2"/>
              <a:buChar char="Ø"/>
            </a:pPr>
            <a:r>
              <a:rPr lang="en-US" altLang="zh-CN" sz="1800" b="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Laser-electron beam collisions</a:t>
            </a:r>
            <a:endParaRPr lang="zh-CN" altLang="en-US" sz="1800" b="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10">
            <a:extLst>
              <a:ext uri="{FF2B5EF4-FFF2-40B4-BE49-F238E27FC236}">
                <a16:creationId xmlns:a16="http://schemas.microsoft.com/office/drawing/2014/main" id="{2F3F63CD-9456-4B68-1FE9-3026BD469571}"/>
              </a:ext>
            </a:extLst>
          </p:cNvPr>
          <p:cNvPicPr>
            <a:picLocks noChangeAspect="1"/>
          </p:cNvPicPr>
          <p:nvPr/>
        </p:nvPicPr>
        <p:blipFill>
          <a:blip r:embed="rId4"/>
          <a:stretch>
            <a:fillRect/>
          </a:stretch>
        </p:blipFill>
        <p:spPr>
          <a:xfrm>
            <a:off x="7674055" y="1858456"/>
            <a:ext cx="2454410" cy="1392045"/>
          </a:xfrm>
          <a:prstGeom prst="snip2DiagRect">
            <a:avLst/>
          </a:prstGeom>
          <a:solidFill>
            <a:srgbClr val="FFFFFF">
              <a:shade val="85000"/>
            </a:srgbClr>
          </a:solidFill>
          <a:ln w="88900" cap="sq">
            <a:solidFill>
              <a:srgbClr val="FFFFFF"/>
            </a:solidFill>
            <a:miter lim="800000"/>
          </a:ln>
          <a:effectLst/>
        </p:spPr>
      </p:pic>
      <p:sp>
        <p:nvSpPr>
          <p:cNvPr id="12" name="文本框 11">
            <a:extLst>
              <a:ext uri="{FF2B5EF4-FFF2-40B4-BE49-F238E27FC236}">
                <a16:creationId xmlns:a16="http://schemas.microsoft.com/office/drawing/2014/main" id="{CC794851-6929-7A38-217B-FB4B07B19A2B}"/>
              </a:ext>
            </a:extLst>
          </p:cNvPr>
          <p:cNvSpPr txBox="1"/>
          <p:nvPr/>
        </p:nvSpPr>
        <p:spPr>
          <a:xfrm>
            <a:off x="8039895" y="3437441"/>
            <a:ext cx="2049935"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PRL </a:t>
            </a:r>
            <a:r>
              <a:rPr lang="en-US" altLang="zh-CN" sz="1400" b="1" dirty="0">
                <a:latin typeface="Times New Roman" panose="02020603050405020304" pitchFamily="18" charset="0"/>
                <a:cs typeface="Times New Roman" panose="02020603050405020304" pitchFamily="18" charset="0"/>
              </a:rPr>
              <a:t>123</a:t>
            </a:r>
            <a:r>
              <a:rPr lang="en-US" altLang="zh-CN" sz="1400" dirty="0">
                <a:latin typeface="Times New Roman" panose="02020603050405020304" pitchFamily="18" charset="0"/>
                <a:cs typeface="Times New Roman" panose="02020603050405020304" pitchFamily="18" charset="0"/>
              </a:rPr>
              <a:t>, 174801(2019)</a:t>
            </a:r>
            <a:endParaRPr lang="zh-CN" altLang="en-US" sz="140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09DAF58D-0572-2CA4-82A2-8F9A8167C017}"/>
              </a:ext>
            </a:extLst>
          </p:cNvPr>
          <p:cNvSpPr txBox="1"/>
          <p:nvPr/>
        </p:nvSpPr>
        <p:spPr>
          <a:xfrm>
            <a:off x="5274472" y="3463391"/>
            <a:ext cx="2049935"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PLB </a:t>
            </a:r>
            <a:r>
              <a:rPr lang="en-US" altLang="zh-CN" sz="1400" b="1" dirty="0">
                <a:latin typeface="Times New Roman" panose="02020603050405020304" pitchFamily="18" charset="0"/>
                <a:cs typeface="Times New Roman" panose="02020603050405020304" pitchFamily="18" charset="0"/>
              </a:rPr>
              <a:t>800</a:t>
            </a:r>
            <a:r>
              <a:rPr lang="en-US" altLang="zh-CN" sz="1400" dirty="0">
                <a:latin typeface="Times New Roman" panose="02020603050405020304" pitchFamily="18" charset="0"/>
                <a:cs typeface="Times New Roman" panose="02020603050405020304" pitchFamily="18" charset="0"/>
              </a:rPr>
              <a:t>, 135120 (2020))</a:t>
            </a:r>
            <a:endParaRPr lang="zh-CN" altLang="en-US" sz="1400" dirty="0">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C5A3D64F-D4DE-26A7-3F9C-58286E4F4AE4}"/>
              </a:ext>
            </a:extLst>
          </p:cNvPr>
          <p:cNvPicPr>
            <a:picLocks noChangeAspect="1"/>
          </p:cNvPicPr>
          <p:nvPr/>
        </p:nvPicPr>
        <p:blipFill>
          <a:blip r:embed="rId5"/>
          <a:stretch>
            <a:fillRect/>
          </a:stretch>
        </p:blipFill>
        <p:spPr>
          <a:xfrm>
            <a:off x="10128465" y="1992944"/>
            <a:ext cx="1845350" cy="1057623"/>
          </a:xfrm>
          <a:prstGeom prst="snip2DiagRect">
            <a:avLst/>
          </a:prstGeom>
          <a:solidFill>
            <a:srgbClr val="FFFFFF">
              <a:shade val="85000"/>
            </a:srgbClr>
          </a:solidFill>
          <a:ln w="88900" cap="sq">
            <a:solidFill>
              <a:srgbClr val="FFFFFF"/>
            </a:solidFill>
            <a:miter lim="800000"/>
          </a:ln>
          <a:effectLst/>
        </p:spPr>
      </p:pic>
      <p:sp>
        <p:nvSpPr>
          <p:cNvPr id="16" name="文本框 15">
            <a:extLst>
              <a:ext uri="{FF2B5EF4-FFF2-40B4-BE49-F238E27FC236}">
                <a16:creationId xmlns:a16="http://schemas.microsoft.com/office/drawing/2014/main" id="{0E07EEAA-3E7B-256C-E827-E84C4F13047E}"/>
              </a:ext>
            </a:extLst>
          </p:cNvPr>
          <p:cNvSpPr txBox="1"/>
          <p:nvPr/>
        </p:nvSpPr>
        <p:spPr>
          <a:xfrm>
            <a:off x="10128465" y="3429000"/>
            <a:ext cx="2088378"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PRL </a:t>
            </a:r>
            <a:r>
              <a:rPr lang="en-US" altLang="zh-CN" sz="1400" b="1" dirty="0">
                <a:latin typeface="Times New Roman" panose="02020603050405020304" pitchFamily="18" charset="0"/>
                <a:cs typeface="Times New Roman" panose="02020603050405020304" pitchFamily="18" charset="0"/>
              </a:rPr>
              <a:t>125</a:t>
            </a:r>
            <a:r>
              <a:rPr lang="en-US" altLang="zh-CN" sz="1400" dirty="0">
                <a:latin typeface="Times New Roman" panose="02020603050405020304" pitchFamily="18" charset="0"/>
                <a:cs typeface="Times New Roman" panose="02020603050405020304" pitchFamily="18" charset="0"/>
              </a:rPr>
              <a:t>, 044802(2020)</a:t>
            </a:r>
            <a:endParaRPr lang="zh-CN" altLang="en-US" sz="1400" dirty="0">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A1DAA54C-0AD8-89AC-76D3-2A587CA53B23}"/>
              </a:ext>
            </a:extLst>
          </p:cNvPr>
          <p:cNvSpPr txBox="1"/>
          <p:nvPr/>
        </p:nvSpPr>
        <p:spPr>
          <a:xfrm>
            <a:off x="5249794" y="6389123"/>
            <a:ext cx="2376427"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PRL </a:t>
            </a:r>
            <a:r>
              <a:rPr lang="en-US" altLang="zh-CN" sz="1600" b="1" dirty="0">
                <a:latin typeface="Times New Roman" panose="02020603050405020304" pitchFamily="18" charset="0"/>
                <a:cs typeface="Times New Roman" panose="02020603050405020304" pitchFamily="18" charset="0"/>
              </a:rPr>
              <a:t>122</a:t>
            </a:r>
            <a:r>
              <a:rPr lang="en-US" altLang="zh-CN" sz="1600" dirty="0">
                <a:latin typeface="Times New Roman" panose="02020603050405020304" pitchFamily="18" charset="0"/>
                <a:cs typeface="Times New Roman" panose="02020603050405020304" pitchFamily="18" charset="0"/>
              </a:rPr>
              <a:t>, 214801(2019)</a:t>
            </a:r>
            <a:endParaRPr lang="zh-CN" altLang="en-US" sz="1600" dirty="0">
              <a:latin typeface="Times New Roman" panose="02020603050405020304" pitchFamily="18" charset="0"/>
              <a:cs typeface="Times New Roman" panose="02020603050405020304" pitchFamily="18" charset="0"/>
            </a:endParaRPr>
          </a:p>
        </p:txBody>
      </p:sp>
      <p:pic>
        <p:nvPicPr>
          <p:cNvPr id="22" name="Picture 2" descr="Synchrotrons">
            <a:extLst>
              <a:ext uri="{FF2B5EF4-FFF2-40B4-BE49-F238E27FC236}">
                <a16:creationId xmlns:a16="http://schemas.microsoft.com/office/drawing/2014/main" id="{49A60DA9-C282-12A1-BF82-261ED7D5E7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738" y="1673425"/>
            <a:ext cx="2966250" cy="2496771"/>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6">
            <a:extLst>
              <a:ext uri="{FF2B5EF4-FFF2-40B4-BE49-F238E27FC236}">
                <a16:creationId xmlns:a16="http://schemas.microsoft.com/office/drawing/2014/main" id="{229D8621-BEA5-086C-348A-1FC1D0DD3029}"/>
              </a:ext>
            </a:extLst>
          </p:cNvPr>
          <p:cNvSpPr txBox="1">
            <a:spLocks noChangeArrowheads="1"/>
          </p:cNvSpPr>
          <p:nvPr/>
        </p:nvSpPr>
        <p:spPr bwMode="auto">
          <a:xfrm>
            <a:off x="5122034" y="4185326"/>
            <a:ext cx="4153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lr>
                <a:srgbClr val="CC0000"/>
              </a:buClr>
              <a:buFont typeface="Wingdings" panose="05000000000000000000" pitchFamily="2" charset="2"/>
              <a:buChar char="n"/>
              <a:defRPr sz="3200" b="1">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CC0000"/>
              </a:buClr>
              <a:buFont typeface="Wingdings" panose="05000000000000000000" pitchFamily="2" charset="2"/>
              <a:buChar char="n"/>
              <a:defRPr sz="3200">
                <a:solidFill>
                  <a:srgbClr val="000066"/>
                </a:solidFill>
                <a:latin typeface="Tahoma" panose="020B0604030504040204" pitchFamily="34" charset="0"/>
                <a:ea typeface="黑体" panose="02010609060101010101" pitchFamily="49" charset="-122"/>
              </a:defRPr>
            </a:lvl2pPr>
            <a:lvl3pPr marL="11430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3pPr>
            <a:lvl4pPr marL="16002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0"/>
              </a:spcBef>
              <a:buClrTx/>
              <a:buFont typeface="Wingdings" panose="05000000000000000000" pitchFamily="2" charset="2"/>
              <a:buChar char="Ø"/>
            </a:pPr>
            <a:r>
              <a:rPr lang="en-US" altLang="zh-CN" sz="1800" b="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Acceleration of pre-polarized positrons </a:t>
            </a:r>
            <a:endParaRPr lang="zh-CN" altLang="en-US" sz="1800" b="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5" name="图片 24">
            <a:extLst>
              <a:ext uri="{FF2B5EF4-FFF2-40B4-BE49-F238E27FC236}">
                <a16:creationId xmlns:a16="http://schemas.microsoft.com/office/drawing/2014/main" id="{C4F10772-716B-9AC6-690B-DAB8E80FF3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1388" y="1996856"/>
            <a:ext cx="2281685" cy="1325551"/>
          </a:xfrm>
          <a:prstGeom prst="rect">
            <a:avLst/>
          </a:prstGeom>
        </p:spPr>
      </p:pic>
      <p:cxnSp>
        <p:nvCxnSpPr>
          <p:cNvPr id="26" name="直接连接符 25">
            <a:extLst>
              <a:ext uri="{FF2B5EF4-FFF2-40B4-BE49-F238E27FC236}">
                <a16:creationId xmlns:a16="http://schemas.microsoft.com/office/drawing/2014/main" id="{D788115B-28EA-3B8E-B02A-3BBCE81FEB7A}"/>
              </a:ext>
            </a:extLst>
          </p:cNvPr>
          <p:cNvCxnSpPr>
            <a:cxnSpLocks/>
          </p:cNvCxnSpPr>
          <p:nvPr/>
        </p:nvCxnSpPr>
        <p:spPr bwMode="auto">
          <a:xfrm>
            <a:off x="1352203" y="782990"/>
            <a:ext cx="9487594" cy="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pic>
        <p:nvPicPr>
          <p:cNvPr id="28" name="图片 27">
            <a:extLst>
              <a:ext uri="{FF2B5EF4-FFF2-40B4-BE49-F238E27FC236}">
                <a16:creationId xmlns:a16="http://schemas.microsoft.com/office/drawing/2014/main" id="{ECBF5FCF-EC23-A326-C2B0-797397D790D9}"/>
              </a:ext>
            </a:extLst>
          </p:cNvPr>
          <p:cNvPicPr>
            <a:picLocks noChangeAspect="1"/>
          </p:cNvPicPr>
          <p:nvPr/>
        </p:nvPicPr>
        <p:blipFill>
          <a:blip r:embed="rId8"/>
          <a:stretch>
            <a:fillRect/>
          </a:stretch>
        </p:blipFill>
        <p:spPr>
          <a:xfrm>
            <a:off x="5375920" y="4666343"/>
            <a:ext cx="2790032" cy="1536283"/>
          </a:xfrm>
          <a:prstGeom prst="rect">
            <a:avLst/>
          </a:prstGeom>
        </p:spPr>
      </p:pic>
      <p:pic>
        <p:nvPicPr>
          <p:cNvPr id="30" name="图片 29">
            <a:extLst>
              <a:ext uri="{FF2B5EF4-FFF2-40B4-BE49-F238E27FC236}">
                <a16:creationId xmlns:a16="http://schemas.microsoft.com/office/drawing/2014/main" id="{E4A96E0C-452E-DAD9-A20B-C4DD9F86DCCB}"/>
              </a:ext>
            </a:extLst>
          </p:cNvPr>
          <p:cNvPicPr>
            <a:picLocks noChangeAspect="1"/>
          </p:cNvPicPr>
          <p:nvPr/>
        </p:nvPicPr>
        <p:blipFill>
          <a:blip r:embed="rId9"/>
          <a:stretch>
            <a:fillRect/>
          </a:stretch>
        </p:blipFill>
        <p:spPr>
          <a:xfrm>
            <a:off x="8302970" y="4642317"/>
            <a:ext cx="3750790" cy="1564556"/>
          </a:xfrm>
          <a:prstGeom prst="rect">
            <a:avLst/>
          </a:prstGeom>
        </p:spPr>
      </p:pic>
    </p:spTree>
    <p:extLst>
      <p:ext uri="{BB962C8B-B14F-4D97-AF65-F5344CB8AC3E}">
        <p14:creationId xmlns:p14="http://schemas.microsoft.com/office/powerpoint/2010/main" val="4119069158"/>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225D1-34C0-45F0-9C11-5FF42F82A528}"/>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86FC6E87-8487-7F16-4330-0FBC02161139}"/>
              </a:ext>
            </a:extLst>
          </p:cNvPr>
          <p:cNvSpPr>
            <a:spLocks noGrp="1"/>
          </p:cNvSpPr>
          <p:nvPr>
            <p:ph type="sldNum" sz="quarter" idx="12"/>
          </p:nvPr>
        </p:nvSpPr>
        <p:spPr>
          <a:xfrm>
            <a:off x="10058400" y="6470651"/>
            <a:ext cx="2133600" cy="365125"/>
          </a:xfrm>
        </p:spPr>
        <p:txBody>
          <a:bodyPr/>
          <a:lstStyle/>
          <a:p>
            <a:pPr>
              <a:defRPr/>
            </a:pPr>
            <a:fld id="{03B6FFE0-05EC-40BF-AF77-037D56D3E786}" type="slidenum">
              <a:rPr lang="zh-CN" altLang="en-US" sz="2400" b="1"/>
              <a:t>14</a:t>
            </a:fld>
            <a:endParaRPr lang="zh-CN" altLang="en-US" sz="2400" b="1" dirty="0"/>
          </a:p>
        </p:txBody>
      </p:sp>
      <p:sp>
        <p:nvSpPr>
          <p:cNvPr id="2" name="矩形 1">
            <a:extLst>
              <a:ext uri="{FF2B5EF4-FFF2-40B4-BE49-F238E27FC236}">
                <a16:creationId xmlns:a16="http://schemas.microsoft.com/office/drawing/2014/main" id="{37042406-C7DD-6378-0881-E2315169C3DC}"/>
              </a:ext>
            </a:extLst>
          </p:cNvPr>
          <p:cNvSpPr/>
          <p:nvPr/>
        </p:nvSpPr>
        <p:spPr>
          <a:xfrm>
            <a:off x="191344" y="948394"/>
            <a:ext cx="8464550" cy="8192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微软雅黑" panose="020B0503020204020204" pitchFamily="34" charset="-122"/>
            </a:endParaRPr>
          </a:p>
        </p:txBody>
      </p:sp>
      <p:sp>
        <p:nvSpPr>
          <p:cNvPr id="3" name="矩形 2">
            <a:extLst>
              <a:ext uri="{FF2B5EF4-FFF2-40B4-BE49-F238E27FC236}">
                <a16:creationId xmlns:a16="http://schemas.microsoft.com/office/drawing/2014/main" id="{03D695F4-6F08-CC7B-6950-01A0C5258DE7}"/>
              </a:ext>
            </a:extLst>
          </p:cNvPr>
          <p:cNvSpPr/>
          <p:nvPr/>
        </p:nvSpPr>
        <p:spPr>
          <a:xfrm>
            <a:off x="191344" y="5841914"/>
            <a:ext cx="7924800" cy="312650"/>
          </a:xfrm>
          <a:prstGeom prst="rect">
            <a:avLst/>
          </a:prstGeom>
        </p:spPr>
        <p:txBody>
          <a:bodyPr wrap="square">
            <a:spAutoFit/>
          </a:bodyPr>
          <a:lstStyle/>
          <a:p>
            <a:pPr marL="285750" indent="-285750">
              <a:lnSpc>
                <a:spcPct val="110000"/>
              </a:lnSpc>
              <a:buFont typeface="Wingdings" panose="05000000000000000000" pitchFamily="2" charset="2"/>
              <a:buChar char="n"/>
              <a:defRPr/>
            </a:pPr>
            <a:r>
              <a:rPr lang="zh-CN" altLang="en-US" sz="1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系列成果：</a:t>
            </a:r>
            <a:endParaRPr lang="en-US" altLang="zh-CN" sz="1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矩形 4">
            <a:extLst>
              <a:ext uri="{FF2B5EF4-FFF2-40B4-BE49-F238E27FC236}">
                <a16:creationId xmlns:a16="http://schemas.microsoft.com/office/drawing/2014/main" id="{5739AAD5-0A39-C9AE-9A1A-20D6688A8921}"/>
              </a:ext>
            </a:extLst>
          </p:cNvPr>
          <p:cNvSpPr/>
          <p:nvPr/>
        </p:nvSpPr>
        <p:spPr>
          <a:xfrm>
            <a:off x="335360" y="999034"/>
            <a:ext cx="8466728" cy="662554"/>
          </a:xfrm>
          <a:prstGeom prst="rect">
            <a:avLst/>
          </a:prstGeom>
          <a:noFill/>
        </p:spPr>
        <p:txBody>
          <a:bodyPr wrap="square" anchor="ctr">
            <a:spAutoFit/>
          </a:bodyPr>
          <a:lstStyle/>
          <a:p>
            <a:pPr marL="457200" indent="-457200">
              <a:lnSpc>
                <a:spcPct val="150000"/>
              </a:lnSpc>
              <a:buFont typeface="Wingdings" panose="05000000000000000000" pitchFamily="2" charset="2"/>
              <a:buChar char="p"/>
              <a:defRPr/>
            </a:pPr>
            <a:r>
              <a:rPr lang="zh-CN" altLang="en-US" sz="2800" b="1" dirty="0">
                <a:solidFill>
                  <a:schemeClr val="bg1"/>
                </a:solidFill>
                <a:latin typeface="微软雅黑" panose="020B0503020204020204" pitchFamily="34" charset="-122"/>
                <a:ea typeface="微软雅黑" panose="020B0503020204020204" pitchFamily="34" charset="-122"/>
              </a:rPr>
              <a:t>利用非线性康普顿散射机制</a:t>
            </a:r>
          </a:p>
        </p:txBody>
      </p:sp>
      <p:grpSp>
        <p:nvGrpSpPr>
          <p:cNvPr id="6" name="组合 5">
            <a:extLst>
              <a:ext uri="{FF2B5EF4-FFF2-40B4-BE49-F238E27FC236}">
                <a16:creationId xmlns:a16="http://schemas.microsoft.com/office/drawing/2014/main" id="{5E464558-7AEE-959C-32DF-FB1088C06535}"/>
              </a:ext>
            </a:extLst>
          </p:cNvPr>
          <p:cNvGrpSpPr/>
          <p:nvPr/>
        </p:nvGrpSpPr>
        <p:grpSpPr>
          <a:xfrm>
            <a:off x="1487488" y="2204863"/>
            <a:ext cx="9289032" cy="3247664"/>
            <a:chOff x="314359" y="2901950"/>
            <a:chExt cx="8505791" cy="2698750"/>
          </a:xfrm>
        </p:grpSpPr>
        <p:pic>
          <p:nvPicPr>
            <p:cNvPr id="7" name="图片 6">
              <a:extLst>
                <a:ext uri="{FF2B5EF4-FFF2-40B4-BE49-F238E27FC236}">
                  <a16:creationId xmlns:a16="http://schemas.microsoft.com/office/drawing/2014/main" id="{C28710DF-8FFF-9935-377C-F639CBA22C76}"/>
                </a:ext>
              </a:extLst>
            </p:cNvPr>
            <p:cNvPicPr>
              <a:picLocks noChangeAspect="1"/>
            </p:cNvPicPr>
            <p:nvPr/>
          </p:nvPicPr>
          <p:blipFill>
            <a:blip r:embed="rId3"/>
            <a:stretch>
              <a:fillRect/>
            </a:stretch>
          </p:blipFill>
          <p:spPr>
            <a:xfrm>
              <a:off x="314359" y="3034689"/>
              <a:ext cx="4185285" cy="1788795"/>
            </a:xfrm>
            <a:prstGeom prst="rect">
              <a:avLst/>
            </a:prstGeom>
          </p:spPr>
        </p:pic>
        <p:sp>
          <p:nvSpPr>
            <p:cNvPr id="9" name="矩形 8">
              <a:extLst>
                <a:ext uri="{FF2B5EF4-FFF2-40B4-BE49-F238E27FC236}">
                  <a16:creationId xmlns:a16="http://schemas.microsoft.com/office/drawing/2014/main" id="{8AB2009A-5FB5-D5FB-231C-CB19781D3A4C}"/>
                </a:ext>
              </a:extLst>
            </p:cNvPr>
            <p:cNvSpPr/>
            <p:nvPr/>
          </p:nvSpPr>
          <p:spPr>
            <a:xfrm>
              <a:off x="410220" y="4753203"/>
              <a:ext cx="4411458" cy="680495"/>
            </a:xfrm>
            <a:prstGeom prst="rect">
              <a:avLst/>
            </a:prstGeom>
            <a:noFill/>
            <a:ln>
              <a:noFill/>
            </a:ln>
            <a:effectLst/>
            <a:extLst>
              <a:ext uri="{909E8E84-426E-40DD-AFC4-6F175D3DCCD1}">
                <a14:hiddenFill xmlns:a14="http://schemas.microsoft.com/office/drawing/2010/main">
                  <a:solidFill>
                    <a:schemeClr val="accent2"/>
                  </a:solidFill>
                </a14:hiddenFill>
              </a:ext>
            </a:extLst>
          </p:spPr>
          <p:txBody>
            <a:bodyPr wrap="square">
              <a:spAutoFit/>
            </a:bodyPr>
            <a:lstStyle/>
            <a:p>
              <a:pPr marL="285750" indent="-285750">
                <a:lnSpc>
                  <a:spcPct val="140000"/>
                </a:lnSpc>
                <a:buFont typeface="Wingdings" panose="05000000000000000000" pitchFamily="2" charset="2"/>
                <a:buChar char="p"/>
                <a:defRPr/>
              </a:pPr>
              <a:r>
                <a:rPr lang="zh-CN" altLang="en-US" sz="1600" b="1" dirty="0">
                  <a:latin typeface="微软雅黑" panose="020B0503020204020204" pitchFamily="34" charset="-122"/>
                  <a:ea typeface="微软雅黑" panose="020B0503020204020204" pitchFamily="34" charset="-122"/>
                </a:rPr>
                <a:t>极化机理：</a:t>
              </a:r>
              <a:r>
                <a:rPr lang="zh-CN" altLang="en-US" sz="1600" dirty="0">
                  <a:solidFill>
                    <a:prstClr val="black"/>
                  </a:solidFill>
                  <a:latin typeface="微软雅黑" panose="020B0503020204020204" pitchFamily="34" charset="-122"/>
                  <a:ea typeface="微软雅黑" panose="020B0503020204020204" pitchFamily="34" charset="-122"/>
                </a:rPr>
                <a:t>电子辐射概率依赖自旋，不同自旋态电子辐射会自旋反转，且动量方向不同</a:t>
              </a:r>
            </a:p>
          </p:txBody>
        </p:sp>
        <p:pic>
          <p:nvPicPr>
            <p:cNvPr id="10" name="图片 9">
              <a:extLst>
                <a:ext uri="{FF2B5EF4-FFF2-40B4-BE49-F238E27FC236}">
                  <a16:creationId xmlns:a16="http://schemas.microsoft.com/office/drawing/2014/main" id="{8EA56356-40BC-9DDD-EBD9-3C4C82D2B3D4}"/>
                </a:ext>
              </a:extLst>
            </p:cNvPr>
            <p:cNvPicPr>
              <a:picLocks noChangeAspect="1"/>
            </p:cNvPicPr>
            <p:nvPr/>
          </p:nvPicPr>
          <p:blipFill>
            <a:blip r:embed="rId4"/>
            <a:stretch>
              <a:fillRect/>
            </a:stretch>
          </p:blipFill>
          <p:spPr>
            <a:xfrm>
              <a:off x="5004525" y="2926123"/>
              <a:ext cx="3493591" cy="1832703"/>
            </a:xfrm>
            <a:prstGeom prst="rect">
              <a:avLst/>
            </a:prstGeom>
          </p:spPr>
        </p:pic>
        <p:sp>
          <p:nvSpPr>
            <p:cNvPr id="11" name="矩形 10">
              <a:extLst>
                <a:ext uri="{FF2B5EF4-FFF2-40B4-BE49-F238E27FC236}">
                  <a16:creationId xmlns:a16="http://schemas.microsoft.com/office/drawing/2014/main" id="{63B5AAF5-DFAE-912D-2E4D-A79C0FC7C695}"/>
                </a:ext>
              </a:extLst>
            </p:cNvPr>
            <p:cNvSpPr/>
            <p:nvPr/>
          </p:nvSpPr>
          <p:spPr>
            <a:xfrm>
              <a:off x="4757738" y="4739344"/>
              <a:ext cx="3987165" cy="680495"/>
            </a:xfrm>
            <a:prstGeom prst="rect">
              <a:avLst/>
            </a:prstGeom>
            <a:noFill/>
            <a:ln>
              <a:noFill/>
            </a:ln>
            <a:effectLst/>
            <a:extLst>
              <a:ext uri="{909E8E84-426E-40DD-AFC4-6F175D3DCCD1}">
                <a14:hiddenFill xmlns:a14="http://schemas.microsoft.com/office/drawing/2010/main">
                  <a:solidFill>
                    <a:schemeClr val="accent2"/>
                  </a:solidFill>
                </a14:hiddenFill>
              </a:ext>
            </a:extLst>
          </p:spPr>
          <p:txBody>
            <a:bodyPr wrap="square">
              <a:spAutoFit/>
            </a:bodyPr>
            <a:lstStyle/>
            <a:p>
              <a:pPr marL="285750" indent="-285750">
                <a:lnSpc>
                  <a:spcPct val="140000"/>
                </a:lnSpc>
                <a:buFont typeface="Wingdings" panose="05000000000000000000" pitchFamily="2" charset="2"/>
                <a:buChar char="p"/>
                <a:defRPr/>
              </a:pPr>
              <a:r>
                <a:rPr lang="zh-CN" altLang="en-US" sz="1600" b="1" dirty="0">
                  <a:latin typeface="微软雅黑" panose="020B0503020204020204" pitchFamily="34" charset="-122"/>
                  <a:ea typeface="微软雅黑" panose="020B0503020204020204" pitchFamily="34" charset="-122"/>
                </a:rPr>
                <a:t>操控机理：</a:t>
              </a:r>
              <a:r>
                <a:rPr lang="zh-CN" altLang="en-US" sz="1600" dirty="0">
                  <a:solidFill>
                    <a:prstClr val="black"/>
                  </a:solidFill>
                  <a:latin typeface="微软雅黑" panose="020B0503020204020204" pitchFamily="34" charset="-122"/>
                  <a:ea typeface="微软雅黑" panose="020B0503020204020204" pitchFamily="34" charset="-122"/>
                </a:rPr>
                <a:t>不对称激光场中电子自旋进动频率和动量运动频率不同</a:t>
              </a:r>
            </a:p>
          </p:txBody>
        </p:sp>
        <p:sp>
          <p:nvSpPr>
            <p:cNvPr id="12" name="矩形: 圆角 40">
              <a:extLst>
                <a:ext uri="{FF2B5EF4-FFF2-40B4-BE49-F238E27FC236}">
                  <a16:creationId xmlns:a16="http://schemas.microsoft.com/office/drawing/2014/main" id="{881C1B90-C45B-C833-329F-D1DA311DFE95}"/>
                </a:ext>
              </a:extLst>
            </p:cNvPr>
            <p:cNvSpPr/>
            <p:nvPr/>
          </p:nvSpPr>
          <p:spPr>
            <a:xfrm>
              <a:off x="355600" y="2901950"/>
              <a:ext cx="8464550" cy="2615589"/>
            </a:xfrm>
            <a:prstGeom prst="roundRect">
              <a:avLst>
                <a:gd name="adj" fmla="val 6076"/>
              </a:avLst>
            </a:prstGeom>
            <a:noFill/>
            <a:ln w="19050" cap="flat" cmpd="sng" algn="ctr">
              <a:solidFill>
                <a:sysClr val="windowText" lastClr="000000"/>
              </a:solidFill>
              <a:prstDash val="dash"/>
              <a:miter lim="800000"/>
            </a:ln>
            <a:effectLst>
              <a:outerShdw blurRad="50800" dist="38100" dir="5400000" algn="t" rotWithShape="0">
                <a:prstClr val="black">
                  <a:alpha val="40000"/>
                </a:prstClr>
              </a:outerShdw>
            </a:effectLst>
          </p:spPr>
          <p:txBody>
            <a:bodyPr anchor="ctr"/>
            <a:lstStyle/>
            <a:p>
              <a:pPr algn="ctr" defTabSz="457200" eaLnBrk="1" fontAlgn="auto" hangingPunct="1">
                <a:spcBef>
                  <a:spcPts val="0"/>
                </a:spcBef>
                <a:spcAft>
                  <a:spcPts val="0"/>
                </a:spcAft>
                <a:defRPr/>
              </a:pPr>
              <a:endParaRPr lang="zh-CN" altLang="en-US" kern="0" dirty="0">
                <a:solidFill>
                  <a:prstClr val="white"/>
                </a:solidFill>
                <a:latin typeface="Calibri" panose="020F0502020204030204"/>
                <a:ea typeface="等线" panose="02010600030101010101" charset="-122"/>
              </a:endParaRPr>
            </a:p>
          </p:txBody>
        </p:sp>
        <p:cxnSp>
          <p:nvCxnSpPr>
            <p:cNvPr id="13" name="直接连接符 12">
              <a:extLst>
                <a:ext uri="{FF2B5EF4-FFF2-40B4-BE49-F238E27FC236}">
                  <a16:creationId xmlns:a16="http://schemas.microsoft.com/office/drawing/2014/main" id="{FB52D194-0DFE-FD70-39AF-6CDBD1F68263}"/>
                </a:ext>
              </a:extLst>
            </p:cNvPr>
            <p:cNvCxnSpPr/>
            <p:nvPr/>
          </p:nvCxnSpPr>
          <p:spPr>
            <a:xfrm>
              <a:off x="4682490" y="3143250"/>
              <a:ext cx="0" cy="2457450"/>
            </a:xfrm>
            <a:prstGeom prst="line">
              <a:avLst/>
            </a:prstGeom>
            <a:ln w="12700">
              <a:gradFill>
                <a:gsLst>
                  <a:gs pos="0">
                    <a:schemeClr val="accent1">
                      <a:lumMod val="5000"/>
                      <a:lumOff val="95000"/>
                    </a:schemeClr>
                  </a:gs>
                  <a:gs pos="46000">
                    <a:srgbClr val="0070C0"/>
                  </a:gs>
                  <a:gs pos="100000">
                    <a:schemeClr val="accent1">
                      <a:lumMod val="30000"/>
                      <a:lumOff val="70000"/>
                    </a:schemeClr>
                  </a:gs>
                </a:gsLst>
                <a:lin ang="5400000" scaled="1"/>
              </a:gradFill>
              <a:prstDash val="dashDot"/>
            </a:ln>
          </p:spPr>
          <p:style>
            <a:lnRef idx="2">
              <a:schemeClr val="accent1"/>
            </a:lnRef>
            <a:fillRef idx="0">
              <a:srgbClr val="FFFFFF"/>
            </a:fillRef>
            <a:effectRef idx="0">
              <a:srgbClr val="FFFFFF"/>
            </a:effectRef>
            <a:fontRef idx="minor">
              <a:schemeClr val="tx1"/>
            </a:fontRef>
          </p:style>
        </p:cxnSp>
      </p:grpSp>
      <p:sp>
        <p:nvSpPr>
          <p:cNvPr id="14" name="文本框 13">
            <a:extLst>
              <a:ext uri="{FF2B5EF4-FFF2-40B4-BE49-F238E27FC236}">
                <a16:creationId xmlns:a16="http://schemas.microsoft.com/office/drawing/2014/main" id="{6098EDBC-650E-480B-465A-79B34A57B62B}"/>
              </a:ext>
            </a:extLst>
          </p:cNvPr>
          <p:cNvSpPr txBox="1"/>
          <p:nvPr/>
        </p:nvSpPr>
        <p:spPr>
          <a:xfrm>
            <a:off x="1451990" y="6102177"/>
            <a:ext cx="9915730" cy="657488"/>
          </a:xfrm>
          <a:prstGeom prst="rect">
            <a:avLst/>
          </a:prstGeom>
          <a:noFill/>
        </p:spPr>
        <p:txBody>
          <a:bodyPr wrap="square" rtlCol="0" anchor="t">
            <a:spAutoFit/>
          </a:bodyPr>
          <a:lstStyle/>
          <a:p>
            <a:pPr lvl="0">
              <a:lnSpc>
                <a:spcPct val="120000"/>
              </a:lnSpc>
              <a:defRPr/>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mn-ea"/>
              </a:rPr>
              <a:t>PRL 122, 154801 (2019) ,</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16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rPr>
              <a:t>PRRes</a:t>
            </a:r>
            <a:r>
              <a:rPr lang="en-US" altLang="zh-CN" sz="1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rPr>
              <a:t> 5, 023030 (2023), MRE 8, 034401 (2023)</a:t>
            </a:r>
          </a:p>
          <a:p>
            <a:pPr lvl="0">
              <a:lnSpc>
                <a:spcPct val="120000"/>
              </a:lnSpc>
              <a:defRPr/>
            </a:pPr>
            <a:r>
              <a:rPr lang="en-US" altLang="zh-CN" sz="16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rPr>
              <a:t>PRRes</a:t>
            </a:r>
            <a:r>
              <a:rPr lang="en-US" altLang="zh-CN" sz="1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rPr>
              <a:t> 2, 033483 (2020), PRA 100, 033407 (2019), </a:t>
            </a:r>
            <a:r>
              <a:rPr lang="en-US" altLang="zh-CN" sz="16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rPr>
              <a:t>PRAppl</a:t>
            </a:r>
            <a:r>
              <a:rPr lang="en-US" altLang="zh-CN" sz="1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rPr>
              <a:t> 12, 014047 (2019)</a:t>
            </a:r>
            <a:endPar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5" name="TextBox 5">
            <a:extLst>
              <a:ext uri="{FF2B5EF4-FFF2-40B4-BE49-F238E27FC236}">
                <a16:creationId xmlns:a16="http://schemas.microsoft.com/office/drawing/2014/main" id="{637DD8B0-C0D1-7AA5-06DE-D86858D92DDB}"/>
              </a:ext>
            </a:extLst>
          </p:cNvPr>
          <p:cNvSpPr txBox="1">
            <a:spLocks noChangeArrowheads="1"/>
          </p:cNvSpPr>
          <p:nvPr/>
        </p:nvSpPr>
        <p:spPr bwMode="auto">
          <a:xfrm>
            <a:off x="191344" y="156688"/>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强激光驱动产生自旋极化电子束</a:t>
            </a:r>
          </a:p>
        </p:txBody>
      </p:sp>
    </p:spTree>
    <p:extLst>
      <p:ext uri="{BB962C8B-B14F-4D97-AF65-F5344CB8AC3E}">
        <p14:creationId xmlns:p14="http://schemas.microsoft.com/office/powerpoint/2010/main" val="3375605935"/>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39A82-B616-A4ED-5D77-1723B3842F58}"/>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9AC4038B-CD74-3486-A6CC-AB103F40C15F}"/>
              </a:ext>
            </a:extLst>
          </p:cNvPr>
          <p:cNvSpPr>
            <a:spLocks noGrp="1"/>
          </p:cNvSpPr>
          <p:nvPr>
            <p:ph type="sldNum" sz="quarter" idx="12"/>
          </p:nvPr>
        </p:nvSpPr>
        <p:spPr>
          <a:xfrm>
            <a:off x="10058400" y="6470651"/>
            <a:ext cx="2133600" cy="365125"/>
          </a:xfrm>
        </p:spPr>
        <p:txBody>
          <a:bodyPr/>
          <a:lstStyle/>
          <a:p>
            <a:pPr>
              <a:defRPr/>
            </a:pPr>
            <a:fld id="{03B6FFE0-05EC-40BF-AF77-037D56D3E786}" type="slidenum">
              <a:rPr lang="zh-CN" altLang="en-US" sz="2400" b="1"/>
              <a:t>15</a:t>
            </a:fld>
            <a:endParaRPr lang="zh-CN" altLang="en-US" sz="2400" b="1" dirty="0"/>
          </a:p>
        </p:txBody>
      </p:sp>
      <p:sp>
        <p:nvSpPr>
          <p:cNvPr id="5" name="矩形 4">
            <a:extLst>
              <a:ext uri="{FF2B5EF4-FFF2-40B4-BE49-F238E27FC236}">
                <a16:creationId xmlns:a16="http://schemas.microsoft.com/office/drawing/2014/main" id="{087EC3A9-23A1-9A3C-8372-7638748C1A3D}"/>
              </a:ext>
            </a:extLst>
          </p:cNvPr>
          <p:cNvSpPr/>
          <p:nvPr/>
        </p:nvSpPr>
        <p:spPr>
          <a:xfrm>
            <a:off x="335360" y="999034"/>
            <a:ext cx="8466728" cy="662554"/>
          </a:xfrm>
          <a:prstGeom prst="rect">
            <a:avLst/>
          </a:prstGeom>
          <a:noFill/>
        </p:spPr>
        <p:txBody>
          <a:bodyPr wrap="square" anchor="ctr">
            <a:spAutoFit/>
          </a:bodyPr>
          <a:lstStyle/>
          <a:p>
            <a:pPr marL="457200" indent="-457200">
              <a:lnSpc>
                <a:spcPct val="150000"/>
              </a:lnSpc>
              <a:buFont typeface="Wingdings" panose="05000000000000000000" pitchFamily="2" charset="2"/>
              <a:buChar char="p"/>
              <a:defRPr/>
            </a:pPr>
            <a:r>
              <a:rPr lang="zh-CN" altLang="en-US" sz="2800" b="1" dirty="0">
                <a:solidFill>
                  <a:schemeClr val="bg1"/>
                </a:solidFill>
                <a:latin typeface="微软雅黑" panose="020B0503020204020204" pitchFamily="34" charset="-122"/>
                <a:ea typeface="微软雅黑" panose="020B0503020204020204" pitchFamily="34" charset="-122"/>
              </a:rPr>
              <a:t>利用非线性康普顿散射机制</a:t>
            </a:r>
          </a:p>
        </p:txBody>
      </p:sp>
      <p:sp>
        <p:nvSpPr>
          <p:cNvPr id="15" name="TextBox 5">
            <a:extLst>
              <a:ext uri="{FF2B5EF4-FFF2-40B4-BE49-F238E27FC236}">
                <a16:creationId xmlns:a16="http://schemas.microsoft.com/office/drawing/2014/main" id="{6AC4402B-148F-B525-5DFE-99B82D461EB0}"/>
              </a:ext>
            </a:extLst>
          </p:cNvPr>
          <p:cNvSpPr txBox="1">
            <a:spLocks noChangeArrowheads="1"/>
          </p:cNvSpPr>
          <p:nvPr/>
        </p:nvSpPr>
        <p:spPr bwMode="auto">
          <a:xfrm>
            <a:off x="191344" y="156688"/>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强激光驱动产生自旋极化电子束</a:t>
            </a:r>
          </a:p>
        </p:txBody>
      </p:sp>
      <p:sp>
        <p:nvSpPr>
          <p:cNvPr id="16" name="矩形 15">
            <a:extLst>
              <a:ext uri="{FF2B5EF4-FFF2-40B4-BE49-F238E27FC236}">
                <a16:creationId xmlns:a16="http://schemas.microsoft.com/office/drawing/2014/main" id="{11ECD863-E4F0-019C-B8BE-3C724BA68D27}"/>
              </a:ext>
            </a:extLst>
          </p:cNvPr>
          <p:cNvSpPr/>
          <p:nvPr/>
        </p:nvSpPr>
        <p:spPr>
          <a:xfrm>
            <a:off x="191344" y="906183"/>
            <a:ext cx="8464550" cy="8192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微软雅黑" panose="020B0503020204020204" pitchFamily="34" charset="-122"/>
            </a:endParaRPr>
          </a:p>
        </p:txBody>
      </p:sp>
      <p:sp>
        <p:nvSpPr>
          <p:cNvPr id="17" name="矩形 16">
            <a:extLst>
              <a:ext uri="{FF2B5EF4-FFF2-40B4-BE49-F238E27FC236}">
                <a16:creationId xmlns:a16="http://schemas.microsoft.com/office/drawing/2014/main" id="{ED4B0007-528E-63CA-452B-B6F6C1065142}"/>
              </a:ext>
            </a:extLst>
          </p:cNvPr>
          <p:cNvSpPr/>
          <p:nvPr/>
        </p:nvSpPr>
        <p:spPr>
          <a:xfrm>
            <a:off x="250215" y="921103"/>
            <a:ext cx="8466728" cy="662554"/>
          </a:xfrm>
          <a:prstGeom prst="rect">
            <a:avLst/>
          </a:prstGeom>
          <a:noFill/>
        </p:spPr>
        <p:txBody>
          <a:bodyPr wrap="square" anchor="ctr">
            <a:spAutoFit/>
          </a:bodyPr>
          <a:lstStyle/>
          <a:p>
            <a:pPr marL="457200" indent="-457200">
              <a:lnSpc>
                <a:spcPct val="150000"/>
              </a:lnSpc>
              <a:buFont typeface="Wingdings" panose="05000000000000000000" pitchFamily="2" charset="2"/>
              <a:buChar char="p"/>
              <a:defRPr/>
            </a:pPr>
            <a:r>
              <a:rPr lang="zh-CN" altLang="en-US" sz="2800" b="1" dirty="0">
                <a:solidFill>
                  <a:schemeClr val="bg1"/>
                </a:solidFill>
                <a:latin typeface="微软雅黑" panose="020B0503020204020204" pitchFamily="34" charset="-122"/>
                <a:ea typeface="微软雅黑" panose="020B0503020204020204" pitchFamily="34" charset="-122"/>
              </a:rPr>
              <a:t>利用激光尾场加速预极化电子束</a:t>
            </a:r>
          </a:p>
        </p:txBody>
      </p:sp>
      <p:sp>
        <p:nvSpPr>
          <p:cNvPr id="18" name="矩形 17">
            <a:extLst>
              <a:ext uri="{FF2B5EF4-FFF2-40B4-BE49-F238E27FC236}">
                <a16:creationId xmlns:a16="http://schemas.microsoft.com/office/drawing/2014/main" id="{890F261B-EA45-B8BB-F43B-E0E49DC0E2D6}"/>
              </a:ext>
            </a:extLst>
          </p:cNvPr>
          <p:cNvSpPr/>
          <p:nvPr/>
        </p:nvSpPr>
        <p:spPr>
          <a:xfrm>
            <a:off x="4139990" y="6366203"/>
            <a:ext cx="8327821" cy="400110"/>
          </a:xfrm>
          <a:prstGeom prst="rect">
            <a:avLst/>
          </a:prstGeom>
        </p:spPr>
        <p:txBody>
          <a:bodyPr wrap="square">
            <a:spAutoFit/>
          </a:bodyPr>
          <a:lstStyle/>
          <a:p>
            <a:pPr marL="285750" indent="-285750">
              <a:buFont typeface="Wingdings" panose="05000000000000000000" charset="0"/>
              <a:buChar char="n"/>
              <a:defRPr/>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T. Sun et al., PRL 132, 045001 (2024)</a:t>
            </a:r>
            <a:endParaRPr lang="zh-CN" altLang="en-US" sz="2000" b="1"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9" name="组合 18">
            <a:extLst>
              <a:ext uri="{FF2B5EF4-FFF2-40B4-BE49-F238E27FC236}">
                <a16:creationId xmlns:a16="http://schemas.microsoft.com/office/drawing/2014/main" id="{609506E7-21C6-74CC-5CA6-BB5F15368524}"/>
              </a:ext>
            </a:extLst>
          </p:cNvPr>
          <p:cNvGrpSpPr/>
          <p:nvPr/>
        </p:nvGrpSpPr>
        <p:grpSpPr>
          <a:xfrm>
            <a:off x="154904" y="5761966"/>
            <a:ext cx="8459218" cy="455927"/>
            <a:chOff x="352291" y="6069417"/>
            <a:chExt cx="8459218" cy="455927"/>
          </a:xfrm>
        </p:grpSpPr>
        <p:sp>
          <p:nvSpPr>
            <p:cNvPr id="20" name="矩形 19">
              <a:extLst>
                <a:ext uri="{FF2B5EF4-FFF2-40B4-BE49-F238E27FC236}">
                  <a16:creationId xmlns:a16="http://schemas.microsoft.com/office/drawing/2014/main" id="{A88D5F41-3326-968F-36AB-69C6F0EEF623}"/>
                </a:ext>
              </a:extLst>
            </p:cNvPr>
            <p:cNvSpPr/>
            <p:nvPr/>
          </p:nvSpPr>
          <p:spPr>
            <a:xfrm>
              <a:off x="352291" y="6069417"/>
              <a:ext cx="8459218" cy="45592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微软雅黑" panose="020B0503020204020204" pitchFamily="34" charset="-122"/>
              </a:endParaRPr>
            </a:p>
          </p:txBody>
        </p:sp>
        <p:sp>
          <p:nvSpPr>
            <p:cNvPr id="21" name="矩形 20">
              <a:extLst>
                <a:ext uri="{FF2B5EF4-FFF2-40B4-BE49-F238E27FC236}">
                  <a16:creationId xmlns:a16="http://schemas.microsoft.com/office/drawing/2014/main" id="{40EE4246-7683-7E9B-306A-2E87012F07BC}"/>
                </a:ext>
              </a:extLst>
            </p:cNvPr>
            <p:cNvSpPr/>
            <p:nvPr/>
          </p:nvSpPr>
          <p:spPr>
            <a:xfrm>
              <a:off x="366211" y="6112714"/>
              <a:ext cx="8406180" cy="369332"/>
            </a:xfrm>
            <a:prstGeom prst="rect">
              <a:avLst/>
            </a:prstGeom>
            <a:noFill/>
            <a:effectLst/>
          </p:spPr>
          <p:txBody>
            <a:bodyPr wrap="square">
              <a:spAutoFit/>
            </a:bodyPr>
            <a:lstStyle/>
            <a:p>
              <a:pPr marL="342900" indent="-342900" eaLnBrk="1" fontAlgn="auto" hangingPunct="1">
                <a:spcBef>
                  <a:spcPts val="0"/>
                </a:spcBef>
                <a:spcAft>
                  <a:spcPts val="0"/>
                </a:spcAft>
                <a:buFont typeface="Wingdings" panose="05000000000000000000" pitchFamily="2" charset="2"/>
                <a:buChar char="n"/>
                <a:defRPr/>
              </a:pPr>
              <a:r>
                <a:rPr lang="zh-CN" altLang="en-US" b="1"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极化度稳定</a:t>
              </a:r>
              <a:r>
                <a:rPr lang="en-US" altLang="zh-CN" b="1"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&gt; 80%</a:t>
              </a:r>
              <a:r>
                <a:rPr lang="zh-CN" altLang="en-US" b="1"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，远高于其它</a:t>
              </a:r>
              <a:r>
                <a:rPr lang="en-US" altLang="zh-CN" b="1"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LWFA</a:t>
              </a:r>
              <a:r>
                <a:rPr lang="zh-CN" altLang="en-US" b="1"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方法（持续降低，且</a:t>
              </a:r>
              <a:r>
                <a:rPr lang="en-US" altLang="zh-CN" b="1"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&lt; 40%</a:t>
              </a:r>
              <a:r>
                <a:rPr lang="zh-CN" altLang="en-US" b="1"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400" kern="0" dirty="0">
                <a:solidFill>
                  <a:prstClr val="white"/>
                </a:solidFill>
                <a:latin typeface="Times New Roman" panose="02020603050405020304" pitchFamily="18" charset="0"/>
                <a:cs typeface="Times New Roman" panose="02020603050405020304" pitchFamily="18" charset="0"/>
              </a:endParaRPr>
            </a:p>
          </p:txBody>
        </p:sp>
      </p:grpSp>
      <p:pic>
        <p:nvPicPr>
          <p:cNvPr id="27" name="图片 26">
            <a:extLst>
              <a:ext uri="{FF2B5EF4-FFF2-40B4-BE49-F238E27FC236}">
                <a16:creationId xmlns:a16="http://schemas.microsoft.com/office/drawing/2014/main" id="{D694C9C6-D783-2E83-1516-84A23A38DB78}"/>
              </a:ext>
            </a:extLst>
          </p:cNvPr>
          <p:cNvPicPr>
            <a:picLocks noChangeAspect="1"/>
          </p:cNvPicPr>
          <p:nvPr/>
        </p:nvPicPr>
        <p:blipFill>
          <a:blip r:embed="rId3"/>
          <a:stretch>
            <a:fillRect/>
          </a:stretch>
        </p:blipFill>
        <p:spPr>
          <a:xfrm>
            <a:off x="152092" y="3686968"/>
            <a:ext cx="4017612" cy="1859441"/>
          </a:xfrm>
          <a:prstGeom prst="rect">
            <a:avLst/>
          </a:prstGeom>
        </p:spPr>
      </p:pic>
      <p:pic>
        <p:nvPicPr>
          <p:cNvPr id="28" name="图片 27">
            <a:extLst>
              <a:ext uri="{FF2B5EF4-FFF2-40B4-BE49-F238E27FC236}">
                <a16:creationId xmlns:a16="http://schemas.microsoft.com/office/drawing/2014/main" id="{694816C4-6334-6626-2246-94BE03F143DD}"/>
              </a:ext>
            </a:extLst>
          </p:cNvPr>
          <p:cNvPicPr>
            <a:picLocks noChangeAspect="1"/>
          </p:cNvPicPr>
          <p:nvPr/>
        </p:nvPicPr>
        <p:blipFill>
          <a:blip r:embed="rId4"/>
          <a:stretch>
            <a:fillRect/>
          </a:stretch>
        </p:blipFill>
        <p:spPr>
          <a:xfrm>
            <a:off x="479376" y="1824715"/>
            <a:ext cx="3168352" cy="1744598"/>
          </a:xfrm>
          <a:prstGeom prst="rect">
            <a:avLst/>
          </a:prstGeom>
        </p:spPr>
      </p:pic>
      <p:pic>
        <p:nvPicPr>
          <p:cNvPr id="38" name="图片 37">
            <a:extLst>
              <a:ext uri="{FF2B5EF4-FFF2-40B4-BE49-F238E27FC236}">
                <a16:creationId xmlns:a16="http://schemas.microsoft.com/office/drawing/2014/main" id="{308E4A9E-72B7-81C1-2B7D-417DB57E8C8A}"/>
              </a:ext>
            </a:extLst>
          </p:cNvPr>
          <p:cNvPicPr>
            <a:picLocks noChangeAspect="1"/>
          </p:cNvPicPr>
          <p:nvPr/>
        </p:nvPicPr>
        <p:blipFill>
          <a:blip r:embed="rId5"/>
          <a:stretch>
            <a:fillRect/>
          </a:stretch>
        </p:blipFill>
        <p:spPr>
          <a:xfrm>
            <a:off x="4568724" y="1951658"/>
            <a:ext cx="3325069" cy="1607540"/>
          </a:xfrm>
          <a:prstGeom prst="rect">
            <a:avLst/>
          </a:prstGeom>
        </p:spPr>
      </p:pic>
      <p:pic>
        <p:nvPicPr>
          <p:cNvPr id="39" name="图片 38">
            <a:extLst>
              <a:ext uri="{FF2B5EF4-FFF2-40B4-BE49-F238E27FC236}">
                <a16:creationId xmlns:a16="http://schemas.microsoft.com/office/drawing/2014/main" id="{315ADF3D-7144-67E8-2EC3-85E04D458265}"/>
              </a:ext>
            </a:extLst>
          </p:cNvPr>
          <p:cNvPicPr>
            <a:picLocks noChangeAspect="1"/>
          </p:cNvPicPr>
          <p:nvPr/>
        </p:nvPicPr>
        <p:blipFill>
          <a:blip r:embed="rId6"/>
          <a:stretch>
            <a:fillRect/>
          </a:stretch>
        </p:blipFill>
        <p:spPr>
          <a:xfrm>
            <a:off x="8472264" y="1725383"/>
            <a:ext cx="3528392" cy="2960675"/>
          </a:xfrm>
          <a:prstGeom prst="rect">
            <a:avLst/>
          </a:prstGeom>
        </p:spPr>
      </p:pic>
      <p:pic>
        <p:nvPicPr>
          <p:cNvPr id="40" name="图片 39">
            <a:extLst>
              <a:ext uri="{FF2B5EF4-FFF2-40B4-BE49-F238E27FC236}">
                <a16:creationId xmlns:a16="http://schemas.microsoft.com/office/drawing/2014/main" id="{A284D3CD-4530-E649-90EB-91EE5A51A0E9}"/>
              </a:ext>
            </a:extLst>
          </p:cNvPr>
          <p:cNvPicPr>
            <a:picLocks noChangeAspect="1"/>
          </p:cNvPicPr>
          <p:nvPr/>
        </p:nvPicPr>
        <p:blipFill>
          <a:blip r:embed="rId7"/>
          <a:stretch>
            <a:fillRect/>
          </a:stretch>
        </p:blipFill>
        <p:spPr>
          <a:xfrm>
            <a:off x="4178832" y="3953796"/>
            <a:ext cx="4125069" cy="1454823"/>
          </a:xfrm>
          <a:prstGeom prst="rect">
            <a:avLst/>
          </a:prstGeom>
        </p:spPr>
      </p:pic>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8BC1C054-1DAC-08ED-D8D1-73EE491347AD}"/>
                  </a:ext>
                </a:extLst>
              </p:cNvPr>
              <p:cNvSpPr txBox="1"/>
              <p:nvPr/>
            </p:nvSpPr>
            <p:spPr>
              <a:xfrm>
                <a:off x="8595283" y="4616688"/>
                <a:ext cx="3385615" cy="2007216"/>
              </a:xfrm>
              <a:prstGeom prst="rect">
                <a:avLst/>
              </a:prstGeom>
              <a:noFill/>
            </p:spPr>
            <p:txBody>
              <a:bodyPr wrap="square" rtlCol="0">
                <a:spAutoFit/>
              </a:bodyPr>
              <a:lstStyle/>
              <a:p>
                <a:pPr>
                  <a:lnSpc>
                    <a:spcPct val="150000"/>
                  </a:lnSpc>
                </a:pPr>
                <a14:m>
                  <m:oMath xmlns:m="http://schemas.openxmlformats.org/officeDocument/2006/math">
                    <m:sSub>
                      <m:sSubPr>
                        <m:ctrlPr>
                          <a:rPr lang="en-US" altLang="zh-CN" sz="1400" i="1" smtClean="0">
                            <a:latin typeface="Cambria Math" panose="02040503050406030204" pitchFamily="18" charset="0"/>
                            <a:ea typeface="Cambria Math" panose="02040503050406030204" pitchFamily="18" charset="0"/>
                          </a:rPr>
                        </m:ctrlPr>
                      </m:sSubPr>
                      <m:e>
                        <m:r>
                          <a:rPr lang="en-US" altLang="zh-CN" sz="1400" i="1">
                            <a:latin typeface="Cambria Math" panose="02040503050406030204" pitchFamily="18" charset="0"/>
                            <a:ea typeface="Cambria Math" panose="02040503050406030204" pitchFamily="18" charset="0"/>
                          </a:rPr>
                          <m:t>ℬ</m:t>
                        </m:r>
                      </m:e>
                      <m:sub>
                        <m:r>
                          <a:rPr lang="en-US" altLang="zh-CN" sz="1400" i="1">
                            <a:latin typeface="Cambria Math" panose="02040503050406030204" pitchFamily="18" charset="0"/>
                            <a:ea typeface="Cambria Math" panose="02040503050406030204" pitchFamily="18" charset="0"/>
                          </a:rPr>
                          <m:t>6</m:t>
                        </m:r>
                        <m:r>
                          <a:rPr lang="en-US" altLang="zh-CN" sz="1400" i="1">
                            <a:latin typeface="Cambria Math" panose="02040503050406030204" pitchFamily="18" charset="0"/>
                            <a:ea typeface="Cambria Math" panose="02040503050406030204" pitchFamily="18" charset="0"/>
                          </a:rPr>
                          <m:t>𝐷</m:t>
                        </m:r>
                        <m:r>
                          <a:rPr lang="en-US" altLang="zh-CN" sz="1400" i="1">
                            <a:latin typeface="Cambria Math" panose="02040503050406030204" pitchFamily="18" charset="0"/>
                            <a:ea typeface="Cambria Math" panose="02040503050406030204" pitchFamily="18" charset="0"/>
                          </a:rPr>
                          <m:t>,</m:t>
                        </m:r>
                        <m:r>
                          <a:rPr lang="en-US" altLang="zh-CN" sz="1400" i="1">
                            <a:latin typeface="Cambria Math" panose="02040503050406030204" pitchFamily="18" charset="0"/>
                            <a:ea typeface="Cambria Math" panose="02040503050406030204" pitchFamily="18" charset="0"/>
                          </a:rPr>
                          <m:t>𝑛</m:t>
                        </m:r>
                      </m:sub>
                    </m:sSub>
                  </m:oMath>
                </a14:m>
                <a:r>
                  <a:rPr lang="zh-CN" altLang="en-US" sz="1400" b="1" dirty="0">
                    <a:latin typeface="+mn-ea"/>
                    <a:ea typeface="+mn-ea"/>
                    <a:cs typeface="Times New Roman" panose="02020603050405020304" pitchFamily="18" charset="0"/>
                  </a:rPr>
                  <a:t>亮度</a:t>
                </a:r>
                <a:r>
                  <a:rPr lang="en-US" altLang="zh-CN" sz="1400" b="1" dirty="0">
                    <a:latin typeface="+mn-ea"/>
                    <a:ea typeface="+mn-ea"/>
                    <a:cs typeface="Times New Roman" panose="02020603050405020304" pitchFamily="18" charset="0"/>
                  </a:rPr>
                  <a:t>: </a:t>
                </a:r>
                <a14:m>
                  <m:oMath xmlns:m="http://schemas.openxmlformats.org/officeDocument/2006/math">
                    <m:r>
                      <a:rPr lang="en-US" altLang="zh-CN" sz="1400">
                        <a:solidFill>
                          <a:schemeClr val="tx1"/>
                        </a:solidFill>
                        <a:latin typeface="Cambria Math" panose="02040503050406030204" pitchFamily="18" charset="0"/>
                        <a:cs typeface="Times New Roman" panose="02020603050405020304" pitchFamily="18" charset="0"/>
                      </a:rPr>
                      <m:t>~</m:t>
                    </m:r>
                    <m:sSup>
                      <m:sSupPr>
                        <m:ctrlPr>
                          <a:rPr lang="en-US" altLang="zh-CN" sz="1400" i="1">
                            <a:solidFill>
                              <a:schemeClr val="tx1"/>
                            </a:solidFill>
                            <a:latin typeface="Cambria Math" panose="02040503050406030204" pitchFamily="18" charset="0"/>
                            <a:cs typeface="Times New Roman" panose="02020603050405020304" pitchFamily="18" charset="0"/>
                          </a:rPr>
                        </m:ctrlPr>
                      </m:sSupPr>
                      <m:e>
                        <m:r>
                          <a:rPr lang="en-US" altLang="zh-CN" sz="1400" b="0" i="0" smtClean="0">
                            <a:solidFill>
                              <a:schemeClr val="tx1"/>
                            </a:solidFill>
                            <a:latin typeface="Cambria Math" panose="02040503050406030204" pitchFamily="18" charset="0"/>
                            <a:cs typeface="Times New Roman" panose="02020603050405020304" pitchFamily="18" charset="0"/>
                          </a:rPr>
                          <m:t>4</m:t>
                        </m:r>
                        <m:r>
                          <a:rPr lang="en-US" altLang="zh-CN" sz="1400" b="0" i="1" smtClean="0">
                            <a:solidFill>
                              <a:schemeClr val="tx1"/>
                            </a:solidFill>
                            <a:latin typeface="Cambria Math" panose="02040503050406030204" pitchFamily="18" charset="0"/>
                            <a:cs typeface="Times New Roman" panose="02020603050405020304" pitchFamily="18" charset="0"/>
                          </a:rPr>
                          <m:t>×</m:t>
                        </m:r>
                        <m:r>
                          <a:rPr lang="en-US" altLang="zh-CN" sz="1400">
                            <a:solidFill>
                              <a:schemeClr val="tx1"/>
                            </a:solidFill>
                            <a:latin typeface="Cambria Math" panose="02040503050406030204" pitchFamily="18" charset="0"/>
                            <a:cs typeface="Times New Roman" panose="02020603050405020304" pitchFamily="18" charset="0"/>
                          </a:rPr>
                          <m:t>10</m:t>
                        </m:r>
                      </m:e>
                      <m:sup>
                        <m:r>
                          <a:rPr lang="en-US" altLang="zh-CN" sz="1400">
                            <a:solidFill>
                              <a:schemeClr val="tx1"/>
                            </a:solidFill>
                            <a:latin typeface="Cambria Math" panose="02040503050406030204" pitchFamily="18" charset="0"/>
                            <a:cs typeface="Times New Roman" panose="02020603050405020304" pitchFamily="18" charset="0"/>
                          </a:rPr>
                          <m:t>14</m:t>
                        </m:r>
                      </m:sup>
                    </m:sSup>
                    <m:r>
                      <m:rPr>
                        <m:sty m:val="p"/>
                      </m:rPr>
                      <a:rPr lang="en-US" altLang="zh-CN" sz="1400" i="0">
                        <a:solidFill>
                          <a:schemeClr val="tx1"/>
                        </a:solidFill>
                        <a:latin typeface="Cambria Math" panose="02040503050406030204" pitchFamily="18" charset="0"/>
                        <a:cs typeface="Times New Roman" panose="02020603050405020304" pitchFamily="18" charset="0"/>
                      </a:rPr>
                      <m:t>A</m:t>
                    </m:r>
                    <m:r>
                      <a:rPr lang="en-US" altLang="zh-CN" sz="1400" i="0">
                        <a:solidFill>
                          <a:schemeClr val="tx1"/>
                        </a:solidFill>
                        <a:latin typeface="Cambria Math" panose="02040503050406030204" pitchFamily="18" charset="0"/>
                        <a:cs typeface="Times New Roman" panose="02020603050405020304" pitchFamily="18" charset="0"/>
                      </a:rPr>
                      <m:t>/</m:t>
                    </m:r>
                    <m:sSup>
                      <m:sSupPr>
                        <m:ctrlPr>
                          <a:rPr lang="en-US" altLang="zh-CN" sz="1400" i="1">
                            <a:solidFill>
                              <a:schemeClr val="tx1"/>
                            </a:solidFill>
                            <a:latin typeface="Cambria Math" panose="02040503050406030204" pitchFamily="18" charset="0"/>
                            <a:cs typeface="Times New Roman" panose="02020603050405020304" pitchFamily="18" charset="0"/>
                          </a:rPr>
                        </m:ctrlPr>
                      </m:sSupPr>
                      <m:e>
                        <m:r>
                          <m:rPr>
                            <m:sty m:val="p"/>
                          </m:rPr>
                          <a:rPr lang="en-US" altLang="zh-CN" sz="1400" i="0">
                            <a:solidFill>
                              <a:schemeClr val="tx1"/>
                            </a:solidFill>
                            <a:latin typeface="Cambria Math" panose="02040503050406030204" pitchFamily="18" charset="0"/>
                            <a:cs typeface="Times New Roman" panose="02020603050405020304" pitchFamily="18" charset="0"/>
                          </a:rPr>
                          <m:t>m</m:t>
                        </m:r>
                      </m:e>
                      <m:sup>
                        <m:r>
                          <a:rPr lang="en-US" altLang="zh-CN" sz="1400" i="0">
                            <a:solidFill>
                              <a:schemeClr val="tx1"/>
                            </a:solidFill>
                            <a:latin typeface="Cambria Math" panose="02040503050406030204" pitchFamily="18" charset="0"/>
                            <a:cs typeface="Times New Roman" panose="02020603050405020304" pitchFamily="18" charset="0"/>
                          </a:rPr>
                          <m:t>2</m:t>
                        </m:r>
                      </m:sup>
                    </m:sSup>
                    <m:r>
                      <a:rPr lang="en-US" altLang="zh-CN" sz="1400" i="0">
                        <a:solidFill>
                          <a:schemeClr val="tx1"/>
                        </a:solidFill>
                        <a:latin typeface="Cambria Math" panose="02040503050406030204" pitchFamily="18" charset="0"/>
                        <a:cs typeface="Times New Roman" panose="02020603050405020304" pitchFamily="18" charset="0"/>
                      </a:rPr>
                      <m:t>/0.1%</m:t>
                    </m:r>
                  </m:oMath>
                </a14:m>
                <a:r>
                  <a:rPr lang="zh-CN" altLang="en-US" sz="1400" dirty="0">
                    <a:solidFill>
                      <a:schemeClr val="tx1"/>
                    </a:solidFill>
                    <a:latin typeface="SimSun" panose="02010600030101010101" pitchFamily="2" charset="-122"/>
                    <a:ea typeface="SimSun" panose="02010600030101010101" pitchFamily="2" charset="-122"/>
                    <a:cs typeface="Times New Roman" panose="02020603050405020304" pitchFamily="18" charset="0"/>
                  </a:rPr>
                  <a:t>（最高亮度：</a:t>
                </a:r>
                <a:r>
                  <a:rPr lang="en-US" altLang="zh-CN" sz="1400" dirty="0">
                    <a:latin typeface="SimSun" panose="02010600030101010101" pitchFamily="2" charset="-122"/>
                    <a:ea typeface="SimSun" panose="02010600030101010101" pitchFamily="2" charset="-122"/>
                    <a:cs typeface="Times New Roman" panose="02020603050405020304" pitchFamily="18" charset="0"/>
                  </a:rPr>
                  <a:t> </a:t>
                </a:r>
                <a14:m>
                  <m:oMath xmlns:m="http://schemas.openxmlformats.org/officeDocument/2006/math">
                    <m:r>
                      <a:rPr lang="en-US" altLang="zh-CN" sz="1400" b="0" i="1" smtClean="0">
                        <a:latin typeface="Cambria Math" panose="02040503050406030204" pitchFamily="18" charset="0"/>
                        <a:cs typeface="Times New Roman" panose="02020603050405020304" pitchFamily="18" charset="0"/>
                      </a:rPr>
                      <m:t>∼</m:t>
                    </m:r>
                    <m:sSup>
                      <m:sSupPr>
                        <m:ctrlPr>
                          <a:rPr lang="en-US" altLang="zh-CN" sz="1400" i="1">
                            <a:latin typeface="Cambria Math" panose="02040503050406030204" pitchFamily="18" charset="0"/>
                            <a:cs typeface="Times New Roman" panose="02020603050405020304" pitchFamily="18" charset="0"/>
                          </a:rPr>
                        </m:ctrlPr>
                      </m:sSupPr>
                      <m:e>
                        <m:r>
                          <a:rPr lang="en-US" altLang="zh-CN" sz="1400">
                            <a:latin typeface="Cambria Math" panose="02040503050406030204" pitchFamily="18" charset="0"/>
                            <a:cs typeface="Times New Roman" panose="02020603050405020304" pitchFamily="18" charset="0"/>
                          </a:rPr>
                          <m:t>10</m:t>
                        </m:r>
                      </m:e>
                      <m:sup>
                        <m:r>
                          <a:rPr lang="en-US" altLang="zh-CN" sz="1400">
                            <a:latin typeface="Cambria Math" panose="02040503050406030204" pitchFamily="18" charset="0"/>
                            <a:cs typeface="Times New Roman" panose="02020603050405020304" pitchFamily="18" charset="0"/>
                          </a:rPr>
                          <m:t>1</m:t>
                        </m:r>
                        <m:r>
                          <a:rPr lang="en-US" altLang="zh-CN" sz="1400" b="0" i="1" smtClean="0">
                            <a:latin typeface="Cambria Math" panose="02040503050406030204" pitchFamily="18" charset="0"/>
                            <a:cs typeface="Times New Roman" panose="02020603050405020304" pitchFamily="18" charset="0"/>
                          </a:rPr>
                          <m:t>5</m:t>
                        </m:r>
                      </m:sup>
                    </m:sSup>
                    <m:r>
                      <m:rPr>
                        <m:sty m:val="p"/>
                      </m:rPr>
                      <a:rPr lang="en-US" altLang="zh-CN" sz="1400">
                        <a:latin typeface="Cambria Math" panose="02040503050406030204" pitchFamily="18" charset="0"/>
                        <a:cs typeface="Times New Roman" panose="02020603050405020304" pitchFamily="18" charset="0"/>
                      </a:rPr>
                      <m:t>A</m:t>
                    </m:r>
                    <m:r>
                      <a:rPr lang="en-US" altLang="zh-CN" sz="1400">
                        <a:latin typeface="Cambria Math" panose="02040503050406030204" pitchFamily="18" charset="0"/>
                        <a:cs typeface="Times New Roman" panose="02020603050405020304" pitchFamily="18" charset="0"/>
                      </a:rPr>
                      <m:t>/</m:t>
                    </m:r>
                    <m:sSup>
                      <m:sSupPr>
                        <m:ctrlPr>
                          <a:rPr lang="en-US" altLang="zh-CN" sz="1400" i="1">
                            <a:latin typeface="Cambria Math" panose="02040503050406030204" pitchFamily="18" charset="0"/>
                            <a:cs typeface="Times New Roman" panose="02020603050405020304" pitchFamily="18" charset="0"/>
                          </a:rPr>
                        </m:ctrlPr>
                      </m:sSupPr>
                      <m:e>
                        <m:r>
                          <m:rPr>
                            <m:sty m:val="p"/>
                          </m:rPr>
                          <a:rPr lang="en-US" altLang="zh-CN" sz="1400">
                            <a:latin typeface="Cambria Math" panose="02040503050406030204" pitchFamily="18" charset="0"/>
                            <a:cs typeface="Times New Roman" panose="02020603050405020304" pitchFamily="18" charset="0"/>
                          </a:rPr>
                          <m:t>m</m:t>
                        </m:r>
                      </m:e>
                      <m:sup>
                        <m:r>
                          <a:rPr lang="en-US" altLang="zh-CN" sz="1400">
                            <a:latin typeface="Cambria Math" panose="02040503050406030204" pitchFamily="18" charset="0"/>
                            <a:cs typeface="Times New Roman" panose="02020603050405020304" pitchFamily="18" charset="0"/>
                          </a:rPr>
                          <m:t>2</m:t>
                        </m:r>
                      </m:sup>
                    </m:sSup>
                    <m:r>
                      <a:rPr lang="en-US" altLang="zh-CN" sz="1400">
                        <a:latin typeface="Cambria Math" panose="02040503050406030204" pitchFamily="18" charset="0"/>
                        <a:cs typeface="Times New Roman" panose="02020603050405020304" pitchFamily="18" charset="0"/>
                      </a:rPr>
                      <m:t>/0.1%</m:t>
                    </m:r>
                  </m:oMath>
                </a14:m>
                <a:r>
                  <a:rPr lang="zh-CN" altLang="en-US" sz="1400" dirty="0">
                    <a:solidFill>
                      <a:schemeClr val="tx1"/>
                    </a:solidFill>
                    <a:latin typeface="SimSun" panose="02010600030101010101" pitchFamily="2" charset="-122"/>
                    <a:ea typeface="SimSun" panose="02010600030101010101" pitchFamily="2" charset="-122"/>
                    <a:cs typeface="Times New Roman" panose="02020603050405020304" pitchFamily="18" charset="0"/>
                  </a:rPr>
                  <a:t>）</a:t>
                </a:r>
                <a:r>
                  <a:rPr lang="zh-CN" altLang="en-US" sz="1400" dirty="0">
                    <a:solidFill>
                      <a:schemeClr val="tx1"/>
                    </a:solidFill>
                    <a:latin typeface="Times New Roman" panose="02020603050405020304" pitchFamily="18" charset="0"/>
                    <a:cs typeface="Times New Roman" panose="02020603050405020304" pitchFamily="18" charset="0"/>
                  </a:rPr>
                  <a:t>；</a:t>
                </a:r>
                <a:endParaRPr lang="en-US" altLang="zh-CN" sz="1400" dirty="0">
                  <a:solidFill>
                    <a:schemeClr val="tx1"/>
                  </a:solidFill>
                  <a:latin typeface="Times New Roman" panose="02020603050405020304" pitchFamily="18" charset="0"/>
                  <a:cs typeface="Times New Roman" panose="02020603050405020304" pitchFamily="18" charset="0"/>
                </a:endParaRPr>
              </a:p>
              <a:p>
                <a:pPr lvl="1">
                  <a:lnSpc>
                    <a:spcPct val="150000"/>
                  </a:lnSpc>
                </a:pPr>
                <a:r>
                  <a:rPr lang="zh-CN" altLang="en-US" sz="1400" b="1" dirty="0">
                    <a:latin typeface="+mn-ea"/>
                    <a:ea typeface="+mn-ea"/>
                    <a:cs typeface="Times New Roman" panose="02020603050405020304" pitchFamily="18" charset="0"/>
                  </a:rPr>
                  <a:t>脉宽：</a:t>
                </a:r>
                <a:r>
                  <a:rPr lang="en-US" altLang="zh-CN" sz="1400" dirty="0">
                    <a:solidFill>
                      <a:schemeClr val="tx1"/>
                    </a:solidFill>
                  </a:rPr>
                  <a:t> </a:t>
                </a:r>
                <a14:m>
                  <m:oMath xmlns:m="http://schemas.openxmlformats.org/officeDocument/2006/math">
                    <m:r>
                      <a:rPr lang="en-US" altLang="zh-CN" sz="1400" i="1" dirty="0">
                        <a:solidFill>
                          <a:schemeClr val="tx1"/>
                        </a:solidFill>
                        <a:latin typeface="Cambria Math" panose="02040503050406030204" pitchFamily="18" charset="0"/>
                      </a:rPr>
                      <m:t>500</m:t>
                    </m:r>
                    <m:r>
                      <a:rPr lang="en-US" altLang="zh-CN" sz="1400" b="0" i="0" dirty="0" smtClean="0">
                        <a:solidFill>
                          <a:schemeClr val="tx1"/>
                        </a:solidFill>
                        <a:latin typeface="Cambria Math" panose="02040503050406030204" pitchFamily="18" charset="0"/>
                      </a:rPr>
                      <m:t> </m:t>
                    </m:r>
                    <m:r>
                      <m:rPr>
                        <m:sty m:val="p"/>
                      </m:rPr>
                      <a:rPr lang="en-US" altLang="zh-CN" sz="1400" dirty="0">
                        <a:solidFill>
                          <a:schemeClr val="tx1"/>
                        </a:solidFill>
                        <a:latin typeface="Cambria Math" panose="02040503050406030204" pitchFamily="18" charset="0"/>
                      </a:rPr>
                      <m:t>as</m:t>
                    </m:r>
                  </m:oMath>
                </a14:m>
                <a:r>
                  <a:rPr lang="en-US" altLang="zh-CN" sz="1400" dirty="0">
                    <a:solidFill>
                      <a:schemeClr val="tx1"/>
                    </a:solidFill>
                  </a:rPr>
                  <a:t> </a:t>
                </a:r>
                <a:r>
                  <a:rPr lang="en-US" altLang="zh-CN" sz="1400" dirty="0">
                    <a:solidFill>
                      <a:schemeClr val="tx1"/>
                    </a:solidFill>
                    <a:latin typeface="SimSun" panose="02010600030101010101" pitchFamily="2" charset="-122"/>
                    <a:ea typeface="SimSun" panose="02010600030101010101" pitchFamily="2" charset="-122"/>
                  </a:rPr>
                  <a:t>(</a:t>
                </a:r>
                <a14:m>
                  <m:oMath xmlns:m="http://schemas.openxmlformats.org/officeDocument/2006/math">
                    <m:r>
                      <a:rPr lang="en-US" altLang="zh-CN" sz="1400" b="0" i="1" dirty="0" smtClean="0">
                        <a:solidFill>
                          <a:schemeClr val="tx1"/>
                        </a:solidFill>
                        <a:latin typeface="Cambria Math" panose="02040503050406030204" pitchFamily="18" charset="0"/>
                      </a:rPr>
                      <m:t>&lt;</m:t>
                    </m:r>
                  </m:oMath>
                </a14:m>
                <a:r>
                  <a:rPr lang="en-US" altLang="zh-CN" sz="1400" dirty="0">
                    <a:solidFill>
                      <a:schemeClr val="tx1"/>
                    </a:solidFill>
                  </a:rPr>
                  <a:t> </a:t>
                </a:r>
                <a:r>
                  <a:rPr lang="en-US" altLang="zh-CN" sz="1400" dirty="0">
                    <a:solidFill>
                      <a:schemeClr val="tx1"/>
                    </a:solidFill>
                    <a:latin typeface="Times New Roman" panose="02020603050405020304" pitchFamily="18" charset="0"/>
                    <a:cs typeface="Times New Roman" panose="02020603050405020304" pitchFamily="18" charset="0"/>
                  </a:rPr>
                  <a:t>LWFA </a:t>
                </a:r>
                <a:r>
                  <a:rPr lang="zh-CN" altLang="en-US" sz="1400" dirty="0">
                    <a:solidFill>
                      <a:schemeClr val="tx1"/>
                    </a:solidFill>
                  </a:rPr>
                  <a:t>典型飞秒级脉宽</a:t>
                </a:r>
                <a:r>
                  <a:rPr lang="en-US" altLang="zh-CN" sz="1400" dirty="0">
                    <a:solidFill>
                      <a:schemeClr val="tx1"/>
                    </a:solidFill>
                    <a:latin typeface="SimSun" panose="02010600030101010101" pitchFamily="2" charset="-122"/>
                    <a:ea typeface="SimSun" panose="02010600030101010101" pitchFamily="2" charset="-122"/>
                  </a:rPr>
                  <a:t>)</a:t>
                </a:r>
                <a:r>
                  <a:rPr lang="zh-CN" altLang="en-US" sz="1400" dirty="0">
                    <a:solidFill>
                      <a:schemeClr val="tx1"/>
                    </a:solidFill>
                  </a:rPr>
                  <a:t>；</a:t>
                </a:r>
                <a:endParaRPr lang="en-US" altLang="zh-CN" sz="1400" dirty="0">
                  <a:solidFill>
                    <a:schemeClr val="tx1"/>
                  </a:solidFill>
                </a:endParaRPr>
              </a:p>
              <a:p>
                <a:pPr lvl="1">
                  <a:lnSpc>
                    <a:spcPct val="150000"/>
                  </a:lnSpc>
                </a:pPr>
                <a:r>
                  <a:rPr lang="zh-CN" altLang="en-US" sz="1400" b="1" dirty="0">
                    <a:latin typeface="+mn-ea"/>
                    <a:ea typeface="+mn-ea"/>
                    <a:cs typeface="Times New Roman" panose="02020603050405020304" pitchFamily="18" charset="0"/>
                  </a:rPr>
                  <a:t>极化度：</a:t>
                </a:r>
                <a:r>
                  <a:rPr lang="en-US" altLang="zh-CN" sz="1400" b="1" dirty="0">
                    <a:latin typeface="+mn-ea"/>
                    <a:ea typeface="+mn-ea"/>
                    <a:cs typeface="Times New Roman" panose="02020603050405020304" pitchFamily="18" charset="0"/>
                  </a:rPr>
                  <a:t> </a:t>
                </a:r>
                <a14:m>
                  <m:oMath xmlns:m="http://schemas.openxmlformats.org/officeDocument/2006/math">
                    <m:r>
                      <a:rPr lang="en-US" altLang="zh-CN" sz="1400" dirty="0">
                        <a:solidFill>
                          <a:schemeClr val="tx1"/>
                        </a:solidFill>
                        <a:latin typeface="Cambria Math" panose="02040503050406030204" pitchFamily="18" charset="0"/>
                      </a:rPr>
                      <m:t>80</m:t>
                    </m:r>
                    <m:r>
                      <a:rPr lang="en-US" altLang="zh-CN" sz="1400">
                        <a:solidFill>
                          <a:schemeClr val="tx1"/>
                        </a:solidFill>
                        <a:latin typeface="Cambria Math" panose="02040503050406030204" pitchFamily="18" charset="0"/>
                      </a:rPr>
                      <m:t>%</m:t>
                    </m:r>
                  </m:oMath>
                </a14:m>
                <a:r>
                  <a:rPr lang="en-US" altLang="zh-CN" sz="1400" dirty="0">
                    <a:solidFill>
                      <a:schemeClr val="tx1"/>
                    </a:solidFill>
                    <a:latin typeface="Cambria Math" panose="02040503050406030204" pitchFamily="18" charset="0"/>
                  </a:rPr>
                  <a:t> </a:t>
                </a:r>
                <a:r>
                  <a:rPr lang="zh-CN" altLang="en-US" sz="1400" dirty="0">
                    <a:solidFill>
                      <a:schemeClr val="tx1"/>
                    </a:solidFill>
                    <a:latin typeface="Cambria Math" panose="02040503050406030204" pitchFamily="18" charset="0"/>
                  </a:rPr>
                  <a:t>（接近传统极化源 </a:t>
                </a:r>
                <a:r>
                  <a:rPr lang="en-US" altLang="zh-CN" sz="1400" dirty="0">
                    <a:solidFill>
                      <a:schemeClr val="tx1"/>
                    </a:solidFill>
                    <a:latin typeface="Cambria Math" panose="02040503050406030204" pitchFamily="18" charset="0"/>
                  </a:rPr>
                  <a:t>90%</a:t>
                </a:r>
                <a:r>
                  <a:rPr lang="zh-CN" altLang="en-US" sz="1400" dirty="0">
                    <a:solidFill>
                      <a:schemeClr val="tx1"/>
                    </a:solidFill>
                    <a:latin typeface="Cambria Math" panose="02040503050406030204" pitchFamily="18" charset="0"/>
                  </a:rPr>
                  <a:t>）。</a:t>
                </a:r>
                <a:endParaRPr lang="en-US" altLang="zh-CN" sz="1400" dirty="0">
                  <a:solidFill>
                    <a:schemeClr val="tx1"/>
                  </a:solidFill>
                  <a:latin typeface="Cambria Math" panose="02040503050406030204" pitchFamily="18" charset="0"/>
                </a:endParaRPr>
              </a:p>
            </p:txBody>
          </p:sp>
        </mc:Choice>
        <mc:Fallback xmlns="">
          <p:sp>
            <p:nvSpPr>
              <p:cNvPr id="41" name="文本框 40">
                <a:extLst>
                  <a:ext uri="{FF2B5EF4-FFF2-40B4-BE49-F238E27FC236}">
                    <a16:creationId xmlns:a16="http://schemas.microsoft.com/office/drawing/2014/main" id="{8BC1C054-1DAC-08ED-D8D1-73EE491347AD}"/>
                  </a:ext>
                </a:extLst>
              </p:cNvPr>
              <p:cNvSpPr txBox="1">
                <a:spLocks noRot="1" noChangeAspect="1" noMove="1" noResize="1" noEditPoints="1" noAdjustHandles="1" noChangeArrowheads="1" noChangeShapeType="1" noTextEdit="1"/>
              </p:cNvSpPr>
              <p:nvPr/>
            </p:nvSpPr>
            <p:spPr>
              <a:xfrm>
                <a:off x="8595283" y="4616688"/>
                <a:ext cx="3385615" cy="2007216"/>
              </a:xfrm>
              <a:prstGeom prst="rect">
                <a:avLst/>
              </a:prstGeom>
              <a:blipFill>
                <a:blip r:embed="rId8"/>
                <a:stretch>
                  <a:fillRect l="-541" b="-212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1822625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F3962028-E835-28DC-5B4A-8407A91AA9C9}"/>
              </a:ext>
            </a:extLst>
          </p:cNvPr>
          <p:cNvSpPr txBox="1">
            <a:spLocks noChangeArrowheads="1"/>
          </p:cNvSpPr>
          <p:nvPr/>
        </p:nvSpPr>
        <p:spPr bwMode="auto">
          <a:xfrm>
            <a:off x="26977" y="116632"/>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强激光驱动产生自旋极化正电子束</a:t>
            </a:r>
          </a:p>
        </p:txBody>
      </p:sp>
      <p:sp>
        <p:nvSpPr>
          <p:cNvPr id="4" name="矩形 3">
            <a:extLst>
              <a:ext uri="{FF2B5EF4-FFF2-40B4-BE49-F238E27FC236}">
                <a16:creationId xmlns:a16="http://schemas.microsoft.com/office/drawing/2014/main" id="{EF9C7481-35A5-0719-E52A-E37681426C33}"/>
              </a:ext>
            </a:extLst>
          </p:cNvPr>
          <p:cNvSpPr/>
          <p:nvPr/>
        </p:nvSpPr>
        <p:spPr>
          <a:xfrm>
            <a:off x="4007768" y="6390820"/>
            <a:ext cx="8327821" cy="369332"/>
          </a:xfrm>
          <a:prstGeom prst="rect">
            <a:avLst/>
          </a:prstGeom>
        </p:spPr>
        <p:txBody>
          <a:bodyPr wrap="square">
            <a:spAutoFit/>
          </a:bodyPr>
          <a:lstStyle/>
          <a:p>
            <a:pPr marL="285750" indent="-285750">
              <a:buFont typeface="Wingdings" panose="05000000000000000000" charset="0"/>
              <a:buChar char="n"/>
              <a:defRPr/>
            </a:pPr>
            <a:r>
              <a:rPr lang="en-US" altLang="zh-CN" sz="1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K. Xue </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et</a:t>
            </a:r>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al.</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PRL 131, 175101 (2023)</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矩形 4">
            <a:extLst>
              <a:ext uri="{FF2B5EF4-FFF2-40B4-BE49-F238E27FC236}">
                <a16:creationId xmlns:a16="http://schemas.microsoft.com/office/drawing/2014/main" id="{D4B5394F-F698-53C0-7ACF-E98A8F1EDC94}"/>
              </a:ext>
            </a:extLst>
          </p:cNvPr>
          <p:cNvSpPr/>
          <p:nvPr/>
        </p:nvSpPr>
        <p:spPr>
          <a:xfrm>
            <a:off x="47328" y="1653211"/>
            <a:ext cx="9163050" cy="640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pic>
        <p:nvPicPr>
          <p:cNvPr id="6" name="图片 5">
            <a:extLst>
              <a:ext uri="{FF2B5EF4-FFF2-40B4-BE49-F238E27FC236}">
                <a16:creationId xmlns:a16="http://schemas.microsoft.com/office/drawing/2014/main" id="{DEC786E9-B4D1-4A2B-9893-D1CC5C377B6D}"/>
              </a:ext>
            </a:extLst>
          </p:cNvPr>
          <p:cNvPicPr>
            <a:picLocks noChangeAspect="1"/>
          </p:cNvPicPr>
          <p:nvPr/>
        </p:nvPicPr>
        <p:blipFill>
          <a:blip r:embed="rId2"/>
          <a:stretch>
            <a:fillRect/>
          </a:stretch>
        </p:blipFill>
        <p:spPr>
          <a:xfrm>
            <a:off x="1563200" y="1907881"/>
            <a:ext cx="5990842" cy="3619849"/>
          </a:xfrm>
          <a:prstGeom prst="rect">
            <a:avLst/>
          </a:prstGeom>
        </p:spPr>
      </p:pic>
      <p:grpSp>
        <p:nvGrpSpPr>
          <p:cNvPr id="7" name="组合 6">
            <a:extLst>
              <a:ext uri="{FF2B5EF4-FFF2-40B4-BE49-F238E27FC236}">
                <a16:creationId xmlns:a16="http://schemas.microsoft.com/office/drawing/2014/main" id="{444D2090-E847-85BE-531E-49470A3C2B05}"/>
              </a:ext>
            </a:extLst>
          </p:cNvPr>
          <p:cNvGrpSpPr/>
          <p:nvPr/>
        </p:nvGrpSpPr>
        <p:grpSpPr>
          <a:xfrm>
            <a:off x="346731" y="5609163"/>
            <a:ext cx="8459218" cy="618792"/>
            <a:chOff x="352291" y="5906552"/>
            <a:chExt cx="8459218" cy="618792"/>
          </a:xfrm>
        </p:grpSpPr>
        <p:sp>
          <p:nvSpPr>
            <p:cNvPr id="8" name="矩形 7">
              <a:extLst>
                <a:ext uri="{FF2B5EF4-FFF2-40B4-BE49-F238E27FC236}">
                  <a16:creationId xmlns:a16="http://schemas.microsoft.com/office/drawing/2014/main" id="{4FD7F85A-8E1B-76E1-3B0D-E4D52D4B8242}"/>
                </a:ext>
              </a:extLst>
            </p:cNvPr>
            <p:cNvSpPr/>
            <p:nvPr/>
          </p:nvSpPr>
          <p:spPr>
            <a:xfrm>
              <a:off x="352291" y="6069417"/>
              <a:ext cx="8459218" cy="45592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5A9BAA47-6C90-E16D-4EE2-16756A870418}"/>
                </a:ext>
              </a:extLst>
            </p:cNvPr>
            <p:cNvSpPr/>
            <p:nvPr/>
          </p:nvSpPr>
          <p:spPr>
            <a:xfrm>
              <a:off x="361091" y="5906552"/>
              <a:ext cx="8406180" cy="562783"/>
            </a:xfrm>
            <a:prstGeom prst="rect">
              <a:avLst/>
            </a:prstGeom>
            <a:noFill/>
            <a:effectLst/>
          </p:spPr>
          <p:txBody>
            <a:bodyPr wrap="square">
              <a:spAutoFit/>
            </a:bodyPr>
            <a:lstStyle/>
            <a:p>
              <a:pPr marL="342900" indent="-342900" algn="just">
                <a:lnSpc>
                  <a:spcPct val="200000"/>
                </a:lnSpc>
                <a:buFont typeface="Wingdings" panose="05000000000000000000" pitchFamily="2" charset="2"/>
                <a:buChar char="p"/>
                <a:defRPr/>
              </a:pPr>
              <a:r>
                <a:rPr lang="zh-CN" altLang="en-US" b="1" kern="100" dirty="0">
                  <a:solidFill>
                    <a:schemeClr val="bg2"/>
                  </a:solidFill>
                  <a:latin typeface="Times New Roman" panose="02020603050405020304" pitchFamily="18" charset="0"/>
                  <a:ea typeface="微软雅黑" panose="020B0503020204020204" pitchFamily="34" charset="-122"/>
                  <a:cs typeface="Times New Roman" panose="02020603050405020304" pitchFamily="18" charset="0"/>
                </a:rPr>
                <a:t>平均</a:t>
              </a:r>
              <a:r>
                <a:rPr lang="zh-CN" altLang="zh-CN" b="1" kern="100" dirty="0">
                  <a:solidFill>
                    <a:schemeClr val="bg2"/>
                  </a:solidFill>
                  <a:latin typeface="Times New Roman" panose="02020603050405020304" pitchFamily="18" charset="0"/>
                  <a:ea typeface="微软雅黑" panose="020B0503020204020204" pitchFamily="34" charset="-122"/>
                  <a:cs typeface="Times New Roman" panose="02020603050405020304" pitchFamily="18" charset="0"/>
                </a:rPr>
                <a:t>极化度高达</a:t>
              </a:r>
              <a:r>
                <a:rPr lang="en-US" altLang="zh-CN" b="1" kern="100" dirty="0">
                  <a:solidFill>
                    <a:schemeClr val="bg2"/>
                  </a:solidFill>
                  <a:latin typeface="Times New Roman" panose="02020603050405020304" pitchFamily="18" charset="0"/>
                  <a:ea typeface="微软雅黑" panose="020B0503020204020204" pitchFamily="34" charset="-122"/>
                  <a:cs typeface="Times New Roman" panose="02020603050405020304" pitchFamily="18" charset="0"/>
                </a:rPr>
                <a:t>70%</a:t>
              </a:r>
              <a:r>
                <a:rPr lang="zh-CN" altLang="en-US" b="1" kern="100" dirty="0">
                  <a:solidFill>
                    <a:schemeClr val="bg2"/>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b="1" kern="100" dirty="0">
                  <a:solidFill>
                    <a:schemeClr val="bg2"/>
                  </a:solidFill>
                  <a:latin typeface="Times New Roman" panose="02020603050405020304" pitchFamily="18" charset="0"/>
                  <a:ea typeface="微软雅黑" panose="020B0503020204020204" pitchFamily="34" charset="-122"/>
                  <a:cs typeface="Times New Roman" panose="02020603050405020304" pitchFamily="18" charset="0"/>
                </a:rPr>
                <a:t>密度约</a:t>
              </a:r>
              <a:r>
                <a:rPr lang="en-US" altLang="zh-CN" b="1" kern="100" dirty="0">
                  <a:solidFill>
                    <a:schemeClr val="bg2"/>
                  </a:solidFill>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b="1" kern="100" baseline="30000" dirty="0">
                  <a:solidFill>
                    <a:schemeClr val="bg2"/>
                  </a:solidFill>
                  <a:latin typeface="Times New Roman" panose="02020603050405020304" pitchFamily="18" charset="0"/>
                  <a:ea typeface="微软雅黑" panose="020B0503020204020204" pitchFamily="34" charset="-122"/>
                  <a:cs typeface="Times New Roman" panose="02020603050405020304" pitchFamily="18" charset="0"/>
                </a:rPr>
                <a:t>18</a:t>
              </a:r>
              <a:r>
                <a:rPr lang="en-US" altLang="zh-CN" b="1" kern="100" dirty="0">
                  <a:solidFill>
                    <a:schemeClr val="bg2"/>
                  </a:solidFill>
                  <a:latin typeface="Times New Roman" panose="02020603050405020304" pitchFamily="18" charset="0"/>
                  <a:ea typeface="微软雅黑" panose="020B0503020204020204" pitchFamily="34" charset="-122"/>
                  <a:cs typeface="Times New Roman" panose="02020603050405020304" pitchFamily="18" charset="0"/>
                </a:rPr>
                <a:t>cm</a:t>
              </a:r>
              <a:r>
                <a:rPr lang="en-US" altLang="zh-CN" b="1" kern="100" baseline="30000" dirty="0">
                  <a:solidFill>
                    <a:schemeClr val="bg2"/>
                  </a:solidFill>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b="1" kern="100" dirty="0">
                  <a:solidFill>
                    <a:schemeClr val="bg2"/>
                  </a:solidFill>
                  <a:latin typeface="Times New Roman" panose="02020603050405020304" pitchFamily="18" charset="0"/>
                  <a:ea typeface="微软雅黑" panose="020B0503020204020204" pitchFamily="34" charset="-122"/>
                  <a:cs typeface="Times New Roman" panose="02020603050405020304" pitchFamily="18" charset="0"/>
                </a:rPr>
                <a:t>、能量约百</a:t>
              </a:r>
              <a:r>
                <a:rPr lang="en-US" altLang="zh-CN" b="1" kern="100" dirty="0">
                  <a:solidFill>
                    <a:schemeClr val="bg2"/>
                  </a:solidFill>
                  <a:latin typeface="Times New Roman" panose="02020603050405020304" pitchFamily="18" charset="0"/>
                  <a:ea typeface="微软雅黑" panose="020B0503020204020204" pitchFamily="34" charset="-122"/>
                  <a:cs typeface="Times New Roman" panose="02020603050405020304" pitchFamily="18" charset="0"/>
                </a:rPr>
                <a:t>MeV</a:t>
              </a:r>
            </a:p>
          </p:txBody>
        </p:sp>
      </p:grpSp>
      <p:sp>
        <p:nvSpPr>
          <p:cNvPr id="10" name="文本框 9">
            <a:extLst>
              <a:ext uri="{FF2B5EF4-FFF2-40B4-BE49-F238E27FC236}">
                <a16:creationId xmlns:a16="http://schemas.microsoft.com/office/drawing/2014/main" id="{D7B2807F-E845-D7B6-6BA4-C09733431439}"/>
              </a:ext>
            </a:extLst>
          </p:cNvPr>
          <p:cNvSpPr txBox="1"/>
          <p:nvPr/>
        </p:nvSpPr>
        <p:spPr>
          <a:xfrm>
            <a:off x="8256240" y="2909065"/>
            <a:ext cx="3119755" cy="1777794"/>
          </a:xfrm>
          <a:prstGeom prst="rect">
            <a:avLst/>
          </a:prstGeom>
          <a:noFill/>
        </p:spPr>
        <p:txBody>
          <a:bodyPr wrap="square">
            <a:spAutoFit/>
          </a:bodyPr>
          <a:lstStyle/>
          <a:p>
            <a:pPr marL="285750" indent="-285750">
              <a:lnSpc>
                <a:spcPct val="140000"/>
              </a:lnSpc>
              <a:buFont typeface="Wingdings" panose="05000000000000000000" pitchFamily="2" charset="2"/>
              <a:buChar char="p"/>
            </a:pP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高极化度核心机制：</a:t>
            </a:r>
            <a:endPar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40000"/>
              </a:lnSpc>
              <a:buFont typeface="Wingdings" panose="05000000000000000000" pitchFamily="2" charset="2"/>
              <a:buChar char="ü"/>
            </a:pP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激光偏振主导伽马光子偏振，电流激发静磁场主导正电子极化方向</a:t>
            </a:r>
            <a:endPar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40000"/>
              </a:lnSpc>
            </a:pPr>
            <a:endPar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矩形 10">
            <a:extLst>
              <a:ext uri="{FF2B5EF4-FFF2-40B4-BE49-F238E27FC236}">
                <a16:creationId xmlns:a16="http://schemas.microsoft.com/office/drawing/2014/main" id="{BA6F412C-DC3E-CC3F-0430-11C292D008BD}"/>
              </a:ext>
            </a:extLst>
          </p:cNvPr>
          <p:cNvSpPr/>
          <p:nvPr/>
        </p:nvSpPr>
        <p:spPr>
          <a:xfrm>
            <a:off x="181337" y="940408"/>
            <a:ext cx="8464550" cy="8192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微软雅黑" panose="020B0503020204020204" pitchFamily="34" charset="-122"/>
            </a:endParaRPr>
          </a:p>
        </p:txBody>
      </p:sp>
      <p:sp>
        <p:nvSpPr>
          <p:cNvPr id="12" name="矩形 11">
            <a:extLst>
              <a:ext uri="{FF2B5EF4-FFF2-40B4-BE49-F238E27FC236}">
                <a16:creationId xmlns:a16="http://schemas.microsoft.com/office/drawing/2014/main" id="{1121F9EA-A6C6-34EE-D427-0AC8A63B131B}"/>
              </a:ext>
            </a:extLst>
          </p:cNvPr>
          <p:cNvSpPr/>
          <p:nvPr/>
        </p:nvSpPr>
        <p:spPr>
          <a:xfrm>
            <a:off x="366764" y="965533"/>
            <a:ext cx="8466728" cy="662554"/>
          </a:xfrm>
          <a:prstGeom prst="rect">
            <a:avLst/>
          </a:prstGeom>
          <a:noFill/>
        </p:spPr>
        <p:txBody>
          <a:bodyPr wrap="square" anchor="ctr">
            <a:spAutoFit/>
          </a:bodyPr>
          <a:lstStyle/>
          <a:p>
            <a:pPr marL="457200" indent="-457200">
              <a:lnSpc>
                <a:spcPct val="150000"/>
              </a:lnSpc>
              <a:buFont typeface="Wingdings" panose="05000000000000000000" pitchFamily="2" charset="2"/>
              <a:buChar char="p"/>
              <a:defRPr/>
            </a:pPr>
            <a:r>
              <a:rPr lang="zh-CN" altLang="en-US" sz="2800" b="1" dirty="0">
                <a:solidFill>
                  <a:schemeClr val="bg1"/>
                </a:solidFill>
                <a:latin typeface="微软雅黑" panose="020B0503020204020204" pitchFamily="34" charset="-122"/>
                <a:ea typeface="微软雅黑" panose="020B0503020204020204" pitchFamily="34" charset="-122"/>
              </a:rPr>
              <a:t>强激光直接打靶机制</a:t>
            </a:r>
          </a:p>
        </p:txBody>
      </p:sp>
      <p:sp>
        <p:nvSpPr>
          <p:cNvPr id="13" name="灯片编号占位符 4">
            <a:extLst>
              <a:ext uri="{FF2B5EF4-FFF2-40B4-BE49-F238E27FC236}">
                <a16:creationId xmlns:a16="http://schemas.microsoft.com/office/drawing/2014/main" id="{B6C54844-4FA8-ACD6-09E3-F1A7FF9A1CB7}"/>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16</a:t>
            </a:fld>
            <a:endParaRPr lang="zh-CN" altLang="en-US" sz="2400" b="1" dirty="0"/>
          </a:p>
        </p:txBody>
      </p:sp>
    </p:spTree>
    <p:extLst>
      <p:ext uri="{BB962C8B-B14F-4D97-AF65-F5344CB8AC3E}">
        <p14:creationId xmlns:p14="http://schemas.microsoft.com/office/powerpoint/2010/main" val="229084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2041-4718-18F0-6DFB-0F451795A0D2}"/>
            </a:ext>
          </a:extLst>
        </p:cNvPr>
        <p:cNvGrpSpPr/>
        <p:nvPr/>
      </p:nvGrpSpPr>
      <p:grpSpPr>
        <a:xfrm>
          <a:off x="0" y="0"/>
          <a:ext cx="0" cy="0"/>
          <a:chOff x="0" y="0"/>
          <a:chExt cx="0" cy="0"/>
        </a:xfrm>
      </p:grpSpPr>
      <p:sp>
        <p:nvSpPr>
          <p:cNvPr id="5" name="矩形 4">
            <a:extLst>
              <a:ext uri="{FF2B5EF4-FFF2-40B4-BE49-F238E27FC236}">
                <a16:creationId xmlns:a16="http://schemas.microsoft.com/office/drawing/2014/main" id="{345EC0F0-7DA2-3EF2-F667-33850B0A0DA7}"/>
              </a:ext>
            </a:extLst>
          </p:cNvPr>
          <p:cNvSpPr/>
          <p:nvPr/>
        </p:nvSpPr>
        <p:spPr>
          <a:xfrm>
            <a:off x="47328" y="1653211"/>
            <a:ext cx="9163050" cy="640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13" name="TextBox 5">
            <a:extLst>
              <a:ext uri="{FF2B5EF4-FFF2-40B4-BE49-F238E27FC236}">
                <a16:creationId xmlns:a16="http://schemas.microsoft.com/office/drawing/2014/main" id="{0F8938C1-40EA-0992-0BE3-BF4EDBAE1D1E}"/>
              </a:ext>
            </a:extLst>
          </p:cNvPr>
          <p:cNvSpPr txBox="1">
            <a:spLocks noChangeArrowheads="1"/>
          </p:cNvSpPr>
          <p:nvPr/>
        </p:nvSpPr>
        <p:spPr bwMode="auto">
          <a:xfrm>
            <a:off x="191344" y="116632"/>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轻子自旋操控</a:t>
            </a:r>
          </a:p>
        </p:txBody>
      </p:sp>
      <p:pic>
        <p:nvPicPr>
          <p:cNvPr id="15" name="图片 14">
            <a:extLst>
              <a:ext uri="{FF2B5EF4-FFF2-40B4-BE49-F238E27FC236}">
                <a16:creationId xmlns:a16="http://schemas.microsoft.com/office/drawing/2014/main" id="{3FB650CB-6496-4ED9-1944-B4C4712C2580}"/>
              </a:ext>
            </a:extLst>
          </p:cNvPr>
          <p:cNvPicPr>
            <a:picLocks noChangeAspect="1"/>
          </p:cNvPicPr>
          <p:nvPr/>
        </p:nvPicPr>
        <p:blipFill>
          <a:blip r:embed="rId2"/>
          <a:stretch>
            <a:fillRect/>
          </a:stretch>
        </p:blipFill>
        <p:spPr>
          <a:xfrm>
            <a:off x="4492853" y="1755209"/>
            <a:ext cx="4420952" cy="4844627"/>
          </a:xfrm>
          <a:prstGeom prst="rect">
            <a:avLst/>
          </a:prstGeom>
        </p:spPr>
      </p:pic>
      <p:sp>
        <p:nvSpPr>
          <p:cNvPr id="16" name="文本框 15">
            <a:extLst>
              <a:ext uri="{FF2B5EF4-FFF2-40B4-BE49-F238E27FC236}">
                <a16:creationId xmlns:a16="http://schemas.microsoft.com/office/drawing/2014/main" id="{99892244-0ED1-6E84-CD2C-AA34674A3F4F}"/>
              </a:ext>
            </a:extLst>
          </p:cNvPr>
          <p:cNvSpPr txBox="1"/>
          <p:nvPr/>
        </p:nvSpPr>
        <p:spPr>
          <a:xfrm>
            <a:off x="8854306" y="2460973"/>
            <a:ext cx="3380935" cy="1200329"/>
          </a:xfrm>
          <a:prstGeom prst="rect">
            <a:avLst/>
          </a:prstGeom>
          <a:noFill/>
        </p:spPr>
        <p:txBody>
          <a:bodyPr wrap="square">
            <a:spAutoFit/>
          </a:bodyPr>
          <a:lstStyle/>
          <a:p>
            <a:pPr marL="285750" indent="-285750">
              <a:buFont typeface="Wingdings" panose="05000000000000000000" pitchFamily="2" charset="2"/>
              <a:buChar char="l"/>
              <a:defRPr/>
            </a:pPr>
            <a:r>
              <a:rPr lang="en-US" altLang="zh-CN" b="1" dirty="0">
                <a:solidFill>
                  <a:prstClr val="black"/>
                </a:solidFill>
              </a:rPr>
              <a:t>Dielectric-lined waveguide (DWL) Can control the phase and group velocities of THz wave</a:t>
            </a:r>
            <a:endParaRPr lang="zh-CN" altLang="en-US" b="1" dirty="0">
              <a:solidFill>
                <a:prstClr val="black"/>
              </a:solidFill>
            </a:endParaRPr>
          </a:p>
        </p:txBody>
      </p:sp>
      <p:sp>
        <p:nvSpPr>
          <p:cNvPr id="17" name="文本框 16">
            <a:extLst>
              <a:ext uri="{FF2B5EF4-FFF2-40B4-BE49-F238E27FC236}">
                <a16:creationId xmlns:a16="http://schemas.microsoft.com/office/drawing/2014/main" id="{A39CEB1B-6F5C-C115-3AF1-BE0AF3F83167}"/>
              </a:ext>
            </a:extLst>
          </p:cNvPr>
          <p:cNvSpPr txBox="1"/>
          <p:nvPr/>
        </p:nvSpPr>
        <p:spPr>
          <a:xfrm>
            <a:off x="8657259" y="4364846"/>
            <a:ext cx="3494464" cy="1477328"/>
          </a:xfrm>
          <a:prstGeom prst="rect">
            <a:avLst/>
          </a:prstGeom>
          <a:noFill/>
        </p:spPr>
        <p:txBody>
          <a:bodyPr wrap="square">
            <a:spAutoFit/>
          </a:bodyPr>
          <a:lstStyle/>
          <a:p>
            <a:pPr marL="285750" indent="-285750">
              <a:buFont typeface="Wingdings" panose="05000000000000000000" pitchFamily="2" charset="2"/>
              <a:buChar char="l"/>
              <a:defRPr/>
            </a:pPr>
            <a:r>
              <a:rPr lang="en-US" altLang="zh-CN" b="1" dirty="0">
                <a:solidFill>
                  <a:prstClr val="black"/>
                </a:solidFill>
              </a:rPr>
              <a:t> A cylindrical DLW with a phase-velocity-matched transverse electric mode can manipulate the lepton spin-polarization more efficiently and accurately</a:t>
            </a:r>
            <a:endParaRPr lang="zh-CN" altLang="en-US" b="1" dirty="0">
              <a:solidFill>
                <a:prstClr val="black"/>
              </a:solidFill>
            </a:endParaRPr>
          </a:p>
        </p:txBody>
      </p:sp>
      <p:sp>
        <p:nvSpPr>
          <p:cNvPr id="18" name="文本框 13">
            <a:extLst>
              <a:ext uri="{FF2B5EF4-FFF2-40B4-BE49-F238E27FC236}">
                <a16:creationId xmlns:a16="http://schemas.microsoft.com/office/drawing/2014/main" id="{F62E4045-2AF2-3FD1-BB02-B55FFB27660F}"/>
              </a:ext>
            </a:extLst>
          </p:cNvPr>
          <p:cNvSpPr txBox="1"/>
          <p:nvPr/>
        </p:nvSpPr>
        <p:spPr bwMode="auto">
          <a:xfrm>
            <a:off x="4414898" y="6504090"/>
            <a:ext cx="4196726" cy="369332"/>
          </a:xfrm>
          <a:prstGeom prst="rect">
            <a:avLst/>
          </a:prstGeom>
          <a:noFill/>
        </p:spPr>
        <p:txBody>
          <a:bodyPr wrap="none" rtlCol="0">
            <a:sp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285750" indent="-285750">
              <a:buFont typeface="Wingdings" panose="05000000000000000000" pitchFamily="2" charset="2"/>
              <a:buChar char="n"/>
              <a:defRPr/>
            </a:pPr>
            <a:r>
              <a:rPr lang="en-US" altLang="zh-CN" b="1" dirty="0">
                <a:latin typeface="Times New Roman" panose="02020603050405020304" pitchFamily="18" charset="0"/>
                <a:cs typeface="Times New Roman" panose="02020603050405020304" pitchFamily="18" charset="0"/>
              </a:rPr>
              <a:t>Z.-P. Li et al., PRL 134, 075001 (2025)</a:t>
            </a:r>
            <a:endParaRPr lang="zh-CN" altLang="en-US" b="1"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9D04425A-12F6-C023-4E4D-0A57E17170DE}"/>
              </a:ext>
            </a:extLst>
          </p:cNvPr>
          <p:cNvSpPr/>
          <p:nvPr/>
        </p:nvSpPr>
        <p:spPr>
          <a:xfrm>
            <a:off x="191344" y="882902"/>
            <a:ext cx="8464550" cy="71225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微软雅黑" panose="020B0503020204020204" pitchFamily="34" charset="-122"/>
            </a:endParaRPr>
          </a:p>
        </p:txBody>
      </p:sp>
      <p:sp>
        <p:nvSpPr>
          <p:cNvPr id="20" name="矩形 19">
            <a:extLst>
              <a:ext uri="{FF2B5EF4-FFF2-40B4-BE49-F238E27FC236}">
                <a16:creationId xmlns:a16="http://schemas.microsoft.com/office/drawing/2014/main" id="{C87159A5-2325-3610-701B-C79369ECC254}"/>
              </a:ext>
            </a:extLst>
          </p:cNvPr>
          <p:cNvSpPr/>
          <p:nvPr/>
        </p:nvSpPr>
        <p:spPr>
          <a:xfrm>
            <a:off x="330814" y="823845"/>
            <a:ext cx="8466728" cy="662554"/>
          </a:xfrm>
          <a:prstGeom prst="rect">
            <a:avLst/>
          </a:prstGeom>
          <a:noFill/>
        </p:spPr>
        <p:txBody>
          <a:bodyPr wrap="square" anchor="ctr">
            <a:spAutoFit/>
          </a:bodyPr>
          <a:lstStyle/>
          <a:p>
            <a:pPr marL="457200" indent="-457200">
              <a:lnSpc>
                <a:spcPct val="150000"/>
              </a:lnSpc>
              <a:buFont typeface="Wingdings" panose="05000000000000000000" pitchFamily="2" charset="2"/>
              <a:buChar char="p"/>
              <a:defRPr/>
            </a:pPr>
            <a:r>
              <a:rPr lang="zh-CN" altLang="en-US" sz="2800" b="1" dirty="0">
                <a:solidFill>
                  <a:schemeClr val="bg1"/>
                </a:solidFill>
                <a:latin typeface="微软雅黑" panose="020B0503020204020204" pitchFamily="34" charset="-122"/>
                <a:ea typeface="微软雅黑" panose="020B0503020204020204" pitchFamily="34" charset="-122"/>
              </a:rPr>
              <a:t>利用</a:t>
            </a:r>
            <a:r>
              <a:rPr lang="en-US" altLang="zh-CN" sz="2800" b="1" dirty="0">
                <a:solidFill>
                  <a:schemeClr val="bg1"/>
                </a:solidFill>
                <a:latin typeface="微软雅黑" panose="020B0503020204020204" pitchFamily="34" charset="-122"/>
                <a:ea typeface="微软雅黑" panose="020B0503020204020204" pitchFamily="34" charset="-122"/>
              </a:rPr>
              <a:t>THz</a:t>
            </a:r>
            <a:r>
              <a:rPr lang="zh-CN" altLang="en-US" sz="2800" b="1" dirty="0">
                <a:solidFill>
                  <a:schemeClr val="bg1"/>
                </a:solidFill>
                <a:latin typeface="微软雅黑" panose="020B0503020204020204" pitchFamily="34" charset="-122"/>
                <a:ea typeface="微软雅黑" panose="020B0503020204020204" pitchFamily="34" charset="-122"/>
              </a:rPr>
              <a:t>波导管操控轻子自旋</a:t>
            </a:r>
          </a:p>
        </p:txBody>
      </p:sp>
      <p:sp>
        <p:nvSpPr>
          <p:cNvPr id="21" name="灯片编号占位符 4">
            <a:extLst>
              <a:ext uri="{FF2B5EF4-FFF2-40B4-BE49-F238E27FC236}">
                <a16:creationId xmlns:a16="http://schemas.microsoft.com/office/drawing/2014/main" id="{9EA33AF9-745B-2DA7-35A1-2FAEC0100297}"/>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17</a:t>
            </a:fld>
            <a:endParaRPr lang="zh-CN" altLang="en-US" sz="2400" b="1" dirty="0"/>
          </a:p>
        </p:txBody>
      </p:sp>
      <p:pic>
        <p:nvPicPr>
          <p:cNvPr id="23" name="图片 22">
            <a:extLst>
              <a:ext uri="{FF2B5EF4-FFF2-40B4-BE49-F238E27FC236}">
                <a16:creationId xmlns:a16="http://schemas.microsoft.com/office/drawing/2014/main" id="{D4A5645D-07E3-F705-C5E1-77751EDD728B}"/>
              </a:ext>
            </a:extLst>
          </p:cNvPr>
          <p:cNvPicPr>
            <a:picLocks noChangeAspect="1"/>
          </p:cNvPicPr>
          <p:nvPr/>
        </p:nvPicPr>
        <p:blipFill>
          <a:blip r:embed="rId3"/>
          <a:stretch>
            <a:fillRect/>
          </a:stretch>
        </p:blipFill>
        <p:spPr>
          <a:xfrm>
            <a:off x="243508" y="1761970"/>
            <a:ext cx="3628571" cy="4619048"/>
          </a:xfrm>
          <a:prstGeom prst="rect">
            <a:avLst/>
          </a:prstGeom>
        </p:spPr>
      </p:pic>
    </p:spTree>
    <p:extLst>
      <p:ext uri="{BB962C8B-B14F-4D97-AF65-F5344CB8AC3E}">
        <p14:creationId xmlns:p14="http://schemas.microsoft.com/office/powerpoint/2010/main" val="1926317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A2DCB-5245-BB1D-70FE-4A0781E091B9}"/>
            </a:ext>
          </a:extLst>
        </p:cNvPr>
        <p:cNvGrpSpPr/>
        <p:nvPr/>
      </p:nvGrpSpPr>
      <p:grpSpPr>
        <a:xfrm>
          <a:off x="0" y="0"/>
          <a:ext cx="0" cy="0"/>
          <a:chOff x="0" y="0"/>
          <a:chExt cx="0" cy="0"/>
        </a:xfrm>
      </p:grpSpPr>
      <p:sp>
        <p:nvSpPr>
          <p:cNvPr id="5" name="矩形 4">
            <a:extLst>
              <a:ext uri="{FF2B5EF4-FFF2-40B4-BE49-F238E27FC236}">
                <a16:creationId xmlns:a16="http://schemas.microsoft.com/office/drawing/2014/main" id="{0B022CC0-49E7-3414-4A5A-AC056E759DD5}"/>
              </a:ext>
            </a:extLst>
          </p:cNvPr>
          <p:cNvSpPr/>
          <p:nvPr/>
        </p:nvSpPr>
        <p:spPr>
          <a:xfrm>
            <a:off x="47328" y="1653211"/>
            <a:ext cx="9163050" cy="640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13" name="TextBox 5">
            <a:extLst>
              <a:ext uri="{FF2B5EF4-FFF2-40B4-BE49-F238E27FC236}">
                <a16:creationId xmlns:a16="http://schemas.microsoft.com/office/drawing/2014/main" id="{332194E6-987B-6536-E108-F69D0E1B6893}"/>
              </a:ext>
            </a:extLst>
          </p:cNvPr>
          <p:cNvSpPr txBox="1">
            <a:spLocks noChangeArrowheads="1"/>
          </p:cNvSpPr>
          <p:nvPr/>
        </p:nvSpPr>
        <p:spPr bwMode="auto">
          <a:xfrm>
            <a:off x="191344" y="116632"/>
            <a:ext cx="72180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结构自旋极化轻子束</a:t>
            </a:r>
          </a:p>
          <a:p>
            <a:pPr algn="just" eaLnBrk="1" hangingPunct="1">
              <a:spcBef>
                <a:spcPct val="0"/>
              </a:spcBef>
              <a:buNone/>
              <a:defRPr/>
            </a:pPr>
            <a:endParaRPr lang="zh-CN" altLang="en-US" sz="2800" b="1" dirty="0">
              <a:solidFill>
                <a:srgbClr val="C00000"/>
              </a:solidFill>
              <a:latin typeface="微软雅黑" panose="020B0503020204020204" pitchFamily="34" charset="-122"/>
              <a:ea typeface="微软雅黑" panose="020B0503020204020204" pitchFamily="34" charset="-122"/>
              <a:sym typeface="+mn-ea"/>
            </a:endParaRPr>
          </a:p>
        </p:txBody>
      </p:sp>
      <p:sp>
        <p:nvSpPr>
          <p:cNvPr id="20" name="矩形 19">
            <a:extLst>
              <a:ext uri="{FF2B5EF4-FFF2-40B4-BE49-F238E27FC236}">
                <a16:creationId xmlns:a16="http://schemas.microsoft.com/office/drawing/2014/main" id="{9C371B7E-A272-5734-2340-FBCE8D8595CA}"/>
              </a:ext>
            </a:extLst>
          </p:cNvPr>
          <p:cNvSpPr/>
          <p:nvPr/>
        </p:nvSpPr>
        <p:spPr>
          <a:xfrm>
            <a:off x="330814" y="823845"/>
            <a:ext cx="8466728" cy="662554"/>
          </a:xfrm>
          <a:prstGeom prst="rect">
            <a:avLst/>
          </a:prstGeom>
          <a:noFill/>
        </p:spPr>
        <p:txBody>
          <a:bodyPr wrap="square" anchor="ctr">
            <a:spAutoFit/>
          </a:bodyPr>
          <a:lstStyle/>
          <a:p>
            <a:pPr marL="457200" indent="-457200">
              <a:lnSpc>
                <a:spcPct val="150000"/>
              </a:lnSpc>
              <a:buFont typeface="Wingdings" panose="05000000000000000000" pitchFamily="2" charset="2"/>
              <a:buChar char="p"/>
              <a:defRPr/>
            </a:pPr>
            <a:r>
              <a:rPr lang="zh-CN" altLang="en-US" sz="2800" b="1" dirty="0">
                <a:solidFill>
                  <a:schemeClr val="bg1"/>
                </a:solidFill>
                <a:latin typeface="微软雅黑" panose="020B0503020204020204" pitchFamily="34" charset="-122"/>
                <a:ea typeface="微软雅黑" panose="020B0503020204020204" pitchFamily="34" charset="-122"/>
              </a:rPr>
              <a:t>利用</a:t>
            </a:r>
            <a:r>
              <a:rPr lang="en-US" altLang="zh-CN" sz="2800" b="1" dirty="0">
                <a:solidFill>
                  <a:schemeClr val="bg1"/>
                </a:solidFill>
                <a:latin typeface="微软雅黑" panose="020B0503020204020204" pitchFamily="34" charset="-122"/>
                <a:ea typeface="微软雅黑" panose="020B0503020204020204" pitchFamily="34" charset="-122"/>
              </a:rPr>
              <a:t>THz</a:t>
            </a:r>
            <a:r>
              <a:rPr lang="zh-CN" altLang="en-US" sz="2800" b="1" dirty="0">
                <a:solidFill>
                  <a:schemeClr val="bg1"/>
                </a:solidFill>
                <a:latin typeface="微软雅黑" panose="020B0503020204020204" pitchFamily="34" charset="-122"/>
                <a:ea typeface="微软雅黑" panose="020B0503020204020204" pitchFamily="34" charset="-122"/>
              </a:rPr>
              <a:t>波导管操控轻子自旋</a:t>
            </a:r>
          </a:p>
        </p:txBody>
      </p:sp>
      <p:sp>
        <p:nvSpPr>
          <p:cNvPr id="21" name="灯片编号占位符 4">
            <a:extLst>
              <a:ext uri="{FF2B5EF4-FFF2-40B4-BE49-F238E27FC236}">
                <a16:creationId xmlns:a16="http://schemas.microsoft.com/office/drawing/2014/main" id="{D2669C37-E893-F6FD-5F6F-25BC0E235057}"/>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18</a:t>
            </a:fld>
            <a:endParaRPr lang="zh-CN" altLang="en-US" sz="2400" b="1" dirty="0"/>
          </a:p>
        </p:txBody>
      </p:sp>
      <p:pic>
        <p:nvPicPr>
          <p:cNvPr id="2" name="图片 1">
            <a:extLst>
              <a:ext uri="{FF2B5EF4-FFF2-40B4-BE49-F238E27FC236}">
                <a16:creationId xmlns:a16="http://schemas.microsoft.com/office/drawing/2014/main" id="{B5DBE459-CF3C-A0D5-F706-B9293D597F35}"/>
              </a:ext>
            </a:extLst>
          </p:cNvPr>
          <p:cNvPicPr>
            <a:picLocks noChangeAspect="1"/>
          </p:cNvPicPr>
          <p:nvPr/>
        </p:nvPicPr>
        <p:blipFill>
          <a:blip r:embed="rId2"/>
          <a:stretch>
            <a:fillRect/>
          </a:stretch>
        </p:blipFill>
        <p:spPr>
          <a:xfrm>
            <a:off x="3835787" y="1407249"/>
            <a:ext cx="8099045" cy="4598518"/>
          </a:xfrm>
          <a:prstGeom prst="rect">
            <a:avLst/>
          </a:prstGeom>
        </p:spPr>
      </p:pic>
      <p:sp>
        <p:nvSpPr>
          <p:cNvPr id="3" name="文本框 13">
            <a:extLst>
              <a:ext uri="{FF2B5EF4-FFF2-40B4-BE49-F238E27FC236}">
                <a16:creationId xmlns:a16="http://schemas.microsoft.com/office/drawing/2014/main" id="{46E64D79-161F-B9A3-6A76-EF500B85ED28}"/>
              </a:ext>
            </a:extLst>
          </p:cNvPr>
          <p:cNvSpPr txBox="1"/>
          <p:nvPr/>
        </p:nvSpPr>
        <p:spPr bwMode="auto">
          <a:xfrm>
            <a:off x="5013652" y="6480082"/>
            <a:ext cx="4196726" cy="369332"/>
          </a:xfrm>
          <a:prstGeom prst="rect">
            <a:avLst/>
          </a:prstGeom>
          <a:noFill/>
        </p:spPr>
        <p:txBody>
          <a:bodyPr wrap="none" rtlCol="0">
            <a:sp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285750" indent="-285750">
              <a:buFont typeface="Wingdings" panose="05000000000000000000" pitchFamily="2" charset="2"/>
              <a:buChar char="n"/>
              <a:defRPr/>
            </a:pPr>
            <a:r>
              <a:rPr lang="en-US" altLang="zh-CN" b="1" dirty="0">
                <a:solidFill>
                  <a:prstClr val="black"/>
                </a:solidFill>
                <a:latin typeface="Times New Roman" panose="02020603050405020304" pitchFamily="18" charset="0"/>
                <a:cs typeface="Times New Roman" panose="02020603050405020304" pitchFamily="18" charset="0"/>
              </a:rPr>
              <a:t>Z.-P. Li et al., </a:t>
            </a:r>
            <a:r>
              <a:rPr lang="en-US" altLang="zh-CN" b="1" dirty="0">
                <a:latin typeface="Times New Roman" panose="02020603050405020304" pitchFamily="18" charset="0"/>
                <a:cs typeface="Times New Roman" panose="02020603050405020304" pitchFamily="18" charset="0"/>
              </a:rPr>
              <a:t>PRL 135,</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135001 (2025)</a:t>
            </a:r>
            <a:endParaRPr lang="zh-CN" altLang="en-US" b="1" dirty="0">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DB33DE08-A4D0-670C-CD6D-188D1F551793}"/>
              </a:ext>
            </a:extLst>
          </p:cNvPr>
          <p:cNvPicPr>
            <a:picLocks noChangeAspect="1"/>
          </p:cNvPicPr>
          <p:nvPr/>
        </p:nvPicPr>
        <p:blipFill>
          <a:blip r:embed="rId3"/>
          <a:stretch>
            <a:fillRect/>
          </a:stretch>
        </p:blipFill>
        <p:spPr>
          <a:xfrm>
            <a:off x="104326" y="1348624"/>
            <a:ext cx="3657143" cy="4657143"/>
          </a:xfrm>
          <a:prstGeom prst="rect">
            <a:avLst/>
          </a:prstGeom>
        </p:spPr>
      </p:pic>
    </p:spTree>
    <p:extLst>
      <p:ext uri="{BB962C8B-B14F-4D97-AF65-F5344CB8AC3E}">
        <p14:creationId xmlns:p14="http://schemas.microsoft.com/office/powerpoint/2010/main" val="791707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2E2D5-229D-AACB-1101-7F55A450EB24}"/>
            </a:ext>
          </a:extLst>
        </p:cNvPr>
        <p:cNvGrpSpPr/>
        <p:nvPr/>
      </p:nvGrpSpPr>
      <p:grpSpPr>
        <a:xfrm>
          <a:off x="0" y="0"/>
          <a:ext cx="0" cy="0"/>
          <a:chOff x="0" y="0"/>
          <a:chExt cx="0" cy="0"/>
        </a:xfrm>
      </p:grpSpPr>
      <p:sp>
        <p:nvSpPr>
          <p:cNvPr id="9" name="TextBox 5">
            <a:extLst>
              <a:ext uri="{FF2B5EF4-FFF2-40B4-BE49-F238E27FC236}">
                <a16:creationId xmlns:a16="http://schemas.microsoft.com/office/drawing/2014/main" id="{13E4AA4C-2AA1-B8F7-EA91-EFDCD0620634}"/>
              </a:ext>
            </a:extLst>
          </p:cNvPr>
          <p:cNvSpPr txBox="1">
            <a:spLocks noChangeArrowheads="1"/>
          </p:cNvSpPr>
          <p:nvPr/>
        </p:nvSpPr>
        <p:spPr bwMode="auto">
          <a:xfrm>
            <a:off x="191344" y="135865"/>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存在关键问题</a:t>
            </a:r>
          </a:p>
        </p:txBody>
      </p:sp>
      <p:sp>
        <p:nvSpPr>
          <p:cNvPr id="3" name="灯片编号占位符 4">
            <a:extLst>
              <a:ext uri="{FF2B5EF4-FFF2-40B4-BE49-F238E27FC236}">
                <a16:creationId xmlns:a16="http://schemas.microsoft.com/office/drawing/2014/main" id="{25DCF2CD-6B68-B033-0046-7B8B7E1F2B59}"/>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19</a:t>
            </a:fld>
            <a:endParaRPr lang="zh-CN" altLang="en-US" sz="2400" b="1" dirty="0"/>
          </a:p>
        </p:txBody>
      </p:sp>
      <p:sp>
        <p:nvSpPr>
          <p:cNvPr id="4" name="文本框 3">
            <a:extLst>
              <a:ext uri="{FF2B5EF4-FFF2-40B4-BE49-F238E27FC236}">
                <a16:creationId xmlns:a16="http://schemas.microsoft.com/office/drawing/2014/main" id="{22E472B5-DA51-7986-A33F-28189BA0F424}"/>
              </a:ext>
            </a:extLst>
          </p:cNvPr>
          <p:cNvSpPr txBox="1"/>
          <p:nvPr/>
        </p:nvSpPr>
        <p:spPr>
          <a:xfrm>
            <a:off x="1415480" y="2924944"/>
            <a:ext cx="10657184" cy="1231106"/>
          </a:xfrm>
          <a:prstGeom prst="rect">
            <a:avLst/>
          </a:prstGeom>
          <a:noFill/>
        </p:spPr>
        <p:txBody>
          <a:bodyPr wrap="square">
            <a:spAutoFit/>
          </a:bodyPr>
          <a:lstStyle/>
          <a:p>
            <a:pPr algn="just" eaLnBrk="1" hangingPunct="1">
              <a:defRPr/>
            </a:pPr>
            <a:r>
              <a:rPr lang="zh-CN" altLang="en-US" sz="2800" b="1" dirty="0">
                <a:latin typeface="微软雅黑" panose="020B0503020204020204" pitchFamily="34" charset="-122"/>
                <a:ea typeface="微软雅黑" panose="020B0503020204020204" pitchFamily="34" charset="-122"/>
                <a:sym typeface="+mn-ea"/>
              </a:rPr>
              <a:t>是否可以在复杂的等离子环境中直接产生纵向极化电子束？</a:t>
            </a:r>
            <a:endParaRPr lang="en-US" altLang="zh-CN" sz="2800" b="1" dirty="0">
              <a:latin typeface="微软雅黑" panose="020B0503020204020204" pitchFamily="34" charset="-122"/>
              <a:ea typeface="微软雅黑" panose="020B0503020204020204" pitchFamily="34" charset="-122"/>
              <a:sym typeface="+mn-ea"/>
            </a:endParaRPr>
          </a:p>
          <a:p>
            <a:pPr algn="just" eaLnBrk="1" hangingPunct="1">
              <a:defRPr/>
            </a:pPr>
            <a:endParaRPr lang="en-US" altLang="zh-CN" sz="2800" b="1" dirty="0">
              <a:latin typeface="微软雅黑" panose="020B0503020204020204" pitchFamily="34" charset="-122"/>
              <a:ea typeface="微软雅黑" panose="020B0503020204020204" pitchFamily="34" charset="-122"/>
              <a:sym typeface="+mn-ea"/>
            </a:endParaRPr>
          </a:p>
          <a:p>
            <a:pPr algn="just" eaLnBrk="1" hangingPunct="1">
              <a:defRPr/>
            </a:pPr>
            <a:endParaRPr lang="en-US" altLang="zh-CN" b="1" dirty="0">
              <a:solidFill>
                <a:srgbClr val="C00000"/>
              </a:solidFill>
              <a:latin typeface="微软雅黑" panose="020B0503020204020204" pitchFamily="34" charset="-122"/>
              <a:ea typeface="微软雅黑" panose="020B0503020204020204" pitchFamily="34" charset="-122"/>
              <a:sym typeface="+mn-ea"/>
            </a:endParaRPr>
          </a:p>
        </p:txBody>
      </p:sp>
    </p:spTree>
    <p:extLst>
      <p:ext uri="{BB962C8B-B14F-4D97-AF65-F5344CB8AC3E}">
        <p14:creationId xmlns:p14="http://schemas.microsoft.com/office/powerpoint/2010/main" val="1975425750"/>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45" name="直接连接符 6144"/>
          <p:cNvCxnSpPr>
            <a:cxnSpLocks/>
          </p:cNvCxnSpPr>
          <p:nvPr/>
        </p:nvCxnSpPr>
        <p:spPr>
          <a:xfrm>
            <a:off x="0" y="764705"/>
            <a:ext cx="12192000" cy="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
        <p:nvSpPr>
          <p:cNvPr id="6146" name="TextBox 5"/>
          <p:cNvSpPr txBox="1">
            <a:spLocks noChangeArrowheads="1"/>
          </p:cNvSpPr>
          <p:nvPr/>
        </p:nvSpPr>
        <p:spPr bwMode="auto">
          <a:xfrm>
            <a:off x="1560512" y="118374"/>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3600" b="1" dirty="0">
                <a:solidFill>
                  <a:srgbClr val="2F5597"/>
                </a:solidFill>
                <a:latin typeface="微软雅黑" panose="020B0503020204020204" pitchFamily="34" charset="-122"/>
                <a:ea typeface="微软雅黑" panose="020B0503020204020204" pitchFamily="34" charset="-122"/>
              </a:rPr>
              <a:t>概述</a:t>
            </a:r>
          </a:p>
        </p:txBody>
      </p:sp>
      <p:grpSp>
        <p:nvGrpSpPr>
          <p:cNvPr id="2" name="组合 1"/>
          <p:cNvGrpSpPr/>
          <p:nvPr/>
        </p:nvGrpSpPr>
        <p:grpSpPr>
          <a:xfrm>
            <a:off x="3190873" y="1700809"/>
            <a:ext cx="6439151" cy="650097"/>
            <a:chOff x="2428860" y="1643050"/>
            <a:chExt cx="5286412" cy="571504"/>
          </a:xfrm>
          <a:effectLst>
            <a:outerShdw blurRad="50800" dist="38100" dir="2700000" algn="tl" rotWithShape="0">
              <a:prstClr val="black">
                <a:alpha val="40000"/>
              </a:prstClr>
            </a:outerShdw>
          </a:effectLst>
        </p:grpSpPr>
        <p:sp>
          <p:nvSpPr>
            <p:cNvPr id="3" name="圆角矩形 50"/>
            <p:cNvSpPr/>
            <p:nvPr/>
          </p:nvSpPr>
          <p:spPr>
            <a:xfrm>
              <a:off x="2786050" y="1678769"/>
              <a:ext cx="4929222" cy="500066"/>
            </a:xfrm>
            <a:prstGeom prst="roundRect">
              <a:avLst>
                <a:gd name="adj" fmla="val 50000"/>
              </a:avLst>
            </a:prstGeom>
            <a:solidFill>
              <a:srgbClr val="2F5597"/>
            </a:solidFill>
            <a:ln w="25400" cap="flat" cmpd="sng" algn="ctr">
              <a:noFill/>
              <a:prstDash val="dash"/>
            </a:ln>
            <a:effectLst/>
          </p:spPr>
          <p:txBody>
            <a:bodyPr rtlCol="0" anchor="ctr"/>
            <a:lstStyle/>
            <a:p>
              <a:pPr algn="ctr" eaLnBrk="1" fontAlgn="auto" hangingPunct="1">
                <a:spcBef>
                  <a:spcPts val="0"/>
                </a:spcBef>
                <a:spcAft>
                  <a:spcPts val="0"/>
                </a:spcAft>
                <a:defRPr/>
              </a:pPr>
              <a:endParaRPr lang="zh-CN" altLang="en-US" sz="2800" kern="0">
                <a:solidFill>
                  <a:prstClr val="white"/>
                </a:solidFill>
                <a:latin typeface="Calibri" panose="020F0502020204030204"/>
              </a:endParaRPr>
            </a:p>
          </p:txBody>
        </p:sp>
        <p:sp>
          <p:nvSpPr>
            <p:cNvPr id="32" name="TextBox 10"/>
            <p:cNvSpPr txBox="1"/>
            <p:nvPr/>
          </p:nvSpPr>
          <p:spPr>
            <a:xfrm>
              <a:off x="3131467" y="1717657"/>
              <a:ext cx="4572031" cy="405853"/>
            </a:xfrm>
            <a:prstGeom prst="rect">
              <a:avLst/>
            </a:prstGeom>
            <a:noFill/>
          </p:spPr>
          <p:txBody>
            <a:bodyPr wrap="square" rtlCol="0">
              <a:spAutoFit/>
            </a:bodyPr>
            <a:lstStyle/>
            <a:p>
              <a:pPr eaLnBrk="1" fontAlgn="auto" hangingPunct="1">
                <a:spcBef>
                  <a:spcPts val="0"/>
                </a:spcBef>
                <a:spcAft>
                  <a:spcPts val="0"/>
                </a:spcAft>
                <a:defRPr/>
              </a:pPr>
              <a:r>
                <a:rPr lang="zh-CN" altLang="en-US" sz="2400" b="1" kern="0" dirty="0">
                  <a:solidFill>
                    <a:prstClr val="white"/>
                  </a:solidFill>
                  <a:latin typeface="微软雅黑" panose="020B0503020204020204" pitchFamily="34" charset="-122"/>
                  <a:ea typeface="微软雅黑" panose="020B0503020204020204" pitchFamily="34" charset="-122"/>
                </a:rPr>
                <a:t>研究背景</a:t>
              </a:r>
            </a:p>
          </p:txBody>
        </p:sp>
        <p:grpSp>
          <p:nvGrpSpPr>
            <p:cNvPr id="33" name="组合 32"/>
            <p:cNvGrpSpPr/>
            <p:nvPr/>
          </p:nvGrpSpPr>
          <p:grpSpPr>
            <a:xfrm>
              <a:off x="2464579" y="1678769"/>
              <a:ext cx="464347" cy="500066"/>
              <a:chOff x="2500298" y="1658065"/>
              <a:chExt cx="464347" cy="500066"/>
            </a:xfrm>
          </p:grpSpPr>
          <p:sp>
            <p:nvSpPr>
              <p:cNvPr id="35" name="椭圆 34"/>
              <p:cNvSpPr/>
              <p:nvPr/>
            </p:nvSpPr>
            <p:spPr>
              <a:xfrm>
                <a:off x="2500298" y="1658065"/>
                <a:ext cx="464347" cy="500066"/>
              </a:xfrm>
              <a:prstGeom prst="ellipse">
                <a:avLst/>
              </a:prstGeom>
              <a:solidFill>
                <a:srgbClr val="2F5597"/>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r>
                  <a:rPr lang="en-US" altLang="zh-CN" sz="2800" b="1" kern="0" dirty="0">
                    <a:solidFill>
                      <a:prstClr val="white"/>
                    </a:solidFill>
                    <a:latin typeface="微软雅黑" panose="020B0503020204020204" pitchFamily="34" charset="-122"/>
                  </a:rPr>
                  <a:t>1</a:t>
                </a:r>
                <a:endParaRPr lang="zh-CN" altLang="en-US" sz="2800" b="1" kern="0" dirty="0">
                  <a:solidFill>
                    <a:prstClr val="white"/>
                  </a:solidFill>
                  <a:latin typeface="微软雅黑" panose="020B0503020204020204" pitchFamily="34" charset="-122"/>
                </a:endParaRPr>
              </a:p>
            </p:txBody>
          </p:sp>
          <p:sp>
            <p:nvSpPr>
              <p:cNvPr id="36" name="椭圆 35"/>
              <p:cNvSpPr/>
              <p:nvPr/>
            </p:nvSpPr>
            <p:spPr>
              <a:xfrm>
                <a:off x="2536017" y="1693784"/>
                <a:ext cx="428628" cy="428628"/>
              </a:xfrm>
              <a:prstGeom prst="ellipse">
                <a:avLst/>
              </a:prstGeom>
              <a:noFill/>
              <a:ln w="25400" cap="flat" cmpd="sng" algn="ctr">
                <a:solidFill>
                  <a:sysClr val="window" lastClr="FFFFFF"/>
                </a:solidFill>
                <a:prstDash val="solid"/>
              </a:ln>
              <a:effectLst/>
            </p:spPr>
            <p:txBody>
              <a:bodyPr rtlCol="0" anchor="ctr"/>
              <a:lstStyle/>
              <a:p>
                <a:pPr algn="ctr" eaLnBrk="1" fontAlgn="auto" hangingPunct="1">
                  <a:spcBef>
                    <a:spcPts val="0"/>
                  </a:spcBef>
                  <a:spcAft>
                    <a:spcPts val="0"/>
                  </a:spcAft>
                  <a:defRPr/>
                </a:pPr>
                <a:endParaRPr lang="zh-CN" altLang="en-US" sz="2800" kern="0">
                  <a:solidFill>
                    <a:prstClr val="white"/>
                  </a:solidFill>
                  <a:latin typeface="Calibri" panose="020F0502020204030204"/>
                </a:endParaRPr>
              </a:p>
            </p:txBody>
          </p:sp>
        </p:grpSp>
        <p:sp>
          <p:nvSpPr>
            <p:cNvPr id="34" name="椭圆 33"/>
            <p:cNvSpPr/>
            <p:nvPr/>
          </p:nvSpPr>
          <p:spPr>
            <a:xfrm>
              <a:off x="2428860" y="1643050"/>
              <a:ext cx="571504" cy="571504"/>
            </a:xfrm>
            <a:prstGeom prst="ellipse">
              <a:avLst/>
            </a:prstGeom>
            <a:noFill/>
            <a:ln w="76200" cap="flat" cmpd="sng" algn="ctr">
              <a:solidFill>
                <a:sysClr val="window" lastClr="FFFFFF"/>
              </a:solidFill>
              <a:prstDash val="solid"/>
            </a:ln>
            <a:effectLst/>
          </p:spPr>
          <p:txBody>
            <a:bodyPr rtlCol="0" anchor="ctr"/>
            <a:lstStyle/>
            <a:p>
              <a:pPr algn="ctr" eaLnBrk="1" fontAlgn="auto" hangingPunct="1">
                <a:spcBef>
                  <a:spcPts val="0"/>
                </a:spcBef>
                <a:spcAft>
                  <a:spcPts val="0"/>
                </a:spcAft>
                <a:defRPr/>
              </a:pPr>
              <a:endParaRPr lang="zh-CN" altLang="en-US" sz="2800" kern="0">
                <a:solidFill>
                  <a:prstClr val="white"/>
                </a:solidFill>
                <a:latin typeface="Calibri" panose="020F0502020204030204"/>
              </a:endParaRPr>
            </a:p>
          </p:txBody>
        </p:sp>
      </p:grpSp>
      <p:grpSp>
        <p:nvGrpSpPr>
          <p:cNvPr id="44" name="组合 43"/>
          <p:cNvGrpSpPr/>
          <p:nvPr/>
        </p:nvGrpSpPr>
        <p:grpSpPr>
          <a:xfrm>
            <a:off x="3190873" y="3931031"/>
            <a:ext cx="6439151" cy="650097"/>
            <a:chOff x="2428860" y="1643050"/>
            <a:chExt cx="5286412" cy="571504"/>
          </a:xfrm>
          <a:effectLst>
            <a:outerShdw blurRad="50800" dist="38100" dir="2700000" algn="tl" rotWithShape="0">
              <a:prstClr val="black">
                <a:alpha val="40000"/>
              </a:prstClr>
            </a:outerShdw>
          </a:effectLst>
        </p:grpSpPr>
        <p:sp>
          <p:nvSpPr>
            <p:cNvPr id="45" name="圆角矩形 50"/>
            <p:cNvSpPr/>
            <p:nvPr/>
          </p:nvSpPr>
          <p:spPr>
            <a:xfrm>
              <a:off x="2786050" y="1678769"/>
              <a:ext cx="4929222" cy="500066"/>
            </a:xfrm>
            <a:prstGeom prst="roundRect">
              <a:avLst>
                <a:gd name="adj" fmla="val 50000"/>
              </a:avLst>
            </a:prstGeom>
            <a:solidFill>
              <a:srgbClr val="2F5597"/>
            </a:solidFill>
            <a:ln w="25400" cap="flat" cmpd="sng" algn="ctr">
              <a:noFill/>
              <a:prstDash val="dash"/>
            </a:ln>
            <a:effectLst/>
          </p:spPr>
          <p:txBody>
            <a:bodyPr rtlCol="0" anchor="ctr"/>
            <a:lstStyle/>
            <a:p>
              <a:pPr algn="ctr" eaLnBrk="1" fontAlgn="auto" hangingPunct="1">
                <a:spcBef>
                  <a:spcPts val="0"/>
                </a:spcBef>
                <a:spcAft>
                  <a:spcPts val="0"/>
                </a:spcAft>
                <a:defRPr/>
              </a:pPr>
              <a:endParaRPr lang="zh-CN" altLang="en-US" sz="2800" kern="0">
                <a:solidFill>
                  <a:prstClr val="white"/>
                </a:solidFill>
                <a:latin typeface="Calibri" panose="020F0502020204030204"/>
              </a:endParaRPr>
            </a:p>
          </p:txBody>
        </p:sp>
        <p:sp>
          <p:nvSpPr>
            <p:cNvPr id="46" name="TextBox 10"/>
            <p:cNvSpPr txBox="1"/>
            <p:nvPr/>
          </p:nvSpPr>
          <p:spPr>
            <a:xfrm>
              <a:off x="3136046" y="1714488"/>
              <a:ext cx="4572031" cy="405852"/>
            </a:xfrm>
            <a:prstGeom prst="rect">
              <a:avLst/>
            </a:prstGeom>
            <a:noFill/>
          </p:spPr>
          <p:txBody>
            <a:bodyPr wrap="square" rtlCol="0">
              <a:spAutoFit/>
            </a:bodyPr>
            <a:lstStyle/>
            <a:p>
              <a:pPr eaLnBrk="1" fontAlgn="auto" hangingPunct="1">
                <a:spcBef>
                  <a:spcPts val="0"/>
                </a:spcBef>
                <a:spcAft>
                  <a:spcPts val="0"/>
                </a:spcAft>
                <a:defRPr/>
              </a:pPr>
              <a:r>
                <a:rPr lang="zh-CN" altLang="en-US" sz="2400" b="1" kern="0" dirty="0">
                  <a:solidFill>
                    <a:prstClr val="white"/>
                  </a:solidFill>
                  <a:latin typeface="微软雅黑" panose="020B0503020204020204" pitchFamily="34" charset="-122"/>
                  <a:ea typeface="微软雅黑" panose="020B0503020204020204" pitchFamily="34" charset="-122"/>
                </a:rPr>
                <a:t> 涡旋粒子演化机理</a:t>
              </a:r>
            </a:p>
          </p:txBody>
        </p:sp>
        <p:grpSp>
          <p:nvGrpSpPr>
            <p:cNvPr id="47" name="组合 46"/>
            <p:cNvGrpSpPr/>
            <p:nvPr/>
          </p:nvGrpSpPr>
          <p:grpSpPr>
            <a:xfrm>
              <a:off x="2464579" y="1678769"/>
              <a:ext cx="464347" cy="500066"/>
              <a:chOff x="2500298" y="1658065"/>
              <a:chExt cx="464347" cy="500066"/>
            </a:xfrm>
          </p:grpSpPr>
          <p:sp>
            <p:nvSpPr>
              <p:cNvPr id="49" name="椭圆 48"/>
              <p:cNvSpPr/>
              <p:nvPr/>
            </p:nvSpPr>
            <p:spPr>
              <a:xfrm>
                <a:off x="2500298" y="1658065"/>
                <a:ext cx="464347" cy="500066"/>
              </a:xfrm>
              <a:prstGeom prst="ellipse">
                <a:avLst/>
              </a:prstGeom>
              <a:solidFill>
                <a:srgbClr val="2F5597"/>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r>
                  <a:rPr lang="en-US" altLang="zh-CN" sz="2800" b="1" kern="0" dirty="0">
                    <a:solidFill>
                      <a:prstClr val="white"/>
                    </a:solidFill>
                    <a:latin typeface="微软雅黑" panose="020B0503020204020204" pitchFamily="34" charset="-122"/>
                  </a:rPr>
                  <a:t>3</a:t>
                </a:r>
                <a:endParaRPr lang="zh-CN" altLang="en-US" sz="2800" b="1" kern="0" dirty="0">
                  <a:solidFill>
                    <a:prstClr val="white"/>
                  </a:solidFill>
                  <a:latin typeface="微软雅黑" panose="020B0503020204020204" pitchFamily="34" charset="-122"/>
                </a:endParaRPr>
              </a:p>
            </p:txBody>
          </p:sp>
          <p:sp>
            <p:nvSpPr>
              <p:cNvPr id="50" name="椭圆 49"/>
              <p:cNvSpPr/>
              <p:nvPr/>
            </p:nvSpPr>
            <p:spPr>
              <a:xfrm>
                <a:off x="2536017" y="1693784"/>
                <a:ext cx="428628" cy="428628"/>
              </a:xfrm>
              <a:prstGeom prst="ellipse">
                <a:avLst/>
              </a:prstGeom>
              <a:noFill/>
              <a:ln w="25400" cap="flat" cmpd="sng" algn="ctr">
                <a:solidFill>
                  <a:sysClr val="window" lastClr="FFFFFF"/>
                </a:solidFill>
                <a:prstDash val="solid"/>
              </a:ln>
              <a:effectLst/>
            </p:spPr>
            <p:txBody>
              <a:bodyPr rtlCol="0" anchor="ctr"/>
              <a:lstStyle/>
              <a:p>
                <a:pPr algn="ctr" eaLnBrk="1" fontAlgn="auto" hangingPunct="1">
                  <a:spcBef>
                    <a:spcPts val="0"/>
                  </a:spcBef>
                  <a:spcAft>
                    <a:spcPts val="0"/>
                  </a:spcAft>
                  <a:defRPr/>
                </a:pPr>
                <a:endParaRPr lang="zh-CN" altLang="en-US" sz="2800" kern="0">
                  <a:solidFill>
                    <a:prstClr val="white"/>
                  </a:solidFill>
                  <a:latin typeface="Calibri" panose="020F0502020204030204"/>
                </a:endParaRPr>
              </a:p>
            </p:txBody>
          </p:sp>
        </p:grpSp>
        <p:sp>
          <p:nvSpPr>
            <p:cNvPr id="48" name="椭圆 47"/>
            <p:cNvSpPr/>
            <p:nvPr/>
          </p:nvSpPr>
          <p:spPr>
            <a:xfrm>
              <a:off x="2428860" y="1643050"/>
              <a:ext cx="571504" cy="571504"/>
            </a:xfrm>
            <a:prstGeom prst="ellipse">
              <a:avLst/>
            </a:prstGeom>
            <a:noFill/>
            <a:ln w="76200" cap="flat" cmpd="sng" algn="ctr">
              <a:solidFill>
                <a:sysClr val="window" lastClr="FFFFFF"/>
              </a:solidFill>
              <a:prstDash val="solid"/>
            </a:ln>
            <a:effectLst/>
          </p:spPr>
          <p:txBody>
            <a:bodyPr rtlCol="0" anchor="ctr"/>
            <a:lstStyle/>
            <a:p>
              <a:pPr algn="ctr" eaLnBrk="1" fontAlgn="auto" hangingPunct="1">
                <a:spcBef>
                  <a:spcPts val="0"/>
                </a:spcBef>
                <a:spcAft>
                  <a:spcPts val="0"/>
                </a:spcAft>
                <a:defRPr/>
              </a:pPr>
              <a:endParaRPr lang="zh-CN" altLang="en-US" sz="2800" kern="0">
                <a:solidFill>
                  <a:prstClr val="white"/>
                </a:solidFill>
                <a:latin typeface="Calibri" panose="020F0502020204030204"/>
              </a:endParaRPr>
            </a:p>
          </p:txBody>
        </p:sp>
      </p:grpSp>
      <p:grpSp>
        <p:nvGrpSpPr>
          <p:cNvPr id="4" name="组合 3">
            <a:extLst>
              <a:ext uri="{FF2B5EF4-FFF2-40B4-BE49-F238E27FC236}">
                <a16:creationId xmlns:a16="http://schemas.microsoft.com/office/drawing/2014/main" id="{4E5767B4-968A-E8D8-3CD1-DCA19DF008BA}"/>
              </a:ext>
            </a:extLst>
          </p:cNvPr>
          <p:cNvGrpSpPr/>
          <p:nvPr/>
        </p:nvGrpSpPr>
        <p:grpSpPr>
          <a:xfrm>
            <a:off x="3215681" y="5083159"/>
            <a:ext cx="6439151" cy="650097"/>
            <a:chOff x="2428860" y="1643050"/>
            <a:chExt cx="5286412" cy="571504"/>
          </a:xfrm>
          <a:effectLst>
            <a:outerShdw blurRad="50800" dist="38100" dir="2700000" algn="tl" rotWithShape="0">
              <a:prstClr val="black">
                <a:alpha val="40000"/>
              </a:prstClr>
            </a:outerShdw>
          </a:effectLst>
        </p:grpSpPr>
        <p:sp>
          <p:nvSpPr>
            <p:cNvPr id="5" name="圆角矩形 50">
              <a:extLst>
                <a:ext uri="{FF2B5EF4-FFF2-40B4-BE49-F238E27FC236}">
                  <a16:creationId xmlns:a16="http://schemas.microsoft.com/office/drawing/2014/main" id="{4E1850BB-AB71-7B18-885C-4AD1A2BECADE}"/>
                </a:ext>
              </a:extLst>
            </p:cNvPr>
            <p:cNvSpPr/>
            <p:nvPr/>
          </p:nvSpPr>
          <p:spPr>
            <a:xfrm>
              <a:off x="2786050" y="1678769"/>
              <a:ext cx="4929222" cy="500066"/>
            </a:xfrm>
            <a:prstGeom prst="roundRect">
              <a:avLst>
                <a:gd name="adj" fmla="val 50000"/>
              </a:avLst>
            </a:prstGeom>
            <a:solidFill>
              <a:srgbClr val="2F5597"/>
            </a:solidFill>
            <a:ln w="25400" cap="flat" cmpd="sng" algn="ctr">
              <a:noFill/>
              <a:prstDash val="dash"/>
            </a:ln>
            <a:effectLst/>
          </p:spPr>
          <p:txBody>
            <a:bodyPr rtlCol="0" anchor="ctr"/>
            <a:lstStyle/>
            <a:p>
              <a:pPr algn="ctr" eaLnBrk="1" fontAlgn="auto" hangingPunct="1">
                <a:spcBef>
                  <a:spcPts val="0"/>
                </a:spcBef>
                <a:spcAft>
                  <a:spcPts val="0"/>
                </a:spcAft>
                <a:defRPr/>
              </a:pPr>
              <a:endParaRPr lang="zh-CN" altLang="en-US" sz="2800" kern="0">
                <a:solidFill>
                  <a:prstClr val="white"/>
                </a:solidFill>
                <a:latin typeface="Calibri" panose="020F0502020204030204"/>
              </a:endParaRPr>
            </a:p>
          </p:txBody>
        </p:sp>
        <p:sp>
          <p:nvSpPr>
            <p:cNvPr id="6" name="TextBox 10">
              <a:extLst>
                <a:ext uri="{FF2B5EF4-FFF2-40B4-BE49-F238E27FC236}">
                  <a16:creationId xmlns:a16="http://schemas.microsoft.com/office/drawing/2014/main" id="{05E49BED-32BD-5B74-906D-FDC26402BE28}"/>
                </a:ext>
              </a:extLst>
            </p:cNvPr>
            <p:cNvSpPr txBox="1"/>
            <p:nvPr/>
          </p:nvSpPr>
          <p:spPr>
            <a:xfrm>
              <a:off x="3130723" y="1715546"/>
              <a:ext cx="4572031" cy="405853"/>
            </a:xfrm>
            <a:prstGeom prst="rect">
              <a:avLst/>
            </a:prstGeom>
            <a:noFill/>
          </p:spPr>
          <p:txBody>
            <a:bodyPr wrap="square" rtlCol="0">
              <a:spAutoFit/>
            </a:bodyPr>
            <a:lstStyle/>
            <a:p>
              <a:pPr eaLnBrk="1" fontAlgn="auto" hangingPunct="1">
                <a:spcBef>
                  <a:spcPts val="0"/>
                </a:spcBef>
                <a:spcAft>
                  <a:spcPts val="0"/>
                </a:spcAft>
                <a:defRPr/>
              </a:pPr>
              <a:r>
                <a:rPr lang="zh-CN" altLang="en-US" sz="2400" b="1" kern="0" dirty="0">
                  <a:solidFill>
                    <a:prstClr val="white"/>
                  </a:solidFill>
                  <a:latin typeface="微软雅黑" panose="020B0503020204020204" pitchFamily="34" charset="-122"/>
                  <a:ea typeface="微软雅黑" panose="020B0503020204020204" pitchFamily="34" charset="-122"/>
                </a:rPr>
                <a:t> 涡旋粒子诱发核反应</a:t>
              </a:r>
            </a:p>
          </p:txBody>
        </p:sp>
        <p:grpSp>
          <p:nvGrpSpPr>
            <p:cNvPr id="7" name="组合 6">
              <a:extLst>
                <a:ext uri="{FF2B5EF4-FFF2-40B4-BE49-F238E27FC236}">
                  <a16:creationId xmlns:a16="http://schemas.microsoft.com/office/drawing/2014/main" id="{1CC82416-469C-CE24-C37C-3FBE1C5D6818}"/>
                </a:ext>
              </a:extLst>
            </p:cNvPr>
            <p:cNvGrpSpPr/>
            <p:nvPr/>
          </p:nvGrpSpPr>
          <p:grpSpPr>
            <a:xfrm>
              <a:off x="2464579" y="1678769"/>
              <a:ext cx="464347" cy="500066"/>
              <a:chOff x="2500298" y="1658065"/>
              <a:chExt cx="464347" cy="500066"/>
            </a:xfrm>
          </p:grpSpPr>
          <p:sp>
            <p:nvSpPr>
              <p:cNvPr id="9" name="椭圆 8">
                <a:extLst>
                  <a:ext uri="{FF2B5EF4-FFF2-40B4-BE49-F238E27FC236}">
                    <a16:creationId xmlns:a16="http://schemas.microsoft.com/office/drawing/2014/main" id="{35E15858-A116-BB5F-BF58-EF69FE11901F}"/>
                  </a:ext>
                </a:extLst>
              </p:cNvPr>
              <p:cNvSpPr/>
              <p:nvPr/>
            </p:nvSpPr>
            <p:spPr>
              <a:xfrm>
                <a:off x="2500298" y="1658065"/>
                <a:ext cx="464347" cy="500066"/>
              </a:xfrm>
              <a:prstGeom prst="ellipse">
                <a:avLst/>
              </a:prstGeom>
              <a:solidFill>
                <a:srgbClr val="2F5597"/>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r>
                  <a:rPr lang="en-US" altLang="zh-CN" sz="2800" b="1" kern="0" dirty="0">
                    <a:solidFill>
                      <a:prstClr val="white"/>
                    </a:solidFill>
                    <a:latin typeface="微软雅黑" panose="020B0503020204020204" pitchFamily="34" charset="-122"/>
                  </a:rPr>
                  <a:t>4</a:t>
                </a:r>
                <a:endParaRPr lang="zh-CN" altLang="en-US" sz="2800" b="1" kern="0" dirty="0">
                  <a:solidFill>
                    <a:prstClr val="white"/>
                  </a:solidFill>
                  <a:latin typeface="微软雅黑" panose="020B0503020204020204" pitchFamily="34" charset="-122"/>
                </a:endParaRPr>
              </a:p>
            </p:txBody>
          </p:sp>
          <p:sp>
            <p:nvSpPr>
              <p:cNvPr id="10" name="椭圆 9">
                <a:extLst>
                  <a:ext uri="{FF2B5EF4-FFF2-40B4-BE49-F238E27FC236}">
                    <a16:creationId xmlns:a16="http://schemas.microsoft.com/office/drawing/2014/main" id="{7ACBC7E7-1A13-AE95-702F-2FD10DB7027A}"/>
                  </a:ext>
                </a:extLst>
              </p:cNvPr>
              <p:cNvSpPr/>
              <p:nvPr/>
            </p:nvSpPr>
            <p:spPr>
              <a:xfrm>
                <a:off x="2536017" y="1693784"/>
                <a:ext cx="428628" cy="428628"/>
              </a:xfrm>
              <a:prstGeom prst="ellipse">
                <a:avLst/>
              </a:prstGeom>
              <a:noFill/>
              <a:ln w="25400" cap="flat" cmpd="sng" algn="ctr">
                <a:solidFill>
                  <a:sysClr val="window" lastClr="FFFFFF"/>
                </a:solidFill>
                <a:prstDash val="solid"/>
              </a:ln>
              <a:effectLst/>
            </p:spPr>
            <p:txBody>
              <a:bodyPr rtlCol="0" anchor="ctr"/>
              <a:lstStyle/>
              <a:p>
                <a:pPr algn="ctr" eaLnBrk="1" fontAlgn="auto" hangingPunct="1">
                  <a:spcBef>
                    <a:spcPts val="0"/>
                  </a:spcBef>
                  <a:spcAft>
                    <a:spcPts val="0"/>
                  </a:spcAft>
                  <a:defRPr/>
                </a:pPr>
                <a:endParaRPr lang="zh-CN" altLang="en-US" sz="2800" kern="0">
                  <a:solidFill>
                    <a:prstClr val="white"/>
                  </a:solidFill>
                  <a:latin typeface="Calibri" panose="020F0502020204030204"/>
                </a:endParaRPr>
              </a:p>
            </p:txBody>
          </p:sp>
        </p:grpSp>
        <p:sp>
          <p:nvSpPr>
            <p:cNvPr id="8" name="椭圆 7">
              <a:extLst>
                <a:ext uri="{FF2B5EF4-FFF2-40B4-BE49-F238E27FC236}">
                  <a16:creationId xmlns:a16="http://schemas.microsoft.com/office/drawing/2014/main" id="{8BB727A3-821E-B68C-1CD3-0A545DCC44FE}"/>
                </a:ext>
              </a:extLst>
            </p:cNvPr>
            <p:cNvSpPr/>
            <p:nvPr/>
          </p:nvSpPr>
          <p:spPr>
            <a:xfrm>
              <a:off x="2428860" y="1643050"/>
              <a:ext cx="571504" cy="571504"/>
            </a:xfrm>
            <a:prstGeom prst="ellipse">
              <a:avLst/>
            </a:prstGeom>
            <a:noFill/>
            <a:ln w="76200" cap="flat" cmpd="sng" algn="ctr">
              <a:solidFill>
                <a:sysClr val="window" lastClr="FFFFFF"/>
              </a:solidFill>
              <a:prstDash val="solid"/>
            </a:ln>
            <a:effectLst/>
          </p:spPr>
          <p:txBody>
            <a:bodyPr rtlCol="0" anchor="ctr"/>
            <a:lstStyle/>
            <a:p>
              <a:pPr algn="ctr" eaLnBrk="1" fontAlgn="auto" hangingPunct="1">
                <a:spcBef>
                  <a:spcPts val="0"/>
                </a:spcBef>
                <a:spcAft>
                  <a:spcPts val="0"/>
                </a:spcAft>
                <a:defRPr/>
              </a:pPr>
              <a:endParaRPr lang="zh-CN" altLang="en-US" sz="2800" kern="0">
                <a:solidFill>
                  <a:prstClr val="white"/>
                </a:solidFill>
                <a:latin typeface="Calibri" panose="020F0502020204030204"/>
              </a:endParaRPr>
            </a:p>
          </p:txBody>
        </p:sp>
      </p:grpSp>
      <p:sp>
        <p:nvSpPr>
          <p:cNvPr id="11" name="灯片编号占位符 10">
            <a:extLst>
              <a:ext uri="{FF2B5EF4-FFF2-40B4-BE49-F238E27FC236}">
                <a16:creationId xmlns:a16="http://schemas.microsoft.com/office/drawing/2014/main" id="{2CEBDDE1-C5FE-C9E5-2B03-4EB06A943ABC}"/>
              </a:ext>
            </a:extLst>
          </p:cNvPr>
          <p:cNvSpPr>
            <a:spLocks noGrp="1"/>
          </p:cNvSpPr>
          <p:nvPr>
            <p:ph type="sldNum" sz="quarter" idx="12"/>
          </p:nvPr>
        </p:nvSpPr>
        <p:spPr/>
        <p:txBody>
          <a:bodyPr/>
          <a:lstStyle/>
          <a:p>
            <a:pPr>
              <a:defRPr/>
            </a:pPr>
            <a:r>
              <a:rPr lang="zh-CN" altLang="en-US"/>
              <a:t>第</a:t>
            </a:r>
            <a:fld id="{69F4C988-B954-4FEE-8917-CD79A4F710D1}" type="slidenum">
              <a:rPr lang="zh-CN" altLang="en-US" smtClean="0"/>
              <a:t>2</a:t>
            </a:fld>
            <a:r>
              <a:rPr lang="zh-CN" altLang="en-US"/>
              <a:t>页，共</a:t>
            </a:r>
            <a:r>
              <a:rPr lang="en-US" altLang="zh-CN"/>
              <a:t>31</a:t>
            </a:r>
            <a:r>
              <a:rPr lang="zh-CN" altLang="en-US"/>
              <a:t>页</a:t>
            </a:r>
            <a:endParaRPr lang="zh-CN" altLang="en-US" dirty="0"/>
          </a:p>
        </p:txBody>
      </p:sp>
      <p:grpSp>
        <p:nvGrpSpPr>
          <p:cNvPr id="14" name="组合 13">
            <a:extLst>
              <a:ext uri="{FF2B5EF4-FFF2-40B4-BE49-F238E27FC236}">
                <a16:creationId xmlns:a16="http://schemas.microsoft.com/office/drawing/2014/main" id="{B6F0BF26-9811-6745-732A-A611B29DB1F6}"/>
              </a:ext>
            </a:extLst>
          </p:cNvPr>
          <p:cNvGrpSpPr/>
          <p:nvPr/>
        </p:nvGrpSpPr>
        <p:grpSpPr>
          <a:xfrm>
            <a:off x="3190873" y="2792786"/>
            <a:ext cx="6439151" cy="650097"/>
            <a:chOff x="2428860" y="1643050"/>
            <a:chExt cx="5286412" cy="571504"/>
          </a:xfrm>
          <a:effectLst>
            <a:outerShdw blurRad="50800" dist="38100" dir="2700000" algn="tl" rotWithShape="0">
              <a:prstClr val="black">
                <a:alpha val="40000"/>
              </a:prstClr>
            </a:outerShdw>
          </a:effectLst>
        </p:grpSpPr>
        <p:sp>
          <p:nvSpPr>
            <p:cNvPr id="15" name="圆角矩形 50">
              <a:extLst>
                <a:ext uri="{FF2B5EF4-FFF2-40B4-BE49-F238E27FC236}">
                  <a16:creationId xmlns:a16="http://schemas.microsoft.com/office/drawing/2014/main" id="{37608A78-6F21-BF52-8F98-57B367DDEFCE}"/>
                </a:ext>
              </a:extLst>
            </p:cNvPr>
            <p:cNvSpPr/>
            <p:nvPr/>
          </p:nvSpPr>
          <p:spPr>
            <a:xfrm>
              <a:off x="2786050" y="1678769"/>
              <a:ext cx="4929222" cy="500066"/>
            </a:xfrm>
            <a:prstGeom prst="roundRect">
              <a:avLst>
                <a:gd name="adj" fmla="val 50000"/>
              </a:avLst>
            </a:prstGeom>
            <a:solidFill>
              <a:srgbClr val="2F5597"/>
            </a:solidFill>
            <a:ln w="25400" cap="flat" cmpd="sng" algn="ctr">
              <a:noFill/>
              <a:prstDash val="dash"/>
            </a:ln>
            <a:effectLst/>
          </p:spPr>
          <p:txBody>
            <a:bodyPr rtlCol="0" anchor="ctr"/>
            <a:lstStyle/>
            <a:p>
              <a:pPr algn="ctr" eaLnBrk="1" fontAlgn="auto" hangingPunct="1">
                <a:spcBef>
                  <a:spcPts val="0"/>
                </a:spcBef>
                <a:spcAft>
                  <a:spcPts val="0"/>
                </a:spcAft>
                <a:defRPr/>
              </a:pPr>
              <a:endParaRPr lang="zh-CN" altLang="en-US" sz="2800" kern="0">
                <a:solidFill>
                  <a:prstClr val="white"/>
                </a:solidFill>
                <a:latin typeface="Calibri" panose="020F0502020204030204"/>
              </a:endParaRPr>
            </a:p>
          </p:txBody>
        </p:sp>
        <p:sp>
          <p:nvSpPr>
            <p:cNvPr id="16" name="TextBox 10">
              <a:extLst>
                <a:ext uri="{FF2B5EF4-FFF2-40B4-BE49-F238E27FC236}">
                  <a16:creationId xmlns:a16="http://schemas.microsoft.com/office/drawing/2014/main" id="{C9BACC09-DBAA-4757-EF9A-108B0D5D2387}"/>
                </a:ext>
              </a:extLst>
            </p:cNvPr>
            <p:cNvSpPr txBox="1"/>
            <p:nvPr/>
          </p:nvSpPr>
          <p:spPr>
            <a:xfrm>
              <a:off x="3136046" y="1714488"/>
              <a:ext cx="4572031" cy="405852"/>
            </a:xfrm>
            <a:prstGeom prst="rect">
              <a:avLst/>
            </a:prstGeom>
            <a:noFill/>
          </p:spPr>
          <p:txBody>
            <a:bodyPr wrap="square" rtlCol="0">
              <a:spAutoFit/>
            </a:bodyPr>
            <a:lstStyle/>
            <a:p>
              <a:pPr eaLnBrk="1" fontAlgn="auto" hangingPunct="1">
                <a:spcBef>
                  <a:spcPts val="0"/>
                </a:spcBef>
                <a:spcAft>
                  <a:spcPts val="0"/>
                </a:spcAft>
                <a:defRPr/>
              </a:pPr>
              <a:r>
                <a:rPr lang="zh-CN" altLang="en-US" sz="2400" b="1" kern="0" dirty="0">
                  <a:solidFill>
                    <a:prstClr val="white"/>
                  </a:solidFill>
                  <a:latin typeface="微软雅黑" panose="020B0503020204020204" pitchFamily="34" charset="-122"/>
                  <a:ea typeface="微软雅黑" panose="020B0503020204020204" pitchFamily="34" charset="-122"/>
                </a:rPr>
                <a:t> 极化粒子产生机理</a:t>
              </a:r>
            </a:p>
          </p:txBody>
        </p:sp>
        <p:grpSp>
          <p:nvGrpSpPr>
            <p:cNvPr id="17" name="组合 16">
              <a:extLst>
                <a:ext uri="{FF2B5EF4-FFF2-40B4-BE49-F238E27FC236}">
                  <a16:creationId xmlns:a16="http://schemas.microsoft.com/office/drawing/2014/main" id="{C950CE54-AC65-DAF2-9D3B-5D90B41DBDDB}"/>
                </a:ext>
              </a:extLst>
            </p:cNvPr>
            <p:cNvGrpSpPr/>
            <p:nvPr/>
          </p:nvGrpSpPr>
          <p:grpSpPr>
            <a:xfrm>
              <a:off x="2464579" y="1678769"/>
              <a:ext cx="464347" cy="500066"/>
              <a:chOff x="2500298" y="1658065"/>
              <a:chExt cx="464347" cy="500066"/>
            </a:xfrm>
          </p:grpSpPr>
          <p:sp>
            <p:nvSpPr>
              <p:cNvPr id="19" name="椭圆 18">
                <a:extLst>
                  <a:ext uri="{FF2B5EF4-FFF2-40B4-BE49-F238E27FC236}">
                    <a16:creationId xmlns:a16="http://schemas.microsoft.com/office/drawing/2014/main" id="{73550D39-305E-0861-C349-DE659A7E8821}"/>
                  </a:ext>
                </a:extLst>
              </p:cNvPr>
              <p:cNvSpPr/>
              <p:nvPr/>
            </p:nvSpPr>
            <p:spPr>
              <a:xfrm>
                <a:off x="2500298" y="1658065"/>
                <a:ext cx="464347" cy="500066"/>
              </a:xfrm>
              <a:prstGeom prst="ellipse">
                <a:avLst/>
              </a:prstGeom>
              <a:solidFill>
                <a:srgbClr val="2F5597"/>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r>
                  <a:rPr lang="en-US" altLang="zh-CN" sz="2800" b="1" kern="0" dirty="0">
                    <a:solidFill>
                      <a:prstClr val="white"/>
                    </a:solidFill>
                    <a:latin typeface="微软雅黑" panose="020B0503020204020204" pitchFamily="34" charset="-122"/>
                  </a:rPr>
                  <a:t>2</a:t>
                </a:r>
                <a:endParaRPr lang="zh-CN" altLang="en-US" sz="2800" b="1" kern="0" dirty="0">
                  <a:solidFill>
                    <a:prstClr val="white"/>
                  </a:solidFill>
                  <a:latin typeface="微软雅黑" panose="020B0503020204020204" pitchFamily="34" charset="-122"/>
                </a:endParaRPr>
              </a:p>
            </p:txBody>
          </p:sp>
          <p:sp>
            <p:nvSpPr>
              <p:cNvPr id="20" name="椭圆 19">
                <a:extLst>
                  <a:ext uri="{FF2B5EF4-FFF2-40B4-BE49-F238E27FC236}">
                    <a16:creationId xmlns:a16="http://schemas.microsoft.com/office/drawing/2014/main" id="{A30F91A0-73F6-BA29-94D3-9E3871E3AFB3}"/>
                  </a:ext>
                </a:extLst>
              </p:cNvPr>
              <p:cNvSpPr/>
              <p:nvPr/>
            </p:nvSpPr>
            <p:spPr>
              <a:xfrm>
                <a:off x="2536017" y="1693784"/>
                <a:ext cx="428628" cy="428628"/>
              </a:xfrm>
              <a:prstGeom prst="ellipse">
                <a:avLst/>
              </a:prstGeom>
              <a:noFill/>
              <a:ln w="25400" cap="flat" cmpd="sng" algn="ctr">
                <a:solidFill>
                  <a:sysClr val="window" lastClr="FFFFFF"/>
                </a:solidFill>
                <a:prstDash val="solid"/>
              </a:ln>
              <a:effectLst/>
            </p:spPr>
            <p:txBody>
              <a:bodyPr rtlCol="0" anchor="ctr"/>
              <a:lstStyle/>
              <a:p>
                <a:pPr algn="ctr" eaLnBrk="1" fontAlgn="auto" hangingPunct="1">
                  <a:spcBef>
                    <a:spcPts val="0"/>
                  </a:spcBef>
                  <a:spcAft>
                    <a:spcPts val="0"/>
                  </a:spcAft>
                  <a:defRPr/>
                </a:pPr>
                <a:endParaRPr lang="zh-CN" altLang="en-US" sz="2800" kern="0">
                  <a:solidFill>
                    <a:prstClr val="white"/>
                  </a:solidFill>
                  <a:latin typeface="Calibri" panose="020F0502020204030204"/>
                </a:endParaRPr>
              </a:p>
            </p:txBody>
          </p:sp>
        </p:grpSp>
        <p:sp>
          <p:nvSpPr>
            <p:cNvPr id="18" name="椭圆 17">
              <a:extLst>
                <a:ext uri="{FF2B5EF4-FFF2-40B4-BE49-F238E27FC236}">
                  <a16:creationId xmlns:a16="http://schemas.microsoft.com/office/drawing/2014/main" id="{FFEF5C3C-6ED5-B70D-AB73-042D290D470B}"/>
                </a:ext>
              </a:extLst>
            </p:cNvPr>
            <p:cNvSpPr/>
            <p:nvPr/>
          </p:nvSpPr>
          <p:spPr>
            <a:xfrm>
              <a:off x="2428860" y="1643050"/>
              <a:ext cx="571504" cy="571504"/>
            </a:xfrm>
            <a:prstGeom prst="ellipse">
              <a:avLst/>
            </a:prstGeom>
            <a:noFill/>
            <a:ln w="76200" cap="flat" cmpd="sng" algn="ctr">
              <a:solidFill>
                <a:sysClr val="window" lastClr="FFFFFF"/>
              </a:solidFill>
              <a:prstDash val="solid"/>
            </a:ln>
            <a:effectLst/>
          </p:spPr>
          <p:txBody>
            <a:bodyPr rtlCol="0" anchor="ctr"/>
            <a:lstStyle/>
            <a:p>
              <a:pPr algn="ctr" eaLnBrk="1" fontAlgn="auto" hangingPunct="1">
                <a:spcBef>
                  <a:spcPts val="0"/>
                </a:spcBef>
                <a:spcAft>
                  <a:spcPts val="0"/>
                </a:spcAft>
                <a:defRPr/>
              </a:pPr>
              <a:endParaRPr lang="zh-CN" altLang="en-US" sz="2800" kern="0">
                <a:solidFill>
                  <a:prstClr val="white"/>
                </a:solidFill>
                <a:latin typeface="Calibri" panose="020F0502020204030204"/>
              </a:endParaRPr>
            </a:p>
          </p:txBody>
        </p:sp>
      </p:grpSp>
    </p:spTree>
  </p:cSld>
  <p:clrMapOvr>
    <a:masterClrMapping/>
  </p:clrMapOvr>
  <p:transition spd="slow" advTm="1005"/>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86E66-93B2-F3BA-8ADA-A92FB07504C5}"/>
            </a:ext>
          </a:extLst>
        </p:cNvPr>
        <p:cNvGrpSpPr/>
        <p:nvPr/>
      </p:nvGrpSpPr>
      <p:grpSpPr>
        <a:xfrm>
          <a:off x="0" y="0"/>
          <a:ext cx="0" cy="0"/>
          <a:chOff x="0" y="0"/>
          <a:chExt cx="0" cy="0"/>
        </a:xfrm>
      </p:grpSpPr>
      <p:sp>
        <p:nvSpPr>
          <p:cNvPr id="8" name="TextBox 5">
            <a:extLst>
              <a:ext uri="{FF2B5EF4-FFF2-40B4-BE49-F238E27FC236}">
                <a16:creationId xmlns:a16="http://schemas.microsoft.com/office/drawing/2014/main" id="{B1A031BF-BDAD-331F-996E-44A9BCA31EBA}"/>
              </a:ext>
            </a:extLst>
          </p:cNvPr>
          <p:cNvSpPr txBox="1">
            <a:spLocks noChangeArrowheads="1"/>
          </p:cNvSpPr>
          <p:nvPr/>
        </p:nvSpPr>
        <p:spPr bwMode="auto">
          <a:xfrm>
            <a:off x="95028" y="166720"/>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激光粒子加速</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C07C4493-B421-27D7-FA5C-E2F1778AEE2C}"/>
              </a:ext>
            </a:extLst>
          </p:cNvPr>
          <p:cNvSpPr>
            <a:spLocks noGrp="1"/>
          </p:cNvSpPr>
          <p:nvPr>
            <p:ph type="sldNum" sz="quarter" idx="12"/>
          </p:nvPr>
        </p:nvSpPr>
        <p:spPr>
          <a:xfrm>
            <a:off x="10058400" y="6470651"/>
            <a:ext cx="2133600" cy="365125"/>
          </a:xfrm>
        </p:spPr>
        <p:txBody>
          <a:bodyPr/>
          <a:lstStyle/>
          <a:p>
            <a:pPr>
              <a:defRPr/>
            </a:pPr>
            <a:fld id="{03B6FFE0-05EC-40BF-AF77-037D56D3E786}" type="slidenum">
              <a:rPr lang="zh-CN" altLang="en-US" sz="2400" b="1"/>
              <a:t>20</a:t>
            </a:fld>
            <a:endParaRPr lang="zh-CN" altLang="en-US" sz="2400" b="1"/>
          </a:p>
        </p:txBody>
      </p:sp>
      <p:grpSp>
        <p:nvGrpSpPr>
          <p:cNvPr id="2" name="组合 1">
            <a:extLst>
              <a:ext uri="{FF2B5EF4-FFF2-40B4-BE49-F238E27FC236}">
                <a16:creationId xmlns:a16="http://schemas.microsoft.com/office/drawing/2014/main" id="{C27DBEE9-CD1A-531D-DFAB-B41699DB7440}"/>
              </a:ext>
            </a:extLst>
          </p:cNvPr>
          <p:cNvGrpSpPr/>
          <p:nvPr/>
        </p:nvGrpSpPr>
        <p:grpSpPr>
          <a:xfrm>
            <a:off x="466181" y="1258893"/>
            <a:ext cx="4961970" cy="3215188"/>
            <a:chOff x="6125108" y="1618846"/>
            <a:chExt cx="4961970" cy="3215188"/>
          </a:xfrm>
        </p:grpSpPr>
        <p:pic>
          <p:nvPicPr>
            <p:cNvPr id="3" name="图片 2">
              <a:extLst>
                <a:ext uri="{FF2B5EF4-FFF2-40B4-BE49-F238E27FC236}">
                  <a16:creationId xmlns:a16="http://schemas.microsoft.com/office/drawing/2014/main" id="{F95FACBD-E281-5C31-C2EC-B502A27C6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108" y="1936244"/>
              <a:ext cx="4961970" cy="2897790"/>
            </a:xfrm>
            <a:prstGeom prst="rect">
              <a:avLst/>
            </a:prstGeom>
            <a:ln w="12700">
              <a:solidFill>
                <a:srgbClr val="C00000"/>
              </a:solidFill>
            </a:ln>
          </p:spPr>
        </p:pic>
        <p:sp>
          <p:nvSpPr>
            <p:cNvPr id="6" name="文本框 5">
              <a:extLst>
                <a:ext uri="{FF2B5EF4-FFF2-40B4-BE49-F238E27FC236}">
                  <a16:creationId xmlns:a16="http://schemas.microsoft.com/office/drawing/2014/main" id="{19031BE8-9767-2B0C-5C94-29187D93BB5D}"/>
                </a:ext>
              </a:extLst>
            </p:cNvPr>
            <p:cNvSpPr txBox="1"/>
            <p:nvPr/>
          </p:nvSpPr>
          <p:spPr>
            <a:xfrm>
              <a:off x="6663311" y="1618846"/>
              <a:ext cx="4081117" cy="307777"/>
            </a:xfrm>
            <a:prstGeom prst="rect">
              <a:avLst/>
            </a:prstGeom>
            <a:noFill/>
          </p:spPr>
          <p:txBody>
            <a:bodyPr wrap="none" rtlCol="0">
              <a:spAutoFit/>
            </a:bodyPr>
            <a:lstStyle/>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Andrea Macchi, et al. </a:t>
              </a:r>
              <a:r>
                <a:rPr lang="da-DK" altLang="zh-CN" sz="1400" b="0" i="1"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Rev. Mod. Phys</a:t>
              </a:r>
              <a:r>
                <a:rPr lang="da-DK" altLang="zh-CN" sz="1400" b="0" i="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 </a:t>
              </a:r>
              <a:r>
                <a:rPr lang="da-DK" altLang="zh-CN" sz="1400" b="1" i="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85</a:t>
              </a:r>
              <a:r>
                <a:rPr lang="da-DK" altLang="zh-CN" sz="1400" b="0" i="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 751 (2013)</a:t>
              </a:r>
            </a:p>
          </p:txBody>
        </p:sp>
      </p:grpSp>
      <p:sp>
        <p:nvSpPr>
          <p:cNvPr id="7" name="文本框 6">
            <a:extLst>
              <a:ext uri="{FF2B5EF4-FFF2-40B4-BE49-F238E27FC236}">
                <a16:creationId xmlns:a16="http://schemas.microsoft.com/office/drawing/2014/main" id="{D46023F2-D246-3C50-E5DF-D8ED495B50B6}"/>
              </a:ext>
            </a:extLst>
          </p:cNvPr>
          <p:cNvSpPr txBox="1"/>
          <p:nvPr/>
        </p:nvSpPr>
        <p:spPr>
          <a:xfrm>
            <a:off x="407368" y="4647881"/>
            <a:ext cx="5269904" cy="1938992"/>
          </a:xfrm>
          <a:prstGeom prst="rect">
            <a:avLst/>
          </a:prstGeom>
          <a:noFill/>
        </p:spPr>
        <p:txBody>
          <a:bodyPr wrap="none" rtlCol="0">
            <a:spAutoFit/>
          </a:bodyPr>
          <a:lstStyle/>
          <a:p>
            <a:pPr marL="342900" indent="-342900">
              <a:spcAft>
                <a:spcPts val="600"/>
              </a:spcAft>
              <a:buFont typeface="Wingdings" panose="05000000000000000000" pitchFamily="2" charset="2"/>
              <a:buChar char="Ø"/>
            </a:pP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加速梯度：</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GV/m</a:t>
            </a:r>
          </a:p>
          <a:p>
            <a:pPr marL="342900" indent="-342900">
              <a:spcAft>
                <a:spcPts val="600"/>
              </a:spcAft>
              <a:buFont typeface="Wingdings" panose="05000000000000000000" pitchFamily="2" charset="2"/>
              <a:buChar char="Ø"/>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Target normal sheath acceleration (TNSA)</a:t>
            </a:r>
          </a:p>
          <a:p>
            <a:pPr marL="342900" indent="-342900">
              <a:spcAft>
                <a:spcPts val="600"/>
              </a:spcAft>
              <a:buFont typeface="Wingdings" panose="05000000000000000000" pitchFamily="2" charset="2"/>
              <a:buChar char="Ø"/>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Radiation pressure acceleration (RPA)</a:t>
            </a:r>
          </a:p>
          <a:p>
            <a:pPr marL="342900" indent="-342900">
              <a:spcAft>
                <a:spcPts val="600"/>
              </a:spcAft>
              <a:buFont typeface="Wingdings" panose="05000000000000000000" pitchFamily="2" charset="2"/>
              <a:buChar char="Ø"/>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Relativistic transparency acceleration (RTA)</a:t>
            </a:r>
          </a:p>
          <a:p>
            <a:pPr marL="342900" indent="-342900">
              <a:spcAft>
                <a:spcPts val="600"/>
              </a:spcAft>
              <a:buFont typeface="Wingdings" panose="05000000000000000000" pitchFamily="2" charset="2"/>
              <a:buChar char="Ø"/>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Breakout Afterburner Ion Acceleration (BOA)</a:t>
            </a:r>
          </a:p>
        </p:txBody>
      </p:sp>
      <p:grpSp>
        <p:nvGrpSpPr>
          <p:cNvPr id="9" name="Group 18">
            <a:extLst>
              <a:ext uri="{FF2B5EF4-FFF2-40B4-BE49-F238E27FC236}">
                <a16:creationId xmlns:a16="http://schemas.microsoft.com/office/drawing/2014/main" id="{2FF1DF0F-94E3-376C-84C6-CF486D049F27}"/>
              </a:ext>
            </a:extLst>
          </p:cNvPr>
          <p:cNvGrpSpPr/>
          <p:nvPr/>
        </p:nvGrpSpPr>
        <p:grpSpPr>
          <a:xfrm>
            <a:off x="5934326" y="1203646"/>
            <a:ext cx="3054491" cy="2858230"/>
            <a:chOff x="6348701" y="1006875"/>
            <a:chExt cx="3054491" cy="2858230"/>
          </a:xfrm>
        </p:grpSpPr>
        <p:pic>
          <p:nvPicPr>
            <p:cNvPr id="10" name="Picture 16">
              <a:extLst>
                <a:ext uri="{FF2B5EF4-FFF2-40B4-BE49-F238E27FC236}">
                  <a16:creationId xmlns:a16="http://schemas.microsoft.com/office/drawing/2014/main" id="{9CCFF222-B597-C1D2-09F0-67000638B118}"/>
                </a:ext>
              </a:extLst>
            </p:cNvPr>
            <p:cNvPicPr>
              <a:picLocks noChangeAspect="1"/>
            </p:cNvPicPr>
            <p:nvPr/>
          </p:nvPicPr>
          <p:blipFill>
            <a:blip r:embed="rId4"/>
            <a:stretch>
              <a:fillRect/>
            </a:stretch>
          </p:blipFill>
          <p:spPr>
            <a:xfrm>
              <a:off x="6434272" y="1006875"/>
              <a:ext cx="2790751" cy="2234036"/>
            </a:xfrm>
            <a:prstGeom prst="rect">
              <a:avLst/>
            </a:prstGeom>
            <a:ln>
              <a:solidFill>
                <a:schemeClr val="tx1">
                  <a:lumMod val="50000"/>
                  <a:lumOff val="50000"/>
                </a:schemeClr>
              </a:solidFill>
            </a:ln>
          </p:spPr>
        </p:pic>
        <p:sp>
          <p:nvSpPr>
            <p:cNvPr id="11" name="TextBox 17">
              <a:extLst>
                <a:ext uri="{FF2B5EF4-FFF2-40B4-BE49-F238E27FC236}">
                  <a16:creationId xmlns:a16="http://schemas.microsoft.com/office/drawing/2014/main" id="{260E49FF-EE06-05DF-C5E4-81EF6A733EB7}"/>
                </a:ext>
              </a:extLst>
            </p:cNvPr>
            <p:cNvSpPr txBox="1"/>
            <p:nvPr/>
          </p:nvSpPr>
          <p:spPr>
            <a:xfrm>
              <a:off x="6348701" y="3218774"/>
              <a:ext cx="3054491" cy="646331"/>
            </a:xfrm>
            <a:prstGeom prst="rect">
              <a:avLst/>
            </a:prstGeom>
            <a:noFill/>
          </p:spPr>
          <p:txBody>
            <a:bodyPr wrap="none" rtlCol="0">
              <a:spAutoFit/>
            </a:bodyPr>
            <a:lstStyle/>
            <a:p>
              <a:r>
                <a:rPr lang="en-CN" dirty="0">
                  <a:solidFill>
                    <a:srgbClr val="C00000"/>
                  </a:solidFill>
                  <a:latin typeface="Times New Roman" panose="02020603050405020304" pitchFamily="18" charset="0"/>
                  <a:cs typeface="Times New Roman" panose="02020603050405020304" pitchFamily="18" charset="0"/>
                </a:rPr>
                <a:t>TNSA</a:t>
              </a:r>
              <a:r>
                <a:rPr lang="en-CN" dirty="0">
                  <a:latin typeface="Times New Roman" panose="02020603050405020304" pitchFamily="18" charset="0"/>
                  <a:cs typeface="Times New Roman" panose="02020603050405020304" pitchFamily="18" charset="0"/>
                </a:rPr>
                <a:t>: S. C. Wilks, et al, </a:t>
              </a:r>
              <a:r>
                <a:rPr lang="en-US" dirty="0">
                  <a:latin typeface="Times New Roman" panose="02020603050405020304" pitchFamily="18" charset="0"/>
                  <a:cs typeface="Times New Roman" panose="02020603050405020304" pitchFamily="18" charset="0"/>
                </a:rPr>
                <a:t>POP </a:t>
              </a:r>
            </a:p>
            <a:p>
              <a:r>
                <a:rPr lang="en-US" dirty="0">
                  <a:latin typeface="Times New Roman" panose="02020603050405020304" pitchFamily="18" charset="0"/>
                  <a:cs typeface="Times New Roman" panose="02020603050405020304" pitchFamily="18" charset="0"/>
                </a:rPr>
                <a:t>8, 542–549 (2001) </a:t>
              </a:r>
              <a:endParaRPr lang="en-CN" dirty="0">
                <a:latin typeface="Times New Roman" panose="02020603050405020304" pitchFamily="18" charset="0"/>
                <a:cs typeface="Times New Roman" panose="02020603050405020304" pitchFamily="18" charset="0"/>
              </a:endParaRPr>
            </a:p>
          </p:txBody>
        </p:sp>
      </p:grpSp>
      <p:grpSp>
        <p:nvGrpSpPr>
          <p:cNvPr id="12" name="Group 21">
            <a:extLst>
              <a:ext uri="{FF2B5EF4-FFF2-40B4-BE49-F238E27FC236}">
                <a16:creationId xmlns:a16="http://schemas.microsoft.com/office/drawing/2014/main" id="{00F296D7-6420-B72C-1F15-C6A40777CC1F}"/>
              </a:ext>
            </a:extLst>
          </p:cNvPr>
          <p:cNvGrpSpPr/>
          <p:nvPr/>
        </p:nvGrpSpPr>
        <p:grpSpPr>
          <a:xfrm>
            <a:off x="8810648" y="1203647"/>
            <a:ext cx="3127203" cy="2848016"/>
            <a:chOff x="9225023" y="1006876"/>
            <a:chExt cx="3127203" cy="2848016"/>
          </a:xfrm>
        </p:grpSpPr>
        <p:pic>
          <p:nvPicPr>
            <p:cNvPr id="13" name="Picture 19">
              <a:extLst>
                <a:ext uri="{FF2B5EF4-FFF2-40B4-BE49-F238E27FC236}">
                  <a16:creationId xmlns:a16="http://schemas.microsoft.com/office/drawing/2014/main" id="{CB2D0731-280C-C777-EA0E-8C02EDC9AF9B}"/>
                </a:ext>
              </a:extLst>
            </p:cNvPr>
            <p:cNvPicPr>
              <a:picLocks noChangeAspect="1"/>
            </p:cNvPicPr>
            <p:nvPr/>
          </p:nvPicPr>
          <p:blipFill>
            <a:blip r:embed="rId5"/>
            <a:stretch>
              <a:fillRect/>
            </a:stretch>
          </p:blipFill>
          <p:spPr>
            <a:xfrm>
              <a:off x="9356892" y="1006876"/>
              <a:ext cx="2691826" cy="2234036"/>
            </a:xfrm>
            <a:prstGeom prst="rect">
              <a:avLst/>
            </a:prstGeom>
            <a:ln>
              <a:solidFill>
                <a:schemeClr val="tx1">
                  <a:lumMod val="50000"/>
                  <a:lumOff val="50000"/>
                </a:schemeClr>
              </a:solidFill>
            </a:ln>
          </p:spPr>
        </p:pic>
        <p:sp>
          <p:nvSpPr>
            <p:cNvPr id="14" name="TextBox 20">
              <a:extLst>
                <a:ext uri="{FF2B5EF4-FFF2-40B4-BE49-F238E27FC236}">
                  <a16:creationId xmlns:a16="http://schemas.microsoft.com/office/drawing/2014/main" id="{51E508E8-444C-9FEE-4CA3-F904C36CFEBE}"/>
                </a:ext>
              </a:extLst>
            </p:cNvPr>
            <p:cNvSpPr txBox="1"/>
            <p:nvPr/>
          </p:nvSpPr>
          <p:spPr>
            <a:xfrm>
              <a:off x="9225023" y="3208561"/>
              <a:ext cx="3127203" cy="646331"/>
            </a:xfrm>
            <a:prstGeom prst="rect">
              <a:avLst/>
            </a:prstGeom>
            <a:noFill/>
          </p:spPr>
          <p:txBody>
            <a:bodyPr wrap="none" rtlCol="0">
              <a:spAutoFit/>
            </a:bodyPr>
            <a:lstStyle/>
            <a:p>
              <a:r>
                <a:rPr lang="en-CN" dirty="0">
                  <a:solidFill>
                    <a:srgbClr val="C00000"/>
                  </a:solidFill>
                  <a:latin typeface="Times New Roman" panose="02020603050405020304" pitchFamily="18" charset="0"/>
                  <a:cs typeface="Times New Roman" panose="02020603050405020304" pitchFamily="18" charset="0"/>
                </a:rPr>
                <a:t>Hole Boring</a:t>
              </a:r>
              <a:r>
                <a:rPr lang="en-CN"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Y. </a:t>
              </a:r>
              <a:r>
                <a:rPr lang="en-US" dirty="0" err="1">
                  <a:latin typeface="Times New Roman" panose="02020603050405020304" pitchFamily="18" charset="0"/>
                  <a:cs typeface="Times New Roman" panose="02020603050405020304" pitchFamily="18" charset="0"/>
                </a:rPr>
                <a:t>Sentoku</a:t>
              </a:r>
              <a:r>
                <a:rPr lang="en-CN" dirty="0">
                  <a:latin typeface="Times New Roman" panose="02020603050405020304" pitchFamily="18" charset="0"/>
                  <a:cs typeface="Times New Roman" panose="02020603050405020304" pitchFamily="18" charset="0"/>
                </a:rPr>
                <a:t>, et al, </a:t>
              </a:r>
            </a:p>
            <a:p>
              <a:r>
                <a:rPr lang="en-US" dirty="0">
                  <a:latin typeface="Times New Roman" panose="02020603050405020304" pitchFamily="18" charset="0"/>
                  <a:cs typeface="Times New Roman" panose="02020603050405020304" pitchFamily="18" charset="0"/>
                </a:rPr>
                <a:t>POP, 10, 2009–2015 (2003)</a:t>
              </a:r>
              <a:endParaRPr lang="en-CN" dirty="0">
                <a:latin typeface="Times New Roman" panose="02020603050405020304" pitchFamily="18" charset="0"/>
                <a:cs typeface="Times New Roman" panose="02020603050405020304" pitchFamily="18" charset="0"/>
              </a:endParaRPr>
            </a:p>
          </p:txBody>
        </p:sp>
      </p:grpSp>
      <p:grpSp>
        <p:nvGrpSpPr>
          <p:cNvPr id="15" name="Group 25">
            <a:extLst>
              <a:ext uri="{FF2B5EF4-FFF2-40B4-BE49-F238E27FC236}">
                <a16:creationId xmlns:a16="http://schemas.microsoft.com/office/drawing/2014/main" id="{80F458A6-808E-D353-FE3A-6620437D7150}"/>
              </a:ext>
            </a:extLst>
          </p:cNvPr>
          <p:cNvGrpSpPr/>
          <p:nvPr/>
        </p:nvGrpSpPr>
        <p:grpSpPr>
          <a:xfrm>
            <a:off x="6019895" y="4057772"/>
            <a:ext cx="2790751" cy="2631932"/>
            <a:chOff x="6434270" y="3525332"/>
            <a:chExt cx="2790751" cy="2631932"/>
          </a:xfrm>
        </p:grpSpPr>
        <p:pic>
          <p:nvPicPr>
            <p:cNvPr id="16" name="Picture 2">
              <a:extLst>
                <a:ext uri="{FF2B5EF4-FFF2-40B4-BE49-F238E27FC236}">
                  <a16:creationId xmlns:a16="http://schemas.microsoft.com/office/drawing/2014/main" id="{DC130945-8A13-1D31-C5A3-AA04B8B45E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0924"/>
            <a:stretch>
              <a:fillRect/>
            </a:stretch>
          </p:blipFill>
          <p:spPr bwMode="auto">
            <a:xfrm>
              <a:off x="6434270" y="3525332"/>
              <a:ext cx="2790751" cy="1957615"/>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7" name="TextBox 24">
              <a:extLst>
                <a:ext uri="{FF2B5EF4-FFF2-40B4-BE49-F238E27FC236}">
                  <a16:creationId xmlns:a16="http://schemas.microsoft.com/office/drawing/2014/main" id="{FC439741-5A12-F888-DB7C-9804AC3F2A74}"/>
                </a:ext>
              </a:extLst>
            </p:cNvPr>
            <p:cNvSpPr txBox="1"/>
            <p:nvPr/>
          </p:nvSpPr>
          <p:spPr>
            <a:xfrm>
              <a:off x="6533896" y="5510933"/>
              <a:ext cx="2512483" cy="646331"/>
            </a:xfrm>
            <a:prstGeom prst="rect">
              <a:avLst/>
            </a:prstGeom>
            <a:noFill/>
          </p:spPr>
          <p:txBody>
            <a:bodyPr wrap="none" rtlCol="0">
              <a:spAutoFit/>
            </a:bodyPr>
            <a:lstStyle/>
            <a:p>
              <a:r>
                <a:rPr lang="en-CN" dirty="0">
                  <a:solidFill>
                    <a:srgbClr val="C00000"/>
                  </a:solidFill>
                  <a:latin typeface="Times New Roman" panose="02020603050405020304" pitchFamily="18" charset="0"/>
                  <a:cs typeface="Times New Roman" panose="02020603050405020304" pitchFamily="18" charset="0"/>
                </a:rPr>
                <a:t>RPA</a:t>
              </a:r>
              <a:r>
                <a:rPr lang="en-CN"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 </a:t>
              </a:r>
              <a:r>
                <a:rPr lang="en-US" dirty="0" err="1">
                  <a:latin typeface="Times New Roman" panose="02020603050405020304" pitchFamily="18" charset="0"/>
                  <a:cs typeface="Times New Roman" panose="02020603050405020304" pitchFamily="18" charset="0"/>
                </a:rPr>
                <a:t>Esirkepov</a:t>
              </a:r>
              <a:r>
                <a:rPr lang="en-CN" dirty="0">
                  <a:latin typeface="Times New Roman" panose="02020603050405020304" pitchFamily="18" charset="0"/>
                  <a:cs typeface="Times New Roman" panose="02020603050405020304" pitchFamily="18" charset="0"/>
                </a:rPr>
                <a:t>, et al, </a:t>
              </a:r>
            </a:p>
            <a:p>
              <a:r>
                <a:rPr lang="en-US" dirty="0">
                  <a:solidFill>
                    <a:srgbClr val="000000"/>
                  </a:solidFill>
                  <a:latin typeface="Times New Roman" panose="02020603050405020304" pitchFamily="18" charset="0"/>
                  <a:cs typeface="Times New Roman" panose="02020603050405020304" pitchFamily="18" charset="0"/>
                </a:rPr>
                <a:t>PRL. </a:t>
              </a:r>
              <a:r>
                <a:rPr lang="en-US" b="1" dirty="0">
                  <a:solidFill>
                    <a:srgbClr val="000000"/>
                  </a:solidFill>
                  <a:latin typeface="Times New Roman" panose="02020603050405020304" pitchFamily="18" charset="0"/>
                  <a:cs typeface="Times New Roman" panose="02020603050405020304" pitchFamily="18" charset="0"/>
                </a:rPr>
                <a:t>92</a:t>
              </a:r>
              <a:r>
                <a:rPr lang="en-US" dirty="0">
                  <a:solidFill>
                    <a:srgbClr val="000000"/>
                  </a:solidFill>
                  <a:latin typeface="Times New Roman" panose="02020603050405020304" pitchFamily="18" charset="0"/>
                  <a:cs typeface="Times New Roman" panose="02020603050405020304" pitchFamily="18" charset="0"/>
                </a:rPr>
                <a:t>, 175003 (2004)</a:t>
              </a:r>
              <a:endParaRPr lang="en-CN" dirty="0">
                <a:latin typeface="Times New Roman" panose="02020603050405020304" pitchFamily="18" charset="0"/>
                <a:cs typeface="Times New Roman" panose="02020603050405020304" pitchFamily="18" charset="0"/>
              </a:endParaRPr>
            </a:p>
          </p:txBody>
        </p:sp>
      </p:grpSp>
      <p:pic>
        <p:nvPicPr>
          <p:cNvPr id="18" name="Picture 26">
            <a:extLst>
              <a:ext uri="{FF2B5EF4-FFF2-40B4-BE49-F238E27FC236}">
                <a16:creationId xmlns:a16="http://schemas.microsoft.com/office/drawing/2014/main" id="{F5A99F0C-ECDC-AE23-61D4-14DD00783C31}"/>
              </a:ext>
            </a:extLst>
          </p:cNvPr>
          <p:cNvPicPr>
            <a:picLocks noChangeAspect="1"/>
          </p:cNvPicPr>
          <p:nvPr/>
        </p:nvPicPr>
        <p:blipFill>
          <a:blip r:embed="rId7"/>
          <a:stretch>
            <a:fillRect/>
          </a:stretch>
        </p:blipFill>
        <p:spPr>
          <a:xfrm>
            <a:off x="8942517" y="4051663"/>
            <a:ext cx="2693576" cy="1963725"/>
          </a:xfrm>
          <a:prstGeom prst="rect">
            <a:avLst/>
          </a:prstGeom>
          <a:ln>
            <a:solidFill>
              <a:schemeClr val="tx1">
                <a:lumMod val="50000"/>
                <a:lumOff val="50000"/>
              </a:schemeClr>
            </a:solidFill>
          </a:ln>
        </p:spPr>
      </p:pic>
      <p:sp>
        <p:nvSpPr>
          <p:cNvPr id="19" name="TextBox 27">
            <a:extLst>
              <a:ext uri="{FF2B5EF4-FFF2-40B4-BE49-F238E27FC236}">
                <a16:creationId xmlns:a16="http://schemas.microsoft.com/office/drawing/2014/main" id="{67B4AED6-8418-4C51-D03C-03B26C672193}"/>
              </a:ext>
            </a:extLst>
          </p:cNvPr>
          <p:cNvSpPr txBox="1"/>
          <p:nvPr/>
        </p:nvSpPr>
        <p:spPr>
          <a:xfrm>
            <a:off x="8942517" y="6015388"/>
            <a:ext cx="2572114" cy="646331"/>
          </a:xfrm>
          <a:prstGeom prst="rect">
            <a:avLst/>
          </a:prstGeom>
          <a:noFill/>
        </p:spPr>
        <p:txBody>
          <a:bodyPr wrap="none" rtlCol="0">
            <a:spAutoFit/>
          </a:bodyPr>
          <a:lstStyle/>
          <a:p>
            <a:r>
              <a:rPr lang="en-CN" dirty="0">
                <a:solidFill>
                  <a:srgbClr val="C00000"/>
                </a:solidFill>
                <a:latin typeface="Times New Roman" panose="02020603050405020304" pitchFamily="18" charset="0"/>
                <a:cs typeface="Times New Roman" panose="02020603050405020304" pitchFamily="18" charset="0"/>
              </a:rPr>
              <a:t>BOA</a:t>
            </a:r>
            <a:r>
              <a:rPr lang="en-CN"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L. Yin</a:t>
            </a:r>
            <a:r>
              <a:rPr lang="en-CN" dirty="0">
                <a:latin typeface="Times New Roman" panose="02020603050405020304" pitchFamily="18" charset="0"/>
                <a:cs typeface="Times New Roman" panose="02020603050405020304" pitchFamily="18" charset="0"/>
              </a:rPr>
              <a:t>, et al, </a:t>
            </a:r>
          </a:p>
          <a:p>
            <a:r>
              <a:rPr lang="en-US" dirty="0">
                <a:solidFill>
                  <a:srgbClr val="000000"/>
                </a:solidFill>
                <a:latin typeface="Times New Roman" panose="02020603050405020304" pitchFamily="18" charset="0"/>
                <a:cs typeface="Times New Roman" panose="02020603050405020304" pitchFamily="18" charset="0"/>
              </a:rPr>
              <a:t>PRL 107, 045003 (2011)</a:t>
            </a:r>
            <a:endParaRPr lang="en-C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1969888"/>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4C344-8BA1-3232-7087-FA8B11EA3E53}"/>
            </a:ext>
          </a:extLst>
        </p:cNvPr>
        <p:cNvGrpSpPr/>
        <p:nvPr/>
      </p:nvGrpSpPr>
      <p:grpSpPr>
        <a:xfrm>
          <a:off x="0" y="0"/>
          <a:ext cx="0" cy="0"/>
          <a:chOff x="0" y="0"/>
          <a:chExt cx="0" cy="0"/>
        </a:xfrm>
      </p:grpSpPr>
      <p:sp>
        <p:nvSpPr>
          <p:cNvPr id="8" name="TextBox 5">
            <a:extLst>
              <a:ext uri="{FF2B5EF4-FFF2-40B4-BE49-F238E27FC236}">
                <a16:creationId xmlns:a16="http://schemas.microsoft.com/office/drawing/2014/main" id="{99C957FB-42F8-B03D-243B-CEF8B3B4ACE1}"/>
              </a:ext>
            </a:extLst>
          </p:cNvPr>
          <p:cNvSpPr txBox="1">
            <a:spLocks noChangeArrowheads="1"/>
          </p:cNvSpPr>
          <p:nvPr/>
        </p:nvSpPr>
        <p:spPr bwMode="auto">
          <a:xfrm>
            <a:off x="95028" y="166720"/>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激光粒子加速</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29F772BF-CE51-9C7A-B8E6-929E66F953A9}"/>
              </a:ext>
            </a:extLst>
          </p:cNvPr>
          <p:cNvSpPr>
            <a:spLocks noGrp="1"/>
          </p:cNvSpPr>
          <p:nvPr>
            <p:ph type="sldNum" sz="quarter" idx="12"/>
          </p:nvPr>
        </p:nvSpPr>
        <p:spPr>
          <a:xfrm>
            <a:off x="10058400" y="6470651"/>
            <a:ext cx="2133600" cy="365125"/>
          </a:xfrm>
        </p:spPr>
        <p:txBody>
          <a:bodyPr/>
          <a:lstStyle/>
          <a:p>
            <a:pPr>
              <a:defRPr/>
            </a:pPr>
            <a:fld id="{03B6FFE0-05EC-40BF-AF77-037D56D3E786}" type="slidenum">
              <a:rPr lang="zh-CN" altLang="en-US" sz="2400" b="1"/>
              <a:t>21</a:t>
            </a:fld>
            <a:endParaRPr lang="zh-CN" altLang="en-US" sz="2400" b="1"/>
          </a:p>
        </p:txBody>
      </p:sp>
      <p:grpSp>
        <p:nvGrpSpPr>
          <p:cNvPr id="2" name="Group 27">
            <a:extLst>
              <a:ext uri="{FF2B5EF4-FFF2-40B4-BE49-F238E27FC236}">
                <a16:creationId xmlns:a16="http://schemas.microsoft.com/office/drawing/2014/main" id="{33E4CC14-B696-AB70-3FA5-47602EFA9149}"/>
              </a:ext>
            </a:extLst>
          </p:cNvPr>
          <p:cNvGrpSpPr/>
          <p:nvPr/>
        </p:nvGrpSpPr>
        <p:grpSpPr>
          <a:xfrm>
            <a:off x="833125" y="1680658"/>
            <a:ext cx="4338472" cy="4363140"/>
            <a:chOff x="7073024" y="926978"/>
            <a:chExt cx="4338472" cy="4363140"/>
          </a:xfrm>
        </p:grpSpPr>
        <p:sp>
          <p:nvSpPr>
            <p:cNvPr id="3" name="文本框 2">
              <a:extLst>
                <a:ext uri="{FF2B5EF4-FFF2-40B4-BE49-F238E27FC236}">
                  <a16:creationId xmlns:a16="http://schemas.microsoft.com/office/drawing/2014/main" id="{24949607-548A-D462-9FBC-0BDA00E3479A}"/>
                </a:ext>
              </a:extLst>
            </p:cNvPr>
            <p:cNvSpPr txBox="1"/>
            <p:nvPr/>
          </p:nvSpPr>
          <p:spPr>
            <a:xfrm>
              <a:off x="8530001" y="4920786"/>
              <a:ext cx="1338828" cy="369332"/>
            </a:xfrm>
            <a:prstGeom prst="rect">
              <a:avLst/>
            </a:prstGeom>
            <a:noFill/>
          </p:spPr>
          <p:txBody>
            <a:bodyPr wrap="none" rtlCol="0">
              <a:spAutoFit/>
            </a:bodyPr>
            <a:lstStyle/>
            <a:p>
              <a:r>
                <a:rPr lang="zh-CN" altLang="en-US" dirty="0">
                  <a:latin typeface="Times New Roman" panose="02020603050405020304" pitchFamily="18" charset="0"/>
                  <a:ea typeface="楷体" panose="02010609060101010101" pitchFamily="49" charset="-122"/>
                  <a:cs typeface="Times New Roman" panose="02020603050405020304" pitchFamily="18" charset="0"/>
                </a:rPr>
                <a:t>文献中结果</a:t>
              </a:r>
            </a:p>
          </p:txBody>
        </p:sp>
        <p:grpSp>
          <p:nvGrpSpPr>
            <p:cNvPr id="5" name="组合 4">
              <a:extLst>
                <a:ext uri="{FF2B5EF4-FFF2-40B4-BE49-F238E27FC236}">
                  <a16:creationId xmlns:a16="http://schemas.microsoft.com/office/drawing/2014/main" id="{C3E4F3FF-1573-C923-2028-8075FF48FD23}"/>
                </a:ext>
              </a:extLst>
            </p:cNvPr>
            <p:cNvGrpSpPr/>
            <p:nvPr/>
          </p:nvGrpSpPr>
          <p:grpSpPr>
            <a:xfrm>
              <a:off x="7073024" y="926978"/>
              <a:ext cx="4338472" cy="3948533"/>
              <a:chOff x="665043" y="1199400"/>
              <a:chExt cx="4338472" cy="3948533"/>
            </a:xfrm>
          </p:grpSpPr>
          <p:pic>
            <p:nvPicPr>
              <p:cNvPr id="6" name="Picture 2">
                <a:extLst>
                  <a:ext uri="{FF2B5EF4-FFF2-40B4-BE49-F238E27FC236}">
                    <a16:creationId xmlns:a16="http://schemas.microsoft.com/office/drawing/2014/main" id="{2108ECCF-8F18-9852-B07A-6FD40CF25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43" y="1554263"/>
                <a:ext cx="4338472" cy="3593670"/>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08636361-5482-9E9D-D8DC-746E7F8F556A}"/>
                  </a:ext>
                </a:extLst>
              </p:cNvPr>
              <p:cNvSpPr txBox="1"/>
              <p:nvPr/>
            </p:nvSpPr>
            <p:spPr>
              <a:xfrm>
                <a:off x="665043" y="1199400"/>
                <a:ext cx="4333238" cy="307777"/>
              </a:xfrm>
              <a:prstGeom prst="rect">
                <a:avLst/>
              </a:prstGeom>
              <a:noFill/>
            </p:spPr>
            <p:txBody>
              <a:bodyPr wrap="none" rtlCol="0">
                <a:spAutoFit/>
              </a:bodyPr>
              <a:lstStyle/>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Hiroyuki Daido, et al. </a:t>
                </a:r>
                <a:r>
                  <a:rPr lang="en-US" altLang="zh-CN" sz="1400" b="0" i="1" dirty="0">
                    <a:solidFill>
                      <a:srgbClr val="333333"/>
                    </a:solidFill>
                    <a:effectLst/>
                    <a:latin typeface="Times New Roman" panose="02020603050405020304" pitchFamily="18" charset="0"/>
                    <a:ea typeface="楷体" panose="02010609060101010101" pitchFamily="49" charset="-122"/>
                    <a:cs typeface="Times New Roman" panose="02020603050405020304" pitchFamily="18" charset="0"/>
                  </a:rPr>
                  <a:t>Rep. Prog. Phys</a:t>
                </a:r>
                <a:r>
                  <a:rPr lang="en-US" altLang="zh-CN" sz="1400" b="0" dirty="0">
                    <a:solidFill>
                      <a:srgbClr val="333333"/>
                    </a:solidFill>
                    <a:effectLst/>
                    <a:latin typeface="Times New Roman" panose="02020603050405020304" pitchFamily="18" charset="0"/>
                    <a:ea typeface="楷体" panose="02010609060101010101" pitchFamily="49" charset="-122"/>
                    <a:cs typeface="Times New Roman" panose="02020603050405020304" pitchFamily="18" charset="0"/>
                  </a:rPr>
                  <a:t>. </a:t>
                </a:r>
                <a:r>
                  <a:rPr lang="en-US" altLang="zh-CN" sz="1400" b="1" dirty="0">
                    <a:solidFill>
                      <a:srgbClr val="333333"/>
                    </a:solidFill>
                    <a:effectLst/>
                    <a:latin typeface="Times New Roman" panose="02020603050405020304" pitchFamily="18" charset="0"/>
                    <a:ea typeface="楷体" panose="02010609060101010101" pitchFamily="49" charset="-122"/>
                    <a:cs typeface="Times New Roman" panose="02020603050405020304" pitchFamily="18" charset="0"/>
                  </a:rPr>
                  <a:t>75</a:t>
                </a:r>
                <a:r>
                  <a:rPr lang="en-US" altLang="zh-CN" sz="1400" b="0" dirty="0">
                    <a:solidFill>
                      <a:srgbClr val="333333"/>
                    </a:solidFill>
                    <a:effectLst/>
                    <a:latin typeface="Times New Roman" panose="02020603050405020304" pitchFamily="18" charset="0"/>
                    <a:ea typeface="楷体" panose="02010609060101010101" pitchFamily="49" charset="-122"/>
                    <a:cs typeface="Times New Roman" panose="02020603050405020304" pitchFamily="18" charset="0"/>
                  </a:rPr>
                  <a:t> 056401 (2012)</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p:txBody>
          </p:sp>
        </p:grpSp>
      </p:grpSp>
      <p:grpSp>
        <p:nvGrpSpPr>
          <p:cNvPr id="10" name="Group 29">
            <a:extLst>
              <a:ext uri="{FF2B5EF4-FFF2-40B4-BE49-F238E27FC236}">
                <a16:creationId xmlns:a16="http://schemas.microsoft.com/office/drawing/2014/main" id="{D953C19F-6407-C942-1EE1-920D7A423789}"/>
              </a:ext>
            </a:extLst>
          </p:cNvPr>
          <p:cNvGrpSpPr/>
          <p:nvPr/>
        </p:nvGrpSpPr>
        <p:grpSpPr>
          <a:xfrm>
            <a:off x="6927943" y="2065393"/>
            <a:ext cx="4833399" cy="4008277"/>
            <a:chOff x="1960940" y="2020049"/>
            <a:chExt cx="4833399" cy="4008277"/>
          </a:xfrm>
        </p:grpSpPr>
        <p:sp>
          <p:nvSpPr>
            <p:cNvPr id="11" name="Rectangle 28">
              <a:extLst>
                <a:ext uri="{FF2B5EF4-FFF2-40B4-BE49-F238E27FC236}">
                  <a16:creationId xmlns:a16="http://schemas.microsoft.com/office/drawing/2014/main" id="{3273D7C7-4FE7-4723-F333-BE9DA9034052}"/>
                </a:ext>
              </a:extLst>
            </p:cNvPr>
            <p:cNvSpPr/>
            <p:nvPr/>
          </p:nvSpPr>
          <p:spPr>
            <a:xfrm>
              <a:off x="1960940" y="2020049"/>
              <a:ext cx="4833399" cy="3593670"/>
            </a:xfrm>
            <a:prstGeom prst="rect">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12" name="图片 11">
              <a:extLst>
                <a:ext uri="{FF2B5EF4-FFF2-40B4-BE49-F238E27FC236}">
                  <a16:creationId xmlns:a16="http://schemas.microsoft.com/office/drawing/2014/main" id="{86C18A3E-B063-DFA9-61F5-FF16FF6451DF}"/>
                </a:ext>
              </a:extLst>
            </p:cNvPr>
            <p:cNvPicPr>
              <a:picLocks noChangeAspect="1"/>
            </p:cNvPicPr>
            <p:nvPr/>
          </p:nvPicPr>
          <p:blipFill>
            <a:blip r:embed="rId4">
              <a:extLst>
                <a:ext uri="{28A0092B-C50C-407E-A947-70E740481C1C}">
                  <a14:useLocalDpi xmlns:a14="http://schemas.microsoft.com/office/drawing/2010/main" val="0"/>
                </a:ext>
              </a:extLst>
            </a:blip>
            <a:srcRect l="8759" t="9348" r="10659" b="8542"/>
            <a:stretch>
              <a:fillRect/>
            </a:stretch>
          </p:blipFill>
          <p:spPr>
            <a:xfrm>
              <a:off x="2182133" y="2023795"/>
              <a:ext cx="4520701" cy="3427883"/>
            </a:xfrm>
            <a:prstGeom prst="rect">
              <a:avLst/>
            </a:prstGeom>
          </p:spPr>
        </p:pic>
        <p:sp>
          <p:nvSpPr>
            <p:cNvPr id="13" name="文本框 12">
              <a:extLst>
                <a:ext uri="{FF2B5EF4-FFF2-40B4-BE49-F238E27FC236}">
                  <a16:creationId xmlns:a16="http://schemas.microsoft.com/office/drawing/2014/main" id="{CFD1F16D-FA2D-1F59-AF0B-602146265598}"/>
                </a:ext>
              </a:extLst>
            </p:cNvPr>
            <p:cNvSpPr txBox="1"/>
            <p:nvPr/>
          </p:nvSpPr>
          <p:spPr>
            <a:xfrm>
              <a:off x="2897473" y="5658994"/>
              <a:ext cx="2762827" cy="369332"/>
            </a:xfrm>
            <a:prstGeom prst="rect">
              <a:avLst/>
            </a:prstGeom>
            <a:noFill/>
          </p:spPr>
          <p:txBody>
            <a:bodyPr wrap="square" rtlCol="0">
              <a:spAutoFit/>
            </a:bodyPr>
            <a:lstStyle/>
            <a:p>
              <a:pPr algn="ctr"/>
              <a:r>
                <a:rPr lang="zh-CN" altLang="en-US" dirty="0">
                  <a:latin typeface="Times New Roman" panose="02020603050405020304" pitchFamily="18" charset="0"/>
                  <a:ea typeface="楷体" panose="02010609060101010101" pitchFamily="49" charset="-122"/>
                  <a:cs typeface="Times New Roman" panose="02020603050405020304" pitchFamily="18" charset="0"/>
                </a:rPr>
                <a:t>机器学习结果</a:t>
              </a:r>
            </a:p>
          </p:txBody>
        </p:sp>
        <mc:AlternateContent xmlns:mc="http://schemas.openxmlformats.org/markup-compatibility/2006" xmlns:a14="http://schemas.microsoft.com/office/drawing/2010/main">
          <mc:Choice Requires="a14">
            <p:sp>
              <p:nvSpPr>
                <p:cNvPr id="14" name="TextBox 16">
                  <a:extLst>
                    <a:ext uri="{FF2B5EF4-FFF2-40B4-BE49-F238E27FC236}">
                      <a16:creationId xmlns:a16="http://schemas.microsoft.com/office/drawing/2014/main" id="{6B55CFD5-1F33-6410-C7D1-B1B6D7E7A3DF}"/>
                    </a:ext>
                  </a:extLst>
                </p:cNvPr>
                <p:cNvSpPr txBox="1"/>
                <p:nvPr/>
              </p:nvSpPr>
              <p:spPr>
                <a:xfrm rot="16200000">
                  <a:off x="1552127" y="3486581"/>
                  <a:ext cx="110158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𝐼</m:t>
                        </m:r>
                        <m:r>
                          <a:rPr lang="en-US" b="0" i="1" smtClean="0">
                            <a:latin typeface="Cambria Math" panose="02040503050406030204" pitchFamily="18" charset="0"/>
                          </a:rPr>
                          <m:t>(</m:t>
                        </m:r>
                        <m:r>
                          <m:rPr>
                            <m:sty m:val="p"/>
                          </m:rPr>
                          <a:rPr lang="en-US" b="0" i="0" smtClean="0">
                            <a:latin typeface="Cambria Math" panose="02040503050406030204" pitchFamily="18" charset="0"/>
                          </a:rPr>
                          <m:t>W</m:t>
                        </m:r>
                        <m:r>
                          <m:rPr>
                            <m:lit/>
                          </m:rPr>
                          <a:rPr lang="en-US" b="0" i="0" smtClean="0">
                            <a:latin typeface="Cambria Math" panose="02040503050406030204" pitchFamily="18" charset="0"/>
                          </a:rPr>
                          <m:t>/</m:t>
                        </m:r>
                        <m:r>
                          <m:rPr>
                            <m:sty m:val="p"/>
                          </m:rPr>
                          <a:rPr lang="en-US" b="0" i="0" smtClean="0">
                            <a:latin typeface="Cambria Math" panose="02040503050406030204" pitchFamily="18" charset="0"/>
                          </a:rPr>
                          <m:t>c</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m</m:t>
                            </m:r>
                          </m:e>
                          <m:sup>
                            <m:r>
                              <a:rPr lang="en-US" b="0" i="0" smtClean="0">
                                <a:latin typeface="Cambria Math" panose="02040503050406030204" pitchFamily="18" charset="0"/>
                              </a:rPr>
                              <m:t>2</m:t>
                            </m:r>
                          </m:sup>
                        </m:sSup>
                        <m:r>
                          <a:rPr lang="en-US" b="0" i="1" smtClean="0">
                            <a:latin typeface="Cambria Math" panose="02040503050406030204" pitchFamily="18" charset="0"/>
                          </a:rPr>
                          <m:t>)</m:t>
                        </m:r>
                      </m:oMath>
                    </m:oMathPara>
                  </a14:m>
                  <a:endParaRPr lang="en-CN" dirty="0"/>
                </a:p>
              </p:txBody>
            </p:sp>
          </mc:Choice>
          <mc:Fallback xmlns="">
            <p:sp>
              <p:nvSpPr>
                <p:cNvPr id="17" name="TextBox 16">
                  <a:extLst>
                    <a:ext uri="{FF2B5EF4-FFF2-40B4-BE49-F238E27FC236}">
                      <a16:creationId xmlns:a16="http://schemas.microsoft.com/office/drawing/2014/main" id="{33898265-4CBC-ABC4-AA08-5122097A1F1E}"/>
                    </a:ext>
                  </a:extLst>
                </p:cNvPr>
                <p:cNvSpPr txBox="1">
                  <a:spLocks noRot="1" noChangeAspect="1" noMove="1" noResize="1" noEditPoints="1" noAdjustHandles="1" noChangeArrowheads="1" noChangeShapeType="1" noTextEdit="1"/>
                </p:cNvSpPr>
                <p:nvPr/>
              </p:nvSpPr>
              <p:spPr>
                <a:xfrm rot="16200000">
                  <a:off x="1552127" y="3486581"/>
                  <a:ext cx="1101584" cy="276999"/>
                </a:xfrm>
                <a:prstGeom prst="rect">
                  <a:avLst/>
                </a:prstGeom>
                <a:blipFill>
                  <a:blip r:embed="rId6"/>
                  <a:stretch>
                    <a:fillRect l="-4348" t="-4545" r="-34783" b="-3409"/>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5" name="TextBox 17">
                  <a:extLst>
                    <a:ext uri="{FF2B5EF4-FFF2-40B4-BE49-F238E27FC236}">
                      <a16:creationId xmlns:a16="http://schemas.microsoft.com/office/drawing/2014/main" id="{ACE34CBC-5C70-129F-1CFB-06C6B7A54B09}"/>
                    </a:ext>
                  </a:extLst>
                </p:cNvPr>
                <p:cNvSpPr txBox="1"/>
                <p:nvPr/>
              </p:nvSpPr>
              <p:spPr>
                <a:xfrm>
                  <a:off x="4511931" y="5230497"/>
                  <a:ext cx="19319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𝜎</m:t>
                        </m:r>
                      </m:oMath>
                    </m:oMathPara>
                  </a14:m>
                  <a:endParaRPr lang="en-CN" dirty="0"/>
                </a:p>
              </p:txBody>
            </p:sp>
          </mc:Choice>
          <mc:Fallback xmlns="">
            <p:sp>
              <p:nvSpPr>
                <p:cNvPr id="18" name="TextBox 17">
                  <a:extLst>
                    <a:ext uri="{FF2B5EF4-FFF2-40B4-BE49-F238E27FC236}">
                      <a16:creationId xmlns:a16="http://schemas.microsoft.com/office/drawing/2014/main" id="{298522B2-5CC6-A4E9-7149-A6740102A208}"/>
                    </a:ext>
                  </a:extLst>
                </p:cNvPr>
                <p:cNvSpPr txBox="1">
                  <a:spLocks noRot="1" noChangeAspect="1" noMove="1" noResize="1" noEditPoints="1" noAdjustHandles="1" noChangeArrowheads="1" noChangeShapeType="1" noTextEdit="1"/>
                </p:cNvSpPr>
                <p:nvPr/>
              </p:nvSpPr>
              <p:spPr>
                <a:xfrm>
                  <a:off x="4511931" y="5230497"/>
                  <a:ext cx="193193" cy="276999"/>
                </a:xfrm>
                <a:prstGeom prst="rect">
                  <a:avLst/>
                </a:prstGeom>
                <a:blipFill>
                  <a:blip r:embed="rId7"/>
                  <a:stretch>
                    <a:fillRect l="-12500" r="-12500"/>
                  </a:stretch>
                </a:blipFill>
              </p:spPr>
              <p:txBody>
                <a:bodyPr/>
                <a:lstStyle/>
                <a:p>
                  <a:r>
                    <a:rPr lang="en-CN">
                      <a:noFill/>
                    </a:rPr>
                    <a:t> </a:t>
                  </a:r>
                </a:p>
              </p:txBody>
            </p:sp>
          </mc:Fallback>
        </mc:AlternateContent>
      </p:grpSp>
      <p:grpSp>
        <p:nvGrpSpPr>
          <p:cNvPr id="16" name="组合 67">
            <a:extLst>
              <a:ext uri="{FF2B5EF4-FFF2-40B4-BE49-F238E27FC236}">
                <a16:creationId xmlns:a16="http://schemas.microsoft.com/office/drawing/2014/main" id="{7E2A5DEF-7587-827B-40B5-6EE94C40D70E}"/>
              </a:ext>
            </a:extLst>
          </p:cNvPr>
          <p:cNvGrpSpPr/>
          <p:nvPr/>
        </p:nvGrpSpPr>
        <p:grpSpPr>
          <a:xfrm>
            <a:off x="7567929" y="1239225"/>
            <a:ext cx="3715044" cy="720448"/>
            <a:chOff x="5816743" y="1559521"/>
            <a:chExt cx="3715044" cy="1235957"/>
          </a:xfrm>
        </p:grpSpPr>
        <p:sp>
          <p:nvSpPr>
            <p:cNvPr id="17" name="矩形: 圆角 29">
              <a:extLst>
                <a:ext uri="{FF2B5EF4-FFF2-40B4-BE49-F238E27FC236}">
                  <a16:creationId xmlns:a16="http://schemas.microsoft.com/office/drawing/2014/main" id="{322B6B7C-85DD-B06D-55EE-D8637B835E4F}"/>
                </a:ext>
              </a:extLst>
            </p:cNvPr>
            <p:cNvSpPr/>
            <p:nvPr/>
          </p:nvSpPr>
          <p:spPr>
            <a:xfrm>
              <a:off x="6921343" y="2426146"/>
              <a:ext cx="1399222" cy="369332"/>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latin typeface="Times New Roman" panose="02020603050405020304" pitchFamily="18" charset="0"/>
                  <a:ea typeface="KaiTi" panose="02010609060101010101" pitchFamily="49" charset="-122"/>
                  <a:cs typeface="Times New Roman" panose="02020603050405020304" pitchFamily="18" charset="0"/>
                </a:rPr>
                <a:t>机器学习</a:t>
              </a:r>
            </a:p>
          </p:txBody>
        </p:sp>
        <p:sp>
          <p:nvSpPr>
            <p:cNvPr id="18" name="矩形: 圆角 30">
              <a:extLst>
                <a:ext uri="{FF2B5EF4-FFF2-40B4-BE49-F238E27FC236}">
                  <a16:creationId xmlns:a16="http://schemas.microsoft.com/office/drawing/2014/main" id="{29EA787D-E5DD-9FC2-9D39-6240E2E9801D}"/>
                </a:ext>
              </a:extLst>
            </p:cNvPr>
            <p:cNvSpPr/>
            <p:nvPr/>
          </p:nvSpPr>
          <p:spPr>
            <a:xfrm>
              <a:off x="8462587" y="1708687"/>
              <a:ext cx="1069200" cy="369332"/>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Times New Roman" panose="02020603050405020304" pitchFamily="18" charset="0"/>
                  <a:ea typeface="KaiTi" panose="02010609060101010101" pitchFamily="49" charset="-122"/>
                  <a:cs typeface="Times New Roman" panose="02020603050405020304" pitchFamily="18" charset="0"/>
                </a:rPr>
                <a:t>PIC</a:t>
              </a:r>
              <a:endParaRPr lang="zh-CN" altLang="en-US" sz="2000" dirty="0">
                <a:solidFill>
                  <a:schemeClr val="tx1"/>
                </a:solidFill>
                <a:latin typeface="Times New Roman" panose="02020603050405020304" pitchFamily="18" charset="0"/>
                <a:ea typeface="KaiTi" panose="02010609060101010101" pitchFamily="49" charset="-122"/>
                <a:cs typeface="Times New Roman" panose="02020603050405020304" pitchFamily="18" charset="0"/>
              </a:endParaRPr>
            </a:p>
          </p:txBody>
        </p:sp>
        <p:sp>
          <p:nvSpPr>
            <p:cNvPr id="19" name="矩形: 圆角 31">
              <a:extLst>
                <a:ext uri="{FF2B5EF4-FFF2-40B4-BE49-F238E27FC236}">
                  <a16:creationId xmlns:a16="http://schemas.microsoft.com/office/drawing/2014/main" id="{3D5BF8B3-6038-F188-B051-9E815D18DE30}"/>
                </a:ext>
              </a:extLst>
            </p:cNvPr>
            <p:cNvSpPr/>
            <p:nvPr/>
          </p:nvSpPr>
          <p:spPr>
            <a:xfrm>
              <a:off x="5816743" y="1730151"/>
              <a:ext cx="1067320" cy="369332"/>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latin typeface="Times New Roman" panose="02020603050405020304" pitchFamily="18" charset="0"/>
                  <a:ea typeface="KaiTi" panose="02010609060101010101" pitchFamily="49" charset="-122"/>
                  <a:cs typeface="Times New Roman" panose="02020603050405020304" pitchFamily="18" charset="0"/>
                </a:rPr>
                <a:t>优化</a:t>
              </a:r>
            </a:p>
          </p:txBody>
        </p:sp>
        <p:cxnSp>
          <p:nvCxnSpPr>
            <p:cNvPr id="20" name="连接符: 曲线 32">
              <a:extLst>
                <a:ext uri="{FF2B5EF4-FFF2-40B4-BE49-F238E27FC236}">
                  <a16:creationId xmlns:a16="http://schemas.microsoft.com/office/drawing/2014/main" id="{521A8F08-8C16-BCE4-4D3A-3DA178FBA6FE}"/>
                </a:ext>
              </a:extLst>
            </p:cNvPr>
            <p:cNvCxnSpPr>
              <a:cxnSpLocks/>
              <a:stCxn id="18" idx="2"/>
              <a:endCxn id="17" idx="3"/>
            </p:cNvCxnSpPr>
            <p:nvPr/>
          </p:nvCxnSpPr>
          <p:spPr>
            <a:xfrm rot="5400000">
              <a:off x="8392480" y="2006104"/>
              <a:ext cx="532793" cy="676622"/>
            </a:xfrm>
            <a:prstGeom prst="curvedConnector2">
              <a:avLst/>
            </a:prstGeom>
            <a:ln w="88900" cmpd="dbl">
              <a:solidFill>
                <a:schemeClr val="accent2"/>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1" name="连接符: 曲线 33">
              <a:extLst>
                <a:ext uri="{FF2B5EF4-FFF2-40B4-BE49-F238E27FC236}">
                  <a16:creationId xmlns:a16="http://schemas.microsoft.com/office/drawing/2014/main" id="{94C2D93A-4749-6B02-B51C-D87685B51DF1}"/>
                </a:ext>
              </a:extLst>
            </p:cNvPr>
            <p:cNvCxnSpPr>
              <a:cxnSpLocks/>
              <a:stCxn id="17" idx="1"/>
              <a:endCxn id="19" idx="2"/>
            </p:cNvCxnSpPr>
            <p:nvPr/>
          </p:nvCxnSpPr>
          <p:spPr>
            <a:xfrm rot="10800000">
              <a:off x="6350403" y="2099484"/>
              <a:ext cx="570940" cy="511329"/>
            </a:xfrm>
            <a:prstGeom prst="curvedConnector2">
              <a:avLst/>
            </a:prstGeom>
            <a:ln w="88900" cmpd="dbl">
              <a:solidFill>
                <a:schemeClr val="accent2"/>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2" name="连接符: 曲线 34">
              <a:extLst>
                <a:ext uri="{FF2B5EF4-FFF2-40B4-BE49-F238E27FC236}">
                  <a16:creationId xmlns:a16="http://schemas.microsoft.com/office/drawing/2014/main" id="{8AA93751-4DB5-0DF4-E856-F7CB7F57D34E}"/>
                </a:ext>
              </a:extLst>
            </p:cNvPr>
            <p:cNvCxnSpPr>
              <a:cxnSpLocks/>
            </p:cNvCxnSpPr>
            <p:nvPr/>
          </p:nvCxnSpPr>
          <p:spPr>
            <a:xfrm rot="5400000" flipH="1" flipV="1">
              <a:off x="7663064" y="246861"/>
              <a:ext cx="21463" cy="2646784"/>
            </a:xfrm>
            <a:prstGeom prst="curvedConnector3">
              <a:avLst>
                <a:gd name="adj1" fmla="val 2601048"/>
              </a:avLst>
            </a:prstGeom>
            <a:ln w="88900" cmpd="dbl">
              <a:solidFill>
                <a:schemeClr val="accent2"/>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grpSp>
      <p:sp>
        <p:nvSpPr>
          <p:cNvPr id="23" name="TextBox 30">
            <a:extLst>
              <a:ext uri="{FF2B5EF4-FFF2-40B4-BE49-F238E27FC236}">
                <a16:creationId xmlns:a16="http://schemas.microsoft.com/office/drawing/2014/main" id="{D7191D28-92A6-F667-AAA1-1F0DF3F5C899}"/>
              </a:ext>
            </a:extLst>
          </p:cNvPr>
          <p:cNvSpPr txBox="1"/>
          <p:nvPr/>
        </p:nvSpPr>
        <p:spPr>
          <a:xfrm>
            <a:off x="7774749" y="6212867"/>
            <a:ext cx="4567302" cy="369332"/>
          </a:xfrm>
          <a:prstGeom prst="rect">
            <a:avLst/>
          </a:prstGeom>
          <a:noFill/>
        </p:spPr>
        <p:txBody>
          <a:bodyPr wrap="square" rtlCol="0">
            <a:spAutoFit/>
          </a:bodyPr>
          <a:lstStyle/>
          <a:p>
            <a:pPr marL="285750" indent="-285750">
              <a:buFont typeface="Wingdings" panose="05000000000000000000" pitchFamily="2" charset="2"/>
              <a:buChar char="p"/>
            </a:pPr>
            <a:r>
              <a:rPr lang="en-CN" dirty="0">
                <a:latin typeface="Times New Roman" panose="02020603050405020304" pitchFamily="18" charset="0"/>
                <a:cs typeface="Times New Roman" panose="02020603050405020304" pitchFamily="18" charset="0"/>
              </a:rPr>
              <a:t>Yan-Xi, Wu</a:t>
            </a:r>
            <a:r>
              <a:rPr lang="en-US"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a:t>
            </a:r>
            <a:r>
              <a:rPr lang="en-CN" dirty="0">
                <a:latin typeface="Times New Roman" panose="02020603050405020304" pitchFamily="18" charset="0"/>
                <a:cs typeface="Times New Roman" panose="02020603050405020304" pitchFamily="18" charset="0"/>
              </a:rPr>
              <a:t>et al</a:t>
            </a:r>
            <a:r>
              <a:rPr lang="en-US" dirty="0">
                <a:latin typeface="Times New Roman" panose="02020603050405020304" pitchFamily="18" charset="0"/>
                <a:cs typeface="Times New Roman" panose="02020603050405020304" pitchFamily="18" charset="0"/>
              </a:rPr>
              <a:t> </a:t>
            </a:r>
            <a:r>
              <a:rPr lang="en-CN" dirty="0">
                <a:latin typeface="Times New Roman" panose="02020603050405020304" pitchFamily="18" charset="0"/>
                <a:cs typeface="Times New Roman" panose="02020603050405020304" pitchFamily="18" charset="0"/>
              </a:rPr>
              <a:t>(to be submitted)</a:t>
            </a:r>
          </a:p>
        </p:txBody>
      </p:sp>
      <mc:AlternateContent xmlns:mc="http://schemas.openxmlformats.org/markup-compatibility/2006" xmlns:a14="http://schemas.microsoft.com/office/drawing/2010/main">
        <mc:Choice Requires="a14">
          <p:sp>
            <p:nvSpPr>
              <p:cNvPr id="24" name="TextBox 32">
                <a:extLst>
                  <a:ext uri="{FF2B5EF4-FFF2-40B4-BE49-F238E27FC236}">
                    <a16:creationId xmlns:a16="http://schemas.microsoft.com/office/drawing/2014/main" id="{63709E05-7E9D-6E74-83A1-FC8EB6073290}"/>
                  </a:ext>
                </a:extLst>
              </p:cNvPr>
              <p:cNvSpPr txBox="1"/>
              <p:nvPr/>
            </p:nvSpPr>
            <p:spPr>
              <a:xfrm>
                <a:off x="695469" y="946244"/>
                <a:ext cx="4707144" cy="707886"/>
              </a:xfrm>
              <a:prstGeom prst="rect">
                <a:avLst/>
              </a:prstGeom>
              <a:noFill/>
            </p:spPr>
            <p:txBody>
              <a:bodyPr wrap="square">
                <a:spAutoFit/>
              </a:bodyPr>
              <a:lstStyle/>
              <a:p>
                <a14:m>
                  <m:oMath xmlns:m="http://schemas.openxmlformats.org/officeDocument/2006/math">
                    <m:r>
                      <a:rPr lang="en-US" altLang="zh-CN" sz="2000" b="0" i="1" smtClean="0">
                        <a:latin typeface="Cambria Math" panose="02040503050406030204" pitchFamily="18" charset="0"/>
                      </a:rPr>
                      <m:t>𝜎</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𝐼</m:t>
                    </m:r>
                  </m:oMath>
                </a14:m>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相对论透明度</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vs </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激光强度</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平面内激光离子加速机制区域分布</a:t>
                </a:r>
              </a:p>
            </p:txBody>
          </p:sp>
        </mc:Choice>
        <mc:Fallback xmlns="">
          <p:sp>
            <p:nvSpPr>
              <p:cNvPr id="24" name="TextBox 32">
                <a:extLst>
                  <a:ext uri="{FF2B5EF4-FFF2-40B4-BE49-F238E27FC236}">
                    <a16:creationId xmlns:a16="http://schemas.microsoft.com/office/drawing/2014/main" id="{63709E05-7E9D-6E74-83A1-FC8EB6073290}"/>
                  </a:ext>
                </a:extLst>
              </p:cNvPr>
              <p:cNvSpPr txBox="1">
                <a:spLocks noRot="1" noChangeAspect="1" noMove="1" noResize="1" noEditPoints="1" noAdjustHandles="1" noChangeArrowheads="1" noChangeShapeType="1" noTextEdit="1"/>
              </p:cNvSpPr>
              <p:nvPr/>
            </p:nvSpPr>
            <p:spPr>
              <a:xfrm>
                <a:off x="695469" y="946244"/>
                <a:ext cx="4707144" cy="707886"/>
              </a:xfrm>
              <a:prstGeom prst="rect">
                <a:avLst/>
              </a:prstGeom>
              <a:blipFill>
                <a:blip r:embed="rId8"/>
                <a:stretch>
                  <a:fillRect l="-1295" t="-6034" b="-12931"/>
                </a:stretch>
              </a:blipFill>
            </p:spPr>
            <p:txBody>
              <a:bodyPr/>
              <a:lstStyle/>
              <a:p>
                <a:r>
                  <a:rPr lang="zh-CN" altLang="en-US">
                    <a:noFill/>
                  </a:rPr>
                  <a:t> </a:t>
                </a:r>
              </a:p>
            </p:txBody>
          </p:sp>
        </mc:Fallback>
      </mc:AlternateContent>
      <p:sp>
        <p:nvSpPr>
          <p:cNvPr id="28" name="文本框 27">
            <a:extLst>
              <a:ext uri="{FF2B5EF4-FFF2-40B4-BE49-F238E27FC236}">
                <a16:creationId xmlns:a16="http://schemas.microsoft.com/office/drawing/2014/main" id="{D601D470-215C-B944-A70E-C1C72896F68C}"/>
              </a:ext>
            </a:extLst>
          </p:cNvPr>
          <p:cNvSpPr txBox="1"/>
          <p:nvPr/>
        </p:nvSpPr>
        <p:spPr>
          <a:xfrm>
            <a:off x="37818" y="6339031"/>
            <a:ext cx="7032104" cy="461665"/>
          </a:xfrm>
          <a:prstGeom prst="rect">
            <a:avLst/>
          </a:prstGeom>
          <a:noFill/>
        </p:spPr>
        <p:txBody>
          <a:bodyPr wrap="square">
            <a:spAutoFit/>
          </a:bodyPr>
          <a:lstStyle/>
          <a:p>
            <a:pPr marL="285750" indent="-285750">
              <a:buFont typeface="Wingdings" panose="05000000000000000000" pitchFamily="2" charset="2"/>
              <a:buChar char="p"/>
            </a:pPr>
            <a:r>
              <a:rPr lang="zh-CN" altLang="en-US" sz="1200" dirty="0"/>
              <a:t>优化</a:t>
            </a:r>
            <a:r>
              <a:rPr lang="en-US" altLang="zh-CN" sz="1200" dirty="0"/>
              <a:t>:</a:t>
            </a:r>
            <a:r>
              <a:rPr lang="zh-CN" altLang="en-US" sz="1200" dirty="0"/>
              <a:t> 遗传算法、贝叶斯优化、粒子群优化等</a:t>
            </a:r>
            <a:endParaRPr lang="en-US" altLang="zh-CN" sz="1200" dirty="0"/>
          </a:p>
          <a:p>
            <a:pPr marL="285750" indent="-285750">
              <a:buFont typeface="Wingdings" panose="05000000000000000000" pitchFamily="2" charset="2"/>
              <a:buChar char="p"/>
            </a:pPr>
            <a:r>
              <a:rPr lang="zh-CN" altLang="en-US" sz="1200" dirty="0"/>
              <a:t>机器学习</a:t>
            </a:r>
            <a:r>
              <a:rPr lang="en-US" altLang="zh-CN" sz="1200" dirty="0"/>
              <a:t>:</a:t>
            </a:r>
            <a:r>
              <a:rPr lang="zh-CN" altLang="en-US" sz="1200" dirty="0"/>
              <a:t>神经网络、聚类（</a:t>
            </a:r>
            <a:r>
              <a:rPr lang="en-US" altLang="zh-CN" sz="1200" dirty="0"/>
              <a:t>k-means</a:t>
            </a:r>
            <a:r>
              <a:rPr lang="zh-CN" altLang="en-US" sz="1200" dirty="0"/>
              <a:t>、</a:t>
            </a:r>
            <a:r>
              <a:rPr lang="en-US" altLang="zh-CN" sz="1200" dirty="0"/>
              <a:t>DBSCAN</a:t>
            </a:r>
            <a:r>
              <a:rPr lang="zh-CN" altLang="en-US" sz="1200" dirty="0"/>
              <a:t>（基于密度的空间聚类算法）等）、主成分分析等</a:t>
            </a:r>
          </a:p>
        </p:txBody>
      </p:sp>
    </p:spTree>
    <p:extLst>
      <p:ext uri="{BB962C8B-B14F-4D97-AF65-F5344CB8AC3E}">
        <p14:creationId xmlns:p14="http://schemas.microsoft.com/office/powerpoint/2010/main" val="2383554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99BD7-0DF5-24DD-97E8-90C142AE4D0E}"/>
            </a:ext>
          </a:extLst>
        </p:cNvPr>
        <p:cNvGrpSpPr/>
        <p:nvPr/>
      </p:nvGrpSpPr>
      <p:grpSpPr>
        <a:xfrm>
          <a:off x="0" y="0"/>
          <a:ext cx="0" cy="0"/>
          <a:chOff x="0" y="0"/>
          <a:chExt cx="0" cy="0"/>
        </a:xfrm>
      </p:grpSpPr>
      <p:sp>
        <p:nvSpPr>
          <p:cNvPr id="8" name="TextBox 5">
            <a:extLst>
              <a:ext uri="{FF2B5EF4-FFF2-40B4-BE49-F238E27FC236}">
                <a16:creationId xmlns:a16="http://schemas.microsoft.com/office/drawing/2014/main" id="{29028EEE-D416-42B3-98FA-4FCAFB5CF4EC}"/>
              </a:ext>
            </a:extLst>
          </p:cNvPr>
          <p:cNvSpPr txBox="1">
            <a:spLocks noChangeArrowheads="1"/>
          </p:cNvSpPr>
          <p:nvPr/>
        </p:nvSpPr>
        <p:spPr bwMode="auto">
          <a:xfrm>
            <a:off x="95028" y="166720"/>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激光粒子加速</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88E92782-E43F-2B3B-3386-2A065864F423}"/>
              </a:ext>
            </a:extLst>
          </p:cNvPr>
          <p:cNvSpPr>
            <a:spLocks noGrp="1"/>
          </p:cNvSpPr>
          <p:nvPr>
            <p:ph type="sldNum" sz="quarter" idx="12"/>
          </p:nvPr>
        </p:nvSpPr>
        <p:spPr>
          <a:xfrm>
            <a:off x="10058400" y="6470651"/>
            <a:ext cx="2133600" cy="365125"/>
          </a:xfrm>
        </p:spPr>
        <p:txBody>
          <a:bodyPr/>
          <a:lstStyle/>
          <a:p>
            <a:pPr>
              <a:defRPr/>
            </a:pPr>
            <a:fld id="{03B6FFE0-05EC-40BF-AF77-037D56D3E786}" type="slidenum">
              <a:rPr lang="zh-CN" altLang="en-US" sz="2400" b="1"/>
              <a:t>22</a:t>
            </a:fld>
            <a:endParaRPr lang="zh-CN" altLang="en-US" sz="2400" b="1" dirty="0"/>
          </a:p>
        </p:txBody>
      </p:sp>
      <p:sp>
        <p:nvSpPr>
          <p:cNvPr id="2" name="文本框 1">
            <a:extLst>
              <a:ext uri="{FF2B5EF4-FFF2-40B4-BE49-F238E27FC236}">
                <a16:creationId xmlns:a16="http://schemas.microsoft.com/office/drawing/2014/main" id="{3A164911-A3C6-A913-FE38-3E23388EDB07}"/>
              </a:ext>
            </a:extLst>
          </p:cNvPr>
          <p:cNvSpPr txBox="1"/>
          <p:nvPr/>
        </p:nvSpPr>
        <p:spPr>
          <a:xfrm>
            <a:off x="8024191" y="2730448"/>
            <a:ext cx="3898248" cy="1938992"/>
          </a:xfrm>
          <a:prstGeom prst="rect">
            <a:avLst/>
          </a:prstGeom>
          <a:noFill/>
        </p:spPr>
        <p:txBody>
          <a:bodyPr wrap="square" rtlCol="0">
            <a:spAutoFit/>
          </a:bodyPr>
          <a:lstStyle/>
          <a:p>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静电分离场产生方式、离子加速过程表明：</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机器学习方法发现的物理机制对应于：</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TNSA</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RPA</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RTA</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三种离子加速机制</a:t>
            </a:r>
          </a:p>
        </p:txBody>
      </p:sp>
      <p:grpSp>
        <p:nvGrpSpPr>
          <p:cNvPr id="3" name="组合 2">
            <a:extLst>
              <a:ext uri="{FF2B5EF4-FFF2-40B4-BE49-F238E27FC236}">
                <a16:creationId xmlns:a16="http://schemas.microsoft.com/office/drawing/2014/main" id="{3CF93F98-5028-8A1F-73FF-F79EE2F5950A}"/>
              </a:ext>
            </a:extLst>
          </p:cNvPr>
          <p:cNvGrpSpPr/>
          <p:nvPr/>
        </p:nvGrpSpPr>
        <p:grpSpPr>
          <a:xfrm>
            <a:off x="289157" y="1196752"/>
            <a:ext cx="7591604" cy="4752000"/>
            <a:chOff x="475090" y="1604350"/>
            <a:chExt cx="7591604" cy="4752000"/>
          </a:xfrm>
        </p:grpSpPr>
        <p:grpSp>
          <p:nvGrpSpPr>
            <p:cNvPr id="5" name="组合 4">
              <a:extLst>
                <a:ext uri="{FF2B5EF4-FFF2-40B4-BE49-F238E27FC236}">
                  <a16:creationId xmlns:a16="http://schemas.microsoft.com/office/drawing/2014/main" id="{FC95C77A-9C2E-4357-6D37-545C820F955D}"/>
                </a:ext>
              </a:extLst>
            </p:cNvPr>
            <p:cNvGrpSpPr/>
            <p:nvPr/>
          </p:nvGrpSpPr>
          <p:grpSpPr>
            <a:xfrm>
              <a:off x="475090" y="2451699"/>
              <a:ext cx="787395" cy="2936440"/>
              <a:chOff x="1654142" y="2229492"/>
              <a:chExt cx="787395" cy="2936440"/>
            </a:xfrm>
          </p:grpSpPr>
          <p:sp>
            <p:nvSpPr>
              <p:cNvPr id="7" name="文本框 6">
                <a:extLst>
                  <a:ext uri="{FF2B5EF4-FFF2-40B4-BE49-F238E27FC236}">
                    <a16:creationId xmlns:a16="http://schemas.microsoft.com/office/drawing/2014/main" id="{877A221B-95A7-CD6A-A541-C494ADF7E8A5}"/>
                  </a:ext>
                </a:extLst>
              </p:cNvPr>
              <p:cNvSpPr txBox="1"/>
              <p:nvPr/>
            </p:nvSpPr>
            <p:spPr>
              <a:xfrm>
                <a:off x="1654142" y="2229492"/>
                <a:ext cx="787395" cy="369332"/>
              </a:xfrm>
              <a:prstGeom prst="rect">
                <a:avLst/>
              </a:prstGeom>
              <a:noFill/>
            </p:spPr>
            <p:txBody>
              <a:bodyPr wrap="non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TNSA</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9" name="文本框 8">
                <a:extLst>
                  <a:ext uri="{FF2B5EF4-FFF2-40B4-BE49-F238E27FC236}">
                    <a16:creationId xmlns:a16="http://schemas.microsoft.com/office/drawing/2014/main" id="{0AB7F23E-E259-0229-7392-3CFB40716F54}"/>
                  </a:ext>
                </a:extLst>
              </p:cNvPr>
              <p:cNvSpPr txBox="1"/>
              <p:nvPr/>
            </p:nvSpPr>
            <p:spPr>
              <a:xfrm>
                <a:off x="1739774" y="3429000"/>
                <a:ext cx="612347" cy="369332"/>
              </a:xfrm>
              <a:prstGeom prst="rect">
                <a:avLst/>
              </a:prstGeom>
              <a:noFill/>
            </p:spPr>
            <p:txBody>
              <a:bodyPr wrap="non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RPA</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0" name="文本框 9">
                <a:extLst>
                  <a:ext uri="{FF2B5EF4-FFF2-40B4-BE49-F238E27FC236}">
                    <a16:creationId xmlns:a16="http://schemas.microsoft.com/office/drawing/2014/main" id="{D6D57635-3873-A071-DEC6-3F22668C2905}"/>
                  </a:ext>
                </a:extLst>
              </p:cNvPr>
              <p:cNvSpPr txBox="1"/>
              <p:nvPr/>
            </p:nvSpPr>
            <p:spPr>
              <a:xfrm>
                <a:off x="1737273" y="4796600"/>
                <a:ext cx="614014" cy="369332"/>
              </a:xfrm>
              <a:prstGeom prst="rect">
                <a:avLst/>
              </a:prstGeom>
              <a:noFill/>
            </p:spPr>
            <p:txBody>
              <a:bodyPr wrap="non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RTA</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grpSp>
        <p:pic>
          <p:nvPicPr>
            <p:cNvPr id="6" name="图片 5">
              <a:extLst>
                <a:ext uri="{FF2B5EF4-FFF2-40B4-BE49-F238E27FC236}">
                  <a16:creationId xmlns:a16="http://schemas.microsoft.com/office/drawing/2014/main" id="{1BC6C512-60B2-CBF2-0622-BDDB6B196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485" y="1604350"/>
              <a:ext cx="6804209" cy="4752000"/>
            </a:xfrm>
            <a:prstGeom prst="rect">
              <a:avLst/>
            </a:prstGeom>
            <a:noFill/>
            <a:ln>
              <a:noFill/>
            </a:ln>
          </p:spPr>
        </p:pic>
      </p:grpSp>
      <p:sp>
        <p:nvSpPr>
          <p:cNvPr id="11" name="文本框 14">
            <a:extLst>
              <a:ext uri="{FF2B5EF4-FFF2-40B4-BE49-F238E27FC236}">
                <a16:creationId xmlns:a16="http://schemas.microsoft.com/office/drawing/2014/main" id="{EB118288-1D70-E73E-B23F-CFA837E2B9C3}"/>
              </a:ext>
            </a:extLst>
          </p:cNvPr>
          <p:cNvSpPr txBox="1"/>
          <p:nvPr/>
        </p:nvSpPr>
        <p:spPr>
          <a:xfrm>
            <a:off x="986302" y="5921142"/>
            <a:ext cx="8792792" cy="510778"/>
          </a:xfrm>
          <a:prstGeom prst="roundRect">
            <a:avLst/>
          </a:prstGeom>
          <a:solidFill>
            <a:schemeClr val="accent4">
              <a:lumMod val="40000"/>
              <a:lumOff val="60000"/>
            </a:schemeClr>
          </a:solidFill>
          <a:ln>
            <a:solidFill>
              <a:schemeClr val="tx1"/>
            </a:solidFill>
          </a:ln>
        </p:spPr>
        <p:txBody>
          <a:bodyPr wrap="none" rtlCol="0">
            <a:spAutoFit/>
          </a:bodyPr>
          <a:lstStyle/>
          <a:p>
            <a:pPr algn="ctr"/>
            <a:r>
              <a:rPr lang="zh-CN" altLang="en-US" sz="24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机器学习与传统算法耦合可高效发掘不同机制的离子加速方案</a:t>
            </a:r>
          </a:p>
        </p:txBody>
      </p:sp>
      <p:sp>
        <p:nvSpPr>
          <p:cNvPr id="12" name="TextBox 17">
            <a:extLst>
              <a:ext uri="{FF2B5EF4-FFF2-40B4-BE49-F238E27FC236}">
                <a16:creationId xmlns:a16="http://schemas.microsoft.com/office/drawing/2014/main" id="{4F749DB0-4837-F8C5-D0DF-51A694EA1FBE}"/>
              </a:ext>
            </a:extLst>
          </p:cNvPr>
          <p:cNvSpPr txBox="1"/>
          <p:nvPr/>
        </p:nvSpPr>
        <p:spPr>
          <a:xfrm>
            <a:off x="289157" y="6488668"/>
            <a:ext cx="3777381" cy="369332"/>
          </a:xfrm>
          <a:prstGeom prst="rect">
            <a:avLst/>
          </a:prstGeom>
          <a:noFill/>
        </p:spPr>
        <p:txBody>
          <a:bodyPr wrap="none" rtlCol="0">
            <a:spAutoFit/>
          </a:bodyPr>
          <a:lstStyle/>
          <a:p>
            <a:pPr marL="285750" indent="-285750">
              <a:buFont typeface="Wingdings" panose="05000000000000000000" pitchFamily="2" charset="2"/>
              <a:buChar char="p"/>
            </a:pPr>
            <a:r>
              <a:rPr lang="en-CN" dirty="0">
                <a:latin typeface="Times New Roman" panose="02020603050405020304" pitchFamily="18" charset="0"/>
                <a:cs typeface="Times New Roman" panose="02020603050405020304" pitchFamily="18" charset="0"/>
              </a:rPr>
              <a:t>Yan-Xi, Wu, et al, (to be submitted)</a:t>
            </a:r>
          </a:p>
        </p:txBody>
      </p:sp>
    </p:spTree>
    <p:extLst>
      <p:ext uri="{BB962C8B-B14F-4D97-AF65-F5344CB8AC3E}">
        <p14:creationId xmlns:p14="http://schemas.microsoft.com/office/powerpoint/2010/main" val="20673676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5D40E-73C7-A758-F1C2-A663FDA7D656}"/>
            </a:ext>
          </a:extLst>
        </p:cNvPr>
        <p:cNvGrpSpPr/>
        <p:nvPr/>
      </p:nvGrpSpPr>
      <p:grpSpPr>
        <a:xfrm>
          <a:off x="0" y="0"/>
          <a:ext cx="0" cy="0"/>
          <a:chOff x="0" y="0"/>
          <a:chExt cx="0" cy="0"/>
        </a:xfrm>
      </p:grpSpPr>
      <p:sp>
        <p:nvSpPr>
          <p:cNvPr id="8" name="TextBox 5">
            <a:extLst>
              <a:ext uri="{FF2B5EF4-FFF2-40B4-BE49-F238E27FC236}">
                <a16:creationId xmlns:a16="http://schemas.microsoft.com/office/drawing/2014/main" id="{DA905C46-ADE0-FE2A-8DDE-E563C11CAAB4}"/>
              </a:ext>
            </a:extLst>
          </p:cNvPr>
          <p:cNvSpPr txBox="1">
            <a:spLocks noChangeArrowheads="1"/>
          </p:cNvSpPr>
          <p:nvPr/>
        </p:nvSpPr>
        <p:spPr bwMode="auto">
          <a:xfrm>
            <a:off x="95028" y="166720"/>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纵向极化轻子束产生</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9A120DF8-555E-1159-0A21-999B58142127}"/>
              </a:ext>
            </a:extLst>
          </p:cNvPr>
          <p:cNvSpPr>
            <a:spLocks noGrp="1"/>
          </p:cNvSpPr>
          <p:nvPr>
            <p:ph type="sldNum" sz="quarter" idx="12"/>
          </p:nvPr>
        </p:nvSpPr>
        <p:spPr>
          <a:xfrm>
            <a:off x="10058400" y="6470651"/>
            <a:ext cx="2133600" cy="365125"/>
          </a:xfrm>
        </p:spPr>
        <p:txBody>
          <a:bodyPr/>
          <a:lstStyle/>
          <a:p>
            <a:pPr>
              <a:defRPr/>
            </a:pPr>
            <a:fld id="{03B6FFE0-05EC-40BF-AF77-037D56D3E786}" type="slidenum">
              <a:rPr lang="zh-CN" altLang="en-US" sz="2400" b="1"/>
              <a:t>23</a:t>
            </a:fld>
            <a:endParaRPr lang="zh-CN" altLang="en-US" sz="2400" b="1"/>
          </a:p>
        </p:txBody>
      </p:sp>
      <p:cxnSp>
        <p:nvCxnSpPr>
          <p:cNvPr id="2" name="直接连接符 1">
            <a:extLst>
              <a:ext uri="{FF2B5EF4-FFF2-40B4-BE49-F238E27FC236}">
                <a16:creationId xmlns:a16="http://schemas.microsoft.com/office/drawing/2014/main" id="{601176DF-9414-4964-B433-6302624736FC}"/>
              </a:ext>
            </a:extLst>
          </p:cNvPr>
          <p:cNvCxnSpPr/>
          <p:nvPr/>
        </p:nvCxnSpPr>
        <p:spPr>
          <a:xfrm>
            <a:off x="821743" y="910656"/>
            <a:ext cx="904708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7DC9A929-A0F6-3CC9-6197-01E46DB98041}"/>
              </a:ext>
            </a:extLst>
          </p:cNvPr>
          <p:cNvGrpSpPr/>
          <p:nvPr/>
        </p:nvGrpSpPr>
        <p:grpSpPr>
          <a:xfrm>
            <a:off x="285842" y="1052026"/>
            <a:ext cx="7016329" cy="5515584"/>
            <a:chOff x="355292" y="1342416"/>
            <a:chExt cx="7016329" cy="5515584"/>
          </a:xfrm>
        </p:grpSpPr>
        <p:pic>
          <p:nvPicPr>
            <p:cNvPr id="5" name="图片 4">
              <a:extLst>
                <a:ext uri="{FF2B5EF4-FFF2-40B4-BE49-F238E27FC236}">
                  <a16:creationId xmlns:a16="http://schemas.microsoft.com/office/drawing/2014/main" id="{A693A409-4F87-D5EB-5077-302E670D9B18}"/>
                </a:ext>
              </a:extLst>
            </p:cNvPr>
            <p:cNvPicPr>
              <a:picLocks noChangeAspect="1"/>
            </p:cNvPicPr>
            <p:nvPr/>
          </p:nvPicPr>
          <p:blipFill>
            <a:blip r:embed="rId3" cstate="print">
              <a:extLst>
                <a:ext uri="{28A0092B-C50C-407E-A947-70E740481C1C}">
                  <a14:useLocalDpi xmlns:a14="http://schemas.microsoft.com/office/drawing/2010/main" val="0"/>
                </a:ext>
              </a:extLst>
            </a:blip>
            <a:srcRect t="4633"/>
            <a:stretch/>
          </p:blipFill>
          <p:spPr>
            <a:xfrm>
              <a:off x="355292" y="1342416"/>
              <a:ext cx="7016329" cy="5515584"/>
            </a:xfrm>
            <a:prstGeom prst="rect">
              <a:avLst/>
            </a:prstGeom>
            <a:ln>
              <a:solidFill>
                <a:schemeClr val="tx1">
                  <a:lumMod val="50000"/>
                  <a:lumOff val="50000"/>
                </a:schemeClr>
              </a:solidFill>
            </a:ln>
          </p:spPr>
        </p:pic>
        <p:sp>
          <p:nvSpPr>
            <p:cNvPr id="6" name="文本框 5">
              <a:extLst>
                <a:ext uri="{FF2B5EF4-FFF2-40B4-BE49-F238E27FC236}">
                  <a16:creationId xmlns:a16="http://schemas.microsoft.com/office/drawing/2014/main" id="{614C86C7-5C30-764C-7F48-360F4C52FC2C}"/>
                </a:ext>
              </a:extLst>
            </p:cNvPr>
            <p:cNvSpPr txBox="1"/>
            <p:nvPr/>
          </p:nvSpPr>
          <p:spPr>
            <a:xfrm>
              <a:off x="933857" y="1342416"/>
              <a:ext cx="441146" cy="369332"/>
            </a:xfrm>
            <a:prstGeom prst="rect">
              <a:avLst/>
            </a:prstGeom>
            <a:noFill/>
          </p:spPr>
          <p:txBody>
            <a:bodyPr wrap="non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(a)</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 name="文本框 6">
              <a:extLst>
                <a:ext uri="{FF2B5EF4-FFF2-40B4-BE49-F238E27FC236}">
                  <a16:creationId xmlns:a16="http://schemas.microsoft.com/office/drawing/2014/main" id="{6561FA46-03D4-1C9D-4442-818D45C090F3}"/>
                </a:ext>
              </a:extLst>
            </p:cNvPr>
            <p:cNvSpPr txBox="1"/>
            <p:nvPr/>
          </p:nvSpPr>
          <p:spPr>
            <a:xfrm>
              <a:off x="3451494" y="1342416"/>
              <a:ext cx="453970" cy="369332"/>
            </a:xfrm>
            <a:prstGeom prst="rect">
              <a:avLst/>
            </a:prstGeom>
            <a:noFill/>
          </p:spPr>
          <p:txBody>
            <a:bodyPr wrap="non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(b)</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9" name="文本框 8">
              <a:extLst>
                <a:ext uri="{FF2B5EF4-FFF2-40B4-BE49-F238E27FC236}">
                  <a16:creationId xmlns:a16="http://schemas.microsoft.com/office/drawing/2014/main" id="{50F254C5-98E4-990F-F70D-29B9024CB224}"/>
                </a:ext>
              </a:extLst>
            </p:cNvPr>
            <p:cNvSpPr txBox="1"/>
            <p:nvPr/>
          </p:nvSpPr>
          <p:spPr>
            <a:xfrm>
              <a:off x="5119572" y="1342416"/>
              <a:ext cx="441146" cy="369332"/>
            </a:xfrm>
            <a:prstGeom prst="rect">
              <a:avLst/>
            </a:prstGeom>
            <a:noFill/>
          </p:spPr>
          <p:txBody>
            <a:bodyPr wrap="squar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(c)</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0" name="文本框 9">
              <a:extLst>
                <a:ext uri="{FF2B5EF4-FFF2-40B4-BE49-F238E27FC236}">
                  <a16:creationId xmlns:a16="http://schemas.microsoft.com/office/drawing/2014/main" id="{006FE2C0-83B6-31F1-2CBB-CF1E7AE7F4D4}"/>
                </a:ext>
              </a:extLst>
            </p:cNvPr>
            <p:cNvSpPr txBox="1"/>
            <p:nvPr/>
          </p:nvSpPr>
          <p:spPr>
            <a:xfrm>
              <a:off x="914401" y="2762657"/>
              <a:ext cx="453970" cy="369332"/>
            </a:xfrm>
            <a:prstGeom prst="rect">
              <a:avLst/>
            </a:prstGeom>
            <a:noFill/>
          </p:spPr>
          <p:txBody>
            <a:bodyPr wrap="non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(d)</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1" name="文本框 10">
              <a:extLst>
                <a:ext uri="{FF2B5EF4-FFF2-40B4-BE49-F238E27FC236}">
                  <a16:creationId xmlns:a16="http://schemas.microsoft.com/office/drawing/2014/main" id="{E4ED03A0-CA7C-24F3-8DCA-54ABFF243313}"/>
                </a:ext>
              </a:extLst>
            </p:cNvPr>
            <p:cNvSpPr txBox="1"/>
            <p:nvPr/>
          </p:nvSpPr>
          <p:spPr>
            <a:xfrm>
              <a:off x="3464318" y="2733155"/>
              <a:ext cx="441146" cy="369332"/>
            </a:xfrm>
            <a:prstGeom prst="rect">
              <a:avLst/>
            </a:prstGeom>
            <a:noFill/>
          </p:spPr>
          <p:txBody>
            <a:bodyPr wrap="non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(e)</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2" name="文本框 11">
              <a:extLst>
                <a:ext uri="{FF2B5EF4-FFF2-40B4-BE49-F238E27FC236}">
                  <a16:creationId xmlns:a16="http://schemas.microsoft.com/office/drawing/2014/main" id="{649FC4ED-E670-BAFE-4164-7472FFBAC3A8}"/>
                </a:ext>
              </a:extLst>
            </p:cNvPr>
            <p:cNvSpPr txBox="1"/>
            <p:nvPr/>
          </p:nvSpPr>
          <p:spPr>
            <a:xfrm>
              <a:off x="5119572" y="2762657"/>
              <a:ext cx="415498" cy="369332"/>
            </a:xfrm>
            <a:prstGeom prst="rect">
              <a:avLst/>
            </a:prstGeom>
            <a:noFill/>
          </p:spPr>
          <p:txBody>
            <a:bodyPr wrap="non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(f)</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3" name="文本框 12">
              <a:extLst>
                <a:ext uri="{FF2B5EF4-FFF2-40B4-BE49-F238E27FC236}">
                  <a16:creationId xmlns:a16="http://schemas.microsoft.com/office/drawing/2014/main" id="{690DA243-90D8-4EE9-3EE5-8C56F7C9671D}"/>
                </a:ext>
              </a:extLst>
            </p:cNvPr>
            <p:cNvSpPr txBox="1"/>
            <p:nvPr/>
          </p:nvSpPr>
          <p:spPr>
            <a:xfrm>
              <a:off x="884997" y="4189376"/>
              <a:ext cx="453970" cy="369332"/>
            </a:xfrm>
            <a:prstGeom prst="rect">
              <a:avLst/>
            </a:prstGeom>
            <a:noFill/>
          </p:spPr>
          <p:txBody>
            <a:bodyPr wrap="non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(g)</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4" name="文本框 13">
              <a:extLst>
                <a:ext uri="{FF2B5EF4-FFF2-40B4-BE49-F238E27FC236}">
                  <a16:creationId xmlns:a16="http://schemas.microsoft.com/office/drawing/2014/main" id="{65F64B6D-8F50-2E42-9135-B2479B5FBC5A}"/>
                </a:ext>
              </a:extLst>
            </p:cNvPr>
            <p:cNvSpPr txBox="1"/>
            <p:nvPr/>
          </p:nvSpPr>
          <p:spPr>
            <a:xfrm>
              <a:off x="4272661" y="4176408"/>
              <a:ext cx="453970" cy="369332"/>
            </a:xfrm>
            <a:prstGeom prst="rect">
              <a:avLst/>
            </a:prstGeom>
            <a:noFill/>
          </p:spPr>
          <p:txBody>
            <a:bodyPr wrap="non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(h)</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5" name="文本框 14">
              <a:extLst>
                <a:ext uri="{FF2B5EF4-FFF2-40B4-BE49-F238E27FC236}">
                  <a16:creationId xmlns:a16="http://schemas.microsoft.com/office/drawing/2014/main" id="{23CA2B1E-8E78-5A1D-AE84-D6AAD8D892C8}"/>
                </a:ext>
              </a:extLst>
            </p:cNvPr>
            <p:cNvSpPr txBox="1"/>
            <p:nvPr/>
          </p:nvSpPr>
          <p:spPr>
            <a:xfrm>
              <a:off x="1004976" y="5725157"/>
              <a:ext cx="402674" cy="369332"/>
            </a:xfrm>
            <a:prstGeom prst="rect">
              <a:avLst/>
            </a:prstGeom>
            <a:noFill/>
          </p:spPr>
          <p:txBody>
            <a:bodyPr wrap="non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err="1">
                  <a:latin typeface="Times New Roman" panose="02020603050405020304" pitchFamily="18" charset="0"/>
                  <a:ea typeface="楷体" panose="02010609060101010101" pitchFamily="49" charset="-122"/>
                  <a:cs typeface="Times New Roman" panose="02020603050405020304" pitchFamily="18" charset="0"/>
                </a:rPr>
                <a:t>i</a:t>
              </a:r>
              <a:r>
                <a:rPr lang="en-US" altLang="zh-CN" dirty="0">
                  <a:latin typeface="Times New Roman" panose="02020603050405020304" pitchFamily="18" charset="0"/>
                  <a:ea typeface="楷体" panose="02010609060101010101" pitchFamily="49" charset="-122"/>
                  <a:cs typeface="Times New Roman" panose="02020603050405020304" pitchFamily="18" charset="0"/>
                </a:rPr>
                <a:t>)</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6" name="文本框 15">
              <a:extLst>
                <a:ext uri="{FF2B5EF4-FFF2-40B4-BE49-F238E27FC236}">
                  <a16:creationId xmlns:a16="http://schemas.microsoft.com/office/drawing/2014/main" id="{3DEBFE1F-ED38-7E66-3FAF-D017090B213A}"/>
                </a:ext>
              </a:extLst>
            </p:cNvPr>
            <p:cNvSpPr txBox="1"/>
            <p:nvPr/>
          </p:nvSpPr>
          <p:spPr>
            <a:xfrm>
              <a:off x="4288606" y="5695973"/>
              <a:ext cx="402674" cy="369332"/>
            </a:xfrm>
            <a:prstGeom prst="rect">
              <a:avLst/>
            </a:prstGeom>
            <a:noFill/>
          </p:spPr>
          <p:txBody>
            <a:bodyPr wrap="non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(j)</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17" name="文本框 16">
            <a:extLst>
              <a:ext uri="{FF2B5EF4-FFF2-40B4-BE49-F238E27FC236}">
                <a16:creationId xmlns:a16="http://schemas.microsoft.com/office/drawing/2014/main" id="{D71EFD29-F825-C469-ACEB-C52CB7B1C9DB}"/>
              </a:ext>
            </a:extLst>
          </p:cNvPr>
          <p:cNvSpPr txBox="1"/>
          <p:nvPr/>
        </p:nvSpPr>
        <p:spPr>
          <a:xfrm>
            <a:off x="7334872" y="1034363"/>
            <a:ext cx="4357992" cy="3631763"/>
          </a:xfrm>
          <a:prstGeom prst="rect">
            <a:avLst/>
          </a:prstGeom>
          <a:noFill/>
        </p:spPr>
        <p:txBody>
          <a:bodyPr wrap="square" rtlCol="0">
            <a:spAutoFit/>
          </a:bodyPr>
          <a:lstStyle/>
          <a:p>
            <a:pPr marL="285750" indent="-285750">
              <a:spcAft>
                <a:spcPts val="1200"/>
              </a:spcAft>
              <a:buFont typeface="Wingdings" panose="05000000000000000000" pitchFamily="2" charset="2"/>
              <a:buChar char="n"/>
            </a:pPr>
            <a:r>
              <a:rPr lang="en-US" altLang="zh-CN" dirty="0">
                <a:latin typeface="Times New Roman" panose="02020603050405020304" pitchFamily="18" charset="0"/>
                <a:ea typeface="楷体" panose="02010609060101010101" pitchFamily="49" charset="-122"/>
                <a:cs typeface="Times New Roman" panose="02020603050405020304" pitchFamily="18" charset="0"/>
              </a:rPr>
              <a:t>(a)</a:t>
            </a:r>
            <a:r>
              <a:rPr lang="zh-CN" altLang="en-US" dirty="0">
                <a:latin typeface="Times New Roman" panose="02020603050405020304" pitchFamily="18" charset="0"/>
                <a:ea typeface="楷体" panose="02010609060101010101" pitchFamily="49" charset="-122"/>
                <a:cs typeface="Times New Roman" panose="02020603050405020304" pitchFamily="18" charset="0"/>
              </a:rPr>
              <a:t>正电子密度分布；</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spcAft>
                <a:spcPts val="1200"/>
              </a:spcAft>
              <a:buFont typeface="Wingdings" panose="05000000000000000000" pitchFamily="2" charset="2"/>
              <a:buChar char="n"/>
            </a:pPr>
            <a:r>
              <a:rPr lang="en-US" altLang="zh-CN" dirty="0">
                <a:latin typeface="Times New Roman" panose="02020603050405020304" pitchFamily="18" charset="0"/>
                <a:ea typeface="楷体" panose="02010609060101010101" pitchFamily="49" charset="-122"/>
                <a:cs typeface="Times New Roman" panose="02020603050405020304" pitchFamily="18" charset="0"/>
              </a:rPr>
              <a:t>(b)(c)</a:t>
            </a:r>
            <a:r>
              <a:rPr lang="zh-CN" altLang="en-US" dirty="0">
                <a:latin typeface="Times New Roman" panose="02020603050405020304" pitchFamily="18" charset="0"/>
                <a:ea typeface="楷体" panose="02010609060101010101" pitchFamily="49" charset="-122"/>
                <a:cs typeface="Times New Roman" panose="02020603050405020304" pitchFamily="18" charset="0"/>
              </a:rPr>
              <a:t>正电子的纵向、横向极化度分布；</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spcAft>
                <a:spcPts val="1200"/>
              </a:spcAft>
              <a:buFont typeface="Wingdings" panose="05000000000000000000" pitchFamily="2" charset="2"/>
              <a:buChar char="n"/>
            </a:pPr>
            <a:r>
              <a:rPr lang="en-US" altLang="zh-CN" dirty="0">
                <a:latin typeface="Times New Roman" panose="02020603050405020304" pitchFamily="18" charset="0"/>
                <a:ea typeface="楷体" panose="02010609060101010101" pitchFamily="49" charset="-122"/>
                <a:cs typeface="Times New Roman" panose="02020603050405020304" pitchFamily="18" charset="0"/>
              </a:rPr>
              <a:t>(d)</a:t>
            </a:r>
            <a:r>
              <a:rPr lang="zh-CN" altLang="en-US" dirty="0">
                <a:latin typeface="Times New Roman" panose="02020603050405020304" pitchFamily="18" charset="0"/>
                <a:ea typeface="楷体" panose="02010609060101010101" pitchFamily="49" charset="-122"/>
                <a:cs typeface="Times New Roman" panose="02020603050405020304" pitchFamily="18" charset="0"/>
              </a:rPr>
              <a:t>角度空间内的正电子密度分布；</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spcAft>
                <a:spcPts val="1200"/>
              </a:spcAft>
              <a:buFont typeface="Wingdings" panose="05000000000000000000" pitchFamily="2" charset="2"/>
              <a:buChar char="n"/>
            </a:pPr>
            <a:r>
              <a:rPr lang="en-US" altLang="zh-CN" dirty="0">
                <a:latin typeface="Times New Roman" panose="02020603050405020304" pitchFamily="18" charset="0"/>
                <a:ea typeface="楷体" panose="02010609060101010101" pitchFamily="49" charset="-122"/>
                <a:cs typeface="Times New Roman" panose="02020603050405020304" pitchFamily="18" charset="0"/>
              </a:rPr>
              <a:t>(e)(f)</a:t>
            </a:r>
            <a:r>
              <a:rPr lang="zh-CN" altLang="en-US" dirty="0">
                <a:latin typeface="Times New Roman" panose="02020603050405020304" pitchFamily="18" charset="0"/>
                <a:ea typeface="楷体" panose="02010609060101010101" pitchFamily="49" charset="-122"/>
                <a:cs typeface="Times New Roman" panose="02020603050405020304" pitchFamily="18" charset="0"/>
              </a:rPr>
              <a:t>角度空间内正电子的纵向横向极化度分布；</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spcAft>
                <a:spcPts val="1200"/>
              </a:spcAft>
              <a:buFont typeface="Wingdings" panose="05000000000000000000" pitchFamily="2" charset="2"/>
              <a:buChar char="n"/>
            </a:pPr>
            <a:r>
              <a:rPr lang="en-US" altLang="zh-CN" dirty="0">
                <a:latin typeface="Times New Roman" panose="02020603050405020304" pitchFamily="18" charset="0"/>
                <a:ea typeface="楷体" panose="02010609060101010101" pitchFamily="49" charset="-122"/>
                <a:cs typeface="Times New Roman" panose="02020603050405020304" pitchFamily="18" charset="0"/>
              </a:rPr>
              <a:t>(g)</a:t>
            </a:r>
            <a:r>
              <a:rPr lang="zh-CN" altLang="en-US" dirty="0">
                <a:latin typeface="Times New Roman" panose="02020603050405020304" pitchFamily="18" charset="0"/>
                <a:ea typeface="楷体" panose="02010609060101010101" pitchFamily="49" charset="-122"/>
                <a:cs typeface="Times New Roman" panose="02020603050405020304" pitchFamily="18" charset="0"/>
              </a:rPr>
              <a:t>正电子纵向（红色实线）、横向（绿色虚线）极化度的演化；</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spcAft>
                <a:spcPts val="1200"/>
              </a:spcAft>
              <a:buFont typeface="Wingdings" panose="05000000000000000000" pitchFamily="2" charset="2"/>
              <a:buChar char="n"/>
            </a:pPr>
            <a:r>
              <a:rPr lang="en-US" altLang="zh-CN" dirty="0">
                <a:latin typeface="Times New Roman" panose="02020603050405020304" pitchFamily="18" charset="0"/>
                <a:ea typeface="楷体" panose="02010609060101010101" pitchFamily="49" charset="-122"/>
                <a:cs typeface="Times New Roman" panose="02020603050405020304" pitchFamily="18" charset="0"/>
              </a:rPr>
              <a:t>(h)(</a:t>
            </a:r>
            <a:r>
              <a:rPr lang="en-US" altLang="zh-CN" dirty="0" err="1">
                <a:latin typeface="Times New Roman" panose="02020603050405020304" pitchFamily="18" charset="0"/>
                <a:ea typeface="楷体" panose="02010609060101010101" pitchFamily="49" charset="-122"/>
                <a:cs typeface="Times New Roman" panose="02020603050405020304" pitchFamily="18" charset="0"/>
              </a:rPr>
              <a:t>i</a:t>
            </a:r>
            <a:r>
              <a:rPr lang="en-US" altLang="zh-CN" dirty="0">
                <a:latin typeface="Times New Roman" panose="02020603050405020304" pitchFamily="18" charset="0"/>
                <a:ea typeface="楷体" panose="02010609060101010101" pitchFamily="49" charset="-122"/>
                <a:cs typeface="Times New Roman" panose="02020603050405020304" pitchFamily="18" charset="0"/>
              </a:rPr>
              <a:t>)(j)</a:t>
            </a:r>
            <a:r>
              <a:rPr lang="zh-CN" altLang="en-US" dirty="0">
                <a:latin typeface="Times New Roman" panose="02020603050405020304" pitchFamily="18" charset="0"/>
                <a:ea typeface="楷体" panose="02010609060101010101" pitchFamily="49" charset="-122"/>
                <a:cs typeface="Times New Roman" panose="02020603050405020304" pitchFamily="18" charset="0"/>
              </a:rPr>
              <a:t>正电子随能量、极角、方位角的数分布（蓝色实线）、纵向（红色实线）、横向（绿色虚线）极化度分布。</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8" name="文本框 17">
            <a:extLst>
              <a:ext uri="{FF2B5EF4-FFF2-40B4-BE49-F238E27FC236}">
                <a16:creationId xmlns:a16="http://schemas.microsoft.com/office/drawing/2014/main" id="{B396D26F-DC07-600C-786F-81EE3EF3479B}"/>
              </a:ext>
            </a:extLst>
          </p:cNvPr>
          <p:cNvSpPr txBox="1"/>
          <p:nvPr/>
        </p:nvSpPr>
        <p:spPr>
          <a:xfrm>
            <a:off x="7363000" y="4975066"/>
            <a:ext cx="4357992" cy="919401"/>
          </a:xfrm>
          <a:prstGeom prst="roundRect">
            <a:avLst/>
          </a:prstGeom>
          <a:solidFill>
            <a:schemeClr val="accent4">
              <a:lumMod val="40000"/>
              <a:lumOff val="60000"/>
            </a:schemeClr>
          </a:solidFill>
          <a:ln>
            <a:solidFill>
              <a:schemeClr val="tx1"/>
            </a:solidFill>
          </a:ln>
        </p:spPr>
        <p:txBody>
          <a:bodyPr wrap="square" rtlCol="0">
            <a:spAutoFit/>
          </a:bodyPr>
          <a:lstStyle/>
          <a:p>
            <a:pPr>
              <a:spcAft>
                <a:spcPts val="1200"/>
              </a:spcAft>
            </a:pPr>
            <a:r>
              <a:rPr lang="zh-CN" altLang="en-US"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稳定</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的以</a:t>
            </a:r>
            <a:r>
              <a:rPr lang="zh-CN" altLang="en-US"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纵向极化为主导</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的极化正电子束！</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9" name="TextBox 23">
            <a:extLst>
              <a:ext uri="{FF2B5EF4-FFF2-40B4-BE49-F238E27FC236}">
                <a16:creationId xmlns:a16="http://schemas.microsoft.com/office/drawing/2014/main" id="{5D1138BA-AA13-5215-EFEE-82D08139620D}"/>
              </a:ext>
            </a:extLst>
          </p:cNvPr>
          <p:cNvSpPr txBox="1"/>
          <p:nvPr/>
        </p:nvSpPr>
        <p:spPr>
          <a:xfrm>
            <a:off x="7393439" y="6101319"/>
            <a:ext cx="3777381" cy="369332"/>
          </a:xfrm>
          <a:prstGeom prst="rect">
            <a:avLst/>
          </a:prstGeom>
          <a:noFill/>
        </p:spPr>
        <p:txBody>
          <a:bodyPr wrap="none" rtlCol="0">
            <a:spAutoFit/>
          </a:bodyPr>
          <a:lstStyle/>
          <a:p>
            <a:pPr marL="285750" indent="-285750">
              <a:buFont typeface="Wingdings" panose="05000000000000000000" pitchFamily="2" charset="2"/>
              <a:buChar char="p"/>
            </a:pPr>
            <a:r>
              <a:rPr lang="en-CN" dirty="0">
                <a:latin typeface="Times New Roman" panose="02020603050405020304" pitchFamily="18" charset="0"/>
                <a:cs typeface="Times New Roman" panose="02020603050405020304" pitchFamily="18" charset="0"/>
              </a:rPr>
              <a:t>Yan-Xi, Wu, et al</a:t>
            </a:r>
            <a:r>
              <a:rPr lang="en-US" dirty="0">
                <a:latin typeface="Times New Roman" panose="02020603050405020304" pitchFamily="18" charset="0"/>
                <a:cs typeface="Times New Roman" panose="02020603050405020304" pitchFamily="18" charset="0"/>
              </a:rPr>
              <a:t> </a:t>
            </a:r>
            <a:r>
              <a:rPr lang="en-CN" dirty="0">
                <a:latin typeface="Times New Roman" panose="02020603050405020304" pitchFamily="18" charset="0"/>
                <a:cs typeface="Times New Roman" panose="02020603050405020304" pitchFamily="18" charset="0"/>
              </a:rPr>
              <a:t>(to be submitted)</a:t>
            </a:r>
          </a:p>
        </p:txBody>
      </p:sp>
    </p:spTree>
    <p:extLst>
      <p:ext uri="{BB962C8B-B14F-4D97-AF65-F5344CB8AC3E}">
        <p14:creationId xmlns:p14="http://schemas.microsoft.com/office/powerpoint/2010/main" val="3119452868"/>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4EBED-A925-3899-A6D8-08924301D124}"/>
            </a:ext>
          </a:extLst>
        </p:cNvPr>
        <p:cNvGrpSpPr/>
        <p:nvPr/>
      </p:nvGrpSpPr>
      <p:grpSpPr>
        <a:xfrm>
          <a:off x="0" y="0"/>
          <a:ext cx="0" cy="0"/>
          <a:chOff x="0" y="0"/>
          <a:chExt cx="0" cy="0"/>
        </a:xfrm>
      </p:grpSpPr>
      <p:sp>
        <p:nvSpPr>
          <p:cNvPr id="9" name="TextBox 5">
            <a:extLst>
              <a:ext uri="{FF2B5EF4-FFF2-40B4-BE49-F238E27FC236}">
                <a16:creationId xmlns:a16="http://schemas.microsoft.com/office/drawing/2014/main" id="{E41FFAB8-704D-154D-4A9D-9C282B0A427C}"/>
              </a:ext>
            </a:extLst>
          </p:cNvPr>
          <p:cNvSpPr txBox="1">
            <a:spLocks noChangeArrowheads="1"/>
          </p:cNvSpPr>
          <p:nvPr/>
        </p:nvSpPr>
        <p:spPr bwMode="auto">
          <a:xfrm>
            <a:off x="191344" y="135865"/>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展望</a:t>
            </a:r>
          </a:p>
        </p:txBody>
      </p:sp>
      <p:sp>
        <p:nvSpPr>
          <p:cNvPr id="3" name="灯片编号占位符 4">
            <a:extLst>
              <a:ext uri="{FF2B5EF4-FFF2-40B4-BE49-F238E27FC236}">
                <a16:creationId xmlns:a16="http://schemas.microsoft.com/office/drawing/2014/main" id="{70DFBAA7-9F50-1766-F495-3C4F83D3B7BC}"/>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24</a:t>
            </a:fld>
            <a:endParaRPr lang="zh-CN" altLang="en-US" sz="2400" b="1" dirty="0"/>
          </a:p>
        </p:txBody>
      </p:sp>
      <p:sp>
        <p:nvSpPr>
          <p:cNvPr id="4" name="文本框 3">
            <a:extLst>
              <a:ext uri="{FF2B5EF4-FFF2-40B4-BE49-F238E27FC236}">
                <a16:creationId xmlns:a16="http://schemas.microsoft.com/office/drawing/2014/main" id="{95954914-8594-2DC3-8E9C-E5197B9060C5}"/>
              </a:ext>
            </a:extLst>
          </p:cNvPr>
          <p:cNvSpPr txBox="1"/>
          <p:nvPr/>
        </p:nvSpPr>
        <p:spPr>
          <a:xfrm>
            <a:off x="7752184" y="1628800"/>
            <a:ext cx="3888432" cy="2954655"/>
          </a:xfrm>
          <a:prstGeom prst="rect">
            <a:avLst/>
          </a:prstGeom>
          <a:noFill/>
        </p:spPr>
        <p:txBody>
          <a:bodyPr wrap="square">
            <a:spAutoFit/>
          </a:bodyPr>
          <a:lstStyle/>
          <a:p>
            <a:pPr marL="457200" indent="-457200" algn="just" eaLnBrk="1" hangingPunct="1">
              <a:buFont typeface="Wingdings" panose="05000000000000000000" pitchFamily="2" charset="2"/>
              <a:buChar char="p"/>
              <a:defRPr/>
            </a:pPr>
            <a:r>
              <a:rPr lang="zh-CN" altLang="en-US" sz="2800" b="1" dirty="0">
                <a:latin typeface="微软雅黑" panose="020B0503020204020204" pitchFamily="34" charset="-122"/>
                <a:ea typeface="微软雅黑" panose="020B0503020204020204" pitchFamily="34" charset="-122"/>
                <a:sym typeface="+mn-ea"/>
              </a:rPr>
              <a:t>在复杂等离子体环境中快速发现新物理机理，例如：百</a:t>
            </a:r>
            <a:r>
              <a:rPr lang="en-US" altLang="zh-CN" sz="2800" b="1" dirty="0">
                <a:latin typeface="微软雅黑" panose="020B0503020204020204" pitchFamily="34" charset="-122"/>
                <a:ea typeface="微软雅黑" panose="020B0503020204020204" pitchFamily="34" charset="-122"/>
                <a:sym typeface="+mn-ea"/>
              </a:rPr>
              <a:t>PW</a:t>
            </a:r>
            <a:r>
              <a:rPr lang="zh-CN" altLang="en-US" sz="2800" b="1" dirty="0">
                <a:latin typeface="微软雅黑" panose="020B0503020204020204" pitchFamily="34" charset="-122"/>
                <a:ea typeface="微软雅黑" panose="020B0503020204020204" pitchFamily="34" charset="-122"/>
                <a:sym typeface="+mn-ea"/>
              </a:rPr>
              <a:t>激光直接加速</a:t>
            </a:r>
            <a:r>
              <a:rPr lang="en-US" altLang="zh-CN" sz="2800" b="1" dirty="0">
                <a:latin typeface="微软雅黑" panose="020B0503020204020204" pitchFamily="34" charset="-122"/>
                <a:ea typeface="微软雅黑" panose="020B0503020204020204" pitchFamily="34" charset="-122"/>
                <a:sym typeface="+mn-ea"/>
              </a:rPr>
              <a:t>TeV</a:t>
            </a:r>
            <a:r>
              <a:rPr lang="zh-CN" altLang="en-US" sz="2800" b="1" dirty="0">
                <a:latin typeface="微软雅黑" panose="020B0503020204020204" pitchFamily="34" charset="-122"/>
                <a:ea typeface="微软雅黑" panose="020B0503020204020204" pitchFamily="34" charset="-122"/>
                <a:sym typeface="+mn-ea"/>
              </a:rPr>
              <a:t>粒子、高亮辐射源、超短辐射源等等。</a:t>
            </a:r>
            <a:endParaRPr lang="en-US" altLang="zh-CN" sz="2800" b="1" dirty="0">
              <a:latin typeface="微软雅黑" panose="020B0503020204020204" pitchFamily="34" charset="-122"/>
              <a:ea typeface="微软雅黑" panose="020B0503020204020204" pitchFamily="34" charset="-122"/>
              <a:sym typeface="+mn-ea"/>
            </a:endParaRPr>
          </a:p>
          <a:p>
            <a:pPr algn="just" eaLnBrk="1" hangingPunct="1">
              <a:defRPr/>
            </a:pPr>
            <a:endParaRPr lang="en-US" altLang="zh-CN" b="1" dirty="0">
              <a:solidFill>
                <a:srgbClr val="C00000"/>
              </a:solidFill>
              <a:latin typeface="微软雅黑" panose="020B0503020204020204" pitchFamily="34" charset="-122"/>
              <a:ea typeface="微软雅黑" panose="020B0503020204020204" pitchFamily="34" charset="-122"/>
              <a:sym typeface="+mn-ea"/>
            </a:endParaRPr>
          </a:p>
        </p:txBody>
      </p:sp>
      <p:pic>
        <p:nvPicPr>
          <p:cNvPr id="5" name="图片 4">
            <a:extLst>
              <a:ext uri="{FF2B5EF4-FFF2-40B4-BE49-F238E27FC236}">
                <a16:creationId xmlns:a16="http://schemas.microsoft.com/office/drawing/2014/main" id="{9EA63744-28A6-87CA-31C6-9AF219624552}"/>
              </a:ext>
            </a:extLst>
          </p:cNvPr>
          <p:cNvPicPr>
            <a:picLocks noChangeAspect="1"/>
          </p:cNvPicPr>
          <p:nvPr/>
        </p:nvPicPr>
        <p:blipFill>
          <a:blip r:embed="rId3"/>
          <a:stretch>
            <a:fillRect/>
          </a:stretch>
        </p:blipFill>
        <p:spPr>
          <a:xfrm>
            <a:off x="191344" y="1399321"/>
            <a:ext cx="7218045" cy="4059358"/>
          </a:xfrm>
          <a:prstGeom prst="rect">
            <a:avLst/>
          </a:prstGeom>
        </p:spPr>
      </p:pic>
    </p:spTree>
    <p:extLst>
      <p:ext uri="{BB962C8B-B14F-4D97-AF65-F5344CB8AC3E}">
        <p14:creationId xmlns:p14="http://schemas.microsoft.com/office/powerpoint/2010/main" val="4073158112"/>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00393-D102-064E-D618-495183F583CF}"/>
            </a:ext>
          </a:extLst>
        </p:cNvPr>
        <p:cNvGrpSpPr/>
        <p:nvPr/>
      </p:nvGrpSpPr>
      <p:grpSpPr>
        <a:xfrm>
          <a:off x="0" y="0"/>
          <a:ext cx="0" cy="0"/>
          <a:chOff x="0" y="0"/>
          <a:chExt cx="0" cy="0"/>
        </a:xfrm>
      </p:grpSpPr>
      <p:sp>
        <p:nvSpPr>
          <p:cNvPr id="3" name="灯片编号占位符 4">
            <a:extLst>
              <a:ext uri="{FF2B5EF4-FFF2-40B4-BE49-F238E27FC236}">
                <a16:creationId xmlns:a16="http://schemas.microsoft.com/office/drawing/2014/main" id="{5850DA0A-416F-CCA2-1012-A65534F74375}"/>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25</a:t>
            </a:fld>
            <a:endParaRPr lang="zh-CN" altLang="en-US" sz="2400" b="1" dirty="0"/>
          </a:p>
        </p:txBody>
      </p:sp>
      <p:sp>
        <p:nvSpPr>
          <p:cNvPr id="4" name="文本框 3">
            <a:extLst>
              <a:ext uri="{FF2B5EF4-FFF2-40B4-BE49-F238E27FC236}">
                <a16:creationId xmlns:a16="http://schemas.microsoft.com/office/drawing/2014/main" id="{B34AB65D-7700-A3E4-FFAB-34A871972528}"/>
              </a:ext>
            </a:extLst>
          </p:cNvPr>
          <p:cNvSpPr txBox="1"/>
          <p:nvPr/>
        </p:nvSpPr>
        <p:spPr bwMode="auto">
          <a:xfrm>
            <a:off x="263352" y="979174"/>
            <a:ext cx="3168352" cy="430887"/>
          </a:xfrm>
          <a:prstGeom prst="rect">
            <a:avLst/>
          </a:prstGeom>
          <a:noFill/>
        </p:spPr>
        <p:txBody>
          <a:bodyPr wrap="square" rtlCol="0">
            <a:spAutoFit/>
          </a:bodyPr>
          <a:lstStyle/>
          <a:p>
            <a:r>
              <a:rPr lang="en-US" altLang="zh-CN" sz="2200" b="1" dirty="0">
                <a:latin typeface="Times New Roman" panose="02020603050405020304" pitchFamily="18" charset="0"/>
                <a:cs typeface="Times New Roman" panose="02020603050405020304" pitchFamily="18" charset="0"/>
              </a:rPr>
              <a:t>Vortex/twisted photons</a:t>
            </a:r>
            <a:endParaRPr lang="zh-CN" altLang="en-US" sz="2200" b="1"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6C9930EE-3A77-0BB8-4938-74704C2F4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086014" y="1485788"/>
            <a:ext cx="7023084" cy="1699854"/>
          </a:xfrm>
          <a:prstGeom prst="rect">
            <a:avLst/>
          </a:prstGeom>
        </p:spPr>
      </p:pic>
      <p:pic>
        <p:nvPicPr>
          <p:cNvPr id="7" name="图片 6">
            <a:extLst>
              <a:ext uri="{FF2B5EF4-FFF2-40B4-BE49-F238E27FC236}">
                <a16:creationId xmlns:a16="http://schemas.microsoft.com/office/drawing/2014/main" id="{44F7A71F-6082-02A1-FE47-E39B471423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760298" y="1410061"/>
            <a:ext cx="2976912" cy="3237030"/>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BF270BF9-D3A8-F1D3-3FCB-E271EBD9DB51}"/>
                  </a:ext>
                </a:extLst>
              </p:cNvPr>
              <p:cNvSpPr txBox="1"/>
              <p:nvPr/>
            </p:nvSpPr>
            <p:spPr bwMode="auto">
              <a:xfrm>
                <a:off x="1030362" y="4446289"/>
                <a:ext cx="5893633" cy="533479"/>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Eigenfunctions for </a:t>
                </a:r>
                <a:r>
                  <a:rPr lang="en-US" altLang="zh-CN" b="1" dirty="0">
                    <a:latin typeface="Times New Roman" panose="02020603050405020304" pitchFamily="18" charset="0"/>
                    <a:cs typeface="Times New Roman" panose="02020603050405020304" pitchFamily="18" charset="0"/>
                  </a:rPr>
                  <a:t>OAM</a:t>
                </a:r>
                <a:r>
                  <a:rPr lang="en-US" altLang="zh-CN" dirty="0">
                    <a:latin typeface="Times New Roman" panose="02020603050405020304" pitchFamily="18" charset="0"/>
                    <a:cs typeface="Times New Roman" panose="02020603050405020304" pitchFamily="18" charset="0"/>
                  </a:rPr>
                  <a:t> operator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𝑧</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𝑖</m:t>
                        </m:r>
                        <m:r>
                          <a:rPr lang="en-US" altLang="zh-CN" b="0" i="1" smtClean="0">
                            <a:latin typeface="Cambria Math" panose="02040503050406030204" pitchFamily="18" charset="0"/>
                          </a:rPr>
                          <m:t>𝜕</m:t>
                        </m:r>
                      </m:num>
                      <m:den>
                        <m:r>
                          <a:rPr lang="en-US" altLang="zh-CN" b="0" i="1" smtClean="0">
                            <a:latin typeface="Cambria Math" panose="02040503050406030204" pitchFamily="18" charset="0"/>
                          </a:rPr>
                          <m:t>𝜕</m:t>
                        </m:r>
                        <m:r>
                          <m:rPr>
                            <m:sty m:val="p"/>
                          </m:rPr>
                          <a:rPr lang="en-US" altLang="zh-CN" b="0" i="1" smtClean="0">
                            <a:latin typeface="Cambria Math" panose="02040503050406030204" pitchFamily="18" charset="0"/>
                          </a:rPr>
                          <m:t>ϕ</m:t>
                        </m:r>
                      </m:den>
                    </m:f>
                  </m:oMath>
                </a14:m>
                <a:r>
                  <a:rPr lang="en-US" altLang="zh-CN" b="0" dirty="0">
                    <a:latin typeface="Times New Roman" panose="02020603050405020304" pitchFamily="18" charset="0"/>
                    <a:cs typeface="Times New Roman" panose="02020603050405020304" pitchFamily="18" charset="0"/>
                  </a:rPr>
                  <a:t>, carry </a:t>
                </a:r>
                <a:r>
                  <a:rPr lang="en-US" altLang="zh-CN" dirty="0">
                    <a:latin typeface="Times New Roman" panose="02020603050405020304" pitchFamily="18" charset="0"/>
                    <a:cs typeface="Times New Roman" panose="02020603050405020304" pitchFamily="18" charset="0"/>
                  </a:rPr>
                  <a:t>OAM </a:t>
                </a:r>
                <a14:m>
                  <m:oMath xmlns:m="http://schemas.openxmlformats.org/officeDocument/2006/math">
                    <m:r>
                      <a:rPr lang="en-US" altLang="zh-CN" b="0" i="1" smtClean="0">
                        <a:latin typeface="Cambria Math" panose="02040503050406030204" pitchFamily="18" charset="0"/>
                      </a:rPr>
                      <m:t>𝑙</m:t>
                    </m:r>
                    <m:r>
                      <a:rPr lang="en-US" altLang="zh-CN" b="0" i="1" smtClean="0">
                        <a:latin typeface="Cambria Math" panose="02040503050406030204" pitchFamily="18" charset="0"/>
                      </a:rPr>
                      <m:t>ℏ</m:t>
                    </m:r>
                  </m:oMath>
                </a14:m>
                <a:endParaRPr lang="zh-CN" altLang="en-US" dirty="0">
                  <a:latin typeface="Times New Roman" panose="02020603050405020304" pitchFamily="18" charset="0"/>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BF270BF9-D3A8-F1D3-3FCB-E271EBD9DB51}"/>
                  </a:ext>
                </a:extLst>
              </p:cNvPr>
              <p:cNvSpPr txBox="1">
                <a:spLocks noRot="1" noChangeAspect="1" noMove="1" noResize="1" noEditPoints="1" noAdjustHandles="1" noChangeArrowheads="1" noChangeShapeType="1" noTextEdit="1"/>
              </p:cNvSpPr>
              <p:nvPr/>
            </p:nvSpPr>
            <p:spPr bwMode="auto">
              <a:xfrm>
                <a:off x="1030362" y="4446289"/>
                <a:ext cx="5893633" cy="533479"/>
              </a:xfrm>
              <a:prstGeom prst="rect">
                <a:avLst/>
              </a:prstGeom>
              <a:blipFill>
                <a:blip r:embed="rId5"/>
                <a:stretch>
                  <a:fillRect l="-827" b="-3409"/>
                </a:stretch>
              </a:blipFill>
            </p:spPr>
            <p:txBody>
              <a:bodyPr/>
              <a:lstStyle/>
              <a:p>
                <a:r>
                  <a:rPr lang="zh-CN" altLang="en-US">
                    <a:noFill/>
                  </a:rPr>
                  <a:t> </a:t>
                </a:r>
              </a:p>
            </p:txBody>
          </p:sp>
        </mc:Fallback>
      </mc:AlternateContent>
      <p:grpSp>
        <p:nvGrpSpPr>
          <p:cNvPr id="12" name="组合 11">
            <a:extLst>
              <a:ext uri="{FF2B5EF4-FFF2-40B4-BE49-F238E27FC236}">
                <a16:creationId xmlns:a16="http://schemas.microsoft.com/office/drawing/2014/main" id="{F7C665FA-99B4-C9DE-92E7-7FC69905BE8E}"/>
              </a:ext>
            </a:extLst>
          </p:cNvPr>
          <p:cNvGrpSpPr/>
          <p:nvPr/>
        </p:nvGrpSpPr>
        <p:grpSpPr>
          <a:xfrm>
            <a:off x="1017473" y="3315584"/>
            <a:ext cx="5565785" cy="972176"/>
            <a:chOff x="158343" y="2894771"/>
            <a:chExt cx="5565785" cy="972176"/>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F54B7967-888E-DF58-E5E5-494544E42D4E}"/>
                    </a:ext>
                  </a:extLst>
                </p:cNvPr>
                <p:cNvSpPr txBox="1"/>
                <p:nvPr/>
              </p:nvSpPr>
              <p:spPr bwMode="auto">
                <a:xfrm>
                  <a:off x="158343" y="3211703"/>
                  <a:ext cx="5565785" cy="655244"/>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Mode function</a:t>
                  </a: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rPr>
                        <m:t>𝑢</m:t>
                      </m:r>
                      <m:d>
                        <m:dPr>
                          <m:ctrlPr>
                            <a:rPr lang="en-US" altLang="zh-CN" b="0" i="1" smtClean="0">
                              <a:latin typeface="Cambria Math" panose="02040503050406030204" pitchFamily="18" charset="0"/>
                            </a:rPr>
                          </m:ctrlPr>
                        </m:dPr>
                        <m:e>
                          <m:r>
                            <m:rPr>
                              <m:sty m:val="p"/>
                            </m:rPr>
                            <a:rPr lang="en-US" altLang="zh-CN" b="0" i="1" smtClean="0">
                              <a:latin typeface="Cambria Math" panose="02040503050406030204" pitchFamily="18" charset="0"/>
                            </a:rPr>
                            <m:t>ρ</m:t>
                          </m:r>
                          <m:r>
                            <a:rPr lang="en-US" altLang="zh-CN" b="0" i="1" smtClean="0">
                              <a:latin typeface="Cambria Math" panose="02040503050406030204" pitchFamily="18" charset="0"/>
                            </a:rPr>
                            <m:t>,</m:t>
                          </m:r>
                          <m:r>
                            <a:rPr lang="en-US" altLang="zh-CN" b="0" i="1" smtClean="0">
                              <a:latin typeface="Cambria Math" panose="02040503050406030204" pitchFamily="18" charset="0"/>
                            </a:rPr>
                            <m:t>𝑧</m:t>
                          </m:r>
                        </m:e>
                      </m:d>
                      <m:r>
                        <a:rPr lang="en-US" altLang="zh-CN" b="0" i="1" smtClean="0">
                          <a:latin typeface="Cambria Math" panose="02040503050406030204" pitchFamily="18" charset="0"/>
                        </a:rPr>
                        <m:t> </m:t>
                      </m:r>
                    </m:oMath>
                  </a14:m>
                  <a:r>
                    <a:rPr lang="en-US" altLang="zh-CN" dirty="0">
                      <a:latin typeface="Times New Roman" panose="02020603050405020304" pitchFamily="18" charset="0"/>
                      <a:cs typeface="Times New Roman" panose="02020603050405020304" pitchFamily="18" charset="0"/>
                    </a:rPr>
                    <a:t> (i.e. Bessel or LG beam modes)</a:t>
                  </a:r>
                </a:p>
                <a:p>
                  <a:r>
                    <a:rPr lang="en-US" altLang="zh-CN" b="1" dirty="0">
                      <a:latin typeface="Times New Roman" panose="02020603050405020304" pitchFamily="18" charset="0"/>
                      <a:cs typeface="Times New Roman" panose="02020603050405020304" pitchFamily="18" charset="0"/>
                    </a:rPr>
                    <a:t>Helical phase</a:t>
                  </a: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𝑒</m:t>
                          </m:r>
                        </m:e>
                        <m:sup>
                          <m:r>
                            <a:rPr lang="en-US" altLang="zh-CN" b="0" i="1" smtClean="0">
                              <a:latin typeface="Cambria Math" panose="02040503050406030204" pitchFamily="18" charset="0"/>
                            </a:rPr>
                            <m:t>𝑖𝑙</m:t>
                          </m:r>
                          <m:r>
                            <m:rPr>
                              <m:sty m:val="p"/>
                            </m:rPr>
                            <a:rPr lang="en-US" altLang="zh-CN" b="0" i="1" smtClean="0">
                              <a:latin typeface="Cambria Math" panose="02040503050406030204" pitchFamily="18" charset="0"/>
                            </a:rPr>
                            <m:t>ϕ</m:t>
                          </m:r>
                        </m:sup>
                      </m:sSup>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𝑒</m:t>
                          </m:r>
                        </m:e>
                        <m:sup>
                          <m:r>
                            <a:rPr lang="en-US" altLang="zh-CN" b="0" i="1" smtClean="0">
                              <a:latin typeface="Cambria Math" panose="02040503050406030204" pitchFamily="18" charset="0"/>
                            </a:rPr>
                            <m:t>𝑖</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𝑘</m:t>
                              </m:r>
                            </m:e>
                            <m:sub>
                              <m:r>
                                <a:rPr lang="en-US" altLang="zh-CN" b="0" i="1" smtClean="0">
                                  <a:latin typeface="Cambria Math" panose="02040503050406030204" pitchFamily="18" charset="0"/>
                                </a:rPr>
                                <m:t>𝑧</m:t>
                              </m:r>
                            </m:sub>
                          </m:sSub>
                          <m:r>
                            <a:rPr lang="en-US" altLang="zh-CN" b="0" i="1" smtClean="0">
                              <a:latin typeface="Cambria Math" panose="02040503050406030204" pitchFamily="18" charset="0"/>
                            </a:rPr>
                            <m:t>𝑧</m:t>
                          </m:r>
                        </m:sup>
                      </m:sSup>
                    </m:oMath>
                  </a14:m>
                  <a:endParaRPr lang="en-US" altLang="zh-CN" b="0" dirty="0">
                    <a:latin typeface="Times New Roman" panose="02020603050405020304" pitchFamily="18" charset="0"/>
                    <a:cs typeface="Times New Roman" panose="02020603050405020304" pitchFamily="18" charset="0"/>
                  </a:endParaRPr>
                </a:p>
              </p:txBody>
            </p:sp>
          </mc:Choice>
          <mc:Fallback xmlns="">
            <p:sp>
              <p:nvSpPr>
                <p:cNvPr id="6" name="文本框 5"/>
                <p:cNvSpPr txBox="1">
                  <a:spLocks noRot="1" noChangeAspect="1" noMove="1" noResize="1" noEditPoints="1" noAdjustHandles="1" noChangeArrowheads="1" noChangeShapeType="1" noTextEdit="1"/>
                </p:cNvSpPr>
                <p:nvPr/>
              </p:nvSpPr>
              <p:spPr bwMode="auto">
                <a:xfrm>
                  <a:off x="158343" y="3211703"/>
                  <a:ext cx="5565785" cy="655244"/>
                </a:xfrm>
                <a:prstGeom prst="rect">
                  <a:avLst/>
                </a:prstGeom>
                <a:blipFill rotWithShape="1">
                  <a:blip r:embed="rId6"/>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CF6D3E14-82B8-05C6-AC70-827CF053174F}"/>
                    </a:ext>
                  </a:extLst>
                </p:cNvPr>
                <p:cNvSpPr txBox="1"/>
                <p:nvPr/>
              </p:nvSpPr>
              <p:spPr bwMode="auto">
                <a:xfrm>
                  <a:off x="1755232" y="2971936"/>
                  <a:ext cx="3113527" cy="28591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m:rPr>
                                <m:sty m:val="p"/>
                              </m:rPr>
                              <a:rPr lang="el-GR" altLang="zh-CN" b="0" i="1" smtClean="0">
                                <a:latin typeface="Cambria Math" panose="02040503050406030204" pitchFamily="18" charset="0"/>
                              </a:rPr>
                              <m:t>Ψ</m:t>
                            </m:r>
                          </m:e>
                          <m:sub>
                            <m:r>
                              <a:rPr lang="en-US" altLang="zh-CN" b="0" i="1" smtClean="0">
                                <a:latin typeface="Cambria Math" panose="02040503050406030204" pitchFamily="18" charset="0"/>
                              </a:rPr>
                              <m:t>𝑙</m:t>
                            </m:r>
                          </m:sub>
                        </m:sSub>
                        <m:d>
                          <m:dPr>
                            <m:ctrlPr>
                              <a:rPr lang="en-US" altLang="zh-CN" b="0" i="1" smtClean="0">
                                <a:latin typeface="Cambria Math" panose="02040503050406030204" pitchFamily="18" charset="0"/>
                              </a:rPr>
                            </m:ctrlPr>
                          </m:dPr>
                          <m:e>
                            <m:r>
                              <a:rPr lang="en-US" altLang="zh-CN" b="1" i="1" smtClean="0">
                                <a:latin typeface="Cambria Math" panose="02040503050406030204" pitchFamily="18" charset="0"/>
                              </a:rPr>
                              <m:t>𝒓</m:t>
                            </m:r>
                            <m:r>
                              <a:rPr lang="en-US" altLang="zh-CN" b="0" i="1" smtClean="0">
                                <a:latin typeface="Cambria Math" panose="02040503050406030204" pitchFamily="18" charset="0"/>
                              </a:rPr>
                              <m:t>,</m:t>
                            </m:r>
                            <m:r>
                              <a:rPr lang="en-US" altLang="zh-CN" b="0" i="1" smtClean="0">
                                <a:latin typeface="Cambria Math" panose="02040503050406030204" pitchFamily="18" charset="0"/>
                              </a:rPr>
                              <m:t>𝑡</m:t>
                            </m:r>
                          </m:e>
                        </m:d>
                        <m:r>
                          <a:rPr lang="en-US" altLang="zh-CN" b="0" i="1" smtClean="0">
                            <a:latin typeface="Cambria Math" panose="02040503050406030204" pitchFamily="18" charset="0"/>
                          </a:rPr>
                          <m:t>=</m:t>
                        </m:r>
                        <m:r>
                          <a:rPr lang="en-US" altLang="zh-CN" b="0" i="1" smtClean="0">
                            <a:latin typeface="Cambria Math" panose="02040503050406030204" pitchFamily="18" charset="0"/>
                          </a:rPr>
                          <m:t>𝑢</m:t>
                        </m:r>
                        <m:d>
                          <m:dPr>
                            <m:ctrlPr>
                              <a:rPr lang="en-US" altLang="zh-CN" b="0" i="1" smtClean="0">
                                <a:latin typeface="Cambria Math" panose="02040503050406030204" pitchFamily="18" charset="0"/>
                              </a:rPr>
                            </m:ctrlPr>
                          </m:dPr>
                          <m:e>
                            <m:r>
                              <m:rPr>
                                <m:sty m:val="p"/>
                              </m:rPr>
                              <a:rPr lang="en-US" altLang="zh-CN" b="0" i="1" smtClean="0">
                                <a:latin typeface="Cambria Math" panose="02040503050406030204" pitchFamily="18" charset="0"/>
                              </a:rPr>
                              <m:t>ρ</m:t>
                            </m:r>
                            <m:r>
                              <a:rPr lang="en-US" altLang="zh-CN" b="0" i="1" smtClean="0">
                                <a:latin typeface="Cambria Math" panose="02040503050406030204" pitchFamily="18" charset="0"/>
                              </a:rPr>
                              <m:t>,</m:t>
                            </m:r>
                            <m:r>
                              <a:rPr lang="en-US" altLang="zh-CN" b="0" i="1" smtClean="0">
                                <a:latin typeface="Cambria Math" panose="02040503050406030204" pitchFamily="18" charset="0"/>
                              </a:rPr>
                              <m:t>𝑧</m:t>
                            </m:r>
                          </m:e>
                        </m:d>
                        <m:sSup>
                          <m:sSupPr>
                            <m:ctrlPr>
                              <a:rPr lang="en-US" altLang="zh-CN" b="0" i="1" smtClean="0">
                                <a:latin typeface="Cambria Math" panose="02040503050406030204" pitchFamily="18" charset="0"/>
                              </a:rPr>
                            </m:ctrlPr>
                          </m:sSupPr>
                          <m:e>
                            <m:sSup>
                              <m:sSupPr>
                                <m:ctrlPr>
                                  <a:rPr lang="en-US" altLang="zh-CN" i="1">
                                    <a:latin typeface="Cambria Math" panose="02040503050406030204" pitchFamily="18" charset="0"/>
                                  </a:rPr>
                                </m:ctrlPr>
                              </m:sSupPr>
                              <m:e>
                                <m:r>
                                  <a:rPr lang="en-US" altLang="zh-CN" i="1">
                                    <a:latin typeface="Cambria Math" panose="02040503050406030204" pitchFamily="18" charset="0"/>
                                  </a:rPr>
                                  <m:t>𝑒</m:t>
                                </m:r>
                              </m:e>
                              <m:sup>
                                <m:r>
                                  <a:rPr lang="en-US" altLang="zh-CN" i="1">
                                    <a:latin typeface="Cambria Math" panose="02040503050406030204" pitchFamily="18" charset="0"/>
                                  </a:rPr>
                                  <m:t>𝑖𝑙</m:t>
                                </m:r>
                                <m:r>
                                  <m:rPr>
                                    <m:sty m:val="p"/>
                                  </m:rPr>
                                  <a:rPr lang="en-US" altLang="zh-CN" i="1">
                                    <a:latin typeface="Cambria Math" panose="02040503050406030204" pitchFamily="18" charset="0"/>
                                  </a:rPr>
                                  <m:t>ϕ</m:t>
                                </m:r>
                              </m:sup>
                            </m:sSup>
                            <m:sSup>
                              <m:sSupPr>
                                <m:ctrlPr>
                                  <a:rPr lang="en-US" altLang="zh-CN" i="1">
                                    <a:latin typeface="Cambria Math" panose="02040503050406030204" pitchFamily="18" charset="0"/>
                                  </a:rPr>
                                </m:ctrlPr>
                              </m:sSupPr>
                              <m:e>
                                <m:r>
                                  <a:rPr lang="en-US" altLang="zh-CN" i="1">
                                    <a:latin typeface="Cambria Math" panose="02040503050406030204" pitchFamily="18" charset="0"/>
                                  </a:rPr>
                                  <m:t>𝑒</m:t>
                                </m:r>
                              </m:e>
                              <m:sup>
                                <m:r>
                                  <a:rPr lang="en-US" altLang="zh-CN" i="1">
                                    <a:latin typeface="Cambria Math" panose="02040503050406030204" pitchFamily="18" charset="0"/>
                                  </a:rPr>
                                  <m:t>𝑖</m:t>
                                </m:r>
                                <m:sSub>
                                  <m:sSubPr>
                                    <m:ctrlPr>
                                      <a:rPr lang="en-US" altLang="zh-CN" i="1">
                                        <a:latin typeface="Cambria Math" panose="02040503050406030204" pitchFamily="18" charset="0"/>
                                      </a:rPr>
                                    </m:ctrlPr>
                                  </m:sSubPr>
                                  <m:e>
                                    <m:r>
                                      <a:rPr lang="en-US" altLang="zh-CN" i="1">
                                        <a:latin typeface="Cambria Math" panose="02040503050406030204" pitchFamily="18" charset="0"/>
                                      </a:rPr>
                                      <m:t>𝑘</m:t>
                                    </m:r>
                                  </m:e>
                                  <m:sub>
                                    <m:r>
                                      <a:rPr lang="en-US" altLang="zh-CN" i="1">
                                        <a:latin typeface="Cambria Math" panose="02040503050406030204" pitchFamily="18" charset="0"/>
                                      </a:rPr>
                                      <m:t>𝑧</m:t>
                                    </m:r>
                                  </m:sub>
                                </m:sSub>
                                <m:r>
                                  <a:rPr lang="en-US" altLang="zh-CN" i="1">
                                    <a:latin typeface="Cambria Math" panose="02040503050406030204" pitchFamily="18" charset="0"/>
                                  </a:rPr>
                                  <m:t>𝑧</m:t>
                                </m:r>
                              </m:sup>
                            </m:sSup>
                            <m:r>
                              <a:rPr lang="en-US" altLang="zh-CN" b="0" i="1" smtClean="0">
                                <a:latin typeface="Cambria Math" panose="02040503050406030204" pitchFamily="18" charset="0"/>
                              </a:rPr>
                              <m:t>𝑒</m:t>
                            </m:r>
                          </m:e>
                          <m:sup>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𝜔</m:t>
                            </m:r>
                            <m:r>
                              <a:rPr lang="en-US" altLang="zh-CN" b="0" i="1" smtClean="0">
                                <a:latin typeface="Cambria Math" panose="02040503050406030204" pitchFamily="18" charset="0"/>
                              </a:rPr>
                              <m:t>𝑡</m:t>
                            </m:r>
                          </m:sup>
                        </m:sSup>
                      </m:oMath>
                    </m:oMathPara>
                  </a14:m>
                  <a:endParaRPr lang="en-US" altLang="zh-CN" b="0" dirty="0"/>
                </a:p>
              </p:txBody>
            </p:sp>
          </mc:Choice>
          <mc:Fallback xmlns="">
            <p:sp>
              <p:nvSpPr>
                <p:cNvPr id="7" name="文本框 6"/>
                <p:cNvSpPr txBox="1">
                  <a:spLocks noRot="1" noChangeAspect="1" noMove="1" noResize="1" noEditPoints="1" noAdjustHandles="1" noChangeArrowheads="1" noChangeShapeType="1" noTextEdit="1"/>
                </p:cNvSpPr>
                <p:nvPr/>
              </p:nvSpPr>
              <p:spPr bwMode="auto">
                <a:xfrm>
                  <a:off x="1755232" y="2971936"/>
                  <a:ext cx="3113527" cy="285912"/>
                </a:xfrm>
                <a:prstGeom prst="rect">
                  <a:avLst/>
                </a:prstGeom>
                <a:blipFill rotWithShape="1">
                  <a:blip r:embed="rId7"/>
                </a:blipFill>
              </p:spPr>
              <p:txBody>
                <a:bodyPr/>
                <a:lstStyle/>
                <a:p>
                  <a:r>
                    <a:rPr lang="en-US" altLang="en-US">
                      <a:noFill/>
                    </a:rPr>
                    <a:t> </a:t>
                  </a:r>
                </a:p>
              </p:txBody>
            </p:sp>
          </mc:Fallback>
        </mc:AlternateContent>
        <p:sp>
          <p:nvSpPr>
            <p:cNvPr id="15" name="矩形 14">
              <a:extLst>
                <a:ext uri="{FF2B5EF4-FFF2-40B4-BE49-F238E27FC236}">
                  <a16:creationId xmlns:a16="http://schemas.microsoft.com/office/drawing/2014/main" id="{1EE9E020-0184-197B-3457-5734F8F2CD60}"/>
                </a:ext>
              </a:extLst>
            </p:cNvPr>
            <p:cNvSpPr/>
            <p:nvPr/>
          </p:nvSpPr>
          <p:spPr bwMode="auto">
            <a:xfrm>
              <a:off x="158343" y="2894771"/>
              <a:ext cx="1522853"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Vortex wave</a:t>
              </a:r>
              <a:r>
                <a:rPr lang="en-US" altLang="zh-CN" dirty="0">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FC26D7D1-8043-0170-0B19-0FD930A943BC}"/>
                  </a:ext>
                </a:extLst>
              </p:cNvPr>
              <p:cNvSpPr/>
              <p:nvPr/>
            </p:nvSpPr>
            <p:spPr bwMode="auto">
              <a:xfrm>
                <a:off x="972847" y="5091165"/>
                <a:ext cx="4917713" cy="1200329"/>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Vortex waves have distinct topological structure such that there is no continuous deformation from plane wave (front) or spherical wave to helical wave, the corresponding </a:t>
                </a:r>
                <a:r>
                  <a:rPr lang="en-US" altLang="zh-CN" b="1" dirty="0">
                    <a:latin typeface="Times New Roman" panose="02020603050405020304" pitchFamily="18" charset="0"/>
                    <a:cs typeface="Times New Roman" panose="02020603050405020304" pitchFamily="18" charset="0"/>
                  </a:rPr>
                  <a:t>topological charge </a:t>
                </a:r>
                <a:r>
                  <a:rPr lang="en-US" altLang="zh-CN" dirty="0">
                    <a:latin typeface="Times New Roman" panose="02020603050405020304" pitchFamily="18" charset="0"/>
                    <a:cs typeface="Times New Roman" panose="02020603050405020304" pitchFamily="18" charset="0"/>
                  </a:rPr>
                  <a:t>is </a:t>
                </a:r>
                <a14:m>
                  <m:oMath xmlns:m="http://schemas.openxmlformats.org/officeDocument/2006/math">
                    <m:r>
                      <a:rPr lang="en-US" altLang="zh-CN" b="0" i="1" smtClean="0">
                        <a:latin typeface="Cambria Math" panose="02040503050406030204" pitchFamily="18" charset="0"/>
                      </a:rPr>
                      <m:t>𝑙</m:t>
                    </m:r>
                  </m:oMath>
                </a14:m>
                <a:r>
                  <a:rPr lang="en-US" altLang="zh-CN" dirty="0">
                    <a:latin typeface="Times New Roman" panose="02020603050405020304" pitchFamily="18" charset="0"/>
                    <a:cs typeface="Times New Roman" panose="02020603050405020304" pitchFamily="18" charset="0"/>
                  </a:rPr>
                  <a:t>.</a:t>
                </a:r>
              </a:p>
            </p:txBody>
          </p:sp>
        </mc:Choice>
        <mc:Fallback xmlns="">
          <p:sp>
            <p:nvSpPr>
              <p:cNvPr id="16" name="矩形 15">
                <a:extLst>
                  <a:ext uri="{FF2B5EF4-FFF2-40B4-BE49-F238E27FC236}">
                    <a16:creationId xmlns:a16="http://schemas.microsoft.com/office/drawing/2014/main" id="{FC26D7D1-8043-0170-0B19-0FD930A943BC}"/>
                  </a:ext>
                </a:extLst>
              </p:cNvPr>
              <p:cNvSpPr>
                <a:spLocks noRot="1" noChangeAspect="1" noMove="1" noResize="1" noEditPoints="1" noAdjustHandles="1" noChangeArrowheads="1" noChangeShapeType="1" noTextEdit="1"/>
              </p:cNvSpPr>
              <p:nvPr/>
            </p:nvSpPr>
            <p:spPr bwMode="auto">
              <a:xfrm>
                <a:off x="972847" y="5091165"/>
                <a:ext cx="4917713" cy="1200329"/>
              </a:xfrm>
              <a:prstGeom prst="rect">
                <a:avLst/>
              </a:prstGeom>
              <a:blipFill>
                <a:blip r:embed="rId8"/>
                <a:stretch>
                  <a:fillRect l="-1117" t="-2538" b="-7107"/>
                </a:stretch>
              </a:blipFill>
            </p:spPr>
            <p:txBody>
              <a:bodyPr/>
              <a:lstStyle/>
              <a:p>
                <a:r>
                  <a:rPr lang="zh-CN" altLang="en-US">
                    <a:noFill/>
                  </a:rPr>
                  <a:t> </a:t>
                </a:r>
              </a:p>
            </p:txBody>
          </p:sp>
        </mc:Fallback>
      </mc:AlternateContent>
      <p:sp>
        <p:nvSpPr>
          <p:cNvPr id="19" name="文本框 18">
            <a:extLst>
              <a:ext uri="{FF2B5EF4-FFF2-40B4-BE49-F238E27FC236}">
                <a16:creationId xmlns:a16="http://schemas.microsoft.com/office/drawing/2014/main" id="{C795B44A-10F1-A7E5-F18B-F533A32520C8}"/>
              </a:ext>
            </a:extLst>
          </p:cNvPr>
          <p:cNvSpPr txBox="1"/>
          <p:nvPr/>
        </p:nvSpPr>
        <p:spPr bwMode="auto">
          <a:xfrm>
            <a:off x="1073640" y="6402891"/>
            <a:ext cx="2564383" cy="338554"/>
          </a:xfrm>
          <a:prstGeom prst="rect">
            <a:avLst/>
          </a:prstGeom>
          <a:noFill/>
        </p:spPr>
        <p:txBody>
          <a:bodyPr wrap="square">
            <a:spAutoFit/>
          </a:bodyPr>
          <a:lstStyle/>
          <a:p>
            <a:r>
              <a:rPr lang="en-US" altLang="zh-CN" sz="1600" kern="100" dirty="0">
                <a:latin typeface="Times New Roman" panose="02020603050405020304" pitchFamily="18" charset="0"/>
                <a:cs typeface="Times New Roman" panose="02020603050405020304" pitchFamily="18" charset="0"/>
              </a:rPr>
              <a:t>[Phys. </a:t>
            </a:r>
            <a:r>
              <a:rPr lang="en-US" altLang="zh-CN" sz="1600" kern="100" dirty="0" err="1">
                <a:latin typeface="Times New Roman" panose="02020603050405020304" pitchFamily="18" charset="0"/>
                <a:cs typeface="Times New Roman" panose="02020603050405020304" pitchFamily="18" charset="0"/>
              </a:rPr>
              <a:t>Usp</a:t>
            </a:r>
            <a:r>
              <a:rPr lang="en-US" altLang="zh-CN" sz="1600" kern="100" dirty="0">
                <a:latin typeface="Times New Roman" panose="02020603050405020304" pitchFamily="18" charset="0"/>
                <a:cs typeface="Times New Roman" panose="02020603050405020304" pitchFamily="18" charset="0"/>
              </a:rPr>
              <a:t>. </a:t>
            </a:r>
            <a:r>
              <a:rPr lang="en-US" altLang="zh-CN" sz="1600" b="1" kern="100" dirty="0">
                <a:latin typeface="Times New Roman" panose="02020603050405020304" pitchFamily="18" charset="0"/>
                <a:cs typeface="Times New Roman" panose="02020603050405020304" pitchFamily="18" charset="0"/>
              </a:rPr>
              <a:t>61</a:t>
            </a:r>
            <a:r>
              <a:rPr lang="en-US" altLang="zh-CN" sz="1600" kern="100" dirty="0">
                <a:latin typeface="Times New Roman" panose="02020603050405020304" pitchFamily="18" charset="0"/>
                <a:cs typeface="Times New Roman" panose="02020603050405020304" pitchFamily="18" charset="0"/>
              </a:rPr>
              <a:t>, 449 (2018)]</a:t>
            </a:r>
            <a:endParaRPr lang="zh-CN" altLang="en-US" sz="1600" dirty="0">
              <a:latin typeface="Times New Roman" panose="02020603050405020304" pitchFamily="18" charset="0"/>
              <a:cs typeface="Times New Roman" panose="02020603050405020304" pitchFamily="18" charset="0"/>
            </a:endParaRPr>
          </a:p>
        </p:txBody>
      </p:sp>
      <p:sp>
        <p:nvSpPr>
          <p:cNvPr id="2" name="TextBox 5">
            <a:extLst>
              <a:ext uri="{FF2B5EF4-FFF2-40B4-BE49-F238E27FC236}">
                <a16:creationId xmlns:a16="http://schemas.microsoft.com/office/drawing/2014/main" id="{C8DFCD00-4A6E-B11D-A795-299236D33C36}"/>
              </a:ext>
            </a:extLst>
          </p:cNvPr>
          <p:cNvSpPr txBox="1">
            <a:spLocks noChangeArrowheads="1"/>
          </p:cNvSpPr>
          <p:nvPr/>
        </p:nvSpPr>
        <p:spPr bwMode="auto">
          <a:xfrm>
            <a:off x="191344" y="134385"/>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涡旋伽马射线产生机理</a:t>
            </a:r>
          </a:p>
        </p:txBody>
      </p:sp>
    </p:spTree>
    <p:extLst>
      <p:ext uri="{BB962C8B-B14F-4D97-AF65-F5344CB8AC3E}">
        <p14:creationId xmlns:p14="http://schemas.microsoft.com/office/powerpoint/2010/main" val="2795883932"/>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6ADEF-F830-4EB3-84F4-24658C31149C}"/>
            </a:ext>
          </a:extLst>
        </p:cNvPr>
        <p:cNvGrpSpPr/>
        <p:nvPr/>
      </p:nvGrpSpPr>
      <p:grpSpPr>
        <a:xfrm>
          <a:off x="0" y="0"/>
          <a:ext cx="0" cy="0"/>
          <a:chOff x="0" y="0"/>
          <a:chExt cx="0" cy="0"/>
        </a:xfrm>
      </p:grpSpPr>
      <p:sp>
        <p:nvSpPr>
          <p:cNvPr id="3" name="灯片编号占位符 4">
            <a:extLst>
              <a:ext uri="{FF2B5EF4-FFF2-40B4-BE49-F238E27FC236}">
                <a16:creationId xmlns:a16="http://schemas.microsoft.com/office/drawing/2014/main" id="{D25C9852-D6B6-6B98-FA74-6F5FC3067A64}"/>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26</a:t>
            </a:fld>
            <a:endParaRPr lang="zh-CN" altLang="en-US" sz="2400" b="1" dirty="0"/>
          </a:p>
        </p:txBody>
      </p:sp>
      <p:sp>
        <p:nvSpPr>
          <p:cNvPr id="2" name="TextBox 5">
            <a:extLst>
              <a:ext uri="{FF2B5EF4-FFF2-40B4-BE49-F238E27FC236}">
                <a16:creationId xmlns:a16="http://schemas.microsoft.com/office/drawing/2014/main" id="{BCFDA67A-E63A-92F1-5897-82D3958265AA}"/>
              </a:ext>
            </a:extLst>
          </p:cNvPr>
          <p:cNvSpPr txBox="1">
            <a:spLocks noChangeArrowheads="1"/>
          </p:cNvSpPr>
          <p:nvPr/>
        </p:nvSpPr>
        <p:spPr bwMode="auto">
          <a:xfrm>
            <a:off x="40579" y="109493"/>
            <a:ext cx="8591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Doing nuclear/particle physics with vortex beams</a:t>
            </a:r>
          </a:p>
        </p:txBody>
      </p:sp>
      <p:grpSp>
        <p:nvGrpSpPr>
          <p:cNvPr id="8" name="组合 7">
            <a:extLst>
              <a:ext uri="{FF2B5EF4-FFF2-40B4-BE49-F238E27FC236}">
                <a16:creationId xmlns:a16="http://schemas.microsoft.com/office/drawing/2014/main" id="{FBFD79E8-4E87-E6BE-1BC6-CB8181C6AC8D}"/>
              </a:ext>
            </a:extLst>
          </p:cNvPr>
          <p:cNvGrpSpPr/>
          <p:nvPr/>
        </p:nvGrpSpPr>
        <p:grpSpPr>
          <a:xfrm>
            <a:off x="7104112" y="948450"/>
            <a:ext cx="4846577" cy="4230902"/>
            <a:chOff x="4955084" y="1462468"/>
            <a:chExt cx="4846577" cy="4230902"/>
          </a:xfrm>
        </p:grpSpPr>
        <p:grpSp>
          <p:nvGrpSpPr>
            <p:cNvPr id="9" name="组合 8">
              <a:extLst>
                <a:ext uri="{FF2B5EF4-FFF2-40B4-BE49-F238E27FC236}">
                  <a16:creationId xmlns:a16="http://schemas.microsoft.com/office/drawing/2014/main" id="{0C09C5F7-F556-EF61-3FF5-BC22A25C0C42}"/>
                </a:ext>
              </a:extLst>
            </p:cNvPr>
            <p:cNvGrpSpPr/>
            <p:nvPr/>
          </p:nvGrpSpPr>
          <p:grpSpPr>
            <a:xfrm>
              <a:off x="4955084" y="1462468"/>
              <a:ext cx="3774688" cy="1662125"/>
              <a:chOff x="7137301" y="2654530"/>
              <a:chExt cx="3774688" cy="1662125"/>
            </a:xfrm>
          </p:grpSpPr>
          <p:pic>
            <p:nvPicPr>
              <p:cNvPr id="21" name="图片 20">
                <a:extLst>
                  <a:ext uri="{FF2B5EF4-FFF2-40B4-BE49-F238E27FC236}">
                    <a16:creationId xmlns:a16="http://schemas.microsoft.com/office/drawing/2014/main" id="{95A33082-EE2F-91C0-B15C-1A982FB697B8}"/>
                  </a:ext>
                </a:extLst>
              </p:cNvPr>
              <p:cNvPicPr>
                <a:picLocks noChangeAspect="1"/>
              </p:cNvPicPr>
              <p:nvPr/>
            </p:nvPicPr>
            <p:blipFill rotWithShape="1">
              <a:blip r:embed="rId3">
                <a:extLst>
                  <a:ext uri="{28A0092B-C50C-407E-A947-70E740481C1C}">
                    <a14:useLocalDpi xmlns:a14="http://schemas.microsoft.com/office/drawing/2010/main" val="0"/>
                  </a:ext>
                </a:extLst>
              </a:blip>
              <a:srcRect l="61618"/>
              <a:stretch/>
            </p:blipFill>
            <p:spPr>
              <a:xfrm>
                <a:off x="9451436" y="2654530"/>
                <a:ext cx="1460553" cy="1662125"/>
              </a:xfrm>
              <a:prstGeom prst="rect">
                <a:avLst/>
              </a:prstGeom>
            </p:spPr>
          </p:pic>
          <p:pic>
            <p:nvPicPr>
              <p:cNvPr id="22" name="图片 21">
                <a:extLst>
                  <a:ext uri="{FF2B5EF4-FFF2-40B4-BE49-F238E27FC236}">
                    <a16:creationId xmlns:a16="http://schemas.microsoft.com/office/drawing/2014/main" id="{4B6B0453-82F5-1118-201E-5229C92D80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6" r="2243"/>
              <a:stretch/>
            </p:blipFill>
            <p:spPr>
              <a:xfrm rot="5400000">
                <a:off x="7877071" y="2357066"/>
                <a:ext cx="845818" cy="2325358"/>
              </a:xfrm>
              <a:prstGeom prst="rect">
                <a:avLst/>
              </a:prstGeom>
            </p:spPr>
          </p:pic>
        </p:grpSp>
        <p:grpSp>
          <p:nvGrpSpPr>
            <p:cNvPr id="11" name="组合 10">
              <a:extLst>
                <a:ext uri="{FF2B5EF4-FFF2-40B4-BE49-F238E27FC236}">
                  <a16:creationId xmlns:a16="http://schemas.microsoft.com/office/drawing/2014/main" id="{9146E997-BDE3-6105-2AE6-9AD0C6DBBB75}"/>
                </a:ext>
              </a:extLst>
            </p:cNvPr>
            <p:cNvGrpSpPr/>
            <p:nvPr/>
          </p:nvGrpSpPr>
          <p:grpSpPr>
            <a:xfrm>
              <a:off x="5074552" y="3206318"/>
              <a:ext cx="4727109" cy="2487052"/>
              <a:chOff x="6943728" y="3243565"/>
              <a:chExt cx="5541370" cy="2487052"/>
            </a:xfrm>
          </p:grpSpPr>
          <p:sp>
            <p:nvSpPr>
              <p:cNvPr id="18" name="文本框 17">
                <a:extLst>
                  <a:ext uri="{FF2B5EF4-FFF2-40B4-BE49-F238E27FC236}">
                    <a16:creationId xmlns:a16="http://schemas.microsoft.com/office/drawing/2014/main" id="{3A7005EB-08BF-0D91-C47C-636006E0508F}"/>
                  </a:ext>
                </a:extLst>
              </p:cNvPr>
              <p:cNvSpPr txBox="1"/>
              <p:nvPr/>
            </p:nvSpPr>
            <p:spPr>
              <a:xfrm>
                <a:off x="6943728" y="3243565"/>
                <a:ext cx="5431120" cy="1200329"/>
              </a:xfrm>
              <a:prstGeom prst="rect">
                <a:avLst/>
              </a:prstGeom>
              <a:noFill/>
            </p:spPr>
            <p:txBody>
              <a:bodyPr wrap="square" rtlCol="0">
                <a:spAutoFit/>
              </a:bodyPr>
              <a:lstStyle/>
              <a:p>
                <a:r>
                  <a:rPr lang="en-US" altLang="zh-CN" sz="2400" b="1" dirty="0">
                    <a:solidFill>
                      <a:srgbClr val="FF0000"/>
                    </a:solidFill>
                  </a:rPr>
                  <a:t>Present</a:t>
                </a:r>
                <a:r>
                  <a:rPr lang="en-US" altLang="zh-CN" sz="2400" dirty="0">
                    <a:solidFill>
                      <a:srgbClr val="FF0000"/>
                    </a:solidFill>
                  </a:rPr>
                  <a:t>: </a:t>
                </a:r>
                <a:r>
                  <a:rPr lang="en-US" altLang="zh-CN" sz="2400" dirty="0"/>
                  <a:t>Spin polarized targets &amp; beams have been the only tools in use</a:t>
                </a:r>
                <a:endParaRPr lang="zh-CN" altLang="en-US" sz="2400" dirty="0"/>
              </a:p>
            </p:txBody>
          </p:sp>
          <p:sp>
            <p:nvSpPr>
              <p:cNvPr id="20" name="文本框 19">
                <a:extLst>
                  <a:ext uri="{FF2B5EF4-FFF2-40B4-BE49-F238E27FC236}">
                    <a16:creationId xmlns:a16="http://schemas.microsoft.com/office/drawing/2014/main" id="{91E8975A-EF4C-D069-9261-7D21DDE6C9AB}"/>
                  </a:ext>
                </a:extLst>
              </p:cNvPr>
              <p:cNvSpPr txBox="1"/>
              <p:nvPr/>
            </p:nvSpPr>
            <p:spPr>
              <a:xfrm>
                <a:off x="6966915" y="4899620"/>
                <a:ext cx="5518183" cy="830997"/>
              </a:xfrm>
              <a:prstGeom prst="rect">
                <a:avLst/>
              </a:prstGeom>
              <a:noFill/>
            </p:spPr>
            <p:txBody>
              <a:bodyPr wrap="square" rtlCol="0">
                <a:spAutoFit/>
              </a:bodyPr>
              <a:lstStyle/>
              <a:p>
                <a:r>
                  <a:rPr lang="en-US" altLang="zh-CN" sz="2400" b="1" dirty="0">
                    <a:solidFill>
                      <a:srgbClr val="FF0000"/>
                    </a:solidFill>
                  </a:rPr>
                  <a:t>Next</a:t>
                </a:r>
                <a:r>
                  <a:rPr lang="en-US" altLang="zh-CN" sz="2400" dirty="0">
                    <a:solidFill>
                      <a:srgbClr val="FF0000"/>
                    </a:solidFill>
                  </a:rPr>
                  <a:t>: </a:t>
                </a:r>
                <a:r>
                  <a:rPr lang="en-US" altLang="zh-CN" sz="2400" b="1" dirty="0"/>
                  <a:t>Exploring new tools such as vortex beams </a:t>
                </a:r>
                <a:endParaRPr lang="zh-CN" altLang="en-US" sz="2400" b="1" dirty="0"/>
              </a:p>
            </p:txBody>
          </p:sp>
        </p:grpSp>
      </p:grpSp>
      <p:grpSp>
        <p:nvGrpSpPr>
          <p:cNvPr id="23" name="组合 22">
            <a:extLst>
              <a:ext uri="{FF2B5EF4-FFF2-40B4-BE49-F238E27FC236}">
                <a16:creationId xmlns:a16="http://schemas.microsoft.com/office/drawing/2014/main" id="{6776C0AB-FEA2-9840-71E9-70E24F47E70F}"/>
              </a:ext>
            </a:extLst>
          </p:cNvPr>
          <p:cNvGrpSpPr/>
          <p:nvPr/>
        </p:nvGrpSpPr>
        <p:grpSpPr>
          <a:xfrm>
            <a:off x="237731" y="1104951"/>
            <a:ext cx="4847563" cy="3886687"/>
            <a:chOff x="121238" y="1545068"/>
            <a:chExt cx="4847563" cy="3886687"/>
          </a:xfrm>
        </p:grpSpPr>
        <p:sp>
          <p:nvSpPr>
            <p:cNvPr id="24" name="文本框 23">
              <a:extLst>
                <a:ext uri="{FF2B5EF4-FFF2-40B4-BE49-F238E27FC236}">
                  <a16:creationId xmlns:a16="http://schemas.microsoft.com/office/drawing/2014/main" id="{8C1F95FC-06C7-7F67-801C-CABCD5E13EBC}"/>
                </a:ext>
              </a:extLst>
            </p:cNvPr>
            <p:cNvSpPr txBox="1"/>
            <p:nvPr/>
          </p:nvSpPr>
          <p:spPr>
            <a:xfrm flipH="1">
              <a:off x="683568" y="3545948"/>
              <a:ext cx="864927" cy="369332"/>
            </a:xfrm>
            <a:prstGeom prst="rect">
              <a:avLst/>
            </a:prstGeom>
            <a:noFill/>
          </p:spPr>
          <p:txBody>
            <a:bodyPr wrap="square" rtlCol="0">
              <a:spAutoFit/>
            </a:bodyPr>
            <a:lstStyle/>
            <a:p>
              <a:r>
                <a:rPr lang="en-US" altLang="zh-CN" b="1" dirty="0"/>
                <a:t>1980s</a:t>
              </a:r>
              <a:endParaRPr lang="zh-CN" altLang="en-US" b="1" dirty="0"/>
            </a:p>
          </p:txBody>
        </p:sp>
        <p:pic>
          <p:nvPicPr>
            <p:cNvPr id="25" name="图片 24">
              <a:extLst>
                <a:ext uri="{FF2B5EF4-FFF2-40B4-BE49-F238E27FC236}">
                  <a16:creationId xmlns:a16="http://schemas.microsoft.com/office/drawing/2014/main" id="{99E88E0D-B030-D631-E252-5C9F07DC0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830873"/>
              <a:ext cx="3805265" cy="1662125"/>
            </a:xfrm>
            <a:prstGeom prst="rect">
              <a:avLst/>
            </a:prstGeom>
          </p:spPr>
        </p:pic>
        <p:sp>
          <p:nvSpPr>
            <p:cNvPr id="26" name="文本框 25">
              <a:extLst>
                <a:ext uri="{FF2B5EF4-FFF2-40B4-BE49-F238E27FC236}">
                  <a16:creationId xmlns:a16="http://schemas.microsoft.com/office/drawing/2014/main" id="{6D896CAE-62DB-F3DD-5558-38107D56D4D0}"/>
                </a:ext>
              </a:extLst>
            </p:cNvPr>
            <p:cNvSpPr txBox="1"/>
            <p:nvPr/>
          </p:nvSpPr>
          <p:spPr>
            <a:xfrm flipH="1">
              <a:off x="3080662" y="3545948"/>
              <a:ext cx="678420" cy="369332"/>
            </a:xfrm>
            <a:prstGeom prst="rect">
              <a:avLst/>
            </a:prstGeom>
            <a:noFill/>
          </p:spPr>
          <p:txBody>
            <a:bodyPr wrap="square" rtlCol="0">
              <a:spAutoFit/>
            </a:bodyPr>
            <a:lstStyle/>
            <a:p>
              <a:r>
                <a:rPr lang="en-US" altLang="zh-CN" b="1" dirty="0"/>
                <a:t>Now</a:t>
              </a:r>
              <a:endParaRPr lang="zh-CN" altLang="en-US" b="1" dirty="0"/>
            </a:p>
          </p:txBody>
        </p:sp>
        <p:sp>
          <p:nvSpPr>
            <p:cNvPr id="27" name="文本框 26">
              <a:extLst>
                <a:ext uri="{FF2B5EF4-FFF2-40B4-BE49-F238E27FC236}">
                  <a16:creationId xmlns:a16="http://schemas.microsoft.com/office/drawing/2014/main" id="{94C95FA6-425D-F3BE-A551-00513AC3EF21}"/>
                </a:ext>
              </a:extLst>
            </p:cNvPr>
            <p:cNvSpPr txBox="1"/>
            <p:nvPr/>
          </p:nvSpPr>
          <p:spPr>
            <a:xfrm>
              <a:off x="124818" y="3915280"/>
              <a:ext cx="4843983" cy="1200329"/>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Only ~30% of proton spin is du to quarks spins;</a:t>
              </a:r>
            </a:p>
            <a:p>
              <a:r>
                <a:rPr lang="en-US" altLang="zh-CN" dirty="0">
                  <a:latin typeface="Times New Roman" panose="02020603050405020304" pitchFamily="18" charset="0"/>
                  <a:cs typeface="Times New Roman" panose="02020603050405020304" pitchFamily="18" charset="0"/>
                </a:rPr>
                <a:t>Quest for the remaining ~70% is the major enterprise in New Physics: quark OAM, gluon spin, gluon OAM</a:t>
              </a:r>
              <a:endParaRPr lang="zh-CN" altLang="en-US" dirty="0">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DAE6CFEF-E86D-672B-688D-9203B3007D86}"/>
                </a:ext>
              </a:extLst>
            </p:cNvPr>
            <p:cNvSpPr txBox="1"/>
            <p:nvPr/>
          </p:nvSpPr>
          <p:spPr>
            <a:xfrm flipH="1">
              <a:off x="1131509" y="1545068"/>
              <a:ext cx="1949153" cy="369332"/>
            </a:xfrm>
            <a:prstGeom prst="rect">
              <a:avLst/>
            </a:prstGeom>
            <a:noFill/>
          </p:spPr>
          <p:txBody>
            <a:bodyPr wrap="square" rtlCol="0">
              <a:spAutoFit/>
            </a:bodyPr>
            <a:lstStyle/>
            <a:p>
              <a:r>
                <a:rPr lang="en-US" altLang="zh-CN" b="1" dirty="0"/>
                <a:t>Proton Spin Puzzle</a:t>
              </a:r>
              <a:endParaRPr lang="zh-CN" altLang="en-US" b="1" dirty="0"/>
            </a:p>
          </p:txBody>
        </p:sp>
        <p:sp>
          <p:nvSpPr>
            <p:cNvPr id="29" name="文本框 28">
              <a:extLst>
                <a:ext uri="{FF2B5EF4-FFF2-40B4-BE49-F238E27FC236}">
                  <a16:creationId xmlns:a16="http://schemas.microsoft.com/office/drawing/2014/main" id="{38ACF52C-7F88-99F0-B2C9-0E2C6354BE97}"/>
                </a:ext>
              </a:extLst>
            </p:cNvPr>
            <p:cNvSpPr txBox="1"/>
            <p:nvPr/>
          </p:nvSpPr>
          <p:spPr>
            <a:xfrm>
              <a:off x="121238" y="5093201"/>
              <a:ext cx="3112208"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[Eur. Phys. J. A </a:t>
              </a:r>
              <a:r>
                <a:rPr lang="en-US" altLang="zh-CN" sz="1600" b="1" dirty="0">
                  <a:latin typeface="Times New Roman" panose="02020603050405020304" pitchFamily="18" charset="0"/>
                  <a:cs typeface="Times New Roman" panose="02020603050405020304" pitchFamily="18" charset="0"/>
                </a:rPr>
                <a:t>52, </a:t>
              </a:r>
              <a:r>
                <a:rPr lang="en-US" altLang="zh-CN" sz="1600" dirty="0">
                  <a:latin typeface="Times New Roman" panose="02020603050405020304" pitchFamily="18" charset="0"/>
                  <a:cs typeface="Times New Roman" panose="02020603050405020304" pitchFamily="18" charset="0"/>
                </a:rPr>
                <a:t>268 (2016)]</a:t>
              </a:r>
              <a:endParaRPr lang="zh-CN" altLang="en-US" sz="1600" dirty="0">
                <a:latin typeface="Times New Roman" panose="02020603050405020304" pitchFamily="18" charset="0"/>
                <a:cs typeface="Times New Roman" panose="02020603050405020304" pitchFamily="18" charset="0"/>
              </a:endParaRPr>
            </a:p>
          </p:txBody>
        </p:sp>
      </p:grpSp>
      <p:sp>
        <p:nvSpPr>
          <p:cNvPr id="30" name="文本框 29">
            <a:extLst>
              <a:ext uri="{FF2B5EF4-FFF2-40B4-BE49-F238E27FC236}">
                <a16:creationId xmlns:a16="http://schemas.microsoft.com/office/drawing/2014/main" id="{FC779600-CB81-6B16-3BD9-61454D0ACFCC}"/>
              </a:ext>
            </a:extLst>
          </p:cNvPr>
          <p:cNvSpPr txBox="1"/>
          <p:nvPr/>
        </p:nvSpPr>
        <p:spPr bwMode="auto">
          <a:xfrm>
            <a:off x="225966" y="6148475"/>
            <a:ext cx="6971042" cy="615553"/>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Doing Spin Physics With Unpolarized Particles </a:t>
            </a:r>
          </a:p>
          <a:p>
            <a:r>
              <a:rPr lang="en-US" altLang="zh-CN" sz="1600" dirty="0">
                <a:latin typeface="Times New Roman" panose="02020603050405020304" pitchFamily="18" charset="0"/>
                <a:cs typeface="Times New Roman" panose="02020603050405020304" pitchFamily="18" charset="0"/>
              </a:rPr>
              <a:t>[Phys. Rev. Lett. </a:t>
            </a:r>
            <a:r>
              <a:rPr lang="en-US" altLang="zh-CN" sz="1600" b="1" dirty="0">
                <a:latin typeface="Times New Roman" panose="02020603050405020304" pitchFamily="18" charset="0"/>
                <a:cs typeface="Times New Roman" panose="02020603050405020304" pitchFamily="18" charset="0"/>
              </a:rPr>
              <a:t>124</a:t>
            </a:r>
            <a:r>
              <a:rPr lang="en-US" altLang="zh-CN" sz="1600" dirty="0">
                <a:latin typeface="Times New Roman" panose="02020603050405020304" pitchFamily="18" charset="0"/>
                <a:cs typeface="Times New Roman" panose="02020603050405020304" pitchFamily="18" charset="0"/>
              </a:rPr>
              <a:t>, 192001 (2020); Prog. Part. </a:t>
            </a:r>
            <a:r>
              <a:rPr lang="en-US" altLang="zh-CN" sz="1600" dirty="0" err="1">
                <a:latin typeface="Times New Roman" panose="02020603050405020304" pitchFamily="18" charset="0"/>
                <a:cs typeface="Times New Roman" panose="02020603050405020304" pitchFamily="18" charset="0"/>
              </a:rPr>
              <a:t>Nucl</a:t>
            </a:r>
            <a:r>
              <a:rPr lang="en-US" altLang="zh-CN" sz="1600" dirty="0">
                <a:latin typeface="Times New Roman" panose="02020603050405020304" pitchFamily="18" charset="0"/>
                <a:cs typeface="Times New Roman" panose="02020603050405020304" pitchFamily="18" charset="0"/>
              </a:rPr>
              <a:t>. Phys. </a:t>
            </a:r>
            <a:r>
              <a:rPr lang="en-US" altLang="zh-CN" sz="1600" b="1" dirty="0">
                <a:latin typeface="Times New Roman" panose="02020603050405020304" pitchFamily="18" charset="0"/>
                <a:cs typeface="Times New Roman" panose="02020603050405020304" pitchFamily="18" charset="0"/>
              </a:rPr>
              <a:t>127</a:t>
            </a:r>
            <a:r>
              <a:rPr lang="en-US" altLang="zh-CN" sz="1600" dirty="0">
                <a:latin typeface="Times New Roman" panose="02020603050405020304" pitchFamily="18" charset="0"/>
                <a:cs typeface="Times New Roman" panose="02020603050405020304" pitchFamily="18" charset="0"/>
              </a:rPr>
              <a:t>,</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103987 (2022)]</a:t>
            </a:r>
            <a:endParaRPr lang="zh-CN" altLang="en-US" sz="1600" dirty="0">
              <a:latin typeface="Times New Roman" panose="02020603050405020304" pitchFamily="18" charset="0"/>
              <a:cs typeface="Times New Roman" panose="02020603050405020304" pitchFamily="18" charset="0"/>
            </a:endParaRPr>
          </a:p>
        </p:txBody>
      </p:sp>
      <p:sp>
        <p:nvSpPr>
          <p:cNvPr id="31" name="文本框 30">
            <a:extLst>
              <a:ext uri="{FF2B5EF4-FFF2-40B4-BE49-F238E27FC236}">
                <a16:creationId xmlns:a16="http://schemas.microsoft.com/office/drawing/2014/main" id="{134EC81F-8916-9F48-4513-AF0FD2B745C8}"/>
              </a:ext>
            </a:extLst>
          </p:cNvPr>
          <p:cNvSpPr txBox="1"/>
          <p:nvPr/>
        </p:nvSpPr>
        <p:spPr bwMode="auto">
          <a:xfrm>
            <a:off x="222451" y="5463877"/>
            <a:ext cx="8590934" cy="64633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Photo-nuclear physics               [</a:t>
            </a:r>
            <a:r>
              <a:rPr lang="en-US" altLang="zh-CN" sz="1600" dirty="0">
                <a:latin typeface="Times New Roman" panose="02020603050405020304" pitchFamily="18" charset="0"/>
                <a:cs typeface="Times New Roman" panose="02020603050405020304" pitchFamily="18" charset="0"/>
              </a:rPr>
              <a:t>Sci. Rep. </a:t>
            </a:r>
            <a:r>
              <a:rPr lang="en-US" altLang="zh-CN" sz="1600" b="1" dirty="0">
                <a:latin typeface="Times New Roman" panose="02020603050405020304" pitchFamily="18" charset="0"/>
                <a:cs typeface="Times New Roman" panose="02020603050405020304" pitchFamily="18" charset="0"/>
              </a:rPr>
              <a:t>7</a:t>
            </a:r>
            <a:r>
              <a:rPr lang="en-US" altLang="zh-CN" sz="1600" dirty="0">
                <a:latin typeface="Times New Roman" panose="02020603050405020304" pitchFamily="18" charset="0"/>
                <a:cs typeface="Times New Roman" panose="02020603050405020304" pitchFamily="18" charset="0"/>
              </a:rPr>
              <a:t>, 5018 (2017)]</a:t>
            </a:r>
            <a:r>
              <a:rPr lang="en-US" altLang="zh-CN" dirty="0">
                <a:latin typeface="Times New Roman" panose="02020603050405020304" pitchFamily="18" charset="0"/>
                <a:cs typeface="Times New Roman" panose="02020603050405020304" pitchFamily="18" charset="0"/>
              </a:rPr>
              <a:t>               </a:t>
            </a:r>
            <a:br>
              <a:rPr lang="en-US" altLang="zh-CN" dirty="0">
                <a:latin typeface="Times New Roman" panose="02020603050405020304" pitchFamily="18" charset="0"/>
                <a:cs typeface="Times New Roman" panose="02020603050405020304" pitchFamily="18" charset="0"/>
              </a:rPr>
            </a:br>
            <a:r>
              <a:rPr lang="en-US" altLang="zh-CN" dirty="0">
                <a:latin typeface="Times New Roman" panose="02020603050405020304" pitchFamily="18" charset="0"/>
                <a:cs typeface="Times New Roman" panose="02020603050405020304" pitchFamily="18" charset="0"/>
              </a:rPr>
              <a:t>Photon-induced reaction cross section will be changed due to AM conservation relation</a:t>
            </a:r>
          </a:p>
        </p:txBody>
      </p:sp>
    </p:spTree>
    <p:extLst>
      <p:ext uri="{BB962C8B-B14F-4D97-AF65-F5344CB8AC3E}">
        <p14:creationId xmlns:p14="http://schemas.microsoft.com/office/powerpoint/2010/main" val="1443389477"/>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5367C-3E88-E09A-4A44-D87DACCDFCBB}"/>
            </a:ext>
          </a:extLst>
        </p:cNvPr>
        <p:cNvGrpSpPr/>
        <p:nvPr/>
      </p:nvGrpSpPr>
      <p:grpSpPr>
        <a:xfrm>
          <a:off x="0" y="0"/>
          <a:ext cx="0" cy="0"/>
          <a:chOff x="0" y="0"/>
          <a:chExt cx="0" cy="0"/>
        </a:xfrm>
      </p:grpSpPr>
      <p:sp>
        <p:nvSpPr>
          <p:cNvPr id="3" name="灯片编号占位符 4">
            <a:extLst>
              <a:ext uri="{FF2B5EF4-FFF2-40B4-BE49-F238E27FC236}">
                <a16:creationId xmlns:a16="http://schemas.microsoft.com/office/drawing/2014/main" id="{5652B34B-BAC8-0D72-EC72-381459522742}"/>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27</a:t>
            </a:fld>
            <a:endParaRPr lang="zh-CN" altLang="en-US" sz="2400" b="1"/>
          </a:p>
        </p:txBody>
      </p:sp>
      <p:sp>
        <p:nvSpPr>
          <p:cNvPr id="2" name="TextBox 5">
            <a:extLst>
              <a:ext uri="{FF2B5EF4-FFF2-40B4-BE49-F238E27FC236}">
                <a16:creationId xmlns:a16="http://schemas.microsoft.com/office/drawing/2014/main" id="{F295D86C-1979-A152-1A00-1334C060911B}"/>
              </a:ext>
            </a:extLst>
          </p:cNvPr>
          <p:cNvSpPr txBox="1">
            <a:spLocks noChangeArrowheads="1"/>
          </p:cNvSpPr>
          <p:nvPr/>
        </p:nvSpPr>
        <p:spPr bwMode="auto">
          <a:xfrm>
            <a:off x="117869" y="134289"/>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涡旋伽马射线产生机理</a:t>
            </a:r>
          </a:p>
        </p:txBody>
      </p:sp>
      <p:pic>
        <p:nvPicPr>
          <p:cNvPr id="6" name="图片 5">
            <a:extLst>
              <a:ext uri="{FF2B5EF4-FFF2-40B4-BE49-F238E27FC236}">
                <a16:creationId xmlns:a16="http://schemas.microsoft.com/office/drawing/2014/main" id="{D52139A7-3080-E2FA-57D5-805DDC876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33973" y="1475735"/>
            <a:ext cx="4046342" cy="4064011"/>
          </a:xfrm>
          <a:prstGeom prst="rect">
            <a:avLst/>
          </a:prstGeom>
        </p:spPr>
      </p:pic>
      <p:grpSp>
        <p:nvGrpSpPr>
          <p:cNvPr id="7" name="组合 6">
            <a:extLst>
              <a:ext uri="{FF2B5EF4-FFF2-40B4-BE49-F238E27FC236}">
                <a16:creationId xmlns:a16="http://schemas.microsoft.com/office/drawing/2014/main" id="{43AC9766-1A16-2E9D-DD75-19695B89D011}"/>
              </a:ext>
            </a:extLst>
          </p:cNvPr>
          <p:cNvGrpSpPr/>
          <p:nvPr/>
        </p:nvGrpSpPr>
        <p:grpSpPr>
          <a:xfrm>
            <a:off x="6252077" y="1275210"/>
            <a:ext cx="4408303" cy="3300299"/>
            <a:chOff x="0" y="1394575"/>
            <a:chExt cx="4408303" cy="3300299"/>
          </a:xfrm>
        </p:grpSpPr>
        <p:pic>
          <p:nvPicPr>
            <p:cNvPr id="8" name="图片 7">
              <a:extLst>
                <a:ext uri="{FF2B5EF4-FFF2-40B4-BE49-F238E27FC236}">
                  <a16:creationId xmlns:a16="http://schemas.microsoft.com/office/drawing/2014/main" id="{498B6F91-090B-8EF6-E21B-30D41796A9BF}"/>
                </a:ext>
              </a:extLst>
            </p:cNvPr>
            <p:cNvPicPr>
              <a:picLocks noChangeAspect="1"/>
            </p:cNvPicPr>
            <p:nvPr/>
          </p:nvPicPr>
          <p:blipFill rotWithShape="1">
            <a:blip r:embed="rId4">
              <a:extLst>
                <a:ext uri="{28A0092B-C50C-407E-A947-70E740481C1C}">
                  <a14:useLocalDpi xmlns:a14="http://schemas.microsoft.com/office/drawing/2010/main" val="0"/>
                </a:ext>
              </a:extLst>
            </a:blip>
            <a:srcRect b="31768"/>
            <a:stretch/>
          </p:blipFill>
          <p:spPr>
            <a:xfrm>
              <a:off x="0" y="1394575"/>
              <a:ext cx="4408303" cy="2148014"/>
            </a:xfrm>
            <a:prstGeom prst="rect">
              <a:avLst/>
            </a:prstGeom>
          </p:spPr>
        </p:pic>
        <p:sp>
          <p:nvSpPr>
            <p:cNvPr id="9" name="文本框 8">
              <a:extLst>
                <a:ext uri="{FF2B5EF4-FFF2-40B4-BE49-F238E27FC236}">
                  <a16:creationId xmlns:a16="http://schemas.microsoft.com/office/drawing/2014/main" id="{ABA11487-1744-2D10-D430-69BE73E8E770}"/>
                </a:ext>
              </a:extLst>
            </p:cNvPr>
            <p:cNvSpPr txBox="1"/>
            <p:nvPr/>
          </p:nvSpPr>
          <p:spPr>
            <a:xfrm>
              <a:off x="25425" y="3525323"/>
              <a:ext cx="3995935" cy="116955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Photon beams of 99 eV carrying OAM have been observed in the 2nd harmonic off-axis radiation of a helical undulator. </a:t>
              </a:r>
            </a:p>
            <a:p>
              <a:r>
                <a:rPr lang="en-US" altLang="zh-CN" sz="1600" dirty="0">
                  <a:latin typeface="Times New Roman" panose="02020603050405020304" pitchFamily="18" charset="0"/>
                  <a:cs typeface="Times New Roman" panose="02020603050405020304" pitchFamily="18" charset="0"/>
                </a:rPr>
                <a:t>[Phys. Rev. Lett. </a:t>
              </a:r>
              <a:r>
                <a:rPr lang="en-US" altLang="zh-CN" sz="1600" b="1" dirty="0">
                  <a:latin typeface="Times New Roman" panose="02020603050405020304" pitchFamily="18" charset="0"/>
                  <a:cs typeface="Times New Roman" panose="02020603050405020304" pitchFamily="18" charset="0"/>
                </a:rPr>
                <a:t>111</a:t>
              </a:r>
              <a:r>
                <a:rPr lang="en-US" altLang="zh-CN" sz="1600" dirty="0">
                  <a:latin typeface="Times New Roman" panose="02020603050405020304" pitchFamily="18" charset="0"/>
                  <a:cs typeface="Times New Roman" panose="02020603050405020304" pitchFamily="18" charset="0"/>
                </a:rPr>
                <a:t>, 034801 (2013)]</a:t>
              </a:r>
              <a:endParaRPr lang="zh-CN" altLang="en-US" sz="1600" dirty="0">
                <a:latin typeface="Times New Roman" panose="02020603050405020304" pitchFamily="18" charset="0"/>
                <a:cs typeface="Times New Roman" panose="02020603050405020304" pitchFamily="18" charset="0"/>
              </a:endParaRPr>
            </a:p>
          </p:txBody>
        </p:sp>
      </p:grpSp>
      <p:sp>
        <p:nvSpPr>
          <p:cNvPr id="10" name="矩形 9">
            <a:extLst>
              <a:ext uri="{FF2B5EF4-FFF2-40B4-BE49-F238E27FC236}">
                <a16:creationId xmlns:a16="http://schemas.microsoft.com/office/drawing/2014/main" id="{3584E094-BDD3-FE36-ABE5-B34AD28C5B7D}"/>
              </a:ext>
            </a:extLst>
          </p:cNvPr>
          <p:cNvSpPr/>
          <p:nvPr/>
        </p:nvSpPr>
        <p:spPr bwMode="auto">
          <a:xfrm>
            <a:off x="6252077" y="5098183"/>
            <a:ext cx="3959738" cy="830997"/>
          </a:xfrm>
          <a:prstGeom prst="rect">
            <a:avLst/>
          </a:prstGeom>
        </p:spPr>
        <p:txBody>
          <a:bodyPr wrap="none">
            <a:spAutoFit/>
          </a:bodyPr>
          <a:lstStyle/>
          <a:p>
            <a:r>
              <a:rPr lang="en-US" altLang="zh-CN" sz="1600" dirty="0">
                <a:latin typeface="Times New Roman" panose="02020603050405020304" pitchFamily="18" charset="0"/>
                <a:cs typeface="Times New Roman" panose="02020603050405020304" pitchFamily="18" charset="0"/>
              </a:rPr>
              <a:t>Other observations of OAM photon radiation:</a:t>
            </a:r>
          </a:p>
          <a:p>
            <a:r>
              <a:rPr lang="en-US" altLang="zh-CN" sz="1600" dirty="0">
                <a:latin typeface="Times New Roman" panose="02020603050405020304" pitchFamily="18" charset="0"/>
                <a:cs typeface="Times New Roman" panose="02020603050405020304" pitchFamily="18" charset="0"/>
              </a:rPr>
              <a:t>[</a:t>
            </a:r>
            <a:r>
              <a:rPr lang="zh-CN" altLang="en-US" sz="1600" dirty="0">
                <a:latin typeface="Times New Roman" panose="02020603050405020304" pitchFamily="18" charset="0"/>
                <a:cs typeface="Times New Roman" panose="02020603050405020304" pitchFamily="18" charset="0"/>
              </a:rPr>
              <a:t>J. Synchrotron Rad. 24, 934, (2017)</a:t>
            </a:r>
            <a:r>
              <a:rPr lang="en-US" altLang="zh-CN" sz="1600" dirty="0">
                <a:latin typeface="Times New Roman" panose="02020603050405020304" pitchFamily="18" charset="0"/>
                <a:cs typeface="Times New Roman" panose="02020603050405020304" pitchFamily="18" charset="0"/>
              </a:rPr>
              <a:t>]</a:t>
            </a:r>
          </a:p>
          <a:p>
            <a:r>
              <a:rPr lang="en-US" altLang="zh-CN" sz="1600" dirty="0">
                <a:latin typeface="Times New Roman" panose="02020603050405020304" pitchFamily="18" charset="0"/>
                <a:cs typeface="Times New Roman" panose="02020603050405020304" pitchFamily="18" charset="0"/>
              </a:rPr>
              <a:t>[</a:t>
            </a:r>
            <a:r>
              <a:rPr lang="zh-CN" altLang="en-US" sz="1600" dirty="0">
                <a:latin typeface="Times New Roman" panose="02020603050405020304" pitchFamily="18" charset="0"/>
                <a:cs typeface="Times New Roman" panose="02020603050405020304" pitchFamily="18" charset="0"/>
              </a:rPr>
              <a:t>Phys</a:t>
            </a:r>
            <a:r>
              <a:rPr lang="en-US" altLang="zh-CN" sz="1600" dirty="0">
                <a:latin typeface="Times New Roman" panose="02020603050405020304" pitchFamily="18" charset="0"/>
                <a:cs typeface="Times New Roman" panose="02020603050405020304" pitchFamily="18" charset="0"/>
              </a:rPr>
              <a:t>. </a:t>
            </a:r>
            <a:r>
              <a:rPr lang="zh-CN" altLang="en-US" sz="1600" dirty="0">
                <a:latin typeface="Times New Roman" panose="02020603050405020304" pitchFamily="18" charset="0"/>
                <a:cs typeface="Times New Roman" panose="02020603050405020304" pitchFamily="18" charset="0"/>
              </a:rPr>
              <a:t>Rev</a:t>
            </a:r>
            <a:r>
              <a:rPr lang="en-US" altLang="zh-CN" sz="1600" dirty="0">
                <a:latin typeface="Times New Roman" panose="02020603050405020304" pitchFamily="18" charset="0"/>
                <a:cs typeface="Times New Roman" panose="02020603050405020304" pitchFamily="18" charset="0"/>
              </a:rPr>
              <a:t>.</a:t>
            </a:r>
            <a:r>
              <a:rPr lang="zh-CN" altLang="en-US" sz="1600" dirty="0">
                <a:latin typeface="Times New Roman" panose="02020603050405020304" pitchFamily="18" charset="0"/>
                <a:cs typeface="Times New Roman" panose="02020603050405020304" pitchFamily="18" charset="0"/>
              </a:rPr>
              <a:t> X 7</a:t>
            </a:r>
            <a:r>
              <a:rPr lang="en-US" altLang="zh-CN" sz="1600" dirty="0">
                <a:latin typeface="Times New Roman" panose="02020603050405020304" pitchFamily="18" charset="0"/>
                <a:cs typeface="Times New Roman" panose="02020603050405020304" pitchFamily="18" charset="0"/>
              </a:rPr>
              <a:t>, </a:t>
            </a:r>
            <a:r>
              <a:rPr lang="zh-CN" altLang="en-US" sz="1600" dirty="0">
                <a:latin typeface="Times New Roman" panose="02020603050405020304" pitchFamily="18" charset="0"/>
                <a:cs typeface="Times New Roman" panose="02020603050405020304" pitchFamily="18" charset="0"/>
              </a:rPr>
              <a:t>031036 </a:t>
            </a:r>
            <a:r>
              <a:rPr lang="en-US" altLang="zh-CN" sz="1600" dirty="0">
                <a:latin typeface="Times New Roman" panose="02020603050405020304" pitchFamily="18" charset="0"/>
                <a:cs typeface="Times New Roman" panose="02020603050405020304" pitchFamily="18" charset="0"/>
              </a:rPr>
              <a:t>(2017)]</a:t>
            </a:r>
          </a:p>
        </p:txBody>
      </p:sp>
      <p:sp>
        <p:nvSpPr>
          <p:cNvPr id="4" name="矩形 3">
            <a:extLst>
              <a:ext uri="{FF2B5EF4-FFF2-40B4-BE49-F238E27FC236}">
                <a16:creationId xmlns:a16="http://schemas.microsoft.com/office/drawing/2014/main" id="{C4C4D40A-FB64-41B3-712F-E3E0C545E21E}"/>
              </a:ext>
            </a:extLst>
          </p:cNvPr>
          <p:cNvSpPr/>
          <p:nvPr/>
        </p:nvSpPr>
        <p:spPr>
          <a:xfrm>
            <a:off x="697179" y="6029243"/>
            <a:ext cx="5542592" cy="463973"/>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en-US" b="1" dirty="0">
                <a:latin typeface="Times New Roman" panose="02020603050405020304" pitchFamily="18" charset="0"/>
                <a:ea typeface="+mn-ea"/>
                <a:cs typeface="Times New Roman" panose="02020603050405020304" pitchFamily="18" charset="0"/>
              </a:rPr>
              <a:t>相位调制器</a:t>
            </a:r>
            <a:endParaRPr lang="fr-FR" altLang="zh-CN" b="1" dirty="0">
              <a:latin typeface="Times New Roman" panose="02020603050405020304" pitchFamily="18" charset="0"/>
              <a:ea typeface="+mn-ea"/>
              <a:cs typeface="Times New Roman" panose="02020603050405020304" pitchFamily="18" charset="0"/>
            </a:endParaRPr>
          </a:p>
        </p:txBody>
      </p:sp>
      <p:sp>
        <p:nvSpPr>
          <p:cNvPr id="5" name="矩形 4">
            <a:extLst>
              <a:ext uri="{FF2B5EF4-FFF2-40B4-BE49-F238E27FC236}">
                <a16:creationId xmlns:a16="http://schemas.microsoft.com/office/drawing/2014/main" id="{D1F8B11C-0127-36DB-9C20-5A34B73135B8}"/>
              </a:ext>
            </a:extLst>
          </p:cNvPr>
          <p:cNvSpPr/>
          <p:nvPr/>
        </p:nvSpPr>
        <p:spPr>
          <a:xfrm>
            <a:off x="6258906" y="6018481"/>
            <a:ext cx="5542592" cy="463973"/>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en-US" b="1" dirty="0">
                <a:latin typeface="Times New Roman" panose="02020603050405020304" pitchFamily="18" charset="0"/>
                <a:ea typeface="+mn-ea"/>
                <a:cs typeface="Times New Roman" panose="02020603050405020304" pitchFamily="18" charset="0"/>
              </a:rPr>
              <a:t>涡旋波荡器</a:t>
            </a:r>
            <a:endParaRPr lang="fr-FR" altLang="zh-CN"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3032015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092B5-CBFB-E335-B8BF-7ADEF8335305}"/>
            </a:ext>
          </a:extLst>
        </p:cNvPr>
        <p:cNvGrpSpPr/>
        <p:nvPr/>
      </p:nvGrpSpPr>
      <p:grpSpPr>
        <a:xfrm>
          <a:off x="0" y="0"/>
          <a:ext cx="0" cy="0"/>
          <a:chOff x="0" y="0"/>
          <a:chExt cx="0" cy="0"/>
        </a:xfrm>
      </p:grpSpPr>
      <p:sp>
        <p:nvSpPr>
          <p:cNvPr id="3" name="灯片编号占位符 4">
            <a:extLst>
              <a:ext uri="{FF2B5EF4-FFF2-40B4-BE49-F238E27FC236}">
                <a16:creationId xmlns:a16="http://schemas.microsoft.com/office/drawing/2014/main" id="{D3AE410D-4546-8A26-71CB-9033FE7456A8}"/>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28</a:t>
            </a:fld>
            <a:endParaRPr lang="zh-CN" altLang="en-US" sz="2400" b="1" dirty="0"/>
          </a:p>
        </p:txBody>
      </p:sp>
      <p:sp>
        <p:nvSpPr>
          <p:cNvPr id="2" name="TextBox 5">
            <a:extLst>
              <a:ext uri="{FF2B5EF4-FFF2-40B4-BE49-F238E27FC236}">
                <a16:creationId xmlns:a16="http://schemas.microsoft.com/office/drawing/2014/main" id="{106435C1-95E4-8AE7-E6FB-7BB298FBB2E7}"/>
              </a:ext>
            </a:extLst>
          </p:cNvPr>
          <p:cNvSpPr txBox="1">
            <a:spLocks noChangeArrowheads="1"/>
          </p:cNvSpPr>
          <p:nvPr/>
        </p:nvSpPr>
        <p:spPr bwMode="auto">
          <a:xfrm>
            <a:off x="191344" y="136840"/>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涡旋伽马射线产生机理</a:t>
            </a:r>
          </a:p>
        </p:txBody>
      </p:sp>
      <p:grpSp>
        <p:nvGrpSpPr>
          <p:cNvPr id="5" name="组合 4">
            <a:extLst>
              <a:ext uri="{FF2B5EF4-FFF2-40B4-BE49-F238E27FC236}">
                <a16:creationId xmlns:a16="http://schemas.microsoft.com/office/drawing/2014/main" id="{6F7000A2-B3E1-14E0-FFCB-8E31395DF2F7}"/>
              </a:ext>
            </a:extLst>
          </p:cNvPr>
          <p:cNvGrpSpPr/>
          <p:nvPr/>
        </p:nvGrpSpPr>
        <p:grpSpPr>
          <a:xfrm>
            <a:off x="6851439" y="817632"/>
            <a:ext cx="4011240" cy="3347675"/>
            <a:chOff x="5073993" y="1034982"/>
            <a:chExt cx="4011240" cy="3347675"/>
          </a:xfrm>
        </p:grpSpPr>
        <p:pic>
          <p:nvPicPr>
            <p:cNvPr id="6" name="图片 5">
              <a:extLst>
                <a:ext uri="{FF2B5EF4-FFF2-40B4-BE49-F238E27FC236}">
                  <a16:creationId xmlns:a16="http://schemas.microsoft.com/office/drawing/2014/main" id="{F07AC017-EF4F-5228-EACA-9E3EFE8A7E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3993" y="1034982"/>
              <a:ext cx="4011240" cy="2930936"/>
            </a:xfrm>
            <a:prstGeom prst="rect">
              <a:avLst/>
            </a:prstGeom>
          </p:spPr>
        </p:pic>
        <p:sp>
          <p:nvSpPr>
            <p:cNvPr id="7" name="文本框 6">
              <a:extLst>
                <a:ext uri="{FF2B5EF4-FFF2-40B4-BE49-F238E27FC236}">
                  <a16:creationId xmlns:a16="http://schemas.microsoft.com/office/drawing/2014/main" id="{C9C5AB6E-8D73-707B-3B30-73F223DB7E9D}"/>
                </a:ext>
              </a:extLst>
            </p:cNvPr>
            <p:cNvSpPr txBox="1"/>
            <p:nvPr/>
          </p:nvSpPr>
          <p:spPr>
            <a:xfrm>
              <a:off x="5410762" y="4044103"/>
              <a:ext cx="3337702"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[Phys. Rev. Lett. </a:t>
              </a:r>
              <a:r>
                <a:rPr lang="en-US" altLang="zh-CN" sz="1600" b="1" dirty="0">
                  <a:latin typeface="Times New Roman" panose="02020603050405020304" pitchFamily="18" charset="0"/>
                  <a:cs typeface="Times New Roman" panose="02020603050405020304" pitchFamily="18" charset="0"/>
                </a:rPr>
                <a:t>117</a:t>
              </a:r>
              <a:r>
                <a:rPr lang="en-US" altLang="zh-CN" sz="1600" dirty="0">
                  <a:latin typeface="Times New Roman" panose="02020603050405020304" pitchFamily="18" charset="0"/>
                  <a:cs typeface="Times New Roman" panose="02020603050405020304" pitchFamily="18" charset="0"/>
                </a:rPr>
                <a:t>, 123903 (2016)]</a:t>
              </a:r>
              <a:endParaRPr lang="zh-CN" altLang="en-US" sz="1600" dirty="0">
                <a:latin typeface="Times New Roman" panose="02020603050405020304" pitchFamily="18" charset="0"/>
                <a:cs typeface="Times New Roman" panose="02020603050405020304" pitchFamily="18" charset="0"/>
              </a:endParaRPr>
            </a:p>
          </p:txBody>
        </p:sp>
      </p:grpSp>
      <p:sp>
        <p:nvSpPr>
          <p:cNvPr id="8" name="矩形 7">
            <a:extLst>
              <a:ext uri="{FF2B5EF4-FFF2-40B4-BE49-F238E27FC236}">
                <a16:creationId xmlns:a16="http://schemas.microsoft.com/office/drawing/2014/main" id="{B0ECDD20-217A-663F-7ACE-44F1E0825592}"/>
              </a:ext>
            </a:extLst>
          </p:cNvPr>
          <p:cNvSpPr/>
          <p:nvPr/>
        </p:nvSpPr>
        <p:spPr bwMode="auto">
          <a:xfrm>
            <a:off x="1343472" y="1826492"/>
            <a:ext cx="4415450" cy="1477328"/>
          </a:xfrm>
          <a:prstGeom prst="rect">
            <a:avLst/>
          </a:prstGeom>
        </p:spPr>
        <p:txBody>
          <a:bodyPr wrap="square">
            <a:spAutoFit/>
          </a:bodyPr>
          <a:lstStyle/>
          <a:p>
            <a:r>
              <a:rPr lang="zh-CN" altLang="en-US" dirty="0">
                <a:latin typeface="Times New Roman" panose="02020603050405020304" pitchFamily="18" charset="0"/>
                <a:cs typeface="Times New Roman" panose="02020603050405020304" pitchFamily="18" charset="0"/>
              </a:rPr>
              <a:t>Possibility of producing x-gamma rays with orbital angular momentum by means of the inverse Compton backscattering between a high brightness electron beam and a twisted laser pulse</a:t>
            </a:r>
            <a:endParaRPr lang="en-US" altLang="zh-CN"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264F2752-FDE4-A81A-0255-78B6D78665A8}"/>
              </a:ext>
            </a:extLst>
          </p:cNvPr>
          <p:cNvSpPr txBox="1"/>
          <p:nvPr/>
        </p:nvSpPr>
        <p:spPr bwMode="auto">
          <a:xfrm>
            <a:off x="1569452" y="1024310"/>
            <a:ext cx="3960440" cy="769441"/>
          </a:xfrm>
          <a:prstGeom prst="rect">
            <a:avLst/>
          </a:prstGeom>
          <a:noFill/>
        </p:spPr>
        <p:txBody>
          <a:bodyPr wrap="square" rtlCol="0">
            <a:spAutoFit/>
          </a:bodyPr>
          <a:lstStyle/>
          <a:p>
            <a:r>
              <a:rPr lang="en-US" altLang="zh-CN" sz="2200" b="1" dirty="0">
                <a:latin typeface="Times New Roman" panose="02020603050405020304" pitchFamily="18" charset="0"/>
                <a:cs typeface="Times New Roman" panose="02020603050405020304" pitchFamily="18" charset="0"/>
              </a:rPr>
              <a:t>Vortex Photon Generation: Classical Radiation</a:t>
            </a:r>
            <a:endParaRPr lang="zh-CN" altLang="en-US" sz="22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78CFFE1F-FDB6-B3E7-43AC-C28AA5185BB8}"/>
                  </a:ext>
                </a:extLst>
              </p:cNvPr>
              <p:cNvSpPr txBox="1"/>
              <p:nvPr/>
            </p:nvSpPr>
            <p:spPr bwMode="auto">
              <a:xfrm>
                <a:off x="6819391" y="4360441"/>
                <a:ext cx="4680520" cy="1477328"/>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The proposal is based on </a:t>
                </a:r>
                <a:r>
                  <a:rPr lang="en-US" altLang="zh-CN" dirty="0">
                    <a:solidFill>
                      <a:srgbClr val="FF0000"/>
                    </a:solidFill>
                    <a:latin typeface="Times New Roman" panose="02020603050405020304" pitchFamily="18" charset="0"/>
                    <a:cs typeface="Times New Roman" panose="02020603050405020304" pitchFamily="18" charset="0"/>
                  </a:rPr>
                  <a:t>classical radiation by charged particles in helical motion</a:t>
                </a:r>
                <a:r>
                  <a:rPr lang="en-US" altLang="zh-CN" dirty="0">
                    <a:latin typeface="Times New Roman" panose="02020603050405020304" pitchFamily="18" charset="0"/>
                    <a:cs typeface="Times New Roman" panose="02020603050405020304" pitchFamily="18" charset="0"/>
                  </a:rPr>
                  <a:t>.</a:t>
                </a: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The radiated n-</a:t>
                </a:r>
                <a:r>
                  <a:rPr lang="en-US" altLang="zh-CN" dirty="0" err="1">
                    <a:latin typeface="Times New Roman" panose="02020603050405020304" pitchFamily="18" charset="0"/>
                    <a:cs typeface="Times New Roman" panose="02020603050405020304" pitchFamily="18" charset="0"/>
                  </a:rPr>
                  <a:t>th</a:t>
                </a:r>
                <a:r>
                  <a:rPr lang="en-US" altLang="zh-CN" dirty="0">
                    <a:latin typeface="Times New Roman" panose="02020603050405020304" pitchFamily="18" charset="0"/>
                    <a:cs typeface="Times New Roman" panose="02020603050405020304" pitchFamily="18" charset="0"/>
                  </a:rPr>
                  <a:t> harmonic carries total AM (TAM) of n</a:t>
                </a:r>
                <a14:m>
                  <m:oMath xmlns:m="http://schemas.openxmlformats.org/officeDocument/2006/math">
                    <m:r>
                      <a:rPr lang="en-US" altLang="zh-CN" i="1" dirty="0" smtClean="0">
                        <a:latin typeface="Cambria Math" panose="02040503050406030204" pitchFamily="18" charset="0"/>
                        <a:cs typeface="Times New Roman" panose="02020603050405020304" pitchFamily="18" charset="0"/>
                      </a:rPr>
                      <m:t>ℏ</m:t>
                    </m:r>
                  </m:oMath>
                </a14:m>
                <a:r>
                  <a:rPr lang="en-US" altLang="zh-CN" dirty="0">
                    <a:latin typeface="Times New Roman" panose="02020603050405020304" pitchFamily="18" charset="0"/>
                    <a:cs typeface="Times New Roman" panose="02020603050405020304" pitchFamily="18" charset="0"/>
                  </a:rPr>
                  <a:t>.</a:t>
                </a:r>
              </a:p>
            </p:txBody>
          </p:sp>
        </mc:Choice>
        <mc:Fallback xmlns="">
          <p:sp>
            <p:nvSpPr>
              <p:cNvPr id="10" name="文本框 9">
                <a:extLst>
                  <a:ext uri="{FF2B5EF4-FFF2-40B4-BE49-F238E27FC236}">
                    <a16:creationId xmlns:a16="http://schemas.microsoft.com/office/drawing/2014/main" id="{78CFFE1F-FDB6-B3E7-43AC-C28AA5185BB8}"/>
                  </a:ext>
                </a:extLst>
              </p:cNvPr>
              <p:cNvSpPr txBox="1">
                <a:spLocks noRot="1" noChangeAspect="1" noMove="1" noResize="1" noEditPoints="1" noAdjustHandles="1" noChangeArrowheads="1" noChangeShapeType="1" noTextEdit="1"/>
              </p:cNvSpPr>
              <p:nvPr/>
            </p:nvSpPr>
            <p:spPr bwMode="auto">
              <a:xfrm>
                <a:off x="6819391" y="4360441"/>
                <a:ext cx="4680520" cy="1477328"/>
              </a:xfrm>
              <a:prstGeom prst="rect">
                <a:avLst/>
              </a:prstGeom>
              <a:blipFill>
                <a:blip r:embed="rId4"/>
                <a:stretch>
                  <a:fillRect l="-1173" t="-2058" b="-5350"/>
                </a:stretch>
              </a:blipFill>
            </p:spPr>
            <p:txBody>
              <a:bodyPr/>
              <a:lstStyle/>
              <a:p>
                <a:r>
                  <a:rPr lang="zh-CN" altLang="en-US">
                    <a:noFill/>
                  </a:rPr>
                  <a:t> </a:t>
                </a:r>
              </a:p>
            </p:txBody>
          </p:sp>
        </mc:Fallback>
      </mc:AlternateContent>
      <p:grpSp>
        <p:nvGrpSpPr>
          <p:cNvPr id="11" name="组合 10">
            <a:extLst>
              <a:ext uri="{FF2B5EF4-FFF2-40B4-BE49-F238E27FC236}">
                <a16:creationId xmlns:a16="http://schemas.microsoft.com/office/drawing/2014/main" id="{241350DB-2758-847E-AE49-DBFC3888DA7F}"/>
              </a:ext>
            </a:extLst>
          </p:cNvPr>
          <p:cNvGrpSpPr/>
          <p:nvPr/>
        </p:nvGrpSpPr>
        <p:grpSpPr>
          <a:xfrm>
            <a:off x="1343472" y="3437527"/>
            <a:ext cx="3575304" cy="2508605"/>
            <a:chOff x="412242" y="3739227"/>
            <a:chExt cx="3575304" cy="2508605"/>
          </a:xfrm>
        </p:grpSpPr>
        <p:sp>
          <p:nvSpPr>
            <p:cNvPr id="12" name="文本框 11">
              <a:extLst>
                <a:ext uri="{FF2B5EF4-FFF2-40B4-BE49-F238E27FC236}">
                  <a16:creationId xmlns:a16="http://schemas.microsoft.com/office/drawing/2014/main" id="{FB51E057-7864-3AC7-4D89-C83AF7E2517F}"/>
                </a:ext>
              </a:extLst>
            </p:cNvPr>
            <p:cNvSpPr txBox="1"/>
            <p:nvPr/>
          </p:nvSpPr>
          <p:spPr>
            <a:xfrm>
              <a:off x="538233" y="5909278"/>
              <a:ext cx="3323322" cy="338554"/>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[Phys. Rev. Lett. </a:t>
              </a:r>
              <a:r>
                <a:rPr lang="en-US" altLang="zh-CN" sz="1600" b="1" dirty="0">
                  <a:latin typeface="Times New Roman" panose="02020603050405020304" pitchFamily="18" charset="0"/>
                  <a:cs typeface="Times New Roman" panose="02020603050405020304" pitchFamily="18" charset="0"/>
                </a:rPr>
                <a:t>118</a:t>
              </a:r>
              <a:r>
                <a:rPr lang="en-US" altLang="zh-CN" sz="1600" dirty="0">
                  <a:latin typeface="Times New Roman" panose="02020603050405020304" pitchFamily="18" charset="0"/>
                  <a:cs typeface="Times New Roman" panose="02020603050405020304" pitchFamily="18" charset="0"/>
                </a:rPr>
                <a:t>, 094801 (2017)]</a:t>
              </a:r>
              <a:endParaRPr lang="zh-CN" altLang="en-US" sz="1600" dirty="0">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id="{DF3BF883-0472-5A30-E9A2-767B65B6966D}"/>
                </a:ext>
              </a:extLst>
            </p:cNvPr>
            <p:cNvPicPr>
              <a:picLocks noChangeAspect="1"/>
            </p:cNvPicPr>
            <p:nvPr/>
          </p:nvPicPr>
          <p:blipFill rotWithShape="1">
            <a:blip r:embed="rId5"/>
            <a:srcRect b="17496"/>
            <a:stretch/>
          </p:blipFill>
          <p:spPr>
            <a:xfrm>
              <a:off x="412242" y="3739227"/>
              <a:ext cx="3575304" cy="2137310"/>
            </a:xfrm>
            <a:prstGeom prst="rect">
              <a:avLst/>
            </a:prstGeom>
          </p:spPr>
        </p:pic>
      </p:grpSp>
      <p:sp>
        <p:nvSpPr>
          <p:cNvPr id="14" name="文本框 13">
            <a:extLst>
              <a:ext uri="{FF2B5EF4-FFF2-40B4-BE49-F238E27FC236}">
                <a16:creationId xmlns:a16="http://schemas.microsoft.com/office/drawing/2014/main" id="{A8F1B419-3EB0-943B-6CDD-A099127A7735}"/>
              </a:ext>
            </a:extLst>
          </p:cNvPr>
          <p:cNvSpPr txBox="1"/>
          <p:nvPr/>
        </p:nvSpPr>
        <p:spPr bwMode="auto">
          <a:xfrm>
            <a:off x="6851439" y="5993596"/>
            <a:ext cx="4662486" cy="646331"/>
          </a:xfrm>
          <a:prstGeom prst="rect">
            <a:avLst/>
          </a:prstGeom>
          <a:noFill/>
        </p:spPr>
        <p:txBody>
          <a:bodyPr wrap="square">
            <a:spAutoFit/>
          </a:bodyPr>
          <a:lstStyle/>
          <a:p>
            <a:r>
              <a:rPr lang="en-US" altLang="zh-CN" dirty="0">
                <a:solidFill>
                  <a:srgbClr val="FF0000"/>
                </a:solidFill>
                <a:latin typeface="Times New Roman" panose="02020603050405020304" pitchFamily="18" charset="0"/>
                <a:cs typeface="Times New Roman" panose="02020603050405020304" pitchFamily="18" charset="0"/>
              </a:rPr>
              <a:t>Quantum effects have to considered at higher energies.</a:t>
            </a:r>
          </a:p>
        </p:txBody>
      </p:sp>
      <p:sp>
        <p:nvSpPr>
          <p:cNvPr id="4" name="矩形 3">
            <a:extLst>
              <a:ext uri="{FF2B5EF4-FFF2-40B4-BE49-F238E27FC236}">
                <a16:creationId xmlns:a16="http://schemas.microsoft.com/office/drawing/2014/main" id="{FD32A016-22FA-5092-6FEA-2E2067AA08DC}"/>
              </a:ext>
            </a:extLst>
          </p:cNvPr>
          <p:cNvSpPr/>
          <p:nvPr/>
        </p:nvSpPr>
        <p:spPr>
          <a:xfrm>
            <a:off x="335360" y="6257187"/>
            <a:ext cx="6073063" cy="463973"/>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en-US" b="1" dirty="0">
                <a:latin typeface="Times New Roman" panose="02020603050405020304" pitchFamily="18" charset="0"/>
                <a:ea typeface="+mn-ea"/>
                <a:cs typeface="Times New Roman" panose="02020603050405020304" pitchFamily="18" charset="0"/>
              </a:rPr>
              <a:t>非线性康普顿散射：非相干，需要考虑单粒子波动性</a:t>
            </a:r>
            <a:endParaRPr lang="fr-FR" altLang="zh-CN"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81385034"/>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40DA0-EF5F-0CAF-5384-B5A5C75C7D49}"/>
            </a:ext>
          </a:extLst>
        </p:cNvPr>
        <p:cNvGrpSpPr/>
        <p:nvPr/>
      </p:nvGrpSpPr>
      <p:grpSpPr>
        <a:xfrm>
          <a:off x="0" y="0"/>
          <a:ext cx="0" cy="0"/>
          <a:chOff x="0" y="0"/>
          <a:chExt cx="0" cy="0"/>
        </a:xfrm>
      </p:grpSpPr>
      <p:sp>
        <p:nvSpPr>
          <p:cNvPr id="3" name="灯片编号占位符 4">
            <a:extLst>
              <a:ext uri="{FF2B5EF4-FFF2-40B4-BE49-F238E27FC236}">
                <a16:creationId xmlns:a16="http://schemas.microsoft.com/office/drawing/2014/main" id="{888E214E-C524-0EBE-27C9-795A1200FDB3}"/>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29</a:t>
            </a:fld>
            <a:endParaRPr lang="zh-CN" altLang="en-US" sz="2400" b="1" dirty="0"/>
          </a:p>
        </p:txBody>
      </p:sp>
      <p:sp>
        <p:nvSpPr>
          <p:cNvPr id="4" name="TextBox 5">
            <a:extLst>
              <a:ext uri="{FF2B5EF4-FFF2-40B4-BE49-F238E27FC236}">
                <a16:creationId xmlns:a16="http://schemas.microsoft.com/office/drawing/2014/main" id="{B2230B22-FBEA-3757-8E2D-C4A66E5416E8}"/>
              </a:ext>
            </a:extLst>
          </p:cNvPr>
          <p:cNvSpPr txBox="1">
            <a:spLocks noChangeArrowheads="1"/>
          </p:cNvSpPr>
          <p:nvPr/>
        </p:nvSpPr>
        <p:spPr bwMode="auto">
          <a:xfrm>
            <a:off x="191344" y="139486"/>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涡旋粒子产生</a:t>
            </a:r>
          </a:p>
        </p:txBody>
      </p:sp>
      <p:pic>
        <p:nvPicPr>
          <p:cNvPr id="2" name="图片 1">
            <a:extLst>
              <a:ext uri="{FF2B5EF4-FFF2-40B4-BE49-F238E27FC236}">
                <a16:creationId xmlns:a16="http://schemas.microsoft.com/office/drawing/2014/main" id="{1BD9E280-5FE3-8691-4831-005920B90031}"/>
              </a:ext>
            </a:extLst>
          </p:cNvPr>
          <p:cNvPicPr>
            <a:picLocks noChangeAspect="1"/>
          </p:cNvPicPr>
          <p:nvPr/>
        </p:nvPicPr>
        <p:blipFill>
          <a:blip r:embed="rId3"/>
          <a:stretch>
            <a:fillRect/>
          </a:stretch>
        </p:blipFill>
        <p:spPr>
          <a:xfrm>
            <a:off x="660067" y="1045486"/>
            <a:ext cx="4635409" cy="2330314"/>
          </a:xfrm>
          <a:prstGeom prst="rect">
            <a:avLst/>
          </a:prstGeom>
        </p:spPr>
      </p:pic>
      <p:grpSp>
        <p:nvGrpSpPr>
          <p:cNvPr id="15" name="组合 14">
            <a:extLst>
              <a:ext uri="{FF2B5EF4-FFF2-40B4-BE49-F238E27FC236}">
                <a16:creationId xmlns:a16="http://schemas.microsoft.com/office/drawing/2014/main" id="{25F24BF6-868A-6575-D378-602F5CA74B3D}"/>
              </a:ext>
            </a:extLst>
          </p:cNvPr>
          <p:cNvGrpSpPr/>
          <p:nvPr/>
        </p:nvGrpSpPr>
        <p:grpSpPr>
          <a:xfrm>
            <a:off x="6882110" y="975972"/>
            <a:ext cx="3778270" cy="2399828"/>
            <a:chOff x="6752796" y="459663"/>
            <a:chExt cx="4497220" cy="2956233"/>
          </a:xfrm>
        </p:grpSpPr>
        <p:grpSp>
          <p:nvGrpSpPr>
            <p:cNvPr id="16" name="组合 15">
              <a:extLst>
                <a:ext uri="{FF2B5EF4-FFF2-40B4-BE49-F238E27FC236}">
                  <a16:creationId xmlns:a16="http://schemas.microsoft.com/office/drawing/2014/main" id="{3E78801D-D509-C265-1C0C-B94CBC8111F7}"/>
                </a:ext>
              </a:extLst>
            </p:cNvPr>
            <p:cNvGrpSpPr/>
            <p:nvPr/>
          </p:nvGrpSpPr>
          <p:grpSpPr>
            <a:xfrm>
              <a:off x="6752796" y="459663"/>
              <a:ext cx="4497220" cy="2950373"/>
              <a:chOff x="7070999" y="1528205"/>
              <a:chExt cx="4497220" cy="2950373"/>
            </a:xfrm>
          </p:grpSpPr>
          <p:pic>
            <p:nvPicPr>
              <p:cNvPr id="18" name="Picture 2" descr="5">
                <a:extLst>
                  <a:ext uri="{FF2B5EF4-FFF2-40B4-BE49-F238E27FC236}">
                    <a16:creationId xmlns:a16="http://schemas.microsoft.com/office/drawing/2014/main" id="{B804EE6C-B7EC-C5DB-063D-B27F25A135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0999" y="1528205"/>
                <a:ext cx="4180696" cy="249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a:extLst>
                  <a:ext uri="{FF2B5EF4-FFF2-40B4-BE49-F238E27FC236}">
                    <a16:creationId xmlns:a16="http://schemas.microsoft.com/office/drawing/2014/main" id="{40934061-F73E-F440-1446-3916A2CF6426}"/>
                  </a:ext>
                </a:extLst>
              </p:cNvPr>
              <p:cNvSpPr txBox="1"/>
              <p:nvPr/>
            </p:nvSpPr>
            <p:spPr bwMode="auto">
              <a:xfrm>
                <a:off x="10305995" y="4023616"/>
                <a:ext cx="1262224" cy="454962"/>
              </a:xfrm>
              <a:prstGeom prst="rect">
                <a:avLst/>
              </a:prstGeom>
              <a:no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中子</a:t>
                </a:r>
              </a:p>
            </p:txBody>
          </p:sp>
        </p:grpSp>
        <p:sp>
          <p:nvSpPr>
            <p:cNvPr id="17" name="矩形 16">
              <a:extLst>
                <a:ext uri="{FF2B5EF4-FFF2-40B4-BE49-F238E27FC236}">
                  <a16:creationId xmlns:a16="http://schemas.microsoft.com/office/drawing/2014/main" id="{CA831EE9-9525-EF99-406D-673A2BB46DDF}"/>
                </a:ext>
              </a:extLst>
            </p:cNvPr>
            <p:cNvSpPr/>
            <p:nvPr/>
          </p:nvSpPr>
          <p:spPr>
            <a:xfrm>
              <a:off x="6781126" y="2960934"/>
              <a:ext cx="3430411" cy="454962"/>
            </a:xfrm>
            <a:prstGeom prst="rect">
              <a:avLst/>
            </a:prstGeom>
          </p:spPr>
          <p:txBody>
            <a:bodyPr wrap="none">
              <a:spAutoFit/>
            </a:bodyPr>
            <a:lstStyle/>
            <a:p>
              <a:r>
                <a:rPr lang="zh-CN" altLang="en-US" dirty="0">
                  <a:latin typeface="Times New Roman" panose="02020603050405020304" pitchFamily="18" charset="0"/>
                  <a:cs typeface="Times New Roman" panose="02020603050405020304" pitchFamily="18" charset="0"/>
                </a:rPr>
                <a:t>Sci. Adv. 8, eadd2002 (2022)</a:t>
              </a:r>
            </a:p>
          </p:txBody>
        </p:sp>
      </p:grpSp>
      <p:grpSp>
        <p:nvGrpSpPr>
          <p:cNvPr id="20" name="组合 19">
            <a:extLst>
              <a:ext uri="{FF2B5EF4-FFF2-40B4-BE49-F238E27FC236}">
                <a16:creationId xmlns:a16="http://schemas.microsoft.com/office/drawing/2014/main" id="{CE8F6BBB-B449-2DA6-DD1A-316ACD481406}"/>
              </a:ext>
            </a:extLst>
          </p:cNvPr>
          <p:cNvGrpSpPr/>
          <p:nvPr/>
        </p:nvGrpSpPr>
        <p:grpSpPr>
          <a:xfrm>
            <a:off x="551384" y="3842895"/>
            <a:ext cx="4392488" cy="2517444"/>
            <a:chOff x="6469295" y="3957727"/>
            <a:chExt cx="5125399" cy="2803754"/>
          </a:xfrm>
        </p:grpSpPr>
        <p:grpSp>
          <p:nvGrpSpPr>
            <p:cNvPr id="21" name="组合 20">
              <a:extLst>
                <a:ext uri="{FF2B5EF4-FFF2-40B4-BE49-F238E27FC236}">
                  <a16:creationId xmlns:a16="http://schemas.microsoft.com/office/drawing/2014/main" id="{12198B77-7326-E7ED-761B-3827D93CB650}"/>
                </a:ext>
              </a:extLst>
            </p:cNvPr>
            <p:cNvGrpSpPr/>
            <p:nvPr/>
          </p:nvGrpSpPr>
          <p:grpSpPr>
            <a:xfrm>
              <a:off x="6565494" y="3957727"/>
              <a:ext cx="5029200" cy="2780990"/>
              <a:chOff x="6552735" y="4057363"/>
              <a:chExt cx="5029200" cy="2780990"/>
            </a:xfrm>
          </p:grpSpPr>
          <p:pic>
            <p:nvPicPr>
              <p:cNvPr id="23" name="图片 22">
                <a:extLst>
                  <a:ext uri="{FF2B5EF4-FFF2-40B4-BE49-F238E27FC236}">
                    <a16:creationId xmlns:a16="http://schemas.microsoft.com/office/drawing/2014/main" id="{21FC9995-5F09-581D-B9A3-3005CC7119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2735" y="4057363"/>
                <a:ext cx="5029200" cy="2577084"/>
              </a:xfrm>
              <a:prstGeom prst="rect">
                <a:avLst/>
              </a:prstGeom>
            </p:spPr>
          </p:pic>
          <p:sp>
            <p:nvSpPr>
              <p:cNvPr id="24" name="文本框 23">
                <a:extLst>
                  <a:ext uri="{FF2B5EF4-FFF2-40B4-BE49-F238E27FC236}">
                    <a16:creationId xmlns:a16="http://schemas.microsoft.com/office/drawing/2014/main" id="{AF96E9FD-5403-1B9D-92A1-796211207F0E}"/>
                  </a:ext>
                </a:extLst>
              </p:cNvPr>
              <p:cNvSpPr txBox="1"/>
              <p:nvPr/>
            </p:nvSpPr>
            <p:spPr bwMode="auto">
              <a:xfrm>
                <a:off x="10388439" y="6427017"/>
                <a:ext cx="1160408" cy="411336"/>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原子</a:t>
                </a:r>
              </a:p>
            </p:txBody>
          </p:sp>
        </p:grpSp>
        <p:sp>
          <p:nvSpPr>
            <p:cNvPr id="22" name="矩形 21">
              <a:extLst>
                <a:ext uri="{FF2B5EF4-FFF2-40B4-BE49-F238E27FC236}">
                  <a16:creationId xmlns:a16="http://schemas.microsoft.com/office/drawing/2014/main" id="{A0C22BE3-F1F9-A168-A195-662528846C7B}"/>
                </a:ext>
              </a:extLst>
            </p:cNvPr>
            <p:cNvSpPr/>
            <p:nvPr/>
          </p:nvSpPr>
          <p:spPr>
            <a:xfrm>
              <a:off x="6469295" y="6350145"/>
              <a:ext cx="2973752" cy="411336"/>
            </a:xfrm>
            <a:prstGeom prst="rect">
              <a:avLst/>
            </a:prstGeom>
          </p:spPr>
          <p:txBody>
            <a:bodyPr wrap="none">
              <a:spAutoFit/>
            </a:bodyPr>
            <a:lstStyle/>
            <a:p>
              <a:r>
                <a:rPr lang="zh-CN" altLang="en-US" dirty="0">
                  <a:latin typeface="Times New Roman" panose="02020603050405020304" pitchFamily="18" charset="0"/>
                  <a:cs typeface="Times New Roman" panose="02020603050405020304" pitchFamily="18" charset="0"/>
                </a:rPr>
                <a:t>Science 373, 1105 (2021)</a:t>
              </a:r>
            </a:p>
          </p:txBody>
        </p:sp>
      </p:grpSp>
      <p:sp>
        <p:nvSpPr>
          <p:cNvPr id="25" name="文本框 24">
            <a:extLst>
              <a:ext uri="{FF2B5EF4-FFF2-40B4-BE49-F238E27FC236}">
                <a16:creationId xmlns:a16="http://schemas.microsoft.com/office/drawing/2014/main" id="{CB36E9A4-C678-BFF2-B2FC-DD36E81D1A6D}"/>
              </a:ext>
            </a:extLst>
          </p:cNvPr>
          <p:cNvSpPr txBox="1"/>
          <p:nvPr/>
        </p:nvSpPr>
        <p:spPr bwMode="auto">
          <a:xfrm>
            <a:off x="6816080" y="3822549"/>
            <a:ext cx="4608512" cy="2246769"/>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螺旋相位板等方法基于粒子束的波动性</a:t>
            </a:r>
            <a:endParaRPr lang="en-US" altLang="zh-CN" sz="2000" b="1" dirty="0">
              <a:latin typeface="微软雅黑" panose="020B0503020204020204" pitchFamily="34" charset="-122"/>
              <a:ea typeface="微软雅黑" panose="020B0503020204020204" pitchFamily="34" charset="-122"/>
            </a:endParaRPr>
          </a:p>
          <a:p>
            <a:endParaRPr lang="en-US" altLang="zh-CN" sz="2000" b="1"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不适用于高能量（极短波长）涡旋粒子的产生</a:t>
            </a:r>
            <a:endParaRPr lang="en-US" altLang="zh-CN" sz="2000" b="1" dirty="0">
              <a:latin typeface="微软雅黑" panose="020B0503020204020204" pitchFamily="34" charset="-122"/>
              <a:ea typeface="微软雅黑" panose="020B0503020204020204" pitchFamily="34" charset="-122"/>
            </a:endParaRPr>
          </a:p>
          <a:p>
            <a:endParaRPr lang="en-US" altLang="zh-CN" sz="2000" b="1"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r>
              <a:rPr lang="zh-CN" altLang="en-US" sz="2000" b="1" dirty="0">
                <a:solidFill>
                  <a:srgbClr val="FF0000"/>
                </a:solidFill>
                <a:latin typeface="微软雅黑" panose="020B0503020204020204" pitchFamily="34" charset="-122"/>
                <a:ea typeface="微软雅黑" panose="020B0503020204020204" pitchFamily="34" charset="-122"/>
              </a:rPr>
              <a:t>高能涡旋粒子产生仍然是重要挑战</a:t>
            </a:r>
          </a:p>
        </p:txBody>
      </p:sp>
    </p:spTree>
    <p:extLst>
      <p:ext uri="{BB962C8B-B14F-4D97-AF65-F5344CB8AC3E}">
        <p14:creationId xmlns:p14="http://schemas.microsoft.com/office/powerpoint/2010/main" val="66471010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FCB6E-7338-65F8-0FDB-5AD09F1A708C}"/>
            </a:ext>
          </a:extLst>
        </p:cNvPr>
        <p:cNvGrpSpPr/>
        <p:nvPr/>
      </p:nvGrpSpPr>
      <p:grpSpPr>
        <a:xfrm>
          <a:off x="0" y="0"/>
          <a:ext cx="0" cy="0"/>
          <a:chOff x="0" y="0"/>
          <a:chExt cx="0" cy="0"/>
        </a:xfrm>
      </p:grpSpPr>
      <p:sp>
        <p:nvSpPr>
          <p:cNvPr id="8" name="TextBox 5">
            <a:extLst>
              <a:ext uri="{FF2B5EF4-FFF2-40B4-BE49-F238E27FC236}">
                <a16:creationId xmlns:a16="http://schemas.microsoft.com/office/drawing/2014/main" id="{66A8BB24-2CAA-E023-ABAD-7BE7E843A545}"/>
              </a:ext>
            </a:extLst>
          </p:cNvPr>
          <p:cNvSpPr txBox="1">
            <a:spLocks noChangeArrowheads="1"/>
          </p:cNvSpPr>
          <p:nvPr/>
        </p:nvSpPr>
        <p:spPr bwMode="auto">
          <a:xfrm>
            <a:off x="95028" y="166720"/>
            <a:ext cx="7218045" cy="52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研究背景</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0D2F9F68-F3C2-75C6-08CA-8C85DDEB5C9A}"/>
              </a:ext>
            </a:extLst>
          </p:cNvPr>
          <p:cNvSpPr>
            <a:spLocks noGrp="1"/>
          </p:cNvSpPr>
          <p:nvPr>
            <p:ph type="sldNum" sz="quarter" idx="12"/>
          </p:nvPr>
        </p:nvSpPr>
        <p:spPr>
          <a:xfrm>
            <a:off x="8526780" y="6470651"/>
            <a:ext cx="2133600" cy="365125"/>
          </a:xfrm>
        </p:spPr>
        <p:txBody>
          <a:bodyPr/>
          <a:lstStyle/>
          <a:p>
            <a:pPr>
              <a:defRPr/>
            </a:pPr>
            <a:fld id="{03B6FFE0-05EC-40BF-AF77-037D56D3E786}" type="slidenum">
              <a:rPr lang="zh-CN" altLang="en-US" sz="2400" b="1"/>
              <a:t>3</a:t>
            </a:fld>
            <a:endParaRPr lang="zh-CN" altLang="en-US" sz="2400" b="1"/>
          </a:p>
        </p:txBody>
      </p:sp>
      <p:pic>
        <p:nvPicPr>
          <p:cNvPr id="5" name="图片 14">
            <a:extLst>
              <a:ext uri="{FF2B5EF4-FFF2-40B4-BE49-F238E27FC236}">
                <a16:creationId xmlns:a16="http://schemas.microsoft.com/office/drawing/2014/main" id="{29218F47-C857-F4F3-4160-62BBB4A770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805" y="852452"/>
            <a:ext cx="3977357" cy="3481983"/>
          </a:xfrm>
          <a:prstGeom prst="rect">
            <a:avLst/>
          </a:prstGeom>
        </p:spPr>
      </p:pic>
      <p:sp>
        <p:nvSpPr>
          <p:cNvPr id="6" name="矩形 61">
            <a:extLst>
              <a:ext uri="{FF2B5EF4-FFF2-40B4-BE49-F238E27FC236}">
                <a16:creationId xmlns:a16="http://schemas.microsoft.com/office/drawing/2014/main" id="{DD88E331-FC67-058F-A3B2-03793EFBD033}"/>
              </a:ext>
            </a:extLst>
          </p:cNvPr>
          <p:cNvSpPr/>
          <p:nvPr/>
        </p:nvSpPr>
        <p:spPr>
          <a:xfrm>
            <a:off x="289157" y="4529136"/>
            <a:ext cx="11674354" cy="2225307"/>
          </a:xfrm>
          <a:prstGeom prst="rect">
            <a:avLst/>
          </a:prstGeom>
          <a:gradFill flip="none" rotWithShape="1">
            <a:gsLst>
              <a:gs pos="0">
                <a:sysClr val="window" lastClr="FFFFFF"/>
              </a:gs>
              <a:gs pos="100000">
                <a:sysClr val="window" lastClr="FFFFFF"/>
              </a:gs>
              <a:gs pos="46000">
                <a:srgbClr val="E71519">
                  <a:lumMod val="5000"/>
                  <a:lumOff val="95000"/>
                </a:srgbClr>
              </a:gs>
            </a:gsLst>
            <a:path path="circle">
              <a:fillToRect r="100000" b="100000"/>
            </a:path>
            <a:tileRect l="-100000" t="-100000"/>
          </a:gradFill>
          <a:ln w="12700" cap="flat" cmpd="sng" algn="ctr">
            <a:solidFill>
              <a:sysClr val="window" lastClr="FFFFFF">
                <a:lumMod val="75000"/>
              </a:sysClr>
            </a:solid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sysClr val="window" lastClr="FFFFFF"/>
              </a:solidFill>
              <a:effectLst/>
              <a:uLnTx/>
              <a:uFillTx/>
              <a:latin typeface="Times New Roman" panose="02020603050405020304" pitchFamily="18" charset="0"/>
              <a:ea typeface="KaiTi" panose="02010609060101010101" pitchFamily="49" charset="-122"/>
              <a:cs typeface="Times New Roman" panose="02020603050405020304" pitchFamily="18" charset="0"/>
            </a:endParaRPr>
          </a:p>
        </p:txBody>
      </p:sp>
      <p:sp>
        <p:nvSpPr>
          <p:cNvPr id="7" name="矩形 60">
            <a:extLst>
              <a:ext uri="{FF2B5EF4-FFF2-40B4-BE49-F238E27FC236}">
                <a16:creationId xmlns:a16="http://schemas.microsoft.com/office/drawing/2014/main" id="{A621541C-1184-22D7-F7F9-DEA65620D8F5}"/>
              </a:ext>
            </a:extLst>
          </p:cNvPr>
          <p:cNvSpPr/>
          <p:nvPr/>
        </p:nvSpPr>
        <p:spPr>
          <a:xfrm>
            <a:off x="7181295" y="810249"/>
            <a:ext cx="4754800" cy="3536677"/>
          </a:xfrm>
          <a:prstGeom prst="rect">
            <a:avLst/>
          </a:prstGeom>
          <a:gradFill flip="none" rotWithShape="1">
            <a:gsLst>
              <a:gs pos="0">
                <a:sysClr val="window" lastClr="FFFFFF"/>
              </a:gs>
              <a:gs pos="100000">
                <a:sysClr val="window" lastClr="FFFFFF"/>
              </a:gs>
              <a:gs pos="46000">
                <a:srgbClr val="E71519">
                  <a:lumMod val="5000"/>
                  <a:lumOff val="95000"/>
                </a:srgbClr>
              </a:gs>
            </a:gsLst>
            <a:path path="circle">
              <a:fillToRect r="100000" b="100000"/>
            </a:path>
            <a:tileRect l="-100000" t="-100000"/>
          </a:gradFill>
          <a:ln w="12700" cap="flat" cmpd="sng" algn="ctr">
            <a:solidFill>
              <a:sysClr val="window" lastClr="FFFFFF">
                <a:lumMod val="75000"/>
              </a:sysClr>
            </a:solid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sysClr val="window" lastClr="FFFFFF"/>
              </a:solidFill>
              <a:effectLst/>
              <a:uLnTx/>
              <a:uFillTx/>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15" name="图片 20">
            <a:extLst>
              <a:ext uri="{FF2B5EF4-FFF2-40B4-BE49-F238E27FC236}">
                <a16:creationId xmlns:a16="http://schemas.microsoft.com/office/drawing/2014/main" id="{3C4FD34E-965A-C352-E00F-F107B8119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3687" y="877023"/>
            <a:ext cx="1491232" cy="864915"/>
          </a:xfrm>
          <a:prstGeom prst="rect">
            <a:avLst/>
          </a:prstGeom>
        </p:spPr>
      </p:pic>
      <p:pic>
        <p:nvPicPr>
          <p:cNvPr id="16" name="图片 15">
            <a:extLst>
              <a:ext uri="{FF2B5EF4-FFF2-40B4-BE49-F238E27FC236}">
                <a16:creationId xmlns:a16="http://schemas.microsoft.com/office/drawing/2014/main" id="{49413B57-01F7-DA76-FCD5-574BF7D63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5948" y="883362"/>
            <a:ext cx="1294072" cy="864915"/>
          </a:xfrm>
          <a:prstGeom prst="rect">
            <a:avLst/>
          </a:prstGeom>
        </p:spPr>
      </p:pic>
      <p:pic>
        <p:nvPicPr>
          <p:cNvPr id="18" name="图片 30">
            <a:extLst>
              <a:ext uri="{FF2B5EF4-FFF2-40B4-BE49-F238E27FC236}">
                <a16:creationId xmlns:a16="http://schemas.microsoft.com/office/drawing/2014/main" id="{680AE741-CE76-45E7-F0E4-87682134D7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9365" y="878175"/>
            <a:ext cx="1366422" cy="878414"/>
          </a:xfrm>
          <a:prstGeom prst="rect">
            <a:avLst/>
          </a:prstGeom>
        </p:spPr>
      </p:pic>
      <p:sp>
        <p:nvSpPr>
          <p:cNvPr id="19" name="标题 1">
            <a:extLst>
              <a:ext uri="{FF2B5EF4-FFF2-40B4-BE49-F238E27FC236}">
                <a16:creationId xmlns:a16="http://schemas.microsoft.com/office/drawing/2014/main" id="{9EEAE392-DD9F-79BD-3C9F-F44181D07D77}"/>
              </a:ext>
            </a:extLst>
          </p:cNvPr>
          <p:cNvSpPr txBox="1"/>
          <p:nvPr/>
        </p:nvSpPr>
        <p:spPr>
          <a:xfrm>
            <a:off x="7359169" y="1692617"/>
            <a:ext cx="1307631" cy="362554"/>
          </a:xfrm>
          <a:prstGeom prst="rect">
            <a:avLst/>
          </a:prstGeom>
        </p:spPr>
        <p:txBody>
          <a:bodyPr vert="horz" lIns="91440" tIns="45720" rIns="91440" bIns="45720" rtlCol="0" anchor="ctr">
            <a:noAutofit/>
          </a:bodyPr>
          <a:lstStyle>
            <a:defPPr>
              <a:defRPr lang="zh-CN"/>
            </a:defPPr>
            <a:lvl1pPr marL="0" algn="ctr" defTabSz="914400" rtl="0" eaLnBrk="1" latinLnBrk="0" hangingPunct="1">
              <a:lnSpc>
                <a:spcPct val="90000"/>
              </a:lnSpc>
              <a:spcBef>
                <a:spcPct val="0"/>
              </a:spcBef>
              <a:buNone/>
              <a:defRPr sz="4400" b="1" kern="1200">
                <a:solidFill>
                  <a:schemeClr val="tx1"/>
                </a:solidFill>
                <a:latin typeface="Times New Roman" panose="02020503050405090304" charset="0"/>
                <a:ea typeface="Times New Roman" panose="02020503050405090304" charset="0"/>
                <a:cs typeface="Times New Roman" panose="020205030504050903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kumimoji="1" lang="zh-CN" altLang="en-US" sz="1200" b="0" dirty="0">
                <a:latin typeface="Times New Roman" panose="02020603050405020304" pitchFamily="18" charset="0"/>
                <a:ea typeface="KaiTi" panose="02010609060101010101" pitchFamily="49" charset="-122"/>
                <a:cs typeface="Times New Roman" panose="02020603050405020304" pitchFamily="18" charset="0"/>
              </a:rPr>
              <a:t>激光聚变和</a:t>
            </a:r>
            <a:endParaRPr kumimoji="1" lang="en-US" altLang="zh-CN" sz="1200" b="0" dirty="0">
              <a:latin typeface="Times New Roman" panose="02020603050405020304" pitchFamily="18" charset="0"/>
              <a:ea typeface="KaiTi" panose="02010609060101010101" pitchFamily="49" charset="-122"/>
              <a:cs typeface="Times New Roman" panose="02020603050405020304" pitchFamily="18" charset="0"/>
            </a:endParaRPr>
          </a:p>
          <a:p>
            <a:pPr>
              <a:lnSpc>
                <a:spcPct val="100000"/>
              </a:lnSpc>
            </a:pPr>
            <a:r>
              <a:rPr kumimoji="1" lang="zh-CN" altLang="en-US" sz="1200" b="0" dirty="0">
                <a:latin typeface="Times New Roman" panose="02020603050405020304" pitchFamily="18" charset="0"/>
                <a:ea typeface="KaiTi" panose="02010609060101010101" pitchFamily="49" charset="-122"/>
                <a:cs typeface="Times New Roman" panose="02020603050405020304" pitchFamily="18" charset="0"/>
              </a:rPr>
              <a:t>高能量密度物理</a:t>
            </a:r>
            <a:endParaRPr kumimoji="1" lang="en-US" altLang="zh-CN" sz="900" b="0"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20" name="标题 1">
            <a:extLst>
              <a:ext uri="{FF2B5EF4-FFF2-40B4-BE49-F238E27FC236}">
                <a16:creationId xmlns:a16="http://schemas.microsoft.com/office/drawing/2014/main" id="{CAA0F3F4-27DF-24FA-CBCE-E30DA73B9ACA}"/>
              </a:ext>
            </a:extLst>
          </p:cNvPr>
          <p:cNvSpPr txBox="1"/>
          <p:nvPr/>
        </p:nvSpPr>
        <p:spPr>
          <a:xfrm>
            <a:off x="6665070" y="1380135"/>
            <a:ext cx="456808" cy="2233587"/>
          </a:xfrm>
          <a:prstGeom prst="rect">
            <a:avLst/>
          </a:prstGeom>
        </p:spPr>
        <p:txBody>
          <a:bodyPr vert="horz" lIns="91440" tIns="45720" rIns="91440" bIns="45720" rtlCol="0" anchor="ctr">
            <a:noAutofit/>
          </a:bodyPr>
          <a:lstStyle>
            <a:defPPr>
              <a:defRPr lang="zh-CN"/>
            </a:defPPr>
            <a:lvl1pPr marL="0" algn="ctr" defTabSz="914400" rtl="0" eaLnBrk="1" latinLnBrk="0" hangingPunct="1">
              <a:lnSpc>
                <a:spcPct val="90000"/>
              </a:lnSpc>
              <a:spcBef>
                <a:spcPct val="0"/>
              </a:spcBef>
              <a:buNone/>
              <a:defRPr sz="4400" b="1" kern="1200">
                <a:solidFill>
                  <a:schemeClr val="tx1"/>
                </a:solidFill>
                <a:latin typeface="Times New Roman" panose="02020503050405090304" charset="0"/>
                <a:ea typeface="Times New Roman" panose="02020503050405090304" charset="0"/>
                <a:cs typeface="Times New Roman" panose="020205030504050903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kumimoji="1" lang="en-US" altLang="zh-CN" sz="1400" dirty="0">
              <a:solidFill>
                <a:schemeClr val="accent1"/>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21" name="图片 55">
            <a:extLst>
              <a:ext uri="{FF2B5EF4-FFF2-40B4-BE49-F238E27FC236}">
                <a16:creationId xmlns:a16="http://schemas.microsoft.com/office/drawing/2014/main" id="{686ACD1E-E0F9-640A-E980-533C217028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7083" y="4856989"/>
            <a:ext cx="2229044" cy="1255156"/>
          </a:xfrm>
          <a:prstGeom prst="roundRect">
            <a:avLst>
              <a:gd name="adj" fmla="val 8594"/>
            </a:avLst>
          </a:prstGeom>
          <a:solidFill>
            <a:srgbClr val="FFFFFF">
              <a:shade val="85000"/>
            </a:srgbClr>
          </a:solidFill>
          <a:ln>
            <a:solidFill>
              <a:srgbClr val="C00000"/>
            </a:solidFill>
          </a:ln>
          <a:effectLst>
            <a:reflection blurRad="12700" stA="38000" endPos="28000" dist="5000" dir="5400000" sy="-100000" algn="bl" rotWithShape="0"/>
          </a:effectLst>
        </p:spPr>
      </p:pic>
      <p:sp>
        <p:nvSpPr>
          <p:cNvPr id="22" name="文本框 1">
            <a:extLst>
              <a:ext uri="{FF2B5EF4-FFF2-40B4-BE49-F238E27FC236}">
                <a16:creationId xmlns:a16="http://schemas.microsoft.com/office/drawing/2014/main" id="{12AAF26A-009E-809E-6E9D-4E0DA1D1731C}"/>
              </a:ext>
            </a:extLst>
          </p:cNvPr>
          <p:cNvSpPr txBox="1"/>
          <p:nvPr/>
        </p:nvSpPr>
        <p:spPr>
          <a:xfrm>
            <a:off x="6743856" y="6290488"/>
            <a:ext cx="1823720" cy="372745"/>
          </a:xfrm>
          <a:prstGeom prst="rect">
            <a:avLst/>
          </a:prstGeom>
        </p:spPr>
        <p:txBody>
          <a:bodyPr vert="horz" lIns="91440" tIns="45720" rIns="91440" bIns="45720" rtlCol="0" anchor="ctr">
            <a:noAutofit/>
          </a:bodyPr>
          <a:lstStyle>
            <a:defPPr>
              <a:defRPr lang="zh-CN"/>
            </a:defPPr>
            <a:lvl1pPr marL="0" algn="ctr" defTabSz="914400" rtl="0" eaLnBrk="1" latinLnBrk="0" hangingPunct="1">
              <a:lnSpc>
                <a:spcPct val="100000"/>
              </a:lnSpc>
              <a:spcBef>
                <a:spcPct val="0"/>
              </a:spcBef>
              <a:buNone/>
              <a:defRPr kumimoji="1" sz="1400" b="0" kern="1200">
                <a:solidFill>
                  <a:schemeClr val="tx1"/>
                </a:solidFill>
                <a:latin typeface="思源黑体 CN Bold" panose="020B0800000000000000" pitchFamily="34" charset="-122"/>
                <a:ea typeface="思源黑体 CN Bold" panose="020B0800000000000000" pitchFamily="34" charset="-122"/>
                <a:cs typeface="Times New Roman" panose="020205030504050903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latin typeface="Times New Roman" panose="02020603050405020304" pitchFamily="18" charset="0"/>
                <a:ea typeface="KaiTi" panose="02010609060101010101" pitchFamily="49" charset="-122"/>
                <a:cs typeface="Times New Roman" panose="02020603050405020304" pitchFamily="18" charset="0"/>
              </a:rPr>
              <a:t>上光所</a:t>
            </a:r>
            <a:r>
              <a:rPr lang="en-US" altLang="zh-CN" dirty="0">
                <a:latin typeface="Times New Roman" panose="02020603050405020304" pitchFamily="18" charset="0"/>
                <a:ea typeface="KaiTi" panose="02010609060101010101" pitchFamily="49" charset="-122"/>
                <a:cs typeface="Times New Roman" panose="02020603050405020304" pitchFamily="18" charset="0"/>
              </a:rPr>
              <a:t>—SULF</a:t>
            </a:r>
          </a:p>
        </p:txBody>
      </p:sp>
      <p:pic>
        <p:nvPicPr>
          <p:cNvPr id="23" name="图片 59">
            <a:extLst>
              <a:ext uri="{FF2B5EF4-FFF2-40B4-BE49-F238E27FC236}">
                <a16:creationId xmlns:a16="http://schemas.microsoft.com/office/drawing/2014/main" id="{F7AAD752-BF5D-032A-A9EA-375A2B1585CE}"/>
              </a:ext>
            </a:extLst>
          </p:cNvPr>
          <p:cNvPicPr>
            <a:picLocks noChangeAspect="1"/>
          </p:cNvPicPr>
          <p:nvPr/>
        </p:nvPicPr>
        <p:blipFill>
          <a:blip r:embed="rId8" cstate="print">
            <a:extLst>
              <a:ext uri="{28A0092B-C50C-407E-A947-70E740481C1C}">
                <a14:useLocalDpi xmlns:a14="http://schemas.microsoft.com/office/drawing/2010/main" val="0"/>
              </a:ext>
            </a:extLst>
          </a:blip>
          <a:srcRect b="6491"/>
          <a:stretch>
            <a:fillRect/>
          </a:stretch>
        </p:blipFill>
        <p:spPr>
          <a:xfrm>
            <a:off x="465673" y="4863339"/>
            <a:ext cx="2018463" cy="1308724"/>
          </a:xfrm>
          <a:prstGeom prst="roundRect">
            <a:avLst>
              <a:gd name="adj" fmla="val 8594"/>
            </a:avLst>
          </a:prstGeom>
          <a:solidFill>
            <a:srgbClr val="FFFFFF">
              <a:shade val="85000"/>
            </a:srgbClr>
          </a:solidFill>
          <a:ln>
            <a:solidFill>
              <a:srgbClr val="C00000"/>
            </a:solidFill>
          </a:ln>
          <a:effectLst>
            <a:reflection blurRad="12700" stA="38000" endPos="28000" dist="5000" dir="5400000" sy="-100000" algn="bl" rotWithShape="0"/>
          </a:effectLst>
        </p:spPr>
      </p:pic>
      <p:sp>
        <p:nvSpPr>
          <p:cNvPr id="24" name="文本框 9">
            <a:extLst>
              <a:ext uri="{FF2B5EF4-FFF2-40B4-BE49-F238E27FC236}">
                <a16:creationId xmlns:a16="http://schemas.microsoft.com/office/drawing/2014/main" id="{215CAF9C-7B7E-9FFA-1CE8-826D401D3AD3}"/>
              </a:ext>
            </a:extLst>
          </p:cNvPr>
          <p:cNvSpPr txBox="1"/>
          <p:nvPr/>
        </p:nvSpPr>
        <p:spPr>
          <a:xfrm>
            <a:off x="57802" y="6291758"/>
            <a:ext cx="2789555" cy="365125"/>
          </a:xfrm>
          <a:prstGeom prst="rect">
            <a:avLst/>
          </a:prstGeom>
        </p:spPr>
        <p:txBody>
          <a:bodyPr vert="horz" lIns="91440" tIns="45720" rIns="91440" bIns="45720" rtlCol="0" anchor="ctr">
            <a:noAutofit/>
          </a:bodyPr>
          <a:lstStyle>
            <a:defPPr>
              <a:defRPr lang="zh-CN"/>
            </a:defPPr>
            <a:lvl1pPr marL="0" algn="ctr" defTabSz="914400" rtl="0" eaLnBrk="1" latinLnBrk="0" hangingPunct="1">
              <a:lnSpc>
                <a:spcPct val="100000"/>
              </a:lnSpc>
              <a:spcBef>
                <a:spcPct val="0"/>
              </a:spcBef>
              <a:buNone/>
              <a:defRPr kumimoji="1" sz="1200" b="0" kern="1200">
                <a:solidFill>
                  <a:schemeClr val="tx1"/>
                </a:solidFill>
                <a:latin typeface="思源黑体 CN Bold" panose="020B0800000000000000" pitchFamily="34" charset="-122"/>
                <a:ea typeface="思源黑体 CN Bold" panose="020B0800000000000000" pitchFamily="34" charset="-122"/>
                <a:cs typeface="Times New Roman" panose="020205030504050903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latin typeface="Times New Roman" panose="02020603050405020304" pitchFamily="18" charset="0"/>
                <a:ea typeface="KaiTi" panose="02010609060101010101" pitchFamily="49" charset="-122"/>
                <a:cs typeface="Times New Roman" panose="02020603050405020304" pitchFamily="18" charset="0"/>
              </a:rPr>
              <a:t>四川绵阳</a:t>
            </a:r>
            <a:r>
              <a:rPr lang="en-US" altLang="zh-CN" sz="1400" dirty="0">
                <a:latin typeface="Times New Roman" panose="02020603050405020304" pitchFamily="18" charset="0"/>
                <a:ea typeface="KaiTi" panose="02010609060101010101" pitchFamily="49" charset="-122"/>
                <a:cs typeface="Times New Roman" panose="02020603050405020304" pitchFamily="18" charset="0"/>
              </a:rPr>
              <a:t>—SILEX-II</a:t>
            </a:r>
          </a:p>
        </p:txBody>
      </p:sp>
      <p:pic>
        <p:nvPicPr>
          <p:cNvPr id="25" name="图片 11">
            <a:extLst>
              <a:ext uri="{FF2B5EF4-FFF2-40B4-BE49-F238E27FC236}">
                <a16:creationId xmlns:a16="http://schemas.microsoft.com/office/drawing/2014/main" id="{74EE5FB4-C31C-C335-69DB-60DDA09B39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17442" y="4677550"/>
            <a:ext cx="2789556" cy="2011862"/>
          </a:xfrm>
          <a:prstGeom prst="rect">
            <a:avLst/>
          </a:prstGeom>
        </p:spPr>
      </p:pic>
      <p:sp>
        <p:nvSpPr>
          <p:cNvPr id="26" name="标题 1">
            <a:extLst>
              <a:ext uri="{FF2B5EF4-FFF2-40B4-BE49-F238E27FC236}">
                <a16:creationId xmlns:a16="http://schemas.microsoft.com/office/drawing/2014/main" id="{5E34930E-875D-57F3-65F3-556A4D39A05E}"/>
              </a:ext>
            </a:extLst>
          </p:cNvPr>
          <p:cNvSpPr txBox="1"/>
          <p:nvPr/>
        </p:nvSpPr>
        <p:spPr>
          <a:xfrm>
            <a:off x="8925488" y="1692617"/>
            <a:ext cx="1307631" cy="362554"/>
          </a:xfrm>
          <a:prstGeom prst="rect">
            <a:avLst/>
          </a:prstGeom>
        </p:spPr>
        <p:txBody>
          <a:bodyPr vert="horz" lIns="91440" tIns="45720" rIns="91440" bIns="45720" rtlCol="0" anchor="ctr">
            <a:noAutofit/>
          </a:bodyPr>
          <a:lstStyle>
            <a:defPPr>
              <a:defRPr lang="zh-CN"/>
            </a:defPPr>
            <a:lvl1pPr marL="0" algn="ctr" defTabSz="914400" rtl="0" eaLnBrk="1" latinLnBrk="0" hangingPunct="1">
              <a:lnSpc>
                <a:spcPct val="90000"/>
              </a:lnSpc>
              <a:spcBef>
                <a:spcPct val="0"/>
              </a:spcBef>
              <a:buNone/>
              <a:defRPr sz="4400" b="1" kern="1200">
                <a:solidFill>
                  <a:schemeClr val="tx1"/>
                </a:solidFill>
                <a:latin typeface="Times New Roman" panose="02020503050405090304" charset="0"/>
                <a:ea typeface="Times New Roman" panose="02020503050405090304" charset="0"/>
                <a:cs typeface="Times New Roman" panose="020205030504050903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kumimoji="1" lang="zh-CN" altLang="en-US" sz="1200" b="0">
                <a:latin typeface="Times New Roman" panose="02020603050405020304" pitchFamily="18" charset="0"/>
                <a:ea typeface="KaiTi" panose="02010609060101010101" pitchFamily="49" charset="-122"/>
                <a:cs typeface="Times New Roman" panose="02020603050405020304" pitchFamily="18" charset="0"/>
              </a:rPr>
              <a:t>高能粒子</a:t>
            </a:r>
            <a:endParaRPr kumimoji="1" lang="en-US" altLang="zh-CN" sz="900" b="0"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27" name="标题 1">
            <a:extLst>
              <a:ext uri="{FF2B5EF4-FFF2-40B4-BE49-F238E27FC236}">
                <a16:creationId xmlns:a16="http://schemas.microsoft.com/office/drawing/2014/main" id="{C41AB829-4D34-2D66-3E8F-30D0B61A4E81}"/>
              </a:ext>
            </a:extLst>
          </p:cNvPr>
          <p:cNvSpPr txBox="1"/>
          <p:nvPr/>
        </p:nvSpPr>
        <p:spPr>
          <a:xfrm>
            <a:off x="10468761" y="1692617"/>
            <a:ext cx="1307631" cy="362554"/>
          </a:xfrm>
          <a:prstGeom prst="rect">
            <a:avLst/>
          </a:prstGeom>
        </p:spPr>
        <p:txBody>
          <a:bodyPr vert="horz" lIns="91440" tIns="45720" rIns="91440" bIns="45720" rtlCol="0" anchor="ctr">
            <a:noAutofit/>
          </a:bodyPr>
          <a:lstStyle>
            <a:defPPr>
              <a:defRPr lang="zh-CN"/>
            </a:defPPr>
            <a:lvl1pPr marL="0" algn="ctr" defTabSz="914400" rtl="0" eaLnBrk="1" latinLnBrk="0" hangingPunct="1">
              <a:lnSpc>
                <a:spcPct val="90000"/>
              </a:lnSpc>
              <a:spcBef>
                <a:spcPct val="0"/>
              </a:spcBef>
              <a:buNone/>
              <a:defRPr sz="4400" b="1" kern="1200">
                <a:solidFill>
                  <a:schemeClr val="tx1"/>
                </a:solidFill>
                <a:latin typeface="Times New Roman" panose="02020503050405090304" charset="0"/>
                <a:ea typeface="Times New Roman" panose="02020503050405090304" charset="0"/>
                <a:cs typeface="Times New Roman" panose="020205030504050903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kumimoji="1" lang="zh-CN" altLang="en-US" sz="1200" b="0">
                <a:latin typeface="Times New Roman" panose="02020603050405020304" pitchFamily="18" charset="0"/>
                <a:ea typeface="KaiTi" panose="02010609060101010101" pitchFamily="49" charset="-122"/>
                <a:cs typeface="Times New Roman" panose="02020603050405020304" pitchFamily="18" charset="0"/>
              </a:rPr>
              <a:t>核物理</a:t>
            </a:r>
            <a:endParaRPr kumimoji="1" lang="en-US" altLang="zh-CN" sz="900" b="0" dirty="0">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28" name="图片 18">
            <a:extLst>
              <a:ext uri="{FF2B5EF4-FFF2-40B4-BE49-F238E27FC236}">
                <a16:creationId xmlns:a16="http://schemas.microsoft.com/office/drawing/2014/main" id="{9DF70773-FC01-782D-6295-AED4A8096F99}"/>
              </a:ext>
            </a:extLst>
          </p:cNvPr>
          <p:cNvPicPr/>
          <p:nvPr/>
        </p:nvPicPr>
        <p:blipFill>
          <a:blip r:embed="rId10">
            <a:extLst>
              <a:ext uri="{28A0092B-C50C-407E-A947-70E740481C1C}">
                <a14:useLocalDpi xmlns:a14="http://schemas.microsoft.com/office/drawing/2010/main" val="0"/>
              </a:ext>
            </a:extLst>
          </a:blip>
          <a:srcRect r="2439" b="4639"/>
          <a:stretch>
            <a:fillRect/>
          </a:stretch>
        </p:blipFill>
        <p:spPr>
          <a:xfrm>
            <a:off x="8833687" y="2064472"/>
            <a:ext cx="1491232" cy="864915"/>
          </a:xfrm>
          <a:prstGeom prst="rect">
            <a:avLst/>
          </a:prstGeom>
        </p:spPr>
      </p:pic>
      <p:pic>
        <p:nvPicPr>
          <p:cNvPr id="29" name="图片 32">
            <a:extLst>
              <a:ext uri="{FF2B5EF4-FFF2-40B4-BE49-F238E27FC236}">
                <a16:creationId xmlns:a16="http://schemas.microsoft.com/office/drawing/2014/main" id="{9AC0F7A0-5FEC-0E5B-D9B9-A9DF13F531AA}"/>
              </a:ext>
            </a:extLst>
          </p:cNvPr>
          <p:cNvPicPr/>
          <p:nvPr/>
        </p:nvPicPr>
        <p:blipFill>
          <a:blip r:embed="rId11">
            <a:extLst>
              <a:ext uri="{28A0092B-C50C-407E-A947-70E740481C1C}">
                <a14:useLocalDpi xmlns:a14="http://schemas.microsoft.com/office/drawing/2010/main" val="0"/>
              </a:ext>
            </a:extLst>
          </a:blip>
          <a:stretch>
            <a:fillRect/>
          </a:stretch>
        </p:blipFill>
        <p:spPr>
          <a:xfrm>
            <a:off x="7365948" y="2070811"/>
            <a:ext cx="1294072" cy="864915"/>
          </a:xfrm>
          <a:prstGeom prst="rect">
            <a:avLst/>
          </a:prstGeom>
        </p:spPr>
      </p:pic>
      <p:pic>
        <p:nvPicPr>
          <p:cNvPr id="30" name="图片 26">
            <a:extLst>
              <a:ext uri="{FF2B5EF4-FFF2-40B4-BE49-F238E27FC236}">
                <a16:creationId xmlns:a16="http://schemas.microsoft.com/office/drawing/2014/main" id="{EAC9CCB3-3B3E-F584-EEA8-5BC6F269CFFF}"/>
              </a:ext>
            </a:extLst>
          </p:cNvPr>
          <p:cNvPicPr/>
          <p:nvPr/>
        </p:nvPicPr>
        <p:blipFill>
          <a:blip r:embed="rId12">
            <a:extLst>
              <a:ext uri="{28A0092B-C50C-407E-A947-70E740481C1C}">
                <a14:useLocalDpi xmlns:a14="http://schemas.microsoft.com/office/drawing/2010/main" val="0"/>
              </a:ext>
            </a:extLst>
          </a:blip>
          <a:stretch>
            <a:fillRect/>
          </a:stretch>
        </p:blipFill>
        <p:spPr>
          <a:xfrm>
            <a:off x="10439365" y="2065624"/>
            <a:ext cx="1366422" cy="878414"/>
          </a:xfrm>
          <a:prstGeom prst="rect">
            <a:avLst/>
          </a:prstGeom>
        </p:spPr>
      </p:pic>
      <p:sp>
        <p:nvSpPr>
          <p:cNvPr id="31" name="标题 1">
            <a:extLst>
              <a:ext uri="{FF2B5EF4-FFF2-40B4-BE49-F238E27FC236}">
                <a16:creationId xmlns:a16="http://schemas.microsoft.com/office/drawing/2014/main" id="{F52DC4EF-B1F8-5485-36F4-E9D6D9885164}"/>
              </a:ext>
            </a:extLst>
          </p:cNvPr>
          <p:cNvSpPr txBox="1"/>
          <p:nvPr/>
        </p:nvSpPr>
        <p:spPr>
          <a:xfrm>
            <a:off x="7359169" y="2880066"/>
            <a:ext cx="1307631" cy="362554"/>
          </a:xfrm>
          <a:prstGeom prst="rect">
            <a:avLst/>
          </a:prstGeom>
        </p:spPr>
        <p:txBody>
          <a:bodyPr vert="horz" lIns="91440" tIns="45720" rIns="91440" bIns="45720" rtlCol="0" anchor="ctr">
            <a:noAutofit/>
          </a:bodyPr>
          <a:lstStyle>
            <a:defPPr>
              <a:defRPr lang="zh-CN"/>
            </a:defPPr>
            <a:lvl1pPr marL="0" algn="ctr" defTabSz="914400" rtl="0" eaLnBrk="1" latinLnBrk="0" hangingPunct="1">
              <a:lnSpc>
                <a:spcPct val="90000"/>
              </a:lnSpc>
              <a:spcBef>
                <a:spcPct val="0"/>
              </a:spcBef>
              <a:buNone/>
              <a:defRPr sz="4400" b="1" kern="1200">
                <a:solidFill>
                  <a:schemeClr val="tx1"/>
                </a:solidFill>
                <a:latin typeface="Times New Roman" panose="02020503050405090304" charset="0"/>
                <a:ea typeface="Times New Roman" panose="02020503050405090304" charset="0"/>
                <a:cs typeface="Times New Roman" panose="020205030504050903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kumimoji="1" lang="zh-CN" altLang="en-US" sz="1200" b="0" dirty="0">
                <a:latin typeface="Times New Roman" panose="02020603050405020304" pitchFamily="18" charset="0"/>
                <a:ea typeface="KaiTi" panose="02010609060101010101" pitchFamily="49" charset="-122"/>
                <a:cs typeface="Times New Roman" panose="02020603050405020304" pitchFamily="18" charset="0"/>
              </a:rPr>
              <a:t>反物质</a:t>
            </a:r>
            <a:endParaRPr kumimoji="1" lang="en-US" altLang="zh-CN" sz="1200" b="0" dirty="0">
              <a:latin typeface="Times New Roman" panose="02020603050405020304" pitchFamily="18" charset="0"/>
              <a:ea typeface="KaiTi" panose="02010609060101010101" pitchFamily="49" charset="-122"/>
              <a:cs typeface="Times New Roman" panose="02020603050405020304" pitchFamily="18" charset="0"/>
            </a:endParaRPr>
          </a:p>
          <a:p>
            <a:pPr>
              <a:lnSpc>
                <a:spcPct val="100000"/>
              </a:lnSpc>
            </a:pPr>
            <a:r>
              <a:rPr kumimoji="1" lang="zh-CN" altLang="en-US" sz="1200" b="0" dirty="0">
                <a:latin typeface="Times New Roman" panose="02020603050405020304" pitchFamily="18" charset="0"/>
                <a:ea typeface="KaiTi" panose="02010609060101010101" pitchFamily="49" charset="-122"/>
                <a:cs typeface="Times New Roman" panose="02020603050405020304" pitchFamily="18" charset="0"/>
              </a:rPr>
              <a:t>真空极化</a:t>
            </a:r>
            <a:endParaRPr kumimoji="1" lang="en-US" altLang="zh-CN" sz="900" b="0"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32" name="标题 1">
            <a:extLst>
              <a:ext uri="{FF2B5EF4-FFF2-40B4-BE49-F238E27FC236}">
                <a16:creationId xmlns:a16="http://schemas.microsoft.com/office/drawing/2014/main" id="{EFBEF63E-ECB5-FCB0-423A-B30CF12B167A}"/>
              </a:ext>
            </a:extLst>
          </p:cNvPr>
          <p:cNvSpPr txBox="1"/>
          <p:nvPr/>
        </p:nvSpPr>
        <p:spPr>
          <a:xfrm>
            <a:off x="8925488" y="2880066"/>
            <a:ext cx="1307631" cy="362554"/>
          </a:xfrm>
          <a:prstGeom prst="rect">
            <a:avLst/>
          </a:prstGeom>
        </p:spPr>
        <p:txBody>
          <a:bodyPr vert="horz" lIns="91440" tIns="45720" rIns="91440" bIns="45720" rtlCol="0" anchor="ctr">
            <a:noAutofit/>
          </a:bodyPr>
          <a:lstStyle>
            <a:defPPr>
              <a:defRPr lang="zh-CN"/>
            </a:defPPr>
            <a:lvl1pPr marL="0" algn="ctr" defTabSz="914400" rtl="0" eaLnBrk="1" latinLnBrk="0" hangingPunct="1">
              <a:lnSpc>
                <a:spcPct val="90000"/>
              </a:lnSpc>
              <a:spcBef>
                <a:spcPct val="0"/>
              </a:spcBef>
              <a:buNone/>
              <a:defRPr sz="4400" b="1" kern="1200">
                <a:solidFill>
                  <a:schemeClr val="tx1"/>
                </a:solidFill>
                <a:latin typeface="Times New Roman" panose="02020503050405090304" charset="0"/>
                <a:ea typeface="Times New Roman" panose="02020503050405090304" charset="0"/>
                <a:cs typeface="Times New Roman" panose="020205030504050903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kumimoji="1" lang="zh-CN" altLang="en-US" sz="1200" b="0" dirty="0">
                <a:latin typeface="Times New Roman" panose="02020603050405020304" pitchFamily="18" charset="0"/>
                <a:ea typeface="KaiTi" panose="02010609060101010101" pitchFamily="49" charset="-122"/>
                <a:cs typeface="Times New Roman" panose="02020603050405020304" pitchFamily="18" charset="0"/>
              </a:rPr>
              <a:t>高能和粒子物理</a:t>
            </a:r>
            <a:endParaRPr kumimoji="1" lang="en-US" altLang="zh-CN" sz="900" b="0"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33" name="标题 1">
            <a:extLst>
              <a:ext uri="{FF2B5EF4-FFF2-40B4-BE49-F238E27FC236}">
                <a16:creationId xmlns:a16="http://schemas.microsoft.com/office/drawing/2014/main" id="{05D4BD71-1A0C-2EC5-4B53-38270477875F}"/>
              </a:ext>
            </a:extLst>
          </p:cNvPr>
          <p:cNvSpPr txBox="1"/>
          <p:nvPr/>
        </p:nvSpPr>
        <p:spPr>
          <a:xfrm>
            <a:off x="10468761" y="2880066"/>
            <a:ext cx="1307631" cy="362554"/>
          </a:xfrm>
          <a:prstGeom prst="rect">
            <a:avLst/>
          </a:prstGeom>
        </p:spPr>
        <p:txBody>
          <a:bodyPr vert="horz" lIns="91440" tIns="45720" rIns="91440" bIns="45720" rtlCol="0" anchor="ctr">
            <a:noAutofit/>
          </a:bodyPr>
          <a:lstStyle>
            <a:defPPr>
              <a:defRPr lang="zh-CN"/>
            </a:defPPr>
            <a:lvl1pPr marL="0" algn="ctr" defTabSz="914400" rtl="0" eaLnBrk="1" latinLnBrk="0" hangingPunct="1">
              <a:lnSpc>
                <a:spcPct val="90000"/>
              </a:lnSpc>
              <a:spcBef>
                <a:spcPct val="0"/>
              </a:spcBef>
              <a:buNone/>
              <a:defRPr sz="4400" b="1" kern="1200">
                <a:solidFill>
                  <a:schemeClr val="tx1"/>
                </a:solidFill>
                <a:latin typeface="Times New Roman" panose="02020503050405090304" charset="0"/>
                <a:ea typeface="Times New Roman" panose="02020503050405090304" charset="0"/>
                <a:cs typeface="Times New Roman" panose="020205030504050903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kumimoji="1" lang="zh-CN" altLang="en-US" sz="1200" b="0" dirty="0">
                <a:latin typeface="Times New Roman" panose="02020603050405020304" pitchFamily="18" charset="0"/>
                <a:ea typeface="KaiTi" panose="02010609060101010101" pitchFamily="49" charset="-122"/>
                <a:cs typeface="Times New Roman" panose="02020603050405020304" pitchFamily="18" charset="0"/>
              </a:rPr>
              <a:t>超出标准</a:t>
            </a:r>
            <a:endParaRPr kumimoji="1" lang="en-US" altLang="zh-CN" sz="1200" b="0" dirty="0">
              <a:latin typeface="Times New Roman" panose="02020603050405020304" pitchFamily="18" charset="0"/>
              <a:ea typeface="KaiTi" panose="02010609060101010101" pitchFamily="49" charset="-122"/>
              <a:cs typeface="Times New Roman" panose="02020603050405020304" pitchFamily="18" charset="0"/>
            </a:endParaRPr>
          </a:p>
          <a:p>
            <a:pPr>
              <a:lnSpc>
                <a:spcPct val="100000"/>
              </a:lnSpc>
            </a:pPr>
            <a:r>
              <a:rPr kumimoji="1" lang="zh-CN" altLang="en-US" sz="1200" b="0" dirty="0">
                <a:latin typeface="Times New Roman" panose="02020603050405020304" pitchFamily="18" charset="0"/>
                <a:ea typeface="KaiTi" panose="02010609060101010101" pitchFamily="49" charset="-122"/>
                <a:cs typeface="Times New Roman" panose="02020603050405020304" pitchFamily="18" charset="0"/>
              </a:rPr>
              <a:t>模型新物理</a:t>
            </a:r>
            <a:endParaRPr kumimoji="1" lang="en-US" altLang="zh-CN" sz="900" b="0" dirty="0">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34" name="图片 22">
            <a:extLst>
              <a:ext uri="{FF2B5EF4-FFF2-40B4-BE49-F238E27FC236}">
                <a16:creationId xmlns:a16="http://schemas.microsoft.com/office/drawing/2014/main" id="{AB3E15EB-B841-59EE-DB1B-2900DEBEA7E6}"/>
              </a:ext>
            </a:extLst>
          </p:cNvPr>
          <p:cNvPicPr/>
          <p:nvPr/>
        </p:nvPicPr>
        <p:blipFill>
          <a:blip r:embed="rId13">
            <a:extLst>
              <a:ext uri="{28A0092B-C50C-407E-A947-70E740481C1C}">
                <a14:useLocalDpi xmlns:a14="http://schemas.microsoft.com/office/drawing/2010/main" val="0"/>
              </a:ext>
            </a:extLst>
          </a:blip>
          <a:stretch>
            <a:fillRect/>
          </a:stretch>
        </p:blipFill>
        <p:spPr>
          <a:xfrm>
            <a:off x="8855080" y="3251922"/>
            <a:ext cx="1491232" cy="864915"/>
          </a:xfrm>
          <a:prstGeom prst="rect">
            <a:avLst/>
          </a:prstGeom>
        </p:spPr>
      </p:pic>
      <p:sp>
        <p:nvSpPr>
          <p:cNvPr id="35" name="标题 1">
            <a:extLst>
              <a:ext uri="{FF2B5EF4-FFF2-40B4-BE49-F238E27FC236}">
                <a16:creationId xmlns:a16="http://schemas.microsoft.com/office/drawing/2014/main" id="{259E59A8-3241-FEEE-5B26-3FCE34A19B38}"/>
              </a:ext>
            </a:extLst>
          </p:cNvPr>
          <p:cNvSpPr txBox="1"/>
          <p:nvPr/>
        </p:nvSpPr>
        <p:spPr>
          <a:xfrm>
            <a:off x="8925488" y="3985343"/>
            <a:ext cx="1307631" cy="362554"/>
          </a:xfrm>
          <a:prstGeom prst="rect">
            <a:avLst/>
          </a:prstGeom>
        </p:spPr>
        <p:txBody>
          <a:bodyPr vert="horz" lIns="91440" tIns="45720" rIns="91440" bIns="45720" rtlCol="0" anchor="ctr">
            <a:noAutofit/>
          </a:bodyPr>
          <a:lstStyle>
            <a:defPPr>
              <a:defRPr lang="zh-CN"/>
            </a:defPPr>
            <a:lvl1pPr marL="0" algn="ctr" defTabSz="914400" rtl="0" eaLnBrk="1" latinLnBrk="0" hangingPunct="1">
              <a:lnSpc>
                <a:spcPct val="90000"/>
              </a:lnSpc>
              <a:spcBef>
                <a:spcPct val="0"/>
              </a:spcBef>
              <a:buNone/>
              <a:defRPr sz="4400" b="1" kern="1200">
                <a:solidFill>
                  <a:schemeClr val="tx1"/>
                </a:solidFill>
                <a:latin typeface="Times New Roman" panose="02020503050405090304" charset="0"/>
                <a:ea typeface="Times New Roman" panose="02020503050405090304" charset="0"/>
                <a:cs typeface="Times New Roman" panose="020205030504050903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kumimoji="1" lang="zh-CN" altLang="en-US" sz="1200" b="0" dirty="0">
                <a:latin typeface="Times New Roman" panose="02020603050405020304" pitchFamily="18" charset="0"/>
                <a:ea typeface="KaiTi" panose="02010609060101010101" pitchFamily="49" charset="-122"/>
                <a:cs typeface="Times New Roman" panose="02020603050405020304" pitchFamily="18" charset="0"/>
              </a:rPr>
              <a:t>实验室天体物理</a:t>
            </a:r>
            <a:endParaRPr kumimoji="1" lang="en-US" altLang="zh-CN" sz="900" b="0"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36" name="矩形 54">
            <a:extLst>
              <a:ext uri="{FF2B5EF4-FFF2-40B4-BE49-F238E27FC236}">
                <a16:creationId xmlns:a16="http://schemas.microsoft.com/office/drawing/2014/main" id="{B2279BAA-DFC0-E6A3-74CC-77AF8F1D88C4}"/>
              </a:ext>
            </a:extLst>
          </p:cNvPr>
          <p:cNvSpPr/>
          <p:nvPr/>
        </p:nvSpPr>
        <p:spPr>
          <a:xfrm>
            <a:off x="4896335" y="5978929"/>
            <a:ext cx="304800" cy="141682"/>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p:sp>
        <p:nvSpPr>
          <p:cNvPr id="37" name="矩形 56">
            <a:extLst>
              <a:ext uri="{FF2B5EF4-FFF2-40B4-BE49-F238E27FC236}">
                <a16:creationId xmlns:a16="http://schemas.microsoft.com/office/drawing/2014/main" id="{FD1522C8-D49C-D385-4DDC-D76D08FA5D49}"/>
              </a:ext>
            </a:extLst>
          </p:cNvPr>
          <p:cNvSpPr/>
          <p:nvPr/>
        </p:nvSpPr>
        <p:spPr>
          <a:xfrm>
            <a:off x="5742946" y="5816336"/>
            <a:ext cx="304800" cy="120790"/>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p:sp>
        <p:nvSpPr>
          <p:cNvPr id="38" name="矩形 58">
            <a:extLst>
              <a:ext uri="{FF2B5EF4-FFF2-40B4-BE49-F238E27FC236}">
                <a16:creationId xmlns:a16="http://schemas.microsoft.com/office/drawing/2014/main" id="{81E5CB8A-718B-D5A6-F377-B761E7A1153E}"/>
              </a:ext>
            </a:extLst>
          </p:cNvPr>
          <p:cNvSpPr/>
          <p:nvPr/>
        </p:nvSpPr>
        <p:spPr>
          <a:xfrm>
            <a:off x="4437899" y="4677549"/>
            <a:ext cx="643643" cy="243573"/>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p:cxnSp>
        <p:nvCxnSpPr>
          <p:cNvPr id="39" name="直接箭头连接符 63">
            <a:extLst>
              <a:ext uri="{FF2B5EF4-FFF2-40B4-BE49-F238E27FC236}">
                <a16:creationId xmlns:a16="http://schemas.microsoft.com/office/drawing/2014/main" id="{E4BA48D5-FB03-21F9-8EEA-ECB8FC887376}"/>
              </a:ext>
            </a:extLst>
          </p:cNvPr>
          <p:cNvCxnSpPr/>
          <p:nvPr/>
        </p:nvCxnSpPr>
        <p:spPr>
          <a:xfrm>
            <a:off x="2571020" y="5584601"/>
            <a:ext cx="2266063" cy="465169"/>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66">
            <a:extLst>
              <a:ext uri="{FF2B5EF4-FFF2-40B4-BE49-F238E27FC236}">
                <a16:creationId xmlns:a16="http://schemas.microsoft.com/office/drawing/2014/main" id="{82A08C20-6B30-BBBB-45DC-03F9E7DA61A0}"/>
              </a:ext>
            </a:extLst>
          </p:cNvPr>
          <p:cNvCxnSpPr/>
          <p:nvPr/>
        </p:nvCxnSpPr>
        <p:spPr>
          <a:xfrm flipV="1">
            <a:off x="6075679" y="5593893"/>
            <a:ext cx="417727" cy="294133"/>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68">
            <a:extLst>
              <a:ext uri="{FF2B5EF4-FFF2-40B4-BE49-F238E27FC236}">
                <a16:creationId xmlns:a16="http://schemas.microsoft.com/office/drawing/2014/main" id="{6ED370B5-2FCB-81D1-7B0F-14CCCA812A33}"/>
              </a:ext>
            </a:extLst>
          </p:cNvPr>
          <p:cNvCxnSpPr/>
          <p:nvPr/>
        </p:nvCxnSpPr>
        <p:spPr>
          <a:xfrm>
            <a:off x="5062856" y="4677550"/>
            <a:ext cx="3862632" cy="0"/>
          </a:xfrm>
          <a:prstGeom prst="straightConnector1">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42" name="直接箭头连接符 70">
            <a:extLst>
              <a:ext uri="{FF2B5EF4-FFF2-40B4-BE49-F238E27FC236}">
                <a16:creationId xmlns:a16="http://schemas.microsoft.com/office/drawing/2014/main" id="{7A609F0F-5D15-3703-DC97-8A7881804A91}"/>
              </a:ext>
            </a:extLst>
          </p:cNvPr>
          <p:cNvCxnSpPr/>
          <p:nvPr/>
        </p:nvCxnSpPr>
        <p:spPr>
          <a:xfrm>
            <a:off x="8925488" y="4667867"/>
            <a:ext cx="350723" cy="835243"/>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3" name="图片 80">
            <a:extLst>
              <a:ext uri="{FF2B5EF4-FFF2-40B4-BE49-F238E27FC236}">
                <a16:creationId xmlns:a16="http://schemas.microsoft.com/office/drawing/2014/main" id="{C10F25CF-4A97-663B-0A8C-0AFC59DDB9DE}"/>
              </a:ext>
            </a:extLst>
          </p:cNvPr>
          <p:cNvPicPr>
            <a:picLocks noChangeAspect="1"/>
          </p:cNvPicPr>
          <p:nvPr/>
        </p:nvPicPr>
        <p:blipFill>
          <a:blip r:embed="rId14"/>
          <a:stretch>
            <a:fillRect/>
          </a:stretch>
        </p:blipFill>
        <p:spPr>
          <a:xfrm>
            <a:off x="9367146" y="4983434"/>
            <a:ext cx="2469653" cy="927753"/>
          </a:xfrm>
          <a:prstGeom prst="roundRect">
            <a:avLst>
              <a:gd name="adj" fmla="val 8594"/>
            </a:avLst>
          </a:prstGeom>
          <a:solidFill>
            <a:srgbClr val="FFFFFF">
              <a:shade val="85000"/>
            </a:srgbClr>
          </a:solidFill>
          <a:ln>
            <a:solidFill>
              <a:srgbClr val="C00000"/>
            </a:solidFill>
          </a:ln>
          <a:effectLst>
            <a:reflection blurRad="12700" stA="38000" endPos="28000" dist="5000" dir="5400000" sy="-100000" algn="bl" rotWithShape="0"/>
          </a:effectLst>
        </p:spPr>
      </p:pic>
      <p:sp>
        <p:nvSpPr>
          <p:cNvPr id="44" name="文本框 81">
            <a:extLst>
              <a:ext uri="{FF2B5EF4-FFF2-40B4-BE49-F238E27FC236}">
                <a16:creationId xmlns:a16="http://schemas.microsoft.com/office/drawing/2014/main" id="{2FAE5FA1-B117-E1DF-D3AF-D7F52DBB2EBB}"/>
              </a:ext>
            </a:extLst>
          </p:cNvPr>
          <p:cNvSpPr txBox="1"/>
          <p:nvPr/>
        </p:nvSpPr>
        <p:spPr>
          <a:xfrm>
            <a:off x="9459998" y="6290488"/>
            <a:ext cx="2283949" cy="372745"/>
          </a:xfrm>
          <a:prstGeom prst="rect">
            <a:avLst/>
          </a:prstGeom>
        </p:spPr>
        <p:txBody>
          <a:bodyPr vert="horz" lIns="91440" tIns="45720" rIns="91440" bIns="45720" rtlCol="0" anchor="ctr">
            <a:noAutofit/>
          </a:bodyPr>
          <a:lstStyle>
            <a:defPPr>
              <a:defRPr lang="zh-CN"/>
            </a:defPPr>
            <a:lvl1pPr marL="0" algn="ctr" defTabSz="914400" rtl="0" eaLnBrk="1" latinLnBrk="0" hangingPunct="1">
              <a:lnSpc>
                <a:spcPct val="100000"/>
              </a:lnSpc>
              <a:spcBef>
                <a:spcPct val="0"/>
              </a:spcBef>
              <a:buNone/>
              <a:defRPr kumimoji="1" sz="1400" b="0" kern="1200">
                <a:solidFill>
                  <a:schemeClr val="tx1"/>
                </a:solidFill>
                <a:latin typeface="思源黑体 CN Bold" panose="020B0800000000000000" pitchFamily="34" charset="-122"/>
                <a:ea typeface="思源黑体 CN Bold" panose="020B0800000000000000" pitchFamily="34" charset="-122"/>
                <a:cs typeface="Times New Roman" panose="020205030504050903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latin typeface="Times New Roman" panose="02020603050405020304" pitchFamily="18" charset="0"/>
                <a:ea typeface="KaiTi" panose="02010609060101010101" pitchFamily="49" charset="-122"/>
                <a:cs typeface="Times New Roman" panose="02020603050405020304" pitchFamily="18" charset="0"/>
              </a:rPr>
              <a:t>欧洲</a:t>
            </a:r>
            <a:r>
              <a:rPr lang="en-US" altLang="zh-CN" dirty="0">
                <a:latin typeface="Times New Roman" panose="02020603050405020304" pitchFamily="18" charset="0"/>
                <a:ea typeface="KaiTi" panose="02010609060101010101" pitchFamily="49" charset="-122"/>
                <a:cs typeface="Times New Roman" panose="02020603050405020304" pitchFamily="18" charset="0"/>
              </a:rPr>
              <a:t>—ELI-Beamlines</a:t>
            </a:r>
          </a:p>
        </p:txBody>
      </p:sp>
      <p:sp>
        <p:nvSpPr>
          <p:cNvPr id="45" name="Triangle 9">
            <a:extLst>
              <a:ext uri="{FF2B5EF4-FFF2-40B4-BE49-F238E27FC236}">
                <a16:creationId xmlns:a16="http://schemas.microsoft.com/office/drawing/2014/main" id="{2D199177-2E0E-74E0-5433-D087835F34F0}"/>
              </a:ext>
            </a:extLst>
          </p:cNvPr>
          <p:cNvSpPr/>
          <p:nvPr/>
        </p:nvSpPr>
        <p:spPr>
          <a:xfrm rot="16200000">
            <a:off x="5105485" y="2074507"/>
            <a:ext cx="3523211" cy="1052300"/>
          </a:xfrm>
          <a:prstGeom prst="triangle">
            <a:avLst>
              <a:gd name="adj" fmla="val 55673"/>
            </a:avLst>
          </a:prstGeom>
          <a:gradFill>
            <a:gsLst>
              <a:gs pos="0">
                <a:srgbClr val="C00000"/>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mc:AlternateContent xmlns:mc="http://schemas.openxmlformats.org/markup-compatibility/2006" xmlns:a14="http://schemas.microsoft.com/office/drawing/2010/main">
        <mc:Choice Requires="a14">
          <p:sp>
            <p:nvSpPr>
              <p:cNvPr id="46" name="文本框 8">
                <a:extLst>
                  <a:ext uri="{FF2B5EF4-FFF2-40B4-BE49-F238E27FC236}">
                    <a16:creationId xmlns:a16="http://schemas.microsoft.com/office/drawing/2014/main" id="{F9E69D8B-11D2-8160-7DC7-13F0A65DD7D7}"/>
                  </a:ext>
                </a:extLst>
              </p:cNvPr>
              <p:cNvSpPr txBox="1"/>
              <p:nvPr/>
            </p:nvSpPr>
            <p:spPr>
              <a:xfrm>
                <a:off x="5081990" y="2129082"/>
                <a:ext cx="1252170" cy="502920"/>
              </a:xfrm>
              <a:prstGeom prst="rect">
                <a:avLst/>
              </a:prstGeom>
              <a:solidFill>
                <a:schemeClr val="tx1">
                  <a:lumMod val="50000"/>
                  <a:lumOff val="50000"/>
                  <a:alpha val="86065"/>
                </a:schemeClr>
              </a:solid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14:m>
                  <m:oMathPara xmlns:m="http://schemas.openxmlformats.org/officeDocument/2006/math">
                    <m:oMathParaPr>
                      <m:jc m:val="centerGroup"/>
                    </m:oMathParaPr>
                    <m:oMath xmlns:m="http://schemas.openxmlformats.org/officeDocument/2006/math">
                      <m:r>
                        <a:rPr lang="en-US" altLang="zh-CN" sz="1400" b="1" i="1" smtClean="0">
                          <a:solidFill>
                            <a:srgbClr val="FFFF00"/>
                          </a:solidFill>
                          <a:latin typeface="Cambria Math" panose="02040503050406030204" pitchFamily="18" charset="0"/>
                          <a:ea typeface="微软雅黑" pitchFamily="34" charset="-122"/>
                          <a:cs typeface="Times New Roman" panose="02020503050405090304" charset="0"/>
                        </a:rPr>
                        <m:t>𝟏</m:t>
                      </m:r>
                      <m:sSup>
                        <m:sSupPr>
                          <m:ctrlPr>
                            <a:rPr lang="en-US" altLang="zh-CN" sz="1400" b="1" i="1" smtClean="0">
                              <a:solidFill>
                                <a:srgbClr val="FFFF00"/>
                              </a:solidFill>
                              <a:latin typeface="Cambria Math" panose="02040503050406030204" pitchFamily="18" charset="0"/>
                              <a:ea typeface="微软雅黑" pitchFamily="34" charset="-122"/>
                              <a:cs typeface="Times New Roman" panose="02020503050405090304" charset="0"/>
                            </a:rPr>
                          </m:ctrlPr>
                        </m:sSupPr>
                        <m:e>
                          <m:r>
                            <a:rPr lang="en-US" altLang="zh-CN" sz="1400" b="1" i="1" smtClean="0">
                              <a:solidFill>
                                <a:srgbClr val="FFFF00"/>
                              </a:solidFill>
                              <a:latin typeface="Cambria Math" panose="02040503050406030204" pitchFamily="18" charset="0"/>
                              <a:ea typeface="微软雅黑" pitchFamily="34" charset="-122"/>
                              <a:cs typeface="Times New Roman" panose="02020503050405090304" charset="0"/>
                            </a:rPr>
                            <m:t>𝟎</m:t>
                          </m:r>
                        </m:e>
                        <m:sup>
                          <m:r>
                            <a:rPr lang="en-US" altLang="zh-CN" sz="1400" b="1" i="1" smtClean="0">
                              <a:solidFill>
                                <a:srgbClr val="FFFF00"/>
                              </a:solidFill>
                              <a:latin typeface="Cambria Math" panose="02040503050406030204" pitchFamily="18" charset="0"/>
                              <a:ea typeface="微软雅黑" pitchFamily="34" charset="-122"/>
                              <a:cs typeface="Times New Roman" panose="02020503050405090304" charset="0"/>
                            </a:rPr>
                            <m:t>𝟐𝟐</m:t>
                          </m:r>
                        </m:sup>
                      </m:sSup>
                      <m:r>
                        <a:rPr lang="en-US" altLang="zh-CN" sz="1400" b="1" i="0" smtClean="0">
                          <a:solidFill>
                            <a:srgbClr val="FFFF00"/>
                          </a:solidFill>
                          <a:latin typeface="Cambria Math" panose="02040503050406030204" pitchFamily="18" charset="0"/>
                          <a:ea typeface="微软雅黑" pitchFamily="34" charset="-122"/>
                          <a:cs typeface="Times New Roman" panose="02020503050405090304" charset="0"/>
                        </a:rPr>
                        <m:t>𝐖</m:t>
                      </m:r>
                      <m:r>
                        <a:rPr lang="en-US" altLang="zh-CN" sz="1400" b="1" i="0" smtClean="0">
                          <a:solidFill>
                            <a:srgbClr val="FFFF00"/>
                          </a:solidFill>
                          <a:latin typeface="Cambria Math" panose="02040503050406030204" pitchFamily="18" charset="0"/>
                          <a:ea typeface="微软雅黑" pitchFamily="34" charset="-122"/>
                          <a:cs typeface="Times New Roman" panose="02020503050405090304" charset="0"/>
                        </a:rPr>
                        <m:t>/</m:t>
                      </m:r>
                      <m:r>
                        <a:rPr lang="en-US" altLang="zh-CN" sz="1400" b="1" i="0" smtClean="0">
                          <a:solidFill>
                            <a:srgbClr val="FFFF00"/>
                          </a:solidFill>
                          <a:latin typeface="Cambria Math" panose="02040503050406030204" pitchFamily="18" charset="0"/>
                          <a:ea typeface="微软雅黑" pitchFamily="34" charset="-122"/>
                          <a:cs typeface="Times New Roman" panose="02020503050405090304" charset="0"/>
                        </a:rPr>
                        <m:t>𝐜</m:t>
                      </m:r>
                      <m:sSup>
                        <m:sSupPr>
                          <m:ctrlPr>
                            <a:rPr lang="en-US" altLang="zh-CN" sz="1400" b="1" i="1" smtClean="0">
                              <a:solidFill>
                                <a:srgbClr val="FFFF00"/>
                              </a:solidFill>
                              <a:latin typeface="Cambria Math" panose="02040503050406030204" pitchFamily="18" charset="0"/>
                              <a:ea typeface="微软雅黑" pitchFamily="34" charset="-122"/>
                              <a:cs typeface="Times New Roman" panose="02020503050405090304" charset="0"/>
                            </a:rPr>
                          </m:ctrlPr>
                        </m:sSupPr>
                        <m:e>
                          <m:r>
                            <a:rPr lang="en-US" altLang="zh-CN" sz="1400" b="1" i="0" smtClean="0">
                              <a:solidFill>
                                <a:srgbClr val="FFFF00"/>
                              </a:solidFill>
                              <a:latin typeface="Cambria Math" panose="02040503050406030204" pitchFamily="18" charset="0"/>
                              <a:ea typeface="微软雅黑" pitchFamily="34" charset="-122"/>
                              <a:cs typeface="Times New Roman" panose="02020503050405090304" charset="0"/>
                            </a:rPr>
                            <m:t>𝐦</m:t>
                          </m:r>
                        </m:e>
                        <m:sup>
                          <m:r>
                            <a:rPr lang="en-US" altLang="zh-CN" sz="1400" b="1" i="0" smtClean="0">
                              <a:solidFill>
                                <a:srgbClr val="FFFF00"/>
                              </a:solidFill>
                              <a:latin typeface="Cambria Math" panose="02040503050406030204" pitchFamily="18" charset="0"/>
                              <a:ea typeface="微软雅黑" pitchFamily="34" charset="-122"/>
                              <a:cs typeface="Times New Roman" panose="02020503050405090304" charset="0"/>
                            </a:rPr>
                            <m:t>𝟐</m:t>
                          </m:r>
                        </m:sup>
                      </m:sSup>
                    </m:oMath>
                  </m:oMathPara>
                </a14:m>
                <a:endParaRPr lang="en-US" altLang="zh-CN" sz="14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endParaRPr>
              </a:p>
              <a:p>
                <a:pPr lvl="0" algn="ctr"/>
                <a:r>
                  <a:rPr lang="zh-CN" altLang="en-US" sz="14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sym typeface="+mn-ea"/>
                  </a:rPr>
                  <a:t>强场</a:t>
                </a:r>
                <a:r>
                  <a:rPr lang="en-US" altLang="zh-CN" sz="14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sym typeface="+mn-ea"/>
                  </a:rPr>
                  <a:t>QED</a:t>
                </a:r>
              </a:p>
            </p:txBody>
          </p:sp>
        </mc:Choice>
        <mc:Fallback xmlns="">
          <p:sp>
            <p:nvSpPr>
              <p:cNvPr id="46" name="文本框 8">
                <a:extLst>
                  <a:ext uri="{FF2B5EF4-FFF2-40B4-BE49-F238E27FC236}">
                    <a16:creationId xmlns:a16="http://schemas.microsoft.com/office/drawing/2014/main" id="{F9E69D8B-11D2-8160-7DC7-13F0A65DD7D7}"/>
                  </a:ext>
                </a:extLst>
              </p:cNvPr>
              <p:cNvSpPr txBox="1">
                <a:spLocks noRot="1" noChangeAspect="1" noMove="1" noResize="1" noEditPoints="1" noAdjustHandles="1" noChangeArrowheads="1" noChangeShapeType="1" noTextEdit="1"/>
              </p:cNvSpPr>
              <p:nvPr/>
            </p:nvSpPr>
            <p:spPr>
              <a:xfrm>
                <a:off x="5081990" y="2129082"/>
                <a:ext cx="1252170" cy="502920"/>
              </a:xfrm>
              <a:prstGeom prst="rect">
                <a:avLst/>
              </a:prstGeom>
              <a:blipFill>
                <a:blip r:embed="rId15"/>
                <a:stretch>
                  <a:fillRect b="-16867"/>
                </a:stretch>
              </a:blipFill>
            </p:spPr>
            <p:txBody>
              <a:bodyPr/>
              <a:lstStyle/>
              <a:p>
                <a:r>
                  <a:rPr lang="zh-CN" altLang="en-US">
                    <a:noFill/>
                  </a:rPr>
                  <a:t> </a:t>
                </a:r>
              </a:p>
            </p:txBody>
          </p:sp>
        </mc:Fallback>
      </mc:AlternateContent>
      <p:sp>
        <p:nvSpPr>
          <p:cNvPr id="47" name="Slide Number Placeholder 7">
            <a:extLst>
              <a:ext uri="{FF2B5EF4-FFF2-40B4-BE49-F238E27FC236}">
                <a16:creationId xmlns:a16="http://schemas.microsoft.com/office/drawing/2014/main" id="{801A650D-9233-B876-F840-0ED1AEC4FA8E}"/>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fld id="{2DD48D3E-B07C-4BE8-84F7-DD272BD0532C}" type="slidenum">
              <a:rPr lang="zh-CN" altLang="en-US" smtClean="0"/>
              <a:pPr/>
              <a:t>3</a:t>
            </a:fld>
            <a:endParaRPr lang="zh-CN" altLang="en-US"/>
          </a:p>
        </p:txBody>
      </p:sp>
    </p:spTree>
    <p:extLst>
      <p:ext uri="{BB962C8B-B14F-4D97-AF65-F5344CB8AC3E}">
        <p14:creationId xmlns:p14="http://schemas.microsoft.com/office/powerpoint/2010/main" val="2664545355"/>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0CCC-CDE9-05EC-EDA6-62CD3E7D227E}"/>
            </a:ext>
          </a:extLst>
        </p:cNvPr>
        <p:cNvGrpSpPr/>
        <p:nvPr/>
      </p:nvGrpSpPr>
      <p:grpSpPr>
        <a:xfrm>
          <a:off x="0" y="0"/>
          <a:ext cx="0" cy="0"/>
          <a:chOff x="0" y="0"/>
          <a:chExt cx="0" cy="0"/>
        </a:xfrm>
      </p:grpSpPr>
      <p:sp>
        <p:nvSpPr>
          <p:cNvPr id="3" name="灯片编号占位符 4">
            <a:extLst>
              <a:ext uri="{FF2B5EF4-FFF2-40B4-BE49-F238E27FC236}">
                <a16:creationId xmlns:a16="http://schemas.microsoft.com/office/drawing/2014/main" id="{C14B2A56-869A-C811-45CA-2BAFB3E4C44F}"/>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30</a:t>
            </a:fld>
            <a:endParaRPr lang="zh-CN" altLang="en-US" sz="2400" b="1" dirty="0"/>
          </a:p>
        </p:txBody>
      </p:sp>
      <p:sp>
        <p:nvSpPr>
          <p:cNvPr id="4" name="TextBox 5">
            <a:extLst>
              <a:ext uri="{FF2B5EF4-FFF2-40B4-BE49-F238E27FC236}">
                <a16:creationId xmlns:a16="http://schemas.microsoft.com/office/drawing/2014/main" id="{F6CDC6E5-0765-871F-5D2A-D3A92652022D}"/>
              </a:ext>
            </a:extLst>
          </p:cNvPr>
          <p:cNvSpPr txBox="1">
            <a:spLocks noChangeArrowheads="1"/>
          </p:cNvSpPr>
          <p:nvPr/>
        </p:nvSpPr>
        <p:spPr bwMode="auto">
          <a:xfrm>
            <a:off x="194218" y="132381"/>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结构束</a:t>
            </a:r>
          </a:p>
        </p:txBody>
      </p:sp>
      <p:pic>
        <p:nvPicPr>
          <p:cNvPr id="5" name="图片 4">
            <a:extLst>
              <a:ext uri="{FF2B5EF4-FFF2-40B4-BE49-F238E27FC236}">
                <a16:creationId xmlns:a16="http://schemas.microsoft.com/office/drawing/2014/main" id="{D953DFBC-5E2F-36C8-1559-5EA6A82CA275}"/>
              </a:ext>
            </a:extLst>
          </p:cNvPr>
          <p:cNvPicPr>
            <a:picLocks noChangeAspect="1"/>
          </p:cNvPicPr>
          <p:nvPr/>
        </p:nvPicPr>
        <p:blipFill>
          <a:blip r:embed="rId3"/>
          <a:srcRect t="4571" b="7074"/>
          <a:stretch/>
        </p:blipFill>
        <p:spPr>
          <a:xfrm>
            <a:off x="1775491" y="1471268"/>
            <a:ext cx="8389081" cy="2275377"/>
          </a:xfrm>
          <a:prstGeom prst="rect">
            <a:avLst/>
          </a:prstGeom>
        </p:spPr>
      </p:pic>
      <p:sp>
        <p:nvSpPr>
          <p:cNvPr id="6" name="文本框 21">
            <a:extLst>
              <a:ext uri="{FF2B5EF4-FFF2-40B4-BE49-F238E27FC236}">
                <a16:creationId xmlns:a16="http://schemas.microsoft.com/office/drawing/2014/main" id="{DF76882C-212D-2C11-1BB0-42AC2CD36CCE}"/>
              </a:ext>
            </a:extLst>
          </p:cNvPr>
          <p:cNvSpPr txBox="1"/>
          <p:nvPr/>
        </p:nvSpPr>
        <p:spPr>
          <a:xfrm>
            <a:off x="2007723" y="3648129"/>
            <a:ext cx="2138312" cy="338554"/>
          </a:xfrm>
          <a:prstGeom prst="rect">
            <a:avLst/>
          </a:prstGeom>
          <a:noFill/>
        </p:spPr>
        <p:txBody>
          <a:bodyPr wrap="square">
            <a:spAutoFit/>
          </a:bodyPr>
          <a:lstStyle>
            <a:lvl1pPr marL="0" lvl="0" algn="l" defTabSz="457200">
              <a:defRPr sz="1800" kern="1200">
                <a:solidFill>
                  <a:schemeClr val="tx1"/>
                </a:solidFill>
                <a:latin typeface="Arial"/>
                <a:ea typeface="微软雅黑 Light"/>
              </a:defRPr>
            </a:lvl1pPr>
            <a:lvl2pPr marL="457200" lvl="1" algn="l" defTabSz="457200">
              <a:defRPr sz="1800" kern="1200">
                <a:solidFill>
                  <a:schemeClr val="tx1"/>
                </a:solidFill>
                <a:latin typeface="Arial"/>
                <a:ea typeface="微软雅黑 Light"/>
              </a:defRPr>
            </a:lvl2pPr>
            <a:lvl3pPr marL="914400" lvl="2" algn="l" defTabSz="457200">
              <a:defRPr sz="1800" kern="1200">
                <a:solidFill>
                  <a:schemeClr val="tx1"/>
                </a:solidFill>
                <a:latin typeface="Arial"/>
                <a:ea typeface="微软雅黑 Light"/>
              </a:defRPr>
            </a:lvl3pPr>
            <a:lvl4pPr marL="1371600" lvl="3" algn="l" defTabSz="457200">
              <a:defRPr sz="1800" kern="1200">
                <a:solidFill>
                  <a:schemeClr val="tx1"/>
                </a:solidFill>
                <a:latin typeface="Arial"/>
                <a:ea typeface="微软雅黑 Light"/>
              </a:defRPr>
            </a:lvl4pPr>
            <a:lvl5pPr marL="1828800" lvl="4" algn="l" defTabSz="457200">
              <a:defRPr sz="1800" kern="1200">
                <a:solidFill>
                  <a:schemeClr val="tx1"/>
                </a:solidFill>
                <a:latin typeface="Arial"/>
                <a:ea typeface="微软雅黑 Light"/>
              </a:defRPr>
            </a:lvl5pPr>
            <a:lvl6pPr marL="2286000" lvl="5" algn="l" defTabSz="457200">
              <a:defRPr sz="1800" kern="1200">
                <a:solidFill>
                  <a:schemeClr val="tx1"/>
                </a:solidFill>
                <a:latin typeface="Arial"/>
                <a:ea typeface="微软雅黑 Light"/>
              </a:defRPr>
            </a:lvl6pPr>
            <a:lvl7pPr marL="2743200" lvl="6" algn="l" defTabSz="457200">
              <a:defRPr sz="1800" kern="1200">
                <a:solidFill>
                  <a:schemeClr val="tx1"/>
                </a:solidFill>
                <a:latin typeface="Arial"/>
                <a:ea typeface="微软雅黑 Light"/>
              </a:defRPr>
            </a:lvl7pPr>
            <a:lvl8pPr marL="3200400" lvl="7" algn="l" defTabSz="457200">
              <a:defRPr sz="1800" kern="1200">
                <a:solidFill>
                  <a:schemeClr val="tx1"/>
                </a:solidFill>
                <a:latin typeface="Arial"/>
                <a:ea typeface="微软雅黑 Light"/>
              </a:defRPr>
            </a:lvl8pPr>
            <a:lvl9pPr marL="3657600" lvl="8" algn="l" defTabSz="457200">
              <a:defRPr sz="1800" kern="1200">
                <a:solidFill>
                  <a:schemeClr val="tx1"/>
                </a:solidFill>
                <a:latin typeface="Arial"/>
                <a:ea typeface="微软雅黑 Light"/>
              </a:defRPr>
            </a:lvl9pPr>
          </a:lstStyle>
          <a:p>
            <a:r>
              <a:rPr lang="zh-CN" altLang="en-US" sz="1600" dirty="0">
                <a:latin typeface="Times New Roman" panose="02020603050405020304" pitchFamily="18" charset="0"/>
                <a:cs typeface="Times New Roman" panose="02020603050405020304" pitchFamily="18" charset="0"/>
              </a:rPr>
              <a:t>Poincaré sphere</a:t>
            </a:r>
          </a:p>
        </p:txBody>
      </p:sp>
      <p:sp>
        <p:nvSpPr>
          <p:cNvPr id="7" name="文本框 6">
            <a:extLst>
              <a:ext uri="{FF2B5EF4-FFF2-40B4-BE49-F238E27FC236}">
                <a16:creationId xmlns:a16="http://schemas.microsoft.com/office/drawing/2014/main" id="{390FC145-88B2-3B5D-404F-F2AFC8293100}"/>
              </a:ext>
            </a:extLst>
          </p:cNvPr>
          <p:cNvSpPr txBox="1"/>
          <p:nvPr/>
        </p:nvSpPr>
        <p:spPr>
          <a:xfrm>
            <a:off x="4586381" y="3652524"/>
            <a:ext cx="2005234" cy="338554"/>
          </a:xfrm>
          <a:prstGeom prst="rect">
            <a:avLst/>
          </a:prstGeom>
          <a:noFill/>
        </p:spPr>
        <p:txBody>
          <a:bodyPr wrap="square">
            <a:spAutoFit/>
          </a:bodyPr>
          <a:lstStyle/>
          <a:p>
            <a:pPr defTabSz="457200"/>
            <a:r>
              <a:rPr lang="zh-CN" altLang="en-US" sz="1600" dirty="0">
                <a:solidFill>
                  <a:srgbClr val="0C0C0C"/>
                </a:solidFill>
                <a:latin typeface="Times New Roman" panose="02020603050405020304" pitchFamily="18" charset="0"/>
                <a:ea typeface="微软雅黑 Light"/>
                <a:cs typeface="Times New Roman" panose="02020603050405020304" pitchFamily="18" charset="0"/>
              </a:rPr>
              <a:t>Bloch sphere</a:t>
            </a:r>
          </a:p>
        </p:txBody>
      </p:sp>
      <p:sp>
        <p:nvSpPr>
          <p:cNvPr id="8" name="文本框 7">
            <a:extLst>
              <a:ext uri="{FF2B5EF4-FFF2-40B4-BE49-F238E27FC236}">
                <a16:creationId xmlns:a16="http://schemas.microsoft.com/office/drawing/2014/main" id="{1D236E48-E60E-AEDC-B653-42B11BFEE1D0}"/>
              </a:ext>
            </a:extLst>
          </p:cNvPr>
          <p:cNvSpPr txBox="1"/>
          <p:nvPr/>
        </p:nvSpPr>
        <p:spPr>
          <a:xfrm>
            <a:off x="7031961" y="3648129"/>
            <a:ext cx="3440628" cy="338554"/>
          </a:xfrm>
          <a:prstGeom prst="rect">
            <a:avLst/>
          </a:prstGeom>
          <a:noFill/>
        </p:spPr>
        <p:txBody>
          <a:bodyPr wrap="square">
            <a:spAutoFit/>
          </a:bodyPr>
          <a:lstStyle/>
          <a:p>
            <a:pPr defTabSz="457200"/>
            <a:r>
              <a:rPr lang="en-US" altLang="zh-CN" sz="1600" dirty="0">
                <a:latin typeface="Times New Roman" panose="02020603050405020304" pitchFamily="18" charset="0"/>
                <a:ea typeface="微软雅黑 Light"/>
                <a:cs typeface="Times New Roman" panose="02020603050405020304" pitchFamily="18" charset="0"/>
              </a:rPr>
              <a:t>H</a:t>
            </a:r>
            <a:r>
              <a:rPr lang="zh-CN" altLang="en-US" sz="1600" dirty="0">
                <a:latin typeface="Times New Roman" panose="02020603050405020304" pitchFamily="18" charset="0"/>
                <a:ea typeface="微软雅黑 Light"/>
                <a:cs typeface="Times New Roman" panose="02020603050405020304" pitchFamily="18" charset="0"/>
              </a:rPr>
              <a:t>igher-order Poincaré sphere</a:t>
            </a:r>
          </a:p>
        </p:txBody>
      </p:sp>
      <p:sp>
        <p:nvSpPr>
          <p:cNvPr id="9" name="文本框 8">
            <a:extLst>
              <a:ext uri="{FF2B5EF4-FFF2-40B4-BE49-F238E27FC236}">
                <a16:creationId xmlns:a16="http://schemas.microsoft.com/office/drawing/2014/main" id="{AFF8759A-A24B-8FD9-5E1A-8DE0573E037F}"/>
              </a:ext>
            </a:extLst>
          </p:cNvPr>
          <p:cNvSpPr txBox="1"/>
          <p:nvPr/>
        </p:nvSpPr>
        <p:spPr>
          <a:xfrm>
            <a:off x="2301527" y="1362718"/>
            <a:ext cx="1249152" cy="338554"/>
          </a:xfrm>
          <a:prstGeom prst="rect">
            <a:avLst/>
          </a:prstGeom>
          <a:noFill/>
        </p:spPr>
        <p:txBody>
          <a:bodyPr wrap="square" rtlCol="0">
            <a:spAutoFit/>
          </a:bodyPr>
          <a:lstStyle/>
          <a:p>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Polarized</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4641A692-0611-31D3-4A31-7F39A74B1025}"/>
              </a:ext>
            </a:extLst>
          </p:cNvPr>
          <p:cNvSpPr txBox="1"/>
          <p:nvPr/>
        </p:nvSpPr>
        <p:spPr>
          <a:xfrm>
            <a:off x="4197948" y="1362718"/>
            <a:ext cx="1059735" cy="338554"/>
          </a:xfrm>
          <a:prstGeom prst="rect">
            <a:avLst/>
          </a:prstGeom>
          <a:noFill/>
        </p:spPr>
        <p:txBody>
          <a:bodyPr wrap="square" rtlCol="0">
            <a:spAutoFit/>
          </a:bodyPr>
          <a:lstStyle/>
          <a:p>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Vortex</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a:extLst>
              <a:ext uri="{FF2B5EF4-FFF2-40B4-BE49-F238E27FC236}">
                <a16:creationId xmlns:a16="http://schemas.microsoft.com/office/drawing/2014/main" id="{FC6B8C9C-7B3C-520D-ACB6-6FEF5DBE93DA}"/>
              </a:ext>
            </a:extLst>
          </p:cNvPr>
          <p:cNvSpPr txBox="1"/>
          <p:nvPr/>
        </p:nvSpPr>
        <p:spPr>
          <a:xfrm>
            <a:off x="7183658" y="1355593"/>
            <a:ext cx="981012"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Vector</a:t>
            </a:r>
            <a:endParaRPr lang="zh-CN" altLang="en-US" dirty="0">
              <a:latin typeface="Times New Roman" panose="02020603050405020304" pitchFamily="18" charset="0"/>
              <a:cs typeface="Times New Roman" panose="02020603050405020304" pitchFamily="18" charset="0"/>
            </a:endParaRPr>
          </a:p>
        </p:txBody>
      </p:sp>
      <p:sp>
        <p:nvSpPr>
          <p:cNvPr id="14" name="文本框 3">
            <a:extLst>
              <a:ext uri="{FF2B5EF4-FFF2-40B4-BE49-F238E27FC236}">
                <a16:creationId xmlns:a16="http://schemas.microsoft.com/office/drawing/2014/main" id="{79567CA5-9DA7-6B7B-0ACB-2C6699215FB5}"/>
              </a:ext>
            </a:extLst>
          </p:cNvPr>
          <p:cNvSpPr txBox="1">
            <a:spLocks noChangeArrowheads="1"/>
          </p:cNvSpPr>
          <p:nvPr/>
        </p:nvSpPr>
        <p:spPr bwMode="auto">
          <a:xfrm>
            <a:off x="287411" y="4143401"/>
            <a:ext cx="21900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Font typeface="Wingdings" panose="05000000000000000000" pitchFamily="2" charset="2"/>
              <a:buChar char="n"/>
              <a:defRPr sz="3200" b="1">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CC0000"/>
              </a:buClr>
              <a:buFont typeface="Wingdings" panose="05000000000000000000" pitchFamily="2" charset="2"/>
              <a:buChar char="n"/>
              <a:defRPr sz="3200">
                <a:solidFill>
                  <a:srgbClr val="000066"/>
                </a:solidFill>
                <a:latin typeface="Tahoma" panose="020B0604030504040204" pitchFamily="34" charset="0"/>
                <a:ea typeface="黑体" panose="02010609060101010101" pitchFamily="49" charset="-122"/>
              </a:defRPr>
            </a:lvl2pPr>
            <a:lvl3pPr marL="11430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3pPr>
            <a:lvl4pPr marL="16002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L="342900" indent="-342900">
              <a:spcBef>
                <a:spcPct val="0"/>
              </a:spcBef>
              <a:buClrTx/>
            </a:pPr>
            <a:r>
              <a:rPr kumimoji="1" lang="en-US" altLang="zh-CN"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Applications</a:t>
            </a:r>
            <a:endParaRPr kumimoji="1" lang="zh-CN" altLang="en-US"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6" name="Picture 2" descr="Figure 3">
            <a:extLst>
              <a:ext uri="{FF2B5EF4-FFF2-40B4-BE49-F238E27FC236}">
                <a16:creationId xmlns:a16="http://schemas.microsoft.com/office/drawing/2014/main" id="{3D277BB5-0163-974E-84BB-8367AA9E53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82" r="51218" b="50809"/>
          <a:stretch/>
        </p:blipFill>
        <p:spPr bwMode="auto">
          <a:xfrm>
            <a:off x="5038032" y="4536342"/>
            <a:ext cx="1544564" cy="1178301"/>
          </a:xfrm>
          <a:prstGeom prst="rect">
            <a:avLst/>
          </a:prstGeom>
          <a:noFill/>
          <a:extLst>
            <a:ext uri="{909E8E84-426E-40DD-AFC4-6F175D3DCCD1}">
              <a14:hiddenFill xmlns:a14="http://schemas.microsoft.com/office/drawing/2010/main">
                <a:solidFill>
                  <a:srgbClr val="FFFFFF"/>
                </a:solidFill>
              </a14:hiddenFill>
            </a:ext>
          </a:extLst>
        </p:spPr>
      </p:pic>
      <p:pic>
        <p:nvPicPr>
          <p:cNvPr id="28" name="图片 27">
            <a:extLst>
              <a:ext uri="{FF2B5EF4-FFF2-40B4-BE49-F238E27FC236}">
                <a16:creationId xmlns:a16="http://schemas.microsoft.com/office/drawing/2014/main" id="{B2731002-8CDA-1332-BBC3-9DC9562908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0436" y="4526781"/>
            <a:ext cx="1386989" cy="1178301"/>
          </a:xfrm>
          <a:prstGeom prst="rect">
            <a:avLst/>
          </a:prstGeom>
        </p:spPr>
      </p:pic>
      <p:sp>
        <p:nvSpPr>
          <p:cNvPr id="29" name="文本框 28">
            <a:extLst>
              <a:ext uri="{FF2B5EF4-FFF2-40B4-BE49-F238E27FC236}">
                <a16:creationId xmlns:a16="http://schemas.microsoft.com/office/drawing/2014/main" id="{1986303B-110B-1CDA-FB4C-8936B9AF4A02}"/>
              </a:ext>
            </a:extLst>
          </p:cNvPr>
          <p:cNvSpPr txBox="1"/>
          <p:nvPr/>
        </p:nvSpPr>
        <p:spPr>
          <a:xfrm>
            <a:off x="4900876" y="5777952"/>
            <a:ext cx="2138312" cy="369332"/>
          </a:xfrm>
          <a:prstGeom prst="rect">
            <a:avLst/>
          </a:prstGeom>
          <a:noFill/>
        </p:spPr>
        <p:txBody>
          <a:bodyPr wrap="square">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Particle controlling</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文本框 30">
            <a:extLst>
              <a:ext uri="{FF2B5EF4-FFF2-40B4-BE49-F238E27FC236}">
                <a16:creationId xmlns:a16="http://schemas.microsoft.com/office/drawing/2014/main" id="{E9B5969C-5D52-7F18-29F2-5A28EF8B232C}"/>
              </a:ext>
            </a:extLst>
          </p:cNvPr>
          <p:cNvSpPr txBox="1"/>
          <p:nvPr/>
        </p:nvSpPr>
        <p:spPr>
          <a:xfrm>
            <a:off x="8164670" y="5666680"/>
            <a:ext cx="2138312" cy="369332"/>
          </a:xfrm>
          <a:prstGeom prst="rect">
            <a:avLst/>
          </a:prstGeom>
          <a:noFill/>
        </p:spPr>
        <p:txBody>
          <a:bodyPr wrap="square">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Laser lithography</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文本框 31">
            <a:extLst>
              <a:ext uri="{FF2B5EF4-FFF2-40B4-BE49-F238E27FC236}">
                <a16:creationId xmlns:a16="http://schemas.microsoft.com/office/drawing/2014/main" id="{0F6DC7B0-22A7-0764-76B0-5091AD8990E3}"/>
              </a:ext>
            </a:extLst>
          </p:cNvPr>
          <p:cNvSpPr txBox="1"/>
          <p:nvPr/>
        </p:nvSpPr>
        <p:spPr>
          <a:xfrm>
            <a:off x="121700" y="6291090"/>
            <a:ext cx="12112586" cy="553998"/>
          </a:xfrm>
          <a:prstGeom prst="rect">
            <a:avLst/>
          </a:prstGeom>
          <a:noFill/>
        </p:spPr>
        <p:txBody>
          <a:bodyPr wrap="square" rtlCol="0">
            <a:spAutoFit/>
          </a:bodyPr>
          <a:lstStyle/>
          <a:p>
            <a:r>
              <a:rPr lang="en-US" altLang="zh-CN" sz="1500" dirty="0">
                <a:latin typeface="Times New Roman" panose="02020603050405020304" pitchFamily="18" charset="0"/>
                <a:cs typeface="Times New Roman" panose="02020603050405020304" pitchFamily="18" charset="0"/>
              </a:rPr>
              <a:t>Ref:</a:t>
            </a:r>
            <a:r>
              <a:rPr lang="zh-CN" altLang="en-US" sz="1500" dirty="0">
                <a:latin typeface="Times New Roman" panose="02020603050405020304" pitchFamily="18" charset="0"/>
                <a:cs typeface="Times New Roman" panose="02020603050405020304" pitchFamily="18" charset="0"/>
              </a:rPr>
              <a:t> </a:t>
            </a:r>
            <a:r>
              <a:rPr lang="en-US" altLang="zh-CN" sz="1500" dirty="0">
                <a:latin typeface="Times New Roman" panose="02020603050405020304" pitchFamily="18" charset="0"/>
                <a:cs typeface="Times New Roman" panose="02020603050405020304" pitchFamily="18" charset="0"/>
              </a:rPr>
              <a:t>Optica 12, 732 (2025); Nat. Photonics 15, 253 (2021); </a:t>
            </a:r>
            <a:r>
              <a:rPr lang="fr-FR" altLang="zh-CN" sz="1500" dirty="0">
                <a:solidFill>
                  <a:srgbClr val="545454"/>
                </a:solidFill>
                <a:latin typeface="Times New Roman" panose="02020603050405020304" pitchFamily="18" charset="0"/>
                <a:cs typeface="Times New Roman" panose="02020603050405020304" pitchFamily="18" charset="0"/>
              </a:rPr>
              <a:t>Nat. Photonics 5, 343 (2011);</a:t>
            </a:r>
          </a:p>
          <a:p>
            <a:r>
              <a:rPr lang="fr-FR" altLang="zh-CN" sz="1500" dirty="0">
                <a:solidFill>
                  <a:srgbClr val="545454"/>
                </a:solidFill>
                <a:latin typeface="Times New Roman" panose="02020603050405020304" pitchFamily="18" charset="0"/>
                <a:cs typeface="Times New Roman" panose="02020603050405020304" pitchFamily="18" charset="0"/>
              </a:rPr>
              <a:t> </a:t>
            </a:r>
            <a:r>
              <a:rPr lang="en-US" altLang="zh-CN" sz="1500" dirty="0">
                <a:solidFill>
                  <a:srgbClr val="545454"/>
                </a:solidFill>
                <a:latin typeface="Times New Roman" panose="02020603050405020304" pitchFamily="18" charset="0"/>
                <a:cs typeface="Times New Roman" panose="02020603050405020304" pitchFamily="18" charset="0"/>
              </a:rPr>
              <a:t>Phys. Rev. Lett.</a:t>
            </a:r>
            <a:r>
              <a:rPr lang="fr-FR" altLang="zh-CN" sz="1500" dirty="0">
                <a:solidFill>
                  <a:srgbClr val="545454"/>
                </a:solidFill>
                <a:latin typeface="Times New Roman" panose="02020603050405020304" pitchFamily="18" charset="0"/>
                <a:cs typeface="Times New Roman" panose="02020603050405020304" pitchFamily="18" charset="0"/>
              </a:rPr>
              <a:t> 86</a:t>
            </a:r>
            <a:r>
              <a:rPr lang="en-US" altLang="zh-CN" sz="1500" dirty="0">
                <a:solidFill>
                  <a:srgbClr val="545454"/>
                </a:solidFill>
                <a:latin typeface="Times New Roman" panose="02020603050405020304" pitchFamily="18" charset="0"/>
                <a:cs typeface="Times New Roman" panose="02020603050405020304" pitchFamily="18" charset="0"/>
              </a:rPr>
              <a:t>, </a:t>
            </a:r>
            <a:r>
              <a:rPr lang="fr-FR" altLang="zh-CN" sz="1500" dirty="0">
                <a:solidFill>
                  <a:srgbClr val="545454"/>
                </a:solidFill>
                <a:latin typeface="Times New Roman" panose="02020603050405020304" pitchFamily="18" charset="0"/>
                <a:cs typeface="Times New Roman" panose="02020603050405020304" pitchFamily="18" charset="0"/>
              </a:rPr>
              <a:t>5251</a:t>
            </a:r>
            <a:r>
              <a:rPr lang="zh-CN" altLang="fr-FR" sz="1500" dirty="0">
                <a:solidFill>
                  <a:srgbClr val="545454"/>
                </a:solidFill>
                <a:latin typeface="Times New Roman" panose="02020603050405020304" pitchFamily="18" charset="0"/>
                <a:cs typeface="Times New Roman" panose="02020603050405020304" pitchFamily="18" charset="0"/>
              </a:rPr>
              <a:t> </a:t>
            </a:r>
            <a:r>
              <a:rPr lang="fr-FR" altLang="zh-CN" sz="1500" dirty="0">
                <a:solidFill>
                  <a:srgbClr val="545454"/>
                </a:solidFill>
                <a:latin typeface="Times New Roman" panose="02020603050405020304" pitchFamily="18" charset="0"/>
                <a:cs typeface="Times New Roman" panose="02020603050405020304" pitchFamily="18" charset="0"/>
              </a:rPr>
              <a:t>(2001); </a:t>
            </a:r>
            <a:r>
              <a:rPr lang="en-US" altLang="zh-CN" sz="1500" dirty="0">
                <a:solidFill>
                  <a:srgbClr val="545454"/>
                </a:solidFill>
                <a:latin typeface="Times New Roman" panose="02020603050405020304" pitchFamily="18" charset="0"/>
                <a:cs typeface="Times New Roman" panose="02020603050405020304" pitchFamily="18" charset="0"/>
              </a:rPr>
              <a:t>Appl. Phys. A 86, 329 (2007)</a:t>
            </a:r>
            <a:endParaRPr lang="en-US" altLang="zh-CN" dirty="0"/>
          </a:p>
        </p:txBody>
      </p:sp>
      <p:pic>
        <p:nvPicPr>
          <p:cNvPr id="33" name="图片 32">
            <a:extLst>
              <a:ext uri="{FF2B5EF4-FFF2-40B4-BE49-F238E27FC236}">
                <a16:creationId xmlns:a16="http://schemas.microsoft.com/office/drawing/2014/main" id="{ED58A376-5A4B-313D-99C7-1B5FD7AF61F9}"/>
              </a:ext>
            </a:extLst>
          </p:cNvPr>
          <p:cNvPicPr>
            <a:picLocks noChangeAspect="1"/>
          </p:cNvPicPr>
          <p:nvPr/>
        </p:nvPicPr>
        <p:blipFill>
          <a:blip r:embed="rId6"/>
          <a:stretch>
            <a:fillRect/>
          </a:stretch>
        </p:blipFill>
        <p:spPr>
          <a:xfrm>
            <a:off x="1052272" y="4809855"/>
            <a:ext cx="1861708" cy="949596"/>
          </a:xfrm>
          <a:prstGeom prst="rect">
            <a:avLst/>
          </a:prstGeom>
        </p:spPr>
      </p:pic>
      <p:sp>
        <p:nvSpPr>
          <p:cNvPr id="34" name="文本框 33">
            <a:extLst>
              <a:ext uri="{FF2B5EF4-FFF2-40B4-BE49-F238E27FC236}">
                <a16:creationId xmlns:a16="http://schemas.microsoft.com/office/drawing/2014/main" id="{B11B44D4-A79C-0217-D9B9-AD80F714AC4F}"/>
              </a:ext>
            </a:extLst>
          </p:cNvPr>
          <p:cNvSpPr txBox="1"/>
          <p:nvPr/>
        </p:nvSpPr>
        <p:spPr>
          <a:xfrm>
            <a:off x="1287296" y="5748874"/>
            <a:ext cx="2138312" cy="369332"/>
          </a:xfrm>
          <a:prstGeom prst="rect">
            <a:avLst/>
          </a:prstGeom>
          <a:noFill/>
        </p:spPr>
        <p:txBody>
          <a:bodyPr wrap="square">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spin-orbit coupling</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文本框 35">
            <a:extLst>
              <a:ext uri="{FF2B5EF4-FFF2-40B4-BE49-F238E27FC236}">
                <a16:creationId xmlns:a16="http://schemas.microsoft.com/office/drawing/2014/main" id="{153F267C-63C3-8BD1-29EA-2670FB03848C}"/>
              </a:ext>
            </a:extLst>
          </p:cNvPr>
          <p:cNvSpPr txBox="1"/>
          <p:nvPr/>
        </p:nvSpPr>
        <p:spPr>
          <a:xfrm>
            <a:off x="194218" y="890572"/>
            <a:ext cx="8706203" cy="369332"/>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Spatiotemporally modulated distributions of intensity, phase, and polarization</a:t>
            </a:r>
            <a:endParaRPr lang="zh-CN"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729604"/>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72E3B-4B22-D85E-9474-744327DCAD62}"/>
            </a:ext>
          </a:extLst>
        </p:cNvPr>
        <p:cNvGrpSpPr/>
        <p:nvPr/>
      </p:nvGrpSpPr>
      <p:grpSpPr>
        <a:xfrm>
          <a:off x="0" y="0"/>
          <a:ext cx="0" cy="0"/>
          <a:chOff x="0" y="0"/>
          <a:chExt cx="0" cy="0"/>
        </a:xfrm>
      </p:grpSpPr>
      <p:sp>
        <p:nvSpPr>
          <p:cNvPr id="3" name="灯片编号占位符 4">
            <a:extLst>
              <a:ext uri="{FF2B5EF4-FFF2-40B4-BE49-F238E27FC236}">
                <a16:creationId xmlns:a16="http://schemas.microsoft.com/office/drawing/2014/main" id="{E1CCE6BB-E151-0A0A-073C-FFA49E5ACEB8}"/>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31</a:t>
            </a:fld>
            <a:endParaRPr lang="zh-CN" altLang="en-US" sz="2400" b="1" dirty="0"/>
          </a:p>
        </p:txBody>
      </p:sp>
      <p:sp>
        <p:nvSpPr>
          <p:cNvPr id="4" name="TextBox 5">
            <a:extLst>
              <a:ext uri="{FF2B5EF4-FFF2-40B4-BE49-F238E27FC236}">
                <a16:creationId xmlns:a16="http://schemas.microsoft.com/office/drawing/2014/main" id="{4F5AD535-1AA5-CCDC-0BDB-FC1968E77AC5}"/>
              </a:ext>
            </a:extLst>
          </p:cNvPr>
          <p:cNvSpPr txBox="1">
            <a:spLocks noChangeArrowheads="1"/>
          </p:cNvSpPr>
          <p:nvPr/>
        </p:nvSpPr>
        <p:spPr bwMode="auto">
          <a:xfrm>
            <a:off x="191344" y="112618"/>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结构束</a:t>
            </a:r>
          </a:p>
        </p:txBody>
      </p:sp>
      <p:sp>
        <p:nvSpPr>
          <p:cNvPr id="11" name="文本框 3">
            <a:extLst>
              <a:ext uri="{FF2B5EF4-FFF2-40B4-BE49-F238E27FC236}">
                <a16:creationId xmlns:a16="http://schemas.microsoft.com/office/drawing/2014/main" id="{8448C598-DA34-2EAC-67A7-20552267D0BD}"/>
              </a:ext>
            </a:extLst>
          </p:cNvPr>
          <p:cNvSpPr txBox="1">
            <a:spLocks noChangeArrowheads="1"/>
          </p:cNvSpPr>
          <p:nvPr/>
        </p:nvSpPr>
        <p:spPr bwMode="auto">
          <a:xfrm>
            <a:off x="191344" y="918459"/>
            <a:ext cx="86476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C0000"/>
              </a:buClr>
              <a:buFont typeface="Wingdings" panose="05000000000000000000" pitchFamily="2" charset="2"/>
              <a:buChar char="n"/>
              <a:defRPr sz="3200" b="1">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CC0000"/>
              </a:buClr>
              <a:buFont typeface="Wingdings" panose="05000000000000000000" pitchFamily="2" charset="2"/>
              <a:buChar char="n"/>
              <a:defRPr sz="3200">
                <a:solidFill>
                  <a:srgbClr val="000066"/>
                </a:solidFill>
                <a:latin typeface="Tahoma" panose="020B0604030504040204" pitchFamily="34" charset="0"/>
                <a:ea typeface="黑体" panose="02010609060101010101" pitchFamily="49" charset="-122"/>
              </a:defRPr>
            </a:lvl2pPr>
            <a:lvl3pPr marL="11430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3pPr>
            <a:lvl4pPr marL="16002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L="342900" indent="-342900">
              <a:spcBef>
                <a:spcPct val="0"/>
              </a:spcBef>
              <a:buClrTx/>
            </a:pPr>
            <a:r>
              <a:rPr kumimoji="1" lang="en-US" altLang="zh-CN" sz="20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Traditional generation methods are limited to the optical regime (eV scale)</a:t>
            </a:r>
            <a:endParaRPr kumimoji="1" lang="zh-CN" altLang="en-US"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图片 11">
            <a:extLst>
              <a:ext uri="{FF2B5EF4-FFF2-40B4-BE49-F238E27FC236}">
                <a16:creationId xmlns:a16="http://schemas.microsoft.com/office/drawing/2014/main" id="{0C7084F2-8858-ED5E-03A0-A7B3C52892C4}"/>
              </a:ext>
            </a:extLst>
          </p:cNvPr>
          <p:cNvPicPr>
            <a:picLocks noChangeAspect="1"/>
          </p:cNvPicPr>
          <p:nvPr/>
        </p:nvPicPr>
        <p:blipFill>
          <a:blip r:embed="rId3"/>
          <a:stretch>
            <a:fillRect/>
          </a:stretch>
        </p:blipFill>
        <p:spPr>
          <a:xfrm>
            <a:off x="1524000" y="1601191"/>
            <a:ext cx="9144000" cy="3655619"/>
          </a:xfrm>
          <a:prstGeom prst="rect">
            <a:avLst/>
          </a:prstGeom>
        </p:spPr>
      </p:pic>
      <p:sp>
        <p:nvSpPr>
          <p:cNvPr id="15" name="文本框 3">
            <a:extLst>
              <a:ext uri="{FF2B5EF4-FFF2-40B4-BE49-F238E27FC236}">
                <a16:creationId xmlns:a16="http://schemas.microsoft.com/office/drawing/2014/main" id="{009F6B95-6FD2-8F3D-9562-5E802F7D5FE5}"/>
              </a:ext>
            </a:extLst>
          </p:cNvPr>
          <p:cNvSpPr txBox="1">
            <a:spLocks noChangeArrowheads="1"/>
          </p:cNvSpPr>
          <p:nvPr/>
        </p:nvSpPr>
        <p:spPr bwMode="auto">
          <a:xfrm>
            <a:off x="335360" y="5530759"/>
            <a:ext cx="5731056" cy="400110"/>
          </a:xfrm>
          <a:prstGeom prst="rect">
            <a:avLst/>
          </a:prstGeom>
          <a:solidFill>
            <a:srgbClr val="4472C4">
              <a:lumMod val="20000"/>
              <a:lumOff val="80000"/>
            </a:srgbClr>
          </a:solidFill>
          <a:ln>
            <a:noFill/>
          </a:ln>
        </p:spPr>
        <p:txBody>
          <a:bodyPr wrap="none">
            <a:spAutoFit/>
          </a:bodyPr>
          <a:lstStyle>
            <a:lvl1pPr>
              <a:spcBef>
                <a:spcPct val="20000"/>
              </a:spcBef>
              <a:buClr>
                <a:srgbClr val="CC0000"/>
              </a:buClr>
              <a:buFont typeface="Wingdings" panose="05000000000000000000" pitchFamily="2" charset="2"/>
              <a:buChar char="n"/>
              <a:defRPr sz="3200" b="1">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CC0000"/>
              </a:buClr>
              <a:buFont typeface="Wingdings" panose="05000000000000000000" pitchFamily="2" charset="2"/>
              <a:buChar char="n"/>
              <a:defRPr sz="3200">
                <a:solidFill>
                  <a:srgbClr val="000066"/>
                </a:solidFill>
                <a:latin typeface="Tahoma" panose="020B0604030504040204" pitchFamily="34" charset="0"/>
                <a:ea typeface="黑体" panose="02010609060101010101" pitchFamily="49" charset="-122"/>
              </a:defRPr>
            </a:lvl2pPr>
            <a:lvl3pPr marL="11430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3pPr>
            <a:lvl4pPr marL="1600200" indent="-228600">
              <a:spcBef>
                <a:spcPct val="20000"/>
              </a:spcBef>
              <a:buClr>
                <a:srgbClr val="CC0000"/>
              </a:buClr>
              <a:buFont typeface="Wingdings" panose="05000000000000000000" pitchFamily="2" charset="2"/>
              <a:buChar char="n"/>
              <a:defRPr sz="2400">
                <a:solidFill>
                  <a:srgbClr val="000066"/>
                </a:solidFill>
                <a:latin typeface="Tahoma" panose="020B0604030504040204" pitchFamily="34" charset="0"/>
                <a:ea typeface="黑体" panose="02010609060101010101" pitchFamily="49"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L="342900" indent="-342900" eaLnBrk="1" fontAlgn="auto" hangingPunct="1">
              <a:spcBef>
                <a:spcPct val="0"/>
              </a:spcBef>
              <a:spcAft>
                <a:spcPts val="0"/>
              </a:spcAft>
              <a:buClrTx/>
              <a:defRPr/>
            </a:pPr>
            <a:r>
              <a:rPr kumimoji="1" lang="zh-CN" altLang="en-US" sz="2000"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高能矢量涡旋粒子依然无法产生</a:t>
            </a:r>
            <a:r>
              <a:rPr kumimoji="1" lang="en-US" altLang="zh-CN" sz="2000"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(above MeV)</a:t>
            </a:r>
            <a:endParaRPr kumimoji="1" lang="zh-CN" altLang="en-US" sz="2000"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5">
            <a:extLst>
              <a:ext uri="{FF2B5EF4-FFF2-40B4-BE49-F238E27FC236}">
                <a16:creationId xmlns:a16="http://schemas.microsoft.com/office/drawing/2014/main" id="{81F9F287-8460-B910-03CF-AE927EE7ED2F}"/>
              </a:ext>
            </a:extLst>
          </p:cNvPr>
          <p:cNvSpPr txBox="1"/>
          <p:nvPr/>
        </p:nvSpPr>
        <p:spPr>
          <a:xfrm>
            <a:off x="191344" y="6178451"/>
            <a:ext cx="12112586" cy="584775"/>
          </a:xfrm>
          <a:prstGeom prst="rect">
            <a:avLst/>
          </a:prstGeom>
          <a:noFill/>
        </p:spPr>
        <p:txBody>
          <a:bodyPr wrap="square" rtlCol="0">
            <a:spAutoFit/>
          </a:bodyPr>
          <a:lstStyle/>
          <a:p>
            <a:pPr eaLnBrk="1" fontAlgn="auto" hangingPunct="1">
              <a:spcBef>
                <a:spcPts val="0"/>
              </a:spcBef>
              <a:spcAft>
                <a:spcPts val="0"/>
              </a:spcAft>
            </a:pPr>
            <a:r>
              <a:rPr lang="en-US" altLang="zh-CN" sz="15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Ref:</a:t>
            </a:r>
            <a:r>
              <a:rPr lang="zh-CN" altLang="en-US" sz="15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16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Adv. Opt. Photonics 1, 1 (2009); Sci. Bull. 63, 54 (2018); </a:t>
            </a:r>
            <a:r>
              <a:rPr lang="fr-FR" altLang="zh-CN" sz="16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Front. Phys. 9, 688284 (2021);</a:t>
            </a:r>
          </a:p>
          <a:p>
            <a:pPr eaLnBrk="1" fontAlgn="auto" hangingPunct="1">
              <a:spcBef>
                <a:spcPts val="0"/>
              </a:spcBef>
              <a:spcAft>
                <a:spcPts val="0"/>
              </a:spcAft>
            </a:pPr>
            <a:r>
              <a:rPr lang="fr-FR" altLang="zh-CN" sz="16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16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Nat. Photonics 10, 327 (2016)</a:t>
            </a:r>
            <a:endPar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099364004"/>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29C10-F45D-49F1-BE88-1F95AB60BFEE}"/>
            </a:ext>
          </a:extLst>
        </p:cNvPr>
        <p:cNvGrpSpPr/>
        <p:nvPr/>
      </p:nvGrpSpPr>
      <p:grpSpPr>
        <a:xfrm>
          <a:off x="0" y="0"/>
          <a:ext cx="0" cy="0"/>
          <a:chOff x="0" y="0"/>
          <a:chExt cx="0" cy="0"/>
        </a:xfrm>
      </p:grpSpPr>
      <p:sp>
        <p:nvSpPr>
          <p:cNvPr id="9" name="TextBox 5">
            <a:extLst>
              <a:ext uri="{FF2B5EF4-FFF2-40B4-BE49-F238E27FC236}">
                <a16:creationId xmlns:a16="http://schemas.microsoft.com/office/drawing/2014/main" id="{7E378123-3039-250B-F42D-64B29C0A8DCD}"/>
              </a:ext>
            </a:extLst>
          </p:cNvPr>
          <p:cNvSpPr txBox="1">
            <a:spLocks noChangeArrowheads="1"/>
          </p:cNvSpPr>
          <p:nvPr/>
        </p:nvSpPr>
        <p:spPr bwMode="auto">
          <a:xfrm>
            <a:off x="86691" y="117652"/>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存在关键问题</a:t>
            </a:r>
          </a:p>
        </p:txBody>
      </p:sp>
      <p:sp>
        <p:nvSpPr>
          <p:cNvPr id="3" name="灯片编号占位符 4">
            <a:extLst>
              <a:ext uri="{FF2B5EF4-FFF2-40B4-BE49-F238E27FC236}">
                <a16:creationId xmlns:a16="http://schemas.microsoft.com/office/drawing/2014/main" id="{D96CED5D-1A88-A3EA-54BF-A5D55CD42D11}"/>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32</a:t>
            </a:fld>
            <a:endParaRPr lang="zh-CN" altLang="en-US" sz="2400" b="1" dirty="0"/>
          </a:p>
        </p:txBody>
      </p:sp>
      <p:sp>
        <p:nvSpPr>
          <p:cNvPr id="4" name="文本框 3">
            <a:extLst>
              <a:ext uri="{FF2B5EF4-FFF2-40B4-BE49-F238E27FC236}">
                <a16:creationId xmlns:a16="http://schemas.microsoft.com/office/drawing/2014/main" id="{7BC42B4F-3A4F-86FD-6B31-29AF3880C8D2}"/>
              </a:ext>
            </a:extLst>
          </p:cNvPr>
          <p:cNvSpPr txBox="1"/>
          <p:nvPr/>
        </p:nvSpPr>
        <p:spPr>
          <a:xfrm>
            <a:off x="398105" y="2079528"/>
            <a:ext cx="11319079" cy="1323439"/>
          </a:xfrm>
          <a:prstGeom prst="rect">
            <a:avLst/>
          </a:prstGeom>
          <a:noFill/>
        </p:spPr>
        <p:txBody>
          <a:bodyPr wrap="square">
            <a:spAutoFit/>
          </a:bodyPr>
          <a:lstStyle/>
          <a:p>
            <a:pPr algn="just" eaLnBrk="1" hangingPunct="1">
              <a:defRPr/>
            </a:pPr>
            <a:endParaRPr lang="en-US" altLang="zh-CN" sz="2000" b="1" dirty="0">
              <a:solidFill>
                <a:srgbClr val="C00000"/>
              </a:solidFill>
              <a:latin typeface="微软雅黑" panose="020B0503020204020204" pitchFamily="34" charset="-122"/>
              <a:ea typeface="微软雅黑" panose="020B0503020204020204" pitchFamily="34" charset="-122"/>
              <a:sym typeface="+mn-ea"/>
            </a:endParaRPr>
          </a:p>
          <a:p>
            <a:pPr algn="just" eaLnBrk="1" hangingPunct="1">
              <a:defRPr/>
            </a:pPr>
            <a:r>
              <a:rPr lang="zh-CN" altLang="en-US" sz="2000" b="1" dirty="0">
                <a:latin typeface="微软雅黑" panose="020B0503020204020204" pitchFamily="34" charset="-122"/>
                <a:ea typeface="微软雅黑" panose="020B0503020204020204" pitchFamily="34" charset="-122"/>
                <a:sym typeface="+mn-ea"/>
              </a:rPr>
              <a:t>（</a:t>
            </a:r>
            <a:r>
              <a:rPr lang="en-US" altLang="zh-CN" sz="2000" b="1" dirty="0">
                <a:latin typeface="微软雅黑" panose="020B0503020204020204" pitchFamily="34" charset="-122"/>
                <a:ea typeface="微软雅黑" panose="020B0503020204020204" pitchFamily="34" charset="-122"/>
                <a:sym typeface="+mn-ea"/>
              </a:rPr>
              <a:t>1</a:t>
            </a:r>
            <a:r>
              <a:rPr lang="zh-CN" altLang="en-US" sz="2000" b="1" dirty="0">
                <a:latin typeface="微软雅黑" panose="020B0503020204020204" pitchFamily="34" charset="-122"/>
                <a:ea typeface="微软雅黑" panose="020B0503020204020204" pitchFamily="34" charset="-122"/>
                <a:sym typeface="+mn-ea"/>
              </a:rPr>
              <a:t>）真实激光场中单粒子涡旋态演化、辐射反作用等问题尚未解决</a:t>
            </a:r>
            <a:endParaRPr lang="en-US" altLang="zh-CN" sz="2000" b="1" dirty="0">
              <a:latin typeface="微软雅黑" panose="020B0503020204020204" pitchFamily="34" charset="-122"/>
              <a:ea typeface="微软雅黑" panose="020B0503020204020204" pitchFamily="34" charset="-122"/>
              <a:sym typeface="+mn-ea"/>
            </a:endParaRPr>
          </a:p>
          <a:p>
            <a:pPr algn="just" eaLnBrk="1" hangingPunct="1">
              <a:defRPr/>
            </a:pPr>
            <a:endParaRPr lang="en-US" altLang="zh-CN" sz="2000" b="1" dirty="0">
              <a:latin typeface="微软雅黑" panose="020B0503020204020204" pitchFamily="34" charset="-122"/>
              <a:ea typeface="微软雅黑" panose="020B0503020204020204" pitchFamily="34" charset="-122"/>
              <a:sym typeface="+mn-ea"/>
            </a:endParaRPr>
          </a:p>
          <a:p>
            <a:pPr algn="just" eaLnBrk="1" hangingPunct="1">
              <a:defRPr/>
            </a:pPr>
            <a:r>
              <a:rPr lang="zh-CN" altLang="en-US" sz="2000" b="1" dirty="0">
                <a:latin typeface="微软雅黑" panose="020B0503020204020204" pitchFamily="34" charset="-122"/>
                <a:ea typeface="微软雅黑" panose="020B0503020204020204" pitchFamily="34" charset="-122"/>
                <a:sym typeface="+mn-ea"/>
              </a:rPr>
              <a:t>（</a:t>
            </a:r>
            <a:r>
              <a:rPr lang="en-US" altLang="zh-CN" sz="2000" b="1" dirty="0">
                <a:latin typeface="微软雅黑" panose="020B0503020204020204" pitchFamily="34" charset="-122"/>
                <a:ea typeface="微软雅黑" panose="020B0503020204020204" pitchFamily="34" charset="-122"/>
                <a:sym typeface="+mn-ea"/>
              </a:rPr>
              <a:t>2</a:t>
            </a:r>
            <a:r>
              <a:rPr lang="zh-CN" altLang="en-US" sz="2000" b="1" dirty="0">
                <a:latin typeface="微软雅黑" panose="020B0503020204020204" pitchFamily="34" charset="-122"/>
                <a:ea typeface="微软雅黑" panose="020B0503020204020204" pitchFamily="34" charset="-122"/>
                <a:sym typeface="+mn-ea"/>
              </a:rPr>
              <a:t>）涡旋粒子量子模型与多粒子体系、等离子体环境耦合问题尚未解决</a:t>
            </a:r>
          </a:p>
        </p:txBody>
      </p:sp>
      <p:pic>
        <p:nvPicPr>
          <p:cNvPr id="5" name="图片 4" descr="3D_positon_density(0.0 a.u)">
            <a:extLst>
              <a:ext uri="{FF2B5EF4-FFF2-40B4-BE49-F238E27FC236}">
                <a16:creationId xmlns:a16="http://schemas.microsoft.com/office/drawing/2014/main" id="{5D286E15-4361-D9BA-85DA-0927EA5DFEC9}"/>
              </a:ext>
            </a:extLst>
          </p:cNvPr>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6744072" y="3763638"/>
            <a:ext cx="3812173" cy="3049738"/>
          </a:xfrm>
          <a:prstGeom prst="rect">
            <a:avLst/>
          </a:prstGeom>
        </p:spPr>
      </p:pic>
      <p:pic>
        <p:nvPicPr>
          <p:cNvPr id="7" name="图片 6">
            <a:extLst>
              <a:ext uri="{FF2B5EF4-FFF2-40B4-BE49-F238E27FC236}">
                <a16:creationId xmlns:a16="http://schemas.microsoft.com/office/drawing/2014/main" id="{B2D49699-4178-D787-6331-DC17B387817A}"/>
              </a:ext>
            </a:extLst>
          </p:cNvPr>
          <p:cNvPicPr>
            <a:picLocks noChangeAspect="1"/>
          </p:cNvPicPr>
          <p:nvPr/>
        </p:nvPicPr>
        <p:blipFill>
          <a:blip r:embed="rId4"/>
          <a:stretch>
            <a:fillRect/>
          </a:stretch>
        </p:blipFill>
        <p:spPr>
          <a:xfrm>
            <a:off x="767408" y="4248642"/>
            <a:ext cx="4827915" cy="2363396"/>
          </a:xfrm>
          <a:prstGeom prst="rect">
            <a:avLst/>
          </a:prstGeom>
        </p:spPr>
      </p:pic>
      <p:sp>
        <p:nvSpPr>
          <p:cNvPr id="6" name="文本框 5">
            <a:extLst>
              <a:ext uri="{FF2B5EF4-FFF2-40B4-BE49-F238E27FC236}">
                <a16:creationId xmlns:a16="http://schemas.microsoft.com/office/drawing/2014/main" id="{75C13C1B-B56F-A6CE-6112-FE6ACEB8D91D}"/>
              </a:ext>
            </a:extLst>
          </p:cNvPr>
          <p:cNvSpPr txBox="1"/>
          <p:nvPr/>
        </p:nvSpPr>
        <p:spPr>
          <a:xfrm>
            <a:off x="623392" y="1360584"/>
            <a:ext cx="10369152" cy="461665"/>
          </a:xfrm>
          <a:prstGeom prst="rect">
            <a:avLst/>
          </a:prstGeom>
          <a:noFill/>
        </p:spPr>
        <p:txBody>
          <a:bodyPr wrap="square">
            <a:spAutoFit/>
          </a:bodyPr>
          <a:lstStyle/>
          <a:p>
            <a:pPr algn="just" eaLnBrk="1" hangingPunct="1">
              <a:defRPr/>
            </a:pPr>
            <a:r>
              <a:rPr lang="zh-CN" altLang="en-US" sz="2400" b="1" dirty="0">
                <a:latin typeface="微软雅黑" panose="020B0503020204020204" pitchFamily="34" charset="-122"/>
                <a:ea typeface="微软雅黑" panose="020B0503020204020204" pitchFamily="34" charset="-122"/>
                <a:sym typeface="+mn-ea"/>
              </a:rPr>
              <a:t>能否直接利用加速器将低能涡旋粒子加速到高能，依然保留完好的涡旋特性？</a:t>
            </a:r>
            <a:endParaRPr lang="en-US" altLang="zh-CN" sz="2400" b="1" dirty="0">
              <a:latin typeface="微软雅黑" panose="020B0503020204020204" pitchFamily="34" charset="-122"/>
              <a:ea typeface="微软雅黑" panose="020B0503020204020204" pitchFamily="34" charset="-122"/>
              <a:sym typeface="+mn-ea"/>
            </a:endParaRPr>
          </a:p>
        </p:txBody>
      </p:sp>
    </p:spTree>
    <p:extLst>
      <p:ext uri="{BB962C8B-B14F-4D97-AF65-F5344CB8AC3E}">
        <p14:creationId xmlns:p14="http://schemas.microsoft.com/office/powerpoint/2010/main" val="1980355197"/>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FEB82-5F6F-838D-7E28-024346AA9465}"/>
            </a:ext>
          </a:extLst>
        </p:cNvPr>
        <p:cNvGrpSpPr/>
        <p:nvPr/>
      </p:nvGrpSpPr>
      <p:grpSpPr>
        <a:xfrm>
          <a:off x="0" y="0"/>
          <a:ext cx="0" cy="0"/>
          <a:chOff x="0" y="0"/>
          <a:chExt cx="0" cy="0"/>
        </a:xfrm>
      </p:grpSpPr>
      <p:sp>
        <p:nvSpPr>
          <p:cNvPr id="3" name="灯片编号占位符 4">
            <a:extLst>
              <a:ext uri="{FF2B5EF4-FFF2-40B4-BE49-F238E27FC236}">
                <a16:creationId xmlns:a16="http://schemas.microsoft.com/office/drawing/2014/main" id="{A82CDB84-B998-67D1-3962-1CB3EFFE9635}"/>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33</a:t>
            </a:fld>
            <a:endParaRPr lang="zh-CN" altLang="en-US" sz="2400" b="1" dirty="0"/>
          </a:p>
        </p:txBody>
      </p:sp>
      <p:grpSp>
        <p:nvGrpSpPr>
          <p:cNvPr id="22" name="组合 21">
            <a:extLst>
              <a:ext uri="{FF2B5EF4-FFF2-40B4-BE49-F238E27FC236}">
                <a16:creationId xmlns:a16="http://schemas.microsoft.com/office/drawing/2014/main" id="{6A3D7A39-01D5-A0C6-78F8-CD30772DCFFA}"/>
              </a:ext>
            </a:extLst>
          </p:cNvPr>
          <p:cNvGrpSpPr/>
          <p:nvPr/>
        </p:nvGrpSpPr>
        <p:grpSpPr>
          <a:xfrm>
            <a:off x="551584" y="1051765"/>
            <a:ext cx="5824624" cy="2282770"/>
            <a:chOff x="74346" y="1052736"/>
            <a:chExt cx="5824624" cy="2282770"/>
          </a:xfrm>
        </p:grpSpPr>
        <p:pic>
          <p:nvPicPr>
            <p:cNvPr id="6" name="图片 5">
              <a:extLst>
                <a:ext uri="{FF2B5EF4-FFF2-40B4-BE49-F238E27FC236}">
                  <a16:creationId xmlns:a16="http://schemas.microsoft.com/office/drawing/2014/main" id="{204CC2F0-160F-5702-9991-3691627EAA0F}"/>
                </a:ext>
              </a:extLst>
            </p:cNvPr>
            <p:cNvPicPr>
              <a:picLocks noChangeAspect="1"/>
            </p:cNvPicPr>
            <p:nvPr/>
          </p:nvPicPr>
          <p:blipFill>
            <a:blip r:embed="rId3"/>
            <a:stretch>
              <a:fillRect/>
            </a:stretch>
          </p:blipFill>
          <p:spPr>
            <a:xfrm>
              <a:off x="74346" y="1052736"/>
              <a:ext cx="4778085" cy="1944216"/>
            </a:xfrm>
            <a:prstGeom prst="rect">
              <a:avLst/>
            </a:prstGeom>
          </p:spPr>
        </p:pic>
        <p:sp>
          <p:nvSpPr>
            <p:cNvPr id="21" name="文本框 20">
              <a:extLst>
                <a:ext uri="{FF2B5EF4-FFF2-40B4-BE49-F238E27FC236}">
                  <a16:creationId xmlns:a16="http://schemas.microsoft.com/office/drawing/2014/main" id="{7342EFFA-22B5-39CB-23F4-E226A015760C}"/>
                </a:ext>
              </a:extLst>
            </p:cNvPr>
            <p:cNvSpPr txBox="1"/>
            <p:nvPr/>
          </p:nvSpPr>
          <p:spPr>
            <a:xfrm>
              <a:off x="1259632" y="2996952"/>
              <a:ext cx="4639338" cy="338554"/>
            </a:xfrm>
            <a:prstGeom prst="rect">
              <a:avLst/>
            </a:prstGeom>
            <a:noFill/>
          </p:spPr>
          <p:txBody>
            <a:bodyPr wrap="square">
              <a:spAutoFit/>
            </a:bodyPr>
            <a:lstStyle/>
            <a:p>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rPr>
                <a:t>PRD 109, 016005 (2024) </a:t>
              </a:r>
              <a:endParaRPr lang="zh-CN" altLang="en-US" sz="1600" dirty="0"/>
            </a:p>
          </p:txBody>
        </p:sp>
      </p:grpSp>
      <p:grpSp>
        <p:nvGrpSpPr>
          <p:cNvPr id="25" name="组合 24">
            <a:extLst>
              <a:ext uri="{FF2B5EF4-FFF2-40B4-BE49-F238E27FC236}">
                <a16:creationId xmlns:a16="http://schemas.microsoft.com/office/drawing/2014/main" id="{7ABBDDA3-8603-DD23-5A80-7C2F09D91903}"/>
              </a:ext>
            </a:extLst>
          </p:cNvPr>
          <p:cNvGrpSpPr/>
          <p:nvPr/>
        </p:nvGrpSpPr>
        <p:grpSpPr>
          <a:xfrm>
            <a:off x="7084341" y="917240"/>
            <a:ext cx="5471000" cy="2704793"/>
            <a:chOff x="4820458" y="956915"/>
            <a:chExt cx="5471000" cy="2704793"/>
          </a:xfrm>
        </p:grpSpPr>
        <p:pic>
          <p:nvPicPr>
            <p:cNvPr id="11" name="图片 10">
              <a:extLst>
                <a:ext uri="{FF2B5EF4-FFF2-40B4-BE49-F238E27FC236}">
                  <a16:creationId xmlns:a16="http://schemas.microsoft.com/office/drawing/2014/main" id="{2BCA7C7C-FED2-2EB3-A00E-9D3CC492DB40}"/>
                </a:ext>
              </a:extLst>
            </p:cNvPr>
            <p:cNvPicPr>
              <a:picLocks noChangeAspect="1"/>
            </p:cNvPicPr>
            <p:nvPr/>
          </p:nvPicPr>
          <p:blipFill>
            <a:blip r:embed="rId4"/>
            <a:stretch>
              <a:fillRect/>
            </a:stretch>
          </p:blipFill>
          <p:spPr>
            <a:xfrm>
              <a:off x="4820458" y="956915"/>
              <a:ext cx="3970213" cy="2470656"/>
            </a:xfrm>
            <a:prstGeom prst="rect">
              <a:avLst/>
            </a:prstGeom>
          </p:spPr>
        </p:pic>
        <p:sp>
          <p:nvSpPr>
            <p:cNvPr id="24" name="文本框 23">
              <a:extLst>
                <a:ext uri="{FF2B5EF4-FFF2-40B4-BE49-F238E27FC236}">
                  <a16:creationId xmlns:a16="http://schemas.microsoft.com/office/drawing/2014/main" id="{B185DDF0-FAE1-2585-2C48-198D533244A3}"/>
                </a:ext>
              </a:extLst>
            </p:cNvPr>
            <p:cNvSpPr txBox="1"/>
            <p:nvPr/>
          </p:nvSpPr>
          <p:spPr>
            <a:xfrm>
              <a:off x="5652120" y="3323154"/>
              <a:ext cx="4639338" cy="338554"/>
            </a:xfrm>
            <a:prstGeom prst="rect">
              <a:avLst/>
            </a:prstGeom>
            <a:noFill/>
          </p:spPr>
          <p:txBody>
            <a:bodyPr wrap="square">
              <a:spAutoFit/>
            </a:bodyPr>
            <a:lstStyle/>
            <a:p>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rPr>
                <a:t>PRA 110, 032202 (2024)</a:t>
              </a:r>
              <a:endParaRPr lang="zh-CN" altLang="en-US" sz="1600" dirty="0"/>
            </a:p>
          </p:txBody>
        </p:sp>
      </p:grpSp>
      <p:grpSp>
        <p:nvGrpSpPr>
          <p:cNvPr id="30" name="组合 29">
            <a:extLst>
              <a:ext uri="{FF2B5EF4-FFF2-40B4-BE49-F238E27FC236}">
                <a16:creationId xmlns:a16="http://schemas.microsoft.com/office/drawing/2014/main" id="{2BBB17A3-88C7-E872-21E4-7E03B2A0D062}"/>
              </a:ext>
            </a:extLst>
          </p:cNvPr>
          <p:cNvGrpSpPr/>
          <p:nvPr/>
        </p:nvGrpSpPr>
        <p:grpSpPr>
          <a:xfrm>
            <a:off x="745589" y="3360032"/>
            <a:ext cx="6188332" cy="3478989"/>
            <a:chOff x="458290" y="3334534"/>
            <a:chExt cx="6188332" cy="3478989"/>
          </a:xfrm>
        </p:grpSpPr>
        <p:pic>
          <p:nvPicPr>
            <p:cNvPr id="18" name="图片 17">
              <a:extLst>
                <a:ext uri="{FF2B5EF4-FFF2-40B4-BE49-F238E27FC236}">
                  <a16:creationId xmlns:a16="http://schemas.microsoft.com/office/drawing/2014/main" id="{797BC6B8-1A97-6C19-7779-FF3356016A32}"/>
                </a:ext>
              </a:extLst>
            </p:cNvPr>
            <p:cNvPicPr>
              <a:picLocks noChangeAspect="1"/>
            </p:cNvPicPr>
            <p:nvPr/>
          </p:nvPicPr>
          <p:blipFill>
            <a:blip r:embed="rId5"/>
            <a:stretch>
              <a:fillRect/>
            </a:stretch>
          </p:blipFill>
          <p:spPr>
            <a:xfrm>
              <a:off x="458290" y="3334534"/>
              <a:ext cx="4362072" cy="3200838"/>
            </a:xfrm>
            <a:prstGeom prst="rect">
              <a:avLst/>
            </a:prstGeom>
          </p:spPr>
        </p:pic>
        <p:sp>
          <p:nvSpPr>
            <p:cNvPr id="29" name="文本框 28">
              <a:extLst>
                <a:ext uri="{FF2B5EF4-FFF2-40B4-BE49-F238E27FC236}">
                  <a16:creationId xmlns:a16="http://schemas.microsoft.com/office/drawing/2014/main" id="{6BD994FB-8849-F823-693D-6E238CC10E81}"/>
                </a:ext>
              </a:extLst>
            </p:cNvPr>
            <p:cNvSpPr txBox="1"/>
            <p:nvPr/>
          </p:nvSpPr>
          <p:spPr>
            <a:xfrm>
              <a:off x="1475656" y="6474969"/>
              <a:ext cx="5170966" cy="338554"/>
            </a:xfrm>
            <a:prstGeom prst="rect">
              <a:avLst/>
            </a:prstGeom>
            <a:noFill/>
          </p:spPr>
          <p:txBody>
            <a:bodyPr wrap="square">
              <a:spAutoFit/>
            </a:bodyPr>
            <a:lstStyle/>
            <a:p>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rPr>
                <a:t>PRA 110, 052207 (2024) </a:t>
              </a:r>
              <a:endParaRPr lang="zh-CN" altLang="en-US" sz="1600" dirty="0"/>
            </a:p>
          </p:txBody>
        </p:sp>
      </p:grpSp>
      <p:grpSp>
        <p:nvGrpSpPr>
          <p:cNvPr id="35" name="组合 34">
            <a:extLst>
              <a:ext uri="{FF2B5EF4-FFF2-40B4-BE49-F238E27FC236}">
                <a16:creationId xmlns:a16="http://schemas.microsoft.com/office/drawing/2014/main" id="{2908C2C1-176C-5189-5881-5AB138F3280E}"/>
              </a:ext>
            </a:extLst>
          </p:cNvPr>
          <p:cNvGrpSpPr/>
          <p:nvPr/>
        </p:nvGrpSpPr>
        <p:grpSpPr>
          <a:xfrm>
            <a:off x="7084341" y="3654312"/>
            <a:ext cx="5456835" cy="3075835"/>
            <a:chOff x="5004048" y="3642614"/>
            <a:chExt cx="5456835" cy="3075835"/>
          </a:xfrm>
        </p:grpSpPr>
        <p:pic>
          <p:nvPicPr>
            <p:cNvPr id="32" name="图片 31">
              <a:extLst>
                <a:ext uri="{FF2B5EF4-FFF2-40B4-BE49-F238E27FC236}">
                  <a16:creationId xmlns:a16="http://schemas.microsoft.com/office/drawing/2014/main" id="{5194CFFF-9BCD-A758-8D97-56A940CB2365}"/>
                </a:ext>
              </a:extLst>
            </p:cNvPr>
            <p:cNvPicPr>
              <a:picLocks noChangeAspect="1"/>
            </p:cNvPicPr>
            <p:nvPr/>
          </p:nvPicPr>
          <p:blipFill>
            <a:blip r:embed="rId6"/>
            <a:stretch>
              <a:fillRect/>
            </a:stretch>
          </p:blipFill>
          <p:spPr>
            <a:xfrm>
              <a:off x="5004048" y="3642614"/>
              <a:ext cx="3850580" cy="2837270"/>
            </a:xfrm>
            <a:prstGeom prst="rect">
              <a:avLst/>
            </a:prstGeom>
          </p:spPr>
        </p:pic>
        <p:sp>
          <p:nvSpPr>
            <p:cNvPr id="34" name="文本框 33">
              <a:extLst>
                <a:ext uri="{FF2B5EF4-FFF2-40B4-BE49-F238E27FC236}">
                  <a16:creationId xmlns:a16="http://schemas.microsoft.com/office/drawing/2014/main" id="{8A557DE6-F7A2-39A4-6288-CFBEAE93BF06}"/>
                </a:ext>
              </a:extLst>
            </p:cNvPr>
            <p:cNvSpPr txBox="1"/>
            <p:nvPr/>
          </p:nvSpPr>
          <p:spPr>
            <a:xfrm>
              <a:off x="5289917" y="6379895"/>
              <a:ext cx="5170966" cy="338554"/>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PRD 110, 076024 (2024) </a:t>
              </a:r>
              <a:endParaRPr lang="zh-CN" altLang="en-US" sz="1600" dirty="0">
                <a:latin typeface="Times New Roman" panose="02020603050405020304" pitchFamily="18" charset="0"/>
                <a:cs typeface="Times New Roman" panose="02020603050405020304" pitchFamily="18" charset="0"/>
              </a:endParaRPr>
            </a:p>
          </p:txBody>
        </p:sp>
      </p:grpSp>
      <p:sp>
        <p:nvSpPr>
          <p:cNvPr id="2" name="TextBox 5">
            <a:extLst>
              <a:ext uri="{FF2B5EF4-FFF2-40B4-BE49-F238E27FC236}">
                <a16:creationId xmlns:a16="http://schemas.microsoft.com/office/drawing/2014/main" id="{65F5F9B8-94E7-CC41-52DE-E19A0EF5E0B8}"/>
              </a:ext>
            </a:extLst>
          </p:cNvPr>
          <p:cNvSpPr txBox="1">
            <a:spLocks noChangeArrowheads="1"/>
          </p:cNvSpPr>
          <p:nvPr/>
        </p:nvSpPr>
        <p:spPr bwMode="auto">
          <a:xfrm>
            <a:off x="204925" y="131889"/>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强激光驱动产生涡旋伽马射线</a:t>
            </a:r>
          </a:p>
        </p:txBody>
      </p:sp>
    </p:spTree>
    <p:extLst>
      <p:ext uri="{BB962C8B-B14F-4D97-AF65-F5344CB8AC3E}">
        <p14:creationId xmlns:p14="http://schemas.microsoft.com/office/powerpoint/2010/main" val="1640462988"/>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307B5-BC07-CBF7-879A-FB3EF2240857}"/>
            </a:ext>
          </a:extLst>
        </p:cNvPr>
        <p:cNvGrpSpPr/>
        <p:nvPr/>
      </p:nvGrpSpPr>
      <p:grpSpPr>
        <a:xfrm>
          <a:off x="0" y="0"/>
          <a:ext cx="0" cy="0"/>
          <a:chOff x="0" y="0"/>
          <a:chExt cx="0" cy="0"/>
        </a:xfrm>
      </p:grpSpPr>
      <p:sp>
        <p:nvSpPr>
          <p:cNvPr id="3" name="灯片编号占位符 4">
            <a:extLst>
              <a:ext uri="{FF2B5EF4-FFF2-40B4-BE49-F238E27FC236}">
                <a16:creationId xmlns:a16="http://schemas.microsoft.com/office/drawing/2014/main" id="{C945AD21-4D1B-51C2-B65F-3CCA8EE898B8}"/>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34</a:t>
            </a:fld>
            <a:endParaRPr lang="zh-CN" altLang="en-US" sz="2400" b="1" dirty="0"/>
          </a:p>
        </p:txBody>
      </p:sp>
      <p:sp>
        <p:nvSpPr>
          <p:cNvPr id="2" name="TextBox 5">
            <a:extLst>
              <a:ext uri="{FF2B5EF4-FFF2-40B4-BE49-F238E27FC236}">
                <a16:creationId xmlns:a16="http://schemas.microsoft.com/office/drawing/2014/main" id="{CA7864F6-F197-7A00-3B6D-BDC6771C663B}"/>
              </a:ext>
            </a:extLst>
          </p:cNvPr>
          <p:cNvSpPr txBox="1">
            <a:spLocks noChangeArrowheads="1"/>
          </p:cNvSpPr>
          <p:nvPr/>
        </p:nvSpPr>
        <p:spPr bwMode="auto">
          <a:xfrm>
            <a:off x="191344" y="158468"/>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强激光驱动产生涡旋伽马射线</a:t>
            </a:r>
          </a:p>
        </p:txBody>
      </p:sp>
      <p:pic>
        <p:nvPicPr>
          <p:cNvPr id="8" name="图片 7">
            <a:extLst>
              <a:ext uri="{FF2B5EF4-FFF2-40B4-BE49-F238E27FC236}">
                <a16:creationId xmlns:a16="http://schemas.microsoft.com/office/drawing/2014/main" id="{5A0634C1-511D-50CF-CF74-4B92B133AB9D}"/>
              </a:ext>
            </a:extLst>
          </p:cNvPr>
          <p:cNvPicPr>
            <a:picLocks noChangeAspect="1"/>
          </p:cNvPicPr>
          <p:nvPr/>
        </p:nvPicPr>
        <p:blipFill>
          <a:blip r:embed="rId3"/>
          <a:stretch>
            <a:fillRect/>
          </a:stretch>
        </p:blipFill>
        <p:spPr>
          <a:xfrm>
            <a:off x="2086264" y="1052736"/>
            <a:ext cx="8019471" cy="5234932"/>
          </a:xfrm>
          <a:prstGeom prst="rect">
            <a:avLst/>
          </a:prstGeom>
        </p:spPr>
      </p:pic>
      <p:sp>
        <p:nvSpPr>
          <p:cNvPr id="17" name="矩形 16">
            <a:extLst>
              <a:ext uri="{FF2B5EF4-FFF2-40B4-BE49-F238E27FC236}">
                <a16:creationId xmlns:a16="http://schemas.microsoft.com/office/drawing/2014/main" id="{EBB5745C-BF7B-5F99-97FB-5F48EA642A96}"/>
              </a:ext>
            </a:extLst>
          </p:cNvPr>
          <p:cNvSpPr/>
          <p:nvPr/>
        </p:nvSpPr>
        <p:spPr>
          <a:xfrm>
            <a:off x="259708" y="6422103"/>
            <a:ext cx="8327821" cy="369332"/>
          </a:xfrm>
          <a:prstGeom prst="rect">
            <a:avLst/>
          </a:prstGeom>
        </p:spPr>
        <p:txBody>
          <a:bodyPr wrap="square">
            <a:spAutoFit/>
          </a:bodyPr>
          <a:lstStyle/>
          <a:p>
            <a:pPr marL="285750" indent="-285750">
              <a:buFont typeface="Wingdings" panose="05000000000000000000" pitchFamily="2" charset="2"/>
              <a:buChar char="n"/>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J.-J. Jiang et al., PRL </a:t>
            </a:r>
            <a:r>
              <a:rPr lang="en-US" altLang="zh-CN" b="1" i="0" dirty="0">
                <a:effectLst/>
                <a:latin typeface="Times New Roman" panose="02020603050405020304" pitchFamily="18" charset="0"/>
                <a:cs typeface="Times New Roman" panose="02020603050405020304" pitchFamily="18" charset="0"/>
              </a:rPr>
              <a:t>134, 153802 (2025) </a:t>
            </a:r>
            <a:r>
              <a:rPr lang="zh-CN" altLang="en-US" b="1" i="0" dirty="0">
                <a:effectLst/>
                <a:latin typeface="黑体" panose="02010609060101010101" pitchFamily="49" charset="-122"/>
                <a:ea typeface="黑体" panose="02010609060101010101" pitchFamily="49" charset="-122"/>
                <a:cs typeface="Times New Roman" panose="02020603050405020304" pitchFamily="18" charset="0"/>
              </a:rPr>
              <a:t>上师大陈月月教授团队合作</a:t>
            </a:r>
            <a:endParaRPr lang="en-US" altLang="zh-CN"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5" name="矩形 4">
            <a:extLst>
              <a:ext uri="{FF2B5EF4-FFF2-40B4-BE49-F238E27FC236}">
                <a16:creationId xmlns:a16="http://schemas.microsoft.com/office/drawing/2014/main" id="{92180F10-73D5-7C04-8221-FB57ABAA99C8}"/>
              </a:ext>
            </a:extLst>
          </p:cNvPr>
          <p:cNvSpPr/>
          <p:nvPr/>
        </p:nvSpPr>
        <p:spPr>
          <a:xfrm>
            <a:off x="347072" y="905866"/>
            <a:ext cx="8466728" cy="662554"/>
          </a:xfrm>
          <a:prstGeom prst="rect">
            <a:avLst/>
          </a:prstGeom>
          <a:noFill/>
        </p:spPr>
        <p:txBody>
          <a:bodyPr wrap="square" anchor="ctr">
            <a:spAutoFit/>
          </a:bodyPr>
          <a:lstStyle/>
          <a:p>
            <a:pPr marL="457200" indent="-457200">
              <a:lnSpc>
                <a:spcPct val="150000"/>
              </a:lnSpc>
              <a:buFont typeface="Wingdings" panose="05000000000000000000" pitchFamily="2" charset="2"/>
              <a:buChar char="p"/>
              <a:defRPr/>
            </a:pPr>
            <a:r>
              <a:rPr lang="zh-CN" altLang="en-US" sz="2800" b="1" dirty="0">
                <a:solidFill>
                  <a:schemeClr val="bg1"/>
                </a:solidFill>
                <a:latin typeface="微软雅黑" panose="020B0503020204020204" pitchFamily="34" charset="-122"/>
                <a:ea typeface="微软雅黑" panose="020B0503020204020204" pitchFamily="34" charset="-122"/>
              </a:rPr>
              <a:t>利用双色激光场的非线性康普顿散射机制</a:t>
            </a:r>
          </a:p>
        </p:txBody>
      </p:sp>
    </p:spTree>
    <p:extLst>
      <p:ext uri="{BB962C8B-B14F-4D97-AF65-F5344CB8AC3E}">
        <p14:creationId xmlns:p14="http://schemas.microsoft.com/office/powerpoint/2010/main" val="1972460109"/>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62B5-1F26-16DF-64B9-9D3792F800DB}"/>
            </a:ext>
          </a:extLst>
        </p:cNvPr>
        <p:cNvGrpSpPr/>
        <p:nvPr/>
      </p:nvGrpSpPr>
      <p:grpSpPr>
        <a:xfrm>
          <a:off x="0" y="0"/>
          <a:ext cx="0" cy="0"/>
          <a:chOff x="0" y="0"/>
          <a:chExt cx="0" cy="0"/>
        </a:xfrm>
      </p:grpSpPr>
      <p:sp>
        <p:nvSpPr>
          <p:cNvPr id="3" name="灯片编号占位符 4">
            <a:extLst>
              <a:ext uri="{FF2B5EF4-FFF2-40B4-BE49-F238E27FC236}">
                <a16:creationId xmlns:a16="http://schemas.microsoft.com/office/drawing/2014/main" id="{3029CEFE-BB36-6E06-138F-ADCC16F57CE2}"/>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35</a:t>
            </a:fld>
            <a:endParaRPr lang="zh-CN" altLang="en-US" sz="2400" b="1"/>
          </a:p>
        </p:txBody>
      </p:sp>
      <p:sp>
        <p:nvSpPr>
          <p:cNvPr id="2" name="TextBox 5">
            <a:extLst>
              <a:ext uri="{FF2B5EF4-FFF2-40B4-BE49-F238E27FC236}">
                <a16:creationId xmlns:a16="http://schemas.microsoft.com/office/drawing/2014/main" id="{74BD4694-89AB-3AD8-D33E-537A868F065F}"/>
              </a:ext>
            </a:extLst>
          </p:cNvPr>
          <p:cNvSpPr txBox="1">
            <a:spLocks noChangeArrowheads="1"/>
          </p:cNvSpPr>
          <p:nvPr/>
        </p:nvSpPr>
        <p:spPr bwMode="auto">
          <a:xfrm>
            <a:off x="0" y="145376"/>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涡旋伽马射线产生及实验探测</a:t>
            </a:r>
          </a:p>
        </p:txBody>
      </p:sp>
      <p:sp>
        <p:nvSpPr>
          <p:cNvPr id="17" name="矩形 16">
            <a:extLst>
              <a:ext uri="{FF2B5EF4-FFF2-40B4-BE49-F238E27FC236}">
                <a16:creationId xmlns:a16="http://schemas.microsoft.com/office/drawing/2014/main" id="{E43ED6EF-73B2-CD13-3B9A-019DEFBBF8E4}"/>
              </a:ext>
            </a:extLst>
          </p:cNvPr>
          <p:cNvSpPr/>
          <p:nvPr/>
        </p:nvSpPr>
        <p:spPr>
          <a:xfrm>
            <a:off x="144623" y="6333741"/>
            <a:ext cx="8327821" cy="400110"/>
          </a:xfrm>
          <a:prstGeom prst="rect">
            <a:avLst/>
          </a:prstGeom>
        </p:spPr>
        <p:txBody>
          <a:bodyPr wrap="square">
            <a:spAutoFit/>
          </a:bodyPr>
          <a:lstStyle/>
          <a:p>
            <a:pPr marL="285750" indent="-285750">
              <a:buFont typeface="Wingdings" panose="05000000000000000000" pitchFamily="2" charset="2"/>
              <a:buChar char="n"/>
              <a:defRPr/>
            </a:pPr>
            <a:r>
              <a:rPr lang="en-US" altLang="zh-CN"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M. Wei et al., arXiv:2503.18843 (2025) </a:t>
            </a:r>
            <a:r>
              <a:rPr lang="zh-CN" altLang="en-US"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上交大闫文超教授团队合作</a:t>
            </a:r>
            <a:endParaRPr lang="en-US" altLang="zh-CN"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3296D9F1-05C4-DB7B-7BBE-66EC93C1A869}"/>
              </a:ext>
            </a:extLst>
          </p:cNvPr>
          <p:cNvPicPr>
            <a:picLocks noChangeAspect="1"/>
          </p:cNvPicPr>
          <p:nvPr/>
        </p:nvPicPr>
        <p:blipFill>
          <a:blip r:embed="rId3"/>
          <a:stretch>
            <a:fillRect/>
          </a:stretch>
        </p:blipFill>
        <p:spPr>
          <a:xfrm>
            <a:off x="839416" y="1420527"/>
            <a:ext cx="5774028" cy="4161282"/>
          </a:xfrm>
          <a:prstGeom prst="rect">
            <a:avLst/>
          </a:prstGeom>
        </p:spPr>
      </p:pic>
      <p:pic>
        <p:nvPicPr>
          <p:cNvPr id="7" name="图片 6">
            <a:extLst>
              <a:ext uri="{FF2B5EF4-FFF2-40B4-BE49-F238E27FC236}">
                <a16:creationId xmlns:a16="http://schemas.microsoft.com/office/drawing/2014/main" id="{0DC78DEE-C9E1-6925-47C0-183B133C6F0D}"/>
              </a:ext>
            </a:extLst>
          </p:cNvPr>
          <p:cNvPicPr>
            <a:picLocks noChangeAspect="1"/>
          </p:cNvPicPr>
          <p:nvPr/>
        </p:nvPicPr>
        <p:blipFill>
          <a:blip r:embed="rId4"/>
          <a:stretch>
            <a:fillRect/>
          </a:stretch>
        </p:blipFill>
        <p:spPr>
          <a:xfrm>
            <a:off x="8363625" y="1196752"/>
            <a:ext cx="3106367" cy="4916438"/>
          </a:xfrm>
          <a:prstGeom prst="rect">
            <a:avLst/>
          </a:prstGeom>
        </p:spPr>
      </p:pic>
    </p:spTree>
    <p:extLst>
      <p:ext uri="{BB962C8B-B14F-4D97-AF65-F5344CB8AC3E}">
        <p14:creationId xmlns:p14="http://schemas.microsoft.com/office/powerpoint/2010/main" val="2807511260"/>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81A13-B64A-2489-ED9B-C2ECA3A9A0C2}"/>
            </a:ext>
          </a:extLst>
        </p:cNvPr>
        <p:cNvGrpSpPr/>
        <p:nvPr/>
      </p:nvGrpSpPr>
      <p:grpSpPr>
        <a:xfrm>
          <a:off x="0" y="0"/>
          <a:ext cx="0" cy="0"/>
          <a:chOff x="0" y="0"/>
          <a:chExt cx="0" cy="0"/>
        </a:xfrm>
      </p:grpSpPr>
      <p:sp>
        <p:nvSpPr>
          <p:cNvPr id="3" name="灯片编号占位符 4">
            <a:extLst>
              <a:ext uri="{FF2B5EF4-FFF2-40B4-BE49-F238E27FC236}">
                <a16:creationId xmlns:a16="http://schemas.microsoft.com/office/drawing/2014/main" id="{1B896D7D-464B-460F-D513-9BBB82E64D48}"/>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36</a:t>
            </a:fld>
            <a:endParaRPr lang="zh-CN" altLang="en-US" sz="2400" b="1" dirty="0"/>
          </a:p>
        </p:txBody>
      </p:sp>
      <p:sp>
        <p:nvSpPr>
          <p:cNvPr id="2" name="TextBox 5">
            <a:extLst>
              <a:ext uri="{FF2B5EF4-FFF2-40B4-BE49-F238E27FC236}">
                <a16:creationId xmlns:a16="http://schemas.microsoft.com/office/drawing/2014/main" id="{774542F8-7135-D815-C8F0-AB82DA5773FB}"/>
              </a:ext>
            </a:extLst>
          </p:cNvPr>
          <p:cNvSpPr txBox="1">
            <a:spLocks noChangeArrowheads="1"/>
          </p:cNvSpPr>
          <p:nvPr/>
        </p:nvSpPr>
        <p:spPr bwMode="auto">
          <a:xfrm>
            <a:off x="191344" y="158468"/>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涡旋粒子在外场中的演化问题</a:t>
            </a:r>
          </a:p>
        </p:txBody>
      </p:sp>
      <p:sp>
        <p:nvSpPr>
          <p:cNvPr id="5" name="矩形 4">
            <a:extLst>
              <a:ext uri="{FF2B5EF4-FFF2-40B4-BE49-F238E27FC236}">
                <a16:creationId xmlns:a16="http://schemas.microsoft.com/office/drawing/2014/main" id="{7E6DDEA7-94D7-6819-391A-8BDE441CA2BD}"/>
              </a:ext>
            </a:extLst>
          </p:cNvPr>
          <p:cNvSpPr/>
          <p:nvPr/>
        </p:nvSpPr>
        <p:spPr>
          <a:xfrm>
            <a:off x="347072" y="905866"/>
            <a:ext cx="8466728" cy="662554"/>
          </a:xfrm>
          <a:prstGeom prst="rect">
            <a:avLst/>
          </a:prstGeom>
          <a:noFill/>
        </p:spPr>
        <p:txBody>
          <a:bodyPr wrap="square" anchor="ctr">
            <a:spAutoFit/>
          </a:bodyPr>
          <a:lstStyle/>
          <a:p>
            <a:pPr marL="457200" indent="-457200">
              <a:lnSpc>
                <a:spcPct val="150000"/>
              </a:lnSpc>
              <a:buFont typeface="Wingdings" panose="05000000000000000000" pitchFamily="2" charset="2"/>
              <a:buChar char="p"/>
              <a:defRPr/>
            </a:pPr>
            <a:r>
              <a:rPr lang="zh-CN" altLang="en-US" sz="2800" b="1" dirty="0">
                <a:solidFill>
                  <a:schemeClr val="bg1"/>
                </a:solidFill>
                <a:latin typeface="微软雅黑" panose="020B0503020204020204" pitchFamily="34" charset="-122"/>
                <a:ea typeface="微软雅黑" panose="020B0503020204020204" pitchFamily="34" charset="-122"/>
              </a:rPr>
              <a:t>利用双色激光场的非线性康普顿散射机制</a:t>
            </a:r>
          </a:p>
        </p:txBody>
      </p:sp>
      <p:grpSp>
        <p:nvGrpSpPr>
          <p:cNvPr id="4" name="组合 3">
            <a:extLst>
              <a:ext uri="{FF2B5EF4-FFF2-40B4-BE49-F238E27FC236}">
                <a16:creationId xmlns:a16="http://schemas.microsoft.com/office/drawing/2014/main" id="{7C9A2A14-CE8E-298E-C8C5-2CF94FAB01D2}"/>
              </a:ext>
            </a:extLst>
          </p:cNvPr>
          <p:cNvGrpSpPr/>
          <p:nvPr/>
        </p:nvGrpSpPr>
        <p:grpSpPr>
          <a:xfrm>
            <a:off x="6522541" y="1828757"/>
            <a:ext cx="4533816" cy="3168588"/>
            <a:chOff x="2103121" y="2216212"/>
            <a:chExt cx="5436427" cy="3641728"/>
          </a:xfrm>
        </p:grpSpPr>
        <p:sp>
          <p:nvSpPr>
            <p:cNvPr id="6" name="矩形 5">
              <a:extLst>
                <a:ext uri="{FF2B5EF4-FFF2-40B4-BE49-F238E27FC236}">
                  <a16:creationId xmlns:a16="http://schemas.microsoft.com/office/drawing/2014/main" id="{61DF51E4-863C-2001-9534-818B621D87D8}"/>
                </a:ext>
              </a:extLst>
            </p:cNvPr>
            <p:cNvSpPr/>
            <p:nvPr/>
          </p:nvSpPr>
          <p:spPr>
            <a:xfrm>
              <a:off x="3982720" y="2216212"/>
              <a:ext cx="1513840" cy="669925"/>
            </a:xfrm>
            <a:prstGeom prst="rect">
              <a:avLst/>
            </a:prstGeom>
            <a:solidFill>
              <a:srgbClr val="4472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atin typeface="Times New Roman" panose="02020603050405020304" pitchFamily="18" charset="0"/>
                  <a:ea typeface="楷体" panose="02010609060101010101" pitchFamily="49" charset="-122"/>
                  <a:cs typeface="Times New Roman" panose="02020603050405020304" pitchFamily="18" charset="0"/>
                </a:rPr>
                <a:t>Field</a:t>
              </a:r>
              <a:r>
                <a:rPr lang="zh-CN" altLang="en-US"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to</a:t>
              </a:r>
              <a:r>
                <a:rPr lang="zh-CN" altLang="en-US"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particle</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 name="箭头: 右弧形 6">
              <a:extLst>
                <a:ext uri="{FF2B5EF4-FFF2-40B4-BE49-F238E27FC236}">
                  <a16:creationId xmlns:a16="http://schemas.microsoft.com/office/drawing/2014/main" id="{CB718A7B-5D53-6BA3-D905-E1B7F2FC9C52}"/>
                </a:ext>
              </a:extLst>
            </p:cNvPr>
            <p:cNvSpPr/>
            <p:nvPr/>
          </p:nvSpPr>
          <p:spPr>
            <a:xfrm>
              <a:off x="4417836" y="3427734"/>
              <a:ext cx="731521" cy="1216152"/>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9" name="矩形 8">
              <a:extLst>
                <a:ext uri="{FF2B5EF4-FFF2-40B4-BE49-F238E27FC236}">
                  <a16:creationId xmlns:a16="http://schemas.microsoft.com/office/drawing/2014/main" id="{D170968F-C241-412B-C7FC-8FB7F70FB4FF}"/>
                </a:ext>
              </a:extLst>
            </p:cNvPr>
            <p:cNvSpPr/>
            <p:nvPr/>
          </p:nvSpPr>
          <p:spPr>
            <a:xfrm>
              <a:off x="5815062" y="3702113"/>
              <a:ext cx="1724486" cy="669925"/>
            </a:xfrm>
            <a:prstGeom prst="rect">
              <a:avLst/>
            </a:prstGeom>
            <a:solidFill>
              <a:srgbClr val="4472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atin typeface="Times New Roman" panose="02020603050405020304" pitchFamily="18" charset="0"/>
                  <a:ea typeface="楷体" panose="02010609060101010101" pitchFamily="49" charset="-122"/>
                  <a:cs typeface="Times New Roman" panose="02020603050405020304" pitchFamily="18" charset="0"/>
                </a:rPr>
                <a:t>Diffusion-Schrodinger</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0" name="矩形 9">
              <a:extLst>
                <a:ext uri="{FF2B5EF4-FFF2-40B4-BE49-F238E27FC236}">
                  <a16:creationId xmlns:a16="http://schemas.microsoft.com/office/drawing/2014/main" id="{F059B08F-4E33-5789-D7F1-FC4BD3899A49}"/>
                </a:ext>
              </a:extLst>
            </p:cNvPr>
            <p:cNvSpPr/>
            <p:nvPr/>
          </p:nvSpPr>
          <p:spPr>
            <a:xfrm>
              <a:off x="2103121" y="3702113"/>
              <a:ext cx="1513840" cy="669925"/>
            </a:xfrm>
            <a:prstGeom prst="rect">
              <a:avLst/>
            </a:prstGeom>
            <a:solidFill>
              <a:srgbClr val="4472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atin typeface="Times New Roman" panose="02020603050405020304" pitchFamily="18" charset="0"/>
                  <a:ea typeface="楷体" panose="02010609060101010101" pitchFamily="49" charset="-122"/>
                  <a:cs typeface="Times New Roman" panose="02020603050405020304" pitchFamily="18" charset="0"/>
                </a:rPr>
                <a:t>Diffusion-Maxwell</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1" name="矩形 10">
              <a:extLst>
                <a:ext uri="{FF2B5EF4-FFF2-40B4-BE49-F238E27FC236}">
                  <a16:creationId xmlns:a16="http://schemas.microsoft.com/office/drawing/2014/main" id="{091D2783-59BC-7ED1-61B1-6B20DCCEF0EB}"/>
                </a:ext>
              </a:extLst>
            </p:cNvPr>
            <p:cNvSpPr/>
            <p:nvPr/>
          </p:nvSpPr>
          <p:spPr>
            <a:xfrm>
              <a:off x="3982721" y="5188015"/>
              <a:ext cx="1513840" cy="669925"/>
            </a:xfrm>
            <a:prstGeom prst="rect">
              <a:avLst/>
            </a:prstGeom>
            <a:solidFill>
              <a:srgbClr val="4472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atin typeface="Times New Roman" panose="02020603050405020304" pitchFamily="18" charset="0"/>
                  <a:ea typeface="楷体" panose="02010609060101010101" pitchFamily="49" charset="-122"/>
                  <a:cs typeface="Times New Roman" panose="02020603050405020304" pitchFamily="18" charset="0"/>
                </a:rPr>
                <a:t>Particle to current</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12" name="连接符: 曲线 11">
              <a:extLst>
                <a:ext uri="{FF2B5EF4-FFF2-40B4-BE49-F238E27FC236}">
                  <a16:creationId xmlns:a16="http://schemas.microsoft.com/office/drawing/2014/main" id="{EAA5910B-921C-08A9-8962-55E952A7C05F}"/>
                </a:ext>
              </a:extLst>
            </p:cNvPr>
            <p:cNvCxnSpPr>
              <a:cxnSpLocks/>
              <a:stCxn id="6" idx="3"/>
              <a:endCxn id="9" idx="0"/>
            </p:cNvCxnSpPr>
            <p:nvPr/>
          </p:nvCxnSpPr>
          <p:spPr>
            <a:xfrm>
              <a:off x="5496560" y="2551175"/>
              <a:ext cx="1180745" cy="1150938"/>
            </a:xfrm>
            <a:prstGeom prst="curved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连接符: 曲线 12">
              <a:extLst>
                <a:ext uri="{FF2B5EF4-FFF2-40B4-BE49-F238E27FC236}">
                  <a16:creationId xmlns:a16="http://schemas.microsoft.com/office/drawing/2014/main" id="{425B2831-39EC-C1E3-5528-D1015F422F77}"/>
                </a:ext>
              </a:extLst>
            </p:cNvPr>
            <p:cNvCxnSpPr>
              <a:cxnSpLocks/>
              <a:stCxn id="9" idx="2"/>
              <a:endCxn id="11" idx="3"/>
            </p:cNvCxnSpPr>
            <p:nvPr/>
          </p:nvCxnSpPr>
          <p:spPr>
            <a:xfrm rot="5400000">
              <a:off x="5511464" y="4357136"/>
              <a:ext cx="1150940" cy="1180744"/>
            </a:xfrm>
            <a:prstGeom prst="curved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连接符: 曲线 13">
              <a:extLst>
                <a:ext uri="{FF2B5EF4-FFF2-40B4-BE49-F238E27FC236}">
                  <a16:creationId xmlns:a16="http://schemas.microsoft.com/office/drawing/2014/main" id="{685FE2A0-6088-F556-0D86-E5130EFF90AF}"/>
                </a:ext>
              </a:extLst>
            </p:cNvPr>
            <p:cNvCxnSpPr>
              <a:cxnSpLocks/>
              <a:stCxn id="11" idx="1"/>
              <a:endCxn id="10" idx="2"/>
            </p:cNvCxnSpPr>
            <p:nvPr/>
          </p:nvCxnSpPr>
          <p:spPr>
            <a:xfrm rot="10800000">
              <a:off x="2860041" y="4372038"/>
              <a:ext cx="1122680" cy="1150940"/>
            </a:xfrm>
            <a:prstGeom prst="curved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连接符: 曲线 14">
              <a:extLst>
                <a:ext uri="{FF2B5EF4-FFF2-40B4-BE49-F238E27FC236}">
                  <a16:creationId xmlns:a16="http://schemas.microsoft.com/office/drawing/2014/main" id="{2F65FCD6-5E53-788F-FDD9-D52850DEAC97}"/>
                </a:ext>
              </a:extLst>
            </p:cNvPr>
            <p:cNvCxnSpPr>
              <a:cxnSpLocks/>
              <a:stCxn id="10" idx="0"/>
              <a:endCxn id="6" idx="1"/>
            </p:cNvCxnSpPr>
            <p:nvPr/>
          </p:nvCxnSpPr>
          <p:spPr>
            <a:xfrm rot="5400000" flipH="1" flipV="1">
              <a:off x="2845911" y="2565305"/>
              <a:ext cx="1150938" cy="1122679"/>
            </a:xfrm>
            <a:prstGeom prst="curvedConnector2">
              <a:avLst/>
            </a:prstGeom>
            <a:ln>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B53F5AB2-CA49-1A4A-8531-E0174E36443B}"/>
                    </a:ext>
                  </a:extLst>
                </p:cNvPr>
                <p:cNvSpPr txBox="1"/>
                <p:nvPr/>
              </p:nvSpPr>
              <p:spPr>
                <a:xfrm>
                  <a:off x="4453506" y="3822604"/>
                  <a:ext cx="388117" cy="3537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000" b="0" i="0" smtClean="0">
                            <a:latin typeface="Cambria Math" panose="02040503050406030204" pitchFamily="18" charset="0"/>
                          </a:rPr>
                          <m:t>Δ</m:t>
                        </m:r>
                        <m:r>
                          <a:rPr lang="en-US" altLang="zh-CN" sz="2000" b="0" i="1" smtClean="0">
                            <a:latin typeface="Cambria Math" panose="02040503050406030204" pitchFamily="18" charset="0"/>
                          </a:rPr>
                          <m:t>𝑡</m:t>
                        </m:r>
                      </m:oMath>
                    </m:oMathPara>
                  </a14:m>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27" name="文本框 26">
                  <a:extLst>
                    <a:ext uri="{FF2B5EF4-FFF2-40B4-BE49-F238E27FC236}">
                      <a16:creationId xmlns:a16="http://schemas.microsoft.com/office/drawing/2014/main" id="{644B49A5-C2F8-C982-E76C-CD7C047BA276}"/>
                    </a:ext>
                  </a:extLst>
                </p:cNvPr>
                <p:cNvSpPr txBox="1">
                  <a:spLocks noRot="1" noChangeAspect="1" noMove="1" noResize="1" noEditPoints="1" noAdjustHandles="1" noChangeArrowheads="1" noChangeShapeType="1" noTextEdit="1"/>
                </p:cNvSpPr>
                <p:nvPr/>
              </p:nvSpPr>
              <p:spPr>
                <a:xfrm>
                  <a:off x="4453506" y="3822604"/>
                  <a:ext cx="388117" cy="353735"/>
                </a:xfrm>
                <a:prstGeom prst="rect">
                  <a:avLst/>
                </a:prstGeom>
                <a:blipFill>
                  <a:blip r:embed="rId4"/>
                  <a:stretch>
                    <a:fillRect l="-18868" r="-13208" b="-7843"/>
                  </a:stretch>
                </a:blipFill>
              </p:spPr>
              <p:txBody>
                <a:bodyPr/>
                <a:lstStyle/>
                <a:p>
                  <a:r>
                    <a:rPr lang="zh-CN" altLang="en-US">
                      <a:noFill/>
                    </a:rPr>
                    <a:t> </a:t>
                  </a:r>
                </a:p>
              </p:txBody>
            </p:sp>
          </mc:Fallback>
        </mc:AlternateContent>
      </p:grpSp>
      <p:pic>
        <p:nvPicPr>
          <p:cNvPr id="18" name="图片 17">
            <a:extLst>
              <a:ext uri="{FF2B5EF4-FFF2-40B4-BE49-F238E27FC236}">
                <a16:creationId xmlns:a16="http://schemas.microsoft.com/office/drawing/2014/main" id="{02094950-BA78-70F1-7629-DDF2BFD72E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3884" y="2562564"/>
            <a:ext cx="4792116" cy="1943314"/>
          </a:xfrm>
          <a:prstGeom prst="rect">
            <a:avLst/>
          </a:prstGeom>
        </p:spPr>
      </p:pic>
      <p:sp>
        <p:nvSpPr>
          <p:cNvPr id="19" name="文本框 18">
            <a:extLst>
              <a:ext uri="{FF2B5EF4-FFF2-40B4-BE49-F238E27FC236}">
                <a16:creationId xmlns:a16="http://schemas.microsoft.com/office/drawing/2014/main" id="{4FCAD2B8-4958-AFA9-4717-121EB3924CD1}"/>
              </a:ext>
            </a:extLst>
          </p:cNvPr>
          <p:cNvSpPr txBox="1"/>
          <p:nvPr/>
        </p:nvSpPr>
        <p:spPr>
          <a:xfrm>
            <a:off x="521552" y="861789"/>
            <a:ext cx="11510838" cy="1200329"/>
          </a:xfrm>
          <a:prstGeom prst="rect">
            <a:avLst/>
          </a:prstGeom>
          <a:noFill/>
        </p:spPr>
        <p:txBody>
          <a:bodyPr wrap="square" rtlCol="0">
            <a:spAutoFit/>
          </a:bodyPr>
          <a:lstStyle/>
          <a:p>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如何描述涡旋粒子束演化、加速、扭曲、辐射？</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方法：</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PIC + </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量子波包演化</a:t>
            </a:r>
            <a:endParaRPr lang="zh-CN" altLang="en-US" sz="22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0" name="文本框 19">
            <a:extLst>
              <a:ext uri="{FF2B5EF4-FFF2-40B4-BE49-F238E27FC236}">
                <a16:creationId xmlns:a16="http://schemas.microsoft.com/office/drawing/2014/main" id="{F969418D-A85C-4C6B-D5CE-7CD0E1C58193}"/>
              </a:ext>
            </a:extLst>
          </p:cNvPr>
          <p:cNvSpPr txBox="1"/>
          <p:nvPr/>
        </p:nvSpPr>
        <p:spPr>
          <a:xfrm>
            <a:off x="482600" y="5258011"/>
            <a:ext cx="11226800" cy="1383264"/>
          </a:xfrm>
          <a:prstGeom prst="rect">
            <a:avLst/>
          </a:prstGeom>
          <a:noFill/>
        </p:spPr>
        <p:txBody>
          <a:bodyPr wrap="square" rtlCol="0">
            <a:spAutoFit/>
          </a:bodyPr>
          <a:lstStyle/>
          <a:p>
            <a:pPr>
              <a:lnSpc>
                <a:spcPct val="120000"/>
              </a:lnSpc>
            </a:pPr>
            <a:r>
              <a:rPr lang="zh-CN" altLang="en-US" sz="2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难点：</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传统数值方法在高维问题中求解速度异常缓慢，急需找到一种替代方案，用来高速、高保真的求解相应的波动方程</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a:lnSpc>
                <a:spcPct val="120000"/>
              </a:lnSpc>
            </a:pPr>
            <a:r>
              <a:rPr lang="zh-CN" altLang="en-US" sz="2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思路：</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Maxwell</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方程和</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Schrodinger</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方程都替换成扩散</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diffusion</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模型</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400" dirty="0">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852256446"/>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8587A-A95B-E0E7-107E-8418CFF440F0}"/>
            </a:ext>
          </a:extLst>
        </p:cNvPr>
        <p:cNvGrpSpPr/>
        <p:nvPr/>
      </p:nvGrpSpPr>
      <p:grpSpPr>
        <a:xfrm>
          <a:off x="0" y="0"/>
          <a:ext cx="0" cy="0"/>
          <a:chOff x="0" y="0"/>
          <a:chExt cx="0" cy="0"/>
        </a:xfrm>
      </p:grpSpPr>
      <p:sp>
        <p:nvSpPr>
          <p:cNvPr id="3" name="灯片编号占位符 4">
            <a:extLst>
              <a:ext uri="{FF2B5EF4-FFF2-40B4-BE49-F238E27FC236}">
                <a16:creationId xmlns:a16="http://schemas.microsoft.com/office/drawing/2014/main" id="{FF4F03DD-FC5E-8A55-F0C1-AC58FDED8E9E}"/>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37</a:t>
            </a:fld>
            <a:endParaRPr lang="zh-CN" altLang="en-US" sz="2400" b="1" dirty="0"/>
          </a:p>
        </p:txBody>
      </p:sp>
      <p:sp>
        <p:nvSpPr>
          <p:cNvPr id="2" name="TextBox 5">
            <a:extLst>
              <a:ext uri="{FF2B5EF4-FFF2-40B4-BE49-F238E27FC236}">
                <a16:creationId xmlns:a16="http://schemas.microsoft.com/office/drawing/2014/main" id="{5585A67E-3282-2B02-DE90-E79906D525C5}"/>
              </a:ext>
            </a:extLst>
          </p:cNvPr>
          <p:cNvSpPr txBox="1">
            <a:spLocks noChangeArrowheads="1"/>
          </p:cNvSpPr>
          <p:nvPr/>
        </p:nvSpPr>
        <p:spPr bwMode="auto">
          <a:xfrm>
            <a:off x="191344" y="158468"/>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涡旋粒子在外场中的演化问题</a:t>
            </a:r>
          </a:p>
        </p:txBody>
      </p:sp>
      <p:sp>
        <p:nvSpPr>
          <p:cNvPr id="5" name="矩形 4">
            <a:extLst>
              <a:ext uri="{FF2B5EF4-FFF2-40B4-BE49-F238E27FC236}">
                <a16:creationId xmlns:a16="http://schemas.microsoft.com/office/drawing/2014/main" id="{A830CFB8-A521-C4AB-4F2A-45FF64302497}"/>
              </a:ext>
            </a:extLst>
          </p:cNvPr>
          <p:cNvSpPr/>
          <p:nvPr/>
        </p:nvSpPr>
        <p:spPr>
          <a:xfrm>
            <a:off x="347072" y="905866"/>
            <a:ext cx="8466728" cy="662554"/>
          </a:xfrm>
          <a:prstGeom prst="rect">
            <a:avLst/>
          </a:prstGeom>
          <a:noFill/>
        </p:spPr>
        <p:txBody>
          <a:bodyPr wrap="square" anchor="ctr">
            <a:spAutoFit/>
          </a:bodyPr>
          <a:lstStyle/>
          <a:p>
            <a:pPr marL="457200" indent="-457200">
              <a:lnSpc>
                <a:spcPct val="150000"/>
              </a:lnSpc>
              <a:buFont typeface="Wingdings" panose="05000000000000000000" pitchFamily="2" charset="2"/>
              <a:buChar char="p"/>
              <a:defRPr/>
            </a:pPr>
            <a:r>
              <a:rPr lang="zh-CN" altLang="en-US" sz="2800" b="1" dirty="0">
                <a:solidFill>
                  <a:schemeClr val="bg1"/>
                </a:solidFill>
                <a:latin typeface="微软雅黑" panose="020B0503020204020204" pitchFamily="34" charset="-122"/>
                <a:ea typeface="微软雅黑" panose="020B0503020204020204" pitchFamily="34" charset="-122"/>
              </a:rPr>
              <a:t>利用双色激光场的非线性康普顿散射机制</a:t>
            </a:r>
          </a:p>
        </p:txBody>
      </p:sp>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2792200D-464F-1599-B237-3948FE737805}"/>
                  </a:ext>
                </a:extLst>
              </p:cNvPr>
              <p:cNvSpPr txBox="1"/>
              <p:nvPr/>
            </p:nvSpPr>
            <p:spPr>
              <a:xfrm>
                <a:off x="279866" y="998514"/>
                <a:ext cx="11164001" cy="559897"/>
              </a:xfrm>
              <a:prstGeom prst="rect">
                <a:avLst/>
              </a:prstGeom>
              <a:noFill/>
            </p:spPr>
            <p:txBody>
              <a:bodyPr wrap="square" rtlCol="0">
                <a:spAutoFit/>
              </a:bodyPr>
              <a:lstStyle/>
              <a:p>
                <a:pPr algn="just">
                  <a:lnSpc>
                    <a:spcPct val="120000"/>
                  </a:lnSpc>
                </a:pPr>
                <a:r>
                  <a:rPr lang="zh-CN" altLang="en-US" sz="2800" dirty="0">
                    <a:latin typeface="Times New Roman" panose="02020603050405020304" pitchFamily="18" charset="0"/>
                    <a:ea typeface="楷体" panose="02010609060101010101" pitchFamily="49" charset="-122"/>
                    <a:cs typeface="Times New Roman" panose="02020603050405020304" pitchFamily="18" charset="0"/>
                  </a:rPr>
                  <a:t>物理方程 </a:t>
                </a:r>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800" dirty="0">
                    <a:latin typeface="Times New Roman" panose="02020603050405020304" pitchFamily="18" charset="0"/>
                    <a:ea typeface="楷体" panose="02010609060101010101" pitchFamily="49" charset="-122"/>
                    <a:cs typeface="Times New Roman" panose="02020603050405020304" pitchFamily="18" charset="0"/>
                  </a:rPr>
                  <a:t>神经网络 </a:t>
                </a:r>
                <a14:m>
                  <m:oMath xmlns:m="http://schemas.openxmlformats.org/officeDocument/2006/math">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m:t>
                    </m:r>
                  </m:oMath>
                </a14:m>
                <a:r>
                  <a:rPr lang="zh-CN" altLang="en-US" sz="2800" dirty="0">
                    <a:latin typeface="Times New Roman" panose="02020603050405020304" pitchFamily="18" charset="0"/>
                    <a:ea typeface="楷体" panose="02010609060101010101" pitchFamily="49" charset="-122"/>
                    <a:cs typeface="Times New Roman" panose="02020603050405020304" pitchFamily="18" charset="0"/>
                  </a:rPr>
                  <a:t> 物理信息神经网络</a:t>
                </a:r>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(PINN)</a:t>
                </a:r>
                <a:r>
                  <a:rPr lang="zh-CN" altLang="en-US" sz="28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800" b="1" dirty="0">
                    <a:latin typeface="Times New Roman" panose="02020603050405020304" pitchFamily="18" charset="0"/>
                    <a:ea typeface="楷体" panose="02010609060101010101" pitchFamily="49" charset="-122"/>
                    <a:cs typeface="Times New Roman" panose="02020603050405020304" pitchFamily="18" charset="0"/>
                  </a:rPr>
                  <a:t>不需要原始数据</a:t>
                </a:r>
                <a:endParaRPr lang="zh-CN" altLang="en-US" sz="2800" dirty="0">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39" name="文本框 38">
                <a:extLst>
                  <a:ext uri="{FF2B5EF4-FFF2-40B4-BE49-F238E27FC236}">
                    <a16:creationId xmlns:a16="http://schemas.microsoft.com/office/drawing/2014/main" id="{2792200D-464F-1599-B237-3948FE737805}"/>
                  </a:ext>
                </a:extLst>
              </p:cNvPr>
              <p:cNvSpPr txBox="1">
                <a:spLocks noRot="1" noChangeAspect="1" noMove="1" noResize="1" noEditPoints="1" noAdjustHandles="1" noChangeArrowheads="1" noChangeShapeType="1" noTextEdit="1"/>
              </p:cNvSpPr>
              <p:nvPr/>
            </p:nvSpPr>
            <p:spPr>
              <a:xfrm>
                <a:off x="279866" y="998514"/>
                <a:ext cx="11164001" cy="559897"/>
              </a:xfrm>
              <a:prstGeom prst="rect">
                <a:avLst/>
              </a:prstGeom>
              <a:blipFill>
                <a:blip r:embed="rId3"/>
                <a:stretch>
                  <a:fillRect l="-1147" t="-869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0EE1A83B-2DFD-B214-577A-A6211808770A}"/>
                  </a:ext>
                </a:extLst>
              </p:cNvPr>
              <p:cNvSpPr txBox="1"/>
              <p:nvPr/>
            </p:nvSpPr>
            <p:spPr>
              <a:xfrm>
                <a:off x="279866" y="3397965"/>
                <a:ext cx="9821984" cy="523220"/>
              </a:xfrm>
              <a:prstGeom prst="rect">
                <a:avLst/>
              </a:prstGeom>
              <a:noFill/>
            </p:spPr>
            <p:txBody>
              <a:bodyPr wrap="square" rtlCol="0">
                <a:spAutoFit/>
              </a:bodyPr>
              <a:lstStyle/>
              <a:p>
                <a:pPr marL="457200" indent="-457200">
                  <a:buFont typeface="Wingdings" panose="05000000000000000000" pitchFamily="2" charset="2"/>
                  <a:buChar char="n"/>
                </a:pPr>
                <a:r>
                  <a:rPr lang="zh-CN" altLang="en-US" sz="2800" b="1" dirty="0">
                    <a:latin typeface="Times New Roman" panose="02020603050405020304" pitchFamily="18" charset="0"/>
                    <a:ea typeface="楷体" panose="02010609060101010101" pitchFamily="49" charset="-122"/>
                    <a:cs typeface="Times New Roman" panose="02020603050405020304" pitchFamily="18" charset="0"/>
                  </a:rPr>
                  <a:t>模型训练</a:t>
                </a:r>
                <a:r>
                  <a:rPr lang="en-US" altLang="zh-CN" sz="28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800" b="1" dirty="0">
                    <a:latin typeface="Times New Roman" panose="02020603050405020304" pitchFamily="18" charset="0"/>
                    <a:ea typeface="楷体" panose="02010609060101010101" pitchFamily="49" charset="-122"/>
                    <a:cs typeface="Times New Roman" panose="02020603050405020304" pitchFamily="18" charset="0"/>
                  </a:rPr>
                  <a:t>最小化残差</a:t>
                </a:r>
                <a14:m>
                  <m:oMath xmlns:m="http://schemas.openxmlformats.org/officeDocument/2006/math">
                    <m:r>
                      <a:rPr lang="en-US" altLang="zh-CN" sz="2800" b="1" i="1" smtClean="0">
                        <a:latin typeface="Cambria Math" panose="02040503050406030204" pitchFamily="18" charset="0"/>
                        <a:ea typeface="微软雅黑" panose="020B0503020204020204" pitchFamily="34" charset="-122"/>
                        <a:cs typeface="Times New Roman" panose="02020603050405020304" pitchFamily="18" charset="0"/>
                      </a:rPr>
                      <m:t>𝑳</m:t>
                    </m:r>
                  </m:oMath>
                </a14:m>
                <a:r>
                  <a:rPr lang="en-US" altLang="zh-CN" sz="2800" b="1"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800" b="1" dirty="0">
                    <a:latin typeface="Times New Roman" panose="02020603050405020304" pitchFamily="18" charset="0"/>
                    <a:ea typeface="楷体" panose="02010609060101010101" pitchFamily="49" charset="-122"/>
                    <a:cs typeface="Times New Roman" panose="02020603050405020304" pitchFamily="18" charset="0"/>
                  </a:rPr>
                  <a:t>（边界、初始、模型预测解）</a:t>
                </a:r>
                <a:endParaRPr lang="en-US" altLang="zh-CN" sz="2800" b="1" dirty="0">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40" name="文本框 39">
                <a:extLst>
                  <a:ext uri="{FF2B5EF4-FFF2-40B4-BE49-F238E27FC236}">
                    <a16:creationId xmlns:a16="http://schemas.microsoft.com/office/drawing/2014/main" id="{0EE1A83B-2DFD-B214-577A-A6211808770A}"/>
                  </a:ext>
                </a:extLst>
              </p:cNvPr>
              <p:cNvSpPr txBox="1">
                <a:spLocks noRot="1" noChangeAspect="1" noMove="1" noResize="1" noEditPoints="1" noAdjustHandles="1" noChangeArrowheads="1" noChangeShapeType="1" noTextEdit="1"/>
              </p:cNvSpPr>
              <p:nvPr/>
            </p:nvSpPr>
            <p:spPr>
              <a:xfrm>
                <a:off x="279866" y="3397965"/>
                <a:ext cx="9821984" cy="523220"/>
              </a:xfrm>
              <a:prstGeom prst="rect">
                <a:avLst/>
              </a:prstGeom>
              <a:blipFill>
                <a:blip r:embed="rId4"/>
                <a:stretch>
                  <a:fillRect l="-1117" t="-15116" b="-32558"/>
                </a:stretch>
              </a:blipFill>
            </p:spPr>
            <p:txBody>
              <a:bodyPr/>
              <a:lstStyle/>
              <a:p>
                <a:r>
                  <a:rPr lang="zh-CN" altLang="en-US">
                    <a:noFill/>
                  </a:rPr>
                  <a:t> </a:t>
                </a:r>
              </a:p>
            </p:txBody>
          </p:sp>
        </mc:Fallback>
      </mc:AlternateContent>
      <p:grpSp>
        <p:nvGrpSpPr>
          <p:cNvPr id="41" name="组合 40">
            <a:extLst>
              <a:ext uri="{FF2B5EF4-FFF2-40B4-BE49-F238E27FC236}">
                <a16:creationId xmlns:a16="http://schemas.microsoft.com/office/drawing/2014/main" id="{F280F94B-908F-8D3A-2F6C-F1D616AF8616}"/>
              </a:ext>
            </a:extLst>
          </p:cNvPr>
          <p:cNvGrpSpPr/>
          <p:nvPr/>
        </p:nvGrpSpPr>
        <p:grpSpPr>
          <a:xfrm>
            <a:off x="337542" y="3985434"/>
            <a:ext cx="11115617" cy="2755934"/>
            <a:chOff x="206919" y="3725889"/>
            <a:chExt cx="11115617" cy="2755934"/>
          </a:xfrm>
        </p:grpSpPr>
        <p:sp>
          <p:nvSpPr>
            <p:cNvPr id="42" name="矩形: 圆角 41">
              <a:extLst>
                <a:ext uri="{FF2B5EF4-FFF2-40B4-BE49-F238E27FC236}">
                  <a16:creationId xmlns:a16="http://schemas.microsoft.com/office/drawing/2014/main" id="{1901BD11-C207-D624-36D1-2731366F59C2}"/>
                </a:ext>
              </a:extLst>
            </p:cNvPr>
            <p:cNvSpPr/>
            <p:nvPr/>
          </p:nvSpPr>
          <p:spPr>
            <a:xfrm>
              <a:off x="1776685" y="3725889"/>
              <a:ext cx="550809" cy="564065"/>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3" name="矩形: 圆角 42">
              <a:extLst>
                <a:ext uri="{FF2B5EF4-FFF2-40B4-BE49-F238E27FC236}">
                  <a16:creationId xmlns:a16="http://schemas.microsoft.com/office/drawing/2014/main" id="{10A2DE8D-E62E-FDCB-AE8E-3AB5054168C3}"/>
                </a:ext>
              </a:extLst>
            </p:cNvPr>
            <p:cNvSpPr/>
            <p:nvPr/>
          </p:nvSpPr>
          <p:spPr>
            <a:xfrm>
              <a:off x="3224835" y="3740997"/>
              <a:ext cx="550809" cy="564065"/>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44" name="连接符: 肘形 43">
              <a:extLst>
                <a:ext uri="{FF2B5EF4-FFF2-40B4-BE49-F238E27FC236}">
                  <a16:creationId xmlns:a16="http://schemas.microsoft.com/office/drawing/2014/main" id="{424035D5-B292-8107-B6C1-63392B6CC6F3}"/>
                </a:ext>
              </a:extLst>
            </p:cNvPr>
            <p:cNvCxnSpPr>
              <a:cxnSpLocks/>
              <a:stCxn id="43" idx="2"/>
              <a:endCxn id="49" idx="1"/>
            </p:cNvCxnSpPr>
            <p:nvPr/>
          </p:nvCxnSpPr>
          <p:spPr>
            <a:xfrm rot="16200000" flipH="1">
              <a:off x="3128912" y="4676389"/>
              <a:ext cx="1233136" cy="490481"/>
            </a:xfrm>
            <a:prstGeom prst="bentConnector2">
              <a:avLst/>
            </a:prstGeom>
            <a:ln w="19050">
              <a:solidFill>
                <a:schemeClr val="bg1">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45" name="矩形: 圆角 44">
              <a:extLst>
                <a:ext uri="{FF2B5EF4-FFF2-40B4-BE49-F238E27FC236}">
                  <a16:creationId xmlns:a16="http://schemas.microsoft.com/office/drawing/2014/main" id="{FCC3A6A7-707B-CEAA-F898-5FAAB96F3D96}"/>
                </a:ext>
              </a:extLst>
            </p:cNvPr>
            <p:cNvSpPr/>
            <p:nvPr/>
          </p:nvSpPr>
          <p:spPr>
            <a:xfrm>
              <a:off x="4505632" y="3727475"/>
              <a:ext cx="449826" cy="564065"/>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楷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FA1D5E48-AC69-7E7F-62FF-6B72D7312FDC}"/>
                    </a:ext>
                  </a:extLst>
                </p:cNvPr>
                <p:cNvSpPr txBox="1"/>
                <p:nvPr/>
              </p:nvSpPr>
              <p:spPr>
                <a:xfrm>
                  <a:off x="206919" y="3727475"/>
                  <a:ext cx="5016873" cy="5640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800" b="1" i="1" smtClean="0">
                            <a:solidFill>
                              <a:schemeClr val="tx1"/>
                            </a:solidFill>
                            <a:latin typeface="Cambria Math" panose="02040503050406030204" pitchFamily="18" charset="0"/>
                          </a:rPr>
                          <m:t>𝑳</m:t>
                        </m:r>
                        <m:r>
                          <a:rPr lang="en-US" altLang="zh-CN" sz="2800" b="1" i="1" smtClean="0">
                            <a:solidFill>
                              <a:schemeClr val="tx1"/>
                            </a:solidFill>
                            <a:latin typeface="Cambria Math" panose="02040503050406030204" pitchFamily="18" charset="0"/>
                          </a:rPr>
                          <m:t>=</m:t>
                        </m:r>
                        <m:sSub>
                          <m:sSubPr>
                            <m:ctrlPr>
                              <a:rPr lang="en-US" altLang="zh-CN" sz="2800" b="1" i="1" smtClean="0">
                                <a:solidFill>
                                  <a:schemeClr val="tx1"/>
                                </a:solidFill>
                                <a:latin typeface="Cambria Math" panose="02040503050406030204" pitchFamily="18" charset="0"/>
                              </a:rPr>
                            </m:ctrlPr>
                          </m:sSubPr>
                          <m:e>
                            <m:r>
                              <a:rPr lang="en-US" altLang="zh-CN" sz="2800" b="1" i="1" smtClean="0">
                                <a:solidFill>
                                  <a:schemeClr val="tx1"/>
                                </a:solidFill>
                                <a:latin typeface="Cambria Math" panose="02040503050406030204" pitchFamily="18" charset="0"/>
                              </a:rPr>
                              <m:t>𝝀</m:t>
                            </m:r>
                          </m:e>
                          <m:sub>
                            <m:r>
                              <a:rPr lang="en-US" altLang="zh-CN" sz="2800" b="1" i="1" smtClean="0">
                                <a:solidFill>
                                  <a:schemeClr val="tx1"/>
                                </a:solidFill>
                                <a:latin typeface="Cambria Math" panose="02040503050406030204" pitchFamily="18" charset="0"/>
                              </a:rPr>
                              <m:t>𝑩𝑪</m:t>
                            </m:r>
                          </m:sub>
                        </m:sSub>
                        <m:sSub>
                          <m:sSubPr>
                            <m:ctrlPr>
                              <a:rPr lang="en-US" altLang="zh-CN" sz="2800" b="1" i="1" smtClean="0">
                                <a:solidFill>
                                  <a:schemeClr val="tx1"/>
                                </a:solidFill>
                                <a:latin typeface="Cambria Math" panose="02040503050406030204" pitchFamily="18" charset="0"/>
                              </a:rPr>
                            </m:ctrlPr>
                          </m:sSubPr>
                          <m:e>
                            <m:r>
                              <a:rPr lang="en-US" altLang="zh-CN" sz="2800" b="1" i="1" smtClean="0">
                                <a:solidFill>
                                  <a:schemeClr val="tx1"/>
                                </a:solidFill>
                                <a:latin typeface="Cambria Math" panose="02040503050406030204" pitchFamily="18" charset="0"/>
                              </a:rPr>
                              <m:t>𝑳</m:t>
                            </m:r>
                          </m:e>
                          <m:sub>
                            <m:r>
                              <a:rPr lang="en-US" altLang="zh-CN" sz="2800" b="1" i="1" smtClean="0">
                                <a:solidFill>
                                  <a:schemeClr val="tx1"/>
                                </a:solidFill>
                                <a:latin typeface="Cambria Math" panose="02040503050406030204" pitchFamily="18" charset="0"/>
                              </a:rPr>
                              <m:t>𝑩𝑪</m:t>
                            </m:r>
                          </m:sub>
                        </m:sSub>
                        <m:r>
                          <a:rPr lang="en-US" altLang="zh-CN" sz="2800" b="1" i="1" smtClean="0">
                            <a:solidFill>
                              <a:schemeClr val="tx1"/>
                            </a:solidFill>
                            <a:latin typeface="Cambria Math" panose="02040503050406030204" pitchFamily="18" charset="0"/>
                          </a:rPr>
                          <m:t>+</m:t>
                        </m:r>
                        <m:sSub>
                          <m:sSubPr>
                            <m:ctrlPr>
                              <a:rPr lang="en-US" altLang="zh-CN" sz="2800" b="1" i="1" smtClean="0">
                                <a:solidFill>
                                  <a:schemeClr val="tx1"/>
                                </a:solidFill>
                                <a:latin typeface="Cambria Math" panose="02040503050406030204" pitchFamily="18" charset="0"/>
                              </a:rPr>
                            </m:ctrlPr>
                          </m:sSubPr>
                          <m:e>
                            <m:r>
                              <a:rPr lang="en-US" altLang="zh-CN" sz="2800" b="1" i="1" smtClean="0">
                                <a:solidFill>
                                  <a:schemeClr val="tx1"/>
                                </a:solidFill>
                                <a:latin typeface="Cambria Math" panose="02040503050406030204" pitchFamily="18" charset="0"/>
                              </a:rPr>
                              <m:t>𝝀</m:t>
                            </m:r>
                          </m:e>
                          <m:sub>
                            <m:r>
                              <a:rPr lang="en-US" altLang="zh-CN" sz="2800" b="1" i="1" smtClean="0">
                                <a:solidFill>
                                  <a:schemeClr val="tx1"/>
                                </a:solidFill>
                                <a:latin typeface="Cambria Math" panose="02040503050406030204" pitchFamily="18" charset="0"/>
                              </a:rPr>
                              <m:t>𝑰𝑪</m:t>
                            </m:r>
                          </m:sub>
                        </m:sSub>
                        <m:sSub>
                          <m:sSubPr>
                            <m:ctrlPr>
                              <a:rPr lang="en-US" altLang="zh-CN" sz="2800" b="1" i="1" smtClean="0">
                                <a:solidFill>
                                  <a:schemeClr val="tx1"/>
                                </a:solidFill>
                                <a:latin typeface="Cambria Math" panose="02040503050406030204" pitchFamily="18" charset="0"/>
                              </a:rPr>
                            </m:ctrlPr>
                          </m:sSubPr>
                          <m:e>
                            <m:r>
                              <a:rPr lang="en-US" altLang="zh-CN" sz="2800" b="1" i="1" smtClean="0">
                                <a:solidFill>
                                  <a:schemeClr val="tx1"/>
                                </a:solidFill>
                                <a:latin typeface="Cambria Math" panose="02040503050406030204" pitchFamily="18" charset="0"/>
                              </a:rPr>
                              <m:t>𝑳</m:t>
                            </m:r>
                          </m:e>
                          <m:sub>
                            <m:r>
                              <a:rPr lang="en-US" altLang="zh-CN" sz="2800" b="1" i="1" smtClean="0">
                                <a:solidFill>
                                  <a:schemeClr val="tx1"/>
                                </a:solidFill>
                                <a:latin typeface="Cambria Math" panose="02040503050406030204" pitchFamily="18" charset="0"/>
                              </a:rPr>
                              <m:t>𝑰𝑪</m:t>
                            </m:r>
                          </m:sub>
                        </m:sSub>
                        <m:r>
                          <a:rPr lang="en-US" altLang="zh-CN" sz="2800" b="1" i="1" smtClean="0">
                            <a:solidFill>
                              <a:schemeClr val="tx1"/>
                            </a:solidFill>
                            <a:latin typeface="Cambria Math" panose="02040503050406030204" pitchFamily="18" charset="0"/>
                          </a:rPr>
                          <m:t>+</m:t>
                        </m:r>
                        <m:sSub>
                          <m:sSubPr>
                            <m:ctrlPr>
                              <a:rPr lang="en-US" altLang="zh-CN" sz="2800" b="1" i="1">
                                <a:latin typeface="Cambria Math" panose="02040503050406030204" pitchFamily="18" charset="0"/>
                              </a:rPr>
                            </m:ctrlPr>
                          </m:sSubPr>
                          <m:e>
                            <m:r>
                              <a:rPr lang="en-US" altLang="zh-CN" sz="2800" b="1" i="1">
                                <a:latin typeface="Cambria Math" panose="02040503050406030204" pitchFamily="18" charset="0"/>
                              </a:rPr>
                              <m:t>𝝀</m:t>
                            </m:r>
                          </m:e>
                          <m:sub>
                            <m:r>
                              <a:rPr lang="en-US" altLang="zh-CN" sz="2800" b="1" i="1">
                                <a:latin typeface="Cambria Math" panose="02040503050406030204" pitchFamily="18" charset="0"/>
                              </a:rPr>
                              <m:t>𝒇</m:t>
                            </m:r>
                          </m:sub>
                        </m:sSub>
                        <m:sSub>
                          <m:sSubPr>
                            <m:ctrlPr>
                              <a:rPr lang="en-US" altLang="zh-CN" sz="2800" b="1" i="1">
                                <a:latin typeface="Cambria Math" panose="02040503050406030204" pitchFamily="18" charset="0"/>
                              </a:rPr>
                            </m:ctrlPr>
                          </m:sSubPr>
                          <m:e>
                            <m:r>
                              <a:rPr lang="en-US" altLang="zh-CN" sz="2800" b="1" i="1">
                                <a:latin typeface="Cambria Math" panose="02040503050406030204" pitchFamily="18" charset="0"/>
                              </a:rPr>
                              <m:t>𝑳</m:t>
                            </m:r>
                          </m:e>
                          <m:sub>
                            <m:r>
                              <a:rPr lang="en-US" altLang="zh-CN" sz="2800" b="1" i="1">
                                <a:latin typeface="Cambria Math" panose="02040503050406030204" pitchFamily="18" charset="0"/>
                              </a:rPr>
                              <m:t>𝒇</m:t>
                            </m:r>
                          </m:sub>
                        </m:sSub>
                      </m:oMath>
                    </m:oMathPara>
                  </a14:m>
                  <a:endParaRPr lang="zh-CN" altLang="en-US" sz="2800" b="1"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28" name="文本框 27">
                  <a:extLst>
                    <a:ext uri="{FF2B5EF4-FFF2-40B4-BE49-F238E27FC236}">
                      <a16:creationId xmlns:a16="http://schemas.microsoft.com/office/drawing/2014/main" id="{6E79FD6A-0015-C922-B495-AECD16B91E89}"/>
                    </a:ext>
                  </a:extLst>
                </p:cNvPr>
                <p:cNvSpPr txBox="1">
                  <a:spLocks noRot="1" noChangeAspect="1" noMove="1" noResize="1" noEditPoints="1" noAdjustHandles="1" noChangeArrowheads="1" noChangeShapeType="1" noTextEdit="1"/>
                </p:cNvSpPr>
                <p:nvPr/>
              </p:nvSpPr>
              <p:spPr>
                <a:xfrm>
                  <a:off x="206919" y="3727475"/>
                  <a:ext cx="5016873" cy="564065"/>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25E0807C-ECA1-0E1D-C754-388A2467DAC0}"/>
                    </a:ext>
                  </a:extLst>
                </p:cNvPr>
                <p:cNvSpPr txBox="1"/>
                <p:nvPr/>
              </p:nvSpPr>
              <p:spPr>
                <a:xfrm>
                  <a:off x="5570322" y="4568937"/>
                  <a:ext cx="4758290" cy="60337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𝐿</m:t>
                            </m:r>
                          </m:e>
                          <m:sub>
                            <m:r>
                              <a:rPr lang="en-US" altLang="zh-CN" sz="2800" b="0" i="1" smtClean="0">
                                <a:latin typeface="Cambria Math" panose="02040503050406030204" pitchFamily="18" charset="0"/>
                              </a:rPr>
                              <m:t>𝑓</m:t>
                            </m:r>
                          </m:sub>
                        </m:sSub>
                        <m:r>
                          <a:rPr lang="en-US" altLang="zh-CN" sz="2800" b="0" i="1" smtClean="0">
                            <a:latin typeface="Cambria Math" panose="02040503050406030204" pitchFamily="18" charset="0"/>
                          </a:rPr>
                          <m:t>=</m:t>
                        </m:r>
                        <m:d>
                          <m:dPr>
                            <m:ctrlPr>
                              <a:rPr lang="en-US" altLang="zh-CN" sz="2800" b="0" i="1" smtClean="0">
                                <a:latin typeface="Cambria Math" panose="02040503050406030204" pitchFamily="18" charset="0"/>
                              </a:rPr>
                            </m:ctrlPr>
                          </m:dPr>
                          <m:e>
                            <m:f>
                              <m:fPr>
                                <m:type m:val="lin"/>
                                <m:ctrlPr>
                                  <a:rPr lang="en-US" altLang="zh-CN" sz="2800" b="0" i="1" smtClean="0">
                                    <a:latin typeface="Cambria Math" panose="02040503050406030204" pitchFamily="18" charset="0"/>
                                  </a:rPr>
                                </m:ctrlPr>
                              </m:fPr>
                              <m:num>
                                <m:r>
                                  <a:rPr lang="en-US" altLang="zh-CN" sz="2800" b="0" i="1" smtClean="0">
                                    <a:latin typeface="Cambria Math" panose="02040503050406030204" pitchFamily="18" charset="0"/>
                                  </a:rPr>
                                  <m:t>1</m:t>
                                </m:r>
                              </m:num>
                              <m:den>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𝑁</m:t>
                                    </m:r>
                                  </m:e>
                                  <m:sub>
                                    <m:r>
                                      <a:rPr lang="en-US" altLang="zh-CN" sz="2800" b="0" i="1" smtClean="0">
                                        <a:latin typeface="Cambria Math" panose="02040503050406030204" pitchFamily="18" charset="0"/>
                                      </a:rPr>
                                      <m:t>𝑓</m:t>
                                    </m:r>
                                  </m:sub>
                                </m:sSub>
                              </m:den>
                            </m:f>
                          </m:e>
                        </m:d>
                        <m:sSubSup>
                          <m:sSubSupPr>
                            <m:ctrlPr>
                              <a:rPr lang="en-US" altLang="zh-CN" sz="2800" b="0" i="1" smtClean="0">
                                <a:latin typeface="Cambria Math" panose="02040503050406030204" pitchFamily="18" charset="0"/>
                              </a:rPr>
                            </m:ctrlPr>
                          </m:sSubSupPr>
                          <m:e>
                            <m:r>
                              <m:rPr>
                                <m:sty m:val="p"/>
                              </m:rPr>
                              <a:rPr lang="en-US" altLang="zh-CN" sz="2800" b="0" i="0" smtClean="0">
                                <a:latin typeface="Cambria Math" panose="02040503050406030204" pitchFamily="18" charset="0"/>
                              </a:rPr>
                              <m:t>Σ</m:t>
                            </m:r>
                          </m:e>
                          <m:sub>
                            <m:r>
                              <a:rPr lang="en-US" altLang="zh-CN" sz="2800" b="0" i="1" smtClean="0">
                                <a:latin typeface="Cambria Math" panose="02040503050406030204" pitchFamily="18" charset="0"/>
                              </a:rPr>
                              <m:t>𝑖</m:t>
                            </m:r>
                            <m:r>
                              <a:rPr lang="en-US" altLang="zh-CN" sz="2800" b="0" i="1" smtClean="0">
                                <a:latin typeface="Cambria Math" panose="02040503050406030204" pitchFamily="18" charset="0"/>
                              </a:rPr>
                              <m:t>=1</m:t>
                            </m:r>
                          </m:sub>
                          <m:sup>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𝑁</m:t>
                                </m:r>
                              </m:e>
                              <m:sub>
                                <m:r>
                                  <a:rPr lang="en-US" altLang="zh-CN" sz="2800" b="0" i="1" smtClean="0">
                                    <a:latin typeface="Cambria Math" panose="02040503050406030204" pitchFamily="18" charset="0"/>
                                  </a:rPr>
                                  <m:t>𝑓</m:t>
                                </m:r>
                              </m:sub>
                            </m:sSub>
                          </m:sup>
                        </m:sSubSup>
                        <m:sSup>
                          <m:sSupPr>
                            <m:ctrlPr>
                              <a:rPr lang="en-US" altLang="zh-CN" sz="2800" b="0" i="1" smtClean="0">
                                <a:latin typeface="Cambria Math" panose="02040503050406030204" pitchFamily="18" charset="0"/>
                              </a:rPr>
                            </m:ctrlPr>
                          </m:sSupPr>
                          <m:e>
                            <m:d>
                              <m:dPr>
                                <m:begChr m:val="|"/>
                                <m:endChr m:val="|"/>
                                <m:ctrlPr>
                                  <a:rPr lang="en-US" altLang="zh-CN" sz="2800" b="0" i="1" smtClean="0">
                                    <a:latin typeface="Cambria Math" panose="02040503050406030204" pitchFamily="18" charset="0"/>
                                  </a:rPr>
                                </m:ctrlPr>
                              </m:dPr>
                              <m:e>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𝑓</m:t>
                                    </m:r>
                                  </m:e>
                                  <m:sub>
                                    <m:r>
                                      <a:rPr lang="en-US" altLang="zh-CN" sz="2800" b="0" i="1" smtClean="0">
                                        <a:latin typeface="Cambria Math" panose="02040503050406030204" pitchFamily="18" charset="0"/>
                                      </a:rPr>
                                      <m:t>𝑛𝑒𝑡</m:t>
                                    </m:r>
                                  </m:sub>
                                </m:sSub>
                                <m:d>
                                  <m:dPr>
                                    <m:ctrlPr>
                                      <a:rPr lang="en-US" altLang="zh-CN" sz="2800" b="0" i="1" smtClean="0">
                                        <a:latin typeface="Cambria Math" panose="02040503050406030204" pitchFamily="18" charset="0"/>
                                      </a:rPr>
                                    </m:ctrlPr>
                                  </m:dPr>
                                  <m:e>
                                    <m:sSubSup>
                                      <m:sSubSupPr>
                                        <m:ctrlPr>
                                          <a:rPr lang="en-US" altLang="zh-CN" sz="2800" b="0" i="1" smtClean="0">
                                            <a:latin typeface="Cambria Math" panose="02040503050406030204" pitchFamily="18" charset="0"/>
                                          </a:rPr>
                                        </m:ctrlPr>
                                      </m:sSubSup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𝑓</m:t>
                                        </m:r>
                                      </m:sub>
                                      <m:sup>
                                        <m:r>
                                          <a:rPr lang="en-US" altLang="zh-CN" sz="2800" b="0" i="1" smtClean="0">
                                            <a:latin typeface="Cambria Math" panose="02040503050406030204" pitchFamily="18" charset="0"/>
                                          </a:rPr>
                                          <m:t>𝑖</m:t>
                                        </m:r>
                                      </m:sup>
                                    </m:sSubSup>
                                    <m:r>
                                      <a:rPr lang="en-US" altLang="zh-CN" sz="2800" b="0" i="1" smtClean="0">
                                        <a:latin typeface="Cambria Math" panose="02040503050406030204" pitchFamily="18" charset="0"/>
                                      </a:rPr>
                                      <m:t>,</m:t>
                                    </m:r>
                                    <m:sSubSup>
                                      <m:sSubSupPr>
                                        <m:ctrlPr>
                                          <a:rPr lang="en-US" altLang="zh-CN" sz="2800" b="0" i="1" smtClean="0">
                                            <a:latin typeface="Cambria Math" panose="02040503050406030204" pitchFamily="18" charset="0"/>
                                          </a:rPr>
                                        </m:ctrlPr>
                                      </m:sSubSupPr>
                                      <m:e>
                                        <m:r>
                                          <a:rPr lang="en-US" altLang="zh-CN" sz="2800" b="0" i="1" smtClean="0">
                                            <a:latin typeface="Cambria Math" panose="02040503050406030204" pitchFamily="18" charset="0"/>
                                          </a:rPr>
                                          <m:t>𝑡</m:t>
                                        </m:r>
                                      </m:e>
                                      <m:sub>
                                        <m:r>
                                          <a:rPr lang="en-US" altLang="zh-CN" sz="2800" b="0" i="1" smtClean="0">
                                            <a:latin typeface="Cambria Math" panose="02040503050406030204" pitchFamily="18" charset="0"/>
                                          </a:rPr>
                                          <m:t>𝑓</m:t>
                                        </m:r>
                                      </m:sub>
                                      <m:sup>
                                        <m:r>
                                          <a:rPr lang="en-US" altLang="zh-CN" sz="2800" b="0" i="1" smtClean="0">
                                            <a:latin typeface="Cambria Math" panose="02040503050406030204" pitchFamily="18" charset="0"/>
                                          </a:rPr>
                                          <m:t>𝑖</m:t>
                                        </m:r>
                                      </m:sup>
                                    </m:sSubSup>
                                  </m:e>
                                </m:d>
                              </m:e>
                            </m:d>
                          </m:e>
                          <m:sup>
                            <m:r>
                              <a:rPr lang="en-US" altLang="zh-CN" sz="2800" b="0" i="1" smtClean="0">
                                <a:latin typeface="Cambria Math" panose="02040503050406030204" pitchFamily="18" charset="0"/>
                              </a:rPr>
                              <m:t>2</m:t>
                            </m:r>
                          </m:sup>
                        </m:sSup>
                      </m:oMath>
                    </m:oMathPara>
                  </a14:m>
                  <a:endParaRPr lang="zh-CN" altLang="en-US" sz="2800" dirty="0">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32" name="文本框 31">
                  <a:extLst>
                    <a:ext uri="{FF2B5EF4-FFF2-40B4-BE49-F238E27FC236}">
                      <a16:creationId xmlns:a16="http://schemas.microsoft.com/office/drawing/2014/main" id="{33763CF6-2181-EAD8-B457-B50972C74819}"/>
                    </a:ext>
                  </a:extLst>
                </p:cNvPr>
                <p:cNvSpPr txBox="1">
                  <a:spLocks noRot="1" noChangeAspect="1" noMove="1" noResize="1" noEditPoints="1" noAdjustHandles="1" noChangeArrowheads="1" noChangeShapeType="1" noTextEdit="1"/>
                </p:cNvSpPr>
                <p:nvPr/>
              </p:nvSpPr>
              <p:spPr>
                <a:xfrm>
                  <a:off x="5570322" y="4568937"/>
                  <a:ext cx="4758290" cy="603370"/>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A3AB1677-5085-F9CD-D3DC-899B970A426B}"/>
                    </a:ext>
                  </a:extLst>
                </p:cNvPr>
                <p:cNvSpPr txBox="1"/>
                <p:nvPr/>
              </p:nvSpPr>
              <p:spPr>
                <a:xfrm>
                  <a:off x="2241605" y="5904421"/>
                  <a:ext cx="7852791" cy="57740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𝐿</m:t>
                            </m:r>
                          </m:e>
                          <m:sub>
                            <m:r>
                              <a:rPr lang="en-US" altLang="zh-CN" sz="2800" b="0" i="1" smtClean="0">
                                <a:latin typeface="Cambria Math" panose="02040503050406030204" pitchFamily="18" charset="0"/>
                              </a:rPr>
                              <m:t>𝐵𝐶</m:t>
                            </m:r>
                          </m:sub>
                        </m:sSub>
                        <m:r>
                          <a:rPr lang="en-US" altLang="zh-CN" sz="2800" b="0" i="1" smtClean="0">
                            <a:latin typeface="Cambria Math" panose="02040503050406030204" pitchFamily="18" charset="0"/>
                          </a:rPr>
                          <m:t>=</m:t>
                        </m:r>
                        <m:d>
                          <m:dPr>
                            <m:ctrlPr>
                              <a:rPr lang="en-US" altLang="zh-CN" sz="2800" b="0" i="1" smtClean="0">
                                <a:latin typeface="Cambria Math" panose="02040503050406030204" pitchFamily="18" charset="0"/>
                              </a:rPr>
                            </m:ctrlPr>
                          </m:dPr>
                          <m:e>
                            <m:f>
                              <m:fPr>
                                <m:type m:val="lin"/>
                                <m:ctrlPr>
                                  <a:rPr lang="en-US" altLang="zh-CN" sz="2800" b="0" i="1" smtClean="0">
                                    <a:latin typeface="Cambria Math" panose="02040503050406030204" pitchFamily="18" charset="0"/>
                                  </a:rPr>
                                </m:ctrlPr>
                              </m:fPr>
                              <m:num>
                                <m:r>
                                  <a:rPr lang="en-US" altLang="zh-CN" sz="2800" b="0" i="1" smtClean="0">
                                    <a:latin typeface="Cambria Math" panose="02040503050406030204" pitchFamily="18" charset="0"/>
                                  </a:rPr>
                                  <m:t>1</m:t>
                                </m:r>
                              </m:num>
                              <m:den>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𝑁</m:t>
                                    </m:r>
                                  </m:e>
                                  <m:sub>
                                    <m:r>
                                      <a:rPr lang="en-US" altLang="zh-CN" sz="2800" b="0" i="1" smtClean="0">
                                        <a:latin typeface="Cambria Math" panose="02040503050406030204" pitchFamily="18" charset="0"/>
                                      </a:rPr>
                                      <m:t>𝐵𝐶</m:t>
                                    </m:r>
                                  </m:sub>
                                </m:sSub>
                              </m:den>
                            </m:f>
                          </m:e>
                        </m:d>
                        <m:sSubSup>
                          <m:sSubSupPr>
                            <m:ctrlPr>
                              <a:rPr lang="en-US" altLang="zh-CN" sz="2800" b="0" i="1" smtClean="0">
                                <a:latin typeface="Cambria Math" panose="02040503050406030204" pitchFamily="18" charset="0"/>
                              </a:rPr>
                            </m:ctrlPr>
                          </m:sSubSupPr>
                          <m:e>
                            <m:r>
                              <m:rPr>
                                <m:sty m:val="p"/>
                              </m:rPr>
                              <a:rPr lang="en-US" altLang="zh-CN" sz="2800" b="0" i="0" smtClean="0">
                                <a:latin typeface="Cambria Math" panose="02040503050406030204" pitchFamily="18" charset="0"/>
                              </a:rPr>
                              <m:t>Σ</m:t>
                            </m:r>
                          </m:e>
                          <m:sub>
                            <m:r>
                              <a:rPr lang="en-US" altLang="zh-CN" sz="2800" b="0" i="1" smtClean="0">
                                <a:latin typeface="Cambria Math" panose="02040503050406030204" pitchFamily="18" charset="0"/>
                              </a:rPr>
                              <m:t>𝑖</m:t>
                            </m:r>
                            <m:r>
                              <a:rPr lang="en-US" altLang="zh-CN" sz="2800" b="0" i="1" smtClean="0">
                                <a:latin typeface="Cambria Math" panose="02040503050406030204" pitchFamily="18" charset="0"/>
                              </a:rPr>
                              <m:t>=1</m:t>
                            </m:r>
                          </m:sub>
                          <m:sup>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𝑁</m:t>
                                </m:r>
                              </m:e>
                              <m:sub>
                                <m:r>
                                  <a:rPr lang="en-US" altLang="zh-CN" sz="2800" b="0" i="1" smtClean="0">
                                    <a:latin typeface="Cambria Math" panose="02040503050406030204" pitchFamily="18" charset="0"/>
                                  </a:rPr>
                                  <m:t>𝐵𝐶</m:t>
                                </m:r>
                              </m:sub>
                            </m:sSub>
                          </m:sup>
                        </m:sSubSup>
                        <m:sSup>
                          <m:sSupPr>
                            <m:ctrlPr>
                              <a:rPr lang="en-US" altLang="zh-CN" sz="2800" b="0" i="1" smtClean="0">
                                <a:latin typeface="Cambria Math" panose="02040503050406030204" pitchFamily="18" charset="0"/>
                              </a:rPr>
                            </m:ctrlPr>
                          </m:sSupPr>
                          <m:e>
                            <m:d>
                              <m:dPr>
                                <m:begChr m:val="|"/>
                                <m:endChr m:val="|"/>
                                <m:ctrlPr>
                                  <a:rPr lang="en-US" altLang="zh-CN" sz="2800" b="0" i="1" smtClean="0">
                                    <a:latin typeface="Cambria Math" panose="02040503050406030204" pitchFamily="18" charset="0"/>
                                  </a:rPr>
                                </m:ctrlPr>
                              </m:dPr>
                              <m:e>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𝑢</m:t>
                                    </m:r>
                                  </m:e>
                                  <m:sub>
                                    <m:r>
                                      <a:rPr lang="en-US" altLang="zh-CN" sz="2800" b="0" i="1" smtClean="0">
                                        <a:latin typeface="Cambria Math" panose="02040503050406030204" pitchFamily="18" charset="0"/>
                                      </a:rPr>
                                      <m:t>𝑛𝑒𝑡</m:t>
                                    </m:r>
                                  </m:sub>
                                </m:sSub>
                                <m:d>
                                  <m:dPr>
                                    <m:ctrlPr>
                                      <a:rPr lang="en-US" altLang="zh-CN" sz="2800" b="0" i="1" smtClean="0">
                                        <a:latin typeface="Cambria Math" panose="02040503050406030204" pitchFamily="18" charset="0"/>
                                      </a:rPr>
                                    </m:ctrlPr>
                                  </m:dPr>
                                  <m:e>
                                    <m:sSubSup>
                                      <m:sSubSupPr>
                                        <m:ctrlPr>
                                          <a:rPr lang="en-US" altLang="zh-CN" sz="2800" b="0" i="1" smtClean="0">
                                            <a:latin typeface="Cambria Math" panose="02040503050406030204" pitchFamily="18" charset="0"/>
                                          </a:rPr>
                                        </m:ctrlPr>
                                      </m:sSubSup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𝐵𝐶</m:t>
                                        </m:r>
                                      </m:sub>
                                      <m:sup>
                                        <m:r>
                                          <a:rPr lang="en-US" altLang="zh-CN" sz="2800" b="0" i="1" smtClean="0">
                                            <a:latin typeface="Cambria Math" panose="02040503050406030204" pitchFamily="18" charset="0"/>
                                          </a:rPr>
                                          <m:t>𝑖</m:t>
                                        </m:r>
                                      </m:sup>
                                    </m:sSubSup>
                                    <m:r>
                                      <a:rPr lang="en-US" altLang="zh-CN" sz="2800" b="0" i="1" smtClean="0">
                                        <a:latin typeface="Cambria Math" panose="02040503050406030204" pitchFamily="18" charset="0"/>
                                      </a:rPr>
                                      <m:t>,</m:t>
                                    </m:r>
                                    <m:sSubSup>
                                      <m:sSubSupPr>
                                        <m:ctrlPr>
                                          <a:rPr lang="en-US" altLang="zh-CN" sz="2800" b="0" i="1" smtClean="0">
                                            <a:latin typeface="Cambria Math" panose="02040503050406030204" pitchFamily="18" charset="0"/>
                                          </a:rPr>
                                        </m:ctrlPr>
                                      </m:sSubSupPr>
                                      <m:e>
                                        <m:r>
                                          <a:rPr lang="en-US" altLang="zh-CN" sz="2800" b="0" i="1" smtClean="0">
                                            <a:latin typeface="Cambria Math" panose="02040503050406030204" pitchFamily="18" charset="0"/>
                                          </a:rPr>
                                          <m:t>𝑡</m:t>
                                        </m:r>
                                      </m:e>
                                      <m:sub>
                                        <m:r>
                                          <a:rPr lang="en-US" altLang="zh-CN" sz="2800" b="0" i="1" smtClean="0">
                                            <a:latin typeface="Cambria Math" panose="02040503050406030204" pitchFamily="18" charset="0"/>
                                          </a:rPr>
                                          <m:t>𝐵𝐶</m:t>
                                        </m:r>
                                      </m:sub>
                                      <m:sup>
                                        <m:r>
                                          <a:rPr lang="en-US" altLang="zh-CN" sz="2800" b="0" i="1" smtClean="0">
                                            <a:latin typeface="Cambria Math" panose="02040503050406030204" pitchFamily="18" charset="0"/>
                                          </a:rPr>
                                          <m:t>𝑖</m:t>
                                        </m:r>
                                      </m:sup>
                                    </m:sSubSup>
                                  </m:e>
                                </m:d>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𝑢</m:t>
                                </m:r>
                                <m:d>
                                  <m:dPr>
                                    <m:ctrlPr>
                                      <a:rPr lang="en-US" altLang="zh-CN" sz="2800" b="0" i="1" smtClean="0">
                                        <a:latin typeface="Cambria Math" panose="02040503050406030204" pitchFamily="18" charset="0"/>
                                      </a:rPr>
                                    </m:ctrlPr>
                                  </m:dPr>
                                  <m:e>
                                    <m:sSubSup>
                                      <m:sSubSupPr>
                                        <m:ctrlPr>
                                          <a:rPr lang="en-US" altLang="zh-CN" sz="2800" b="0" i="1" smtClean="0">
                                            <a:latin typeface="Cambria Math" panose="02040503050406030204" pitchFamily="18" charset="0"/>
                                          </a:rPr>
                                        </m:ctrlPr>
                                      </m:sSubSup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𝐵𝐶</m:t>
                                        </m:r>
                                      </m:sub>
                                      <m:sup>
                                        <m:r>
                                          <a:rPr lang="en-US" altLang="zh-CN" sz="2800" b="0" i="1" smtClean="0">
                                            <a:latin typeface="Cambria Math" panose="02040503050406030204" pitchFamily="18" charset="0"/>
                                          </a:rPr>
                                          <m:t>𝑖</m:t>
                                        </m:r>
                                      </m:sup>
                                    </m:sSubSup>
                                    <m:r>
                                      <a:rPr lang="en-US" altLang="zh-CN" sz="2800" b="0" i="1" smtClean="0">
                                        <a:latin typeface="Cambria Math" panose="02040503050406030204" pitchFamily="18" charset="0"/>
                                      </a:rPr>
                                      <m:t>,</m:t>
                                    </m:r>
                                    <m:sSubSup>
                                      <m:sSubSupPr>
                                        <m:ctrlPr>
                                          <a:rPr lang="en-US" altLang="zh-CN" sz="2800" b="0" i="1" smtClean="0">
                                            <a:latin typeface="Cambria Math" panose="02040503050406030204" pitchFamily="18" charset="0"/>
                                          </a:rPr>
                                        </m:ctrlPr>
                                      </m:sSubSupPr>
                                      <m:e>
                                        <m:r>
                                          <a:rPr lang="en-US" altLang="zh-CN" sz="2800" b="0" i="1" smtClean="0">
                                            <a:latin typeface="Cambria Math" panose="02040503050406030204" pitchFamily="18" charset="0"/>
                                          </a:rPr>
                                          <m:t>𝑡</m:t>
                                        </m:r>
                                      </m:e>
                                      <m:sub>
                                        <m:r>
                                          <a:rPr lang="en-US" altLang="zh-CN" sz="2800" b="0" i="1" smtClean="0">
                                            <a:latin typeface="Cambria Math" panose="02040503050406030204" pitchFamily="18" charset="0"/>
                                          </a:rPr>
                                          <m:t>𝐵𝐶</m:t>
                                        </m:r>
                                      </m:sub>
                                      <m:sup>
                                        <m:r>
                                          <a:rPr lang="en-US" altLang="zh-CN" sz="2800" b="0" i="1" smtClean="0">
                                            <a:latin typeface="Cambria Math" panose="02040503050406030204" pitchFamily="18" charset="0"/>
                                          </a:rPr>
                                          <m:t>𝑖</m:t>
                                        </m:r>
                                      </m:sup>
                                    </m:sSubSup>
                                  </m:e>
                                </m:d>
                              </m:e>
                            </m:d>
                          </m:e>
                          <m:sup>
                            <m:r>
                              <a:rPr lang="en-US" altLang="zh-CN" sz="2800" b="0" i="1" smtClean="0">
                                <a:latin typeface="Cambria Math" panose="02040503050406030204" pitchFamily="18" charset="0"/>
                              </a:rPr>
                              <m:t>2</m:t>
                            </m:r>
                          </m:sup>
                        </m:sSup>
                      </m:oMath>
                    </m:oMathPara>
                  </a14:m>
                  <a:endParaRPr lang="zh-CN" altLang="en-US" sz="2800" dirty="0">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33" name="文本框 32">
                  <a:extLst>
                    <a:ext uri="{FF2B5EF4-FFF2-40B4-BE49-F238E27FC236}">
                      <a16:creationId xmlns:a16="http://schemas.microsoft.com/office/drawing/2014/main" id="{774207F1-5F8E-B35C-2D97-F81511838AD5}"/>
                    </a:ext>
                  </a:extLst>
                </p:cNvPr>
                <p:cNvSpPr txBox="1">
                  <a:spLocks noRot="1" noChangeAspect="1" noMove="1" noResize="1" noEditPoints="1" noAdjustHandles="1" noChangeArrowheads="1" noChangeShapeType="1" noTextEdit="1"/>
                </p:cNvSpPr>
                <p:nvPr/>
              </p:nvSpPr>
              <p:spPr>
                <a:xfrm>
                  <a:off x="2241605" y="5904421"/>
                  <a:ext cx="7852791" cy="577402"/>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FDBE77A8-F59D-CA04-060E-AE35FB5C1490}"/>
                    </a:ext>
                  </a:extLst>
                </p:cNvPr>
                <p:cNvSpPr txBox="1"/>
                <p:nvPr/>
              </p:nvSpPr>
              <p:spPr>
                <a:xfrm>
                  <a:off x="3990721" y="5249497"/>
                  <a:ext cx="7331815" cy="57740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𝐿</m:t>
                            </m:r>
                          </m:e>
                          <m:sub>
                            <m:r>
                              <a:rPr lang="en-US" altLang="zh-CN" sz="2800" b="0" i="1" smtClean="0">
                                <a:latin typeface="Cambria Math" panose="02040503050406030204" pitchFamily="18" charset="0"/>
                              </a:rPr>
                              <m:t>𝐼𝐶</m:t>
                            </m:r>
                          </m:sub>
                        </m:sSub>
                        <m:r>
                          <a:rPr lang="en-US" altLang="zh-CN" sz="2800" b="0" i="1" smtClean="0">
                            <a:latin typeface="Cambria Math" panose="02040503050406030204" pitchFamily="18" charset="0"/>
                          </a:rPr>
                          <m:t>=</m:t>
                        </m:r>
                        <m:d>
                          <m:dPr>
                            <m:ctrlPr>
                              <a:rPr lang="en-US" altLang="zh-CN" sz="2800" b="0" i="1" smtClean="0">
                                <a:latin typeface="Cambria Math" panose="02040503050406030204" pitchFamily="18" charset="0"/>
                              </a:rPr>
                            </m:ctrlPr>
                          </m:dPr>
                          <m:e>
                            <m:f>
                              <m:fPr>
                                <m:type m:val="lin"/>
                                <m:ctrlPr>
                                  <a:rPr lang="en-US" altLang="zh-CN" sz="2800" b="0" i="1" smtClean="0">
                                    <a:latin typeface="Cambria Math" panose="02040503050406030204" pitchFamily="18" charset="0"/>
                                  </a:rPr>
                                </m:ctrlPr>
                              </m:fPr>
                              <m:num>
                                <m:r>
                                  <a:rPr lang="en-US" altLang="zh-CN" sz="2800" b="0" i="1" smtClean="0">
                                    <a:latin typeface="Cambria Math" panose="02040503050406030204" pitchFamily="18" charset="0"/>
                                  </a:rPr>
                                  <m:t>1</m:t>
                                </m:r>
                              </m:num>
                              <m:den>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𝑁</m:t>
                                    </m:r>
                                  </m:e>
                                  <m:sub>
                                    <m:r>
                                      <a:rPr lang="en-US" altLang="zh-CN" sz="2800" b="0" i="1" smtClean="0">
                                        <a:latin typeface="Cambria Math" panose="02040503050406030204" pitchFamily="18" charset="0"/>
                                      </a:rPr>
                                      <m:t>𝐼𝐶</m:t>
                                    </m:r>
                                  </m:sub>
                                </m:sSub>
                              </m:den>
                            </m:f>
                          </m:e>
                        </m:d>
                        <m:sSubSup>
                          <m:sSubSupPr>
                            <m:ctrlPr>
                              <a:rPr lang="en-US" altLang="zh-CN" sz="2800" b="0" i="1" smtClean="0">
                                <a:latin typeface="Cambria Math" panose="02040503050406030204" pitchFamily="18" charset="0"/>
                              </a:rPr>
                            </m:ctrlPr>
                          </m:sSubSupPr>
                          <m:e>
                            <m:r>
                              <m:rPr>
                                <m:sty m:val="p"/>
                              </m:rPr>
                              <a:rPr lang="en-US" altLang="zh-CN" sz="2800" b="0" i="0" smtClean="0">
                                <a:latin typeface="Cambria Math" panose="02040503050406030204" pitchFamily="18" charset="0"/>
                              </a:rPr>
                              <m:t>Σ</m:t>
                            </m:r>
                          </m:e>
                          <m:sub>
                            <m:r>
                              <a:rPr lang="en-US" altLang="zh-CN" sz="2800" b="0" i="1" smtClean="0">
                                <a:latin typeface="Cambria Math" panose="02040503050406030204" pitchFamily="18" charset="0"/>
                              </a:rPr>
                              <m:t>𝑖</m:t>
                            </m:r>
                            <m:r>
                              <a:rPr lang="en-US" altLang="zh-CN" sz="2800" b="0" i="1" smtClean="0">
                                <a:latin typeface="Cambria Math" panose="02040503050406030204" pitchFamily="18" charset="0"/>
                              </a:rPr>
                              <m:t>=1</m:t>
                            </m:r>
                          </m:sub>
                          <m:sup>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𝑁</m:t>
                                </m:r>
                              </m:e>
                              <m:sub>
                                <m:r>
                                  <a:rPr lang="en-US" altLang="zh-CN" sz="2800" b="0" i="1" smtClean="0">
                                    <a:latin typeface="Cambria Math" panose="02040503050406030204" pitchFamily="18" charset="0"/>
                                  </a:rPr>
                                  <m:t>𝐼𝐶</m:t>
                                </m:r>
                              </m:sub>
                            </m:sSub>
                          </m:sup>
                        </m:sSubSup>
                        <m:sSup>
                          <m:sSupPr>
                            <m:ctrlPr>
                              <a:rPr lang="en-US" altLang="zh-CN" sz="2800" b="0" i="1" smtClean="0">
                                <a:latin typeface="Cambria Math" panose="02040503050406030204" pitchFamily="18" charset="0"/>
                              </a:rPr>
                            </m:ctrlPr>
                          </m:sSupPr>
                          <m:e>
                            <m:d>
                              <m:dPr>
                                <m:begChr m:val="|"/>
                                <m:endChr m:val="|"/>
                                <m:ctrlPr>
                                  <a:rPr lang="en-US" altLang="zh-CN" sz="2800" b="0" i="1" smtClean="0">
                                    <a:latin typeface="Cambria Math" panose="02040503050406030204" pitchFamily="18" charset="0"/>
                                  </a:rPr>
                                </m:ctrlPr>
                              </m:dPr>
                              <m:e>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𝑢</m:t>
                                    </m:r>
                                  </m:e>
                                  <m:sub>
                                    <m:r>
                                      <a:rPr lang="en-US" altLang="zh-CN" sz="2800" b="0" i="1" smtClean="0">
                                        <a:latin typeface="Cambria Math" panose="02040503050406030204" pitchFamily="18" charset="0"/>
                                      </a:rPr>
                                      <m:t>𝑛𝑒𝑡</m:t>
                                    </m:r>
                                  </m:sub>
                                </m:sSub>
                                <m:d>
                                  <m:dPr>
                                    <m:ctrlPr>
                                      <a:rPr lang="en-US" altLang="zh-CN" sz="2800" b="0" i="1" smtClean="0">
                                        <a:latin typeface="Cambria Math" panose="02040503050406030204" pitchFamily="18" charset="0"/>
                                      </a:rPr>
                                    </m:ctrlPr>
                                  </m:dPr>
                                  <m:e>
                                    <m:sSubSup>
                                      <m:sSubSupPr>
                                        <m:ctrlPr>
                                          <a:rPr lang="en-US" altLang="zh-CN" sz="2800" b="0" i="1" smtClean="0">
                                            <a:latin typeface="Cambria Math" panose="02040503050406030204" pitchFamily="18" charset="0"/>
                                          </a:rPr>
                                        </m:ctrlPr>
                                      </m:sSubSup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𝐼𝐶</m:t>
                                        </m:r>
                                      </m:sub>
                                      <m:sup>
                                        <m:r>
                                          <a:rPr lang="en-US" altLang="zh-CN" sz="2800" b="0" i="1" smtClean="0">
                                            <a:latin typeface="Cambria Math" panose="02040503050406030204" pitchFamily="18" charset="0"/>
                                          </a:rPr>
                                          <m:t>𝑖</m:t>
                                        </m:r>
                                      </m:sup>
                                    </m:sSubSup>
                                    <m:r>
                                      <a:rPr lang="en-US" altLang="zh-CN" sz="2800" b="0" i="1" smtClean="0">
                                        <a:latin typeface="Cambria Math" panose="02040503050406030204" pitchFamily="18" charset="0"/>
                                      </a:rPr>
                                      <m:t>,</m:t>
                                    </m:r>
                                    <m:sSubSup>
                                      <m:sSubSupPr>
                                        <m:ctrlPr>
                                          <a:rPr lang="en-US" altLang="zh-CN" sz="2800" b="0" i="1" smtClean="0">
                                            <a:latin typeface="Cambria Math" panose="02040503050406030204" pitchFamily="18" charset="0"/>
                                          </a:rPr>
                                        </m:ctrlPr>
                                      </m:sSubSupPr>
                                      <m:e>
                                        <m:r>
                                          <a:rPr lang="en-US" altLang="zh-CN" sz="2800" b="0" i="1" smtClean="0">
                                            <a:latin typeface="Cambria Math" panose="02040503050406030204" pitchFamily="18" charset="0"/>
                                          </a:rPr>
                                          <m:t>𝑡</m:t>
                                        </m:r>
                                      </m:e>
                                      <m:sub>
                                        <m:r>
                                          <a:rPr lang="en-US" altLang="zh-CN" sz="2800" b="0" i="1" smtClean="0">
                                            <a:latin typeface="Cambria Math" panose="02040503050406030204" pitchFamily="18" charset="0"/>
                                          </a:rPr>
                                          <m:t>𝐼𝐶</m:t>
                                        </m:r>
                                      </m:sub>
                                      <m:sup>
                                        <m:r>
                                          <a:rPr lang="en-US" altLang="zh-CN" sz="2800" b="0" i="1" smtClean="0">
                                            <a:latin typeface="Cambria Math" panose="02040503050406030204" pitchFamily="18" charset="0"/>
                                          </a:rPr>
                                          <m:t>𝑖</m:t>
                                        </m:r>
                                      </m:sup>
                                    </m:sSubSup>
                                  </m:e>
                                </m:d>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𝑢</m:t>
                                </m:r>
                                <m:d>
                                  <m:dPr>
                                    <m:ctrlPr>
                                      <a:rPr lang="en-US" altLang="zh-CN" sz="2800" b="0" i="1" smtClean="0">
                                        <a:latin typeface="Cambria Math" panose="02040503050406030204" pitchFamily="18" charset="0"/>
                                      </a:rPr>
                                    </m:ctrlPr>
                                  </m:dPr>
                                  <m:e>
                                    <m:sSubSup>
                                      <m:sSubSupPr>
                                        <m:ctrlPr>
                                          <a:rPr lang="en-US" altLang="zh-CN" sz="2800" b="0" i="1" smtClean="0">
                                            <a:latin typeface="Cambria Math" panose="02040503050406030204" pitchFamily="18" charset="0"/>
                                          </a:rPr>
                                        </m:ctrlPr>
                                      </m:sSubSup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𝐼𝐶</m:t>
                                        </m:r>
                                      </m:sub>
                                      <m:sup>
                                        <m:r>
                                          <a:rPr lang="en-US" altLang="zh-CN" sz="2800" b="0" i="1" smtClean="0">
                                            <a:latin typeface="Cambria Math" panose="02040503050406030204" pitchFamily="18" charset="0"/>
                                          </a:rPr>
                                          <m:t>𝑖</m:t>
                                        </m:r>
                                      </m:sup>
                                    </m:sSubSup>
                                    <m:r>
                                      <a:rPr lang="en-US" altLang="zh-CN" sz="2800" b="0" i="1" smtClean="0">
                                        <a:latin typeface="Cambria Math" panose="02040503050406030204" pitchFamily="18" charset="0"/>
                                      </a:rPr>
                                      <m:t>,</m:t>
                                    </m:r>
                                    <m:sSubSup>
                                      <m:sSubSupPr>
                                        <m:ctrlPr>
                                          <a:rPr lang="en-US" altLang="zh-CN" sz="2800" b="0" i="1" smtClean="0">
                                            <a:latin typeface="Cambria Math" panose="02040503050406030204" pitchFamily="18" charset="0"/>
                                          </a:rPr>
                                        </m:ctrlPr>
                                      </m:sSubSupPr>
                                      <m:e>
                                        <m:r>
                                          <a:rPr lang="en-US" altLang="zh-CN" sz="2800" b="0" i="1" smtClean="0">
                                            <a:latin typeface="Cambria Math" panose="02040503050406030204" pitchFamily="18" charset="0"/>
                                          </a:rPr>
                                          <m:t>𝑡</m:t>
                                        </m:r>
                                      </m:e>
                                      <m:sub>
                                        <m:r>
                                          <a:rPr lang="en-US" altLang="zh-CN" sz="2800" b="0" i="1" smtClean="0">
                                            <a:latin typeface="Cambria Math" panose="02040503050406030204" pitchFamily="18" charset="0"/>
                                          </a:rPr>
                                          <m:t>𝐼𝐶</m:t>
                                        </m:r>
                                      </m:sub>
                                      <m:sup>
                                        <m:r>
                                          <a:rPr lang="en-US" altLang="zh-CN" sz="2800" b="0" i="1" smtClean="0">
                                            <a:latin typeface="Cambria Math" panose="02040503050406030204" pitchFamily="18" charset="0"/>
                                          </a:rPr>
                                          <m:t>𝑖</m:t>
                                        </m:r>
                                      </m:sup>
                                    </m:sSubSup>
                                  </m:e>
                                </m:d>
                              </m:e>
                            </m:d>
                          </m:e>
                          <m:sup>
                            <m:r>
                              <a:rPr lang="en-US" altLang="zh-CN" sz="2800" b="0" i="1" smtClean="0">
                                <a:latin typeface="Cambria Math" panose="02040503050406030204" pitchFamily="18" charset="0"/>
                              </a:rPr>
                              <m:t>2</m:t>
                            </m:r>
                          </m:sup>
                        </m:sSup>
                      </m:oMath>
                    </m:oMathPara>
                  </a14:m>
                  <a:endParaRPr lang="zh-CN" altLang="en-US" sz="2800" dirty="0">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34" name="文本框 33">
                  <a:extLst>
                    <a:ext uri="{FF2B5EF4-FFF2-40B4-BE49-F238E27FC236}">
                      <a16:creationId xmlns:a16="http://schemas.microsoft.com/office/drawing/2014/main" id="{44AC80D5-B460-50C3-0767-64D829F98DD7}"/>
                    </a:ext>
                  </a:extLst>
                </p:cNvPr>
                <p:cNvSpPr txBox="1">
                  <a:spLocks noRot="1" noChangeAspect="1" noMove="1" noResize="1" noEditPoints="1" noAdjustHandles="1" noChangeArrowheads="1" noChangeShapeType="1" noTextEdit="1"/>
                </p:cNvSpPr>
                <p:nvPr/>
              </p:nvSpPr>
              <p:spPr>
                <a:xfrm>
                  <a:off x="3990721" y="5249497"/>
                  <a:ext cx="7331815" cy="577402"/>
                </a:xfrm>
                <a:prstGeom prst="rect">
                  <a:avLst/>
                </a:prstGeom>
                <a:blipFill>
                  <a:blip r:embed="rId9"/>
                  <a:stretch>
                    <a:fillRect b="-1064"/>
                  </a:stretch>
                </a:blipFill>
              </p:spPr>
              <p:txBody>
                <a:bodyPr/>
                <a:lstStyle/>
                <a:p>
                  <a:r>
                    <a:rPr lang="zh-CN" altLang="en-US">
                      <a:noFill/>
                    </a:rPr>
                    <a:t> </a:t>
                  </a:r>
                </a:p>
              </p:txBody>
            </p:sp>
          </mc:Fallback>
        </mc:AlternateContent>
        <p:cxnSp>
          <p:nvCxnSpPr>
            <p:cNvPr id="50" name="连接符: 肘形 49">
              <a:extLst>
                <a:ext uri="{FF2B5EF4-FFF2-40B4-BE49-F238E27FC236}">
                  <a16:creationId xmlns:a16="http://schemas.microsoft.com/office/drawing/2014/main" id="{2F5DE7CB-A7CE-8130-6442-5665ED8891F2}"/>
                </a:ext>
              </a:extLst>
            </p:cNvPr>
            <p:cNvCxnSpPr>
              <a:cxnSpLocks/>
              <a:stCxn id="45" idx="2"/>
              <a:endCxn id="47" idx="1"/>
            </p:cNvCxnSpPr>
            <p:nvPr/>
          </p:nvCxnSpPr>
          <p:spPr>
            <a:xfrm rot="16200000" flipH="1">
              <a:off x="4860892" y="4161192"/>
              <a:ext cx="579082" cy="839777"/>
            </a:xfrm>
            <a:prstGeom prst="bentConnector2">
              <a:avLst/>
            </a:prstGeom>
            <a:ln w="19050">
              <a:solidFill>
                <a:schemeClr val="bg1">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1" name="连接符: 肘形 50">
              <a:extLst>
                <a:ext uri="{FF2B5EF4-FFF2-40B4-BE49-F238E27FC236}">
                  <a16:creationId xmlns:a16="http://schemas.microsoft.com/office/drawing/2014/main" id="{6B85EFD4-155F-F0C4-77F5-AB4A47DABAC5}"/>
                </a:ext>
              </a:extLst>
            </p:cNvPr>
            <p:cNvCxnSpPr>
              <a:cxnSpLocks/>
              <a:stCxn id="42" idx="2"/>
              <a:endCxn id="48" idx="1"/>
            </p:cNvCxnSpPr>
            <p:nvPr/>
          </p:nvCxnSpPr>
          <p:spPr>
            <a:xfrm rot="16200000" flipH="1">
              <a:off x="1195263" y="5146780"/>
              <a:ext cx="1903168" cy="189515"/>
            </a:xfrm>
            <a:prstGeom prst="bentConnector2">
              <a:avLst/>
            </a:prstGeom>
            <a:ln w="19050">
              <a:solidFill>
                <a:schemeClr val="bg1">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52" name="矩形: 圆角 51">
              <a:extLst>
                <a:ext uri="{FF2B5EF4-FFF2-40B4-BE49-F238E27FC236}">
                  <a16:creationId xmlns:a16="http://schemas.microsoft.com/office/drawing/2014/main" id="{875987CF-E274-F94E-E9A8-AA66D1913352}"/>
                </a:ext>
              </a:extLst>
            </p:cNvPr>
            <p:cNvSpPr/>
            <p:nvPr/>
          </p:nvSpPr>
          <p:spPr>
            <a:xfrm>
              <a:off x="1302374" y="5548166"/>
              <a:ext cx="1475169" cy="367811"/>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边界条件</a:t>
              </a:r>
            </a:p>
          </p:txBody>
        </p:sp>
        <p:sp>
          <p:nvSpPr>
            <p:cNvPr id="53" name="矩形: 圆角 52">
              <a:extLst>
                <a:ext uri="{FF2B5EF4-FFF2-40B4-BE49-F238E27FC236}">
                  <a16:creationId xmlns:a16="http://schemas.microsoft.com/office/drawing/2014/main" id="{D5B301C1-411F-FDA4-2B2C-B13ED470F51E}"/>
                </a:ext>
              </a:extLst>
            </p:cNvPr>
            <p:cNvSpPr/>
            <p:nvPr/>
          </p:nvSpPr>
          <p:spPr>
            <a:xfrm>
              <a:off x="2777543" y="4881686"/>
              <a:ext cx="1445392" cy="367811"/>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初始条件</a:t>
              </a:r>
            </a:p>
          </p:txBody>
        </p:sp>
        <p:sp>
          <p:nvSpPr>
            <p:cNvPr id="54" name="矩形: 圆角 53">
              <a:extLst>
                <a:ext uri="{FF2B5EF4-FFF2-40B4-BE49-F238E27FC236}">
                  <a16:creationId xmlns:a16="http://schemas.microsoft.com/office/drawing/2014/main" id="{F399C3DA-DFCA-C8CF-AD60-731E39F9E616}"/>
                </a:ext>
              </a:extLst>
            </p:cNvPr>
            <p:cNvSpPr/>
            <p:nvPr/>
          </p:nvSpPr>
          <p:spPr>
            <a:xfrm>
              <a:off x="4759655" y="4368786"/>
              <a:ext cx="1147857" cy="400302"/>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预测解</a:t>
              </a:r>
            </a:p>
          </p:txBody>
        </p:sp>
      </p:grpSp>
      <p:sp>
        <p:nvSpPr>
          <p:cNvPr id="55" name="文本框 54">
            <a:extLst>
              <a:ext uri="{FF2B5EF4-FFF2-40B4-BE49-F238E27FC236}">
                <a16:creationId xmlns:a16="http://schemas.microsoft.com/office/drawing/2014/main" id="{BBED7852-0AC4-8A01-FA06-BEA116EFD080}"/>
              </a:ext>
            </a:extLst>
          </p:cNvPr>
          <p:cNvSpPr txBox="1"/>
          <p:nvPr/>
        </p:nvSpPr>
        <p:spPr>
          <a:xfrm>
            <a:off x="279866" y="1724164"/>
            <a:ext cx="11778163" cy="540725"/>
          </a:xfrm>
          <a:prstGeom prst="rect">
            <a:avLst/>
          </a:prstGeom>
          <a:noFill/>
        </p:spPr>
        <p:txBody>
          <a:bodyPr wrap="square" rtlCol="0">
            <a:spAutoFit/>
          </a:bodyPr>
          <a:lstStyle/>
          <a:p>
            <a:pPr algn="just">
              <a:lnSpc>
                <a:spcPct val="120000"/>
              </a:lnSpc>
            </a:pPr>
            <a:r>
              <a:rPr lang="zh-CN" altLang="en-US" sz="2800" dirty="0">
                <a:latin typeface="楷体" panose="02010609060101010101" pitchFamily="49" charset="-122"/>
                <a:ea typeface="楷体" panose="02010609060101010101" pitchFamily="49" charset="-122"/>
                <a:cs typeface="Times New Roman" panose="02020603050405020304" pitchFamily="18" charset="0"/>
              </a:rPr>
              <a:t>薛定谔方程</a:t>
            </a:r>
            <a:r>
              <a:rPr lang="zh-CN" altLang="en-US" sz="2800" b="1" dirty="0">
                <a:latin typeface="楷体" panose="02010609060101010101" pitchFamily="49" charset="-122"/>
                <a:ea typeface="楷体" panose="02010609060101010101" pitchFamily="49" charset="-122"/>
                <a:cs typeface="Times New Roman" panose="02020603050405020304" pitchFamily="18" charset="0"/>
              </a:rPr>
              <a:t>无量纲化</a:t>
            </a:r>
            <a:endParaRPr lang="en-US" altLang="zh-CN" sz="2800" b="1" dirty="0">
              <a:latin typeface="楷体" panose="02010609060101010101" pitchFamily="49" charset="-122"/>
              <a:ea typeface="楷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1DF449D1-DEFC-33E5-4430-877440DCCC19}"/>
                  </a:ext>
                </a:extLst>
              </p:cNvPr>
              <p:cNvSpPr txBox="1"/>
              <p:nvPr/>
            </p:nvSpPr>
            <p:spPr>
              <a:xfrm>
                <a:off x="3794416" y="1442596"/>
                <a:ext cx="6930680" cy="2078967"/>
              </a:xfrm>
              <a:prstGeom prst="rect">
                <a:avLst/>
              </a:prstGeom>
              <a:noFill/>
            </p:spPr>
            <p:txBody>
              <a:bodyPr wrap="none" rtlCol="0">
                <a:spAutoFit/>
              </a:bodyPr>
              <a:lstStyle/>
              <a:p>
                <a:pPr algn="just">
                  <a:lnSpc>
                    <a:spcPct val="120000"/>
                  </a:lnSpc>
                </a:pPr>
                <a14:m>
                  <m:oMathPara xmlns:m="http://schemas.openxmlformats.org/officeDocument/2006/math">
                    <m:oMathParaPr>
                      <m:jc m:val="centerGroup"/>
                    </m:oMathParaPr>
                    <m:oMath xmlns:m="http://schemas.openxmlformats.org/officeDocument/2006/math">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𝑖</m:t>
                      </m:r>
                      <m:sSub>
                        <m:sSubPr>
                          <m:ctrlP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m:t>
                          </m:r>
                        </m:e>
                        <m:sub>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𝑡</m:t>
                          </m:r>
                        </m:sub>
                      </m:sSub>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𝜓</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𝑥</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𝑦</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𝑡</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m:t>
                      </m:r>
                      <m:d>
                        <m:dPr>
                          <m:ctrlP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ctrlPr>
                        </m:dPr>
                        <m:e>
                          <m:f>
                            <m:fPr>
                              <m:ctrlP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ctrlPr>
                            </m:fPr>
                            <m:num>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1</m:t>
                              </m:r>
                            </m:num>
                            <m:den>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2</m:t>
                              </m:r>
                            </m:den>
                          </m:f>
                          <m:sSup>
                            <m:sSupPr>
                              <m:ctrlP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ctrlPr>
                            </m:sSupPr>
                            <m:e>
                              <m:r>
                                <m:rPr>
                                  <m:sty m:val="p"/>
                                </m:rPr>
                                <a:rPr lang="en-US" altLang="zh-CN" sz="2800" b="0" i="0" smtClean="0">
                                  <a:latin typeface="Cambria Math" panose="02040503050406030204" pitchFamily="18" charset="0"/>
                                  <a:ea typeface="微软雅黑" panose="020B0503020204020204" pitchFamily="34" charset="-122"/>
                                  <a:cs typeface="Times New Roman" panose="02020603050405020304" pitchFamily="18" charset="0"/>
                                </a:rPr>
                                <m:t>∇</m:t>
                              </m:r>
                            </m:e>
                            <m:sup>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2</m:t>
                              </m:r>
                            </m:sup>
                          </m:sSup>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𝑉</m:t>
                          </m:r>
                          <m:d>
                            <m:dPr>
                              <m:ctrlP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ctrlPr>
                            </m:dPr>
                            <m:e>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𝑥</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𝑦</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𝑡</m:t>
                              </m:r>
                            </m:e>
                          </m:d>
                        </m:e>
                      </m:d>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𝜓</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𝑥</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𝑦</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𝑡</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m:t>
                      </m:r>
                    </m:oMath>
                  </m:oMathPara>
                </a14:m>
                <a:endParaRPr lang="en-US" altLang="zh-CN" sz="2800" dirty="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20000"/>
                  </a:lnSpc>
                </a:pPr>
                <a14:m>
                  <m:oMath xmlns:m="http://schemas.openxmlformats.org/officeDocument/2006/math">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𝑉</m:t>
                    </m:r>
                    <m:d>
                      <m:dPr>
                        <m:ctrlP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ctrlPr>
                      </m:dPr>
                      <m:e>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𝑥</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𝑦</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𝑡</m:t>
                        </m:r>
                      </m:e>
                    </m:d>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m:t>
                    </m:r>
                    <m:sSub>
                      <m:sSubPr>
                        <m:ctrlP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𝐸</m:t>
                        </m:r>
                      </m:e>
                      <m:sub>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0</m:t>
                        </m:r>
                      </m:sub>
                    </m:sSub>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𝑥</m:t>
                    </m:r>
                    <m:r>
                      <a:rPr lang="en-US" altLang="zh-CN" sz="2800" b="0" i="1" smtClean="0">
                        <a:latin typeface="Cambria Math" panose="02040503050406030204" pitchFamily="18" charset="0"/>
                        <a:ea typeface="微软雅黑" panose="020B0503020204020204" pitchFamily="34" charset="-122"/>
                        <a:cs typeface="Times New Roman" panose="02020603050405020304" pitchFamily="18" charset="0"/>
                      </a:rPr>
                      <m:t> </m:t>
                    </m:r>
                    <m:r>
                      <a:rPr lang="zh-CN" altLang="en-US" sz="2800" i="1">
                        <a:latin typeface="Cambria Math" panose="02040503050406030204" pitchFamily="18" charset="0"/>
                        <a:ea typeface="微软雅黑" panose="020B0503020204020204" pitchFamily="34" charset="-122"/>
                        <a:cs typeface="Times New Roman" panose="02020603050405020304" pitchFamily="18" charset="0"/>
                      </a:rPr>
                      <m:t>（</m:t>
                    </m:r>
                  </m:oMath>
                </a14:m>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匀强电场</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800" dirty="0">
                  <a:latin typeface="Times New Roman" panose="02020603050405020304" pitchFamily="18" charset="0"/>
                  <a:ea typeface="微软雅黑" panose="020B0503020204020204" pitchFamily="34" charset="-122"/>
                  <a:cs typeface="Times New Roman" panose="02020603050405020304" pitchFamily="18" charset="0"/>
                </a:endParaRPr>
              </a:p>
              <a:p>
                <a:endParaRPr lang="zh-CN" altLang="en-US" sz="2000" dirty="0"/>
              </a:p>
            </p:txBody>
          </p:sp>
        </mc:Choice>
        <mc:Fallback xmlns="">
          <p:sp>
            <p:nvSpPr>
              <p:cNvPr id="56" name="文本框 55">
                <a:extLst>
                  <a:ext uri="{FF2B5EF4-FFF2-40B4-BE49-F238E27FC236}">
                    <a16:creationId xmlns:a16="http://schemas.microsoft.com/office/drawing/2014/main" id="{1DF449D1-DEFC-33E5-4430-877440DCCC19}"/>
                  </a:ext>
                </a:extLst>
              </p:cNvPr>
              <p:cNvSpPr txBox="1">
                <a:spLocks noRot="1" noChangeAspect="1" noMove="1" noResize="1" noEditPoints="1" noAdjustHandles="1" noChangeArrowheads="1" noChangeShapeType="1" noTextEdit="1"/>
              </p:cNvSpPr>
              <p:nvPr/>
            </p:nvSpPr>
            <p:spPr>
              <a:xfrm>
                <a:off x="3794416" y="1442596"/>
                <a:ext cx="6930680" cy="2078967"/>
              </a:xfrm>
              <a:prstGeom prst="rect">
                <a:avLst/>
              </a:prstGeom>
              <a:blipFill>
                <a:blip r:embed="rId10"/>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52962218"/>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5A552-75E6-9A66-CFFE-DC4B6BE19D04}"/>
            </a:ext>
          </a:extLst>
        </p:cNvPr>
        <p:cNvGrpSpPr/>
        <p:nvPr/>
      </p:nvGrpSpPr>
      <p:grpSpPr>
        <a:xfrm>
          <a:off x="0" y="0"/>
          <a:ext cx="0" cy="0"/>
          <a:chOff x="0" y="0"/>
          <a:chExt cx="0" cy="0"/>
        </a:xfrm>
      </p:grpSpPr>
      <p:sp>
        <p:nvSpPr>
          <p:cNvPr id="3" name="灯片编号占位符 4">
            <a:extLst>
              <a:ext uri="{FF2B5EF4-FFF2-40B4-BE49-F238E27FC236}">
                <a16:creationId xmlns:a16="http://schemas.microsoft.com/office/drawing/2014/main" id="{45B1660A-58B2-2521-4D4C-DB5BC513128A}"/>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38</a:t>
            </a:fld>
            <a:endParaRPr lang="zh-CN" altLang="en-US" sz="2400" b="1" dirty="0"/>
          </a:p>
        </p:txBody>
      </p:sp>
      <p:sp>
        <p:nvSpPr>
          <p:cNvPr id="2" name="TextBox 5">
            <a:extLst>
              <a:ext uri="{FF2B5EF4-FFF2-40B4-BE49-F238E27FC236}">
                <a16:creationId xmlns:a16="http://schemas.microsoft.com/office/drawing/2014/main" id="{FB82EBC1-82FF-C827-6050-420DDC8057B6}"/>
              </a:ext>
            </a:extLst>
          </p:cNvPr>
          <p:cNvSpPr txBox="1">
            <a:spLocks noChangeArrowheads="1"/>
          </p:cNvSpPr>
          <p:nvPr/>
        </p:nvSpPr>
        <p:spPr bwMode="auto">
          <a:xfrm>
            <a:off x="191344" y="158468"/>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涡旋粒子在外场中的演化问题</a:t>
            </a:r>
          </a:p>
        </p:txBody>
      </p:sp>
      <p:sp>
        <p:nvSpPr>
          <p:cNvPr id="5" name="矩形 4">
            <a:extLst>
              <a:ext uri="{FF2B5EF4-FFF2-40B4-BE49-F238E27FC236}">
                <a16:creationId xmlns:a16="http://schemas.microsoft.com/office/drawing/2014/main" id="{D75C1881-C87F-E156-9136-E9F78BBA490C}"/>
              </a:ext>
            </a:extLst>
          </p:cNvPr>
          <p:cNvSpPr/>
          <p:nvPr/>
        </p:nvSpPr>
        <p:spPr>
          <a:xfrm>
            <a:off x="347072" y="905866"/>
            <a:ext cx="8466728" cy="662554"/>
          </a:xfrm>
          <a:prstGeom prst="rect">
            <a:avLst/>
          </a:prstGeom>
          <a:noFill/>
        </p:spPr>
        <p:txBody>
          <a:bodyPr wrap="square" anchor="ctr">
            <a:spAutoFit/>
          </a:bodyPr>
          <a:lstStyle/>
          <a:p>
            <a:pPr marL="457200" indent="-457200">
              <a:lnSpc>
                <a:spcPct val="150000"/>
              </a:lnSpc>
              <a:buFont typeface="Wingdings" panose="05000000000000000000" pitchFamily="2" charset="2"/>
              <a:buChar char="p"/>
              <a:defRPr/>
            </a:pPr>
            <a:r>
              <a:rPr lang="zh-CN" altLang="en-US" sz="2800" b="1" dirty="0">
                <a:solidFill>
                  <a:schemeClr val="bg1"/>
                </a:solidFill>
                <a:latin typeface="微软雅黑" panose="020B0503020204020204" pitchFamily="34" charset="-122"/>
                <a:ea typeface="微软雅黑" panose="020B0503020204020204" pitchFamily="34" charset="-122"/>
              </a:rPr>
              <a:t>利用双色激光场的非线性康普顿散射机制</a:t>
            </a:r>
          </a:p>
        </p:txBody>
      </p:sp>
      <p:grpSp>
        <p:nvGrpSpPr>
          <p:cNvPr id="6" name="组合 5">
            <a:extLst>
              <a:ext uri="{FF2B5EF4-FFF2-40B4-BE49-F238E27FC236}">
                <a16:creationId xmlns:a16="http://schemas.microsoft.com/office/drawing/2014/main" id="{BF1D5A49-1E5F-EFE8-0E6E-DABE3026127D}"/>
              </a:ext>
            </a:extLst>
          </p:cNvPr>
          <p:cNvGrpSpPr/>
          <p:nvPr/>
        </p:nvGrpSpPr>
        <p:grpSpPr>
          <a:xfrm>
            <a:off x="124144" y="1187680"/>
            <a:ext cx="11965289" cy="2820809"/>
            <a:chOff x="113356" y="3330688"/>
            <a:chExt cx="11965289" cy="2820809"/>
          </a:xfrm>
        </p:grpSpPr>
        <p:pic>
          <p:nvPicPr>
            <p:cNvPr id="7" name="psi_re_evolution">
              <a:hlinkClick r:id="" action="ppaction://media"/>
              <a:extLst>
                <a:ext uri="{FF2B5EF4-FFF2-40B4-BE49-F238E27FC236}">
                  <a16:creationId xmlns:a16="http://schemas.microsoft.com/office/drawing/2014/main" id="{346A060D-EF3C-D98D-D383-1E1885B7808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3356" y="3463007"/>
              <a:ext cx="4032735" cy="2688490"/>
            </a:xfrm>
            <a:prstGeom prst="rect">
              <a:avLst/>
            </a:prstGeom>
          </p:spPr>
        </p:pic>
        <p:pic>
          <p:nvPicPr>
            <p:cNvPr id="8" name="psi_im_evolution">
              <a:hlinkClick r:id="" action="ppaction://media"/>
              <a:extLst>
                <a:ext uri="{FF2B5EF4-FFF2-40B4-BE49-F238E27FC236}">
                  <a16:creationId xmlns:a16="http://schemas.microsoft.com/office/drawing/2014/main" id="{6FE4DCAC-324F-44A6-CB3B-63E2220A1498}"/>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079634" y="3463008"/>
              <a:ext cx="4032734" cy="2688489"/>
            </a:xfrm>
            <a:prstGeom prst="rect">
              <a:avLst/>
            </a:prstGeom>
          </p:spPr>
        </p:pic>
        <p:pic>
          <p:nvPicPr>
            <p:cNvPr id="9" name="psi2_evolution">
              <a:hlinkClick r:id="" action="ppaction://media"/>
              <a:extLst>
                <a:ext uri="{FF2B5EF4-FFF2-40B4-BE49-F238E27FC236}">
                  <a16:creationId xmlns:a16="http://schemas.microsoft.com/office/drawing/2014/main" id="{E991D0D3-1F31-1BE5-1662-DB88B2D64D3F}"/>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045911" y="3463008"/>
              <a:ext cx="4032734" cy="2688489"/>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08D6DC58-E647-5587-BCC9-8B6220AB80B7}"/>
                    </a:ext>
                  </a:extLst>
                </p:cNvPr>
                <p:cNvSpPr txBox="1"/>
                <p:nvPr/>
              </p:nvSpPr>
              <p:spPr>
                <a:xfrm>
                  <a:off x="1139378" y="3330689"/>
                  <a:ext cx="1819317" cy="430887"/>
                </a:xfrm>
                <a:prstGeom prst="rect">
                  <a:avLst/>
                </a:prstGeom>
                <a:noFill/>
              </p:spPr>
              <p:txBody>
                <a:bodyPr wrap="square" rtlCol="0">
                  <a:spAutoFit/>
                </a:bodyPr>
                <a:lstStyle/>
                <a:p>
                  <a14:m>
                    <m:oMath xmlns:m="http://schemas.openxmlformats.org/officeDocument/2006/math">
                      <m:r>
                        <a:rPr lang="en-US" altLang="zh-CN" sz="2200" b="1" i="1" smtClean="0">
                          <a:latin typeface="Cambria Math" panose="02040503050406030204" pitchFamily="18" charset="0"/>
                          <a:ea typeface="微软雅黑" panose="020B0503020204020204" pitchFamily="34" charset="-122"/>
                          <a:cs typeface="Times New Roman" panose="02020603050405020304" pitchFamily="18" charset="0"/>
                        </a:rPr>
                        <m:t>𝑹𝒆</m:t>
                      </m:r>
                      <m:r>
                        <a:rPr lang="en-US" altLang="zh-CN" sz="2200" b="1" i="1" smtClean="0">
                          <a:latin typeface="Cambria Math" panose="02040503050406030204" pitchFamily="18" charset="0"/>
                          <a:ea typeface="微软雅黑" panose="020B0503020204020204" pitchFamily="34" charset="-122"/>
                          <a:cs typeface="Times New Roman" panose="02020603050405020304" pitchFamily="18" charset="0"/>
                        </a:rPr>
                        <m:t>(</m:t>
                      </m:r>
                      <m:r>
                        <a:rPr lang="en-US" altLang="zh-CN" sz="2200" b="1" i="1" smtClean="0">
                          <a:latin typeface="Cambria Math" panose="02040503050406030204" pitchFamily="18" charset="0"/>
                          <a:ea typeface="微软雅黑" panose="020B0503020204020204" pitchFamily="34" charset="-122"/>
                          <a:cs typeface="Times New Roman" panose="02020603050405020304" pitchFamily="18" charset="0"/>
                        </a:rPr>
                        <m:t>𝝍</m:t>
                      </m:r>
                      <m:r>
                        <a:rPr lang="en-US" altLang="zh-CN" sz="2200" b="1" i="1" smtClean="0">
                          <a:latin typeface="Cambria Math" panose="02040503050406030204" pitchFamily="18" charset="0"/>
                          <a:ea typeface="微软雅黑" panose="020B0503020204020204" pitchFamily="34" charset="-122"/>
                          <a:cs typeface="Times New Roman" panose="02020603050405020304" pitchFamily="18" charset="0"/>
                        </a:rPr>
                        <m:t>)</m:t>
                      </m:r>
                    </m:oMath>
                  </a14:m>
                  <a:r>
                    <a:rPr lang="zh-CN" altLang="en-US" sz="2200" b="1" dirty="0">
                      <a:latin typeface="楷体" panose="02010609060101010101" pitchFamily="49" charset="-122"/>
                      <a:ea typeface="楷体" panose="02010609060101010101" pitchFamily="49" charset="-122"/>
                      <a:cs typeface="Times New Roman" panose="02020603050405020304" pitchFamily="18" charset="0"/>
                    </a:rPr>
                    <a:t>演化</a:t>
                  </a:r>
                </a:p>
              </p:txBody>
            </p:sp>
          </mc:Choice>
          <mc:Fallback xmlns="">
            <p:sp>
              <p:nvSpPr>
                <p:cNvPr id="16" name="文本框 15">
                  <a:extLst>
                    <a:ext uri="{FF2B5EF4-FFF2-40B4-BE49-F238E27FC236}">
                      <a16:creationId xmlns:a16="http://schemas.microsoft.com/office/drawing/2014/main" id="{C62454BA-2AF0-7059-8106-790CC1E21E5C}"/>
                    </a:ext>
                  </a:extLst>
                </p:cNvPr>
                <p:cNvSpPr txBox="1">
                  <a:spLocks noRot="1" noChangeAspect="1" noMove="1" noResize="1" noEditPoints="1" noAdjustHandles="1" noChangeArrowheads="1" noChangeShapeType="1" noTextEdit="1"/>
                </p:cNvSpPr>
                <p:nvPr/>
              </p:nvSpPr>
              <p:spPr>
                <a:xfrm>
                  <a:off x="1139378" y="3330689"/>
                  <a:ext cx="1819317" cy="430887"/>
                </a:xfrm>
                <a:prstGeom prst="rect">
                  <a:avLst/>
                </a:prstGeom>
                <a:blipFill>
                  <a:blip r:embed="rId13"/>
                  <a:stretch>
                    <a:fillRect l="-336" t="-14085" b="-2394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E3EE3E51-6395-E02A-B876-7FE3A7383DCE}"/>
                    </a:ext>
                  </a:extLst>
                </p:cNvPr>
                <p:cNvSpPr txBox="1"/>
                <p:nvPr/>
              </p:nvSpPr>
              <p:spPr>
                <a:xfrm>
                  <a:off x="5086996" y="3330688"/>
                  <a:ext cx="1657943" cy="430887"/>
                </a:xfrm>
                <a:prstGeom prst="rect">
                  <a:avLst/>
                </a:prstGeom>
                <a:noFill/>
              </p:spPr>
              <p:txBody>
                <a:bodyPr wrap="square" rtlCol="0">
                  <a:spAutoFit/>
                </a:bodyPr>
                <a:lstStyle/>
                <a:p>
                  <a14:m>
                    <m:oMath xmlns:m="http://schemas.openxmlformats.org/officeDocument/2006/math">
                      <m:r>
                        <a:rPr lang="en-US" altLang="zh-CN" sz="2200" b="1" i="1" smtClean="0">
                          <a:latin typeface="Cambria Math" panose="02040503050406030204" pitchFamily="18" charset="0"/>
                          <a:ea typeface="微软雅黑" panose="020B0503020204020204" pitchFamily="34" charset="-122"/>
                          <a:cs typeface="Times New Roman" panose="02020603050405020304" pitchFamily="18" charset="0"/>
                        </a:rPr>
                        <m:t>𝑰𝒎</m:t>
                      </m:r>
                      <m:r>
                        <a:rPr lang="en-US" altLang="zh-CN" sz="2200" b="1" i="1" smtClean="0">
                          <a:latin typeface="Cambria Math" panose="02040503050406030204" pitchFamily="18" charset="0"/>
                          <a:ea typeface="微软雅黑" panose="020B0503020204020204" pitchFamily="34" charset="-122"/>
                          <a:cs typeface="Times New Roman" panose="02020603050405020304" pitchFamily="18" charset="0"/>
                        </a:rPr>
                        <m:t>(</m:t>
                      </m:r>
                      <m:r>
                        <a:rPr lang="en-US" altLang="zh-CN" sz="2200" b="1" i="1" smtClean="0">
                          <a:latin typeface="Cambria Math" panose="02040503050406030204" pitchFamily="18" charset="0"/>
                          <a:ea typeface="微软雅黑" panose="020B0503020204020204" pitchFamily="34" charset="-122"/>
                          <a:cs typeface="Times New Roman" panose="02020603050405020304" pitchFamily="18" charset="0"/>
                        </a:rPr>
                        <m:t>𝝍</m:t>
                      </m:r>
                      <m:r>
                        <a:rPr lang="en-US" altLang="zh-CN" sz="2200" b="1" i="1" smtClean="0">
                          <a:latin typeface="Cambria Math" panose="02040503050406030204" pitchFamily="18" charset="0"/>
                          <a:ea typeface="微软雅黑" panose="020B0503020204020204" pitchFamily="34" charset="-122"/>
                          <a:cs typeface="Times New Roman" panose="02020603050405020304" pitchFamily="18" charset="0"/>
                        </a:rPr>
                        <m:t>)</m:t>
                      </m:r>
                    </m:oMath>
                  </a14:m>
                  <a:r>
                    <a:rPr lang="zh-CN" altLang="en-US" sz="2200" b="1" dirty="0">
                      <a:latin typeface="楷体" panose="02010609060101010101" pitchFamily="49" charset="-122"/>
                      <a:ea typeface="楷体" panose="02010609060101010101" pitchFamily="49" charset="-122"/>
                      <a:cs typeface="Times New Roman" panose="02020603050405020304" pitchFamily="18" charset="0"/>
                    </a:rPr>
                    <a:t>演化</a:t>
                  </a:r>
                </a:p>
              </p:txBody>
            </p:sp>
          </mc:Choice>
          <mc:Fallback xmlns="">
            <p:sp>
              <p:nvSpPr>
                <p:cNvPr id="18" name="文本框 17">
                  <a:extLst>
                    <a:ext uri="{FF2B5EF4-FFF2-40B4-BE49-F238E27FC236}">
                      <a16:creationId xmlns:a16="http://schemas.microsoft.com/office/drawing/2014/main" id="{AE2E4A06-88D3-1539-127C-96A19046F742}"/>
                    </a:ext>
                  </a:extLst>
                </p:cNvPr>
                <p:cNvSpPr txBox="1">
                  <a:spLocks noRot="1" noChangeAspect="1" noMove="1" noResize="1" noEditPoints="1" noAdjustHandles="1" noChangeArrowheads="1" noChangeShapeType="1" noTextEdit="1"/>
                </p:cNvSpPr>
                <p:nvPr/>
              </p:nvSpPr>
              <p:spPr>
                <a:xfrm>
                  <a:off x="5086996" y="3330688"/>
                  <a:ext cx="1657943" cy="430887"/>
                </a:xfrm>
                <a:prstGeom prst="rect">
                  <a:avLst/>
                </a:prstGeom>
                <a:blipFill>
                  <a:blip r:embed="rId14"/>
                  <a:stretch>
                    <a:fillRect l="-368" t="-14085" b="-23944"/>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62989D8E-7CA4-5215-01D9-4BF2F1E4C72F}"/>
                </a:ext>
              </a:extLst>
            </p:cNvPr>
            <p:cNvSpPr txBox="1"/>
            <p:nvPr/>
          </p:nvSpPr>
          <p:spPr>
            <a:xfrm>
              <a:off x="8874852" y="3330688"/>
              <a:ext cx="1903045" cy="430887"/>
            </a:xfrm>
            <a:prstGeom prst="rect">
              <a:avLst/>
            </a:prstGeom>
            <a:noFill/>
          </p:spPr>
          <p:txBody>
            <a:bodyPr wrap="square" rtlCol="0">
              <a:spAutoFit/>
            </a:bodyPr>
            <a:lstStyle/>
            <a:p>
              <a:r>
                <a:rPr lang="zh-CN" altLang="en-US" sz="2200" b="1" dirty="0">
                  <a:latin typeface="楷体" panose="02010609060101010101" pitchFamily="49" charset="-122"/>
                  <a:ea typeface="楷体" panose="02010609060101010101" pitchFamily="49" charset="-122"/>
                  <a:cs typeface="Times New Roman" panose="02020603050405020304" pitchFamily="18" charset="0"/>
                </a:rPr>
                <a:t>概率密度演化</a:t>
              </a:r>
            </a:p>
          </p:txBody>
        </p:sp>
      </p:grpSp>
      <p:pic>
        <p:nvPicPr>
          <p:cNvPr id="13" name="图片 12" descr="图表&#10;&#10;低可信度">
            <a:extLst>
              <a:ext uri="{FF2B5EF4-FFF2-40B4-BE49-F238E27FC236}">
                <a16:creationId xmlns:a16="http://schemas.microsoft.com/office/drawing/2014/main" id="{3E710D08-244C-8FAF-B4C3-E10B021AD2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99042" y="3915625"/>
            <a:ext cx="3878854" cy="2585903"/>
          </a:xfrm>
          <a:prstGeom prst="rect">
            <a:avLst/>
          </a:prstGeom>
        </p:spPr>
      </p:pic>
      <p:grpSp>
        <p:nvGrpSpPr>
          <p:cNvPr id="14" name="组合 13">
            <a:extLst>
              <a:ext uri="{FF2B5EF4-FFF2-40B4-BE49-F238E27FC236}">
                <a16:creationId xmlns:a16="http://schemas.microsoft.com/office/drawing/2014/main" id="{71F61F9B-893E-7FDD-B6BB-A8217B37A89E}"/>
              </a:ext>
            </a:extLst>
          </p:cNvPr>
          <p:cNvGrpSpPr/>
          <p:nvPr/>
        </p:nvGrpSpPr>
        <p:grpSpPr>
          <a:xfrm>
            <a:off x="821743" y="4169034"/>
            <a:ext cx="4712572" cy="2356287"/>
            <a:chOff x="821743" y="4303729"/>
            <a:chExt cx="4712572" cy="2356287"/>
          </a:xfrm>
        </p:grpSpPr>
        <p:pic>
          <p:nvPicPr>
            <p:cNvPr id="15" name="图片 14" descr="图表, 折线图">
              <a:extLst>
                <a:ext uri="{FF2B5EF4-FFF2-40B4-BE49-F238E27FC236}">
                  <a16:creationId xmlns:a16="http://schemas.microsoft.com/office/drawing/2014/main" id="{ED663B34-80A1-9665-EB25-F1F24236080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1743" y="4303729"/>
              <a:ext cx="4712572" cy="2356287"/>
            </a:xfrm>
            <a:prstGeom prst="rect">
              <a:avLst/>
            </a:prstGeom>
          </p:spPr>
        </p:pic>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252A3A78-94D1-E5B2-A486-0889F9E3FB4A}"/>
                    </a:ext>
                  </a:extLst>
                </p:cNvPr>
                <p:cNvSpPr txBox="1"/>
                <p:nvPr/>
              </p:nvSpPr>
              <p:spPr>
                <a:xfrm>
                  <a:off x="3178029" y="5440148"/>
                  <a:ext cx="2197814" cy="94525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𝑎</m:t>
                            </m:r>
                          </m:e>
                        </m:acc>
                        <m:r>
                          <a:rPr lang="en-US" altLang="zh-CN" b="0" i="1" smtClean="0">
                            <a:latin typeface="Cambria Math" panose="02040503050406030204" pitchFamily="18" charset="0"/>
                          </a:rPr>
                          <m:t>=0.1273</m:t>
                        </m:r>
                      </m:oMath>
                    </m:oMathPara>
                  </a14:m>
                  <a:endParaRPr lang="en-US" altLang="zh-CN" b="0" dirty="0"/>
                </a:p>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𝑡h𝑒𝑜𝑟𝑦</m:t>
                            </m:r>
                          </m:sub>
                        </m:sSub>
                        <m:r>
                          <a:rPr lang="en-US" altLang="zh-CN" b="0" i="1" smtClean="0">
                            <a:latin typeface="Cambria Math" panose="02040503050406030204" pitchFamily="18" charset="0"/>
                          </a:rPr>
                          <m:t>=0.1200</m:t>
                        </m:r>
                      </m:oMath>
                    </m:oMathPara>
                  </a14:m>
                  <a:endParaRPr lang="en-US" altLang="zh-CN" b="0" dirty="0"/>
                </a:p>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𝑅𝑒𝑙𝐸𝑟</m:t>
                        </m:r>
                        <m:r>
                          <a:rPr lang="en-US" altLang="zh-CN" b="0" i="1" smtClean="0">
                            <a:latin typeface="Cambria Math" panose="02040503050406030204" pitchFamily="18" charset="0"/>
                          </a:rPr>
                          <m:t>=6.08</m:t>
                        </m:r>
                        <m:r>
                          <a:rPr lang="en-US" altLang="zh-CN" b="0" i="1" smtClean="0">
                            <a:latin typeface="Cambria Math" panose="02040503050406030204" pitchFamily="18" charset="0"/>
                          </a:rPr>
                          <m:t>𝑒</m:t>
                        </m:r>
                        <m:r>
                          <a:rPr lang="en-US" altLang="zh-CN" b="0" i="1" smtClean="0">
                            <a:latin typeface="Cambria Math" panose="02040503050406030204" pitchFamily="18" charset="0"/>
                          </a:rPr>
                          <m:t>−2</m:t>
                        </m:r>
                      </m:oMath>
                    </m:oMathPara>
                  </a14:m>
                  <a:endParaRPr lang="en-US" altLang="zh-CN" b="0" dirty="0"/>
                </a:p>
              </p:txBody>
            </p:sp>
          </mc:Choice>
          <mc:Fallback xmlns="">
            <p:sp>
              <p:nvSpPr>
                <p:cNvPr id="24" name="文本框 23">
                  <a:extLst>
                    <a:ext uri="{FF2B5EF4-FFF2-40B4-BE49-F238E27FC236}">
                      <a16:creationId xmlns:a16="http://schemas.microsoft.com/office/drawing/2014/main" id="{4AD72E8E-FBDA-A1A2-33CB-E4BCFCBE0355}"/>
                    </a:ext>
                  </a:extLst>
                </p:cNvPr>
                <p:cNvSpPr txBox="1">
                  <a:spLocks noRot="1" noChangeAspect="1" noMove="1" noResize="1" noEditPoints="1" noAdjustHandles="1" noChangeArrowheads="1" noChangeShapeType="1" noTextEdit="1"/>
                </p:cNvSpPr>
                <p:nvPr/>
              </p:nvSpPr>
              <p:spPr>
                <a:xfrm>
                  <a:off x="3178029" y="5440148"/>
                  <a:ext cx="2197814" cy="945259"/>
                </a:xfrm>
                <a:prstGeom prst="rect">
                  <a:avLst/>
                </a:prstGeom>
                <a:blipFill>
                  <a:blip r:embed="rId17"/>
                  <a:stretch>
                    <a:fillRect t="-2581"/>
                  </a:stretch>
                </a:blipFill>
              </p:spPr>
              <p:txBody>
                <a:bodyPr/>
                <a:lstStyle/>
                <a:p>
                  <a:r>
                    <a:rPr lang="zh-CN" altLang="en-US">
                      <a:noFill/>
                    </a:rPr>
                    <a:t> </a:t>
                  </a:r>
                </a:p>
              </p:txBody>
            </p:sp>
          </mc:Fallback>
        </mc:AlternateContent>
      </p:grpSp>
      <p:sp>
        <p:nvSpPr>
          <p:cNvPr id="17" name="文本框 16">
            <a:extLst>
              <a:ext uri="{FF2B5EF4-FFF2-40B4-BE49-F238E27FC236}">
                <a16:creationId xmlns:a16="http://schemas.microsoft.com/office/drawing/2014/main" id="{BD36E7A2-F262-9ADC-EDDB-A18F5EA5D64E}"/>
              </a:ext>
            </a:extLst>
          </p:cNvPr>
          <p:cNvSpPr txBox="1"/>
          <p:nvPr/>
        </p:nvSpPr>
        <p:spPr>
          <a:xfrm>
            <a:off x="147330" y="3913101"/>
            <a:ext cx="2059022" cy="476669"/>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n"/>
            </a:pPr>
            <a:r>
              <a:rPr lang="zh-CN" altLang="en-US" sz="2400" b="1" dirty="0">
                <a:latin typeface="楷体" panose="02010609060101010101" pitchFamily="49" charset="-122"/>
                <a:ea typeface="楷体" panose="02010609060101010101" pitchFamily="49" charset="-122"/>
                <a:cs typeface="Times New Roman" panose="02020603050405020304" pitchFamily="18" charset="0"/>
              </a:rPr>
              <a:t>理论验证</a:t>
            </a:r>
            <a:endParaRPr lang="en-US" altLang="zh-CN" sz="2400" b="1" dirty="0">
              <a:latin typeface="楷体" panose="02010609060101010101" pitchFamily="49" charset="-122"/>
              <a:ea typeface="楷体" panose="02010609060101010101" pitchFamily="49" charset="-122"/>
              <a:cs typeface="Times New Roman" panose="02020603050405020304" pitchFamily="18" charset="0"/>
            </a:endParaRPr>
          </a:p>
        </p:txBody>
      </p:sp>
      <p:sp>
        <p:nvSpPr>
          <p:cNvPr id="18" name="文本框 17">
            <a:extLst>
              <a:ext uri="{FF2B5EF4-FFF2-40B4-BE49-F238E27FC236}">
                <a16:creationId xmlns:a16="http://schemas.microsoft.com/office/drawing/2014/main" id="{E11F3A67-0148-3660-B50E-6B3AED0DDB22}"/>
              </a:ext>
            </a:extLst>
          </p:cNvPr>
          <p:cNvSpPr txBox="1"/>
          <p:nvPr/>
        </p:nvSpPr>
        <p:spPr>
          <a:xfrm>
            <a:off x="-20448" y="6356392"/>
            <a:ext cx="12078644" cy="493148"/>
          </a:xfrm>
          <a:prstGeom prst="rect">
            <a:avLst/>
          </a:prstGeom>
          <a:noFill/>
        </p:spPr>
        <p:txBody>
          <a:bodyPr wrap="square" rtlCol="0">
            <a:spAutoFit/>
          </a:bodyPr>
          <a:lstStyle/>
          <a:p>
            <a:pPr algn="just">
              <a:lnSpc>
                <a:spcPct val="120000"/>
              </a:lnSpc>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质心</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加速度</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符合理论值；</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归一化</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保持良好；速度增大，周期变短，合乎物理</a:t>
            </a:r>
          </a:p>
        </p:txBody>
      </p:sp>
      <p:sp>
        <p:nvSpPr>
          <p:cNvPr id="19" name="文本框 18">
            <a:extLst>
              <a:ext uri="{FF2B5EF4-FFF2-40B4-BE49-F238E27FC236}">
                <a16:creationId xmlns:a16="http://schemas.microsoft.com/office/drawing/2014/main" id="{EFDE9855-4F72-F837-1208-0226BB8E92C6}"/>
              </a:ext>
            </a:extLst>
          </p:cNvPr>
          <p:cNvSpPr txBox="1"/>
          <p:nvPr/>
        </p:nvSpPr>
        <p:spPr>
          <a:xfrm>
            <a:off x="136040" y="772783"/>
            <a:ext cx="3027992" cy="476669"/>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p"/>
            </a:pPr>
            <a:r>
              <a:rPr lang="zh-CN" altLang="en-US" sz="2400" b="1" dirty="0">
                <a:solidFill>
                  <a:srgbClr val="FF0000"/>
                </a:solidFill>
                <a:latin typeface="楷体" panose="02010609060101010101" pitchFamily="49" charset="-122"/>
                <a:ea typeface="楷体" panose="02010609060101010101" pitchFamily="49" charset="-122"/>
                <a:cs typeface="Times New Roman" panose="02020603050405020304" pitchFamily="18" charset="0"/>
              </a:rPr>
              <a:t>平面波电子演化</a:t>
            </a:r>
            <a:endParaRPr lang="en-US" altLang="zh-CN" sz="2400" b="1" dirty="0">
              <a:solidFill>
                <a:srgbClr val="FF0000"/>
              </a:solidFill>
              <a:latin typeface="楷体" panose="02010609060101010101" pitchFamily="49" charset="-122"/>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092047675"/>
      </p:ext>
    </p:extLst>
  </p:cSld>
  <p:clrMapOvr>
    <a:masterClrMapping/>
  </p:clrMapOvr>
  <p:transition spd="slow"/>
  <p:timing>
    <p:tnLst>
      <p:par>
        <p:cTn id="1" dur="indefinite" restart="never" nodeType="tmRoot">
          <p:childTnLst>
            <p:video>
              <p:cMediaNode vol="80000" mute="1">
                <p:cTn id="2" fill="hold" display="0">
                  <p:stCondLst>
                    <p:cond delay="indefinite"/>
                  </p:stCondLst>
                </p:cTn>
                <p:tgtEl>
                  <p:spTgt spid="7"/>
                </p:tgtEl>
              </p:cMediaNode>
            </p:video>
            <p:video>
              <p:cMediaNode vol="80000" mute="1">
                <p:cTn id="3" fill="hold" display="0">
                  <p:stCondLst>
                    <p:cond delay="indefinite"/>
                  </p:stCondLst>
                </p:cTn>
                <p:tgtEl>
                  <p:spTgt spid="8"/>
                </p:tgtEl>
              </p:cMediaNode>
            </p:video>
            <p:video>
              <p:cMediaNode vol="80000" mute="1">
                <p:cTn id="4" fill="hold" display="0">
                  <p:stCondLst>
                    <p:cond delay="indefinite"/>
                  </p:stCondLst>
                </p:cTn>
                <p:tgtEl>
                  <p:spTgt spid="9"/>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265D8-55D7-D340-8759-9E9E5562E6B5}"/>
            </a:ext>
          </a:extLst>
        </p:cNvPr>
        <p:cNvGrpSpPr/>
        <p:nvPr/>
      </p:nvGrpSpPr>
      <p:grpSpPr>
        <a:xfrm>
          <a:off x="0" y="0"/>
          <a:ext cx="0" cy="0"/>
          <a:chOff x="0" y="0"/>
          <a:chExt cx="0" cy="0"/>
        </a:xfrm>
      </p:grpSpPr>
      <p:sp>
        <p:nvSpPr>
          <p:cNvPr id="3" name="灯片编号占位符 4">
            <a:extLst>
              <a:ext uri="{FF2B5EF4-FFF2-40B4-BE49-F238E27FC236}">
                <a16:creationId xmlns:a16="http://schemas.microsoft.com/office/drawing/2014/main" id="{20B06860-EF5A-4D96-B24F-53ED29A988B1}"/>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39</a:t>
            </a:fld>
            <a:endParaRPr lang="zh-CN" altLang="en-US" sz="2400" b="1" dirty="0"/>
          </a:p>
        </p:txBody>
      </p:sp>
      <p:sp>
        <p:nvSpPr>
          <p:cNvPr id="2" name="TextBox 5">
            <a:extLst>
              <a:ext uri="{FF2B5EF4-FFF2-40B4-BE49-F238E27FC236}">
                <a16:creationId xmlns:a16="http://schemas.microsoft.com/office/drawing/2014/main" id="{BE2CC87E-55E2-D9D3-ED71-7280EDEEBFE4}"/>
              </a:ext>
            </a:extLst>
          </p:cNvPr>
          <p:cNvSpPr txBox="1">
            <a:spLocks noChangeArrowheads="1"/>
          </p:cNvSpPr>
          <p:nvPr/>
        </p:nvSpPr>
        <p:spPr bwMode="auto">
          <a:xfrm>
            <a:off x="191344" y="158468"/>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涡旋粒子在外场中的演化问题</a:t>
            </a:r>
          </a:p>
        </p:txBody>
      </p:sp>
      <p:sp>
        <p:nvSpPr>
          <p:cNvPr id="5" name="矩形 4">
            <a:extLst>
              <a:ext uri="{FF2B5EF4-FFF2-40B4-BE49-F238E27FC236}">
                <a16:creationId xmlns:a16="http://schemas.microsoft.com/office/drawing/2014/main" id="{70C1E99A-9994-A248-04FE-D901A7BB24C6}"/>
              </a:ext>
            </a:extLst>
          </p:cNvPr>
          <p:cNvSpPr/>
          <p:nvPr/>
        </p:nvSpPr>
        <p:spPr>
          <a:xfrm>
            <a:off x="347072" y="905866"/>
            <a:ext cx="8466728" cy="662554"/>
          </a:xfrm>
          <a:prstGeom prst="rect">
            <a:avLst/>
          </a:prstGeom>
          <a:noFill/>
        </p:spPr>
        <p:txBody>
          <a:bodyPr wrap="square" anchor="ctr">
            <a:spAutoFit/>
          </a:bodyPr>
          <a:lstStyle/>
          <a:p>
            <a:pPr marL="457200" indent="-457200">
              <a:lnSpc>
                <a:spcPct val="150000"/>
              </a:lnSpc>
              <a:buFont typeface="Wingdings" panose="05000000000000000000" pitchFamily="2" charset="2"/>
              <a:buChar char="p"/>
              <a:defRPr/>
            </a:pPr>
            <a:r>
              <a:rPr lang="zh-CN" altLang="en-US" sz="2800" b="1" dirty="0">
                <a:solidFill>
                  <a:schemeClr val="bg1"/>
                </a:solidFill>
                <a:latin typeface="微软雅黑" panose="020B0503020204020204" pitchFamily="34" charset="-122"/>
                <a:ea typeface="微软雅黑" panose="020B0503020204020204" pitchFamily="34" charset="-122"/>
              </a:rPr>
              <a:t>利用双色激光场的非线性康普顿散射机制</a:t>
            </a:r>
          </a:p>
        </p:txBody>
      </p:sp>
      <p:sp>
        <p:nvSpPr>
          <p:cNvPr id="23" name="文本框 22">
            <a:extLst>
              <a:ext uri="{FF2B5EF4-FFF2-40B4-BE49-F238E27FC236}">
                <a16:creationId xmlns:a16="http://schemas.microsoft.com/office/drawing/2014/main" id="{02244D61-79EB-2368-F69E-0A08A9D9C7C1}"/>
              </a:ext>
            </a:extLst>
          </p:cNvPr>
          <p:cNvSpPr txBox="1"/>
          <p:nvPr/>
        </p:nvSpPr>
        <p:spPr>
          <a:xfrm>
            <a:off x="5622035" y="5488590"/>
            <a:ext cx="5227990" cy="1057790"/>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Ø"/>
            </a:pPr>
            <a:r>
              <a:rPr lang="zh-CN" altLang="en-US" sz="2800" dirty="0">
                <a:latin typeface="楷体" panose="02010609060101010101" pitchFamily="49" charset="-122"/>
                <a:ea typeface="楷体" panose="02010609060101010101" pitchFamily="49" charset="-122"/>
                <a:cs typeface="Times New Roman" panose="02020603050405020304" pitchFamily="18" charset="0"/>
              </a:rPr>
              <a:t>有外场时，涡旋发生了扭曲，并且</a:t>
            </a:r>
            <a:r>
              <a:rPr lang="zh-CN" altLang="en-US" sz="2800" b="1" dirty="0">
                <a:latin typeface="楷体" panose="02010609060101010101" pitchFamily="49" charset="-122"/>
                <a:ea typeface="楷体" panose="02010609060101010101" pitchFamily="49" charset="-122"/>
                <a:cs typeface="Times New Roman" panose="02020603050405020304" pitchFamily="18" charset="0"/>
              </a:rPr>
              <a:t>角动量降低</a:t>
            </a:r>
            <a:endParaRPr lang="en-US" altLang="zh-CN" sz="2800" b="1" dirty="0">
              <a:latin typeface="楷体" panose="02010609060101010101" pitchFamily="49" charset="-122"/>
              <a:ea typeface="楷体" panose="02010609060101010101" pitchFamily="49" charset="-122"/>
              <a:cs typeface="Times New Roman" panose="02020603050405020304" pitchFamily="18" charset="0"/>
            </a:endParaRPr>
          </a:p>
        </p:txBody>
      </p:sp>
      <p:grpSp>
        <p:nvGrpSpPr>
          <p:cNvPr id="24" name="组合 23">
            <a:extLst>
              <a:ext uri="{FF2B5EF4-FFF2-40B4-BE49-F238E27FC236}">
                <a16:creationId xmlns:a16="http://schemas.microsoft.com/office/drawing/2014/main" id="{96A19BCF-C8A6-C78B-BB9E-39953C0D2FED}"/>
              </a:ext>
            </a:extLst>
          </p:cNvPr>
          <p:cNvGrpSpPr/>
          <p:nvPr/>
        </p:nvGrpSpPr>
        <p:grpSpPr>
          <a:xfrm>
            <a:off x="237959" y="1201277"/>
            <a:ext cx="11716082" cy="2911736"/>
            <a:chOff x="237959" y="888724"/>
            <a:chExt cx="11716082" cy="2911736"/>
          </a:xfrm>
        </p:grpSpPr>
        <p:grpSp>
          <p:nvGrpSpPr>
            <p:cNvPr id="25" name="组合 24">
              <a:extLst>
                <a:ext uri="{FF2B5EF4-FFF2-40B4-BE49-F238E27FC236}">
                  <a16:creationId xmlns:a16="http://schemas.microsoft.com/office/drawing/2014/main" id="{509BD566-7EF2-6E04-345F-86976595093F}"/>
                </a:ext>
              </a:extLst>
            </p:cNvPr>
            <p:cNvGrpSpPr/>
            <p:nvPr/>
          </p:nvGrpSpPr>
          <p:grpSpPr>
            <a:xfrm>
              <a:off x="237959" y="888724"/>
              <a:ext cx="4032734" cy="2911736"/>
              <a:chOff x="237959" y="888724"/>
              <a:chExt cx="4032734" cy="2911736"/>
            </a:xfrm>
          </p:grpSpPr>
          <p:pic>
            <p:nvPicPr>
              <p:cNvPr id="33" name="psi_re_evolution_highres_fixed">
                <a:hlinkClick r:id="" action="ppaction://media"/>
                <a:extLst>
                  <a:ext uri="{FF2B5EF4-FFF2-40B4-BE49-F238E27FC236}">
                    <a16:creationId xmlns:a16="http://schemas.microsoft.com/office/drawing/2014/main" id="{A515288F-7815-BE54-7451-7514F6E836A2}"/>
                  </a:ext>
                </a:extLst>
              </p:cNvPr>
              <p:cNvPicPr>
                <a:picLocks noChangeAspect="1"/>
              </p:cNvPicPr>
              <p:nvPr>
                <a:videoFile r:link="rId6"/>
                <p:extLst>
                  <p:ext uri="{DAA4B4D4-6D71-4841-9C94-3DE7FCFB9230}">
                    <p14:media xmlns:p14="http://schemas.microsoft.com/office/powerpoint/2010/main" r:embed="rId5"/>
                  </p:ext>
                </p:extLst>
              </p:nvPr>
            </p:nvPicPr>
            <p:blipFill>
              <a:blip r:embed="rId9"/>
              <a:stretch>
                <a:fillRect/>
              </a:stretch>
            </p:blipFill>
            <p:spPr>
              <a:xfrm>
                <a:off x="237959" y="977350"/>
                <a:ext cx="4032734" cy="2823110"/>
              </a:xfrm>
              <a:prstGeom prst="rect">
                <a:avLst/>
              </a:prstGeom>
            </p:spPr>
          </p:pic>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B8407BA0-24C7-59B7-3C16-3399089F7B07}"/>
                      </a:ext>
                    </a:extLst>
                  </p:cNvPr>
                  <p:cNvSpPr txBox="1"/>
                  <p:nvPr/>
                </p:nvSpPr>
                <p:spPr>
                  <a:xfrm>
                    <a:off x="1207890" y="888724"/>
                    <a:ext cx="1801857" cy="430887"/>
                  </a:xfrm>
                  <a:prstGeom prst="rect">
                    <a:avLst/>
                  </a:prstGeom>
                  <a:noFill/>
                </p:spPr>
                <p:txBody>
                  <a:bodyPr wrap="square" rtlCol="0">
                    <a:spAutoFit/>
                  </a:bodyPr>
                  <a:lstStyle/>
                  <a:p>
                    <a14:m>
                      <m:oMath xmlns:m="http://schemas.openxmlformats.org/officeDocument/2006/math">
                        <m:r>
                          <a:rPr lang="en-US" altLang="zh-CN" sz="2200" b="1" i="1" smtClean="0">
                            <a:latin typeface="Cambria Math" panose="02040503050406030204" pitchFamily="18" charset="0"/>
                            <a:ea typeface="微软雅黑" panose="020B0503020204020204" pitchFamily="34" charset="-122"/>
                            <a:cs typeface="Times New Roman" panose="02020603050405020304" pitchFamily="18" charset="0"/>
                          </a:rPr>
                          <m:t>𝑹𝒆</m:t>
                        </m:r>
                        <m:r>
                          <a:rPr lang="en-US" altLang="zh-CN" sz="2200" b="1" i="1" smtClean="0">
                            <a:latin typeface="Cambria Math" panose="02040503050406030204" pitchFamily="18" charset="0"/>
                            <a:ea typeface="微软雅黑" panose="020B0503020204020204" pitchFamily="34" charset="-122"/>
                            <a:cs typeface="Times New Roman" panose="02020603050405020304" pitchFamily="18" charset="0"/>
                          </a:rPr>
                          <m:t>(</m:t>
                        </m:r>
                        <m:r>
                          <a:rPr lang="en-US" altLang="zh-CN" sz="2200" b="1" i="1" smtClean="0">
                            <a:latin typeface="Cambria Math" panose="02040503050406030204" pitchFamily="18" charset="0"/>
                            <a:ea typeface="微软雅黑" panose="020B0503020204020204" pitchFamily="34" charset="-122"/>
                            <a:cs typeface="Times New Roman" panose="02020603050405020304" pitchFamily="18" charset="0"/>
                          </a:rPr>
                          <m:t>𝝍</m:t>
                        </m:r>
                        <m:r>
                          <a:rPr lang="en-US" altLang="zh-CN" sz="2200" b="1" i="1" smtClean="0">
                            <a:latin typeface="Cambria Math" panose="02040503050406030204" pitchFamily="18" charset="0"/>
                            <a:ea typeface="微软雅黑" panose="020B0503020204020204" pitchFamily="34" charset="-122"/>
                            <a:cs typeface="Times New Roman" panose="02020603050405020304" pitchFamily="18" charset="0"/>
                          </a:rPr>
                          <m:t>)</m:t>
                        </m:r>
                      </m:oMath>
                    </a14:m>
                    <a:r>
                      <a:rPr lang="zh-CN" altLang="en-US" sz="2200" b="1" dirty="0">
                        <a:latin typeface="楷体" panose="02010609060101010101" pitchFamily="49" charset="-122"/>
                        <a:ea typeface="楷体" panose="02010609060101010101" pitchFamily="49" charset="-122"/>
                        <a:cs typeface="Times New Roman" panose="02020603050405020304" pitchFamily="18" charset="0"/>
                      </a:rPr>
                      <a:t>演化</a:t>
                    </a:r>
                  </a:p>
                </p:txBody>
              </p:sp>
            </mc:Choice>
            <mc:Fallback xmlns="">
              <p:sp>
                <p:nvSpPr>
                  <p:cNvPr id="19" name="文本框 18">
                    <a:extLst>
                      <a:ext uri="{FF2B5EF4-FFF2-40B4-BE49-F238E27FC236}">
                        <a16:creationId xmlns:a16="http://schemas.microsoft.com/office/drawing/2014/main" id="{A85CA359-557C-4BAA-B9B4-471C362E1525}"/>
                      </a:ext>
                    </a:extLst>
                  </p:cNvPr>
                  <p:cNvSpPr txBox="1">
                    <a:spLocks noRot="1" noChangeAspect="1" noMove="1" noResize="1" noEditPoints="1" noAdjustHandles="1" noChangeArrowheads="1" noChangeShapeType="1" noTextEdit="1"/>
                  </p:cNvSpPr>
                  <p:nvPr/>
                </p:nvSpPr>
                <p:spPr>
                  <a:xfrm>
                    <a:off x="1207890" y="888724"/>
                    <a:ext cx="1801857" cy="430887"/>
                  </a:xfrm>
                  <a:prstGeom prst="rect">
                    <a:avLst/>
                  </a:prstGeom>
                  <a:blipFill>
                    <a:blip r:embed="rId11"/>
                    <a:stretch>
                      <a:fillRect l="-338" t="-14085" b="-23944"/>
                    </a:stretch>
                  </a:blipFill>
                </p:spPr>
                <p:txBody>
                  <a:bodyPr/>
                  <a:lstStyle/>
                  <a:p>
                    <a:r>
                      <a:rPr lang="zh-CN" altLang="en-US">
                        <a:noFill/>
                      </a:rPr>
                      <a:t> </a:t>
                    </a:r>
                  </a:p>
                </p:txBody>
              </p:sp>
            </mc:Fallback>
          </mc:AlternateContent>
        </p:grpSp>
        <p:grpSp>
          <p:nvGrpSpPr>
            <p:cNvPr id="26" name="组合 25">
              <a:extLst>
                <a:ext uri="{FF2B5EF4-FFF2-40B4-BE49-F238E27FC236}">
                  <a16:creationId xmlns:a16="http://schemas.microsoft.com/office/drawing/2014/main" id="{6EDBA155-198A-3A6F-6D5D-F8C779109536}"/>
                </a:ext>
              </a:extLst>
            </p:cNvPr>
            <p:cNvGrpSpPr/>
            <p:nvPr/>
          </p:nvGrpSpPr>
          <p:grpSpPr>
            <a:xfrm>
              <a:off x="4079633" y="888724"/>
              <a:ext cx="4032734" cy="2911736"/>
              <a:chOff x="4079633" y="888724"/>
              <a:chExt cx="4032734" cy="2911736"/>
            </a:xfrm>
          </p:grpSpPr>
          <p:pic>
            <p:nvPicPr>
              <p:cNvPr id="31" name="psi_im_evolution_highres_fixed">
                <a:hlinkClick r:id="" action="ppaction://media"/>
                <a:extLst>
                  <a:ext uri="{FF2B5EF4-FFF2-40B4-BE49-F238E27FC236}">
                    <a16:creationId xmlns:a16="http://schemas.microsoft.com/office/drawing/2014/main" id="{FC24EC02-D9ED-B7EA-B335-599A9A41AEF9}"/>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4079633" y="977350"/>
                <a:ext cx="4032734" cy="2823110"/>
              </a:xfrm>
              <a:prstGeom prst="rect">
                <a:avLst/>
              </a:prstGeom>
            </p:spPr>
          </p:pic>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20C91E14-2BA0-65CD-01DB-98B4E28E2B94}"/>
                      </a:ext>
                    </a:extLst>
                  </p:cNvPr>
                  <p:cNvSpPr txBox="1"/>
                  <p:nvPr/>
                </p:nvSpPr>
                <p:spPr>
                  <a:xfrm>
                    <a:off x="5176772" y="888724"/>
                    <a:ext cx="1657943" cy="430887"/>
                  </a:xfrm>
                  <a:prstGeom prst="rect">
                    <a:avLst/>
                  </a:prstGeom>
                  <a:noFill/>
                </p:spPr>
                <p:txBody>
                  <a:bodyPr wrap="square" rtlCol="0">
                    <a:spAutoFit/>
                  </a:bodyPr>
                  <a:lstStyle/>
                  <a:p>
                    <a14:m>
                      <m:oMath xmlns:m="http://schemas.openxmlformats.org/officeDocument/2006/math">
                        <m:r>
                          <a:rPr lang="en-US" altLang="zh-CN" sz="2200" b="1" i="1" smtClean="0">
                            <a:latin typeface="Cambria Math" panose="02040503050406030204" pitchFamily="18" charset="0"/>
                            <a:ea typeface="微软雅黑" panose="020B0503020204020204" pitchFamily="34" charset="-122"/>
                            <a:cs typeface="Times New Roman" panose="02020603050405020304" pitchFamily="18" charset="0"/>
                          </a:rPr>
                          <m:t>𝑰𝒎</m:t>
                        </m:r>
                        <m:r>
                          <a:rPr lang="en-US" altLang="zh-CN" sz="2200" b="1" i="1" smtClean="0">
                            <a:latin typeface="Cambria Math" panose="02040503050406030204" pitchFamily="18" charset="0"/>
                            <a:ea typeface="微软雅黑" panose="020B0503020204020204" pitchFamily="34" charset="-122"/>
                            <a:cs typeface="Times New Roman" panose="02020603050405020304" pitchFamily="18" charset="0"/>
                          </a:rPr>
                          <m:t>(</m:t>
                        </m:r>
                        <m:r>
                          <a:rPr lang="en-US" altLang="zh-CN" sz="2200" b="1" i="1" smtClean="0">
                            <a:latin typeface="Cambria Math" panose="02040503050406030204" pitchFamily="18" charset="0"/>
                            <a:ea typeface="微软雅黑" panose="020B0503020204020204" pitchFamily="34" charset="-122"/>
                            <a:cs typeface="Times New Roman" panose="02020603050405020304" pitchFamily="18" charset="0"/>
                          </a:rPr>
                          <m:t>𝝍</m:t>
                        </m:r>
                        <m:r>
                          <a:rPr lang="en-US" altLang="zh-CN" sz="2200" b="1" i="1" smtClean="0">
                            <a:latin typeface="Cambria Math" panose="02040503050406030204" pitchFamily="18" charset="0"/>
                            <a:ea typeface="微软雅黑" panose="020B0503020204020204" pitchFamily="34" charset="-122"/>
                            <a:cs typeface="Times New Roman" panose="02020603050405020304" pitchFamily="18" charset="0"/>
                          </a:rPr>
                          <m:t>)</m:t>
                        </m:r>
                      </m:oMath>
                    </a14:m>
                    <a:r>
                      <a:rPr lang="zh-CN" altLang="en-US" sz="2200" b="1" dirty="0">
                        <a:latin typeface="楷体" panose="02010609060101010101" pitchFamily="49" charset="-122"/>
                        <a:ea typeface="楷体" panose="02010609060101010101" pitchFamily="49" charset="-122"/>
                        <a:cs typeface="Times New Roman" panose="02020603050405020304" pitchFamily="18" charset="0"/>
                      </a:rPr>
                      <a:t>演化</a:t>
                    </a:r>
                  </a:p>
                </p:txBody>
              </p:sp>
            </mc:Choice>
            <mc:Fallback xmlns="">
              <p:sp>
                <p:nvSpPr>
                  <p:cNvPr id="20" name="文本框 19">
                    <a:extLst>
                      <a:ext uri="{FF2B5EF4-FFF2-40B4-BE49-F238E27FC236}">
                        <a16:creationId xmlns:a16="http://schemas.microsoft.com/office/drawing/2014/main" id="{2E2DB5F6-D233-B7BC-5F5D-2C805B5F1E42}"/>
                      </a:ext>
                    </a:extLst>
                  </p:cNvPr>
                  <p:cNvSpPr txBox="1">
                    <a:spLocks noRot="1" noChangeAspect="1" noMove="1" noResize="1" noEditPoints="1" noAdjustHandles="1" noChangeArrowheads="1" noChangeShapeType="1" noTextEdit="1"/>
                  </p:cNvSpPr>
                  <p:nvPr/>
                </p:nvSpPr>
                <p:spPr>
                  <a:xfrm>
                    <a:off x="5176772" y="888724"/>
                    <a:ext cx="1657943" cy="430887"/>
                  </a:xfrm>
                  <a:prstGeom prst="rect">
                    <a:avLst/>
                  </a:prstGeom>
                  <a:blipFill>
                    <a:blip r:embed="rId13"/>
                    <a:stretch>
                      <a:fillRect l="-368" t="-14085" b="-23944"/>
                    </a:stretch>
                  </a:blipFill>
                </p:spPr>
                <p:txBody>
                  <a:bodyPr/>
                  <a:lstStyle/>
                  <a:p>
                    <a:r>
                      <a:rPr lang="zh-CN" altLang="en-US">
                        <a:noFill/>
                      </a:rPr>
                      <a:t> </a:t>
                    </a:r>
                  </a:p>
                </p:txBody>
              </p:sp>
            </mc:Fallback>
          </mc:AlternateContent>
        </p:grpSp>
        <p:grpSp>
          <p:nvGrpSpPr>
            <p:cNvPr id="27" name="组合 26">
              <a:extLst>
                <a:ext uri="{FF2B5EF4-FFF2-40B4-BE49-F238E27FC236}">
                  <a16:creationId xmlns:a16="http://schemas.microsoft.com/office/drawing/2014/main" id="{C20F17D6-2223-6644-6742-54924DFBCD76}"/>
                </a:ext>
              </a:extLst>
            </p:cNvPr>
            <p:cNvGrpSpPr/>
            <p:nvPr/>
          </p:nvGrpSpPr>
          <p:grpSpPr>
            <a:xfrm>
              <a:off x="7921307" y="917379"/>
              <a:ext cx="4032734" cy="2883081"/>
              <a:chOff x="7921307" y="917379"/>
              <a:chExt cx="4032734" cy="2883081"/>
            </a:xfrm>
          </p:grpSpPr>
          <p:pic>
            <p:nvPicPr>
              <p:cNvPr id="28" name="psi2_evolution_perframe_minmax_fixed">
                <a:hlinkClick r:id="" action="ppaction://media"/>
                <a:extLst>
                  <a:ext uri="{FF2B5EF4-FFF2-40B4-BE49-F238E27FC236}">
                    <a16:creationId xmlns:a16="http://schemas.microsoft.com/office/drawing/2014/main" id="{C491505C-4D59-FA85-8F1D-4E2696071CAC}"/>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7921307" y="977350"/>
                <a:ext cx="4032734" cy="2823110"/>
              </a:xfrm>
              <a:prstGeom prst="rect">
                <a:avLst/>
              </a:prstGeom>
            </p:spPr>
          </p:pic>
          <p:sp>
            <p:nvSpPr>
              <p:cNvPr id="29" name="矩形 28">
                <a:extLst>
                  <a:ext uri="{FF2B5EF4-FFF2-40B4-BE49-F238E27FC236}">
                    <a16:creationId xmlns:a16="http://schemas.microsoft.com/office/drawing/2014/main" id="{440F23F7-8F07-44D4-359E-93F87B693CBD}"/>
                  </a:ext>
                </a:extLst>
              </p:cNvPr>
              <p:cNvSpPr/>
              <p:nvPr/>
            </p:nvSpPr>
            <p:spPr>
              <a:xfrm>
                <a:off x="9129370" y="1060360"/>
                <a:ext cx="1038758" cy="244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30" name="文本框 29">
                <a:extLst>
                  <a:ext uri="{FF2B5EF4-FFF2-40B4-BE49-F238E27FC236}">
                    <a16:creationId xmlns:a16="http://schemas.microsoft.com/office/drawing/2014/main" id="{F3DC5A69-4794-EC14-CF3C-1BDF143CE525}"/>
                  </a:ext>
                </a:extLst>
              </p:cNvPr>
              <p:cNvSpPr txBox="1"/>
              <p:nvPr/>
            </p:nvSpPr>
            <p:spPr>
              <a:xfrm>
                <a:off x="8830033" y="917379"/>
                <a:ext cx="1903045" cy="430887"/>
              </a:xfrm>
              <a:prstGeom prst="rect">
                <a:avLst/>
              </a:prstGeom>
              <a:noFill/>
            </p:spPr>
            <p:txBody>
              <a:bodyPr wrap="square" rtlCol="0">
                <a:spAutoFit/>
              </a:bodyPr>
              <a:lstStyle/>
              <a:p>
                <a:r>
                  <a:rPr lang="zh-CN" altLang="en-US" sz="2200" b="1" dirty="0">
                    <a:latin typeface="楷体" panose="02010609060101010101" pitchFamily="49" charset="-122"/>
                    <a:ea typeface="楷体" panose="02010609060101010101" pitchFamily="49" charset="-122"/>
                    <a:cs typeface="Times New Roman" panose="02020603050405020304" pitchFamily="18" charset="0"/>
                  </a:rPr>
                  <a:t>概率密度演化</a:t>
                </a:r>
              </a:p>
            </p:txBody>
          </p:sp>
        </p:grpSp>
      </p:grpSp>
      <p:grpSp>
        <p:nvGrpSpPr>
          <p:cNvPr id="35" name="组合 34">
            <a:extLst>
              <a:ext uri="{FF2B5EF4-FFF2-40B4-BE49-F238E27FC236}">
                <a16:creationId xmlns:a16="http://schemas.microsoft.com/office/drawing/2014/main" id="{204A6705-24F2-1699-C465-1A612775CA87}"/>
              </a:ext>
            </a:extLst>
          </p:cNvPr>
          <p:cNvGrpSpPr/>
          <p:nvPr/>
        </p:nvGrpSpPr>
        <p:grpSpPr>
          <a:xfrm>
            <a:off x="289157" y="3699230"/>
            <a:ext cx="7872358" cy="929550"/>
            <a:chOff x="532927" y="3587544"/>
            <a:chExt cx="7872358" cy="929550"/>
          </a:xfrm>
        </p:grpSpPr>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A1A86402-9BB6-DE9B-3932-9403E1799F1C}"/>
                    </a:ext>
                  </a:extLst>
                </p:cNvPr>
                <p:cNvSpPr txBox="1"/>
                <p:nvPr/>
              </p:nvSpPr>
              <p:spPr>
                <a:xfrm>
                  <a:off x="2309285" y="3587544"/>
                  <a:ext cx="6096000" cy="929550"/>
                </a:xfrm>
                <a:prstGeom prst="rect">
                  <a:avLst/>
                </a:prstGeom>
                <a:noFill/>
              </p:spPr>
              <p:txBody>
                <a:bodyPr wrap="square" rtlCol="0">
                  <a:spAutoFit/>
                </a:bodyPr>
                <a:lstStyle/>
                <a:p>
                  <a:pPr algn="just">
                    <a:lnSpc>
                      <a:spcPct val="120000"/>
                    </a:lnSpc>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𝜓</m:t>
                        </m:r>
                        <m:d>
                          <m:dPr>
                            <m:ctrlP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ctrlPr>
                          </m:dPr>
                          <m:e>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𝑟</m:t>
                            </m:r>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m:t>
                            </m:r>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𝜃</m:t>
                            </m:r>
                          </m:e>
                        </m:d>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m:t>
                        </m:r>
                        <m:sSub>
                          <m:sSubPr>
                            <m:ctrlP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𝐽</m:t>
                            </m:r>
                          </m:e>
                          <m:sub>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𝑚</m:t>
                            </m:r>
                          </m:sub>
                        </m:sSub>
                        <m:d>
                          <m:dPr>
                            <m:ctrlP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ctrlPr>
                          </m:dPr>
                          <m:e>
                            <m:sSub>
                              <m:sSubPr>
                                <m:ctrlP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𝑘</m:t>
                                </m:r>
                              </m:e>
                              <m:sub>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𝑟</m:t>
                                </m:r>
                              </m:sub>
                            </m:sSub>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𝑟</m:t>
                            </m:r>
                          </m:e>
                        </m:d>
                        <m:sSup>
                          <m:sSupPr>
                            <m:ctrlP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ctrlPr>
                          </m:sSupPr>
                          <m:e>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𝑒</m:t>
                            </m:r>
                          </m:e>
                          <m:sup>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𝑖𝑚</m:t>
                            </m:r>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𝜃</m:t>
                            </m:r>
                          </m:sup>
                        </m:sSup>
                        <m:func>
                          <m:funcPr>
                            <m:ctrlP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ctrlPr>
                          </m:funcPr>
                          <m:fName>
                            <m:r>
                              <m:rPr>
                                <m:sty m:val="p"/>
                              </m:rPr>
                              <a:rPr lang="en-US" altLang="zh-CN" sz="2000" b="0" i="0" smtClean="0">
                                <a:latin typeface="Cambria Math" panose="02040503050406030204" pitchFamily="18" charset="0"/>
                                <a:ea typeface="微软雅黑" panose="020B0503020204020204" pitchFamily="34" charset="-122"/>
                                <a:cs typeface="Times New Roman" panose="02020603050405020304" pitchFamily="18" charset="0"/>
                              </a:rPr>
                              <m:t>exp</m:t>
                            </m:r>
                          </m:fName>
                          <m:e>
                            <m:d>
                              <m:dPr>
                                <m:ctrlP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ctrlPr>
                              </m:dPr>
                              <m:e>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m:t>
                                </m:r>
                                <m:f>
                                  <m:fPr>
                                    <m:ctrlP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ctrlPr>
                                  </m:fPr>
                                  <m:num>
                                    <m:sSup>
                                      <m:sSupPr>
                                        <m:ctrlP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ctrlPr>
                                      </m:sSupPr>
                                      <m:e>
                                        <m:d>
                                          <m:dPr>
                                            <m:ctrlP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ctrlPr>
                                          </m:dPr>
                                          <m:e>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𝑟</m:t>
                                            </m:r>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m:t>
                                            </m:r>
                                            <m:sSub>
                                              <m:sSubPr>
                                                <m:ctrlP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𝑟</m:t>
                                                </m:r>
                                              </m:e>
                                              <m:sub>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0</m:t>
                                                </m:r>
                                              </m:sub>
                                            </m:sSub>
                                          </m:e>
                                        </m:d>
                                      </m:e>
                                      <m:sup>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2</m:t>
                                        </m:r>
                                      </m:sup>
                                    </m:sSup>
                                  </m:num>
                                  <m:den>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2</m:t>
                                    </m:r>
                                    <m:sSubSup>
                                      <m:sSubSupPr>
                                        <m:ctrlP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ctrlPr>
                                      </m:sSubSupPr>
                                      <m:e>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𝜎</m:t>
                                        </m:r>
                                      </m:e>
                                      <m:sub>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𝑒𝑛𝑣</m:t>
                                        </m:r>
                                      </m:sub>
                                      <m:sup>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2</m:t>
                                        </m:r>
                                      </m:sup>
                                    </m:sSubSup>
                                  </m:den>
                                </m:f>
                              </m:e>
                            </m:d>
                          </m:e>
                        </m:func>
                      </m:oMath>
                    </m:oMathPara>
                  </a14:m>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23" name="文本框 22">
                  <a:extLst>
                    <a:ext uri="{FF2B5EF4-FFF2-40B4-BE49-F238E27FC236}">
                      <a16:creationId xmlns:a16="http://schemas.microsoft.com/office/drawing/2014/main" id="{BDA48D10-7615-1AAF-4167-9F7E0C3B9961}"/>
                    </a:ext>
                  </a:extLst>
                </p:cNvPr>
                <p:cNvSpPr txBox="1">
                  <a:spLocks noRot="1" noChangeAspect="1" noMove="1" noResize="1" noEditPoints="1" noAdjustHandles="1" noChangeArrowheads="1" noChangeShapeType="1" noTextEdit="1"/>
                </p:cNvSpPr>
                <p:nvPr/>
              </p:nvSpPr>
              <p:spPr>
                <a:xfrm>
                  <a:off x="2309285" y="3587544"/>
                  <a:ext cx="6096000" cy="929550"/>
                </a:xfrm>
                <a:prstGeom prst="rect">
                  <a:avLst/>
                </a:prstGeom>
                <a:blipFill>
                  <a:blip r:embed="rId15"/>
                  <a:stretch>
                    <a:fillRect/>
                  </a:stretch>
                </a:blipFill>
              </p:spPr>
              <p:txBody>
                <a:bodyPr/>
                <a:lstStyle/>
                <a:p>
                  <a:r>
                    <a:rPr lang="zh-CN" altLang="en-US">
                      <a:noFill/>
                    </a:rPr>
                    <a:t> </a:t>
                  </a:r>
                </a:p>
              </p:txBody>
            </p:sp>
          </mc:Fallback>
        </mc:AlternateContent>
        <p:sp>
          <p:nvSpPr>
            <p:cNvPr id="37" name="文本框 36">
              <a:extLst>
                <a:ext uri="{FF2B5EF4-FFF2-40B4-BE49-F238E27FC236}">
                  <a16:creationId xmlns:a16="http://schemas.microsoft.com/office/drawing/2014/main" id="{FF420EA3-9865-943E-6FD2-78C73B11F16C}"/>
                </a:ext>
              </a:extLst>
            </p:cNvPr>
            <p:cNvSpPr txBox="1"/>
            <p:nvPr/>
          </p:nvSpPr>
          <p:spPr>
            <a:xfrm>
              <a:off x="532927" y="3889086"/>
              <a:ext cx="2627642" cy="461665"/>
            </a:xfrm>
            <a:prstGeom prst="rect">
              <a:avLst/>
            </a:prstGeom>
            <a:noFill/>
          </p:spPr>
          <p:txBody>
            <a:bodyPr wrap="none" rtlCol="0">
              <a:spAutoFit/>
            </a:bodyPr>
            <a:lstStyle/>
            <a:p>
              <a:pPr marL="285750" indent="-285750">
                <a:buFont typeface="Wingdings" panose="05000000000000000000" pitchFamily="2" charset="2"/>
                <a:buChar char="n"/>
              </a:pPr>
              <a:r>
                <a:rPr lang="zh-CN" altLang="en-US" sz="2400" dirty="0">
                  <a:latin typeface="楷体" panose="02010609060101010101" pitchFamily="49" charset="-122"/>
                  <a:ea typeface="楷体" panose="02010609060101010101" pitchFamily="49" charset="-122"/>
                  <a:cs typeface="Times New Roman" panose="02020603050405020304" pitchFamily="18" charset="0"/>
                </a:rPr>
                <a:t>贝塞尔初始波包</a:t>
              </a:r>
              <a:endParaRPr lang="en-US" altLang="zh-CN" sz="2400" dirty="0">
                <a:latin typeface="楷体" panose="02010609060101010101" pitchFamily="49" charset="-122"/>
                <a:ea typeface="楷体" panose="02010609060101010101" pitchFamily="49" charset="-122"/>
                <a:cs typeface="Times New Roman" panose="02020603050405020304" pitchFamily="18" charset="0"/>
              </a:endParaRPr>
            </a:p>
          </p:txBody>
        </p:sp>
      </p:grpSp>
      <p:pic>
        <p:nvPicPr>
          <p:cNvPr id="38" name="图片 37">
            <a:extLst>
              <a:ext uri="{FF2B5EF4-FFF2-40B4-BE49-F238E27FC236}">
                <a16:creationId xmlns:a16="http://schemas.microsoft.com/office/drawing/2014/main" id="{E648CD04-19B4-35FB-9D9D-3B25CF38FD27}"/>
              </a:ext>
            </a:extLst>
          </p:cNvPr>
          <p:cNvPicPr>
            <a:picLocks noChangeAspect="1"/>
          </p:cNvPicPr>
          <p:nvPr/>
        </p:nvPicPr>
        <p:blipFill>
          <a:blip r:embed="rId16"/>
          <a:stretch>
            <a:fillRect/>
          </a:stretch>
        </p:blipFill>
        <p:spPr>
          <a:xfrm>
            <a:off x="791046" y="4973690"/>
            <a:ext cx="4045864" cy="2023698"/>
          </a:xfrm>
          <a:prstGeom prst="rect">
            <a:avLst/>
          </a:prstGeom>
        </p:spPr>
      </p:pic>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6A3C6483-EA31-CECD-012E-327A6FFA5DDD}"/>
                  </a:ext>
                </a:extLst>
              </p:cNvPr>
              <p:cNvSpPr txBox="1"/>
              <p:nvPr/>
            </p:nvSpPr>
            <p:spPr>
              <a:xfrm>
                <a:off x="289157" y="4510776"/>
                <a:ext cx="11503952" cy="519566"/>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n"/>
                </a:pPr>
                <a:r>
                  <a:rPr lang="zh-CN" altLang="en-US" sz="2400" dirty="0">
                    <a:latin typeface="楷体" panose="02010609060101010101" pitchFamily="49" charset="-122"/>
                    <a:ea typeface="楷体" panose="02010609060101010101" pitchFamily="49" charset="-122"/>
                    <a:cs typeface="Times New Roman" panose="02020603050405020304" pitchFamily="18" charset="0"/>
                  </a:rPr>
                  <a:t>轨道角动量演化 </a:t>
                </a:r>
                <a14:m>
                  <m:oMath xmlns:m="http://schemas.openxmlformats.org/officeDocument/2006/math">
                    <m:acc>
                      <m:accPr>
                        <m:chr m:val="̂"/>
                        <m:ctrlP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ctrlPr>
                      </m:accPr>
                      <m:e>
                        <m:r>
                          <a:rPr lang="en-US" altLang="zh-CN" sz="2000" b="0" i="1" smtClean="0">
                            <a:latin typeface="Cambria Math" panose="02040503050406030204" pitchFamily="18" charset="0"/>
                            <a:ea typeface="微软雅黑" panose="020B0503020204020204" pitchFamily="34" charset="-122"/>
                            <a:cs typeface="Times New Roman" panose="02020603050405020304" pitchFamily="18" charset="0"/>
                          </a:rPr>
                          <m:t>𝐿</m:t>
                        </m:r>
                      </m:e>
                    </m:acc>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m:t>
                    </m:r>
                    <m:acc>
                      <m:accPr>
                        <m:chr m:val="̂"/>
                        <m:ctrlP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ctrlPr>
                      </m:accPr>
                      <m:e>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𝑟</m:t>
                        </m:r>
                      </m:e>
                    </m:acc>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m:t>
                    </m:r>
                    <m:acc>
                      <m:accPr>
                        <m:chr m:val="̂"/>
                        <m:ctrlP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ctrlPr>
                      </m:accPr>
                      <m:e>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𝑝</m:t>
                        </m:r>
                      </m:e>
                    </m:acc>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          </m:t>
                    </m:r>
                    <m:sSub>
                      <m:sSubPr>
                        <m:ctrlP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ctrlPr>
                      </m:sSubPr>
                      <m:e>
                        <m:acc>
                          <m:accPr>
                            <m:chr m:val="̂"/>
                            <m:ctrlP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ctrlPr>
                          </m:accPr>
                          <m:e>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𝐿</m:t>
                            </m:r>
                          </m:e>
                        </m:acc>
                      </m:e>
                      <m:sub>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𝑧</m:t>
                        </m:r>
                      </m:sub>
                    </m:sSub>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m:t>
                    </m:r>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𝑖</m:t>
                    </m:r>
                    <m:d>
                      <m:dPr>
                        <m:ctrlP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ctrlPr>
                      </m:dPr>
                      <m:e>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𝑥</m:t>
                        </m:r>
                        <m:sSub>
                          <m:sSubPr>
                            <m:ctrlP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m:t>
                            </m:r>
                          </m:e>
                          <m:sub>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𝑦</m:t>
                            </m:r>
                          </m:sub>
                        </m:sSub>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m:t>
                        </m:r>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𝑦</m:t>
                        </m:r>
                        <m:sSub>
                          <m:sSubPr>
                            <m:ctrlP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m:t>
                            </m:r>
                          </m:e>
                          <m:sub>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𝑥</m:t>
                            </m:r>
                          </m:sub>
                        </m:sSub>
                      </m:e>
                    </m:d>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             </m:t>
                    </m:r>
                    <m:sSub>
                      <m:sSubPr>
                        <m:ctrlP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&lt;</m:t>
                        </m:r>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𝐿</m:t>
                        </m:r>
                      </m:e>
                      <m:sub>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𝑧</m:t>
                        </m:r>
                      </m:sub>
                    </m:sSub>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&gt; =</m:t>
                    </m:r>
                    <m:nary>
                      <m:naryPr>
                        <m:chr m:val="∬"/>
                        <m:limLoc m:val="undOvr"/>
                        <m:subHide m:val="on"/>
                        <m:supHide m:val="on"/>
                        <m:ctrlP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ctrlPr>
                      </m:naryPr>
                      <m:sub/>
                      <m:sup/>
                      <m:e>
                        <m:sSup>
                          <m:sSupPr>
                            <m:ctrlP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ctrlPr>
                          </m:sSupPr>
                          <m:e>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𝜓</m:t>
                            </m:r>
                          </m:e>
                          <m:sup>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m:t>
                            </m:r>
                          </m:sup>
                        </m:sSup>
                        <m:d>
                          <m:dPr>
                            <m:ctrlP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ctrlPr>
                          </m:dPr>
                          <m:e>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𝑥</m:t>
                            </m:r>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m:t>
                            </m:r>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𝑦</m:t>
                            </m:r>
                          </m:e>
                        </m:d>
                        <m:sSub>
                          <m:sSubPr>
                            <m:ctrlPr>
                              <a:rPr lang="en-US" altLang="zh-CN" sz="2000" i="1" dirty="0">
                                <a:latin typeface="Cambria Math" panose="02040503050406030204" pitchFamily="18" charset="0"/>
                                <a:ea typeface="微软雅黑" panose="020B0503020204020204" pitchFamily="34" charset="-122"/>
                                <a:cs typeface="Times New Roman" panose="02020603050405020304" pitchFamily="18" charset="0"/>
                              </a:rPr>
                            </m:ctrlPr>
                          </m:sSubPr>
                          <m:e>
                            <m:acc>
                              <m:accPr>
                                <m:chr m:val="̂"/>
                                <m:ctrlPr>
                                  <a:rPr lang="en-US" altLang="zh-CN" sz="2000" i="1" dirty="0">
                                    <a:latin typeface="Cambria Math" panose="02040503050406030204" pitchFamily="18" charset="0"/>
                                    <a:ea typeface="微软雅黑" panose="020B0503020204020204" pitchFamily="34" charset="-122"/>
                                    <a:cs typeface="Times New Roman" panose="02020603050405020304" pitchFamily="18" charset="0"/>
                                  </a:rPr>
                                </m:ctrlPr>
                              </m:accPr>
                              <m:e>
                                <m:r>
                                  <a:rPr lang="en-US" altLang="zh-CN" sz="2000" i="1" dirty="0">
                                    <a:latin typeface="Cambria Math" panose="02040503050406030204" pitchFamily="18" charset="0"/>
                                    <a:ea typeface="微软雅黑" panose="020B0503020204020204" pitchFamily="34" charset="-122"/>
                                    <a:cs typeface="Times New Roman" panose="02020603050405020304" pitchFamily="18" charset="0"/>
                                  </a:rPr>
                                  <m:t>𝐿</m:t>
                                </m:r>
                              </m:e>
                            </m:acc>
                          </m:e>
                          <m:sub>
                            <m:r>
                              <a:rPr lang="en-US" altLang="zh-CN" sz="2000" i="1" dirty="0">
                                <a:latin typeface="Cambria Math" panose="02040503050406030204" pitchFamily="18" charset="0"/>
                                <a:ea typeface="微软雅黑" panose="020B0503020204020204" pitchFamily="34" charset="-122"/>
                                <a:cs typeface="Times New Roman" panose="02020603050405020304" pitchFamily="18" charset="0"/>
                              </a:rPr>
                              <m:t>𝑧</m:t>
                            </m:r>
                          </m:sub>
                        </m:sSub>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𝜓</m:t>
                        </m:r>
                        <m:d>
                          <m:dPr>
                            <m:ctrlP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ctrlPr>
                          </m:dPr>
                          <m:e>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𝑥</m:t>
                            </m:r>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m:t>
                            </m:r>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𝑦</m:t>
                            </m:r>
                          </m:e>
                        </m:d>
                        <m:sSup>
                          <m:sSupPr>
                            <m:ctrlP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ctrlPr>
                          </m:sSupPr>
                          <m:e>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𝑑</m:t>
                            </m:r>
                          </m:e>
                          <m:sup>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2</m:t>
                            </m:r>
                          </m:sup>
                        </m:sSup>
                        <m:r>
                          <a:rPr lang="en-US" altLang="zh-CN" sz="2000" b="0" i="1" dirty="0" smtClean="0">
                            <a:latin typeface="Cambria Math" panose="02040503050406030204" pitchFamily="18" charset="0"/>
                            <a:ea typeface="微软雅黑" panose="020B0503020204020204" pitchFamily="34" charset="-122"/>
                            <a:cs typeface="Times New Roman" panose="02020603050405020304" pitchFamily="18" charset="0"/>
                          </a:rPr>
                          <m:t>𝑟</m:t>
                        </m:r>
                      </m:e>
                    </m:nary>
                  </m:oMath>
                </a14:m>
                <a:endParaRPr lang="en-US" altLang="zh-CN" sz="2000" b="0" dirty="0">
                  <a:latin typeface="楷体" panose="02010609060101010101" pitchFamily="49" charset="-122"/>
                  <a:ea typeface="楷体" panose="02010609060101010101" pitchFamily="49" charset="-122"/>
                  <a:cs typeface="Times New Roman" panose="02020603050405020304" pitchFamily="18" charset="0"/>
                </a:endParaRPr>
              </a:p>
            </p:txBody>
          </p:sp>
        </mc:Choice>
        <mc:Fallback xmlns="">
          <p:sp>
            <p:nvSpPr>
              <p:cNvPr id="39" name="文本框 38">
                <a:extLst>
                  <a:ext uri="{FF2B5EF4-FFF2-40B4-BE49-F238E27FC236}">
                    <a16:creationId xmlns:a16="http://schemas.microsoft.com/office/drawing/2014/main" id="{6A3C6483-EA31-CECD-012E-327A6FFA5DDD}"/>
                  </a:ext>
                </a:extLst>
              </p:cNvPr>
              <p:cNvSpPr txBox="1">
                <a:spLocks noRot="1" noChangeAspect="1" noMove="1" noResize="1" noEditPoints="1" noAdjustHandles="1" noChangeArrowheads="1" noChangeShapeType="1" noTextEdit="1"/>
              </p:cNvSpPr>
              <p:nvPr/>
            </p:nvSpPr>
            <p:spPr>
              <a:xfrm>
                <a:off x="289157" y="4510776"/>
                <a:ext cx="11503952" cy="519566"/>
              </a:xfrm>
              <a:prstGeom prst="rect">
                <a:avLst/>
              </a:prstGeom>
              <a:blipFill>
                <a:blip r:embed="rId17"/>
                <a:stretch>
                  <a:fillRect l="-689" t="-105882" b="-174118"/>
                </a:stretch>
              </a:blipFill>
            </p:spPr>
            <p:txBody>
              <a:bodyPr/>
              <a:lstStyle/>
              <a:p>
                <a:r>
                  <a:rPr lang="zh-CN" altLang="en-US">
                    <a:noFill/>
                  </a:rPr>
                  <a:t> </a:t>
                </a:r>
              </a:p>
            </p:txBody>
          </p:sp>
        </mc:Fallback>
      </mc:AlternateContent>
      <p:sp>
        <p:nvSpPr>
          <p:cNvPr id="40" name="文本框 39">
            <a:extLst>
              <a:ext uri="{FF2B5EF4-FFF2-40B4-BE49-F238E27FC236}">
                <a16:creationId xmlns:a16="http://schemas.microsoft.com/office/drawing/2014/main" id="{57D016B7-815C-ABC3-8A52-E7244C21645C}"/>
              </a:ext>
            </a:extLst>
          </p:cNvPr>
          <p:cNvSpPr txBox="1"/>
          <p:nvPr/>
        </p:nvSpPr>
        <p:spPr>
          <a:xfrm>
            <a:off x="88982" y="817140"/>
            <a:ext cx="3027992" cy="476669"/>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p"/>
            </a:pPr>
            <a:r>
              <a:rPr lang="zh-CN" altLang="en-US" sz="2400" b="1" dirty="0">
                <a:solidFill>
                  <a:srgbClr val="FF0000"/>
                </a:solidFill>
                <a:latin typeface="楷体" panose="02010609060101010101" pitchFamily="49" charset="-122"/>
                <a:ea typeface="楷体" panose="02010609060101010101" pitchFamily="49" charset="-122"/>
                <a:cs typeface="Times New Roman" panose="02020603050405020304" pitchFamily="18" charset="0"/>
              </a:rPr>
              <a:t>涡旋电子演化</a:t>
            </a:r>
            <a:endParaRPr lang="en-US" altLang="zh-CN" sz="2400" b="1" dirty="0">
              <a:solidFill>
                <a:srgbClr val="FF0000"/>
              </a:solidFill>
              <a:latin typeface="楷体" panose="02010609060101010101" pitchFamily="49" charset="-122"/>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490719569"/>
      </p:ext>
    </p:extLst>
  </p:cSld>
  <p:clrMapOvr>
    <a:masterClrMapping/>
  </p:clrMapOvr>
  <p:transition spd="slow"/>
  <p:timing>
    <p:tnLst>
      <p:par>
        <p:cTn id="1" dur="indefinite" restart="never" nodeType="tmRoot">
          <p:childTnLst>
            <p:video>
              <p:cMediaNode vol="80000">
                <p:cTn id="2" fill="hold" display="0">
                  <p:stCondLst>
                    <p:cond delay="indefinite"/>
                  </p:stCondLst>
                </p:cTn>
                <p:tgtEl>
                  <p:spTgt spid="33"/>
                </p:tgtEl>
              </p:cMediaNode>
            </p:video>
            <p:video>
              <p:cMediaNode vol="80000">
                <p:cTn id="3" fill="hold" display="0">
                  <p:stCondLst>
                    <p:cond delay="indefinite"/>
                  </p:stCondLst>
                </p:cTn>
                <p:tgtEl>
                  <p:spTgt spid="31"/>
                </p:tgtEl>
              </p:cMediaNode>
            </p:video>
            <p:video>
              <p:cMediaNode vol="80000">
                <p:cTn id="4" fill="hold" display="0">
                  <p:stCondLst>
                    <p:cond delay="indefinite"/>
                  </p:stCondLst>
                </p:cTn>
                <p:tgtEl>
                  <p:spTgt spid="2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6667B-5315-3AA7-CE74-2755D09D94EB}"/>
            </a:ext>
          </a:extLst>
        </p:cNvPr>
        <p:cNvGrpSpPr/>
        <p:nvPr/>
      </p:nvGrpSpPr>
      <p:grpSpPr>
        <a:xfrm>
          <a:off x="0" y="0"/>
          <a:ext cx="0" cy="0"/>
          <a:chOff x="0" y="0"/>
          <a:chExt cx="0" cy="0"/>
        </a:xfrm>
      </p:grpSpPr>
      <p:pic>
        <p:nvPicPr>
          <p:cNvPr id="2" name="Picture 2" descr="E:\Hou\信息化建设\web\校徽相关\xjtu.png">
            <a:extLst>
              <a:ext uri="{FF2B5EF4-FFF2-40B4-BE49-F238E27FC236}">
                <a16:creationId xmlns:a16="http://schemas.microsoft.com/office/drawing/2014/main" id="{846FAC95-2645-70ED-D775-EF75913D375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3" t="-1001" r="53439" b="77637"/>
          <a:stretch>
            <a:fillRect/>
          </a:stretch>
        </p:blipFill>
        <p:spPr bwMode="auto">
          <a:xfrm>
            <a:off x="9955555" y="181032"/>
            <a:ext cx="2111188" cy="58966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a:extLst>
              <a:ext uri="{FF2B5EF4-FFF2-40B4-BE49-F238E27FC236}">
                <a16:creationId xmlns:a16="http://schemas.microsoft.com/office/drawing/2014/main" id="{0460E82D-43A8-B409-8C5C-3B1A28304DC5}"/>
              </a:ext>
            </a:extLst>
          </p:cNvPr>
          <p:cNvGrpSpPr/>
          <p:nvPr/>
        </p:nvGrpSpPr>
        <p:grpSpPr>
          <a:xfrm>
            <a:off x="127464" y="299651"/>
            <a:ext cx="435327" cy="405245"/>
            <a:chOff x="290945" y="346364"/>
            <a:chExt cx="859090" cy="799725"/>
          </a:xfrm>
        </p:grpSpPr>
        <p:sp>
          <p:nvSpPr>
            <p:cNvPr id="4" name="圆角矩形 3">
              <a:extLst>
                <a:ext uri="{FF2B5EF4-FFF2-40B4-BE49-F238E27FC236}">
                  <a16:creationId xmlns:a16="http://schemas.microsoft.com/office/drawing/2014/main" id="{29F0ADAD-8A37-7AB4-543F-CF8F5CC5F355}"/>
                </a:ext>
              </a:extLst>
            </p:cNvPr>
            <p:cNvSpPr>
              <a:spLocks noChangeAspect="1"/>
            </p:cNvSpPr>
            <p:nvPr/>
          </p:nvSpPr>
          <p:spPr>
            <a:xfrm>
              <a:off x="290945" y="346364"/>
              <a:ext cx="648000" cy="648000"/>
            </a:xfrm>
            <a:prstGeom prst="roundRect">
              <a:avLst/>
            </a:prstGeom>
            <a:noFill/>
            <a:ln w="539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Times New Roman" panose="02020603050405020304" pitchFamily="18" charset="0"/>
                <a:ea typeface="KaiTi" panose="02010609060101010101" pitchFamily="49" charset="-122"/>
                <a:cs typeface="Times New Roman" panose="02020603050405020304" pitchFamily="18" charset="0"/>
              </a:endParaRPr>
            </a:p>
          </p:txBody>
        </p:sp>
        <p:sp useBgFill="1">
          <p:nvSpPr>
            <p:cNvPr id="5" name="圆角矩形 4">
              <a:extLst>
                <a:ext uri="{FF2B5EF4-FFF2-40B4-BE49-F238E27FC236}">
                  <a16:creationId xmlns:a16="http://schemas.microsoft.com/office/drawing/2014/main" id="{2748B863-7A36-FA2C-B15E-FC647E5242CA}"/>
                </a:ext>
              </a:extLst>
            </p:cNvPr>
            <p:cNvSpPr>
              <a:spLocks noChangeAspect="1"/>
            </p:cNvSpPr>
            <p:nvPr/>
          </p:nvSpPr>
          <p:spPr>
            <a:xfrm>
              <a:off x="528654" y="526125"/>
              <a:ext cx="540000" cy="540000"/>
            </a:xfrm>
            <a:prstGeom prst="round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6" name="圆角矩形 5">
              <a:extLst>
                <a:ext uri="{FF2B5EF4-FFF2-40B4-BE49-F238E27FC236}">
                  <a16:creationId xmlns:a16="http://schemas.microsoft.com/office/drawing/2014/main" id="{64764EDB-5B0E-3AA0-A9A3-706E6E28B27F}"/>
                </a:ext>
              </a:extLst>
            </p:cNvPr>
            <p:cNvSpPr>
              <a:spLocks noChangeAspect="1"/>
            </p:cNvSpPr>
            <p:nvPr/>
          </p:nvSpPr>
          <p:spPr>
            <a:xfrm>
              <a:off x="610035" y="606089"/>
              <a:ext cx="540000" cy="540000"/>
            </a:xfrm>
            <a:prstGeom prst="roundRect">
              <a:avLst/>
            </a:prstGeom>
            <a:solidFill>
              <a:srgbClr val="C0000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Times New Roman" panose="02020603050405020304" pitchFamily="18" charset="0"/>
                <a:ea typeface="KaiTi" panose="02010609060101010101" pitchFamily="49" charset="-122"/>
                <a:cs typeface="Times New Roman" panose="02020603050405020304" pitchFamily="18" charset="0"/>
              </a:endParaRPr>
            </a:p>
          </p:txBody>
        </p:sp>
      </p:grpSp>
      <p:cxnSp>
        <p:nvCxnSpPr>
          <p:cNvPr id="7" name="直接连接符 6">
            <a:extLst>
              <a:ext uri="{FF2B5EF4-FFF2-40B4-BE49-F238E27FC236}">
                <a16:creationId xmlns:a16="http://schemas.microsoft.com/office/drawing/2014/main" id="{18508572-1DEB-6E95-A7C8-7D0152F8A9BF}"/>
              </a:ext>
            </a:extLst>
          </p:cNvPr>
          <p:cNvCxnSpPr/>
          <p:nvPr/>
        </p:nvCxnSpPr>
        <p:spPr>
          <a:xfrm>
            <a:off x="821743" y="704895"/>
            <a:ext cx="904708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94DB8D52-BDBB-A7E8-8B0B-3819D419C532}"/>
              </a:ext>
            </a:extLst>
          </p:cNvPr>
          <p:cNvGrpSpPr/>
          <p:nvPr/>
        </p:nvGrpSpPr>
        <p:grpSpPr>
          <a:xfrm>
            <a:off x="252958" y="4189724"/>
            <a:ext cx="4137546" cy="2192018"/>
            <a:chOff x="252958" y="4364185"/>
            <a:chExt cx="4137546" cy="2192018"/>
          </a:xfrm>
        </p:grpSpPr>
        <p:pic>
          <p:nvPicPr>
            <p:cNvPr id="1030" name="Picture 6" descr="Fig. 1">
              <a:extLst>
                <a:ext uri="{FF2B5EF4-FFF2-40B4-BE49-F238E27FC236}">
                  <a16:creationId xmlns:a16="http://schemas.microsoft.com/office/drawing/2014/main" id="{5A308F0C-A48D-174C-EC3D-2854A2BE1C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511" y="4637165"/>
              <a:ext cx="3971580" cy="1378158"/>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3754CBF6-809F-3AD2-CE44-CF548405FB91}"/>
                </a:ext>
              </a:extLst>
            </p:cNvPr>
            <p:cNvSpPr txBox="1"/>
            <p:nvPr/>
          </p:nvSpPr>
          <p:spPr>
            <a:xfrm>
              <a:off x="743018" y="6081140"/>
              <a:ext cx="2991460" cy="276999"/>
            </a:xfrm>
            <a:prstGeom prst="rect">
              <a:avLst/>
            </a:prstGeom>
            <a:noFill/>
          </p:spPr>
          <p:txBody>
            <a:bodyPr wrap="none" rtlCol="0">
              <a:spAutoFit/>
            </a:bodyPr>
            <a:lstStyle/>
            <a:p>
              <a:r>
                <a:rPr lang="en-US" altLang="zh-CN" sz="1200" dirty="0">
                  <a:latin typeface="Times New Roman" panose="02020603050405020304" pitchFamily="18" charset="0"/>
                  <a:ea typeface="KaiTi" panose="02010609060101010101" pitchFamily="49" charset="-122"/>
                  <a:cs typeface="Times New Roman" panose="02020603050405020304" pitchFamily="18" charset="0"/>
                </a:rPr>
                <a:t>P. Winkler,</a:t>
              </a:r>
              <a:r>
                <a:rPr lang="zh-CN" altLang="en-US" sz="1200" dirty="0">
                  <a:latin typeface="Times New Roman" panose="02020603050405020304" pitchFamily="18" charset="0"/>
                  <a:ea typeface="KaiTi" panose="02010609060101010101" pitchFamily="49" charset="-122"/>
                  <a:cs typeface="Times New Roman" panose="02020603050405020304" pitchFamily="18" charset="0"/>
                </a:rPr>
                <a:t> </a:t>
              </a:r>
              <a:r>
                <a:rPr lang="en-US" altLang="zh-CN" sz="1200" dirty="0">
                  <a:latin typeface="Times New Roman" panose="02020603050405020304" pitchFamily="18" charset="0"/>
                  <a:ea typeface="KaiTi" panose="02010609060101010101" pitchFamily="49" charset="-122"/>
                  <a:cs typeface="Times New Roman" panose="02020603050405020304" pitchFamily="18" charset="0"/>
                </a:rPr>
                <a:t>et</a:t>
              </a:r>
              <a:r>
                <a:rPr lang="zh-CN" altLang="en-US" sz="1200" dirty="0">
                  <a:latin typeface="Times New Roman" panose="02020603050405020304" pitchFamily="18" charset="0"/>
                  <a:ea typeface="KaiTi" panose="02010609060101010101" pitchFamily="49" charset="-122"/>
                  <a:cs typeface="Times New Roman" panose="02020603050405020304" pitchFamily="18" charset="0"/>
                </a:rPr>
                <a:t> </a:t>
              </a:r>
              <a:r>
                <a:rPr lang="en-US" altLang="zh-CN" sz="1200" dirty="0">
                  <a:latin typeface="Times New Roman" panose="02020603050405020304" pitchFamily="18" charset="0"/>
                  <a:ea typeface="KaiTi" panose="02010609060101010101" pitchFamily="49" charset="-122"/>
                  <a:cs typeface="Times New Roman" panose="02020603050405020304" pitchFamily="18" charset="0"/>
                </a:rPr>
                <a:t>al, </a:t>
              </a:r>
              <a:r>
                <a:rPr lang="fr-FR" altLang="zh-CN" sz="1200" dirty="0">
                  <a:latin typeface="Times New Roman" panose="02020603050405020304" pitchFamily="18" charset="0"/>
                  <a:ea typeface="KaiTi" panose="02010609060101010101" pitchFamily="49" charset="-122"/>
                  <a:cs typeface="Times New Roman" panose="02020603050405020304" pitchFamily="18" charset="0"/>
                </a:rPr>
                <a:t>Nature</a:t>
              </a:r>
              <a:r>
                <a:rPr lang="fr-FR" altLang="zh-CN" sz="1200" b="1" dirty="0">
                  <a:latin typeface="Times New Roman" panose="02020603050405020304" pitchFamily="18" charset="0"/>
                  <a:ea typeface="KaiTi" panose="02010609060101010101" pitchFamily="49" charset="-122"/>
                  <a:cs typeface="Times New Roman" panose="02020603050405020304" pitchFamily="18" charset="0"/>
                </a:rPr>
                <a:t> 640</a:t>
              </a:r>
              <a:r>
                <a:rPr lang="fr-FR" altLang="zh-CN" sz="1200" dirty="0">
                  <a:latin typeface="Times New Roman" panose="02020603050405020304" pitchFamily="18" charset="0"/>
                  <a:ea typeface="KaiTi" panose="02010609060101010101" pitchFamily="49" charset="-122"/>
                  <a:cs typeface="Times New Roman" panose="02020603050405020304" pitchFamily="18" charset="0"/>
                </a:rPr>
                <a:t>, 907–910 (2025)</a:t>
              </a:r>
              <a:endParaRPr lang="zh-CN" altLang="en-US" sz="1200"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15" name="矩形: 圆角 14">
              <a:extLst>
                <a:ext uri="{FF2B5EF4-FFF2-40B4-BE49-F238E27FC236}">
                  <a16:creationId xmlns:a16="http://schemas.microsoft.com/office/drawing/2014/main" id="{BBF0EE60-CD6A-099A-6C08-1907F4F99D74}"/>
                </a:ext>
              </a:extLst>
            </p:cNvPr>
            <p:cNvSpPr/>
            <p:nvPr/>
          </p:nvSpPr>
          <p:spPr>
            <a:xfrm>
              <a:off x="252958" y="4364185"/>
              <a:ext cx="4137546" cy="2192018"/>
            </a:xfrm>
            <a:prstGeom prst="roundRect">
              <a:avLst>
                <a:gd name="adj" fmla="val 5625"/>
              </a:avLst>
            </a:prstGeom>
            <a:noFill/>
            <a:ln w="12700">
              <a:solidFill>
                <a:schemeClr val="accent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p:grpSp>
      <p:grpSp>
        <p:nvGrpSpPr>
          <p:cNvPr id="23" name="Group 22">
            <a:extLst>
              <a:ext uri="{FF2B5EF4-FFF2-40B4-BE49-F238E27FC236}">
                <a16:creationId xmlns:a16="http://schemas.microsoft.com/office/drawing/2014/main" id="{C2D41B3B-68E1-B3EA-8BA4-D3CEE2E1381A}"/>
              </a:ext>
            </a:extLst>
          </p:cNvPr>
          <p:cNvGrpSpPr/>
          <p:nvPr/>
        </p:nvGrpSpPr>
        <p:grpSpPr>
          <a:xfrm>
            <a:off x="4569393" y="1129117"/>
            <a:ext cx="3659212" cy="2421499"/>
            <a:chOff x="4569393" y="1321725"/>
            <a:chExt cx="3659212" cy="2421499"/>
          </a:xfrm>
        </p:grpSpPr>
        <p:pic>
          <p:nvPicPr>
            <p:cNvPr id="1026" name="Picture 2">
              <a:extLst>
                <a:ext uri="{FF2B5EF4-FFF2-40B4-BE49-F238E27FC236}">
                  <a16:creationId xmlns:a16="http://schemas.microsoft.com/office/drawing/2014/main" id="{15148360-F285-E25E-9696-072156C8E4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7367" y="1433299"/>
              <a:ext cx="2303265" cy="1897890"/>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1DA608DE-58B0-7765-8554-C7A1DF82594F}"/>
                </a:ext>
              </a:extLst>
            </p:cNvPr>
            <p:cNvSpPr txBox="1"/>
            <p:nvPr/>
          </p:nvSpPr>
          <p:spPr>
            <a:xfrm>
              <a:off x="4569393" y="3356992"/>
              <a:ext cx="3659212" cy="276999"/>
            </a:xfrm>
            <a:prstGeom prst="rect">
              <a:avLst/>
            </a:prstGeom>
            <a:noFill/>
          </p:spPr>
          <p:txBody>
            <a:bodyPr wrap="square" rtlCol="0">
              <a:spAutoFit/>
            </a:bodyPr>
            <a:lstStyle/>
            <a:p>
              <a:r>
                <a:rPr lang="en-US" altLang="zh-CN" sz="1200" dirty="0">
                  <a:latin typeface="Times New Roman" panose="02020603050405020304" pitchFamily="18" charset="0"/>
                  <a:ea typeface="KaiTi" panose="02010609060101010101" pitchFamily="49" charset="-122"/>
                  <a:cs typeface="Times New Roman" panose="02020603050405020304" pitchFamily="18" charset="0"/>
                </a:rPr>
                <a:t>T. Sun, Q.-Zhao, et al, PRL </a:t>
              </a:r>
              <a:r>
                <a:rPr lang="en-US" altLang="zh-CN" sz="1200" b="1" dirty="0">
                  <a:latin typeface="Times New Roman" panose="02020603050405020304" pitchFamily="18" charset="0"/>
                  <a:ea typeface="KaiTi" panose="02010609060101010101" pitchFamily="49" charset="-122"/>
                  <a:cs typeface="Times New Roman" panose="02020603050405020304" pitchFamily="18" charset="0"/>
                </a:rPr>
                <a:t>132</a:t>
              </a:r>
              <a:r>
                <a:rPr lang="en-US" altLang="zh-CN" sz="1200" dirty="0">
                  <a:latin typeface="Times New Roman" panose="02020603050405020304" pitchFamily="18" charset="0"/>
                  <a:ea typeface="KaiTi" panose="02010609060101010101" pitchFamily="49" charset="-122"/>
                  <a:cs typeface="Times New Roman" panose="02020603050405020304" pitchFamily="18" charset="0"/>
                </a:rPr>
                <a:t>, 045001</a:t>
              </a:r>
              <a:r>
                <a:rPr lang="zh-CN" altLang="en-US" sz="1200" dirty="0">
                  <a:latin typeface="Times New Roman" panose="02020603050405020304" pitchFamily="18" charset="0"/>
                  <a:ea typeface="KaiTi" panose="02010609060101010101" pitchFamily="49" charset="-122"/>
                  <a:cs typeface="Times New Roman" panose="02020603050405020304" pitchFamily="18" charset="0"/>
                </a:rPr>
                <a:t> </a:t>
              </a:r>
              <a:r>
                <a:rPr lang="en-US" altLang="zh-CN" sz="1200" dirty="0">
                  <a:latin typeface="Times New Roman" panose="02020603050405020304" pitchFamily="18" charset="0"/>
                  <a:ea typeface="KaiTi" panose="02010609060101010101" pitchFamily="49" charset="-122"/>
                  <a:cs typeface="Times New Roman" panose="02020603050405020304" pitchFamily="18" charset="0"/>
                </a:rPr>
                <a:t>(2024)</a:t>
              </a:r>
              <a:endParaRPr lang="zh-CN" altLang="en-US" sz="1200"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16" name="矩形: 圆角 15">
              <a:extLst>
                <a:ext uri="{FF2B5EF4-FFF2-40B4-BE49-F238E27FC236}">
                  <a16:creationId xmlns:a16="http://schemas.microsoft.com/office/drawing/2014/main" id="{2F87783D-B208-A95A-996C-5C72DC213C25}"/>
                </a:ext>
              </a:extLst>
            </p:cNvPr>
            <p:cNvSpPr/>
            <p:nvPr/>
          </p:nvSpPr>
          <p:spPr>
            <a:xfrm>
              <a:off x="4600102" y="1321725"/>
              <a:ext cx="3628503" cy="2421499"/>
            </a:xfrm>
            <a:prstGeom prst="roundRect">
              <a:avLst>
                <a:gd name="adj" fmla="val 4991"/>
              </a:avLst>
            </a:prstGeom>
            <a:noFill/>
            <a:ln w="12700">
              <a:solidFill>
                <a:schemeClr val="accent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p:grpSp>
      <p:grpSp>
        <p:nvGrpSpPr>
          <p:cNvPr id="25" name="Group 24">
            <a:extLst>
              <a:ext uri="{FF2B5EF4-FFF2-40B4-BE49-F238E27FC236}">
                <a16:creationId xmlns:a16="http://schemas.microsoft.com/office/drawing/2014/main" id="{521CF9D9-10B4-BD86-94F3-463F2978147C}"/>
              </a:ext>
            </a:extLst>
          </p:cNvPr>
          <p:cNvGrpSpPr/>
          <p:nvPr/>
        </p:nvGrpSpPr>
        <p:grpSpPr>
          <a:xfrm>
            <a:off x="8428209" y="1142012"/>
            <a:ext cx="3554736" cy="2395708"/>
            <a:chOff x="8428209" y="1347316"/>
            <a:chExt cx="3554736" cy="2395708"/>
          </a:xfrm>
        </p:grpSpPr>
        <p:pic>
          <p:nvPicPr>
            <p:cNvPr id="37" name="图片 36">
              <a:extLst>
                <a:ext uri="{FF2B5EF4-FFF2-40B4-BE49-F238E27FC236}">
                  <a16:creationId xmlns:a16="http://schemas.microsoft.com/office/drawing/2014/main" id="{7B2C75C5-BCDF-533A-6B30-D56593FE8300}"/>
                </a:ext>
              </a:extLst>
            </p:cNvPr>
            <p:cNvPicPr>
              <a:picLocks noChangeAspect="1"/>
            </p:cNvPicPr>
            <p:nvPr/>
          </p:nvPicPr>
          <p:blipFill>
            <a:blip r:embed="rId6"/>
            <a:stretch>
              <a:fillRect/>
            </a:stretch>
          </p:blipFill>
          <p:spPr>
            <a:xfrm>
              <a:off x="8821630" y="1493234"/>
              <a:ext cx="2753355" cy="1905323"/>
            </a:xfrm>
            <a:prstGeom prst="rect">
              <a:avLst/>
            </a:prstGeom>
          </p:spPr>
        </p:pic>
        <p:sp>
          <p:nvSpPr>
            <p:cNvPr id="38" name="文本框 37">
              <a:extLst>
                <a:ext uri="{FF2B5EF4-FFF2-40B4-BE49-F238E27FC236}">
                  <a16:creationId xmlns:a16="http://schemas.microsoft.com/office/drawing/2014/main" id="{DA479C5A-AA57-1BC2-BF60-6A46443A5603}"/>
                </a:ext>
              </a:extLst>
            </p:cNvPr>
            <p:cNvSpPr txBox="1"/>
            <p:nvPr/>
          </p:nvSpPr>
          <p:spPr>
            <a:xfrm>
              <a:off x="8445566" y="3356991"/>
              <a:ext cx="3537379" cy="276999"/>
            </a:xfrm>
            <a:prstGeom prst="rect">
              <a:avLst/>
            </a:prstGeom>
            <a:noFill/>
          </p:spPr>
          <p:txBody>
            <a:bodyPr wrap="none" rtlCol="0">
              <a:spAutoFit/>
            </a:bodyPr>
            <a:lstStyle/>
            <a:p>
              <a:r>
                <a:rPr lang="en-US" altLang="zh-CN" sz="1200" dirty="0">
                  <a:latin typeface="Times New Roman" panose="02020603050405020304" pitchFamily="18" charset="0"/>
                  <a:ea typeface="KaiTi" panose="02010609060101010101" pitchFamily="49" charset="-122"/>
                  <a:cs typeface="Times New Roman" panose="02020603050405020304" pitchFamily="18" charset="0"/>
                </a:rPr>
                <a:t>A. Picksley, et al, Phys. Rev. Lett. </a:t>
              </a:r>
              <a:r>
                <a:rPr lang="en-US" altLang="zh-CN" sz="1200" b="1" dirty="0">
                  <a:latin typeface="Times New Roman" panose="02020603050405020304" pitchFamily="18" charset="0"/>
                  <a:ea typeface="KaiTi" panose="02010609060101010101" pitchFamily="49" charset="-122"/>
                  <a:cs typeface="Times New Roman" panose="02020603050405020304" pitchFamily="18" charset="0"/>
                </a:rPr>
                <a:t>133</a:t>
              </a:r>
              <a:r>
                <a:rPr lang="en-US" altLang="zh-CN" sz="1200" dirty="0">
                  <a:latin typeface="Times New Roman" panose="02020603050405020304" pitchFamily="18" charset="0"/>
                  <a:ea typeface="KaiTi" panose="02010609060101010101" pitchFamily="49" charset="-122"/>
                  <a:cs typeface="Times New Roman" panose="02020603050405020304" pitchFamily="18" charset="0"/>
                </a:rPr>
                <a:t>, 255001 (2024)</a:t>
              </a:r>
              <a:endParaRPr lang="zh-CN" altLang="en-US" sz="1200"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24" name="矩形: 圆角 23">
              <a:extLst>
                <a:ext uri="{FF2B5EF4-FFF2-40B4-BE49-F238E27FC236}">
                  <a16:creationId xmlns:a16="http://schemas.microsoft.com/office/drawing/2014/main" id="{93A72DF6-9C07-806B-C98A-28F9AF71AFE2}"/>
                </a:ext>
              </a:extLst>
            </p:cNvPr>
            <p:cNvSpPr/>
            <p:nvPr/>
          </p:nvSpPr>
          <p:spPr>
            <a:xfrm>
              <a:off x="8428209" y="1347316"/>
              <a:ext cx="3537380" cy="2395708"/>
            </a:xfrm>
            <a:prstGeom prst="roundRect">
              <a:avLst>
                <a:gd name="adj" fmla="val 5869"/>
              </a:avLst>
            </a:prstGeom>
            <a:noFill/>
            <a:ln w="12700">
              <a:solidFill>
                <a:schemeClr val="accent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p:grpSp>
      <p:grpSp>
        <p:nvGrpSpPr>
          <p:cNvPr id="29" name="Group 28">
            <a:extLst>
              <a:ext uri="{FF2B5EF4-FFF2-40B4-BE49-F238E27FC236}">
                <a16:creationId xmlns:a16="http://schemas.microsoft.com/office/drawing/2014/main" id="{D4FE7B6F-F9AB-F053-7F00-F7CD7AF867EF}"/>
              </a:ext>
            </a:extLst>
          </p:cNvPr>
          <p:cNvGrpSpPr/>
          <p:nvPr/>
        </p:nvGrpSpPr>
        <p:grpSpPr>
          <a:xfrm>
            <a:off x="8435139" y="4189723"/>
            <a:ext cx="3537380" cy="2192021"/>
            <a:chOff x="4630676" y="4364184"/>
            <a:chExt cx="3537380" cy="2192021"/>
          </a:xfrm>
        </p:grpSpPr>
        <p:pic>
          <p:nvPicPr>
            <p:cNvPr id="9" name="图片 8">
              <a:extLst>
                <a:ext uri="{FF2B5EF4-FFF2-40B4-BE49-F238E27FC236}">
                  <a16:creationId xmlns:a16="http://schemas.microsoft.com/office/drawing/2014/main" id="{CD0BBC82-8605-EA5E-DFD6-8A7D86BB36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7367" y="4501967"/>
              <a:ext cx="2319190" cy="1582450"/>
            </a:xfrm>
            <a:prstGeom prst="rect">
              <a:avLst/>
            </a:prstGeom>
          </p:spPr>
        </p:pic>
        <p:sp>
          <p:nvSpPr>
            <p:cNvPr id="12" name="文本框 11">
              <a:extLst>
                <a:ext uri="{FF2B5EF4-FFF2-40B4-BE49-F238E27FC236}">
                  <a16:creationId xmlns:a16="http://schemas.microsoft.com/office/drawing/2014/main" id="{6D19A2CE-3279-67AB-9522-5D33E3805130}"/>
                </a:ext>
              </a:extLst>
            </p:cNvPr>
            <p:cNvSpPr txBox="1"/>
            <p:nvPr/>
          </p:nvSpPr>
          <p:spPr>
            <a:xfrm>
              <a:off x="4667969" y="6041532"/>
              <a:ext cx="3416784" cy="461665"/>
            </a:xfrm>
            <a:prstGeom prst="rect">
              <a:avLst/>
            </a:prstGeom>
            <a:noFill/>
          </p:spPr>
          <p:txBody>
            <a:bodyPr wrap="square" rtlCol="0">
              <a:spAutoFit/>
            </a:bodyPr>
            <a:lstStyle>
              <a:defPPr>
                <a:defRPr lang="zh-CN"/>
              </a:defPPr>
              <a:lvl1pPr>
                <a:defRPr sz="1600">
                  <a:latin typeface="Times New Roman" panose="02020603050405020304" pitchFamily="18" charset="0"/>
                  <a:ea typeface="宋体" panose="02010600030101010101" pitchFamily="2" charset="-122"/>
                  <a:cs typeface="Times New Roman" panose="02020603050405020304" pitchFamily="18" charset="0"/>
                </a:defRPr>
              </a:lvl1pPr>
            </a:lstStyle>
            <a:p>
              <a:r>
                <a:rPr lang="en-US" altLang="zh-CN" sz="1200" dirty="0">
                  <a:ea typeface="KaiTi" panose="02010609060101010101" pitchFamily="49" charset="-122"/>
                </a:rPr>
                <a:t>Zhen-Ke Dou,  et al, </a:t>
              </a:r>
              <a:r>
                <a:rPr lang="pt-BR" altLang="zh-CN" sz="1200" dirty="0">
                  <a:ea typeface="KaiTi" panose="02010609060101010101" pitchFamily="49" charset="-122"/>
                </a:rPr>
                <a:t>Phys. Rev. E 111, 035209 (2025)</a:t>
              </a:r>
              <a:endParaRPr lang="zh-CN" altLang="en-US" sz="1200" dirty="0">
                <a:ea typeface="KaiTi" panose="02010609060101010101" pitchFamily="49" charset="-122"/>
              </a:endParaRPr>
            </a:p>
          </p:txBody>
        </p:sp>
        <p:sp>
          <p:nvSpPr>
            <p:cNvPr id="26" name="矩形: 圆角 25">
              <a:extLst>
                <a:ext uri="{FF2B5EF4-FFF2-40B4-BE49-F238E27FC236}">
                  <a16:creationId xmlns:a16="http://schemas.microsoft.com/office/drawing/2014/main" id="{D91DED42-28A2-26EC-0868-BAD7F05EF12C}"/>
                </a:ext>
              </a:extLst>
            </p:cNvPr>
            <p:cNvSpPr/>
            <p:nvPr/>
          </p:nvSpPr>
          <p:spPr>
            <a:xfrm>
              <a:off x="4630676" y="4364184"/>
              <a:ext cx="3537380" cy="2192021"/>
            </a:xfrm>
            <a:prstGeom prst="roundRect">
              <a:avLst>
                <a:gd name="adj" fmla="val 5689"/>
              </a:avLst>
            </a:prstGeom>
            <a:noFill/>
            <a:ln w="12700">
              <a:solidFill>
                <a:schemeClr val="accent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p:grpSp>
      <p:sp>
        <p:nvSpPr>
          <p:cNvPr id="21" name="文本框 7">
            <a:extLst>
              <a:ext uri="{FF2B5EF4-FFF2-40B4-BE49-F238E27FC236}">
                <a16:creationId xmlns:a16="http://schemas.microsoft.com/office/drawing/2014/main" id="{9E45EFFA-68A3-947E-2050-09BFF524CF5B}"/>
              </a:ext>
            </a:extLst>
          </p:cNvPr>
          <p:cNvSpPr txBox="1"/>
          <p:nvPr/>
        </p:nvSpPr>
        <p:spPr>
          <a:xfrm>
            <a:off x="746838" y="124906"/>
            <a:ext cx="1646605" cy="523220"/>
          </a:xfrm>
          <a:prstGeom prst="rect">
            <a:avLst/>
          </a:prstGeom>
          <a:noFill/>
        </p:spPr>
        <p:txBody>
          <a:bodyPr wrap="none" rtlCol="0">
            <a:spAutoFit/>
          </a:bodyPr>
          <a:lstStyle/>
          <a:p>
            <a:r>
              <a:rPr lang="zh-CN" altLang="en-US" sz="2800" b="1" dirty="0">
                <a:gradFill>
                  <a:gsLst>
                    <a:gs pos="0">
                      <a:srgbClr val="E30613"/>
                    </a:gs>
                    <a:gs pos="100000">
                      <a:srgbClr val="81040B"/>
                    </a:gs>
                  </a:gsLst>
                  <a:lin ang="5400000" scaled="1"/>
                </a:gradFill>
                <a:latin typeface="楷体" panose="02010609060101010101" pitchFamily="49" charset="-122"/>
                <a:ea typeface="楷体" panose="02010609060101010101" pitchFamily="49" charset="-122"/>
                <a:sym typeface="+mn-ea"/>
              </a:rPr>
              <a:t>粒子加速</a:t>
            </a:r>
          </a:p>
        </p:txBody>
      </p:sp>
      <p:sp>
        <p:nvSpPr>
          <p:cNvPr id="31" name="文本框 30">
            <a:extLst>
              <a:ext uri="{FF2B5EF4-FFF2-40B4-BE49-F238E27FC236}">
                <a16:creationId xmlns:a16="http://schemas.microsoft.com/office/drawing/2014/main" id="{EE1F0B68-182D-CACB-8252-FE9A2FCD9EB7}"/>
              </a:ext>
            </a:extLst>
          </p:cNvPr>
          <p:cNvSpPr txBox="1"/>
          <p:nvPr/>
        </p:nvSpPr>
        <p:spPr>
          <a:xfrm>
            <a:off x="4938271" y="933226"/>
            <a:ext cx="2969519" cy="307777"/>
          </a:xfrm>
          <a:prstGeom prst="rect">
            <a:avLst/>
          </a:prstGeom>
          <a:solidFill>
            <a:srgbClr val="CC0000"/>
          </a:solidFill>
        </p:spPr>
        <p:txBody>
          <a:bodyPr wrap="square">
            <a:spAutoFit/>
          </a:bodyPr>
          <a:lstStyle>
            <a:defPPr>
              <a:defRPr lang="zh-CN"/>
            </a:defPPr>
            <a:lvl1pPr indent="0">
              <a:defRPr sz="1300" b="1" baseline="0">
                <a:solidFill>
                  <a:schemeClr val="bg1"/>
                </a:solidFill>
                <a:latin typeface="Times New Roman" panose="02020603050405020304" pitchFamily="18" charset="0"/>
                <a:ea typeface="宋体" panose="02010600030101010101" pitchFamily="2" charset="-122"/>
                <a:cs typeface="Times New Roman" panose="02020603050405020304" pitchFamily="18" charset="0"/>
              </a:defRPr>
            </a:lvl1pPr>
          </a:lstStyle>
          <a:p>
            <a:pPr algn="ctr"/>
            <a:r>
              <a:rPr lang="zh-CN" altLang="en-US" sz="1400" dirty="0">
                <a:ea typeface="KaiTi" panose="02010609060101010101" pitchFamily="49" charset="-122"/>
              </a:rPr>
              <a:t>双尾波注入加速极化电子束</a:t>
            </a:r>
          </a:p>
        </p:txBody>
      </p:sp>
      <p:sp>
        <p:nvSpPr>
          <p:cNvPr id="36" name="Rectangle 15">
            <a:extLst>
              <a:ext uri="{FF2B5EF4-FFF2-40B4-BE49-F238E27FC236}">
                <a16:creationId xmlns:a16="http://schemas.microsoft.com/office/drawing/2014/main" id="{A649C521-320F-180B-CA7E-FD95086A3860}"/>
              </a:ext>
            </a:extLst>
          </p:cNvPr>
          <p:cNvSpPr>
            <a:spLocks noChangeArrowheads="1"/>
          </p:cNvSpPr>
          <p:nvPr/>
        </p:nvSpPr>
        <p:spPr bwMode="auto">
          <a:xfrm>
            <a:off x="8917734" y="933226"/>
            <a:ext cx="2591646" cy="307777"/>
          </a:xfrm>
          <a:prstGeom prst="rect">
            <a:avLst/>
          </a:prstGeom>
          <a:solidFill>
            <a:srgbClr val="CC0000"/>
          </a:solidFill>
        </p:spPr>
        <p:txBody>
          <a:bodyPr wrap="square">
            <a:spAutoFit/>
          </a:bodyPr>
          <a:lstStyle/>
          <a:p>
            <a:pPr algn="ctr"/>
            <a:r>
              <a:rPr lang="zh-CN" altLang="en-US" sz="14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激光匹配引导与电子注入控制</a:t>
            </a:r>
          </a:p>
        </p:txBody>
      </p:sp>
      <p:sp>
        <p:nvSpPr>
          <p:cNvPr id="32" name="文本框 31">
            <a:extLst>
              <a:ext uri="{FF2B5EF4-FFF2-40B4-BE49-F238E27FC236}">
                <a16:creationId xmlns:a16="http://schemas.microsoft.com/office/drawing/2014/main" id="{A25EEEA1-553A-8F6C-2ABB-3DD3FDC941B0}"/>
              </a:ext>
            </a:extLst>
          </p:cNvPr>
          <p:cNvSpPr txBox="1"/>
          <p:nvPr/>
        </p:nvSpPr>
        <p:spPr>
          <a:xfrm>
            <a:off x="810533" y="4005037"/>
            <a:ext cx="3007535" cy="307777"/>
          </a:xfrm>
          <a:prstGeom prst="rect">
            <a:avLst/>
          </a:prstGeom>
          <a:solidFill>
            <a:srgbClr val="CC0000"/>
          </a:solidFill>
        </p:spPr>
        <p:txBody>
          <a:bodyPr wrap="square">
            <a:spAutoFit/>
          </a:bodyPr>
          <a:lstStyle>
            <a:defPPr>
              <a:defRPr lang="zh-CN"/>
            </a:defPPr>
            <a:lvl1pPr indent="0">
              <a:defRPr sz="1300" b="1" baseline="0">
                <a:solidFill>
                  <a:schemeClr val="bg1"/>
                </a:solidFill>
                <a:latin typeface="Times New Roman" panose="02020603050405020304" pitchFamily="18" charset="0"/>
                <a:ea typeface="宋体" panose="02010600030101010101" pitchFamily="2" charset="-122"/>
                <a:cs typeface="Times New Roman" panose="02020603050405020304" pitchFamily="18" charset="0"/>
              </a:defRPr>
            </a:lvl1pPr>
          </a:lstStyle>
          <a:p>
            <a:pPr algn="ctr"/>
            <a:r>
              <a:rPr lang="zh-CN" altLang="en-US" sz="1400" dirty="0">
                <a:ea typeface="KaiTi" panose="02010609060101010101" pitchFamily="49" charset="-122"/>
              </a:rPr>
              <a:t>主动能量压缩技术降低能谱展宽</a:t>
            </a:r>
          </a:p>
        </p:txBody>
      </p:sp>
      <p:sp>
        <p:nvSpPr>
          <p:cNvPr id="33" name="文本框 32">
            <a:extLst>
              <a:ext uri="{FF2B5EF4-FFF2-40B4-BE49-F238E27FC236}">
                <a16:creationId xmlns:a16="http://schemas.microsoft.com/office/drawing/2014/main" id="{E977B0EF-191C-4A5D-741D-5FB20D659180}"/>
              </a:ext>
            </a:extLst>
          </p:cNvPr>
          <p:cNvSpPr txBox="1"/>
          <p:nvPr/>
        </p:nvSpPr>
        <p:spPr>
          <a:xfrm>
            <a:off x="8705478" y="4005037"/>
            <a:ext cx="3046709" cy="307777"/>
          </a:xfrm>
          <a:prstGeom prst="rect">
            <a:avLst/>
          </a:prstGeom>
          <a:solidFill>
            <a:srgbClr val="CC0000"/>
          </a:solidFill>
        </p:spPr>
        <p:txBody>
          <a:bodyPr wrap="square">
            <a:spAutoFit/>
          </a:bodyPr>
          <a:lstStyle>
            <a:defPPr>
              <a:defRPr lang="zh-CN"/>
            </a:defPPr>
            <a:lvl1pPr indent="0">
              <a:defRPr sz="1300" b="1" baseline="0">
                <a:solidFill>
                  <a:schemeClr val="bg1"/>
                </a:solidFill>
                <a:latin typeface="Times New Roman" panose="02020603050405020304" pitchFamily="18" charset="0"/>
                <a:ea typeface="宋体" panose="02010600030101010101" pitchFamily="2" charset="-122"/>
                <a:cs typeface="Times New Roman" panose="02020603050405020304" pitchFamily="18" charset="0"/>
              </a:defRPr>
            </a:lvl1pPr>
          </a:lstStyle>
          <a:p>
            <a:pPr algn="ctr"/>
            <a:r>
              <a:rPr lang="zh-CN" altLang="en-US" sz="1400" dirty="0">
                <a:ea typeface="KaiTi" panose="02010609060101010101" pitchFamily="49" charset="-122"/>
              </a:rPr>
              <a:t>多层微孔结构加速预极化正电子</a:t>
            </a:r>
          </a:p>
        </p:txBody>
      </p:sp>
      <p:sp>
        <p:nvSpPr>
          <p:cNvPr id="8" name="Slide Number Placeholder 7">
            <a:extLst>
              <a:ext uri="{FF2B5EF4-FFF2-40B4-BE49-F238E27FC236}">
                <a16:creationId xmlns:a16="http://schemas.microsoft.com/office/drawing/2014/main" id="{F62B1C23-BAAA-E224-9EF5-E584643E203B}"/>
              </a:ext>
            </a:extLst>
          </p:cNvPr>
          <p:cNvSpPr>
            <a:spLocks noGrp="1"/>
          </p:cNvSpPr>
          <p:nvPr>
            <p:ph type="sldNum" sz="quarter" idx="12"/>
          </p:nvPr>
        </p:nvSpPr>
        <p:spPr/>
        <p:txBody>
          <a:bodyPr/>
          <a:lstStyle/>
          <a:p>
            <a:fld id="{2DD48D3E-B07C-4BE8-84F7-DD272BD0532C}" type="slidenum">
              <a:rPr lang="zh-CN" altLang="en-US" smtClean="0"/>
              <a:t>4</a:t>
            </a:fld>
            <a:endParaRPr lang="zh-CN" altLang="en-US"/>
          </a:p>
        </p:txBody>
      </p:sp>
      <p:grpSp>
        <p:nvGrpSpPr>
          <p:cNvPr id="39" name="组合 41">
            <a:extLst>
              <a:ext uri="{FF2B5EF4-FFF2-40B4-BE49-F238E27FC236}">
                <a16:creationId xmlns:a16="http://schemas.microsoft.com/office/drawing/2014/main" id="{E9E30340-D983-3469-8CEB-C3339610F586}"/>
              </a:ext>
            </a:extLst>
          </p:cNvPr>
          <p:cNvGrpSpPr/>
          <p:nvPr/>
        </p:nvGrpSpPr>
        <p:grpSpPr>
          <a:xfrm>
            <a:off x="252958" y="949728"/>
            <a:ext cx="4130183" cy="2600884"/>
            <a:chOff x="252958" y="949728"/>
            <a:chExt cx="4130183" cy="2600884"/>
          </a:xfrm>
        </p:grpSpPr>
        <p:sp>
          <p:nvSpPr>
            <p:cNvPr id="40" name="矩形: 圆角 13">
              <a:extLst>
                <a:ext uri="{FF2B5EF4-FFF2-40B4-BE49-F238E27FC236}">
                  <a16:creationId xmlns:a16="http://schemas.microsoft.com/office/drawing/2014/main" id="{FABB0634-D16D-1AB1-696E-C6160074633F}"/>
                </a:ext>
              </a:extLst>
            </p:cNvPr>
            <p:cNvSpPr/>
            <p:nvPr/>
          </p:nvSpPr>
          <p:spPr>
            <a:xfrm>
              <a:off x="252958" y="1129117"/>
              <a:ext cx="4130183" cy="2421495"/>
            </a:xfrm>
            <a:prstGeom prst="roundRect">
              <a:avLst>
                <a:gd name="adj" fmla="val 5523"/>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n w="12700">
                  <a:solidFill>
                    <a:schemeClr val="tx1"/>
                  </a:solidFill>
                </a:ln>
              </a:endParaRPr>
            </a:p>
          </p:txBody>
        </p:sp>
        <p:pic>
          <p:nvPicPr>
            <p:cNvPr id="41" name="图片 34">
              <a:extLst>
                <a:ext uri="{FF2B5EF4-FFF2-40B4-BE49-F238E27FC236}">
                  <a16:creationId xmlns:a16="http://schemas.microsoft.com/office/drawing/2014/main" id="{B5EF65DC-1CF0-D12B-2D86-5D41320F4B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533" y="1265803"/>
              <a:ext cx="3007535" cy="1804521"/>
            </a:xfrm>
            <a:prstGeom prst="rect">
              <a:avLst/>
            </a:prstGeom>
          </p:spPr>
        </p:pic>
        <p:sp>
          <p:nvSpPr>
            <p:cNvPr id="42" name="文本框 38">
              <a:extLst>
                <a:ext uri="{FF2B5EF4-FFF2-40B4-BE49-F238E27FC236}">
                  <a16:creationId xmlns:a16="http://schemas.microsoft.com/office/drawing/2014/main" id="{2543CFD1-53F8-02C5-5E87-5C692FB7A9FF}"/>
                </a:ext>
              </a:extLst>
            </p:cNvPr>
            <p:cNvSpPr txBox="1"/>
            <p:nvPr/>
          </p:nvSpPr>
          <p:spPr>
            <a:xfrm>
              <a:off x="529388" y="3122488"/>
              <a:ext cx="3569823" cy="276999"/>
            </a:xfrm>
            <a:prstGeom prst="rect">
              <a:avLst/>
            </a:prstGeom>
            <a:noFill/>
          </p:spPr>
          <p:txBody>
            <a:bodyPr wrap="none" rtlCol="0">
              <a:spAutoFit/>
            </a:bodyPr>
            <a:lstStyle/>
            <a:p>
              <a:r>
                <a:rPr lang="en-US" altLang="zh-CN" sz="1200" dirty="0">
                  <a:latin typeface="Times New Roman" panose="02020603050405020304" pitchFamily="18" charset="0"/>
                  <a:cs typeface="Times New Roman" panose="02020603050405020304" pitchFamily="18" charset="0"/>
                </a:rPr>
                <a:t>Xinzhe Zhu,</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et</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al,</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Phys. Rev. Lett. </a:t>
              </a:r>
              <a:r>
                <a:rPr lang="en-US" altLang="zh-CN" sz="1200" b="1" dirty="0">
                  <a:latin typeface="Times New Roman" panose="02020603050405020304" pitchFamily="18" charset="0"/>
                  <a:cs typeface="Times New Roman" panose="02020603050405020304" pitchFamily="18" charset="0"/>
                </a:rPr>
                <a:t>130</a:t>
              </a:r>
              <a:r>
                <a:rPr lang="en-US" altLang="zh-CN" sz="1200" dirty="0">
                  <a:latin typeface="Times New Roman" panose="02020603050405020304" pitchFamily="18" charset="0"/>
                  <a:cs typeface="Times New Roman" panose="02020603050405020304" pitchFamily="18" charset="0"/>
                </a:rPr>
                <a:t>, 215001 (2023)</a:t>
              </a:r>
              <a:endParaRPr lang="zh-CN" altLang="en-US" sz="1200" dirty="0">
                <a:latin typeface="Times New Roman" panose="02020603050405020304" pitchFamily="18" charset="0"/>
                <a:cs typeface="Times New Roman" panose="02020603050405020304" pitchFamily="18" charset="0"/>
              </a:endParaRPr>
            </a:p>
          </p:txBody>
        </p:sp>
        <p:sp>
          <p:nvSpPr>
            <p:cNvPr id="43" name="文本框 29">
              <a:extLst>
                <a:ext uri="{FF2B5EF4-FFF2-40B4-BE49-F238E27FC236}">
                  <a16:creationId xmlns:a16="http://schemas.microsoft.com/office/drawing/2014/main" id="{CE2126C3-9F52-5D93-A6CA-60EEA6511C3A}"/>
                </a:ext>
              </a:extLst>
            </p:cNvPr>
            <p:cNvSpPr txBox="1"/>
            <p:nvPr/>
          </p:nvSpPr>
          <p:spPr>
            <a:xfrm>
              <a:off x="555304" y="949728"/>
              <a:ext cx="3640458" cy="307777"/>
            </a:xfrm>
            <a:prstGeom prst="rect">
              <a:avLst/>
            </a:prstGeom>
            <a:solidFill>
              <a:srgbClr val="CC0000"/>
            </a:solidFill>
          </p:spPr>
          <p:txBody>
            <a:bodyPr wrap="square">
              <a:spAutoFit/>
            </a:bodyPr>
            <a:lstStyle>
              <a:defPPr>
                <a:defRPr lang="zh-CN"/>
              </a:defPPr>
              <a:lvl1pPr indent="0">
                <a:defRPr sz="1300" b="1" baseline="0">
                  <a:solidFill>
                    <a:schemeClr val="bg1"/>
                  </a:solidFill>
                  <a:latin typeface="Times New Roman" panose="02020603050405020304" pitchFamily="18" charset="0"/>
                  <a:ea typeface="宋体" panose="02010600030101010101" pitchFamily="2" charset="-122"/>
                  <a:cs typeface="Times New Roman" panose="02020603050405020304" pitchFamily="18" charset="0"/>
                </a:defRPr>
              </a:lvl1pPr>
            </a:lstStyle>
            <a:p>
              <a:pPr algn="ctr"/>
              <a:r>
                <a:rPr lang="zh-CN" altLang="en-US" sz="1400" dirty="0">
                  <a:ea typeface="KaiTi" panose="02010609060101010101" pitchFamily="49" charset="-122"/>
                </a:rPr>
                <a:t>弯曲等离子体通道尾场加速</a:t>
              </a:r>
            </a:p>
          </p:txBody>
        </p:sp>
      </p:grpSp>
      <p:grpSp>
        <p:nvGrpSpPr>
          <p:cNvPr id="44" name="组合 45">
            <a:extLst>
              <a:ext uri="{FF2B5EF4-FFF2-40B4-BE49-F238E27FC236}">
                <a16:creationId xmlns:a16="http://schemas.microsoft.com/office/drawing/2014/main" id="{8CE3AE53-4015-2492-0C50-BE496E30CA2A}"/>
              </a:ext>
            </a:extLst>
          </p:cNvPr>
          <p:cNvGrpSpPr/>
          <p:nvPr/>
        </p:nvGrpSpPr>
        <p:grpSpPr>
          <a:xfrm>
            <a:off x="4635973" y="4035470"/>
            <a:ext cx="3539703" cy="2347383"/>
            <a:chOff x="4635973" y="4035470"/>
            <a:chExt cx="3539703" cy="2347383"/>
          </a:xfrm>
        </p:grpSpPr>
        <p:sp>
          <p:nvSpPr>
            <p:cNvPr id="45" name="文本框 12">
              <a:extLst>
                <a:ext uri="{FF2B5EF4-FFF2-40B4-BE49-F238E27FC236}">
                  <a16:creationId xmlns:a16="http://schemas.microsoft.com/office/drawing/2014/main" id="{E69C258B-8FB0-0D5C-388C-5663EA82AD3E}"/>
                </a:ext>
              </a:extLst>
            </p:cNvPr>
            <p:cNvSpPr txBox="1"/>
            <p:nvPr/>
          </p:nvSpPr>
          <p:spPr>
            <a:xfrm>
              <a:off x="4826644" y="5921188"/>
              <a:ext cx="3177040" cy="461665"/>
            </a:xfrm>
            <a:prstGeom prst="rect">
              <a:avLst/>
            </a:prstGeom>
            <a:noFill/>
          </p:spPr>
          <p:txBody>
            <a:bodyPr wrap="square" rtlCol="0">
              <a:spAutoFit/>
            </a:bodyPr>
            <a:lstStyle>
              <a:defPPr>
                <a:defRPr lang="zh-CN"/>
              </a:defPPr>
              <a:lvl1pPr>
                <a:defRPr sz="1600">
                  <a:latin typeface="Times New Roman" panose="02020603050405020304" pitchFamily="18" charset="0"/>
                  <a:ea typeface="宋体" panose="02010600030101010101" pitchFamily="2" charset="-122"/>
                  <a:cs typeface="Times New Roman" panose="02020603050405020304" pitchFamily="18" charset="0"/>
                </a:defRPr>
              </a:lvl1pPr>
            </a:lstStyle>
            <a:p>
              <a:r>
                <a:rPr lang="en-US" altLang="zh-CN" sz="1200" dirty="0"/>
                <a:t>Zhong-Peng Li</a:t>
              </a:r>
              <a:r>
                <a:rPr lang="zh-CN" altLang="en-US" sz="1200" dirty="0"/>
                <a:t>，</a:t>
              </a:r>
              <a:r>
                <a:rPr lang="en-US" altLang="zh-CN" sz="1200" dirty="0"/>
                <a:t> et al, Phys. Rev. Lett. </a:t>
              </a:r>
              <a:r>
                <a:rPr lang="en-US" altLang="zh-CN" sz="1200" b="1" dirty="0"/>
                <a:t>134</a:t>
              </a:r>
              <a:r>
                <a:rPr lang="en-US" altLang="zh-CN" sz="1200" dirty="0"/>
                <a:t>, 075001 (2025)</a:t>
              </a:r>
              <a:endParaRPr lang="zh-CN" altLang="en-US" sz="1200" dirty="0"/>
            </a:p>
          </p:txBody>
        </p:sp>
        <p:sp>
          <p:nvSpPr>
            <p:cNvPr id="46" name="矩形: 圆角 26">
              <a:extLst>
                <a:ext uri="{FF2B5EF4-FFF2-40B4-BE49-F238E27FC236}">
                  <a16:creationId xmlns:a16="http://schemas.microsoft.com/office/drawing/2014/main" id="{17F0D151-A53A-04EA-AE0D-335759AF161C}"/>
                </a:ext>
              </a:extLst>
            </p:cNvPr>
            <p:cNvSpPr/>
            <p:nvPr/>
          </p:nvSpPr>
          <p:spPr>
            <a:xfrm>
              <a:off x="4635973" y="4189721"/>
              <a:ext cx="3539703" cy="2192021"/>
            </a:xfrm>
            <a:prstGeom prst="roundRect">
              <a:avLst>
                <a:gd name="adj" fmla="val 5334"/>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22">
              <a:extLst>
                <a:ext uri="{FF2B5EF4-FFF2-40B4-BE49-F238E27FC236}">
                  <a16:creationId xmlns:a16="http://schemas.microsoft.com/office/drawing/2014/main" id="{77082CAE-7D73-7937-28E4-6EEB119970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97938" y="4358105"/>
              <a:ext cx="1543053" cy="1549250"/>
            </a:xfrm>
            <a:prstGeom prst="rect">
              <a:avLst/>
            </a:prstGeom>
          </p:spPr>
        </p:pic>
        <p:sp>
          <p:nvSpPr>
            <p:cNvPr id="48" name="文本框 33">
              <a:extLst>
                <a:ext uri="{FF2B5EF4-FFF2-40B4-BE49-F238E27FC236}">
                  <a16:creationId xmlns:a16="http://schemas.microsoft.com/office/drawing/2014/main" id="{5C640764-F925-151C-F218-9AB03BF886C4}"/>
                </a:ext>
              </a:extLst>
            </p:cNvPr>
            <p:cNvSpPr txBox="1"/>
            <p:nvPr/>
          </p:nvSpPr>
          <p:spPr>
            <a:xfrm>
              <a:off x="5165775" y="4035470"/>
              <a:ext cx="2539248" cy="307777"/>
            </a:xfrm>
            <a:prstGeom prst="rect">
              <a:avLst/>
            </a:prstGeom>
            <a:solidFill>
              <a:srgbClr val="CC0000"/>
            </a:solidFill>
          </p:spPr>
          <p:txBody>
            <a:bodyPr wrap="square">
              <a:spAutoFit/>
            </a:bodyPr>
            <a:lstStyle>
              <a:defPPr>
                <a:defRPr lang="zh-CN"/>
              </a:defPPr>
              <a:lvl1pPr indent="0">
                <a:defRPr sz="1300" b="1" baseline="0">
                  <a:solidFill>
                    <a:schemeClr val="bg1"/>
                  </a:solidFill>
                  <a:latin typeface="Times New Roman" panose="02020603050405020304" pitchFamily="18" charset="0"/>
                  <a:ea typeface="宋体" panose="02010600030101010101" pitchFamily="2" charset="-122"/>
                  <a:cs typeface="Times New Roman" panose="02020603050405020304" pitchFamily="18" charset="0"/>
                </a:defRPr>
              </a:lvl1pPr>
            </a:lstStyle>
            <a:p>
              <a:pPr algn="ctr"/>
              <a:r>
                <a:rPr lang="en-US" altLang="zh-CN" sz="1400" dirty="0">
                  <a:ea typeface="KaiTi" panose="02010609060101010101" pitchFamily="49" charset="-122"/>
                </a:rPr>
                <a:t>THz</a:t>
              </a:r>
              <a:r>
                <a:rPr lang="zh-CN" altLang="en-US" sz="1400" dirty="0">
                  <a:ea typeface="KaiTi" panose="02010609060101010101" pitchFamily="49" charset="-122"/>
                </a:rPr>
                <a:t>波导自旋旋转器</a:t>
              </a:r>
            </a:p>
          </p:txBody>
        </p:sp>
      </p:grpSp>
    </p:spTree>
    <p:extLst>
      <p:ext uri="{BB962C8B-B14F-4D97-AF65-F5344CB8AC3E}">
        <p14:creationId xmlns:p14="http://schemas.microsoft.com/office/powerpoint/2010/main" val="3604559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880CF-F702-0F9F-91FB-7DB5ED88CF3C}"/>
            </a:ext>
          </a:extLst>
        </p:cNvPr>
        <p:cNvGrpSpPr/>
        <p:nvPr/>
      </p:nvGrpSpPr>
      <p:grpSpPr>
        <a:xfrm>
          <a:off x="0" y="0"/>
          <a:ext cx="0" cy="0"/>
          <a:chOff x="0" y="0"/>
          <a:chExt cx="0" cy="0"/>
        </a:xfrm>
      </p:grpSpPr>
      <p:sp>
        <p:nvSpPr>
          <p:cNvPr id="9" name="TextBox 5">
            <a:extLst>
              <a:ext uri="{FF2B5EF4-FFF2-40B4-BE49-F238E27FC236}">
                <a16:creationId xmlns:a16="http://schemas.microsoft.com/office/drawing/2014/main" id="{B8B3D79B-1859-8EC7-B6F2-A11A9741D2B3}"/>
              </a:ext>
            </a:extLst>
          </p:cNvPr>
          <p:cNvSpPr txBox="1">
            <a:spLocks noChangeArrowheads="1"/>
          </p:cNvSpPr>
          <p:nvPr/>
        </p:nvSpPr>
        <p:spPr bwMode="auto">
          <a:xfrm>
            <a:off x="191344" y="135865"/>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展望</a:t>
            </a:r>
          </a:p>
        </p:txBody>
      </p:sp>
      <p:sp>
        <p:nvSpPr>
          <p:cNvPr id="3" name="灯片编号占位符 4">
            <a:extLst>
              <a:ext uri="{FF2B5EF4-FFF2-40B4-BE49-F238E27FC236}">
                <a16:creationId xmlns:a16="http://schemas.microsoft.com/office/drawing/2014/main" id="{3EB35CFB-33A2-C4E4-BBBC-D8AFF243271C}"/>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40</a:t>
            </a:fld>
            <a:endParaRPr lang="zh-CN" altLang="en-US" sz="2400" b="1" dirty="0"/>
          </a:p>
        </p:txBody>
      </p:sp>
      <p:sp>
        <p:nvSpPr>
          <p:cNvPr id="4" name="文本框 3">
            <a:extLst>
              <a:ext uri="{FF2B5EF4-FFF2-40B4-BE49-F238E27FC236}">
                <a16:creationId xmlns:a16="http://schemas.microsoft.com/office/drawing/2014/main" id="{C6252579-E6EC-9C97-14C1-CEF120280FFF}"/>
              </a:ext>
            </a:extLst>
          </p:cNvPr>
          <p:cNvSpPr txBox="1"/>
          <p:nvPr/>
        </p:nvSpPr>
        <p:spPr>
          <a:xfrm>
            <a:off x="767408" y="2348880"/>
            <a:ext cx="8064896" cy="2677656"/>
          </a:xfrm>
          <a:prstGeom prst="rect">
            <a:avLst/>
          </a:prstGeom>
          <a:noFill/>
        </p:spPr>
        <p:txBody>
          <a:bodyPr wrap="square">
            <a:spAutoFit/>
          </a:bodyPr>
          <a:lstStyle/>
          <a:p>
            <a:pPr marL="285750" indent="-285750" algn="just" eaLnBrk="1" hangingPunct="1">
              <a:buFont typeface="Wingdings" panose="05000000000000000000" pitchFamily="2" charset="2"/>
              <a:buChar char="p"/>
              <a:defRPr/>
            </a:pPr>
            <a:r>
              <a:rPr lang="zh-CN" altLang="en-US" sz="2400" b="1" dirty="0">
                <a:latin typeface="微软雅黑" panose="020B0503020204020204" pitchFamily="34" charset="-122"/>
                <a:ea typeface="微软雅黑" panose="020B0503020204020204" pitchFamily="34" charset="-122"/>
                <a:sym typeface="+mn-ea"/>
              </a:rPr>
              <a:t> </a:t>
            </a:r>
            <a:r>
              <a:rPr lang="en-US" altLang="zh-CN" sz="2400" b="1" dirty="0">
                <a:latin typeface="微软雅黑" panose="020B0503020204020204" pitchFamily="34" charset="-122"/>
                <a:ea typeface="微软雅黑" panose="020B0503020204020204" pitchFamily="34" charset="-122"/>
                <a:sym typeface="+mn-ea"/>
              </a:rPr>
              <a:t>PINN</a:t>
            </a:r>
            <a:r>
              <a:rPr lang="zh-CN" altLang="en-US" sz="2400" b="1" dirty="0">
                <a:latin typeface="微软雅黑" panose="020B0503020204020204" pitchFamily="34" charset="-122"/>
                <a:ea typeface="微软雅黑" panose="020B0503020204020204" pitchFamily="34" charset="-122"/>
                <a:sym typeface="+mn-ea"/>
              </a:rPr>
              <a:t>模拟涡旋粒子动力学，为扩散模型提供数据</a:t>
            </a:r>
            <a:endParaRPr lang="en-US" altLang="zh-CN" sz="2400" b="1" dirty="0">
              <a:latin typeface="微软雅黑" panose="020B0503020204020204" pitchFamily="34" charset="-122"/>
              <a:ea typeface="微软雅黑" panose="020B0503020204020204" pitchFamily="34" charset="-122"/>
              <a:sym typeface="+mn-ea"/>
            </a:endParaRPr>
          </a:p>
          <a:p>
            <a:pPr marL="285750" indent="-285750" algn="just" eaLnBrk="1" hangingPunct="1">
              <a:buFont typeface="Wingdings" panose="05000000000000000000" pitchFamily="2" charset="2"/>
              <a:buChar char="p"/>
              <a:defRPr/>
            </a:pPr>
            <a:endParaRPr lang="en-US" altLang="zh-CN" sz="2400" b="1" dirty="0">
              <a:latin typeface="微软雅黑" panose="020B0503020204020204" pitchFamily="34" charset="-122"/>
              <a:ea typeface="微软雅黑" panose="020B0503020204020204" pitchFamily="34" charset="-122"/>
              <a:sym typeface="+mn-ea"/>
            </a:endParaRPr>
          </a:p>
          <a:p>
            <a:pPr marL="285750" indent="-285750" algn="just" eaLnBrk="1" hangingPunct="1">
              <a:buFont typeface="Wingdings" panose="05000000000000000000" pitchFamily="2" charset="2"/>
              <a:buChar char="p"/>
              <a:defRPr/>
            </a:pPr>
            <a:r>
              <a:rPr lang="en-US" altLang="zh-CN" sz="2400" b="1" dirty="0">
                <a:latin typeface="微软雅黑" panose="020B0503020204020204" pitchFamily="34" charset="-122"/>
                <a:ea typeface="微软雅黑" panose="020B0503020204020204" pitchFamily="34" charset="-122"/>
                <a:sym typeface="+mn-ea"/>
              </a:rPr>
              <a:t> </a:t>
            </a:r>
            <a:r>
              <a:rPr lang="zh-CN" altLang="en-US" sz="2400" b="1" dirty="0">
                <a:latin typeface="微软雅黑" panose="020B0503020204020204" pitchFamily="34" charset="-122"/>
                <a:ea typeface="微软雅黑" panose="020B0503020204020204" pitchFamily="34" charset="-122"/>
                <a:sym typeface="+mn-ea"/>
              </a:rPr>
              <a:t>扩散模型耦合进</a:t>
            </a:r>
            <a:r>
              <a:rPr lang="en-US" altLang="zh-CN" sz="2400" b="1" dirty="0">
                <a:latin typeface="微软雅黑" panose="020B0503020204020204" pitchFamily="34" charset="-122"/>
                <a:ea typeface="微软雅黑" panose="020B0503020204020204" pitchFamily="34" charset="-122"/>
                <a:sym typeface="+mn-ea"/>
              </a:rPr>
              <a:t>PIC</a:t>
            </a:r>
            <a:r>
              <a:rPr lang="zh-CN" altLang="en-US" sz="2400" b="1" dirty="0">
                <a:latin typeface="微软雅黑" panose="020B0503020204020204" pitchFamily="34" charset="-122"/>
                <a:ea typeface="微软雅黑" panose="020B0503020204020204" pitchFamily="34" charset="-122"/>
                <a:sym typeface="+mn-ea"/>
              </a:rPr>
              <a:t>，发展</a:t>
            </a:r>
            <a:r>
              <a:rPr lang="en-US" altLang="zh-CN" sz="2400" b="1" dirty="0">
                <a:latin typeface="微软雅黑" panose="020B0503020204020204" pitchFamily="34" charset="-122"/>
                <a:ea typeface="微软雅黑" panose="020B0503020204020204" pitchFamily="34" charset="-122"/>
                <a:sym typeface="+mn-ea"/>
              </a:rPr>
              <a:t>Quantum PIC</a:t>
            </a:r>
            <a:r>
              <a:rPr lang="zh-CN" altLang="en-US" sz="2400" b="1" dirty="0">
                <a:latin typeface="微软雅黑" panose="020B0503020204020204" pitchFamily="34" charset="-122"/>
                <a:ea typeface="微软雅黑" panose="020B0503020204020204" pitchFamily="34" charset="-122"/>
                <a:sym typeface="+mn-ea"/>
              </a:rPr>
              <a:t>模型</a:t>
            </a:r>
            <a:endParaRPr lang="en-US" altLang="zh-CN" sz="2400" b="1" dirty="0">
              <a:latin typeface="微软雅黑" panose="020B0503020204020204" pitchFamily="34" charset="-122"/>
              <a:ea typeface="微软雅黑" panose="020B0503020204020204" pitchFamily="34" charset="-122"/>
              <a:sym typeface="+mn-ea"/>
            </a:endParaRPr>
          </a:p>
          <a:p>
            <a:pPr marL="285750" indent="-285750" algn="just" eaLnBrk="1" hangingPunct="1">
              <a:buFont typeface="Wingdings" panose="05000000000000000000" pitchFamily="2" charset="2"/>
              <a:buChar char="p"/>
              <a:defRPr/>
            </a:pPr>
            <a:endParaRPr lang="en-US" altLang="zh-CN" sz="2400" b="1" dirty="0">
              <a:latin typeface="微软雅黑" panose="020B0503020204020204" pitchFamily="34" charset="-122"/>
              <a:ea typeface="微软雅黑" panose="020B0503020204020204" pitchFamily="34" charset="-122"/>
              <a:sym typeface="+mn-ea"/>
            </a:endParaRPr>
          </a:p>
          <a:p>
            <a:pPr marL="285750" indent="-285750" algn="just" eaLnBrk="1" hangingPunct="1">
              <a:buFont typeface="Wingdings" panose="05000000000000000000" pitchFamily="2" charset="2"/>
              <a:buChar char="p"/>
              <a:defRPr/>
            </a:pPr>
            <a:r>
              <a:rPr lang="en-US" altLang="zh-CN" sz="2400" b="1" dirty="0">
                <a:latin typeface="微软雅黑" panose="020B0503020204020204" pitchFamily="34" charset="-122"/>
                <a:ea typeface="微软雅黑" panose="020B0503020204020204" pitchFamily="34" charset="-122"/>
                <a:sym typeface="+mn-ea"/>
              </a:rPr>
              <a:t> </a:t>
            </a:r>
            <a:r>
              <a:rPr lang="zh-CN" altLang="en-US" sz="2400" b="1" dirty="0">
                <a:latin typeface="微软雅黑" panose="020B0503020204020204" pitchFamily="34" charset="-122"/>
                <a:ea typeface="微软雅黑" panose="020B0503020204020204" pitchFamily="34" charset="-122"/>
                <a:sym typeface="+mn-ea"/>
              </a:rPr>
              <a:t>复杂环境下高能涡旋粒子加速问题</a:t>
            </a:r>
            <a:endParaRPr lang="en-US" altLang="zh-CN" sz="2400" b="1" dirty="0">
              <a:latin typeface="微软雅黑" panose="020B0503020204020204" pitchFamily="34" charset="-122"/>
              <a:ea typeface="微软雅黑" panose="020B0503020204020204" pitchFamily="34" charset="-122"/>
              <a:sym typeface="+mn-ea"/>
            </a:endParaRPr>
          </a:p>
          <a:p>
            <a:pPr algn="just" eaLnBrk="1" hangingPunct="1">
              <a:defRPr/>
            </a:pPr>
            <a:endParaRPr lang="en-US" altLang="zh-CN" sz="2400" b="1" dirty="0">
              <a:latin typeface="微软雅黑" panose="020B0503020204020204" pitchFamily="34" charset="-122"/>
              <a:ea typeface="微软雅黑" panose="020B0503020204020204" pitchFamily="34" charset="-122"/>
              <a:sym typeface="+mn-ea"/>
            </a:endParaRPr>
          </a:p>
          <a:p>
            <a:pPr marL="285750" indent="-285750" algn="just" eaLnBrk="1" hangingPunct="1">
              <a:buFont typeface="Wingdings" panose="05000000000000000000" pitchFamily="2" charset="2"/>
              <a:buChar char="p"/>
              <a:defRPr/>
            </a:pPr>
            <a:r>
              <a:rPr lang="zh-CN" altLang="en-US" sz="2400" b="1" dirty="0">
                <a:latin typeface="微软雅黑" panose="020B0503020204020204" pitchFamily="34" charset="-122"/>
                <a:ea typeface="微软雅黑" panose="020B0503020204020204" pitchFamily="34" charset="-122"/>
                <a:sym typeface="+mn-ea"/>
              </a:rPr>
              <a:t> 等离子体环境中自旋和轨道角动量耦合、传递问题</a:t>
            </a:r>
            <a:endParaRPr lang="en-US" altLang="zh-CN" sz="2400" b="1" dirty="0">
              <a:latin typeface="微软雅黑" panose="020B0503020204020204" pitchFamily="34" charset="-122"/>
              <a:ea typeface="微软雅黑" panose="020B0503020204020204" pitchFamily="34" charset="-122"/>
              <a:sym typeface="+mn-ea"/>
            </a:endParaRPr>
          </a:p>
        </p:txBody>
      </p:sp>
    </p:spTree>
    <p:extLst>
      <p:ext uri="{BB962C8B-B14F-4D97-AF65-F5344CB8AC3E}">
        <p14:creationId xmlns:p14="http://schemas.microsoft.com/office/powerpoint/2010/main" val="4151959836"/>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C82BC-7E7C-22F1-0CF9-3E8988B80D92}"/>
            </a:ext>
          </a:extLst>
        </p:cNvPr>
        <p:cNvGrpSpPr/>
        <p:nvPr/>
      </p:nvGrpSpPr>
      <p:grpSpPr>
        <a:xfrm>
          <a:off x="0" y="0"/>
          <a:ext cx="0" cy="0"/>
          <a:chOff x="0" y="0"/>
          <a:chExt cx="0" cy="0"/>
        </a:xfrm>
      </p:grpSpPr>
      <p:sp>
        <p:nvSpPr>
          <p:cNvPr id="10" name="灯片编号占位符 9">
            <a:extLst>
              <a:ext uri="{FF2B5EF4-FFF2-40B4-BE49-F238E27FC236}">
                <a16:creationId xmlns:a16="http://schemas.microsoft.com/office/drawing/2014/main" id="{01F08B39-BE0E-5F30-8694-DC76315A66D9}"/>
              </a:ext>
            </a:extLst>
          </p:cNvPr>
          <p:cNvSpPr>
            <a:spLocks noGrp="1"/>
          </p:cNvSpPr>
          <p:nvPr>
            <p:ph type="sldNum" sz="quarter" idx="12"/>
          </p:nvPr>
        </p:nvSpPr>
        <p:spPr>
          <a:xfrm>
            <a:off x="10058400" y="6470651"/>
            <a:ext cx="2133600" cy="365125"/>
          </a:xfrm>
        </p:spPr>
        <p:txBody>
          <a:bodyPr/>
          <a:lstStyle/>
          <a:p>
            <a:pPr>
              <a:defRPr/>
            </a:pPr>
            <a:fld id="{03B6FFE0-05EC-40BF-AF77-037D56D3E786}" type="slidenum">
              <a:rPr lang="zh-CN" altLang="en-US" sz="2400" b="1"/>
              <a:t>41</a:t>
            </a:fld>
            <a:endParaRPr lang="zh-CN" altLang="en-US" sz="2400" b="1" dirty="0"/>
          </a:p>
        </p:txBody>
      </p:sp>
      <p:sp>
        <p:nvSpPr>
          <p:cNvPr id="3" name="TextBox 5">
            <a:extLst>
              <a:ext uri="{FF2B5EF4-FFF2-40B4-BE49-F238E27FC236}">
                <a16:creationId xmlns:a16="http://schemas.microsoft.com/office/drawing/2014/main" id="{731314D8-1971-4F99-6A47-160EA7E9103F}"/>
              </a:ext>
            </a:extLst>
          </p:cNvPr>
          <p:cNvSpPr txBox="1">
            <a:spLocks noChangeArrowheads="1"/>
          </p:cNvSpPr>
          <p:nvPr/>
        </p:nvSpPr>
        <p:spPr bwMode="auto">
          <a:xfrm>
            <a:off x="258811" y="142196"/>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涡旋伽马光子激发核巨共振</a:t>
            </a:r>
          </a:p>
        </p:txBody>
      </p:sp>
      <p:sp>
        <p:nvSpPr>
          <p:cNvPr id="2" name="矩形 1">
            <a:extLst>
              <a:ext uri="{FF2B5EF4-FFF2-40B4-BE49-F238E27FC236}">
                <a16:creationId xmlns:a16="http://schemas.microsoft.com/office/drawing/2014/main" id="{78456551-06CB-5AA1-BF72-18898E609D29}"/>
              </a:ext>
            </a:extLst>
          </p:cNvPr>
          <p:cNvSpPr/>
          <p:nvPr/>
        </p:nvSpPr>
        <p:spPr>
          <a:xfrm>
            <a:off x="210421" y="825775"/>
            <a:ext cx="7314823" cy="400110"/>
          </a:xfrm>
          <a:prstGeom prst="rect">
            <a:avLst/>
          </a:prstGeom>
          <a:noFill/>
          <a:ln>
            <a:noFill/>
          </a:ln>
          <a:effectLst/>
        </p:spPr>
        <p:style>
          <a:lnRef idx="3">
            <a:schemeClr val="lt1"/>
          </a:lnRef>
          <a:fillRef idx="1">
            <a:schemeClr val="accent5"/>
          </a:fillRef>
          <a:effectRef idx="1">
            <a:schemeClr val="accent5"/>
          </a:effectRef>
          <a:fontRef idx="minor">
            <a:schemeClr val="lt1"/>
          </a:fontRef>
        </p:style>
        <p:txBody>
          <a:bodyPr wrap="square">
            <a:spAutoFit/>
          </a:bodyPr>
          <a:lstStyle/>
          <a:p>
            <a:pPr marL="457200" indent="-457200">
              <a:buFont typeface="Wingdings" panose="05000000000000000000" pitchFamily="2" charset="2"/>
              <a:buChar char="p"/>
            </a:pPr>
            <a:r>
              <a:rPr lang="zh-CN" altLang="en-US" sz="2000" b="1" dirty="0">
                <a:solidFill>
                  <a:schemeClr val="accent1"/>
                </a:solidFill>
                <a:latin typeface="微软雅黑" panose="020B0503020204020204" charset="-122"/>
                <a:ea typeface="微软雅黑" panose="020B0503020204020204" charset="-122"/>
              </a:rPr>
              <a:t>原子核巨共振：核结构、约束核物质状态方程、核天体物理</a:t>
            </a:r>
          </a:p>
        </p:txBody>
      </p:sp>
      <p:pic>
        <p:nvPicPr>
          <p:cNvPr id="4" name="图片 3">
            <a:extLst>
              <a:ext uri="{FF2B5EF4-FFF2-40B4-BE49-F238E27FC236}">
                <a16:creationId xmlns:a16="http://schemas.microsoft.com/office/drawing/2014/main" id="{B1308E43-ADB4-CC75-4ED2-6C5F3A0E3E00}"/>
              </a:ext>
            </a:extLst>
          </p:cNvPr>
          <p:cNvPicPr>
            <a:picLocks noChangeAspect="1"/>
          </p:cNvPicPr>
          <p:nvPr/>
        </p:nvPicPr>
        <p:blipFill>
          <a:blip r:embed="rId3"/>
          <a:stretch>
            <a:fillRect/>
          </a:stretch>
        </p:blipFill>
        <p:spPr>
          <a:xfrm>
            <a:off x="6096000" y="2208101"/>
            <a:ext cx="3863879" cy="640169"/>
          </a:xfrm>
          <a:prstGeom prst="rect">
            <a:avLst/>
          </a:prstGeom>
        </p:spPr>
      </p:pic>
      <p:grpSp>
        <p:nvGrpSpPr>
          <p:cNvPr id="5" name="组合 4">
            <a:extLst>
              <a:ext uri="{FF2B5EF4-FFF2-40B4-BE49-F238E27FC236}">
                <a16:creationId xmlns:a16="http://schemas.microsoft.com/office/drawing/2014/main" id="{DEE894BF-9F87-3753-4C4A-31265D9983B1}"/>
              </a:ext>
            </a:extLst>
          </p:cNvPr>
          <p:cNvGrpSpPr/>
          <p:nvPr/>
        </p:nvGrpSpPr>
        <p:grpSpPr>
          <a:xfrm>
            <a:off x="1699730" y="1238983"/>
            <a:ext cx="3200847" cy="2376348"/>
            <a:chOff x="478982" y="1171716"/>
            <a:chExt cx="3200847" cy="2376348"/>
          </a:xfrm>
        </p:grpSpPr>
        <p:pic>
          <p:nvPicPr>
            <p:cNvPr id="6" name="图片 5">
              <a:extLst>
                <a:ext uri="{FF2B5EF4-FFF2-40B4-BE49-F238E27FC236}">
                  <a16:creationId xmlns:a16="http://schemas.microsoft.com/office/drawing/2014/main" id="{42902420-8226-A91D-4865-42A9A776EEF9}"/>
                </a:ext>
              </a:extLst>
            </p:cNvPr>
            <p:cNvPicPr>
              <a:picLocks noChangeAspect="1"/>
            </p:cNvPicPr>
            <p:nvPr/>
          </p:nvPicPr>
          <p:blipFill>
            <a:blip r:embed="rId4"/>
            <a:stretch>
              <a:fillRect/>
            </a:stretch>
          </p:blipFill>
          <p:spPr>
            <a:xfrm>
              <a:off x="478982" y="1171716"/>
              <a:ext cx="3200847" cy="2069119"/>
            </a:xfrm>
            <a:prstGeom prst="rect">
              <a:avLst/>
            </a:prstGeom>
            <a:effectLst>
              <a:outerShdw blurRad="50800" dist="38100" dir="5400000" algn="t" rotWithShape="0">
                <a:prstClr val="black">
                  <a:alpha val="40000"/>
                </a:prstClr>
              </a:outerShdw>
            </a:effectLst>
          </p:spPr>
        </p:pic>
        <p:sp>
          <p:nvSpPr>
            <p:cNvPr id="7" name="文本框 6">
              <a:extLst>
                <a:ext uri="{FF2B5EF4-FFF2-40B4-BE49-F238E27FC236}">
                  <a16:creationId xmlns:a16="http://schemas.microsoft.com/office/drawing/2014/main" id="{EA06C4D5-83D8-25C1-7D73-D69AD0043D93}"/>
                </a:ext>
              </a:extLst>
            </p:cNvPr>
            <p:cNvSpPr txBox="1"/>
            <p:nvPr/>
          </p:nvSpPr>
          <p:spPr>
            <a:xfrm>
              <a:off x="914812" y="3271065"/>
              <a:ext cx="2683539" cy="276999"/>
            </a:xfrm>
            <a:prstGeom prst="rect">
              <a:avLst/>
            </a:prstGeom>
            <a:solidFill>
              <a:schemeClr val="accent1">
                <a:lumMod val="20000"/>
                <a:lumOff val="80000"/>
              </a:schemeClr>
            </a:solidFill>
          </p:spPr>
          <p:txBody>
            <a:bodyPr wrap="square">
              <a:spAutoFit/>
            </a:bodyPr>
            <a:lstStyle/>
            <a:p>
              <a:r>
                <a:rPr lang="en-US" altLang="zh-CN" sz="1200" dirty="0">
                  <a:solidFill>
                    <a:srgbClr val="000000"/>
                  </a:solidFill>
                  <a:latin typeface="Times New Roman" panose="02020603050405020304" pitchFamily="18" charset="0"/>
                  <a:cs typeface="Times New Roman" panose="02020603050405020304" pitchFamily="18" charset="0"/>
                </a:rPr>
                <a:t>Phys. Rev. 133, B869 (1964) </a:t>
              </a:r>
              <a:endParaRPr lang="zh-CN" altLang="en-US" sz="1200" dirty="0">
                <a:solidFill>
                  <a:srgbClr val="000000"/>
                </a:solidFill>
                <a:latin typeface="Times New Roman" panose="02020603050405020304" pitchFamily="18" charset="0"/>
                <a:cs typeface="Times New Roman" panose="02020603050405020304" pitchFamily="18" charset="0"/>
              </a:endParaRPr>
            </a:p>
          </p:txBody>
        </p:sp>
      </p:grpSp>
      <p:sp>
        <p:nvSpPr>
          <p:cNvPr id="8" name="文本框 7">
            <a:extLst>
              <a:ext uri="{FF2B5EF4-FFF2-40B4-BE49-F238E27FC236}">
                <a16:creationId xmlns:a16="http://schemas.microsoft.com/office/drawing/2014/main" id="{4DF05FC8-77B8-72B1-66ED-A8CF157D4F00}"/>
              </a:ext>
            </a:extLst>
          </p:cNvPr>
          <p:cNvSpPr txBox="1"/>
          <p:nvPr/>
        </p:nvSpPr>
        <p:spPr>
          <a:xfrm>
            <a:off x="5844001" y="1272545"/>
            <a:ext cx="3528089" cy="861774"/>
          </a:xfrm>
          <a:prstGeom prst="rect">
            <a:avLst/>
          </a:prstGeom>
          <a:noFill/>
        </p:spPr>
        <p:txBody>
          <a:bodyPr wrap="square">
            <a:spAutoFit/>
          </a:bodyPr>
          <a:lstStyle/>
          <a:p>
            <a:pPr marL="285750" indent="-285750">
              <a:lnSpc>
                <a:spcPts val="2000"/>
              </a:lnSpc>
              <a:buFont typeface="Wingdings" panose="05000000000000000000" pitchFamily="2" charset="2"/>
              <a:buChar char="l"/>
            </a:pPr>
            <a:r>
              <a:rPr lang="zh-CN" altLang="en-US" sz="1600" dirty="0">
                <a:solidFill>
                  <a:srgbClr val="2C2C36"/>
                </a:solidFill>
                <a:latin typeface="Times New Roman" panose="02020603050405020304" pitchFamily="18" charset="0"/>
                <a:ea typeface="微软雅黑" panose="020B0503020204020204" pitchFamily="34" charset="-122"/>
              </a:rPr>
              <a:t>共振宽度较宽，约为</a:t>
            </a:r>
            <a:r>
              <a:rPr lang="en-US" altLang="zh-CN" sz="1600" dirty="0">
                <a:solidFill>
                  <a:srgbClr val="2C2C36"/>
                </a:solidFill>
                <a:latin typeface="Times New Roman" panose="02020603050405020304" pitchFamily="18" charset="0"/>
                <a:ea typeface="微软雅黑" panose="020B0503020204020204" pitchFamily="34" charset="-122"/>
              </a:rPr>
              <a:t>5 MeV</a:t>
            </a:r>
          </a:p>
          <a:p>
            <a:pPr marL="285750" indent="-285750">
              <a:lnSpc>
                <a:spcPts val="2000"/>
              </a:lnSpc>
              <a:buFont typeface="Wingdings" panose="05000000000000000000" pitchFamily="2" charset="2"/>
              <a:buChar char="l"/>
            </a:pPr>
            <a:r>
              <a:rPr lang="zh-CN" altLang="en-US" sz="1600" dirty="0">
                <a:solidFill>
                  <a:srgbClr val="2C2C36"/>
                </a:solidFill>
                <a:latin typeface="Times New Roman" panose="02020603050405020304" pitchFamily="18" charset="0"/>
                <a:ea typeface="微软雅黑" panose="020B0503020204020204" pitchFamily="34" charset="-122"/>
              </a:rPr>
              <a:t>跃迁概率大于单粒子跃迁</a:t>
            </a:r>
            <a:endParaRPr lang="en-US" altLang="zh-CN" sz="1600" dirty="0">
              <a:solidFill>
                <a:srgbClr val="2C2C36"/>
              </a:solidFill>
              <a:latin typeface="Times New Roman" panose="02020603050405020304" pitchFamily="18" charset="0"/>
              <a:ea typeface="微软雅黑" panose="020B0503020204020204" pitchFamily="34" charset="-122"/>
            </a:endParaRPr>
          </a:p>
          <a:p>
            <a:pPr marL="285750" indent="-285750">
              <a:lnSpc>
                <a:spcPts val="2000"/>
              </a:lnSpc>
              <a:buFont typeface="Wingdings" panose="05000000000000000000" pitchFamily="2" charset="2"/>
              <a:buChar char="l"/>
            </a:pPr>
            <a:r>
              <a:rPr lang="zh-CN" altLang="en-US" sz="1600" dirty="0">
                <a:solidFill>
                  <a:srgbClr val="2C2C36"/>
                </a:solidFill>
                <a:latin typeface="Times New Roman" panose="02020603050405020304" pitchFamily="18" charset="0"/>
                <a:ea typeface="微软雅黑" panose="020B0503020204020204" pitchFamily="34" charset="-122"/>
              </a:rPr>
              <a:t>激发能随质量数的变化缓慢且平滑</a:t>
            </a:r>
            <a:endParaRPr lang="zh-CN" altLang="en-US" sz="1600" dirty="0">
              <a:latin typeface="Times New Roman" panose="02020603050405020304" pitchFamily="18" charset="0"/>
              <a:ea typeface="微软雅黑" panose="020B0503020204020204" pitchFamily="34" charset="-122"/>
            </a:endParaRPr>
          </a:p>
        </p:txBody>
      </p:sp>
      <p:sp>
        <p:nvSpPr>
          <p:cNvPr id="9" name="文本框 8">
            <a:extLst>
              <a:ext uri="{FF2B5EF4-FFF2-40B4-BE49-F238E27FC236}">
                <a16:creationId xmlns:a16="http://schemas.microsoft.com/office/drawing/2014/main" id="{B865BC06-923A-0383-2ACF-67C59B19F7D6}"/>
              </a:ext>
            </a:extLst>
          </p:cNvPr>
          <p:cNvSpPr txBox="1"/>
          <p:nvPr/>
        </p:nvSpPr>
        <p:spPr>
          <a:xfrm>
            <a:off x="5844001" y="3042754"/>
            <a:ext cx="4428463" cy="584775"/>
          </a:xfrm>
          <a:prstGeom prst="rect">
            <a:avLst/>
          </a:prstGeom>
          <a:noFill/>
        </p:spPr>
        <p:txBody>
          <a:bodyPr wrap="square">
            <a:spAutoFit/>
          </a:bodyPr>
          <a:lstStyle/>
          <a:p>
            <a:pPr marL="285750" indent="-285750">
              <a:buFont typeface="Wingdings" panose="05000000000000000000" pitchFamily="2" charset="2"/>
              <a:buChar char="l"/>
            </a:pPr>
            <a:r>
              <a:rPr lang="zh-CN" altLang="en-US" sz="1600" dirty="0">
                <a:solidFill>
                  <a:srgbClr val="2C2C36"/>
                </a:solidFill>
                <a:latin typeface="-apple-system"/>
              </a:rPr>
              <a:t>由于电磁相互作用力已被充分了解，可以模型无关的方式提取跃迁强度</a:t>
            </a:r>
            <a:endParaRPr lang="zh-CN" altLang="en-US" sz="1600" dirty="0"/>
          </a:p>
        </p:txBody>
      </p:sp>
      <p:grpSp>
        <p:nvGrpSpPr>
          <p:cNvPr id="11" name="组合 10">
            <a:extLst>
              <a:ext uri="{FF2B5EF4-FFF2-40B4-BE49-F238E27FC236}">
                <a16:creationId xmlns:a16="http://schemas.microsoft.com/office/drawing/2014/main" id="{A1A8AE38-C028-9B28-1310-C726AA3E15FC}"/>
              </a:ext>
            </a:extLst>
          </p:cNvPr>
          <p:cNvGrpSpPr/>
          <p:nvPr/>
        </p:nvGrpSpPr>
        <p:grpSpPr>
          <a:xfrm>
            <a:off x="1280319" y="3724454"/>
            <a:ext cx="4039668" cy="2991350"/>
            <a:chOff x="375450" y="3712282"/>
            <a:chExt cx="4039668" cy="2991350"/>
          </a:xfrm>
        </p:grpSpPr>
        <p:pic>
          <p:nvPicPr>
            <p:cNvPr id="12" name="图片 11">
              <a:extLst>
                <a:ext uri="{FF2B5EF4-FFF2-40B4-BE49-F238E27FC236}">
                  <a16:creationId xmlns:a16="http://schemas.microsoft.com/office/drawing/2014/main" id="{D3DE785C-F055-D4A1-43E1-761262DF7B0C}"/>
                </a:ext>
              </a:extLst>
            </p:cNvPr>
            <p:cNvPicPr>
              <a:picLocks noChangeAspect="1"/>
            </p:cNvPicPr>
            <p:nvPr/>
          </p:nvPicPr>
          <p:blipFill>
            <a:blip r:embed="rId5"/>
            <a:stretch>
              <a:fillRect/>
            </a:stretch>
          </p:blipFill>
          <p:spPr>
            <a:xfrm>
              <a:off x="410756" y="3712282"/>
              <a:ext cx="3986769" cy="2469225"/>
            </a:xfrm>
            <a:prstGeom prst="rect">
              <a:avLst/>
            </a:prstGeom>
            <a:effectLst>
              <a:outerShdw blurRad="50800" dist="38100" dir="5400000" algn="t" rotWithShape="0">
                <a:prstClr val="black">
                  <a:alpha val="40000"/>
                </a:prstClr>
              </a:outerShdw>
            </a:effectLst>
          </p:spPr>
        </p:pic>
        <p:sp>
          <p:nvSpPr>
            <p:cNvPr id="13" name="文本框 12">
              <a:extLst>
                <a:ext uri="{FF2B5EF4-FFF2-40B4-BE49-F238E27FC236}">
                  <a16:creationId xmlns:a16="http://schemas.microsoft.com/office/drawing/2014/main" id="{4C2A5B07-D138-F34B-BA7C-63A245ECF534}"/>
                </a:ext>
              </a:extLst>
            </p:cNvPr>
            <p:cNvSpPr txBox="1"/>
            <p:nvPr/>
          </p:nvSpPr>
          <p:spPr>
            <a:xfrm>
              <a:off x="375450" y="6241967"/>
              <a:ext cx="4039668" cy="461665"/>
            </a:xfrm>
            <a:prstGeom prst="rect">
              <a:avLst/>
            </a:prstGeom>
            <a:solidFill>
              <a:schemeClr val="accent1">
                <a:lumMod val="20000"/>
                <a:lumOff val="80000"/>
              </a:schemeClr>
            </a:solidFill>
          </p:spPr>
          <p:txBody>
            <a:bodyPr wrap="square">
              <a:spAutoFit/>
            </a:bodyPr>
            <a:lstStyle/>
            <a:p>
              <a:r>
                <a:rPr lang="en-US" altLang="zh-CN" sz="1200" i="1" dirty="0">
                  <a:solidFill>
                    <a:srgbClr val="000000"/>
                  </a:solidFill>
                  <a:latin typeface="Times New Roman" panose="02020603050405020304" pitchFamily="18" charset="0"/>
                  <a:cs typeface="Times New Roman" panose="02020603050405020304" pitchFamily="18" charset="0"/>
                </a:rPr>
                <a:t>Giant Resonances: Fundamental High-Frequency Modes of Nuclear Excitation </a:t>
              </a:r>
              <a:r>
                <a:rPr lang="en-US" altLang="zh-CN" sz="1200" dirty="0">
                  <a:solidFill>
                    <a:srgbClr val="000000"/>
                  </a:solidFill>
                  <a:latin typeface="Times New Roman" panose="02020603050405020304" pitchFamily="18" charset="0"/>
                  <a:cs typeface="Times New Roman" panose="02020603050405020304" pitchFamily="18" charset="0"/>
                </a:rPr>
                <a:t>(Oxford University Press, New York, 2001)</a:t>
              </a:r>
              <a:endParaRPr lang="zh-CN" altLang="en-US" sz="1200" dirty="0">
                <a:solidFill>
                  <a:srgbClr val="000000"/>
                </a:solidFill>
                <a:latin typeface="Times New Roman" panose="02020603050405020304" pitchFamily="18" charset="0"/>
                <a:cs typeface="Times New Roman" panose="02020603050405020304" pitchFamily="18" charset="0"/>
              </a:endParaRPr>
            </a:p>
          </p:txBody>
        </p:sp>
      </p:grpSp>
      <p:sp>
        <p:nvSpPr>
          <p:cNvPr id="14" name="文本框 13">
            <a:extLst>
              <a:ext uri="{FF2B5EF4-FFF2-40B4-BE49-F238E27FC236}">
                <a16:creationId xmlns:a16="http://schemas.microsoft.com/office/drawing/2014/main" id="{36409157-9E9C-458A-00DF-C842FBB1F4C1}"/>
              </a:ext>
            </a:extLst>
          </p:cNvPr>
          <p:cNvSpPr txBox="1"/>
          <p:nvPr/>
        </p:nvSpPr>
        <p:spPr>
          <a:xfrm>
            <a:off x="5778137" y="3846443"/>
            <a:ext cx="4769497" cy="1160959"/>
          </a:xfrm>
          <a:prstGeom prst="rect">
            <a:avLst/>
          </a:prstGeom>
          <a:noFill/>
        </p:spPr>
        <p:txBody>
          <a:bodyPr wrap="square">
            <a:spAutoFit/>
          </a:bodyPr>
          <a:lstStyle/>
          <a:p>
            <a:pPr marL="285750" indent="-285750">
              <a:lnSpc>
                <a:spcPct val="150000"/>
              </a:lnSpc>
              <a:buFont typeface="Wingdings" panose="05000000000000000000" pitchFamily="2" charset="2"/>
              <a:buChar char="l"/>
            </a:pPr>
            <a:r>
              <a:rPr lang="en-US" altLang="zh-CN" sz="1600" dirty="0">
                <a:latin typeface="-apple-system"/>
              </a:rPr>
              <a:t>GMR</a:t>
            </a:r>
            <a:r>
              <a:rPr lang="zh-CN" altLang="en-US" sz="1600" dirty="0">
                <a:latin typeface="-apple-system"/>
              </a:rPr>
              <a:t>约束核不可压缩性</a:t>
            </a:r>
            <a:endParaRPr lang="en-US" altLang="zh-CN" sz="1600" dirty="0">
              <a:latin typeface="-apple-system"/>
            </a:endParaRPr>
          </a:p>
          <a:p>
            <a:pPr marL="285750" indent="-285750">
              <a:lnSpc>
                <a:spcPct val="150000"/>
              </a:lnSpc>
              <a:buFont typeface="Wingdings" panose="05000000000000000000" pitchFamily="2" charset="2"/>
              <a:buChar char="l"/>
            </a:pPr>
            <a:r>
              <a:rPr lang="en-US" altLang="zh-CN" sz="1600" dirty="0">
                <a:latin typeface="-apple-system"/>
              </a:rPr>
              <a:t>GDR</a:t>
            </a:r>
            <a:r>
              <a:rPr lang="zh-CN" altLang="en-US" sz="1600" dirty="0">
                <a:latin typeface="-apple-system"/>
              </a:rPr>
              <a:t>约束对称能斜率</a:t>
            </a:r>
            <a:endParaRPr lang="en-US" altLang="zh-CN" sz="1600" dirty="0">
              <a:latin typeface="-apple-system"/>
            </a:endParaRPr>
          </a:p>
          <a:p>
            <a:pPr marL="285750" indent="-285750">
              <a:lnSpc>
                <a:spcPct val="150000"/>
              </a:lnSpc>
              <a:buFont typeface="Wingdings" panose="05000000000000000000" pitchFamily="2" charset="2"/>
              <a:buChar char="l"/>
            </a:pPr>
            <a:r>
              <a:rPr lang="en-US" altLang="zh-CN" sz="1600" dirty="0">
                <a:latin typeface="-apple-system"/>
              </a:rPr>
              <a:t>GQR</a:t>
            </a:r>
            <a:r>
              <a:rPr lang="zh-CN" altLang="en-US" sz="1600" dirty="0">
                <a:latin typeface="-apple-system"/>
              </a:rPr>
              <a:t>约束核有效质量、核有效相互作用、对称能</a:t>
            </a:r>
            <a:endParaRPr lang="en-US" altLang="zh-CN" sz="1600" dirty="0">
              <a:latin typeface="-apple-system"/>
            </a:endParaRPr>
          </a:p>
        </p:txBody>
      </p:sp>
      <p:sp>
        <p:nvSpPr>
          <p:cNvPr id="19" name="矩形 18">
            <a:extLst>
              <a:ext uri="{FF2B5EF4-FFF2-40B4-BE49-F238E27FC236}">
                <a16:creationId xmlns:a16="http://schemas.microsoft.com/office/drawing/2014/main" id="{9CB9530C-D6F3-5045-0EB9-146C60E57A05}"/>
              </a:ext>
            </a:extLst>
          </p:cNvPr>
          <p:cNvSpPr/>
          <p:nvPr/>
        </p:nvSpPr>
        <p:spPr>
          <a:xfrm>
            <a:off x="5844001" y="5114885"/>
            <a:ext cx="4816379" cy="707886"/>
          </a:xfrm>
          <a:prstGeom prst="rect">
            <a:avLst/>
          </a:prstGeom>
          <a:noFill/>
          <a:ln>
            <a:noFill/>
          </a:ln>
          <a:effectLst/>
        </p:spPr>
        <p:style>
          <a:lnRef idx="3">
            <a:schemeClr val="lt1"/>
          </a:lnRef>
          <a:fillRef idx="1">
            <a:schemeClr val="accent5"/>
          </a:fillRef>
          <a:effectRef idx="1">
            <a:schemeClr val="accent5"/>
          </a:effectRef>
          <a:fontRef idx="minor">
            <a:schemeClr val="lt1"/>
          </a:fontRef>
        </p:style>
        <p:txBody>
          <a:bodyPr wrap="square">
            <a:spAutoFit/>
          </a:bodyPr>
          <a:lstStyle/>
          <a:p>
            <a:pPr marL="457200" indent="-457200">
              <a:buFont typeface="Wingdings" panose="05000000000000000000" pitchFamily="2" charset="2"/>
              <a:buChar char="p"/>
            </a:pPr>
            <a:r>
              <a:rPr lang="zh-CN" altLang="en-US" sz="2000" b="1" dirty="0">
                <a:solidFill>
                  <a:schemeClr val="tx1"/>
                </a:solidFill>
                <a:latin typeface="微软雅黑" panose="020B0503020204020204" charset="-122"/>
                <a:ea typeface="微软雅黑" panose="020B0503020204020204" charset="-122"/>
              </a:rPr>
              <a:t>光核反应主要激发</a:t>
            </a:r>
            <a:r>
              <a:rPr lang="en-US" altLang="zh-CN" sz="20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GDR</a:t>
            </a:r>
            <a:r>
              <a:rPr lang="zh-CN" altLang="en-US" sz="2000" b="1" dirty="0">
                <a:solidFill>
                  <a:schemeClr val="tx1"/>
                </a:solidFill>
                <a:latin typeface="微软雅黑" panose="020B0503020204020204" charset="-122"/>
                <a:ea typeface="微软雅黑" panose="020B0503020204020204" charset="-122"/>
              </a:rPr>
              <a:t>，使得更高极性巨共振难以提取</a:t>
            </a:r>
          </a:p>
        </p:txBody>
      </p:sp>
    </p:spTree>
    <p:extLst>
      <p:ext uri="{BB962C8B-B14F-4D97-AF65-F5344CB8AC3E}">
        <p14:creationId xmlns:p14="http://schemas.microsoft.com/office/powerpoint/2010/main" val="1598376030"/>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4A540-7F0C-0DB6-F2DF-B7FE8740B279}"/>
            </a:ext>
          </a:extLst>
        </p:cNvPr>
        <p:cNvGrpSpPr/>
        <p:nvPr/>
      </p:nvGrpSpPr>
      <p:grpSpPr>
        <a:xfrm>
          <a:off x="0" y="0"/>
          <a:ext cx="0" cy="0"/>
          <a:chOff x="0" y="0"/>
          <a:chExt cx="0" cy="0"/>
        </a:xfrm>
      </p:grpSpPr>
      <p:sp>
        <p:nvSpPr>
          <p:cNvPr id="10" name="灯片编号占位符 9">
            <a:extLst>
              <a:ext uri="{FF2B5EF4-FFF2-40B4-BE49-F238E27FC236}">
                <a16:creationId xmlns:a16="http://schemas.microsoft.com/office/drawing/2014/main" id="{4D83ECA2-8ED6-25C6-6749-5154C37C8F07}"/>
              </a:ext>
            </a:extLst>
          </p:cNvPr>
          <p:cNvSpPr>
            <a:spLocks noGrp="1"/>
          </p:cNvSpPr>
          <p:nvPr>
            <p:ph type="sldNum" sz="quarter" idx="12"/>
          </p:nvPr>
        </p:nvSpPr>
        <p:spPr>
          <a:xfrm>
            <a:off x="10058400" y="6470651"/>
            <a:ext cx="2133600" cy="365125"/>
          </a:xfrm>
        </p:spPr>
        <p:txBody>
          <a:bodyPr/>
          <a:lstStyle/>
          <a:p>
            <a:pPr>
              <a:defRPr/>
            </a:pPr>
            <a:fld id="{03B6FFE0-05EC-40BF-AF77-037D56D3E786}" type="slidenum">
              <a:rPr lang="zh-CN" altLang="en-US" sz="2400" b="1"/>
              <a:t>42</a:t>
            </a:fld>
            <a:endParaRPr lang="zh-CN" altLang="en-US" sz="2400" b="1" dirty="0"/>
          </a:p>
        </p:txBody>
      </p:sp>
      <p:sp>
        <p:nvSpPr>
          <p:cNvPr id="3" name="TextBox 5">
            <a:extLst>
              <a:ext uri="{FF2B5EF4-FFF2-40B4-BE49-F238E27FC236}">
                <a16:creationId xmlns:a16="http://schemas.microsoft.com/office/drawing/2014/main" id="{7B4F83FD-4687-C4C0-0801-A8E0C636B3F1}"/>
              </a:ext>
            </a:extLst>
          </p:cNvPr>
          <p:cNvSpPr txBox="1">
            <a:spLocks noChangeArrowheads="1"/>
          </p:cNvSpPr>
          <p:nvPr/>
        </p:nvSpPr>
        <p:spPr bwMode="auto">
          <a:xfrm>
            <a:off x="35294" y="112328"/>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涡旋伽马光子激发核巨共振</a:t>
            </a:r>
          </a:p>
        </p:txBody>
      </p:sp>
      <p:grpSp>
        <p:nvGrpSpPr>
          <p:cNvPr id="12" name="组合 11">
            <a:extLst>
              <a:ext uri="{FF2B5EF4-FFF2-40B4-BE49-F238E27FC236}">
                <a16:creationId xmlns:a16="http://schemas.microsoft.com/office/drawing/2014/main" id="{1D4FE829-0FD6-1109-34C6-7B0710B1EB43}"/>
              </a:ext>
            </a:extLst>
          </p:cNvPr>
          <p:cNvGrpSpPr/>
          <p:nvPr/>
        </p:nvGrpSpPr>
        <p:grpSpPr>
          <a:xfrm>
            <a:off x="5127591" y="1669553"/>
            <a:ext cx="6798377" cy="5104382"/>
            <a:chOff x="160771" y="4231914"/>
            <a:chExt cx="6798377" cy="5104382"/>
          </a:xfrm>
        </p:grpSpPr>
        <p:pic>
          <p:nvPicPr>
            <p:cNvPr id="13" name="图片 12">
              <a:extLst>
                <a:ext uri="{FF2B5EF4-FFF2-40B4-BE49-F238E27FC236}">
                  <a16:creationId xmlns:a16="http://schemas.microsoft.com/office/drawing/2014/main" id="{D6E11F2D-89B4-0E2A-DE7E-D802AA48D018}"/>
                </a:ext>
              </a:extLst>
            </p:cNvPr>
            <p:cNvPicPr>
              <a:picLocks noChangeAspect="1"/>
            </p:cNvPicPr>
            <p:nvPr/>
          </p:nvPicPr>
          <p:blipFill>
            <a:blip r:embed="rId3"/>
            <a:stretch>
              <a:fillRect/>
            </a:stretch>
          </p:blipFill>
          <p:spPr bwMode="auto">
            <a:xfrm>
              <a:off x="160771" y="4231914"/>
              <a:ext cx="6798377" cy="3936306"/>
            </a:xfrm>
            <a:prstGeom prst="rect">
              <a:avLst/>
            </a:prstGeom>
            <a:effectLst>
              <a:outerShdw blurRad="50800" dist="38100" dir="5400000" algn="t" rotWithShape="0">
                <a:prstClr val="black">
                  <a:alpha val="40000"/>
                </a:prstClr>
              </a:outerShdw>
            </a:effectLst>
          </p:spPr>
        </p:pic>
        <p:sp>
          <p:nvSpPr>
            <p:cNvPr id="14" name="矩形 13">
              <a:extLst>
                <a:ext uri="{FF2B5EF4-FFF2-40B4-BE49-F238E27FC236}">
                  <a16:creationId xmlns:a16="http://schemas.microsoft.com/office/drawing/2014/main" id="{BE90B3B6-D892-A945-B517-51A30274B5EC}"/>
                </a:ext>
              </a:extLst>
            </p:cNvPr>
            <p:cNvSpPr/>
            <p:nvPr/>
          </p:nvSpPr>
          <p:spPr>
            <a:xfrm>
              <a:off x="160771" y="8878222"/>
              <a:ext cx="5542592" cy="458074"/>
            </a:xfrm>
            <a:prstGeom prst="rect">
              <a:avLst/>
            </a:prstGeom>
          </p:spPr>
          <p:txBody>
            <a:bodyPr wrap="square">
              <a:spAutoFit/>
            </a:bodyPr>
            <a:lstStyle/>
            <a:p>
              <a:pPr marL="285750" indent="-285750">
                <a:lnSpc>
                  <a:spcPct val="150000"/>
                </a:lnSpc>
                <a:buFont typeface="Wingdings" panose="05000000000000000000" pitchFamily="2" charset="2"/>
                <a:buChar char="n"/>
              </a:pPr>
              <a:r>
                <a:rPr lang="fr-FR" altLang="zh-CN" b="1" dirty="0">
                  <a:latin typeface="Times New Roman" panose="02020603050405020304" pitchFamily="18" charset="0"/>
                  <a:ea typeface="+mn-ea"/>
                  <a:cs typeface="Times New Roman" panose="02020603050405020304" pitchFamily="18" charset="0"/>
                </a:rPr>
                <a:t>Z.-W. Lu et al., PRL 131, 202502 (2023)</a:t>
              </a:r>
            </a:p>
          </p:txBody>
        </p:sp>
      </p:grpSp>
      <p:sp>
        <p:nvSpPr>
          <p:cNvPr id="16" name="矩形 15">
            <a:extLst>
              <a:ext uri="{FF2B5EF4-FFF2-40B4-BE49-F238E27FC236}">
                <a16:creationId xmlns:a16="http://schemas.microsoft.com/office/drawing/2014/main" id="{EBEF4F08-F9EA-E920-4B4F-C7DC73FCDEA1}"/>
              </a:ext>
            </a:extLst>
          </p:cNvPr>
          <p:cNvSpPr/>
          <p:nvPr/>
        </p:nvSpPr>
        <p:spPr>
          <a:xfrm>
            <a:off x="207566" y="1034712"/>
            <a:ext cx="7516061" cy="400110"/>
          </a:xfrm>
          <a:prstGeom prst="rect">
            <a:avLst/>
          </a:prstGeom>
          <a:noFill/>
          <a:ln>
            <a:noFill/>
          </a:ln>
          <a:effectLst/>
        </p:spPr>
        <p:style>
          <a:lnRef idx="3">
            <a:schemeClr val="lt1"/>
          </a:lnRef>
          <a:fillRef idx="1">
            <a:schemeClr val="accent5"/>
          </a:fillRef>
          <a:effectRef idx="1">
            <a:schemeClr val="accent5"/>
          </a:effectRef>
          <a:fontRef idx="minor">
            <a:schemeClr val="lt1"/>
          </a:fontRef>
        </p:style>
        <p:txBody>
          <a:bodyPr wrap="square">
            <a:spAutoFit/>
          </a:bodyPr>
          <a:lstStyle/>
          <a:p>
            <a:pPr marL="457200" indent="-457200">
              <a:buFont typeface="Wingdings" panose="05000000000000000000" pitchFamily="2" charset="2"/>
              <a:buChar char="p"/>
            </a:pPr>
            <a:r>
              <a:rPr lang="zh-CN" altLang="en-US" sz="2000" b="1" dirty="0">
                <a:solidFill>
                  <a:schemeClr val="accent1"/>
                </a:solidFill>
                <a:latin typeface="Times New Roman" panose="02020603050405020304" pitchFamily="18" charset="0"/>
                <a:ea typeface="微软雅黑" panose="020B0503020204020204" charset="-122"/>
              </a:rPr>
              <a:t>新的可能性</a:t>
            </a:r>
            <a:r>
              <a:rPr lang="en-US" altLang="zh-CN" sz="2000" b="1" dirty="0">
                <a:solidFill>
                  <a:schemeClr val="accent1"/>
                </a:solidFill>
                <a:latin typeface="Times New Roman" panose="02020603050405020304" pitchFamily="18" charset="0"/>
                <a:ea typeface="微软雅黑" panose="020B0503020204020204" charset="-122"/>
              </a:rPr>
              <a:t>——</a:t>
            </a:r>
            <a:r>
              <a:rPr lang="zh-CN" altLang="en-US" sz="2000" b="1" dirty="0">
                <a:solidFill>
                  <a:schemeClr val="accent1"/>
                </a:solidFill>
                <a:latin typeface="Times New Roman" panose="02020603050405020304" pitchFamily="18" charset="0"/>
                <a:ea typeface="微软雅黑" panose="020B0503020204020204" charset="-122"/>
              </a:rPr>
              <a:t>携带轨道角动量的涡旋伽马光子</a:t>
            </a:r>
          </a:p>
        </p:txBody>
      </p:sp>
      <p:sp>
        <p:nvSpPr>
          <p:cNvPr id="17" name="文本框 16">
            <a:extLst>
              <a:ext uri="{FF2B5EF4-FFF2-40B4-BE49-F238E27FC236}">
                <a16:creationId xmlns:a16="http://schemas.microsoft.com/office/drawing/2014/main" id="{B8A29E6E-1A51-B99B-4E6F-EDBE413FBC06}"/>
              </a:ext>
            </a:extLst>
          </p:cNvPr>
          <p:cNvSpPr txBox="1"/>
          <p:nvPr/>
        </p:nvSpPr>
        <p:spPr>
          <a:xfrm>
            <a:off x="5127591" y="5665315"/>
            <a:ext cx="5542592" cy="787395"/>
          </a:xfrm>
          <a:prstGeom prst="rect">
            <a:avLst/>
          </a:prstGeom>
          <a:noFill/>
        </p:spPr>
        <p:txBody>
          <a:bodyPr wrap="square">
            <a:spAutoFit/>
          </a:bodyPr>
          <a:lstStyle/>
          <a:p>
            <a:pPr marL="285750" indent="-285750">
              <a:lnSpc>
                <a:spcPct val="150000"/>
              </a:lnSpc>
              <a:buFont typeface="Wingdings" panose="05000000000000000000" pitchFamily="2" charset="2"/>
              <a:buChar char="l"/>
            </a:pPr>
            <a:r>
              <a:rPr lang="zh-CN" altLang="en-US" sz="1600" b="1" dirty="0">
                <a:latin typeface="Times New Roman" panose="02020603050405020304" pitchFamily="18" charset="0"/>
                <a:ea typeface="微软雅黑" panose="020B0503020204020204" pitchFamily="34" charset="-122"/>
              </a:rPr>
              <a:t>改变跃迁选择定则（角动量守恒）</a:t>
            </a:r>
            <a:endParaRPr lang="en-US" altLang="zh-CN" sz="1600" b="1" dirty="0">
              <a:latin typeface="Times New Roman" panose="02020603050405020304" pitchFamily="18" charset="0"/>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1600" b="1" dirty="0">
                <a:latin typeface="Times New Roman" panose="02020603050405020304" pitchFamily="18" charset="0"/>
                <a:ea typeface="微软雅黑" panose="020B0503020204020204" pitchFamily="34" charset="-122"/>
              </a:rPr>
              <a:t>可在无</a:t>
            </a:r>
            <a:r>
              <a:rPr lang="en-US" altLang="zh-CN" sz="1600" b="1" dirty="0">
                <a:latin typeface="Times New Roman" panose="02020603050405020304" pitchFamily="18" charset="0"/>
                <a:ea typeface="微软雅黑" panose="020B0503020204020204" pitchFamily="34" charset="-122"/>
              </a:rPr>
              <a:t>GDR</a:t>
            </a:r>
            <a:r>
              <a:rPr lang="zh-CN" altLang="en-US" sz="1600" b="1" dirty="0">
                <a:latin typeface="Times New Roman" panose="02020603050405020304" pitchFamily="18" charset="0"/>
                <a:ea typeface="微软雅黑" panose="020B0503020204020204" pitchFamily="34" charset="-122"/>
              </a:rPr>
              <a:t>干扰下直接提取</a:t>
            </a:r>
            <a:r>
              <a:rPr lang="en-US" altLang="zh-CN" sz="1600" b="1" dirty="0">
                <a:latin typeface="Times New Roman" panose="02020603050405020304" pitchFamily="18" charset="0"/>
                <a:ea typeface="微软雅黑" panose="020B0503020204020204" pitchFamily="34" charset="-122"/>
              </a:rPr>
              <a:t>IVGQR</a:t>
            </a:r>
          </a:p>
        </p:txBody>
      </p:sp>
      <p:pic>
        <p:nvPicPr>
          <p:cNvPr id="2" name="图片 1">
            <a:extLst>
              <a:ext uri="{FF2B5EF4-FFF2-40B4-BE49-F238E27FC236}">
                <a16:creationId xmlns:a16="http://schemas.microsoft.com/office/drawing/2014/main" id="{D501E209-5367-4C39-99AE-B3D0ACA60F6C}"/>
              </a:ext>
            </a:extLst>
          </p:cNvPr>
          <p:cNvPicPr>
            <a:picLocks noChangeAspect="1"/>
          </p:cNvPicPr>
          <p:nvPr/>
        </p:nvPicPr>
        <p:blipFill>
          <a:blip r:embed="rId4"/>
          <a:stretch>
            <a:fillRect/>
          </a:stretch>
        </p:blipFill>
        <p:spPr>
          <a:xfrm>
            <a:off x="479376" y="1950021"/>
            <a:ext cx="4358570" cy="2160000"/>
          </a:xfrm>
          <a:prstGeom prst="rect">
            <a:avLst/>
          </a:prstGeom>
          <a:effectLst>
            <a:outerShdw blurRad="50800" dist="38100" dir="5400000" algn="t" rotWithShape="0">
              <a:prstClr val="black">
                <a:alpha val="40000"/>
              </a:prstClr>
            </a:outerShdw>
          </a:effectLst>
        </p:spPr>
      </p:pic>
      <p:grpSp>
        <p:nvGrpSpPr>
          <p:cNvPr id="4" name="组合 3">
            <a:extLst>
              <a:ext uri="{FF2B5EF4-FFF2-40B4-BE49-F238E27FC236}">
                <a16:creationId xmlns:a16="http://schemas.microsoft.com/office/drawing/2014/main" id="{76DEC1FD-252F-5F1D-E97B-E0D9B07483DF}"/>
              </a:ext>
            </a:extLst>
          </p:cNvPr>
          <p:cNvGrpSpPr/>
          <p:nvPr/>
        </p:nvGrpSpPr>
        <p:grpSpPr>
          <a:xfrm>
            <a:off x="1124442" y="4272597"/>
            <a:ext cx="2865715" cy="1872000"/>
            <a:chOff x="241200" y="1221518"/>
            <a:chExt cx="2865715" cy="1872000"/>
          </a:xfrm>
        </p:grpSpPr>
        <p:pic>
          <p:nvPicPr>
            <p:cNvPr id="5" name="图片 4">
              <a:extLst>
                <a:ext uri="{FF2B5EF4-FFF2-40B4-BE49-F238E27FC236}">
                  <a16:creationId xmlns:a16="http://schemas.microsoft.com/office/drawing/2014/main" id="{51D67C4A-2CB3-62AD-8FDB-499C224A8BD3}"/>
                </a:ext>
              </a:extLst>
            </p:cNvPr>
            <p:cNvPicPr>
              <a:picLocks noChangeAspect="1"/>
            </p:cNvPicPr>
            <p:nvPr/>
          </p:nvPicPr>
          <p:blipFill>
            <a:blip r:embed="rId5"/>
            <a:stretch>
              <a:fillRect/>
            </a:stretch>
          </p:blipFill>
          <p:spPr>
            <a:xfrm>
              <a:off x="241200" y="1221518"/>
              <a:ext cx="2865715" cy="1872000"/>
            </a:xfrm>
            <a:prstGeom prst="rect">
              <a:avLst/>
            </a:prstGeom>
          </p:spPr>
        </p:pic>
        <p:pic>
          <p:nvPicPr>
            <p:cNvPr id="9" name="图片 8">
              <a:extLst>
                <a:ext uri="{FF2B5EF4-FFF2-40B4-BE49-F238E27FC236}">
                  <a16:creationId xmlns:a16="http://schemas.microsoft.com/office/drawing/2014/main" id="{CE3DBF7C-E0F6-6D3F-2AAB-134299069C6F}"/>
                </a:ext>
              </a:extLst>
            </p:cNvPr>
            <p:cNvPicPr>
              <a:picLocks noChangeAspect="1"/>
            </p:cNvPicPr>
            <p:nvPr/>
          </p:nvPicPr>
          <p:blipFill>
            <a:blip r:embed="rId6"/>
            <a:stretch>
              <a:fillRect/>
            </a:stretch>
          </p:blipFill>
          <p:spPr>
            <a:xfrm>
              <a:off x="241200" y="1229697"/>
              <a:ext cx="228632" cy="276264"/>
            </a:xfrm>
            <a:prstGeom prst="rect">
              <a:avLst/>
            </a:prstGeom>
          </p:spPr>
        </p:pic>
      </p:grpSp>
    </p:spTree>
    <p:extLst>
      <p:ext uri="{BB962C8B-B14F-4D97-AF65-F5344CB8AC3E}">
        <p14:creationId xmlns:p14="http://schemas.microsoft.com/office/powerpoint/2010/main" val="2476715408"/>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69F2E-0EED-40AA-0E21-7E16DB085AAC}"/>
            </a:ext>
          </a:extLst>
        </p:cNvPr>
        <p:cNvGrpSpPr/>
        <p:nvPr/>
      </p:nvGrpSpPr>
      <p:grpSpPr>
        <a:xfrm>
          <a:off x="0" y="0"/>
          <a:ext cx="0" cy="0"/>
          <a:chOff x="0" y="0"/>
          <a:chExt cx="0" cy="0"/>
        </a:xfrm>
      </p:grpSpPr>
      <p:sp>
        <p:nvSpPr>
          <p:cNvPr id="10" name="灯片编号占位符 9">
            <a:extLst>
              <a:ext uri="{FF2B5EF4-FFF2-40B4-BE49-F238E27FC236}">
                <a16:creationId xmlns:a16="http://schemas.microsoft.com/office/drawing/2014/main" id="{E4941908-DBE3-746D-41E5-A07BFB6AA3A0}"/>
              </a:ext>
            </a:extLst>
          </p:cNvPr>
          <p:cNvSpPr>
            <a:spLocks noGrp="1"/>
          </p:cNvSpPr>
          <p:nvPr>
            <p:ph type="sldNum" sz="quarter" idx="12"/>
          </p:nvPr>
        </p:nvSpPr>
        <p:spPr>
          <a:xfrm>
            <a:off x="10058400" y="6470651"/>
            <a:ext cx="2133600" cy="365125"/>
          </a:xfrm>
        </p:spPr>
        <p:txBody>
          <a:bodyPr/>
          <a:lstStyle/>
          <a:p>
            <a:pPr>
              <a:defRPr/>
            </a:pPr>
            <a:fld id="{03B6FFE0-05EC-40BF-AF77-037D56D3E786}" type="slidenum">
              <a:rPr lang="zh-CN" altLang="en-US" sz="2400" b="1"/>
              <a:t>43</a:t>
            </a:fld>
            <a:endParaRPr lang="zh-CN" altLang="en-US" sz="2400" b="1" dirty="0"/>
          </a:p>
        </p:txBody>
      </p:sp>
      <p:sp>
        <p:nvSpPr>
          <p:cNvPr id="2" name="矩形 1">
            <a:extLst>
              <a:ext uri="{FF2B5EF4-FFF2-40B4-BE49-F238E27FC236}">
                <a16:creationId xmlns:a16="http://schemas.microsoft.com/office/drawing/2014/main" id="{2AF9056A-8578-FBF3-87C5-735B3C188513}"/>
              </a:ext>
            </a:extLst>
          </p:cNvPr>
          <p:cNvSpPr/>
          <p:nvPr/>
        </p:nvSpPr>
        <p:spPr>
          <a:xfrm>
            <a:off x="302449" y="883768"/>
            <a:ext cx="4976042" cy="400110"/>
          </a:xfrm>
          <a:prstGeom prst="rect">
            <a:avLst/>
          </a:prstGeom>
          <a:noFill/>
          <a:ln>
            <a:noFill/>
          </a:ln>
          <a:effectLst/>
        </p:spPr>
        <p:style>
          <a:lnRef idx="3">
            <a:schemeClr val="lt1"/>
          </a:lnRef>
          <a:fillRef idx="1">
            <a:schemeClr val="accent5"/>
          </a:fillRef>
          <a:effectRef idx="1">
            <a:schemeClr val="accent5"/>
          </a:effectRef>
          <a:fontRef idx="minor">
            <a:schemeClr val="lt1"/>
          </a:fontRef>
        </p:style>
        <p:txBody>
          <a:bodyPr wrap="none">
            <a:spAutoFit/>
          </a:bodyPr>
          <a:lstStyle/>
          <a:p>
            <a:pPr marL="457200" indent="-457200">
              <a:buFont typeface="Wingdings" panose="05000000000000000000" pitchFamily="2" charset="2"/>
              <a:buChar char="p"/>
            </a:pPr>
            <a:r>
              <a:rPr lang="zh-CN" altLang="en-US" sz="2000" b="1" dirty="0">
                <a:solidFill>
                  <a:schemeClr val="accent1"/>
                </a:solidFill>
                <a:latin typeface="Times New Roman" panose="02020603050405020304" pitchFamily="18" charset="0"/>
                <a:ea typeface="微软雅黑" panose="020B0503020204020204" charset="-122"/>
              </a:rPr>
              <a:t>电子探针提取 </a:t>
            </a:r>
            <a:r>
              <a:rPr lang="en-US" altLang="zh-CN" sz="2000" b="1" dirty="0">
                <a:solidFill>
                  <a:schemeClr val="accent1"/>
                </a:solidFill>
                <a:latin typeface="Times New Roman" panose="02020603050405020304" pitchFamily="18" charset="0"/>
                <a:ea typeface="微软雅黑" panose="020B0503020204020204" charset="-122"/>
              </a:rPr>
              <a:t>GQR </a:t>
            </a:r>
            <a:r>
              <a:rPr lang="zh-CN" altLang="en-US" sz="2000" b="1" dirty="0">
                <a:solidFill>
                  <a:schemeClr val="accent1"/>
                </a:solidFill>
                <a:latin typeface="Times New Roman" panose="02020603050405020304" pitchFamily="18" charset="0"/>
                <a:ea typeface="微软雅黑" panose="020B0503020204020204" charset="-122"/>
              </a:rPr>
              <a:t>的实验与理论挑战</a:t>
            </a:r>
          </a:p>
        </p:txBody>
      </p:sp>
      <p:grpSp>
        <p:nvGrpSpPr>
          <p:cNvPr id="4" name="组合 3">
            <a:extLst>
              <a:ext uri="{FF2B5EF4-FFF2-40B4-BE49-F238E27FC236}">
                <a16:creationId xmlns:a16="http://schemas.microsoft.com/office/drawing/2014/main" id="{8F703ADC-B603-AF84-5CD9-742048AD5D67}"/>
              </a:ext>
            </a:extLst>
          </p:cNvPr>
          <p:cNvGrpSpPr/>
          <p:nvPr/>
        </p:nvGrpSpPr>
        <p:grpSpPr>
          <a:xfrm>
            <a:off x="1182104" y="1977927"/>
            <a:ext cx="3723094" cy="4547417"/>
            <a:chOff x="291842" y="1642619"/>
            <a:chExt cx="3723094" cy="4547417"/>
          </a:xfrm>
        </p:grpSpPr>
        <p:grpSp>
          <p:nvGrpSpPr>
            <p:cNvPr id="5" name="组合 4">
              <a:extLst>
                <a:ext uri="{FF2B5EF4-FFF2-40B4-BE49-F238E27FC236}">
                  <a16:creationId xmlns:a16="http://schemas.microsoft.com/office/drawing/2014/main" id="{6405222B-B346-0938-A3A7-B54793B628BA}"/>
                </a:ext>
              </a:extLst>
            </p:cNvPr>
            <p:cNvGrpSpPr/>
            <p:nvPr/>
          </p:nvGrpSpPr>
          <p:grpSpPr>
            <a:xfrm>
              <a:off x="460397" y="1642619"/>
              <a:ext cx="3240000" cy="4214830"/>
              <a:chOff x="460397" y="1642619"/>
              <a:chExt cx="3240000" cy="4214830"/>
            </a:xfrm>
            <a:effectLst>
              <a:outerShdw blurRad="50800" dist="38100" dir="5400000" algn="t" rotWithShape="0">
                <a:prstClr val="black">
                  <a:alpha val="40000"/>
                </a:prstClr>
              </a:outerShdw>
            </a:effectLst>
          </p:grpSpPr>
          <p:pic>
            <p:nvPicPr>
              <p:cNvPr id="7" name="图片 6">
                <a:extLst>
                  <a:ext uri="{FF2B5EF4-FFF2-40B4-BE49-F238E27FC236}">
                    <a16:creationId xmlns:a16="http://schemas.microsoft.com/office/drawing/2014/main" id="{78ACB5F7-FABA-DF53-E5B0-77980C267254}"/>
                  </a:ext>
                </a:extLst>
              </p:cNvPr>
              <p:cNvPicPr>
                <a:picLocks noChangeAspect="1"/>
              </p:cNvPicPr>
              <p:nvPr/>
            </p:nvPicPr>
            <p:blipFill>
              <a:blip r:embed="rId3"/>
              <a:stretch>
                <a:fillRect/>
              </a:stretch>
            </p:blipFill>
            <p:spPr>
              <a:xfrm>
                <a:off x="460397" y="1642619"/>
                <a:ext cx="3240000" cy="1648125"/>
              </a:xfrm>
              <a:prstGeom prst="rect">
                <a:avLst/>
              </a:prstGeom>
            </p:spPr>
          </p:pic>
          <p:pic>
            <p:nvPicPr>
              <p:cNvPr id="8" name="图片 7">
                <a:extLst>
                  <a:ext uri="{FF2B5EF4-FFF2-40B4-BE49-F238E27FC236}">
                    <a16:creationId xmlns:a16="http://schemas.microsoft.com/office/drawing/2014/main" id="{F7316066-800F-BC84-B9EC-3A229BAD43ED}"/>
                  </a:ext>
                </a:extLst>
              </p:cNvPr>
              <p:cNvPicPr>
                <a:picLocks noChangeAspect="1"/>
              </p:cNvPicPr>
              <p:nvPr/>
            </p:nvPicPr>
            <p:blipFill>
              <a:blip r:embed="rId4"/>
              <a:stretch>
                <a:fillRect/>
              </a:stretch>
            </p:blipFill>
            <p:spPr>
              <a:xfrm>
                <a:off x="460397" y="3290744"/>
                <a:ext cx="3240000" cy="2566705"/>
              </a:xfrm>
              <a:prstGeom prst="rect">
                <a:avLst/>
              </a:prstGeom>
            </p:spPr>
          </p:pic>
        </p:grpSp>
        <p:sp>
          <p:nvSpPr>
            <p:cNvPr id="6" name="文本框 5">
              <a:extLst>
                <a:ext uri="{FF2B5EF4-FFF2-40B4-BE49-F238E27FC236}">
                  <a16:creationId xmlns:a16="http://schemas.microsoft.com/office/drawing/2014/main" id="{BA76E48B-A6C1-7F5F-7F79-BC0FAD710197}"/>
                </a:ext>
              </a:extLst>
            </p:cNvPr>
            <p:cNvSpPr txBox="1"/>
            <p:nvPr/>
          </p:nvSpPr>
          <p:spPr>
            <a:xfrm>
              <a:off x="291842" y="5913037"/>
              <a:ext cx="3723094" cy="276999"/>
            </a:xfrm>
            <a:prstGeom prst="rect">
              <a:avLst/>
            </a:prstGeom>
            <a:solidFill>
              <a:schemeClr val="accent1">
                <a:lumMod val="20000"/>
                <a:lumOff val="80000"/>
              </a:schemeClr>
            </a:solidFill>
          </p:spPr>
          <p:txBody>
            <a:bodyPr wrap="square">
              <a:spAutoFit/>
            </a:bodyPr>
            <a:lstStyle/>
            <a:p>
              <a:r>
                <a:rPr lang="en-US" altLang="zh-CN" sz="1200" dirty="0">
                  <a:solidFill>
                    <a:srgbClr val="000000"/>
                  </a:solidFill>
                  <a:latin typeface="Times New Roman" panose="02020603050405020304" pitchFamily="18" charset="0"/>
                  <a:cs typeface="Times New Roman" panose="02020603050405020304" pitchFamily="18" charset="0"/>
                </a:rPr>
                <a:t>Nucl. Instrum. Methods Phys. Res. 954, 161747 (2020)</a:t>
              </a:r>
              <a:endParaRPr lang="zh-CN" altLang="en-US" sz="1200" dirty="0">
                <a:solidFill>
                  <a:srgbClr val="000000"/>
                </a:solidFill>
                <a:latin typeface="Times New Roman" panose="02020603050405020304" pitchFamily="18" charset="0"/>
                <a:cs typeface="Times New Roman" panose="02020603050405020304" pitchFamily="18" charset="0"/>
              </a:endParaRPr>
            </a:p>
          </p:txBody>
        </p:sp>
      </p:grpSp>
      <p:grpSp>
        <p:nvGrpSpPr>
          <p:cNvPr id="9" name="组合 8">
            <a:extLst>
              <a:ext uri="{FF2B5EF4-FFF2-40B4-BE49-F238E27FC236}">
                <a16:creationId xmlns:a16="http://schemas.microsoft.com/office/drawing/2014/main" id="{C50E9E1A-CB00-34EE-7F55-778154BEE7C9}"/>
              </a:ext>
            </a:extLst>
          </p:cNvPr>
          <p:cNvGrpSpPr/>
          <p:nvPr/>
        </p:nvGrpSpPr>
        <p:grpSpPr>
          <a:xfrm>
            <a:off x="6653197" y="2164576"/>
            <a:ext cx="2747520" cy="4360768"/>
            <a:chOff x="4440290" y="1829267"/>
            <a:chExt cx="2747520" cy="4360768"/>
          </a:xfrm>
        </p:grpSpPr>
        <p:pic>
          <p:nvPicPr>
            <p:cNvPr id="11" name="图片 10">
              <a:extLst>
                <a:ext uri="{FF2B5EF4-FFF2-40B4-BE49-F238E27FC236}">
                  <a16:creationId xmlns:a16="http://schemas.microsoft.com/office/drawing/2014/main" id="{2F72982D-B16B-B17A-71D8-20C6D98175F6}"/>
                </a:ext>
              </a:extLst>
            </p:cNvPr>
            <p:cNvPicPr>
              <a:picLocks noChangeAspect="1"/>
            </p:cNvPicPr>
            <p:nvPr/>
          </p:nvPicPr>
          <p:blipFill>
            <a:blip r:embed="rId5"/>
            <a:stretch>
              <a:fillRect/>
            </a:stretch>
          </p:blipFill>
          <p:spPr>
            <a:xfrm>
              <a:off x="4440290" y="1829267"/>
              <a:ext cx="2747520" cy="4024080"/>
            </a:xfrm>
            <a:prstGeom prst="rect">
              <a:avLst/>
            </a:prstGeom>
            <a:effectLst>
              <a:outerShdw blurRad="50800" dist="38100" dir="5400000" algn="t" rotWithShape="0">
                <a:prstClr val="black">
                  <a:alpha val="40000"/>
                </a:prstClr>
              </a:outerShdw>
            </a:effectLst>
          </p:spPr>
        </p:pic>
        <p:sp>
          <p:nvSpPr>
            <p:cNvPr id="12" name="文本框 11">
              <a:extLst>
                <a:ext uri="{FF2B5EF4-FFF2-40B4-BE49-F238E27FC236}">
                  <a16:creationId xmlns:a16="http://schemas.microsoft.com/office/drawing/2014/main" id="{2A3B720A-B5E4-1A66-7AB5-2A3E8D708C90}"/>
                </a:ext>
              </a:extLst>
            </p:cNvPr>
            <p:cNvSpPr txBox="1"/>
            <p:nvPr/>
          </p:nvSpPr>
          <p:spPr>
            <a:xfrm>
              <a:off x="4667386" y="5913036"/>
              <a:ext cx="2520424" cy="276999"/>
            </a:xfrm>
            <a:prstGeom prst="rect">
              <a:avLst/>
            </a:prstGeom>
            <a:solidFill>
              <a:schemeClr val="accent1">
                <a:lumMod val="20000"/>
                <a:lumOff val="80000"/>
              </a:schemeClr>
            </a:solidFill>
          </p:spPr>
          <p:txBody>
            <a:bodyPr wrap="square">
              <a:spAutoFit/>
            </a:bodyPr>
            <a:lstStyle/>
            <a:p>
              <a:r>
                <a:rPr lang="en-US" altLang="zh-CN" sz="1200" dirty="0">
                  <a:solidFill>
                    <a:srgbClr val="000000"/>
                  </a:solidFill>
                  <a:latin typeface="Times New Roman" panose="02020603050405020304" pitchFamily="18" charset="0"/>
                  <a:cs typeface="Times New Roman" panose="02020603050405020304" pitchFamily="18" charset="0"/>
                </a:rPr>
                <a:t>Phys. Rev. C 19, 1251 (1979)</a:t>
              </a:r>
              <a:endParaRPr lang="zh-CN" altLang="en-US" sz="1200" dirty="0">
                <a:solidFill>
                  <a:srgbClr val="000000"/>
                </a:solidFill>
                <a:latin typeface="Times New Roman" panose="02020603050405020304" pitchFamily="18" charset="0"/>
                <a:cs typeface="Times New Roman" panose="02020603050405020304" pitchFamily="18" charset="0"/>
              </a:endParaRPr>
            </a:p>
          </p:txBody>
        </p:sp>
      </p:grpSp>
      <p:sp>
        <p:nvSpPr>
          <p:cNvPr id="13" name="文本框 12">
            <a:extLst>
              <a:ext uri="{FF2B5EF4-FFF2-40B4-BE49-F238E27FC236}">
                <a16:creationId xmlns:a16="http://schemas.microsoft.com/office/drawing/2014/main" id="{0CE5F83C-B2D8-799D-87C8-1321F03F3408}"/>
              </a:ext>
            </a:extLst>
          </p:cNvPr>
          <p:cNvSpPr txBox="1"/>
          <p:nvPr/>
        </p:nvSpPr>
        <p:spPr>
          <a:xfrm>
            <a:off x="1317325" y="1477043"/>
            <a:ext cx="3294093" cy="338554"/>
          </a:xfrm>
          <a:prstGeom prst="rect">
            <a:avLst/>
          </a:prstGeom>
          <a:noFill/>
        </p:spPr>
        <p:txBody>
          <a:bodyPr wrap="square" rtlCol="0">
            <a:spAutoFit/>
          </a:bodyPr>
          <a:lstStyle/>
          <a:p>
            <a:pPr algn="ctr"/>
            <a:r>
              <a:rPr lang="zh-CN" altLang="en-US" sz="1600" b="1" dirty="0">
                <a:latin typeface="Times New Roman" panose="02020603050405020304" pitchFamily="18" charset="0"/>
                <a:ea typeface="微软雅黑" panose="020B0503020204020204" pitchFamily="34" charset="-122"/>
              </a:rPr>
              <a:t>电子探针激发核的优势</a:t>
            </a:r>
          </a:p>
        </p:txBody>
      </p:sp>
      <p:sp>
        <p:nvSpPr>
          <p:cNvPr id="14" name="文本框 13">
            <a:extLst>
              <a:ext uri="{FF2B5EF4-FFF2-40B4-BE49-F238E27FC236}">
                <a16:creationId xmlns:a16="http://schemas.microsoft.com/office/drawing/2014/main" id="{FA23B7DE-0B94-8500-56FA-A0970C67DD3D}"/>
              </a:ext>
            </a:extLst>
          </p:cNvPr>
          <p:cNvSpPr txBox="1"/>
          <p:nvPr/>
        </p:nvSpPr>
        <p:spPr>
          <a:xfrm>
            <a:off x="6880293" y="3770360"/>
            <a:ext cx="2520424" cy="523220"/>
          </a:xfrm>
          <a:prstGeom prst="rect">
            <a:avLst/>
          </a:prstGeom>
          <a:noFill/>
        </p:spPr>
        <p:txBody>
          <a:bodyPr wrap="square" rtlCol="0">
            <a:spAutoFit/>
          </a:bodyPr>
          <a:lstStyle/>
          <a:p>
            <a:r>
              <a:rPr lang="zh-CN" altLang="en-US" sz="1400" b="1" dirty="0">
                <a:solidFill>
                  <a:srgbClr val="C00000"/>
                </a:solidFill>
                <a:latin typeface="Times New Roman" panose="02020603050405020304" pitchFamily="18" charset="0"/>
                <a:ea typeface="微软雅黑" panose="020B0503020204020204" pitchFamily="34" charset="-122"/>
              </a:rPr>
              <a:t>实验报道的参数（如跃迁概率和共振宽度）存在较大误差</a:t>
            </a:r>
          </a:p>
        </p:txBody>
      </p:sp>
      <p:sp>
        <p:nvSpPr>
          <p:cNvPr id="15" name="文本框 14">
            <a:extLst>
              <a:ext uri="{FF2B5EF4-FFF2-40B4-BE49-F238E27FC236}">
                <a16:creationId xmlns:a16="http://schemas.microsoft.com/office/drawing/2014/main" id="{4660D552-6ED1-E1A7-329C-554157CAFFDC}"/>
              </a:ext>
            </a:extLst>
          </p:cNvPr>
          <p:cNvSpPr txBox="1"/>
          <p:nvPr/>
        </p:nvSpPr>
        <p:spPr>
          <a:xfrm>
            <a:off x="5538936" y="1477043"/>
            <a:ext cx="4976042" cy="584775"/>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b="1" dirty="0"/>
              <a:t>实验挑战：探针选择性不足与模型依赖修正</a:t>
            </a:r>
            <a:endParaRPr lang="en-US" altLang="zh-CN" sz="1600" b="1" dirty="0"/>
          </a:p>
          <a:p>
            <a:pPr marL="285750" indent="-285750">
              <a:buFont typeface="Wingdings" panose="05000000000000000000" pitchFamily="2" charset="2"/>
              <a:buChar char="l"/>
            </a:pPr>
            <a:r>
              <a:rPr lang="zh-CN" altLang="en-US" sz="1600" b="1" dirty="0"/>
              <a:t>理论挑战：仅关注电子自旋，角动量传递机理不明</a:t>
            </a:r>
          </a:p>
        </p:txBody>
      </p:sp>
      <p:sp>
        <p:nvSpPr>
          <p:cNvPr id="16" name="TextBox 5">
            <a:extLst>
              <a:ext uri="{FF2B5EF4-FFF2-40B4-BE49-F238E27FC236}">
                <a16:creationId xmlns:a16="http://schemas.microsoft.com/office/drawing/2014/main" id="{55301400-48BC-2E8D-402E-BD38ECA905D6}"/>
              </a:ext>
            </a:extLst>
          </p:cNvPr>
          <p:cNvSpPr txBox="1">
            <a:spLocks noChangeArrowheads="1"/>
          </p:cNvSpPr>
          <p:nvPr/>
        </p:nvSpPr>
        <p:spPr bwMode="auto">
          <a:xfrm>
            <a:off x="68366" y="101870"/>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相对论电子激发核反应</a:t>
            </a:r>
          </a:p>
        </p:txBody>
      </p:sp>
    </p:spTree>
    <p:extLst>
      <p:ext uri="{BB962C8B-B14F-4D97-AF65-F5344CB8AC3E}">
        <p14:creationId xmlns:p14="http://schemas.microsoft.com/office/powerpoint/2010/main" val="2925701658"/>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5"/>
          <p:cNvSpPr txBox="1">
            <a:spLocks noChangeArrowheads="1"/>
          </p:cNvSpPr>
          <p:nvPr/>
        </p:nvSpPr>
        <p:spPr bwMode="auto">
          <a:xfrm>
            <a:off x="191344" y="165162"/>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相对论电子激发核反应</a:t>
            </a:r>
          </a:p>
        </p:txBody>
      </p:sp>
      <p:pic>
        <p:nvPicPr>
          <p:cNvPr id="2" name="图片 1"/>
          <p:cNvPicPr>
            <a:picLocks noChangeAspect="1"/>
          </p:cNvPicPr>
          <p:nvPr/>
        </p:nvPicPr>
        <p:blipFill>
          <a:blip r:embed="rId3"/>
          <a:stretch>
            <a:fillRect/>
          </a:stretch>
        </p:blipFill>
        <p:spPr bwMode="auto">
          <a:xfrm>
            <a:off x="263352" y="941382"/>
            <a:ext cx="7882322" cy="5219375"/>
          </a:xfrm>
          <a:prstGeom prst="rect">
            <a:avLst/>
          </a:prstGeom>
        </p:spPr>
      </p:pic>
      <p:sp>
        <p:nvSpPr>
          <p:cNvPr id="15" name="矩形 14"/>
          <p:cNvSpPr/>
          <p:nvPr/>
        </p:nvSpPr>
        <p:spPr>
          <a:xfrm>
            <a:off x="6672064" y="6435666"/>
            <a:ext cx="8327821" cy="400110"/>
          </a:xfrm>
          <a:prstGeom prst="rect">
            <a:avLst/>
          </a:prstGeom>
        </p:spPr>
        <p:txBody>
          <a:bodyPr wrap="square">
            <a:spAutoFit/>
          </a:bodyPr>
          <a:lstStyle/>
          <a:p>
            <a:pPr marL="285750" indent="-285750">
              <a:buFont typeface="Wingdings" panose="05000000000000000000" pitchFamily="2" charset="2"/>
              <a:buChar char="n"/>
              <a:defRPr/>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 Z.-W. Lu et al., PRL 134, 052501 (2025) </a:t>
            </a:r>
            <a:endPar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灯片编号占位符 4">
            <a:extLst>
              <a:ext uri="{FF2B5EF4-FFF2-40B4-BE49-F238E27FC236}">
                <a16:creationId xmlns:a16="http://schemas.microsoft.com/office/drawing/2014/main" id="{1BAF6F3A-57F7-FB3F-3CE5-28F93FB72D27}"/>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44</a:t>
            </a:fld>
            <a:endParaRPr lang="zh-CN" altLang="en-US" sz="2400" b="1" dirty="0"/>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1CE314E9-C069-6620-B95A-BFD314192003}"/>
                  </a:ext>
                </a:extLst>
              </p:cNvPr>
              <p:cNvSpPr txBox="1"/>
              <p:nvPr/>
            </p:nvSpPr>
            <p:spPr>
              <a:xfrm>
                <a:off x="8040216" y="1268760"/>
                <a:ext cx="4271069" cy="3598421"/>
              </a:xfrm>
              <a:prstGeom prst="rect">
                <a:avLst/>
              </a:prstGeom>
              <a:noFill/>
            </p:spPr>
            <p:txBody>
              <a:bodyPr wrap="square" rtlCol="0">
                <a:spAutoFit/>
              </a:bodyPr>
              <a:lstStyle/>
              <a:p>
                <a:pPr>
                  <a:lnSpc>
                    <a:spcPct val="200000"/>
                  </a:lnSpc>
                </a:pPr>
                <a:r>
                  <a:rPr lang="zh-CN" altLang="en-US" sz="1600" b="1" dirty="0">
                    <a:latin typeface="Times New Roman" panose="02020603050405020304" pitchFamily="18" charset="0"/>
                    <a:ea typeface="微软雅黑" panose="020B0503020204020204" pitchFamily="34" charset="-122"/>
                  </a:rPr>
                  <a:t>平面波电子入射：</a:t>
                </a:r>
                <a:endParaRPr lang="en-US" altLang="zh-CN" sz="1600" b="1" dirty="0">
                  <a:latin typeface="Times New Roman" panose="02020603050405020304" pitchFamily="18" charset="0"/>
                  <a:ea typeface="微软雅黑" panose="020B0503020204020204" pitchFamily="34" charset="-122"/>
                </a:endParaRPr>
              </a:p>
              <a:p>
                <a:pPr marL="285750" indent="-285750">
                  <a:lnSpc>
                    <a:spcPct val="200000"/>
                  </a:lnSpc>
                  <a:buFont typeface="Wingdings" panose="05000000000000000000" pitchFamily="2" charset="2"/>
                  <a:buChar char="l"/>
                </a:pPr>
                <a:r>
                  <a:rPr lang="en-US" altLang="zh-CN" sz="1600" i="1" dirty="0">
                    <a:latin typeface="Times New Roman" panose="02020603050405020304" pitchFamily="18" charset="0"/>
                    <a:ea typeface="微软雅黑" panose="020B0503020204020204" pitchFamily="34" charset="-122"/>
                  </a:rPr>
                  <a:t>E1</a:t>
                </a:r>
                <a:r>
                  <a:rPr lang="zh-CN" altLang="en-US" sz="1600" dirty="0">
                    <a:latin typeface="Times New Roman" panose="02020603050405020304" pitchFamily="18" charset="0"/>
                    <a:ea typeface="微软雅黑" panose="020B0503020204020204" pitchFamily="34" charset="-122"/>
                  </a:rPr>
                  <a:t>跃迁：</a:t>
                </a:r>
                <a14:m>
                  <m:oMath xmlns:m="http://schemas.openxmlformats.org/officeDocument/2006/math">
                    <m:sSup>
                      <m:sSupPr>
                        <m:ctrlPr>
                          <a:rPr lang="en-US" altLang="zh-CN" sz="1600" i="1">
                            <a:latin typeface="Cambria Math" panose="02040503050406030204" pitchFamily="18" charset="0"/>
                            <a:ea typeface="微软雅黑" panose="020B0503020204020204" pitchFamily="34" charset="-122"/>
                          </a:rPr>
                        </m:ctrlPr>
                      </m:sSupPr>
                      <m:e>
                        <m:r>
                          <a:rPr lang="en-US" altLang="zh-CN" sz="1600" i="1">
                            <a:latin typeface="Cambria Math" panose="02040503050406030204" pitchFamily="18" charset="0"/>
                            <a:ea typeface="微软雅黑" panose="020B0503020204020204" pitchFamily="34" charset="-122"/>
                          </a:rPr>
                          <m:t>𝑚</m:t>
                        </m:r>
                      </m:e>
                      <m:sup>
                        <m:r>
                          <a:rPr lang="en-US" altLang="zh-CN" sz="1600" i="1">
                            <a:latin typeface="Cambria Math" panose="02040503050406030204" pitchFamily="18" charset="0"/>
                            <a:ea typeface="微软雅黑" panose="020B0503020204020204" pitchFamily="34" charset="-122"/>
                          </a:rPr>
                          <m:t>′</m:t>
                        </m:r>
                      </m:sup>
                    </m:sSup>
                    <m:r>
                      <a:rPr lang="en-US" altLang="zh-CN" sz="1600" i="1">
                        <a:latin typeface="Cambria Math" panose="02040503050406030204" pitchFamily="18" charset="0"/>
                        <a:ea typeface="微软雅黑" panose="020B0503020204020204" pitchFamily="34" charset="-122"/>
                      </a:rPr>
                      <m:t>=−</m:t>
                    </m:r>
                    <m:f>
                      <m:fPr>
                        <m:ctrlPr>
                          <a:rPr lang="en-US" altLang="zh-CN" sz="1600" i="1">
                            <a:latin typeface="Cambria Math" panose="02040503050406030204" pitchFamily="18" charset="0"/>
                            <a:ea typeface="微软雅黑" panose="020B0503020204020204" pitchFamily="34" charset="-122"/>
                          </a:rPr>
                        </m:ctrlPr>
                      </m:fPr>
                      <m:num>
                        <m:r>
                          <a:rPr lang="en-US" altLang="zh-CN" sz="1600" i="1">
                            <a:latin typeface="Cambria Math" panose="02040503050406030204" pitchFamily="18" charset="0"/>
                            <a:ea typeface="微软雅黑" panose="020B0503020204020204" pitchFamily="34" charset="-122"/>
                          </a:rPr>
                          <m:t>1</m:t>
                        </m:r>
                      </m:num>
                      <m:den>
                        <m:r>
                          <a:rPr lang="en-US" altLang="zh-CN" sz="1600" i="1">
                            <a:latin typeface="Cambria Math" panose="02040503050406030204" pitchFamily="18" charset="0"/>
                            <a:ea typeface="微软雅黑" panose="020B0503020204020204" pitchFamily="34" charset="-122"/>
                          </a:rPr>
                          <m:t>2</m:t>
                        </m:r>
                      </m:den>
                    </m:f>
                    <m:r>
                      <a:rPr lang="en-US" altLang="zh-CN" sz="1600" i="1">
                        <a:latin typeface="Cambria Math" panose="02040503050406030204" pitchFamily="18" charset="0"/>
                        <a:ea typeface="微软雅黑" panose="020B0503020204020204" pitchFamily="34" charset="-122"/>
                      </a:rPr>
                      <m:t>,</m:t>
                    </m:r>
                    <m:f>
                      <m:fPr>
                        <m:ctrlPr>
                          <a:rPr lang="en-US" altLang="zh-CN" sz="1600" i="1">
                            <a:latin typeface="Cambria Math" panose="02040503050406030204" pitchFamily="18" charset="0"/>
                            <a:ea typeface="微软雅黑" panose="020B0503020204020204" pitchFamily="34" charset="-122"/>
                          </a:rPr>
                        </m:ctrlPr>
                      </m:fPr>
                      <m:num>
                        <m:r>
                          <a:rPr lang="en-US" altLang="zh-CN" sz="1600" i="1">
                            <a:latin typeface="Cambria Math" panose="02040503050406030204" pitchFamily="18" charset="0"/>
                            <a:ea typeface="微软雅黑" panose="020B0503020204020204" pitchFamily="34" charset="-122"/>
                          </a:rPr>
                          <m:t>1</m:t>
                        </m:r>
                      </m:num>
                      <m:den>
                        <m:r>
                          <a:rPr lang="en-US" altLang="zh-CN" sz="1600" i="1">
                            <a:latin typeface="Cambria Math" panose="02040503050406030204" pitchFamily="18" charset="0"/>
                            <a:ea typeface="微软雅黑" panose="020B0503020204020204" pitchFamily="34" charset="-122"/>
                          </a:rPr>
                          <m:t>2</m:t>
                        </m:r>
                      </m:den>
                    </m:f>
                    <m:r>
                      <a:rPr lang="en-US" altLang="zh-CN" sz="1600" i="1">
                        <a:latin typeface="Cambria Math" panose="02040503050406030204" pitchFamily="18" charset="0"/>
                        <a:ea typeface="微软雅黑" panose="020B0503020204020204" pitchFamily="34" charset="-122"/>
                      </a:rPr>
                      <m:t>,</m:t>
                    </m:r>
                    <m:f>
                      <m:fPr>
                        <m:ctrlPr>
                          <a:rPr lang="en-US" altLang="zh-CN" sz="1600" i="1">
                            <a:latin typeface="Cambria Math" panose="02040503050406030204" pitchFamily="18" charset="0"/>
                            <a:ea typeface="微软雅黑" panose="020B0503020204020204" pitchFamily="34" charset="-122"/>
                          </a:rPr>
                        </m:ctrlPr>
                      </m:fPr>
                      <m:num>
                        <m:r>
                          <a:rPr lang="en-US" altLang="zh-CN" sz="1600" i="1">
                            <a:latin typeface="Cambria Math" panose="02040503050406030204" pitchFamily="18" charset="0"/>
                            <a:ea typeface="微软雅黑" panose="020B0503020204020204" pitchFamily="34" charset="-122"/>
                          </a:rPr>
                          <m:t>3</m:t>
                        </m:r>
                      </m:num>
                      <m:den>
                        <m:r>
                          <a:rPr lang="en-US" altLang="zh-CN" sz="1600" i="1">
                            <a:latin typeface="Cambria Math" panose="02040503050406030204" pitchFamily="18" charset="0"/>
                            <a:ea typeface="微软雅黑" panose="020B0503020204020204" pitchFamily="34" charset="-122"/>
                          </a:rPr>
                          <m:t>2</m:t>
                        </m:r>
                      </m:den>
                    </m:f>
                  </m:oMath>
                </a14:m>
                <a:endParaRPr lang="en-US" altLang="zh-CN" sz="1600" dirty="0">
                  <a:latin typeface="Times New Roman" panose="02020603050405020304" pitchFamily="18" charset="0"/>
                  <a:ea typeface="微软雅黑" panose="020B0503020204020204" pitchFamily="34" charset="-122"/>
                </a:endParaRPr>
              </a:p>
              <a:p>
                <a:pPr marL="285750" indent="-285750">
                  <a:lnSpc>
                    <a:spcPct val="200000"/>
                  </a:lnSpc>
                  <a:buFont typeface="Wingdings" panose="05000000000000000000" pitchFamily="2" charset="2"/>
                  <a:buChar char="l"/>
                </a:pPr>
                <a:r>
                  <a:rPr lang="en-US" altLang="zh-CN" sz="1600" i="1" dirty="0">
                    <a:latin typeface="Times New Roman" panose="02020603050405020304" pitchFamily="18" charset="0"/>
                    <a:ea typeface="微软雅黑" panose="020B0503020204020204" pitchFamily="34" charset="-122"/>
                  </a:rPr>
                  <a:t>E2</a:t>
                </a:r>
                <a:r>
                  <a:rPr lang="zh-CN" altLang="en-US" sz="1600" dirty="0">
                    <a:latin typeface="Times New Roman" panose="02020603050405020304" pitchFamily="18" charset="0"/>
                    <a:ea typeface="微软雅黑" panose="020B0503020204020204" pitchFamily="34" charset="-122"/>
                  </a:rPr>
                  <a:t>跃迁：</a:t>
                </a:r>
                <a14:m>
                  <m:oMath xmlns:m="http://schemas.openxmlformats.org/officeDocument/2006/math">
                    <m:sSup>
                      <m:sSupPr>
                        <m:ctrlPr>
                          <a:rPr lang="en-US" altLang="zh-CN" sz="1600" i="1">
                            <a:latin typeface="Cambria Math" panose="02040503050406030204" pitchFamily="18" charset="0"/>
                            <a:ea typeface="微软雅黑" panose="020B0503020204020204" pitchFamily="34" charset="-122"/>
                          </a:rPr>
                        </m:ctrlPr>
                      </m:sSupPr>
                      <m:e>
                        <m:r>
                          <a:rPr lang="en-US" altLang="zh-CN" sz="1600" i="1">
                            <a:latin typeface="Cambria Math" panose="02040503050406030204" pitchFamily="18" charset="0"/>
                            <a:ea typeface="微软雅黑" panose="020B0503020204020204" pitchFamily="34" charset="-122"/>
                          </a:rPr>
                          <m:t>𝑚</m:t>
                        </m:r>
                      </m:e>
                      <m:sup>
                        <m:r>
                          <a:rPr lang="en-US" altLang="zh-CN" sz="1600" i="1">
                            <a:latin typeface="Cambria Math" panose="02040503050406030204" pitchFamily="18" charset="0"/>
                            <a:ea typeface="微软雅黑" panose="020B0503020204020204" pitchFamily="34" charset="-122"/>
                          </a:rPr>
                          <m:t>′</m:t>
                        </m:r>
                      </m:sup>
                    </m:sSup>
                    <m:r>
                      <a:rPr lang="en-US" altLang="zh-CN" sz="1600" i="1">
                        <a:latin typeface="Cambria Math" panose="02040503050406030204" pitchFamily="18" charset="0"/>
                        <a:ea typeface="微软雅黑" panose="020B0503020204020204" pitchFamily="34" charset="-122"/>
                      </a:rPr>
                      <m:t>=</m:t>
                    </m:r>
                    <m:r>
                      <a:rPr lang="en-US" altLang="zh-CN" sz="1600" i="1">
                        <a:solidFill>
                          <a:srgbClr val="FF0000"/>
                        </a:solidFill>
                        <a:latin typeface="Cambria Math" panose="02040503050406030204" pitchFamily="18" charset="0"/>
                        <a:ea typeface="微软雅黑" panose="020B0503020204020204" pitchFamily="34" charset="-122"/>
                      </a:rPr>
                      <m:t>−</m:t>
                    </m:r>
                    <m:f>
                      <m:fPr>
                        <m:ctrlPr>
                          <a:rPr lang="en-US" altLang="zh-CN" sz="1600" i="1">
                            <a:solidFill>
                              <a:srgbClr val="FF0000"/>
                            </a:solidFill>
                            <a:latin typeface="Cambria Math" panose="02040503050406030204" pitchFamily="18" charset="0"/>
                            <a:ea typeface="微软雅黑" panose="020B0503020204020204" pitchFamily="34" charset="-122"/>
                          </a:rPr>
                        </m:ctrlPr>
                      </m:fPr>
                      <m:num>
                        <m:r>
                          <a:rPr lang="en-US" altLang="zh-CN" sz="1600" i="1">
                            <a:solidFill>
                              <a:srgbClr val="FF0000"/>
                            </a:solidFill>
                            <a:latin typeface="Cambria Math" panose="02040503050406030204" pitchFamily="18" charset="0"/>
                            <a:ea typeface="微软雅黑" panose="020B0503020204020204" pitchFamily="34" charset="-122"/>
                          </a:rPr>
                          <m:t>3</m:t>
                        </m:r>
                      </m:num>
                      <m:den>
                        <m:r>
                          <a:rPr lang="en-US" altLang="zh-CN" sz="1600" i="1">
                            <a:solidFill>
                              <a:srgbClr val="FF0000"/>
                            </a:solidFill>
                            <a:latin typeface="Cambria Math" panose="02040503050406030204" pitchFamily="18" charset="0"/>
                            <a:ea typeface="微软雅黑" panose="020B0503020204020204" pitchFamily="34" charset="-122"/>
                          </a:rPr>
                          <m:t>2</m:t>
                        </m:r>
                      </m:den>
                    </m:f>
                    <m:r>
                      <a:rPr lang="en-US" altLang="zh-CN" sz="1600" i="1">
                        <a:latin typeface="Cambria Math" panose="02040503050406030204" pitchFamily="18" charset="0"/>
                        <a:ea typeface="微软雅黑" panose="020B0503020204020204" pitchFamily="34" charset="-122"/>
                      </a:rPr>
                      <m:t>,−</m:t>
                    </m:r>
                    <m:f>
                      <m:fPr>
                        <m:ctrlPr>
                          <a:rPr lang="en-US" altLang="zh-CN" sz="1600" i="1">
                            <a:latin typeface="Cambria Math" panose="02040503050406030204" pitchFamily="18" charset="0"/>
                            <a:ea typeface="微软雅黑" panose="020B0503020204020204" pitchFamily="34" charset="-122"/>
                          </a:rPr>
                        </m:ctrlPr>
                      </m:fPr>
                      <m:num>
                        <m:r>
                          <a:rPr lang="en-US" altLang="zh-CN" sz="1600" i="1">
                            <a:latin typeface="Cambria Math" panose="02040503050406030204" pitchFamily="18" charset="0"/>
                            <a:ea typeface="微软雅黑" panose="020B0503020204020204" pitchFamily="34" charset="-122"/>
                          </a:rPr>
                          <m:t>1</m:t>
                        </m:r>
                      </m:num>
                      <m:den>
                        <m:r>
                          <a:rPr lang="en-US" altLang="zh-CN" sz="1600" i="1">
                            <a:latin typeface="Cambria Math" panose="02040503050406030204" pitchFamily="18" charset="0"/>
                            <a:ea typeface="微软雅黑" panose="020B0503020204020204" pitchFamily="34" charset="-122"/>
                          </a:rPr>
                          <m:t>2</m:t>
                        </m:r>
                      </m:den>
                    </m:f>
                    <m:r>
                      <a:rPr lang="en-US" altLang="zh-CN" sz="1600" i="1">
                        <a:latin typeface="Cambria Math" panose="02040503050406030204" pitchFamily="18" charset="0"/>
                        <a:ea typeface="微软雅黑" panose="020B0503020204020204" pitchFamily="34" charset="-122"/>
                      </a:rPr>
                      <m:t>,</m:t>
                    </m:r>
                    <m:f>
                      <m:fPr>
                        <m:ctrlPr>
                          <a:rPr lang="en-US" altLang="zh-CN" sz="1600" i="1">
                            <a:latin typeface="Cambria Math" panose="02040503050406030204" pitchFamily="18" charset="0"/>
                            <a:ea typeface="微软雅黑" panose="020B0503020204020204" pitchFamily="34" charset="-122"/>
                          </a:rPr>
                        </m:ctrlPr>
                      </m:fPr>
                      <m:num>
                        <m:r>
                          <a:rPr lang="en-US" altLang="zh-CN" sz="1600" i="1">
                            <a:latin typeface="Cambria Math" panose="02040503050406030204" pitchFamily="18" charset="0"/>
                            <a:ea typeface="微软雅黑" panose="020B0503020204020204" pitchFamily="34" charset="-122"/>
                          </a:rPr>
                          <m:t>1</m:t>
                        </m:r>
                      </m:num>
                      <m:den>
                        <m:r>
                          <a:rPr lang="en-US" altLang="zh-CN" sz="1600" i="1">
                            <a:latin typeface="Cambria Math" panose="02040503050406030204" pitchFamily="18" charset="0"/>
                            <a:ea typeface="微软雅黑" panose="020B0503020204020204" pitchFamily="34" charset="-122"/>
                          </a:rPr>
                          <m:t>2</m:t>
                        </m:r>
                      </m:den>
                    </m:f>
                    <m:r>
                      <a:rPr lang="en-US" altLang="zh-CN" sz="1600" i="1">
                        <a:latin typeface="Cambria Math" panose="02040503050406030204" pitchFamily="18" charset="0"/>
                        <a:ea typeface="微软雅黑" panose="020B0503020204020204" pitchFamily="34" charset="-122"/>
                      </a:rPr>
                      <m:t>,</m:t>
                    </m:r>
                    <m:f>
                      <m:fPr>
                        <m:ctrlPr>
                          <a:rPr lang="en-US" altLang="zh-CN" sz="1600" i="1">
                            <a:latin typeface="Cambria Math" panose="02040503050406030204" pitchFamily="18" charset="0"/>
                            <a:ea typeface="微软雅黑" panose="020B0503020204020204" pitchFamily="34" charset="-122"/>
                          </a:rPr>
                        </m:ctrlPr>
                      </m:fPr>
                      <m:num>
                        <m:r>
                          <a:rPr lang="en-US" altLang="zh-CN" sz="1600" i="1">
                            <a:latin typeface="Cambria Math" panose="02040503050406030204" pitchFamily="18" charset="0"/>
                            <a:ea typeface="微软雅黑" panose="020B0503020204020204" pitchFamily="34" charset="-122"/>
                          </a:rPr>
                          <m:t>3</m:t>
                        </m:r>
                      </m:num>
                      <m:den>
                        <m:r>
                          <a:rPr lang="en-US" altLang="zh-CN" sz="1600" i="1">
                            <a:latin typeface="Cambria Math" panose="02040503050406030204" pitchFamily="18" charset="0"/>
                            <a:ea typeface="微软雅黑" panose="020B0503020204020204" pitchFamily="34" charset="-122"/>
                          </a:rPr>
                          <m:t>2</m:t>
                        </m:r>
                      </m:den>
                    </m:f>
                    <m:r>
                      <a:rPr lang="en-US" altLang="zh-CN" sz="1600" i="1">
                        <a:latin typeface="Cambria Math" panose="02040503050406030204" pitchFamily="18" charset="0"/>
                        <a:ea typeface="微软雅黑" panose="020B0503020204020204" pitchFamily="34" charset="-122"/>
                      </a:rPr>
                      <m:t>,</m:t>
                    </m:r>
                    <m:f>
                      <m:fPr>
                        <m:ctrlPr>
                          <a:rPr lang="en-US" altLang="zh-CN" sz="1600" i="1">
                            <a:solidFill>
                              <a:srgbClr val="FF0000"/>
                            </a:solidFill>
                            <a:latin typeface="Cambria Math" panose="02040503050406030204" pitchFamily="18" charset="0"/>
                            <a:ea typeface="微软雅黑" panose="020B0503020204020204" pitchFamily="34" charset="-122"/>
                          </a:rPr>
                        </m:ctrlPr>
                      </m:fPr>
                      <m:num>
                        <m:r>
                          <a:rPr lang="en-US" altLang="zh-CN" sz="1600" i="1">
                            <a:solidFill>
                              <a:srgbClr val="FF0000"/>
                            </a:solidFill>
                            <a:latin typeface="Cambria Math" panose="02040503050406030204" pitchFamily="18" charset="0"/>
                            <a:ea typeface="微软雅黑" panose="020B0503020204020204" pitchFamily="34" charset="-122"/>
                          </a:rPr>
                          <m:t>5</m:t>
                        </m:r>
                      </m:num>
                      <m:den>
                        <m:r>
                          <a:rPr lang="en-US" altLang="zh-CN" sz="1600" i="1">
                            <a:solidFill>
                              <a:srgbClr val="FF0000"/>
                            </a:solidFill>
                            <a:latin typeface="Cambria Math" panose="02040503050406030204" pitchFamily="18" charset="0"/>
                            <a:ea typeface="微软雅黑" panose="020B0503020204020204" pitchFamily="34" charset="-122"/>
                          </a:rPr>
                          <m:t>2</m:t>
                        </m:r>
                      </m:den>
                    </m:f>
                  </m:oMath>
                </a14:m>
                <a:endParaRPr lang="en-US" altLang="zh-CN" sz="1600" dirty="0">
                  <a:solidFill>
                    <a:srgbClr val="C00000"/>
                  </a:solidFill>
                  <a:latin typeface="Times New Roman" panose="02020603050405020304" pitchFamily="18" charset="0"/>
                  <a:ea typeface="微软雅黑" panose="020B0503020204020204" pitchFamily="34" charset="-122"/>
                </a:endParaRPr>
              </a:p>
              <a:p>
                <a:pPr marL="285750" indent="-285750">
                  <a:lnSpc>
                    <a:spcPct val="200000"/>
                  </a:lnSpc>
                  <a:buFont typeface="Wingdings" panose="05000000000000000000" pitchFamily="2" charset="2"/>
                  <a:buChar char="l"/>
                </a:pPr>
                <a:r>
                  <a:rPr lang="en-US" altLang="zh-CN" sz="1600" i="1" dirty="0">
                    <a:latin typeface="Times New Roman" panose="02020603050405020304" pitchFamily="18" charset="0"/>
                    <a:ea typeface="微软雅黑" panose="020B0503020204020204" pitchFamily="34" charset="-122"/>
                  </a:rPr>
                  <a:t>E3</a:t>
                </a:r>
                <a:r>
                  <a:rPr lang="zh-CN" altLang="en-US" sz="1600" dirty="0">
                    <a:latin typeface="Times New Roman" panose="02020603050405020304" pitchFamily="18" charset="0"/>
                    <a:ea typeface="微软雅黑" panose="020B0503020204020204" pitchFamily="34" charset="-122"/>
                  </a:rPr>
                  <a:t>跃迁：</a:t>
                </a:r>
                <a14:m>
                  <m:oMath xmlns:m="http://schemas.openxmlformats.org/officeDocument/2006/math">
                    <m:sSup>
                      <m:sSupPr>
                        <m:ctrlPr>
                          <a:rPr lang="en-US" altLang="zh-CN" sz="1600" i="1">
                            <a:latin typeface="Cambria Math" panose="02040503050406030204" pitchFamily="18" charset="0"/>
                            <a:ea typeface="微软雅黑" panose="020B0503020204020204" pitchFamily="34" charset="-122"/>
                          </a:rPr>
                        </m:ctrlPr>
                      </m:sSupPr>
                      <m:e>
                        <m:r>
                          <a:rPr lang="en-US" altLang="zh-CN" sz="1600" i="1">
                            <a:latin typeface="Cambria Math" panose="02040503050406030204" pitchFamily="18" charset="0"/>
                            <a:ea typeface="微软雅黑" panose="020B0503020204020204" pitchFamily="34" charset="-122"/>
                          </a:rPr>
                          <m:t>𝑚</m:t>
                        </m:r>
                      </m:e>
                      <m:sup>
                        <m:r>
                          <a:rPr lang="en-US" altLang="zh-CN" sz="1600" i="1">
                            <a:latin typeface="Cambria Math" panose="02040503050406030204" pitchFamily="18" charset="0"/>
                            <a:ea typeface="微软雅黑" panose="020B0503020204020204" pitchFamily="34" charset="-122"/>
                          </a:rPr>
                          <m:t>′</m:t>
                        </m:r>
                      </m:sup>
                    </m:sSup>
                    <m:r>
                      <a:rPr lang="en-US" altLang="zh-CN" sz="1600" i="1">
                        <a:latin typeface="Cambria Math" panose="02040503050406030204" pitchFamily="18" charset="0"/>
                        <a:ea typeface="微软雅黑" panose="020B0503020204020204" pitchFamily="34" charset="-122"/>
                      </a:rPr>
                      <m:t>=</m:t>
                    </m:r>
                    <m:r>
                      <a:rPr lang="en-US" altLang="zh-CN" sz="1600" i="1">
                        <a:solidFill>
                          <a:srgbClr val="00B050"/>
                        </a:solidFill>
                        <a:latin typeface="Cambria Math" panose="02040503050406030204" pitchFamily="18" charset="0"/>
                        <a:ea typeface="微软雅黑" panose="020B0503020204020204" pitchFamily="34" charset="-122"/>
                      </a:rPr>
                      <m:t>−</m:t>
                    </m:r>
                    <m:f>
                      <m:fPr>
                        <m:ctrlPr>
                          <a:rPr lang="en-US" altLang="zh-CN" sz="1600" i="1">
                            <a:solidFill>
                              <a:srgbClr val="00B050"/>
                            </a:solidFill>
                            <a:latin typeface="Cambria Math" panose="02040503050406030204" pitchFamily="18" charset="0"/>
                            <a:ea typeface="微软雅黑" panose="020B0503020204020204" pitchFamily="34" charset="-122"/>
                          </a:rPr>
                        </m:ctrlPr>
                      </m:fPr>
                      <m:num>
                        <m:r>
                          <a:rPr lang="en-US" altLang="zh-CN" sz="1600" i="1">
                            <a:solidFill>
                              <a:srgbClr val="00B050"/>
                            </a:solidFill>
                            <a:latin typeface="Cambria Math" panose="02040503050406030204" pitchFamily="18" charset="0"/>
                            <a:ea typeface="微软雅黑" panose="020B0503020204020204" pitchFamily="34" charset="-122"/>
                          </a:rPr>
                          <m:t>5</m:t>
                        </m:r>
                      </m:num>
                      <m:den>
                        <m:r>
                          <a:rPr lang="en-US" altLang="zh-CN" sz="1600" i="1">
                            <a:solidFill>
                              <a:srgbClr val="00B050"/>
                            </a:solidFill>
                            <a:latin typeface="Cambria Math" panose="02040503050406030204" pitchFamily="18" charset="0"/>
                            <a:ea typeface="微软雅黑" panose="020B0503020204020204" pitchFamily="34" charset="-122"/>
                          </a:rPr>
                          <m:t>2</m:t>
                        </m:r>
                      </m:den>
                    </m:f>
                    <m:r>
                      <a:rPr lang="en-US" altLang="zh-CN" sz="1600" i="1">
                        <a:latin typeface="Cambria Math" panose="02040503050406030204" pitchFamily="18" charset="0"/>
                        <a:ea typeface="微软雅黑" panose="020B0503020204020204" pitchFamily="34" charset="-122"/>
                      </a:rPr>
                      <m:t>,</m:t>
                    </m:r>
                    <m:r>
                      <a:rPr lang="en-US" altLang="zh-CN" sz="1600" i="1">
                        <a:solidFill>
                          <a:srgbClr val="FF0000"/>
                        </a:solidFill>
                        <a:latin typeface="Cambria Math" panose="02040503050406030204" pitchFamily="18" charset="0"/>
                        <a:ea typeface="微软雅黑" panose="020B0503020204020204" pitchFamily="34" charset="-122"/>
                      </a:rPr>
                      <m:t>−</m:t>
                    </m:r>
                    <m:f>
                      <m:fPr>
                        <m:ctrlPr>
                          <a:rPr lang="en-US" altLang="zh-CN" sz="1600" i="1">
                            <a:solidFill>
                              <a:srgbClr val="FF0000"/>
                            </a:solidFill>
                            <a:latin typeface="Cambria Math" panose="02040503050406030204" pitchFamily="18" charset="0"/>
                            <a:ea typeface="微软雅黑" panose="020B0503020204020204" pitchFamily="34" charset="-122"/>
                          </a:rPr>
                        </m:ctrlPr>
                      </m:fPr>
                      <m:num>
                        <m:r>
                          <a:rPr lang="en-US" altLang="zh-CN" sz="1600" i="1">
                            <a:solidFill>
                              <a:srgbClr val="FF0000"/>
                            </a:solidFill>
                            <a:latin typeface="Cambria Math" panose="02040503050406030204" pitchFamily="18" charset="0"/>
                            <a:ea typeface="微软雅黑" panose="020B0503020204020204" pitchFamily="34" charset="-122"/>
                          </a:rPr>
                          <m:t>3</m:t>
                        </m:r>
                      </m:num>
                      <m:den>
                        <m:r>
                          <a:rPr lang="en-US" altLang="zh-CN" sz="1600" i="1">
                            <a:solidFill>
                              <a:srgbClr val="FF0000"/>
                            </a:solidFill>
                            <a:latin typeface="Cambria Math" panose="02040503050406030204" pitchFamily="18" charset="0"/>
                            <a:ea typeface="微软雅黑" panose="020B0503020204020204" pitchFamily="34" charset="-122"/>
                          </a:rPr>
                          <m:t>2</m:t>
                        </m:r>
                      </m:den>
                    </m:f>
                    <m:r>
                      <a:rPr lang="en-US" altLang="zh-CN" sz="1600" i="1">
                        <a:latin typeface="Cambria Math" panose="02040503050406030204" pitchFamily="18" charset="0"/>
                        <a:ea typeface="微软雅黑" panose="020B0503020204020204" pitchFamily="34" charset="-122"/>
                      </a:rPr>
                      <m:t>,−</m:t>
                    </m:r>
                    <m:f>
                      <m:fPr>
                        <m:ctrlPr>
                          <a:rPr lang="en-US" altLang="zh-CN" sz="1600" i="1">
                            <a:latin typeface="Cambria Math" panose="02040503050406030204" pitchFamily="18" charset="0"/>
                            <a:ea typeface="微软雅黑" panose="020B0503020204020204" pitchFamily="34" charset="-122"/>
                          </a:rPr>
                        </m:ctrlPr>
                      </m:fPr>
                      <m:num>
                        <m:r>
                          <a:rPr lang="en-US" altLang="zh-CN" sz="1600" i="1">
                            <a:latin typeface="Cambria Math" panose="02040503050406030204" pitchFamily="18" charset="0"/>
                            <a:ea typeface="微软雅黑" panose="020B0503020204020204" pitchFamily="34" charset="-122"/>
                          </a:rPr>
                          <m:t>1</m:t>
                        </m:r>
                      </m:num>
                      <m:den>
                        <m:r>
                          <a:rPr lang="en-US" altLang="zh-CN" sz="1600" i="1">
                            <a:latin typeface="Cambria Math" panose="02040503050406030204" pitchFamily="18" charset="0"/>
                            <a:ea typeface="微软雅黑" panose="020B0503020204020204" pitchFamily="34" charset="-122"/>
                          </a:rPr>
                          <m:t>2</m:t>
                        </m:r>
                      </m:den>
                    </m:f>
                    <m:r>
                      <a:rPr lang="en-US" altLang="zh-CN" sz="1600" i="1">
                        <a:latin typeface="Cambria Math" panose="02040503050406030204" pitchFamily="18" charset="0"/>
                        <a:ea typeface="微软雅黑" panose="020B0503020204020204" pitchFamily="34" charset="-122"/>
                      </a:rPr>
                      <m:t>,</m:t>
                    </m:r>
                    <m:f>
                      <m:fPr>
                        <m:ctrlPr>
                          <a:rPr lang="en-US" altLang="zh-CN" sz="1600" i="1">
                            <a:latin typeface="Cambria Math" panose="02040503050406030204" pitchFamily="18" charset="0"/>
                            <a:ea typeface="微软雅黑" panose="020B0503020204020204" pitchFamily="34" charset="-122"/>
                          </a:rPr>
                        </m:ctrlPr>
                      </m:fPr>
                      <m:num>
                        <m:r>
                          <a:rPr lang="en-US" altLang="zh-CN" sz="1600" i="1">
                            <a:latin typeface="Cambria Math" panose="02040503050406030204" pitchFamily="18" charset="0"/>
                            <a:ea typeface="微软雅黑" panose="020B0503020204020204" pitchFamily="34" charset="-122"/>
                          </a:rPr>
                          <m:t>1</m:t>
                        </m:r>
                      </m:num>
                      <m:den>
                        <m:r>
                          <a:rPr lang="en-US" altLang="zh-CN" sz="1600" i="1">
                            <a:latin typeface="Cambria Math" panose="02040503050406030204" pitchFamily="18" charset="0"/>
                            <a:ea typeface="微软雅黑" panose="020B0503020204020204" pitchFamily="34" charset="-122"/>
                          </a:rPr>
                          <m:t>2</m:t>
                        </m:r>
                      </m:den>
                    </m:f>
                    <m:r>
                      <a:rPr lang="en-US" altLang="zh-CN" sz="1600" i="1">
                        <a:latin typeface="Cambria Math" panose="02040503050406030204" pitchFamily="18" charset="0"/>
                        <a:ea typeface="微软雅黑" panose="020B0503020204020204" pitchFamily="34" charset="-122"/>
                      </a:rPr>
                      <m:t>,</m:t>
                    </m:r>
                    <m:f>
                      <m:fPr>
                        <m:ctrlPr>
                          <a:rPr lang="en-US" altLang="zh-CN" sz="1600" i="1">
                            <a:latin typeface="Cambria Math" panose="02040503050406030204" pitchFamily="18" charset="0"/>
                            <a:ea typeface="微软雅黑" panose="020B0503020204020204" pitchFamily="34" charset="-122"/>
                          </a:rPr>
                        </m:ctrlPr>
                      </m:fPr>
                      <m:num>
                        <m:r>
                          <a:rPr lang="en-US" altLang="zh-CN" sz="1600" i="1">
                            <a:latin typeface="Cambria Math" panose="02040503050406030204" pitchFamily="18" charset="0"/>
                            <a:ea typeface="微软雅黑" panose="020B0503020204020204" pitchFamily="34" charset="-122"/>
                          </a:rPr>
                          <m:t>3</m:t>
                        </m:r>
                      </m:num>
                      <m:den>
                        <m:r>
                          <a:rPr lang="en-US" altLang="zh-CN" sz="1600" i="1">
                            <a:latin typeface="Cambria Math" panose="02040503050406030204" pitchFamily="18" charset="0"/>
                            <a:ea typeface="微软雅黑" panose="020B0503020204020204" pitchFamily="34" charset="-122"/>
                          </a:rPr>
                          <m:t>2</m:t>
                        </m:r>
                      </m:den>
                    </m:f>
                    <m:r>
                      <a:rPr lang="en-US" altLang="zh-CN" sz="1600" i="1">
                        <a:latin typeface="Cambria Math" panose="02040503050406030204" pitchFamily="18" charset="0"/>
                        <a:ea typeface="微软雅黑" panose="020B0503020204020204" pitchFamily="34" charset="-122"/>
                      </a:rPr>
                      <m:t>,</m:t>
                    </m:r>
                    <m:f>
                      <m:fPr>
                        <m:ctrlPr>
                          <a:rPr lang="en-US" altLang="zh-CN" sz="1600" i="1">
                            <a:solidFill>
                              <a:srgbClr val="FF0000"/>
                            </a:solidFill>
                            <a:latin typeface="Cambria Math" panose="02040503050406030204" pitchFamily="18" charset="0"/>
                            <a:ea typeface="微软雅黑" panose="020B0503020204020204" pitchFamily="34" charset="-122"/>
                          </a:rPr>
                        </m:ctrlPr>
                      </m:fPr>
                      <m:num>
                        <m:r>
                          <a:rPr lang="en-US" altLang="zh-CN" sz="1600" i="1">
                            <a:solidFill>
                              <a:srgbClr val="FF0000"/>
                            </a:solidFill>
                            <a:latin typeface="Cambria Math" panose="02040503050406030204" pitchFamily="18" charset="0"/>
                            <a:ea typeface="微软雅黑" panose="020B0503020204020204" pitchFamily="34" charset="-122"/>
                          </a:rPr>
                          <m:t>5</m:t>
                        </m:r>
                      </m:num>
                      <m:den>
                        <m:r>
                          <a:rPr lang="en-US" altLang="zh-CN" sz="1600" i="1">
                            <a:solidFill>
                              <a:srgbClr val="FF0000"/>
                            </a:solidFill>
                            <a:latin typeface="Cambria Math" panose="02040503050406030204" pitchFamily="18" charset="0"/>
                            <a:ea typeface="微软雅黑" panose="020B0503020204020204" pitchFamily="34" charset="-122"/>
                          </a:rPr>
                          <m:t>2</m:t>
                        </m:r>
                      </m:den>
                    </m:f>
                    <m:r>
                      <a:rPr lang="en-US" altLang="zh-CN" sz="1600" i="1">
                        <a:latin typeface="Cambria Math" panose="02040503050406030204" pitchFamily="18" charset="0"/>
                        <a:ea typeface="微软雅黑" panose="020B0503020204020204" pitchFamily="34" charset="-122"/>
                      </a:rPr>
                      <m:t>,</m:t>
                    </m:r>
                    <m:f>
                      <m:fPr>
                        <m:ctrlPr>
                          <a:rPr lang="en-US" altLang="zh-CN" sz="1600" i="1">
                            <a:solidFill>
                              <a:srgbClr val="00B050"/>
                            </a:solidFill>
                            <a:latin typeface="Cambria Math" panose="02040503050406030204" pitchFamily="18" charset="0"/>
                            <a:ea typeface="微软雅黑" panose="020B0503020204020204" pitchFamily="34" charset="-122"/>
                          </a:rPr>
                        </m:ctrlPr>
                      </m:fPr>
                      <m:num>
                        <m:r>
                          <a:rPr lang="en-US" altLang="zh-CN" sz="1600" i="1">
                            <a:solidFill>
                              <a:srgbClr val="00B050"/>
                            </a:solidFill>
                            <a:latin typeface="Cambria Math" panose="02040503050406030204" pitchFamily="18" charset="0"/>
                            <a:ea typeface="微软雅黑" panose="020B0503020204020204" pitchFamily="34" charset="-122"/>
                          </a:rPr>
                          <m:t>7</m:t>
                        </m:r>
                      </m:num>
                      <m:den>
                        <m:r>
                          <a:rPr lang="en-US" altLang="zh-CN" sz="1600" i="1">
                            <a:solidFill>
                              <a:srgbClr val="00B050"/>
                            </a:solidFill>
                            <a:latin typeface="Cambria Math" panose="02040503050406030204" pitchFamily="18" charset="0"/>
                            <a:ea typeface="微软雅黑" panose="020B0503020204020204" pitchFamily="34" charset="-122"/>
                          </a:rPr>
                          <m:t>2</m:t>
                        </m:r>
                      </m:den>
                    </m:f>
                  </m:oMath>
                </a14:m>
                <a:endParaRPr lang="en-US" altLang="zh-CN" sz="1600" dirty="0">
                  <a:latin typeface="Times New Roman" panose="02020603050405020304" pitchFamily="18" charset="0"/>
                  <a:ea typeface="微软雅黑" panose="020B0503020204020204" pitchFamily="34" charset="-122"/>
                </a:endParaRPr>
              </a:p>
              <a:p>
                <a:pPr marL="285750" indent="-285750">
                  <a:lnSpc>
                    <a:spcPct val="200000"/>
                  </a:lnSpc>
                  <a:buFont typeface="Wingdings" panose="05000000000000000000" pitchFamily="2" charset="2"/>
                  <a:buChar char="l"/>
                </a:pPr>
                <a:r>
                  <a:rPr lang="zh-CN" altLang="en-US" sz="1600" dirty="0">
                    <a:latin typeface="Times New Roman" panose="02020603050405020304" pitchFamily="18" charset="0"/>
                    <a:ea typeface="微软雅黑" panose="020B0503020204020204" pitchFamily="34" charset="-122"/>
                  </a:rPr>
                  <a:t>选择特定角动量态的散射电子，提取</a:t>
                </a:r>
                <a:r>
                  <a:rPr lang="en-US" altLang="zh-CN" sz="1600" dirty="0">
                    <a:latin typeface="Times New Roman" panose="02020603050405020304" pitchFamily="18" charset="0"/>
                    <a:ea typeface="微软雅黑" panose="020B0503020204020204" pitchFamily="34" charset="-122"/>
                  </a:rPr>
                  <a:t>GQR</a:t>
                </a:r>
              </a:p>
              <a:p>
                <a:pPr marL="285750" indent="-285750">
                  <a:lnSpc>
                    <a:spcPct val="200000"/>
                  </a:lnSpc>
                  <a:buFont typeface="Wingdings" panose="05000000000000000000" pitchFamily="2" charset="2"/>
                  <a:buChar char="l"/>
                </a:pPr>
                <a:r>
                  <a:rPr lang="en-US" altLang="zh-CN" sz="1600" dirty="0">
                    <a:latin typeface="Times New Roman" panose="02020603050405020304" pitchFamily="18" charset="0"/>
                    <a:ea typeface="微软雅黑" panose="020B0503020204020204" pitchFamily="34" charset="-122"/>
                  </a:rPr>
                  <a:t>OAM=</a:t>
                </a:r>
                <a14:m>
                  <m:oMath xmlns:m="http://schemas.openxmlformats.org/officeDocument/2006/math">
                    <m:r>
                      <a:rPr lang="en-US" altLang="zh-CN" sz="1600" i="1">
                        <a:latin typeface="Cambria Math" panose="02040503050406030204" pitchFamily="18" charset="0"/>
                        <a:ea typeface="微软雅黑" panose="020B0503020204020204" pitchFamily="34" charset="-122"/>
                      </a:rPr>
                      <m:t>±</m:t>
                    </m:r>
                  </m:oMath>
                </a14:m>
                <a:r>
                  <a:rPr lang="en-US" altLang="zh-CN" sz="1600" dirty="0">
                    <a:latin typeface="Times New Roman" panose="02020603050405020304" pitchFamily="18" charset="0"/>
                    <a:ea typeface="微软雅黑" panose="020B0503020204020204" pitchFamily="34" charset="-122"/>
                  </a:rPr>
                  <a:t>1</a:t>
                </a:r>
                <a:r>
                  <a:rPr lang="zh-CN" altLang="en-US" sz="1600" dirty="0">
                    <a:latin typeface="Times New Roman" panose="02020603050405020304" pitchFamily="18" charset="0"/>
                    <a:ea typeface="微软雅黑" panose="020B0503020204020204" pitchFamily="34" charset="-122"/>
                  </a:rPr>
                  <a:t>的相对论涡旋电子可以有效产生</a:t>
                </a:r>
                <a:endParaRPr lang="en-US" altLang="zh-CN" sz="1600" dirty="0">
                  <a:latin typeface="Times New Roman" panose="02020603050405020304" pitchFamily="18" charset="0"/>
                  <a:ea typeface="微软雅黑" panose="020B0503020204020204" pitchFamily="34" charset="-122"/>
                </a:endParaRPr>
              </a:p>
            </p:txBody>
          </p:sp>
        </mc:Choice>
        <mc:Fallback xmlns="">
          <p:sp>
            <p:nvSpPr>
              <p:cNvPr id="3" name="文本框 2">
                <a:extLst>
                  <a:ext uri="{FF2B5EF4-FFF2-40B4-BE49-F238E27FC236}">
                    <a16:creationId xmlns:a16="http://schemas.microsoft.com/office/drawing/2014/main" id="{1CE314E9-C069-6620-B95A-BFD314192003}"/>
                  </a:ext>
                </a:extLst>
              </p:cNvPr>
              <p:cNvSpPr txBox="1">
                <a:spLocks noRot="1" noChangeAspect="1" noMove="1" noResize="1" noEditPoints="1" noAdjustHandles="1" noChangeArrowheads="1" noChangeShapeType="1" noTextEdit="1"/>
              </p:cNvSpPr>
              <p:nvPr/>
            </p:nvSpPr>
            <p:spPr>
              <a:xfrm>
                <a:off x="8040216" y="1268760"/>
                <a:ext cx="4271069" cy="3598421"/>
              </a:xfrm>
              <a:prstGeom prst="rect">
                <a:avLst/>
              </a:prstGeom>
              <a:blipFill>
                <a:blip r:embed="rId4"/>
                <a:stretch>
                  <a:fillRect l="-856" b="-135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07521646"/>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9E7BE-DAB5-0B2F-BC66-FD849277A3F1}"/>
            </a:ext>
          </a:extLst>
        </p:cNvPr>
        <p:cNvGrpSpPr/>
        <p:nvPr/>
      </p:nvGrpSpPr>
      <p:grpSpPr>
        <a:xfrm>
          <a:off x="0" y="0"/>
          <a:ext cx="0" cy="0"/>
          <a:chOff x="0" y="0"/>
          <a:chExt cx="0" cy="0"/>
        </a:xfrm>
      </p:grpSpPr>
      <p:sp>
        <p:nvSpPr>
          <p:cNvPr id="9" name="TextBox 5">
            <a:extLst>
              <a:ext uri="{FF2B5EF4-FFF2-40B4-BE49-F238E27FC236}">
                <a16:creationId xmlns:a16="http://schemas.microsoft.com/office/drawing/2014/main" id="{4BB83CEC-CF7F-2B01-784E-1EC7E171B503}"/>
              </a:ext>
            </a:extLst>
          </p:cNvPr>
          <p:cNvSpPr txBox="1">
            <a:spLocks noChangeArrowheads="1"/>
          </p:cNvSpPr>
          <p:nvPr/>
        </p:nvSpPr>
        <p:spPr bwMode="auto">
          <a:xfrm>
            <a:off x="191344" y="135865"/>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C00000"/>
                </a:solidFill>
                <a:latin typeface="微软雅黑" panose="020B0503020204020204" pitchFamily="34" charset="-122"/>
                <a:ea typeface="微软雅黑" panose="020B0503020204020204" pitchFamily="34" charset="-122"/>
                <a:sym typeface="+mn-ea"/>
              </a:rPr>
              <a:t>展望</a:t>
            </a:r>
          </a:p>
        </p:txBody>
      </p:sp>
      <p:sp>
        <p:nvSpPr>
          <p:cNvPr id="3" name="灯片编号占位符 4">
            <a:extLst>
              <a:ext uri="{FF2B5EF4-FFF2-40B4-BE49-F238E27FC236}">
                <a16:creationId xmlns:a16="http://schemas.microsoft.com/office/drawing/2014/main" id="{4ADF14D9-24F8-709C-A280-1DB7AF6BBE40}"/>
              </a:ext>
            </a:extLst>
          </p:cNvPr>
          <p:cNvSpPr>
            <a:spLocks noGrp="1"/>
          </p:cNvSpPr>
          <p:nvPr/>
        </p:nvSpPr>
        <p:spPr>
          <a:xfrm>
            <a:off x="10058400" y="6470651"/>
            <a:ext cx="2133600" cy="365125"/>
          </a:xfrm>
          <a:prstGeom prst="rect">
            <a:avLst/>
          </a:prstGeom>
        </p:spPr>
        <p:txBody>
          <a:bodyPr vert="horz" lIns="91440" tIns="45720" rIns="91440" bIns="45720" rtlCol="0" anchor="ctr"/>
          <a:lstStyle>
            <a:defPPr>
              <a:defRPr lang="zh-CN"/>
            </a:defPPr>
            <a:lvl1pPr marL="0" algn="r" defTabSz="914400" rtl="0" eaLnBrk="1" fontAlgn="auto" latinLnBrk="0" hangingPunct="1">
              <a:spcBef>
                <a:spcPts val="0"/>
              </a:spcBef>
              <a:spcAft>
                <a:spcPts val="0"/>
              </a:spcAft>
              <a:defRPr sz="1200" kern="1200">
                <a:solidFill>
                  <a:schemeClr val="tx1">
                    <a:tint val="75000"/>
                  </a:schemeClr>
                </a:solidFill>
                <a:latin typeface="+mn-lt"/>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B6FFE0-05EC-40BF-AF77-037D56D3E786}" type="slidenum">
              <a:rPr lang="zh-CN" altLang="en-US" sz="2400" b="1"/>
              <a:t>45</a:t>
            </a:fld>
            <a:endParaRPr lang="zh-CN" altLang="en-US" sz="2400" b="1" dirty="0"/>
          </a:p>
        </p:txBody>
      </p:sp>
      <p:sp>
        <p:nvSpPr>
          <p:cNvPr id="4" name="文本框 3">
            <a:extLst>
              <a:ext uri="{FF2B5EF4-FFF2-40B4-BE49-F238E27FC236}">
                <a16:creationId xmlns:a16="http://schemas.microsoft.com/office/drawing/2014/main" id="{99349551-294A-56CF-9937-5DDBD01A88EB}"/>
              </a:ext>
            </a:extLst>
          </p:cNvPr>
          <p:cNvSpPr txBox="1"/>
          <p:nvPr/>
        </p:nvSpPr>
        <p:spPr>
          <a:xfrm>
            <a:off x="767408" y="2348880"/>
            <a:ext cx="8064896" cy="2677656"/>
          </a:xfrm>
          <a:prstGeom prst="rect">
            <a:avLst/>
          </a:prstGeom>
          <a:noFill/>
        </p:spPr>
        <p:txBody>
          <a:bodyPr wrap="square">
            <a:spAutoFit/>
          </a:bodyPr>
          <a:lstStyle/>
          <a:p>
            <a:pPr marL="285750" indent="-285750" algn="just" eaLnBrk="1" hangingPunct="1">
              <a:buFont typeface="Wingdings" panose="05000000000000000000" pitchFamily="2" charset="2"/>
              <a:buChar char="p"/>
              <a:defRPr/>
            </a:pPr>
            <a:r>
              <a:rPr lang="zh-CN" altLang="en-US" sz="2400" b="1" dirty="0">
                <a:latin typeface="微软雅黑" panose="020B0503020204020204" pitchFamily="34" charset="-122"/>
                <a:ea typeface="微软雅黑" panose="020B0503020204020204" pitchFamily="34" charset="-122"/>
                <a:sym typeface="+mn-ea"/>
              </a:rPr>
              <a:t> 真实核靶情况下，如何增大反应截面</a:t>
            </a:r>
            <a:endParaRPr lang="en-US" altLang="zh-CN" sz="2400" b="1" dirty="0">
              <a:latin typeface="微软雅黑" panose="020B0503020204020204" pitchFamily="34" charset="-122"/>
              <a:ea typeface="微软雅黑" panose="020B0503020204020204" pitchFamily="34" charset="-122"/>
              <a:sym typeface="+mn-ea"/>
            </a:endParaRPr>
          </a:p>
          <a:p>
            <a:pPr marL="285750" indent="-285750" algn="just" eaLnBrk="1" hangingPunct="1">
              <a:buFont typeface="Wingdings" panose="05000000000000000000" pitchFamily="2" charset="2"/>
              <a:buChar char="p"/>
              <a:defRPr/>
            </a:pPr>
            <a:endParaRPr lang="en-US" altLang="zh-CN" sz="2400" b="1" dirty="0">
              <a:latin typeface="微软雅黑" panose="020B0503020204020204" pitchFamily="34" charset="-122"/>
              <a:ea typeface="微软雅黑" panose="020B0503020204020204" pitchFamily="34" charset="-122"/>
              <a:sym typeface="+mn-ea"/>
            </a:endParaRPr>
          </a:p>
          <a:p>
            <a:pPr marL="285750" indent="-285750" algn="just" eaLnBrk="1" hangingPunct="1">
              <a:buFont typeface="Wingdings" panose="05000000000000000000" pitchFamily="2" charset="2"/>
              <a:buChar char="p"/>
              <a:defRPr/>
            </a:pPr>
            <a:r>
              <a:rPr lang="en-US" altLang="zh-CN" sz="2400" b="1" dirty="0">
                <a:latin typeface="微软雅黑" panose="020B0503020204020204" pitchFamily="34" charset="-122"/>
                <a:ea typeface="微软雅黑" panose="020B0503020204020204" pitchFamily="34" charset="-122"/>
                <a:sym typeface="+mn-ea"/>
              </a:rPr>
              <a:t> </a:t>
            </a:r>
            <a:r>
              <a:rPr lang="zh-CN" altLang="en-US" sz="2400" b="1" dirty="0">
                <a:latin typeface="微软雅黑" panose="020B0503020204020204" pitchFamily="34" charset="-122"/>
                <a:ea typeface="微软雅黑" panose="020B0503020204020204" pitchFamily="34" charset="-122"/>
                <a:sym typeface="+mn-ea"/>
              </a:rPr>
              <a:t>激光等离子体背景下耦合（量子）核反应模型</a:t>
            </a:r>
            <a:endParaRPr lang="en-US" altLang="zh-CN" sz="2400" b="1" dirty="0">
              <a:latin typeface="微软雅黑" panose="020B0503020204020204" pitchFamily="34" charset="-122"/>
              <a:ea typeface="微软雅黑" panose="020B0503020204020204" pitchFamily="34" charset="-122"/>
              <a:sym typeface="+mn-ea"/>
            </a:endParaRPr>
          </a:p>
          <a:p>
            <a:pPr marL="285750" indent="-285750" algn="just" eaLnBrk="1" hangingPunct="1">
              <a:buFont typeface="Wingdings" panose="05000000000000000000" pitchFamily="2" charset="2"/>
              <a:buChar char="p"/>
              <a:defRPr/>
            </a:pPr>
            <a:endParaRPr lang="en-US" altLang="zh-CN" sz="2400" b="1" dirty="0">
              <a:latin typeface="微软雅黑" panose="020B0503020204020204" pitchFamily="34" charset="-122"/>
              <a:ea typeface="微软雅黑" panose="020B0503020204020204" pitchFamily="34" charset="-122"/>
              <a:sym typeface="+mn-ea"/>
            </a:endParaRPr>
          </a:p>
          <a:p>
            <a:pPr marL="285750" indent="-285750" algn="just" eaLnBrk="1" hangingPunct="1">
              <a:buFont typeface="Wingdings" panose="05000000000000000000" pitchFamily="2" charset="2"/>
              <a:buChar char="p"/>
              <a:defRPr/>
            </a:pPr>
            <a:r>
              <a:rPr lang="en-US" altLang="zh-CN" sz="2400" b="1" dirty="0">
                <a:latin typeface="微软雅黑" panose="020B0503020204020204" pitchFamily="34" charset="-122"/>
                <a:ea typeface="微软雅黑" panose="020B0503020204020204" pitchFamily="34" charset="-122"/>
                <a:sym typeface="+mn-ea"/>
              </a:rPr>
              <a:t> </a:t>
            </a:r>
            <a:r>
              <a:rPr lang="zh-CN" altLang="en-US" sz="2400" b="1" dirty="0">
                <a:latin typeface="微软雅黑" panose="020B0503020204020204" pitchFamily="34" charset="-122"/>
                <a:ea typeface="微软雅黑" panose="020B0503020204020204" pitchFamily="34" charset="-122"/>
                <a:sym typeface="+mn-ea"/>
              </a:rPr>
              <a:t>核退激发过程中子束流品质、仄秒伽马激光等</a:t>
            </a:r>
            <a:endParaRPr lang="en-US" altLang="zh-CN" sz="2400" b="1" dirty="0">
              <a:latin typeface="微软雅黑" panose="020B0503020204020204" pitchFamily="34" charset="-122"/>
              <a:ea typeface="微软雅黑" panose="020B0503020204020204" pitchFamily="34" charset="-122"/>
              <a:sym typeface="+mn-ea"/>
            </a:endParaRPr>
          </a:p>
          <a:p>
            <a:pPr algn="just" eaLnBrk="1" hangingPunct="1">
              <a:defRPr/>
            </a:pPr>
            <a:endParaRPr lang="en-US" altLang="zh-CN" sz="2400" b="1" dirty="0">
              <a:latin typeface="微软雅黑" panose="020B0503020204020204" pitchFamily="34" charset="-122"/>
              <a:ea typeface="微软雅黑" panose="020B0503020204020204" pitchFamily="34" charset="-122"/>
              <a:sym typeface="+mn-ea"/>
            </a:endParaRPr>
          </a:p>
          <a:p>
            <a:pPr marL="285750" indent="-285750" algn="just" eaLnBrk="1" hangingPunct="1">
              <a:buFont typeface="Wingdings" panose="05000000000000000000" pitchFamily="2" charset="2"/>
              <a:buChar char="p"/>
              <a:defRPr/>
            </a:pPr>
            <a:r>
              <a:rPr lang="zh-CN" altLang="en-US" sz="2400" b="1" dirty="0">
                <a:latin typeface="微软雅黑" panose="020B0503020204020204" pitchFamily="34" charset="-122"/>
                <a:ea typeface="微软雅黑" panose="020B0503020204020204" pitchFamily="34" charset="-122"/>
                <a:sym typeface="+mn-ea"/>
              </a:rPr>
              <a:t> 高角动量态核子、自旋极化核子产生</a:t>
            </a:r>
            <a:endParaRPr lang="en-US" altLang="zh-CN" sz="2400" b="1" dirty="0">
              <a:latin typeface="微软雅黑" panose="020B0503020204020204" pitchFamily="34" charset="-122"/>
              <a:ea typeface="微软雅黑" panose="020B0503020204020204" pitchFamily="34" charset="-122"/>
              <a:sym typeface="+mn-ea"/>
            </a:endParaRPr>
          </a:p>
        </p:txBody>
      </p:sp>
    </p:spTree>
    <p:extLst>
      <p:ext uri="{BB962C8B-B14F-4D97-AF65-F5344CB8AC3E}">
        <p14:creationId xmlns:p14="http://schemas.microsoft.com/office/powerpoint/2010/main" val="2974431732"/>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5"/>
          <p:cNvSpPr txBox="1">
            <a:spLocks noChangeArrowheads="1"/>
          </p:cNvSpPr>
          <p:nvPr/>
        </p:nvSpPr>
        <p:spPr bwMode="auto">
          <a:xfrm>
            <a:off x="0" y="107278"/>
            <a:ext cx="721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None/>
              <a:defRPr/>
            </a:pPr>
            <a:r>
              <a:rPr lang="zh-CN" altLang="en-US" sz="2800" b="1" dirty="0">
                <a:solidFill>
                  <a:srgbClr val="FF0000"/>
                </a:solidFill>
                <a:latin typeface="微软雅黑" panose="020B0503020204020204" pitchFamily="34" charset="-122"/>
                <a:ea typeface="微软雅黑" panose="020B0503020204020204" pitchFamily="34" charset="-122"/>
              </a:rPr>
              <a:t>合作致谢</a:t>
            </a:r>
          </a:p>
        </p:txBody>
      </p:sp>
      <p:sp>
        <p:nvSpPr>
          <p:cNvPr id="6" name="灯片编号占位符 5"/>
          <p:cNvSpPr>
            <a:spLocks noGrp="1"/>
          </p:cNvSpPr>
          <p:nvPr>
            <p:ph type="sldNum" sz="quarter" idx="12"/>
          </p:nvPr>
        </p:nvSpPr>
        <p:spPr>
          <a:xfrm>
            <a:off x="10058400" y="6470651"/>
            <a:ext cx="2133600" cy="365125"/>
          </a:xfrm>
        </p:spPr>
        <p:txBody>
          <a:bodyPr/>
          <a:lstStyle/>
          <a:p>
            <a:pPr>
              <a:defRPr/>
            </a:pPr>
            <a:fld id="{03B6FFE0-05EC-40BF-AF77-037D56D3E786}" type="slidenum">
              <a:rPr lang="zh-CN" altLang="en-US" sz="2400" b="1"/>
              <a:t>46</a:t>
            </a:fld>
            <a:endParaRPr lang="zh-CN" altLang="en-US" sz="2400" b="1" dirty="0"/>
          </a:p>
        </p:txBody>
      </p:sp>
      <p:sp>
        <p:nvSpPr>
          <p:cNvPr id="3" name="矩形 2"/>
          <p:cNvSpPr/>
          <p:nvPr/>
        </p:nvSpPr>
        <p:spPr>
          <a:xfrm>
            <a:off x="191344" y="854162"/>
            <a:ext cx="8452186" cy="4017510"/>
          </a:xfrm>
          <a:prstGeom prst="rect">
            <a:avLst/>
          </a:prstGeom>
        </p:spPr>
        <p:txBody>
          <a:bodyPr wrap="none">
            <a:spAutoFit/>
          </a:bodyPr>
          <a:lstStyle/>
          <a:p>
            <a:pPr marL="342900" indent="-342900">
              <a:lnSpc>
                <a:spcPct val="130000"/>
              </a:lnSpc>
              <a:buFont typeface="Wingdings" panose="05000000000000000000" charset="0"/>
              <a:buChar char="n"/>
              <a:defRPr/>
            </a:pP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China Institute of Atomic Energy</a:t>
            </a:r>
            <a:r>
              <a:rPr lang="zh-CN" altLang="en-US"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Bing Guo, Chong </a:t>
            </a:r>
            <a:r>
              <a:rPr lang="en-US" altLang="zh-CN"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Lv</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Zhao</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Wang, </a:t>
            </a:r>
            <a:r>
              <a:rPr lang="en-US" altLang="zh-CN"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Ruirui</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Xu</a:t>
            </a:r>
          </a:p>
          <a:p>
            <a:pPr marL="285750" indent="-285750">
              <a:lnSpc>
                <a:spcPct val="130000"/>
              </a:lnSpc>
              <a:buFont typeface="Wingdings" panose="05000000000000000000" pitchFamily="2" charset="2"/>
              <a:buChar char="n"/>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Lanzhou University: </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Yifei Niu, </a:t>
            </a:r>
            <a:r>
              <a:rPr lang="en-US" altLang="zh-CN"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Fangqi</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Chen……</a:t>
            </a:r>
          </a:p>
          <a:p>
            <a:pPr marL="285750" indent="-285750">
              <a:lnSpc>
                <a:spcPct val="130000"/>
              </a:lnSpc>
              <a:buFont typeface="Wingdings" panose="05000000000000000000" pitchFamily="2" charset="2"/>
              <a:buChar char="n"/>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Fudan University: </a:t>
            </a:r>
            <a:r>
              <a:rPr lang="en-US" altLang="zh-CN"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Changbo</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Fu, </a:t>
            </a:r>
            <a:r>
              <a:rPr lang="en-US" altLang="zh-CN"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Xiangjin</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Kong</a:t>
            </a:r>
          </a:p>
          <a:p>
            <a:pPr marL="285750" indent="-285750">
              <a:lnSpc>
                <a:spcPct val="130000"/>
              </a:lnSpc>
              <a:buFont typeface="Wingdings" panose="05000000000000000000" pitchFamily="2" charset="2"/>
              <a:buChar char="n"/>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Northwest Institute of Nuclear Technology: </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Xiu-Feng Weng</a:t>
            </a:r>
          </a:p>
          <a:p>
            <a:pPr marL="285750" indent="-285750">
              <a:lnSpc>
                <a:spcPct val="130000"/>
              </a:lnSpc>
              <a:buFont typeface="Wingdings" panose="05000000000000000000" pitchFamily="2" charset="2"/>
              <a:buChar char="n"/>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Shanghai </a:t>
            </a:r>
            <a:r>
              <a:rPr lang="en-US" altLang="zh-CN" b="1" dirty="0" err="1">
                <a:latin typeface="Times New Roman" panose="02020603050405020304" pitchFamily="18" charset="0"/>
                <a:ea typeface="微软雅黑" panose="020B0503020204020204" pitchFamily="34" charset="-122"/>
                <a:cs typeface="Times New Roman" panose="02020603050405020304" pitchFamily="18" charset="0"/>
              </a:rPr>
              <a:t>Jiaotong</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University </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Wenchao Yan</a:t>
            </a:r>
          </a:p>
          <a:p>
            <a:pPr marL="285750" indent="-285750">
              <a:lnSpc>
                <a:spcPct val="130000"/>
              </a:lnSpc>
              <a:buFont typeface="Wingdings" panose="05000000000000000000" pitchFamily="2" charset="2"/>
              <a:buChar char="n"/>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Nankai</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University</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Yuan-Bin</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Wu</a:t>
            </a:r>
          </a:p>
          <a:p>
            <a:pPr marL="285750" indent="-285750">
              <a:lnSpc>
                <a:spcPct val="130000"/>
              </a:lnSpc>
              <a:buFont typeface="Wingdings" panose="05000000000000000000" pitchFamily="2" charset="2"/>
              <a:buChar char="n"/>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Shanghai Normal University </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Yue-Yue Chen</a:t>
            </a:r>
          </a:p>
          <a:p>
            <a:pPr marL="285750" indent="-285750">
              <a:lnSpc>
                <a:spcPct val="130000"/>
              </a:lnSpc>
              <a:buFont typeface="Wingdings" panose="05000000000000000000" pitchFamily="2" charset="2"/>
              <a:buChar char="n"/>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National University of Defense Technology </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Tong-Pu Yu</a:t>
            </a:r>
          </a:p>
          <a:p>
            <a:pPr marL="285750" indent="-285750">
              <a:lnSpc>
                <a:spcPct val="130000"/>
              </a:lnSpc>
              <a:buFont typeface="Wingdings" panose="05000000000000000000" pitchFamily="2" charset="2"/>
              <a:buChar char="n"/>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China Academy of Engineering Physics </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Xu Wang</a:t>
            </a:r>
          </a:p>
          <a:p>
            <a:pPr marL="285750" indent="-285750">
              <a:lnSpc>
                <a:spcPct val="130000"/>
              </a:lnSpc>
              <a:buFont typeface="Wingdings" panose="05000000000000000000" pitchFamily="2" charset="2"/>
              <a:buChar char="n"/>
              <a:defRPr/>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SIOM……</a:t>
            </a:r>
          </a:p>
          <a:p>
            <a:pPr marL="285750" indent="-285750">
              <a:lnSpc>
                <a:spcPct val="130000"/>
              </a:lnSpc>
              <a:buFont typeface="Wingdings" panose="05000000000000000000" pitchFamily="2" charset="2"/>
              <a:buChar char="n"/>
              <a:defRPr/>
            </a:pPr>
            <a:endPar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3" name="图片 12"/>
          <p:cNvPicPr>
            <a:picLocks noChangeAspect="1"/>
          </p:cNvPicPr>
          <p:nvPr/>
        </p:nvPicPr>
        <p:blipFill>
          <a:blip r:embed="rId3"/>
          <a:stretch>
            <a:fillRect/>
          </a:stretch>
        </p:blipFill>
        <p:spPr>
          <a:xfrm>
            <a:off x="191344" y="4539014"/>
            <a:ext cx="3712972" cy="218562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p:cNvPicPr>
            <a:picLocks noChangeAspect="1"/>
          </p:cNvPicPr>
          <p:nvPr/>
        </p:nvPicPr>
        <p:blipFill>
          <a:blip r:embed="rId4"/>
          <a:stretch>
            <a:fillRect/>
          </a:stretch>
        </p:blipFill>
        <p:spPr>
          <a:xfrm>
            <a:off x="4086062" y="4485932"/>
            <a:ext cx="4478225" cy="2295090"/>
          </a:xfrm>
          <a:prstGeom prst="rect">
            <a:avLst/>
          </a:prstGeom>
          <a:effectLst>
            <a:outerShdw blurRad="50800" dist="38100" dir="5400000" algn="t" rotWithShape="0">
              <a:prstClr val="black">
                <a:alpha val="40000"/>
              </a:prstClr>
            </a:outerShdw>
          </a:effectLst>
        </p:spPr>
      </p:pic>
      <p:pic>
        <p:nvPicPr>
          <p:cNvPr id="2" name="图片 1">
            <a:extLst>
              <a:ext uri="{FF2B5EF4-FFF2-40B4-BE49-F238E27FC236}">
                <a16:creationId xmlns:a16="http://schemas.microsoft.com/office/drawing/2014/main" id="{F5A48C10-5F86-4272-0810-249C81BF51D2}"/>
              </a:ext>
            </a:extLst>
          </p:cNvPr>
          <p:cNvPicPr>
            <a:picLocks noChangeAspect="1"/>
          </p:cNvPicPr>
          <p:nvPr/>
        </p:nvPicPr>
        <p:blipFill>
          <a:blip r:embed="rId5"/>
          <a:stretch>
            <a:fillRect/>
          </a:stretch>
        </p:blipFill>
        <p:spPr>
          <a:xfrm>
            <a:off x="8674425" y="4485932"/>
            <a:ext cx="3419804" cy="2279869"/>
          </a:xfrm>
          <a:prstGeom prst="rect">
            <a:avLst/>
          </a:prstGeom>
        </p:spPr>
      </p:pic>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chemeClr val="accent5">
                <a:lumMod val="89000"/>
              </a:schemeClr>
            </a:gs>
            <a:gs pos="65000">
              <a:schemeClr val="accent5">
                <a:lumMod val="89000"/>
              </a:schemeClr>
            </a:gs>
            <a:gs pos="0">
              <a:schemeClr val="accent5">
                <a:lumMod val="75000"/>
              </a:schemeClr>
            </a:gs>
            <a:gs pos="97000">
              <a:schemeClr val="accent5">
                <a:lumMod val="70000"/>
              </a:schemeClr>
            </a:gs>
          </a:gsLst>
          <a:path path="circle">
            <a:fillToRect l="50000" t="50000" r="50000" b="50000"/>
          </a:path>
          <a:tileRect/>
        </a:gradFill>
        <a:effectLst/>
      </p:bgPr>
    </p:bg>
    <p:spTree>
      <p:nvGrpSpPr>
        <p:cNvPr id="1" name="">
          <a:extLst>
            <a:ext uri="{FF2B5EF4-FFF2-40B4-BE49-F238E27FC236}">
              <a16:creationId xmlns:a16="http://schemas.microsoft.com/office/drawing/2014/main" id="{D6DA5A60-B75B-5AF6-ABDA-2A6C52B82703}"/>
            </a:ext>
          </a:extLst>
        </p:cNvPr>
        <p:cNvGrpSpPr/>
        <p:nvPr/>
      </p:nvGrpSpPr>
      <p:grpSpPr>
        <a:xfrm>
          <a:off x="0" y="0"/>
          <a:ext cx="0" cy="0"/>
          <a:chOff x="0" y="0"/>
          <a:chExt cx="0" cy="0"/>
        </a:xfrm>
      </p:grpSpPr>
      <p:pic>
        <p:nvPicPr>
          <p:cNvPr id="9" name="图片 6">
            <a:extLst>
              <a:ext uri="{FF2B5EF4-FFF2-40B4-BE49-F238E27FC236}">
                <a16:creationId xmlns:a16="http://schemas.microsoft.com/office/drawing/2014/main" id="{9C97E3CC-A33F-F37C-2956-75E4682A825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rot="21241556">
            <a:off x="136265" y="819398"/>
            <a:ext cx="8160371" cy="3654932"/>
          </a:xfrm>
          <a:prstGeom prst="rect">
            <a:avLst/>
          </a:prstGeom>
          <a:ln>
            <a:noFill/>
          </a:ln>
          <a:effectLst>
            <a:softEdge rad="317500"/>
          </a:effectLst>
        </p:spPr>
      </p:pic>
      <p:pic>
        <p:nvPicPr>
          <p:cNvPr id="6" name="图片 5">
            <a:extLst>
              <a:ext uri="{FF2B5EF4-FFF2-40B4-BE49-F238E27FC236}">
                <a16:creationId xmlns:a16="http://schemas.microsoft.com/office/drawing/2014/main" id="{2DB91947-54E8-B88C-BAE2-03486459AF1B}"/>
              </a:ext>
            </a:extLst>
          </p:cNvPr>
          <p:cNvPicPr>
            <a:picLocks noChangeAspect="1"/>
          </p:cNvPicPr>
          <p:nvPr/>
        </p:nvPicPr>
        <p:blipFill rotWithShape="1">
          <a:blip r:embed="rId4" cstate="email">
            <a:biLevel thresh="25000"/>
            <a:extLst>
              <a:ext uri="{28A0092B-C50C-407E-A947-70E740481C1C}">
                <a14:useLocalDpi xmlns:a14="http://schemas.microsoft.com/office/drawing/2010/main" val="0"/>
              </a:ext>
            </a:extLst>
          </a:blip>
          <a:srcRect/>
          <a:stretch/>
        </p:blipFill>
        <p:spPr>
          <a:xfrm>
            <a:off x="191344" y="254792"/>
            <a:ext cx="4025107" cy="1085975"/>
          </a:xfrm>
          <a:prstGeom prst="rect">
            <a:avLst/>
          </a:prstGeom>
        </p:spPr>
      </p:pic>
      <p:sp>
        <p:nvSpPr>
          <p:cNvPr id="12" name="矩形 11">
            <a:extLst>
              <a:ext uri="{FF2B5EF4-FFF2-40B4-BE49-F238E27FC236}">
                <a16:creationId xmlns:a16="http://schemas.microsoft.com/office/drawing/2014/main" id="{BC0B820F-B94E-7D79-608F-397C9908EB65}"/>
              </a:ext>
            </a:extLst>
          </p:cNvPr>
          <p:cNvSpPr/>
          <p:nvPr/>
        </p:nvSpPr>
        <p:spPr>
          <a:xfrm>
            <a:off x="9664138" y="142128"/>
            <a:ext cx="2942811" cy="2308324"/>
          </a:xfrm>
          <a:prstGeom prst="rect">
            <a:avLst/>
          </a:prstGeom>
        </p:spPr>
        <p:txBody>
          <a:bodyPr wrap="square">
            <a:spAutoFit/>
          </a:bodyPr>
          <a:lstStyle/>
          <a:p>
            <a:pPr defTabSz="685800" eaLnBrk="1" fontAlgn="auto" hangingPunct="1">
              <a:spcBef>
                <a:spcPts val="0"/>
              </a:spcBef>
              <a:spcAft>
                <a:spcPts val="0"/>
              </a:spcAft>
              <a:defRPr/>
            </a:pPr>
            <a:r>
              <a:rPr lang="zh-CN" altLang="en-US" sz="3600" dirty="0">
                <a:solidFill>
                  <a:srgbClr val="FFC000"/>
                </a:solidFill>
                <a:latin typeface="隶书" panose="02010509060101010101" pitchFamily="49" charset="-122"/>
                <a:ea typeface="隶书" panose="02010509060101010101" pitchFamily="49" charset="-122"/>
              </a:rPr>
              <a:t>精勤求学 </a:t>
            </a:r>
            <a:endParaRPr lang="en-US" altLang="zh-CN" sz="3600" dirty="0">
              <a:solidFill>
                <a:srgbClr val="FFC000"/>
              </a:solidFill>
              <a:latin typeface="隶书" panose="02010509060101010101" pitchFamily="49" charset="-122"/>
              <a:ea typeface="隶书" panose="02010509060101010101" pitchFamily="49" charset="-122"/>
            </a:endParaRPr>
          </a:p>
          <a:p>
            <a:pPr defTabSz="685800" eaLnBrk="1" fontAlgn="auto" hangingPunct="1">
              <a:spcBef>
                <a:spcPts val="0"/>
              </a:spcBef>
              <a:spcAft>
                <a:spcPts val="0"/>
              </a:spcAft>
              <a:defRPr/>
            </a:pPr>
            <a:r>
              <a:rPr lang="zh-CN" altLang="en-US" sz="3600" dirty="0">
                <a:solidFill>
                  <a:srgbClr val="FFC000"/>
                </a:solidFill>
                <a:latin typeface="隶书" panose="02010509060101010101" pitchFamily="49" charset="-122"/>
                <a:ea typeface="隶书" panose="02010509060101010101" pitchFamily="49" charset="-122"/>
              </a:rPr>
              <a:t>敦笃励志</a:t>
            </a:r>
          </a:p>
          <a:p>
            <a:pPr defTabSz="685800" eaLnBrk="1" fontAlgn="auto" hangingPunct="1">
              <a:spcBef>
                <a:spcPts val="0"/>
              </a:spcBef>
              <a:spcAft>
                <a:spcPts val="0"/>
              </a:spcAft>
              <a:defRPr/>
            </a:pPr>
            <a:r>
              <a:rPr lang="zh-CN" altLang="en-US" sz="3600" dirty="0">
                <a:solidFill>
                  <a:srgbClr val="FFC000"/>
                </a:solidFill>
                <a:latin typeface="隶书" panose="02010509060101010101" pitchFamily="49" charset="-122"/>
                <a:ea typeface="隶书" panose="02010509060101010101" pitchFamily="49" charset="-122"/>
              </a:rPr>
              <a:t>果毅力行 </a:t>
            </a:r>
            <a:endParaRPr lang="en-US" altLang="zh-CN" sz="3600" dirty="0">
              <a:solidFill>
                <a:srgbClr val="FFC000"/>
              </a:solidFill>
              <a:latin typeface="隶书" panose="02010509060101010101" pitchFamily="49" charset="-122"/>
              <a:ea typeface="隶书" panose="02010509060101010101" pitchFamily="49" charset="-122"/>
            </a:endParaRPr>
          </a:p>
          <a:p>
            <a:pPr defTabSz="685800" eaLnBrk="1" fontAlgn="auto" hangingPunct="1">
              <a:spcBef>
                <a:spcPts val="0"/>
              </a:spcBef>
              <a:spcAft>
                <a:spcPts val="0"/>
              </a:spcAft>
              <a:defRPr/>
            </a:pPr>
            <a:r>
              <a:rPr lang="zh-CN" altLang="en-US" sz="3600" dirty="0">
                <a:solidFill>
                  <a:srgbClr val="FFC000"/>
                </a:solidFill>
                <a:latin typeface="隶书" panose="02010509060101010101" pitchFamily="49" charset="-122"/>
                <a:ea typeface="隶书" panose="02010509060101010101" pitchFamily="49" charset="-122"/>
              </a:rPr>
              <a:t>忠恕任事</a:t>
            </a:r>
            <a:endParaRPr lang="zh-CN" altLang="en-US" sz="3600" dirty="0">
              <a:solidFill>
                <a:srgbClr val="FFC000"/>
              </a:solidFill>
              <a:latin typeface="黑体"/>
              <a:ea typeface="黑体"/>
            </a:endParaRPr>
          </a:p>
        </p:txBody>
      </p:sp>
      <p:sp>
        <p:nvSpPr>
          <p:cNvPr id="2" name="矩形 1">
            <a:extLst>
              <a:ext uri="{FF2B5EF4-FFF2-40B4-BE49-F238E27FC236}">
                <a16:creationId xmlns:a16="http://schemas.microsoft.com/office/drawing/2014/main" id="{D280B23A-594C-8AED-DC74-4E34B8E98A6F}"/>
              </a:ext>
            </a:extLst>
          </p:cNvPr>
          <p:cNvSpPr/>
          <p:nvPr/>
        </p:nvSpPr>
        <p:spPr>
          <a:xfrm>
            <a:off x="1991544" y="4581128"/>
            <a:ext cx="9144000" cy="928972"/>
          </a:xfrm>
          <a:prstGeom prst="rect">
            <a:avLst/>
          </a:prstGeom>
          <a:effectLst>
            <a:outerShdw blurRad="50800" dist="38100" dir="5400000" algn="t" rotWithShape="0">
              <a:prstClr val="black">
                <a:alpha val="40000"/>
              </a:prstClr>
            </a:outerShdw>
          </a:effectLst>
        </p:spPr>
        <p:txBody>
          <a:bodyPr wrap="square">
            <a:spAutoFit/>
          </a:bodyPr>
          <a:lstStyle/>
          <a:p>
            <a:pPr indent="95250" algn="ctr" defTabSz="685800" eaLnBrk="1" fontAlgn="auto" hangingPunct="1">
              <a:lnSpc>
                <a:spcPct val="120000"/>
              </a:lnSpc>
              <a:spcBef>
                <a:spcPts val="0"/>
              </a:spcBef>
              <a:spcAft>
                <a:spcPts val="0"/>
              </a:spcAft>
              <a:defRPr/>
            </a:pPr>
            <a:r>
              <a:rPr lang="zh-CN" altLang="en-US" sz="4950" b="1" dirty="0">
                <a:solidFill>
                  <a:srgbClr val="FFFF00"/>
                </a:solidFill>
                <a:latin typeface="微软雅黑" panose="020B0503020204020204" pitchFamily="34" charset="-122"/>
                <a:ea typeface="微软雅黑" panose="020B0503020204020204" pitchFamily="34" charset="-122"/>
              </a:rPr>
              <a:t>谢谢大家，敬请批评指正！</a:t>
            </a:r>
            <a:endParaRPr lang="zh-CN" altLang="en-US" sz="3600" kern="100"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90686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E3884-FB21-2668-60A3-847ECC27B5B2}"/>
            </a:ext>
          </a:extLst>
        </p:cNvPr>
        <p:cNvGrpSpPr/>
        <p:nvPr/>
      </p:nvGrpSpPr>
      <p:grpSpPr>
        <a:xfrm>
          <a:off x="0" y="0"/>
          <a:ext cx="0" cy="0"/>
          <a:chOff x="0" y="0"/>
          <a:chExt cx="0" cy="0"/>
        </a:xfrm>
      </p:grpSpPr>
      <p:pic>
        <p:nvPicPr>
          <p:cNvPr id="2" name="Picture 2" descr="E:\Hou\信息化建设\web\校徽相关\xjtu.png">
            <a:extLst>
              <a:ext uri="{FF2B5EF4-FFF2-40B4-BE49-F238E27FC236}">
                <a16:creationId xmlns:a16="http://schemas.microsoft.com/office/drawing/2014/main" id="{94CDA39D-44C2-19CF-2F1A-22C8192C554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3" t="-1001" r="53439" b="77637"/>
          <a:stretch>
            <a:fillRect/>
          </a:stretch>
        </p:blipFill>
        <p:spPr bwMode="auto">
          <a:xfrm>
            <a:off x="9955555" y="181032"/>
            <a:ext cx="2111188" cy="58966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a:extLst>
              <a:ext uri="{FF2B5EF4-FFF2-40B4-BE49-F238E27FC236}">
                <a16:creationId xmlns:a16="http://schemas.microsoft.com/office/drawing/2014/main" id="{21061103-FC8A-4318-A612-EDB90935758C}"/>
              </a:ext>
            </a:extLst>
          </p:cNvPr>
          <p:cNvGrpSpPr/>
          <p:nvPr/>
        </p:nvGrpSpPr>
        <p:grpSpPr>
          <a:xfrm>
            <a:off x="127464" y="299651"/>
            <a:ext cx="435327" cy="405245"/>
            <a:chOff x="290945" y="346364"/>
            <a:chExt cx="859090" cy="799725"/>
          </a:xfrm>
        </p:grpSpPr>
        <p:sp>
          <p:nvSpPr>
            <p:cNvPr id="4" name="圆角矩形 3">
              <a:extLst>
                <a:ext uri="{FF2B5EF4-FFF2-40B4-BE49-F238E27FC236}">
                  <a16:creationId xmlns:a16="http://schemas.microsoft.com/office/drawing/2014/main" id="{C82A02DF-8592-01FC-49D9-16A01171F2B5}"/>
                </a:ext>
              </a:extLst>
            </p:cNvPr>
            <p:cNvSpPr>
              <a:spLocks noChangeAspect="1"/>
            </p:cNvSpPr>
            <p:nvPr/>
          </p:nvSpPr>
          <p:spPr>
            <a:xfrm>
              <a:off x="290945" y="346364"/>
              <a:ext cx="648000" cy="648000"/>
            </a:xfrm>
            <a:prstGeom prst="roundRect">
              <a:avLst/>
            </a:prstGeom>
            <a:noFill/>
            <a:ln w="539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Times New Roman" panose="02020603050405020304" pitchFamily="18" charset="0"/>
                <a:ea typeface="KaiTi" panose="02010609060101010101" pitchFamily="49" charset="-122"/>
                <a:cs typeface="Times New Roman" panose="02020603050405020304" pitchFamily="18" charset="0"/>
              </a:endParaRPr>
            </a:p>
          </p:txBody>
        </p:sp>
        <p:sp useBgFill="1">
          <p:nvSpPr>
            <p:cNvPr id="5" name="圆角矩形 4">
              <a:extLst>
                <a:ext uri="{FF2B5EF4-FFF2-40B4-BE49-F238E27FC236}">
                  <a16:creationId xmlns:a16="http://schemas.microsoft.com/office/drawing/2014/main" id="{AB9262F1-A6F2-388A-E052-2FC4F34D1A47}"/>
                </a:ext>
              </a:extLst>
            </p:cNvPr>
            <p:cNvSpPr>
              <a:spLocks noChangeAspect="1"/>
            </p:cNvSpPr>
            <p:nvPr/>
          </p:nvSpPr>
          <p:spPr>
            <a:xfrm>
              <a:off x="528654" y="526125"/>
              <a:ext cx="540000" cy="540000"/>
            </a:xfrm>
            <a:prstGeom prst="round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6" name="圆角矩形 5">
              <a:extLst>
                <a:ext uri="{FF2B5EF4-FFF2-40B4-BE49-F238E27FC236}">
                  <a16:creationId xmlns:a16="http://schemas.microsoft.com/office/drawing/2014/main" id="{90E12881-C419-D93A-F998-CF7A61852A09}"/>
                </a:ext>
              </a:extLst>
            </p:cNvPr>
            <p:cNvSpPr>
              <a:spLocks noChangeAspect="1"/>
            </p:cNvSpPr>
            <p:nvPr/>
          </p:nvSpPr>
          <p:spPr>
            <a:xfrm>
              <a:off x="610035" y="606089"/>
              <a:ext cx="540000" cy="540000"/>
            </a:xfrm>
            <a:prstGeom prst="roundRect">
              <a:avLst/>
            </a:prstGeom>
            <a:solidFill>
              <a:srgbClr val="C0000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Times New Roman" panose="02020603050405020304" pitchFamily="18" charset="0"/>
                <a:ea typeface="KaiTi" panose="02010609060101010101" pitchFamily="49" charset="-122"/>
                <a:cs typeface="Times New Roman" panose="02020603050405020304" pitchFamily="18" charset="0"/>
              </a:endParaRPr>
            </a:p>
          </p:txBody>
        </p:sp>
      </p:grpSp>
      <p:cxnSp>
        <p:nvCxnSpPr>
          <p:cNvPr id="7" name="直接连接符 6">
            <a:extLst>
              <a:ext uri="{FF2B5EF4-FFF2-40B4-BE49-F238E27FC236}">
                <a16:creationId xmlns:a16="http://schemas.microsoft.com/office/drawing/2014/main" id="{3ECCD832-15B0-C6EA-B131-91EE32925010}"/>
              </a:ext>
            </a:extLst>
          </p:cNvPr>
          <p:cNvCxnSpPr/>
          <p:nvPr/>
        </p:nvCxnSpPr>
        <p:spPr>
          <a:xfrm>
            <a:off x="821743" y="704895"/>
            <a:ext cx="904708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2" name="组合 61">
            <a:extLst>
              <a:ext uri="{FF2B5EF4-FFF2-40B4-BE49-F238E27FC236}">
                <a16:creationId xmlns:a16="http://schemas.microsoft.com/office/drawing/2014/main" id="{CB0FF175-ABD5-A573-899A-4AEBACABD33C}"/>
              </a:ext>
            </a:extLst>
          </p:cNvPr>
          <p:cNvGrpSpPr/>
          <p:nvPr/>
        </p:nvGrpSpPr>
        <p:grpSpPr>
          <a:xfrm>
            <a:off x="377310" y="911101"/>
            <a:ext cx="5459189" cy="2620110"/>
            <a:chOff x="26580" y="747732"/>
            <a:chExt cx="5459189" cy="2620110"/>
          </a:xfrm>
        </p:grpSpPr>
        <p:sp>
          <p:nvSpPr>
            <p:cNvPr id="56" name="矩形: 圆角 55">
              <a:extLst>
                <a:ext uri="{FF2B5EF4-FFF2-40B4-BE49-F238E27FC236}">
                  <a16:creationId xmlns:a16="http://schemas.microsoft.com/office/drawing/2014/main" id="{746DE43A-B018-7E3D-9597-85A2A8FB1947}"/>
                </a:ext>
              </a:extLst>
            </p:cNvPr>
            <p:cNvSpPr/>
            <p:nvPr/>
          </p:nvSpPr>
          <p:spPr>
            <a:xfrm>
              <a:off x="26580" y="747732"/>
              <a:ext cx="5459189" cy="736041"/>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量子辐射反冲效应实验测量</a:t>
              </a:r>
              <a:endParaRPr lang="en-US" altLang="zh-CN"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endParaRPr>
            </a:p>
            <a:p>
              <a:pPr algn="ctr"/>
              <a:r>
                <a:rPr lang="en-US" altLang="zh-CN"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挑战：实验结果与理论描述不完全一致）</a:t>
              </a:r>
              <a:endParaRPr lang="en-US" altLang="zh-CN" sz="32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endParaRPr>
            </a:p>
          </p:txBody>
        </p:sp>
        <p:grpSp>
          <p:nvGrpSpPr>
            <p:cNvPr id="27" name="组合 26">
              <a:extLst>
                <a:ext uri="{FF2B5EF4-FFF2-40B4-BE49-F238E27FC236}">
                  <a16:creationId xmlns:a16="http://schemas.microsoft.com/office/drawing/2014/main" id="{18853D2A-D533-5142-34E1-80774341390B}"/>
                </a:ext>
              </a:extLst>
            </p:cNvPr>
            <p:cNvGrpSpPr/>
            <p:nvPr/>
          </p:nvGrpSpPr>
          <p:grpSpPr>
            <a:xfrm>
              <a:off x="26580" y="1566885"/>
              <a:ext cx="5417473" cy="1800957"/>
              <a:chOff x="10252" y="1521989"/>
              <a:chExt cx="5417473" cy="1800957"/>
            </a:xfrm>
          </p:grpSpPr>
          <p:pic>
            <p:nvPicPr>
              <p:cNvPr id="73" name="图片 72">
                <a:extLst>
                  <a:ext uri="{FF2B5EF4-FFF2-40B4-BE49-F238E27FC236}">
                    <a16:creationId xmlns:a16="http://schemas.microsoft.com/office/drawing/2014/main" id="{F95258A9-CCD3-0492-13B4-41060BBA342C}"/>
                  </a:ext>
                </a:extLst>
              </p:cNvPr>
              <p:cNvPicPr>
                <a:picLocks noChangeAspect="1"/>
              </p:cNvPicPr>
              <p:nvPr/>
            </p:nvPicPr>
            <p:blipFill>
              <a:blip r:embed="rId4"/>
              <a:stretch>
                <a:fillRect/>
              </a:stretch>
            </p:blipFill>
            <p:spPr>
              <a:xfrm>
                <a:off x="3424308" y="1646251"/>
                <a:ext cx="1830882" cy="1317600"/>
              </a:xfrm>
              <a:prstGeom prst="rect">
                <a:avLst/>
              </a:prstGeom>
              <a:effectLst>
                <a:outerShdw blurRad="63500" sx="102000" sy="102000" algn="ctr" rotWithShape="0">
                  <a:prstClr val="black">
                    <a:alpha val="40000"/>
                  </a:prstClr>
                </a:outerShdw>
              </a:effectLst>
            </p:spPr>
          </p:pic>
          <p:sp>
            <p:nvSpPr>
              <p:cNvPr id="74" name="TextBox 55">
                <a:extLst>
                  <a:ext uri="{FF2B5EF4-FFF2-40B4-BE49-F238E27FC236}">
                    <a16:creationId xmlns:a16="http://schemas.microsoft.com/office/drawing/2014/main" id="{A599DD49-0CF4-35F0-86FD-0386137579C2}"/>
                  </a:ext>
                </a:extLst>
              </p:cNvPr>
              <p:cNvSpPr txBox="1"/>
              <p:nvPr/>
            </p:nvSpPr>
            <p:spPr>
              <a:xfrm>
                <a:off x="3523161" y="2963780"/>
                <a:ext cx="1802978" cy="307777"/>
              </a:xfrm>
              <a:prstGeom prst="rect">
                <a:avLst/>
              </a:prstGeom>
              <a:noFill/>
            </p:spPr>
            <p:txBody>
              <a:bodyPr wrap="square" rtlCol="0">
                <a:spAutoFit/>
              </a:bodyPr>
              <a:lstStyle/>
              <a:p>
                <a:pPr algn="ctr"/>
                <a:r>
                  <a:rPr lang="en-US" sz="1400" dirty="0">
                    <a:latin typeface="Times New Roman" panose="02020603050405020304" pitchFamily="18" charset="0"/>
                    <a:ea typeface="KaiTi" panose="02010609060101010101" pitchFamily="49" charset="-122"/>
                    <a:cs typeface="Times New Roman" panose="02020603050405020304" pitchFamily="18" charset="0"/>
                  </a:rPr>
                  <a:t>PRX. </a:t>
                </a:r>
                <a:r>
                  <a:rPr lang="en-US" altLang="zh-CN" sz="1400" dirty="0">
                    <a:latin typeface="Times New Roman" panose="02020603050405020304" pitchFamily="18" charset="0"/>
                    <a:ea typeface="KaiTi" panose="02010609060101010101" pitchFamily="49" charset="-122"/>
                    <a:cs typeface="Times New Roman" panose="02020603050405020304" pitchFamily="18" charset="0"/>
                  </a:rPr>
                  <a:t>8, 011020</a:t>
                </a:r>
                <a:r>
                  <a:rPr lang="en-US" sz="1400" dirty="0">
                    <a:latin typeface="Times New Roman" panose="02020603050405020304" pitchFamily="18" charset="0"/>
                    <a:ea typeface="KaiTi" panose="02010609060101010101" pitchFamily="49" charset="-122"/>
                    <a:cs typeface="Times New Roman" panose="02020603050405020304" pitchFamily="18" charset="0"/>
                  </a:rPr>
                  <a:t>(2018)</a:t>
                </a:r>
              </a:p>
            </p:txBody>
          </p:sp>
          <p:grpSp>
            <p:nvGrpSpPr>
              <p:cNvPr id="79" name="组合 78">
                <a:extLst>
                  <a:ext uri="{FF2B5EF4-FFF2-40B4-BE49-F238E27FC236}">
                    <a16:creationId xmlns:a16="http://schemas.microsoft.com/office/drawing/2014/main" id="{DA46450F-7CE3-D8C8-F3E9-980401D614B5}"/>
                  </a:ext>
                </a:extLst>
              </p:cNvPr>
              <p:cNvGrpSpPr>
                <a:grpSpLocks noChangeAspect="1"/>
              </p:cNvGrpSpPr>
              <p:nvPr/>
            </p:nvGrpSpPr>
            <p:grpSpPr>
              <a:xfrm>
                <a:off x="271684" y="1635256"/>
                <a:ext cx="2902410" cy="1319141"/>
                <a:chOff x="806667" y="1287731"/>
                <a:chExt cx="3564374" cy="1620002"/>
              </a:xfrm>
              <a:effectLst>
                <a:outerShdw blurRad="63500" sx="102000" sy="102000" algn="ctr" rotWithShape="0">
                  <a:prstClr val="black">
                    <a:alpha val="40000"/>
                  </a:prstClr>
                </a:outerShdw>
              </a:effectLst>
            </p:grpSpPr>
            <p:pic>
              <p:nvPicPr>
                <p:cNvPr id="76" name="图片 75">
                  <a:extLst>
                    <a:ext uri="{FF2B5EF4-FFF2-40B4-BE49-F238E27FC236}">
                      <a16:creationId xmlns:a16="http://schemas.microsoft.com/office/drawing/2014/main" id="{2783B3CE-8DB1-FF28-D027-D33C7CC23453}"/>
                    </a:ext>
                  </a:extLst>
                </p:cNvPr>
                <p:cNvPicPr>
                  <a:picLocks noChangeAspect="1"/>
                </p:cNvPicPr>
                <p:nvPr/>
              </p:nvPicPr>
              <p:blipFill>
                <a:blip r:embed="rId5"/>
                <a:stretch>
                  <a:fillRect/>
                </a:stretch>
              </p:blipFill>
              <p:spPr>
                <a:xfrm>
                  <a:off x="806667" y="1287731"/>
                  <a:ext cx="1537628" cy="1619993"/>
                </a:xfrm>
                <a:prstGeom prst="rect">
                  <a:avLst/>
                </a:prstGeom>
              </p:spPr>
            </p:pic>
            <p:pic>
              <p:nvPicPr>
                <p:cNvPr id="78" name="图片 77">
                  <a:extLst>
                    <a:ext uri="{FF2B5EF4-FFF2-40B4-BE49-F238E27FC236}">
                      <a16:creationId xmlns:a16="http://schemas.microsoft.com/office/drawing/2014/main" id="{A908BDCC-0F57-84E2-EE0F-A855908A8822}"/>
                    </a:ext>
                  </a:extLst>
                </p:cNvPr>
                <p:cNvPicPr>
                  <a:picLocks noChangeAspect="1"/>
                </p:cNvPicPr>
                <p:nvPr/>
              </p:nvPicPr>
              <p:blipFill>
                <a:blip r:embed="rId6"/>
                <a:stretch>
                  <a:fillRect/>
                </a:stretch>
              </p:blipFill>
              <p:spPr>
                <a:xfrm>
                  <a:off x="2518285" y="1287733"/>
                  <a:ext cx="1852756" cy="1620000"/>
                </a:xfrm>
                <a:prstGeom prst="rect">
                  <a:avLst/>
                </a:prstGeom>
              </p:spPr>
            </p:pic>
          </p:grpSp>
          <p:sp>
            <p:nvSpPr>
              <p:cNvPr id="81" name="文本框 80">
                <a:extLst>
                  <a:ext uri="{FF2B5EF4-FFF2-40B4-BE49-F238E27FC236}">
                    <a16:creationId xmlns:a16="http://schemas.microsoft.com/office/drawing/2014/main" id="{084E25EE-C1B0-0B9A-6D6E-5DA017346ABA}"/>
                  </a:ext>
                </a:extLst>
              </p:cNvPr>
              <p:cNvSpPr txBox="1"/>
              <p:nvPr/>
            </p:nvSpPr>
            <p:spPr>
              <a:xfrm>
                <a:off x="390195" y="2957318"/>
                <a:ext cx="2667000" cy="307777"/>
              </a:xfrm>
              <a:prstGeom prst="rect">
                <a:avLst/>
              </a:prstGeom>
              <a:noFill/>
            </p:spPr>
            <p:txBody>
              <a:bodyPr wrap="square">
                <a:spAutoFit/>
              </a:bodyPr>
              <a:lstStyle/>
              <a:p>
                <a:r>
                  <a:rPr lang="en-US" altLang="zh-CN" sz="1400" dirty="0">
                    <a:latin typeface="Times New Roman" panose="02020603050405020304" pitchFamily="18" charset="0"/>
                    <a:ea typeface="KaiTi" panose="02010609060101010101" pitchFamily="49" charset="-122"/>
                    <a:cs typeface="Times New Roman" panose="02020603050405020304" pitchFamily="18" charset="0"/>
                  </a:rPr>
                  <a:t>Nat. Photonics 17, 224–230 (2023)</a:t>
                </a:r>
                <a:endParaRPr lang="zh-CN" altLang="en-US" sz="1400"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14" name="矩形: 圆角 13">
                <a:extLst>
                  <a:ext uri="{FF2B5EF4-FFF2-40B4-BE49-F238E27FC236}">
                    <a16:creationId xmlns:a16="http://schemas.microsoft.com/office/drawing/2014/main" id="{B231466A-B222-AD41-BC48-2C5770F87F5F}"/>
                  </a:ext>
                </a:extLst>
              </p:cNvPr>
              <p:cNvSpPr/>
              <p:nvPr/>
            </p:nvSpPr>
            <p:spPr>
              <a:xfrm>
                <a:off x="10252" y="1521989"/>
                <a:ext cx="5417473" cy="1800957"/>
              </a:xfrm>
              <a:prstGeom prst="roundRect">
                <a:avLst>
                  <a:gd name="adj" fmla="val 7217"/>
                </a:avLst>
              </a:prstGeom>
              <a:noFill/>
              <a:ln w="12700">
                <a:solidFill>
                  <a:schemeClr val="accent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p:grpSp>
      </p:grpSp>
      <p:grpSp>
        <p:nvGrpSpPr>
          <p:cNvPr id="61" name="组合 60">
            <a:extLst>
              <a:ext uri="{FF2B5EF4-FFF2-40B4-BE49-F238E27FC236}">
                <a16:creationId xmlns:a16="http://schemas.microsoft.com/office/drawing/2014/main" id="{4B18A205-DF24-BE61-EA89-55C4658D4119}"/>
              </a:ext>
            </a:extLst>
          </p:cNvPr>
          <p:cNvGrpSpPr/>
          <p:nvPr/>
        </p:nvGrpSpPr>
        <p:grpSpPr>
          <a:xfrm>
            <a:off x="377309" y="3905288"/>
            <a:ext cx="5417473" cy="2618198"/>
            <a:chOff x="6169397" y="739678"/>
            <a:chExt cx="5417473" cy="2618198"/>
          </a:xfrm>
        </p:grpSpPr>
        <p:sp>
          <p:nvSpPr>
            <p:cNvPr id="57" name="矩形: 圆角 56">
              <a:extLst>
                <a:ext uri="{FF2B5EF4-FFF2-40B4-BE49-F238E27FC236}">
                  <a16:creationId xmlns:a16="http://schemas.microsoft.com/office/drawing/2014/main" id="{B43157EE-01A3-826C-E66A-A4A7ADC62309}"/>
                </a:ext>
              </a:extLst>
            </p:cNvPr>
            <p:cNvSpPr/>
            <p:nvPr/>
          </p:nvSpPr>
          <p:spPr>
            <a:xfrm>
              <a:off x="6169397" y="739678"/>
              <a:ext cx="5417473" cy="736041"/>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电子自旋</a:t>
              </a:r>
              <a:r>
                <a:rPr lang="en-US" altLang="zh-CN"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光子偏振分辨的</a:t>
              </a:r>
              <a:endParaRPr lang="en-US" altLang="zh-CN"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endParaRPr>
            </a:p>
            <a:p>
              <a:pPr algn="ctr"/>
              <a:r>
                <a:rPr lang="zh-CN" altLang="en-US"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非线性康普顿过程</a:t>
              </a:r>
              <a:endParaRPr lang="en-US" altLang="zh-CN" sz="32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endParaRPr>
            </a:p>
          </p:txBody>
        </p:sp>
        <p:pic>
          <p:nvPicPr>
            <p:cNvPr id="19" name="Picture 52">
              <a:extLst>
                <a:ext uri="{FF2B5EF4-FFF2-40B4-BE49-F238E27FC236}">
                  <a16:creationId xmlns:a16="http://schemas.microsoft.com/office/drawing/2014/main" id="{79C758C1-E1C0-87F7-6761-F65F1AD53D49}"/>
                </a:ext>
              </a:extLst>
            </p:cNvPr>
            <p:cNvPicPr>
              <a:picLocks noChangeAspect="1"/>
            </p:cNvPicPr>
            <p:nvPr/>
          </p:nvPicPr>
          <p:blipFill>
            <a:blip r:embed="rId7"/>
            <a:stretch>
              <a:fillRect/>
            </a:stretch>
          </p:blipFill>
          <p:spPr>
            <a:xfrm>
              <a:off x="6481719" y="1648759"/>
              <a:ext cx="2037297" cy="1317600"/>
            </a:xfrm>
            <a:prstGeom prst="rect">
              <a:avLst/>
            </a:prstGeom>
          </p:spPr>
        </p:pic>
        <p:pic>
          <p:nvPicPr>
            <p:cNvPr id="23" name="Picture 54">
              <a:extLst>
                <a:ext uri="{FF2B5EF4-FFF2-40B4-BE49-F238E27FC236}">
                  <a16:creationId xmlns:a16="http://schemas.microsoft.com/office/drawing/2014/main" id="{1CD0A9F6-A950-8C22-6F02-5BB7FCF20D7D}"/>
                </a:ext>
              </a:extLst>
            </p:cNvPr>
            <p:cNvPicPr>
              <a:picLocks noChangeAspect="1"/>
            </p:cNvPicPr>
            <p:nvPr/>
          </p:nvPicPr>
          <p:blipFill>
            <a:blip r:embed="rId8"/>
            <a:stretch>
              <a:fillRect/>
            </a:stretch>
          </p:blipFill>
          <p:spPr>
            <a:xfrm>
              <a:off x="9190701" y="1641355"/>
              <a:ext cx="2036290" cy="1317600"/>
            </a:xfrm>
            <a:prstGeom prst="rect">
              <a:avLst/>
            </a:prstGeom>
          </p:spPr>
        </p:pic>
        <p:sp>
          <p:nvSpPr>
            <p:cNvPr id="25" name="文本框 24">
              <a:extLst>
                <a:ext uri="{FF2B5EF4-FFF2-40B4-BE49-F238E27FC236}">
                  <a16:creationId xmlns:a16="http://schemas.microsoft.com/office/drawing/2014/main" id="{7CBEC047-0217-6B74-C569-A34F41939817}"/>
                </a:ext>
              </a:extLst>
            </p:cNvPr>
            <p:cNvSpPr txBox="1"/>
            <p:nvPr/>
          </p:nvSpPr>
          <p:spPr>
            <a:xfrm>
              <a:off x="6548184" y="2988720"/>
              <a:ext cx="1955494" cy="307777"/>
            </a:xfrm>
            <a:prstGeom prst="rect">
              <a:avLst/>
            </a:prstGeom>
            <a:noFill/>
          </p:spPr>
          <p:txBody>
            <a:bodyPr wrap="square">
              <a:spAutoFit/>
            </a:bodyPr>
            <a:lstStyle/>
            <a:p>
              <a:r>
                <a:rPr lang="en-US" altLang="zh-CN" sz="1400" dirty="0">
                  <a:latin typeface="Times New Roman" panose="02020603050405020304" pitchFamily="18" charset="0"/>
                  <a:ea typeface="KaiTi" panose="02010609060101010101" pitchFamily="49" charset="-122"/>
                  <a:cs typeface="Times New Roman" panose="02020603050405020304" pitchFamily="18" charset="0"/>
                </a:rPr>
                <a:t>PRL. 122, 154801 (2019)</a:t>
              </a:r>
              <a:endParaRPr lang="zh-CN" altLang="en-US" sz="1400"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26" name="TextBox 55">
              <a:extLst>
                <a:ext uri="{FF2B5EF4-FFF2-40B4-BE49-F238E27FC236}">
                  <a16:creationId xmlns:a16="http://schemas.microsoft.com/office/drawing/2014/main" id="{C7C59C3D-63E7-8974-F317-D64007F70CE2}"/>
                </a:ext>
              </a:extLst>
            </p:cNvPr>
            <p:cNvSpPr txBox="1"/>
            <p:nvPr/>
          </p:nvSpPr>
          <p:spPr>
            <a:xfrm>
              <a:off x="9248217" y="2987976"/>
              <a:ext cx="2036290" cy="307777"/>
            </a:xfrm>
            <a:prstGeom prst="rect">
              <a:avLst/>
            </a:prstGeom>
            <a:noFill/>
          </p:spPr>
          <p:txBody>
            <a:bodyPr wrap="square" rtlCol="0">
              <a:spAutoFit/>
            </a:bodyPr>
            <a:lstStyle/>
            <a:p>
              <a:pPr algn="ctr"/>
              <a:r>
                <a:rPr lang="en-US" sz="1400" dirty="0">
                  <a:latin typeface="Times New Roman" panose="02020603050405020304" pitchFamily="18" charset="0"/>
                  <a:ea typeface="KaiTi" panose="02010609060101010101" pitchFamily="49" charset="-122"/>
                  <a:cs typeface="Times New Roman" panose="02020603050405020304" pitchFamily="18" charset="0"/>
                </a:rPr>
                <a:t>PRL. 124, 014801 (2020) </a:t>
              </a:r>
            </a:p>
          </p:txBody>
        </p:sp>
        <p:sp>
          <p:nvSpPr>
            <p:cNvPr id="29" name="矩形: 圆角 28">
              <a:extLst>
                <a:ext uri="{FF2B5EF4-FFF2-40B4-BE49-F238E27FC236}">
                  <a16:creationId xmlns:a16="http://schemas.microsoft.com/office/drawing/2014/main" id="{67C52B56-6903-D078-7345-7A194988DF6C}"/>
                </a:ext>
              </a:extLst>
            </p:cNvPr>
            <p:cNvSpPr/>
            <p:nvPr/>
          </p:nvSpPr>
          <p:spPr>
            <a:xfrm>
              <a:off x="6169397" y="1560811"/>
              <a:ext cx="5417473" cy="1797065"/>
            </a:xfrm>
            <a:prstGeom prst="roundRect">
              <a:avLst>
                <a:gd name="adj" fmla="val 5967"/>
              </a:avLst>
            </a:prstGeom>
            <a:noFill/>
            <a:ln w="12700">
              <a:solidFill>
                <a:schemeClr val="accent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p:grpSp>
      <p:grpSp>
        <p:nvGrpSpPr>
          <p:cNvPr id="68" name="组合 67">
            <a:extLst>
              <a:ext uri="{FF2B5EF4-FFF2-40B4-BE49-F238E27FC236}">
                <a16:creationId xmlns:a16="http://schemas.microsoft.com/office/drawing/2014/main" id="{242A7A47-77BB-ACFE-D27A-6EA35C79C99C}"/>
              </a:ext>
            </a:extLst>
          </p:cNvPr>
          <p:cNvGrpSpPr/>
          <p:nvPr/>
        </p:nvGrpSpPr>
        <p:grpSpPr>
          <a:xfrm>
            <a:off x="6343817" y="3905288"/>
            <a:ext cx="5520192" cy="2618198"/>
            <a:chOff x="420209" y="3808539"/>
            <a:chExt cx="5520192" cy="2618198"/>
          </a:xfrm>
        </p:grpSpPr>
        <p:grpSp>
          <p:nvGrpSpPr>
            <p:cNvPr id="63" name="组合 62">
              <a:extLst>
                <a:ext uri="{FF2B5EF4-FFF2-40B4-BE49-F238E27FC236}">
                  <a16:creationId xmlns:a16="http://schemas.microsoft.com/office/drawing/2014/main" id="{3E0A67F7-FC1C-989C-3450-CDFC9FDF911E}"/>
                </a:ext>
              </a:extLst>
            </p:cNvPr>
            <p:cNvGrpSpPr/>
            <p:nvPr/>
          </p:nvGrpSpPr>
          <p:grpSpPr>
            <a:xfrm>
              <a:off x="420209" y="3808539"/>
              <a:ext cx="5520192" cy="2618198"/>
              <a:chOff x="5915" y="3707791"/>
              <a:chExt cx="5520192" cy="2509563"/>
            </a:xfrm>
          </p:grpSpPr>
          <p:sp>
            <p:nvSpPr>
              <p:cNvPr id="58" name="矩形: 圆角 57">
                <a:extLst>
                  <a:ext uri="{FF2B5EF4-FFF2-40B4-BE49-F238E27FC236}">
                    <a16:creationId xmlns:a16="http://schemas.microsoft.com/office/drawing/2014/main" id="{1F046ECC-E097-E286-14D8-B25620C1BEFE}"/>
                  </a:ext>
                </a:extLst>
              </p:cNvPr>
              <p:cNvSpPr/>
              <p:nvPr/>
            </p:nvSpPr>
            <p:spPr>
              <a:xfrm>
                <a:off x="5915" y="3707791"/>
                <a:ext cx="5520192" cy="705501"/>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轨道角动量守恒</a:t>
                </a:r>
                <a:endParaRPr lang="en-US" altLang="zh-CN"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endParaRPr>
              </a:p>
              <a:p>
                <a:pPr algn="ctr"/>
                <a:r>
                  <a:rPr lang="en-US" altLang="zh-CN"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挑战：真实激光脉冲中计算困难</a:t>
                </a:r>
                <a:r>
                  <a:rPr lang="en-US" altLang="zh-CN"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a:t>
                </a:r>
              </a:p>
            </p:txBody>
          </p:sp>
          <p:grpSp>
            <p:nvGrpSpPr>
              <p:cNvPr id="34" name="组合 33">
                <a:extLst>
                  <a:ext uri="{FF2B5EF4-FFF2-40B4-BE49-F238E27FC236}">
                    <a16:creationId xmlns:a16="http://schemas.microsoft.com/office/drawing/2014/main" id="{864F2C66-CC34-64B2-B1E3-0D4DD2988591}"/>
                  </a:ext>
                </a:extLst>
              </p:cNvPr>
              <p:cNvGrpSpPr/>
              <p:nvPr/>
            </p:nvGrpSpPr>
            <p:grpSpPr>
              <a:xfrm>
                <a:off x="53570" y="4489408"/>
                <a:ext cx="5472537" cy="1727946"/>
                <a:chOff x="16644" y="1482359"/>
                <a:chExt cx="5472537" cy="1727946"/>
              </a:xfrm>
            </p:grpSpPr>
            <p:sp>
              <p:nvSpPr>
                <p:cNvPr id="36" name="TextBox 55">
                  <a:extLst>
                    <a:ext uri="{FF2B5EF4-FFF2-40B4-BE49-F238E27FC236}">
                      <a16:creationId xmlns:a16="http://schemas.microsoft.com/office/drawing/2014/main" id="{EA34599D-E586-692B-5505-342C6F676557}"/>
                    </a:ext>
                  </a:extLst>
                </p:cNvPr>
                <p:cNvSpPr txBox="1"/>
                <p:nvPr/>
              </p:nvSpPr>
              <p:spPr>
                <a:xfrm>
                  <a:off x="3380852" y="2874205"/>
                  <a:ext cx="2021494" cy="295007"/>
                </a:xfrm>
                <a:prstGeom prst="rect">
                  <a:avLst/>
                </a:prstGeom>
                <a:noFill/>
              </p:spPr>
              <p:txBody>
                <a:bodyPr wrap="square" rtlCol="0">
                  <a:spAutoFit/>
                </a:bodyPr>
                <a:lstStyle/>
                <a:p>
                  <a:pPr algn="ctr"/>
                  <a:r>
                    <a:rPr lang="en-US" sz="1400" dirty="0">
                      <a:latin typeface="Times New Roman" panose="02020603050405020304" pitchFamily="18" charset="0"/>
                      <a:ea typeface="KaiTi" panose="02010609060101010101" pitchFamily="49" charset="-122"/>
                      <a:cs typeface="Times New Roman" panose="02020603050405020304" pitchFamily="18" charset="0"/>
                    </a:rPr>
                    <a:t>PRL. 134, 153802 (2025)</a:t>
                  </a:r>
                </a:p>
              </p:txBody>
            </p:sp>
            <p:sp>
              <p:nvSpPr>
                <p:cNvPr id="38" name="文本框 37">
                  <a:extLst>
                    <a:ext uri="{FF2B5EF4-FFF2-40B4-BE49-F238E27FC236}">
                      <a16:creationId xmlns:a16="http://schemas.microsoft.com/office/drawing/2014/main" id="{58E474C0-331E-B82B-EA5A-9AD4122BC611}"/>
                    </a:ext>
                  </a:extLst>
                </p:cNvPr>
                <p:cNvSpPr txBox="1"/>
                <p:nvPr/>
              </p:nvSpPr>
              <p:spPr>
                <a:xfrm>
                  <a:off x="414374" y="2875056"/>
                  <a:ext cx="2667000" cy="295007"/>
                </a:xfrm>
                <a:prstGeom prst="rect">
                  <a:avLst/>
                </a:prstGeom>
                <a:noFill/>
              </p:spPr>
              <p:txBody>
                <a:bodyPr wrap="square">
                  <a:spAutoFit/>
                </a:bodyPr>
                <a:lstStyle/>
                <a:p>
                  <a:pPr algn="ctr"/>
                  <a:r>
                    <a:rPr lang="en-US" altLang="zh-CN" sz="1400" dirty="0">
                      <a:latin typeface="Times New Roman" panose="02020603050405020304" pitchFamily="18" charset="0"/>
                      <a:ea typeface="KaiTi" panose="02010609060101010101" pitchFamily="49" charset="-122"/>
                      <a:cs typeface="Times New Roman" panose="02020603050405020304" pitchFamily="18" charset="0"/>
                    </a:rPr>
                    <a:t>PRD. 109, 016005 (2024)</a:t>
                  </a:r>
                  <a:endParaRPr lang="zh-CN" altLang="en-US" sz="1400"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39" name="矩形: 圆角 38">
                  <a:extLst>
                    <a:ext uri="{FF2B5EF4-FFF2-40B4-BE49-F238E27FC236}">
                      <a16:creationId xmlns:a16="http://schemas.microsoft.com/office/drawing/2014/main" id="{469081AB-E37B-38C9-E19E-88E7DD2EF204}"/>
                    </a:ext>
                  </a:extLst>
                </p:cNvPr>
                <p:cNvSpPr/>
                <p:nvPr/>
              </p:nvSpPr>
              <p:spPr>
                <a:xfrm>
                  <a:off x="16644" y="1482359"/>
                  <a:ext cx="5472537" cy="1727946"/>
                </a:xfrm>
                <a:prstGeom prst="roundRect">
                  <a:avLst>
                    <a:gd name="adj" fmla="val 6990"/>
                  </a:avLst>
                </a:prstGeom>
                <a:noFill/>
                <a:ln w="12700">
                  <a:solidFill>
                    <a:schemeClr val="accent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KaiTi" panose="02010609060101010101" pitchFamily="49" charset="-122"/>
                    <a:cs typeface="Times New Roman" panose="02020603050405020304" pitchFamily="18" charset="0"/>
                  </a:endParaRPr>
                </a:p>
              </p:txBody>
            </p:sp>
          </p:grpSp>
        </p:grpSp>
        <p:pic>
          <p:nvPicPr>
            <p:cNvPr id="64" name="图片 63">
              <a:extLst>
                <a:ext uri="{FF2B5EF4-FFF2-40B4-BE49-F238E27FC236}">
                  <a16:creationId xmlns:a16="http://schemas.microsoft.com/office/drawing/2014/main" id="{D5B8D927-05C6-6625-4163-BE3ED32B22ED}"/>
                </a:ext>
              </a:extLst>
            </p:cNvPr>
            <p:cNvPicPr>
              <a:picLocks noChangeAspect="1"/>
            </p:cNvPicPr>
            <p:nvPr/>
          </p:nvPicPr>
          <p:blipFill>
            <a:blip r:embed="rId9"/>
            <a:stretch>
              <a:fillRect/>
            </a:stretch>
          </p:blipFill>
          <p:spPr bwMode="auto">
            <a:xfrm>
              <a:off x="554107" y="4759377"/>
              <a:ext cx="3141120" cy="1317600"/>
            </a:xfrm>
            <a:prstGeom prst="rect">
              <a:avLst/>
            </a:prstGeom>
            <a:effectLst>
              <a:outerShdw blurRad="63500" sx="102000" sy="102000" algn="ctr" rotWithShape="0">
                <a:prstClr val="black">
                  <a:alpha val="40000"/>
                </a:prstClr>
              </a:outerShdw>
            </a:effectLst>
          </p:spPr>
        </p:pic>
      </p:grpSp>
      <p:grpSp>
        <p:nvGrpSpPr>
          <p:cNvPr id="101" name="组合 100">
            <a:extLst>
              <a:ext uri="{FF2B5EF4-FFF2-40B4-BE49-F238E27FC236}">
                <a16:creationId xmlns:a16="http://schemas.microsoft.com/office/drawing/2014/main" id="{75570750-7DA7-0073-8850-7E6938ED21CC}"/>
              </a:ext>
            </a:extLst>
          </p:cNvPr>
          <p:cNvGrpSpPr/>
          <p:nvPr/>
        </p:nvGrpSpPr>
        <p:grpSpPr>
          <a:xfrm>
            <a:off x="6343816" y="911101"/>
            <a:ext cx="5599627" cy="2620108"/>
            <a:chOff x="6507750" y="3806627"/>
            <a:chExt cx="5599627" cy="2620108"/>
          </a:xfrm>
        </p:grpSpPr>
        <p:grpSp>
          <p:nvGrpSpPr>
            <p:cNvPr id="70" name="组合 69">
              <a:extLst>
                <a:ext uri="{FF2B5EF4-FFF2-40B4-BE49-F238E27FC236}">
                  <a16:creationId xmlns:a16="http://schemas.microsoft.com/office/drawing/2014/main" id="{EAB3F1A4-E324-C2E3-291A-AC2DA0970853}"/>
                </a:ext>
              </a:extLst>
            </p:cNvPr>
            <p:cNvGrpSpPr/>
            <p:nvPr/>
          </p:nvGrpSpPr>
          <p:grpSpPr>
            <a:xfrm>
              <a:off x="6507750" y="3806627"/>
              <a:ext cx="5599627" cy="2620108"/>
              <a:chOff x="33867" y="3705959"/>
              <a:chExt cx="5599627" cy="2511394"/>
            </a:xfrm>
          </p:grpSpPr>
          <p:sp>
            <p:nvSpPr>
              <p:cNvPr id="84" name="矩形: 圆角 83">
                <a:extLst>
                  <a:ext uri="{FF2B5EF4-FFF2-40B4-BE49-F238E27FC236}">
                    <a16:creationId xmlns:a16="http://schemas.microsoft.com/office/drawing/2014/main" id="{ACA56667-D014-D1B0-BEC4-C0E24D61DCC4}"/>
                  </a:ext>
                </a:extLst>
              </p:cNvPr>
              <p:cNvSpPr/>
              <p:nvPr/>
            </p:nvSpPr>
            <p:spPr>
              <a:xfrm>
                <a:off x="33867" y="3705959"/>
                <a:ext cx="5459189" cy="705500"/>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辐射修正和高阶过程</a:t>
                </a:r>
                <a:endParaRPr lang="en-US" altLang="zh-CN"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endParaRPr>
              </a:p>
              <a:p>
                <a:pPr algn="ctr"/>
                <a:r>
                  <a:rPr lang="en-US" altLang="zh-CN"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需求：理论与实验需要更加精确的计算</a:t>
                </a:r>
                <a:r>
                  <a:rPr lang="en-US" altLang="zh-CN"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a:t>
                </a:r>
                <a:endParaRPr lang="en-US" altLang="zh-CN" sz="32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endParaRPr>
              </a:p>
            </p:txBody>
          </p:sp>
          <p:grpSp>
            <p:nvGrpSpPr>
              <p:cNvPr id="77" name="组合 76">
                <a:extLst>
                  <a:ext uri="{FF2B5EF4-FFF2-40B4-BE49-F238E27FC236}">
                    <a16:creationId xmlns:a16="http://schemas.microsoft.com/office/drawing/2014/main" id="{17841F22-E853-F9A7-7FB2-08DA7CF3C5ED}"/>
                  </a:ext>
                </a:extLst>
              </p:cNvPr>
              <p:cNvGrpSpPr/>
              <p:nvPr/>
            </p:nvGrpSpPr>
            <p:grpSpPr>
              <a:xfrm>
                <a:off x="33868" y="4489408"/>
                <a:ext cx="5599626" cy="1727945"/>
                <a:chOff x="-3058" y="1482359"/>
                <a:chExt cx="5599626" cy="1727945"/>
              </a:xfrm>
            </p:grpSpPr>
            <p:sp>
              <p:nvSpPr>
                <p:cNvPr id="80" name="TextBox 55">
                  <a:extLst>
                    <a:ext uri="{FF2B5EF4-FFF2-40B4-BE49-F238E27FC236}">
                      <a16:creationId xmlns:a16="http://schemas.microsoft.com/office/drawing/2014/main" id="{140BAE19-5FE2-3558-14F0-21CD379DE2E0}"/>
                    </a:ext>
                  </a:extLst>
                </p:cNvPr>
                <p:cNvSpPr txBox="1"/>
                <p:nvPr/>
              </p:nvSpPr>
              <p:spPr>
                <a:xfrm>
                  <a:off x="2929568" y="2861161"/>
                  <a:ext cx="2667000" cy="295007"/>
                </a:xfrm>
                <a:prstGeom prst="rect">
                  <a:avLst/>
                </a:prstGeom>
                <a:noFill/>
              </p:spPr>
              <p:txBody>
                <a:bodyPr wrap="square" rtlCol="0">
                  <a:spAutoFit/>
                </a:bodyPr>
                <a:lstStyle/>
                <a:p>
                  <a:pPr algn="ctr"/>
                  <a:r>
                    <a:rPr lang="en-US" altLang="zh-CN" sz="1400" dirty="0">
                      <a:latin typeface="Times New Roman" panose="02020603050405020304" pitchFamily="18" charset="0"/>
                      <a:ea typeface="KaiTi" panose="02010609060101010101" pitchFamily="49" charset="-122"/>
                      <a:cs typeface="Times New Roman" panose="02020603050405020304" pitchFamily="18" charset="0"/>
                    </a:rPr>
                    <a:t>PRD. 102, 016018 (2020)</a:t>
                  </a:r>
                  <a:endParaRPr lang="zh-CN" altLang="en-US" sz="1400"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82" name="文本框 81">
                  <a:extLst>
                    <a:ext uri="{FF2B5EF4-FFF2-40B4-BE49-F238E27FC236}">
                      <a16:creationId xmlns:a16="http://schemas.microsoft.com/office/drawing/2014/main" id="{9C1F165D-1B42-23CC-CDE1-7292F03744FF}"/>
                    </a:ext>
                  </a:extLst>
                </p:cNvPr>
                <p:cNvSpPr txBox="1"/>
                <p:nvPr/>
              </p:nvSpPr>
              <p:spPr>
                <a:xfrm>
                  <a:off x="262568" y="2864565"/>
                  <a:ext cx="2667000" cy="295007"/>
                </a:xfrm>
                <a:prstGeom prst="rect">
                  <a:avLst/>
                </a:prstGeom>
                <a:noFill/>
              </p:spPr>
              <p:txBody>
                <a:bodyPr wrap="square">
                  <a:spAutoFit/>
                </a:bodyPr>
                <a:lstStyle/>
                <a:p>
                  <a:pPr algn="ctr"/>
                  <a:r>
                    <a:rPr lang="en-US" altLang="zh-CN" sz="1400" dirty="0">
                      <a:latin typeface="Times New Roman" panose="02020603050405020304" pitchFamily="18" charset="0"/>
                      <a:ea typeface="KaiTi" panose="02010609060101010101" pitchFamily="49" charset="-122"/>
                      <a:cs typeface="Times New Roman" panose="02020603050405020304" pitchFamily="18" charset="0"/>
                    </a:rPr>
                    <a:t>PRL. 122, 190404 (2019)</a:t>
                  </a:r>
                  <a:endParaRPr lang="zh-CN" altLang="en-US" sz="1400"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83" name="矩形: 圆角 82">
                  <a:extLst>
                    <a:ext uri="{FF2B5EF4-FFF2-40B4-BE49-F238E27FC236}">
                      <a16:creationId xmlns:a16="http://schemas.microsoft.com/office/drawing/2014/main" id="{16BC3BF5-710C-4C6D-9335-C5B79C079F58}"/>
                    </a:ext>
                  </a:extLst>
                </p:cNvPr>
                <p:cNvSpPr/>
                <p:nvPr/>
              </p:nvSpPr>
              <p:spPr>
                <a:xfrm>
                  <a:off x="-3058" y="1482359"/>
                  <a:ext cx="5459188" cy="1727945"/>
                </a:xfrm>
                <a:prstGeom prst="roundRect">
                  <a:avLst>
                    <a:gd name="adj" fmla="val 7323"/>
                  </a:avLst>
                </a:prstGeom>
                <a:noFill/>
                <a:ln w="12700">
                  <a:solidFill>
                    <a:schemeClr val="accent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KaiTi" panose="02010609060101010101" pitchFamily="49" charset="-122"/>
                    <a:cs typeface="Times New Roman" panose="02020603050405020304" pitchFamily="18" charset="0"/>
                  </a:endParaRPr>
                </a:p>
              </p:txBody>
            </p:sp>
          </p:grpSp>
        </p:grpSp>
        <p:pic>
          <p:nvPicPr>
            <p:cNvPr id="98" name="图片 97">
              <a:extLst>
                <a:ext uri="{FF2B5EF4-FFF2-40B4-BE49-F238E27FC236}">
                  <a16:creationId xmlns:a16="http://schemas.microsoft.com/office/drawing/2014/main" id="{3C2E9037-B2F4-B163-E5EB-B6D1E61336B6}"/>
                </a:ext>
              </a:extLst>
            </p:cNvPr>
            <p:cNvPicPr>
              <a:picLocks noChangeAspect="1"/>
            </p:cNvPicPr>
            <p:nvPr/>
          </p:nvPicPr>
          <p:blipFill>
            <a:blip r:embed="rId10"/>
            <a:stretch>
              <a:fillRect/>
            </a:stretch>
          </p:blipFill>
          <p:spPr>
            <a:xfrm>
              <a:off x="6825685" y="4691685"/>
              <a:ext cx="2641534" cy="1317600"/>
            </a:xfrm>
            <a:prstGeom prst="rect">
              <a:avLst/>
            </a:prstGeom>
            <a:effectLst>
              <a:outerShdw blurRad="63500" sx="102000" sy="102000" algn="ctr" rotWithShape="0">
                <a:prstClr val="black">
                  <a:alpha val="40000"/>
                </a:prstClr>
              </a:outerShdw>
            </a:effectLst>
          </p:spPr>
        </p:pic>
        <p:pic>
          <p:nvPicPr>
            <p:cNvPr id="100" name="图片 99">
              <a:extLst>
                <a:ext uri="{FF2B5EF4-FFF2-40B4-BE49-F238E27FC236}">
                  <a16:creationId xmlns:a16="http://schemas.microsoft.com/office/drawing/2014/main" id="{EB44059C-764C-81F1-3A56-8A60961EC180}"/>
                </a:ext>
              </a:extLst>
            </p:cNvPr>
            <p:cNvPicPr>
              <a:picLocks noChangeAspect="1"/>
            </p:cNvPicPr>
            <p:nvPr/>
          </p:nvPicPr>
          <p:blipFill>
            <a:blip r:embed="rId11"/>
            <a:stretch>
              <a:fillRect/>
            </a:stretch>
          </p:blipFill>
          <p:spPr>
            <a:xfrm>
              <a:off x="9636919" y="4685135"/>
              <a:ext cx="2193370" cy="1317600"/>
            </a:xfrm>
            <a:prstGeom prst="rect">
              <a:avLst/>
            </a:prstGeom>
            <a:effectLst>
              <a:outerShdw blurRad="63500" sx="102000" sy="102000" algn="ctr" rotWithShape="0">
                <a:prstClr val="black">
                  <a:alpha val="40000"/>
                </a:prstClr>
              </a:outerShdw>
            </a:effectLst>
          </p:spPr>
        </p:pic>
      </p:grpSp>
      <p:pic>
        <p:nvPicPr>
          <p:cNvPr id="11" name="图片 10">
            <a:extLst>
              <a:ext uri="{FF2B5EF4-FFF2-40B4-BE49-F238E27FC236}">
                <a16:creationId xmlns:a16="http://schemas.microsoft.com/office/drawing/2014/main" id="{C7930FC6-52DD-737F-0C12-FB46953B907C}"/>
              </a:ext>
            </a:extLst>
          </p:cNvPr>
          <p:cNvPicPr>
            <a:picLocks noChangeAspect="1"/>
          </p:cNvPicPr>
          <p:nvPr/>
        </p:nvPicPr>
        <p:blipFill>
          <a:blip r:embed="rId12"/>
          <a:stretch>
            <a:fillRect/>
          </a:stretch>
        </p:blipFill>
        <p:spPr>
          <a:xfrm>
            <a:off x="9766072" y="4853811"/>
            <a:ext cx="1997652" cy="1317600"/>
          </a:xfrm>
          <a:prstGeom prst="rect">
            <a:avLst/>
          </a:prstGeom>
          <a:effectLst>
            <a:outerShdw blurRad="63500" sx="102000" sy="102000" algn="ctr" rotWithShape="0">
              <a:prstClr val="black">
                <a:alpha val="40000"/>
              </a:prstClr>
            </a:outerShdw>
          </a:effectLst>
        </p:spPr>
      </p:pic>
      <p:sp>
        <p:nvSpPr>
          <p:cNvPr id="9" name="文本框 7">
            <a:extLst>
              <a:ext uri="{FF2B5EF4-FFF2-40B4-BE49-F238E27FC236}">
                <a16:creationId xmlns:a16="http://schemas.microsoft.com/office/drawing/2014/main" id="{BCCD30C7-E4AA-1603-D284-CCAC9C10E05F}"/>
              </a:ext>
            </a:extLst>
          </p:cNvPr>
          <p:cNvSpPr txBox="1"/>
          <p:nvPr/>
        </p:nvSpPr>
        <p:spPr>
          <a:xfrm>
            <a:off x="746838" y="124906"/>
            <a:ext cx="3108543" cy="523220"/>
          </a:xfrm>
          <a:prstGeom prst="rect">
            <a:avLst/>
          </a:prstGeom>
          <a:noFill/>
        </p:spPr>
        <p:txBody>
          <a:bodyPr wrap="none" rtlCol="0">
            <a:spAutoFit/>
          </a:bodyPr>
          <a:lstStyle/>
          <a:p>
            <a:r>
              <a:rPr lang="zh-CN" altLang="en-US" sz="2800" b="1" dirty="0">
                <a:gradFill>
                  <a:gsLst>
                    <a:gs pos="0">
                      <a:srgbClr val="E30613"/>
                    </a:gs>
                    <a:gs pos="100000">
                      <a:srgbClr val="81040B"/>
                    </a:gs>
                  </a:gsLst>
                  <a:lin ang="5400000" scaled="1"/>
                </a:gradFill>
                <a:latin typeface="楷体" panose="02010609060101010101" pitchFamily="49" charset="-122"/>
                <a:ea typeface="楷体" panose="02010609060101010101" pitchFamily="49" charset="-122"/>
                <a:sym typeface="+mn-ea"/>
              </a:rPr>
              <a:t>非线性康普顿散射</a:t>
            </a:r>
          </a:p>
        </p:txBody>
      </p:sp>
      <p:sp>
        <p:nvSpPr>
          <p:cNvPr id="8" name="Slide Number Placeholder 7">
            <a:extLst>
              <a:ext uri="{FF2B5EF4-FFF2-40B4-BE49-F238E27FC236}">
                <a16:creationId xmlns:a16="http://schemas.microsoft.com/office/drawing/2014/main" id="{7745036D-97AC-2683-1846-AEC23F4BFEB6}"/>
              </a:ext>
            </a:extLst>
          </p:cNvPr>
          <p:cNvSpPr>
            <a:spLocks noGrp="1"/>
          </p:cNvSpPr>
          <p:nvPr>
            <p:ph type="sldNum" sz="quarter" idx="12"/>
          </p:nvPr>
        </p:nvSpPr>
        <p:spPr/>
        <p:txBody>
          <a:bodyPr/>
          <a:lstStyle/>
          <a:p>
            <a:fld id="{2DD48D3E-B07C-4BE8-84F7-DD272BD0532C}" type="slidenum">
              <a:rPr lang="zh-CN" altLang="en-US" smtClean="0"/>
              <a:t>5</a:t>
            </a:fld>
            <a:endParaRPr lang="zh-CN" altLang="en-US"/>
          </a:p>
        </p:txBody>
      </p:sp>
    </p:spTree>
    <p:extLst>
      <p:ext uri="{BB962C8B-B14F-4D97-AF65-F5344CB8AC3E}">
        <p14:creationId xmlns:p14="http://schemas.microsoft.com/office/powerpoint/2010/main" val="2267265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3C90A-CCB6-E437-1EB2-1D425163F044}"/>
            </a:ext>
          </a:extLst>
        </p:cNvPr>
        <p:cNvGrpSpPr/>
        <p:nvPr/>
      </p:nvGrpSpPr>
      <p:grpSpPr>
        <a:xfrm>
          <a:off x="0" y="0"/>
          <a:ext cx="0" cy="0"/>
          <a:chOff x="0" y="0"/>
          <a:chExt cx="0" cy="0"/>
        </a:xfrm>
      </p:grpSpPr>
      <p:pic>
        <p:nvPicPr>
          <p:cNvPr id="2" name="Picture 2" descr="E:\Hou\信息化建设\web\校徽相关\xjtu.png">
            <a:extLst>
              <a:ext uri="{FF2B5EF4-FFF2-40B4-BE49-F238E27FC236}">
                <a16:creationId xmlns:a16="http://schemas.microsoft.com/office/drawing/2014/main" id="{7F31FAD7-40DA-E56E-8897-99056BECA18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3" t="-1001" r="53439" b="77637"/>
          <a:stretch>
            <a:fillRect/>
          </a:stretch>
        </p:blipFill>
        <p:spPr bwMode="auto">
          <a:xfrm>
            <a:off x="9955555" y="181032"/>
            <a:ext cx="2111188" cy="58966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a:extLst>
              <a:ext uri="{FF2B5EF4-FFF2-40B4-BE49-F238E27FC236}">
                <a16:creationId xmlns:a16="http://schemas.microsoft.com/office/drawing/2014/main" id="{BA87F9BE-FD57-4BEF-E609-602316D50503}"/>
              </a:ext>
            </a:extLst>
          </p:cNvPr>
          <p:cNvGrpSpPr/>
          <p:nvPr/>
        </p:nvGrpSpPr>
        <p:grpSpPr>
          <a:xfrm>
            <a:off x="127464" y="299651"/>
            <a:ext cx="435327" cy="405245"/>
            <a:chOff x="290945" y="346364"/>
            <a:chExt cx="859090" cy="799725"/>
          </a:xfrm>
        </p:grpSpPr>
        <p:sp>
          <p:nvSpPr>
            <p:cNvPr id="4" name="圆角矩形 3">
              <a:extLst>
                <a:ext uri="{FF2B5EF4-FFF2-40B4-BE49-F238E27FC236}">
                  <a16:creationId xmlns:a16="http://schemas.microsoft.com/office/drawing/2014/main" id="{F5A788F1-6087-148D-B2F9-47D6C03FA550}"/>
                </a:ext>
              </a:extLst>
            </p:cNvPr>
            <p:cNvSpPr>
              <a:spLocks noChangeAspect="1"/>
            </p:cNvSpPr>
            <p:nvPr/>
          </p:nvSpPr>
          <p:spPr>
            <a:xfrm>
              <a:off x="290945" y="346364"/>
              <a:ext cx="648000" cy="648000"/>
            </a:xfrm>
            <a:prstGeom prst="roundRect">
              <a:avLst/>
            </a:prstGeom>
            <a:noFill/>
            <a:ln w="539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Times New Roman" panose="02020603050405020304" pitchFamily="18" charset="0"/>
                <a:ea typeface="KaiTi" panose="02010609060101010101" pitchFamily="49" charset="-122"/>
                <a:cs typeface="Times New Roman" panose="02020603050405020304" pitchFamily="18" charset="0"/>
              </a:endParaRPr>
            </a:p>
          </p:txBody>
        </p:sp>
        <p:sp useBgFill="1">
          <p:nvSpPr>
            <p:cNvPr id="5" name="圆角矩形 4">
              <a:extLst>
                <a:ext uri="{FF2B5EF4-FFF2-40B4-BE49-F238E27FC236}">
                  <a16:creationId xmlns:a16="http://schemas.microsoft.com/office/drawing/2014/main" id="{DAB54D82-4EC2-59FA-6A40-36880AF423A4}"/>
                </a:ext>
              </a:extLst>
            </p:cNvPr>
            <p:cNvSpPr>
              <a:spLocks noChangeAspect="1"/>
            </p:cNvSpPr>
            <p:nvPr/>
          </p:nvSpPr>
          <p:spPr>
            <a:xfrm>
              <a:off x="528654" y="526125"/>
              <a:ext cx="540000" cy="540000"/>
            </a:xfrm>
            <a:prstGeom prst="round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6" name="圆角矩形 5">
              <a:extLst>
                <a:ext uri="{FF2B5EF4-FFF2-40B4-BE49-F238E27FC236}">
                  <a16:creationId xmlns:a16="http://schemas.microsoft.com/office/drawing/2014/main" id="{94FEAA48-0FF6-3363-EF49-84399BBDD3B1}"/>
                </a:ext>
              </a:extLst>
            </p:cNvPr>
            <p:cNvSpPr>
              <a:spLocks noChangeAspect="1"/>
            </p:cNvSpPr>
            <p:nvPr/>
          </p:nvSpPr>
          <p:spPr>
            <a:xfrm>
              <a:off x="610035" y="606089"/>
              <a:ext cx="540000" cy="540000"/>
            </a:xfrm>
            <a:prstGeom prst="roundRect">
              <a:avLst/>
            </a:prstGeom>
            <a:solidFill>
              <a:srgbClr val="C0000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Times New Roman" panose="02020603050405020304" pitchFamily="18" charset="0"/>
                <a:ea typeface="KaiTi" panose="02010609060101010101" pitchFamily="49" charset="-122"/>
                <a:cs typeface="Times New Roman" panose="02020603050405020304" pitchFamily="18" charset="0"/>
              </a:endParaRPr>
            </a:p>
          </p:txBody>
        </p:sp>
      </p:grpSp>
      <p:cxnSp>
        <p:nvCxnSpPr>
          <p:cNvPr id="7" name="直接连接符 6">
            <a:extLst>
              <a:ext uri="{FF2B5EF4-FFF2-40B4-BE49-F238E27FC236}">
                <a16:creationId xmlns:a16="http://schemas.microsoft.com/office/drawing/2014/main" id="{C3F28D66-B089-F20C-DCB8-562ECAB9F0FB}"/>
              </a:ext>
            </a:extLst>
          </p:cNvPr>
          <p:cNvCxnSpPr/>
          <p:nvPr/>
        </p:nvCxnSpPr>
        <p:spPr>
          <a:xfrm>
            <a:off x="821743" y="704895"/>
            <a:ext cx="904708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18">
            <a:extLst>
              <a:ext uri="{FF2B5EF4-FFF2-40B4-BE49-F238E27FC236}">
                <a16:creationId xmlns:a16="http://schemas.microsoft.com/office/drawing/2014/main" id="{4BB48F20-1C2F-AEC7-9EEC-2F4C1824A7EF}"/>
              </a:ext>
            </a:extLst>
          </p:cNvPr>
          <p:cNvSpPr txBox="1"/>
          <p:nvPr/>
        </p:nvSpPr>
        <p:spPr>
          <a:xfrm>
            <a:off x="81581" y="3710029"/>
            <a:ext cx="6728293" cy="461665"/>
          </a:xfrm>
          <a:prstGeom prst="rect">
            <a:avLst/>
          </a:prstGeom>
          <a:noFill/>
        </p:spPr>
        <p:txBody>
          <a:bodyPr wrap="square" rtlCol="0">
            <a:spAutoFit/>
          </a:bodyPr>
          <a:lstStyle/>
          <a:p>
            <a:pPr marL="342900" indent="-342900">
              <a:buFont typeface="Wingdings" pitchFamily="2" charset="2"/>
              <a:buChar char="Ø"/>
            </a:pPr>
            <a:r>
              <a:rPr lang="zh-CN" altLang="en-US" sz="2400" dirty="0">
                <a:latin typeface="Times New Roman" panose="02020603050405020304" pitchFamily="18" charset="0"/>
                <a:ea typeface="KaiTi" panose="02010609060101010101" pitchFamily="49" charset="-122"/>
                <a:cs typeface="Times New Roman" panose="02020603050405020304" pitchFamily="18" charset="0"/>
              </a:rPr>
              <a:t>基于非线性康普顿散射角动量粒子源方案</a:t>
            </a:r>
            <a:endParaRPr lang="en-US" altLang="zh-CN" sz="3600" dirty="0">
              <a:latin typeface="Times New Roman" panose="02020603050405020304" pitchFamily="18" charset="0"/>
              <a:ea typeface="KaiTi" panose="02010609060101010101" pitchFamily="49" charset="-122"/>
              <a:cs typeface="Times New Roman" panose="02020603050405020304" pitchFamily="18" charset="0"/>
            </a:endParaRPr>
          </a:p>
        </p:txBody>
      </p:sp>
      <p:grpSp>
        <p:nvGrpSpPr>
          <p:cNvPr id="35" name="组合 34">
            <a:extLst>
              <a:ext uri="{FF2B5EF4-FFF2-40B4-BE49-F238E27FC236}">
                <a16:creationId xmlns:a16="http://schemas.microsoft.com/office/drawing/2014/main" id="{483FB19E-5925-F1BF-E8F4-A3689719DD04}"/>
              </a:ext>
            </a:extLst>
          </p:cNvPr>
          <p:cNvGrpSpPr/>
          <p:nvPr/>
        </p:nvGrpSpPr>
        <p:grpSpPr>
          <a:xfrm>
            <a:off x="5793059" y="4223988"/>
            <a:ext cx="3397625" cy="2392166"/>
            <a:chOff x="4012774" y="1378393"/>
            <a:chExt cx="3397625" cy="2392166"/>
          </a:xfrm>
        </p:grpSpPr>
        <p:grpSp>
          <p:nvGrpSpPr>
            <p:cNvPr id="20" name="组合 19">
              <a:extLst>
                <a:ext uri="{FF2B5EF4-FFF2-40B4-BE49-F238E27FC236}">
                  <a16:creationId xmlns:a16="http://schemas.microsoft.com/office/drawing/2014/main" id="{C442D303-8ACE-3E02-295B-60DC246ED489}"/>
                </a:ext>
              </a:extLst>
            </p:cNvPr>
            <p:cNvGrpSpPr/>
            <p:nvPr/>
          </p:nvGrpSpPr>
          <p:grpSpPr>
            <a:xfrm>
              <a:off x="4012774" y="1378393"/>
              <a:ext cx="3397625" cy="2392166"/>
              <a:chOff x="0" y="1746246"/>
              <a:chExt cx="3397625" cy="2392166"/>
            </a:xfrm>
          </p:grpSpPr>
          <p:grpSp>
            <p:nvGrpSpPr>
              <p:cNvPr id="21" name="组合 20">
                <a:extLst>
                  <a:ext uri="{FF2B5EF4-FFF2-40B4-BE49-F238E27FC236}">
                    <a16:creationId xmlns:a16="http://schemas.microsoft.com/office/drawing/2014/main" id="{79714B63-6879-9FB6-6E02-277A1550BDB4}"/>
                  </a:ext>
                </a:extLst>
              </p:cNvPr>
              <p:cNvGrpSpPr/>
              <p:nvPr/>
            </p:nvGrpSpPr>
            <p:grpSpPr>
              <a:xfrm>
                <a:off x="0" y="1746246"/>
                <a:ext cx="3397625" cy="461665"/>
                <a:chOff x="0" y="1452246"/>
                <a:chExt cx="3397625" cy="461665"/>
              </a:xfrm>
            </p:grpSpPr>
            <p:sp>
              <p:nvSpPr>
                <p:cNvPr id="31" name="矩形: 圆角 30">
                  <a:extLst>
                    <a:ext uri="{FF2B5EF4-FFF2-40B4-BE49-F238E27FC236}">
                      <a16:creationId xmlns:a16="http://schemas.microsoft.com/office/drawing/2014/main" id="{30291E21-E2C4-BE66-A917-DB38E13B8519}"/>
                    </a:ext>
                  </a:extLst>
                </p:cNvPr>
                <p:cNvSpPr/>
                <p:nvPr/>
              </p:nvSpPr>
              <p:spPr>
                <a:xfrm>
                  <a:off x="63427" y="1474622"/>
                  <a:ext cx="3334198" cy="416915"/>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p:sp>
              <p:nvSpPr>
                <p:cNvPr id="32" name="TextBox 18">
                  <a:extLst>
                    <a:ext uri="{FF2B5EF4-FFF2-40B4-BE49-F238E27FC236}">
                      <a16:creationId xmlns:a16="http://schemas.microsoft.com/office/drawing/2014/main" id="{882B80F7-00F4-2666-1838-8F57A4F2D8E9}"/>
                    </a:ext>
                  </a:extLst>
                </p:cNvPr>
                <p:cNvSpPr txBox="1"/>
                <p:nvPr/>
              </p:nvSpPr>
              <p:spPr>
                <a:xfrm>
                  <a:off x="0" y="1452246"/>
                  <a:ext cx="3397624" cy="461665"/>
                </a:xfrm>
                <a:prstGeom prst="rect">
                  <a:avLst/>
                </a:prstGeom>
                <a:noFill/>
              </p:spPr>
              <p:txBody>
                <a:bodyPr wrap="square" rtlCol="0">
                  <a:spAutoFit/>
                </a:bodyPr>
                <a:lstStyle/>
                <a:p>
                  <a:pPr algn="ctr"/>
                  <a:r>
                    <a:rPr lang="zh-CN" altLang="en-US" sz="24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偏振伽马光源</a:t>
                  </a:r>
                  <a:endParaRPr lang="en-US" altLang="zh-CN" sz="24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endParaRPr>
                </a:p>
              </p:txBody>
            </p:sp>
          </p:grpSp>
          <p:sp>
            <p:nvSpPr>
              <p:cNvPr id="22" name="矩形: 圆角 21">
                <a:extLst>
                  <a:ext uri="{FF2B5EF4-FFF2-40B4-BE49-F238E27FC236}">
                    <a16:creationId xmlns:a16="http://schemas.microsoft.com/office/drawing/2014/main" id="{74B6B9CC-07CF-909E-6138-286C1F1382DC}"/>
                  </a:ext>
                </a:extLst>
              </p:cNvPr>
              <p:cNvSpPr/>
              <p:nvPr/>
            </p:nvSpPr>
            <p:spPr>
              <a:xfrm>
                <a:off x="83129" y="2296843"/>
                <a:ext cx="3314495" cy="1802746"/>
              </a:xfrm>
              <a:prstGeom prst="roundRect">
                <a:avLst>
                  <a:gd name="adj" fmla="val 6990"/>
                </a:avLst>
              </a:prstGeom>
              <a:noFill/>
              <a:ln w="12700">
                <a:solidFill>
                  <a:schemeClr val="accent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30" name="TextBox 55">
                <a:extLst>
                  <a:ext uri="{FF2B5EF4-FFF2-40B4-BE49-F238E27FC236}">
                    <a16:creationId xmlns:a16="http://schemas.microsoft.com/office/drawing/2014/main" id="{F2BF668F-F074-29F5-77F8-D46BCA4D79BF}"/>
                  </a:ext>
                </a:extLst>
              </p:cNvPr>
              <p:cNvSpPr txBox="1"/>
              <p:nvPr/>
            </p:nvSpPr>
            <p:spPr>
              <a:xfrm>
                <a:off x="289557" y="3799858"/>
                <a:ext cx="2925979" cy="338554"/>
              </a:xfrm>
              <a:prstGeom prst="rect">
                <a:avLst/>
              </a:prstGeom>
              <a:noFill/>
            </p:spPr>
            <p:txBody>
              <a:bodyPr wrap="square" rtlCol="0">
                <a:spAutoFit/>
              </a:bodyPr>
              <a:lstStyle/>
              <a:p>
                <a:pPr algn="ctr"/>
                <a:r>
                  <a:rPr lang="en-US" sz="1600" dirty="0">
                    <a:latin typeface="Times New Roman" panose="02020603050405020304" pitchFamily="18" charset="0"/>
                    <a:ea typeface="KaiTi" panose="02010609060101010101" pitchFamily="49" charset="-122"/>
                    <a:cs typeface="Times New Roman" panose="02020603050405020304" pitchFamily="18" charset="0"/>
                  </a:rPr>
                  <a:t>MRE 5, 054402 (2020)</a:t>
                </a:r>
              </a:p>
            </p:txBody>
          </p:sp>
        </p:grpSp>
        <p:pic>
          <p:nvPicPr>
            <p:cNvPr id="33" name="Picture 51">
              <a:extLst>
                <a:ext uri="{FF2B5EF4-FFF2-40B4-BE49-F238E27FC236}">
                  <a16:creationId xmlns:a16="http://schemas.microsoft.com/office/drawing/2014/main" id="{A8C6A1C4-432D-66D7-4B91-344782A41F6A}"/>
                </a:ext>
              </a:extLst>
            </p:cNvPr>
            <p:cNvPicPr>
              <a:picLocks/>
            </p:cNvPicPr>
            <p:nvPr/>
          </p:nvPicPr>
          <p:blipFill>
            <a:blip r:embed="rId4"/>
            <a:stretch>
              <a:fillRect/>
            </a:stretch>
          </p:blipFill>
          <p:spPr>
            <a:xfrm>
              <a:off x="4115084" y="1924398"/>
              <a:ext cx="3282544" cy="1620000"/>
            </a:xfrm>
            <a:prstGeom prst="rect">
              <a:avLst/>
            </a:prstGeom>
          </p:spPr>
        </p:pic>
      </p:grpSp>
      <p:grpSp>
        <p:nvGrpSpPr>
          <p:cNvPr id="27" name="组合 26">
            <a:extLst>
              <a:ext uri="{FF2B5EF4-FFF2-40B4-BE49-F238E27FC236}">
                <a16:creationId xmlns:a16="http://schemas.microsoft.com/office/drawing/2014/main" id="{D3539A6C-F824-EB43-CEB0-6BE78BE73A97}"/>
              </a:ext>
            </a:extLst>
          </p:cNvPr>
          <p:cNvGrpSpPr/>
          <p:nvPr/>
        </p:nvGrpSpPr>
        <p:grpSpPr>
          <a:xfrm>
            <a:off x="21496" y="1301613"/>
            <a:ext cx="12070976" cy="2396188"/>
            <a:chOff x="21496" y="1301613"/>
            <a:chExt cx="12070976" cy="2396188"/>
          </a:xfrm>
        </p:grpSpPr>
        <p:grpSp>
          <p:nvGrpSpPr>
            <p:cNvPr id="110" name="组合 109">
              <a:extLst>
                <a:ext uri="{FF2B5EF4-FFF2-40B4-BE49-F238E27FC236}">
                  <a16:creationId xmlns:a16="http://schemas.microsoft.com/office/drawing/2014/main" id="{DFBEC7CA-5D0D-D983-7398-06570269D99C}"/>
                </a:ext>
              </a:extLst>
            </p:cNvPr>
            <p:cNvGrpSpPr/>
            <p:nvPr/>
          </p:nvGrpSpPr>
          <p:grpSpPr>
            <a:xfrm>
              <a:off x="21496" y="1301613"/>
              <a:ext cx="3397625" cy="2396188"/>
              <a:chOff x="50661" y="4170083"/>
              <a:chExt cx="3397625" cy="2396188"/>
            </a:xfrm>
          </p:grpSpPr>
          <p:grpSp>
            <p:nvGrpSpPr>
              <p:cNvPr id="54" name="组合 53">
                <a:extLst>
                  <a:ext uri="{FF2B5EF4-FFF2-40B4-BE49-F238E27FC236}">
                    <a16:creationId xmlns:a16="http://schemas.microsoft.com/office/drawing/2014/main" id="{10B772FC-A74E-9831-37DB-8AD98E3B8222}"/>
                  </a:ext>
                </a:extLst>
              </p:cNvPr>
              <p:cNvGrpSpPr/>
              <p:nvPr/>
            </p:nvGrpSpPr>
            <p:grpSpPr>
              <a:xfrm>
                <a:off x="50661" y="4170083"/>
                <a:ext cx="3397625" cy="2396188"/>
                <a:chOff x="0" y="1742224"/>
                <a:chExt cx="3397625" cy="2396188"/>
              </a:xfrm>
            </p:grpSpPr>
            <p:grpSp>
              <p:nvGrpSpPr>
                <p:cNvPr id="96" name="组合 95">
                  <a:extLst>
                    <a:ext uri="{FF2B5EF4-FFF2-40B4-BE49-F238E27FC236}">
                      <a16:creationId xmlns:a16="http://schemas.microsoft.com/office/drawing/2014/main" id="{4FDDEBCB-552A-64B6-4249-63813C45315B}"/>
                    </a:ext>
                  </a:extLst>
                </p:cNvPr>
                <p:cNvGrpSpPr/>
                <p:nvPr/>
              </p:nvGrpSpPr>
              <p:grpSpPr>
                <a:xfrm>
                  <a:off x="0" y="1742224"/>
                  <a:ext cx="3397625" cy="461665"/>
                  <a:chOff x="0" y="1448224"/>
                  <a:chExt cx="3397625" cy="461665"/>
                </a:xfrm>
              </p:grpSpPr>
              <p:sp>
                <p:nvSpPr>
                  <p:cNvPr id="104" name="矩形: 圆角 103">
                    <a:extLst>
                      <a:ext uri="{FF2B5EF4-FFF2-40B4-BE49-F238E27FC236}">
                        <a16:creationId xmlns:a16="http://schemas.microsoft.com/office/drawing/2014/main" id="{94A2962E-F130-4429-CB94-6F8C1965F94B}"/>
                      </a:ext>
                    </a:extLst>
                  </p:cNvPr>
                  <p:cNvSpPr/>
                  <p:nvPr/>
                </p:nvSpPr>
                <p:spPr>
                  <a:xfrm>
                    <a:off x="63427" y="1474622"/>
                    <a:ext cx="3334198" cy="416915"/>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p:sp>
                <p:nvSpPr>
                  <p:cNvPr id="105" name="TextBox 18">
                    <a:extLst>
                      <a:ext uri="{FF2B5EF4-FFF2-40B4-BE49-F238E27FC236}">
                        <a16:creationId xmlns:a16="http://schemas.microsoft.com/office/drawing/2014/main" id="{931D8AAB-8845-D90E-5B52-579B87CB8647}"/>
                      </a:ext>
                    </a:extLst>
                  </p:cNvPr>
                  <p:cNvSpPr txBox="1"/>
                  <p:nvPr/>
                </p:nvSpPr>
                <p:spPr>
                  <a:xfrm>
                    <a:off x="0" y="1448224"/>
                    <a:ext cx="3397624" cy="461665"/>
                  </a:xfrm>
                  <a:prstGeom prst="rect">
                    <a:avLst/>
                  </a:prstGeom>
                  <a:noFill/>
                </p:spPr>
                <p:txBody>
                  <a:bodyPr wrap="square" rtlCol="0">
                    <a:spAutoFit/>
                  </a:bodyPr>
                  <a:lstStyle/>
                  <a:p>
                    <a:pPr algn="ctr"/>
                    <a:r>
                      <a:rPr lang="zh-CN" altLang="en-US" sz="24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流丝不稳定性</a:t>
                    </a:r>
                    <a:endParaRPr lang="en-US" altLang="zh-CN" sz="24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endParaRPr>
                  </a:p>
                </p:txBody>
              </p:sp>
            </p:grpSp>
            <p:sp>
              <p:nvSpPr>
                <p:cNvPr id="97" name="矩形: 圆角 96">
                  <a:extLst>
                    <a:ext uri="{FF2B5EF4-FFF2-40B4-BE49-F238E27FC236}">
                      <a16:creationId xmlns:a16="http://schemas.microsoft.com/office/drawing/2014/main" id="{386D10F7-59F7-9FD0-B97D-98AEFC5CE70E}"/>
                    </a:ext>
                  </a:extLst>
                </p:cNvPr>
                <p:cNvSpPr/>
                <p:nvPr/>
              </p:nvSpPr>
              <p:spPr>
                <a:xfrm>
                  <a:off x="83129" y="2296843"/>
                  <a:ext cx="3314495" cy="1802746"/>
                </a:xfrm>
                <a:prstGeom prst="roundRect">
                  <a:avLst>
                    <a:gd name="adj" fmla="val 5989"/>
                  </a:avLst>
                </a:prstGeom>
                <a:noFill/>
                <a:ln w="12700">
                  <a:solidFill>
                    <a:schemeClr val="accent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103" name="TextBox 55">
                  <a:extLst>
                    <a:ext uri="{FF2B5EF4-FFF2-40B4-BE49-F238E27FC236}">
                      <a16:creationId xmlns:a16="http://schemas.microsoft.com/office/drawing/2014/main" id="{6A62770D-1FD5-31B7-37D1-C10F16793A9B}"/>
                    </a:ext>
                  </a:extLst>
                </p:cNvPr>
                <p:cNvSpPr txBox="1"/>
                <p:nvPr/>
              </p:nvSpPr>
              <p:spPr>
                <a:xfrm>
                  <a:off x="289557" y="3799858"/>
                  <a:ext cx="2925979" cy="338554"/>
                </a:xfrm>
                <a:prstGeom prst="rect">
                  <a:avLst/>
                </a:prstGeom>
                <a:noFill/>
              </p:spPr>
              <p:txBody>
                <a:bodyPr wrap="square" rtlCol="0">
                  <a:spAutoFit/>
                </a:bodyPr>
                <a:lstStyle/>
                <a:p>
                  <a:pPr algn="ctr"/>
                  <a:r>
                    <a:rPr lang="en-US" sz="1600" dirty="0">
                      <a:latin typeface="Times New Roman" panose="02020603050405020304" pitchFamily="18" charset="0"/>
                      <a:ea typeface="KaiTi" panose="02010609060101010101" pitchFamily="49" charset="-122"/>
                      <a:cs typeface="Times New Roman" panose="02020603050405020304" pitchFamily="18" charset="0"/>
                    </a:rPr>
                    <a:t>PRL. 1</a:t>
                  </a:r>
                  <a:r>
                    <a:rPr lang="en-US" altLang="zh-CN" sz="1600" dirty="0">
                      <a:latin typeface="Times New Roman" panose="02020603050405020304" pitchFamily="18" charset="0"/>
                      <a:ea typeface="KaiTi" panose="02010609060101010101" pitchFamily="49" charset="-122"/>
                      <a:cs typeface="Times New Roman" panose="02020603050405020304" pitchFamily="18" charset="0"/>
                    </a:rPr>
                    <a:t>30</a:t>
                  </a:r>
                  <a:r>
                    <a:rPr lang="en-US" sz="1600" dirty="0">
                      <a:latin typeface="Times New Roman" panose="02020603050405020304" pitchFamily="18" charset="0"/>
                      <a:ea typeface="KaiTi" panose="02010609060101010101" pitchFamily="49" charset="-122"/>
                      <a:cs typeface="Times New Roman" panose="02020603050405020304" pitchFamily="18" charset="0"/>
                    </a:rPr>
                    <a:t>, </a:t>
                  </a:r>
                  <a:r>
                    <a:rPr lang="en-US" altLang="zh-CN" sz="1600" dirty="0">
                      <a:latin typeface="Times New Roman" panose="02020603050405020304" pitchFamily="18" charset="0"/>
                      <a:ea typeface="KaiTi" panose="02010609060101010101" pitchFamily="49" charset="-122"/>
                      <a:cs typeface="Times New Roman" panose="02020603050405020304" pitchFamily="18" charset="0"/>
                    </a:rPr>
                    <a:t>015101</a:t>
                  </a:r>
                  <a:r>
                    <a:rPr lang="en-US" sz="1600" dirty="0">
                      <a:latin typeface="Times New Roman" panose="02020603050405020304" pitchFamily="18" charset="0"/>
                      <a:ea typeface="KaiTi" panose="02010609060101010101" pitchFamily="49" charset="-122"/>
                      <a:cs typeface="Times New Roman" panose="02020603050405020304" pitchFamily="18" charset="0"/>
                    </a:rPr>
                    <a:t> (20</a:t>
                  </a:r>
                  <a:r>
                    <a:rPr lang="en-US" altLang="zh-CN" sz="1600" dirty="0">
                      <a:latin typeface="Times New Roman" panose="02020603050405020304" pitchFamily="18" charset="0"/>
                      <a:ea typeface="KaiTi" panose="02010609060101010101" pitchFamily="49" charset="-122"/>
                      <a:cs typeface="Times New Roman" panose="02020603050405020304" pitchFamily="18" charset="0"/>
                    </a:rPr>
                    <a:t>23</a:t>
                  </a:r>
                  <a:r>
                    <a:rPr lang="en-US" sz="1600" dirty="0">
                      <a:latin typeface="Times New Roman" panose="02020603050405020304" pitchFamily="18" charset="0"/>
                      <a:ea typeface="KaiTi" panose="02010609060101010101" pitchFamily="49" charset="-122"/>
                      <a:cs typeface="Times New Roman" panose="02020603050405020304" pitchFamily="18" charset="0"/>
                    </a:rPr>
                    <a:t>)</a:t>
                  </a:r>
                </a:p>
              </p:txBody>
            </p:sp>
          </p:grpSp>
          <p:pic>
            <p:nvPicPr>
              <p:cNvPr id="107" name="图片 106">
                <a:extLst>
                  <a:ext uri="{FF2B5EF4-FFF2-40B4-BE49-F238E27FC236}">
                    <a16:creationId xmlns:a16="http://schemas.microsoft.com/office/drawing/2014/main" id="{A34B8736-800D-96C9-CC85-6608F67E30A9}"/>
                  </a:ext>
                </a:extLst>
              </p:cNvPr>
              <p:cNvPicPr>
                <a:picLocks noChangeAspect="1"/>
              </p:cNvPicPr>
              <p:nvPr/>
            </p:nvPicPr>
            <p:blipFill>
              <a:blip r:embed="rId5"/>
              <a:stretch>
                <a:fillRect/>
              </a:stretch>
            </p:blipFill>
            <p:spPr>
              <a:xfrm>
                <a:off x="248312" y="4821185"/>
                <a:ext cx="1565149" cy="1317600"/>
              </a:xfrm>
              <a:prstGeom prst="rect">
                <a:avLst/>
              </a:prstGeom>
              <a:effectLst>
                <a:outerShdw blurRad="63500" sx="102000" sy="102000" algn="ctr" rotWithShape="0">
                  <a:prstClr val="black">
                    <a:alpha val="40000"/>
                  </a:prstClr>
                </a:outerShdw>
              </a:effectLst>
            </p:spPr>
          </p:pic>
          <p:pic>
            <p:nvPicPr>
              <p:cNvPr id="109" name="图片 108">
                <a:extLst>
                  <a:ext uri="{FF2B5EF4-FFF2-40B4-BE49-F238E27FC236}">
                    <a16:creationId xmlns:a16="http://schemas.microsoft.com/office/drawing/2014/main" id="{34541861-B5F5-B5E0-59A2-2E5BA5DFB402}"/>
                  </a:ext>
                </a:extLst>
              </p:cNvPr>
              <p:cNvPicPr>
                <a:picLocks noChangeAspect="1"/>
              </p:cNvPicPr>
              <p:nvPr/>
            </p:nvPicPr>
            <p:blipFill>
              <a:blip r:embed="rId6"/>
              <a:stretch>
                <a:fillRect/>
              </a:stretch>
            </p:blipFill>
            <p:spPr>
              <a:xfrm>
                <a:off x="1870771" y="4821185"/>
                <a:ext cx="1448173" cy="1317600"/>
              </a:xfrm>
              <a:prstGeom prst="rect">
                <a:avLst/>
              </a:prstGeom>
              <a:effectLst>
                <a:outerShdw blurRad="63500" sx="102000" sy="102000" algn="ctr" rotWithShape="0">
                  <a:prstClr val="black">
                    <a:alpha val="40000"/>
                  </a:prstClr>
                </a:outerShdw>
              </a:effectLst>
            </p:spPr>
          </p:pic>
        </p:grpSp>
        <p:grpSp>
          <p:nvGrpSpPr>
            <p:cNvPr id="119" name="组合 118">
              <a:extLst>
                <a:ext uri="{FF2B5EF4-FFF2-40B4-BE49-F238E27FC236}">
                  <a16:creationId xmlns:a16="http://schemas.microsoft.com/office/drawing/2014/main" id="{226E86D1-469C-0273-43C1-CFEE9C69A9B0}"/>
                </a:ext>
              </a:extLst>
            </p:cNvPr>
            <p:cNvGrpSpPr/>
            <p:nvPr/>
          </p:nvGrpSpPr>
          <p:grpSpPr>
            <a:xfrm>
              <a:off x="3547997" y="1301613"/>
              <a:ext cx="5099681" cy="2363991"/>
              <a:chOff x="3525372" y="4178128"/>
              <a:chExt cx="5099681" cy="2363991"/>
            </a:xfrm>
          </p:grpSpPr>
          <p:grpSp>
            <p:nvGrpSpPr>
              <p:cNvPr id="89" name="组合 88">
                <a:extLst>
                  <a:ext uri="{FF2B5EF4-FFF2-40B4-BE49-F238E27FC236}">
                    <a16:creationId xmlns:a16="http://schemas.microsoft.com/office/drawing/2014/main" id="{66674B9A-397B-94DC-549A-7F312ABC081A}"/>
                  </a:ext>
                </a:extLst>
              </p:cNvPr>
              <p:cNvGrpSpPr/>
              <p:nvPr/>
            </p:nvGrpSpPr>
            <p:grpSpPr>
              <a:xfrm>
                <a:off x="3525372" y="4178128"/>
                <a:ext cx="5079979" cy="2349320"/>
                <a:chOff x="0" y="1750269"/>
                <a:chExt cx="3397625" cy="2349320"/>
              </a:xfrm>
            </p:grpSpPr>
            <p:grpSp>
              <p:nvGrpSpPr>
                <p:cNvPr id="91" name="组合 90">
                  <a:extLst>
                    <a:ext uri="{FF2B5EF4-FFF2-40B4-BE49-F238E27FC236}">
                      <a16:creationId xmlns:a16="http://schemas.microsoft.com/office/drawing/2014/main" id="{3E4D7979-CB0C-39DA-AB89-E6F902D05F99}"/>
                    </a:ext>
                  </a:extLst>
                </p:cNvPr>
                <p:cNvGrpSpPr/>
                <p:nvPr/>
              </p:nvGrpSpPr>
              <p:grpSpPr>
                <a:xfrm>
                  <a:off x="0" y="1750269"/>
                  <a:ext cx="3397625" cy="461665"/>
                  <a:chOff x="0" y="1456269"/>
                  <a:chExt cx="3397625" cy="461665"/>
                </a:xfrm>
              </p:grpSpPr>
              <p:sp>
                <p:nvSpPr>
                  <p:cNvPr id="94" name="矩形: 圆角 93">
                    <a:extLst>
                      <a:ext uri="{FF2B5EF4-FFF2-40B4-BE49-F238E27FC236}">
                        <a16:creationId xmlns:a16="http://schemas.microsoft.com/office/drawing/2014/main" id="{30760944-1208-1FD3-FD1C-C56E705A4794}"/>
                      </a:ext>
                    </a:extLst>
                  </p:cNvPr>
                  <p:cNvSpPr/>
                  <p:nvPr/>
                </p:nvSpPr>
                <p:spPr>
                  <a:xfrm>
                    <a:off x="63427" y="1474622"/>
                    <a:ext cx="3334198" cy="416915"/>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p:sp>
                <p:nvSpPr>
                  <p:cNvPr id="95" name="TextBox 18">
                    <a:extLst>
                      <a:ext uri="{FF2B5EF4-FFF2-40B4-BE49-F238E27FC236}">
                        <a16:creationId xmlns:a16="http://schemas.microsoft.com/office/drawing/2014/main" id="{54D701B8-BE34-91BA-94EA-06B351CB11A9}"/>
                      </a:ext>
                    </a:extLst>
                  </p:cNvPr>
                  <p:cNvSpPr txBox="1"/>
                  <p:nvPr/>
                </p:nvSpPr>
                <p:spPr>
                  <a:xfrm>
                    <a:off x="0" y="1456269"/>
                    <a:ext cx="3397624" cy="46166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QED</a:t>
                    </a:r>
                    <a:r>
                      <a:rPr lang="zh-CN" altLang="en-US" sz="24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级联</a:t>
                    </a:r>
                    <a:endParaRPr lang="en-US" altLang="zh-CN" sz="24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endParaRPr>
                  </a:p>
                </p:txBody>
              </p:sp>
            </p:grpSp>
            <p:sp>
              <p:nvSpPr>
                <p:cNvPr id="92" name="矩形: 圆角 91">
                  <a:extLst>
                    <a:ext uri="{FF2B5EF4-FFF2-40B4-BE49-F238E27FC236}">
                      <a16:creationId xmlns:a16="http://schemas.microsoft.com/office/drawing/2014/main" id="{F0AE5389-4F44-DCEB-1650-4FD9674B34FC}"/>
                    </a:ext>
                  </a:extLst>
                </p:cNvPr>
                <p:cNvSpPr/>
                <p:nvPr/>
              </p:nvSpPr>
              <p:spPr>
                <a:xfrm>
                  <a:off x="83129" y="2296843"/>
                  <a:ext cx="3314495" cy="1802746"/>
                </a:xfrm>
                <a:prstGeom prst="roundRect">
                  <a:avLst>
                    <a:gd name="adj" fmla="val 7323"/>
                  </a:avLst>
                </a:prstGeom>
                <a:noFill/>
                <a:ln w="12700">
                  <a:solidFill>
                    <a:schemeClr val="accent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KaiTi" panose="02010609060101010101" pitchFamily="49" charset="-122"/>
                    <a:cs typeface="Times New Roman" panose="02020603050405020304" pitchFamily="18" charset="0"/>
                  </a:endParaRPr>
                </a:p>
              </p:txBody>
            </p:sp>
          </p:grpSp>
          <p:pic>
            <p:nvPicPr>
              <p:cNvPr id="112" name="图片 111">
                <a:extLst>
                  <a:ext uri="{FF2B5EF4-FFF2-40B4-BE49-F238E27FC236}">
                    <a16:creationId xmlns:a16="http://schemas.microsoft.com/office/drawing/2014/main" id="{8F7FAE1F-1AA3-E65F-713B-2382C1B2ACFF}"/>
                  </a:ext>
                </a:extLst>
              </p:cNvPr>
              <p:cNvPicPr>
                <a:picLocks noChangeAspect="1"/>
              </p:cNvPicPr>
              <p:nvPr/>
            </p:nvPicPr>
            <p:blipFill>
              <a:blip r:embed="rId7"/>
              <a:stretch>
                <a:fillRect/>
              </a:stretch>
            </p:blipFill>
            <p:spPr>
              <a:xfrm>
                <a:off x="6920203" y="4910117"/>
                <a:ext cx="1544400" cy="1317600"/>
              </a:xfrm>
              <a:prstGeom prst="rect">
                <a:avLst/>
              </a:prstGeom>
              <a:effectLst>
                <a:outerShdw blurRad="63500" sx="102000" sy="102000" algn="ctr" rotWithShape="0">
                  <a:prstClr val="black">
                    <a:alpha val="40000"/>
                  </a:prstClr>
                </a:outerShdw>
              </a:effectLst>
            </p:spPr>
          </p:pic>
          <p:sp>
            <p:nvSpPr>
              <p:cNvPr id="113" name="TextBox 55">
                <a:extLst>
                  <a:ext uri="{FF2B5EF4-FFF2-40B4-BE49-F238E27FC236}">
                    <a16:creationId xmlns:a16="http://schemas.microsoft.com/office/drawing/2014/main" id="{A18BF303-9244-F928-6748-CC7D1AF9BA9A}"/>
                  </a:ext>
                </a:extLst>
              </p:cNvPr>
              <p:cNvSpPr txBox="1"/>
              <p:nvPr/>
            </p:nvSpPr>
            <p:spPr>
              <a:xfrm>
                <a:off x="6341067" y="6203565"/>
                <a:ext cx="2283986" cy="338554"/>
              </a:xfrm>
              <a:prstGeom prst="rect">
                <a:avLst/>
              </a:prstGeom>
              <a:noFill/>
            </p:spPr>
            <p:txBody>
              <a:bodyPr wrap="square" rtlCol="0">
                <a:spAutoFit/>
              </a:bodyPr>
              <a:lstStyle/>
              <a:p>
                <a:pPr algn="ctr"/>
                <a:r>
                  <a:rPr lang="en-US" sz="1600" dirty="0">
                    <a:latin typeface="Times New Roman" panose="02020603050405020304" pitchFamily="18" charset="0"/>
                    <a:ea typeface="KaiTi" panose="02010609060101010101" pitchFamily="49" charset="-122"/>
                    <a:cs typeface="Times New Roman" panose="02020603050405020304" pitchFamily="18" charset="0"/>
                  </a:rPr>
                  <a:t>PRL. 1</a:t>
                </a:r>
                <a:r>
                  <a:rPr lang="en-US" altLang="zh-CN" sz="1600" dirty="0">
                    <a:latin typeface="Times New Roman" panose="02020603050405020304" pitchFamily="18" charset="0"/>
                    <a:ea typeface="KaiTi" panose="02010609060101010101" pitchFamily="49" charset="-122"/>
                    <a:cs typeface="Times New Roman" panose="02020603050405020304" pitchFamily="18" charset="0"/>
                  </a:rPr>
                  <a:t>32</a:t>
                </a:r>
                <a:r>
                  <a:rPr lang="en-US" sz="1600" dirty="0">
                    <a:latin typeface="Times New Roman" panose="02020603050405020304" pitchFamily="18" charset="0"/>
                    <a:ea typeface="KaiTi" panose="02010609060101010101" pitchFamily="49" charset="-122"/>
                    <a:cs typeface="Times New Roman" panose="02020603050405020304" pitchFamily="18" charset="0"/>
                  </a:rPr>
                  <a:t>, </a:t>
                </a:r>
                <a:r>
                  <a:rPr lang="en-US" altLang="zh-CN" sz="1600" dirty="0">
                    <a:latin typeface="Times New Roman" panose="02020603050405020304" pitchFamily="18" charset="0"/>
                    <a:ea typeface="KaiTi" panose="02010609060101010101" pitchFamily="49" charset="-122"/>
                    <a:cs typeface="Times New Roman" panose="02020603050405020304" pitchFamily="18" charset="0"/>
                  </a:rPr>
                  <a:t>175002</a:t>
                </a:r>
                <a:r>
                  <a:rPr lang="en-US" sz="1600" dirty="0">
                    <a:latin typeface="Times New Roman" panose="02020603050405020304" pitchFamily="18" charset="0"/>
                    <a:ea typeface="KaiTi" panose="02010609060101010101" pitchFamily="49" charset="-122"/>
                    <a:cs typeface="Times New Roman" panose="02020603050405020304" pitchFamily="18" charset="0"/>
                  </a:rPr>
                  <a:t> (20</a:t>
                </a:r>
                <a:r>
                  <a:rPr lang="en-US" altLang="zh-CN" sz="1600" dirty="0">
                    <a:latin typeface="Times New Roman" panose="02020603050405020304" pitchFamily="18" charset="0"/>
                    <a:ea typeface="KaiTi" panose="02010609060101010101" pitchFamily="49" charset="-122"/>
                    <a:cs typeface="Times New Roman" panose="02020603050405020304" pitchFamily="18" charset="0"/>
                  </a:rPr>
                  <a:t>23</a:t>
                </a:r>
                <a:r>
                  <a:rPr lang="en-US" sz="1600" dirty="0">
                    <a:latin typeface="Times New Roman" panose="02020603050405020304" pitchFamily="18" charset="0"/>
                    <a:ea typeface="KaiTi" panose="02010609060101010101" pitchFamily="49" charset="-122"/>
                    <a:cs typeface="Times New Roman" panose="02020603050405020304" pitchFamily="18" charset="0"/>
                  </a:rPr>
                  <a:t>)</a:t>
                </a:r>
              </a:p>
            </p:txBody>
          </p:sp>
          <p:pic>
            <p:nvPicPr>
              <p:cNvPr id="117" name="图片 116">
                <a:extLst>
                  <a:ext uri="{FF2B5EF4-FFF2-40B4-BE49-F238E27FC236}">
                    <a16:creationId xmlns:a16="http://schemas.microsoft.com/office/drawing/2014/main" id="{F07C0B8E-76BF-99BD-9CAD-FC665E2D58DD}"/>
                  </a:ext>
                </a:extLst>
              </p:cNvPr>
              <p:cNvPicPr>
                <a:picLocks noChangeAspect="1"/>
              </p:cNvPicPr>
              <p:nvPr/>
            </p:nvPicPr>
            <p:blipFill>
              <a:blip r:embed="rId8"/>
              <a:stretch>
                <a:fillRect/>
              </a:stretch>
            </p:blipFill>
            <p:spPr>
              <a:xfrm>
                <a:off x="3716001" y="4910117"/>
                <a:ext cx="3022114" cy="1317600"/>
              </a:xfrm>
              <a:prstGeom prst="rect">
                <a:avLst/>
              </a:prstGeom>
              <a:effectLst>
                <a:outerShdw blurRad="63500" sx="102000" sy="102000" algn="ctr" rotWithShape="0">
                  <a:prstClr val="black">
                    <a:alpha val="40000"/>
                  </a:prstClr>
                </a:outerShdw>
              </a:effectLst>
            </p:spPr>
          </p:pic>
          <p:sp>
            <p:nvSpPr>
              <p:cNvPr id="118" name="TextBox 55">
                <a:extLst>
                  <a:ext uri="{FF2B5EF4-FFF2-40B4-BE49-F238E27FC236}">
                    <a16:creationId xmlns:a16="http://schemas.microsoft.com/office/drawing/2014/main" id="{C8C35237-DD30-5F0D-FF46-1C8D3E2218FC}"/>
                  </a:ext>
                </a:extLst>
              </p:cNvPr>
              <p:cNvSpPr txBox="1"/>
              <p:nvPr/>
            </p:nvSpPr>
            <p:spPr>
              <a:xfrm>
                <a:off x="3899420" y="6203565"/>
                <a:ext cx="2283986" cy="338554"/>
              </a:xfrm>
              <a:prstGeom prst="rect">
                <a:avLst/>
              </a:prstGeom>
              <a:noFill/>
            </p:spPr>
            <p:txBody>
              <a:bodyPr wrap="square" rtlCol="0">
                <a:spAutoFit/>
              </a:bodyPr>
              <a:lstStyle/>
              <a:p>
                <a:pPr algn="ctr"/>
                <a:r>
                  <a:rPr lang="en-US" sz="1600" dirty="0">
                    <a:latin typeface="Times New Roman" panose="02020603050405020304" pitchFamily="18" charset="0"/>
                    <a:ea typeface="KaiTi" panose="02010609060101010101" pitchFamily="49" charset="-122"/>
                    <a:cs typeface="Times New Roman" panose="02020603050405020304" pitchFamily="18" charset="0"/>
                  </a:rPr>
                  <a:t>PRL. 127, 095001 (20</a:t>
                </a:r>
                <a:r>
                  <a:rPr lang="en-US" altLang="zh-CN" sz="1600" dirty="0">
                    <a:latin typeface="Times New Roman" panose="02020603050405020304" pitchFamily="18" charset="0"/>
                    <a:ea typeface="KaiTi" panose="02010609060101010101" pitchFamily="49" charset="-122"/>
                    <a:cs typeface="Times New Roman" panose="02020603050405020304" pitchFamily="18" charset="0"/>
                  </a:rPr>
                  <a:t>21</a:t>
                </a:r>
                <a:r>
                  <a:rPr lang="en-US" sz="1600" dirty="0">
                    <a:latin typeface="Times New Roman" panose="02020603050405020304" pitchFamily="18" charset="0"/>
                    <a:ea typeface="KaiTi" panose="02010609060101010101" pitchFamily="49" charset="-122"/>
                    <a:cs typeface="Times New Roman" panose="02020603050405020304" pitchFamily="18" charset="0"/>
                  </a:rPr>
                  <a:t>)</a:t>
                </a:r>
              </a:p>
            </p:txBody>
          </p:sp>
        </p:grpSp>
        <p:grpSp>
          <p:nvGrpSpPr>
            <p:cNvPr id="122" name="组合 121">
              <a:extLst>
                <a:ext uri="{FF2B5EF4-FFF2-40B4-BE49-F238E27FC236}">
                  <a16:creationId xmlns:a16="http://schemas.microsoft.com/office/drawing/2014/main" id="{C37EB80B-3BD6-608E-8445-168667D57B32}"/>
                </a:ext>
              </a:extLst>
            </p:cNvPr>
            <p:cNvGrpSpPr/>
            <p:nvPr/>
          </p:nvGrpSpPr>
          <p:grpSpPr>
            <a:xfrm>
              <a:off x="8694847" y="1301613"/>
              <a:ext cx="3397625" cy="2391261"/>
              <a:chOff x="8724012" y="4185581"/>
              <a:chExt cx="3397625" cy="2391261"/>
            </a:xfrm>
          </p:grpSpPr>
          <p:grpSp>
            <p:nvGrpSpPr>
              <p:cNvPr id="67" name="组合 66">
                <a:extLst>
                  <a:ext uri="{FF2B5EF4-FFF2-40B4-BE49-F238E27FC236}">
                    <a16:creationId xmlns:a16="http://schemas.microsoft.com/office/drawing/2014/main" id="{19567161-83BD-C03C-CF3E-AF838DB6A073}"/>
                  </a:ext>
                </a:extLst>
              </p:cNvPr>
              <p:cNvGrpSpPr/>
              <p:nvPr/>
            </p:nvGrpSpPr>
            <p:grpSpPr>
              <a:xfrm>
                <a:off x="8724012" y="4185581"/>
                <a:ext cx="3397625" cy="2391261"/>
                <a:chOff x="0" y="1747151"/>
                <a:chExt cx="3397625" cy="2391261"/>
              </a:xfrm>
            </p:grpSpPr>
            <p:grpSp>
              <p:nvGrpSpPr>
                <p:cNvPr id="71" name="组合 70">
                  <a:extLst>
                    <a:ext uri="{FF2B5EF4-FFF2-40B4-BE49-F238E27FC236}">
                      <a16:creationId xmlns:a16="http://schemas.microsoft.com/office/drawing/2014/main" id="{7689EDA2-0DF7-8D51-7052-C56C8CAC989B}"/>
                    </a:ext>
                  </a:extLst>
                </p:cNvPr>
                <p:cNvGrpSpPr/>
                <p:nvPr/>
              </p:nvGrpSpPr>
              <p:grpSpPr>
                <a:xfrm>
                  <a:off x="0" y="1747151"/>
                  <a:ext cx="3397625" cy="461665"/>
                  <a:chOff x="0" y="1453151"/>
                  <a:chExt cx="3397625" cy="461665"/>
                </a:xfrm>
              </p:grpSpPr>
              <p:sp>
                <p:nvSpPr>
                  <p:cNvPr id="87" name="矩形: 圆角 86">
                    <a:extLst>
                      <a:ext uri="{FF2B5EF4-FFF2-40B4-BE49-F238E27FC236}">
                        <a16:creationId xmlns:a16="http://schemas.microsoft.com/office/drawing/2014/main" id="{DAFD0B9D-0697-C604-958D-FD123D73A5E0}"/>
                      </a:ext>
                    </a:extLst>
                  </p:cNvPr>
                  <p:cNvSpPr/>
                  <p:nvPr/>
                </p:nvSpPr>
                <p:spPr>
                  <a:xfrm>
                    <a:off x="63427" y="1474622"/>
                    <a:ext cx="3334198" cy="416915"/>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p:sp>
                <p:nvSpPr>
                  <p:cNvPr id="88" name="TextBox 18">
                    <a:extLst>
                      <a:ext uri="{FF2B5EF4-FFF2-40B4-BE49-F238E27FC236}">
                        <a16:creationId xmlns:a16="http://schemas.microsoft.com/office/drawing/2014/main" id="{7E9A3227-2237-A712-EFDE-731F00532E01}"/>
                      </a:ext>
                    </a:extLst>
                  </p:cNvPr>
                  <p:cNvSpPr txBox="1"/>
                  <p:nvPr/>
                </p:nvSpPr>
                <p:spPr>
                  <a:xfrm>
                    <a:off x="0" y="1453151"/>
                    <a:ext cx="3397624" cy="461665"/>
                  </a:xfrm>
                  <a:prstGeom prst="rect">
                    <a:avLst/>
                  </a:prstGeom>
                  <a:noFill/>
                </p:spPr>
                <p:txBody>
                  <a:bodyPr wrap="square" rtlCol="0">
                    <a:spAutoFit/>
                  </a:bodyPr>
                  <a:lstStyle/>
                  <a:p>
                    <a:pPr algn="ctr"/>
                    <a:r>
                      <a:rPr lang="zh-CN" altLang="en-US" sz="24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非微扰强场</a:t>
                    </a:r>
                    <a:r>
                      <a:rPr lang="en-US" altLang="zh-CN" sz="24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QED</a:t>
                    </a:r>
                  </a:p>
                </p:txBody>
              </p:sp>
            </p:grpSp>
            <p:sp>
              <p:nvSpPr>
                <p:cNvPr id="72" name="矩形: 圆角 71">
                  <a:extLst>
                    <a:ext uri="{FF2B5EF4-FFF2-40B4-BE49-F238E27FC236}">
                      <a16:creationId xmlns:a16="http://schemas.microsoft.com/office/drawing/2014/main" id="{9612FBDA-977D-15DB-CE20-EEB8FDF0D55E}"/>
                    </a:ext>
                  </a:extLst>
                </p:cNvPr>
                <p:cNvSpPr/>
                <p:nvPr/>
              </p:nvSpPr>
              <p:spPr>
                <a:xfrm>
                  <a:off x="83129" y="2296843"/>
                  <a:ext cx="3314495" cy="1802746"/>
                </a:xfrm>
                <a:prstGeom prst="roundRect">
                  <a:avLst>
                    <a:gd name="adj" fmla="val 6990"/>
                  </a:avLst>
                </a:prstGeom>
                <a:noFill/>
                <a:ln w="12700">
                  <a:solidFill>
                    <a:schemeClr val="accent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86" name="TextBox 55">
                  <a:extLst>
                    <a:ext uri="{FF2B5EF4-FFF2-40B4-BE49-F238E27FC236}">
                      <a16:creationId xmlns:a16="http://schemas.microsoft.com/office/drawing/2014/main" id="{EBFEDC74-8591-6F24-DB39-CD0B37841E5C}"/>
                    </a:ext>
                  </a:extLst>
                </p:cNvPr>
                <p:cNvSpPr txBox="1"/>
                <p:nvPr/>
              </p:nvSpPr>
              <p:spPr>
                <a:xfrm>
                  <a:off x="289557" y="3799858"/>
                  <a:ext cx="2925979" cy="338554"/>
                </a:xfrm>
                <a:prstGeom prst="rect">
                  <a:avLst/>
                </a:prstGeom>
                <a:noFill/>
              </p:spPr>
              <p:txBody>
                <a:bodyPr wrap="square" rtlCol="0">
                  <a:spAutoFit/>
                </a:bodyPr>
                <a:lstStyle/>
                <a:p>
                  <a:pPr algn="ctr"/>
                  <a:r>
                    <a:rPr lang="en-US" sz="1600" dirty="0">
                      <a:latin typeface="Times New Roman" panose="02020603050405020304" pitchFamily="18" charset="0"/>
                      <a:ea typeface="KaiTi" panose="02010609060101010101" pitchFamily="49" charset="-122"/>
                      <a:cs typeface="Times New Roman" panose="02020603050405020304" pitchFamily="18" charset="0"/>
                    </a:rPr>
                    <a:t>PRL. 132, 175002 (2024)</a:t>
                  </a:r>
                </a:p>
              </p:txBody>
            </p:sp>
          </p:grpSp>
          <p:pic>
            <p:nvPicPr>
              <p:cNvPr id="121" name="图片 120">
                <a:extLst>
                  <a:ext uri="{FF2B5EF4-FFF2-40B4-BE49-F238E27FC236}">
                    <a16:creationId xmlns:a16="http://schemas.microsoft.com/office/drawing/2014/main" id="{A9887A3C-520F-8DF3-7309-1612D302779D}"/>
                  </a:ext>
                </a:extLst>
              </p:cNvPr>
              <p:cNvPicPr>
                <a:picLocks noChangeAspect="1"/>
              </p:cNvPicPr>
              <p:nvPr/>
            </p:nvPicPr>
            <p:blipFill>
              <a:blip r:embed="rId9"/>
              <a:stretch>
                <a:fillRect/>
              </a:stretch>
            </p:blipFill>
            <p:spPr>
              <a:xfrm>
                <a:off x="9056571" y="4910117"/>
                <a:ext cx="2752207" cy="1317600"/>
              </a:xfrm>
              <a:prstGeom prst="rect">
                <a:avLst/>
              </a:prstGeom>
              <a:effectLst>
                <a:outerShdw blurRad="63500" sx="102000" sy="102000" algn="ctr" rotWithShape="0">
                  <a:prstClr val="black">
                    <a:alpha val="40000"/>
                  </a:prstClr>
                </a:outerShdw>
              </a:effectLst>
            </p:spPr>
          </p:pic>
        </p:grpSp>
      </p:grpSp>
      <p:grpSp>
        <p:nvGrpSpPr>
          <p:cNvPr id="26" name="组合 25">
            <a:extLst>
              <a:ext uri="{FF2B5EF4-FFF2-40B4-BE49-F238E27FC236}">
                <a16:creationId xmlns:a16="http://schemas.microsoft.com/office/drawing/2014/main" id="{9647DA5C-48C5-5721-1497-C9AA2FFE9C35}"/>
              </a:ext>
            </a:extLst>
          </p:cNvPr>
          <p:cNvGrpSpPr/>
          <p:nvPr/>
        </p:nvGrpSpPr>
        <p:grpSpPr>
          <a:xfrm>
            <a:off x="104625" y="4227255"/>
            <a:ext cx="5640811" cy="2380528"/>
            <a:chOff x="147442" y="4321277"/>
            <a:chExt cx="5640811" cy="2380528"/>
          </a:xfrm>
        </p:grpSpPr>
        <p:sp>
          <p:nvSpPr>
            <p:cNvPr id="58" name="矩形: 圆角 57">
              <a:extLst>
                <a:ext uri="{FF2B5EF4-FFF2-40B4-BE49-F238E27FC236}">
                  <a16:creationId xmlns:a16="http://schemas.microsoft.com/office/drawing/2014/main" id="{E5C843EB-68F5-9017-C3A0-5270AE0723B3}"/>
                </a:ext>
              </a:extLst>
            </p:cNvPr>
            <p:cNvSpPr/>
            <p:nvPr/>
          </p:nvSpPr>
          <p:spPr>
            <a:xfrm>
              <a:off x="147442" y="4347821"/>
              <a:ext cx="5640811" cy="416915"/>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p:sp>
          <p:nvSpPr>
            <p:cNvPr id="43" name="TextBox 18">
              <a:extLst>
                <a:ext uri="{FF2B5EF4-FFF2-40B4-BE49-F238E27FC236}">
                  <a16:creationId xmlns:a16="http://schemas.microsoft.com/office/drawing/2014/main" id="{6C397015-E515-4877-A9C6-3F2FF06DFBEE}"/>
                </a:ext>
              </a:extLst>
            </p:cNvPr>
            <p:cNvSpPr txBox="1"/>
            <p:nvPr/>
          </p:nvSpPr>
          <p:spPr>
            <a:xfrm>
              <a:off x="1179310" y="4321277"/>
              <a:ext cx="3397624" cy="461665"/>
            </a:xfrm>
            <a:prstGeom prst="rect">
              <a:avLst/>
            </a:prstGeom>
            <a:noFill/>
          </p:spPr>
          <p:txBody>
            <a:bodyPr wrap="square" rtlCol="0">
              <a:spAutoFit/>
            </a:bodyPr>
            <a:lstStyle/>
            <a:p>
              <a:pPr algn="ctr"/>
              <a:r>
                <a:rPr lang="zh-CN" altLang="en-US" sz="24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极化电子源</a:t>
              </a:r>
              <a:endParaRPr lang="en-US" altLang="zh-CN" sz="24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endParaRPr>
            </a:p>
          </p:txBody>
        </p:sp>
        <p:sp>
          <p:nvSpPr>
            <p:cNvPr id="39" name="矩形: 圆角 38">
              <a:extLst>
                <a:ext uri="{FF2B5EF4-FFF2-40B4-BE49-F238E27FC236}">
                  <a16:creationId xmlns:a16="http://schemas.microsoft.com/office/drawing/2014/main" id="{549754CE-4487-4D66-86CE-ECA4E5D680FD}"/>
                </a:ext>
              </a:extLst>
            </p:cNvPr>
            <p:cNvSpPr/>
            <p:nvPr/>
          </p:nvSpPr>
          <p:spPr>
            <a:xfrm>
              <a:off x="147442" y="4883251"/>
              <a:ext cx="5640811" cy="1802746"/>
            </a:xfrm>
            <a:prstGeom prst="roundRect">
              <a:avLst>
                <a:gd name="adj" fmla="val 6990"/>
              </a:avLst>
            </a:prstGeom>
            <a:noFill/>
            <a:ln w="12700">
              <a:solidFill>
                <a:schemeClr val="accent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KaiTi" panose="02010609060101010101" pitchFamily="49" charset="-122"/>
                <a:cs typeface="Times New Roman" panose="02020603050405020304" pitchFamily="18" charset="0"/>
              </a:endParaRPr>
            </a:p>
          </p:txBody>
        </p:sp>
        <p:grpSp>
          <p:nvGrpSpPr>
            <p:cNvPr id="12" name="组合 11">
              <a:extLst>
                <a:ext uri="{FF2B5EF4-FFF2-40B4-BE49-F238E27FC236}">
                  <a16:creationId xmlns:a16="http://schemas.microsoft.com/office/drawing/2014/main" id="{98B4D46E-A335-B54D-0F4F-752673AAA574}"/>
                </a:ext>
              </a:extLst>
            </p:cNvPr>
            <p:cNvGrpSpPr/>
            <p:nvPr/>
          </p:nvGrpSpPr>
          <p:grpSpPr>
            <a:xfrm>
              <a:off x="311052" y="4962982"/>
              <a:ext cx="2893921" cy="1730919"/>
              <a:chOff x="8742885" y="3338446"/>
              <a:chExt cx="2893921" cy="1730919"/>
            </a:xfrm>
          </p:grpSpPr>
          <p:pic>
            <p:nvPicPr>
              <p:cNvPr id="13" name="图片 12">
                <a:extLst>
                  <a:ext uri="{FF2B5EF4-FFF2-40B4-BE49-F238E27FC236}">
                    <a16:creationId xmlns:a16="http://schemas.microsoft.com/office/drawing/2014/main" id="{6186D720-E3D7-606F-9D2C-B3B4E8504774}"/>
                  </a:ext>
                </a:extLst>
              </p:cNvPr>
              <p:cNvPicPr>
                <a:picLocks/>
              </p:cNvPicPr>
              <p:nvPr/>
            </p:nvPicPr>
            <p:blipFill>
              <a:blip r:embed="rId10"/>
              <a:stretch>
                <a:fillRect/>
              </a:stretch>
            </p:blipFill>
            <p:spPr>
              <a:xfrm>
                <a:off x="8742885" y="3338446"/>
                <a:ext cx="2893921" cy="1440000"/>
              </a:xfrm>
              <a:prstGeom prst="rect">
                <a:avLst/>
              </a:prstGeom>
              <a:effectLst>
                <a:outerShdw blurRad="63500" sx="102000" sy="102000" algn="ctr" rotWithShape="0">
                  <a:prstClr val="black">
                    <a:alpha val="40000"/>
                  </a:prstClr>
                </a:outerShdw>
              </a:effectLst>
            </p:spPr>
          </p:pic>
          <p:sp>
            <p:nvSpPr>
              <p:cNvPr id="15" name="TextBox 55">
                <a:extLst>
                  <a:ext uri="{FF2B5EF4-FFF2-40B4-BE49-F238E27FC236}">
                    <a16:creationId xmlns:a16="http://schemas.microsoft.com/office/drawing/2014/main" id="{AADD336F-9076-B478-5D26-63BFF04A8DF6}"/>
                  </a:ext>
                </a:extLst>
              </p:cNvPr>
              <p:cNvSpPr txBox="1"/>
              <p:nvPr/>
            </p:nvSpPr>
            <p:spPr>
              <a:xfrm>
                <a:off x="8994624" y="4730811"/>
                <a:ext cx="2368583" cy="338554"/>
              </a:xfrm>
              <a:prstGeom prst="rect">
                <a:avLst/>
              </a:prstGeom>
              <a:noFill/>
            </p:spPr>
            <p:txBody>
              <a:bodyPr wrap="square" rtlCol="0">
                <a:spAutoFit/>
              </a:bodyPr>
              <a:lstStyle/>
              <a:p>
                <a:pPr algn="ctr"/>
                <a:r>
                  <a:rPr lang="en-US" sz="1600" dirty="0">
                    <a:latin typeface="Times New Roman" panose="02020603050405020304" pitchFamily="18" charset="0"/>
                    <a:ea typeface="KaiTi" panose="02010609060101010101" pitchFamily="49" charset="-122"/>
                    <a:cs typeface="Times New Roman" panose="02020603050405020304" pitchFamily="18" charset="0"/>
                  </a:rPr>
                  <a:t>PRL. 123, 174801 (2019)</a:t>
                </a:r>
              </a:p>
            </p:txBody>
          </p:sp>
        </p:grpSp>
        <p:pic>
          <p:nvPicPr>
            <p:cNvPr id="9" name="图片 8">
              <a:extLst>
                <a:ext uri="{FF2B5EF4-FFF2-40B4-BE49-F238E27FC236}">
                  <a16:creationId xmlns:a16="http://schemas.microsoft.com/office/drawing/2014/main" id="{011B412C-F89D-F542-EF0C-DF1764043A14}"/>
                </a:ext>
              </a:extLst>
            </p:cNvPr>
            <p:cNvPicPr>
              <a:picLocks noChangeAspect="1"/>
            </p:cNvPicPr>
            <p:nvPr/>
          </p:nvPicPr>
          <p:blipFill>
            <a:blip r:embed="rId11"/>
            <a:stretch>
              <a:fillRect/>
            </a:stretch>
          </p:blipFill>
          <p:spPr>
            <a:xfrm>
              <a:off x="3268572" y="4965269"/>
              <a:ext cx="2341755" cy="1440000"/>
            </a:xfrm>
            <a:prstGeom prst="rect">
              <a:avLst/>
            </a:prstGeom>
            <a:effectLst>
              <a:outerShdw blurRad="63500" sx="102000" sy="102000" algn="ctr" rotWithShape="0">
                <a:prstClr val="black">
                  <a:alpha val="40000"/>
                </a:prstClr>
              </a:outerShdw>
            </a:effectLst>
          </p:spPr>
        </p:pic>
        <p:sp>
          <p:nvSpPr>
            <p:cNvPr id="11" name="TextBox 55">
              <a:extLst>
                <a:ext uri="{FF2B5EF4-FFF2-40B4-BE49-F238E27FC236}">
                  <a16:creationId xmlns:a16="http://schemas.microsoft.com/office/drawing/2014/main" id="{896A5D6D-D278-CB54-C82D-65A73CBCB65E}"/>
                </a:ext>
              </a:extLst>
            </p:cNvPr>
            <p:cNvSpPr txBox="1"/>
            <p:nvPr/>
          </p:nvSpPr>
          <p:spPr>
            <a:xfrm>
              <a:off x="3389536" y="6363251"/>
              <a:ext cx="2157193" cy="338554"/>
            </a:xfrm>
            <a:prstGeom prst="rect">
              <a:avLst/>
            </a:prstGeom>
            <a:noFill/>
          </p:spPr>
          <p:txBody>
            <a:bodyPr wrap="square" rtlCol="0">
              <a:spAutoFit/>
            </a:bodyPr>
            <a:lstStyle/>
            <a:p>
              <a:pPr algn="ctr"/>
              <a:r>
                <a:rPr lang="en-US" sz="1600" dirty="0">
                  <a:latin typeface="Times New Roman" panose="02020603050405020304" pitchFamily="18" charset="0"/>
                  <a:ea typeface="KaiTi" panose="02010609060101010101" pitchFamily="49" charset="-122"/>
                  <a:cs typeface="Times New Roman" panose="02020603050405020304" pitchFamily="18" charset="0"/>
                </a:rPr>
                <a:t>PRR. 7,023201 (2025)</a:t>
              </a:r>
            </a:p>
          </p:txBody>
        </p:sp>
      </p:grpSp>
      <p:grpSp>
        <p:nvGrpSpPr>
          <p:cNvPr id="25" name="组合 24">
            <a:extLst>
              <a:ext uri="{FF2B5EF4-FFF2-40B4-BE49-F238E27FC236}">
                <a16:creationId xmlns:a16="http://schemas.microsoft.com/office/drawing/2014/main" id="{851020D6-1A8D-BE3E-43B8-88C82A2F2037}"/>
              </a:ext>
            </a:extLst>
          </p:cNvPr>
          <p:cNvGrpSpPr/>
          <p:nvPr/>
        </p:nvGrpSpPr>
        <p:grpSpPr>
          <a:xfrm>
            <a:off x="9316426" y="4206772"/>
            <a:ext cx="2834280" cy="2388563"/>
            <a:chOff x="9299754" y="4293831"/>
            <a:chExt cx="2834280" cy="2388563"/>
          </a:xfrm>
        </p:grpSpPr>
        <p:grpSp>
          <p:nvGrpSpPr>
            <p:cNvPr id="18" name="组合 17">
              <a:extLst>
                <a:ext uri="{FF2B5EF4-FFF2-40B4-BE49-F238E27FC236}">
                  <a16:creationId xmlns:a16="http://schemas.microsoft.com/office/drawing/2014/main" id="{C7D0CFF4-47C0-5038-BA6D-0830D3574D77}"/>
                </a:ext>
              </a:extLst>
            </p:cNvPr>
            <p:cNvGrpSpPr/>
            <p:nvPr/>
          </p:nvGrpSpPr>
          <p:grpSpPr>
            <a:xfrm>
              <a:off x="9299754" y="4293831"/>
              <a:ext cx="2818727" cy="461665"/>
              <a:chOff x="8799836" y="4276939"/>
              <a:chExt cx="2818727" cy="461665"/>
            </a:xfrm>
          </p:grpSpPr>
          <p:sp>
            <p:nvSpPr>
              <p:cNvPr id="46" name="矩形: 圆角 45">
                <a:extLst>
                  <a:ext uri="{FF2B5EF4-FFF2-40B4-BE49-F238E27FC236}">
                    <a16:creationId xmlns:a16="http://schemas.microsoft.com/office/drawing/2014/main" id="{C6815A0B-2BD6-8D9D-F270-34AF03CF0048}"/>
                  </a:ext>
                </a:extLst>
              </p:cNvPr>
              <p:cNvSpPr/>
              <p:nvPr/>
            </p:nvSpPr>
            <p:spPr>
              <a:xfrm>
                <a:off x="8799837" y="4316207"/>
                <a:ext cx="2818726" cy="416915"/>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p:sp>
            <p:nvSpPr>
              <p:cNvPr id="47" name="TextBox 18">
                <a:extLst>
                  <a:ext uri="{FF2B5EF4-FFF2-40B4-BE49-F238E27FC236}">
                    <a16:creationId xmlns:a16="http://schemas.microsoft.com/office/drawing/2014/main" id="{75D41491-BEDB-A46B-1D62-7A12061A3C21}"/>
                  </a:ext>
                </a:extLst>
              </p:cNvPr>
              <p:cNvSpPr txBox="1"/>
              <p:nvPr/>
            </p:nvSpPr>
            <p:spPr>
              <a:xfrm>
                <a:off x="8799836" y="4276939"/>
                <a:ext cx="2818727" cy="461665"/>
              </a:xfrm>
              <a:prstGeom prst="rect">
                <a:avLst/>
              </a:prstGeom>
              <a:noFill/>
            </p:spPr>
            <p:txBody>
              <a:bodyPr wrap="square" rtlCol="0">
                <a:spAutoFit/>
              </a:bodyPr>
              <a:lstStyle/>
              <a:p>
                <a:pPr algn="ctr"/>
                <a:r>
                  <a:rPr lang="zh-CN" altLang="en-US" sz="24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涡旋伽马光源</a:t>
                </a:r>
                <a:endParaRPr lang="en-US" altLang="zh-CN" sz="24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endParaRPr>
              </a:p>
            </p:txBody>
          </p:sp>
        </p:grpSp>
        <p:sp>
          <p:nvSpPr>
            <p:cNvPr id="44" name="矩形: 圆角 43">
              <a:extLst>
                <a:ext uri="{FF2B5EF4-FFF2-40B4-BE49-F238E27FC236}">
                  <a16:creationId xmlns:a16="http://schemas.microsoft.com/office/drawing/2014/main" id="{47AEB98F-F294-147D-D3C2-B78025B845CE}"/>
                </a:ext>
              </a:extLst>
            </p:cNvPr>
            <p:cNvSpPr/>
            <p:nvPr/>
          </p:nvSpPr>
          <p:spPr>
            <a:xfrm>
              <a:off x="9330382" y="4844428"/>
              <a:ext cx="2803652" cy="1802746"/>
            </a:xfrm>
            <a:prstGeom prst="roundRect">
              <a:avLst>
                <a:gd name="adj" fmla="val 6656"/>
              </a:avLst>
            </a:prstGeom>
            <a:noFill/>
            <a:ln w="12700">
              <a:solidFill>
                <a:schemeClr val="accent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19" name="TextBox 55">
              <a:extLst>
                <a:ext uri="{FF2B5EF4-FFF2-40B4-BE49-F238E27FC236}">
                  <a16:creationId xmlns:a16="http://schemas.microsoft.com/office/drawing/2014/main" id="{9DE9F356-6F3B-3249-9432-F20BA4C81BFC}"/>
                </a:ext>
              </a:extLst>
            </p:cNvPr>
            <p:cNvSpPr txBox="1"/>
            <p:nvPr/>
          </p:nvSpPr>
          <p:spPr>
            <a:xfrm>
              <a:off x="9555931" y="6343840"/>
              <a:ext cx="2268422" cy="338554"/>
            </a:xfrm>
            <a:prstGeom prst="rect">
              <a:avLst/>
            </a:prstGeom>
            <a:noFill/>
          </p:spPr>
          <p:txBody>
            <a:bodyPr wrap="square" rtlCol="0">
              <a:spAutoFit/>
            </a:bodyPr>
            <a:lstStyle/>
            <a:p>
              <a:pPr algn="ctr"/>
              <a:r>
                <a:rPr lang="en-US" sz="1600" dirty="0">
                  <a:latin typeface="Times New Roman" panose="02020603050405020304" pitchFamily="18" charset="0"/>
                  <a:ea typeface="KaiTi" panose="02010609060101010101" pitchFamily="49" charset="-122"/>
                  <a:cs typeface="Times New Roman" panose="02020603050405020304" pitchFamily="18" charset="0"/>
                </a:rPr>
                <a:t>PRA 110, 032202 (2024)</a:t>
              </a:r>
            </a:p>
          </p:txBody>
        </p:sp>
        <p:pic>
          <p:nvPicPr>
            <p:cNvPr id="24" name="图片 23">
              <a:extLst>
                <a:ext uri="{FF2B5EF4-FFF2-40B4-BE49-F238E27FC236}">
                  <a16:creationId xmlns:a16="http://schemas.microsoft.com/office/drawing/2014/main" id="{82AE9BE4-7CC6-93CF-DFF9-5F110857A55F}"/>
                </a:ext>
              </a:extLst>
            </p:cNvPr>
            <p:cNvPicPr>
              <a:picLocks noChangeAspect="1"/>
            </p:cNvPicPr>
            <p:nvPr/>
          </p:nvPicPr>
          <p:blipFill>
            <a:blip r:embed="rId12"/>
            <a:stretch>
              <a:fillRect/>
            </a:stretch>
          </p:blipFill>
          <p:spPr>
            <a:xfrm>
              <a:off x="9555931" y="4939059"/>
              <a:ext cx="2354452" cy="1440000"/>
            </a:xfrm>
            <a:prstGeom prst="rect">
              <a:avLst/>
            </a:prstGeom>
            <a:effectLst>
              <a:outerShdw blurRad="63500" sx="102000" sy="102000" algn="ctr" rotWithShape="0">
                <a:prstClr val="black">
                  <a:alpha val="40000"/>
                </a:prstClr>
              </a:outerShdw>
            </a:effectLst>
          </p:spPr>
        </p:pic>
      </p:grpSp>
      <p:sp>
        <p:nvSpPr>
          <p:cNvPr id="14" name="文本框 7">
            <a:extLst>
              <a:ext uri="{FF2B5EF4-FFF2-40B4-BE49-F238E27FC236}">
                <a16:creationId xmlns:a16="http://schemas.microsoft.com/office/drawing/2014/main" id="{EFC6C1F6-D6F1-D7EF-DBFA-668F38633E98}"/>
              </a:ext>
            </a:extLst>
          </p:cNvPr>
          <p:cNvSpPr txBox="1"/>
          <p:nvPr/>
        </p:nvSpPr>
        <p:spPr>
          <a:xfrm>
            <a:off x="746838" y="124906"/>
            <a:ext cx="3108543" cy="523220"/>
          </a:xfrm>
          <a:prstGeom prst="rect">
            <a:avLst/>
          </a:prstGeom>
          <a:noFill/>
        </p:spPr>
        <p:txBody>
          <a:bodyPr wrap="none" rtlCol="0">
            <a:spAutoFit/>
          </a:bodyPr>
          <a:lstStyle/>
          <a:p>
            <a:r>
              <a:rPr lang="zh-CN" altLang="en-US" sz="2800" b="1" dirty="0">
                <a:gradFill>
                  <a:gsLst>
                    <a:gs pos="0">
                      <a:srgbClr val="E30613"/>
                    </a:gs>
                    <a:gs pos="100000">
                      <a:srgbClr val="81040B"/>
                    </a:gs>
                  </a:gsLst>
                  <a:lin ang="5400000" scaled="1"/>
                </a:gradFill>
                <a:latin typeface="楷体" panose="02010609060101010101" pitchFamily="49" charset="-122"/>
                <a:ea typeface="楷体" panose="02010609060101010101" pitchFamily="49" charset="-122"/>
                <a:sym typeface="+mn-ea"/>
              </a:rPr>
              <a:t>非线性康普顿散射</a:t>
            </a:r>
          </a:p>
        </p:txBody>
      </p:sp>
      <p:sp>
        <p:nvSpPr>
          <p:cNvPr id="16" name="TextBox 18">
            <a:extLst>
              <a:ext uri="{FF2B5EF4-FFF2-40B4-BE49-F238E27FC236}">
                <a16:creationId xmlns:a16="http://schemas.microsoft.com/office/drawing/2014/main" id="{FA28F93D-C4AE-E2F6-F1D4-090CBB358ED4}"/>
              </a:ext>
            </a:extLst>
          </p:cNvPr>
          <p:cNvSpPr txBox="1"/>
          <p:nvPr/>
        </p:nvSpPr>
        <p:spPr>
          <a:xfrm>
            <a:off x="81581" y="825926"/>
            <a:ext cx="7633447" cy="461665"/>
          </a:xfrm>
          <a:prstGeom prst="rect">
            <a:avLst/>
          </a:prstGeom>
          <a:noFill/>
        </p:spPr>
        <p:txBody>
          <a:bodyPr wrap="square" rtlCol="0">
            <a:spAutoFit/>
          </a:bodyPr>
          <a:lstStyle/>
          <a:p>
            <a:pPr marL="342900" indent="-342900">
              <a:buFont typeface="Wingdings" pitchFamily="2" charset="2"/>
              <a:buChar char="Ø"/>
            </a:pPr>
            <a:r>
              <a:rPr lang="zh-CN" altLang="en-US" sz="2400" dirty="0">
                <a:latin typeface="Times New Roman" panose="02020603050405020304" pitchFamily="18" charset="0"/>
                <a:ea typeface="KaiTi" panose="02010609060101010101" pitchFamily="49" charset="-122"/>
                <a:cs typeface="Times New Roman" panose="02020603050405020304" pitchFamily="18" charset="0"/>
              </a:rPr>
              <a:t>高能天体物理：</a:t>
            </a:r>
            <a:r>
              <a:rPr lang="en-US" altLang="zh-CN" sz="2400" dirty="0">
                <a:latin typeface="Times New Roman" panose="02020603050405020304" pitchFamily="18" charset="0"/>
                <a:ea typeface="KaiTi" panose="02010609060101010101" pitchFamily="49" charset="-122"/>
                <a:cs typeface="Times New Roman" panose="02020603050405020304" pitchFamily="18" charset="0"/>
              </a:rPr>
              <a:t>QED</a:t>
            </a:r>
            <a:r>
              <a:rPr lang="zh-CN" altLang="en-US" sz="2400" dirty="0">
                <a:latin typeface="Times New Roman" panose="02020603050405020304" pitchFamily="18" charset="0"/>
                <a:ea typeface="KaiTi" panose="02010609060101010101" pitchFamily="49" charset="-122"/>
                <a:cs typeface="Times New Roman" panose="02020603050405020304" pitchFamily="18" charset="0"/>
              </a:rPr>
              <a:t>等离子体</a:t>
            </a:r>
            <a:endParaRPr lang="en-US" altLang="zh-CN" sz="3600"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8" name="Slide Number Placeholder 7">
            <a:extLst>
              <a:ext uri="{FF2B5EF4-FFF2-40B4-BE49-F238E27FC236}">
                <a16:creationId xmlns:a16="http://schemas.microsoft.com/office/drawing/2014/main" id="{DF356BA4-E6F7-9750-9584-717D42724819}"/>
              </a:ext>
            </a:extLst>
          </p:cNvPr>
          <p:cNvSpPr>
            <a:spLocks noGrp="1"/>
          </p:cNvSpPr>
          <p:nvPr>
            <p:ph type="sldNum" sz="quarter" idx="12"/>
          </p:nvPr>
        </p:nvSpPr>
        <p:spPr/>
        <p:txBody>
          <a:bodyPr/>
          <a:lstStyle/>
          <a:p>
            <a:fld id="{2DD48D3E-B07C-4BE8-84F7-DD272BD0532C}" type="slidenum">
              <a:rPr lang="zh-CN" altLang="en-US" smtClean="0"/>
              <a:t>6</a:t>
            </a:fld>
            <a:endParaRPr lang="zh-CN" altLang="en-US"/>
          </a:p>
        </p:txBody>
      </p:sp>
    </p:spTree>
    <p:extLst>
      <p:ext uri="{BB962C8B-B14F-4D97-AF65-F5344CB8AC3E}">
        <p14:creationId xmlns:p14="http://schemas.microsoft.com/office/powerpoint/2010/main" val="414640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91C87C0A-28A4-48CE-A090-186C7D913281}"/>
              </a:ext>
            </a:extLst>
          </p:cNvPr>
          <p:cNvPicPr>
            <a:picLocks noChangeAspect="1"/>
          </p:cNvPicPr>
          <p:nvPr/>
        </p:nvPicPr>
        <p:blipFill>
          <a:blip r:embed="rId3"/>
          <a:stretch>
            <a:fillRect/>
          </a:stretch>
        </p:blipFill>
        <p:spPr>
          <a:xfrm>
            <a:off x="981513" y="4114124"/>
            <a:ext cx="2732539" cy="1662219"/>
          </a:xfrm>
          <a:prstGeom prst="rect">
            <a:avLst/>
          </a:prstGeom>
          <a:effectLst/>
        </p:spPr>
      </p:pic>
      <p:pic>
        <p:nvPicPr>
          <p:cNvPr id="2" name="Picture 2" descr="E:\Hou\信息化建设\web\校徽相关\xjtu.png">
            <a:extLst>
              <a:ext uri="{FF2B5EF4-FFF2-40B4-BE49-F238E27FC236}">
                <a16:creationId xmlns:a16="http://schemas.microsoft.com/office/drawing/2014/main" id="{2A934334-700A-F878-6A21-AAB3B241D3D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3" t="-1001" r="53439" b="77637"/>
          <a:stretch>
            <a:fillRect/>
          </a:stretch>
        </p:blipFill>
        <p:spPr bwMode="auto">
          <a:xfrm>
            <a:off x="9955555" y="181032"/>
            <a:ext cx="2111188" cy="58966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a:extLst>
              <a:ext uri="{FF2B5EF4-FFF2-40B4-BE49-F238E27FC236}">
                <a16:creationId xmlns:a16="http://schemas.microsoft.com/office/drawing/2014/main" id="{873EC1AB-1BAE-B767-B822-C509F797014E}"/>
              </a:ext>
            </a:extLst>
          </p:cNvPr>
          <p:cNvGrpSpPr/>
          <p:nvPr/>
        </p:nvGrpSpPr>
        <p:grpSpPr>
          <a:xfrm>
            <a:off x="127464" y="299651"/>
            <a:ext cx="435327" cy="405245"/>
            <a:chOff x="290945" y="346364"/>
            <a:chExt cx="859090" cy="799725"/>
          </a:xfrm>
        </p:grpSpPr>
        <p:sp>
          <p:nvSpPr>
            <p:cNvPr id="4" name="圆角矩形 3">
              <a:extLst>
                <a:ext uri="{FF2B5EF4-FFF2-40B4-BE49-F238E27FC236}">
                  <a16:creationId xmlns:a16="http://schemas.microsoft.com/office/drawing/2014/main" id="{AA5A86EC-F5FE-11F1-5DD8-F69CA599CA72}"/>
                </a:ext>
              </a:extLst>
            </p:cNvPr>
            <p:cNvSpPr>
              <a:spLocks noChangeAspect="1"/>
            </p:cNvSpPr>
            <p:nvPr/>
          </p:nvSpPr>
          <p:spPr>
            <a:xfrm>
              <a:off x="290945" y="346364"/>
              <a:ext cx="648000" cy="648000"/>
            </a:xfrm>
            <a:prstGeom prst="roundRect">
              <a:avLst/>
            </a:prstGeom>
            <a:noFill/>
            <a:ln w="539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ea typeface="微软雅黑" panose="020B0503020204020204" pitchFamily="34" charset="-122"/>
              </a:endParaRPr>
            </a:p>
          </p:txBody>
        </p:sp>
        <p:sp useBgFill="1">
          <p:nvSpPr>
            <p:cNvPr id="5" name="圆角矩形 4">
              <a:extLst>
                <a:ext uri="{FF2B5EF4-FFF2-40B4-BE49-F238E27FC236}">
                  <a16:creationId xmlns:a16="http://schemas.microsoft.com/office/drawing/2014/main" id="{DD5B2D46-B626-9206-154A-1EC7D57EAAD7}"/>
                </a:ext>
              </a:extLst>
            </p:cNvPr>
            <p:cNvSpPr>
              <a:spLocks noChangeAspect="1"/>
            </p:cNvSpPr>
            <p:nvPr/>
          </p:nvSpPr>
          <p:spPr>
            <a:xfrm>
              <a:off x="528654" y="526125"/>
              <a:ext cx="540000" cy="540000"/>
            </a:xfrm>
            <a:prstGeom prst="round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ea typeface="微软雅黑" panose="020B0503020204020204" pitchFamily="34" charset="-122"/>
              </a:endParaRPr>
            </a:p>
          </p:txBody>
        </p:sp>
        <p:sp>
          <p:nvSpPr>
            <p:cNvPr id="6" name="圆角矩形 5">
              <a:extLst>
                <a:ext uri="{FF2B5EF4-FFF2-40B4-BE49-F238E27FC236}">
                  <a16:creationId xmlns:a16="http://schemas.microsoft.com/office/drawing/2014/main" id="{34200C8C-96BE-BACD-E8B9-84D13DB99E0E}"/>
                </a:ext>
              </a:extLst>
            </p:cNvPr>
            <p:cNvSpPr>
              <a:spLocks noChangeAspect="1"/>
            </p:cNvSpPr>
            <p:nvPr/>
          </p:nvSpPr>
          <p:spPr>
            <a:xfrm>
              <a:off x="610035" y="606089"/>
              <a:ext cx="540000" cy="540000"/>
            </a:xfrm>
            <a:prstGeom prst="roundRect">
              <a:avLst/>
            </a:prstGeom>
            <a:solidFill>
              <a:srgbClr val="C0000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ea typeface="微软雅黑" panose="020B0503020204020204" pitchFamily="34" charset="-122"/>
              </a:endParaRPr>
            </a:p>
          </p:txBody>
        </p:sp>
      </p:grpSp>
      <p:cxnSp>
        <p:nvCxnSpPr>
          <p:cNvPr id="7" name="直接连接符 6">
            <a:extLst>
              <a:ext uri="{FF2B5EF4-FFF2-40B4-BE49-F238E27FC236}">
                <a16:creationId xmlns:a16="http://schemas.microsoft.com/office/drawing/2014/main" id="{AB63A5E3-F67D-E59E-0754-81D96F816372}"/>
              </a:ext>
            </a:extLst>
          </p:cNvPr>
          <p:cNvCxnSpPr/>
          <p:nvPr/>
        </p:nvCxnSpPr>
        <p:spPr>
          <a:xfrm>
            <a:off x="821743" y="704895"/>
            <a:ext cx="904708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EACC9455-AC88-7807-C51D-327BA3028829}"/>
              </a:ext>
            </a:extLst>
          </p:cNvPr>
          <p:cNvPicPr>
            <a:picLocks noChangeAspect="1"/>
          </p:cNvPicPr>
          <p:nvPr/>
        </p:nvPicPr>
        <p:blipFill>
          <a:blip r:embed="rId5"/>
          <a:stretch>
            <a:fillRect/>
          </a:stretch>
        </p:blipFill>
        <p:spPr>
          <a:xfrm>
            <a:off x="8119057" y="1326218"/>
            <a:ext cx="3668238" cy="1660816"/>
          </a:xfrm>
          <a:prstGeom prst="rect">
            <a:avLst/>
          </a:prstGeom>
        </p:spPr>
      </p:pic>
      <p:sp>
        <p:nvSpPr>
          <p:cNvPr id="11" name="文本框 10">
            <a:extLst>
              <a:ext uri="{FF2B5EF4-FFF2-40B4-BE49-F238E27FC236}">
                <a16:creationId xmlns:a16="http://schemas.microsoft.com/office/drawing/2014/main" id="{22248D15-8F37-AC45-4DAD-D5E7881DC9EE}"/>
              </a:ext>
            </a:extLst>
          </p:cNvPr>
          <p:cNvSpPr txBox="1"/>
          <p:nvPr/>
        </p:nvSpPr>
        <p:spPr>
          <a:xfrm>
            <a:off x="8251863" y="3141343"/>
            <a:ext cx="3488711" cy="276999"/>
          </a:xfrm>
          <a:prstGeom prst="rect">
            <a:avLst/>
          </a:prstGeom>
          <a:noFill/>
        </p:spPr>
        <p:txBody>
          <a:bodyPr wrap="square" rtlCol="0">
            <a:spAutoFit/>
          </a:bodyPr>
          <a:lstStyle/>
          <a:p>
            <a:r>
              <a:rPr lang="en-US" altLang="zh-CN" sz="1200" dirty="0">
                <a:latin typeface="Times New Roman" panose="02020603050405020304" charset="0"/>
                <a:ea typeface="楷体" panose="02010609060101010101" pitchFamily="49" charset="-122"/>
                <a:cs typeface="Times New Roman" panose="02020603050405020304" charset="0"/>
              </a:rPr>
              <a:t>Alexander J. MacLeod et al., PRA 107,012215 (2023)</a:t>
            </a:r>
            <a:endParaRPr lang="zh-CN" altLang="en-US" sz="1200" dirty="0">
              <a:latin typeface="Times New Roman" panose="02020603050405020304" charset="0"/>
              <a:ea typeface="楷体" panose="02010609060101010101" pitchFamily="49" charset="-122"/>
              <a:cs typeface="Times New Roman" panose="02020603050405020304" charset="0"/>
            </a:endParaRPr>
          </a:p>
        </p:txBody>
      </p:sp>
      <p:pic>
        <p:nvPicPr>
          <p:cNvPr id="13" name="图片 12">
            <a:extLst>
              <a:ext uri="{FF2B5EF4-FFF2-40B4-BE49-F238E27FC236}">
                <a16:creationId xmlns:a16="http://schemas.microsoft.com/office/drawing/2014/main" id="{8FF30153-BE81-2C4D-6AEE-B9B7A08BC04E}"/>
              </a:ext>
            </a:extLst>
          </p:cNvPr>
          <p:cNvPicPr>
            <a:picLocks noChangeAspect="1"/>
          </p:cNvPicPr>
          <p:nvPr/>
        </p:nvPicPr>
        <p:blipFill>
          <a:blip r:embed="rId6"/>
          <a:stretch>
            <a:fillRect/>
          </a:stretch>
        </p:blipFill>
        <p:spPr>
          <a:xfrm>
            <a:off x="8395702" y="4175319"/>
            <a:ext cx="3037734" cy="1539830"/>
          </a:xfrm>
          <a:prstGeom prst="rect">
            <a:avLst/>
          </a:prstGeom>
        </p:spPr>
      </p:pic>
      <p:sp>
        <p:nvSpPr>
          <p:cNvPr id="14" name="文本框 13">
            <a:extLst>
              <a:ext uri="{FF2B5EF4-FFF2-40B4-BE49-F238E27FC236}">
                <a16:creationId xmlns:a16="http://schemas.microsoft.com/office/drawing/2014/main" id="{4D522F75-EC80-4062-9B77-3A246B0A1AD6}"/>
              </a:ext>
            </a:extLst>
          </p:cNvPr>
          <p:cNvSpPr txBox="1"/>
          <p:nvPr/>
        </p:nvSpPr>
        <p:spPr>
          <a:xfrm>
            <a:off x="8501511" y="5723703"/>
            <a:ext cx="2989413" cy="276999"/>
          </a:xfrm>
          <a:prstGeom prst="rect">
            <a:avLst/>
          </a:prstGeom>
          <a:noFill/>
        </p:spPr>
        <p:txBody>
          <a:bodyPr wrap="square" rtlCol="0">
            <a:spAutoFit/>
          </a:bodyPr>
          <a:lstStyle/>
          <a:p>
            <a:r>
              <a:rPr lang="en-US" altLang="zh-CN" sz="1200" dirty="0">
                <a:solidFill>
                  <a:srgbClr val="231F20"/>
                </a:solidFill>
                <a:latin typeface="Times New Roman" panose="02020603050405020304" pitchFamily="18" charset="0"/>
                <a:cs typeface="Times New Roman" panose="02020603050405020304" pitchFamily="18" charset="0"/>
              </a:rPr>
              <a:t>I. Elsner et</a:t>
            </a:r>
            <a:r>
              <a:rPr lang="zh-CN" altLang="en-US" sz="1200" dirty="0">
                <a:solidFill>
                  <a:srgbClr val="231F20"/>
                </a:solidFill>
                <a:latin typeface="Times New Roman" panose="02020603050405020304" pitchFamily="18" charset="0"/>
                <a:cs typeface="Times New Roman" panose="02020603050405020304" pitchFamily="18" charset="0"/>
              </a:rPr>
              <a:t> </a:t>
            </a:r>
            <a:r>
              <a:rPr lang="en-US" altLang="zh-CN" sz="1200" dirty="0">
                <a:solidFill>
                  <a:srgbClr val="231F20"/>
                </a:solidFill>
                <a:latin typeface="Times New Roman" panose="02020603050405020304" pitchFamily="18" charset="0"/>
                <a:cs typeface="Times New Roman" panose="02020603050405020304" pitchFamily="18" charset="0"/>
              </a:rPr>
              <a:t>al., PRD 111, 096012 (2025)</a:t>
            </a:r>
            <a:endParaRPr lang="zh-CN" altLang="en-US" sz="1200" dirty="0">
              <a:solidFill>
                <a:srgbClr val="231F20"/>
              </a:solidFill>
              <a:latin typeface="Times New Roman" panose="02020603050405020304" pitchFamily="18" charset="0"/>
              <a:cs typeface="Times New Roman" panose="02020603050405020304" pitchFamily="18" charset="0"/>
            </a:endParaRPr>
          </a:p>
        </p:txBody>
      </p:sp>
      <p:pic>
        <p:nvPicPr>
          <p:cNvPr id="19" name="图片 18">
            <a:extLst>
              <a:ext uri="{FF2B5EF4-FFF2-40B4-BE49-F238E27FC236}">
                <a16:creationId xmlns:a16="http://schemas.microsoft.com/office/drawing/2014/main" id="{23AAC79C-BAC7-5FC7-8891-23414BEEBED9}"/>
              </a:ext>
            </a:extLst>
          </p:cNvPr>
          <p:cNvPicPr>
            <a:picLocks noChangeAspect="1"/>
          </p:cNvPicPr>
          <p:nvPr/>
        </p:nvPicPr>
        <p:blipFill>
          <a:blip r:embed="rId7"/>
          <a:stretch>
            <a:fillRect/>
          </a:stretch>
        </p:blipFill>
        <p:spPr>
          <a:xfrm>
            <a:off x="4435885" y="4109365"/>
            <a:ext cx="3489294" cy="1752838"/>
          </a:xfrm>
          <a:prstGeom prst="rect">
            <a:avLst/>
          </a:prstGeom>
        </p:spPr>
      </p:pic>
      <p:sp>
        <p:nvSpPr>
          <p:cNvPr id="20" name="文本框 19">
            <a:extLst>
              <a:ext uri="{FF2B5EF4-FFF2-40B4-BE49-F238E27FC236}">
                <a16:creationId xmlns:a16="http://schemas.microsoft.com/office/drawing/2014/main" id="{9BE62126-30DE-7BD9-BA32-44D57FA8C310}"/>
              </a:ext>
            </a:extLst>
          </p:cNvPr>
          <p:cNvSpPr txBox="1"/>
          <p:nvPr/>
        </p:nvSpPr>
        <p:spPr>
          <a:xfrm>
            <a:off x="4656196" y="5714147"/>
            <a:ext cx="3122503" cy="276999"/>
          </a:xfrm>
          <a:prstGeom prst="rect">
            <a:avLst/>
          </a:prstGeom>
          <a:noFill/>
        </p:spPr>
        <p:txBody>
          <a:bodyPr wrap="square" rtlCol="0">
            <a:spAutoFit/>
          </a:bodyPr>
          <a:lstStyle/>
          <a:p>
            <a:r>
              <a:rPr lang="en-US" altLang="zh-CN" sz="1200" dirty="0">
                <a:latin typeface="Times New Roman" panose="02020603050405020304" charset="0"/>
                <a:ea typeface="楷体" panose="02010609060101010101" pitchFamily="49" charset="-122"/>
                <a:cs typeface="Times New Roman" panose="02020603050405020304" charset="0"/>
              </a:rPr>
              <a:t>B. Barbosa et al., PRR 6,023152 (2024)</a:t>
            </a:r>
            <a:endParaRPr lang="zh-CN" altLang="en-US" sz="1200" dirty="0">
              <a:latin typeface="Times New Roman" panose="02020603050405020304" charset="0"/>
              <a:ea typeface="楷体" panose="02010609060101010101" pitchFamily="49" charset="-122"/>
              <a:cs typeface="Times New Roman" panose="02020603050405020304" charset="0"/>
            </a:endParaRPr>
          </a:p>
        </p:txBody>
      </p:sp>
      <p:sp>
        <p:nvSpPr>
          <p:cNvPr id="49" name="Rectangle 16">
            <a:extLst>
              <a:ext uri="{FF2B5EF4-FFF2-40B4-BE49-F238E27FC236}">
                <a16:creationId xmlns:a16="http://schemas.microsoft.com/office/drawing/2014/main" id="{F3281AFA-EBC4-33A0-443E-C90B85E09AD8}"/>
              </a:ext>
            </a:extLst>
          </p:cNvPr>
          <p:cNvSpPr/>
          <p:nvPr/>
        </p:nvSpPr>
        <p:spPr>
          <a:xfrm>
            <a:off x="8152704" y="1018441"/>
            <a:ext cx="3701245" cy="2410558"/>
          </a:xfrm>
          <a:prstGeom prst="rect">
            <a:avLst/>
          </a:prstGeom>
          <a:noFill/>
          <a:ln cap="sq">
            <a:solidFill>
              <a:schemeClr val="tx1">
                <a:alpha val="49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0" name="Rectangle 16">
            <a:extLst>
              <a:ext uri="{FF2B5EF4-FFF2-40B4-BE49-F238E27FC236}">
                <a16:creationId xmlns:a16="http://schemas.microsoft.com/office/drawing/2014/main" id="{AF9637E4-5230-E3AE-A8BB-5421ECAF5578}"/>
              </a:ext>
            </a:extLst>
          </p:cNvPr>
          <p:cNvSpPr/>
          <p:nvPr/>
        </p:nvSpPr>
        <p:spPr>
          <a:xfrm>
            <a:off x="4295332" y="3935137"/>
            <a:ext cx="3770400" cy="2056008"/>
          </a:xfrm>
          <a:prstGeom prst="rect">
            <a:avLst/>
          </a:prstGeom>
          <a:noFill/>
          <a:ln cap="sq">
            <a:solidFill>
              <a:schemeClr val="tx1">
                <a:alpha val="49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1" name="Rectangle 16">
            <a:extLst>
              <a:ext uri="{FF2B5EF4-FFF2-40B4-BE49-F238E27FC236}">
                <a16:creationId xmlns:a16="http://schemas.microsoft.com/office/drawing/2014/main" id="{27F9D75B-185A-192C-0436-16B8EF19C694}"/>
              </a:ext>
            </a:extLst>
          </p:cNvPr>
          <p:cNvSpPr/>
          <p:nvPr/>
        </p:nvSpPr>
        <p:spPr>
          <a:xfrm>
            <a:off x="8194560" y="3935136"/>
            <a:ext cx="3662486" cy="2056008"/>
          </a:xfrm>
          <a:prstGeom prst="rect">
            <a:avLst/>
          </a:prstGeom>
          <a:noFill/>
          <a:ln cap="sq">
            <a:solidFill>
              <a:schemeClr val="tx1">
                <a:alpha val="49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文本框 7">
            <a:extLst>
              <a:ext uri="{FF2B5EF4-FFF2-40B4-BE49-F238E27FC236}">
                <a16:creationId xmlns:a16="http://schemas.microsoft.com/office/drawing/2014/main" id="{96A62BF0-7E49-8ED7-19CC-96BF93653904}"/>
              </a:ext>
            </a:extLst>
          </p:cNvPr>
          <p:cNvSpPr txBox="1"/>
          <p:nvPr/>
        </p:nvSpPr>
        <p:spPr>
          <a:xfrm>
            <a:off x="746838" y="124906"/>
            <a:ext cx="3631059" cy="523220"/>
          </a:xfrm>
          <a:prstGeom prst="rect">
            <a:avLst/>
          </a:prstGeom>
          <a:noFill/>
        </p:spPr>
        <p:txBody>
          <a:bodyPr wrap="none" rtlCol="0">
            <a:spAutoFit/>
          </a:bodyPr>
          <a:lstStyle/>
          <a:p>
            <a:r>
              <a:rPr lang="en-US" altLang="zh-CN" sz="2800" b="1" dirty="0">
                <a:gradFill>
                  <a:gsLst>
                    <a:gs pos="0">
                      <a:srgbClr val="E30613"/>
                    </a:gs>
                    <a:gs pos="100000">
                      <a:srgbClr val="81040B"/>
                    </a:gs>
                  </a:gsLst>
                  <a:lin ang="5400000" scaled="1"/>
                </a:gradFill>
                <a:latin typeface="Times New Roman" panose="02020603050405020304" pitchFamily="18" charset="0"/>
                <a:ea typeface="楷体" panose="02010609060101010101" pitchFamily="49" charset="-122"/>
                <a:cs typeface="Times New Roman" panose="02020603050405020304" pitchFamily="18" charset="0"/>
                <a:sym typeface="+mn-ea"/>
              </a:rPr>
              <a:t>Breit-Wheeler</a:t>
            </a:r>
            <a:r>
              <a:rPr lang="en-US" altLang="zh-CN" sz="2800" b="1" dirty="0">
                <a:gradFill>
                  <a:gsLst>
                    <a:gs pos="0">
                      <a:srgbClr val="E30613"/>
                    </a:gs>
                    <a:gs pos="100000">
                      <a:srgbClr val="81040B"/>
                    </a:gs>
                  </a:gsLst>
                  <a:lin ang="5400000" scaled="1"/>
                </a:gradFill>
                <a:latin typeface="楷体" panose="02010609060101010101" pitchFamily="49" charset="-122"/>
                <a:ea typeface="楷体" panose="02010609060101010101" pitchFamily="49" charset="-122"/>
                <a:sym typeface="+mn-ea"/>
              </a:rPr>
              <a:t> </a:t>
            </a:r>
            <a:r>
              <a:rPr lang="zh-CN" altLang="en-US" sz="2800" b="1" dirty="0">
                <a:gradFill>
                  <a:gsLst>
                    <a:gs pos="0">
                      <a:srgbClr val="E30613"/>
                    </a:gs>
                    <a:gs pos="100000">
                      <a:srgbClr val="81040B"/>
                    </a:gs>
                  </a:gsLst>
                  <a:lin ang="5400000" scaled="1"/>
                </a:gradFill>
                <a:latin typeface="楷体" panose="02010609060101010101" pitchFamily="49" charset="-122"/>
                <a:ea typeface="楷体" panose="02010609060101010101" pitchFamily="49" charset="-122"/>
                <a:sym typeface="+mn-ea"/>
              </a:rPr>
              <a:t>对产生</a:t>
            </a:r>
            <a:endParaRPr lang="en-US" altLang="zh-CN" sz="2800" b="1" baseline="-25000" dirty="0">
              <a:gradFill>
                <a:gsLst>
                  <a:gs pos="0">
                    <a:srgbClr val="E30613"/>
                  </a:gs>
                  <a:gs pos="100000">
                    <a:srgbClr val="81040B"/>
                  </a:gs>
                </a:gsLst>
                <a:lin ang="5400000" scaled="1"/>
              </a:gradFill>
              <a:latin typeface="Times New Roman" panose="02020603050405020304" charset="0"/>
              <a:ea typeface="楷体" panose="02010609060101010101" pitchFamily="49" charset="-122"/>
              <a:cs typeface="Times New Roman" panose="02020603050405020304" charset="0"/>
              <a:sym typeface="+mn-ea"/>
            </a:endParaRPr>
          </a:p>
        </p:txBody>
      </p:sp>
      <p:sp>
        <p:nvSpPr>
          <p:cNvPr id="18" name="文本框 17">
            <a:extLst>
              <a:ext uri="{FF2B5EF4-FFF2-40B4-BE49-F238E27FC236}">
                <a16:creationId xmlns:a16="http://schemas.microsoft.com/office/drawing/2014/main" id="{7C06D2BF-7233-83C3-DD94-3436768315B6}"/>
              </a:ext>
            </a:extLst>
          </p:cNvPr>
          <p:cNvSpPr txBox="1"/>
          <p:nvPr/>
        </p:nvSpPr>
        <p:spPr>
          <a:xfrm>
            <a:off x="4473252" y="3146672"/>
            <a:ext cx="3360914" cy="276999"/>
          </a:xfrm>
          <a:prstGeom prst="rect">
            <a:avLst/>
          </a:prstGeom>
          <a:noFill/>
        </p:spPr>
        <p:txBody>
          <a:bodyPr wrap="square" rtlCol="0">
            <a:spAutoFit/>
          </a:bodyPr>
          <a:lstStyle/>
          <a:p>
            <a:r>
              <a:rPr lang="en-US" altLang="zh-CN" sz="1200" dirty="0">
                <a:latin typeface="Times New Roman" panose="02020603050405020304" charset="0"/>
                <a:ea typeface="楷体" panose="02010609060101010101" pitchFamily="49" charset="-122"/>
                <a:cs typeface="Times New Roman" panose="02020603050405020304" charset="0"/>
              </a:rPr>
              <a:t>M. Jirka et al., Phys.</a:t>
            </a:r>
            <a:r>
              <a:rPr lang="zh-CN" altLang="en-US" sz="1200" dirty="0">
                <a:latin typeface="Times New Roman" panose="02020603050405020304" charset="0"/>
                <a:ea typeface="楷体" panose="02010609060101010101" pitchFamily="49" charset="-122"/>
                <a:cs typeface="Times New Roman" panose="02020603050405020304" charset="0"/>
              </a:rPr>
              <a:t> </a:t>
            </a:r>
            <a:r>
              <a:rPr lang="en-US" altLang="zh-CN" sz="1200" dirty="0">
                <a:latin typeface="Times New Roman" panose="02020603050405020304" charset="0"/>
                <a:ea typeface="楷体" panose="02010609060101010101" pitchFamily="49" charset="-122"/>
                <a:cs typeface="Times New Roman" panose="02020603050405020304" charset="0"/>
              </a:rPr>
              <a:t>Rev.</a:t>
            </a:r>
            <a:r>
              <a:rPr lang="zh-CN" altLang="en-US" sz="1200" dirty="0">
                <a:latin typeface="Times New Roman" panose="02020603050405020304" charset="0"/>
                <a:ea typeface="楷体" panose="02010609060101010101" pitchFamily="49" charset="-122"/>
                <a:cs typeface="Times New Roman" panose="02020603050405020304" charset="0"/>
              </a:rPr>
              <a:t> </a:t>
            </a:r>
            <a:r>
              <a:rPr lang="en-US" altLang="zh-CN" sz="1200" dirty="0">
                <a:latin typeface="Times New Roman" panose="02020603050405020304" charset="0"/>
                <a:ea typeface="楷体" panose="02010609060101010101" pitchFamily="49" charset="-122"/>
                <a:cs typeface="Times New Roman" panose="02020603050405020304" charset="0"/>
              </a:rPr>
              <a:t>Lett</a:t>
            </a:r>
            <a:r>
              <a:rPr lang="zh-CN" altLang="en-US" sz="1200" dirty="0">
                <a:latin typeface="Times New Roman" panose="02020603050405020304" charset="0"/>
                <a:ea typeface="楷体" panose="02010609060101010101" pitchFamily="49" charset="-122"/>
                <a:cs typeface="Times New Roman" panose="02020603050405020304" charset="0"/>
              </a:rPr>
              <a:t> </a:t>
            </a:r>
            <a:r>
              <a:rPr lang="en-US" altLang="zh-CN" sz="1200" dirty="0">
                <a:latin typeface="Times New Roman" panose="02020603050405020304" charset="0"/>
                <a:ea typeface="楷体" panose="02010609060101010101" pitchFamily="49" charset="-122"/>
                <a:cs typeface="Times New Roman" panose="02020603050405020304" charset="0"/>
              </a:rPr>
              <a:t>133, 125001 (2024)</a:t>
            </a:r>
            <a:endParaRPr lang="zh-CN" altLang="en-US" sz="1200" dirty="0">
              <a:latin typeface="Times New Roman" panose="02020603050405020304" charset="0"/>
              <a:ea typeface="楷体" panose="02010609060101010101" pitchFamily="49" charset="-122"/>
              <a:cs typeface="Times New Roman" panose="02020603050405020304" charset="0"/>
            </a:endParaRPr>
          </a:p>
        </p:txBody>
      </p:sp>
      <p:pic>
        <p:nvPicPr>
          <p:cNvPr id="27" name="图片 26">
            <a:extLst>
              <a:ext uri="{FF2B5EF4-FFF2-40B4-BE49-F238E27FC236}">
                <a16:creationId xmlns:a16="http://schemas.microsoft.com/office/drawing/2014/main" id="{689E6AC4-5FB7-FD3A-DD52-BAAC0221A040}"/>
              </a:ext>
            </a:extLst>
          </p:cNvPr>
          <p:cNvPicPr>
            <a:picLocks noChangeAspect="1"/>
          </p:cNvPicPr>
          <p:nvPr/>
        </p:nvPicPr>
        <p:blipFill>
          <a:blip r:embed="rId8"/>
          <a:stretch>
            <a:fillRect/>
          </a:stretch>
        </p:blipFill>
        <p:spPr>
          <a:xfrm>
            <a:off x="4599454" y="1241179"/>
            <a:ext cx="3271911" cy="1900164"/>
          </a:xfrm>
          <a:prstGeom prst="rect">
            <a:avLst/>
          </a:prstGeom>
        </p:spPr>
      </p:pic>
      <p:sp>
        <p:nvSpPr>
          <p:cNvPr id="28" name="Rectangle 16">
            <a:extLst>
              <a:ext uri="{FF2B5EF4-FFF2-40B4-BE49-F238E27FC236}">
                <a16:creationId xmlns:a16="http://schemas.microsoft.com/office/drawing/2014/main" id="{8E48DDBD-51BB-A11B-678C-07124121B902}"/>
              </a:ext>
            </a:extLst>
          </p:cNvPr>
          <p:cNvSpPr/>
          <p:nvPr/>
        </p:nvSpPr>
        <p:spPr>
          <a:xfrm>
            <a:off x="4300800" y="1049527"/>
            <a:ext cx="3764931" cy="2379473"/>
          </a:xfrm>
          <a:prstGeom prst="rect">
            <a:avLst/>
          </a:prstGeom>
          <a:noFill/>
          <a:ln cap="sq">
            <a:solidFill>
              <a:schemeClr val="tx1">
                <a:alpha val="49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 name="文本框 28">
            <a:extLst>
              <a:ext uri="{FF2B5EF4-FFF2-40B4-BE49-F238E27FC236}">
                <a16:creationId xmlns:a16="http://schemas.microsoft.com/office/drawing/2014/main" id="{27D8780C-2602-4BC2-9D3E-66837E05C186}"/>
              </a:ext>
            </a:extLst>
          </p:cNvPr>
          <p:cNvSpPr txBox="1"/>
          <p:nvPr/>
        </p:nvSpPr>
        <p:spPr>
          <a:xfrm>
            <a:off x="425974" y="5714343"/>
            <a:ext cx="3855349" cy="276999"/>
          </a:xfrm>
          <a:prstGeom prst="rect">
            <a:avLst/>
          </a:prstGeom>
          <a:noFill/>
        </p:spPr>
        <p:txBody>
          <a:bodyPr wrap="square" rtlCol="0">
            <a:spAutoFit/>
          </a:bodyPr>
          <a:lstStyle/>
          <a:p>
            <a:pPr algn="l">
              <a:buClrTx/>
              <a:buSzTx/>
              <a:buNone/>
            </a:pPr>
            <a:r>
              <a:rPr lang="en-US" altLang="zh-CN" sz="1200" dirty="0">
                <a:latin typeface="Times New Roman" panose="02020603050405020304" charset="0"/>
                <a:ea typeface="楷体" panose="02010609060101010101" pitchFamily="49" charset="-122"/>
                <a:cs typeface="Times New Roman" panose="02020603050405020304" charset="0"/>
              </a:rPr>
              <a:t>M. </a:t>
            </a:r>
            <a:r>
              <a:rPr lang="en-US" altLang="zh-CN" sz="1200" dirty="0" err="1">
                <a:latin typeface="Times New Roman" panose="02020603050405020304" charset="0"/>
                <a:ea typeface="楷体" panose="02010609060101010101" pitchFamily="49" charset="-122"/>
                <a:cs typeface="Times New Roman" panose="02020603050405020304" charset="0"/>
              </a:rPr>
              <a:t>Ababekri</a:t>
            </a:r>
            <a:r>
              <a:rPr lang="en-US" altLang="zh-CN" sz="1200" dirty="0">
                <a:latin typeface="Times New Roman" panose="02020603050405020304" charset="0"/>
                <a:ea typeface="楷体" panose="02010609060101010101" pitchFamily="49" charset="-122"/>
                <a:cs typeface="Times New Roman" panose="02020603050405020304" charset="0"/>
              </a:rPr>
              <a:t>,</a:t>
            </a:r>
            <a:r>
              <a:rPr lang="zh-CN" altLang="en-US" sz="1200" dirty="0">
                <a:latin typeface="Times New Roman" panose="02020603050405020304" charset="0"/>
                <a:ea typeface="楷体" panose="02010609060101010101" pitchFamily="49" charset="-122"/>
                <a:cs typeface="Times New Roman" panose="02020603050405020304" charset="0"/>
              </a:rPr>
              <a:t> </a:t>
            </a:r>
            <a:r>
              <a:rPr lang="en-US" altLang="zh-CN" sz="1200" dirty="0">
                <a:latin typeface="Times New Roman" panose="02020603050405020304" charset="0"/>
                <a:ea typeface="楷体" panose="02010609060101010101" pitchFamily="49" charset="-122"/>
                <a:cs typeface="Times New Roman" panose="02020603050405020304" charset="0"/>
              </a:rPr>
              <a:t>et al., PRD 110, 076024 (2024).</a:t>
            </a:r>
          </a:p>
        </p:txBody>
      </p:sp>
      <p:pic>
        <p:nvPicPr>
          <p:cNvPr id="32" name="图片 6">
            <a:extLst>
              <a:ext uri="{FF2B5EF4-FFF2-40B4-BE49-F238E27FC236}">
                <a16:creationId xmlns:a16="http://schemas.microsoft.com/office/drawing/2014/main" id="{8D3A7A08-7F27-4CEC-A72B-35D0D36D206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971" t="23127" r="31775" b="31787"/>
          <a:stretch>
            <a:fillRect/>
          </a:stretch>
        </p:blipFill>
        <p:spPr>
          <a:xfrm>
            <a:off x="779659" y="1169153"/>
            <a:ext cx="3174061" cy="1501721"/>
          </a:xfrm>
          <a:prstGeom prst="rect">
            <a:avLst/>
          </a:prstGeom>
        </p:spPr>
      </p:pic>
      <p:sp>
        <p:nvSpPr>
          <p:cNvPr id="33" name="文本框 32">
            <a:extLst>
              <a:ext uri="{FF2B5EF4-FFF2-40B4-BE49-F238E27FC236}">
                <a16:creationId xmlns:a16="http://schemas.microsoft.com/office/drawing/2014/main" id="{F7EA2166-D727-4E5A-AA7B-D6018ACFA1DB}"/>
              </a:ext>
            </a:extLst>
          </p:cNvPr>
          <p:cNvSpPr txBox="1"/>
          <p:nvPr/>
        </p:nvSpPr>
        <p:spPr>
          <a:xfrm>
            <a:off x="603533" y="2630470"/>
            <a:ext cx="3600334" cy="328166"/>
          </a:xfrm>
          <a:prstGeom prst="rect">
            <a:avLst/>
          </a:prstGeom>
          <a:noFill/>
        </p:spPr>
        <p:txBody>
          <a:bodyPr wrap="square" rtlCol="0" anchor="t">
            <a:noAutofit/>
          </a:bodyPr>
          <a:lstStyle/>
          <a:p>
            <a:r>
              <a:rPr lang="en-US" altLang="zh-CN" sz="1200" dirty="0">
                <a:latin typeface="Times New Roman" panose="02020603050405020304" charset="0"/>
                <a:ea typeface="楷体" panose="02010609060101010101" pitchFamily="49" charset="-122"/>
                <a:cs typeface="Times New Roman" panose="02020603050405020304" charset="0"/>
                <a:sym typeface="+mn-ea"/>
              </a:rPr>
              <a:t>K. Xue, et al., PRL. 131, 175101 (2023). </a:t>
            </a:r>
          </a:p>
        </p:txBody>
      </p:sp>
      <p:sp>
        <p:nvSpPr>
          <p:cNvPr id="35" name="Rectangle 16">
            <a:extLst>
              <a:ext uri="{FF2B5EF4-FFF2-40B4-BE49-F238E27FC236}">
                <a16:creationId xmlns:a16="http://schemas.microsoft.com/office/drawing/2014/main" id="{DB2B3A80-DACA-479C-9481-038ABF75722E}"/>
              </a:ext>
            </a:extLst>
          </p:cNvPr>
          <p:cNvSpPr/>
          <p:nvPr/>
        </p:nvSpPr>
        <p:spPr>
          <a:xfrm>
            <a:off x="518365" y="1051344"/>
            <a:ext cx="3658839" cy="1861353"/>
          </a:xfrm>
          <a:prstGeom prst="rect">
            <a:avLst/>
          </a:prstGeom>
          <a:noFill/>
          <a:ln cap="sq">
            <a:solidFill>
              <a:schemeClr val="tx1">
                <a:alpha val="49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 name="Rectangle 16">
            <a:extLst>
              <a:ext uri="{FF2B5EF4-FFF2-40B4-BE49-F238E27FC236}">
                <a16:creationId xmlns:a16="http://schemas.microsoft.com/office/drawing/2014/main" id="{EE1D2B72-C770-4FA3-BE3F-6A25762F7B53}"/>
              </a:ext>
            </a:extLst>
          </p:cNvPr>
          <p:cNvSpPr/>
          <p:nvPr/>
        </p:nvSpPr>
        <p:spPr>
          <a:xfrm>
            <a:off x="513656" y="3935139"/>
            <a:ext cx="3674683" cy="2056204"/>
          </a:xfrm>
          <a:prstGeom prst="rect">
            <a:avLst/>
          </a:prstGeom>
          <a:noFill/>
          <a:ln cap="sq">
            <a:solidFill>
              <a:schemeClr val="tx1">
                <a:alpha val="49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 name="Rectangle 1">
            <a:extLst>
              <a:ext uri="{FF2B5EF4-FFF2-40B4-BE49-F238E27FC236}">
                <a16:creationId xmlns:a16="http://schemas.microsoft.com/office/drawing/2014/main" id="{DA8BABBA-C3B8-4C6F-9DB1-765AEFC95383}"/>
              </a:ext>
            </a:extLst>
          </p:cNvPr>
          <p:cNvSpPr>
            <a:spLocks noChangeArrowheads="1"/>
          </p:cNvSpPr>
          <p:nvPr/>
        </p:nvSpPr>
        <p:spPr bwMode="auto">
          <a:xfrm>
            <a:off x="779660" y="881658"/>
            <a:ext cx="3284220" cy="307777"/>
          </a:xfrm>
          <a:prstGeom prst="rect">
            <a:avLst/>
          </a:prstGeom>
          <a:solidFill>
            <a:srgbClr val="C00000"/>
          </a:solidFill>
          <a:ln>
            <a:noFill/>
          </a:ln>
          <a:effectLst/>
        </p:spPr>
        <p:txBody>
          <a:bodyPr vert="horz" wrap="square" lIns="91440" tIns="45720" rIns="91440" bIns="45720" numCol="1" anchor="ctr" anchorCtr="0" compatLnSpc="1">
            <a:prstTxWarp prst="textNoShape">
              <a:avLst/>
            </a:prstTxWarp>
            <a:spAutoFit/>
          </a:bodyPr>
          <a:lstStyle/>
          <a:p>
            <a:pPr algn="ctr"/>
            <a:r>
              <a:rPr lang="zh-CN" altLang="en-US" sz="1400" b="1" dirty="0">
                <a:solidFill>
                  <a:schemeClr val="bg1"/>
                </a:solidFill>
                <a:latin typeface="Times New Roman" panose="02020603050405020304" pitchFamily="18" charset="0"/>
                <a:ea typeface="楷体" panose="02010609060101010101" pitchFamily="49" charset="-122"/>
              </a:rPr>
              <a:t>激光等离子体相互作用产生极化正电子</a:t>
            </a:r>
            <a:endParaRPr lang="en-US" altLang="zh-CN" sz="1400" b="1" dirty="0">
              <a:solidFill>
                <a:schemeClr val="bg1"/>
              </a:solidFill>
              <a:latin typeface="Times New Roman" panose="02020603050405020304" pitchFamily="18" charset="0"/>
              <a:ea typeface="楷体" panose="02010609060101010101" pitchFamily="49" charset="-122"/>
            </a:endParaRPr>
          </a:p>
        </p:txBody>
      </p:sp>
      <p:sp>
        <p:nvSpPr>
          <p:cNvPr id="38" name="Rectangle 1">
            <a:extLst>
              <a:ext uri="{FF2B5EF4-FFF2-40B4-BE49-F238E27FC236}">
                <a16:creationId xmlns:a16="http://schemas.microsoft.com/office/drawing/2014/main" id="{201AF5B5-3B83-491A-9054-494197F78C75}"/>
              </a:ext>
            </a:extLst>
          </p:cNvPr>
          <p:cNvSpPr>
            <a:spLocks noChangeArrowheads="1"/>
          </p:cNvSpPr>
          <p:nvPr/>
        </p:nvSpPr>
        <p:spPr bwMode="auto">
          <a:xfrm>
            <a:off x="4835578" y="881658"/>
            <a:ext cx="2545428" cy="307777"/>
          </a:xfrm>
          <a:prstGeom prst="rect">
            <a:avLst/>
          </a:prstGeom>
          <a:solidFill>
            <a:srgbClr val="C0000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zh-CN" altLang="en-US" sz="1400" b="1" dirty="0">
                <a:solidFill>
                  <a:schemeClr val="bg1"/>
                </a:solidFill>
                <a:latin typeface="Times New Roman" panose="02020603050405020304" pitchFamily="18" charset="0"/>
                <a:ea typeface="楷体" panose="02010609060101010101" pitchFamily="49" charset="-122"/>
              </a:rPr>
              <a:t>对撞激光偏振调控</a:t>
            </a:r>
            <a:r>
              <a:rPr lang="en-US" altLang="zh-CN" sz="1400" b="1" dirty="0">
                <a:solidFill>
                  <a:schemeClr val="bg1"/>
                </a:solidFill>
                <a:latin typeface="Times New Roman" panose="02020603050405020304" pitchFamily="18" charset="0"/>
                <a:ea typeface="楷体" panose="02010609060101010101" pitchFamily="49" charset="-122"/>
              </a:rPr>
              <a:t>QED</a:t>
            </a:r>
            <a:r>
              <a:rPr lang="zh-CN" altLang="en-US" sz="1400" b="1" dirty="0">
                <a:solidFill>
                  <a:schemeClr val="bg1"/>
                </a:solidFill>
                <a:latin typeface="Times New Roman" panose="02020603050405020304" pitchFamily="18" charset="0"/>
                <a:ea typeface="楷体" panose="02010609060101010101" pitchFamily="49" charset="-122"/>
              </a:rPr>
              <a:t>级联</a:t>
            </a:r>
            <a:endParaRPr kumimoji="0" lang="zh-CN" altLang="en-US" sz="1800" b="0" i="0" u="none" strike="noStrike" cap="none" normalizeH="0" baseline="0" dirty="0">
              <a:ln>
                <a:noFill/>
              </a:ln>
              <a:solidFill>
                <a:schemeClr val="bg1"/>
              </a:solidFill>
              <a:effectLst/>
              <a:latin typeface="Arial" panose="020B0604020202020204" pitchFamily="34" charset="0"/>
            </a:endParaRPr>
          </a:p>
        </p:txBody>
      </p:sp>
      <p:sp>
        <p:nvSpPr>
          <p:cNvPr id="39" name="Rectangle 1">
            <a:extLst>
              <a:ext uri="{FF2B5EF4-FFF2-40B4-BE49-F238E27FC236}">
                <a16:creationId xmlns:a16="http://schemas.microsoft.com/office/drawing/2014/main" id="{41CC46D7-051E-4187-8DF4-63CC2C146E74}"/>
              </a:ext>
            </a:extLst>
          </p:cNvPr>
          <p:cNvSpPr>
            <a:spLocks noChangeArrowheads="1"/>
          </p:cNvSpPr>
          <p:nvPr/>
        </p:nvSpPr>
        <p:spPr bwMode="auto">
          <a:xfrm>
            <a:off x="8753089" y="881657"/>
            <a:ext cx="2545428" cy="307777"/>
          </a:xfrm>
          <a:prstGeom prst="rect">
            <a:avLst/>
          </a:prstGeom>
          <a:solidFill>
            <a:srgbClr val="C0000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l-GR" altLang="zh-CN" sz="1400" b="1" dirty="0">
                <a:solidFill>
                  <a:schemeClr val="bg1"/>
                </a:solidFill>
                <a:latin typeface="Times New Roman" panose="02020603050405020304" pitchFamily="18" charset="0"/>
                <a:ea typeface="楷体" panose="02010609060101010101" pitchFamily="49" charset="-122"/>
              </a:rPr>
              <a:t>γ-</a:t>
            </a:r>
            <a:r>
              <a:rPr lang="en-US" altLang="zh-CN" sz="1400" b="1" dirty="0">
                <a:solidFill>
                  <a:schemeClr val="bg1"/>
                </a:solidFill>
                <a:latin typeface="Times New Roman" panose="02020603050405020304" pitchFamily="18" charset="0"/>
                <a:ea typeface="楷体" panose="02010609060101010101" pitchFamily="49" charset="-122"/>
              </a:rPr>
              <a:t>flash </a:t>
            </a:r>
            <a:r>
              <a:rPr lang="zh-CN" altLang="en-US" sz="1400" b="1" dirty="0">
                <a:solidFill>
                  <a:schemeClr val="bg1"/>
                </a:solidFill>
                <a:latin typeface="Times New Roman" panose="02020603050405020304" pitchFamily="18" charset="0"/>
                <a:ea typeface="楷体" panose="02010609060101010101" pitchFamily="49" charset="-122"/>
              </a:rPr>
              <a:t>光子驱动全光</a:t>
            </a:r>
            <a:r>
              <a:rPr lang="en-US" altLang="zh-CN" sz="1400" b="1" dirty="0">
                <a:solidFill>
                  <a:schemeClr val="bg1"/>
                </a:solidFill>
                <a:latin typeface="Times New Roman" panose="02020603050405020304" pitchFamily="18" charset="0"/>
                <a:ea typeface="楷体" panose="02010609060101010101" pitchFamily="49" charset="-122"/>
              </a:rPr>
              <a:t>NBW</a:t>
            </a:r>
            <a:endParaRPr kumimoji="0" lang="zh-CN" altLang="en-US" sz="1800" b="0" i="0" u="none" strike="noStrike" cap="none" normalizeH="0" baseline="0" dirty="0">
              <a:ln>
                <a:noFill/>
              </a:ln>
              <a:solidFill>
                <a:schemeClr val="bg1"/>
              </a:solidFill>
              <a:effectLst/>
              <a:latin typeface="Arial" panose="020B0604020202020204" pitchFamily="34" charset="0"/>
            </a:endParaRPr>
          </a:p>
        </p:txBody>
      </p:sp>
      <p:sp>
        <p:nvSpPr>
          <p:cNvPr id="31" name="文本框 30">
            <a:extLst>
              <a:ext uri="{FF2B5EF4-FFF2-40B4-BE49-F238E27FC236}">
                <a16:creationId xmlns:a16="http://schemas.microsoft.com/office/drawing/2014/main" id="{6D38477D-6BDA-4A30-AE9E-99CA8BBB0D3C}"/>
              </a:ext>
            </a:extLst>
          </p:cNvPr>
          <p:cNvSpPr txBox="1"/>
          <p:nvPr/>
        </p:nvSpPr>
        <p:spPr>
          <a:xfrm>
            <a:off x="1035269" y="3753388"/>
            <a:ext cx="2625029" cy="307777"/>
          </a:xfrm>
          <a:prstGeom prst="rect">
            <a:avLst/>
          </a:prstGeom>
          <a:solidFill>
            <a:srgbClr val="C00000"/>
          </a:solidFill>
          <a:ln>
            <a:noFill/>
          </a:ln>
          <a:effectLst/>
        </p:spPr>
        <p:txBody>
          <a:bodyPr vert="horz" wrap="square" lIns="91440" tIns="45720" rIns="91440" bIns="45720" numCol="1" anchor="ctr" anchorCtr="0" compatLnSpc="1">
            <a:prstTxWarp prst="textNoShape">
              <a:avLst/>
            </a:prstTxWarp>
            <a:spAutoFit/>
          </a:bodyPr>
          <a:lstStyle>
            <a:defPPr>
              <a:defRPr lang="zh-CN"/>
            </a:defPPr>
            <a:lvl1pPr algn="ctr">
              <a:defRPr sz="1400" b="1">
                <a:solidFill>
                  <a:schemeClr val="bg1"/>
                </a:solidFill>
                <a:latin typeface="Times New Roman" panose="02020603050405020304" pitchFamily="18" charset="0"/>
                <a:ea typeface="楷体" panose="02010609060101010101" pitchFamily="49" charset="-122"/>
              </a:defRPr>
            </a:lvl1pPr>
          </a:lstStyle>
          <a:p>
            <a:r>
              <a:rPr lang="zh-CN" altLang="en-US" dirty="0">
                <a:sym typeface="+mn-ea"/>
              </a:rPr>
              <a:t>涡旋</a:t>
            </a:r>
            <a:r>
              <a:rPr lang="en-US" altLang="zh-CN" dirty="0">
                <a:sym typeface="+mn-ea"/>
              </a:rPr>
              <a:t>NBW</a:t>
            </a:r>
            <a:r>
              <a:rPr lang="zh-CN" altLang="en-US" dirty="0">
                <a:sym typeface="+mn-ea"/>
              </a:rPr>
              <a:t>对产生</a:t>
            </a:r>
            <a:endParaRPr lang="en-US" altLang="zh-CN" dirty="0">
              <a:sym typeface="+mn-ea"/>
            </a:endParaRPr>
          </a:p>
        </p:txBody>
      </p:sp>
      <p:sp>
        <p:nvSpPr>
          <p:cNvPr id="21" name="文本框 20">
            <a:extLst>
              <a:ext uri="{FF2B5EF4-FFF2-40B4-BE49-F238E27FC236}">
                <a16:creationId xmlns:a16="http://schemas.microsoft.com/office/drawing/2014/main" id="{B5102335-5CEE-7399-0160-513B7B972F27}"/>
              </a:ext>
            </a:extLst>
          </p:cNvPr>
          <p:cNvSpPr txBox="1"/>
          <p:nvPr/>
        </p:nvSpPr>
        <p:spPr>
          <a:xfrm>
            <a:off x="4795777" y="3753387"/>
            <a:ext cx="2625030" cy="307777"/>
          </a:xfrm>
          <a:prstGeom prst="rect">
            <a:avLst/>
          </a:prstGeom>
          <a:solidFill>
            <a:srgbClr val="C00000"/>
          </a:solidFill>
          <a:ln>
            <a:noFill/>
          </a:ln>
          <a:effectLst/>
        </p:spPr>
        <p:txBody>
          <a:bodyPr vert="horz" wrap="square" lIns="91440" tIns="45720" rIns="91440" bIns="45720" numCol="1" anchor="ctr" anchorCtr="0" compatLnSpc="1">
            <a:prstTxWarp prst="textNoShape">
              <a:avLst/>
            </a:prstTxWarp>
            <a:spAutoFit/>
          </a:bodyPr>
          <a:lstStyle>
            <a:defPPr>
              <a:defRPr lang="zh-CN"/>
            </a:defPPr>
            <a:lvl1pPr algn="ctr">
              <a:defRPr sz="1400" b="1">
                <a:solidFill>
                  <a:schemeClr val="bg1"/>
                </a:solidFill>
                <a:latin typeface="Times New Roman" panose="02020603050405020304" pitchFamily="18" charset="0"/>
                <a:ea typeface="楷体" panose="02010609060101010101" pitchFamily="49" charset="-122"/>
              </a:defRPr>
            </a:lvl1pPr>
          </a:lstStyle>
          <a:p>
            <a:r>
              <a:rPr lang="zh-CN" altLang="en-US" dirty="0"/>
              <a:t>相位偏移调控</a:t>
            </a:r>
            <a:r>
              <a:rPr lang="en-US" altLang="zh-CN" dirty="0"/>
              <a:t>NBW</a:t>
            </a:r>
            <a:r>
              <a:rPr lang="zh-CN" altLang="en-US" dirty="0"/>
              <a:t>对运动</a:t>
            </a:r>
          </a:p>
        </p:txBody>
      </p:sp>
      <p:sp>
        <p:nvSpPr>
          <p:cNvPr id="15" name="文本框 14">
            <a:extLst>
              <a:ext uri="{FF2B5EF4-FFF2-40B4-BE49-F238E27FC236}">
                <a16:creationId xmlns:a16="http://schemas.microsoft.com/office/drawing/2014/main" id="{85DC3339-0ABA-2287-2C8F-F84F0DDC837B}"/>
              </a:ext>
            </a:extLst>
          </p:cNvPr>
          <p:cNvSpPr txBox="1"/>
          <p:nvPr/>
        </p:nvSpPr>
        <p:spPr>
          <a:xfrm>
            <a:off x="8485176" y="3747450"/>
            <a:ext cx="3081253" cy="307777"/>
          </a:xfrm>
          <a:prstGeom prst="rect">
            <a:avLst/>
          </a:prstGeom>
          <a:solidFill>
            <a:srgbClr val="C00000"/>
          </a:solidFill>
          <a:ln>
            <a:noFill/>
          </a:ln>
          <a:effectLst/>
        </p:spPr>
        <p:txBody>
          <a:bodyPr vert="horz" wrap="square" lIns="91440" tIns="45720" rIns="91440" bIns="45720" numCol="1" anchor="ctr" anchorCtr="0" compatLnSpc="1">
            <a:prstTxWarp prst="textNoShape">
              <a:avLst/>
            </a:prstTxWarp>
            <a:spAutoFit/>
          </a:bodyPr>
          <a:lstStyle>
            <a:defPPr>
              <a:defRPr lang="zh-CN"/>
            </a:defPPr>
            <a:lvl1pPr algn="ctr">
              <a:defRPr sz="1400" b="1">
                <a:solidFill>
                  <a:schemeClr val="bg1"/>
                </a:solidFill>
                <a:latin typeface="Times New Roman" panose="02020603050405020304" pitchFamily="18" charset="0"/>
                <a:ea typeface="楷体" panose="02010609060101010101" pitchFamily="49" charset="-122"/>
              </a:defRPr>
            </a:lvl1pPr>
          </a:lstStyle>
          <a:p>
            <a:r>
              <a:rPr lang="zh-CN" altLang="en-US" dirty="0"/>
              <a:t>韧致辐射伽马光</a:t>
            </a:r>
            <a:r>
              <a:rPr lang="en-US" altLang="zh-CN" dirty="0"/>
              <a:t>+</a:t>
            </a:r>
            <a:r>
              <a:rPr lang="zh-CN" altLang="en-US" dirty="0"/>
              <a:t>强激光发生</a:t>
            </a:r>
            <a:r>
              <a:rPr lang="en-US" altLang="zh-CN" dirty="0"/>
              <a:t>NBW</a:t>
            </a:r>
            <a:endParaRPr lang="zh-CN" altLang="en-US" dirty="0"/>
          </a:p>
        </p:txBody>
      </p:sp>
      <p:sp>
        <p:nvSpPr>
          <p:cNvPr id="41" name="文本框 40">
            <a:extLst>
              <a:ext uri="{FF2B5EF4-FFF2-40B4-BE49-F238E27FC236}">
                <a16:creationId xmlns:a16="http://schemas.microsoft.com/office/drawing/2014/main" id="{04BAB14D-78B2-43DC-84D7-C8883EFCD21C}"/>
              </a:ext>
            </a:extLst>
          </p:cNvPr>
          <p:cNvSpPr txBox="1"/>
          <p:nvPr/>
        </p:nvSpPr>
        <p:spPr>
          <a:xfrm>
            <a:off x="408693" y="6053363"/>
            <a:ext cx="4059101" cy="461665"/>
          </a:xfrm>
          <a:prstGeom prst="rect">
            <a:avLst/>
          </a:prstGeom>
          <a:noFill/>
        </p:spPr>
        <p:txBody>
          <a:bodyPr wrap="square">
            <a:spAutoFit/>
          </a:bodyPr>
          <a:lstStyle/>
          <a:p>
            <a:pPr marL="285750" indent="-285750">
              <a:buFont typeface="Wingdings" panose="05000000000000000000" pitchFamily="2" charset="2"/>
              <a:buChar char="Ø"/>
            </a:pPr>
            <a:r>
              <a:rPr lang="en-US" altLang="zh-CN" sz="1200" dirty="0">
                <a:latin typeface="Times New Roman" panose="02020603050405020304" charset="0"/>
                <a:ea typeface="楷体" panose="02010609060101010101" pitchFamily="49" charset="-122"/>
                <a:cs typeface="Times New Roman" panose="02020603050405020304" charset="0"/>
              </a:rPr>
              <a:t>Z.-G. Bu et.al., PRR 3,043159(2021)</a:t>
            </a:r>
          </a:p>
          <a:p>
            <a:r>
              <a:rPr lang="zh-CN" altLang="en-US" sz="1200" dirty="0">
                <a:latin typeface="Times New Roman" panose="02020603050405020304" pitchFamily="18" charset="0"/>
                <a:ea typeface="楷体" panose="02010609060101010101" pitchFamily="49" charset="-122"/>
              </a:rPr>
              <a:t>       涡旋</a:t>
            </a:r>
            <a:r>
              <a:rPr lang="el-GR" altLang="zh-CN" sz="1200" dirty="0">
                <a:latin typeface="Times New Roman" panose="02020603050405020304" pitchFamily="18" charset="0"/>
                <a:ea typeface="楷体" panose="02010609060101010101" pitchFamily="49" charset="-122"/>
              </a:rPr>
              <a:t>γ</a:t>
            </a:r>
            <a:r>
              <a:rPr lang="zh-CN" altLang="en-US" sz="1200" dirty="0">
                <a:latin typeface="Times New Roman" panose="02020603050405020304" pitchFamily="18" charset="0"/>
                <a:ea typeface="楷体" panose="02010609060101010101" pitchFamily="49" charset="-122"/>
              </a:rPr>
              <a:t>光子产生扭曲 </a:t>
            </a:r>
            <a:r>
              <a:rPr lang="en-US" altLang="zh-CN" sz="1200" dirty="0" err="1">
                <a:latin typeface="Times New Roman" panose="02020603050405020304" pitchFamily="18" charset="0"/>
                <a:ea typeface="楷体" panose="02010609060101010101" pitchFamily="49" charset="-122"/>
              </a:rPr>
              <a:t>Breit</a:t>
            </a:r>
            <a:r>
              <a:rPr lang="en-US" altLang="zh-CN" sz="1200" dirty="0">
                <a:latin typeface="Times New Roman" panose="02020603050405020304" pitchFamily="18" charset="0"/>
                <a:ea typeface="楷体" panose="02010609060101010101" pitchFamily="49" charset="-122"/>
              </a:rPr>
              <a:t>-Wheeler</a:t>
            </a:r>
            <a:r>
              <a:rPr lang="zh-CN" altLang="en-US" sz="1200" dirty="0">
                <a:latin typeface="Times New Roman" panose="02020603050405020304" pitchFamily="18" charset="0"/>
                <a:ea typeface="楷体" panose="02010609060101010101" pitchFamily="49" charset="-122"/>
              </a:rPr>
              <a:t>正负电子对</a:t>
            </a:r>
            <a:endParaRPr lang="zh-CN" altLang="en-US" sz="1200" dirty="0">
              <a:latin typeface="Times New Roman" panose="02020603050405020304" charset="0"/>
              <a:ea typeface="楷体" panose="02010609060101010101" pitchFamily="49" charset="-122"/>
              <a:cs typeface="Times New Roman" panose="02020603050405020304" charset="0"/>
            </a:endParaRPr>
          </a:p>
        </p:txBody>
      </p:sp>
      <p:sp>
        <p:nvSpPr>
          <p:cNvPr id="8" name="文本框 54">
            <a:extLst>
              <a:ext uri="{FF2B5EF4-FFF2-40B4-BE49-F238E27FC236}">
                <a16:creationId xmlns:a16="http://schemas.microsoft.com/office/drawing/2014/main" id="{8A8D3F95-080F-E0DC-38D7-AC5C0FC4CBC6}"/>
              </a:ext>
            </a:extLst>
          </p:cNvPr>
          <p:cNvSpPr txBox="1"/>
          <p:nvPr/>
        </p:nvSpPr>
        <p:spPr>
          <a:xfrm>
            <a:off x="451427" y="2912703"/>
            <a:ext cx="3825058" cy="738664"/>
          </a:xfrm>
          <a:prstGeom prst="rect">
            <a:avLst/>
          </a:prstGeom>
          <a:noFill/>
        </p:spPr>
        <p:txBody>
          <a:bodyPr wrap="square" rtlCol="0">
            <a:spAutoFit/>
          </a:bodyPr>
          <a:lstStyle/>
          <a:p>
            <a:pPr marL="285750" indent="-285750">
              <a:buFont typeface="Wingdings" panose="05000000000000000000" pitchFamily="2" charset="2"/>
              <a:buChar char="Ø"/>
            </a:pPr>
            <a:r>
              <a:rPr lang="en-US" altLang="zh-CN" sz="1400" dirty="0">
                <a:solidFill>
                  <a:srgbClr val="231F20"/>
                </a:solidFill>
                <a:latin typeface="Times New Roman" panose="02020603050405020304" pitchFamily="18" charset="0"/>
                <a:cs typeface="Times New Roman" panose="02020603050405020304" pitchFamily="18" charset="0"/>
              </a:rPr>
              <a:t>Q. Zhao, </a:t>
            </a:r>
            <a:r>
              <a:rPr lang="en-US" altLang="zh-CN" sz="1400" dirty="0">
                <a:solidFill>
                  <a:srgbClr val="231F20"/>
                </a:solidFill>
                <a:latin typeface="Times New Roman" panose="02020603050405020304" pitchFamily="18" charset="0"/>
                <a:cs typeface="Times New Roman" panose="02020603050405020304" pitchFamily="18" charset="0"/>
                <a:sym typeface="+mn-ea"/>
              </a:rPr>
              <a:t>et al.,</a:t>
            </a:r>
            <a:r>
              <a:rPr lang="en-US" altLang="zh-CN" sz="1400" dirty="0">
                <a:solidFill>
                  <a:srgbClr val="231F20"/>
                </a:solidFill>
                <a:latin typeface="Times New Roman" panose="02020603050405020304" pitchFamily="18" charset="0"/>
                <a:cs typeface="Times New Roman" panose="02020603050405020304" pitchFamily="18" charset="0"/>
              </a:rPr>
              <a:t> PRD</a:t>
            </a:r>
            <a:r>
              <a:rPr lang="zh-CN" altLang="en-US" sz="1400" dirty="0">
                <a:solidFill>
                  <a:srgbClr val="231F20"/>
                </a:solidFill>
                <a:latin typeface="Times New Roman" panose="02020603050405020304" pitchFamily="18" charset="0"/>
                <a:cs typeface="Times New Roman" panose="02020603050405020304" pitchFamily="18" charset="0"/>
              </a:rPr>
              <a:t> </a:t>
            </a:r>
            <a:r>
              <a:rPr lang="en-US" altLang="zh-CN" sz="1400" dirty="0">
                <a:solidFill>
                  <a:srgbClr val="231F20"/>
                </a:solidFill>
                <a:latin typeface="Times New Roman" panose="02020603050405020304" pitchFamily="18" charset="0"/>
                <a:cs typeface="Times New Roman" panose="02020603050405020304" pitchFamily="18" charset="0"/>
              </a:rPr>
              <a:t>107, 096013(2023)</a:t>
            </a:r>
            <a:r>
              <a:rPr lang="zh-CN" altLang="en-US" sz="1400" dirty="0">
                <a:latin typeface="Times New Roman" panose="02020603050405020304" pitchFamily="18" charset="0"/>
                <a:ea typeface="楷体" panose="02010609060101010101" pitchFamily="49" charset="-122"/>
              </a:rPr>
              <a:t>偏振双光子 </a:t>
            </a:r>
            <a:r>
              <a:rPr lang="en-US" altLang="zh-CN" sz="1400" dirty="0">
                <a:latin typeface="Times New Roman" panose="02020603050405020304" pitchFamily="18" charset="0"/>
                <a:ea typeface="楷体" panose="02010609060101010101" pitchFamily="49" charset="-122"/>
              </a:rPr>
              <a:t>Breit-Wheeler </a:t>
            </a:r>
            <a:r>
              <a:rPr lang="zh-CN" altLang="en-US" sz="1400" dirty="0">
                <a:latin typeface="Times New Roman" panose="02020603050405020304" pitchFamily="18" charset="0"/>
                <a:ea typeface="楷体" panose="02010609060101010101" pitchFamily="49" charset="-122"/>
              </a:rPr>
              <a:t>过程中的角度相关对生成</a:t>
            </a:r>
            <a:r>
              <a:rPr lang="en-US" altLang="zh-CN" sz="1400" dirty="0">
                <a:latin typeface="Times New Roman" panose="02020603050405020304" pitchFamily="18" charset="0"/>
                <a:ea typeface="楷体" panose="02010609060101010101" pitchFamily="49" charset="-122"/>
              </a:rPr>
              <a:t>.</a:t>
            </a:r>
            <a:r>
              <a:rPr lang="en-US" altLang="zh-CN" sz="1400" dirty="0">
                <a:solidFill>
                  <a:srgbClr val="231F20"/>
                </a:solidFill>
                <a:latin typeface="Times New Roman" panose="02020603050405020304" pitchFamily="18" charset="0"/>
                <a:cs typeface="Times New Roman" panose="02020603050405020304" pitchFamily="18" charset="0"/>
              </a:rPr>
              <a:t> </a:t>
            </a:r>
            <a:endParaRPr lang="zh-CN" altLang="en-US" sz="1400" dirty="0">
              <a:solidFill>
                <a:srgbClr val="231F20"/>
              </a:solidFill>
              <a:latin typeface="Times New Roman" panose="02020603050405020304" pitchFamily="18" charset="0"/>
              <a:cs typeface="Times New Roman" panose="02020603050405020304" pitchFamily="18" charset="0"/>
            </a:endParaRPr>
          </a:p>
        </p:txBody>
      </p:sp>
      <p:sp>
        <p:nvSpPr>
          <p:cNvPr id="12" name="Slide Number Placeholder 11">
            <a:extLst>
              <a:ext uri="{FF2B5EF4-FFF2-40B4-BE49-F238E27FC236}">
                <a16:creationId xmlns:a16="http://schemas.microsoft.com/office/drawing/2014/main" id="{78BF228C-18B8-5E4D-9063-C45292C37983}"/>
              </a:ext>
            </a:extLst>
          </p:cNvPr>
          <p:cNvSpPr>
            <a:spLocks noGrp="1"/>
          </p:cNvSpPr>
          <p:nvPr>
            <p:ph type="sldNum" sz="quarter" idx="12"/>
          </p:nvPr>
        </p:nvSpPr>
        <p:spPr/>
        <p:txBody>
          <a:bodyPr/>
          <a:lstStyle/>
          <a:p>
            <a:fld id="{2DD48D3E-B07C-4BE8-84F7-DD272BD0532C}" type="slidenum">
              <a:rPr lang="zh-CN" altLang="en-US" smtClean="0"/>
              <a:t>7</a:t>
            </a:fld>
            <a:endParaRPr lang="zh-CN" altLang="en-US"/>
          </a:p>
        </p:txBody>
      </p:sp>
    </p:spTree>
    <p:extLst>
      <p:ext uri="{BB962C8B-B14F-4D97-AF65-F5344CB8AC3E}">
        <p14:creationId xmlns:p14="http://schemas.microsoft.com/office/powerpoint/2010/main" val="601881290"/>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1EB63-F819-369C-AFBF-B75195AA1D52}"/>
            </a:ext>
          </a:extLst>
        </p:cNvPr>
        <p:cNvGrpSpPr/>
        <p:nvPr/>
      </p:nvGrpSpPr>
      <p:grpSpPr>
        <a:xfrm>
          <a:off x="0" y="0"/>
          <a:ext cx="0" cy="0"/>
          <a:chOff x="0" y="0"/>
          <a:chExt cx="0" cy="0"/>
        </a:xfrm>
      </p:grpSpPr>
      <p:pic>
        <p:nvPicPr>
          <p:cNvPr id="9" name="图片 8">
            <a:extLst>
              <a:ext uri="{FF2B5EF4-FFF2-40B4-BE49-F238E27FC236}">
                <a16:creationId xmlns:a16="http://schemas.microsoft.com/office/drawing/2014/main" id="{910CFD34-2886-4C0D-B0BC-777D25B520C4}"/>
              </a:ext>
            </a:extLst>
          </p:cNvPr>
          <p:cNvPicPr>
            <a:picLocks noChangeAspect="1"/>
          </p:cNvPicPr>
          <p:nvPr/>
        </p:nvPicPr>
        <p:blipFill>
          <a:blip r:embed="rId3"/>
          <a:stretch>
            <a:fillRect/>
          </a:stretch>
        </p:blipFill>
        <p:spPr>
          <a:xfrm>
            <a:off x="6259872" y="4027760"/>
            <a:ext cx="2816741" cy="1945071"/>
          </a:xfrm>
          <a:prstGeom prst="rect">
            <a:avLst/>
          </a:prstGeom>
        </p:spPr>
      </p:pic>
      <p:pic>
        <p:nvPicPr>
          <p:cNvPr id="20" name="图片 19">
            <a:extLst>
              <a:ext uri="{FF2B5EF4-FFF2-40B4-BE49-F238E27FC236}">
                <a16:creationId xmlns:a16="http://schemas.microsoft.com/office/drawing/2014/main" id="{78032E54-55DA-4B3A-A59B-EF89FFC711AA}"/>
              </a:ext>
            </a:extLst>
          </p:cNvPr>
          <p:cNvPicPr>
            <a:picLocks noChangeAspect="1"/>
          </p:cNvPicPr>
          <p:nvPr/>
        </p:nvPicPr>
        <p:blipFill rotWithShape="1">
          <a:blip r:embed="rId4"/>
          <a:srcRect b="6510"/>
          <a:stretch/>
        </p:blipFill>
        <p:spPr>
          <a:xfrm>
            <a:off x="3314078" y="1390826"/>
            <a:ext cx="2738854" cy="1822132"/>
          </a:xfrm>
          <a:prstGeom prst="rect">
            <a:avLst/>
          </a:prstGeom>
          <a:ln>
            <a:solidFill>
              <a:schemeClr val="bg1"/>
            </a:solidFill>
          </a:ln>
        </p:spPr>
      </p:pic>
      <p:sp>
        <p:nvSpPr>
          <p:cNvPr id="21" name="文本框 20">
            <a:extLst>
              <a:ext uri="{FF2B5EF4-FFF2-40B4-BE49-F238E27FC236}">
                <a16:creationId xmlns:a16="http://schemas.microsoft.com/office/drawing/2014/main" id="{22D06FF2-646F-4A49-A45C-C921592EEF2A}"/>
              </a:ext>
            </a:extLst>
          </p:cNvPr>
          <p:cNvSpPr txBox="1"/>
          <p:nvPr/>
        </p:nvSpPr>
        <p:spPr>
          <a:xfrm>
            <a:off x="3201740" y="3132931"/>
            <a:ext cx="3018633" cy="276999"/>
          </a:xfrm>
          <a:prstGeom prst="rect">
            <a:avLst/>
          </a:prstGeom>
          <a:noFill/>
          <a:ln>
            <a:solidFill>
              <a:schemeClr val="bg1"/>
            </a:solidFill>
          </a:ln>
        </p:spPr>
        <p:txBody>
          <a:bodyPr wrap="square" rtlCol="0" anchor="t">
            <a:spAutoFit/>
          </a:bodyPr>
          <a:lstStyle/>
          <a:p>
            <a:pPr algn="ctr"/>
            <a:r>
              <a:rPr lang="en-US" altLang="zh-CN" sz="1200" dirty="0">
                <a:latin typeface="Times New Roman" panose="02020603050405020304" pitchFamily="18" charset="0"/>
              </a:rPr>
              <a:t>B.-F. Shen, et al., </a:t>
            </a:r>
            <a:r>
              <a:rPr lang="en-CN" altLang="zh-CN" sz="1200" dirty="0">
                <a:latin typeface="Times New Roman" panose="02020603050405020304" pitchFamily="18" charset="0"/>
              </a:rPr>
              <a:t>PPCF</a:t>
            </a:r>
            <a:r>
              <a:rPr lang="en-US" altLang="zh-CN" sz="1200" dirty="0">
                <a:latin typeface="Times New Roman" panose="02020603050405020304" pitchFamily="18" charset="0"/>
              </a:rPr>
              <a:t> 60,</a:t>
            </a:r>
            <a:r>
              <a:rPr lang="zh-CN" altLang="en-US" sz="1200" dirty="0">
                <a:latin typeface="Times New Roman" panose="02020603050405020304" pitchFamily="18" charset="0"/>
              </a:rPr>
              <a:t> </a:t>
            </a:r>
            <a:r>
              <a:rPr lang="en-US" altLang="zh-CN" sz="1200" dirty="0">
                <a:latin typeface="Times New Roman" panose="02020603050405020304" pitchFamily="18" charset="0"/>
              </a:rPr>
              <a:t>044002</a:t>
            </a:r>
            <a:r>
              <a:rPr lang="zh-CN" altLang="en-US" sz="1200" dirty="0">
                <a:latin typeface="Times New Roman" panose="02020603050405020304" pitchFamily="18" charset="0"/>
              </a:rPr>
              <a:t> (2018</a:t>
            </a:r>
            <a:r>
              <a:rPr lang="en-US" altLang="zh-CN" sz="1200" dirty="0">
                <a:latin typeface="Times New Roman" panose="02020603050405020304" pitchFamily="18" charset="0"/>
              </a:rPr>
              <a:t>)</a:t>
            </a:r>
          </a:p>
        </p:txBody>
      </p:sp>
      <p:pic>
        <p:nvPicPr>
          <p:cNvPr id="2" name="Picture 2" descr="E:\Hou\信息化建设\web\校徽相关\xjtu.png">
            <a:extLst>
              <a:ext uri="{FF2B5EF4-FFF2-40B4-BE49-F238E27FC236}">
                <a16:creationId xmlns:a16="http://schemas.microsoft.com/office/drawing/2014/main" id="{A5455E10-FB2E-95E0-2F8F-AEDAE8FE816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3" t="-1001" r="53439" b="77637"/>
          <a:stretch>
            <a:fillRect/>
          </a:stretch>
        </p:blipFill>
        <p:spPr bwMode="auto">
          <a:xfrm>
            <a:off x="9955555" y="181032"/>
            <a:ext cx="2111188" cy="58966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a:extLst>
              <a:ext uri="{FF2B5EF4-FFF2-40B4-BE49-F238E27FC236}">
                <a16:creationId xmlns:a16="http://schemas.microsoft.com/office/drawing/2014/main" id="{CB79ACAA-F2BA-B507-483C-AABE404A5ECA}"/>
              </a:ext>
            </a:extLst>
          </p:cNvPr>
          <p:cNvGrpSpPr/>
          <p:nvPr/>
        </p:nvGrpSpPr>
        <p:grpSpPr>
          <a:xfrm>
            <a:off x="127464" y="299651"/>
            <a:ext cx="435327" cy="405245"/>
            <a:chOff x="290945" y="346364"/>
            <a:chExt cx="859090" cy="799725"/>
          </a:xfrm>
        </p:grpSpPr>
        <p:sp>
          <p:nvSpPr>
            <p:cNvPr id="4" name="圆角矩形 3">
              <a:extLst>
                <a:ext uri="{FF2B5EF4-FFF2-40B4-BE49-F238E27FC236}">
                  <a16:creationId xmlns:a16="http://schemas.microsoft.com/office/drawing/2014/main" id="{070815CC-AA1F-F714-F329-CE805B60390E}"/>
                </a:ext>
              </a:extLst>
            </p:cNvPr>
            <p:cNvSpPr>
              <a:spLocks noChangeAspect="1"/>
            </p:cNvSpPr>
            <p:nvPr/>
          </p:nvSpPr>
          <p:spPr>
            <a:xfrm>
              <a:off x="290945" y="346364"/>
              <a:ext cx="648000" cy="648000"/>
            </a:xfrm>
            <a:prstGeom prst="roundRect">
              <a:avLst/>
            </a:prstGeom>
            <a:noFill/>
            <a:ln w="539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ea typeface="微软雅黑" panose="020B0503020204020204" pitchFamily="34" charset="-122"/>
              </a:endParaRPr>
            </a:p>
          </p:txBody>
        </p:sp>
        <p:sp useBgFill="1">
          <p:nvSpPr>
            <p:cNvPr id="5" name="圆角矩形 4">
              <a:extLst>
                <a:ext uri="{FF2B5EF4-FFF2-40B4-BE49-F238E27FC236}">
                  <a16:creationId xmlns:a16="http://schemas.microsoft.com/office/drawing/2014/main" id="{F1006AAF-5610-7A04-9957-B7BA5AF7965F}"/>
                </a:ext>
              </a:extLst>
            </p:cNvPr>
            <p:cNvSpPr>
              <a:spLocks noChangeAspect="1"/>
            </p:cNvSpPr>
            <p:nvPr/>
          </p:nvSpPr>
          <p:spPr>
            <a:xfrm>
              <a:off x="528654" y="526125"/>
              <a:ext cx="540000" cy="540000"/>
            </a:xfrm>
            <a:prstGeom prst="round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ea typeface="微软雅黑" panose="020B0503020204020204" pitchFamily="34" charset="-122"/>
              </a:endParaRPr>
            </a:p>
          </p:txBody>
        </p:sp>
        <p:sp>
          <p:nvSpPr>
            <p:cNvPr id="6" name="圆角矩形 5">
              <a:extLst>
                <a:ext uri="{FF2B5EF4-FFF2-40B4-BE49-F238E27FC236}">
                  <a16:creationId xmlns:a16="http://schemas.microsoft.com/office/drawing/2014/main" id="{039D165B-844B-51A2-4F75-07CC99B39E91}"/>
                </a:ext>
              </a:extLst>
            </p:cNvPr>
            <p:cNvSpPr>
              <a:spLocks noChangeAspect="1"/>
            </p:cNvSpPr>
            <p:nvPr/>
          </p:nvSpPr>
          <p:spPr>
            <a:xfrm>
              <a:off x="610035" y="606089"/>
              <a:ext cx="540000" cy="540000"/>
            </a:xfrm>
            <a:prstGeom prst="roundRect">
              <a:avLst/>
            </a:prstGeom>
            <a:solidFill>
              <a:srgbClr val="C0000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ea typeface="微软雅黑" panose="020B0503020204020204" pitchFamily="34" charset="-122"/>
              </a:endParaRPr>
            </a:p>
          </p:txBody>
        </p:sp>
      </p:grpSp>
      <p:cxnSp>
        <p:nvCxnSpPr>
          <p:cNvPr id="7" name="直接连接符 6">
            <a:extLst>
              <a:ext uri="{FF2B5EF4-FFF2-40B4-BE49-F238E27FC236}">
                <a16:creationId xmlns:a16="http://schemas.microsoft.com/office/drawing/2014/main" id="{9CE736EF-4C55-249E-3832-A188CCE05B29}"/>
              </a:ext>
            </a:extLst>
          </p:cNvPr>
          <p:cNvCxnSpPr/>
          <p:nvPr/>
        </p:nvCxnSpPr>
        <p:spPr>
          <a:xfrm>
            <a:off x="821743" y="704895"/>
            <a:ext cx="904708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52" name="图片 51">
            <a:extLst>
              <a:ext uri="{FF2B5EF4-FFF2-40B4-BE49-F238E27FC236}">
                <a16:creationId xmlns:a16="http://schemas.microsoft.com/office/drawing/2014/main" id="{CB120702-DDDC-4273-81DA-1E9BA767D2CC}"/>
              </a:ext>
            </a:extLst>
          </p:cNvPr>
          <p:cNvPicPr>
            <a:picLocks noChangeAspect="1"/>
          </p:cNvPicPr>
          <p:nvPr/>
        </p:nvPicPr>
        <p:blipFill>
          <a:blip r:embed="rId6"/>
          <a:stretch>
            <a:fillRect/>
          </a:stretch>
        </p:blipFill>
        <p:spPr>
          <a:xfrm>
            <a:off x="9300026" y="4148695"/>
            <a:ext cx="2686298" cy="1764448"/>
          </a:xfrm>
          <a:prstGeom prst="rect">
            <a:avLst/>
          </a:prstGeom>
        </p:spPr>
      </p:pic>
      <p:sp>
        <p:nvSpPr>
          <p:cNvPr id="54" name="文本框 53">
            <a:extLst>
              <a:ext uri="{FF2B5EF4-FFF2-40B4-BE49-F238E27FC236}">
                <a16:creationId xmlns:a16="http://schemas.microsoft.com/office/drawing/2014/main" id="{A076DF82-F6AC-49D8-B982-24989B0B280B}"/>
              </a:ext>
            </a:extLst>
          </p:cNvPr>
          <p:cNvSpPr txBox="1"/>
          <p:nvPr/>
        </p:nvSpPr>
        <p:spPr>
          <a:xfrm>
            <a:off x="9174450" y="5835824"/>
            <a:ext cx="2909711" cy="461665"/>
          </a:xfrm>
          <a:prstGeom prst="rect">
            <a:avLst/>
          </a:prstGeom>
          <a:noFill/>
        </p:spPr>
        <p:txBody>
          <a:bodyPr wrap="square">
            <a:spAutoFit/>
          </a:bodyPr>
          <a:lstStyle/>
          <a:p>
            <a:pPr algn="ctr"/>
            <a:r>
              <a:rPr lang="zh-CN" altLang="en-US" sz="1200" dirty="0">
                <a:latin typeface="Times New Roman" panose="02020603050405020304" pitchFamily="18" charset="0"/>
              </a:rPr>
              <a:t>C</a:t>
            </a:r>
            <a:r>
              <a:rPr lang="en-US" altLang="zh-CN" sz="1200" dirty="0">
                <a:latin typeface="Times New Roman" panose="02020603050405020304" pitchFamily="18" charset="0"/>
              </a:rPr>
              <a:t>.</a:t>
            </a:r>
            <a:r>
              <a:rPr lang="zh-CN" altLang="en-US" sz="1200" dirty="0">
                <a:latin typeface="Times New Roman" panose="02020603050405020304" pitchFamily="18" charset="0"/>
              </a:rPr>
              <a:t> Lv</a:t>
            </a:r>
            <a:r>
              <a:rPr lang="en-US" altLang="zh-CN" sz="1200" dirty="0">
                <a:latin typeface="Times New Roman" panose="02020603050405020304" pitchFamily="18" charset="0"/>
              </a:rPr>
              <a:t>,  et al., Adv. Sci. 12, e17201</a:t>
            </a:r>
          </a:p>
          <a:p>
            <a:pPr algn="ctr"/>
            <a:r>
              <a:rPr lang="en-US" altLang="zh-CN" sz="1200" dirty="0">
                <a:latin typeface="Times New Roman" panose="02020603050405020304" pitchFamily="18" charset="0"/>
              </a:rPr>
              <a:t> (2025)</a:t>
            </a:r>
          </a:p>
        </p:txBody>
      </p:sp>
      <p:pic>
        <p:nvPicPr>
          <p:cNvPr id="16" name="图片 15">
            <a:extLst>
              <a:ext uri="{FF2B5EF4-FFF2-40B4-BE49-F238E27FC236}">
                <a16:creationId xmlns:a16="http://schemas.microsoft.com/office/drawing/2014/main" id="{7D836E9C-7570-4593-9B66-BC4EB3233369}"/>
              </a:ext>
            </a:extLst>
          </p:cNvPr>
          <p:cNvPicPr>
            <a:picLocks noChangeAspect="1"/>
          </p:cNvPicPr>
          <p:nvPr/>
        </p:nvPicPr>
        <p:blipFill>
          <a:blip r:embed="rId7"/>
          <a:stretch>
            <a:fillRect/>
          </a:stretch>
        </p:blipFill>
        <p:spPr>
          <a:xfrm>
            <a:off x="9434753" y="1590183"/>
            <a:ext cx="2611718" cy="1466704"/>
          </a:xfrm>
          <a:prstGeom prst="rect">
            <a:avLst/>
          </a:prstGeom>
        </p:spPr>
      </p:pic>
      <p:sp>
        <p:nvSpPr>
          <p:cNvPr id="53" name="文本框 52">
            <a:extLst>
              <a:ext uri="{FF2B5EF4-FFF2-40B4-BE49-F238E27FC236}">
                <a16:creationId xmlns:a16="http://schemas.microsoft.com/office/drawing/2014/main" id="{E145A1C6-C4C3-4A00-941A-A17C362F5C68}"/>
              </a:ext>
            </a:extLst>
          </p:cNvPr>
          <p:cNvSpPr txBox="1"/>
          <p:nvPr/>
        </p:nvSpPr>
        <p:spPr>
          <a:xfrm>
            <a:off x="9188724" y="3136742"/>
            <a:ext cx="2941415" cy="276999"/>
          </a:xfrm>
          <a:prstGeom prst="rect">
            <a:avLst/>
          </a:prstGeom>
          <a:noFill/>
        </p:spPr>
        <p:txBody>
          <a:bodyPr wrap="square">
            <a:spAutoFit/>
          </a:bodyPr>
          <a:lstStyle/>
          <a:p>
            <a:r>
              <a:rPr lang="zh-CN" altLang="en-US" sz="1200" dirty="0">
                <a:latin typeface="Times New Roman" panose="02020603050405020304" pitchFamily="18" charset="0"/>
              </a:rPr>
              <a:t>O. Borysov, </a:t>
            </a:r>
            <a:r>
              <a:rPr lang="en-US" altLang="zh-CN" sz="1200" dirty="0">
                <a:latin typeface="Times New Roman" panose="02020603050405020304" pitchFamily="18" charset="0"/>
              </a:rPr>
              <a:t>et al.,  PRD 106, 116015 (2022)</a:t>
            </a:r>
            <a:endParaRPr kumimoji="0" lang="zh-CN" altLang="en-US" sz="1200" b="1" i="0" u="none" strike="noStrike" kern="1200" cap="none" spc="0" normalizeH="0" noProof="0" dirty="0">
              <a:ln>
                <a:noFill/>
              </a:ln>
              <a:gradFill>
                <a:gsLst>
                  <a:gs pos="0">
                    <a:srgbClr val="E30613"/>
                  </a:gs>
                  <a:gs pos="100000">
                    <a:srgbClr val="81040B"/>
                  </a:gs>
                </a:gsLst>
                <a:lin ang="5400000" scaled="1"/>
              </a:gradFill>
              <a:effectLst/>
              <a:uLnTx/>
              <a:uFillTx/>
              <a:latin typeface="Times New Roman" panose="02020603050405020304" pitchFamily="18" charset="0"/>
              <a:ea typeface="楷体" panose="02010609060101010101" pitchFamily="49" charset="-122"/>
              <a:cs typeface="+mn-cs"/>
            </a:endParaRPr>
          </a:p>
        </p:txBody>
      </p:sp>
      <p:sp>
        <p:nvSpPr>
          <p:cNvPr id="55" name="文本框 54">
            <a:extLst>
              <a:ext uri="{FF2B5EF4-FFF2-40B4-BE49-F238E27FC236}">
                <a16:creationId xmlns:a16="http://schemas.microsoft.com/office/drawing/2014/main" id="{B5670AD0-62CA-4163-BD47-9D3856720668}"/>
              </a:ext>
            </a:extLst>
          </p:cNvPr>
          <p:cNvSpPr txBox="1"/>
          <p:nvPr/>
        </p:nvSpPr>
        <p:spPr>
          <a:xfrm>
            <a:off x="6301160" y="5974573"/>
            <a:ext cx="283623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imes New Roman" panose="02020603050405020304" pitchFamily="18" charset="0"/>
              </a:rPr>
              <a:t>R. G. Bullis, et al.,</a:t>
            </a:r>
            <a:r>
              <a:rPr lang="zh-CN" altLang="en-US" sz="1200" dirty="0">
                <a:latin typeface="Times New Roman" panose="02020603050405020304" pitchFamily="18" charset="0"/>
              </a:rPr>
              <a:t> </a:t>
            </a:r>
            <a:r>
              <a:rPr lang="en-US" altLang="zh-CN" sz="1200" dirty="0">
                <a:latin typeface="Times New Roman" panose="02020603050405020304" pitchFamily="18" charset="0"/>
              </a:rPr>
              <a:t>PRR</a:t>
            </a:r>
            <a:r>
              <a:rPr lang="zh-CN" altLang="en-US" sz="1200" dirty="0">
                <a:latin typeface="Times New Roman" panose="02020603050405020304" pitchFamily="18" charset="0"/>
              </a:rPr>
              <a:t> </a:t>
            </a:r>
            <a:r>
              <a:rPr lang="en-US" altLang="zh-CN" sz="1200" dirty="0">
                <a:latin typeface="Times New Roman" panose="02020603050405020304" pitchFamily="18" charset="0"/>
              </a:rPr>
              <a:t>7, 023026 (2025)</a:t>
            </a:r>
            <a:r>
              <a:rPr lang="zh-CN" altLang="en-US" sz="1200" dirty="0">
                <a:latin typeface="Times New Roman" panose="02020603050405020304" pitchFamily="18" charset="0"/>
              </a:rPr>
              <a:t> </a:t>
            </a:r>
            <a:r>
              <a:rPr kumimoji="0" lang="zh-CN" altLang="en-US" sz="1200" b="1" i="0" u="none" strike="noStrike" kern="1200" cap="none" spc="0" normalizeH="0" baseline="-25000" noProof="0" dirty="0">
                <a:ln>
                  <a:noFill/>
                </a:ln>
                <a:gradFill>
                  <a:gsLst>
                    <a:gs pos="0">
                      <a:srgbClr val="E30613"/>
                    </a:gs>
                    <a:gs pos="100000">
                      <a:srgbClr val="81040B"/>
                    </a:gs>
                  </a:gsLst>
                  <a:lin ang="5400000" scaled="1"/>
                </a:gradFill>
                <a:effectLst/>
                <a:uLnTx/>
                <a:uFillTx/>
                <a:latin typeface="Times New Roman" panose="02020603050405020304" pitchFamily="18" charset="0"/>
                <a:ea typeface="楷体" panose="02010609060101010101" pitchFamily="49" charset="-122"/>
                <a:cs typeface="+mn-cs"/>
              </a:rPr>
              <a:t>​​</a:t>
            </a:r>
            <a:endParaRPr kumimoji="0" lang="zh-CN" altLang="en-US" sz="1200" b="1" i="0" u="none" strike="noStrike" kern="1200" cap="none" spc="0" normalizeH="0" noProof="0" dirty="0">
              <a:ln>
                <a:noFill/>
              </a:ln>
              <a:gradFill>
                <a:gsLst>
                  <a:gs pos="0">
                    <a:srgbClr val="E30613"/>
                  </a:gs>
                  <a:gs pos="100000">
                    <a:srgbClr val="81040B"/>
                  </a:gs>
                </a:gsLst>
                <a:lin ang="5400000" scaled="1"/>
              </a:gradFill>
              <a:effectLst/>
              <a:uLnTx/>
              <a:uFillTx/>
              <a:latin typeface="Times New Roman" panose="02020603050405020304" pitchFamily="18" charset="0"/>
              <a:ea typeface="楷体" panose="02010609060101010101" pitchFamily="49" charset="-122"/>
              <a:cs typeface="+mn-cs"/>
            </a:endParaRPr>
          </a:p>
        </p:txBody>
      </p:sp>
      <p:pic>
        <p:nvPicPr>
          <p:cNvPr id="10" name="图片 9">
            <a:extLst>
              <a:ext uri="{FF2B5EF4-FFF2-40B4-BE49-F238E27FC236}">
                <a16:creationId xmlns:a16="http://schemas.microsoft.com/office/drawing/2014/main" id="{66513A8C-006C-4C5F-A598-3EB4235CF0F3}"/>
              </a:ext>
            </a:extLst>
          </p:cNvPr>
          <p:cNvPicPr>
            <a:picLocks noChangeAspect="1"/>
          </p:cNvPicPr>
          <p:nvPr/>
        </p:nvPicPr>
        <p:blipFill>
          <a:blip r:embed="rId8"/>
          <a:stretch>
            <a:fillRect/>
          </a:stretch>
        </p:blipFill>
        <p:spPr>
          <a:xfrm>
            <a:off x="3277989" y="4310845"/>
            <a:ext cx="2843564" cy="1466704"/>
          </a:xfrm>
          <a:prstGeom prst="rect">
            <a:avLst/>
          </a:prstGeom>
        </p:spPr>
      </p:pic>
      <p:sp>
        <p:nvSpPr>
          <p:cNvPr id="30" name="文本框 29">
            <a:extLst>
              <a:ext uri="{FF2B5EF4-FFF2-40B4-BE49-F238E27FC236}">
                <a16:creationId xmlns:a16="http://schemas.microsoft.com/office/drawing/2014/main" id="{73E70BED-4CDE-4548-B72E-710F02338A6C}"/>
              </a:ext>
            </a:extLst>
          </p:cNvPr>
          <p:cNvSpPr txBox="1"/>
          <p:nvPr/>
        </p:nvSpPr>
        <p:spPr>
          <a:xfrm>
            <a:off x="3231047" y="5945489"/>
            <a:ext cx="3117138" cy="276999"/>
          </a:xfrm>
          <a:prstGeom prst="rect">
            <a:avLst/>
          </a:prstGeom>
          <a:noFill/>
          <a:ln>
            <a:solidFill>
              <a:schemeClr val="bg1"/>
            </a:solidFill>
          </a:ln>
        </p:spPr>
        <p:txBody>
          <a:bodyPr wrap="square" rtlCol="0" anchor="t">
            <a:spAutoFit/>
          </a:bodyPr>
          <a:lstStyle/>
          <a:p>
            <a:r>
              <a:rPr lang="da-DK" altLang="zh-CN" sz="1200" dirty="0">
                <a:latin typeface="Times New Roman" panose="02020603050405020304" pitchFamily="18" charset="0"/>
              </a:rPr>
              <a:t>M. </a:t>
            </a:r>
            <a:r>
              <a:rPr lang="da-DK" altLang="zh-CN" sz="1200" dirty="0" err="1">
                <a:latin typeface="Times New Roman" panose="02020603050405020304" pitchFamily="18" charset="0"/>
              </a:rPr>
              <a:t>Formanek</a:t>
            </a:r>
            <a:r>
              <a:rPr lang="da-DK" altLang="zh-CN" sz="1200" dirty="0">
                <a:latin typeface="Times New Roman" panose="02020603050405020304" pitchFamily="18" charset="0"/>
              </a:rPr>
              <a:t> et al. PRD 109, 056009 (2024)</a:t>
            </a:r>
          </a:p>
        </p:txBody>
      </p:sp>
      <p:sp>
        <p:nvSpPr>
          <p:cNvPr id="11" name="文本框 7">
            <a:extLst>
              <a:ext uri="{FF2B5EF4-FFF2-40B4-BE49-F238E27FC236}">
                <a16:creationId xmlns:a16="http://schemas.microsoft.com/office/drawing/2014/main" id="{A0DEC13A-54E4-B16C-70CE-1A37DA2752AA}"/>
              </a:ext>
            </a:extLst>
          </p:cNvPr>
          <p:cNvSpPr txBox="1"/>
          <p:nvPr/>
        </p:nvSpPr>
        <p:spPr>
          <a:xfrm>
            <a:off x="746838" y="124906"/>
            <a:ext cx="3474028" cy="523220"/>
          </a:xfrm>
          <a:prstGeom prst="rect">
            <a:avLst/>
          </a:prstGeom>
          <a:noFill/>
        </p:spPr>
        <p:txBody>
          <a:bodyPr wrap="none" rtlCol="0">
            <a:spAutoFit/>
          </a:bodyPr>
          <a:lstStyle/>
          <a:p>
            <a:r>
              <a:rPr lang="zh-CN" altLang="en-US" sz="2800" b="1" dirty="0">
                <a:gradFill>
                  <a:gsLst>
                    <a:gs pos="0">
                      <a:srgbClr val="E30613"/>
                    </a:gs>
                    <a:gs pos="100000">
                      <a:srgbClr val="81040B"/>
                    </a:gs>
                  </a:gsLst>
                  <a:lin ang="5400000" scaled="1"/>
                </a:gradFill>
                <a:latin typeface="楷体" panose="02010609060101010101" pitchFamily="49" charset="-122"/>
                <a:ea typeface="楷体" panose="02010609060101010101" pitchFamily="49" charset="-122"/>
                <a:sym typeface="+mn-ea"/>
              </a:rPr>
              <a:t>真空双折射效应探测</a:t>
            </a:r>
          </a:p>
        </p:txBody>
      </p:sp>
      <p:sp>
        <p:nvSpPr>
          <p:cNvPr id="12" name="矩形: 圆角 13">
            <a:extLst>
              <a:ext uri="{FF2B5EF4-FFF2-40B4-BE49-F238E27FC236}">
                <a16:creationId xmlns:a16="http://schemas.microsoft.com/office/drawing/2014/main" id="{2E2D1D13-6790-50FE-8F1D-659B658C9879}"/>
              </a:ext>
            </a:extLst>
          </p:cNvPr>
          <p:cNvSpPr/>
          <p:nvPr/>
        </p:nvSpPr>
        <p:spPr>
          <a:xfrm>
            <a:off x="3314078" y="1189373"/>
            <a:ext cx="2757890" cy="2215170"/>
          </a:xfrm>
          <a:prstGeom prst="roundRect">
            <a:avLst>
              <a:gd name="adj" fmla="val 4249"/>
            </a:avLst>
          </a:prstGeom>
          <a:noFill/>
          <a:ln w="12700">
            <a:solidFill>
              <a:schemeClr val="accent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p:sp>
        <p:nvSpPr>
          <p:cNvPr id="13" name="Rectangle 1">
            <a:extLst>
              <a:ext uri="{FF2B5EF4-FFF2-40B4-BE49-F238E27FC236}">
                <a16:creationId xmlns:a16="http://schemas.microsoft.com/office/drawing/2014/main" id="{8AB7DC2D-BC43-4F9E-AB12-629AFA67175E}"/>
              </a:ext>
            </a:extLst>
          </p:cNvPr>
          <p:cNvSpPr>
            <a:spLocks noChangeArrowheads="1"/>
          </p:cNvSpPr>
          <p:nvPr/>
        </p:nvSpPr>
        <p:spPr bwMode="auto">
          <a:xfrm>
            <a:off x="3420309" y="1023476"/>
            <a:ext cx="2545428" cy="307777"/>
          </a:xfrm>
          <a:prstGeom prst="rect">
            <a:avLst/>
          </a:prstGeom>
          <a:solidFill>
            <a:srgbClr val="C0000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CN" sz="1400" b="1" i="0" u="none" strike="noStrike" cap="none" normalizeH="0" baseline="0" dirty="0">
                <a:ln>
                  <a:noFill/>
                </a:ln>
                <a:solidFill>
                  <a:schemeClr val="bg1"/>
                </a:solidFill>
                <a:effectLst/>
                <a:latin typeface="Times New Roman" panose="02020603050405020304" pitchFamily="18" charset="0"/>
                <a:ea typeface="楷体" panose="02010609060101010101" pitchFamily="49" charset="-122"/>
                <a:cs typeface="+mn-cs"/>
              </a:rPr>
              <a:t>XFEL </a:t>
            </a:r>
            <a:r>
              <a:rPr kumimoji="0" lang="zh-CN" altLang="en-US" sz="1400" b="1" i="0" u="none" strike="noStrike" cap="none" normalizeH="0" baseline="0" dirty="0">
                <a:ln>
                  <a:noFill/>
                </a:ln>
                <a:solidFill>
                  <a:schemeClr val="bg1"/>
                </a:solidFill>
                <a:effectLst/>
                <a:latin typeface="Times New Roman" panose="02020603050405020304" pitchFamily="18" charset="0"/>
                <a:ea typeface="楷体" panose="02010609060101010101" pitchFamily="49" charset="-122"/>
                <a:cs typeface="+mn-cs"/>
              </a:rPr>
              <a:t>与超强激光场相互作用</a:t>
            </a:r>
            <a:endParaRPr kumimoji="0" lang="zh-CN" altLang="en-US" sz="1800" b="0" i="0" u="none" strike="noStrike" cap="none" normalizeH="0" baseline="0" dirty="0">
              <a:ln>
                <a:noFill/>
              </a:ln>
              <a:solidFill>
                <a:schemeClr val="bg1"/>
              </a:solidFill>
              <a:effectLst/>
              <a:latin typeface="Arial" panose="020B0604020202020204" pitchFamily="34" charset="0"/>
            </a:endParaRPr>
          </a:p>
        </p:txBody>
      </p:sp>
      <p:sp>
        <p:nvSpPr>
          <p:cNvPr id="15" name="矩形: 圆角 13">
            <a:extLst>
              <a:ext uri="{FF2B5EF4-FFF2-40B4-BE49-F238E27FC236}">
                <a16:creationId xmlns:a16="http://schemas.microsoft.com/office/drawing/2014/main" id="{2CB28FFF-801E-1C20-53AB-E318B8CF0A57}"/>
              </a:ext>
            </a:extLst>
          </p:cNvPr>
          <p:cNvSpPr/>
          <p:nvPr/>
        </p:nvSpPr>
        <p:spPr>
          <a:xfrm>
            <a:off x="6222826" y="1190903"/>
            <a:ext cx="2866912" cy="2212110"/>
          </a:xfrm>
          <a:prstGeom prst="roundRect">
            <a:avLst>
              <a:gd name="adj" fmla="val 3977"/>
            </a:avLst>
          </a:prstGeom>
          <a:noFill/>
          <a:ln w="12700">
            <a:solidFill>
              <a:schemeClr val="accent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2E511AB-4106-E31B-3D55-1B08E92383EE}"/>
                  </a:ext>
                </a:extLst>
              </p:cNvPr>
              <p:cNvSpPr txBox="1"/>
              <p:nvPr/>
            </p:nvSpPr>
            <p:spPr>
              <a:xfrm>
                <a:off x="6436486" y="922376"/>
                <a:ext cx="2463511" cy="523220"/>
              </a:xfrm>
              <a:prstGeom prst="rect">
                <a:avLst/>
              </a:prstGeom>
              <a:solidFill>
                <a:srgbClr val="C00000"/>
              </a:solidFill>
              <a:ln>
                <a:noFill/>
              </a:ln>
              <a:effectLst/>
            </p:spPr>
            <p:txBody>
              <a:bodyPr vert="horz" wrap="square" lIns="91440" tIns="45720" rIns="91440" bIns="45720" numCol="1" anchor="ctr" anchorCtr="0" compatLnSpc="1">
                <a:prstTxWarp prst="textNoShape">
                  <a:avLst/>
                </a:prstTxWarp>
                <a:spAutoFit/>
              </a:bodyPr>
              <a:lstStyle>
                <a:defPPr>
                  <a:defRPr lang="zh-CN"/>
                </a:defPPr>
                <a:lvl1pPr marR="0" lvl="0" indent="0" algn="ctr" eaLnBrk="0" fontAlgn="base" hangingPunct="0">
                  <a:lnSpc>
                    <a:spcPct val="100000"/>
                  </a:lnSpc>
                  <a:spcBef>
                    <a:spcPct val="0"/>
                  </a:spcBef>
                  <a:spcAft>
                    <a:spcPct val="0"/>
                  </a:spcAft>
                  <a:buClrTx/>
                  <a:buSzTx/>
                  <a:buFontTx/>
                  <a:buNone/>
                  <a:tabLst/>
                  <a:defRPr kumimoji="0" sz="1400" b="1" i="0" u="none" strike="noStrike" cap="none" normalizeH="0" baseline="0">
                    <a:ln>
                      <a:noFill/>
                    </a:ln>
                    <a:solidFill>
                      <a:schemeClr val="bg1"/>
                    </a:solidFill>
                    <a:effectLst/>
                    <a:latin typeface="Times New Roman" panose="02020603050405020304" pitchFamily="18" charset="0"/>
                    <a:ea typeface="楷体" panose="02010609060101010101" pitchFamily="49" charset="-122"/>
                  </a:defRPr>
                </a:lvl1pPr>
              </a:lstStyle>
              <a:p>
                <a:r>
                  <a:rPr lang="zh-CN" altLang="en-US" dirty="0"/>
                  <a:t>环形光束</a:t>
                </a:r>
                <a:r>
                  <a:rPr lang="en-US" altLang="zh-CN" dirty="0"/>
                  <a:t>+</a:t>
                </a:r>
                <a:r>
                  <a:rPr lang="zh-CN" altLang="en-US" dirty="0"/>
                  <a:t>双级成像测量低能参数</a:t>
                </a:r>
                <a14:m>
                  <m:oMath xmlns:m="http://schemas.openxmlformats.org/officeDocument/2006/math">
                    <m:r>
                      <a:rPr lang="en-US" altLang="zh-CN" i="1" dirty="0" smtClean="0">
                        <a:latin typeface="Cambria Math" panose="02040503050406030204" pitchFamily="18" charset="0"/>
                      </a:rPr>
                      <m:t>𝑎</m:t>
                    </m:r>
                    <m:r>
                      <a:rPr lang="en-US" altLang="zh-CN" i="1" dirty="0" smtClean="0">
                        <a:latin typeface="Cambria Math" panose="02040503050406030204" pitchFamily="18" charset="0"/>
                      </a:rPr>
                      <m:t>,</m:t>
                    </m:r>
                    <m:r>
                      <a:rPr lang="en-US" altLang="zh-CN" i="1" dirty="0" smtClean="0">
                        <a:latin typeface="Cambria Math" panose="02040503050406030204" pitchFamily="18" charset="0"/>
                      </a:rPr>
                      <m:t>𝑏</m:t>
                    </m:r>
                  </m:oMath>
                </a14:m>
                <a:endParaRPr lang="en-CN" dirty="0"/>
              </a:p>
            </p:txBody>
          </p:sp>
        </mc:Choice>
        <mc:Fallback xmlns="">
          <p:sp>
            <p:nvSpPr>
              <p:cNvPr id="24" name="TextBox 23">
                <a:extLst>
                  <a:ext uri="{FF2B5EF4-FFF2-40B4-BE49-F238E27FC236}">
                    <a16:creationId xmlns:a16="http://schemas.microsoft.com/office/drawing/2014/main" id="{22E511AB-4106-E31B-3D55-1B08E92383EE}"/>
                  </a:ext>
                </a:extLst>
              </p:cNvPr>
              <p:cNvSpPr txBox="1">
                <a:spLocks noRot="1" noChangeAspect="1" noMove="1" noResize="1" noEditPoints="1" noAdjustHandles="1" noChangeArrowheads="1" noChangeShapeType="1" noTextEdit="1"/>
              </p:cNvSpPr>
              <p:nvPr/>
            </p:nvSpPr>
            <p:spPr>
              <a:xfrm>
                <a:off x="6436486" y="922376"/>
                <a:ext cx="2463511" cy="523220"/>
              </a:xfrm>
              <a:prstGeom prst="rect">
                <a:avLst/>
              </a:prstGeom>
              <a:blipFill>
                <a:blip r:embed="rId9"/>
                <a:stretch>
                  <a:fillRect l="-248" t="-2326" r="-248" b="-10465"/>
                </a:stretch>
              </a:blipFill>
              <a:ln>
                <a:noFill/>
              </a:ln>
              <a:effectLst/>
            </p:spPr>
            <p:txBody>
              <a:bodyPr/>
              <a:lstStyle/>
              <a:p>
                <a:r>
                  <a:rPr lang="zh-CN" altLang="en-US">
                    <a:noFill/>
                  </a:rPr>
                  <a:t> </a:t>
                </a:r>
              </a:p>
            </p:txBody>
          </p:sp>
        </mc:Fallback>
      </mc:AlternateContent>
      <p:sp>
        <p:nvSpPr>
          <p:cNvPr id="27" name="矩形: 圆角 13">
            <a:extLst>
              <a:ext uri="{FF2B5EF4-FFF2-40B4-BE49-F238E27FC236}">
                <a16:creationId xmlns:a16="http://schemas.microsoft.com/office/drawing/2014/main" id="{2AE42272-3659-A659-2118-D9251EB15DE1}"/>
              </a:ext>
            </a:extLst>
          </p:cNvPr>
          <p:cNvSpPr/>
          <p:nvPr/>
        </p:nvSpPr>
        <p:spPr>
          <a:xfrm>
            <a:off x="9240597" y="1189373"/>
            <a:ext cx="2843564" cy="2215170"/>
          </a:xfrm>
          <a:prstGeom prst="roundRect">
            <a:avLst>
              <a:gd name="adj" fmla="val 2536"/>
            </a:avLst>
          </a:prstGeom>
          <a:noFill/>
          <a:ln w="12700">
            <a:solidFill>
              <a:schemeClr val="accent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p:sp>
        <p:nvSpPr>
          <p:cNvPr id="26" name="TextBox 25">
            <a:extLst>
              <a:ext uri="{FF2B5EF4-FFF2-40B4-BE49-F238E27FC236}">
                <a16:creationId xmlns:a16="http://schemas.microsoft.com/office/drawing/2014/main" id="{5605DDA4-41A0-C28B-35C1-1184E932897B}"/>
              </a:ext>
            </a:extLst>
          </p:cNvPr>
          <p:cNvSpPr txBox="1"/>
          <p:nvPr/>
        </p:nvSpPr>
        <p:spPr>
          <a:xfrm>
            <a:off x="9515231" y="1023476"/>
            <a:ext cx="2406295" cy="307777"/>
          </a:xfrm>
          <a:prstGeom prst="rect">
            <a:avLst/>
          </a:prstGeom>
          <a:solidFill>
            <a:srgbClr val="C00000"/>
          </a:solidFill>
          <a:ln>
            <a:noFill/>
          </a:ln>
          <a:effectLst/>
        </p:spPr>
        <p:txBody>
          <a:bodyPr vert="horz" wrap="square" lIns="91440" tIns="45720" rIns="91440" bIns="45720" numCol="1" anchor="ctr" anchorCtr="0" compatLnSpc="1">
            <a:prstTxWarp prst="textNoShape">
              <a:avLst/>
            </a:prstTxWarp>
            <a:spAutoFit/>
          </a:bodyPr>
          <a:lstStyle>
            <a:defPPr>
              <a:defRPr lang="zh-CN"/>
            </a:defPPr>
            <a:lvl1pPr marR="0" lvl="0" indent="0" algn="ctr" eaLnBrk="0" fontAlgn="base" hangingPunct="0">
              <a:lnSpc>
                <a:spcPct val="100000"/>
              </a:lnSpc>
              <a:spcBef>
                <a:spcPct val="0"/>
              </a:spcBef>
              <a:spcAft>
                <a:spcPct val="0"/>
              </a:spcAft>
              <a:buClrTx/>
              <a:buSzTx/>
              <a:buFontTx/>
              <a:buNone/>
              <a:tabLst/>
              <a:defRPr kumimoji="0" sz="1400" b="1" i="0" u="none" strike="noStrike" cap="none" normalizeH="0" baseline="0">
                <a:ln>
                  <a:noFill/>
                </a:ln>
                <a:solidFill>
                  <a:schemeClr val="bg1"/>
                </a:solidFill>
                <a:effectLst/>
                <a:latin typeface="Times New Roman" panose="02020603050405020304" pitchFamily="18" charset="0"/>
                <a:ea typeface="楷体" panose="02010609060101010101" pitchFamily="49" charset="-122"/>
              </a:defRPr>
            </a:lvl1pPr>
          </a:lstStyle>
          <a:p>
            <a:r>
              <a:rPr lang="zh-CN" altLang="en-US" dirty="0"/>
              <a:t>间接测量​​</a:t>
            </a:r>
            <a:r>
              <a:rPr lang="en-US" altLang="zh-CN" dirty="0"/>
              <a:t>NBW</a:t>
            </a:r>
            <a:r>
              <a:rPr lang="zh-CN" altLang="en-US" dirty="0"/>
              <a:t>的概率​​</a:t>
            </a:r>
            <a:endParaRPr lang="en-CN" altLang="zh-CN" dirty="0"/>
          </a:p>
        </p:txBody>
      </p:sp>
      <p:sp>
        <p:nvSpPr>
          <p:cNvPr id="28" name="矩形: 圆角 13">
            <a:extLst>
              <a:ext uri="{FF2B5EF4-FFF2-40B4-BE49-F238E27FC236}">
                <a16:creationId xmlns:a16="http://schemas.microsoft.com/office/drawing/2014/main" id="{27840423-4062-FFC4-94BA-C52E94D7047D}"/>
              </a:ext>
            </a:extLst>
          </p:cNvPr>
          <p:cNvSpPr/>
          <p:nvPr/>
        </p:nvSpPr>
        <p:spPr>
          <a:xfrm>
            <a:off x="3314077" y="4032777"/>
            <a:ext cx="2763705" cy="2215170"/>
          </a:xfrm>
          <a:prstGeom prst="roundRect">
            <a:avLst>
              <a:gd name="adj" fmla="val 3753"/>
            </a:avLst>
          </a:prstGeom>
          <a:noFill/>
          <a:ln w="12700">
            <a:solidFill>
              <a:schemeClr val="accent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p:sp>
        <p:nvSpPr>
          <p:cNvPr id="32" name="TextBox 31">
            <a:extLst>
              <a:ext uri="{FF2B5EF4-FFF2-40B4-BE49-F238E27FC236}">
                <a16:creationId xmlns:a16="http://schemas.microsoft.com/office/drawing/2014/main" id="{982EC05F-7346-C9E1-F6B2-3F0E30CC6C42}"/>
              </a:ext>
            </a:extLst>
          </p:cNvPr>
          <p:cNvSpPr txBox="1"/>
          <p:nvPr/>
        </p:nvSpPr>
        <p:spPr>
          <a:xfrm>
            <a:off x="3401481" y="3821646"/>
            <a:ext cx="2608933" cy="307777"/>
          </a:xfrm>
          <a:prstGeom prst="rect">
            <a:avLst/>
          </a:prstGeom>
          <a:solidFill>
            <a:srgbClr val="C00000"/>
          </a:solidFill>
          <a:ln>
            <a:noFill/>
          </a:ln>
          <a:effectLst/>
        </p:spPr>
        <p:txBody>
          <a:bodyPr vert="horz" wrap="square" lIns="91440" tIns="45720" rIns="91440" bIns="45720" numCol="1" anchor="ctr" anchorCtr="0" compatLnSpc="1">
            <a:prstTxWarp prst="textNoShape">
              <a:avLst/>
            </a:prstTxWarp>
            <a:spAutoFit/>
          </a:bodyPr>
          <a:lstStyle>
            <a:defPPr>
              <a:defRPr lang="zh-CN"/>
            </a:defPPr>
            <a:lvl1pPr marR="0" lvl="0" indent="0" algn="ctr" eaLnBrk="0" fontAlgn="base" hangingPunct="0">
              <a:lnSpc>
                <a:spcPct val="100000"/>
              </a:lnSpc>
              <a:spcBef>
                <a:spcPct val="0"/>
              </a:spcBef>
              <a:spcAft>
                <a:spcPct val="0"/>
              </a:spcAft>
              <a:buClrTx/>
              <a:buSzTx/>
              <a:buFontTx/>
              <a:buNone/>
              <a:tabLst/>
              <a:defRPr kumimoji="0" sz="1400" b="1" i="0" u="none" strike="noStrike" cap="none" normalizeH="0" baseline="0">
                <a:ln>
                  <a:noFill/>
                </a:ln>
                <a:solidFill>
                  <a:schemeClr val="bg1"/>
                </a:solidFill>
                <a:effectLst/>
                <a:latin typeface="Times New Roman" panose="02020603050405020304" pitchFamily="18" charset="0"/>
                <a:ea typeface="楷体" panose="02010609060101010101" pitchFamily="49" charset="-122"/>
              </a:defRPr>
            </a:lvl1pPr>
          </a:lstStyle>
          <a:p>
            <a:r>
              <a:rPr lang="zh-CN" altLang="en-US" dirty="0"/>
              <a:t>飞行焦斑延长相互作用时间</a:t>
            </a:r>
          </a:p>
        </p:txBody>
      </p:sp>
      <p:sp>
        <p:nvSpPr>
          <p:cNvPr id="33" name="矩形: 圆角 13">
            <a:extLst>
              <a:ext uri="{FF2B5EF4-FFF2-40B4-BE49-F238E27FC236}">
                <a16:creationId xmlns:a16="http://schemas.microsoft.com/office/drawing/2014/main" id="{A162EE84-C2C1-5D5E-B1A1-947F4F3AA598}"/>
              </a:ext>
            </a:extLst>
          </p:cNvPr>
          <p:cNvSpPr/>
          <p:nvPr/>
        </p:nvSpPr>
        <p:spPr>
          <a:xfrm>
            <a:off x="6223048" y="4032777"/>
            <a:ext cx="2866912" cy="2215170"/>
          </a:xfrm>
          <a:prstGeom prst="roundRect">
            <a:avLst>
              <a:gd name="adj" fmla="val 2887"/>
            </a:avLst>
          </a:prstGeom>
          <a:noFill/>
          <a:ln w="12700">
            <a:solidFill>
              <a:schemeClr val="accent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p:sp>
        <p:nvSpPr>
          <p:cNvPr id="36" name="TextBox 35">
            <a:extLst>
              <a:ext uri="{FF2B5EF4-FFF2-40B4-BE49-F238E27FC236}">
                <a16:creationId xmlns:a16="http://schemas.microsoft.com/office/drawing/2014/main" id="{5D32F95D-D43D-B4F6-AFA1-E11B5B5405D4}"/>
              </a:ext>
            </a:extLst>
          </p:cNvPr>
          <p:cNvSpPr txBox="1"/>
          <p:nvPr/>
        </p:nvSpPr>
        <p:spPr>
          <a:xfrm>
            <a:off x="6579538" y="3821646"/>
            <a:ext cx="2153934" cy="307777"/>
          </a:xfrm>
          <a:prstGeom prst="rect">
            <a:avLst/>
          </a:prstGeom>
          <a:solidFill>
            <a:srgbClr val="C00000"/>
          </a:solidFill>
          <a:ln>
            <a:noFill/>
          </a:ln>
          <a:effectLst/>
        </p:spPr>
        <p:txBody>
          <a:bodyPr vert="horz" wrap="square" lIns="91440" tIns="45720" rIns="91440" bIns="45720" numCol="1" anchor="ctr" anchorCtr="0" compatLnSpc="1">
            <a:prstTxWarp prst="textNoShape">
              <a:avLst/>
            </a:prstTxWarp>
            <a:spAutoFit/>
          </a:bodyPr>
          <a:lstStyle>
            <a:defPPr>
              <a:defRPr lang="zh-CN"/>
            </a:defPPr>
            <a:lvl1pPr marR="0" lvl="0" indent="0" algn="ctr" eaLnBrk="0" fontAlgn="base" hangingPunct="0">
              <a:lnSpc>
                <a:spcPct val="100000"/>
              </a:lnSpc>
              <a:spcBef>
                <a:spcPct val="0"/>
              </a:spcBef>
              <a:spcAft>
                <a:spcPct val="0"/>
              </a:spcAft>
              <a:buClrTx/>
              <a:buSzTx/>
              <a:buFontTx/>
              <a:buNone/>
              <a:tabLst/>
              <a:defRPr kumimoji="0" sz="1400" b="1" i="0" u="none" strike="noStrike" cap="none" normalizeH="0" baseline="0">
                <a:ln>
                  <a:noFill/>
                </a:ln>
                <a:solidFill>
                  <a:schemeClr val="bg1"/>
                </a:solidFill>
                <a:effectLst/>
                <a:latin typeface="Times New Roman" panose="02020603050405020304" pitchFamily="18" charset="0"/>
                <a:ea typeface="楷体" panose="02010609060101010101" pitchFamily="49" charset="-122"/>
              </a:defRPr>
            </a:lvl1pPr>
          </a:lstStyle>
          <a:p>
            <a:r>
              <a:rPr lang="zh-CN" altLang="en-US" dirty="0"/>
              <a:t>高频锁相探测方案</a:t>
            </a:r>
            <a:endParaRPr lang="en-CN" dirty="0"/>
          </a:p>
        </p:txBody>
      </p:sp>
      <p:sp>
        <p:nvSpPr>
          <p:cNvPr id="37" name="矩形: 圆角 13">
            <a:extLst>
              <a:ext uri="{FF2B5EF4-FFF2-40B4-BE49-F238E27FC236}">
                <a16:creationId xmlns:a16="http://schemas.microsoft.com/office/drawing/2014/main" id="{9EF47C32-1DCA-57D8-ECB5-312A842912D8}"/>
              </a:ext>
            </a:extLst>
          </p:cNvPr>
          <p:cNvSpPr/>
          <p:nvPr/>
        </p:nvSpPr>
        <p:spPr>
          <a:xfrm>
            <a:off x="9235227" y="4032777"/>
            <a:ext cx="2848934" cy="2215170"/>
          </a:xfrm>
          <a:prstGeom prst="roundRect">
            <a:avLst>
              <a:gd name="adj" fmla="val 3176"/>
            </a:avLst>
          </a:prstGeom>
          <a:noFill/>
          <a:ln w="12700">
            <a:solidFill>
              <a:schemeClr val="accent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KaiTi" panose="02010609060101010101" pitchFamily="49" charset="-122"/>
              <a:cs typeface="Times New Roman" panose="02020603050405020304" pitchFamily="18" charset="0"/>
            </a:endParaRPr>
          </a:p>
        </p:txBody>
      </p:sp>
      <p:sp>
        <p:nvSpPr>
          <p:cNvPr id="42" name="TextBox 41">
            <a:extLst>
              <a:ext uri="{FF2B5EF4-FFF2-40B4-BE49-F238E27FC236}">
                <a16:creationId xmlns:a16="http://schemas.microsoft.com/office/drawing/2014/main" id="{1179E97B-1E4F-77C3-333C-8F03F9CD965E}"/>
              </a:ext>
            </a:extLst>
          </p:cNvPr>
          <p:cNvSpPr txBox="1"/>
          <p:nvPr/>
        </p:nvSpPr>
        <p:spPr>
          <a:xfrm>
            <a:off x="9515231" y="3821646"/>
            <a:ext cx="2281608" cy="307777"/>
          </a:xfrm>
          <a:prstGeom prst="rect">
            <a:avLst/>
          </a:prstGeom>
          <a:solidFill>
            <a:srgbClr val="C00000"/>
          </a:solidFill>
          <a:ln>
            <a:noFill/>
          </a:ln>
          <a:effectLst/>
        </p:spPr>
        <p:txBody>
          <a:bodyPr vert="horz" wrap="square" lIns="91440" tIns="45720" rIns="91440" bIns="45720" numCol="1" anchor="ctr" anchorCtr="0" compatLnSpc="1">
            <a:prstTxWarp prst="textNoShape">
              <a:avLst/>
            </a:prstTxWarp>
            <a:spAutoFit/>
          </a:bodyPr>
          <a:lstStyle>
            <a:defPPr>
              <a:defRPr lang="zh-CN"/>
            </a:defPPr>
            <a:lvl1pPr marR="0" lvl="0" indent="0" algn="ctr" eaLnBrk="0" fontAlgn="base" hangingPunct="0">
              <a:lnSpc>
                <a:spcPct val="100000"/>
              </a:lnSpc>
              <a:spcBef>
                <a:spcPct val="0"/>
              </a:spcBef>
              <a:spcAft>
                <a:spcPct val="0"/>
              </a:spcAft>
              <a:buClrTx/>
              <a:buSzTx/>
              <a:buFontTx/>
              <a:buNone/>
              <a:tabLst/>
              <a:defRPr kumimoji="0" sz="1400" b="1" i="0" u="none" strike="noStrike" cap="none" normalizeH="0" baseline="0">
                <a:ln>
                  <a:noFill/>
                </a:ln>
                <a:solidFill>
                  <a:schemeClr val="bg1"/>
                </a:solidFill>
                <a:effectLst/>
                <a:latin typeface="Times New Roman" panose="02020603050405020304" pitchFamily="18" charset="0"/>
                <a:ea typeface="楷体" panose="02010609060101010101" pitchFamily="49" charset="-122"/>
              </a:defRPr>
            </a:lvl1pPr>
          </a:lstStyle>
          <a:p>
            <a:r>
              <a:rPr lang="zh-CN" altLang="en-US" dirty="0"/>
              <a:t>圆偏振伽马射光产生</a:t>
            </a:r>
          </a:p>
        </p:txBody>
      </p:sp>
      <p:sp>
        <p:nvSpPr>
          <p:cNvPr id="67" name="文本框 44">
            <a:extLst>
              <a:ext uri="{FF2B5EF4-FFF2-40B4-BE49-F238E27FC236}">
                <a16:creationId xmlns:a16="http://schemas.microsoft.com/office/drawing/2014/main" id="{059F36B5-C742-F947-2718-2298A576A915}"/>
              </a:ext>
            </a:extLst>
          </p:cNvPr>
          <p:cNvSpPr txBox="1"/>
          <p:nvPr/>
        </p:nvSpPr>
        <p:spPr>
          <a:xfrm>
            <a:off x="104112" y="3640378"/>
            <a:ext cx="3316197" cy="338554"/>
          </a:xfrm>
          <a:prstGeom prst="rect">
            <a:avLst/>
          </a:prstGeom>
          <a:noFill/>
        </p:spPr>
        <p:txBody>
          <a:bodyPr wrap="square">
            <a:spAutoFit/>
          </a:bodyPr>
          <a:lstStyle/>
          <a:p>
            <a:r>
              <a:rPr lang="zh-CN" altLang="en-US" sz="1600" b="1" dirty="0">
                <a:gradFill>
                  <a:gsLst>
                    <a:gs pos="0">
                      <a:srgbClr val="E30613"/>
                    </a:gs>
                    <a:gs pos="100000">
                      <a:srgbClr val="81040B"/>
                    </a:gs>
                  </a:gsLst>
                  <a:lin ang="5400000" scaled="1"/>
                </a:gradFill>
                <a:latin typeface="楷体" panose="02010609060101010101" pitchFamily="49" charset="-122"/>
                <a:ea typeface="楷体" panose="02010609060101010101" pitchFamily="49" charset="-122"/>
              </a:rPr>
              <a:t>强静电场、磁场探测真空极化</a:t>
            </a:r>
          </a:p>
        </p:txBody>
      </p:sp>
      <p:sp>
        <p:nvSpPr>
          <p:cNvPr id="69" name="Slide Number Placeholder 68">
            <a:extLst>
              <a:ext uri="{FF2B5EF4-FFF2-40B4-BE49-F238E27FC236}">
                <a16:creationId xmlns:a16="http://schemas.microsoft.com/office/drawing/2014/main" id="{401F52BF-4D92-079C-B9BD-2F3DD8166DDB}"/>
              </a:ext>
            </a:extLst>
          </p:cNvPr>
          <p:cNvSpPr>
            <a:spLocks noGrp="1"/>
          </p:cNvSpPr>
          <p:nvPr>
            <p:ph type="sldNum" sz="quarter" idx="12"/>
          </p:nvPr>
        </p:nvSpPr>
        <p:spPr/>
        <p:txBody>
          <a:bodyPr/>
          <a:lstStyle/>
          <a:p>
            <a:fld id="{2DD48D3E-B07C-4BE8-84F7-DD272BD0532C}" type="slidenum">
              <a:rPr lang="zh-CN" altLang="en-US" smtClean="0"/>
              <a:t>8</a:t>
            </a:fld>
            <a:endParaRPr lang="zh-CN" altLang="en-US"/>
          </a:p>
        </p:txBody>
      </p:sp>
      <p:grpSp>
        <p:nvGrpSpPr>
          <p:cNvPr id="56" name="组合 28">
            <a:extLst>
              <a:ext uri="{FF2B5EF4-FFF2-40B4-BE49-F238E27FC236}">
                <a16:creationId xmlns:a16="http://schemas.microsoft.com/office/drawing/2014/main" id="{C41AD4FE-EC08-4314-A6A3-A75ADEE19E7B}"/>
              </a:ext>
            </a:extLst>
          </p:cNvPr>
          <p:cNvGrpSpPr/>
          <p:nvPr/>
        </p:nvGrpSpPr>
        <p:grpSpPr>
          <a:xfrm>
            <a:off x="618340" y="2047140"/>
            <a:ext cx="1536948" cy="1533417"/>
            <a:chOff x="6902" y="6347"/>
            <a:chExt cx="3815" cy="4024"/>
          </a:xfrm>
        </p:grpSpPr>
        <p:grpSp>
          <p:nvGrpSpPr>
            <p:cNvPr id="57" name="组合 29">
              <a:extLst>
                <a:ext uri="{FF2B5EF4-FFF2-40B4-BE49-F238E27FC236}">
                  <a16:creationId xmlns:a16="http://schemas.microsoft.com/office/drawing/2014/main" id="{BA44B95D-E9A7-4CCC-AC8C-23E05B826BAD}"/>
                </a:ext>
              </a:extLst>
            </p:cNvPr>
            <p:cNvGrpSpPr/>
            <p:nvPr/>
          </p:nvGrpSpPr>
          <p:grpSpPr>
            <a:xfrm>
              <a:off x="6902" y="6859"/>
              <a:ext cx="3815" cy="3512"/>
              <a:chOff x="6902" y="6859"/>
              <a:chExt cx="3815" cy="3512"/>
            </a:xfrm>
          </p:grpSpPr>
          <p:sp>
            <p:nvSpPr>
              <p:cNvPr id="70" name="矩形 31">
                <a:extLst>
                  <a:ext uri="{FF2B5EF4-FFF2-40B4-BE49-F238E27FC236}">
                    <a16:creationId xmlns:a16="http://schemas.microsoft.com/office/drawing/2014/main" id="{3927C6C4-899D-407E-B44B-353BFAE87FB8}"/>
                  </a:ext>
                </a:extLst>
              </p:cNvPr>
              <p:cNvSpPr/>
              <p:nvPr/>
            </p:nvSpPr>
            <p:spPr>
              <a:xfrm>
                <a:off x="6902" y="6963"/>
                <a:ext cx="2236" cy="2133"/>
              </a:xfrm>
              <a:prstGeom prst="rect">
                <a:avLst/>
              </a:prstGeom>
              <a:ln>
                <a:solidFill>
                  <a:schemeClr val="tx1"/>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71" name="组合 32">
                <a:extLst>
                  <a:ext uri="{FF2B5EF4-FFF2-40B4-BE49-F238E27FC236}">
                    <a16:creationId xmlns:a16="http://schemas.microsoft.com/office/drawing/2014/main" id="{07E14CE9-1E86-42EA-935D-3115F8305060}"/>
                  </a:ext>
                </a:extLst>
              </p:cNvPr>
              <p:cNvGrpSpPr/>
              <p:nvPr/>
            </p:nvGrpSpPr>
            <p:grpSpPr>
              <a:xfrm>
                <a:off x="7573" y="6859"/>
                <a:ext cx="3145" cy="3513"/>
                <a:chOff x="7573" y="6859"/>
                <a:chExt cx="3145" cy="3513"/>
              </a:xfrm>
            </p:grpSpPr>
            <p:sp>
              <p:nvSpPr>
                <p:cNvPr id="72" name="任意多边形 30">
                  <a:extLst>
                    <a:ext uri="{FF2B5EF4-FFF2-40B4-BE49-F238E27FC236}">
                      <a16:creationId xmlns:a16="http://schemas.microsoft.com/office/drawing/2014/main" id="{5EE12961-6CCD-425B-9046-221020D94A40}"/>
                    </a:ext>
                  </a:extLst>
                </p:cNvPr>
                <p:cNvSpPr/>
                <p:nvPr/>
              </p:nvSpPr>
              <p:spPr>
                <a:xfrm rot="21420000">
                  <a:off x="7573" y="7173"/>
                  <a:ext cx="2820" cy="1715"/>
                </a:xfrm>
                <a:custGeom>
                  <a:avLst/>
                  <a:gdLst>
                    <a:gd name="connisteX0" fmla="*/ 0 w 1790700"/>
                    <a:gd name="connsiteY0" fmla="*/ 1089025 h 1089025"/>
                    <a:gd name="connisteX1" fmla="*/ 350520 w 1790700"/>
                    <a:gd name="connsiteY1" fmla="*/ 662940 h 1089025"/>
                    <a:gd name="connisteX2" fmla="*/ 824230 w 1790700"/>
                    <a:gd name="connsiteY2" fmla="*/ 748030 h 1089025"/>
                    <a:gd name="connisteX3" fmla="*/ 1089660 w 1790700"/>
                    <a:gd name="connsiteY3" fmla="*/ 302895 h 1089025"/>
                    <a:gd name="connisteX4" fmla="*/ 1544320 w 1790700"/>
                    <a:gd name="connsiteY4" fmla="*/ 368935 h 1089025"/>
                    <a:gd name="connisteX5" fmla="*/ 1790700 w 1790700"/>
                    <a:gd name="connsiteY5" fmla="*/ 0 h 10890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1790700" h="1089025">
                      <a:moveTo>
                        <a:pt x="0" y="1089025"/>
                      </a:moveTo>
                      <a:cubicBezTo>
                        <a:pt x="60325" y="1002030"/>
                        <a:pt x="185420" y="730885"/>
                        <a:pt x="350520" y="662940"/>
                      </a:cubicBezTo>
                      <a:cubicBezTo>
                        <a:pt x="515620" y="594995"/>
                        <a:pt x="676275" y="819785"/>
                        <a:pt x="824230" y="748030"/>
                      </a:cubicBezTo>
                      <a:cubicBezTo>
                        <a:pt x="972185" y="676275"/>
                        <a:pt x="945515" y="378460"/>
                        <a:pt x="1089660" y="302895"/>
                      </a:cubicBezTo>
                      <a:cubicBezTo>
                        <a:pt x="1233805" y="227330"/>
                        <a:pt x="1403985" y="429260"/>
                        <a:pt x="1544320" y="368935"/>
                      </a:cubicBezTo>
                      <a:cubicBezTo>
                        <a:pt x="1684655" y="308610"/>
                        <a:pt x="1750695" y="74930"/>
                        <a:pt x="1790700"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3" name="矩形 34">
                  <a:extLst>
                    <a:ext uri="{FF2B5EF4-FFF2-40B4-BE49-F238E27FC236}">
                      <a16:creationId xmlns:a16="http://schemas.microsoft.com/office/drawing/2014/main" id="{EFD8257C-72A4-4613-8096-EA56D5F1A983}"/>
                    </a:ext>
                  </a:extLst>
                </p:cNvPr>
                <p:cNvSpPr/>
                <p:nvPr/>
              </p:nvSpPr>
              <p:spPr>
                <a:xfrm>
                  <a:off x="8482" y="6859"/>
                  <a:ext cx="2236" cy="2133"/>
                </a:xfrm>
                <a:prstGeom prst="rect">
                  <a:avLst/>
                </a:prstGeom>
                <a:ln>
                  <a:solidFill>
                    <a:schemeClr val="tx1"/>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cxnSp>
              <p:nvCxnSpPr>
                <p:cNvPr id="74" name="肘形连接符 21">
                  <a:extLst>
                    <a:ext uri="{FF2B5EF4-FFF2-40B4-BE49-F238E27FC236}">
                      <a16:creationId xmlns:a16="http://schemas.microsoft.com/office/drawing/2014/main" id="{6BCAF6F9-0F12-4AA6-8319-E9DA707C0B28}"/>
                    </a:ext>
                  </a:extLst>
                </p:cNvPr>
                <p:cNvCxnSpPr>
                  <a:stCxn id="70" idx="2"/>
                  <a:endCxn id="73" idx="2"/>
                </p:cNvCxnSpPr>
                <p:nvPr/>
              </p:nvCxnSpPr>
              <p:spPr>
                <a:xfrm rot="5400000" flipH="1" flipV="1">
                  <a:off x="8758" y="8254"/>
                  <a:ext cx="104" cy="1580"/>
                </a:xfrm>
                <a:prstGeom prst="bentConnector3">
                  <a:avLst>
                    <a:gd name="adj1" fmla="val -876923"/>
                  </a:avLst>
                </a:prstGeom>
                <a:ln w="38100"/>
              </p:spPr>
              <p:style>
                <a:lnRef idx="1">
                  <a:schemeClr val="accent1"/>
                </a:lnRef>
                <a:fillRef idx="0">
                  <a:schemeClr val="accent1"/>
                </a:fillRef>
                <a:effectRef idx="0">
                  <a:schemeClr val="accent1"/>
                </a:effectRef>
                <a:fontRef idx="minor">
                  <a:schemeClr val="tx1"/>
                </a:fontRef>
              </p:style>
            </p:cxnSp>
            <p:sp>
              <p:nvSpPr>
                <p:cNvPr id="75" name="矩形 36">
                  <a:extLst>
                    <a:ext uri="{FF2B5EF4-FFF2-40B4-BE49-F238E27FC236}">
                      <a16:creationId xmlns:a16="http://schemas.microsoft.com/office/drawing/2014/main" id="{780B5EC8-5E37-4264-9A81-ECD7F2F97402}"/>
                    </a:ext>
                  </a:extLst>
                </p:cNvPr>
                <p:cNvSpPr/>
                <p:nvPr/>
              </p:nvSpPr>
              <p:spPr>
                <a:xfrm>
                  <a:off x="8690" y="9607"/>
                  <a:ext cx="239" cy="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76" name="组合 37">
                  <a:extLst>
                    <a:ext uri="{FF2B5EF4-FFF2-40B4-BE49-F238E27FC236}">
                      <a16:creationId xmlns:a16="http://schemas.microsoft.com/office/drawing/2014/main" id="{A5E574D3-78A2-4C3A-9072-F3A3AC179D09}"/>
                    </a:ext>
                  </a:extLst>
                </p:cNvPr>
                <p:cNvGrpSpPr/>
                <p:nvPr/>
              </p:nvGrpSpPr>
              <p:grpSpPr>
                <a:xfrm>
                  <a:off x="8702" y="9656"/>
                  <a:ext cx="185" cy="716"/>
                  <a:chOff x="10397" y="9554"/>
                  <a:chExt cx="185" cy="716"/>
                </a:xfrm>
              </p:grpSpPr>
              <p:cxnSp>
                <p:nvCxnSpPr>
                  <p:cNvPr id="80" name="直接连接符 41">
                    <a:extLst>
                      <a:ext uri="{FF2B5EF4-FFF2-40B4-BE49-F238E27FC236}">
                        <a16:creationId xmlns:a16="http://schemas.microsoft.com/office/drawing/2014/main" id="{F07EA643-745E-47DF-B10D-E207D5ADE9EE}"/>
                      </a:ext>
                    </a:extLst>
                  </p:cNvPr>
                  <p:cNvCxnSpPr/>
                  <p:nvPr/>
                </p:nvCxnSpPr>
                <p:spPr>
                  <a:xfrm>
                    <a:off x="10397" y="9718"/>
                    <a:ext cx="0" cy="3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直接连接符 42">
                    <a:extLst>
                      <a:ext uri="{FF2B5EF4-FFF2-40B4-BE49-F238E27FC236}">
                        <a16:creationId xmlns:a16="http://schemas.microsoft.com/office/drawing/2014/main" id="{AB09EBDF-BB5A-4C0B-888F-CD3A6DCE782C}"/>
                      </a:ext>
                    </a:extLst>
                  </p:cNvPr>
                  <p:cNvCxnSpPr/>
                  <p:nvPr/>
                </p:nvCxnSpPr>
                <p:spPr>
                  <a:xfrm>
                    <a:off x="10582" y="9554"/>
                    <a:ext cx="0" cy="716"/>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77" name="直接箭头连接符 38">
                  <a:extLst>
                    <a:ext uri="{FF2B5EF4-FFF2-40B4-BE49-F238E27FC236}">
                      <a16:creationId xmlns:a16="http://schemas.microsoft.com/office/drawing/2014/main" id="{B5C25847-6607-488D-93A3-9E8372D84988}"/>
                    </a:ext>
                  </a:extLst>
                </p:cNvPr>
                <p:cNvCxnSpPr/>
                <p:nvPr/>
              </p:nvCxnSpPr>
              <p:spPr>
                <a:xfrm flipH="1">
                  <a:off x="8020" y="8030"/>
                  <a:ext cx="1059" cy="0"/>
                </a:xfrm>
                <a:prstGeom prst="straightConnector1">
                  <a:avLst/>
                </a:prstGeom>
                <a:ln w="28575">
                  <a:solidFill>
                    <a:schemeClr val="tx1"/>
                  </a:solidFill>
                  <a:prstDash val="lgDashDot"/>
                  <a:tailEnd type="arrow"/>
                </a:ln>
              </p:spPr>
              <p:style>
                <a:lnRef idx="1">
                  <a:schemeClr val="accent1"/>
                </a:lnRef>
                <a:fillRef idx="0">
                  <a:schemeClr val="accent1"/>
                </a:fillRef>
                <a:effectRef idx="0">
                  <a:schemeClr val="accent1"/>
                </a:effectRef>
                <a:fontRef idx="minor">
                  <a:schemeClr val="tx1"/>
                </a:fontRef>
              </p:style>
            </p:cxnSp>
            <p:cxnSp>
              <p:nvCxnSpPr>
                <p:cNvPr id="78" name="直接箭头连接符 39">
                  <a:extLst>
                    <a:ext uri="{FF2B5EF4-FFF2-40B4-BE49-F238E27FC236}">
                      <a16:creationId xmlns:a16="http://schemas.microsoft.com/office/drawing/2014/main" id="{8901DA25-3998-4D85-915F-2CA087CDDD00}"/>
                    </a:ext>
                  </a:extLst>
                </p:cNvPr>
                <p:cNvCxnSpPr/>
                <p:nvPr/>
              </p:nvCxnSpPr>
              <p:spPr>
                <a:xfrm flipH="1">
                  <a:off x="8020" y="8481"/>
                  <a:ext cx="1059" cy="0"/>
                </a:xfrm>
                <a:prstGeom prst="straightConnector1">
                  <a:avLst/>
                </a:prstGeom>
                <a:ln w="28575">
                  <a:solidFill>
                    <a:schemeClr val="tx1"/>
                  </a:solidFill>
                  <a:prstDash val="lgDashDot"/>
                  <a:tailEnd type="arrow"/>
                </a:ln>
              </p:spPr>
              <p:style>
                <a:lnRef idx="1">
                  <a:schemeClr val="accent1"/>
                </a:lnRef>
                <a:fillRef idx="0">
                  <a:schemeClr val="accent1"/>
                </a:fillRef>
                <a:effectRef idx="0">
                  <a:schemeClr val="accent1"/>
                </a:effectRef>
                <a:fontRef idx="minor">
                  <a:schemeClr val="tx1"/>
                </a:fontRef>
              </p:style>
            </p:cxnSp>
            <p:cxnSp>
              <p:nvCxnSpPr>
                <p:cNvPr id="79" name="直接箭头连接符 40">
                  <a:extLst>
                    <a:ext uri="{FF2B5EF4-FFF2-40B4-BE49-F238E27FC236}">
                      <a16:creationId xmlns:a16="http://schemas.microsoft.com/office/drawing/2014/main" id="{E414AD57-D5A8-4414-9912-DADC08175A5E}"/>
                    </a:ext>
                  </a:extLst>
                </p:cNvPr>
                <p:cNvCxnSpPr/>
                <p:nvPr/>
              </p:nvCxnSpPr>
              <p:spPr>
                <a:xfrm flipH="1">
                  <a:off x="8020" y="7585"/>
                  <a:ext cx="1059" cy="0"/>
                </a:xfrm>
                <a:prstGeom prst="straightConnector1">
                  <a:avLst/>
                </a:prstGeom>
                <a:ln w="28575">
                  <a:solidFill>
                    <a:schemeClr val="tx1"/>
                  </a:solidFill>
                  <a:prstDash val="lgDashDot"/>
                  <a:tailEnd type="arrow"/>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59" name="文本框 30">
                  <a:extLst>
                    <a:ext uri="{FF2B5EF4-FFF2-40B4-BE49-F238E27FC236}">
                      <a16:creationId xmlns:a16="http://schemas.microsoft.com/office/drawing/2014/main" id="{9BB8E20B-37F8-453C-8D89-FA18C7207BFC}"/>
                    </a:ext>
                  </a:extLst>
                </p:cNvPr>
                <p:cNvSpPr txBox="1"/>
                <p:nvPr/>
              </p:nvSpPr>
              <p:spPr>
                <a:xfrm>
                  <a:off x="8594" y="6347"/>
                  <a:ext cx="1461" cy="1212"/>
                </a:xfrm>
                <a:prstGeom prst="rect">
                  <a:avLst/>
                </a:prstGeom>
                <a:noFill/>
              </p:spPr>
              <p:txBody>
                <a:bodyPr wrap="none" rtlCol="0" anchor="t">
                  <a:spAutoFit/>
                </a:bodyPr>
                <a:lstStyle/>
                <a:p>
                  <a:pPr algn="l"/>
                  <a14:m>
                    <m:oMathPara xmlns:m="http://schemas.openxmlformats.org/officeDocument/2006/math">
                      <m:oMathParaPr>
                        <m:jc m:val="centerGroup"/>
                      </m:oMathParaPr>
                      <m:oMath xmlns:m="http://schemas.openxmlformats.org/officeDocument/2006/math">
                        <m:sSub>
                          <m:sSubPr>
                            <m:ctrlPr>
                              <a:rPr lang="en-US" altLang="zh-CN" sz="2400" b="1" i="1">
                                <a:latin typeface="Cambria Math" panose="02040503050406030204" pitchFamily="18" charset="0"/>
                                <a:cs typeface="Cambria Math" panose="02040503050406030204" charset="0"/>
                              </a:rPr>
                            </m:ctrlPr>
                          </m:sSubPr>
                          <m:e>
                            <m:r>
                              <a:rPr lang="en-US" altLang="zh-CN" sz="2400" b="1" i="1">
                                <a:latin typeface="Cambria Math" panose="02040503050406030204" charset="0"/>
                                <a:cs typeface="Cambria Math" panose="02040503050406030204" charset="0"/>
                              </a:rPr>
                              <m:t>𝑬</m:t>
                            </m:r>
                          </m:e>
                          <m:sub>
                            <m:r>
                              <a:rPr lang="en-US" altLang="zh-CN" sz="2400" b="1" i="1">
                                <a:latin typeface="Cambria Math" panose="02040503050406030204" charset="0"/>
                                <a:cs typeface="Cambria Math" panose="02040503050406030204" charset="0"/>
                              </a:rPr>
                              <m:t>𝒔</m:t>
                            </m:r>
                          </m:sub>
                        </m:sSub>
                      </m:oMath>
                    </m:oMathPara>
                  </a14:m>
                  <a:endParaRPr lang="en-US" altLang="zh-CN" sz="2400" b="1" i="1" dirty="0">
                    <a:latin typeface="Times New Roman" panose="02020603050405020304" pitchFamily="18" charset="0"/>
                    <a:cs typeface="Times New Roman" panose="02020603050405020304" pitchFamily="18" charset="0"/>
                  </a:endParaRPr>
                </a:p>
              </p:txBody>
            </p:sp>
          </mc:Choice>
          <mc:Fallback xmlns="">
            <p:sp>
              <p:nvSpPr>
                <p:cNvPr id="59" name="文本框 30">
                  <a:extLst>
                    <a:ext uri="{FF2B5EF4-FFF2-40B4-BE49-F238E27FC236}">
                      <a16:creationId xmlns:a16="http://schemas.microsoft.com/office/drawing/2014/main" id="{9BB8E20B-37F8-453C-8D89-FA18C7207BFC}"/>
                    </a:ext>
                  </a:extLst>
                </p:cNvPr>
                <p:cNvSpPr txBox="1">
                  <a:spLocks noRot="1" noChangeAspect="1" noMove="1" noResize="1" noEditPoints="1" noAdjustHandles="1" noChangeArrowheads="1" noChangeShapeType="1" noTextEdit="1"/>
                </p:cNvSpPr>
                <p:nvPr/>
              </p:nvSpPr>
              <p:spPr>
                <a:xfrm>
                  <a:off x="8594" y="6347"/>
                  <a:ext cx="1461" cy="1212"/>
                </a:xfrm>
                <a:prstGeom prst="rect">
                  <a:avLst/>
                </a:prstGeom>
                <a:blipFill>
                  <a:blip r:embed="rId10"/>
                  <a:stretch>
                    <a:fillRect/>
                  </a:stretch>
                </a:blipFill>
              </p:spPr>
              <p:txBody>
                <a:bodyPr/>
                <a:lstStyle/>
                <a:p>
                  <a:r>
                    <a:rPr lang="zh-CN" altLang="en-US">
                      <a:noFill/>
                    </a:rPr>
                    <a:t> </a:t>
                  </a:r>
                </a:p>
              </p:txBody>
            </p:sp>
          </mc:Fallback>
        </mc:AlternateContent>
      </p:grpSp>
      <p:pic>
        <p:nvPicPr>
          <p:cNvPr id="82" name="图片 43">
            <a:extLst>
              <a:ext uri="{FF2B5EF4-FFF2-40B4-BE49-F238E27FC236}">
                <a16:creationId xmlns:a16="http://schemas.microsoft.com/office/drawing/2014/main" id="{01731FCB-BC82-462F-B86C-CA8937C5F703}"/>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723881" y="838148"/>
            <a:ext cx="1943629" cy="1333150"/>
          </a:xfrm>
          <a:prstGeom prst="rect">
            <a:avLst/>
          </a:prstGeom>
        </p:spPr>
      </p:pic>
      <p:sp>
        <p:nvSpPr>
          <p:cNvPr id="83" name="文本框 48">
            <a:extLst>
              <a:ext uri="{FF2B5EF4-FFF2-40B4-BE49-F238E27FC236}">
                <a16:creationId xmlns:a16="http://schemas.microsoft.com/office/drawing/2014/main" id="{DA19F4F0-2540-4311-8ED6-D4CA8F958BE2}"/>
              </a:ext>
            </a:extLst>
          </p:cNvPr>
          <p:cNvSpPr txBox="1"/>
          <p:nvPr/>
        </p:nvSpPr>
        <p:spPr>
          <a:xfrm>
            <a:off x="31895" y="3502011"/>
            <a:ext cx="3046634" cy="276999"/>
          </a:xfrm>
          <a:prstGeom prst="rect">
            <a:avLst/>
          </a:prstGeom>
          <a:noFill/>
        </p:spPr>
        <p:txBody>
          <a:bodyPr wrap="square">
            <a:spAutoFit/>
          </a:bodyPr>
          <a:lstStyle/>
          <a:p>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J.</a:t>
            </a:r>
            <a:r>
              <a:rPr lang="zh-CN" altLang="en-US" sz="1200" dirty="0">
                <a:latin typeface="Times New Roman" panose="02020603050405020304" pitchFamily="18" charset="0"/>
                <a:cs typeface="Times New Roman" panose="02020603050405020304" pitchFamily="18" charset="0"/>
              </a:rPr>
              <a:t>J. Klein</a:t>
            </a:r>
            <a:r>
              <a:rPr lang="en-US" altLang="zh-CN" sz="1200" dirty="0">
                <a:latin typeface="Times New Roman" panose="02020603050405020304" pitchFamily="18" charset="0"/>
                <a:cs typeface="Times New Roman" panose="02020603050405020304" pitchFamily="18" charset="0"/>
              </a:rPr>
              <a:t>, et al., </a:t>
            </a:r>
            <a:r>
              <a:rPr lang="zh-CN" altLang="en-US" sz="1200" dirty="0">
                <a:latin typeface="Times New Roman" panose="02020603050405020304" pitchFamily="18" charset="0"/>
                <a:cs typeface="Times New Roman" panose="02020603050405020304" pitchFamily="18" charset="0"/>
              </a:rPr>
              <a:t>Phys. Rev. 135, B1279</a:t>
            </a:r>
            <a:r>
              <a:rPr lang="en-US" altLang="zh-CN" sz="1200" dirty="0">
                <a:latin typeface="Times New Roman" panose="02020603050405020304" pitchFamily="18" charset="0"/>
                <a:cs typeface="Times New Roman" panose="02020603050405020304" pitchFamily="18" charset="0"/>
              </a:rPr>
              <a:t> (1964)</a:t>
            </a:r>
          </a:p>
        </p:txBody>
      </p:sp>
      <p:graphicFrame>
        <p:nvGraphicFramePr>
          <p:cNvPr id="84" name="表格 83">
            <a:extLst>
              <a:ext uri="{FF2B5EF4-FFF2-40B4-BE49-F238E27FC236}">
                <a16:creationId xmlns:a16="http://schemas.microsoft.com/office/drawing/2014/main" id="{B0D98F79-0796-4FC0-8269-D689552E3E08}"/>
              </a:ext>
            </a:extLst>
          </p:cNvPr>
          <p:cNvGraphicFramePr>
            <a:graphicFrameLocks noGrp="1"/>
          </p:cNvGraphicFramePr>
          <p:nvPr/>
        </p:nvGraphicFramePr>
        <p:xfrm>
          <a:off x="132553" y="4472261"/>
          <a:ext cx="3000170" cy="1782371"/>
        </p:xfrm>
        <a:graphic>
          <a:graphicData uri="http://schemas.openxmlformats.org/drawingml/2006/table">
            <a:tbl>
              <a:tblPr>
                <a:tableStyleId>{F5AB1C69-6EDB-4FF4-983F-18BD219EF322}</a:tableStyleId>
              </a:tblPr>
              <a:tblGrid>
                <a:gridCol w="776602">
                  <a:extLst>
                    <a:ext uri="{9D8B030D-6E8A-4147-A177-3AD203B41FA5}">
                      <a16:colId xmlns:a16="http://schemas.microsoft.com/office/drawing/2014/main" val="758296247"/>
                    </a:ext>
                  </a:extLst>
                </a:gridCol>
                <a:gridCol w="1001460">
                  <a:extLst>
                    <a:ext uri="{9D8B030D-6E8A-4147-A177-3AD203B41FA5}">
                      <a16:colId xmlns:a16="http://schemas.microsoft.com/office/drawing/2014/main" val="1820571770"/>
                    </a:ext>
                  </a:extLst>
                </a:gridCol>
                <a:gridCol w="1222108">
                  <a:extLst>
                    <a:ext uri="{9D8B030D-6E8A-4147-A177-3AD203B41FA5}">
                      <a16:colId xmlns:a16="http://schemas.microsoft.com/office/drawing/2014/main" val="1478351351"/>
                    </a:ext>
                  </a:extLst>
                </a:gridCol>
              </a:tblGrid>
              <a:tr h="591723">
                <a:tc>
                  <a:txBody>
                    <a:bodyPr/>
                    <a:lstStyle/>
                    <a:p>
                      <a:pPr algn="ctr" fontAlgn="base" latinLnBrk="0"/>
                      <a:r>
                        <a:rPr lang="en-US"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r>
                        <a:rPr lang="en-US" sz="1200" b="1"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​PVLAS​</a:t>
                      </a:r>
                      <a:r>
                        <a:rPr lang="en-US"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p>
                  </a:txBody>
                  <a:tcPr marL="0" marR="0" marT="0" marB="0" anchor="ctr"/>
                </a:tc>
                <a:tc>
                  <a:txBody>
                    <a:bodyPr/>
                    <a:lstStyle/>
                    <a:p>
                      <a:pPr algn="ctr" fontAlgn="base" latinLnBrk="0"/>
                      <a:r>
                        <a:rPr lang="zh-CN" altLang="en-US"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r>
                        <a:rPr lang="zh-CN" altLang="en-US" sz="1200" b="1"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静磁场​</a:t>
                      </a:r>
                      <a:r>
                        <a:rPr lang="zh-CN" altLang="en-US"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endParaRPr lang="en-US"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0" marR="0" marT="0" marB="0" anchor="ctr"/>
                </a:tc>
                <a:tc>
                  <a:txBody>
                    <a:bodyPr/>
                    <a:lstStyle/>
                    <a:p>
                      <a:pPr algn="ctr" fontAlgn="base" latinLnBrk="0"/>
                      <a:r>
                        <a:rPr lang="zh-CN" altLang="en-US"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r>
                        <a:rPr lang="zh-CN" altLang="en-US" sz="1200" b="1"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​法布里</a:t>
                      </a:r>
                      <a:r>
                        <a:rPr lang="en-US" altLang="zh-CN" sz="1200" b="1"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r>
                        <a:rPr lang="zh-CN" altLang="en-US" sz="1200" b="1"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珀罗谐振腔​</a:t>
                      </a:r>
                      <a:r>
                        <a:rPr lang="zh-CN" altLang="en-US"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 </a:t>
                      </a:r>
                      <a:r>
                        <a:rPr lang="en-US" altLang="zh-CN"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r>
                        <a:rPr lang="zh-CN" altLang="en-US"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超长光程</a:t>
                      </a:r>
                      <a:r>
                        <a:rPr lang="en-US" altLang="zh-CN"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p>
                  </a:txBody>
                  <a:tcPr marL="0" marR="0" marT="0" marB="0" anchor="ctr"/>
                </a:tc>
                <a:extLst>
                  <a:ext uri="{0D108BD9-81ED-4DB2-BD59-A6C34878D82A}">
                    <a16:rowId xmlns:a16="http://schemas.microsoft.com/office/drawing/2014/main" val="2691420891"/>
                  </a:ext>
                </a:extLst>
              </a:tr>
              <a:tr h="443071">
                <a:tc>
                  <a:txBody>
                    <a:bodyPr/>
                    <a:lstStyle/>
                    <a:p>
                      <a:pPr algn="ctr" fontAlgn="base" latinLnBrk="0"/>
                      <a:r>
                        <a:rPr lang="en-US" sz="1200" b="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r>
                        <a:rPr lang="en-US" sz="1200" b="1">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​BMV​</a:t>
                      </a:r>
                      <a:r>
                        <a:rPr lang="en-US" sz="1200" b="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p>
                  </a:txBody>
                  <a:tcPr marL="0" marR="0" marT="0" marB="0" anchor="ctr"/>
                </a:tc>
                <a:tc>
                  <a:txBody>
                    <a:bodyPr/>
                    <a:lstStyle/>
                    <a:p>
                      <a:pPr algn="ctr" fontAlgn="base" latinLnBrk="0"/>
                      <a:r>
                        <a:rPr lang="zh-CN" altLang="en-US"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r>
                        <a:rPr lang="zh-CN" altLang="en-US" sz="1200" b="1"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​脉冲强磁场​</a:t>
                      </a:r>
                      <a:r>
                        <a:rPr lang="zh-CN" altLang="en-US"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endParaRPr lang="en-US" altLang="zh-CN"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0" marR="0" marT="0" marB="0" anchor="ctr"/>
                </a:tc>
                <a:tc>
                  <a:txBody>
                    <a:bodyPr/>
                    <a:lstStyle/>
                    <a:p>
                      <a:pPr algn="ctr" fontAlgn="base" latinLnBrk="0"/>
                      <a:r>
                        <a:rPr lang="zh-CN" altLang="en-US"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r>
                        <a:rPr lang="zh-CN" altLang="en-US" sz="1200" b="1"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​单次通过​</a:t>
                      </a:r>
                      <a:r>
                        <a:rPr lang="zh-CN" altLang="en-US"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 </a:t>
                      </a:r>
                      <a:r>
                        <a:rPr lang="en-US" altLang="zh-CN"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r>
                        <a:rPr lang="zh-CN" altLang="en-US"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短光程</a:t>
                      </a:r>
                      <a:r>
                        <a:rPr lang="en-US" altLang="zh-CN"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p>
                  </a:txBody>
                  <a:tcPr marL="0" marR="0" marT="0" marB="0" anchor="ctr"/>
                </a:tc>
                <a:extLst>
                  <a:ext uri="{0D108BD9-81ED-4DB2-BD59-A6C34878D82A}">
                    <a16:rowId xmlns:a16="http://schemas.microsoft.com/office/drawing/2014/main" val="982478165"/>
                  </a:ext>
                </a:extLst>
              </a:tr>
              <a:tr h="747577">
                <a:tc>
                  <a:txBody>
                    <a:bodyPr/>
                    <a:lstStyle/>
                    <a:p>
                      <a:pPr algn="ctr" fontAlgn="base" latinLnBrk="0"/>
                      <a:r>
                        <a:rPr lang="en-US"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r>
                        <a:rPr lang="en-US" sz="1200" b="1"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​OVAL​</a:t>
                      </a:r>
                      <a:r>
                        <a:rPr lang="en-US"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p>
                  </a:txBody>
                  <a:tcPr marL="0" marR="0" marT="0" marB="0" anchor="ctr"/>
                </a:tc>
                <a:tc>
                  <a:txBody>
                    <a:bodyPr/>
                    <a:lstStyle/>
                    <a:p>
                      <a:pPr algn="ctr" fontAlgn="base" latinLnBrk="0"/>
                      <a:r>
                        <a:rPr lang="zh-CN" altLang="en-US"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r>
                        <a:rPr lang="zh-CN" altLang="en-US" sz="1200" b="1"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​脉冲强磁场​</a:t>
                      </a:r>
                      <a:r>
                        <a:rPr lang="zh-CN" altLang="en-US"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endParaRPr lang="en-US" altLang="zh-CN"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0" marR="0" marT="0" marB="0" anchor="ctr"/>
                </a:tc>
                <a:tc>
                  <a:txBody>
                    <a:bodyPr/>
                    <a:lstStyle/>
                    <a:p>
                      <a:pPr algn="ctr" fontAlgn="base" latinLnBrk="0"/>
                      <a:r>
                        <a:rPr lang="zh-CN" altLang="en-US"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r>
                        <a:rPr lang="zh-CN" altLang="en-US" sz="1200" b="1"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​环形光学谐振腔​</a:t>
                      </a:r>
                      <a:r>
                        <a:rPr lang="zh-CN" altLang="en-US"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 </a:t>
                      </a:r>
                      <a:r>
                        <a:rPr lang="en-US" altLang="zh-CN"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r>
                        <a:rPr lang="zh-CN" altLang="en-US"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脉冲期间增长光程</a:t>
                      </a:r>
                      <a:r>
                        <a:rPr lang="en-US" altLang="zh-CN" sz="1200" b="0" dirty="0">
                          <a:solidFill>
                            <a:srgbClr val="000000"/>
                          </a:solidFill>
                          <a:effectLst/>
                          <a:latin typeface="Times New Roman" panose="02020603050405020304" pitchFamily="18" charset="0"/>
                          <a:ea typeface="楷体" panose="02010609060101010101" pitchFamily="49" charset="-122"/>
                          <a:cs typeface="Times New Roman" panose="02020603050405020304" pitchFamily="18" charset="0"/>
                        </a:rPr>
                        <a:t>)</a:t>
                      </a:r>
                    </a:p>
                  </a:txBody>
                  <a:tcPr marL="0" marR="0" marT="0" marB="0" anchor="ctr"/>
                </a:tc>
                <a:extLst>
                  <a:ext uri="{0D108BD9-81ED-4DB2-BD59-A6C34878D82A}">
                    <a16:rowId xmlns:a16="http://schemas.microsoft.com/office/drawing/2014/main" val="2944951389"/>
                  </a:ext>
                </a:extLst>
              </a:tr>
            </a:tbl>
          </a:graphicData>
        </a:graphic>
      </p:graphicFrame>
      <p:sp>
        <p:nvSpPr>
          <p:cNvPr id="85" name="文本框 84">
            <a:extLst>
              <a:ext uri="{FF2B5EF4-FFF2-40B4-BE49-F238E27FC236}">
                <a16:creationId xmlns:a16="http://schemas.microsoft.com/office/drawing/2014/main" id="{625F5AB0-96E6-4DA4-920C-080E7E888A5C}"/>
              </a:ext>
            </a:extLst>
          </p:cNvPr>
          <p:cNvSpPr txBox="1"/>
          <p:nvPr/>
        </p:nvSpPr>
        <p:spPr>
          <a:xfrm>
            <a:off x="81812" y="4146686"/>
            <a:ext cx="3058966" cy="369332"/>
          </a:xfrm>
          <a:prstGeom prst="rect">
            <a:avLst/>
          </a:prstGeom>
          <a:noFill/>
        </p:spPr>
        <p:txBody>
          <a:bodyPr wrap="square">
            <a:spAutoFit/>
          </a:bodyPr>
          <a:lstStyle/>
          <a:p>
            <a:r>
              <a:rPr lang="zh-CN" altLang="en-US" sz="1800" b="1" dirty="0">
                <a:solidFill>
                  <a:schemeClr val="accent1">
                    <a:lumMod val="50000"/>
                  </a:schemeClr>
                </a:solidFill>
                <a:latin typeface="楷体" panose="02010609060101010101" pitchFamily="49" charset="-122"/>
                <a:ea typeface="楷体" panose="02010609060101010101" pitchFamily="49" charset="-122"/>
              </a:rPr>
              <a:t>传统探测装置</a:t>
            </a:r>
            <a:endParaRPr lang="zh-CN" altLang="en-US" dirty="0">
              <a:solidFill>
                <a:schemeClr val="accent1">
                  <a:lumMod val="50000"/>
                </a:schemeClr>
              </a:solidFill>
            </a:endParaRPr>
          </a:p>
        </p:txBody>
      </p:sp>
      <p:pic>
        <p:nvPicPr>
          <p:cNvPr id="17" name="图片 16">
            <a:extLst>
              <a:ext uri="{FF2B5EF4-FFF2-40B4-BE49-F238E27FC236}">
                <a16:creationId xmlns:a16="http://schemas.microsoft.com/office/drawing/2014/main" id="{F83E4D98-34C2-4809-9241-DE9066984D3A}"/>
              </a:ext>
            </a:extLst>
          </p:cNvPr>
          <p:cNvPicPr>
            <a:picLocks noChangeAspect="1"/>
          </p:cNvPicPr>
          <p:nvPr/>
        </p:nvPicPr>
        <p:blipFill>
          <a:blip r:embed="rId12"/>
          <a:stretch>
            <a:fillRect/>
          </a:stretch>
        </p:blipFill>
        <p:spPr>
          <a:xfrm>
            <a:off x="6321578" y="1515063"/>
            <a:ext cx="2697697" cy="833529"/>
          </a:xfrm>
          <a:prstGeom prst="rect">
            <a:avLst/>
          </a:prstGeom>
        </p:spPr>
      </p:pic>
      <p:pic>
        <p:nvPicPr>
          <p:cNvPr id="22" name="图片 21">
            <a:extLst>
              <a:ext uri="{FF2B5EF4-FFF2-40B4-BE49-F238E27FC236}">
                <a16:creationId xmlns:a16="http://schemas.microsoft.com/office/drawing/2014/main" id="{031B9502-1E40-4403-8645-BD09B3B5D64A}"/>
              </a:ext>
            </a:extLst>
          </p:cNvPr>
          <p:cNvPicPr>
            <a:picLocks noChangeAspect="1"/>
          </p:cNvPicPr>
          <p:nvPr/>
        </p:nvPicPr>
        <p:blipFill>
          <a:blip r:embed="rId13"/>
          <a:stretch>
            <a:fillRect/>
          </a:stretch>
        </p:blipFill>
        <p:spPr>
          <a:xfrm>
            <a:off x="6546747" y="2256697"/>
            <a:ext cx="2112501" cy="974595"/>
          </a:xfrm>
          <a:prstGeom prst="rect">
            <a:avLst/>
          </a:prstGeom>
        </p:spPr>
      </p:pic>
      <p:sp>
        <p:nvSpPr>
          <p:cNvPr id="87" name="文本框 86">
            <a:extLst>
              <a:ext uri="{FF2B5EF4-FFF2-40B4-BE49-F238E27FC236}">
                <a16:creationId xmlns:a16="http://schemas.microsoft.com/office/drawing/2014/main" id="{8F1A86AD-9585-403C-A257-07D69453C63C}"/>
              </a:ext>
            </a:extLst>
          </p:cNvPr>
          <p:cNvSpPr txBox="1"/>
          <p:nvPr/>
        </p:nvSpPr>
        <p:spPr>
          <a:xfrm>
            <a:off x="6203790" y="3132931"/>
            <a:ext cx="2843564" cy="276999"/>
          </a:xfrm>
          <a:prstGeom prst="rect">
            <a:avLst/>
          </a:prstGeom>
          <a:noFill/>
        </p:spPr>
        <p:txBody>
          <a:bodyPr wrap="square">
            <a:spAutoFit/>
          </a:bodyPr>
          <a:lstStyle/>
          <a:p>
            <a:r>
              <a:rPr lang="en-US" altLang="zh-CN" sz="1200" dirty="0">
                <a:latin typeface="Times New Roman" panose="02020603050405020304" pitchFamily="18" charset="0"/>
              </a:rPr>
              <a:t>F. </a:t>
            </a:r>
            <a:r>
              <a:rPr lang="en-US" altLang="zh-CN" sz="1200" dirty="0" err="1">
                <a:latin typeface="Times New Roman" panose="02020603050405020304" pitchFamily="18" charset="0"/>
              </a:rPr>
              <a:t>Karbstein</a:t>
            </a:r>
            <a:r>
              <a:rPr lang="en-US" altLang="zh-CN" sz="1200" dirty="0">
                <a:latin typeface="Times New Roman" panose="02020603050405020304" pitchFamily="18" charset="0"/>
              </a:rPr>
              <a:t>, et al., PRL 129, 061802(2022)</a:t>
            </a:r>
            <a:endParaRPr lang="zh-CN" altLang="en-US" sz="1200" dirty="0">
              <a:latin typeface="Times New Roman" panose="02020603050405020304" pitchFamily="18" charset="0"/>
            </a:endParaRPr>
          </a:p>
        </p:txBody>
      </p:sp>
    </p:spTree>
    <p:extLst>
      <p:ext uri="{BB962C8B-B14F-4D97-AF65-F5344CB8AC3E}">
        <p14:creationId xmlns:p14="http://schemas.microsoft.com/office/powerpoint/2010/main" val="193718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09BFC-0378-B280-7AD3-02742E45C47B}"/>
            </a:ext>
          </a:extLst>
        </p:cNvPr>
        <p:cNvGrpSpPr/>
        <p:nvPr/>
      </p:nvGrpSpPr>
      <p:grpSpPr>
        <a:xfrm>
          <a:off x="0" y="0"/>
          <a:ext cx="0" cy="0"/>
          <a:chOff x="0" y="0"/>
          <a:chExt cx="0" cy="0"/>
        </a:xfrm>
      </p:grpSpPr>
      <p:pic>
        <p:nvPicPr>
          <p:cNvPr id="2" name="Picture 2" descr="E:\Hou\信息化建设\web\校徽相关\xjtu.png">
            <a:extLst>
              <a:ext uri="{FF2B5EF4-FFF2-40B4-BE49-F238E27FC236}">
                <a16:creationId xmlns:a16="http://schemas.microsoft.com/office/drawing/2014/main" id="{3B665B43-CCC2-D4B2-67A4-B182F8B675A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3" t="-1001" r="53439" b="77637"/>
          <a:stretch>
            <a:fillRect/>
          </a:stretch>
        </p:blipFill>
        <p:spPr bwMode="auto">
          <a:xfrm>
            <a:off x="9955555" y="181032"/>
            <a:ext cx="2111188" cy="58966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a:extLst>
              <a:ext uri="{FF2B5EF4-FFF2-40B4-BE49-F238E27FC236}">
                <a16:creationId xmlns:a16="http://schemas.microsoft.com/office/drawing/2014/main" id="{5300B938-6ABA-2B12-2FEB-255851E276A4}"/>
              </a:ext>
            </a:extLst>
          </p:cNvPr>
          <p:cNvGrpSpPr/>
          <p:nvPr/>
        </p:nvGrpSpPr>
        <p:grpSpPr>
          <a:xfrm>
            <a:off x="127464" y="299651"/>
            <a:ext cx="435327" cy="405245"/>
            <a:chOff x="290945" y="346364"/>
            <a:chExt cx="859090" cy="799725"/>
          </a:xfrm>
        </p:grpSpPr>
        <p:sp>
          <p:nvSpPr>
            <p:cNvPr id="4" name="圆角矩形 3">
              <a:extLst>
                <a:ext uri="{FF2B5EF4-FFF2-40B4-BE49-F238E27FC236}">
                  <a16:creationId xmlns:a16="http://schemas.microsoft.com/office/drawing/2014/main" id="{0BF1313F-2370-9B91-AAF2-78D8B407ECAA}"/>
                </a:ext>
              </a:extLst>
            </p:cNvPr>
            <p:cNvSpPr>
              <a:spLocks noChangeAspect="1"/>
            </p:cNvSpPr>
            <p:nvPr/>
          </p:nvSpPr>
          <p:spPr>
            <a:xfrm>
              <a:off x="290945" y="346364"/>
              <a:ext cx="648000" cy="648000"/>
            </a:xfrm>
            <a:prstGeom prst="roundRect">
              <a:avLst/>
            </a:prstGeom>
            <a:noFill/>
            <a:ln w="539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ea typeface="微软雅黑" panose="020B0503020204020204" pitchFamily="34" charset="-122"/>
              </a:endParaRPr>
            </a:p>
          </p:txBody>
        </p:sp>
        <p:sp useBgFill="1">
          <p:nvSpPr>
            <p:cNvPr id="5" name="圆角矩形 4">
              <a:extLst>
                <a:ext uri="{FF2B5EF4-FFF2-40B4-BE49-F238E27FC236}">
                  <a16:creationId xmlns:a16="http://schemas.microsoft.com/office/drawing/2014/main" id="{A7018E59-F6A6-9305-0CB1-8F8CC091802C}"/>
                </a:ext>
              </a:extLst>
            </p:cNvPr>
            <p:cNvSpPr>
              <a:spLocks noChangeAspect="1"/>
            </p:cNvSpPr>
            <p:nvPr/>
          </p:nvSpPr>
          <p:spPr>
            <a:xfrm>
              <a:off x="528654" y="526125"/>
              <a:ext cx="540000" cy="540000"/>
            </a:xfrm>
            <a:prstGeom prst="round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ea typeface="微软雅黑" panose="020B0503020204020204" pitchFamily="34" charset="-122"/>
              </a:endParaRPr>
            </a:p>
          </p:txBody>
        </p:sp>
        <p:sp>
          <p:nvSpPr>
            <p:cNvPr id="6" name="圆角矩形 5">
              <a:extLst>
                <a:ext uri="{FF2B5EF4-FFF2-40B4-BE49-F238E27FC236}">
                  <a16:creationId xmlns:a16="http://schemas.microsoft.com/office/drawing/2014/main" id="{1F9DAF10-BCB0-4AE9-D464-060A9711759F}"/>
                </a:ext>
              </a:extLst>
            </p:cNvPr>
            <p:cNvSpPr>
              <a:spLocks noChangeAspect="1"/>
            </p:cNvSpPr>
            <p:nvPr/>
          </p:nvSpPr>
          <p:spPr>
            <a:xfrm>
              <a:off x="610035" y="606089"/>
              <a:ext cx="540000" cy="540000"/>
            </a:xfrm>
            <a:prstGeom prst="roundRect">
              <a:avLst/>
            </a:prstGeom>
            <a:solidFill>
              <a:srgbClr val="C0000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ea typeface="微软雅黑" panose="020B0503020204020204" pitchFamily="34" charset="-122"/>
              </a:endParaRPr>
            </a:p>
          </p:txBody>
        </p:sp>
      </p:grpSp>
      <p:cxnSp>
        <p:nvCxnSpPr>
          <p:cNvPr id="7" name="直接连接符 6">
            <a:extLst>
              <a:ext uri="{FF2B5EF4-FFF2-40B4-BE49-F238E27FC236}">
                <a16:creationId xmlns:a16="http://schemas.microsoft.com/office/drawing/2014/main" id="{9CE91B88-192A-2729-8162-3EEA4503AD6C}"/>
              </a:ext>
            </a:extLst>
          </p:cNvPr>
          <p:cNvCxnSpPr/>
          <p:nvPr/>
        </p:nvCxnSpPr>
        <p:spPr>
          <a:xfrm>
            <a:off x="821743" y="704895"/>
            <a:ext cx="904708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87764B2-1A2A-1567-9C68-0B70A6D6DDF9}"/>
                  </a:ext>
                </a:extLst>
              </p:cNvPr>
              <p:cNvSpPr txBox="1"/>
              <p:nvPr/>
            </p:nvSpPr>
            <p:spPr>
              <a:xfrm>
                <a:off x="416487" y="1037488"/>
                <a:ext cx="7438480" cy="1649362"/>
              </a:xfrm>
              <a:prstGeom prst="rect">
                <a:avLst/>
              </a:prstGeom>
              <a:noFill/>
            </p:spPr>
            <p:txBody>
              <a:bodyPr wrap="square">
                <a:spAutoFit/>
              </a:bodyPr>
              <a:lstStyle/>
              <a:p>
                <a:pPr marL="285750" indent="-285750">
                  <a:buFont typeface="Wingdings" pitchFamily="2" charset="2"/>
                  <a:buChar char="Ø"/>
                </a:pPr>
                <a:r>
                  <a:rPr lang="zh-CN" altLang="en-US" dirty="0">
                    <a:latin typeface="Times New Roman" panose="02020603050405020304" pitchFamily="18" charset="0"/>
                    <a:ea typeface="KaiTi" panose="02010609060101010101" pitchFamily="49" charset="-122"/>
                    <a:cs typeface="Times New Roman" panose="02020603050405020304" pitchFamily="18" charset="0"/>
                  </a:rPr>
                  <a:t>轴子</a:t>
                </a:r>
                <a:r>
                  <a:rPr lang="en-US" altLang="zh-CN" dirty="0">
                    <a:latin typeface="Times New Roman" panose="02020603050405020304" pitchFamily="18" charset="0"/>
                    <a:ea typeface="KaiTi" panose="02010609060101010101" pitchFamily="49" charset="-122"/>
                    <a:cs typeface="Times New Roman" panose="02020603050405020304" pitchFamily="18" charset="0"/>
                  </a:rPr>
                  <a:t>——</a:t>
                </a:r>
                <a:r>
                  <a:rPr lang="zh-CN" altLang="en-US" dirty="0">
                    <a:latin typeface="Times New Roman" panose="02020603050405020304" pitchFamily="18" charset="0"/>
                    <a:ea typeface="KaiTi" panose="02010609060101010101" pitchFamily="49" charset="-122"/>
                    <a:cs typeface="Times New Roman" panose="02020603050405020304" pitchFamily="18" charset="0"/>
                  </a:rPr>
                  <a:t>为解决强</a:t>
                </a:r>
                <a:r>
                  <a:rPr lang="en-US" dirty="0">
                    <a:latin typeface="Times New Roman" panose="02020603050405020304" pitchFamily="18" charset="0"/>
                    <a:ea typeface="KaiTi" panose="02010609060101010101" pitchFamily="49" charset="-122"/>
                    <a:cs typeface="Times New Roman" panose="02020603050405020304" pitchFamily="18" charset="0"/>
                  </a:rPr>
                  <a:t>CP</a:t>
                </a:r>
                <a:r>
                  <a:rPr lang="zh-CN" altLang="en-US" dirty="0">
                    <a:latin typeface="Times New Roman" panose="02020603050405020304" pitchFamily="18" charset="0"/>
                    <a:ea typeface="KaiTi" panose="02010609060101010101" pitchFamily="49" charset="-122"/>
                    <a:cs typeface="Times New Roman" panose="02020603050405020304" pitchFamily="18" charset="0"/>
                  </a:rPr>
                  <a:t>问题由</a:t>
                </a:r>
                <a:r>
                  <a:rPr lang="en-US" altLang="zh-CN" dirty="0">
                    <a:latin typeface="Times New Roman" panose="02020603050405020304" pitchFamily="18" charset="0"/>
                    <a:ea typeface="KaiTi" panose="02010609060101010101" pitchFamily="49" charset="-122"/>
                    <a:cs typeface="Times New Roman" panose="02020603050405020304" pitchFamily="18" charset="0"/>
                  </a:rPr>
                  <a:t>Peccei-Quinn</a:t>
                </a:r>
                <a:r>
                  <a:rPr lang="zh-CN" altLang="en-US" dirty="0">
                    <a:latin typeface="Times New Roman" panose="02020603050405020304" pitchFamily="18" charset="0"/>
                    <a:ea typeface="KaiTi" panose="02010609060101010101" pitchFamily="49" charset="-122"/>
                    <a:cs typeface="Times New Roman" panose="02020603050405020304" pitchFamily="18" charset="0"/>
                  </a:rPr>
                  <a:t>对称性破缺引入的伪标量粒子，质量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𝑚</m:t>
                        </m:r>
                      </m:e>
                      <m:sub>
                        <m:r>
                          <a:rPr lang="en-US" i="1" dirty="0" err="1">
                            <a:latin typeface="Cambria Math" panose="02040503050406030204" pitchFamily="18" charset="0"/>
                          </a:rPr>
                          <m:t>𝑎</m:t>
                        </m:r>
                      </m:sub>
                    </m:sSub>
                    <m:r>
                      <a:rPr lang="en-US"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𝑓</m:t>
                            </m:r>
                          </m:e>
                          <m:sub>
                            <m:r>
                              <a:rPr lang="en-US" b="0" i="1" dirty="0" smtClean="0">
                                <a:latin typeface="Cambria Math" panose="02040503050406030204" pitchFamily="18" charset="0"/>
                              </a:rPr>
                              <m:t>𝑎</m:t>
                            </m:r>
                          </m:sub>
                        </m:sSub>
                      </m:den>
                    </m:f>
                  </m:oMath>
                </a14:m>
                <a:r>
                  <a:rPr lang="en-US" dirty="0">
                    <a:latin typeface="Times New Roman" panose="02020603050405020304" pitchFamily="18" charset="0"/>
                    <a:ea typeface="KaiTi" panose="02010609060101010101" pitchFamily="49" charset="-122"/>
                    <a:cs typeface="Times New Roman" panose="02020603050405020304" pitchFamily="18" charset="0"/>
                  </a:rPr>
                  <a:t>，</a:t>
                </a:r>
                <a:r>
                  <a:rPr lang="zh-CN" altLang="en-US" dirty="0">
                    <a:latin typeface="Times New Roman" panose="02020603050405020304" pitchFamily="18" charset="0"/>
                    <a:ea typeface="KaiTi" panose="02010609060101010101" pitchFamily="49" charset="-122"/>
                    <a:cs typeface="Times New Roman" panose="02020603050405020304" pitchFamily="18" charset="0"/>
                  </a:rPr>
                  <a:t>弱光子耦合</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𝑔</m:t>
                        </m:r>
                      </m:e>
                      <m:sub>
                        <m:r>
                          <a:rPr lang="en-US" i="1" dirty="0">
                            <a:latin typeface="Cambria Math" panose="02040503050406030204" pitchFamily="18" charset="0"/>
                          </a:rPr>
                          <m:t>𝑎</m:t>
                        </m:r>
                        <m:r>
                          <a:rPr lang="en-US" i="1" dirty="0" smtClean="0">
                            <a:latin typeface="Cambria Math" panose="02040503050406030204" pitchFamily="18" charset="0"/>
                          </a:rPr>
                          <m:t>𝛾𝛾</m:t>
                        </m:r>
                      </m:sub>
                    </m:sSub>
                    <m:r>
                      <a:rPr lang="en-US" i="1" dirty="0" smtClean="0">
                        <a:latin typeface="Cambria Math" panose="02040503050406030204" pitchFamily="18" charset="0"/>
                      </a:rPr>
                      <m:t>∝</m:t>
                    </m:r>
                    <m:f>
                      <m:fPr>
                        <m:ctrlPr>
                          <a:rPr lang="en-US" i="1" dirty="0" smtClean="0">
                            <a:latin typeface="Cambria Math" panose="02040503050406030204" pitchFamily="18" charset="0"/>
                          </a:rPr>
                        </m:ctrlPr>
                      </m:fPr>
                      <m:num>
                        <m:r>
                          <a:rPr lang="en-US" i="1" dirty="0">
                            <a:latin typeface="Cambria Math" panose="02040503050406030204" pitchFamily="18" charset="0"/>
                          </a:rPr>
                          <m:t>1</m:t>
                        </m:r>
                      </m:num>
                      <m:den>
                        <m:sSub>
                          <m:sSubPr>
                            <m:ctrlPr>
                              <a:rPr lang="en-US" b="0" i="1" dirty="0" smtClean="0">
                                <a:latin typeface="Cambria Math" panose="02040503050406030204" pitchFamily="18" charset="0"/>
                              </a:rPr>
                            </m:ctrlPr>
                          </m:sSubPr>
                          <m:e>
                            <m:r>
                              <a:rPr lang="en-US" i="1" dirty="0" err="1">
                                <a:latin typeface="Cambria Math" panose="02040503050406030204" pitchFamily="18" charset="0"/>
                              </a:rPr>
                              <m:t>𝑓</m:t>
                            </m:r>
                          </m:e>
                          <m:sub>
                            <m:r>
                              <a:rPr lang="en-US" b="0" i="1" dirty="0" smtClean="0">
                                <a:latin typeface="Cambria Math" panose="02040503050406030204" pitchFamily="18" charset="0"/>
                              </a:rPr>
                              <m:t>𝑎</m:t>
                            </m:r>
                          </m:sub>
                        </m:sSub>
                      </m:den>
                    </m:f>
                  </m:oMath>
                </a14:m>
                <a:r>
                  <a:rPr lang="en-CN" dirty="0">
                    <a:latin typeface="Times New Roman" panose="02020603050405020304" pitchFamily="18" charset="0"/>
                    <a:ea typeface="KaiTi" panose="02010609060101010101" pitchFamily="49" charset="-122"/>
                    <a:cs typeface="Times New Roman" panose="02020603050405020304" pitchFamily="18" charset="0"/>
                  </a:rPr>
                  <a:t>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𝑓</m:t>
                        </m:r>
                      </m:e>
                      <m:sub>
                        <m:r>
                          <a:rPr lang="en-US" b="0" i="1" dirty="0" smtClean="0">
                            <a:latin typeface="Cambria Math" panose="02040503050406030204" pitchFamily="18" charset="0"/>
                          </a:rPr>
                          <m:t>𝑎</m:t>
                        </m:r>
                      </m:sub>
                    </m:sSub>
                  </m:oMath>
                </a14:m>
                <a:r>
                  <a:rPr lang="en-CN" dirty="0">
                    <a:latin typeface="Times New Roman" panose="02020603050405020304" pitchFamily="18" charset="0"/>
                    <a:ea typeface="KaiTi" panose="02010609060101010101" pitchFamily="49" charset="-122"/>
                    <a:cs typeface="Times New Roman" panose="02020603050405020304" pitchFamily="18" charset="0"/>
                  </a:rPr>
                  <a:t>轴子衰变常数)</a:t>
                </a:r>
              </a:p>
              <a:p>
                <a:pPr marL="285750" indent="-285750">
                  <a:buFont typeface="Wingdings" pitchFamily="2" charset="2"/>
                  <a:buChar char="Ø"/>
                </a:pPr>
                <a:endParaRPr lang="en-CN" dirty="0">
                  <a:latin typeface="Times New Roman" panose="02020603050405020304" pitchFamily="18" charset="0"/>
                  <a:ea typeface="KaiTi" panose="02010609060101010101" pitchFamily="49" charset="-122"/>
                  <a:cs typeface="Times New Roman" panose="02020603050405020304" pitchFamily="18" charset="0"/>
                </a:endParaRPr>
              </a:p>
              <a:p>
                <a:pPr marL="285750" indent="-285750">
                  <a:buFont typeface="Wingdings" pitchFamily="2" charset="2"/>
                  <a:buChar char="Ø"/>
                </a:pPr>
                <a:r>
                  <a:rPr lang="en-CN" dirty="0">
                    <a:latin typeface="Times New Roman" panose="02020603050405020304" pitchFamily="18" charset="0"/>
                    <a:ea typeface="KaiTi" panose="02010609060101010101" pitchFamily="49" charset="-122"/>
                    <a:cs typeface="Times New Roman" panose="02020603050405020304" pitchFamily="18" charset="0"/>
                  </a:rPr>
                  <a:t>类轴子</a:t>
                </a:r>
                <a:r>
                  <a:rPr lang="zh-CN" altLang="en-US" dirty="0">
                    <a:latin typeface="Times New Roman" panose="02020603050405020304" pitchFamily="18" charset="0"/>
                    <a:ea typeface="KaiTi" panose="02010609060101010101" pitchFamily="49" charset="-122"/>
                    <a:cs typeface="Times New Roman" panose="02020603050405020304" pitchFamily="18" charset="0"/>
                  </a:rPr>
                  <a:t>（</a:t>
                </a:r>
                <a:r>
                  <a:rPr lang="en-US" altLang="zh-CN" dirty="0">
                    <a:latin typeface="Times New Roman" panose="02020603050405020304" pitchFamily="18" charset="0"/>
                    <a:ea typeface="KaiTi" panose="02010609060101010101" pitchFamily="49" charset="-122"/>
                    <a:cs typeface="Times New Roman" panose="02020603050405020304" pitchFamily="18" charset="0"/>
                  </a:rPr>
                  <a:t>ALP</a:t>
                </a:r>
                <a:r>
                  <a:rPr lang="zh-CN" altLang="en-US" dirty="0">
                    <a:latin typeface="Times New Roman" panose="02020603050405020304" pitchFamily="18" charset="0"/>
                    <a:ea typeface="KaiTi" panose="02010609060101010101" pitchFamily="49" charset="-122"/>
                    <a:cs typeface="Times New Roman" panose="02020603050405020304" pitchFamily="18" charset="0"/>
                  </a:rPr>
                  <a:t>）</a:t>
                </a:r>
                <a:r>
                  <a:rPr lang="en-US" altLang="zh-CN" dirty="0">
                    <a:latin typeface="Times New Roman" panose="02020603050405020304" pitchFamily="18" charset="0"/>
                    <a:ea typeface="KaiTi" panose="02010609060101010101" pitchFamily="49" charset="-122"/>
                    <a:cs typeface="Times New Roman" panose="02020603050405020304" pitchFamily="18" charset="0"/>
                  </a:rPr>
                  <a:t>——</a:t>
                </a:r>
                <a:r>
                  <a:rPr lang="zh-CN" altLang="en-US" dirty="0">
                    <a:latin typeface="Times New Roman" panose="02020603050405020304" pitchFamily="18" charset="0"/>
                    <a:ea typeface="KaiTi" panose="02010609060101010101" pitchFamily="49" charset="-122"/>
                    <a:cs typeface="Times New Roman" panose="02020603050405020304" pitchFamily="18" charset="0"/>
                  </a:rPr>
                  <a:t>广义的赝标量粒子，弦论、额外维度等扩展模型预言，暗物质、暗能量候选粒子或作用媒介粒子</a:t>
                </a:r>
                <a:r>
                  <a:rPr lang="en-US" altLang="zh-CN" dirty="0">
                    <a:latin typeface="Times New Roman" panose="02020603050405020304" pitchFamily="18" charset="0"/>
                    <a:ea typeface="KaiTi" panose="02010609060101010101" pitchFamily="49" charset="-122"/>
                    <a:cs typeface="Times New Roman" panose="02020603050405020304" pitchFamily="18" charset="0"/>
                  </a:rPr>
                  <a:t>(</a:t>
                </a:r>
                <a14:m>
                  <m:oMath xmlns:m="http://schemas.openxmlformats.org/officeDocument/2006/math">
                    <m:sSub>
                      <m:sSubPr>
                        <m:ctrlPr>
                          <a:rPr lang="en-US" altLang="zh-CN" b="0" i="1" smtClean="0">
                            <a:latin typeface="Cambria Math" panose="02040503050406030204" pitchFamily="18" charset="0"/>
                            <a:ea typeface="KaiTi" panose="02010609060101010101" pitchFamily="49" charset="-122"/>
                            <a:cs typeface="Times New Roman" panose="02020603050405020304" pitchFamily="18" charset="0"/>
                          </a:rPr>
                        </m:ctrlPr>
                      </m:sSubPr>
                      <m:e>
                        <m:r>
                          <a:rPr lang="en-US" altLang="zh-CN" b="0" i="1" smtClean="0">
                            <a:latin typeface="Cambria Math" panose="02040503050406030204" pitchFamily="18" charset="0"/>
                            <a:ea typeface="KaiTi" panose="02010609060101010101" pitchFamily="49" charset="-122"/>
                            <a:cs typeface="Times New Roman" panose="02020603050405020304" pitchFamily="18" charset="0"/>
                          </a:rPr>
                          <m:t>𝑔</m:t>
                        </m:r>
                      </m:e>
                      <m:sub>
                        <m:r>
                          <a:rPr lang="en-US" altLang="zh-CN" b="0" i="1" smtClean="0">
                            <a:latin typeface="Cambria Math" panose="02040503050406030204" pitchFamily="18" charset="0"/>
                            <a:ea typeface="KaiTi" panose="02010609060101010101" pitchFamily="49" charset="-122"/>
                            <a:cs typeface="Times New Roman" panose="02020603050405020304" pitchFamily="18" charset="0"/>
                          </a:rPr>
                          <m:t>𝐴𝐿𝑃</m:t>
                        </m:r>
                        <m:r>
                          <a:rPr lang="en-US" altLang="zh-CN" b="0" i="1" smtClean="0">
                            <a:latin typeface="Cambria Math" panose="02040503050406030204" pitchFamily="18" charset="0"/>
                            <a:ea typeface="KaiTi" panose="02010609060101010101" pitchFamily="49" charset="-122"/>
                            <a:cs typeface="Times New Roman" panose="02020603050405020304" pitchFamily="18" charset="0"/>
                          </a:rPr>
                          <m:t>𝛾𝛾</m:t>
                        </m:r>
                      </m:sub>
                    </m:sSub>
                    <m:r>
                      <a:rPr lang="en-US" altLang="zh-CN" b="0" i="1" smtClean="0">
                        <a:latin typeface="Cambria Math" panose="02040503050406030204" pitchFamily="18" charset="0"/>
                        <a:ea typeface="KaiTi" panose="02010609060101010101" pitchFamily="49" charset="-122"/>
                        <a:cs typeface="Times New Roman" panose="02020603050405020304" pitchFamily="18" charset="0"/>
                      </a:rPr>
                      <m:t>∝</m:t>
                    </m:r>
                    <m:sSub>
                      <m:sSubPr>
                        <m:ctrlPr>
                          <a:rPr lang="en-US" altLang="zh-CN" b="0" i="1" smtClean="0">
                            <a:latin typeface="Cambria Math" panose="02040503050406030204" pitchFamily="18" charset="0"/>
                            <a:ea typeface="KaiTi" panose="02010609060101010101" pitchFamily="49" charset="-122"/>
                            <a:cs typeface="Times New Roman" panose="02020603050405020304" pitchFamily="18" charset="0"/>
                          </a:rPr>
                        </m:ctrlPr>
                      </m:sSubPr>
                      <m:e>
                        <m:r>
                          <a:rPr lang="en-US" altLang="zh-CN" b="0" i="1" smtClean="0">
                            <a:latin typeface="Cambria Math" panose="02040503050406030204" pitchFamily="18" charset="0"/>
                            <a:ea typeface="KaiTi" panose="02010609060101010101" pitchFamily="49" charset="-122"/>
                            <a:cs typeface="Times New Roman" panose="02020603050405020304" pitchFamily="18" charset="0"/>
                          </a:rPr>
                          <m:t>𝑚</m:t>
                        </m:r>
                      </m:e>
                      <m:sub>
                        <m:r>
                          <a:rPr lang="en-US" altLang="zh-CN" b="0" i="1" smtClean="0">
                            <a:latin typeface="Cambria Math" panose="02040503050406030204" pitchFamily="18" charset="0"/>
                            <a:ea typeface="KaiTi" panose="02010609060101010101" pitchFamily="49" charset="-122"/>
                            <a:cs typeface="Times New Roman" panose="02020603050405020304" pitchFamily="18" charset="0"/>
                          </a:rPr>
                          <m:t>𝐴𝐿𝑃</m:t>
                        </m:r>
                      </m:sub>
                    </m:sSub>
                    <m:r>
                      <a:rPr lang="en-US" altLang="zh-CN" b="0" i="1" smtClean="0">
                        <a:latin typeface="Cambria Math" panose="02040503050406030204" pitchFamily="18" charset="0"/>
                        <a:ea typeface="KaiTi" panose="02010609060101010101" pitchFamily="49" charset="-122"/>
                        <a:cs typeface="Times New Roman" panose="02020603050405020304" pitchFamily="18" charset="0"/>
                      </a:rPr>
                      <m:t>/</m:t>
                    </m:r>
                    <m:sSub>
                      <m:sSubPr>
                        <m:ctrlPr>
                          <a:rPr lang="en-US" altLang="zh-CN" b="0" i="1" smtClean="0">
                            <a:latin typeface="Cambria Math" panose="02040503050406030204" pitchFamily="18" charset="0"/>
                            <a:ea typeface="KaiTi" panose="02010609060101010101" pitchFamily="49" charset="-122"/>
                            <a:cs typeface="Times New Roman" panose="02020603050405020304" pitchFamily="18" charset="0"/>
                          </a:rPr>
                        </m:ctrlPr>
                      </m:sSubPr>
                      <m:e>
                        <m:r>
                          <a:rPr lang="en-US" altLang="zh-CN" b="0" i="1" smtClean="0">
                            <a:latin typeface="Cambria Math" panose="02040503050406030204" pitchFamily="18" charset="0"/>
                            <a:ea typeface="KaiTi" panose="02010609060101010101" pitchFamily="49" charset="-122"/>
                            <a:cs typeface="Times New Roman" panose="02020603050405020304" pitchFamily="18" charset="0"/>
                          </a:rPr>
                          <m:t>𝑓</m:t>
                        </m:r>
                      </m:e>
                      <m:sub>
                        <m:r>
                          <a:rPr lang="en-US" altLang="zh-CN" b="0" i="1" smtClean="0">
                            <a:latin typeface="Cambria Math" panose="02040503050406030204" pitchFamily="18" charset="0"/>
                            <a:ea typeface="KaiTi" panose="02010609060101010101" pitchFamily="49" charset="-122"/>
                            <a:cs typeface="Times New Roman" panose="02020603050405020304" pitchFamily="18" charset="0"/>
                          </a:rPr>
                          <m:t>𝐴𝐿𝑃</m:t>
                        </m:r>
                      </m:sub>
                    </m:sSub>
                  </m:oMath>
                </a14:m>
                <a:r>
                  <a:rPr lang="en-US" altLang="zh-CN" dirty="0">
                    <a:latin typeface="Times New Roman" panose="02020603050405020304" pitchFamily="18" charset="0"/>
                    <a:ea typeface="KaiTi" panose="02010609060101010101" pitchFamily="49" charset="-122"/>
                    <a:cs typeface="Times New Roman" panose="02020603050405020304" pitchFamily="18" charset="0"/>
                  </a:rPr>
                  <a:t>)</a:t>
                </a:r>
                <a:endParaRPr lang="en-CN" dirty="0">
                  <a:latin typeface="Times New Roman" panose="02020603050405020304" pitchFamily="18" charset="0"/>
                  <a:ea typeface="KaiTi" panose="02010609060101010101" pitchFamily="49" charset="-122"/>
                  <a:cs typeface="Times New Roman" panose="02020603050405020304" pitchFamily="18" charset="0"/>
                </a:endParaRPr>
              </a:p>
            </p:txBody>
          </p:sp>
        </mc:Choice>
        <mc:Fallback xmlns="">
          <p:sp>
            <p:nvSpPr>
              <p:cNvPr id="37" name="TextBox 36">
                <a:extLst>
                  <a:ext uri="{FF2B5EF4-FFF2-40B4-BE49-F238E27FC236}">
                    <a16:creationId xmlns:a16="http://schemas.microsoft.com/office/drawing/2014/main" id="{187764B2-1A2A-1567-9C68-0B70A6D6DDF9}"/>
                  </a:ext>
                </a:extLst>
              </p:cNvPr>
              <p:cNvSpPr txBox="1">
                <a:spLocks noRot="1" noChangeAspect="1" noMove="1" noResize="1" noEditPoints="1" noAdjustHandles="1" noChangeArrowheads="1" noChangeShapeType="1" noTextEdit="1"/>
              </p:cNvSpPr>
              <p:nvPr/>
            </p:nvSpPr>
            <p:spPr>
              <a:xfrm>
                <a:off x="416487" y="1037488"/>
                <a:ext cx="7438480" cy="1649362"/>
              </a:xfrm>
              <a:prstGeom prst="rect">
                <a:avLst/>
              </a:prstGeom>
              <a:blipFill>
                <a:blip r:embed="rId4"/>
                <a:stretch>
                  <a:fillRect l="-511" t="-2290" b="-3817"/>
                </a:stretch>
              </a:blipFill>
            </p:spPr>
            <p:txBody>
              <a:bodyPr/>
              <a:lstStyle/>
              <a:p>
                <a:r>
                  <a:rPr lang="en-CN">
                    <a:noFill/>
                  </a:rPr>
                  <a:t> </a:t>
                </a:r>
              </a:p>
            </p:txBody>
          </p:sp>
        </mc:Fallback>
      </mc:AlternateContent>
      <p:pic>
        <p:nvPicPr>
          <p:cNvPr id="41" name="Picture 40">
            <a:extLst>
              <a:ext uri="{FF2B5EF4-FFF2-40B4-BE49-F238E27FC236}">
                <a16:creationId xmlns:a16="http://schemas.microsoft.com/office/drawing/2014/main" id="{94A63AC9-3ACB-C6A1-D542-39931180A18A}"/>
              </a:ext>
            </a:extLst>
          </p:cNvPr>
          <p:cNvPicPr>
            <a:picLocks noChangeAspect="1"/>
          </p:cNvPicPr>
          <p:nvPr/>
        </p:nvPicPr>
        <p:blipFill>
          <a:blip r:embed="rId5"/>
          <a:srcRect/>
          <a:stretch>
            <a:fillRect/>
          </a:stretch>
        </p:blipFill>
        <p:spPr>
          <a:xfrm>
            <a:off x="7901857" y="1037489"/>
            <a:ext cx="3737205" cy="3510068"/>
          </a:xfrm>
          <a:prstGeom prst="rect">
            <a:avLst/>
          </a:prstGeom>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3DF3C8A-2515-D0C9-ED4D-2281230934A7}"/>
                  </a:ext>
                </a:extLst>
              </p:cNvPr>
              <p:cNvSpPr txBox="1"/>
              <p:nvPr/>
            </p:nvSpPr>
            <p:spPr>
              <a:xfrm>
                <a:off x="7709563" y="4623457"/>
                <a:ext cx="4383023" cy="1499513"/>
              </a:xfrm>
              <a:prstGeom prst="rect">
                <a:avLst/>
              </a:prstGeom>
              <a:noFill/>
            </p:spPr>
            <p:txBody>
              <a:bodyPr wrap="square" rtlCol="0">
                <a:spAutoFit/>
              </a:bodyPr>
              <a:lstStyle/>
              <a:p>
                <a:r>
                  <a:rPr lang="zh-CN" altLang="en-US" dirty="0">
                    <a:latin typeface="Times New Roman" panose="02020603050405020304" pitchFamily="18" charset="0"/>
                    <a:ea typeface="KaiTi" panose="02010609060101010101" pitchFamily="49" charset="-122"/>
                    <a:cs typeface="Times New Roman" panose="02020603050405020304" pitchFamily="18" charset="0"/>
                  </a:rPr>
                  <a:t>轴子</a:t>
                </a:r>
                <a:r>
                  <a:rPr lang="en-US" altLang="zh-CN" dirty="0">
                    <a:latin typeface="Times New Roman" panose="02020603050405020304" pitchFamily="18" charset="0"/>
                    <a:ea typeface="KaiTi" panose="02010609060101010101" pitchFamily="49" charset="-122"/>
                    <a:cs typeface="Times New Roman" panose="02020603050405020304" pitchFamily="18" charset="0"/>
                  </a:rPr>
                  <a:t>/</a:t>
                </a:r>
                <a:r>
                  <a:rPr lang="zh-CN" altLang="en-US" dirty="0">
                    <a:latin typeface="Times New Roman" panose="02020603050405020304" pitchFamily="18" charset="0"/>
                    <a:ea typeface="KaiTi" panose="02010609060101010101" pitchFamily="49" charset="-122"/>
                    <a:cs typeface="Times New Roman" panose="02020603050405020304" pitchFamily="18" charset="0"/>
                  </a:rPr>
                  <a:t>类轴子</a:t>
                </a:r>
                <a:r>
                  <a:rPr lang="en-US" altLang="zh-CN" dirty="0">
                    <a:latin typeface="Times New Roman" panose="02020603050405020304" pitchFamily="18" charset="0"/>
                    <a:ea typeface="KaiTi" panose="02010609060101010101" pitchFamily="49" charset="-122"/>
                    <a:cs typeface="Times New Roman" panose="02020603050405020304" pitchFamily="18" charset="0"/>
                  </a:rPr>
                  <a:t>—</a:t>
                </a:r>
                <a:r>
                  <a:rPr lang="zh-CN" altLang="en-US" dirty="0">
                    <a:latin typeface="Times New Roman" panose="02020603050405020304" pitchFamily="18" charset="0"/>
                    <a:ea typeface="KaiTi" panose="02010609060101010101" pitchFamily="49" charset="-122"/>
                    <a:cs typeface="Times New Roman" panose="02020603050405020304" pitchFamily="18" charset="0"/>
                  </a:rPr>
                  <a:t>光子耦合</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𝑔</m:t>
                        </m:r>
                      </m:e>
                      <m:sub>
                        <m:r>
                          <a:rPr lang="en-US" altLang="zh-CN" b="0" i="1" smtClean="0">
                            <a:latin typeface="Cambria Math" panose="02040503050406030204" pitchFamily="18" charset="0"/>
                          </a:rPr>
                          <m:t>𝑎</m:t>
                        </m:r>
                        <m:r>
                          <a:rPr lang="en-US" altLang="zh-CN" b="0" i="1" smtClean="0">
                            <a:latin typeface="Cambria Math" panose="02040503050406030204" pitchFamily="18" charset="0"/>
                          </a:rPr>
                          <m:t>𝛾</m:t>
                        </m:r>
                      </m:sub>
                    </m:sSub>
                  </m:oMath>
                </a14:m>
                <a:r>
                  <a:rPr lang="zh-CN" altLang="en-US" dirty="0">
                    <a:latin typeface="Times New Roman" panose="02020603050405020304" pitchFamily="18" charset="0"/>
                    <a:ea typeface="KaiTi" panose="02010609060101010101" pitchFamily="49" charset="-122"/>
                    <a:cs typeface="Times New Roman" panose="02020603050405020304" pitchFamily="18" charset="0"/>
                  </a:rPr>
                  <a:t>的约束条件和未来探测。阴影区域为现有实验、天体物理学和宇宙学已排除，虚线为计划实验。</a:t>
                </a:r>
                <a:endParaRPr lang="en-US" altLang="zh-CN" dirty="0">
                  <a:latin typeface="Times New Roman" panose="02020603050405020304" pitchFamily="18" charset="0"/>
                  <a:ea typeface="KaiTi" panose="02010609060101010101" pitchFamily="49" charset="-122"/>
                  <a:cs typeface="Times New Roman" panose="02020603050405020304" pitchFamily="18" charset="0"/>
                </a:endParaRPr>
              </a:p>
              <a:p>
                <a:r>
                  <a:rPr lang="en-US" dirty="0">
                    <a:latin typeface="Times New Roman" panose="02020603050405020304" pitchFamily="18" charset="0"/>
                    <a:ea typeface="KaiTi" panose="02010609060101010101" pitchFamily="49" charset="-122"/>
                    <a:cs typeface="Times New Roman" panose="02020603050405020304" pitchFamily="18" charset="0"/>
                  </a:rPr>
                  <a:t>K. Choi, et al., Annu. Rev. </a:t>
                </a:r>
                <a:r>
                  <a:rPr lang="en-US" dirty="0" err="1">
                    <a:latin typeface="Times New Roman" panose="02020603050405020304" pitchFamily="18" charset="0"/>
                    <a:ea typeface="KaiTi" panose="02010609060101010101" pitchFamily="49" charset="-122"/>
                    <a:cs typeface="Times New Roman" panose="02020603050405020304" pitchFamily="18" charset="0"/>
                  </a:rPr>
                  <a:t>Nucl</a:t>
                </a:r>
                <a:r>
                  <a:rPr lang="en-US" dirty="0">
                    <a:latin typeface="Times New Roman" panose="02020603050405020304" pitchFamily="18" charset="0"/>
                    <a:ea typeface="KaiTi" panose="02010609060101010101" pitchFamily="49" charset="-122"/>
                    <a:cs typeface="Times New Roman" panose="02020603050405020304" pitchFamily="18" charset="0"/>
                  </a:rPr>
                  <a:t>. Part. Sci. 71, 225 (2021)</a:t>
                </a:r>
                <a:endParaRPr lang="en-CN" dirty="0">
                  <a:latin typeface="Times New Roman" panose="02020603050405020304" pitchFamily="18" charset="0"/>
                  <a:ea typeface="KaiTi" panose="02010609060101010101" pitchFamily="49" charset="-122"/>
                  <a:cs typeface="Times New Roman" panose="02020603050405020304" pitchFamily="18" charset="0"/>
                </a:endParaRPr>
              </a:p>
            </p:txBody>
          </p:sp>
        </mc:Choice>
        <mc:Fallback xmlns="">
          <p:sp>
            <p:nvSpPr>
              <p:cNvPr id="42" name="TextBox 41">
                <a:extLst>
                  <a:ext uri="{FF2B5EF4-FFF2-40B4-BE49-F238E27FC236}">
                    <a16:creationId xmlns:a16="http://schemas.microsoft.com/office/drawing/2014/main" id="{D3DF3C8A-2515-D0C9-ED4D-2281230934A7}"/>
                  </a:ext>
                </a:extLst>
              </p:cNvPr>
              <p:cNvSpPr txBox="1">
                <a:spLocks noRot="1" noChangeAspect="1" noMove="1" noResize="1" noEditPoints="1" noAdjustHandles="1" noChangeArrowheads="1" noChangeShapeType="1" noTextEdit="1"/>
              </p:cNvSpPr>
              <p:nvPr/>
            </p:nvSpPr>
            <p:spPr>
              <a:xfrm>
                <a:off x="7709563" y="4623457"/>
                <a:ext cx="4383023" cy="1499513"/>
              </a:xfrm>
              <a:prstGeom prst="rect">
                <a:avLst/>
              </a:prstGeom>
              <a:blipFill>
                <a:blip r:embed="rId6"/>
                <a:stretch>
                  <a:fillRect l="-1445" t="-2521" b="-6723"/>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AEC31DC-7271-82C2-CAD0-033E3D49EEF4}"/>
                  </a:ext>
                </a:extLst>
              </p:cNvPr>
              <p:cNvSpPr txBox="1"/>
              <p:nvPr/>
            </p:nvSpPr>
            <p:spPr>
              <a:xfrm>
                <a:off x="1078386" y="3246420"/>
                <a:ext cx="5066195"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r>
                        <a:rPr lang="en-US" b="0" i="1" smtClean="0">
                          <a:latin typeface="Cambria Math" panose="02040503050406030204" pitchFamily="18" charset="0"/>
                        </a:rPr>
                        <m:t>𝑔</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𝜇𝜈</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𝐹</m:t>
                          </m:r>
                        </m:e>
                        <m:sup>
                          <m:r>
                            <a:rPr lang="en-US" b="0" i="1" smtClean="0">
                              <a:latin typeface="Cambria Math" panose="02040503050406030204" pitchFamily="18" charset="0"/>
                            </a:rPr>
                            <m:t>𝜇𝜈</m:t>
                          </m:r>
                        </m:sup>
                      </m:sSup>
                      <m:r>
                        <a:rPr lang="en-US" b="0" i="1" smtClean="0">
                          <a:latin typeface="Cambria Math" panose="02040503050406030204" pitchFamily="18" charset="0"/>
                        </a:rPr>
                        <m:t>𝜓</m:t>
                      </m:r>
                      <m:r>
                        <a:rPr lang="en-US" b="0" i="1" smtClean="0">
                          <a:latin typeface="Cambria Math" panose="02040503050406030204" pitchFamily="18" charset="0"/>
                        </a:rPr>
                        <m:t>⟹</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m:t>
                              </m:r>
                            </m:e>
                            <m:sub>
                              <m:r>
                                <a:rPr lang="en-US" b="0" i="1" smtClean="0">
                                  <a:latin typeface="Cambria Math" panose="02040503050406030204" pitchFamily="18" charset="0"/>
                                </a:rPr>
                                <m:t>𝑡</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m:t>
                              </m:r>
                            </m:e>
                            <m:sup>
                              <m:r>
                                <a:rPr lang="en-US" b="0" i="1" smtClean="0">
                                  <a:latin typeface="Cambria Math" panose="02040503050406030204" pitchFamily="18" charset="0"/>
                                </a:rPr>
                                <m:t>2</m:t>
                              </m:r>
                            </m:sup>
                          </m:s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𝑚</m:t>
                              </m:r>
                            </m:e>
                            <m:sub>
                              <m:r>
                                <a:rPr lang="en-US" b="0" i="1" smtClean="0">
                                  <a:latin typeface="Cambria Math" panose="02040503050406030204" pitchFamily="18" charset="0"/>
                                </a:rPr>
                                <m:t>𝑎</m:t>
                              </m:r>
                            </m:sub>
                            <m:sup>
                              <m:r>
                                <a:rPr lang="en-US" b="0" i="1" smtClean="0">
                                  <a:latin typeface="Cambria Math" panose="02040503050406030204" pitchFamily="18" charset="0"/>
                                </a:rPr>
                                <m:t>2</m:t>
                              </m:r>
                            </m:sup>
                          </m:sSubSup>
                        </m:e>
                      </m:d>
                      <m:r>
                        <a:rPr lang="en-US" b="0" i="1" smtClean="0">
                          <a:latin typeface="Cambria Math" panose="02040503050406030204" pitchFamily="18" charset="0"/>
                        </a:rPr>
                        <m:t>𝜓</m:t>
                      </m:r>
                      <m:r>
                        <a:rPr lang="en-US" b="0" i="1" smtClean="0">
                          <a:latin typeface="Cambria Math" panose="02040503050406030204" pitchFamily="18" charset="0"/>
                        </a:rPr>
                        <m:t>=</m:t>
                      </m:r>
                      <m:r>
                        <a:rPr lang="en-US" b="0" i="1" smtClean="0">
                          <a:latin typeface="Cambria Math" panose="02040503050406030204" pitchFamily="18" charset="0"/>
                        </a:rPr>
                        <m:t>𝑔</m:t>
                      </m:r>
                      <m:r>
                        <a:rPr lang="en-US" b="1" i="1" smtClean="0">
                          <a:latin typeface="Cambria Math" panose="02040503050406030204" pitchFamily="18" charset="0"/>
                        </a:rPr>
                        <m:t>𝑬</m:t>
                      </m:r>
                      <m:r>
                        <a:rPr lang="en-US" b="1" i="1" smtClean="0">
                          <a:latin typeface="Cambria Math" panose="02040503050406030204" pitchFamily="18" charset="0"/>
                        </a:rPr>
                        <m:t>⋅</m:t>
                      </m:r>
                      <m:r>
                        <a:rPr lang="en-US" b="1" i="1" smtClean="0">
                          <a:latin typeface="Cambria Math" panose="02040503050406030204" pitchFamily="18" charset="0"/>
                        </a:rPr>
                        <m:t>𝑩</m:t>
                      </m:r>
                    </m:oMath>
                  </m:oMathPara>
                </a14:m>
                <a:endParaRPr lang="en-CN" b="1" dirty="0"/>
              </a:p>
            </p:txBody>
          </p:sp>
        </mc:Choice>
        <mc:Fallback xmlns="">
          <p:sp>
            <p:nvSpPr>
              <p:cNvPr id="45" name="TextBox 44">
                <a:extLst>
                  <a:ext uri="{FF2B5EF4-FFF2-40B4-BE49-F238E27FC236}">
                    <a16:creationId xmlns:a16="http://schemas.microsoft.com/office/drawing/2014/main" id="{DAEC31DC-7271-82C2-CAD0-033E3D49EEF4}"/>
                  </a:ext>
                </a:extLst>
              </p:cNvPr>
              <p:cNvSpPr txBox="1">
                <a:spLocks noRot="1" noChangeAspect="1" noMove="1" noResize="1" noEditPoints="1" noAdjustHandles="1" noChangeArrowheads="1" noChangeShapeType="1" noTextEdit="1"/>
              </p:cNvSpPr>
              <p:nvPr/>
            </p:nvSpPr>
            <p:spPr>
              <a:xfrm>
                <a:off x="1078386" y="3246420"/>
                <a:ext cx="5066195" cy="610936"/>
              </a:xfrm>
              <a:prstGeom prst="rect">
                <a:avLst/>
              </a:prstGeom>
              <a:blipFill>
                <a:blip r:embed="rId7"/>
                <a:stretch>
                  <a:fillRect b="-4082"/>
                </a:stretch>
              </a:blipFill>
            </p:spPr>
            <p:txBody>
              <a:bodyPr/>
              <a:lstStyle/>
              <a:p>
                <a:r>
                  <a:rPr lang="en-CN">
                    <a:noFill/>
                  </a:rPr>
                  <a:t> </a:t>
                </a:r>
              </a:p>
            </p:txBody>
          </p:sp>
        </mc:Fallback>
      </mc:AlternateContent>
      <p:pic>
        <p:nvPicPr>
          <p:cNvPr id="9" name="Picture 8">
            <a:extLst>
              <a:ext uri="{FF2B5EF4-FFF2-40B4-BE49-F238E27FC236}">
                <a16:creationId xmlns:a16="http://schemas.microsoft.com/office/drawing/2014/main" id="{18203161-8513-FB75-DF12-FD11BCD7219F}"/>
              </a:ext>
            </a:extLst>
          </p:cNvPr>
          <p:cNvPicPr>
            <a:picLocks noChangeAspect="1"/>
          </p:cNvPicPr>
          <p:nvPr/>
        </p:nvPicPr>
        <p:blipFill>
          <a:blip r:embed="rId8"/>
          <a:stretch>
            <a:fillRect/>
          </a:stretch>
        </p:blipFill>
        <p:spPr>
          <a:xfrm>
            <a:off x="855831" y="4416927"/>
            <a:ext cx="6267153" cy="1617990"/>
          </a:xfrm>
          <a:prstGeom prst="rect">
            <a:avLst/>
          </a:prstGeom>
        </p:spPr>
      </p:pic>
      <p:sp>
        <p:nvSpPr>
          <p:cNvPr id="10" name="文本框 7">
            <a:extLst>
              <a:ext uri="{FF2B5EF4-FFF2-40B4-BE49-F238E27FC236}">
                <a16:creationId xmlns:a16="http://schemas.microsoft.com/office/drawing/2014/main" id="{5A7B5EB9-0D5F-099E-D79F-D7924197C13B}"/>
              </a:ext>
            </a:extLst>
          </p:cNvPr>
          <p:cNvSpPr txBox="1"/>
          <p:nvPr/>
        </p:nvSpPr>
        <p:spPr>
          <a:xfrm>
            <a:off x="746838" y="124906"/>
            <a:ext cx="3839513" cy="523220"/>
          </a:xfrm>
          <a:prstGeom prst="rect">
            <a:avLst/>
          </a:prstGeom>
          <a:noFill/>
        </p:spPr>
        <p:txBody>
          <a:bodyPr wrap="none" rtlCol="0">
            <a:spAutoFit/>
          </a:bodyPr>
          <a:lstStyle/>
          <a:p>
            <a:r>
              <a:rPr lang="zh-CN" altLang="en-US" sz="2800" b="1" dirty="0">
                <a:gradFill>
                  <a:gsLst>
                    <a:gs pos="0">
                      <a:srgbClr val="E30613"/>
                    </a:gs>
                    <a:gs pos="100000">
                      <a:srgbClr val="81040B"/>
                    </a:gs>
                  </a:gsLst>
                  <a:lin ang="5400000" scaled="1"/>
                </a:gradFill>
                <a:latin typeface="楷体" panose="02010609060101010101" pitchFamily="49" charset="-122"/>
                <a:ea typeface="楷体" panose="02010609060101010101" pitchFamily="49" charset="-122"/>
                <a:sym typeface="+mn-ea"/>
              </a:rPr>
              <a:t>强激光驱动类轴子探测</a:t>
            </a:r>
          </a:p>
        </p:txBody>
      </p:sp>
      <p:sp>
        <p:nvSpPr>
          <p:cNvPr id="8" name="Slide Number Placeholder 7">
            <a:extLst>
              <a:ext uri="{FF2B5EF4-FFF2-40B4-BE49-F238E27FC236}">
                <a16:creationId xmlns:a16="http://schemas.microsoft.com/office/drawing/2014/main" id="{5FE5E4C6-BD83-EF07-2FD2-110C0528CDF7}"/>
              </a:ext>
            </a:extLst>
          </p:cNvPr>
          <p:cNvSpPr>
            <a:spLocks noGrp="1"/>
          </p:cNvSpPr>
          <p:nvPr>
            <p:ph type="sldNum" sz="quarter" idx="12"/>
          </p:nvPr>
        </p:nvSpPr>
        <p:spPr/>
        <p:txBody>
          <a:bodyPr/>
          <a:lstStyle/>
          <a:p>
            <a:fld id="{2DD48D3E-B07C-4BE8-84F7-DD272BD0532C}" type="slidenum">
              <a:rPr lang="zh-CN" altLang="en-US" smtClean="0"/>
              <a:t>9</a:t>
            </a:fld>
            <a:endParaRPr lang="zh-CN" altLang="en-US"/>
          </a:p>
        </p:txBody>
      </p:sp>
    </p:spTree>
    <p:extLst>
      <p:ext uri="{BB962C8B-B14F-4D97-AF65-F5344CB8AC3E}">
        <p14:creationId xmlns:p14="http://schemas.microsoft.com/office/powerpoint/2010/main" val="247221811"/>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5893</TotalTime>
  <Words>6336</Words>
  <Application>Microsoft Office PowerPoint</Application>
  <PresentationFormat>宽屏</PresentationFormat>
  <Paragraphs>605</Paragraphs>
  <Slides>47</Slides>
  <Notes>44</Notes>
  <HiddenSlides>0</HiddenSlides>
  <MMClips>6</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47</vt:i4>
      </vt:variant>
    </vt:vector>
  </HeadingPairs>
  <TitlesOfParts>
    <vt:vector size="65" baseType="lpstr">
      <vt:lpstr>-apple-system</vt:lpstr>
      <vt:lpstr>inherit</vt:lpstr>
      <vt:lpstr>PingFang SC</vt:lpstr>
      <vt:lpstr>等线</vt:lpstr>
      <vt:lpstr>黑体</vt:lpstr>
      <vt:lpstr>楷体</vt:lpstr>
      <vt:lpstr>楷体</vt:lpstr>
      <vt:lpstr>隶书</vt:lpstr>
      <vt:lpstr>SimSun</vt:lpstr>
      <vt:lpstr>微软雅黑</vt:lpstr>
      <vt:lpstr>Arial</vt:lpstr>
      <vt:lpstr>Calibri</vt:lpstr>
      <vt:lpstr>Calibri Light</vt:lpstr>
      <vt:lpstr>Cambria Math</vt:lpstr>
      <vt:lpstr>Times New Roman</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核技术—西安交通大学—栗建兴</dc:title>
  <dc:creator>Administrator</dc:creator>
  <cp:lastModifiedBy>jianxing li</cp:lastModifiedBy>
  <cp:revision>2450</cp:revision>
  <cp:lastPrinted>2018-09-28T05:57:00Z</cp:lastPrinted>
  <dcterms:created xsi:type="dcterms:W3CDTF">2016-12-01T03:27:00Z</dcterms:created>
  <dcterms:modified xsi:type="dcterms:W3CDTF">2025-11-18T08:31:37Z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1033-12.2.0.18911</vt:lpwstr>
  </property>
  <property fmtid="{D5CDD505-2E9C-101B-9397-08002B2CF9AE}" pid="3" name="ICV">
    <vt:lpwstr>70BC7777955043138DD8C48DB83810D5_12</vt:lpwstr>
  </property>
</Properties>
</file>