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notesMasterIdLst>
    <p:notesMasterId r:id="rId48"/>
  </p:notesMasterIdLst>
  <p:handoutMasterIdLst>
    <p:handoutMasterId r:id="rId49"/>
  </p:handoutMasterIdLst>
  <p:sldIdLst>
    <p:sldId id="5301" r:id="rId2"/>
    <p:sldId id="5357" r:id="rId3"/>
    <p:sldId id="797" r:id="rId4"/>
    <p:sldId id="744" r:id="rId5"/>
    <p:sldId id="746" r:id="rId6"/>
    <p:sldId id="799" r:id="rId7"/>
    <p:sldId id="800" r:id="rId8"/>
    <p:sldId id="627" r:id="rId9"/>
    <p:sldId id="636" r:id="rId10"/>
    <p:sldId id="802" r:id="rId11"/>
    <p:sldId id="811" r:id="rId12"/>
    <p:sldId id="688" r:id="rId13"/>
    <p:sldId id="669" r:id="rId14"/>
    <p:sldId id="660" r:id="rId15"/>
    <p:sldId id="812" r:id="rId16"/>
    <p:sldId id="813" r:id="rId17"/>
    <p:sldId id="11090482" r:id="rId18"/>
    <p:sldId id="11090450" r:id="rId19"/>
    <p:sldId id="11090453" r:id="rId20"/>
    <p:sldId id="11090464" r:id="rId21"/>
    <p:sldId id="11090483" r:id="rId22"/>
    <p:sldId id="11090469" r:id="rId23"/>
    <p:sldId id="11090477" r:id="rId24"/>
    <p:sldId id="805" r:id="rId25"/>
    <p:sldId id="806" r:id="rId26"/>
    <p:sldId id="257" r:id="rId27"/>
    <p:sldId id="259" r:id="rId28"/>
    <p:sldId id="587" r:id="rId29"/>
    <p:sldId id="261" r:id="rId30"/>
    <p:sldId id="270" r:id="rId31"/>
    <p:sldId id="271" r:id="rId32"/>
    <p:sldId id="11090524" r:id="rId33"/>
    <p:sldId id="11090525" r:id="rId34"/>
    <p:sldId id="11090526" r:id="rId35"/>
    <p:sldId id="11090527" r:id="rId36"/>
    <p:sldId id="11090528" r:id="rId37"/>
    <p:sldId id="11090529" r:id="rId38"/>
    <p:sldId id="11090534" r:id="rId39"/>
    <p:sldId id="11090358" r:id="rId40"/>
    <p:sldId id="11090530" r:id="rId41"/>
    <p:sldId id="11090531" r:id="rId42"/>
    <p:sldId id="11090532" r:id="rId43"/>
    <p:sldId id="11090287" r:id="rId44"/>
    <p:sldId id="11090533" r:id="rId45"/>
    <p:sldId id="11090535" r:id="rId46"/>
    <p:sldId id="11090536" r:id="rId47"/>
  </p:sldIdLst>
  <p:sldSz cx="9144000" cy="5143500" type="screen16x9"/>
  <p:notesSz cx="7315200" cy="9601200"/>
  <p:defaultTextStyle>
    <a:defPPr>
      <a:defRPr lang="en-US"/>
    </a:defPPr>
    <a:lvl1pPr algn="ctr" rtl="0" fontAlgn="base">
      <a:spcBef>
        <a:spcPct val="0"/>
      </a:spcBef>
      <a:spcAft>
        <a:spcPct val="0"/>
      </a:spcAft>
      <a:defRPr sz="3200" kern="1200">
        <a:solidFill>
          <a:schemeClr val="tx1"/>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oxiguang"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6EC"/>
    <a:srgbClr val="FCFFFF"/>
    <a:srgbClr val="FBFFFF"/>
    <a:srgbClr val="F9FFFF"/>
    <a:srgbClr val="F9FFFE"/>
    <a:srgbClr val="F9F9F8"/>
    <a:srgbClr val="FDFFFF"/>
    <a:srgbClr val="F1FFFF"/>
    <a:srgbClr val="FFFFFF"/>
    <a:srgbClr val="FFF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40" autoAdjust="0"/>
    <p:restoredTop sz="70596" autoAdjust="0"/>
  </p:normalViewPr>
  <p:slideViewPr>
    <p:cSldViewPr>
      <p:cViewPr>
        <p:scale>
          <a:sx n="91" d="100"/>
          <a:sy n="91" d="100"/>
        </p:scale>
        <p:origin x="1120" y="520"/>
      </p:cViewPr>
      <p:guideLst>
        <p:guide orient="horz" pos="1620"/>
        <p:guide pos="2880"/>
      </p:guideLst>
    </p:cSldViewPr>
  </p:slideViewPr>
  <p:outlineViewPr>
    <p:cViewPr>
      <p:scale>
        <a:sx n="33" d="100"/>
        <a:sy n="33" d="100"/>
      </p:scale>
      <p:origin x="0" y="0"/>
    </p:cViewPr>
  </p:outlineViewPr>
  <p:notesTextViewPr>
    <p:cViewPr>
      <p:scale>
        <a:sx n="160" d="100"/>
        <a:sy n="16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2258" name="Rectangle 2"/>
          <p:cNvSpPr>
            <a:spLocks noGrp="1" noChangeArrowheads="1"/>
          </p:cNvSpPr>
          <p:nvPr>
            <p:ph type="hdr" sz="quarter"/>
          </p:nvPr>
        </p:nvSpPr>
        <p:spPr bwMode="auto">
          <a:xfrm>
            <a:off x="1" y="0"/>
            <a:ext cx="3169578" cy="479445"/>
          </a:xfrm>
          <a:prstGeom prst="rect">
            <a:avLst/>
          </a:prstGeom>
          <a:noFill/>
          <a:ln w="9525">
            <a:noFill/>
            <a:miter lim="800000"/>
            <a:headEnd/>
            <a:tailEnd/>
          </a:ln>
          <a:effectLst/>
        </p:spPr>
        <p:txBody>
          <a:bodyPr vert="horz" wrap="square" lIns="88093" tIns="44047" rIns="88093" bIns="44047" numCol="1" anchor="t" anchorCtr="0" compatLnSpc="1">
            <a:prstTxWarp prst="textNoShape">
              <a:avLst/>
            </a:prstTxWarp>
          </a:bodyPr>
          <a:lstStyle>
            <a:lvl1pPr algn="l" defTabSz="881063">
              <a:defRPr sz="1200"/>
            </a:lvl1pPr>
          </a:lstStyle>
          <a:p>
            <a:pPr>
              <a:defRPr/>
            </a:pPr>
            <a:endParaRPr lang="en-US"/>
          </a:p>
        </p:txBody>
      </p:sp>
      <p:sp>
        <p:nvSpPr>
          <p:cNvPr id="352259" name="Rectangle 3"/>
          <p:cNvSpPr>
            <a:spLocks noGrp="1" noChangeArrowheads="1"/>
          </p:cNvSpPr>
          <p:nvPr>
            <p:ph type="dt" sz="quarter" idx="1"/>
          </p:nvPr>
        </p:nvSpPr>
        <p:spPr bwMode="auto">
          <a:xfrm>
            <a:off x="4143911" y="0"/>
            <a:ext cx="3169578" cy="479445"/>
          </a:xfrm>
          <a:prstGeom prst="rect">
            <a:avLst/>
          </a:prstGeom>
          <a:noFill/>
          <a:ln w="9525">
            <a:noFill/>
            <a:miter lim="800000"/>
            <a:headEnd/>
            <a:tailEnd/>
          </a:ln>
          <a:effectLst/>
        </p:spPr>
        <p:txBody>
          <a:bodyPr vert="horz" wrap="square" lIns="88093" tIns="44047" rIns="88093" bIns="44047" numCol="1" anchor="t" anchorCtr="0" compatLnSpc="1">
            <a:prstTxWarp prst="textNoShape">
              <a:avLst/>
            </a:prstTxWarp>
          </a:bodyPr>
          <a:lstStyle>
            <a:lvl1pPr algn="r" defTabSz="881063">
              <a:defRPr sz="1200"/>
            </a:lvl1pPr>
          </a:lstStyle>
          <a:p>
            <a:pPr>
              <a:defRPr/>
            </a:pPr>
            <a:endParaRPr lang="en-US"/>
          </a:p>
        </p:txBody>
      </p:sp>
      <p:sp>
        <p:nvSpPr>
          <p:cNvPr id="352260" name="Rectangle 4"/>
          <p:cNvSpPr>
            <a:spLocks noGrp="1" noChangeArrowheads="1"/>
          </p:cNvSpPr>
          <p:nvPr>
            <p:ph type="ftr" sz="quarter" idx="2"/>
          </p:nvPr>
        </p:nvSpPr>
        <p:spPr bwMode="auto">
          <a:xfrm>
            <a:off x="1" y="9120219"/>
            <a:ext cx="3169578" cy="479445"/>
          </a:xfrm>
          <a:prstGeom prst="rect">
            <a:avLst/>
          </a:prstGeom>
          <a:noFill/>
          <a:ln w="9525">
            <a:noFill/>
            <a:miter lim="800000"/>
            <a:headEnd/>
            <a:tailEnd/>
          </a:ln>
          <a:effectLst/>
        </p:spPr>
        <p:txBody>
          <a:bodyPr vert="horz" wrap="square" lIns="88093" tIns="44047" rIns="88093" bIns="44047" numCol="1" anchor="b" anchorCtr="0" compatLnSpc="1">
            <a:prstTxWarp prst="textNoShape">
              <a:avLst/>
            </a:prstTxWarp>
          </a:bodyPr>
          <a:lstStyle>
            <a:lvl1pPr algn="l" defTabSz="881063">
              <a:defRPr sz="1200"/>
            </a:lvl1pPr>
          </a:lstStyle>
          <a:p>
            <a:pPr>
              <a:defRPr/>
            </a:pPr>
            <a:endParaRPr lang="en-US"/>
          </a:p>
        </p:txBody>
      </p:sp>
      <p:sp>
        <p:nvSpPr>
          <p:cNvPr id="352261" name="Rectangle 5"/>
          <p:cNvSpPr>
            <a:spLocks noGrp="1" noChangeArrowheads="1"/>
          </p:cNvSpPr>
          <p:nvPr>
            <p:ph type="sldNum" sz="quarter" idx="3"/>
          </p:nvPr>
        </p:nvSpPr>
        <p:spPr bwMode="auto">
          <a:xfrm>
            <a:off x="4143911" y="9120219"/>
            <a:ext cx="3169578" cy="479445"/>
          </a:xfrm>
          <a:prstGeom prst="rect">
            <a:avLst/>
          </a:prstGeom>
          <a:noFill/>
          <a:ln w="9525">
            <a:noFill/>
            <a:miter lim="800000"/>
            <a:headEnd/>
            <a:tailEnd/>
          </a:ln>
          <a:effectLst/>
        </p:spPr>
        <p:txBody>
          <a:bodyPr vert="horz" wrap="square" lIns="88093" tIns="44047" rIns="88093" bIns="44047" numCol="1" anchor="b" anchorCtr="0" compatLnSpc="1">
            <a:prstTxWarp prst="textNoShape">
              <a:avLst/>
            </a:prstTxWarp>
          </a:bodyPr>
          <a:lstStyle>
            <a:lvl1pPr algn="r" defTabSz="881063">
              <a:defRPr sz="1200"/>
            </a:lvl1pPr>
          </a:lstStyle>
          <a:p>
            <a:pPr>
              <a:defRPr/>
            </a:pPr>
            <a:fld id="{2FA0ED4E-A057-4BEC-A655-79EB9D238632}" type="slidenum">
              <a:rPr lang="en-US"/>
              <a:pPr>
                <a:defRPr/>
              </a:pPr>
              <a:t>‹#›</a:t>
            </a:fld>
            <a:endParaRPr lang="en-US"/>
          </a:p>
        </p:txBody>
      </p:sp>
    </p:spTree>
    <p:extLst>
      <p:ext uri="{BB962C8B-B14F-4D97-AF65-F5344CB8AC3E}">
        <p14:creationId xmlns:p14="http://schemas.microsoft.com/office/powerpoint/2010/main" val="3488994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1" y="0"/>
            <a:ext cx="3169578" cy="479445"/>
          </a:xfrm>
          <a:prstGeom prst="rect">
            <a:avLst/>
          </a:prstGeom>
          <a:noFill/>
          <a:ln w="9525">
            <a:noFill/>
            <a:miter lim="800000"/>
            <a:headEnd/>
            <a:tailEnd/>
          </a:ln>
          <a:effectLst/>
        </p:spPr>
        <p:txBody>
          <a:bodyPr vert="horz" wrap="square" lIns="95416" tIns="47709" rIns="95416" bIns="47709" numCol="1" anchor="t" anchorCtr="0" compatLnSpc="1">
            <a:prstTxWarp prst="textNoShape">
              <a:avLst/>
            </a:prstTxWarp>
          </a:bodyPr>
          <a:lstStyle>
            <a:lvl1pPr algn="l" defTabSz="954088">
              <a:defRPr sz="1300"/>
            </a:lvl1pPr>
          </a:lstStyle>
          <a:p>
            <a:pPr>
              <a:defRPr/>
            </a:pPr>
            <a:endParaRPr lang="en-US" altLang="zh-CN"/>
          </a:p>
        </p:txBody>
      </p:sp>
      <p:sp>
        <p:nvSpPr>
          <p:cNvPr id="109571" name="Rectangle 3"/>
          <p:cNvSpPr>
            <a:spLocks noGrp="1" noChangeArrowheads="1"/>
          </p:cNvSpPr>
          <p:nvPr>
            <p:ph type="dt" idx="1"/>
          </p:nvPr>
        </p:nvSpPr>
        <p:spPr bwMode="auto">
          <a:xfrm>
            <a:off x="4143911" y="0"/>
            <a:ext cx="3169578" cy="479445"/>
          </a:xfrm>
          <a:prstGeom prst="rect">
            <a:avLst/>
          </a:prstGeom>
          <a:noFill/>
          <a:ln w="9525">
            <a:noFill/>
            <a:miter lim="800000"/>
            <a:headEnd/>
            <a:tailEnd/>
          </a:ln>
          <a:effectLst/>
        </p:spPr>
        <p:txBody>
          <a:bodyPr vert="horz" wrap="square" lIns="95416" tIns="47709" rIns="95416" bIns="47709" numCol="1" anchor="t" anchorCtr="0" compatLnSpc="1">
            <a:prstTxWarp prst="textNoShape">
              <a:avLst/>
            </a:prstTxWarp>
          </a:bodyPr>
          <a:lstStyle>
            <a:lvl1pPr algn="r" defTabSz="954088">
              <a:defRPr sz="1300"/>
            </a:lvl1pPr>
          </a:lstStyle>
          <a:p>
            <a:pPr>
              <a:defRPr/>
            </a:pPr>
            <a:endParaRPr lang="en-US" altLang="zh-CN"/>
          </a:p>
        </p:txBody>
      </p:sp>
      <p:sp>
        <p:nvSpPr>
          <p:cNvPr id="37892"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09573" name="Rectangle 5"/>
          <p:cNvSpPr>
            <a:spLocks noGrp="1" noChangeArrowheads="1"/>
          </p:cNvSpPr>
          <p:nvPr>
            <p:ph type="body" sz="quarter" idx="3"/>
          </p:nvPr>
        </p:nvSpPr>
        <p:spPr bwMode="auto">
          <a:xfrm>
            <a:off x="731179" y="4560878"/>
            <a:ext cx="5852845" cy="4319618"/>
          </a:xfrm>
          <a:prstGeom prst="rect">
            <a:avLst/>
          </a:prstGeom>
          <a:noFill/>
          <a:ln w="9525">
            <a:noFill/>
            <a:miter lim="800000"/>
            <a:headEnd/>
            <a:tailEnd/>
          </a:ln>
          <a:effectLst/>
        </p:spPr>
        <p:txBody>
          <a:bodyPr vert="horz" wrap="square" lIns="95416" tIns="47709" rIns="95416" bIns="47709"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09574" name="Rectangle 6"/>
          <p:cNvSpPr>
            <a:spLocks noGrp="1" noChangeArrowheads="1"/>
          </p:cNvSpPr>
          <p:nvPr>
            <p:ph type="ftr" sz="quarter" idx="4"/>
          </p:nvPr>
        </p:nvSpPr>
        <p:spPr bwMode="auto">
          <a:xfrm>
            <a:off x="1" y="9120219"/>
            <a:ext cx="3169578" cy="479445"/>
          </a:xfrm>
          <a:prstGeom prst="rect">
            <a:avLst/>
          </a:prstGeom>
          <a:noFill/>
          <a:ln w="9525">
            <a:noFill/>
            <a:miter lim="800000"/>
            <a:headEnd/>
            <a:tailEnd/>
          </a:ln>
          <a:effectLst/>
        </p:spPr>
        <p:txBody>
          <a:bodyPr vert="horz" wrap="square" lIns="95416" tIns="47709" rIns="95416" bIns="47709" numCol="1" anchor="b" anchorCtr="0" compatLnSpc="1">
            <a:prstTxWarp prst="textNoShape">
              <a:avLst/>
            </a:prstTxWarp>
          </a:bodyPr>
          <a:lstStyle>
            <a:lvl1pPr algn="l" defTabSz="954088">
              <a:defRPr sz="1300"/>
            </a:lvl1pPr>
          </a:lstStyle>
          <a:p>
            <a:pPr>
              <a:defRPr/>
            </a:pPr>
            <a:endParaRPr lang="en-US" altLang="zh-CN"/>
          </a:p>
        </p:txBody>
      </p:sp>
      <p:sp>
        <p:nvSpPr>
          <p:cNvPr id="109575" name="Rectangle 7"/>
          <p:cNvSpPr>
            <a:spLocks noGrp="1" noChangeArrowheads="1"/>
          </p:cNvSpPr>
          <p:nvPr>
            <p:ph type="sldNum" sz="quarter" idx="5"/>
          </p:nvPr>
        </p:nvSpPr>
        <p:spPr bwMode="auto">
          <a:xfrm>
            <a:off x="4143911" y="9120219"/>
            <a:ext cx="3169578" cy="479445"/>
          </a:xfrm>
          <a:prstGeom prst="rect">
            <a:avLst/>
          </a:prstGeom>
          <a:noFill/>
          <a:ln w="9525">
            <a:noFill/>
            <a:miter lim="800000"/>
            <a:headEnd/>
            <a:tailEnd/>
          </a:ln>
          <a:effectLst/>
        </p:spPr>
        <p:txBody>
          <a:bodyPr vert="horz" wrap="square" lIns="95416" tIns="47709" rIns="95416" bIns="47709" numCol="1" anchor="b" anchorCtr="0" compatLnSpc="1">
            <a:prstTxWarp prst="textNoShape">
              <a:avLst/>
            </a:prstTxWarp>
          </a:bodyPr>
          <a:lstStyle>
            <a:lvl1pPr algn="r" defTabSz="954088">
              <a:defRPr sz="1300"/>
            </a:lvl1pPr>
          </a:lstStyle>
          <a:p>
            <a:pPr>
              <a:defRPr/>
            </a:pPr>
            <a:fld id="{072EB860-8EA5-4B1A-8923-B22AF2FD037D}" type="slidenum">
              <a:rPr lang="zh-CN" altLang="en-US"/>
              <a:pPr>
                <a:defRPr/>
              </a:pPr>
              <a:t>‹#›</a:t>
            </a:fld>
            <a:endParaRPr lang="en-US" altLang="zh-CN"/>
          </a:p>
        </p:txBody>
      </p:sp>
    </p:spTree>
    <p:extLst>
      <p:ext uri="{BB962C8B-B14F-4D97-AF65-F5344CB8AC3E}">
        <p14:creationId xmlns:p14="http://schemas.microsoft.com/office/powerpoint/2010/main" val="33264683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F’x</a:t>
            </a:r>
            <a:endParaRPr lang="en-US" dirty="0"/>
          </a:p>
        </p:txBody>
      </p:sp>
      <p:sp>
        <p:nvSpPr>
          <p:cNvPr id="4" name="Slide Number Placeholder 3"/>
          <p:cNvSpPr>
            <a:spLocks noGrp="1"/>
          </p:cNvSpPr>
          <p:nvPr>
            <p:ph type="sldNum" sz="quarter" idx="5"/>
          </p:nvPr>
        </p:nvSpPr>
        <p:spPr/>
        <p:txBody>
          <a:bodyPr/>
          <a:lstStyle/>
          <a:p>
            <a:pPr>
              <a:defRPr/>
            </a:pPr>
            <a:fld id="{072EB860-8EA5-4B1A-8923-B22AF2FD037D}" type="slidenum">
              <a:rPr lang="zh-CN" altLang="en-US" smtClean="0"/>
              <a:pPr>
                <a:defRPr/>
              </a:pPr>
              <a:t>1</a:t>
            </a:fld>
            <a:endParaRPr lang="en-US" altLang="zh-CN"/>
          </a:p>
        </p:txBody>
      </p:sp>
    </p:spTree>
    <p:extLst>
      <p:ext uri="{BB962C8B-B14F-4D97-AF65-F5344CB8AC3E}">
        <p14:creationId xmlns:p14="http://schemas.microsoft.com/office/powerpoint/2010/main" val="253473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2EB860-8EA5-4B1A-8923-B22AF2FD037D}" type="slidenum">
              <a:rPr lang="zh-CN" altLang="en-US" smtClean="0"/>
              <a:pPr>
                <a:defRPr/>
              </a:pPr>
              <a:t>33</a:t>
            </a:fld>
            <a:endParaRPr lang="en-US" altLang="zh-CN"/>
          </a:p>
        </p:txBody>
      </p:sp>
    </p:spTree>
    <p:extLst>
      <p:ext uri="{BB962C8B-B14F-4D97-AF65-F5344CB8AC3E}">
        <p14:creationId xmlns:p14="http://schemas.microsoft.com/office/powerpoint/2010/main" val="1424572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2EB860-8EA5-4B1A-8923-B22AF2FD037D}" type="slidenum">
              <a:rPr lang="zh-CN" altLang="en-US" smtClean="0"/>
              <a:pPr>
                <a:defRPr/>
              </a:pPr>
              <a:t>35</a:t>
            </a:fld>
            <a:endParaRPr lang="en-US" altLang="zh-CN"/>
          </a:p>
        </p:txBody>
      </p:sp>
    </p:spTree>
    <p:extLst>
      <p:ext uri="{BB962C8B-B14F-4D97-AF65-F5344CB8AC3E}">
        <p14:creationId xmlns:p14="http://schemas.microsoft.com/office/powerpoint/2010/main" val="3754510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2EB860-8EA5-4B1A-8923-B22AF2FD037D}" type="slidenum">
              <a:rPr lang="zh-CN" altLang="en-US" smtClean="0"/>
              <a:pPr>
                <a:defRPr/>
              </a:pPr>
              <a:t>2</a:t>
            </a:fld>
            <a:endParaRPr lang="en-US" altLang="zh-CN"/>
          </a:p>
        </p:txBody>
      </p:sp>
    </p:spTree>
    <p:extLst>
      <p:ext uri="{BB962C8B-B14F-4D97-AF65-F5344CB8AC3E}">
        <p14:creationId xmlns:p14="http://schemas.microsoft.com/office/powerpoint/2010/main" val="3595442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2EB860-8EA5-4B1A-8923-B22AF2FD037D}" type="slidenum">
              <a:rPr lang="zh-CN" altLang="en-US" smtClean="0"/>
              <a:pPr>
                <a:defRPr/>
              </a:pPr>
              <a:t>5</a:t>
            </a:fld>
            <a:endParaRPr lang="en-US" altLang="zh-CN"/>
          </a:p>
        </p:txBody>
      </p:sp>
    </p:spTree>
    <p:extLst>
      <p:ext uri="{BB962C8B-B14F-4D97-AF65-F5344CB8AC3E}">
        <p14:creationId xmlns:p14="http://schemas.microsoft.com/office/powerpoint/2010/main" val="3493990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ED58C-1217-48B3-A82C-6D00B953F046}" type="slidenum">
              <a:rPr lang="en-US" altLang="zh-CN" smtClean="0"/>
              <a:pPr>
                <a:defRPr/>
              </a:pPr>
              <a:t>12</a:t>
            </a:fld>
            <a:endParaRPr lang="en-US" altLang="zh-CN"/>
          </a:p>
        </p:txBody>
      </p:sp>
    </p:spTree>
    <p:extLst>
      <p:ext uri="{BB962C8B-B14F-4D97-AF65-F5344CB8AC3E}">
        <p14:creationId xmlns:p14="http://schemas.microsoft.com/office/powerpoint/2010/main" val="223137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手性结构存在于物理的各个尺度</a:t>
            </a:r>
            <a:r>
              <a:rPr lang="zh-CN" altLang="en-US" dirty="0"/>
              <a:t>：</a:t>
            </a:r>
            <a:br>
              <a:rPr lang="en-US" altLang="zh-CN" dirty="0"/>
            </a:br>
            <a:br>
              <a:rPr lang="en-US" altLang="zh-CN" dirty="0"/>
            </a:br>
            <a:r>
              <a:rPr lang="en-US" altLang="zh-CN" dirty="0"/>
              <a:t>-</a:t>
            </a:r>
            <a:r>
              <a:rPr lang="zh-CN" altLang="en-US" dirty="0"/>
              <a:t>  星系、银河系</a:t>
            </a:r>
            <a:endParaRPr lang="en-US" altLang="zh-CN" dirty="0"/>
          </a:p>
          <a:p>
            <a:pPr marL="171450" indent="-171450">
              <a:buFontTx/>
              <a:buChar char="-"/>
            </a:pPr>
            <a:r>
              <a:rPr lang="zh-CN" altLang="en-US" dirty="0"/>
              <a:t>地球上的台风</a:t>
            </a:r>
            <a:endParaRPr lang="en-US" altLang="zh-CN" dirty="0"/>
          </a:p>
          <a:p>
            <a:pPr marL="171450" indent="-171450">
              <a:buFontTx/>
              <a:buChar char="-"/>
            </a:pPr>
            <a:r>
              <a:rPr lang="en-US" dirty="0" err="1"/>
              <a:t>米尺度</a:t>
            </a:r>
            <a:r>
              <a:rPr lang="zh-CN" altLang="en-US" dirty="0"/>
              <a:t>： </a:t>
            </a:r>
            <a:r>
              <a:rPr lang="en-US" dirty="0" err="1"/>
              <a:t>生物</a:t>
            </a:r>
            <a:r>
              <a:rPr lang="zh-CN" altLang="en-US" dirty="0"/>
              <a:t>，如鹦鹉螺；河水旋涡；洗脸盆涡旋 </a:t>
            </a:r>
            <a:endParaRPr lang="en-US" altLang="zh-CN" dirty="0"/>
          </a:p>
          <a:p>
            <a:pPr marL="171450" indent="-171450">
              <a:buFontTx/>
              <a:buChar char="-"/>
            </a:pPr>
            <a:r>
              <a:rPr lang="zh-CN" altLang="en-US" dirty="0"/>
              <a:t>在微米、纳米尺度： 超流形成的涡旋、</a:t>
            </a:r>
            <a:r>
              <a:rPr lang="en-US" altLang="zh-CN" dirty="0"/>
              <a:t>DNA</a:t>
            </a:r>
            <a:r>
              <a:rPr lang="zh-CN" altLang="en-US" dirty="0"/>
              <a:t>为代表的大分子，包括蛋白质结构。</a:t>
            </a:r>
            <a:endParaRPr lang="en-US" altLang="zh-CN" dirty="0"/>
          </a:p>
          <a:p>
            <a:pPr marL="171450" indent="-171450">
              <a:buFontTx/>
              <a:buChar char="-"/>
            </a:pPr>
            <a:r>
              <a:rPr lang="zh-CN" altLang="en-US" dirty="0"/>
              <a:t>原子核手性结构，可通过在线伽马探测获得。</a:t>
            </a:r>
            <a:endParaRPr lang="en-US" altLang="zh-CN" dirty="0"/>
          </a:p>
          <a:p>
            <a:pPr marL="171450" indent="-171450">
              <a:buFontTx/>
              <a:buChar char="-"/>
            </a:pPr>
            <a:endParaRPr lang="en-US" altLang="zh-CN" dirty="0"/>
          </a:p>
        </p:txBody>
      </p:sp>
      <p:sp>
        <p:nvSpPr>
          <p:cNvPr id="4" name="Slide Number Placeholder 3"/>
          <p:cNvSpPr>
            <a:spLocks noGrp="1"/>
          </p:cNvSpPr>
          <p:nvPr>
            <p:ph type="sldNum" sz="quarter" idx="5"/>
          </p:nvPr>
        </p:nvSpPr>
        <p:spPr/>
        <p:txBody>
          <a:bodyPr/>
          <a:lstStyle/>
          <a:p>
            <a:pPr>
              <a:defRPr/>
            </a:pPr>
            <a:fld id="{072EB860-8EA5-4B1A-8923-B22AF2FD037D}" type="slidenum">
              <a:rPr lang="zh-CN" altLang="en-US" smtClean="0"/>
              <a:pPr>
                <a:defRPr/>
              </a:pPr>
              <a:t>18</a:t>
            </a:fld>
            <a:endParaRPr lang="en-US" altLang="zh-CN"/>
          </a:p>
        </p:txBody>
      </p:sp>
    </p:spTree>
    <p:extLst>
      <p:ext uri="{BB962C8B-B14F-4D97-AF65-F5344CB8AC3E}">
        <p14:creationId xmlns:p14="http://schemas.microsoft.com/office/powerpoint/2010/main" val="391821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更多凝聚态中</a:t>
            </a:r>
            <a:r>
              <a:rPr lang="zh-CN" altLang="en-US" dirty="0"/>
              <a:t>，热门研究中的，手性结构：</a:t>
            </a:r>
            <a:endParaRPr lang="en-US" altLang="zh-CN" dirty="0"/>
          </a:p>
          <a:p>
            <a:endParaRPr lang="en-US" dirty="0"/>
          </a:p>
          <a:p>
            <a:r>
              <a:rPr lang="en-US" altLang="zh-CN" dirty="0" err="1"/>
              <a:t>Skyrmion</a:t>
            </a:r>
            <a:r>
              <a:rPr lang="zh-CN" altLang="en-US" dirty="0"/>
              <a:t>是一种平面</a:t>
            </a:r>
            <a:r>
              <a:rPr lang="en-US" altLang="zh-CN" dirty="0"/>
              <a:t>2D</a:t>
            </a:r>
            <a:r>
              <a:rPr lang="zh-CN" altLang="en-US" dirty="0"/>
              <a:t>的，自旋排列结构体。是当前研究的热点。由于受到拓扑保护，其结构具有相当的稳定性。</a:t>
            </a:r>
            <a:endParaRPr lang="en-US" altLang="zh-CN" dirty="0"/>
          </a:p>
          <a:p>
            <a:endParaRPr lang="en-US" dirty="0"/>
          </a:p>
          <a:p>
            <a:r>
              <a:rPr lang="en-US" altLang="zh-CN" dirty="0"/>
              <a:t>Hopfion</a:t>
            </a:r>
            <a:r>
              <a:rPr lang="zh-CN" altLang="en-US" dirty="0"/>
              <a:t>与</a:t>
            </a:r>
            <a:r>
              <a:rPr lang="en-US" altLang="zh-CN" dirty="0" err="1"/>
              <a:t>Skyrmion</a:t>
            </a:r>
            <a:r>
              <a:rPr lang="zh-CN" altLang="en-US" dirty="0"/>
              <a:t>类似，但其是</a:t>
            </a:r>
            <a:r>
              <a:rPr lang="en-US" altLang="zh-CN" dirty="0"/>
              <a:t>3D</a:t>
            </a:r>
            <a:r>
              <a:rPr lang="zh-CN" altLang="en-US" dirty="0"/>
              <a:t>体排列</a:t>
            </a:r>
            <a:r>
              <a:rPr lang="en-US" altLang="zh-CN" dirty="0"/>
              <a:t>,</a:t>
            </a:r>
            <a:r>
              <a:rPr lang="zh-CN" altLang="en-US" dirty="0"/>
              <a:t>同样由于拓扑保护而相当的稳定。</a:t>
            </a:r>
            <a:endParaRPr lang="en-US" altLang="zh-CN" dirty="0"/>
          </a:p>
          <a:p>
            <a:endParaRPr lang="en-US" dirty="0"/>
          </a:p>
          <a:p>
            <a:r>
              <a:rPr lang="zh-CN" altLang="en-US" dirty="0"/>
              <a:t>这些结构都有望利用涡旋束实现灵敏探测。</a:t>
            </a:r>
            <a:endParaRPr lang="en-US" dirty="0"/>
          </a:p>
        </p:txBody>
      </p:sp>
      <p:sp>
        <p:nvSpPr>
          <p:cNvPr id="4" name="Slide Number Placeholder 3"/>
          <p:cNvSpPr>
            <a:spLocks noGrp="1"/>
          </p:cNvSpPr>
          <p:nvPr>
            <p:ph type="sldNum" sz="quarter" idx="5"/>
          </p:nvPr>
        </p:nvSpPr>
        <p:spPr/>
        <p:txBody>
          <a:bodyPr/>
          <a:lstStyle/>
          <a:p>
            <a:pPr>
              <a:defRPr/>
            </a:pPr>
            <a:fld id="{072EB860-8EA5-4B1A-8923-B22AF2FD037D}" type="slidenum">
              <a:rPr lang="zh-CN" altLang="en-US" smtClean="0"/>
              <a:pPr>
                <a:defRPr/>
              </a:pPr>
              <a:t>19</a:t>
            </a:fld>
            <a:endParaRPr lang="en-US" altLang="zh-CN"/>
          </a:p>
        </p:txBody>
      </p:sp>
    </p:spTree>
    <p:extLst>
      <p:ext uri="{BB962C8B-B14F-4D97-AF65-F5344CB8AC3E}">
        <p14:creationId xmlns:p14="http://schemas.microsoft.com/office/powerpoint/2010/main" val="217838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OAM</a:t>
                </a:r>
                <a:r>
                  <a:rPr lang="en-US" sz="1200" dirty="0" err="1"/>
                  <a:t>平行于传播轴的例子</a:t>
                </a:r>
                <a:r>
                  <a:rPr lang="zh-CN" altLang="en-US" sz="1200" dirty="0"/>
                  <a:t>：拉盖尔</a:t>
                </a:r>
                <a:r>
                  <a:rPr lang="en-US" altLang="zh-CN" sz="1200" dirty="0"/>
                  <a:t>-</a:t>
                </a:r>
                <a:r>
                  <a:rPr lang="zh-CN" altLang="en-US" sz="1200" dirty="0"/>
                  <a:t>高斯激光。他是由拉盖尔函数（径向函数）和高斯函数（传播方向）乘积构成。</a:t>
                </a:r>
                <a:endParaRPr lang="en-US" altLang="zh-CN" sz="1200" dirty="0"/>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0" dirty="0">
                    <a:solidFill>
                      <a:srgbClr val="333F50"/>
                    </a:solidFill>
                    <a:latin typeface="+mn-ea"/>
                    <a:cs typeface="Times New Roman" panose="02020603050405020304" pitchFamily="18" charset="0"/>
                  </a:rPr>
                  <a:t>每个光子携带</a:t>
                </a:r>
                <a14:m>
                  <m:oMath xmlns:m="http://schemas.openxmlformats.org/officeDocument/2006/math">
                    <m:r>
                      <a:rPr lang="zh-CN" altLang="en-US" sz="1200" kern="0">
                        <a:solidFill>
                          <a:srgbClr val="333F50"/>
                        </a:solidFill>
                        <a:latin typeface="Cambria Math" panose="02040503050406030204" pitchFamily="18" charset="0"/>
                      </a:rPr>
                      <m:t> </m:t>
                    </m:r>
                    <m:r>
                      <a:rPr lang="en-US" altLang="zh-CN" sz="1200" kern="0">
                        <a:solidFill>
                          <a:srgbClr val="C00000"/>
                        </a:solidFill>
                        <a:latin typeface="Cambria Math" panose="02040503050406030204" pitchFamily="18" charset="0"/>
                      </a:rPr>
                      <m:t>±</m:t>
                    </m:r>
                    <m:r>
                      <a:rPr lang="en-US" altLang="zh-CN" sz="1200" kern="0">
                        <a:solidFill>
                          <a:srgbClr val="C00000"/>
                        </a:solidFill>
                        <a:latin typeface="Cambria Math" panose="02040503050406030204" pitchFamily="18" charset="0"/>
                      </a:rPr>
                      <m:t>𝑙</m:t>
                    </m:r>
                    <m:r>
                      <a:rPr lang="en-US" altLang="zh-CN" sz="1200" kern="0">
                        <a:solidFill>
                          <a:srgbClr val="C00000"/>
                        </a:solidFill>
                        <a:latin typeface="Cambria Math" panose="02040503050406030204" pitchFamily="18" charset="0"/>
                      </a:rPr>
                      <m:t>ℏ</m:t>
                    </m:r>
                  </m:oMath>
                </a14:m>
                <a:r>
                  <a:rPr lang="zh-CN" altLang="en-US" sz="1200" kern="0" dirty="0">
                    <a:solidFill>
                      <a:srgbClr val="C00000"/>
                    </a:solidFill>
                    <a:latin typeface="+mn-ea"/>
                    <a:cs typeface="Times New Roman" panose="02020603050405020304" pitchFamily="18" charset="0"/>
                  </a:rPr>
                  <a:t> </a:t>
                </a:r>
                <a:r>
                  <a:rPr lang="zh-CN" altLang="en-US" sz="1200" kern="0" dirty="0">
                    <a:solidFill>
                      <a:srgbClr val="333F50"/>
                    </a:solidFill>
                    <a:latin typeface="+mn-ea"/>
                    <a:cs typeface="Times New Roman" panose="02020603050405020304" pitchFamily="18" charset="0"/>
                  </a:rPr>
                  <a:t>的轨道角动量。</a:t>
                </a:r>
                <a:endParaRPr lang="en-US" altLang="zh-CN" sz="1200" kern="0" dirty="0">
                  <a:solidFill>
                    <a:srgbClr val="333F50"/>
                  </a:solidFill>
                  <a:latin typeface="+mn-ea"/>
                  <a:cs typeface="Times New Roman" panose="020206030504050203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CN" altLang="en-US" sz="1200" kern="0" dirty="0">
                    <a:solidFill>
                      <a:srgbClr val="333F50"/>
                    </a:solidFill>
                    <a:latin typeface="+mn-ea"/>
                    <a:cs typeface="Times New Roman" panose="02020603050405020304" pitchFamily="18" charset="0"/>
                  </a:rPr>
                  <a:t>其中图</a:t>
                </a:r>
                <a14:m>
                  <m:oMath xmlns:m="http://schemas.openxmlformats.org/officeDocument/2006/math">
                    <m:r>
                      <a:rPr lang="en-US" altLang="zh-CN" sz="1200" kern="0" smtClean="0">
                        <a:solidFill>
                          <a:srgbClr val="C00000"/>
                        </a:solidFill>
                        <a:latin typeface="Cambria Math" panose="02040503050406030204" pitchFamily="18" charset="0"/>
                      </a:rPr>
                      <m:t>𝑙</m:t>
                    </m:r>
                    <m:r>
                      <a:rPr lang="en-US" altLang="zh-CN" sz="1200" b="0" i="0" kern="0" smtClean="0">
                        <a:solidFill>
                          <a:srgbClr val="C00000"/>
                        </a:solidFill>
                        <a:latin typeface="Cambria Math" panose="02040503050406030204" pitchFamily="18" charset="0"/>
                      </a:rPr>
                      <m:t>=0</m:t>
                    </m:r>
                  </m:oMath>
                </a14:m>
                <a:r>
                  <a:rPr lang="zh-CN" altLang="en-US" sz="1200" kern="0" dirty="0">
                    <a:solidFill>
                      <a:srgbClr val="333F50"/>
                    </a:solidFill>
                    <a:latin typeface="+mn-ea"/>
                    <a:cs typeface="Times New Roman" panose="02020603050405020304" pitchFamily="18" charset="0"/>
                  </a:rPr>
                  <a:t>（左）退化为普通高斯平面波。</a:t>
                </a:r>
                <a:endParaRPr lang="en-US" altLang="zh-CN" sz="1200" kern="0" dirty="0">
                  <a:solidFill>
                    <a:srgbClr val="333F50"/>
                  </a:solidFill>
                  <a:latin typeface="+mn-ea"/>
                  <a:cs typeface="Times New Roman" panose="020206030504050203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14:m>
                  <m:oMath xmlns:m="http://schemas.openxmlformats.org/officeDocument/2006/math">
                    <m:r>
                      <a:rPr lang="en-US" altLang="zh-CN" sz="1200" kern="0" smtClean="0">
                        <a:solidFill>
                          <a:srgbClr val="C00000"/>
                        </a:solidFill>
                        <a:latin typeface="Cambria Math" panose="02040503050406030204" pitchFamily="18" charset="0"/>
                      </a:rPr>
                      <m:t>𝑙</m:t>
                    </m:r>
                    <m:r>
                      <a:rPr lang="en-US" altLang="zh-CN" sz="1200" b="0" i="0" kern="0" smtClean="0">
                        <a:solidFill>
                          <a:srgbClr val="C00000"/>
                        </a:solidFill>
                        <a:latin typeface="Cambria Math" panose="02040503050406030204" pitchFamily="18" charset="0"/>
                      </a:rPr>
                      <m:t>=1,2</m:t>
                    </m:r>
                  </m:oMath>
                </a14:m>
                <a:r>
                  <a:rPr lang="zh-CN" altLang="en-US" sz="1200" kern="0" dirty="0">
                    <a:solidFill>
                      <a:srgbClr val="333F50"/>
                    </a:solidFill>
                    <a:latin typeface="+mn-ea"/>
                    <a:cs typeface="Times New Roman" panose="02020603050405020304" pitchFamily="18" charset="0"/>
                  </a:rPr>
                  <a:t>意味着，光束中每个光子都携带</a:t>
                </a:r>
                <a:r>
                  <a:rPr lang="en-US" altLang="zh-CN" sz="1200" kern="0" dirty="0">
                    <a:solidFill>
                      <a:srgbClr val="333F50"/>
                    </a:solidFill>
                    <a:latin typeface="+mn-ea"/>
                    <a:cs typeface="Times New Roman" panose="02020603050405020304" pitchFamily="18" charset="0"/>
                  </a:rPr>
                  <a:t>n</a:t>
                </a:r>
                <a:r>
                  <a:rPr lang="zh-CN" altLang="en-US" sz="1200" kern="0" dirty="0">
                    <a:solidFill>
                      <a:srgbClr val="333F50"/>
                    </a:solidFill>
                    <a:latin typeface="+mn-ea"/>
                    <a:cs typeface="Times New Roman" panose="02020603050405020304" pitchFamily="18" charset="0"/>
                  </a:rPr>
                  <a:t>份角动量。</a:t>
                </a:r>
                <a:endParaRPr lang="en-US" altLang="zh-CN" sz="1200" kern="0" dirty="0">
                  <a:solidFill>
                    <a:srgbClr val="333F50"/>
                  </a:solidFill>
                  <a:latin typeface="+mn-ea"/>
                  <a:cs typeface="Times New Roman" panose="020206030504050203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CN" altLang="en-US" sz="1200" kern="0" dirty="0">
                    <a:solidFill>
                      <a:srgbClr val="333F50"/>
                    </a:solidFill>
                    <a:latin typeface="+mn-ea"/>
                    <a:cs typeface="Times New Roman" panose="02020603050405020304" pitchFamily="18" charset="0"/>
                  </a:rPr>
                  <a:t>这是光子的集体行为。在经典力学中没有对应。这可能也解释为什么，迟至</a:t>
                </a:r>
                <a:r>
                  <a:rPr lang="en-US" altLang="zh-CN" sz="1200" kern="0" dirty="0">
                    <a:solidFill>
                      <a:srgbClr val="333F50"/>
                    </a:solidFill>
                    <a:latin typeface="+mn-ea"/>
                    <a:cs typeface="Times New Roman" panose="02020603050405020304" pitchFamily="18" charset="0"/>
                  </a:rPr>
                  <a:t>1990</a:t>
                </a:r>
                <a:r>
                  <a:rPr lang="zh-CN" altLang="en-US" sz="1200" kern="0" dirty="0">
                    <a:solidFill>
                      <a:srgbClr val="333F50"/>
                    </a:solidFill>
                    <a:latin typeface="+mn-ea"/>
                    <a:cs typeface="Times New Roman" panose="02020603050405020304" pitchFamily="18" charset="0"/>
                  </a:rPr>
                  <a:t>年前后，才方向光束具有</a:t>
                </a:r>
                <a:r>
                  <a:rPr lang="en-US" altLang="zh-CN" sz="1200" kern="0" dirty="0">
                    <a:solidFill>
                      <a:srgbClr val="333F50"/>
                    </a:solidFill>
                    <a:latin typeface="+mn-ea"/>
                    <a:cs typeface="Times New Roman" panose="02020603050405020304" pitchFamily="18" charset="0"/>
                  </a:rPr>
                  <a:t>OAM</a:t>
                </a:r>
                <a:r>
                  <a:rPr lang="zh-CN" altLang="en-US" sz="1200" kern="0" dirty="0">
                    <a:solidFill>
                      <a:srgbClr val="333F50"/>
                    </a:solidFill>
                    <a:latin typeface="+mn-ea"/>
                    <a:cs typeface="Times New Roman" panose="02020603050405020304" pitchFamily="18" charset="0"/>
                  </a:rPr>
                  <a:t>的原因。</a:t>
                </a: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0" dirty="0">
                    <a:solidFill>
                      <a:srgbClr val="333F50"/>
                    </a:solidFill>
                    <a:latin typeface="+mn-ea"/>
                    <a:cs typeface="Times New Roman" panose="02020603050405020304" pitchFamily="18" charset="0"/>
                  </a:rPr>
                  <a:t>右图： 从数学本质上说， 涡旋光可以分解为一簇平面光的叠加。如图，锥面上每一条光的积分“合成了”</a:t>
                </a:r>
                <a:r>
                  <a:rPr lang="en-US" altLang="zh-CN" sz="1200" kern="0" dirty="0">
                    <a:solidFill>
                      <a:srgbClr val="333F50"/>
                    </a:solidFill>
                    <a:latin typeface="+mn-ea"/>
                    <a:cs typeface="Times New Roman" panose="02020603050405020304" pitchFamily="18" charset="0"/>
                  </a:rPr>
                  <a:t>OAM.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dirty="0">
                    <a:solidFill>
                      <a:srgbClr val="333F50"/>
                    </a:solidFill>
                    <a:latin typeface="+mn-ea"/>
                    <a:cs typeface="Times New Roman" panose="02020603050405020304" pitchFamily="18" charset="0"/>
                  </a:rPr>
                  <a:t>OAM</a:t>
                </a:r>
                <a:r>
                  <a:rPr lang="zh-CN" altLang="en-US" sz="1200" kern="0" dirty="0">
                    <a:solidFill>
                      <a:srgbClr val="333F50"/>
                    </a:solidFill>
                    <a:latin typeface="+mn-ea"/>
                    <a:cs typeface="Times New Roman" panose="02020603050405020304" pitchFamily="18" charset="0"/>
                  </a:rPr>
                  <a:t>的基本特点：</a:t>
                </a:r>
                <a:endParaRPr lang="en-US" altLang="zh-CN" sz="1200" kern="0" dirty="0">
                  <a:solidFill>
                    <a:srgbClr val="333F50"/>
                  </a:solidFill>
                  <a:latin typeface="+mn-ea"/>
                  <a:cs typeface="Times New Roman" panose="02020603050405020304" pitchFamily="18"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zh-CN" altLang="en-US" sz="1200" kern="0" dirty="0">
                    <a:solidFill>
                      <a:srgbClr val="333F50"/>
                    </a:solidFill>
                    <a:latin typeface="+mn-ea"/>
                    <a:cs typeface="Times New Roman" panose="02020603050405020304" pitchFamily="18" charset="0"/>
                  </a:rPr>
                  <a:t>波阵面类似弹簧（中</a:t>
                </a:r>
                <a14:m>
                  <m:oMath xmlns:m="http://schemas.openxmlformats.org/officeDocument/2006/math">
                    <m:r>
                      <a:rPr lang="en-US" altLang="zh-CN" sz="1200" kern="0" smtClean="0">
                        <a:solidFill>
                          <a:srgbClr val="C00000"/>
                        </a:solidFill>
                        <a:latin typeface="Cambria Math" panose="02040503050406030204" pitchFamily="18" charset="0"/>
                      </a:rPr>
                      <m:t>𝑙</m:t>
                    </m:r>
                    <m:r>
                      <a:rPr lang="en-US" altLang="zh-CN" sz="1200" b="0" i="0" kern="0" smtClean="0">
                        <a:solidFill>
                          <a:srgbClr val="C00000"/>
                        </a:solidFill>
                        <a:latin typeface="Cambria Math" panose="02040503050406030204" pitchFamily="18" charset="0"/>
                      </a:rPr>
                      <m:t>=1,2</m:t>
                    </m:r>
                  </m:oMath>
                </a14:m>
                <a:r>
                  <a:rPr lang="zh-CN" altLang="en-US" sz="1200" kern="0" dirty="0">
                    <a:solidFill>
                      <a:srgbClr val="333F50"/>
                    </a:solidFill>
                    <a:latin typeface="+mn-ea"/>
                    <a:cs typeface="Times New Roman" panose="02020603050405020304" pitchFamily="18" charset="0"/>
                  </a:rPr>
                  <a:t>）也被称为</a:t>
                </a:r>
                <a:r>
                  <a:rPr lang="zh-CN" altLang="en-US" dirty="0"/>
                  <a:t>光弹簧</a:t>
                </a:r>
                <a:r>
                  <a:rPr lang="zh-CN" altLang="en-US" sz="1200" kern="0" dirty="0">
                    <a:solidFill>
                      <a:srgbClr val="333F50"/>
                    </a:solidFill>
                    <a:latin typeface="+mn-ea"/>
                    <a:cs typeface="Times New Roman" panose="02020603050405020304" pitchFamily="18" charset="0"/>
                  </a:rPr>
                  <a:t>，强度在中心</a:t>
                </a:r>
                <a:r>
                  <a:rPr lang="en-US" altLang="zh-CN" sz="1200" kern="0" dirty="0">
                    <a:solidFill>
                      <a:srgbClr val="333F50"/>
                    </a:solidFill>
                    <a:latin typeface="+mn-ea"/>
                    <a:cs typeface="Times New Roman" panose="02020603050405020304" pitchFamily="18" charset="0"/>
                  </a:rPr>
                  <a:t>=0</a:t>
                </a:r>
                <a:r>
                  <a:rPr lang="zh-CN" altLang="en-US" sz="1200" kern="0" dirty="0">
                    <a:solidFill>
                      <a:srgbClr val="333F50"/>
                    </a:solidFill>
                    <a:latin typeface="+mn-ea"/>
                    <a:cs typeface="Times New Roman" panose="02020603050405020304" pitchFamily="18" charset="0"/>
                  </a:rPr>
                  <a:t>；</a:t>
                </a:r>
                <a:endParaRPr lang="en-US" altLang="zh-CN" sz="1200" kern="0" dirty="0">
                  <a:solidFill>
                    <a:srgbClr val="333F50"/>
                  </a:solidFill>
                  <a:latin typeface="+mn-ea"/>
                  <a:cs typeface="Times New Roman" panose="02020603050405020304" pitchFamily="18"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zh-CN" altLang="en-US" sz="1200" kern="0" dirty="0">
                    <a:solidFill>
                      <a:srgbClr val="333F50"/>
                    </a:solidFill>
                    <a:latin typeface="+mn-ea"/>
                    <a:cs typeface="Times New Roman" panose="02020603050405020304" pitchFamily="18" charset="0"/>
                  </a:rPr>
                  <a:t>相位中心存在奇点（中</a:t>
                </a:r>
                <a14:m>
                  <m:oMath xmlns:m="http://schemas.openxmlformats.org/officeDocument/2006/math">
                    <m:r>
                      <a:rPr lang="en-US" altLang="zh-CN" sz="1200" kern="0" smtClean="0">
                        <a:solidFill>
                          <a:srgbClr val="C00000"/>
                        </a:solidFill>
                        <a:latin typeface="Cambria Math" panose="02040503050406030204" pitchFamily="18" charset="0"/>
                      </a:rPr>
                      <m:t>𝑙</m:t>
                    </m:r>
                    <m:r>
                      <a:rPr lang="en-US" altLang="zh-CN" sz="1200" b="0" i="0" kern="0" smtClean="0">
                        <a:solidFill>
                          <a:srgbClr val="C00000"/>
                        </a:solidFill>
                        <a:latin typeface="Cambria Math" panose="02040503050406030204" pitchFamily="18" charset="0"/>
                      </a:rPr>
                      <m:t>=1,2</m:t>
                    </m:r>
                  </m:oMath>
                </a14:m>
                <a:r>
                  <a:rPr lang="zh-CN" altLang="en-US" sz="1200" kern="0" dirty="0">
                    <a:solidFill>
                      <a:srgbClr val="333F50"/>
                    </a:solidFill>
                    <a:latin typeface="+mn-ea"/>
                    <a:cs typeface="Times New Roman" panose="02020603050405020304" pitchFamily="18" charset="0"/>
                  </a:rPr>
                  <a:t>）</a:t>
                </a:r>
                <a:endParaRPr lang="en-US" altLang="zh-CN" sz="1200" kern="0" dirty="0">
                  <a:solidFill>
                    <a:srgbClr val="333F50"/>
                  </a:solidFill>
                  <a:latin typeface="+mn-ea"/>
                  <a:cs typeface="Times New Roman" panose="02020603050405020304" pitchFamily="18"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zh-CN" altLang="en-US" sz="1200" kern="0" dirty="0">
                    <a:solidFill>
                      <a:srgbClr val="333F50"/>
                    </a:solidFill>
                    <a:latin typeface="+mn-ea"/>
                    <a:cs typeface="Times New Roman" panose="02020603050405020304" pitchFamily="18" charset="0"/>
                  </a:rPr>
                  <a:t>绕中心点转一圈，相位变化 </a:t>
                </a:r>
                <a14:m>
                  <m:oMath xmlns:m="http://schemas.openxmlformats.org/officeDocument/2006/math">
                    <m:r>
                      <a:rPr lang="en-US" altLang="zh-CN" sz="1200" kern="0" smtClean="0">
                        <a:solidFill>
                          <a:srgbClr val="C00000"/>
                        </a:solidFill>
                        <a:latin typeface="Cambria Math" panose="02040503050406030204" pitchFamily="18" charset="0"/>
                      </a:rPr>
                      <m:t>𝑙</m:t>
                    </m:r>
                    <m:r>
                      <a:rPr lang="en-US" altLang="zh-CN" sz="1200" i="1" kern="0" smtClean="0">
                        <a:solidFill>
                          <a:srgbClr val="C00000"/>
                        </a:solidFill>
                        <a:latin typeface="Cambria Math" panose="02040503050406030204" pitchFamily="18" charset="0"/>
                        <a:ea typeface="Cambria Math" panose="02040503050406030204" pitchFamily="18" charset="0"/>
                      </a:rPr>
                      <m:t>∙</m:t>
                    </m:r>
                    <m:r>
                      <a:rPr lang="en-US" altLang="zh-CN" sz="1200" b="0" i="0" kern="0" smtClean="0">
                        <a:solidFill>
                          <a:srgbClr val="C00000"/>
                        </a:solidFill>
                        <a:latin typeface="Cambria Math" panose="02040503050406030204" pitchFamily="18" charset="0"/>
                      </a:rPr>
                      <m:t>2</m:t>
                    </m:r>
                    <m:r>
                      <m:rPr>
                        <m:sty m:val="p"/>
                      </m:rPr>
                      <a:rPr lang="el-GR" altLang="zh-CN" sz="1200" i="1" kern="0" smtClean="0">
                        <a:solidFill>
                          <a:srgbClr val="C00000"/>
                        </a:solidFill>
                        <a:latin typeface="Cambria Math" panose="02040503050406030204" pitchFamily="18" charset="0"/>
                        <a:ea typeface="Cambria Math" panose="02040503050406030204" pitchFamily="18" charset="0"/>
                      </a:rPr>
                      <m:t>π</m:t>
                    </m:r>
                  </m:oMath>
                </a14:m>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dirty="0">
                  <a:solidFill>
                    <a:srgbClr val="333F50"/>
                  </a:solidFill>
                  <a:latin typeface="+mn-ea"/>
                  <a:cs typeface="Times New Roman" panose="02020603050405020304" pitchFamily="18" charset="0"/>
                </a:endParaRPr>
              </a:p>
              <a:p>
                <a:endParaRPr lang="en-US" sz="1200" dirty="0"/>
              </a:p>
              <a:p>
                <a:endParaRPr lang="en-US" dirty="0"/>
              </a:p>
            </p:txBody>
          </p:sp>
        </mc:Choice>
        <mc:Fallback xmlns="">
          <p:sp>
            <p:nvSpPr>
              <p:cNvPr id="3" name="Notes Placeholder 2"/>
              <p:cNvSpPr>
                <a:spLocks noGrp="1"/>
              </p:cNvSpPr>
              <p:nvPr>
                <p:ph type="body" idx="1"/>
              </p:nvPr>
            </p:nvSpPr>
            <p:spPr/>
            <p:txBody>
              <a:bodyPr/>
              <a:lstStyle/>
              <a:p>
                <a:r>
                  <a:rPr lang="en-US" dirty="0"/>
                  <a:t>OAM</a:t>
                </a:r>
                <a:r>
                  <a:rPr lang="en-US" sz="1200" dirty="0" err="1"/>
                  <a:t>平行于传播轴的例子</a:t>
                </a:r>
                <a:r>
                  <a:rPr lang="zh-CN" altLang="en-US" sz="1200" dirty="0"/>
                  <a:t>：拉盖尔</a:t>
                </a:r>
                <a:r>
                  <a:rPr lang="en-US" altLang="zh-CN" sz="1200" dirty="0"/>
                  <a:t>-</a:t>
                </a:r>
                <a:r>
                  <a:rPr lang="zh-CN" altLang="en-US" sz="1200" dirty="0"/>
                  <a:t>高斯激光。他是由拉盖尔函数（径向函数）和高斯函数（传播方向）乘积构成。</a:t>
                </a:r>
                <a:endParaRPr lang="en-US" altLang="zh-CN" sz="1200" dirty="0"/>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0" dirty="0">
                    <a:solidFill>
                      <a:srgbClr val="333F50"/>
                    </a:solidFill>
                    <a:latin typeface="+mn-ea"/>
                    <a:cs typeface="Times New Roman" panose="02020603050405020304" pitchFamily="18" charset="0"/>
                  </a:rPr>
                  <a:t>每个光子携带</a:t>
                </a:r>
                <a:r>
                  <a:rPr lang="zh-CN" altLang="en-US" sz="1200" i="0" kern="0">
                    <a:solidFill>
                      <a:srgbClr val="333F50"/>
                    </a:solidFill>
                    <a:latin typeface="Cambria Math" panose="02040503050406030204" pitchFamily="18" charset="0"/>
                  </a:rPr>
                  <a:t> </a:t>
                </a:r>
                <a:r>
                  <a:rPr lang="en-US" altLang="zh-CN" sz="1200" i="0" kern="0">
                    <a:solidFill>
                      <a:srgbClr val="C00000"/>
                    </a:solidFill>
                    <a:latin typeface="Cambria Math" panose="02040503050406030204" pitchFamily="18" charset="0"/>
                  </a:rPr>
                  <a:t>±𝑙ℏ</a:t>
                </a:r>
                <a:r>
                  <a:rPr lang="zh-CN" altLang="en-US" sz="1200" kern="0" dirty="0">
                    <a:solidFill>
                      <a:srgbClr val="C00000"/>
                    </a:solidFill>
                    <a:latin typeface="+mn-ea"/>
                    <a:cs typeface="Times New Roman" panose="02020603050405020304" pitchFamily="18" charset="0"/>
                  </a:rPr>
                  <a:t> </a:t>
                </a:r>
                <a:r>
                  <a:rPr lang="zh-CN" altLang="en-US" sz="1200" kern="0" dirty="0">
                    <a:solidFill>
                      <a:srgbClr val="333F50"/>
                    </a:solidFill>
                    <a:latin typeface="+mn-ea"/>
                    <a:cs typeface="Times New Roman" panose="02020603050405020304" pitchFamily="18" charset="0"/>
                  </a:rPr>
                  <a:t>的轨道角动量。</a:t>
                </a: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0" dirty="0">
                    <a:solidFill>
                      <a:srgbClr val="333F50"/>
                    </a:solidFill>
                    <a:latin typeface="+mn-ea"/>
                    <a:cs typeface="Times New Roman" panose="02020603050405020304" pitchFamily="18" charset="0"/>
                  </a:rPr>
                  <a:t>其中图</a:t>
                </a:r>
                <a:r>
                  <a:rPr lang="en-US" altLang="zh-CN" sz="1200" i="0" kern="0">
                    <a:solidFill>
                      <a:srgbClr val="C00000"/>
                    </a:solidFill>
                    <a:latin typeface="Cambria Math" panose="02040503050406030204" pitchFamily="18" charset="0"/>
                  </a:rPr>
                  <a:t>𝑙</a:t>
                </a:r>
                <a:r>
                  <a:rPr lang="en-US" altLang="zh-CN" sz="1200" b="0" i="0" kern="0">
                    <a:solidFill>
                      <a:srgbClr val="C00000"/>
                    </a:solidFill>
                    <a:latin typeface="Cambria Math" panose="02040503050406030204" pitchFamily="18" charset="0"/>
                  </a:rPr>
                  <a:t>=0</a:t>
                </a:r>
                <a:r>
                  <a:rPr lang="zh-CN" altLang="en-US" sz="1200" kern="0" dirty="0">
                    <a:solidFill>
                      <a:srgbClr val="333F50"/>
                    </a:solidFill>
                    <a:latin typeface="+mn-ea"/>
                    <a:cs typeface="Times New Roman" panose="02020603050405020304" pitchFamily="18" charset="0"/>
                  </a:rPr>
                  <a:t>（左）退化为普通高斯平面波。</a:t>
                </a: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i="0" kern="0">
                    <a:solidFill>
                      <a:srgbClr val="C00000"/>
                    </a:solidFill>
                    <a:latin typeface="Cambria Math" panose="02040503050406030204" pitchFamily="18" charset="0"/>
                  </a:rPr>
                  <a:t>𝑙</a:t>
                </a:r>
                <a:r>
                  <a:rPr lang="en-US" altLang="zh-CN" sz="1200" b="0" i="0" kern="0">
                    <a:solidFill>
                      <a:srgbClr val="C00000"/>
                    </a:solidFill>
                    <a:latin typeface="Cambria Math" panose="02040503050406030204" pitchFamily="18" charset="0"/>
                  </a:rPr>
                  <a:t>=1,2</a:t>
                </a:r>
                <a:r>
                  <a:rPr lang="zh-CN" altLang="en-US" sz="1200" kern="0" dirty="0">
                    <a:solidFill>
                      <a:srgbClr val="333F50"/>
                    </a:solidFill>
                    <a:latin typeface="+mn-ea"/>
                    <a:cs typeface="Times New Roman" panose="02020603050405020304" pitchFamily="18" charset="0"/>
                  </a:rPr>
                  <a:t>意味着，光束中每个光子都携带</a:t>
                </a:r>
                <a:r>
                  <a:rPr lang="en-US" altLang="zh-CN" sz="1200" kern="0" dirty="0">
                    <a:solidFill>
                      <a:srgbClr val="333F50"/>
                    </a:solidFill>
                    <a:latin typeface="+mn-ea"/>
                    <a:cs typeface="Times New Roman" panose="02020603050405020304" pitchFamily="18" charset="0"/>
                  </a:rPr>
                  <a:t>n</a:t>
                </a:r>
                <a:r>
                  <a:rPr lang="zh-CN" altLang="en-US" sz="1200" kern="0" dirty="0">
                    <a:solidFill>
                      <a:srgbClr val="333F50"/>
                    </a:solidFill>
                    <a:latin typeface="+mn-ea"/>
                    <a:cs typeface="Times New Roman" panose="02020603050405020304" pitchFamily="18" charset="0"/>
                  </a:rPr>
                  <a:t>份角动量。</a:t>
                </a: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0" dirty="0">
                    <a:solidFill>
                      <a:srgbClr val="333F50"/>
                    </a:solidFill>
                    <a:latin typeface="+mn-ea"/>
                    <a:cs typeface="Times New Roman" panose="02020603050405020304" pitchFamily="18" charset="0"/>
                  </a:rPr>
                  <a:t>这是光子的集体行为。在京东力学中没有对应。</a:t>
                </a: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0" dirty="0">
                    <a:solidFill>
                      <a:srgbClr val="333F50"/>
                    </a:solidFill>
                    <a:latin typeface="+mn-ea"/>
                    <a:cs typeface="Times New Roman" panose="02020603050405020304" pitchFamily="18" charset="0"/>
                  </a:rPr>
                  <a:t>这可能也是为什么，迟至</a:t>
                </a:r>
                <a:r>
                  <a:rPr lang="en-US" altLang="zh-CN" sz="1200" kern="0" dirty="0">
                    <a:solidFill>
                      <a:srgbClr val="333F50"/>
                    </a:solidFill>
                    <a:latin typeface="+mn-ea"/>
                    <a:cs typeface="Times New Roman" panose="02020603050405020304" pitchFamily="18" charset="0"/>
                  </a:rPr>
                  <a:t>1990</a:t>
                </a:r>
                <a:r>
                  <a:rPr lang="zh-CN" altLang="en-US" sz="1200" kern="0" dirty="0">
                    <a:solidFill>
                      <a:srgbClr val="333F50"/>
                    </a:solidFill>
                    <a:latin typeface="+mn-ea"/>
                    <a:cs typeface="Times New Roman" panose="02020603050405020304" pitchFamily="18" charset="0"/>
                  </a:rPr>
                  <a:t>年前后，才方向光束具有</a:t>
                </a:r>
                <a:r>
                  <a:rPr lang="en-US" altLang="zh-CN" sz="1200" kern="0" dirty="0">
                    <a:solidFill>
                      <a:srgbClr val="333F50"/>
                    </a:solidFill>
                    <a:latin typeface="+mn-ea"/>
                    <a:cs typeface="Times New Roman" panose="02020603050405020304" pitchFamily="18" charset="0"/>
                  </a:rPr>
                  <a:t>OAM</a:t>
                </a:r>
                <a:r>
                  <a:rPr lang="zh-CN" altLang="en-US" sz="1200" kern="0" dirty="0">
                    <a:solidFill>
                      <a:srgbClr val="333F50"/>
                    </a:solidFill>
                    <a:latin typeface="+mn-ea"/>
                    <a:cs typeface="Times New Roman" panose="02020603050405020304" pitchFamily="18" charset="0"/>
                  </a:rPr>
                  <a:t>的原因。</a:t>
                </a: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0" dirty="0">
                    <a:solidFill>
                      <a:srgbClr val="333F50"/>
                    </a:solidFill>
                    <a:latin typeface="+mn-ea"/>
                    <a:cs typeface="Times New Roman" panose="02020603050405020304" pitchFamily="18" charset="0"/>
                  </a:rPr>
                  <a:t>右图： 从数学本质上说， 涡旋光可以分解为一簇平面光的叠加。如图，锥面上每一条光的积分“合成了”</a:t>
                </a:r>
                <a:r>
                  <a:rPr lang="en-US" altLang="zh-CN" sz="1200" kern="0" dirty="0">
                    <a:solidFill>
                      <a:srgbClr val="333F50"/>
                    </a:solidFill>
                    <a:latin typeface="+mn-ea"/>
                    <a:cs typeface="Times New Roman" panose="02020603050405020304" pitchFamily="18" charset="0"/>
                  </a:rPr>
                  <a:t>OAM.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dirty="0">
                    <a:solidFill>
                      <a:srgbClr val="333F50"/>
                    </a:solidFill>
                    <a:latin typeface="+mn-ea"/>
                    <a:cs typeface="Times New Roman" panose="02020603050405020304" pitchFamily="18" charset="0"/>
                  </a:rPr>
                  <a:t>OAM</a:t>
                </a:r>
                <a:r>
                  <a:rPr lang="zh-CN" altLang="en-US" sz="1200" kern="0" dirty="0">
                    <a:solidFill>
                      <a:srgbClr val="333F50"/>
                    </a:solidFill>
                    <a:latin typeface="+mn-ea"/>
                    <a:cs typeface="Times New Roman" panose="02020603050405020304" pitchFamily="18" charset="0"/>
                  </a:rPr>
                  <a:t>的基本特点：</a:t>
                </a:r>
                <a:endParaRPr lang="en-US" altLang="zh-CN" sz="1200" kern="0" dirty="0">
                  <a:solidFill>
                    <a:srgbClr val="333F50"/>
                  </a:solidFill>
                  <a:latin typeface="+mn-ea"/>
                  <a:cs typeface="Times New Roman" panose="02020603050405020304" pitchFamily="18"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zh-CN" altLang="en-US" sz="1200" kern="0" dirty="0">
                    <a:solidFill>
                      <a:srgbClr val="333F50"/>
                    </a:solidFill>
                    <a:latin typeface="+mn-ea"/>
                    <a:cs typeface="Times New Roman" panose="02020603050405020304" pitchFamily="18" charset="0"/>
                  </a:rPr>
                  <a:t>波阵面类似弹簧（中</a:t>
                </a:r>
                <a:r>
                  <a:rPr lang="en-US" altLang="zh-CN" sz="1200" i="0" kern="0">
                    <a:solidFill>
                      <a:srgbClr val="C00000"/>
                    </a:solidFill>
                    <a:latin typeface="Cambria Math" panose="02040503050406030204" pitchFamily="18" charset="0"/>
                  </a:rPr>
                  <a:t>𝑙</a:t>
                </a:r>
                <a:r>
                  <a:rPr lang="en-US" altLang="zh-CN" sz="1200" b="0" i="0" kern="0">
                    <a:solidFill>
                      <a:srgbClr val="C00000"/>
                    </a:solidFill>
                    <a:latin typeface="Cambria Math" panose="02040503050406030204" pitchFamily="18" charset="0"/>
                  </a:rPr>
                  <a:t>=1,2</a:t>
                </a:r>
                <a:r>
                  <a:rPr lang="zh-CN" altLang="en-US" sz="1200" kern="0" dirty="0">
                    <a:solidFill>
                      <a:srgbClr val="333F50"/>
                    </a:solidFill>
                    <a:latin typeface="+mn-ea"/>
                    <a:cs typeface="Times New Roman" panose="02020603050405020304" pitchFamily="18" charset="0"/>
                  </a:rPr>
                  <a:t>）也被称为</a:t>
                </a:r>
                <a:r>
                  <a:rPr lang="zh-CN" altLang="en-US" dirty="0"/>
                  <a:t>光弹簧</a:t>
                </a:r>
                <a:r>
                  <a:rPr lang="zh-CN" altLang="en-US" sz="1200" kern="0" dirty="0">
                    <a:solidFill>
                      <a:srgbClr val="333F50"/>
                    </a:solidFill>
                    <a:latin typeface="+mn-ea"/>
                    <a:cs typeface="Times New Roman" panose="02020603050405020304" pitchFamily="18" charset="0"/>
                  </a:rPr>
                  <a:t>，强度在中心</a:t>
                </a:r>
                <a:r>
                  <a:rPr lang="en-US" altLang="zh-CN" sz="1200" kern="0" dirty="0">
                    <a:solidFill>
                      <a:srgbClr val="333F50"/>
                    </a:solidFill>
                    <a:latin typeface="+mn-ea"/>
                    <a:cs typeface="Times New Roman" panose="02020603050405020304" pitchFamily="18" charset="0"/>
                  </a:rPr>
                  <a:t>=0</a:t>
                </a:r>
                <a:r>
                  <a:rPr lang="zh-CN" altLang="en-US" sz="1200" kern="0" dirty="0">
                    <a:solidFill>
                      <a:srgbClr val="333F50"/>
                    </a:solidFill>
                    <a:latin typeface="+mn-ea"/>
                    <a:cs typeface="Times New Roman" panose="02020603050405020304" pitchFamily="18" charset="0"/>
                  </a:rPr>
                  <a:t>；</a:t>
                </a:r>
                <a:endParaRPr lang="en-US" altLang="zh-CN" sz="1200" kern="0" dirty="0">
                  <a:solidFill>
                    <a:srgbClr val="333F50"/>
                  </a:solidFill>
                  <a:latin typeface="+mn-ea"/>
                  <a:cs typeface="Times New Roman" panose="02020603050405020304" pitchFamily="18"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zh-CN" altLang="en-US" sz="1200" kern="0" dirty="0">
                    <a:solidFill>
                      <a:srgbClr val="333F50"/>
                    </a:solidFill>
                    <a:latin typeface="+mn-ea"/>
                    <a:cs typeface="Times New Roman" panose="02020603050405020304" pitchFamily="18" charset="0"/>
                  </a:rPr>
                  <a:t>相位中心存在奇点（中</a:t>
                </a:r>
                <a:r>
                  <a:rPr lang="en-US" altLang="zh-CN" sz="1200" i="0" kern="0">
                    <a:solidFill>
                      <a:srgbClr val="C00000"/>
                    </a:solidFill>
                    <a:latin typeface="Cambria Math" panose="02040503050406030204" pitchFamily="18" charset="0"/>
                  </a:rPr>
                  <a:t>𝑙</a:t>
                </a:r>
                <a:r>
                  <a:rPr lang="en-US" altLang="zh-CN" sz="1200" b="0" i="0" kern="0">
                    <a:solidFill>
                      <a:srgbClr val="C00000"/>
                    </a:solidFill>
                    <a:latin typeface="Cambria Math" panose="02040503050406030204" pitchFamily="18" charset="0"/>
                  </a:rPr>
                  <a:t>=1,2</a:t>
                </a:r>
                <a:r>
                  <a:rPr lang="zh-CN" altLang="en-US" sz="1200" kern="0" dirty="0">
                    <a:solidFill>
                      <a:srgbClr val="333F50"/>
                    </a:solidFill>
                    <a:latin typeface="+mn-ea"/>
                    <a:cs typeface="Times New Roman" panose="02020603050405020304" pitchFamily="18" charset="0"/>
                  </a:rPr>
                  <a:t>）</a:t>
                </a:r>
                <a:endParaRPr lang="en-US" altLang="zh-CN" sz="1200" kern="0" dirty="0">
                  <a:solidFill>
                    <a:srgbClr val="333F50"/>
                  </a:solidFill>
                  <a:latin typeface="+mn-ea"/>
                  <a:cs typeface="Times New Roman" panose="02020603050405020304" pitchFamily="18"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zh-CN" altLang="en-US" sz="1200" kern="0" dirty="0">
                    <a:solidFill>
                      <a:srgbClr val="333F50"/>
                    </a:solidFill>
                    <a:latin typeface="+mn-ea"/>
                    <a:cs typeface="Times New Roman" panose="02020603050405020304" pitchFamily="18" charset="0"/>
                  </a:rPr>
                  <a:t>绕中心点转一圈，相位变化 </a:t>
                </a:r>
                <a:r>
                  <a:rPr lang="en-US" altLang="zh-CN" sz="1200" i="0" kern="0">
                    <a:solidFill>
                      <a:srgbClr val="C00000"/>
                    </a:solidFill>
                    <a:latin typeface="Cambria Math" panose="02040503050406030204" pitchFamily="18" charset="0"/>
                  </a:rPr>
                  <a:t>𝑙</a:t>
                </a:r>
                <a:r>
                  <a:rPr lang="en-US" altLang="zh-CN" sz="1200" i="0" kern="0">
                    <a:solidFill>
                      <a:srgbClr val="C00000"/>
                    </a:solidFill>
                    <a:latin typeface="Cambria Math" panose="02040503050406030204" pitchFamily="18" charset="0"/>
                    <a:ea typeface="Cambria Math" panose="02040503050406030204" pitchFamily="18" charset="0"/>
                  </a:rPr>
                  <a:t>∙</a:t>
                </a:r>
                <a:r>
                  <a:rPr lang="en-US" altLang="zh-CN" sz="1200" b="0" i="0" kern="0">
                    <a:solidFill>
                      <a:srgbClr val="C00000"/>
                    </a:solidFill>
                    <a:latin typeface="Cambria Math" panose="02040503050406030204" pitchFamily="18" charset="0"/>
                  </a:rPr>
                  <a:t>2</a:t>
                </a:r>
                <a:r>
                  <a:rPr lang="el-GR" altLang="zh-CN" sz="1200" i="0" kern="0">
                    <a:solidFill>
                      <a:srgbClr val="C00000"/>
                    </a:solidFill>
                    <a:latin typeface="Cambria Math" panose="02040503050406030204" pitchFamily="18" charset="0"/>
                    <a:ea typeface="Cambria Math" panose="02040503050406030204" pitchFamily="18" charset="0"/>
                  </a:rPr>
                  <a:t>π</a:t>
                </a: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dirty="0">
                  <a:solidFill>
                    <a:srgbClr val="333F50"/>
                  </a:solidFill>
                  <a:latin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dirty="0">
                  <a:solidFill>
                    <a:srgbClr val="333F50"/>
                  </a:solidFill>
                  <a:latin typeface="+mn-ea"/>
                  <a:cs typeface="Times New Roman" panose="02020603050405020304" pitchFamily="18" charset="0"/>
                </a:endParaRPr>
              </a:p>
              <a:p>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pPr>
              <a:defRPr/>
            </a:pPr>
            <a:fld id="{072EB860-8EA5-4B1A-8923-B22AF2FD037D}" type="slidenum">
              <a:rPr lang="zh-CN" altLang="en-US" smtClean="0"/>
              <a:pPr>
                <a:defRPr/>
              </a:pPr>
              <a:t>20</a:t>
            </a:fld>
            <a:endParaRPr lang="en-US" altLang="zh-CN"/>
          </a:p>
        </p:txBody>
      </p:sp>
    </p:spTree>
    <p:extLst>
      <p:ext uri="{BB962C8B-B14F-4D97-AF65-F5344CB8AC3E}">
        <p14:creationId xmlns:p14="http://schemas.microsoft.com/office/powerpoint/2010/main" val="1473743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下面是以Fe</a:t>
            </a:r>
            <a:r>
              <a:rPr lang="en-US" altLang="zh-CN" dirty="0"/>
              <a:t>57</a:t>
            </a:r>
            <a:r>
              <a:rPr lang="zh-CN" altLang="en-US" dirty="0"/>
              <a:t>为例，数值模拟计算涡旋光下</a:t>
            </a:r>
            <a:r>
              <a:rPr lang="en-US" altLang="zh-CN" dirty="0"/>
              <a:t>Fe57</a:t>
            </a:r>
            <a:r>
              <a:rPr lang="zh-CN" altLang="en-US" dirty="0"/>
              <a:t>的穆斯堡尔谱效应。装置的主要部分有：</a:t>
            </a:r>
            <a:endParaRPr lang="en-US" altLang="zh-CN" dirty="0"/>
          </a:p>
          <a:p>
            <a:endParaRPr lang="en-US" dirty="0"/>
          </a:p>
          <a:p>
            <a:pPr marL="228600" indent="-228600">
              <a:buAutoNum type="arabicPeriod"/>
            </a:pPr>
            <a:r>
              <a:rPr lang="zh-CN" altLang="en-US" dirty="0"/>
              <a:t>原始的平面波。这个平面波可以从自由电子激光（</a:t>
            </a:r>
            <a:r>
              <a:rPr lang="en-US" altLang="zh-CN" dirty="0"/>
              <a:t>FEL</a:t>
            </a:r>
            <a:r>
              <a:rPr lang="zh-CN" altLang="en-US" dirty="0"/>
              <a:t>）来。</a:t>
            </a:r>
            <a:endParaRPr lang="en-US" altLang="zh-CN" dirty="0"/>
          </a:p>
          <a:p>
            <a:pPr marL="228600" indent="-228600">
              <a:buAutoNum type="arabicPeriod"/>
            </a:pPr>
            <a:r>
              <a:rPr lang="en-US" dirty="0"/>
              <a:t>Plane</a:t>
            </a:r>
            <a:r>
              <a:rPr lang="zh-CN" altLang="en-US" dirty="0"/>
              <a:t> </a:t>
            </a:r>
            <a:r>
              <a:rPr lang="en-US" altLang="zh-CN" dirty="0"/>
              <a:t>wave,</a:t>
            </a:r>
            <a:r>
              <a:rPr lang="zh-CN" altLang="en-US" dirty="0"/>
              <a:t> 经涡旋光片（涡旋光生成，可以有多种发生，这里以</a:t>
            </a:r>
            <a:r>
              <a:rPr lang="en-US" altLang="zh-CN" dirty="0"/>
              <a:t>spiral</a:t>
            </a:r>
            <a:r>
              <a:rPr lang="zh-CN" altLang="en-US" dirty="0"/>
              <a:t> </a:t>
            </a:r>
            <a:r>
              <a:rPr lang="en-US" altLang="zh-CN" dirty="0"/>
              <a:t>zone</a:t>
            </a:r>
            <a:r>
              <a:rPr lang="zh-CN" altLang="en-US" dirty="0"/>
              <a:t> </a:t>
            </a:r>
            <a:r>
              <a:rPr lang="en-US" altLang="zh-CN" dirty="0"/>
              <a:t>plane</a:t>
            </a:r>
            <a:r>
              <a:rPr lang="zh-CN" altLang="en-US" dirty="0"/>
              <a:t>未来）后班禅涡旋光。其基本特点是（左下图），在光束的中心是暗点，沿半径方向，光的强度变化。</a:t>
            </a:r>
            <a:endParaRPr lang="en-US" altLang="zh-CN" dirty="0"/>
          </a:p>
          <a:p>
            <a:pPr marL="228600" indent="-228600">
              <a:buAutoNum type="arabicPeriod"/>
            </a:pPr>
            <a:r>
              <a:rPr lang="zh-CN" altLang="en-US" dirty="0"/>
              <a:t>上述上成的涡旋光和待测手性结构物质相互作用，通过测量散射光，推测出手性结构的特征。</a:t>
            </a:r>
            <a:endParaRPr lang="en-US" altLang="zh-CN" dirty="0"/>
          </a:p>
          <a:p>
            <a:pPr marL="228600" indent="-228600">
              <a:buAutoNum type="arabicPeriod"/>
            </a:pPr>
            <a:endParaRPr lang="en-US" dirty="0"/>
          </a:p>
          <a:p>
            <a:pPr marL="0" indent="0">
              <a:buNone/>
            </a:pPr>
            <a:r>
              <a:rPr lang="en-US" dirty="0" err="1"/>
              <a:t>我们的计算</a:t>
            </a:r>
            <a:r>
              <a:rPr lang="zh-CN" altLang="en-US" dirty="0"/>
              <a:t>，主要</a:t>
            </a:r>
            <a:r>
              <a:rPr lang="en-US" dirty="0" err="1"/>
              <a:t>基于上述设施</a:t>
            </a:r>
            <a:r>
              <a:rPr lang="zh-CN" altLang="en-US" dirty="0"/>
              <a:t>。</a:t>
            </a:r>
            <a:endParaRPr lang="en-US" altLang="zh-CN" dirty="0"/>
          </a:p>
          <a:p>
            <a:pPr marL="0" indent="0">
              <a:buNone/>
            </a:pPr>
            <a:endParaRPr lang="en-US" dirty="0"/>
          </a:p>
        </p:txBody>
      </p:sp>
      <p:sp>
        <p:nvSpPr>
          <p:cNvPr id="4" name="Slide Number Placeholder 3"/>
          <p:cNvSpPr>
            <a:spLocks noGrp="1"/>
          </p:cNvSpPr>
          <p:nvPr>
            <p:ph type="sldNum" sz="quarter" idx="5"/>
          </p:nvPr>
        </p:nvSpPr>
        <p:spPr/>
        <p:txBody>
          <a:bodyPr/>
          <a:lstStyle/>
          <a:p>
            <a:pPr>
              <a:defRPr/>
            </a:pPr>
            <a:fld id="{072EB860-8EA5-4B1A-8923-B22AF2FD037D}" type="slidenum">
              <a:rPr lang="zh-CN" altLang="en-US" smtClean="0"/>
              <a:pPr>
                <a:defRPr/>
              </a:pPr>
              <a:t>22</a:t>
            </a:fld>
            <a:endParaRPr lang="en-US" altLang="zh-CN"/>
          </a:p>
        </p:txBody>
      </p:sp>
    </p:spTree>
    <p:extLst>
      <p:ext uri="{BB962C8B-B14F-4D97-AF65-F5344CB8AC3E}">
        <p14:creationId xmlns:p14="http://schemas.microsoft.com/office/powerpoint/2010/main" val="659378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由于涡旋光的效应与波长有波长有依赖关系，对与</a:t>
                </a:r>
                <a:r>
                  <a:rPr lang="en-US" altLang="zh-CN" dirty="0"/>
                  <a:t>Fe57</a:t>
                </a:r>
                <a:r>
                  <a:rPr lang="zh-CN" altLang="en-US" dirty="0"/>
                  <a:t>， </a:t>
                </a:r>
                <a:r>
                  <a:rPr lang="en-US" altLang="zh-CN" dirty="0"/>
                  <a:t>14.4keV</a:t>
                </a:r>
                <a:r>
                  <a:rPr lang="zh-CN" altLang="en-US" dirty="0"/>
                  <a:t>光子，其波长是亚</a:t>
                </a:r>
                <a:r>
                  <a:rPr lang="en-US" altLang="zh-CN" dirty="0"/>
                  <a:t>nm</a:t>
                </a:r>
                <a:r>
                  <a:rPr lang="zh-CN" altLang="en-US" dirty="0"/>
                  <a:t>的，因涡旋效应将随着涡旋光直径增加而降低。</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这里我们假定涡旋光可以做成阵列，如图</a:t>
                </a:r>
                <a:r>
                  <a:rPr lang="en-US" altLang="zh-CN" dirty="0"/>
                  <a:t>a</a:t>
                </a:r>
                <a:r>
                  <a:rPr lang="zh-CN" altLang="en-US" dirty="0"/>
                  <a:t>所示，另外假设模型</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1.</a:t>
                </a:r>
                <a:r>
                  <a:rPr lang="zh-CN" altLang="en-US" dirty="0"/>
                  <a:t> </a:t>
                </a:r>
                <a:r>
                  <a:rPr lang="en-US" altLang="zh-CN" dirty="0"/>
                  <a:t>Vortex</a:t>
                </a:r>
                <a:r>
                  <a:rPr lang="zh-CN" altLang="en-US" dirty="0"/>
                  <a:t> </a:t>
                </a:r>
                <a:r>
                  <a:rPr lang="en-US" altLang="zh-CN" dirty="0"/>
                  <a:t>beam</a:t>
                </a:r>
                <a:r>
                  <a:rPr lang="zh-CN" altLang="en-US" dirty="0"/>
                  <a:t>阵列入射到不同晶格结构（六边形、正方形）上时，</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2.</a:t>
                </a:r>
                <a:r>
                  <a:rPr lang="zh-CN" altLang="en-US" dirty="0"/>
                  <a:t> 原子的价电子波函数具有手征结构（晶格力引起的手征变化）</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模拟计算结果表明， 所获得涡旋（</a:t>
                </a:r>
                <a14:m>
                  <m:oMath xmlns:m="http://schemas.openxmlformats.org/officeDocument/2006/math">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m:t>
                    </m:r>
                  </m:oMath>
                </a14:m>
                <a:r>
                  <a:rPr lang="zh-CN" altLang="en-US" dirty="0"/>
                  <a:t>）吸收差异达</a:t>
                </a:r>
                <a:r>
                  <a:rPr lang="en-US" altLang="zh-CN" dirty="0"/>
                  <a:t>4</a:t>
                </a:r>
                <a:r>
                  <a:rPr lang="zh-CN" altLang="en-US" dirty="0"/>
                  <a:t>个量级，</a:t>
                </a:r>
                <a:r>
                  <a:rPr lang="en-US" altLang="zh-CN" dirty="0"/>
                  <a:t>【</a:t>
                </a:r>
                <a:r>
                  <a:rPr lang="zh-CN" altLang="en-US" dirty="0"/>
                  <a:t>右图</a:t>
                </a:r>
                <a:r>
                  <a:rPr lang="en-US" altLang="zh-CN"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意义</a:t>
                </a:r>
                <a:r>
                  <a:rPr lang="zh-CN" altLang="en-US" dirty="0"/>
                  <a:t>：反应出涡旋光对手征结构的灵敏性</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假设</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1.</a:t>
                </a:r>
                <a:r>
                  <a:rPr lang="zh-CN" altLang="en-US" dirty="0"/>
                  <a:t> </a:t>
                </a:r>
                <a:r>
                  <a:rPr lang="en-US" altLang="zh-CN" dirty="0"/>
                  <a:t>Vortex</a:t>
                </a:r>
                <a:r>
                  <a:rPr lang="zh-CN" altLang="en-US" dirty="0"/>
                  <a:t> </a:t>
                </a:r>
                <a:r>
                  <a:rPr lang="en-US" altLang="zh-CN" dirty="0"/>
                  <a:t>beam</a:t>
                </a:r>
                <a:r>
                  <a:rPr lang="zh-CN" altLang="en-US" dirty="0"/>
                  <a:t>阵列入射到不同晶格结构（六边形、正方形）上时，</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2.</a:t>
                </a:r>
                <a:r>
                  <a:rPr lang="zh-CN" altLang="en-US" dirty="0"/>
                  <a:t> 原子的价电子波函数具有手征结构（晶格力引起的手征变化）</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所获得涡旋（</a:t>
                </a:r>
                <a:r>
                  <a:rPr lang="en-US" altLang="zh-CN" i="0">
                    <a:latin typeface="Cambria Math" panose="02040503050406030204" pitchFamily="18" charset="0"/>
                    <a:ea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1</a:t>
                </a:r>
                <a:r>
                  <a:rPr lang="zh-CN" altLang="en-US" dirty="0"/>
                  <a:t>）吸收差异达</a:t>
                </a:r>
                <a:r>
                  <a:rPr lang="en-US" altLang="zh-CN" dirty="0"/>
                  <a:t>4</a:t>
                </a:r>
                <a:r>
                  <a:rPr lang="zh-CN" altLang="en-US" dirty="0"/>
                  <a:t>个量级，</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意义</a:t>
                </a:r>
                <a:r>
                  <a:rPr lang="zh-CN" altLang="en-US" dirty="0"/>
                  <a:t>：反应出涡旋光对手征结构的灵敏性</a:t>
                </a:r>
                <a:endParaRPr lang="en-US" dirty="0"/>
              </a:p>
            </p:txBody>
          </p:sp>
        </mc:Fallback>
      </mc:AlternateContent>
      <p:sp>
        <p:nvSpPr>
          <p:cNvPr id="4" name="Slide Number Placeholder 3"/>
          <p:cNvSpPr>
            <a:spLocks noGrp="1"/>
          </p:cNvSpPr>
          <p:nvPr>
            <p:ph type="sldNum" sz="quarter" idx="5"/>
          </p:nvPr>
        </p:nvSpPr>
        <p:spPr/>
        <p:txBody>
          <a:bodyPr/>
          <a:lstStyle/>
          <a:p>
            <a:pPr>
              <a:defRPr/>
            </a:pPr>
            <a:fld id="{072EB860-8EA5-4B1A-8923-B22AF2FD037D}" type="slidenum">
              <a:rPr lang="zh-CN" altLang="en-US" smtClean="0"/>
              <a:pPr>
                <a:defRPr/>
              </a:pPr>
              <a:t>23</a:t>
            </a:fld>
            <a:endParaRPr lang="en-US" altLang="zh-CN"/>
          </a:p>
        </p:txBody>
      </p:sp>
    </p:spTree>
    <p:extLst>
      <p:ext uri="{BB962C8B-B14F-4D97-AF65-F5344CB8AC3E}">
        <p14:creationId xmlns:p14="http://schemas.microsoft.com/office/powerpoint/2010/main" val="19667699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85750"/>
            <a:ext cx="7421880" cy="742950"/>
          </a:xfrm>
        </p:spPr>
        <p:txBody>
          <a:bodyPr/>
          <a:lstStyle/>
          <a:p>
            <a:r>
              <a:rPr kumimoji="0" lang="en-US" dirty="0"/>
              <a:t>Click to edit Master title style</a:t>
            </a:r>
          </a:p>
        </p:txBody>
      </p:sp>
      <p:sp>
        <p:nvSpPr>
          <p:cNvPr id="5" name="Footer Placeholder 4"/>
          <p:cNvSpPr>
            <a:spLocks noGrp="1"/>
          </p:cNvSpPr>
          <p:nvPr>
            <p:ph type="ftr" sz="quarter" idx="11"/>
          </p:nvPr>
        </p:nvSpPr>
        <p:spPr>
          <a:xfrm>
            <a:off x="5867400" y="4812507"/>
            <a:ext cx="2286000" cy="273844"/>
          </a:xfrm>
        </p:spPr>
        <p:txBody>
          <a:bodyPr/>
          <a:lstStyle/>
          <a:p>
            <a:pPr>
              <a:defRPr/>
            </a:pPr>
            <a:endParaRPr lang="en-US" altLang="zh-CN" dirty="0"/>
          </a:p>
        </p:txBody>
      </p:sp>
      <p:sp>
        <p:nvSpPr>
          <p:cNvPr id="6" name="Slide Number Placeholder 5"/>
          <p:cNvSpPr>
            <a:spLocks noGrp="1"/>
          </p:cNvSpPr>
          <p:nvPr>
            <p:ph type="sldNum" sz="quarter" idx="12"/>
          </p:nvPr>
        </p:nvSpPr>
        <p:spPr>
          <a:xfrm>
            <a:off x="8229600" y="4812507"/>
            <a:ext cx="575928" cy="273844"/>
          </a:xfrm>
        </p:spPr>
        <p:txBody>
          <a:bodyPr/>
          <a:lstStyle>
            <a:lvl1pPr>
              <a:defRPr sz="1050" b="1">
                <a:solidFill>
                  <a:srgbClr val="002060"/>
                </a:solidFill>
              </a:defRPr>
            </a:lvl1pPr>
          </a:lstStyle>
          <a:p>
            <a:pPr>
              <a:defRPr/>
            </a:pPr>
            <a:fld id="{E23FAEE1-48F5-4D69-BDD0-B496C360245A}" type="slidenum">
              <a:rPr lang="en-US" altLang="zh-CN" smtClean="0"/>
              <a:pPr>
                <a:defRPr/>
              </a:pPr>
              <a:t>‹#›</a:t>
            </a:fld>
            <a:r>
              <a:rPr lang="zh-CN" altLang="en-US" dirty="0"/>
              <a:t> </a:t>
            </a:r>
            <a:r>
              <a:rPr lang="en-US" altLang="zh-CN" dirty="0"/>
              <a:t>/24</a:t>
            </a:r>
          </a:p>
        </p:txBody>
      </p:sp>
      <p:sp>
        <p:nvSpPr>
          <p:cNvPr id="10" name="Shape 3"/>
          <p:cNvSpPr/>
          <p:nvPr userDrawn="1"/>
        </p:nvSpPr>
        <p:spPr>
          <a:xfrm>
            <a:off x="838200" y="1028700"/>
            <a:ext cx="7773120" cy="53580"/>
          </a:xfrm>
          <a:prstGeom prst="rect">
            <a:avLst/>
          </a:prstGeom>
          <a:solidFill>
            <a:srgbClr val="89C3E5"/>
          </a:solidFill>
          <a:ln w="12700">
            <a:miter lim="400000"/>
          </a:ln>
        </p:spPr>
        <p:txBody>
          <a:bodyPr lIns="34289" rIns="34289" anchor="ctr"/>
          <a:lstStyle/>
          <a:p>
            <a:pPr algn="ctr">
              <a:defRPr sz="3600">
                <a:solidFill>
                  <a:srgbClr val="A50021"/>
                </a:solidFill>
                <a:effectLst>
                  <a:outerShdw blurRad="38100" dist="38100" dir="2700000" rotWithShape="0">
                    <a:srgbClr val="000000">
                      <a:alpha val="43137"/>
                    </a:srgbClr>
                  </a:outerShdw>
                </a:effectLst>
              </a:defRPr>
            </a:pPr>
            <a:endParaRPr sz="2700"/>
          </a:p>
        </p:txBody>
      </p:sp>
      <p:sp>
        <p:nvSpPr>
          <p:cNvPr id="11" name="Shape 5"/>
          <p:cNvSpPr/>
          <p:nvPr userDrawn="1"/>
        </p:nvSpPr>
        <p:spPr>
          <a:xfrm>
            <a:off x="395289" y="4688682"/>
            <a:ext cx="8280401" cy="54769"/>
          </a:xfrm>
          <a:prstGeom prst="rect">
            <a:avLst/>
          </a:prstGeom>
          <a:solidFill>
            <a:schemeClr val="accent3">
              <a:lumMod val="40000"/>
              <a:lumOff val="60000"/>
            </a:schemeClr>
          </a:solidFill>
          <a:ln w="12700">
            <a:miter lim="400000"/>
          </a:ln>
        </p:spPr>
        <p:txBody>
          <a:bodyPr lIns="34289" rIns="34289" anchor="ctr"/>
          <a:lstStyle/>
          <a:p>
            <a:pPr algn="ctr">
              <a:defRPr sz="3600">
                <a:solidFill>
                  <a:srgbClr val="A50021"/>
                </a:solidFill>
                <a:effectLst>
                  <a:outerShdw blurRad="38100" dist="38100" dir="2700000" rotWithShape="0">
                    <a:srgbClr val="000000">
                      <a:alpha val="43137"/>
                    </a:srgbClr>
                  </a:outerShdw>
                </a:effectLst>
              </a:defRPr>
            </a:pPr>
            <a:endParaRPr sz="2700"/>
          </a:p>
        </p:txBody>
      </p:sp>
      <p:pic>
        <p:nvPicPr>
          <p:cNvPr id="9" name="Picture 8">
            <a:extLst>
              <a:ext uri="{FF2B5EF4-FFF2-40B4-BE49-F238E27FC236}">
                <a16:creationId xmlns:a16="http://schemas.microsoft.com/office/drawing/2014/main" id="{20740072-882C-2C4C-B7DB-A9899AFEE10A}"/>
              </a:ext>
            </a:extLst>
          </p:cNvPr>
          <p:cNvPicPr>
            <a:picLocks noChangeAspect="1"/>
          </p:cNvPicPr>
          <p:nvPr userDrawn="1"/>
        </p:nvPicPr>
        <p:blipFill rotWithShape="1">
          <a:blip r:embed="rId2"/>
          <a:srcRect l="2677" t="17788" r="65197" b="16398"/>
          <a:stretch/>
        </p:blipFill>
        <p:spPr>
          <a:xfrm>
            <a:off x="533400" y="320965"/>
            <a:ext cx="562925" cy="536608"/>
          </a:xfrm>
          <a:prstGeom prst="rect">
            <a:avLst/>
          </a:prstGeom>
        </p:spPr>
      </p:pic>
      <p:sp>
        <p:nvSpPr>
          <p:cNvPr id="3" name="Content Placeholder 2"/>
          <p:cNvSpPr>
            <a:spLocks noGrp="1"/>
          </p:cNvSpPr>
          <p:nvPr>
            <p:ph idx="1"/>
          </p:nvPr>
        </p:nvSpPr>
        <p:spPr>
          <a:xfrm>
            <a:off x="480059" y="1252217"/>
            <a:ext cx="8183880" cy="325755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4" name="Rectangle 13">
            <a:extLst>
              <a:ext uri="{FF2B5EF4-FFF2-40B4-BE49-F238E27FC236}">
                <a16:creationId xmlns:a16="http://schemas.microsoft.com/office/drawing/2014/main" id="{164869D2-992D-2594-BA16-A9D0869BCF23}"/>
              </a:ext>
            </a:extLst>
          </p:cNvPr>
          <p:cNvSpPr/>
          <p:nvPr userDrawn="1"/>
        </p:nvSpPr>
        <p:spPr>
          <a:xfrm>
            <a:off x="390042" y="773221"/>
            <a:ext cx="849642" cy="300082"/>
          </a:xfrm>
          <a:prstGeom prst="rect">
            <a:avLst/>
          </a:prstGeom>
          <a:noFill/>
        </p:spPr>
        <p:txBody>
          <a:bodyPr wrap="square" lIns="68580" tIns="34290" rIns="68580" bIns="34290">
            <a:spAutoFit/>
          </a:bodyPr>
          <a:lstStyle/>
          <a:p>
            <a:pPr algn="ctr"/>
            <a:r>
              <a:rPr lang="en-US" sz="1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AAA</a:t>
            </a:r>
          </a:p>
        </p:txBody>
      </p:sp>
    </p:spTree>
    <p:extLst>
      <p:ext uri="{BB962C8B-B14F-4D97-AF65-F5344CB8AC3E}">
        <p14:creationId xmlns:p14="http://schemas.microsoft.com/office/powerpoint/2010/main" val="281206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301681"/>
            <a:ext cx="7421880" cy="545356"/>
          </a:xfrm>
        </p:spPr>
        <p:txBody>
          <a:bodyPr>
            <a:normAutofit/>
          </a:bodyPr>
          <a:lstStyle>
            <a:lvl1pPr>
              <a:defRPr sz="2600"/>
            </a:lvl1pPr>
          </a:lstStyle>
          <a:p>
            <a:r>
              <a:rPr kumimoji="0" lang="en-US" dirty="0"/>
              <a:t>Click to edit Master title style</a:t>
            </a:r>
          </a:p>
        </p:txBody>
      </p:sp>
      <p:sp>
        <p:nvSpPr>
          <p:cNvPr id="6" name="Slide Number Placeholder 5"/>
          <p:cNvSpPr>
            <a:spLocks noGrp="1"/>
          </p:cNvSpPr>
          <p:nvPr>
            <p:ph type="sldNum" sz="quarter" idx="12"/>
          </p:nvPr>
        </p:nvSpPr>
        <p:spPr>
          <a:xfrm>
            <a:off x="8229600" y="4812507"/>
            <a:ext cx="575928" cy="273844"/>
          </a:xfrm>
        </p:spPr>
        <p:txBody>
          <a:bodyPr/>
          <a:lstStyle>
            <a:lvl1pPr>
              <a:defRPr sz="1050" b="1">
                <a:solidFill>
                  <a:srgbClr val="002060"/>
                </a:solidFill>
              </a:defRPr>
            </a:lvl1pPr>
          </a:lstStyle>
          <a:p>
            <a:pPr>
              <a:defRPr/>
            </a:pPr>
            <a:fld id="{E23FAEE1-48F5-4D69-BDD0-B496C360245A}" type="slidenum">
              <a:rPr lang="en-US" altLang="zh-CN" smtClean="0"/>
              <a:pPr>
                <a:defRPr/>
              </a:pPr>
              <a:t>‹#›</a:t>
            </a:fld>
            <a:r>
              <a:rPr lang="zh-CN" altLang="en-US" dirty="0"/>
              <a:t> </a:t>
            </a:r>
            <a:endParaRPr lang="en-US" altLang="zh-CN" dirty="0"/>
          </a:p>
        </p:txBody>
      </p:sp>
      <p:sp>
        <p:nvSpPr>
          <p:cNvPr id="10" name="Shape 3"/>
          <p:cNvSpPr/>
          <p:nvPr userDrawn="1"/>
        </p:nvSpPr>
        <p:spPr>
          <a:xfrm>
            <a:off x="457199" y="895350"/>
            <a:ext cx="8163433" cy="45719"/>
          </a:xfrm>
          <a:prstGeom prst="rect">
            <a:avLst/>
          </a:prstGeom>
          <a:solidFill>
            <a:srgbClr val="89C3E5"/>
          </a:solidFill>
          <a:ln w="12700">
            <a:miter lim="400000"/>
          </a:ln>
        </p:spPr>
        <p:txBody>
          <a:bodyPr lIns="34289" rIns="34289" anchor="ctr"/>
          <a:lstStyle/>
          <a:p>
            <a:pPr algn="ctr">
              <a:defRPr sz="3600">
                <a:solidFill>
                  <a:srgbClr val="A50021"/>
                </a:solidFill>
                <a:effectLst>
                  <a:outerShdw blurRad="38100" dist="38100" dir="2700000" rotWithShape="0">
                    <a:srgbClr val="000000">
                      <a:alpha val="43137"/>
                    </a:srgbClr>
                  </a:outerShdw>
                </a:effectLst>
              </a:defRPr>
            </a:pPr>
            <a:endParaRPr sz="2700"/>
          </a:p>
        </p:txBody>
      </p:sp>
      <p:pic>
        <p:nvPicPr>
          <p:cNvPr id="9" name="Picture 8">
            <a:extLst>
              <a:ext uri="{FF2B5EF4-FFF2-40B4-BE49-F238E27FC236}">
                <a16:creationId xmlns:a16="http://schemas.microsoft.com/office/drawing/2014/main" id="{20740072-882C-2C4C-B7DB-A9899AFEE10A}"/>
              </a:ext>
            </a:extLst>
          </p:cNvPr>
          <p:cNvPicPr>
            <a:picLocks noChangeAspect="1"/>
          </p:cNvPicPr>
          <p:nvPr userDrawn="1"/>
        </p:nvPicPr>
        <p:blipFill rotWithShape="1">
          <a:blip r:embed="rId2"/>
          <a:srcRect l="2677" t="17788" r="65197" b="16398"/>
          <a:stretch/>
        </p:blipFill>
        <p:spPr>
          <a:xfrm>
            <a:off x="381000" y="321651"/>
            <a:ext cx="562925" cy="545356"/>
          </a:xfrm>
          <a:prstGeom prst="rect">
            <a:avLst/>
          </a:prstGeom>
        </p:spPr>
      </p:pic>
      <p:sp>
        <p:nvSpPr>
          <p:cNvPr id="3" name="Content Placeholder 2"/>
          <p:cNvSpPr>
            <a:spLocks noGrp="1"/>
          </p:cNvSpPr>
          <p:nvPr>
            <p:ph idx="1"/>
          </p:nvPr>
        </p:nvSpPr>
        <p:spPr>
          <a:xfrm>
            <a:off x="457199" y="1070920"/>
            <a:ext cx="8183880" cy="3642362"/>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aphicFrame>
        <p:nvGraphicFramePr>
          <p:cNvPr id="4" name="Table 33">
            <a:extLst>
              <a:ext uri="{FF2B5EF4-FFF2-40B4-BE49-F238E27FC236}">
                <a16:creationId xmlns:a16="http://schemas.microsoft.com/office/drawing/2014/main" id="{13B2627B-B75B-4742-2C0E-F6CCD9869EBC}"/>
              </a:ext>
            </a:extLst>
          </p:cNvPr>
          <p:cNvGraphicFramePr>
            <a:graphicFrameLocks noGrp="1"/>
          </p:cNvGraphicFramePr>
          <p:nvPr userDrawn="1">
            <p:extLst>
              <p:ext uri="{D42A27DB-BD31-4B8C-83A1-F6EECF244321}">
                <p14:modId xmlns:p14="http://schemas.microsoft.com/office/powerpoint/2010/main" val="141143708"/>
              </p:ext>
            </p:extLst>
          </p:nvPr>
        </p:nvGraphicFramePr>
        <p:xfrm>
          <a:off x="0" y="-19050"/>
          <a:ext cx="9145590" cy="273844"/>
        </p:xfrm>
        <a:graphic>
          <a:graphicData uri="http://schemas.openxmlformats.org/drawingml/2006/table">
            <a:tbl>
              <a:tblPr firstRow="1" bandRow="1">
                <a:effectLst/>
                <a:tableStyleId>{5C22544A-7EE6-4342-B048-85BDC9FD1C3A}</a:tableStyleId>
              </a:tblPr>
              <a:tblGrid>
                <a:gridCol w="1306513">
                  <a:extLst>
                    <a:ext uri="{9D8B030D-6E8A-4147-A177-3AD203B41FA5}">
                      <a16:colId xmlns:a16="http://schemas.microsoft.com/office/drawing/2014/main" val="244838235"/>
                    </a:ext>
                  </a:extLst>
                </a:gridCol>
                <a:gridCol w="1306513">
                  <a:extLst>
                    <a:ext uri="{9D8B030D-6E8A-4147-A177-3AD203B41FA5}">
                      <a16:colId xmlns:a16="http://schemas.microsoft.com/office/drawing/2014/main" val="3141974497"/>
                    </a:ext>
                  </a:extLst>
                </a:gridCol>
                <a:gridCol w="1461108">
                  <a:extLst>
                    <a:ext uri="{9D8B030D-6E8A-4147-A177-3AD203B41FA5}">
                      <a16:colId xmlns:a16="http://schemas.microsoft.com/office/drawing/2014/main" val="1995582750"/>
                    </a:ext>
                  </a:extLst>
                </a:gridCol>
                <a:gridCol w="1383124">
                  <a:extLst>
                    <a:ext uri="{9D8B030D-6E8A-4147-A177-3AD203B41FA5}">
                      <a16:colId xmlns:a16="http://schemas.microsoft.com/office/drawing/2014/main" val="2225677177"/>
                    </a:ext>
                  </a:extLst>
                </a:gridCol>
                <a:gridCol w="1459964">
                  <a:extLst>
                    <a:ext uri="{9D8B030D-6E8A-4147-A177-3AD203B41FA5}">
                      <a16:colId xmlns:a16="http://schemas.microsoft.com/office/drawing/2014/main" val="1540418159"/>
                    </a:ext>
                  </a:extLst>
                </a:gridCol>
                <a:gridCol w="1613645">
                  <a:extLst>
                    <a:ext uri="{9D8B030D-6E8A-4147-A177-3AD203B41FA5}">
                      <a16:colId xmlns:a16="http://schemas.microsoft.com/office/drawing/2014/main" val="3739926288"/>
                    </a:ext>
                  </a:extLst>
                </a:gridCol>
                <a:gridCol w="614723">
                  <a:extLst>
                    <a:ext uri="{9D8B030D-6E8A-4147-A177-3AD203B41FA5}">
                      <a16:colId xmlns:a16="http://schemas.microsoft.com/office/drawing/2014/main" val="3787510685"/>
                    </a:ext>
                  </a:extLst>
                </a:gridCol>
              </a:tblGrid>
              <a:tr h="273844">
                <a:tc>
                  <a:txBody>
                    <a:bodyPr/>
                    <a:lstStyle/>
                    <a:p>
                      <a:pPr algn="ctr"/>
                      <a:endParaRPr lang="en-US" sz="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02888738"/>
                  </a:ext>
                </a:extLst>
              </a:tr>
            </a:tbl>
          </a:graphicData>
        </a:graphic>
      </p:graphicFrame>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r>
              <a:rPr lang="en-US" altLang="zh-CN"/>
              <a:t>Fu Changbo20220713</a:t>
            </a:r>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pPr>
              <a:defRPr/>
            </a:pPr>
            <a:fld id="{1FDB351F-814A-4DB2-8E61-773F79C56CAB}" type="slidenum">
              <a:rPr lang="en-US" altLang="zh-CN" smtClean="0"/>
              <a:pPr>
                <a:defRPr/>
              </a:pPr>
              <a:t>‹#›</a:t>
            </a:fld>
            <a:endParaRPr lang="en-US" altLang="zh-CN"/>
          </a:p>
        </p:txBody>
      </p:sp>
    </p:spTree>
    <p:extLst>
      <p:ext uri="{BB962C8B-B14F-4D97-AF65-F5344CB8AC3E}">
        <p14:creationId xmlns:p14="http://schemas.microsoft.com/office/powerpoint/2010/main" val="344800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1048626" name="标题 1"/>
          <p:cNvSpPr>
            <a:spLocks noGrp="1"/>
          </p:cNvSpPr>
          <p:nvPr>
            <p:ph type="title"/>
          </p:nvPr>
        </p:nvSpPr>
        <p:spPr>
          <a:xfrm>
            <a:off x="197644" y="12383"/>
            <a:ext cx="7884746" cy="600133"/>
          </a:xfrm>
          <a:prstGeom prst="rect">
            <a:avLst/>
          </a:prstGeom>
        </p:spPr>
        <p:txBody>
          <a:bodyPr tIns="72000" bIns="72000" anchor="ctr" anchorCtr="0"/>
          <a:lstStyle>
            <a:lvl1pPr algn="l" defTabSz="685800" rtl="0" eaLnBrk="1" fontAlgn="auto" latinLnBrk="0" hangingPunct="1">
              <a:lnSpc>
                <a:spcPct val="120000"/>
              </a:lnSpc>
              <a:spcBef>
                <a:spcPct val="0"/>
              </a:spcBef>
              <a:spcAft>
                <a:spcPts val="0"/>
              </a:spcAft>
              <a:buNone/>
              <a:defRPr lang="zh-CN" altLang="en-US" sz="3000" b="1" kern="1200" dirty="0">
                <a:solidFill>
                  <a:schemeClr val="tx1"/>
                </a:solidFill>
                <a:latin typeface="微软雅黑" panose="020B0503020204020204" charset="-122"/>
                <a:ea typeface="微软雅黑" panose="020B0503020204020204" charset="-122"/>
                <a:cs typeface="+mn-cs"/>
              </a:defRPr>
            </a:lvl1pPr>
          </a:lstStyle>
          <a:p>
            <a:r>
              <a:rPr lang="zh-CN" altLang="en-US" dirty="0"/>
              <a:t>单击此处编辑母版标题样式</a:t>
            </a:r>
          </a:p>
        </p:txBody>
      </p:sp>
      <p:sp>
        <p:nvSpPr>
          <p:cNvPr id="1048630" name="文本占位符 2"/>
          <p:cNvSpPr>
            <a:spLocks noGrp="1"/>
          </p:cNvSpPr>
          <p:nvPr>
            <p:ph idx="1" hasCustomPrompt="1"/>
          </p:nvPr>
        </p:nvSpPr>
        <p:spPr>
          <a:xfrm>
            <a:off x="197644" y="848678"/>
            <a:ext cx="8802848" cy="3892704"/>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1" fmla="*/ 0 w 10857753"/>
              <a:gd name="-2" fmla="*/ 0 h 5136439"/>
              <a:gd name="-3" fmla="*/ 10857753 w 10857753"/>
              <a:gd name="-4" fmla="*/ 0 h 5136439"/>
              <a:gd name="-5" fmla="*/ 10855126 w 10857753"/>
              <a:gd name="-6" fmla="*/ 4956679 h 5136439"/>
              <a:gd name="-7" fmla="*/ 10857753 w 10857753"/>
              <a:gd name="-8" fmla="*/ 5136439 h 5136439"/>
              <a:gd name="-9" fmla="*/ 0 w 10857753"/>
              <a:gd name="-10" fmla="*/ 5136439 h 5136439"/>
              <a:gd name="connsiteX5" fmla="*/ 0 w 10857753"/>
              <a:gd name="connsiteY5" fmla="*/ 0 h 5136439"/>
              <a:gd name="-11" fmla="*/ 0 w 10857753"/>
              <a:gd name="-12" fmla="*/ 0 h 5142745"/>
              <a:gd name="-13" fmla="*/ 10857753 w 10857753"/>
              <a:gd name="-14" fmla="*/ 0 h 5142745"/>
              <a:gd name="-15" fmla="*/ 10855126 w 10857753"/>
              <a:gd name="-16" fmla="*/ 4956679 h 5142745"/>
              <a:gd name="-17" fmla="*/ 10687486 w 10857753"/>
              <a:gd name="-18" fmla="*/ 5142745 h 5142745"/>
              <a:gd name="-19" fmla="*/ 0 w 10857753"/>
              <a:gd name="-20" fmla="*/ 5136439 h 5142745"/>
              <a:gd name="-21" fmla="*/ 0 w 10857753"/>
              <a:gd name="-22" fmla="*/ 0 h 5142745"/>
              <a:gd name="-23" fmla="*/ 0 w 10857753"/>
              <a:gd name="-24" fmla="*/ 0 h 5142745"/>
              <a:gd name="-25" fmla="*/ 10857753 w 10857753"/>
              <a:gd name="-26" fmla="*/ 0 h 5142745"/>
              <a:gd name="-27" fmla="*/ 10855126 w 10857753"/>
              <a:gd name="-28" fmla="*/ 4956679 h 5142745"/>
              <a:gd name="-29" fmla="*/ 10687486 w 10857753"/>
              <a:gd name="-30" fmla="*/ 5142745 h 5142745"/>
              <a:gd name="-31" fmla="*/ 0 w 10857753"/>
              <a:gd name="-32" fmla="*/ 5136439 h 5142745"/>
              <a:gd name="-33" fmla="*/ 0 w 10857753"/>
              <a:gd name="-34" fmla="*/ 0 h 5142745"/>
              <a:gd name="-35" fmla="*/ 0 w 10857753"/>
              <a:gd name="-36" fmla="*/ 0 h 5142747"/>
              <a:gd name="-37" fmla="*/ 10857753 w 10857753"/>
              <a:gd name="-38" fmla="*/ 0 h 5142747"/>
              <a:gd name="-39" fmla="*/ 10855126 w 10857753"/>
              <a:gd name="-40" fmla="*/ 4956679 h 5142747"/>
              <a:gd name="-41" fmla="*/ 10687486 w 10857753"/>
              <a:gd name="-42" fmla="*/ 5142745 h 5142747"/>
              <a:gd name="-43" fmla="*/ 0 w 10857753"/>
              <a:gd name="-44" fmla="*/ 5136439 h 5142747"/>
              <a:gd name="-45" fmla="*/ 0 w 10857753"/>
              <a:gd name="-46" fmla="*/ 0 h 5142747"/>
              <a:gd name="-47" fmla="*/ 0 w 10857753"/>
              <a:gd name="-48" fmla="*/ 0 h 5142903"/>
              <a:gd name="-49" fmla="*/ 10857753 w 10857753"/>
              <a:gd name="-50" fmla="*/ 0 h 5142903"/>
              <a:gd name="-51" fmla="*/ 10855126 w 10857753"/>
              <a:gd name="-52" fmla="*/ 4956679 h 5142903"/>
              <a:gd name="-53" fmla="*/ 10687486 w 10857753"/>
              <a:gd name="-54" fmla="*/ 5142745 h 5142903"/>
              <a:gd name="-55" fmla="*/ 0 w 10857753"/>
              <a:gd name="-56" fmla="*/ 5136439 h 5142903"/>
              <a:gd name="-57" fmla="*/ 0 w 10857753"/>
              <a:gd name="-58" fmla="*/ 0 h 5142903"/>
              <a:gd name="-59" fmla="*/ 0 w 10857753"/>
              <a:gd name="-60" fmla="*/ 0 h 5142823"/>
              <a:gd name="-61" fmla="*/ 10857753 w 10857753"/>
              <a:gd name="-62" fmla="*/ 0 h 5142823"/>
              <a:gd name="-63" fmla="*/ 10855126 w 10857753"/>
              <a:gd name="-64" fmla="*/ 4956679 h 5142823"/>
              <a:gd name="-65" fmla="*/ 10687486 w 10857753"/>
              <a:gd name="-66" fmla="*/ 5142745 h 5142823"/>
              <a:gd name="-67" fmla="*/ 0 w 10857753"/>
              <a:gd name="-68" fmla="*/ 5136439 h 5142823"/>
              <a:gd name="-69" fmla="*/ 0 w 10857753"/>
              <a:gd name="-70" fmla="*/ 0 h 5142823"/>
              <a:gd name="-71" fmla="*/ 0 w 10857753"/>
              <a:gd name="-72" fmla="*/ 0 h 5142926"/>
              <a:gd name="-73" fmla="*/ 10857753 w 10857753"/>
              <a:gd name="-74" fmla="*/ 0 h 5142926"/>
              <a:gd name="-75" fmla="*/ 10855126 w 10857753"/>
              <a:gd name="-76" fmla="*/ 4956679 h 5142926"/>
              <a:gd name="-77" fmla="*/ 10687486 w 10857753"/>
              <a:gd name="-78" fmla="*/ 5142745 h 5142926"/>
              <a:gd name="-79" fmla="*/ 0 w 10857753"/>
              <a:gd name="-80" fmla="*/ 5136439 h 5142926"/>
              <a:gd name="-81" fmla="*/ 0 w 10857753"/>
              <a:gd name="-82" fmla="*/ 0 h 5142926"/>
              <a:gd name="-83" fmla="*/ 0 w 10857753"/>
              <a:gd name="-84" fmla="*/ 0 h 5142954"/>
              <a:gd name="-85" fmla="*/ 10857753 w 10857753"/>
              <a:gd name="-86" fmla="*/ 0 h 5142954"/>
              <a:gd name="-87" fmla="*/ 10855126 w 10857753"/>
              <a:gd name="-88" fmla="*/ 4963817 h 5142954"/>
              <a:gd name="-89" fmla="*/ 10687486 w 10857753"/>
              <a:gd name="-90" fmla="*/ 5142745 h 5142954"/>
              <a:gd name="-91" fmla="*/ 0 w 10857753"/>
              <a:gd name="-92" fmla="*/ 5136439 h 5142954"/>
              <a:gd name="-93" fmla="*/ 0 w 10857753"/>
              <a:gd name="-94" fmla="*/ 0 h 5142954"/>
              <a:gd name="-95" fmla="*/ 0 w 10857753"/>
              <a:gd name="-96" fmla="*/ 0 h 5142954"/>
              <a:gd name="-97" fmla="*/ 10857753 w 10857753"/>
              <a:gd name="-98" fmla="*/ 0 h 5142954"/>
              <a:gd name="-99" fmla="*/ 10855126 w 10857753"/>
              <a:gd name="-100" fmla="*/ 4963817 h 5142954"/>
              <a:gd name="-101" fmla="*/ 10687486 w 10857753"/>
              <a:gd name="-102" fmla="*/ 5142745 h 5142954"/>
              <a:gd name="-103" fmla="*/ 0 w 10857753"/>
              <a:gd name="-104" fmla="*/ 5136439 h 5142954"/>
              <a:gd name="-105" fmla="*/ 0 w 10857753"/>
              <a:gd name="-106" fmla="*/ 0 h 5142954"/>
              <a:gd name="-107" fmla="*/ 0 w 10857753"/>
              <a:gd name="-108" fmla="*/ 0 h 5143138"/>
              <a:gd name="-109" fmla="*/ 10857753 w 10857753"/>
              <a:gd name="-110" fmla="*/ 0 h 5143138"/>
              <a:gd name="-111" fmla="*/ 10855126 w 10857753"/>
              <a:gd name="-112" fmla="*/ 4963817 h 5143138"/>
              <a:gd name="-113" fmla="*/ 10687486 w 10857753"/>
              <a:gd name="-114" fmla="*/ 5142745 h 5143138"/>
              <a:gd name="-115" fmla="*/ 0 w 10857753"/>
              <a:gd name="-116" fmla="*/ 5136439 h 5143138"/>
              <a:gd name="-117" fmla="*/ 0 w 10857753"/>
              <a:gd name="-118" fmla="*/ 0 h 5143138"/>
            </a:gdLst>
            <a:ahLst/>
            <a:cxnLst>
              <a:cxn ang="0">
                <a:pos x="-107" y="-108"/>
              </a:cxn>
              <a:cxn ang="0">
                <a:pos x="-109" y="-110"/>
              </a:cxn>
              <a:cxn ang="0">
                <a:pos x="-111" y="-112"/>
              </a:cxn>
              <a:cxn ang="0">
                <a:pos x="-113" y="-114"/>
              </a:cxn>
              <a:cxn ang="0">
                <a:pos x="-115" y="-116"/>
              </a:cxn>
              <a:cxn ang="0">
                <a:pos x="-117" y="-118"/>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gradFill>
            <a:prstDash val="solid"/>
            <a:miter lim="800000"/>
            <a:headEnd type="oval"/>
            <a:tailEnd type="oval"/>
          </a:ln>
          <a:effectLst/>
        </p:spPr>
        <p:txBody>
          <a:bodyPr>
            <a:normAutofit lnSpcReduction="10000"/>
          </a:bodyPr>
          <a:lstStyle>
            <a:lvl1pPr marL="338138" indent="-338138">
              <a:lnSpc>
                <a:spcPct val="110000"/>
              </a:lnSpc>
              <a:spcBef>
                <a:spcPts val="1350"/>
              </a:spcBef>
              <a:buFont typeface="Wingdings" panose="05000000000000000000" pitchFamily="2" charset="2"/>
              <a:buChar char="l"/>
              <a:defRPr lang="zh-CN" altLang="en-US" sz="2100" b="1" kern="1200" dirty="0">
                <a:solidFill>
                  <a:srgbClr val="0000FF"/>
                </a:solidFill>
                <a:latin typeface="微软雅黑" panose="020B0503020204020204" charset="-122"/>
                <a:ea typeface="微软雅黑" panose="020B0503020204020204" charset="-122"/>
                <a:cs typeface="微软雅黑" panose="020B0503020204020204" charset="-122"/>
              </a:defRPr>
            </a:lvl1pPr>
            <a:lvl2pPr marL="335756" indent="-335756">
              <a:lnSpc>
                <a:spcPct val="110000"/>
              </a:lnSpc>
              <a:spcBef>
                <a:spcPts val="900"/>
              </a:spcBef>
              <a:buFont typeface="Wingdings" panose="05000000000000000000" pitchFamily="2" charset="2"/>
              <a:buChar char="l"/>
              <a:defRPr sz="1800" b="1">
                <a:solidFill>
                  <a:schemeClr val="tx1">
                    <a:lumMod val="95000"/>
                    <a:lumOff val="5000"/>
                  </a:schemeClr>
                </a:solidFill>
                <a:latin typeface="微软雅黑" panose="020B0503020204020204" charset="-122"/>
                <a:ea typeface="微软雅黑" panose="020B0503020204020204" charset="-122"/>
              </a:defRPr>
            </a:lvl2pPr>
            <a:lvl3pPr marL="471488" indent="-171450">
              <a:lnSpc>
                <a:spcPct val="110000"/>
              </a:lnSpc>
              <a:buFont typeface="Wingdings" panose="05000000000000000000" pitchFamily="2" charset="2"/>
              <a:buChar char="l"/>
              <a:defRPr sz="1200" b="0">
                <a:solidFill>
                  <a:srgbClr val="0070C0"/>
                </a:solidFill>
                <a:latin typeface="微软雅黑" panose="020B0503020204020204" charset="-122"/>
                <a:ea typeface="微软雅黑" panose="020B0503020204020204" charset="-122"/>
              </a:defRPr>
            </a:lvl3pPr>
          </a:lstStyle>
          <a:p>
            <a:pPr lvl="0">
              <a:lnSpc>
                <a:spcPct val="170000"/>
              </a:lnSpc>
            </a:pPr>
            <a:r>
              <a:rPr lang="zh-CN" altLang="en-US" dirty="0"/>
              <a:t>编辑母版文本样式</a:t>
            </a:r>
          </a:p>
          <a:p>
            <a:pPr lvl="1"/>
            <a:r>
              <a:rPr lang="zh-CN" altLang="en-US" dirty="0"/>
              <a:t>第二级</a:t>
            </a:r>
            <a:endParaRPr lang="en-US" altLang="zh-CN" dirty="0"/>
          </a:p>
          <a:p>
            <a:pPr lvl="2"/>
            <a:endParaRPr lang="zh-CN" altLang="en-US" dirty="0"/>
          </a:p>
        </p:txBody>
      </p:sp>
    </p:spTree>
    <p:extLst>
      <p:ext uri="{BB962C8B-B14F-4D97-AF65-F5344CB8AC3E}">
        <p14:creationId xmlns:p14="http://schemas.microsoft.com/office/powerpoint/2010/main" val="15786165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ECFF"/>
            </a:gs>
            <a:gs pos="45000">
              <a:schemeClr val="bg1">
                <a:shade val="68000"/>
                <a:satMod val="155000"/>
              </a:schemeClr>
            </a:gs>
            <a:gs pos="100000">
              <a:schemeClr val="bg1">
                <a:tint val="70000"/>
                <a:satMod val="175000"/>
              </a:schemeClr>
            </a:gs>
          </a:gsLst>
          <a:lin ang="16200000" scaled="0"/>
          <a:tileRect/>
        </a:gradFill>
        <a:effectLst/>
      </p:bgPr>
    </p:bg>
    <p:spTree>
      <p:nvGrpSpPr>
        <p:cNvPr id="1" name=""/>
        <p:cNvGrpSpPr/>
        <p:nvPr/>
      </p:nvGrpSpPr>
      <p:grpSpPr>
        <a:xfrm>
          <a:off x="0" y="0"/>
          <a:ext cx="0" cy="0"/>
          <a:chOff x="0" y="0"/>
          <a:chExt cx="0" cy="0"/>
        </a:xfrm>
      </p:grpSpPr>
      <p:sp>
        <p:nvSpPr>
          <p:cNvPr id="7" name="Rounded Rectangle 6"/>
          <p:cNvSpPr/>
          <p:nvPr/>
        </p:nvSpPr>
        <p:spPr>
          <a:xfrm>
            <a:off x="304801" y="246889"/>
            <a:ext cx="8532055" cy="4647614"/>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9" name="Rounded Rectangle 8"/>
          <p:cNvSpPr/>
          <p:nvPr/>
        </p:nvSpPr>
        <p:spPr>
          <a:xfrm>
            <a:off x="418597" y="325622"/>
            <a:ext cx="8306809" cy="41148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13" name="Title Placeholder 12"/>
          <p:cNvSpPr>
            <a:spLocks noGrp="1"/>
          </p:cNvSpPr>
          <p:nvPr>
            <p:ph type="title"/>
          </p:nvPr>
        </p:nvSpPr>
        <p:spPr>
          <a:xfrm>
            <a:off x="502920" y="3739193"/>
            <a:ext cx="8183880" cy="78867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502920" y="397764"/>
            <a:ext cx="8183880" cy="3140964"/>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3776328" y="4583907"/>
            <a:ext cx="2286000" cy="273844"/>
          </a:xfrm>
          <a:prstGeom prst="rect">
            <a:avLst/>
          </a:prstGeom>
        </p:spPr>
        <p:txBody>
          <a:bodyPr vert="horz" anchor="b"/>
          <a:lstStyle>
            <a:lvl1pPr algn="r" eaLnBrk="1" latinLnBrk="0" hangingPunct="1">
              <a:defRPr kumimoji="0" sz="750">
                <a:solidFill>
                  <a:schemeClr val="bg2">
                    <a:shade val="50000"/>
                  </a:schemeClr>
                </a:solidFill>
              </a:defRPr>
            </a:lvl1pPr>
            <a:extLst/>
          </a:lstStyle>
          <a:p>
            <a:pPr>
              <a:defRPr/>
            </a:pPr>
            <a:endParaRPr lang="en-US" altLang="zh-CN"/>
          </a:p>
        </p:txBody>
      </p:sp>
      <p:sp>
        <p:nvSpPr>
          <p:cNvPr id="18" name="Footer Placeholder 17"/>
          <p:cNvSpPr>
            <a:spLocks noGrp="1"/>
          </p:cNvSpPr>
          <p:nvPr>
            <p:ph type="ftr" sz="quarter" idx="3"/>
          </p:nvPr>
        </p:nvSpPr>
        <p:spPr>
          <a:xfrm>
            <a:off x="6062328" y="4583907"/>
            <a:ext cx="2286000" cy="273844"/>
          </a:xfrm>
          <a:prstGeom prst="rect">
            <a:avLst/>
          </a:prstGeom>
        </p:spPr>
        <p:txBody>
          <a:bodyPr vert="horz" anchor="b"/>
          <a:lstStyle>
            <a:lvl1pPr algn="l" eaLnBrk="1" latinLnBrk="0" hangingPunct="1">
              <a:defRPr kumimoji="0" sz="750">
                <a:solidFill>
                  <a:schemeClr val="bg2">
                    <a:shade val="50000"/>
                  </a:schemeClr>
                </a:solidFill>
              </a:defRPr>
            </a:lvl1pPr>
            <a:extLst/>
          </a:lstStyle>
          <a:p>
            <a:pPr>
              <a:defRPr/>
            </a:pPr>
            <a:endParaRPr lang="en-US" altLang="zh-CN"/>
          </a:p>
        </p:txBody>
      </p:sp>
      <p:sp>
        <p:nvSpPr>
          <p:cNvPr id="5" name="Slide Number Placeholder 4"/>
          <p:cNvSpPr>
            <a:spLocks noGrp="1"/>
          </p:cNvSpPr>
          <p:nvPr>
            <p:ph type="sldNum" sz="quarter" idx="4"/>
          </p:nvPr>
        </p:nvSpPr>
        <p:spPr>
          <a:xfrm>
            <a:off x="8348328" y="4583907"/>
            <a:ext cx="457200" cy="273844"/>
          </a:xfrm>
          <a:prstGeom prst="rect">
            <a:avLst/>
          </a:prstGeom>
        </p:spPr>
        <p:txBody>
          <a:bodyPr vert="horz" anchor="b"/>
          <a:lstStyle>
            <a:lvl1pPr algn="r" eaLnBrk="1" latinLnBrk="0" hangingPunct="1">
              <a:defRPr kumimoji="0" sz="750">
                <a:solidFill>
                  <a:schemeClr val="bg2">
                    <a:shade val="50000"/>
                  </a:schemeClr>
                </a:solidFill>
              </a:defRPr>
            </a:lvl1pPr>
            <a:extLst/>
          </a:lstStyle>
          <a:p>
            <a:pPr>
              <a:defRPr/>
            </a:pPr>
            <a:fld id="{B8EFCA0F-EEBE-44C2-A622-69743165BF00}" type="slidenum">
              <a:rPr lang="en-US" altLang="zh-CN" smtClean="0"/>
              <a:pPr>
                <a:defRPr/>
              </a:pPr>
              <a:t>‹#›</a:t>
            </a:fld>
            <a:endParaRPr lang="en-US" altLang="zh-CN"/>
          </a:p>
        </p:txBody>
      </p:sp>
      <p:sp>
        <p:nvSpPr>
          <p:cNvPr id="10" name="Rectangle 14"/>
          <p:cNvSpPr>
            <a:spLocks noChangeArrowheads="1"/>
          </p:cNvSpPr>
          <p:nvPr userDrawn="1"/>
        </p:nvSpPr>
        <p:spPr bwMode="auto">
          <a:xfrm>
            <a:off x="0" y="0"/>
            <a:ext cx="9144000" cy="5143500"/>
          </a:xfrm>
          <a:prstGeom prst="rect">
            <a:avLst/>
          </a:prstGeom>
          <a:gradFill rotWithShape="1">
            <a:gsLst>
              <a:gs pos="0">
                <a:srgbClr val="CCFFFF"/>
              </a:gs>
              <a:gs pos="100000">
                <a:schemeClr val="bg1"/>
              </a:gs>
            </a:gsLst>
            <a:lin ang="5400000" scaled="1"/>
          </a:gradFill>
          <a:ln w="76200">
            <a:solidFill>
              <a:srgbClr val="FFCC99"/>
            </a:solidFill>
            <a:miter lim="800000"/>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859" r:id="rId1"/>
    <p:sldLayoutId id="2147483848" r:id="rId2"/>
    <p:sldLayoutId id="2147483860" r:id="rId3"/>
    <p:sldLayoutId id="2147483861" r:id="rId4"/>
  </p:sldLayoutIdLst>
  <p:hf hdr="0" ftr="0" dt="0"/>
  <p:txStyles>
    <p:titleStyle>
      <a:lvl1pPr algn="l" rtl="0" eaLnBrk="1" latinLnBrk="0" hangingPunct="1">
        <a:spcBef>
          <a:spcPct val="0"/>
        </a:spcBef>
        <a:buNone/>
        <a:defRPr kumimoji="0" sz="27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198882" indent="-198882" algn="l" rtl="0" eaLnBrk="1" latinLnBrk="0" hangingPunct="1">
        <a:spcBef>
          <a:spcPts val="188"/>
        </a:spcBef>
        <a:buClr>
          <a:schemeClr val="accent1"/>
        </a:buClr>
        <a:buSzPct val="80000"/>
        <a:buFont typeface="Wingdings 2"/>
        <a:buChar char=""/>
        <a:defRPr kumimoji="0" sz="2100" kern="1200">
          <a:solidFill>
            <a:schemeClr val="tx1"/>
          </a:solidFill>
          <a:effectLst/>
          <a:latin typeface="+mn-lt"/>
          <a:ea typeface="+mn-ea"/>
          <a:cs typeface="+mn-cs"/>
        </a:defRPr>
      </a:lvl1pPr>
      <a:lvl2pPr marL="411480" indent="-150876" algn="l" rtl="0" eaLnBrk="1" latinLnBrk="0" hangingPunct="1">
        <a:spcBef>
          <a:spcPts val="188"/>
        </a:spcBef>
        <a:buClr>
          <a:schemeClr val="accent1"/>
        </a:buClr>
        <a:buSzPct val="100000"/>
        <a:buFont typeface="Verdana"/>
        <a:buChar char="◦"/>
        <a:defRPr kumimoji="0" sz="1800" kern="1200">
          <a:solidFill>
            <a:schemeClr val="tx1"/>
          </a:solidFill>
          <a:latin typeface="+mn-lt"/>
          <a:ea typeface="+mn-ea"/>
          <a:cs typeface="+mn-cs"/>
        </a:defRPr>
      </a:lvl2pPr>
      <a:lvl3pPr marL="589788" indent="-137160" algn="l" rtl="0" eaLnBrk="1" latinLnBrk="0" hangingPunct="1">
        <a:spcBef>
          <a:spcPts val="188"/>
        </a:spcBef>
        <a:buClr>
          <a:schemeClr val="accent2">
            <a:tint val="85000"/>
            <a:satMod val="285000"/>
          </a:schemeClr>
        </a:buClr>
        <a:buSzPct val="100000"/>
        <a:buFont typeface="Wingdings 2"/>
        <a:buChar char=""/>
        <a:defRPr kumimoji="0" sz="1650" kern="1200">
          <a:solidFill>
            <a:schemeClr val="tx1"/>
          </a:solidFill>
          <a:latin typeface="+mn-lt"/>
          <a:ea typeface="+mn-ea"/>
          <a:cs typeface="+mn-cs"/>
        </a:defRPr>
      </a:lvl3pPr>
      <a:lvl4pPr marL="768096" indent="-137160" algn="l" rtl="0" eaLnBrk="1" latinLnBrk="0" hangingPunct="1">
        <a:spcBef>
          <a:spcPts val="173"/>
        </a:spcBef>
        <a:buClr>
          <a:schemeClr val="accent2">
            <a:tint val="85000"/>
            <a:satMod val="285000"/>
          </a:schemeClr>
        </a:buClr>
        <a:buSzPct val="112000"/>
        <a:buFont typeface="Verdana"/>
        <a:buChar char="◦"/>
        <a:defRPr kumimoji="0" sz="1425" kern="1200">
          <a:solidFill>
            <a:schemeClr val="tx1"/>
          </a:solidFill>
          <a:latin typeface="+mn-lt"/>
          <a:ea typeface="+mn-ea"/>
          <a:cs typeface="+mn-cs"/>
        </a:defRPr>
      </a:lvl4pPr>
      <a:lvl5pPr marL="960120" indent="-137160" algn="l" rtl="0" eaLnBrk="1" latinLnBrk="0" hangingPunct="1">
        <a:spcBef>
          <a:spcPts val="188"/>
        </a:spcBef>
        <a:buClr>
          <a:schemeClr val="accent3">
            <a:tint val="85000"/>
            <a:satMod val="275000"/>
          </a:schemeClr>
        </a:buClr>
        <a:buSzPct val="100000"/>
        <a:buFont typeface="Wingdings 2"/>
        <a:buChar char=""/>
        <a:defRPr kumimoji="0" sz="1350" kern="1200">
          <a:solidFill>
            <a:schemeClr val="tx1"/>
          </a:solidFill>
          <a:latin typeface="+mn-lt"/>
          <a:ea typeface="+mn-ea"/>
          <a:cs typeface="+mn-cs"/>
        </a:defRPr>
      </a:lvl5pPr>
      <a:lvl6pPr marL="1117854" indent="-137160" algn="l" rtl="0" eaLnBrk="1" latinLnBrk="0" hangingPunct="1">
        <a:spcBef>
          <a:spcPts val="188"/>
        </a:spcBef>
        <a:buClr>
          <a:schemeClr val="accent3">
            <a:tint val="85000"/>
            <a:satMod val="275000"/>
          </a:schemeClr>
        </a:buClr>
        <a:buSzPct val="100000"/>
        <a:buFont typeface="Verdana"/>
        <a:buChar char="◦"/>
        <a:defRPr kumimoji="0" sz="1275" kern="1200" baseline="0">
          <a:solidFill>
            <a:schemeClr val="tx1"/>
          </a:solidFill>
          <a:latin typeface="+mn-lt"/>
          <a:ea typeface="+mn-ea"/>
          <a:cs typeface="+mn-cs"/>
        </a:defRPr>
      </a:lvl6pPr>
      <a:lvl7pPr marL="1275588" indent="-137160" algn="l" rtl="0" eaLnBrk="1" latinLnBrk="0" hangingPunct="1">
        <a:spcBef>
          <a:spcPts val="191"/>
        </a:spcBef>
        <a:buClr>
          <a:schemeClr val="accent3">
            <a:tint val="85000"/>
            <a:satMod val="275000"/>
          </a:schemeClr>
        </a:buClr>
        <a:buSzPct val="100000"/>
        <a:buFont typeface="Wingdings 2"/>
        <a:buChar char=""/>
        <a:defRPr kumimoji="0" sz="1125" kern="1200">
          <a:solidFill>
            <a:schemeClr val="tx1"/>
          </a:solidFill>
          <a:latin typeface="+mn-lt"/>
          <a:ea typeface="+mn-ea"/>
          <a:cs typeface="+mn-cs"/>
        </a:defRPr>
      </a:lvl7pPr>
      <a:lvl8pPr marL="1440180" indent="-137160" algn="l" rtl="0" eaLnBrk="1" latinLnBrk="0" hangingPunct="1">
        <a:spcBef>
          <a:spcPts val="193"/>
        </a:spcBef>
        <a:buClr>
          <a:schemeClr val="accent3">
            <a:tint val="85000"/>
            <a:satMod val="275000"/>
          </a:schemeClr>
        </a:buClr>
        <a:buSzPct val="100000"/>
        <a:buFont typeface="Verdana"/>
        <a:buChar char="◦"/>
        <a:defRPr kumimoji="0" sz="1125" kern="1200" baseline="0">
          <a:solidFill>
            <a:schemeClr val="tx1"/>
          </a:solidFill>
          <a:latin typeface="+mn-lt"/>
          <a:ea typeface="+mn-ea"/>
          <a:cs typeface="+mn-cs"/>
        </a:defRPr>
      </a:lvl8pPr>
      <a:lvl9pPr marL="1611630" indent="-137160" algn="l" rtl="0" eaLnBrk="1" latinLnBrk="0" hangingPunct="1">
        <a:spcBef>
          <a:spcPts val="191"/>
        </a:spcBef>
        <a:buClr>
          <a:schemeClr val="accent3">
            <a:tint val="85000"/>
            <a:satMod val="275000"/>
          </a:schemeClr>
        </a:buClr>
        <a:buSzPct val="100000"/>
        <a:buFont typeface="Wingdings 2"/>
        <a:buChar char=""/>
        <a:defRPr kumimoji="0" sz="1125"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810.png"/><Relationship Id="rId13"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110.png"/><Relationship Id="rId5" Type="http://schemas.openxmlformats.org/officeDocument/2006/relationships/image" Target="../media/image22.png"/><Relationship Id="rId15" Type="http://schemas.openxmlformats.org/officeDocument/2006/relationships/image" Target="../media/image24.png"/><Relationship Id="rId10" Type="http://schemas.openxmlformats.org/officeDocument/2006/relationships/image" Target="../media/image100.png"/><Relationship Id="rId4" Type="http://schemas.openxmlformats.org/officeDocument/2006/relationships/image" Target="../media/image49.png"/><Relationship Id="rId9" Type="http://schemas.openxmlformats.org/officeDocument/2006/relationships/image" Target="../media/image91.png"/><Relationship Id="rId1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270.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7.emf"/><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73.jpeg"/><Relationship Id="rId3" Type="http://schemas.microsoft.com/office/2007/relationships/media" Target="../media/media1.mp4"/><Relationship Id="rId7" Type="http://schemas.openxmlformats.org/officeDocument/2006/relationships/image" Target="../media/image72.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0.xml"/><Relationship Id="rId5" Type="http://schemas.openxmlformats.org/officeDocument/2006/relationships/slideLayout" Target="../slideLayouts/slideLayout2.xml"/><Relationship Id="rId10" Type="http://schemas.openxmlformats.org/officeDocument/2006/relationships/image" Target="../media/image75.png"/><Relationship Id="rId4" Type="http://schemas.openxmlformats.org/officeDocument/2006/relationships/video" Target="../media/media1.mp4"/><Relationship Id="rId9"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12.xml"/><Relationship Id="rId7" Type="http://schemas.openxmlformats.org/officeDocument/2006/relationships/image" Target="../media/image8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tags" Target="../tags/tag14.xml"/><Relationship Id="rId4" Type="http://schemas.openxmlformats.org/officeDocument/2006/relationships/tags" Target="../tags/tag13.xml"/><Relationship Id="rId9" Type="http://schemas.openxmlformats.org/officeDocument/2006/relationships/image" Target="../media/image88.png"/></Relationships>
</file>

<file path=ppt/slides/_rels/slide41.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92.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91.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90.png"/><Relationship Id="rId5" Type="http://schemas.openxmlformats.org/officeDocument/2006/relationships/tags" Target="../tags/tag19.xml"/><Relationship Id="rId10" Type="http://schemas.openxmlformats.org/officeDocument/2006/relationships/image" Target="../media/image89.png"/><Relationship Id="rId4" Type="http://schemas.openxmlformats.org/officeDocument/2006/relationships/tags" Target="../tags/tag18.xml"/><Relationship Id="rId9" Type="http://schemas.openxmlformats.org/officeDocument/2006/relationships/slideLayout" Target="../slideLayouts/slideLayout2.xml"/><Relationship Id="rId14" Type="http://schemas.openxmlformats.org/officeDocument/2006/relationships/image" Target="../media/image93.png"/></Relationships>
</file>

<file path=ppt/slides/_rels/slide4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tags" Target="../tags/tag25.xml"/><Relationship Id="rId7" Type="http://schemas.openxmlformats.org/officeDocument/2006/relationships/image" Target="../media/image94.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2.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624519-E875-E4CF-6555-285B0A2D26BB}"/>
              </a:ext>
            </a:extLst>
          </p:cNvPr>
          <p:cNvSpPr>
            <a:spLocks noGrp="1"/>
          </p:cNvSpPr>
          <p:nvPr>
            <p:ph type="sldNum" sz="quarter" idx="12"/>
          </p:nvPr>
        </p:nvSpPr>
        <p:spPr/>
        <p:txBody>
          <a:bodyPr/>
          <a:lstStyle/>
          <a:p>
            <a:pPr>
              <a:defRPr/>
            </a:pPr>
            <a:fld id="{E23FAEE1-48F5-4D69-BDD0-B496C360245A}" type="slidenum">
              <a:rPr lang="en-US" altLang="zh-CN" smtClean="0"/>
              <a:pPr>
                <a:defRPr/>
              </a:pPr>
              <a:t>1</a:t>
            </a:fld>
            <a:endParaRPr lang="en-US" altLang="zh-CN" dirty="0"/>
          </a:p>
        </p:txBody>
      </p:sp>
      <p:sp>
        <p:nvSpPr>
          <p:cNvPr id="6" name="Title 1">
            <a:extLst>
              <a:ext uri="{FF2B5EF4-FFF2-40B4-BE49-F238E27FC236}">
                <a16:creationId xmlns:a16="http://schemas.microsoft.com/office/drawing/2014/main" id="{BF122D3D-D410-4D46-39A8-D043A1800C38}"/>
              </a:ext>
            </a:extLst>
          </p:cNvPr>
          <p:cNvSpPr txBox="1">
            <a:spLocks/>
          </p:cNvSpPr>
          <p:nvPr/>
        </p:nvSpPr>
        <p:spPr>
          <a:xfrm>
            <a:off x="621925" y="1923899"/>
            <a:ext cx="7860470" cy="1263144"/>
          </a:xfrm>
          <a:prstGeom prst="rect">
            <a:avLst/>
          </a:prstGeom>
          <a:solidFill>
            <a:schemeClr val="bg1">
              <a:lumMod val="85000"/>
              <a:alpha val="23000"/>
            </a:schemeClr>
          </a:solidFill>
          <a:effectLst>
            <a:outerShdw blurRad="50800" dist="38100" dir="2700000" algn="tl" rotWithShape="0">
              <a:prstClr val="black">
                <a:alpha val="12000"/>
              </a:prstClr>
            </a:outerShdw>
          </a:effectLst>
        </p:spPr>
        <p:txBody>
          <a:bodyPr vert="horz" anchor="b">
            <a:noAutofit/>
          </a:bodyPr>
          <a:lstStyle>
            <a:lvl1pPr algn="l" rtl="0" eaLnBrk="1" latinLnBrk="0" hangingPunct="1">
              <a:spcBef>
                <a:spcPct val="0"/>
              </a:spcBef>
              <a:buNone/>
              <a:defRPr kumimoji="0" sz="27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fontAlgn="auto">
              <a:spcAft>
                <a:spcPts val="0"/>
              </a:spcAft>
            </a:pPr>
            <a:r>
              <a:rPr lang="zh-CN" altLang="en-US" sz="4800" dirty="0">
                <a:latin typeface="Microsoft YaHei" panose="020B0503020204020204" pitchFamily="34" charset="-122"/>
                <a:ea typeface="Microsoft YaHei" panose="020B0503020204020204" pitchFamily="34" charset="-122"/>
                <a:cs typeface="Arial" panose="020B0604020202020204" pitchFamily="34" charset="0"/>
              </a:rPr>
              <a:t>强激光核物理 进展与展望</a:t>
            </a:r>
            <a:endParaRPr lang="en-US" altLang="zh-CN" sz="4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 name="Content Placeholder 2">
            <a:extLst>
              <a:ext uri="{FF2B5EF4-FFF2-40B4-BE49-F238E27FC236}">
                <a16:creationId xmlns:a16="http://schemas.microsoft.com/office/drawing/2014/main" id="{975CDCA5-3733-B1CA-B616-10312F7586F6}"/>
              </a:ext>
            </a:extLst>
          </p:cNvPr>
          <p:cNvSpPr txBox="1">
            <a:spLocks/>
          </p:cNvSpPr>
          <p:nvPr/>
        </p:nvSpPr>
        <p:spPr>
          <a:xfrm>
            <a:off x="800100" y="3460887"/>
            <a:ext cx="7543799" cy="1351620"/>
          </a:xfrm>
          <a:prstGeom prst="rect">
            <a:avLst/>
          </a:prstGeom>
          <a:effectLst>
            <a:outerShdw blurRad="50800" dist="38100" dir="2700000" algn="tl" rotWithShape="0">
              <a:prstClr val="black">
                <a:alpha val="12000"/>
              </a:prstClr>
            </a:outerShdw>
          </a:effectLst>
        </p:spPr>
        <p:txBody>
          <a:bodyPr vert="horz" lIns="182880" tIns="91440">
            <a:normAutofit fontScale="92500" lnSpcReduction="10000"/>
          </a:bodyPr>
          <a:lstStyle>
            <a:lvl1pPr marL="198882" indent="-198882" algn="l" rtl="0" eaLnBrk="1" latinLnBrk="0" hangingPunct="1">
              <a:spcBef>
                <a:spcPts val="188"/>
              </a:spcBef>
              <a:buClr>
                <a:schemeClr val="accent1"/>
              </a:buClr>
              <a:buSzPct val="80000"/>
              <a:buFont typeface="Wingdings 2"/>
              <a:buChar char=""/>
              <a:defRPr kumimoji="0" sz="2100" kern="1200">
                <a:solidFill>
                  <a:schemeClr val="tx1"/>
                </a:solidFill>
                <a:effectLst/>
                <a:latin typeface="+mn-lt"/>
                <a:ea typeface="+mn-ea"/>
                <a:cs typeface="+mn-cs"/>
              </a:defRPr>
            </a:lvl1pPr>
            <a:lvl2pPr marL="411480" indent="-150876" algn="l" rtl="0" eaLnBrk="1" latinLnBrk="0" hangingPunct="1">
              <a:spcBef>
                <a:spcPts val="188"/>
              </a:spcBef>
              <a:buClr>
                <a:schemeClr val="accent1"/>
              </a:buClr>
              <a:buSzPct val="100000"/>
              <a:buFont typeface="Verdana"/>
              <a:buChar char="◦"/>
              <a:defRPr kumimoji="0" sz="1800" kern="1200">
                <a:solidFill>
                  <a:schemeClr val="tx1"/>
                </a:solidFill>
                <a:latin typeface="+mn-lt"/>
                <a:ea typeface="+mn-ea"/>
                <a:cs typeface="+mn-cs"/>
              </a:defRPr>
            </a:lvl2pPr>
            <a:lvl3pPr marL="589788" indent="-137160" algn="l" rtl="0" eaLnBrk="1" latinLnBrk="0" hangingPunct="1">
              <a:spcBef>
                <a:spcPts val="188"/>
              </a:spcBef>
              <a:buClr>
                <a:schemeClr val="accent2">
                  <a:tint val="85000"/>
                  <a:satMod val="285000"/>
                </a:schemeClr>
              </a:buClr>
              <a:buSzPct val="100000"/>
              <a:buFont typeface="Wingdings 2"/>
              <a:buChar char=""/>
              <a:defRPr kumimoji="0" sz="1650" kern="1200">
                <a:solidFill>
                  <a:schemeClr val="tx1"/>
                </a:solidFill>
                <a:latin typeface="+mn-lt"/>
                <a:ea typeface="+mn-ea"/>
                <a:cs typeface="+mn-cs"/>
              </a:defRPr>
            </a:lvl3pPr>
            <a:lvl4pPr marL="768096" indent="-137160" algn="l" rtl="0" eaLnBrk="1" latinLnBrk="0" hangingPunct="1">
              <a:spcBef>
                <a:spcPts val="173"/>
              </a:spcBef>
              <a:buClr>
                <a:schemeClr val="accent2">
                  <a:tint val="85000"/>
                  <a:satMod val="285000"/>
                </a:schemeClr>
              </a:buClr>
              <a:buSzPct val="112000"/>
              <a:buFont typeface="Verdana"/>
              <a:buChar char="◦"/>
              <a:defRPr kumimoji="0" sz="1425" kern="1200">
                <a:solidFill>
                  <a:schemeClr val="tx1"/>
                </a:solidFill>
                <a:latin typeface="+mn-lt"/>
                <a:ea typeface="+mn-ea"/>
                <a:cs typeface="+mn-cs"/>
              </a:defRPr>
            </a:lvl4pPr>
            <a:lvl5pPr marL="960120" indent="-137160" algn="l" rtl="0" eaLnBrk="1" latinLnBrk="0" hangingPunct="1">
              <a:spcBef>
                <a:spcPts val="188"/>
              </a:spcBef>
              <a:buClr>
                <a:schemeClr val="accent3">
                  <a:tint val="85000"/>
                  <a:satMod val="275000"/>
                </a:schemeClr>
              </a:buClr>
              <a:buSzPct val="100000"/>
              <a:buFont typeface="Wingdings 2"/>
              <a:buChar char=""/>
              <a:defRPr kumimoji="0" sz="1350" kern="1200">
                <a:solidFill>
                  <a:schemeClr val="tx1"/>
                </a:solidFill>
                <a:latin typeface="+mn-lt"/>
                <a:ea typeface="+mn-ea"/>
                <a:cs typeface="+mn-cs"/>
              </a:defRPr>
            </a:lvl5pPr>
            <a:lvl6pPr marL="1117854" indent="-137160" algn="l" rtl="0" eaLnBrk="1" latinLnBrk="0" hangingPunct="1">
              <a:spcBef>
                <a:spcPts val="188"/>
              </a:spcBef>
              <a:buClr>
                <a:schemeClr val="accent3">
                  <a:tint val="85000"/>
                  <a:satMod val="275000"/>
                </a:schemeClr>
              </a:buClr>
              <a:buSzPct val="100000"/>
              <a:buFont typeface="Verdana"/>
              <a:buChar char="◦"/>
              <a:defRPr kumimoji="0" sz="1275" kern="1200" baseline="0">
                <a:solidFill>
                  <a:schemeClr val="tx1"/>
                </a:solidFill>
                <a:latin typeface="+mn-lt"/>
                <a:ea typeface="+mn-ea"/>
                <a:cs typeface="+mn-cs"/>
              </a:defRPr>
            </a:lvl6pPr>
            <a:lvl7pPr marL="1275588" indent="-137160" algn="l" rtl="0" eaLnBrk="1" latinLnBrk="0" hangingPunct="1">
              <a:spcBef>
                <a:spcPts val="191"/>
              </a:spcBef>
              <a:buClr>
                <a:schemeClr val="accent3">
                  <a:tint val="85000"/>
                  <a:satMod val="275000"/>
                </a:schemeClr>
              </a:buClr>
              <a:buSzPct val="100000"/>
              <a:buFont typeface="Wingdings 2"/>
              <a:buChar char=""/>
              <a:defRPr kumimoji="0" sz="1125" kern="1200">
                <a:solidFill>
                  <a:schemeClr val="tx1"/>
                </a:solidFill>
                <a:latin typeface="+mn-lt"/>
                <a:ea typeface="+mn-ea"/>
                <a:cs typeface="+mn-cs"/>
              </a:defRPr>
            </a:lvl7pPr>
            <a:lvl8pPr marL="1440180" indent="-137160" algn="l" rtl="0" eaLnBrk="1" latinLnBrk="0" hangingPunct="1">
              <a:spcBef>
                <a:spcPts val="193"/>
              </a:spcBef>
              <a:buClr>
                <a:schemeClr val="accent3">
                  <a:tint val="85000"/>
                  <a:satMod val="275000"/>
                </a:schemeClr>
              </a:buClr>
              <a:buSzPct val="100000"/>
              <a:buFont typeface="Verdana"/>
              <a:buChar char="◦"/>
              <a:defRPr kumimoji="0" sz="1125" kern="1200" baseline="0">
                <a:solidFill>
                  <a:schemeClr val="tx1"/>
                </a:solidFill>
                <a:latin typeface="+mn-lt"/>
                <a:ea typeface="+mn-ea"/>
                <a:cs typeface="+mn-cs"/>
              </a:defRPr>
            </a:lvl8pPr>
            <a:lvl9pPr marL="1611630" indent="-137160" algn="l" rtl="0" eaLnBrk="1" latinLnBrk="0" hangingPunct="1">
              <a:spcBef>
                <a:spcPts val="191"/>
              </a:spcBef>
              <a:buClr>
                <a:schemeClr val="accent3">
                  <a:tint val="85000"/>
                  <a:satMod val="275000"/>
                </a:schemeClr>
              </a:buClr>
              <a:buSzPct val="100000"/>
              <a:buFont typeface="Wingdings 2"/>
              <a:buChar char=""/>
              <a:defRPr kumimoji="0" sz="1125" kern="1200">
                <a:solidFill>
                  <a:schemeClr val="tx1"/>
                </a:solidFill>
                <a:latin typeface="+mn-lt"/>
                <a:ea typeface="+mn-ea"/>
                <a:cs typeface="+mn-cs"/>
              </a:defRPr>
            </a:lvl9pPr>
            <a:extLst/>
          </a:lstStyle>
          <a:p>
            <a:pPr marL="0" indent="7938" algn="ctr" fontAlgn="auto">
              <a:lnSpc>
                <a:spcPct val="130000"/>
              </a:lnSpc>
              <a:spcAft>
                <a:spcPts val="0"/>
              </a:spcAft>
              <a:buFont typeface="Wingdings 2"/>
              <a:buNone/>
            </a:pPr>
            <a:r>
              <a:rPr lang="zh-CN" altLang="en-US" sz="3200" b="1" spc="600" dirty="0"/>
              <a:t>符长波</a:t>
            </a:r>
            <a:endParaRPr lang="en-US" altLang="zh-CN" sz="3200" b="1" spc="600" dirty="0"/>
          </a:p>
          <a:p>
            <a:pPr marL="0" indent="7938" algn="ctr" fontAlgn="auto">
              <a:lnSpc>
                <a:spcPct val="130000"/>
              </a:lnSpc>
              <a:spcAft>
                <a:spcPts val="0"/>
              </a:spcAft>
              <a:buFont typeface="Wingdings 2"/>
              <a:buNone/>
            </a:pPr>
            <a:r>
              <a:rPr lang="zh-CN" altLang="en-US" sz="2000" spc="600" dirty="0"/>
              <a:t>复旦大学</a:t>
            </a:r>
            <a:endParaRPr lang="en-US" altLang="zh-CN" sz="2000" spc="600" dirty="0"/>
          </a:p>
          <a:p>
            <a:pPr marL="0" indent="0" algn="ctr" fontAlgn="auto">
              <a:spcAft>
                <a:spcPts val="0"/>
              </a:spcAft>
              <a:buFont typeface="Wingdings 2"/>
              <a:buNone/>
            </a:pPr>
            <a:r>
              <a:rPr lang="zh-CN" altLang="zh-CN" sz="2000" dirty="0"/>
              <a:t>2</a:t>
            </a:r>
            <a:r>
              <a:rPr lang="en-US" altLang="zh-CN" sz="2000" dirty="0"/>
              <a:t>025.11.23</a:t>
            </a:r>
          </a:p>
        </p:txBody>
      </p:sp>
    </p:spTree>
    <p:extLst>
      <p:ext uri="{BB962C8B-B14F-4D97-AF65-F5344CB8AC3E}">
        <p14:creationId xmlns:p14="http://schemas.microsoft.com/office/powerpoint/2010/main" val="133104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7A19-7D75-2621-BD61-38A5F96FD986}"/>
              </a:ext>
            </a:extLst>
          </p:cNvPr>
          <p:cNvSpPr>
            <a:spLocks noGrp="1"/>
          </p:cNvSpPr>
          <p:nvPr>
            <p:ph type="title"/>
          </p:nvPr>
        </p:nvSpPr>
        <p:spPr/>
        <p:txBody>
          <a:bodyPr/>
          <a:lstStyle/>
          <a:p>
            <a:r>
              <a:rPr lang="en-US" dirty="0" err="1"/>
              <a:t>强激光驱动的等离子体环境</a:t>
            </a:r>
            <a:endParaRPr lang="en-US" dirty="0"/>
          </a:p>
        </p:txBody>
      </p:sp>
      <p:sp>
        <p:nvSpPr>
          <p:cNvPr id="3" name="Content Placeholder 2">
            <a:extLst>
              <a:ext uri="{FF2B5EF4-FFF2-40B4-BE49-F238E27FC236}">
                <a16:creationId xmlns:a16="http://schemas.microsoft.com/office/drawing/2014/main" id="{BBFAA48D-E12E-9DCA-2D52-D19970253CBB}"/>
              </a:ext>
            </a:extLst>
          </p:cNvPr>
          <p:cNvSpPr>
            <a:spLocks noGrp="1"/>
          </p:cNvSpPr>
          <p:nvPr>
            <p:ph idx="1"/>
          </p:nvPr>
        </p:nvSpPr>
        <p:spPr/>
        <p:txBody>
          <a:bodyPr/>
          <a:lstStyle/>
          <a:p>
            <a:r>
              <a:rPr lang="en-US" dirty="0" err="1"/>
              <a:t>等离子体中核过程的特殊性</a:t>
            </a:r>
            <a:endParaRPr lang="en-US" dirty="0"/>
          </a:p>
        </p:txBody>
      </p:sp>
      <p:sp>
        <p:nvSpPr>
          <p:cNvPr id="4" name="Date Placeholder 3">
            <a:extLst>
              <a:ext uri="{FF2B5EF4-FFF2-40B4-BE49-F238E27FC236}">
                <a16:creationId xmlns:a16="http://schemas.microsoft.com/office/drawing/2014/main" id="{E60988CF-4960-2240-A9ED-51D9B1F3C992}"/>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5" name="Slide Number Placeholder 4">
            <a:extLst>
              <a:ext uri="{FF2B5EF4-FFF2-40B4-BE49-F238E27FC236}">
                <a16:creationId xmlns:a16="http://schemas.microsoft.com/office/drawing/2014/main" id="{5D839FEF-0BFE-F898-8A5C-FD52B090E3EB}"/>
              </a:ext>
            </a:extLst>
          </p:cNvPr>
          <p:cNvSpPr>
            <a:spLocks noGrp="1"/>
          </p:cNvSpPr>
          <p:nvPr>
            <p:ph type="sldNum" sz="quarter" idx="12"/>
          </p:nvPr>
        </p:nvSpPr>
        <p:spPr/>
        <p:txBody>
          <a:bodyPr/>
          <a:lstStyle/>
          <a:p>
            <a:pPr>
              <a:defRPr/>
            </a:pPr>
            <a:fld id="{E23FAEE1-48F5-4D69-BDD0-B496C360245A}" type="slidenum">
              <a:rPr lang="en-US" altLang="zh-CN" smtClean="0"/>
              <a:pPr>
                <a:defRPr/>
              </a:pPr>
              <a:t>10</a:t>
            </a:fld>
            <a:endParaRPr lang="en-US" altLang="zh-CN" dirty="0"/>
          </a:p>
        </p:txBody>
      </p:sp>
      <p:pic>
        <p:nvPicPr>
          <p:cNvPr id="6" name="Picture 5">
            <a:extLst>
              <a:ext uri="{FF2B5EF4-FFF2-40B4-BE49-F238E27FC236}">
                <a16:creationId xmlns:a16="http://schemas.microsoft.com/office/drawing/2014/main" id="{FB49D7A8-3BD9-CA6D-695C-ECBD48C23994}"/>
              </a:ext>
            </a:extLst>
          </p:cNvPr>
          <p:cNvPicPr>
            <a:picLocks noChangeAspect="1"/>
          </p:cNvPicPr>
          <p:nvPr/>
        </p:nvPicPr>
        <p:blipFill>
          <a:blip r:embed="rId2"/>
          <a:stretch>
            <a:fillRect/>
          </a:stretch>
        </p:blipFill>
        <p:spPr>
          <a:xfrm>
            <a:off x="5029200" y="1666372"/>
            <a:ext cx="2616473" cy="2717756"/>
          </a:xfrm>
          <a:prstGeom prst="rect">
            <a:avLst/>
          </a:prstGeom>
        </p:spPr>
      </p:pic>
      <p:sp>
        <p:nvSpPr>
          <p:cNvPr id="7" name="Content Placeholder 2">
            <a:extLst>
              <a:ext uri="{FF2B5EF4-FFF2-40B4-BE49-F238E27FC236}">
                <a16:creationId xmlns:a16="http://schemas.microsoft.com/office/drawing/2014/main" id="{AB8A247F-3ED1-EA71-AE6C-DDF9900262B9}"/>
              </a:ext>
            </a:extLst>
          </p:cNvPr>
          <p:cNvSpPr txBox="1">
            <a:spLocks/>
          </p:cNvSpPr>
          <p:nvPr/>
        </p:nvSpPr>
        <p:spPr>
          <a:xfrm>
            <a:off x="1541318" y="1774715"/>
            <a:ext cx="3252831" cy="2171700"/>
          </a:xfrm>
          <a:prstGeom prst="rect">
            <a:avLst/>
          </a:prstGeom>
        </p:spPr>
        <p:txBody>
          <a:bodyPr vert="horz" lIns="137160" tIns="6858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fontAlgn="auto">
              <a:spcAft>
                <a:spcPts val="0"/>
              </a:spcAft>
            </a:pPr>
            <a:r>
              <a:rPr lang="zh-CN" altLang="en-US" sz="1350" dirty="0"/>
              <a:t>弱相互作用相关核过程与核外电子</a:t>
            </a:r>
            <a:endParaRPr lang="en-US" altLang="zh-CN" sz="1350" dirty="0"/>
          </a:p>
          <a:p>
            <a:pPr lvl="1" fontAlgn="auto">
              <a:spcAft>
                <a:spcPts val="0"/>
              </a:spcAft>
            </a:pPr>
            <a:r>
              <a:rPr lang="zh-CN" altLang="en-US" sz="1200" dirty="0"/>
              <a:t>中性</a:t>
            </a:r>
            <a:r>
              <a:rPr lang="en-US" altLang="zh-CN" sz="1200" baseline="30000" dirty="0"/>
              <a:t>7</a:t>
            </a:r>
            <a:r>
              <a:rPr lang="en-US" altLang="zh-CN" sz="1200" dirty="0"/>
              <a:t>Be</a:t>
            </a:r>
            <a:r>
              <a:rPr lang="zh-CN" altLang="en-US" sz="1200" dirty="0"/>
              <a:t>寿命：</a:t>
            </a:r>
            <a:r>
              <a:rPr lang="en-US" altLang="zh-CN" sz="1200" dirty="0"/>
              <a:t>53d</a:t>
            </a:r>
          </a:p>
          <a:p>
            <a:pPr lvl="1" fontAlgn="auto">
              <a:spcAft>
                <a:spcPts val="0"/>
              </a:spcAft>
            </a:pPr>
            <a:r>
              <a:rPr lang="en-US" altLang="zh-CN" sz="1200" baseline="30000" dirty="0"/>
              <a:t>7</a:t>
            </a:r>
            <a:r>
              <a:rPr lang="en-US" altLang="zh-CN" sz="1200" dirty="0"/>
              <a:t>Be</a:t>
            </a:r>
            <a:r>
              <a:rPr lang="en-US" altLang="zh-CN" sz="1200" baseline="30000" dirty="0"/>
              <a:t>4+</a:t>
            </a:r>
            <a:r>
              <a:rPr lang="zh-CN" altLang="en-US" sz="1200" dirty="0"/>
              <a:t>寿命</a:t>
            </a:r>
            <a:r>
              <a:rPr lang="en-US" altLang="zh-CN" sz="1200" dirty="0"/>
              <a:t>:</a:t>
            </a:r>
            <a:r>
              <a:rPr lang="zh-CN" altLang="en-US" sz="1200" dirty="0"/>
              <a:t>稳定</a:t>
            </a:r>
            <a:endParaRPr lang="en-US" altLang="zh-CN" sz="1200" dirty="0"/>
          </a:p>
        </p:txBody>
      </p:sp>
      <p:pic>
        <p:nvPicPr>
          <p:cNvPr id="8" name="Picture 7">
            <a:extLst>
              <a:ext uri="{FF2B5EF4-FFF2-40B4-BE49-F238E27FC236}">
                <a16:creationId xmlns:a16="http://schemas.microsoft.com/office/drawing/2014/main" id="{C496EFB9-7611-5176-5FE2-B1117FE0CE18}"/>
              </a:ext>
            </a:extLst>
          </p:cNvPr>
          <p:cNvPicPr>
            <a:picLocks noChangeAspect="1"/>
          </p:cNvPicPr>
          <p:nvPr/>
        </p:nvPicPr>
        <p:blipFill>
          <a:blip r:embed="rId3"/>
          <a:stretch>
            <a:fillRect/>
          </a:stretch>
        </p:blipFill>
        <p:spPr>
          <a:xfrm>
            <a:off x="1767980" y="2991556"/>
            <a:ext cx="2909036" cy="1371600"/>
          </a:xfrm>
          <a:prstGeom prst="rect">
            <a:avLst/>
          </a:prstGeom>
        </p:spPr>
      </p:pic>
    </p:spTree>
    <p:extLst>
      <p:ext uri="{BB962C8B-B14F-4D97-AF65-F5344CB8AC3E}">
        <p14:creationId xmlns:p14="http://schemas.microsoft.com/office/powerpoint/2010/main" val="1810513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96659-500F-8933-2F48-780A18B647C8}"/>
              </a:ext>
            </a:extLst>
          </p:cNvPr>
          <p:cNvSpPr>
            <a:spLocks noGrp="1"/>
          </p:cNvSpPr>
          <p:nvPr>
            <p:ph type="title"/>
          </p:nvPr>
        </p:nvSpPr>
        <p:spPr/>
        <p:txBody>
          <a:bodyPr>
            <a:normAutofit fontScale="90000"/>
          </a:bodyPr>
          <a:lstStyle/>
          <a:p>
            <a:r>
              <a:rPr lang="en-US" sz="1500" dirty="0" err="1"/>
              <a:t>强激光核物理进展例</a:t>
            </a:r>
            <a:r>
              <a:rPr lang="zh-CN" altLang="en-US" sz="1500" dirty="0"/>
              <a:t>：</a:t>
            </a:r>
            <a:br>
              <a:rPr lang="en-US" altLang="zh-CN" dirty="0"/>
            </a:br>
            <a:r>
              <a:rPr lang="en-US" altLang="zh-CN" dirty="0"/>
              <a:t>D-Li</a:t>
            </a:r>
            <a:r>
              <a:rPr lang="zh-CN" altLang="en-US" dirty="0"/>
              <a:t>等离子体喷流对撞</a:t>
            </a:r>
            <a:endParaRPr lang="en-US" dirty="0"/>
          </a:p>
        </p:txBody>
      </p:sp>
      <p:sp>
        <p:nvSpPr>
          <p:cNvPr id="4" name="Date Placeholder 3">
            <a:extLst>
              <a:ext uri="{FF2B5EF4-FFF2-40B4-BE49-F238E27FC236}">
                <a16:creationId xmlns:a16="http://schemas.microsoft.com/office/drawing/2014/main" id="{8A2672D9-05A9-CAA1-340C-121361EE694B}"/>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5" name="Slide Number Placeholder 4">
            <a:extLst>
              <a:ext uri="{FF2B5EF4-FFF2-40B4-BE49-F238E27FC236}">
                <a16:creationId xmlns:a16="http://schemas.microsoft.com/office/drawing/2014/main" id="{1A603648-AE6D-1A37-927E-BB8D9D398796}"/>
              </a:ext>
            </a:extLst>
          </p:cNvPr>
          <p:cNvSpPr>
            <a:spLocks noGrp="1"/>
          </p:cNvSpPr>
          <p:nvPr>
            <p:ph type="sldNum" sz="quarter" idx="12"/>
          </p:nvPr>
        </p:nvSpPr>
        <p:spPr/>
        <p:txBody>
          <a:bodyPr/>
          <a:lstStyle/>
          <a:p>
            <a:pPr>
              <a:defRPr/>
            </a:pPr>
            <a:fld id="{E23FAEE1-48F5-4D69-BDD0-B496C360245A}" type="slidenum">
              <a:rPr lang="en-US" altLang="zh-CN" smtClean="0"/>
              <a:pPr>
                <a:defRPr/>
              </a:pPr>
              <a:t>11</a:t>
            </a:fld>
            <a:endParaRPr lang="en-US" altLang="zh-CN" dirty="0"/>
          </a:p>
        </p:txBody>
      </p:sp>
      <p:pic>
        <p:nvPicPr>
          <p:cNvPr id="3" name="Picture 2">
            <a:extLst>
              <a:ext uri="{FF2B5EF4-FFF2-40B4-BE49-F238E27FC236}">
                <a16:creationId xmlns:a16="http://schemas.microsoft.com/office/drawing/2014/main" id="{1E705EAE-E78E-28F9-8EFE-AB92AE589725}"/>
              </a:ext>
            </a:extLst>
          </p:cNvPr>
          <p:cNvPicPr>
            <a:picLocks noChangeAspect="1"/>
          </p:cNvPicPr>
          <p:nvPr/>
        </p:nvPicPr>
        <p:blipFill>
          <a:blip r:embed="rId2"/>
          <a:stretch>
            <a:fillRect/>
          </a:stretch>
        </p:blipFill>
        <p:spPr>
          <a:xfrm>
            <a:off x="1752600" y="1034564"/>
            <a:ext cx="5143500" cy="3546675"/>
          </a:xfrm>
          <a:prstGeom prst="rect">
            <a:avLst/>
          </a:prstGeom>
        </p:spPr>
      </p:pic>
      <p:sp>
        <p:nvSpPr>
          <p:cNvPr id="6" name="TextBox 5">
            <a:extLst>
              <a:ext uri="{FF2B5EF4-FFF2-40B4-BE49-F238E27FC236}">
                <a16:creationId xmlns:a16="http://schemas.microsoft.com/office/drawing/2014/main" id="{143E2BC9-0ACD-03DC-3635-203076E0829D}"/>
              </a:ext>
            </a:extLst>
          </p:cNvPr>
          <p:cNvSpPr txBox="1"/>
          <p:nvPr/>
        </p:nvSpPr>
        <p:spPr>
          <a:xfrm>
            <a:off x="2819400" y="4558725"/>
            <a:ext cx="3284874" cy="584775"/>
          </a:xfrm>
          <a:prstGeom prst="rect">
            <a:avLst/>
          </a:prstGeom>
          <a:noFill/>
        </p:spPr>
        <p:txBody>
          <a:bodyPr wrap="none" rtlCol="0">
            <a:spAutoFit/>
          </a:bodyPr>
          <a:lstStyle/>
          <a:p>
            <a:r>
              <a:rPr lang="en-US" dirty="0" err="1"/>
              <a:t>神光II强激光装置</a:t>
            </a:r>
            <a:endParaRPr lang="en-US" dirty="0"/>
          </a:p>
        </p:txBody>
      </p:sp>
    </p:spTree>
    <p:extLst>
      <p:ext uri="{BB962C8B-B14F-4D97-AF65-F5344CB8AC3E}">
        <p14:creationId xmlns:p14="http://schemas.microsoft.com/office/powerpoint/2010/main" val="1751342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p:txBody>
      </p:sp>
      <p:pic>
        <p:nvPicPr>
          <p:cNvPr id="5" name="Picture 4" descr="IMG_20150523_131422.jpg"/>
          <p:cNvPicPr>
            <a:picLocks noChangeAspect="1"/>
          </p:cNvPicPr>
          <p:nvPr/>
        </p:nvPicPr>
        <p:blipFill rotWithShape="1">
          <a:blip r:embed="rId3" cstate="print">
            <a:extLst>
              <a:ext uri="{28A0092B-C50C-407E-A947-70E740481C1C}">
                <a14:useLocalDpi xmlns:a14="http://schemas.microsoft.com/office/drawing/2010/main" val="0"/>
              </a:ext>
            </a:extLst>
          </a:blip>
          <a:srcRect r="23226"/>
          <a:stretch/>
        </p:blipFill>
        <p:spPr>
          <a:xfrm>
            <a:off x="4372278" y="2341662"/>
            <a:ext cx="3085952" cy="2744689"/>
          </a:xfrm>
          <a:prstGeom prst="rect">
            <a:avLst/>
          </a:prstGeom>
        </p:spPr>
      </p:pic>
      <p:pic>
        <p:nvPicPr>
          <p:cNvPr id="4" name="Picture 3" descr="IMG_20150523_13081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863" y="0"/>
            <a:ext cx="2888273" cy="5143500"/>
          </a:xfrm>
          <a:prstGeom prst="rect">
            <a:avLst/>
          </a:prstGeom>
        </p:spPr>
      </p:pic>
      <p:pic>
        <p:nvPicPr>
          <p:cNvPr id="6" name="Picture 5" descr="IMG_20150522_15522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2278" y="-15586"/>
            <a:ext cx="3050499" cy="2266950"/>
          </a:xfrm>
          <a:prstGeom prst="rect">
            <a:avLst/>
          </a:prstGeom>
        </p:spPr>
      </p:pic>
      <p:sp>
        <p:nvSpPr>
          <p:cNvPr id="7" name="Date Placeholder 6"/>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defRPr/>
            </a:pPr>
            <a:r>
              <a:rPr lang="en-US" altLang="zh-CN"/>
              <a:t>FU-CB-20220801</a:t>
            </a:r>
            <a:endParaRPr lang="en-US" altLang="zh-CN" dirty="0"/>
          </a:p>
        </p:txBody>
      </p:sp>
      <p:sp>
        <p:nvSpPr>
          <p:cNvPr id="8" name="Slide Number Placeholder 7"/>
          <p:cNvSpPr>
            <a:spLocks noGrp="1"/>
          </p:cNvSpPr>
          <p:nvPr>
            <p:ph type="sldNum" sz="quarter" idx="12"/>
          </p:nvPr>
        </p:nvSpPr>
        <p:spPr/>
        <p:txBody>
          <a:bodyPr/>
          <a:lstStyle/>
          <a:p>
            <a:pPr>
              <a:defRPr/>
            </a:pPr>
            <a:fld id="{E23FAEE1-48F5-4D69-BDD0-B496C360245A}" type="slidenum">
              <a:rPr lang="en-US" altLang="zh-CN" smtClean="0"/>
              <a:pPr>
                <a:defRPr/>
              </a:pPr>
              <a:t>12</a:t>
            </a:fld>
            <a:endParaRPr lang="en-US" altLang="zh-CN"/>
          </a:p>
        </p:txBody>
      </p:sp>
    </p:spTree>
    <p:extLst>
      <p:ext uri="{BB962C8B-B14F-4D97-AF65-F5344CB8AC3E}">
        <p14:creationId xmlns:p14="http://schemas.microsoft.com/office/powerpoint/2010/main" val="2039858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中子产额计算结果</a:t>
            </a:r>
          </a:p>
        </p:txBody>
      </p:sp>
      <p:sp>
        <p:nvSpPr>
          <p:cNvPr id="3" name="Content Placeholder 2"/>
          <p:cNvSpPr>
            <a:spLocks noGrp="1"/>
          </p:cNvSpPr>
          <p:nvPr>
            <p:ph idx="1"/>
          </p:nvPr>
        </p:nvSpPr>
        <p:spPr>
          <a:xfrm>
            <a:off x="3749993" y="3578782"/>
            <a:ext cx="3846083" cy="857249"/>
          </a:xfrm>
        </p:spPr>
        <p:txBody>
          <a:bodyPr>
            <a:normAutofit/>
          </a:bodyPr>
          <a:lstStyle/>
          <a:p>
            <a:r>
              <a:rPr lang="zh-CN" altLang="en-US" dirty="0"/>
              <a:t>不考虑自生磁场情况下，理论值比实验观测值大约</a:t>
            </a:r>
            <a:r>
              <a:rPr lang="en-US" altLang="zh-CN" b="1" dirty="0">
                <a:solidFill>
                  <a:srgbClr val="FF0000"/>
                </a:solidFill>
              </a:rPr>
              <a:t>8</a:t>
            </a:r>
            <a:r>
              <a:rPr lang="zh-CN" altLang="en-US" b="1" dirty="0">
                <a:solidFill>
                  <a:srgbClr val="FF0000"/>
                </a:solidFill>
              </a:rPr>
              <a:t>倍</a:t>
            </a:r>
            <a:r>
              <a:rPr lang="zh-CN" altLang="en-US" dirty="0"/>
              <a:t>！</a:t>
            </a:r>
            <a:endParaRPr lang="en-US" dirty="0"/>
          </a:p>
        </p:txBody>
      </p:sp>
      <p:sp>
        <p:nvSpPr>
          <p:cNvPr id="4" name="Date Placeholder 3"/>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defRPr/>
            </a:pPr>
            <a:r>
              <a:rPr lang="en-US" altLang="zh-CN"/>
              <a:t>FU-CB-20220801</a:t>
            </a:r>
            <a:endParaRPr lang="en-US" altLang="zh-CN" dirty="0"/>
          </a:p>
        </p:txBody>
      </p:sp>
      <p:sp>
        <p:nvSpPr>
          <p:cNvPr id="5" name="Slide Number Placeholder 4"/>
          <p:cNvSpPr>
            <a:spLocks noGrp="1"/>
          </p:cNvSpPr>
          <p:nvPr>
            <p:ph type="sldNum" sz="quarter" idx="12"/>
          </p:nvPr>
        </p:nvSpPr>
        <p:spPr/>
        <p:txBody>
          <a:bodyPr/>
          <a:lstStyle/>
          <a:p>
            <a:pPr>
              <a:defRPr/>
            </a:pPr>
            <a:fld id="{E23FAEE1-48F5-4D69-BDD0-B496C360245A}" type="slidenum">
              <a:rPr lang="en-US" altLang="zh-CN" smtClean="0"/>
              <a:pPr>
                <a:defRPr/>
              </a:pPr>
              <a:t>13</a:t>
            </a:fld>
            <a:endParaRPr lang="en-US" altLang="zh-CN"/>
          </a:p>
        </p:txBody>
      </p:sp>
      <p:pic>
        <p:nvPicPr>
          <p:cNvPr id="6" name="Picture 5"/>
          <p:cNvPicPr>
            <a:picLocks noChangeAspect="1"/>
          </p:cNvPicPr>
          <p:nvPr/>
        </p:nvPicPr>
        <p:blipFill>
          <a:blip r:embed="rId2"/>
          <a:stretch>
            <a:fillRect/>
          </a:stretch>
        </p:blipFill>
        <p:spPr>
          <a:xfrm>
            <a:off x="1242508" y="1127312"/>
            <a:ext cx="2415092" cy="1476854"/>
          </a:xfrm>
          <a:prstGeom prst="rect">
            <a:avLst/>
          </a:prstGeom>
        </p:spPr>
      </p:pic>
      <p:pic>
        <p:nvPicPr>
          <p:cNvPr id="7" name="Picture 6"/>
          <p:cNvPicPr>
            <a:picLocks noChangeAspect="1"/>
          </p:cNvPicPr>
          <p:nvPr/>
        </p:nvPicPr>
        <p:blipFill>
          <a:blip r:embed="rId3"/>
          <a:stretch>
            <a:fillRect/>
          </a:stretch>
        </p:blipFill>
        <p:spPr>
          <a:xfrm>
            <a:off x="1228653" y="2604166"/>
            <a:ext cx="2621280" cy="2266399"/>
          </a:xfrm>
          <a:prstGeom prst="rect">
            <a:avLst/>
          </a:prstGeom>
        </p:spPr>
      </p:pic>
      <p:sp>
        <p:nvSpPr>
          <p:cNvPr id="9" name="Rectangle 8"/>
          <p:cNvSpPr/>
          <p:nvPr/>
        </p:nvSpPr>
        <p:spPr>
          <a:xfrm>
            <a:off x="3985331" y="4309179"/>
            <a:ext cx="3429000" cy="507831"/>
          </a:xfrm>
          <a:prstGeom prst="rect">
            <a:avLst/>
          </a:prstGeom>
        </p:spPr>
        <p:txBody>
          <a:bodyPr>
            <a:spAutoFit/>
          </a:bodyPr>
          <a:lstStyle/>
          <a:p>
            <a:r>
              <a:rPr lang="en-US" sz="1350" b="1" dirty="0">
                <a:solidFill>
                  <a:srgbClr val="FF0000"/>
                </a:solidFill>
                <a:latin typeface="Times" charset="0"/>
              </a:rPr>
              <a:t>PHYSICAL REVIEW C 96, 055801 (2017)</a:t>
            </a:r>
            <a:br>
              <a:rPr lang="en-US" sz="1350" b="1" dirty="0">
                <a:solidFill>
                  <a:srgbClr val="FF0000"/>
                </a:solidFill>
                <a:latin typeface="Times" charset="0"/>
              </a:rPr>
            </a:br>
            <a:endParaRPr lang="en-US" sz="1350" b="1" dirty="0">
              <a:solidFill>
                <a:srgbClr val="FF0000"/>
              </a:solidFill>
            </a:endParaRPr>
          </a:p>
        </p:txBody>
      </p:sp>
      <p:pic>
        <p:nvPicPr>
          <p:cNvPr id="10" name="Picture 9" descr="TOF.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1386" y="1107142"/>
            <a:ext cx="3035966" cy="2278745"/>
          </a:xfrm>
          <a:prstGeom prst="rect">
            <a:avLst/>
          </a:prstGeom>
        </p:spPr>
      </p:pic>
    </p:spTree>
    <p:extLst>
      <p:ext uri="{BB962C8B-B14F-4D97-AF65-F5344CB8AC3E}">
        <p14:creationId xmlns:p14="http://schemas.microsoft.com/office/powerpoint/2010/main" val="225370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0" y="454819"/>
            <a:ext cx="6858000" cy="516731"/>
          </a:xfrm>
        </p:spPr>
        <p:txBody>
          <a:bodyPr>
            <a:normAutofit/>
          </a:bodyPr>
          <a:lstStyle/>
          <a:p>
            <a:r>
              <a:rPr lang="en-US" sz="2100" dirty="0"/>
              <a:t>Where did the n products come from?</a:t>
            </a:r>
          </a:p>
        </p:txBody>
      </p:sp>
      <p:sp>
        <p:nvSpPr>
          <p:cNvPr id="3" name="Date Placeholder 2"/>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defRPr/>
            </a:pPr>
            <a:r>
              <a:rPr lang="en-US" altLang="zh-CN"/>
              <a:t>FU-CB-20220801</a:t>
            </a:r>
            <a:endParaRPr lang="en-US" altLang="zh-CN" dirty="0"/>
          </a:p>
        </p:txBody>
      </p:sp>
      <p:sp>
        <p:nvSpPr>
          <p:cNvPr id="5" name="Slide Number Placeholder 4"/>
          <p:cNvSpPr>
            <a:spLocks noGrp="1"/>
          </p:cNvSpPr>
          <p:nvPr>
            <p:ph type="sldNum" sz="quarter" idx="12"/>
          </p:nvPr>
        </p:nvSpPr>
        <p:spPr/>
        <p:txBody>
          <a:bodyPr/>
          <a:lstStyle/>
          <a:p>
            <a:pPr>
              <a:defRPr/>
            </a:pPr>
            <a:fld id="{E23FAEE1-48F5-4D69-BDD0-B496C360245A}" type="slidenum">
              <a:rPr lang="en-US" altLang="zh-CN" smtClean="0"/>
              <a:pPr>
                <a:defRPr/>
              </a:pPr>
              <a:t>14</a:t>
            </a:fld>
            <a:endParaRPr lang="en-US" altLang="zh-CN"/>
          </a:p>
        </p:txBody>
      </p:sp>
      <p:pic>
        <p:nvPicPr>
          <p:cNvPr id="106" name="Picture 105"/>
          <p:cNvPicPr>
            <a:picLocks noChangeAspect="1"/>
          </p:cNvPicPr>
          <p:nvPr/>
        </p:nvPicPr>
        <p:blipFill>
          <a:blip r:embed="rId2"/>
          <a:stretch>
            <a:fillRect/>
          </a:stretch>
        </p:blipFill>
        <p:spPr>
          <a:xfrm>
            <a:off x="2286000" y="1047750"/>
            <a:ext cx="5257800" cy="3833312"/>
          </a:xfrm>
          <a:prstGeom prst="rect">
            <a:avLst/>
          </a:prstGeom>
        </p:spPr>
      </p:pic>
    </p:spTree>
    <p:extLst>
      <p:ext uri="{BB962C8B-B14F-4D97-AF65-F5344CB8AC3E}">
        <p14:creationId xmlns:p14="http://schemas.microsoft.com/office/powerpoint/2010/main" val="3629921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DCC0-2F80-FDBE-888B-B350742B3F36}"/>
              </a:ext>
            </a:extLst>
          </p:cNvPr>
          <p:cNvSpPr>
            <a:spLocks noGrp="1"/>
          </p:cNvSpPr>
          <p:nvPr>
            <p:ph type="title"/>
          </p:nvPr>
        </p:nvSpPr>
        <p:spPr/>
        <p:txBody>
          <a:bodyPr/>
          <a:lstStyle/>
          <a:p>
            <a:r>
              <a:rPr lang="en-US" dirty="0" err="1"/>
              <a:t>自刻度方法</a:t>
            </a:r>
            <a:endParaRPr lang="en-US" dirty="0"/>
          </a:p>
        </p:txBody>
      </p:sp>
      <p:sp>
        <p:nvSpPr>
          <p:cNvPr id="3" name="Content Placeholder 2">
            <a:extLst>
              <a:ext uri="{FF2B5EF4-FFF2-40B4-BE49-F238E27FC236}">
                <a16:creationId xmlns:a16="http://schemas.microsoft.com/office/drawing/2014/main" id="{E47FDF68-3FF4-03BE-BB6A-162A0A366FF9}"/>
              </a:ext>
            </a:extLst>
          </p:cNvPr>
          <p:cNvSpPr>
            <a:spLocks noGrp="1"/>
          </p:cNvSpPr>
          <p:nvPr>
            <p:ph idx="1"/>
          </p:nvPr>
        </p:nvSpPr>
        <p:spPr>
          <a:xfrm>
            <a:off x="533400" y="1434539"/>
            <a:ext cx="3048000" cy="3257550"/>
          </a:xfrm>
        </p:spPr>
        <p:txBody>
          <a:bodyPr>
            <a:normAutofit fontScale="92500" lnSpcReduction="20000"/>
          </a:bodyPr>
          <a:lstStyle/>
          <a:p>
            <a:r>
              <a:rPr lang="en-US" dirty="0" err="1"/>
              <a:t>由于等离子体的</a:t>
            </a:r>
            <a:r>
              <a:rPr lang="en-US" b="1" dirty="0" err="1">
                <a:solidFill>
                  <a:srgbClr val="2136EC"/>
                </a:solidFill>
              </a:rPr>
              <a:t>不稳定性</a:t>
            </a:r>
            <a:r>
              <a:rPr lang="zh-CN" altLang="en-US" dirty="0"/>
              <a:t>，以及等离子体中</a:t>
            </a:r>
            <a:r>
              <a:rPr lang="zh-CN" altLang="en-US" b="1" dirty="0">
                <a:solidFill>
                  <a:srgbClr val="2136EC"/>
                </a:solidFill>
              </a:rPr>
              <a:t>自生磁场</a:t>
            </a:r>
            <a:r>
              <a:rPr lang="zh-CN" altLang="en-US" dirty="0"/>
              <a:t>的影响，核截面测量存在较大误差</a:t>
            </a:r>
            <a:endParaRPr lang="en-US" altLang="zh-CN" dirty="0"/>
          </a:p>
          <a:p>
            <a:r>
              <a:rPr lang="en-US" dirty="0" err="1"/>
              <a:t>通告PIC模拟</a:t>
            </a:r>
            <a:r>
              <a:rPr lang="zh-CN" altLang="en-US" dirty="0"/>
              <a:t>，获得离子空间和能量分布比例关系，实现所谓的自刻度。极大提高了测量精度</a:t>
            </a:r>
            <a:endParaRPr lang="en-US" altLang="zh-CN" dirty="0"/>
          </a:p>
          <a:p>
            <a:r>
              <a:rPr lang="en-US" dirty="0"/>
              <a:t>D-</a:t>
            </a:r>
            <a:r>
              <a:rPr lang="en-US" dirty="0" err="1"/>
              <a:t>D反应和D</a:t>
            </a:r>
            <a:r>
              <a:rPr lang="en-US" dirty="0"/>
              <a:t>-</a:t>
            </a:r>
            <a:r>
              <a:rPr lang="en-US" dirty="0" err="1"/>
              <a:t>Li反应</a:t>
            </a:r>
            <a:r>
              <a:rPr lang="en-US" b="1" dirty="0" err="1">
                <a:solidFill>
                  <a:srgbClr val="2136EC"/>
                </a:solidFill>
              </a:rPr>
              <a:t>截面的比值</a:t>
            </a:r>
            <a:r>
              <a:rPr lang="en-US" dirty="0" err="1"/>
              <a:t>对激光</a:t>
            </a:r>
            <a:r>
              <a:rPr lang="zh-CN" altLang="en-US" dirty="0"/>
              <a:t>、磁场等</a:t>
            </a:r>
            <a:r>
              <a:rPr lang="en-US" dirty="0" err="1"/>
              <a:t>参数</a:t>
            </a:r>
            <a:r>
              <a:rPr lang="en-US" b="1" dirty="0" err="1">
                <a:solidFill>
                  <a:srgbClr val="2136EC"/>
                </a:solidFill>
              </a:rPr>
              <a:t>依赖关系极小</a:t>
            </a:r>
            <a:endParaRPr lang="en-US" b="1" dirty="0">
              <a:solidFill>
                <a:srgbClr val="2136EC"/>
              </a:solidFill>
            </a:endParaRPr>
          </a:p>
        </p:txBody>
      </p:sp>
      <p:sp>
        <p:nvSpPr>
          <p:cNvPr id="4" name="Date Placeholder 3">
            <a:extLst>
              <a:ext uri="{FF2B5EF4-FFF2-40B4-BE49-F238E27FC236}">
                <a16:creationId xmlns:a16="http://schemas.microsoft.com/office/drawing/2014/main" id="{85B32888-25BB-393F-19E5-5B9D5B91CAF7}"/>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5" name="Slide Number Placeholder 4">
            <a:extLst>
              <a:ext uri="{FF2B5EF4-FFF2-40B4-BE49-F238E27FC236}">
                <a16:creationId xmlns:a16="http://schemas.microsoft.com/office/drawing/2014/main" id="{0BB65665-DD7D-92DA-1D54-7F3AF8AE9E70}"/>
              </a:ext>
            </a:extLst>
          </p:cNvPr>
          <p:cNvSpPr>
            <a:spLocks noGrp="1"/>
          </p:cNvSpPr>
          <p:nvPr>
            <p:ph type="sldNum" sz="quarter" idx="12"/>
          </p:nvPr>
        </p:nvSpPr>
        <p:spPr/>
        <p:txBody>
          <a:bodyPr/>
          <a:lstStyle/>
          <a:p>
            <a:pPr>
              <a:defRPr/>
            </a:pPr>
            <a:fld id="{E23FAEE1-48F5-4D69-BDD0-B496C360245A}" type="slidenum">
              <a:rPr lang="en-US" altLang="zh-CN" smtClean="0"/>
              <a:pPr>
                <a:defRPr/>
              </a:pPr>
              <a:t>15</a:t>
            </a:fld>
            <a:endParaRPr lang="en-US" altLang="zh-CN" dirty="0"/>
          </a:p>
        </p:txBody>
      </p:sp>
      <p:pic>
        <p:nvPicPr>
          <p:cNvPr id="6" name="Picture 5">
            <a:extLst>
              <a:ext uri="{FF2B5EF4-FFF2-40B4-BE49-F238E27FC236}">
                <a16:creationId xmlns:a16="http://schemas.microsoft.com/office/drawing/2014/main" id="{EC6EC952-FD41-5517-413F-131160D1C19E}"/>
              </a:ext>
            </a:extLst>
          </p:cNvPr>
          <p:cNvPicPr>
            <a:picLocks noChangeAspect="1"/>
          </p:cNvPicPr>
          <p:nvPr/>
        </p:nvPicPr>
        <p:blipFill>
          <a:blip r:embed="rId2"/>
          <a:stretch>
            <a:fillRect/>
          </a:stretch>
        </p:blipFill>
        <p:spPr>
          <a:xfrm>
            <a:off x="3809999" y="1200150"/>
            <a:ext cx="4258583" cy="3352800"/>
          </a:xfrm>
          <a:prstGeom prst="rect">
            <a:avLst/>
          </a:prstGeom>
        </p:spPr>
      </p:pic>
    </p:spTree>
    <p:extLst>
      <p:ext uri="{BB962C8B-B14F-4D97-AF65-F5344CB8AC3E}">
        <p14:creationId xmlns:p14="http://schemas.microsoft.com/office/powerpoint/2010/main" val="3230525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1AB05-85CF-47C1-E2E2-544B781AA557}"/>
              </a:ext>
            </a:extLst>
          </p:cNvPr>
          <p:cNvSpPr>
            <a:spLocks noGrp="1"/>
          </p:cNvSpPr>
          <p:nvPr>
            <p:ph type="title"/>
          </p:nvPr>
        </p:nvSpPr>
        <p:spPr/>
        <p:txBody>
          <a:bodyPr>
            <a:normAutofit/>
          </a:bodyPr>
          <a:lstStyle/>
          <a:p>
            <a:r>
              <a:rPr lang="en-US" dirty="0"/>
              <a:t>D</a:t>
            </a:r>
            <a:r>
              <a:rPr lang="en-US" altLang="zh-CN" dirty="0"/>
              <a:t>-</a:t>
            </a:r>
            <a:r>
              <a:rPr lang="en-US" altLang="zh-CN" baseline="30000" dirty="0"/>
              <a:t>7</a:t>
            </a:r>
            <a:r>
              <a:rPr lang="en-US" altLang="zh-CN" dirty="0"/>
              <a:t>Li</a:t>
            </a:r>
            <a:r>
              <a:rPr lang="zh-CN" altLang="en-US" dirty="0"/>
              <a:t>截面</a:t>
            </a:r>
            <a:r>
              <a:rPr lang="en-US" dirty="0" err="1"/>
              <a:t>实验结果</a:t>
            </a:r>
            <a:endParaRPr lang="en-US" dirty="0"/>
          </a:p>
        </p:txBody>
      </p:sp>
      <p:pic>
        <p:nvPicPr>
          <p:cNvPr id="6" name="Content Placeholder 5">
            <a:extLst>
              <a:ext uri="{FF2B5EF4-FFF2-40B4-BE49-F238E27FC236}">
                <a16:creationId xmlns:a16="http://schemas.microsoft.com/office/drawing/2014/main" id="{46FF6FC4-7615-6680-546B-FE48D8E4AAA4}"/>
              </a:ext>
            </a:extLst>
          </p:cNvPr>
          <p:cNvPicPr>
            <a:picLocks noGrp="1" noChangeAspect="1"/>
          </p:cNvPicPr>
          <p:nvPr>
            <p:ph idx="1"/>
          </p:nvPr>
        </p:nvPicPr>
        <p:blipFill>
          <a:blip r:embed="rId2"/>
          <a:stretch>
            <a:fillRect/>
          </a:stretch>
        </p:blipFill>
        <p:spPr>
          <a:xfrm>
            <a:off x="2051685" y="1200150"/>
            <a:ext cx="4338595" cy="3257550"/>
          </a:xfrm>
          <a:prstGeom prst="rect">
            <a:avLst/>
          </a:prstGeom>
        </p:spPr>
      </p:pic>
      <p:sp>
        <p:nvSpPr>
          <p:cNvPr id="4" name="Date Placeholder 3">
            <a:extLst>
              <a:ext uri="{FF2B5EF4-FFF2-40B4-BE49-F238E27FC236}">
                <a16:creationId xmlns:a16="http://schemas.microsoft.com/office/drawing/2014/main" id="{35C05F30-A16D-64C1-5B89-B4852886367E}"/>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5" name="Slide Number Placeholder 4">
            <a:extLst>
              <a:ext uri="{FF2B5EF4-FFF2-40B4-BE49-F238E27FC236}">
                <a16:creationId xmlns:a16="http://schemas.microsoft.com/office/drawing/2014/main" id="{065E3AA8-2F65-414A-1439-122141AB7F56}"/>
              </a:ext>
            </a:extLst>
          </p:cNvPr>
          <p:cNvSpPr>
            <a:spLocks noGrp="1"/>
          </p:cNvSpPr>
          <p:nvPr>
            <p:ph type="sldNum" sz="quarter" idx="12"/>
          </p:nvPr>
        </p:nvSpPr>
        <p:spPr/>
        <p:txBody>
          <a:bodyPr/>
          <a:lstStyle/>
          <a:p>
            <a:pPr>
              <a:defRPr/>
            </a:pPr>
            <a:fld id="{E23FAEE1-48F5-4D69-BDD0-B496C360245A}" type="slidenum">
              <a:rPr lang="en-US" altLang="zh-CN" smtClean="0"/>
              <a:pPr>
                <a:defRPr/>
              </a:pPr>
              <a:t>16</a:t>
            </a:fld>
            <a:endParaRPr lang="en-US" altLang="zh-CN" dirty="0"/>
          </a:p>
        </p:txBody>
      </p:sp>
      <p:sp>
        <p:nvSpPr>
          <p:cNvPr id="7" name="TextBox 6">
            <a:extLst>
              <a:ext uri="{FF2B5EF4-FFF2-40B4-BE49-F238E27FC236}">
                <a16:creationId xmlns:a16="http://schemas.microsoft.com/office/drawing/2014/main" id="{2EA7F9FA-B2D1-752D-31A7-7F3FDD456075}"/>
              </a:ext>
            </a:extLst>
          </p:cNvPr>
          <p:cNvSpPr txBox="1"/>
          <p:nvPr/>
        </p:nvSpPr>
        <p:spPr>
          <a:xfrm>
            <a:off x="2161880" y="4380726"/>
            <a:ext cx="4490332" cy="323165"/>
          </a:xfrm>
          <a:prstGeom prst="rect">
            <a:avLst/>
          </a:prstGeom>
          <a:solidFill>
            <a:schemeClr val="accent5">
              <a:lumMod val="20000"/>
              <a:lumOff val="80000"/>
            </a:schemeClr>
          </a:solidFill>
        </p:spPr>
        <p:txBody>
          <a:bodyPr wrap="none" rtlCol="0">
            <a:spAutoFit/>
          </a:bodyPr>
          <a:lstStyle/>
          <a:p>
            <a:r>
              <a:rPr lang="zh-CN" altLang="en-US" sz="1500" b="1" dirty="0">
                <a:solidFill>
                  <a:srgbClr val="2136EC"/>
                </a:solidFill>
              </a:rPr>
              <a:t>首个等离子体下，</a:t>
            </a:r>
            <a:r>
              <a:rPr lang="en-US" altLang="zh-CN" sz="1500" b="1" dirty="0">
                <a:solidFill>
                  <a:srgbClr val="2136EC"/>
                </a:solidFill>
              </a:rPr>
              <a:t> Gamow</a:t>
            </a:r>
            <a:r>
              <a:rPr lang="zh-CN" altLang="en-US" sz="1500" b="1" dirty="0">
                <a:solidFill>
                  <a:srgbClr val="2136EC"/>
                </a:solidFill>
              </a:rPr>
              <a:t>窗内</a:t>
            </a:r>
            <a:r>
              <a:rPr lang="en-US" altLang="zh-CN" sz="1500" b="1" dirty="0">
                <a:solidFill>
                  <a:srgbClr val="2136EC"/>
                </a:solidFill>
              </a:rPr>
              <a:t>D-7Li</a:t>
            </a:r>
            <a:r>
              <a:rPr lang="zh-CN" altLang="en-US" sz="1500" b="1" dirty="0">
                <a:solidFill>
                  <a:srgbClr val="2136EC"/>
                </a:solidFill>
              </a:rPr>
              <a:t>截面测量结果</a:t>
            </a:r>
            <a:endParaRPr lang="en-US" sz="1500" b="1" dirty="0">
              <a:solidFill>
                <a:srgbClr val="2136EC"/>
              </a:solidFill>
            </a:endParaRPr>
          </a:p>
        </p:txBody>
      </p:sp>
    </p:spTree>
    <p:extLst>
      <p:ext uri="{BB962C8B-B14F-4D97-AF65-F5344CB8AC3E}">
        <p14:creationId xmlns:p14="http://schemas.microsoft.com/office/powerpoint/2010/main" val="3489423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B6D7-50FE-301D-8CAE-CB64D36FD825}"/>
              </a:ext>
            </a:extLst>
          </p:cNvPr>
          <p:cNvSpPr>
            <a:spLocks noGrp="1"/>
          </p:cNvSpPr>
          <p:nvPr>
            <p:ph type="title"/>
          </p:nvPr>
        </p:nvSpPr>
        <p:spPr>
          <a:xfrm>
            <a:off x="1981200" y="1352550"/>
            <a:ext cx="4724400" cy="2297956"/>
          </a:xfrm>
        </p:spPr>
        <p:txBody>
          <a:bodyPr>
            <a:normAutofit/>
          </a:bodyPr>
          <a:lstStyle/>
          <a:p>
            <a:pPr algn="ctr"/>
            <a:r>
              <a:rPr lang="zh-CN" altLang="en-US" sz="3200" dirty="0"/>
              <a:t> 涡旋穆谱： </a:t>
            </a:r>
            <a:br>
              <a:rPr lang="en-US" altLang="zh-CN" sz="3200" dirty="0"/>
            </a:br>
            <a:r>
              <a:rPr lang="zh-CN" altLang="en-US" sz="3200" dirty="0"/>
              <a:t>涡旋光下的穆斯堡尔效应</a:t>
            </a:r>
            <a:endParaRPr lang="en-US" sz="3200" dirty="0"/>
          </a:p>
        </p:txBody>
      </p:sp>
      <p:sp>
        <p:nvSpPr>
          <p:cNvPr id="3" name="Slide Number Placeholder 2">
            <a:extLst>
              <a:ext uri="{FF2B5EF4-FFF2-40B4-BE49-F238E27FC236}">
                <a16:creationId xmlns:a16="http://schemas.microsoft.com/office/drawing/2014/main" id="{0DCBA6FF-EB53-8E8B-FE73-525BB732DFD3}"/>
              </a:ext>
            </a:extLst>
          </p:cNvPr>
          <p:cNvSpPr>
            <a:spLocks noGrp="1"/>
          </p:cNvSpPr>
          <p:nvPr>
            <p:ph type="sldNum" sz="quarter" idx="12"/>
          </p:nvPr>
        </p:nvSpPr>
        <p:spPr/>
        <p:txBody>
          <a:bodyPr/>
          <a:lstStyle/>
          <a:p>
            <a:pPr>
              <a:defRPr/>
            </a:pPr>
            <a:fld id="{E23FAEE1-48F5-4D69-BDD0-B496C360245A}" type="slidenum">
              <a:rPr lang="en-US" altLang="zh-CN" smtClean="0"/>
              <a:pPr>
                <a:defRPr/>
              </a:pPr>
              <a:t>17</a:t>
            </a:fld>
            <a:r>
              <a:rPr lang="zh-CN" altLang="en-US"/>
              <a:t> </a:t>
            </a:r>
            <a:endParaRPr lang="en-US" altLang="zh-CN" dirty="0"/>
          </a:p>
        </p:txBody>
      </p:sp>
      <p:sp>
        <p:nvSpPr>
          <p:cNvPr id="4" name="TextBox 3">
            <a:extLst>
              <a:ext uri="{FF2B5EF4-FFF2-40B4-BE49-F238E27FC236}">
                <a16:creationId xmlns:a16="http://schemas.microsoft.com/office/drawing/2014/main" id="{46641B8D-87C1-C8BB-FB0C-8CF4E2BFCCA9}"/>
              </a:ext>
            </a:extLst>
          </p:cNvPr>
          <p:cNvSpPr txBox="1"/>
          <p:nvPr/>
        </p:nvSpPr>
        <p:spPr>
          <a:xfrm>
            <a:off x="3352800" y="1123950"/>
            <a:ext cx="2214068" cy="584775"/>
          </a:xfrm>
          <a:prstGeom prst="rect">
            <a:avLst/>
          </a:prstGeom>
          <a:noFill/>
        </p:spPr>
        <p:txBody>
          <a:bodyPr wrap="none" rtlCol="0">
            <a:spAutoFit/>
          </a:bodyPr>
          <a:lstStyle/>
          <a:p>
            <a:r>
              <a:rPr lang="en-US" b="1" dirty="0" err="1">
                <a:solidFill>
                  <a:srgbClr val="2136EC"/>
                </a:solidFill>
              </a:rPr>
              <a:t>X光</a:t>
            </a:r>
            <a:r>
              <a:rPr lang="zh-CN" altLang="en-US" b="1" dirty="0">
                <a:solidFill>
                  <a:srgbClr val="2136EC"/>
                </a:solidFill>
              </a:rPr>
              <a:t> 核物理</a:t>
            </a:r>
            <a:endParaRPr lang="en-US" b="1" dirty="0">
              <a:solidFill>
                <a:srgbClr val="2136EC"/>
              </a:solidFill>
            </a:endParaRPr>
          </a:p>
        </p:txBody>
      </p:sp>
    </p:spTree>
    <p:extLst>
      <p:ext uri="{BB962C8B-B14F-4D97-AF65-F5344CB8AC3E}">
        <p14:creationId xmlns:p14="http://schemas.microsoft.com/office/powerpoint/2010/main" val="2492671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7030-CA38-59AB-D5A5-0F053E9F53C6}"/>
              </a:ext>
            </a:extLst>
          </p:cNvPr>
          <p:cNvSpPr>
            <a:spLocks noGrp="1"/>
          </p:cNvSpPr>
          <p:nvPr>
            <p:ph type="title"/>
          </p:nvPr>
        </p:nvSpPr>
        <p:spPr/>
        <p:txBody>
          <a:bodyPr>
            <a:normAutofit/>
          </a:bodyPr>
          <a:lstStyle/>
          <a:p>
            <a:r>
              <a:rPr lang="zh-CN" altLang="en-US" dirty="0"/>
              <a:t>研究背景：</a:t>
            </a:r>
            <a:r>
              <a:rPr lang="zh-CN" altLang="en-US" dirty="0">
                <a:solidFill>
                  <a:srgbClr val="2136EC"/>
                </a:solidFill>
              </a:rPr>
              <a:t>手性结构</a:t>
            </a:r>
            <a:r>
              <a:rPr lang="zh-CN" altLang="en-US" dirty="0"/>
              <a:t> </a:t>
            </a:r>
            <a:r>
              <a:rPr lang="zh-CN" altLang="en-US" sz="1800" dirty="0"/>
              <a:t>在各物理尺度</a:t>
            </a:r>
            <a:endParaRPr lang="en-US" dirty="0"/>
          </a:p>
        </p:txBody>
      </p:sp>
      <p:sp>
        <p:nvSpPr>
          <p:cNvPr id="5" name="矩形 64">
            <a:extLst>
              <a:ext uri="{FF2B5EF4-FFF2-40B4-BE49-F238E27FC236}">
                <a16:creationId xmlns:a16="http://schemas.microsoft.com/office/drawing/2014/main" id="{8A890A14-2803-BC57-3EDF-62FD958A1D39}"/>
              </a:ext>
            </a:extLst>
          </p:cNvPr>
          <p:cNvSpPr/>
          <p:nvPr/>
        </p:nvSpPr>
        <p:spPr>
          <a:xfrm>
            <a:off x="4828551" y="1709730"/>
            <a:ext cx="2235633" cy="2869532"/>
          </a:xfrm>
          <a:prstGeom prst="rect">
            <a:avLst/>
          </a:prstGeom>
          <a:solidFill>
            <a:schemeClr val="accent2">
              <a:lumMod val="20000"/>
              <a:lumOff val="80000"/>
            </a:schemeClr>
          </a:solidFill>
          <a:ln w="3175"/>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zh-CN" altLang="en-US" sz="2400"/>
          </a:p>
        </p:txBody>
      </p:sp>
      <p:sp>
        <p:nvSpPr>
          <p:cNvPr id="17" name="灯片编号占位符 1">
            <a:extLst>
              <a:ext uri="{FF2B5EF4-FFF2-40B4-BE49-F238E27FC236}">
                <a16:creationId xmlns:a16="http://schemas.microsoft.com/office/drawing/2014/main" id="{03017A88-DFEA-A53B-DCBA-571ECE5A7053}"/>
              </a:ext>
            </a:extLst>
          </p:cNvPr>
          <p:cNvSpPr txBox="1">
            <a:spLocks/>
          </p:cNvSpPr>
          <p:nvPr/>
        </p:nvSpPr>
        <p:spPr>
          <a:xfrm>
            <a:off x="8348328" y="4583907"/>
            <a:ext cx="457200" cy="273844"/>
          </a:xfrm>
          <a:prstGeom prst="rect">
            <a:avLst/>
          </a:prstGeom>
        </p:spPr>
        <p:txBody>
          <a:bodyPr vert="horz" anchor="b"/>
          <a:lstStyle>
            <a:defPPr>
              <a:defRPr lang="en-US"/>
            </a:defPPr>
            <a:lvl1pPr algn="r" rtl="0" eaLnBrk="1" fontAlgn="base" latinLnBrk="0" hangingPunct="1">
              <a:spcBef>
                <a:spcPct val="0"/>
              </a:spcBef>
              <a:spcAft>
                <a:spcPct val="0"/>
              </a:spcAft>
              <a:defRPr kumimoji="0" sz="1050" b="1" kern="1200">
                <a:solidFill>
                  <a:srgbClr val="002060"/>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fld id="{DA1B00E7-A248-41A0-934A-B2519741E801}" type="slidenum">
              <a:rPr lang="zh-CN" altLang="en-US" smtClean="0"/>
              <a:pPr/>
              <a:t>18</a:t>
            </a:fld>
            <a:endParaRPr lang="zh-CN" altLang="en-US" dirty="0"/>
          </a:p>
        </p:txBody>
      </p:sp>
      <p:pic>
        <p:nvPicPr>
          <p:cNvPr id="18" name="Picture 6">
            <a:extLst>
              <a:ext uri="{FF2B5EF4-FFF2-40B4-BE49-F238E27FC236}">
                <a16:creationId xmlns:a16="http://schemas.microsoft.com/office/drawing/2014/main" id="{98FCA84C-7086-67DA-258A-40B3522E60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23" b="5034"/>
          <a:stretch/>
        </p:blipFill>
        <p:spPr bwMode="auto">
          <a:xfrm>
            <a:off x="420821" y="1629853"/>
            <a:ext cx="1591485" cy="15826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文本框 14">
                <a:extLst>
                  <a:ext uri="{FF2B5EF4-FFF2-40B4-BE49-F238E27FC236}">
                    <a16:creationId xmlns:a16="http://schemas.microsoft.com/office/drawing/2014/main" id="{9977E0E6-29E6-EB86-729D-0BE017F7947C}"/>
                  </a:ext>
                </a:extLst>
              </p:cNvPr>
              <p:cNvSpPr txBox="1"/>
              <p:nvPr/>
            </p:nvSpPr>
            <p:spPr>
              <a:xfrm>
                <a:off x="698360" y="4165674"/>
                <a:ext cx="867289" cy="4658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i="1" dirty="0">
                              <a:latin typeface="Cambria Math" panose="02040503050406030204" pitchFamily="18" charset="0"/>
                              <a:cs typeface="Times New Roman" panose="02020603050405020304" pitchFamily="18" charset="0"/>
                            </a:rPr>
                          </m:ctrlPr>
                        </m:sSupPr>
                        <m:e>
                          <m:r>
                            <a:rPr kumimoji="1" lang="en-US" altLang="zh-CN" sz="2400" i="1" dirty="0">
                              <a:latin typeface="Cambria Math" panose="02040503050406030204" pitchFamily="18" charset="0"/>
                              <a:cs typeface="Times New Roman" panose="02020603050405020304" pitchFamily="18" charset="0"/>
                            </a:rPr>
                            <m:t>10</m:t>
                          </m:r>
                        </m:e>
                        <m:sup>
                          <m:r>
                            <a:rPr kumimoji="1" lang="en-US" altLang="zh-CN" sz="2400" i="1" dirty="0">
                              <a:latin typeface="Cambria Math" panose="02040503050406030204" pitchFamily="18" charset="0"/>
                              <a:cs typeface="Times New Roman" panose="02020603050405020304" pitchFamily="18" charset="0"/>
                            </a:rPr>
                            <m:t>15</m:t>
                          </m:r>
                        </m:sup>
                      </m:sSup>
                    </m:oMath>
                  </m:oMathPara>
                </a14:m>
                <a:endParaRPr kumimoji="1" lang="zh-CN" altLang="en-US" sz="2400" dirty="0">
                  <a:latin typeface="Times New Roman" panose="02020603050405020304" pitchFamily="18" charset="0"/>
                  <a:cs typeface="Times New Roman" panose="02020603050405020304" pitchFamily="18" charset="0"/>
                </a:endParaRPr>
              </a:p>
            </p:txBody>
          </p:sp>
        </mc:Choice>
        <mc:Fallback xmlns="">
          <p:sp>
            <p:nvSpPr>
              <p:cNvPr id="20" name="文本框 14">
                <a:extLst>
                  <a:ext uri="{FF2B5EF4-FFF2-40B4-BE49-F238E27FC236}">
                    <a16:creationId xmlns:a16="http://schemas.microsoft.com/office/drawing/2014/main" id="{9977E0E6-29E6-EB86-729D-0BE017F7947C}"/>
                  </a:ext>
                </a:extLst>
              </p:cNvPr>
              <p:cNvSpPr txBox="1">
                <a:spLocks noRot="1" noChangeAspect="1" noMove="1" noResize="1" noEditPoints="1" noAdjustHandles="1" noChangeArrowheads="1" noChangeShapeType="1" noTextEdit="1"/>
              </p:cNvSpPr>
              <p:nvPr/>
            </p:nvSpPr>
            <p:spPr>
              <a:xfrm>
                <a:off x="698360" y="4165674"/>
                <a:ext cx="867289" cy="465833"/>
              </a:xfrm>
              <a:prstGeom prst="rect">
                <a:avLst/>
              </a:prstGeom>
              <a:blipFill>
                <a:blip r:embed="rId4"/>
                <a:stretch>
                  <a:fillRect l="-1449"/>
                </a:stretch>
              </a:blipFill>
            </p:spPr>
            <p:txBody>
              <a:bodyPr/>
              <a:lstStyle/>
              <a:p>
                <a:r>
                  <a:rPr lang="en-US">
                    <a:noFill/>
                  </a:rPr>
                  <a:t> </a:t>
                </a:r>
              </a:p>
            </p:txBody>
          </p:sp>
        </mc:Fallback>
      </mc:AlternateContent>
      <p:sp>
        <p:nvSpPr>
          <p:cNvPr id="21" name="文本框 16">
            <a:extLst>
              <a:ext uri="{FF2B5EF4-FFF2-40B4-BE49-F238E27FC236}">
                <a16:creationId xmlns:a16="http://schemas.microsoft.com/office/drawing/2014/main" id="{A9387727-3E1C-7FCC-A8B1-5204E88712C4}"/>
              </a:ext>
            </a:extLst>
          </p:cNvPr>
          <p:cNvSpPr txBox="1"/>
          <p:nvPr/>
        </p:nvSpPr>
        <p:spPr>
          <a:xfrm>
            <a:off x="570121" y="1178835"/>
            <a:ext cx="1467068" cy="400110"/>
          </a:xfrm>
          <a:prstGeom prst="rect">
            <a:avLst/>
          </a:prstGeom>
          <a:noFill/>
        </p:spPr>
        <p:txBody>
          <a:bodyPr wrap="none" rtlCol="0">
            <a:spAutoFit/>
          </a:bodyPr>
          <a:lstStyle/>
          <a:p>
            <a:r>
              <a:rPr lang="zh-CN" altLang="en-US" sz="2000" kern="0" dirty="0">
                <a:solidFill>
                  <a:srgbClr val="333F50"/>
                </a:solidFill>
                <a:latin typeface="Times New Roman" panose="02020603050405020304" pitchFamily="18" charset="0"/>
                <a:ea typeface="方正宋刻本秀楷简体" panose="02000000000000000000" pitchFamily="2" charset="-122"/>
                <a:cs typeface="Times New Roman" panose="02020603050405020304" pitchFamily="18" charset="0"/>
              </a:rPr>
              <a:t>宇宙大尺度</a:t>
            </a:r>
          </a:p>
        </p:txBody>
      </p:sp>
      <p:sp>
        <p:nvSpPr>
          <p:cNvPr id="22" name="文本框 19">
            <a:extLst>
              <a:ext uri="{FF2B5EF4-FFF2-40B4-BE49-F238E27FC236}">
                <a16:creationId xmlns:a16="http://schemas.microsoft.com/office/drawing/2014/main" id="{54824D42-88B6-C212-DE96-DAFA5EB9EFD5}"/>
              </a:ext>
            </a:extLst>
          </p:cNvPr>
          <p:cNvSpPr txBox="1"/>
          <p:nvPr/>
        </p:nvSpPr>
        <p:spPr>
          <a:xfrm>
            <a:off x="2010528" y="1453780"/>
            <a:ext cx="1620957" cy="338554"/>
          </a:xfrm>
          <a:prstGeom prst="rect">
            <a:avLst/>
          </a:prstGeom>
          <a:noFill/>
        </p:spPr>
        <p:txBody>
          <a:bodyPr wrap="none" rtlCol="0">
            <a:spAutoFit/>
          </a:bodyPr>
          <a:lstStyle/>
          <a:p>
            <a:r>
              <a:rPr lang="zh-CN" altLang="en-US" sz="1600" kern="0" dirty="0">
                <a:solidFill>
                  <a:srgbClr val="333F50"/>
                </a:solidFill>
                <a:latin typeface="Times New Roman" panose="02020603050405020304" pitchFamily="18" charset="0"/>
                <a:ea typeface="方正宋刻本秀楷简体" panose="02000000000000000000" pitchFamily="2" charset="-122"/>
                <a:cs typeface="Times New Roman" panose="02020603050405020304" pitchFamily="18" charset="0"/>
              </a:rPr>
              <a:t>地质与气候尺度</a:t>
            </a:r>
          </a:p>
        </p:txBody>
      </p:sp>
      <p:sp>
        <p:nvSpPr>
          <p:cNvPr id="23" name="文本框 24">
            <a:extLst>
              <a:ext uri="{FF2B5EF4-FFF2-40B4-BE49-F238E27FC236}">
                <a16:creationId xmlns:a16="http://schemas.microsoft.com/office/drawing/2014/main" id="{35099623-259F-0226-1472-2A67411488CF}"/>
              </a:ext>
            </a:extLst>
          </p:cNvPr>
          <p:cNvSpPr txBox="1"/>
          <p:nvPr/>
        </p:nvSpPr>
        <p:spPr>
          <a:xfrm>
            <a:off x="7220726" y="2124832"/>
            <a:ext cx="595035" cy="338554"/>
          </a:xfrm>
          <a:prstGeom prst="rect">
            <a:avLst/>
          </a:prstGeom>
          <a:noFill/>
        </p:spPr>
        <p:txBody>
          <a:bodyPr wrap="none" rtlCol="0">
            <a:spAutoFit/>
          </a:bodyPr>
          <a:lstStyle/>
          <a:p>
            <a:r>
              <a:rPr lang="zh-CN" altLang="en-US" sz="1600" kern="0" dirty="0">
                <a:solidFill>
                  <a:srgbClr val="333F50"/>
                </a:solidFill>
                <a:latin typeface="Times New Roman" panose="02020603050405020304" pitchFamily="18" charset="0"/>
                <a:ea typeface="方正宋刻本秀楷简体" panose="02000000000000000000" pitchFamily="2" charset="-122"/>
                <a:cs typeface="Times New Roman" panose="02020603050405020304" pitchFamily="18" charset="0"/>
              </a:rPr>
              <a:t>核子</a:t>
            </a:r>
          </a:p>
        </p:txBody>
      </p:sp>
      <p:sp>
        <p:nvSpPr>
          <p:cNvPr id="25" name="文本框 32">
            <a:extLst>
              <a:ext uri="{FF2B5EF4-FFF2-40B4-BE49-F238E27FC236}">
                <a16:creationId xmlns:a16="http://schemas.microsoft.com/office/drawing/2014/main" id="{18860982-9D2C-8167-9840-DEC954A9F386}"/>
              </a:ext>
            </a:extLst>
          </p:cNvPr>
          <p:cNvSpPr txBox="1"/>
          <p:nvPr/>
        </p:nvSpPr>
        <p:spPr>
          <a:xfrm>
            <a:off x="6211066" y="1844600"/>
            <a:ext cx="800219" cy="338554"/>
          </a:xfrm>
          <a:prstGeom prst="rect">
            <a:avLst/>
          </a:prstGeom>
          <a:noFill/>
        </p:spPr>
        <p:txBody>
          <a:bodyPr wrap="none" rtlCol="0">
            <a:spAutoFit/>
          </a:bodyPr>
          <a:lstStyle/>
          <a:p>
            <a:r>
              <a:rPr lang="zh-CN" altLang="en-US" sz="1600" kern="0" dirty="0">
                <a:solidFill>
                  <a:srgbClr val="0000FF"/>
                </a:solidFill>
                <a:latin typeface="Times New Roman" panose="02020603050405020304" pitchFamily="18" charset="0"/>
                <a:ea typeface="方正宋刻本秀楷简体" panose="02000000000000000000" pitchFamily="2" charset="-122"/>
                <a:cs typeface="Times New Roman" panose="02020603050405020304" pitchFamily="18" charset="0"/>
              </a:rPr>
              <a:t>大分子</a:t>
            </a:r>
          </a:p>
        </p:txBody>
      </p:sp>
      <p:cxnSp>
        <p:nvCxnSpPr>
          <p:cNvPr id="27" name="直线箭头连接符 39">
            <a:extLst>
              <a:ext uri="{FF2B5EF4-FFF2-40B4-BE49-F238E27FC236}">
                <a16:creationId xmlns:a16="http://schemas.microsoft.com/office/drawing/2014/main" id="{44C4EDB6-D2BC-F601-2F4B-39ADC7D4B780}"/>
              </a:ext>
            </a:extLst>
          </p:cNvPr>
          <p:cNvCxnSpPr>
            <a:cxnSpLocks/>
          </p:cNvCxnSpPr>
          <p:nvPr/>
        </p:nvCxnSpPr>
        <p:spPr>
          <a:xfrm>
            <a:off x="477309" y="3922508"/>
            <a:ext cx="7649179" cy="11411"/>
          </a:xfrm>
          <a:prstGeom prst="straightConnector1">
            <a:avLst/>
          </a:prstGeom>
          <a:ln w="38100">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8" name="Picture 1">
            <a:extLst>
              <a:ext uri="{FF2B5EF4-FFF2-40B4-BE49-F238E27FC236}">
                <a16:creationId xmlns:a16="http://schemas.microsoft.com/office/drawing/2014/main" id="{B698F1FD-72D6-02D9-FCEC-A86413B968C3}"/>
              </a:ext>
            </a:extLst>
          </p:cNvPr>
          <p:cNvPicPr>
            <a:picLocks noChangeAspect="1"/>
          </p:cNvPicPr>
          <p:nvPr/>
        </p:nvPicPr>
        <p:blipFill>
          <a:blip r:embed="rId5"/>
          <a:stretch>
            <a:fillRect/>
          </a:stretch>
        </p:blipFill>
        <p:spPr>
          <a:xfrm>
            <a:off x="4935487" y="2150456"/>
            <a:ext cx="1022712" cy="98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文本框 41">
            <a:extLst>
              <a:ext uri="{FF2B5EF4-FFF2-40B4-BE49-F238E27FC236}">
                <a16:creationId xmlns:a16="http://schemas.microsoft.com/office/drawing/2014/main" id="{AAEDFE9C-A1BD-62D9-CDF0-9B563B81EECD}"/>
              </a:ext>
            </a:extLst>
          </p:cNvPr>
          <p:cNvSpPr txBox="1"/>
          <p:nvPr/>
        </p:nvSpPr>
        <p:spPr>
          <a:xfrm>
            <a:off x="8025" y="4617952"/>
            <a:ext cx="3262433" cy="323165"/>
          </a:xfrm>
          <a:prstGeom prst="rect">
            <a:avLst/>
          </a:prstGeom>
          <a:noFill/>
        </p:spPr>
        <p:txBody>
          <a:bodyPr wrap="none" rtlCol="0">
            <a:spAutoFit/>
          </a:bodyPr>
          <a:lstStyle>
            <a:defPPr>
              <a:defRPr lang="zh-CN"/>
            </a:defPPr>
            <a:lvl1pPr>
              <a:defRPr kern="0">
                <a:solidFill>
                  <a:srgbClr val="333F50"/>
                </a:solidFill>
                <a:latin typeface="Times New Roman" panose="02020603050405020304" pitchFamily="18" charset="0"/>
                <a:ea typeface="方正宋刻本秀楷简体" panose="02000000000000000000" pitchFamily="2" charset="-122"/>
                <a:cs typeface="Times New Roman" panose="02020603050405020304" pitchFamily="18" charset="0"/>
              </a:defRPr>
            </a:lvl1pPr>
          </a:lstStyle>
          <a:p>
            <a:r>
              <a:rPr lang="zh-CN" altLang="en-US" sz="1500" dirty="0">
                <a:solidFill>
                  <a:srgbClr val="0000FF"/>
                </a:solidFill>
                <a:latin typeface="+mn-ea"/>
                <a:ea typeface="+mn-ea"/>
              </a:rPr>
              <a:t>“手性”结构概念：</a:t>
            </a:r>
            <a:r>
              <a:rPr lang="zh-CN" altLang="en-US" sz="1500" dirty="0">
                <a:solidFill>
                  <a:schemeClr val="tx1">
                    <a:lumMod val="65000"/>
                    <a:lumOff val="35000"/>
                  </a:schemeClr>
                </a:solidFill>
                <a:latin typeface="+mn-ea"/>
                <a:ea typeface="+mn-ea"/>
              </a:rPr>
              <a:t>缺乏镜像对称性</a:t>
            </a:r>
          </a:p>
        </p:txBody>
      </p:sp>
      <p:sp>
        <p:nvSpPr>
          <p:cNvPr id="30" name="文本框 43">
            <a:extLst>
              <a:ext uri="{FF2B5EF4-FFF2-40B4-BE49-F238E27FC236}">
                <a16:creationId xmlns:a16="http://schemas.microsoft.com/office/drawing/2014/main" id="{D8F85CB2-76C2-ECD4-6CAC-CD4599717DC0}"/>
              </a:ext>
            </a:extLst>
          </p:cNvPr>
          <p:cNvSpPr txBox="1"/>
          <p:nvPr/>
        </p:nvSpPr>
        <p:spPr>
          <a:xfrm>
            <a:off x="152400" y="4872489"/>
            <a:ext cx="2541080" cy="249235"/>
          </a:xfrm>
          <a:prstGeom prst="rect">
            <a:avLst/>
          </a:prstGeom>
          <a:noFill/>
        </p:spPr>
        <p:txBody>
          <a:bodyPr wrap="none" rtlCol="0" anchor="t">
            <a:spAutoFit/>
          </a:bodyPr>
          <a:lstStyle>
            <a:defPPr>
              <a:defRPr lang="zh-CN"/>
            </a:defPPr>
            <a:lvl1pPr>
              <a:lnSpc>
                <a:spcPct val="125000"/>
              </a:lnSpc>
              <a:spcBef>
                <a:spcPts val="0"/>
              </a:spcBef>
              <a:spcAft>
                <a:spcPts val="0"/>
              </a:spcAft>
              <a:defRPr sz="1200" b="1">
                <a:solidFill>
                  <a:schemeClr val="bg1">
                    <a:lumMod val="75000"/>
                  </a:schemeClr>
                </a:solidFill>
                <a:latin typeface="Times New Roman Regular" panose="02020603050405020304" charset="0"/>
                <a:ea typeface="STHeiti Light" panose="02010600040101010101" charset="-122"/>
              </a:defRPr>
            </a:lvl1pPr>
          </a:lstStyle>
          <a:p>
            <a:r>
              <a:rPr lang="en" altLang="zh-CN" sz="900" dirty="0"/>
              <a:t>Interdisciplinary Materials, 2023, 2(5): 689-713.</a:t>
            </a:r>
            <a:endParaRPr lang="zh-CN" altLang="en-US" sz="900" dirty="0"/>
          </a:p>
        </p:txBody>
      </p:sp>
      <p:pic>
        <p:nvPicPr>
          <p:cNvPr id="31" name="图片 45" descr="图示&#10;&#10;描述已自动生成">
            <a:extLst>
              <a:ext uri="{FF2B5EF4-FFF2-40B4-BE49-F238E27FC236}">
                <a16:creationId xmlns:a16="http://schemas.microsoft.com/office/drawing/2014/main" id="{ED3BEC31-FB77-37F9-F5DB-2E5BE93FA7EB}"/>
              </a:ext>
            </a:extLst>
          </p:cNvPr>
          <p:cNvPicPr>
            <a:picLocks noChangeAspect="1"/>
          </p:cNvPicPr>
          <p:nvPr/>
        </p:nvPicPr>
        <p:blipFill>
          <a:blip r:embed="rId6"/>
          <a:srcRect l="6130" t="15768" r="54115" b="28088"/>
          <a:stretch/>
        </p:blipFill>
        <p:spPr>
          <a:xfrm>
            <a:off x="7151484" y="2467792"/>
            <a:ext cx="676139" cy="668836"/>
          </a:xfrm>
          <a:prstGeom prst="ellipse">
            <a:avLst/>
          </a:prstGeom>
          <a:ln w="254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文本框 48">
            <a:extLst>
              <a:ext uri="{FF2B5EF4-FFF2-40B4-BE49-F238E27FC236}">
                <a16:creationId xmlns:a16="http://schemas.microsoft.com/office/drawing/2014/main" id="{62027C7B-3452-63EA-6C4D-AB0BE2F4E10A}"/>
              </a:ext>
            </a:extLst>
          </p:cNvPr>
          <p:cNvSpPr txBox="1"/>
          <p:nvPr/>
        </p:nvSpPr>
        <p:spPr>
          <a:xfrm>
            <a:off x="3678324" y="1600583"/>
            <a:ext cx="1005403" cy="338554"/>
          </a:xfrm>
          <a:prstGeom prst="rect">
            <a:avLst/>
          </a:prstGeom>
          <a:noFill/>
        </p:spPr>
        <p:txBody>
          <a:bodyPr wrap="none" rtlCol="0">
            <a:spAutoFit/>
          </a:bodyPr>
          <a:lstStyle/>
          <a:p>
            <a:r>
              <a:rPr lang="zh-CN" altLang="en-US" sz="1600" kern="0" dirty="0">
                <a:solidFill>
                  <a:srgbClr val="333F50"/>
                </a:solidFill>
                <a:latin typeface="Times New Roman" panose="02020603050405020304" pitchFamily="18" charset="0"/>
                <a:ea typeface="方正宋刻本秀楷简体" panose="02000000000000000000" pitchFamily="2" charset="-122"/>
                <a:cs typeface="Times New Roman" panose="02020603050405020304" pitchFamily="18" charset="0"/>
              </a:rPr>
              <a:t>生命系统</a:t>
            </a:r>
          </a:p>
        </p:txBody>
      </p:sp>
      <p:sp>
        <p:nvSpPr>
          <p:cNvPr id="35" name="文本框 49">
            <a:extLst>
              <a:ext uri="{FF2B5EF4-FFF2-40B4-BE49-F238E27FC236}">
                <a16:creationId xmlns:a16="http://schemas.microsoft.com/office/drawing/2014/main" id="{2C5C2F7D-16E2-4C28-E975-945797B152FF}"/>
              </a:ext>
            </a:extLst>
          </p:cNvPr>
          <p:cNvSpPr txBox="1"/>
          <p:nvPr/>
        </p:nvSpPr>
        <p:spPr>
          <a:xfrm>
            <a:off x="4838044" y="1747544"/>
            <a:ext cx="1291852" cy="338554"/>
          </a:xfrm>
          <a:prstGeom prst="rect">
            <a:avLst/>
          </a:prstGeom>
          <a:noFill/>
        </p:spPr>
        <p:txBody>
          <a:bodyPr wrap="square" rtlCol="0">
            <a:spAutoFit/>
          </a:bodyPr>
          <a:lstStyle/>
          <a:p>
            <a:r>
              <a:rPr lang="zh-CN" altLang="en-US" sz="1600" kern="0" dirty="0">
                <a:solidFill>
                  <a:srgbClr val="0000FF"/>
                </a:solidFill>
                <a:latin typeface="Times New Roman" panose="02020603050405020304" pitchFamily="18" charset="0"/>
                <a:ea typeface="方正宋刻本秀楷简体" panose="02000000000000000000" pitchFamily="2" charset="-122"/>
                <a:cs typeface="Times New Roman" panose="02020603050405020304" pitchFamily="18" charset="0"/>
              </a:rPr>
              <a:t>凝聚态物质</a:t>
            </a:r>
          </a:p>
        </p:txBody>
      </p:sp>
      <p:cxnSp>
        <p:nvCxnSpPr>
          <p:cNvPr id="36" name="直线连接符 52">
            <a:extLst>
              <a:ext uri="{FF2B5EF4-FFF2-40B4-BE49-F238E27FC236}">
                <a16:creationId xmlns:a16="http://schemas.microsoft.com/office/drawing/2014/main" id="{479ABCD2-B395-38EE-518E-7C354A35003B}"/>
              </a:ext>
            </a:extLst>
          </p:cNvPr>
          <p:cNvCxnSpPr>
            <a:cxnSpLocks/>
          </p:cNvCxnSpPr>
          <p:nvPr/>
        </p:nvCxnSpPr>
        <p:spPr>
          <a:xfrm flipV="1">
            <a:off x="1120890" y="3922094"/>
            <a:ext cx="0" cy="243000"/>
          </a:xfrm>
          <a:prstGeom prst="line">
            <a:avLst/>
          </a:prstGeom>
          <a:ln w="2857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7" name="直线连接符 54">
            <a:extLst>
              <a:ext uri="{FF2B5EF4-FFF2-40B4-BE49-F238E27FC236}">
                <a16:creationId xmlns:a16="http://schemas.microsoft.com/office/drawing/2014/main" id="{F5687833-B300-0FEC-9E5A-225C09B7D9B0}"/>
              </a:ext>
            </a:extLst>
          </p:cNvPr>
          <p:cNvCxnSpPr>
            <a:cxnSpLocks/>
          </p:cNvCxnSpPr>
          <p:nvPr/>
        </p:nvCxnSpPr>
        <p:spPr>
          <a:xfrm flipV="1">
            <a:off x="2151152" y="3934046"/>
            <a:ext cx="0" cy="243000"/>
          </a:xfrm>
          <a:prstGeom prst="line">
            <a:avLst/>
          </a:prstGeom>
          <a:ln w="2857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8" name="直线连接符 55">
            <a:extLst>
              <a:ext uri="{FF2B5EF4-FFF2-40B4-BE49-F238E27FC236}">
                <a16:creationId xmlns:a16="http://schemas.microsoft.com/office/drawing/2014/main" id="{738E2EB5-7AB5-73A2-DF63-125C5B247579}"/>
              </a:ext>
            </a:extLst>
          </p:cNvPr>
          <p:cNvCxnSpPr>
            <a:cxnSpLocks/>
          </p:cNvCxnSpPr>
          <p:nvPr/>
        </p:nvCxnSpPr>
        <p:spPr>
          <a:xfrm flipV="1">
            <a:off x="3276949" y="3933919"/>
            <a:ext cx="0" cy="243000"/>
          </a:xfrm>
          <a:prstGeom prst="line">
            <a:avLst/>
          </a:prstGeom>
          <a:ln w="2857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9" name="直线连接符 56">
            <a:extLst>
              <a:ext uri="{FF2B5EF4-FFF2-40B4-BE49-F238E27FC236}">
                <a16:creationId xmlns:a16="http://schemas.microsoft.com/office/drawing/2014/main" id="{40225B11-33D8-7D41-6DB0-F0B8120AD147}"/>
              </a:ext>
            </a:extLst>
          </p:cNvPr>
          <p:cNvCxnSpPr>
            <a:cxnSpLocks/>
          </p:cNvCxnSpPr>
          <p:nvPr/>
        </p:nvCxnSpPr>
        <p:spPr>
          <a:xfrm flipV="1">
            <a:off x="4362225" y="3934046"/>
            <a:ext cx="0" cy="243000"/>
          </a:xfrm>
          <a:prstGeom prst="line">
            <a:avLst/>
          </a:prstGeom>
          <a:ln w="2857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0" name="直线连接符 59">
            <a:extLst>
              <a:ext uri="{FF2B5EF4-FFF2-40B4-BE49-F238E27FC236}">
                <a16:creationId xmlns:a16="http://schemas.microsoft.com/office/drawing/2014/main" id="{23034553-58B2-4A73-E1FE-B0D8665B6151}"/>
              </a:ext>
            </a:extLst>
          </p:cNvPr>
          <p:cNvCxnSpPr>
            <a:cxnSpLocks/>
          </p:cNvCxnSpPr>
          <p:nvPr/>
        </p:nvCxnSpPr>
        <p:spPr>
          <a:xfrm flipV="1">
            <a:off x="5320328" y="3924075"/>
            <a:ext cx="0" cy="243000"/>
          </a:xfrm>
          <a:prstGeom prst="line">
            <a:avLst/>
          </a:prstGeom>
          <a:ln w="2857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1" name="直线连接符 60">
            <a:extLst>
              <a:ext uri="{FF2B5EF4-FFF2-40B4-BE49-F238E27FC236}">
                <a16:creationId xmlns:a16="http://schemas.microsoft.com/office/drawing/2014/main" id="{4415CDEA-143D-C451-1AAB-42FA4B4E9116}"/>
              </a:ext>
            </a:extLst>
          </p:cNvPr>
          <p:cNvCxnSpPr>
            <a:cxnSpLocks/>
          </p:cNvCxnSpPr>
          <p:nvPr/>
        </p:nvCxnSpPr>
        <p:spPr>
          <a:xfrm flipV="1">
            <a:off x="6420073" y="3933919"/>
            <a:ext cx="0" cy="243000"/>
          </a:xfrm>
          <a:prstGeom prst="line">
            <a:avLst/>
          </a:prstGeom>
          <a:ln w="28575">
            <a:solidFill>
              <a:schemeClr val="accent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2" name="文本框 62">
                <a:extLst>
                  <a:ext uri="{FF2B5EF4-FFF2-40B4-BE49-F238E27FC236}">
                    <a16:creationId xmlns:a16="http://schemas.microsoft.com/office/drawing/2014/main" id="{1D189817-664F-DA59-D7FD-38018738C65F}"/>
                  </a:ext>
                </a:extLst>
              </p:cNvPr>
              <p:cNvSpPr txBox="1"/>
              <p:nvPr/>
            </p:nvSpPr>
            <p:spPr>
              <a:xfrm>
                <a:off x="7098706" y="4143426"/>
                <a:ext cx="1027782" cy="465833"/>
              </a:xfrm>
              <a:prstGeom prst="rect">
                <a:avLst/>
              </a:prstGeom>
              <a:noFill/>
            </p:spPr>
            <p:txBody>
              <a:bodyPr wrap="none" rtlCol="0">
                <a:spAutoFit/>
              </a:bodyPr>
              <a:lstStyle>
                <a:defPPr>
                  <a:defRPr lang="zh-CN"/>
                </a:defPPr>
                <a:lvl1pPr>
                  <a:defRPr kumimoji="1"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p>
                        <m:sSupPr>
                          <m:ctrlPr>
                            <a:rPr lang="en-US" altLang="zh-CN" sz="2400" i="1" dirty="0">
                              <a:latin typeface="Cambria Math" panose="02040503050406030204" pitchFamily="18" charset="0"/>
                              <a:cs typeface="Times New Roman" panose="02020603050405020304" pitchFamily="18" charset="0"/>
                            </a:rPr>
                          </m:ctrlPr>
                        </m:sSupPr>
                        <m:e>
                          <m:r>
                            <a:rPr lang="en-US" altLang="zh-CN" sz="2400" dirty="0">
                              <a:latin typeface="Cambria Math" panose="02040503050406030204" pitchFamily="18" charset="0"/>
                              <a:cs typeface="Times New Roman" panose="02020603050405020304" pitchFamily="18" charset="0"/>
                            </a:rPr>
                            <m:t>10</m:t>
                          </m:r>
                        </m:e>
                        <m:sup>
                          <m:r>
                            <a:rPr lang="en-US" altLang="zh-CN" sz="2400" dirty="0">
                              <a:latin typeface="Cambria Math" panose="02040503050406030204" pitchFamily="18" charset="0"/>
                              <a:cs typeface="Times New Roman" panose="02020603050405020304" pitchFamily="18" charset="0"/>
                            </a:rPr>
                            <m:t>−15</m:t>
                          </m:r>
                        </m:sup>
                      </m:sSup>
                    </m:oMath>
                  </m:oMathPara>
                </a14:m>
                <a:endParaRPr lang="zh-CN" altLang="en-US" sz="2400" dirty="0"/>
              </a:p>
            </p:txBody>
          </p:sp>
        </mc:Choice>
        <mc:Fallback xmlns="">
          <p:sp>
            <p:nvSpPr>
              <p:cNvPr id="42" name="文本框 62">
                <a:extLst>
                  <a:ext uri="{FF2B5EF4-FFF2-40B4-BE49-F238E27FC236}">
                    <a16:creationId xmlns:a16="http://schemas.microsoft.com/office/drawing/2014/main" id="{1D189817-664F-DA59-D7FD-38018738C65F}"/>
                  </a:ext>
                </a:extLst>
              </p:cNvPr>
              <p:cNvSpPr txBox="1">
                <a:spLocks noRot="1" noChangeAspect="1" noMove="1" noResize="1" noEditPoints="1" noAdjustHandles="1" noChangeArrowheads="1" noChangeShapeType="1" noTextEdit="1"/>
              </p:cNvSpPr>
              <p:nvPr/>
            </p:nvSpPr>
            <p:spPr>
              <a:xfrm>
                <a:off x="7098706" y="4143426"/>
                <a:ext cx="1027782" cy="465833"/>
              </a:xfrm>
              <a:prstGeom prst="rect">
                <a:avLst/>
              </a:prstGeom>
              <a:blipFill>
                <a:blip r:embed="rId7"/>
                <a:stretch>
                  <a:fillRect/>
                </a:stretch>
              </a:blipFill>
            </p:spPr>
            <p:txBody>
              <a:bodyPr/>
              <a:lstStyle/>
              <a:p>
                <a:r>
                  <a:rPr lang="en-US">
                    <a:noFill/>
                  </a:rPr>
                  <a:t> </a:t>
                </a:r>
              </a:p>
            </p:txBody>
          </p:sp>
        </mc:Fallback>
      </mc:AlternateContent>
      <p:cxnSp>
        <p:nvCxnSpPr>
          <p:cNvPr id="43" name="直线连接符 63">
            <a:extLst>
              <a:ext uri="{FF2B5EF4-FFF2-40B4-BE49-F238E27FC236}">
                <a16:creationId xmlns:a16="http://schemas.microsoft.com/office/drawing/2014/main" id="{4FFFD2A1-A806-188E-E459-A29D04EBCC7F}"/>
              </a:ext>
            </a:extLst>
          </p:cNvPr>
          <p:cNvCxnSpPr>
            <a:cxnSpLocks/>
          </p:cNvCxnSpPr>
          <p:nvPr/>
        </p:nvCxnSpPr>
        <p:spPr>
          <a:xfrm flipV="1">
            <a:off x="7486650" y="3934046"/>
            <a:ext cx="0" cy="243000"/>
          </a:xfrm>
          <a:prstGeom prst="line">
            <a:avLst/>
          </a:prstGeom>
          <a:ln w="28575">
            <a:solidFill>
              <a:schemeClr val="accent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4" name="文本框 68">
                <a:extLst>
                  <a:ext uri="{FF2B5EF4-FFF2-40B4-BE49-F238E27FC236}">
                    <a16:creationId xmlns:a16="http://schemas.microsoft.com/office/drawing/2014/main" id="{F6B389AA-730C-9533-56DF-C6C0A9A757D5}"/>
                  </a:ext>
                </a:extLst>
              </p:cNvPr>
              <p:cNvSpPr txBox="1"/>
              <p:nvPr/>
            </p:nvSpPr>
            <p:spPr>
              <a:xfrm>
                <a:off x="7899186" y="3939181"/>
                <a:ext cx="130409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400" i="1" dirty="0">
                          <a:latin typeface="Cambria Math" panose="02040503050406030204" pitchFamily="18" charset="0"/>
                        </a:rPr>
                        <m:t>𝑚</m:t>
                      </m:r>
                    </m:oMath>
                  </m:oMathPara>
                </a14:m>
                <a:endParaRPr kumimoji="1" lang="zh-CN" altLang="en-US" sz="2400" dirty="0"/>
              </a:p>
            </p:txBody>
          </p:sp>
        </mc:Choice>
        <mc:Fallback xmlns="">
          <p:sp>
            <p:nvSpPr>
              <p:cNvPr id="44" name="文本框 68">
                <a:extLst>
                  <a:ext uri="{FF2B5EF4-FFF2-40B4-BE49-F238E27FC236}">
                    <a16:creationId xmlns:a16="http://schemas.microsoft.com/office/drawing/2014/main" id="{F6B389AA-730C-9533-56DF-C6C0A9A757D5}"/>
                  </a:ext>
                </a:extLst>
              </p:cNvPr>
              <p:cNvSpPr txBox="1">
                <a:spLocks noRot="1" noChangeAspect="1" noMove="1" noResize="1" noEditPoints="1" noAdjustHandles="1" noChangeArrowheads="1" noChangeShapeType="1" noTextEdit="1"/>
              </p:cNvSpPr>
              <p:nvPr/>
            </p:nvSpPr>
            <p:spPr>
              <a:xfrm>
                <a:off x="7899186" y="3939181"/>
                <a:ext cx="1304090"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文本框 72">
                <a:extLst>
                  <a:ext uri="{FF2B5EF4-FFF2-40B4-BE49-F238E27FC236}">
                    <a16:creationId xmlns:a16="http://schemas.microsoft.com/office/drawing/2014/main" id="{E70782FD-34DB-6122-1340-64DC0C4049F0}"/>
                  </a:ext>
                </a:extLst>
              </p:cNvPr>
              <p:cNvSpPr txBox="1"/>
              <p:nvPr/>
            </p:nvSpPr>
            <p:spPr>
              <a:xfrm>
                <a:off x="1735706" y="4161063"/>
                <a:ext cx="86728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i="1" dirty="0">
                              <a:latin typeface="Cambria Math" panose="02040503050406030204" pitchFamily="18" charset="0"/>
                              <a:cs typeface="Times New Roman" panose="02020603050405020304" pitchFamily="18" charset="0"/>
                            </a:rPr>
                          </m:ctrlPr>
                        </m:sSupPr>
                        <m:e>
                          <m:r>
                            <a:rPr kumimoji="1" lang="en-US" altLang="zh-CN" sz="2400" i="1" dirty="0">
                              <a:latin typeface="Cambria Math" panose="02040503050406030204" pitchFamily="18" charset="0"/>
                              <a:cs typeface="Times New Roman" panose="02020603050405020304" pitchFamily="18" charset="0"/>
                            </a:rPr>
                            <m:t>10</m:t>
                          </m:r>
                        </m:e>
                        <m:sup>
                          <m:r>
                            <a:rPr kumimoji="1" lang="en-US" altLang="zh-CN" sz="2400" i="1" dirty="0">
                              <a:latin typeface="Cambria Math" panose="02040503050406030204" pitchFamily="18" charset="0"/>
                              <a:cs typeface="Times New Roman" panose="02020603050405020304" pitchFamily="18" charset="0"/>
                            </a:rPr>
                            <m:t>10</m:t>
                          </m:r>
                        </m:sup>
                      </m:sSup>
                    </m:oMath>
                  </m:oMathPara>
                </a14:m>
                <a:endParaRPr kumimoji="1" lang="zh-CN" altLang="en-US" sz="2400" dirty="0">
                  <a:latin typeface="Times New Roman" panose="02020603050405020304" pitchFamily="18" charset="0"/>
                  <a:cs typeface="Times New Roman" panose="02020603050405020304" pitchFamily="18" charset="0"/>
                </a:endParaRPr>
              </a:p>
            </p:txBody>
          </p:sp>
        </mc:Choice>
        <mc:Fallback xmlns="">
          <p:sp>
            <p:nvSpPr>
              <p:cNvPr id="45" name="文本框 72">
                <a:extLst>
                  <a:ext uri="{FF2B5EF4-FFF2-40B4-BE49-F238E27FC236}">
                    <a16:creationId xmlns:a16="http://schemas.microsoft.com/office/drawing/2014/main" id="{E70782FD-34DB-6122-1340-64DC0C4049F0}"/>
                  </a:ext>
                </a:extLst>
              </p:cNvPr>
              <p:cNvSpPr txBox="1">
                <a:spLocks noRot="1" noChangeAspect="1" noMove="1" noResize="1" noEditPoints="1" noAdjustHandles="1" noChangeArrowheads="1" noChangeShapeType="1" noTextEdit="1"/>
              </p:cNvSpPr>
              <p:nvPr/>
            </p:nvSpPr>
            <p:spPr>
              <a:xfrm>
                <a:off x="1735706" y="4161063"/>
                <a:ext cx="867289" cy="461665"/>
              </a:xfrm>
              <a:prstGeom prst="rect">
                <a:avLst/>
              </a:prstGeom>
              <a:blipFill>
                <a:blip r:embed="rId9"/>
                <a:stretch>
                  <a:fillRect l="-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文本框 73">
                <a:extLst>
                  <a:ext uri="{FF2B5EF4-FFF2-40B4-BE49-F238E27FC236}">
                    <a16:creationId xmlns:a16="http://schemas.microsoft.com/office/drawing/2014/main" id="{01A31EDC-7A72-E05C-0BA0-60141F624C92}"/>
                  </a:ext>
                </a:extLst>
              </p:cNvPr>
              <p:cNvSpPr txBox="1"/>
              <p:nvPr/>
            </p:nvSpPr>
            <p:spPr>
              <a:xfrm>
                <a:off x="2918037" y="4159665"/>
                <a:ext cx="744050" cy="4658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i="1" dirty="0">
                              <a:latin typeface="Cambria Math" panose="02040503050406030204" pitchFamily="18" charset="0"/>
                              <a:cs typeface="Times New Roman" panose="02020603050405020304" pitchFamily="18" charset="0"/>
                            </a:rPr>
                          </m:ctrlPr>
                        </m:sSupPr>
                        <m:e>
                          <m:r>
                            <a:rPr kumimoji="1" lang="en-US" altLang="zh-CN" sz="2400" i="1" dirty="0">
                              <a:latin typeface="Cambria Math" panose="02040503050406030204" pitchFamily="18" charset="0"/>
                              <a:cs typeface="Times New Roman" panose="02020603050405020304" pitchFamily="18" charset="0"/>
                            </a:rPr>
                            <m:t>10</m:t>
                          </m:r>
                        </m:e>
                        <m:sup>
                          <m:r>
                            <a:rPr kumimoji="1" lang="en-US" altLang="zh-CN" sz="2400" i="1" dirty="0">
                              <a:latin typeface="Cambria Math" panose="02040503050406030204" pitchFamily="18" charset="0"/>
                              <a:cs typeface="Times New Roman" panose="02020603050405020304" pitchFamily="18" charset="0"/>
                            </a:rPr>
                            <m:t>5</m:t>
                          </m:r>
                        </m:sup>
                      </m:sSup>
                    </m:oMath>
                  </m:oMathPara>
                </a14:m>
                <a:endParaRPr kumimoji="1" lang="zh-CN" altLang="en-US" sz="2400" dirty="0">
                  <a:latin typeface="Times New Roman" panose="02020603050405020304" pitchFamily="18" charset="0"/>
                  <a:cs typeface="Times New Roman" panose="02020603050405020304" pitchFamily="18" charset="0"/>
                </a:endParaRPr>
              </a:p>
            </p:txBody>
          </p:sp>
        </mc:Choice>
        <mc:Fallback xmlns="">
          <p:sp>
            <p:nvSpPr>
              <p:cNvPr id="46" name="文本框 73">
                <a:extLst>
                  <a:ext uri="{FF2B5EF4-FFF2-40B4-BE49-F238E27FC236}">
                    <a16:creationId xmlns:a16="http://schemas.microsoft.com/office/drawing/2014/main" id="{01A31EDC-7A72-E05C-0BA0-60141F624C92}"/>
                  </a:ext>
                </a:extLst>
              </p:cNvPr>
              <p:cNvSpPr txBox="1">
                <a:spLocks noRot="1" noChangeAspect="1" noMove="1" noResize="1" noEditPoints="1" noAdjustHandles="1" noChangeArrowheads="1" noChangeShapeType="1" noTextEdit="1"/>
              </p:cNvSpPr>
              <p:nvPr/>
            </p:nvSpPr>
            <p:spPr>
              <a:xfrm>
                <a:off x="2918037" y="4159665"/>
                <a:ext cx="744050" cy="465833"/>
              </a:xfrm>
              <a:prstGeom prst="rect">
                <a:avLst/>
              </a:prstGeom>
              <a:blipFill>
                <a:blip r:embed="rId10"/>
                <a:stretch>
                  <a:fillRect l="-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文本框 74">
                <a:extLst>
                  <a:ext uri="{FF2B5EF4-FFF2-40B4-BE49-F238E27FC236}">
                    <a16:creationId xmlns:a16="http://schemas.microsoft.com/office/drawing/2014/main" id="{E771B72B-42ED-1B48-0005-8F862E2BA52A}"/>
                  </a:ext>
                </a:extLst>
              </p:cNvPr>
              <p:cNvSpPr txBox="1"/>
              <p:nvPr/>
            </p:nvSpPr>
            <p:spPr>
              <a:xfrm>
                <a:off x="4015089" y="4165674"/>
                <a:ext cx="74405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i="1" dirty="0">
                              <a:latin typeface="Cambria Math" panose="02040503050406030204" pitchFamily="18" charset="0"/>
                              <a:cs typeface="Times New Roman" panose="02020603050405020304" pitchFamily="18" charset="0"/>
                            </a:rPr>
                          </m:ctrlPr>
                        </m:sSupPr>
                        <m:e>
                          <m:r>
                            <a:rPr kumimoji="1" lang="en-US" altLang="zh-CN" sz="2400" i="1" dirty="0">
                              <a:latin typeface="Cambria Math" panose="02040503050406030204" pitchFamily="18" charset="0"/>
                              <a:cs typeface="Times New Roman" panose="02020603050405020304" pitchFamily="18" charset="0"/>
                            </a:rPr>
                            <m:t>10</m:t>
                          </m:r>
                        </m:e>
                        <m:sup>
                          <m:r>
                            <a:rPr kumimoji="1" lang="en-US" altLang="zh-CN" sz="2400" i="1" dirty="0">
                              <a:latin typeface="Cambria Math" panose="02040503050406030204" pitchFamily="18" charset="0"/>
                              <a:cs typeface="Times New Roman" panose="02020603050405020304" pitchFamily="18" charset="0"/>
                            </a:rPr>
                            <m:t>0</m:t>
                          </m:r>
                        </m:sup>
                      </m:sSup>
                    </m:oMath>
                  </m:oMathPara>
                </a14:m>
                <a:endParaRPr kumimoji="1" lang="zh-CN" altLang="en-US" sz="2400" dirty="0">
                  <a:latin typeface="Times New Roman" panose="02020603050405020304" pitchFamily="18" charset="0"/>
                  <a:cs typeface="Times New Roman" panose="02020603050405020304" pitchFamily="18" charset="0"/>
                </a:endParaRPr>
              </a:p>
            </p:txBody>
          </p:sp>
        </mc:Choice>
        <mc:Fallback xmlns="">
          <p:sp>
            <p:nvSpPr>
              <p:cNvPr id="47" name="文本框 74">
                <a:extLst>
                  <a:ext uri="{FF2B5EF4-FFF2-40B4-BE49-F238E27FC236}">
                    <a16:creationId xmlns:a16="http://schemas.microsoft.com/office/drawing/2014/main" id="{E771B72B-42ED-1B48-0005-8F862E2BA52A}"/>
                  </a:ext>
                </a:extLst>
              </p:cNvPr>
              <p:cNvSpPr txBox="1">
                <a:spLocks noRot="1" noChangeAspect="1" noMove="1" noResize="1" noEditPoints="1" noAdjustHandles="1" noChangeArrowheads="1" noChangeShapeType="1" noTextEdit="1"/>
              </p:cNvSpPr>
              <p:nvPr/>
            </p:nvSpPr>
            <p:spPr>
              <a:xfrm>
                <a:off x="4015089" y="4165674"/>
                <a:ext cx="744050" cy="461665"/>
              </a:xfrm>
              <a:prstGeom prst="rect">
                <a:avLst/>
              </a:prstGeom>
              <a:blipFill>
                <a:blip r:embed="rId11"/>
                <a:stretch>
                  <a:fillRect l="-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文本框 75">
                <a:extLst>
                  <a:ext uri="{FF2B5EF4-FFF2-40B4-BE49-F238E27FC236}">
                    <a16:creationId xmlns:a16="http://schemas.microsoft.com/office/drawing/2014/main" id="{ABECE23E-B5B2-EC39-65D6-C89671B596AF}"/>
                  </a:ext>
                </a:extLst>
              </p:cNvPr>
              <p:cNvSpPr txBox="1"/>
              <p:nvPr/>
            </p:nvSpPr>
            <p:spPr>
              <a:xfrm>
                <a:off x="4932051" y="4161063"/>
                <a:ext cx="907556" cy="4658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i="1" dirty="0">
                              <a:latin typeface="Cambria Math" panose="02040503050406030204" pitchFamily="18" charset="0"/>
                              <a:cs typeface="Times New Roman" panose="02020603050405020304" pitchFamily="18" charset="0"/>
                            </a:rPr>
                          </m:ctrlPr>
                        </m:sSupPr>
                        <m:e>
                          <m:r>
                            <a:rPr kumimoji="1" lang="en-US" altLang="zh-CN" sz="2400" i="1" dirty="0">
                              <a:latin typeface="Cambria Math" panose="02040503050406030204" pitchFamily="18" charset="0"/>
                              <a:cs typeface="Times New Roman" panose="02020603050405020304" pitchFamily="18" charset="0"/>
                            </a:rPr>
                            <m:t>10</m:t>
                          </m:r>
                        </m:e>
                        <m:sup>
                          <m:r>
                            <a:rPr kumimoji="1" lang="en-US" altLang="zh-CN" sz="2400" i="1" dirty="0">
                              <a:latin typeface="Cambria Math" panose="02040503050406030204" pitchFamily="18" charset="0"/>
                              <a:cs typeface="Times New Roman" panose="02020603050405020304" pitchFamily="18" charset="0"/>
                            </a:rPr>
                            <m:t>−5</m:t>
                          </m:r>
                        </m:sup>
                      </m:sSup>
                    </m:oMath>
                  </m:oMathPara>
                </a14:m>
                <a:endParaRPr kumimoji="1" lang="zh-CN" altLang="en-US" sz="2400" dirty="0">
                  <a:latin typeface="Times New Roman" panose="02020603050405020304" pitchFamily="18" charset="0"/>
                  <a:cs typeface="Times New Roman" panose="02020603050405020304" pitchFamily="18" charset="0"/>
                </a:endParaRPr>
              </a:p>
            </p:txBody>
          </p:sp>
        </mc:Choice>
        <mc:Fallback xmlns="">
          <p:sp>
            <p:nvSpPr>
              <p:cNvPr id="48" name="文本框 75">
                <a:extLst>
                  <a:ext uri="{FF2B5EF4-FFF2-40B4-BE49-F238E27FC236}">
                    <a16:creationId xmlns:a16="http://schemas.microsoft.com/office/drawing/2014/main" id="{ABECE23E-B5B2-EC39-65D6-C89671B596AF}"/>
                  </a:ext>
                </a:extLst>
              </p:cNvPr>
              <p:cNvSpPr txBox="1">
                <a:spLocks noRot="1" noChangeAspect="1" noMove="1" noResize="1" noEditPoints="1" noAdjustHandles="1" noChangeArrowheads="1" noChangeShapeType="1" noTextEdit="1"/>
              </p:cNvSpPr>
              <p:nvPr/>
            </p:nvSpPr>
            <p:spPr>
              <a:xfrm>
                <a:off x="4932051" y="4161063"/>
                <a:ext cx="907556" cy="465833"/>
              </a:xfrm>
              <a:prstGeom prst="rect">
                <a:avLst/>
              </a:prstGeom>
              <a:blipFill>
                <a:blip r:embed="rId12"/>
                <a:stretch>
                  <a:fillRect l="-1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文本框 76">
                <a:extLst>
                  <a:ext uri="{FF2B5EF4-FFF2-40B4-BE49-F238E27FC236}">
                    <a16:creationId xmlns:a16="http://schemas.microsoft.com/office/drawing/2014/main" id="{A5778E4D-FED5-8515-082F-CE7932EF9300}"/>
                  </a:ext>
                </a:extLst>
              </p:cNvPr>
              <p:cNvSpPr txBox="1"/>
              <p:nvPr/>
            </p:nvSpPr>
            <p:spPr>
              <a:xfrm>
                <a:off x="5938041" y="4166454"/>
                <a:ext cx="103740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i="1" dirty="0">
                              <a:latin typeface="Cambria Math" panose="02040503050406030204" pitchFamily="18" charset="0"/>
                              <a:cs typeface="Times New Roman" panose="02020603050405020304" pitchFamily="18" charset="0"/>
                            </a:rPr>
                          </m:ctrlPr>
                        </m:sSupPr>
                        <m:e>
                          <m:r>
                            <a:rPr kumimoji="1" lang="en-US" altLang="zh-CN" sz="2400" i="1" dirty="0">
                              <a:latin typeface="Cambria Math" panose="02040503050406030204" pitchFamily="18" charset="0"/>
                              <a:cs typeface="Times New Roman" panose="02020603050405020304" pitchFamily="18" charset="0"/>
                            </a:rPr>
                            <m:t>10</m:t>
                          </m:r>
                        </m:e>
                        <m:sup>
                          <m:r>
                            <a:rPr kumimoji="1" lang="en-US" altLang="zh-CN" sz="2400" i="1" dirty="0">
                              <a:latin typeface="Cambria Math" panose="02040503050406030204" pitchFamily="18" charset="0"/>
                              <a:cs typeface="Times New Roman" panose="02020603050405020304" pitchFamily="18" charset="0"/>
                            </a:rPr>
                            <m:t>−10</m:t>
                          </m:r>
                        </m:sup>
                      </m:sSup>
                    </m:oMath>
                  </m:oMathPara>
                </a14:m>
                <a:endParaRPr kumimoji="1" lang="zh-CN" altLang="en-US" sz="2400" dirty="0">
                  <a:latin typeface="Times New Roman" panose="02020603050405020304" pitchFamily="18" charset="0"/>
                  <a:cs typeface="Times New Roman" panose="02020603050405020304" pitchFamily="18" charset="0"/>
                </a:endParaRPr>
              </a:p>
            </p:txBody>
          </p:sp>
        </mc:Choice>
        <mc:Fallback xmlns="">
          <p:sp>
            <p:nvSpPr>
              <p:cNvPr id="49" name="文本框 76">
                <a:extLst>
                  <a:ext uri="{FF2B5EF4-FFF2-40B4-BE49-F238E27FC236}">
                    <a16:creationId xmlns:a16="http://schemas.microsoft.com/office/drawing/2014/main" id="{A5778E4D-FED5-8515-082F-CE7932EF9300}"/>
                  </a:ext>
                </a:extLst>
              </p:cNvPr>
              <p:cNvSpPr txBox="1">
                <a:spLocks noRot="1" noChangeAspect="1" noMove="1" noResize="1" noEditPoints="1" noAdjustHandles="1" noChangeArrowheads="1" noChangeShapeType="1" noTextEdit="1"/>
              </p:cNvSpPr>
              <p:nvPr/>
            </p:nvSpPr>
            <p:spPr>
              <a:xfrm>
                <a:off x="5938041" y="4166454"/>
                <a:ext cx="1037400" cy="461665"/>
              </a:xfrm>
              <a:prstGeom prst="rect">
                <a:avLst/>
              </a:prstGeom>
              <a:blipFill>
                <a:blip r:embed="rId13"/>
                <a:stretch>
                  <a:fillRect/>
                </a:stretch>
              </a:blipFill>
            </p:spPr>
            <p:txBody>
              <a:bodyPr/>
              <a:lstStyle/>
              <a:p>
                <a:r>
                  <a:rPr lang="en-US">
                    <a:noFill/>
                  </a:rPr>
                  <a:t> </a:t>
                </a:r>
              </a:p>
            </p:txBody>
          </p:sp>
        </mc:Fallback>
      </mc:AlternateContent>
      <p:cxnSp>
        <p:nvCxnSpPr>
          <p:cNvPr id="50" name="肘形连接符 80">
            <a:extLst>
              <a:ext uri="{FF2B5EF4-FFF2-40B4-BE49-F238E27FC236}">
                <a16:creationId xmlns:a16="http://schemas.microsoft.com/office/drawing/2014/main" id="{F7EDCB16-A085-DAD4-95A9-A3E0EDB66BC7}"/>
              </a:ext>
            </a:extLst>
          </p:cNvPr>
          <p:cNvCxnSpPr>
            <a:cxnSpLocks/>
          </p:cNvCxnSpPr>
          <p:nvPr/>
        </p:nvCxnSpPr>
        <p:spPr>
          <a:xfrm rot="5400000">
            <a:off x="703083" y="3414561"/>
            <a:ext cx="626992" cy="328553"/>
          </a:xfrm>
          <a:prstGeom prst="bentConnector3">
            <a:avLst/>
          </a:prstGeom>
          <a:ln w="285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1" name="肘形连接符 81">
            <a:extLst>
              <a:ext uri="{FF2B5EF4-FFF2-40B4-BE49-F238E27FC236}">
                <a16:creationId xmlns:a16="http://schemas.microsoft.com/office/drawing/2014/main" id="{1DB605F9-3F92-5538-E03F-9322532F86FD}"/>
              </a:ext>
            </a:extLst>
          </p:cNvPr>
          <p:cNvCxnSpPr>
            <a:cxnSpLocks/>
          </p:cNvCxnSpPr>
          <p:nvPr/>
        </p:nvCxnSpPr>
        <p:spPr>
          <a:xfrm rot="16200000" flipH="1">
            <a:off x="4072050" y="3368190"/>
            <a:ext cx="750467" cy="380991"/>
          </a:xfrm>
          <a:prstGeom prst="bentConnector3">
            <a:avLst>
              <a:gd name="adj1" fmla="val 50000"/>
            </a:avLst>
          </a:prstGeom>
          <a:ln w="285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肘形连接符 88">
            <a:extLst>
              <a:ext uri="{FF2B5EF4-FFF2-40B4-BE49-F238E27FC236}">
                <a16:creationId xmlns:a16="http://schemas.microsoft.com/office/drawing/2014/main" id="{81557F81-F620-ABB6-5BCC-E82B5007AFF3}"/>
              </a:ext>
            </a:extLst>
          </p:cNvPr>
          <p:cNvCxnSpPr>
            <a:cxnSpLocks/>
          </p:cNvCxnSpPr>
          <p:nvPr/>
        </p:nvCxnSpPr>
        <p:spPr>
          <a:xfrm rot="16200000" flipH="1">
            <a:off x="2854958" y="3211242"/>
            <a:ext cx="720435" cy="701684"/>
          </a:xfrm>
          <a:prstGeom prst="bentConnector3">
            <a:avLst>
              <a:gd name="adj1" fmla="val 50000"/>
            </a:avLst>
          </a:prstGeom>
          <a:ln w="285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3" name="肘形连接符 97">
            <a:extLst>
              <a:ext uri="{FF2B5EF4-FFF2-40B4-BE49-F238E27FC236}">
                <a16:creationId xmlns:a16="http://schemas.microsoft.com/office/drawing/2014/main" id="{1BDB66EB-15B1-2B71-00EB-A96879BC0C9A}"/>
              </a:ext>
            </a:extLst>
          </p:cNvPr>
          <p:cNvCxnSpPr>
            <a:cxnSpLocks/>
          </p:cNvCxnSpPr>
          <p:nvPr/>
        </p:nvCxnSpPr>
        <p:spPr>
          <a:xfrm rot="16200000" flipH="1">
            <a:off x="5222746" y="3395765"/>
            <a:ext cx="720377" cy="238813"/>
          </a:xfrm>
          <a:prstGeom prst="bentConnector3">
            <a:avLst>
              <a:gd name="adj1" fmla="val 50000"/>
            </a:avLst>
          </a:prstGeom>
          <a:ln w="285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4" name="肘形连接符 101">
            <a:extLst>
              <a:ext uri="{FF2B5EF4-FFF2-40B4-BE49-F238E27FC236}">
                <a16:creationId xmlns:a16="http://schemas.microsoft.com/office/drawing/2014/main" id="{1989441D-3AE2-5871-5135-F66503689576}"/>
              </a:ext>
            </a:extLst>
          </p:cNvPr>
          <p:cNvCxnSpPr>
            <a:cxnSpLocks/>
          </p:cNvCxnSpPr>
          <p:nvPr/>
        </p:nvCxnSpPr>
        <p:spPr>
          <a:xfrm rot="5400000">
            <a:off x="5947537" y="3221911"/>
            <a:ext cx="710033" cy="587825"/>
          </a:xfrm>
          <a:prstGeom prst="bentConnector3">
            <a:avLst>
              <a:gd name="adj1" fmla="val 50000"/>
            </a:avLst>
          </a:prstGeom>
          <a:ln w="285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肘形连接符 105">
            <a:extLst>
              <a:ext uri="{FF2B5EF4-FFF2-40B4-BE49-F238E27FC236}">
                <a16:creationId xmlns:a16="http://schemas.microsoft.com/office/drawing/2014/main" id="{077CED06-5F6E-B09A-9069-8106302DBEC3}"/>
              </a:ext>
            </a:extLst>
          </p:cNvPr>
          <p:cNvCxnSpPr>
            <a:cxnSpLocks/>
            <a:stCxn id="31" idx="4"/>
          </p:cNvCxnSpPr>
          <p:nvPr/>
        </p:nvCxnSpPr>
        <p:spPr>
          <a:xfrm rot="16200000" flipH="1">
            <a:off x="7110097" y="3516084"/>
            <a:ext cx="758915" cy="1"/>
          </a:xfrm>
          <a:prstGeom prst="bentConnector3">
            <a:avLst>
              <a:gd name="adj1" fmla="val 50000"/>
            </a:avLst>
          </a:prstGeom>
          <a:ln w="285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7" name="文本框 115">
                <a:extLst>
                  <a:ext uri="{FF2B5EF4-FFF2-40B4-BE49-F238E27FC236}">
                    <a16:creationId xmlns:a16="http://schemas.microsoft.com/office/drawing/2014/main" id="{E6DBC022-EB8D-0219-4CAD-C720B54D2BF1}"/>
                  </a:ext>
                </a:extLst>
              </p:cNvPr>
              <p:cNvSpPr txBox="1"/>
              <p:nvPr/>
            </p:nvSpPr>
            <p:spPr>
              <a:xfrm>
                <a:off x="5268734" y="4597934"/>
                <a:ext cx="1234633" cy="323165"/>
              </a:xfrm>
              <a:prstGeom prst="rect">
                <a:avLst/>
              </a:prstGeom>
              <a:noFill/>
            </p:spPr>
            <p:txBody>
              <a:bodyPr wrap="none" rtlCol="0">
                <a:spAutoFit/>
              </a:bodyPr>
              <a:lstStyle/>
              <a:p>
                <a:r>
                  <a:rPr kumimoji="1" lang="en-US" altLang="zh-CN" sz="1500" dirty="0">
                    <a:solidFill>
                      <a:srgbClr val="C00000"/>
                    </a:solidFill>
                  </a:rPr>
                  <a:t>100n</a:t>
                </a:r>
                <a14:m>
                  <m:oMath xmlns:m="http://schemas.openxmlformats.org/officeDocument/2006/math">
                    <m:r>
                      <m:rPr>
                        <m:sty m:val="p"/>
                      </m:rPr>
                      <a:rPr kumimoji="1" lang="en-US" altLang="zh-CN" sz="1500" i="1">
                        <a:solidFill>
                          <a:srgbClr val="C00000"/>
                        </a:solidFill>
                        <a:latin typeface="Cambria Math" panose="02040503050406030204" pitchFamily="18" charset="0"/>
                      </a:rPr>
                      <m:t>m</m:t>
                    </m:r>
                  </m:oMath>
                </a14:m>
                <a:r>
                  <a:rPr kumimoji="1" lang="zh-CN" altLang="en-US" sz="1500" dirty="0">
                    <a:solidFill>
                      <a:srgbClr val="C00000"/>
                    </a:solidFill>
                  </a:rPr>
                  <a:t>～</a:t>
                </a:r>
                <a14:m>
                  <m:oMath xmlns:m="http://schemas.openxmlformats.org/officeDocument/2006/math">
                    <m:r>
                      <m:rPr>
                        <m:sty m:val="p"/>
                      </m:rPr>
                      <a:rPr kumimoji="1" lang="en-US" altLang="zh-CN" sz="1500" i="1">
                        <a:solidFill>
                          <a:srgbClr val="C00000"/>
                        </a:solidFill>
                        <a:latin typeface="Cambria Math" panose="02040503050406030204" pitchFamily="18" charset="0"/>
                      </a:rPr>
                      <m:t>nm</m:t>
                    </m:r>
                  </m:oMath>
                </a14:m>
                <a:endParaRPr kumimoji="1" lang="zh-CN" altLang="en-US" sz="1500" dirty="0">
                  <a:solidFill>
                    <a:srgbClr val="C00000"/>
                  </a:solidFill>
                </a:endParaRPr>
              </a:p>
            </p:txBody>
          </p:sp>
        </mc:Choice>
        <mc:Fallback xmlns="">
          <p:sp>
            <p:nvSpPr>
              <p:cNvPr id="57" name="文本框 115">
                <a:extLst>
                  <a:ext uri="{FF2B5EF4-FFF2-40B4-BE49-F238E27FC236}">
                    <a16:creationId xmlns:a16="http://schemas.microsoft.com/office/drawing/2014/main" id="{E6DBC022-EB8D-0219-4CAD-C720B54D2BF1}"/>
                  </a:ext>
                </a:extLst>
              </p:cNvPr>
              <p:cNvSpPr txBox="1">
                <a:spLocks noRot="1" noChangeAspect="1" noMove="1" noResize="1" noEditPoints="1" noAdjustHandles="1" noChangeArrowheads="1" noChangeShapeType="1" noTextEdit="1"/>
              </p:cNvSpPr>
              <p:nvPr/>
            </p:nvSpPr>
            <p:spPr>
              <a:xfrm>
                <a:off x="5268734" y="4597934"/>
                <a:ext cx="1234633" cy="323165"/>
              </a:xfrm>
              <a:prstGeom prst="rect">
                <a:avLst/>
              </a:prstGeom>
              <a:blipFill>
                <a:blip r:embed="rId14"/>
                <a:stretch>
                  <a:fillRect l="-1010" t="-3704" b="-22222"/>
                </a:stretch>
              </a:blipFill>
            </p:spPr>
            <p:txBody>
              <a:bodyPr/>
              <a:lstStyle/>
              <a:p>
                <a:r>
                  <a:rPr lang="en-US">
                    <a:noFill/>
                  </a:rPr>
                  <a:t> </a:t>
                </a:r>
              </a:p>
            </p:txBody>
          </p:sp>
        </mc:Fallback>
      </mc:AlternateContent>
      <p:pic>
        <p:nvPicPr>
          <p:cNvPr id="61" name="Picture 60">
            <a:extLst>
              <a:ext uri="{FF2B5EF4-FFF2-40B4-BE49-F238E27FC236}">
                <a16:creationId xmlns:a16="http://schemas.microsoft.com/office/drawing/2014/main" id="{3E0CD199-8174-5AE8-6832-4A50B9869166}"/>
              </a:ext>
            </a:extLst>
          </p:cNvPr>
          <p:cNvPicPr>
            <a:picLocks noChangeAspect="1"/>
          </p:cNvPicPr>
          <p:nvPr/>
        </p:nvPicPr>
        <p:blipFill>
          <a:blip r:embed="rId15"/>
          <a:srcRect l="5132" t="1501" r="12055" b="1501"/>
          <a:stretch>
            <a:fillRect/>
          </a:stretch>
        </p:blipFill>
        <p:spPr>
          <a:xfrm>
            <a:off x="2117797" y="1824028"/>
            <a:ext cx="1362180" cy="1348005"/>
          </a:xfrm>
          <a:custGeom>
            <a:avLst/>
            <a:gdLst>
              <a:gd name="connsiteX0" fmla="*/ 687571 w 1375142"/>
              <a:gd name="connsiteY0" fmla="*/ 0 h 1360832"/>
              <a:gd name="connsiteX1" fmla="*/ 1375142 w 1375142"/>
              <a:gd name="connsiteY1" fmla="*/ 680416 h 1360832"/>
              <a:gd name="connsiteX2" fmla="*/ 687571 w 1375142"/>
              <a:gd name="connsiteY2" fmla="*/ 1360832 h 1360832"/>
              <a:gd name="connsiteX3" fmla="*/ 0 w 1375142"/>
              <a:gd name="connsiteY3" fmla="*/ 680416 h 1360832"/>
              <a:gd name="connsiteX4" fmla="*/ 687571 w 1375142"/>
              <a:gd name="connsiteY4" fmla="*/ 0 h 136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42" h="1360832">
                <a:moveTo>
                  <a:pt x="687571" y="0"/>
                </a:moveTo>
                <a:cubicBezTo>
                  <a:pt x="1067306" y="0"/>
                  <a:pt x="1375142" y="304633"/>
                  <a:pt x="1375142" y="680416"/>
                </a:cubicBezTo>
                <a:cubicBezTo>
                  <a:pt x="1375142" y="1056199"/>
                  <a:pt x="1067306" y="1360832"/>
                  <a:pt x="687571" y="1360832"/>
                </a:cubicBezTo>
                <a:cubicBezTo>
                  <a:pt x="307836" y="1360832"/>
                  <a:pt x="0" y="1056199"/>
                  <a:pt x="0" y="680416"/>
                </a:cubicBezTo>
                <a:cubicBezTo>
                  <a:pt x="0" y="304633"/>
                  <a:pt x="307836" y="0"/>
                  <a:pt x="687571" y="0"/>
                </a:cubicBezTo>
                <a:close/>
              </a:path>
            </a:pathLst>
          </a:custGeom>
        </p:spPr>
      </p:pic>
      <p:pic>
        <p:nvPicPr>
          <p:cNvPr id="80" name="Picture 79" descr="1511 鹦鹉螺科免版税图片、库存照片和图像| Shutterstock">
            <a:extLst>
              <a:ext uri="{FF2B5EF4-FFF2-40B4-BE49-F238E27FC236}">
                <a16:creationId xmlns:a16="http://schemas.microsoft.com/office/drawing/2014/main" id="{4209EE62-7676-9C16-573E-242971CCA47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7781" r="24202" b="5641"/>
          <a:stretch>
            <a:fillRect/>
          </a:stretch>
        </p:blipFill>
        <p:spPr bwMode="auto">
          <a:xfrm>
            <a:off x="3564028" y="1970931"/>
            <a:ext cx="1288971" cy="1283829"/>
          </a:xfrm>
          <a:custGeom>
            <a:avLst/>
            <a:gdLst>
              <a:gd name="connsiteX0" fmla="*/ 1682139 w 3368850"/>
              <a:gd name="connsiteY0" fmla="*/ 0 h 3355413"/>
              <a:gd name="connsiteX1" fmla="*/ 1686712 w 3368850"/>
              <a:gd name="connsiteY1" fmla="*/ 0 h 3355413"/>
              <a:gd name="connsiteX2" fmla="*/ 1856648 w 3368850"/>
              <a:gd name="connsiteY2" fmla="*/ 8547 h 3355413"/>
              <a:gd name="connsiteX3" fmla="*/ 3368850 w 3368850"/>
              <a:gd name="connsiteY3" fmla="*/ 1677649 h 3355413"/>
              <a:gd name="connsiteX4" fmla="*/ 1684425 w 3368850"/>
              <a:gd name="connsiteY4" fmla="*/ 3355413 h 3355413"/>
              <a:gd name="connsiteX5" fmla="*/ 0 w 3368850"/>
              <a:gd name="connsiteY5" fmla="*/ 1677649 h 3355413"/>
              <a:gd name="connsiteX6" fmla="*/ 1512202 w 3368850"/>
              <a:gd name="connsiteY6" fmla="*/ 8547 h 3355413"/>
              <a:gd name="connsiteX7" fmla="*/ 1682139 w 3368850"/>
              <a:gd name="connsiteY7" fmla="*/ 0 h 33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8850" h="3355413">
                <a:moveTo>
                  <a:pt x="1682139" y="0"/>
                </a:moveTo>
                <a:lnTo>
                  <a:pt x="1686712" y="0"/>
                </a:lnTo>
                <a:lnTo>
                  <a:pt x="1856648" y="8547"/>
                </a:lnTo>
                <a:cubicBezTo>
                  <a:pt x="2706029" y="94466"/>
                  <a:pt x="3368850" y="808959"/>
                  <a:pt x="3368850" y="1677649"/>
                </a:cubicBezTo>
                <a:cubicBezTo>
                  <a:pt x="3368850" y="2604252"/>
                  <a:pt x="2614707" y="3355413"/>
                  <a:pt x="1684425" y="3355413"/>
                </a:cubicBezTo>
                <a:cubicBezTo>
                  <a:pt x="754143" y="3355413"/>
                  <a:pt x="0" y="2604252"/>
                  <a:pt x="0" y="1677649"/>
                </a:cubicBezTo>
                <a:cubicBezTo>
                  <a:pt x="0" y="808959"/>
                  <a:pt x="662821" y="94466"/>
                  <a:pt x="1512202" y="8547"/>
                </a:cubicBezTo>
                <a:lnTo>
                  <a:pt x="1682139" y="0"/>
                </a:lnTo>
                <a:close/>
              </a:path>
            </a:pathLst>
          </a:custGeom>
          <a:noFill/>
          <a:extLst>
            <a:ext uri="{909E8E84-426E-40DD-AFC4-6F175D3DCCD1}">
              <a14:hiddenFill xmlns:a14="http://schemas.microsoft.com/office/drawing/2010/main">
                <a:solidFill>
                  <a:srgbClr val="FFFFFF"/>
                </a:solidFill>
              </a14:hiddenFill>
            </a:ext>
          </a:extLst>
        </p:spPr>
      </p:pic>
      <p:pic>
        <p:nvPicPr>
          <p:cNvPr id="79" name="Picture 78" descr="1511 鹦鹉螺科免版税图片、库存照片和图像| Shutterstock">
            <a:extLst>
              <a:ext uri="{FF2B5EF4-FFF2-40B4-BE49-F238E27FC236}">
                <a16:creationId xmlns:a16="http://schemas.microsoft.com/office/drawing/2014/main" id="{0F6E7B08-BAF2-18AF-12FA-366262394E1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1743" t="-3" r="58164" b="100000"/>
          <a:stretch>
            <a:fillRect/>
          </a:stretch>
        </p:blipFill>
        <p:spPr bwMode="auto">
          <a:xfrm>
            <a:off x="4104491" y="1047751"/>
            <a:ext cx="4573" cy="115"/>
          </a:xfrm>
          <a:custGeom>
            <a:avLst/>
            <a:gdLst>
              <a:gd name="connsiteX0" fmla="*/ 2286 w 4573"/>
              <a:gd name="connsiteY0" fmla="*/ 0 h 115"/>
              <a:gd name="connsiteX1" fmla="*/ 4573 w 4573"/>
              <a:gd name="connsiteY1" fmla="*/ 115 h 115"/>
              <a:gd name="connsiteX2" fmla="*/ 0 w 4573"/>
              <a:gd name="connsiteY2" fmla="*/ 115 h 115"/>
              <a:gd name="connsiteX3" fmla="*/ 2286 w 4573"/>
              <a:gd name="connsiteY3" fmla="*/ 0 h 115"/>
            </a:gdLst>
            <a:ahLst/>
            <a:cxnLst>
              <a:cxn ang="0">
                <a:pos x="connsiteX0" y="connsiteY0"/>
              </a:cxn>
              <a:cxn ang="0">
                <a:pos x="connsiteX1" y="connsiteY1"/>
              </a:cxn>
              <a:cxn ang="0">
                <a:pos x="connsiteX2" y="connsiteY2"/>
              </a:cxn>
              <a:cxn ang="0">
                <a:pos x="connsiteX3" y="connsiteY3"/>
              </a:cxn>
            </a:cxnLst>
            <a:rect l="l" t="t" r="r" b="b"/>
            <a:pathLst>
              <a:path w="4573" h="115">
                <a:moveTo>
                  <a:pt x="2286" y="0"/>
                </a:moveTo>
                <a:lnTo>
                  <a:pt x="4573" y="115"/>
                </a:lnTo>
                <a:lnTo>
                  <a:pt x="0" y="115"/>
                </a:lnTo>
                <a:lnTo>
                  <a:pt x="2286" y="0"/>
                </a:lnTo>
                <a:close/>
              </a:path>
            </a:pathLst>
          </a:custGeom>
          <a:noFill/>
          <a:extLst>
            <a:ext uri="{909E8E84-426E-40DD-AFC4-6F175D3DCCD1}">
              <a14:hiddenFill xmlns:a14="http://schemas.microsoft.com/office/drawing/2010/main">
                <a:solidFill>
                  <a:srgbClr val="FFFFFF"/>
                </a:solidFill>
              </a14:hiddenFill>
            </a:ext>
          </a:extLst>
        </p:spPr>
      </p:pic>
      <p:pic>
        <p:nvPicPr>
          <p:cNvPr id="83" name="Picture 82" descr="3-D DNA Structure">
            <a:extLst>
              <a:ext uri="{FF2B5EF4-FFF2-40B4-BE49-F238E27FC236}">
                <a16:creationId xmlns:a16="http://schemas.microsoft.com/office/drawing/2014/main" id="{BCDB7A3A-FC18-ECD2-5970-1A64EE7726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23954" t="1474" r="2152" b="1474"/>
          <a:stretch>
            <a:fillRect/>
          </a:stretch>
        </p:blipFill>
        <p:spPr bwMode="auto">
          <a:xfrm>
            <a:off x="6078050" y="2188416"/>
            <a:ext cx="971839" cy="957303"/>
          </a:xfrm>
          <a:custGeom>
            <a:avLst/>
            <a:gdLst>
              <a:gd name="connsiteX0" fmla="*/ 2324398 w 4648796"/>
              <a:gd name="connsiteY0" fmla="*/ 0 h 4579262"/>
              <a:gd name="connsiteX1" fmla="*/ 4648796 w 4648796"/>
              <a:gd name="connsiteY1" fmla="*/ 2289631 h 4579262"/>
              <a:gd name="connsiteX2" fmla="*/ 2324398 w 4648796"/>
              <a:gd name="connsiteY2" fmla="*/ 4579262 h 4579262"/>
              <a:gd name="connsiteX3" fmla="*/ 0 w 4648796"/>
              <a:gd name="connsiteY3" fmla="*/ 2289631 h 4579262"/>
              <a:gd name="connsiteX4" fmla="*/ 2324398 w 4648796"/>
              <a:gd name="connsiteY4" fmla="*/ 0 h 457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796" h="4579262">
                <a:moveTo>
                  <a:pt x="2324398" y="0"/>
                </a:moveTo>
                <a:cubicBezTo>
                  <a:pt x="3608128" y="0"/>
                  <a:pt x="4648796" y="1025103"/>
                  <a:pt x="4648796" y="2289631"/>
                </a:cubicBezTo>
                <a:cubicBezTo>
                  <a:pt x="4648796" y="3554159"/>
                  <a:pt x="3608128" y="4579262"/>
                  <a:pt x="2324398" y="4579262"/>
                </a:cubicBezTo>
                <a:cubicBezTo>
                  <a:pt x="1040668" y="4579262"/>
                  <a:pt x="0" y="3554159"/>
                  <a:pt x="0" y="2289631"/>
                </a:cubicBezTo>
                <a:cubicBezTo>
                  <a:pt x="0" y="1025103"/>
                  <a:pt x="1040668" y="0"/>
                  <a:pt x="2324398" y="0"/>
                </a:cubicBezTo>
                <a:close/>
              </a:path>
            </a:pathLst>
          </a:cu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17DA0E61-D29E-CDAA-BFB9-08C907481C13}"/>
              </a:ext>
            </a:extLst>
          </p:cNvPr>
          <p:cNvSpPr txBox="1"/>
          <p:nvPr/>
        </p:nvSpPr>
        <p:spPr>
          <a:xfrm>
            <a:off x="940019" y="3058635"/>
            <a:ext cx="543739" cy="307777"/>
          </a:xfrm>
          <a:prstGeom prst="rect">
            <a:avLst/>
          </a:prstGeom>
          <a:solidFill>
            <a:schemeClr val="bg1">
              <a:alpha val="72034"/>
            </a:schemeClr>
          </a:solidFill>
        </p:spPr>
        <p:txBody>
          <a:bodyPr wrap="none" rtlCol="0">
            <a:spAutoFit/>
          </a:bodyPr>
          <a:lstStyle/>
          <a:p>
            <a:r>
              <a:rPr lang="en-US" sz="1400" b="1" dirty="0" err="1"/>
              <a:t>星系</a:t>
            </a:r>
            <a:endParaRPr lang="en-US" sz="1400" b="1" dirty="0"/>
          </a:p>
        </p:txBody>
      </p:sp>
      <p:sp>
        <p:nvSpPr>
          <p:cNvPr id="86" name="TextBox 85">
            <a:extLst>
              <a:ext uri="{FF2B5EF4-FFF2-40B4-BE49-F238E27FC236}">
                <a16:creationId xmlns:a16="http://schemas.microsoft.com/office/drawing/2014/main" id="{5F7C5E37-8E63-9CF1-4D7D-36567728CEE0}"/>
              </a:ext>
            </a:extLst>
          </p:cNvPr>
          <p:cNvSpPr txBox="1"/>
          <p:nvPr/>
        </p:nvSpPr>
        <p:spPr>
          <a:xfrm>
            <a:off x="2593131" y="3010042"/>
            <a:ext cx="543739" cy="307777"/>
          </a:xfrm>
          <a:prstGeom prst="rect">
            <a:avLst/>
          </a:prstGeom>
          <a:solidFill>
            <a:schemeClr val="bg1">
              <a:alpha val="61755"/>
            </a:schemeClr>
          </a:solidFill>
        </p:spPr>
        <p:txBody>
          <a:bodyPr wrap="none" rtlCol="0">
            <a:spAutoFit/>
          </a:bodyPr>
          <a:lstStyle/>
          <a:p>
            <a:r>
              <a:rPr lang="en-US" sz="1400" b="1" dirty="0" err="1"/>
              <a:t>台风</a:t>
            </a:r>
            <a:endParaRPr lang="en-US" sz="1400" b="1" dirty="0"/>
          </a:p>
        </p:txBody>
      </p:sp>
      <p:sp>
        <p:nvSpPr>
          <p:cNvPr id="87" name="TextBox 86">
            <a:extLst>
              <a:ext uri="{FF2B5EF4-FFF2-40B4-BE49-F238E27FC236}">
                <a16:creationId xmlns:a16="http://schemas.microsoft.com/office/drawing/2014/main" id="{8C93FC5F-1677-4956-281E-DE5FA902BE23}"/>
              </a:ext>
            </a:extLst>
          </p:cNvPr>
          <p:cNvSpPr txBox="1"/>
          <p:nvPr/>
        </p:nvSpPr>
        <p:spPr>
          <a:xfrm>
            <a:off x="3897140" y="3001093"/>
            <a:ext cx="723276" cy="307777"/>
          </a:xfrm>
          <a:prstGeom prst="rect">
            <a:avLst/>
          </a:prstGeom>
          <a:solidFill>
            <a:schemeClr val="bg1">
              <a:alpha val="61755"/>
            </a:schemeClr>
          </a:solidFill>
        </p:spPr>
        <p:txBody>
          <a:bodyPr wrap="none" rtlCol="0">
            <a:spAutoFit/>
          </a:bodyPr>
          <a:lstStyle/>
          <a:p>
            <a:r>
              <a:rPr lang="en-US" sz="1400" b="1" dirty="0" err="1"/>
              <a:t>鹦鹉螺</a:t>
            </a:r>
            <a:endParaRPr lang="en-US" sz="1400" b="1" dirty="0"/>
          </a:p>
        </p:txBody>
      </p:sp>
      <p:sp>
        <p:nvSpPr>
          <p:cNvPr id="88" name="TextBox 87">
            <a:extLst>
              <a:ext uri="{FF2B5EF4-FFF2-40B4-BE49-F238E27FC236}">
                <a16:creationId xmlns:a16="http://schemas.microsoft.com/office/drawing/2014/main" id="{0C4D464A-9905-A6E4-99EE-C2F6226A966F}"/>
              </a:ext>
            </a:extLst>
          </p:cNvPr>
          <p:cNvSpPr txBox="1"/>
          <p:nvPr/>
        </p:nvSpPr>
        <p:spPr>
          <a:xfrm>
            <a:off x="6281022" y="3083596"/>
            <a:ext cx="574196" cy="307777"/>
          </a:xfrm>
          <a:prstGeom prst="rect">
            <a:avLst/>
          </a:prstGeom>
          <a:solidFill>
            <a:schemeClr val="bg1">
              <a:alpha val="61755"/>
            </a:schemeClr>
          </a:solidFill>
        </p:spPr>
        <p:txBody>
          <a:bodyPr wrap="none" rtlCol="0">
            <a:spAutoFit/>
          </a:bodyPr>
          <a:lstStyle/>
          <a:p>
            <a:r>
              <a:rPr lang="en-US" sz="1400" b="1" dirty="0"/>
              <a:t>DNA</a:t>
            </a:r>
          </a:p>
        </p:txBody>
      </p:sp>
      <p:sp>
        <p:nvSpPr>
          <p:cNvPr id="89" name="TextBox 88">
            <a:extLst>
              <a:ext uri="{FF2B5EF4-FFF2-40B4-BE49-F238E27FC236}">
                <a16:creationId xmlns:a16="http://schemas.microsoft.com/office/drawing/2014/main" id="{17326856-8C86-EFA1-72FD-FE4834FBB921}"/>
              </a:ext>
            </a:extLst>
          </p:cNvPr>
          <p:cNvSpPr txBox="1"/>
          <p:nvPr/>
        </p:nvSpPr>
        <p:spPr>
          <a:xfrm>
            <a:off x="5206150" y="2971532"/>
            <a:ext cx="543739" cy="307777"/>
          </a:xfrm>
          <a:prstGeom prst="rect">
            <a:avLst/>
          </a:prstGeom>
          <a:solidFill>
            <a:schemeClr val="bg1">
              <a:alpha val="61755"/>
            </a:schemeClr>
          </a:solidFill>
        </p:spPr>
        <p:txBody>
          <a:bodyPr wrap="none" rtlCol="0">
            <a:spAutoFit/>
          </a:bodyPr>
          <a:lstStyle/>
          <a:p>
            <a:r>
              <a:rPr lang="en-US" sz="1400" b="1" dirty="0" err="1"/>
              <a:t>超流</a:t>
            </a:r>
            <a:endParaRPr lang="en-US" sz="1400" b="1" dirty="0"/>
          </a:p>
        </p:txBody>
      </p:sp>
      <p:sp>
        <p:nvSpPr>
          <p:cNvPr id="91" name="TextBox 90">
            <a:extLst>
              <a:ext uri="{FF2B5EF4-FFF2-40B4-BE49-F238E27FC236}">
                <a16:creationId xmlns:a16="http://schemas.microsoft.com/office/drawing/2014/main" id="{77BC6544-CE7B-9460-26B3-C41C3F200B45}"/>
              </a:ext>
            </a:extLst>
          </p:cNvPr>
          <p:cNvSpPr txBox="1"/>
          <p:nvPr/>
        </p:nvSpPr>
        <p:spPr>
          <a:xfrm>
            <a:off x="7064184" y="3163931"/>
            <a:ext cx="954107" cy="276999"/>
          </a:xfrm>
          <a:prstGeom prst="rect">
            <a:avLst/>
          </a:prstGeom>
          <a:solidFill>
            <a:schemeClr val="bg1">
              <a:alpha val="61755"/>
            </a:schemeClr>
          </a:solidFill>
        </p:spPr>
        <p:txBody>
          <a:bodyPr wrap="none" rtlCol="0">
            <a:spAutoFit/>
          </a:bodyPr>
          <a:lstStyle/>
          <a:p>
            <a:r>
              <a:rPr lang="en-US" sz="1200" b="1" dirty="0" err="1"/>
              <a:t>核集体运动</a:t>
            </a:r>
            <a:endParaRPr lang="en-US" sz="1200" b="1" dirty="0"/>
          </a:p>
        </p:txBody>
      </p:sp>
    </p:spTree>
    <p:extLst>
      <p:ext uri="{BB962C8B-B14F-4D97-AF65-F5344CB8AC3E}">
        <p14:creationId xmlns:p14="http://schemas.microsoft.com/office/powerpoint/2010/main" val="503747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2233-B31F-6C4B-ED57-BFB505CF4E13}"/>
              </a:ext>
            </a:extLst>
          </p:cNvPr>
          <p:cNvSpPr>
            <a:spLocks noGrp="1"/>
          </p:cNvSpPr>
          <p:nvPr>
            <p:ph type="title"/>
          </p:nvPr>
        </p:nvSpPr>
        <p:spPr/>
        <p:txBody>
          <a:bodyPr>
            <a:normAutofit fontScale="90000"/>
          </a:bodyPr>
          <a:lstStyle/>
          <a:p>
            <a:r>
              <a:rPr lang="en-US" dirty="0" err="1"/>
              <a:t>微纳尺度手性结构例子</a:t>
            </a:r>
            <a:r>
              <a:rPr lang="zh-CN" altLang="en-US" dirty="0"/>
              <a:t>： </a:t>
            </a:r>
            <a:r>
              <a:rPr lang="en-US" altLang="zh-CN" dirty="0" err="1"/>
              <a:t>Skyrmion</a:t>
            </a:r>
            <a:r>
              <a:rPr lang="zh-CN" altLang="en-US" dirty="0"/>
              <a:t> 和 </a:t>
            </a:r>
            <a:r>
              <a:rPr lang="en-US" altLang="zh-CN" dirty="0"/>
              <a:t>Hopfion</a:t>
            </a:r>
            <a:endParaRPr lang="en-US" dirty="0"/>
          </a:p>
        </p:txBody>
      </p:sp>
      <p:sp>
        <p:nvSpPr>
          <p:cNvPr id="3" name="Slide Number Placeholder 2">
            <a:extLst>
              <a:ext uri="{FF2B5EF4-FFF2-40B4-BE49-F238E27FC236}">
                <a16:creationId xmlns:a16="http://schemas.microsoft.com/office/drawing/2014/main" id="{1955308D-D698-78A0-F099-F0CCC5D4B730}"/>
              </a:ext>
            </a:extLst>
          </p:cNvPr>
          <p:cNvSpPr>
            <a:spLocks noGrp="1"/>
          </p:cNvSpPr>
          <p:nvPr>
            <p:ph type="sldNum" sz="quarter" idx="12"/>
          </p:nvPr>
        </p:nvSpPr>
        <p:spPr/>
        <p:txBody>
          <a:bodyPr/>
          <a:lstStyle/>
          <a:p>
            <a:pPr>
              <a:defRPr/>
            </a:pPr>
            <a:fld id="{E23FAEE1-48F5-4D69-BDD0-B496C360245A}" type="slidenum">
              <a:rPr lang="en-US" altLang="zh-CN" smtClean="0"/>
              <a:pPr>
                <a:defRPr/>
              </a:pPr>
              <a:t>19</a:t>
            </a:fld>
            <a:r>
              <a:rPr lang="zh-CN" altLang="en-US"/>
              <a:t> </a:t>
            </a:r>
            <a:endParaRPr lang="en-US" altLang="zh-CN" dirty="0"/>
          </a:p>
        </p:txBody>
      </p:sp>
      <p:pic>
        <p:nvPicPr>
          <p:cNvPr id="5" name="Content Placeholder 4">
            <a:extLst>
              <a:ext uri="{FF2B5EF4-FFF2-40B4-BE49-F238E27FC236}">
                <a16:creationId xmlns:a16="http://schemas.microsoft.com/office/drawing/2014/main" id="{A2A6BE47-4520-0ACC-9443-1C14223A49AC}"/>
              </a:ext>
            </a:extLst>
          </p:cNvPr>
          <p:cNvPicPr>
            <a:picLocks noGrp="1" noChangeAspect="1"/>
          </p:cNvPicPr>
          <p:nvPr>
            <p:ph idx="1"/>
          </p:nvPr>
        </p:nvPicPr>
        <p:blipFill>
          <a:blip r:embed="rId3"/>
          <a:stretch>
            <a:fillRect/>
          </a:stretch>
        </p:blipFill>
        <p:spPr>
          <a:xfrm>
            <a:off x="5034765" y="3078454"/>
            <a:ext cx="3085978" cy="1591902"/>
          </a:xfrm>
          <a:prstGeom prst="rect">
            <a:avLst/>
          </a:prstGeom>
        </p:spPr>
      </p:pic>
      <p:pic>
        <p:nvPicPr>
          <p:cNvPr id="4" name="Picture 3">
            <a:extLst>
              <a:ext uri="{FF2B5EF4-FFF2-40B4-BE49-F238E27FC236}">
                <a16:creationId xmlns:a16="http://schemas.microsoft.com/office/drawing/2014/main" id="{093E1AFD-D69F-D51E-5887-E412087FF3D9}"/>
              </a:ext>
            </a:extLst>
          </p:cNvPr>
          <p:cNvPicPr>
            <a:picLocks noChangeAspect="1"/>
          </p:cNvPicPr>
          <p:nvPr/>
        </p:nvPicPr>
        <p:blipFill>
          <a:blip r:embed="rId4"/>
          <a:stretch>
            <a:fillRect/>
          </a:stretch>
        </p:blipFill>
        <p:spPr>
          <a:xfrm>
            <a:off x="5529943" y="1298592"/>
            <a:ext cx="2590800" cy="1311965"/>
          </a:xfrm>
          <a:prstGeom prst="rect">
            <a:avLst/>
          </a:prstGeom>
        </p:spPr>
      </p:pic>
      <p:sp>
        <p:nvSpPr>
          <p:cNvPr id="8" name="TextBox 7">
            <a:extLst>
              <a:ext uri="{FF2B5EF4-FFF2-40B4-BE49-F238E27FC236}">
                <a16:creationId xmlns:a16="http://schemas.microsoft.com/office/drawing/2014/main" id="{81D7583E-2EDA-3005-0798-6BA34770E885}"/>
              </a:ext>
            </a:extLst>
          </p:cNvPr>
          <p:cNvSpPr txBox="1"/>
          <p:nvPr/>
        </p:nvSpPr>
        <p:spPr>
          <a:xfrm>
            <a:off x="4495800" y="2565340"/>
            <a:ext cx="4578824" cy="369332"/>
          </a:xfrm>
          <a:prstGeom prst="rect">
            <a:avLst/>
          </a:prstGeom>
          <a:noFill/>
        </p:spPr>
        <p:txBody>
          <a:bodyPr wrap="square">
            <a:spAutoFit/>
          </a:bodyPr>
          <a:lstStyle/>
          <a:p>
            <a:r>
              <a:rPr lang="en-US" altLang="zh-CN" sz="1800" dirty="0" err="1"/>
              <a:t>Skyrmion</a:t>
            </a:r>
            <a:endParaRPr lang="en-US" sz="1800" dirty="0"/>
          </a:p>
        </p:txBody>
      </p:sp>
      <p:sp>
        <p:nvSpPr>
          <p:cNvPr id="10" name="TextBox 9">
            <a:extLst>
              <a:ext uri="{FF2B5EF4-FFF2-40B4-BE49-F238E27FC236}">
                <a16:creationId xmlns:a16="http://schemas.microsoft.com/office/drawing/2014/main" id="{907C0C7C-3EE7-B05E-5EF9-A022871C3F03}"/>
              </a:ext>
            </a:extLst>
          </p:cNvPr>
          <p:cNvSpPr txBox="1"/>
          <p:nvPr/>
        </p:nvSpPr>
        <p:spPr>
          <a:xfrm>
            <a:off x="4069756" y="4414029"/>
            <a:ext cx="4735772" cy="584775"/>
          </a:xfrm>
          <a:prstGeom prst="rect">
            <a:avLst/>
          </a:prstGeom>
          <a:noFill/>
        </p:spPr>
        <p:txBody>
          <a:bodyPr wrap="square">
            <a:spAutoFit/>
          </a:bodyPr>
          <a:lstStyle/>
          <a:p>
            <a:r>
              <a:rPr lang="en-US" altLang="zh-CN" dirty="0"/>
              <a:t>Hopfion</a:t>
            </a:r>
            <a:endParaRPr lang="en-US" dirty="0"/>
          </a:p>
        </p:txBody>
      </p:sp>
      <p:pic>
        <p:nvPicPr>
          <p:cNvPr id="6" name="Picture 5">
            <a:extLst>
              <a:ext uri="{FF2B5EF4-FFF2-40B4-BE49-F238E27FC236}">
                <a16:creationId xmlns:a16="http://schemas.microsoft.com/office/drawing/2014/main" id="{C8DC0E71-43A7-9F7A-BD37-636F33F9158A}"/>
              </a:ext>
            </a:extLst>
          </p:cNvPr>
          <p:cNvPicPr>
            <a:picLocks noChangeAspect="1"/>
          </p:cNvPicPr>
          <p:nvPr/>
        </p:nvPicPr>
        <p:blipFill>
          <a:blip r:embed="rId5"/>
          <a:stretch>
            <a:fillRect/>
          </a:stretch>
        </p:blipFill>
        <p:spPr>
          <a:xfrm>
            <a:off x="1224728" y="1166794"/>
            <a:ext cx="2166300" cy="1591902"/>
          </a:xfrm>
          <a:prstGeom prst="rect">
            <a:avLst/>
          </a:prstGeom>
        </p:spPr>
      </p:pic>
      <p:pic>
        <p:nvPicPr>
          <p:cNvPr id="7" name="Picture 6">
            <a:extLst>
              <a:ext uri="{FF2B5EF4-FFF2-40B4-BE49-F238E27FC236}">
                <a16:creationId xmlns:a16="http://schemas.microsoft.com/office/drawing/2014/main" id="{BA1748EE-0A61-2A65-A69D-EEC4A90ED1E4}"/>
              </a:ext>
            </a:extLst>
          </p:cNvPr>
          <p:cNvPicPr>
            <a:picLocks noChangeAspect="1"/>
          </p:cNvPicPr>
          <p:nvPr/>
        </p:nvPicPr>
        <p:blipFill rotWithShape="1">
          <a:blip r:embed="rId6"/>
          <a:srcRect l="861"/>
          <a:stretch/>
        </p:blipFill>
        <p:spPr>
          <a:xfrm>
            <a:off x="1179699" y="3078454"/>
            <a:ext cx="2256359" cy="1797050"/>
          </a:xfrm>
          <a:prstGeom prst="rect">
            <a:avLst/>
          </a:prstGeom>
        </p:spPr>
      </p:pic>
    </p:spTree>
    <p:extLst>
      <p:ext uri="{BB962C8B-B14F-4D97-AF65-F5344CB8AC3E}">
        <p14:creationId xmlns:p14="http://schemas.microsoft.com/office/powerpoint/2010/main" val="3726346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BF27C-6A71-57F6-4C16-50D4FBD869F7}"/>
              </a:ext>
            </a:extLst>
          </p:cNvPr>
          <p:cNvSpPr>
            <a:spLocks noGrp="1"/>
          </p:cNvSpPr>
          <p:nvPr>
            <p:ph type="title"/>
          </p:nvPr>
        </p:nvSpPr>
        <p:spPr/>
        <p:txBody>
          <a:bodyPr/>
          <a:lstStyle/>
          <a:p>
            <a:r>
              <a:rPr lang="en-US" dirty="0" err="1"/>
              <a:t>内容提要</a:t>
            </a:r>
            <a:endParaRPr lang="en-US" dirty="0"/>
          </a:p>
        </p:txBody>
      </p:sp>
      <p:sp>
        <p:nvSpPr>
          <p:cNvPr id="3" name="Slide Number Placeholder 2">
            <a:extLst>
              <a:ext uri="{FF2B5EF4-FFF2-40B4-BE49-F238E27FC236}">
                <a16:creationId xmlns:a16="http://schemas.microsoft.com/office/drawing/2014/main" id="{A4A0CD5F-F4F2-B979-F5B3-6C8E3187F536}"/>
              </a:ext>
            </a:extLst>
          </p:cNvPr>
          <p:cNvSpPr>
            <a:spLocks noGrp="1"/>
          </p:cNvSpPr>
          <p:nvPr>
            <p:ph type="sldNum" sz="quarter" idx="12"/>
          </p:nvPr>
        </p:nvSpPr>
        <p:spPr/>
        <p:txBody>
          <a:bodyPr/>
          <a:lstStyle/>
          <a:p>
            <a:pPr>
              <a:defRPr/>
            </a:pPr>
            <a:fld id="{E23FAEE1-48F5-4D69-BDD0-B496C360245A}" type="slidenum">
              <a:rPr lang="en-US" altLang="zh-CN" smtClean="0"/>
              <a:pPr>
                <a:defRPr/>
              </a:pPr>
              <a:t>2</a:t>
            </a:fld>
            <a:r>
              <a:rPr lang="zh-CN" altLang="en-US" dirty="0"/>
              <a:t> </a:t>
            </a:r>
            <a:endParaRPr lang="en-US" altLang="zh-CN" dirty="0"/>
          </a:p>
        </p:txBody>
      </p:sp>
      <p:sp>
        <p:nvSpPr>
          <p:cNvPr id="4" name="Content Placeholder 3">
            <a:extLst>
              <a:ext uri="{FF2B5EF4-FFF2-40B4-BE49-F238E27FC236}">
                <a16:creationId xmlns:a16="http://schemas.microsoft.com/office/drawing/2014/main" id="{DDCCF876-19CD-47D4-81F9-83B0E4CE22AC}"/>
              </a:ext>
            </a:extLst>
          </p:cNvPr>
          <p:cNvSpPr>
            <a:spLocks noGrp="1"/>
          </p:cNvSpPr>
          <p:nvPr>
            <p:ph idx="1"/>
          </p:nvPr>
        </p:nvSpPr>
        <p:spPr>
          <a:xfrm>
            <a:off x="838200" y="1496271"/>
            <a:ext cx="7162800" cy="2667001"/>
          </a:xfrm>
        </p:spPr>
        <p:txBody>
          <a:bodyPr>
            <a:normAutofit fontScale="92500" lnSpcReduction="10000"/>
          </a:bodyPr>
          <a:lstStyle/>
          <a:p>
            <a:pPr marL="457200" indent="-457200">
              <a:lnSpc>
                <a:spcPct val="150000"/>
              </a:lnSpc>
              <a:buFont typeface="+mj-lt"/>
              <a:buAutoNum type="arabicPeriod"/>
            </a:pPr>
            <a:r>
              <a:rPr lang="zh-CN" altLang="en-US" sz="2400" b="1" dirty="0">
                <a:solidFill>
                  <a:srgbClr val="7030A0"/>
                </a:solidFill>
              </a:rPr>
              <a:t>光子核物理 </a:t>
            </a:r>
            <a:r>
              <a:rPr lang="zh-CN" altLang="en-US" sz="2400" b="1" dirty="0">
                <a:solidFill>
                  <a:schemeClr val="accent3">
                    <a:lumMod val="75000"/>
                  </a:schemeClr>
                </a:solidFill>
              </a:rPr>
              <a:t>简介</a:t>
            </a:r>
            <a:endParaRPr lang="en-US" altLang="zh-CN" sz="2400" b="1" dirty="0">
              <a:solidFill>
                <a:schemeClr val="accent3">
                  <a:lumMod val="75000"/>
                </a:schemeClr>
              </a:solidFill>
            </a:endParaRPr>
          </a:p>
          <a:p>
            <a:pPr marL="457200" indent="-457200">
              <a:lnSpc>
                <a:spcPct val="150000"/>
              </a:lnSpc>
              <a:buFont typeface="+mj-lt"/>
              <a:buAutoNum type="arabicPeriod"/>
            </a:pPr>
            <a:r>
              <a:rPr lang="zh-CN" altLang="en-US" sz="2400" b="1" dirty="0">
                <a:solidFill>
                  <a:srgbClr val="7030A0"/>
                </a:solidFill>
              </a:rPr>
              <a:t>锂丰度疑难</a:t>
            </a:r>
            <a:r>
              <a:rPr lang="zh-CN" altLang="en-US" sz="2400" b="1" dirty="0">
                <a:solidFill>
                  <a:schemeClr val="accent3">
                    <a:lumMod val="75000"/>
                  </a:schemeClr>
                </a:solidFill>
              </a:rPr>
              <a:t> 强激光</a:t>
            </a:r>
            <a:r>
              <a:rPr lang="en-US" altLang="zh-CN" sz="2400" b="1" dirty="0">
                <a:solidFill>
                  <a:schemeClr val="accent3">
                    <a:lumMod val="75000"/>
                  </a:schemeClr>
                </a:solidFill>
              </a:rPr>
              <a:t>DD</a:t>
            </a:r>
            <a:r>
              <a:rPr lang="zh-CN" altLang="en-US" sz="2400" b="1" dirty="0">
                <a:solidFill>
                  <a:schemeClr val="accent3">
                    <a:lumMod val="75000"/>
                  </a:schemeClr>
                </a:solidFill>
              </a:rPr>
              <a:t>反应            </a:t>
            </a:r>
            <a:r>
              <a:rPr lang="en-US" altLang="zh-CN" sz="2400" b="1" i="1" dirty="0">
                <a:solidFill>
                  <a:srgbClr val="2136EC"/>
                </a:solidFill>
              </a:rPr>
              <a:t>【</a:t>
            </a:r>
            <a:r>
              <a:rPr lang="zh-CN" altLang="en-US" sz="2400" b="1" i="1" dirty="0">
                <a:solidFill>
                  <a:srgbClr val="2136EC"/>
                </a:solidFill>
              </a:rPr>
              <a:t>可见光</a:t>
            </a:r>
            <a:r>
              <a:rPr lang="en-US" altLang="zh-CN" sz="2400" b="1" i="1" dirty="0">
                <a:solidFill>
                  <a:srgbClr val="2136EC"/>
                </a:solidFill>
              </a:rPr>
              <a:t>】</a:t>
            </a:r>
          </a:p>
          <a:p>
            <a:pPr marL="457200" indent="-457200">
              <a:lnSpc>
                <a:spcPct val="150000"/>
              </a:lnSpc>
              <a:buFont typeface="+mj-lt"/>
              <a:buAutoNum type="arabicPeriod"/>
            </a:pPr>
            <a:r>
              <a:rPr lang="zh-CN" altLang="en-US" sz="2400" b="1" dirty="0">
                <a:solidFill>
                  <a:srgbClr val="7030A0"/>
                </a:solidFill>
              </a:rPr>
              <a:t>涡旋光穆谱</a:t>
            </a:r>
            <a:r>
              <a:rPr lang="zh-CN" altLang="en-US" sz="2400" b="1" dirty="0">
                <a:solidFill>
                  <a:schemeClr val="accent3">
                    <a:lumMod val="75000"/>
                  </a:schemeClr>
                </a:solidFill>
              </a:rPr>
              <a:t> 涡旋光下的穆斯堡尔谱    </a:t>
            </a:r>
            <a:r>
              <a:rPr lang="en-US" altLang="zh-CN" sz="2400" b="1" i="1" dirty="0">
                <a:solidFill>
                  <a:srgbClr val="2136EC"/>
                </a:solidFill>
              </a:rPr>
              <a:t>【X</a:t>
            </a:r>
            <a:r>
              <a:rPr lang="zh-CN" altLang="en-US" sz="2400" b="1" i="1" dirty="0">
                <a:solidFill>
                  <a:srgbClr val="2136EC"/>
                </a:solidFill>
              </a:rPr>
              <a:t>光</a:t>
            </a:r>
            <a:r>
              <a:rPr lang="en-US" altLang="zh-CN" sz="2400" b="1" i="1" dirty="0">
                <a:solidFill>
                  <a:srgbClr val="2136EC"/>
                </a:solidFill>
              </a:rPr>
              <a:t>】</a:t>
            </a:r>
            <a:endParaRPr lang="en-US" altLang="zh-CN" sz="2400" b="1" dirty="0">
              <a:solidFill>
                <a:srgbClr val="2136EC"/>
              </a:solidFill>
            </a:endParaRPr>
          </a:p>
          <a:p>
            <a:pPr marL="457200" indent="-457200">
              <a:lnSpc>
                <a:spcPct val="150000"/>
              </a:lnSpc>
              <a:buFont typeface="+mj-lt"/>
              <a:buAutoNum type="arabicPeriod"/>
            </a:pPr>
            <a:r>
              <a:rPr lang="en-US" sz="2400" b="1" dirty="0" err="1">
                <a:solidFill>
                  <a:srgbClr val="7030A0"/>
                </a:solidFill>
              </a:rPr>
              <a:t>康普顿光源</a:t>
            </a:r>
            <a:r>
              <a:rPr lang="zh-CN" altLang="en-US" sz="2400" b="1" dirty="0">
                <a:solidFill>
                  <a:srgbClr val="7030A0"/>
                </a:solidFill>
              </a:rPr>
              <a:t> </a:t>
            </a:r>
            <a:r>
              <a:rPr lang="zh-CN" altLang="en-US" sz="2400" b="1" dirty="0">
                <a:solidFill>
                  <a:schemeClr val="accent3">
                    <a:lumMod val="75000"/>
                  </a:schemeClr>
                </a:solidFill>
              </a:rPr>
              <a:t>康普顿逆散射光源相管技术</a:t>
            </a:r>
            <a:r>
              <a:rPr lang="en-US" altLang="zh-CN" sz="2400" b="1" i="1" dirty="0">
                <a:solidFill>
                  <a:srgbClr val="2136EC"/>
                </a:solidFill>
              </a:rPr>
              <a:t>【</a:t>
            </a:r>
            <a:r>
              <a:rPr lang="zh-CN" altLang="en-US" sz="2400" b="1" i="1" dirty="0">
                <a:solidFill>
                  <a:srgbClr val="2136EC"/>
                </a:solidFill>
              </a:rPr>
              <a:t>𝛄光</a:t>
            </a:r>
            <a:r>
              <a:rPr lang="en-US" altLang="zh-CN" sz="2400" b="1" i="1" dirty="0">
                <a:solidFill>
                  <a:srgbClr val="2136EC"/>
                </a:solidFill>
              </a:rPr>
              <a:t>】</a:t>
            </a:r>
            <a:endParaRPr lang="en-US" sz="2400" b="1" dirty="0">
              <a:solidFill>
                <a:srgbClr val="2136EC"/>
              </a:solidFill>
            </a:endParaRPr>
          </a:p>
          <a:p>
            <a:pPr marL="457200" indent="-457200">
              <a:lnSpc>
                <a:spcPct val="150000"/>
              </a:lnSpc>
              <a:buFont typeface="+mj-lt"/>
              <a:buAutoNum type="arabicPeriod"/>
            </a:pPr>
            <a:r>
              <a:rPr lang="zh-CN" altLang="en-US" sz="2400" b="1" dirty="0">
                <a:solidFill>
                  <a:schemeClr val="accent3">
                    <a:lumMod val="75000"/>
                  </a:schemeClr>
                </a:solidFill>
              </a:rPr>
              <a:t>小结</a:t>
            </a:r>
            <a:endParaRPr lang="en-US" sz="2400" b="1" dirty="0">
              <a:solidFill>
                <a:schemeClr val="accent3">
                  <a:lumMod val="75000"/>
                </a:schemeClr>
              </a:solidFill>
            </a:endParaRPr>
          </a:p>
        </p:txBody>
      </p:sp>
    </p:spTree>
    <p:extLst>
      <p:ext uri="{BB962C8B-B14F-4D97-AF65-F5344CB8AC3E}">
        <p14:creationId xmlns:p14="http://schemas.microsoft.com/office/powerpoint/2010/main" val="1136043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574A-2242-2463-EB6B-6D4A8A3D6D16}"/>
              </a:ext>
            </a:extLst>
          </p:cNvPr>
          <p:cNvSpPr>
            <a:spLocks noGrp="1"/>
          </p:cNvSpPr>
          <p:nvPr>
            <p:ph type="title"/>
          </p:nvPr>
        </p:nvSpPr>
        <p:spPr>
          <a:xfrm>
            <a:off x="990600" y="344468"/>
            <a:ext cx="7421880" cy="545356"/>
          </a:xfrm>
        </p:spPr>
        <p:txBody>
          <a:bodyPr/>
          <a:lstStyle/>
          <a:p>
            <a:r>
              <a:rPr lang="zh-CN" altLang="en-US" sz="2800" dirty="0"/>
              <a:t>涡旋光 </a:t>
            </a:r>
            <a:r>
              <a:rPr lang="zh-CN" altLang="en-US" sz="1800" dirty="0"/>
              <a:t>例</a:t>
            </a:r>
            <a:r>
              <a:rPr lang="zh-CN" altLang="en-US" dirty="0"/>
              <a:t>： </a:t>
            </a:r>
            <a:r>
              <a:rPr lang="zh-CN" altLang="en-US" dirty="0">
                <a:solidFill>
                  <a:srgbClr val="2136EC"/>
                </a:solidFill>
              </a:rPr>
              <a:t>拉盖尔高斯光束 </a:t>
            </a:r>
            <a:endParaRPr lang="en-US" dirty="0"/>
          </a:p>
        </p:txBody>
      </p:sp>
      <p:sp>
        <p:nvSpPr>
          <p:cNvPr id="3" name="Slide Number Placeholder 2">
            <a:extLst>
              <a:ext uri="{FF2B5EF4-FFF2-40B4-BE49-F238E27FC236}">
                <a16:creationId xmlns:a16="http://schemas.microsoft.com/office/drawing/2014/main" id="{436A6B5D-167A-0399-A80E-839D83085363}"/>
              </a:ext>
            </a:extLst>
          </p:cNvPr>
          <p:cNvSpPr>
            <a:spLocks noGrp="1"/>
          </p:cNvSpPr>
          <p:nvPr>
            <p:ph type="sldNum" sz="quarter" idx="12"/>
          </p:nvPr>
        </p:nvSpPr>
        <p:spPr/>
        <p:txBody>
          <a:bodyPr/>
          <a:lstStyle/>
          <a:p>
            <a:pPr>
              <a:defRPr/>
            </a:pPr>
            <a:fld id="{E23FAEE1-48F5-4D69-BDD0-B496C360245A}" type="slidenum">
              <a:rPr lang="en-US" altLang="zh-CN" smtClean="0"/>
              <a:pPr>
                <a:defRPr/>
              </a:pPr>
              <a:t>20</a:t>
            </a:fld>
            <a:r>
              <a:rPr lang="zh-CN" altLang="en-US"/>
              <a:t> </a:t>
            </a:r>
            <a:endParaRPr lang="en-US" altLang="zh-CN" dirty="0"/>
          </a:p>
        </p:txBody>
      </p:sp>
      <p:pic>
        <p:nvPicPr>
          <p:cNvPr id="5" name="图片 15" descr="图示&#10;&#10;描述已自动生成">
            <a:extLst>
              <a:ext uri="{FF2B5EF4-FFF2-40B4-BE49-F238E27FC236}">
                <a16:creationId xmlns:a16="http://schemas.microsoft.com/office/drawing/2014/main" id="{A44F4B3A-7E80-F402-1537-D331FCA14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06" y="1364967"/>
            <a:ext cx="4343400" cy="1615631"/>
          </a:xfrm>
          <a:prstGeom prst="rect">
            <a:avLst/>
          </a:prstGeom>
        </p:spPr>
      </p:pic>
      <p:pic>
        <p:nvPicPr>
          <p:cNvPr id="6" name="图片 24">
            <a:extLst>
              <a:ext uri="{FF2B5EF4-FFF2-40B4-BE49-F238E27FC236}">
                <a16:creationId xmlns:a16="http://schemas.microsoft.com/office/drawing/2014/main" id="{35FD0D4B-7D29-440D-FF92-10D017363352}"/>
              </a:ext>
            </a:extLst>
          </p:cNvPr>
          <p:cNvPicPr>
            <a:picLocks noChangeAspect="1"/>
          </p:cNvPicPr>
          <p:nvPr/>
        </p:nvPicPr>
        <p:blipFill rotWithShape="1">
          <a:blip r:embed="rId4">
            <a:extLst>
              <a:ext uri="{28A0092B-C50C-407E-A947-70E740481C1C}">
                <a14:useLocalDpi xmlns:a14="http://schemas.microsoft.com/office/drawing/2010/main" val="0"/>
              </a:ext>
            </a:extLst>
          </a:blip>
          <a:srcRect t="28734" r="2258"/>
          <a:stretch/>
        </p:blipFill>
        <p:spPr>
          <a:xfrm>
            <a:off x="228600" y="937631"/>
            <a:ext cx="5254695" cy="419683"/>
          </a:xfrm>
          <a:prstGeom prst="rect">
            <a:avLst/>
          </a:prstGeom>
        </p:spPr>
      </p:pic>
      <p:grpSp>
        <p:nvGrpSpPr>
          <p:cNvPr id="12" name="Group 11">
            <a:extLst>
              <a:ext uri="{FF2B5EF4-FFF2-40B4-BE49-F238E27FC236}">
                <a16:creationId xmlns:a16="http://schemas.microsoft.com/office/drawing/2014/main" id="{BE07F106-EE83-F992-5153-AFDA73EEEB4D}"/>
              </a:ext>
            </a:extLst>
          </p:cNvPr>
          <p:cNvGrpSpPr/>
          <p:nvPr/>
        </p:nvGrpSpPr>
        <p:grpSpPr>
          <a:xfrm>
            <a:off x="5943600" y="1184541"/>
            <a:ext cx="2921213" cy="3592115"/>
            <a:chOff x="3839407" y="1047750"/>
            <a:chExt cx="2921213" cy="3592115"/>
          </a:xfrm>
        </p:grpSpPr>
        <p:sp>
          <p:nvSpPr>
            <p:cNvPr id="9" name="文本框 29">
              <a:extLst>
                <a:ext uri="{FF2B5EF4-FFF2-40B4-BE49-F238E27FC236}">
                  <a16:creationId xmlns:a16="http://schemas.microsoft.com/office/drawing/2014/main" id="{CED0FB6A-A3CC-0EBE-9D7E-97B2404B7281}"/>
                </a:ext>
              </a:extLst>
            </p:cNvPr>
            <p:cNvSpPr txBox="1"/>
            <p:nvPr/>
          </p:nvSpPr>
          <p:spPr>
            <a:xfrm>
              <a:off x="4038600" y="3528358"/>
              <a:ext cx="2722020" cy="1020921"/>
            </a:xfrm>
            <a:prstGeom prst="rect">
              <a:avLst/>
            </a:prstGeom>
            <a:noFill/>
          </p:spPr>
          <p:txBody>
            <a:bodyPr wrap="square">
              <a:spAutoFit/>
            </a:bodyPr>
            <a:lstStyle/>
            <a:p>
              <a:pPr marL="214313" indent="-214313" algn="just">
                <a:lnSpc>
                  <a:spcPct val="150000"/>
                </a:lnSpc>
                <a:buFont typeface="Wingdings" panose="05000000000000000000" pitchFamily="2" charset="2"/>
                <a:buChar char="Ø"/>
              </a:pPr>
              <a:r>
                <a:rPr lang="zh-CN" altLang="en-US" sz="1400" kern="0" dirty="0">
                  <a:solidFill>
                    <a:srgbClr val="333F50"/>
                  </a:solidFill>
                  <a:latin typeface="+mn-ea"/>
                  <a:cs typeface="Times New Roman" panose="02020603050405020304" pitchFamily="18" charset="0"/>
                </a:rPr>
                <a:t>可以分解为一系列平面波</a:t>
              </a:r>
              <a:endParaRPr lang="en-US" altLang="zh-CN" sz="1400" kern="0" dirty="0">
                <a:solidFill>
                  <a:srgbClr val="333F50"/>
                </a:solidFill>
                <a:latin typeface="+mn-ea"/>
                <a:cs typeface="Times New Roman" panose="02020603050405020304" pitchFamily="18" charset="0"/>
              </a:endParaRPr>
            </a:p>
            <a:p>
              <a:pPr marL="214313" indent="-214313" algn="just">
                <a:lnSpc>
                  <a:spcPct val="150000"/>
                </a:lnSpc>
                <a:buFont typeface="Wingdings" panose="05000000000000000000" pitchFamily="2" charset="2"/>
                <a:buChar char="Ø"/>
              </a:pPr>
              <a:r>
                <a:rPr lang="zh-CN" altLang="en-US" sz="1400" kern="0" dirty="0">
                  <a:solidFill>
                    <a:srgbClr val="333F50"/>
                  </a:solidFill>
                  <a:latin typeface="+mn-ea"/>
                  <a:cs typeface="Times New Roman" panose="02020603050405020304" pitchFamily="18" charset="0"/>
                </a:rPr>
                <a:t>空心，</a:t>
              </a:r>
              <a:r>
                <a:rPr lang="zh-CN" altLang="zh-CN" sz="1400" kern="0" dirty="0">
                  <a:solidFill>
                    <a:srgbClr val="333F50"/>
                  </a:solidFill>
                  <a:latin typeface="+mn-ea"/>
                  <a:cs typeface="Times New Roman" panose="02020603050405020304" pitchFamily="18" charset="0"/>
                </a:rPr>
                <a:t>光强在中心处为零 </a:t>
              </a:r>
              <a:endParaRPr lang="en-US" altLang="zh-CN" sz="1400" kern="0" dirty="0">
                <a:solidFill>
                  <a:srgbClr val="333F50"/>
                </a:solidFill>
                <a:latin typeface="+mn-ea"/>
                <a:cs typeface="Times New Roman" panose="02020603050405020304" pitchFamily="18" charset="0"/>
              </a:endParaRPr>
            </a:p>
            <a:p>
              <a:pPr marL="214313" indent="-214313" algn="just">
                <a:lnSpc>
                  <a:spcPct val="150000"/>
                </a:lnSpc>
                <a:buFont typeface="Wingdings" panose="05000000000000000000" pitchFamily="2" charset="2"/>
                <a:buChar char="Ø"/>
              </a:pPr>
              <a:r>
                <a:rPr lang="zh-CN" altLang="en-US" sz="1400" kern="0" dirty="0">
                  <a:solidFill>
                    <a:srgbClr val="333F50"/>
                  </a:solidFill>
                  <a:latin typeface="+mn-ea"/>
                  <a:cs typeface="Times New Roman" panose="02020603050405020304" pitchFamily="18" charset="0"/>
                </a:rPr>
                <a:t>相位奇点和拓扑荷数</a:t>
              </a:r>
              <a:endParaRPr lang="en-US" altLang="zh-CN" sz="1400" kern="0" dirty="0">
                <a:solidFill>
                  <a:srgbClr val="333F50"/>
                </a:solidFill>
                <a:latin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4818D7B8-A1A6-74BC-156D-129B83AC099D}"/>
                </a:ext>
              </a:extLst>
            </p:cNvPr>
            <p:cNvGrpSpPr/>
            <p:nvPr/>
          </p:nvGrpSpPr>
          <p:grpSpPr>
            <a:xfrm>
              <a:off x="3839407" y="1047750"/>
              <a:ext cx="2573964" cy="3592115"/>
              <a:chOff x="5943600" y="1357314"/>
              <a:chExt cx="2573964" cy="3592115"/>
            </a:xfrm>
          </p:grpSpPr>
          <p:pic>
            <p:nvPicPr>
              <p:cNvPr id="8" name="图片 21" descr="图示&#10;&#10;描述已自动生成">
                <a:extLst>
                  <a:ext uri="{FF2B5EF4-FFF2-40B4-BE49-F238E27FC236}">
                    <a16:creationId xmlns:a16="http://schemas.microsoft.com/office/drawing/2014/main" id="{38E51B5D-0DCD-BDE7-C5F0-A0CDCE2E23BC}"/>
                  </a:ext>
                </a:extLst>
              </p:cNvPr>
              <p:cNvPicPr>
                <a:picLocks noChangeAspect="1"/>
              </p:cNvPicPr>
              <p:nvPr/>
            </p:nvPicPr>
            <p:blipFill>
              <a:blip r:embed="rId5">
                <a:extLst>
                  <a:ext uri="{28A0092B-C50C-407E-A947-70E740481C1C}">
                    <a14:useLocalDpi xmlns:a14="http://schemas.microsoft.com/office/drawing/2010/main" val="0"/>
                  </a:ext>
                </a:extLst>
              </a:blip>
              <a:srcRect l="8780" r="8752"/>
              <a:stretch/>
            </p:blipFill>
            <p:spPr>
              <a:xfrm>
                <a:off x="6288169" y="1798423"/>
                <a:ext cx="1933725" cy="1546654"/>
              </a:xfrm>
              <a:prstGeom prst="rect">
                <a:avLst/>
              </a:prstGeom>
            </p:spPr>
          </p:pic>
          <p:sp>
            <p:nvSpPr>
              <p:cNvPr id="10" name="Rounded Rectangle 9">
                <a:extLst>
                  <a:ext uri="{FF2B5EF4-FFF2-40B4-BE49-F238E27FC236}">
                    <a16:creationId xmlns:a16="http://schemas.microsoft.com/office/drawing/2014/main" id="{A4D5B8EF-B249-4666-FB1F-978C9CB945D6}"/>
                  </a:ext>
                </a:extLst>
              </p:cNvPr>
              <p:cNvSpPr/>
              <p:nvPr/>
            </p:nvSpPr>
            <p:spPr>
              <a:xfrm>
                <a:off x="5943600" y="1357314"/>
                <a:ext cx="2573964" cy="3592115"/>
              </a:xfrm>
              <a:prstGeom prst="roundRect">
                <a:avLst>
                  <a:gd name="adj" fmla="val 4692"/>
                </a:avLst>
              </a:prstGeom>
              <a:solidFill>
                <a:schemeClr val="accent1">
                  <a:alpha val="11000"/>
                </a:schemeClr>
              </a:solidFill>
              <a:ln w="31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4" name="Content Placeholder 4">
            <a:extLst>
              <a:ext uri="{FF2B5EF4-FFF2-40B4-BE49-F238E27FC236}">
                <a16:creationId xmlns:a16="http://schemas.microsoft.com/office/drawing/2014/main" id="{D3DD2ADE-05C0-CC5A-E58F-DF92EC9B8E81}"/>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135114" y="3003360"/>
            <a:ext cx="4343400" cy="1946069"/>
          </a:xfrm>
          <a:prstGeom prst="rect">
            <a:avLst/>
          </a:prstGeom>
        </p:spPr>
      </p:pic>
    </p:spTree>
    <p:extLst>
      <p:ext uri="{BB962C8B-B14F-4D97-AF65-F5344CB8AC3E}">
        <p14:creationId xmlns:p14="http://schemas.microsoft.com/office/powerpoint/2010/main" val="362040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7D41-4685-E1B1-ACE1-D14B4985821F}"/>
              </a:ext>
            </a:extLst>
          </p:cNvPr>
          <p:cNvSpPr>
            <a:spLocks noGrp="1"/>
          </p:cNvSpPr>
          <p:nvPr>
            <p:ph type="title"/>
          </p:nvPr>
        </p:nvSpPr>
        <p:spPr/>
        <p:txBody>
          <a:bodyPr/>
          <a:lstStyle/>
          <a:p>
            <a:r>
              <a:rPr lang="en-US" dirty="0" err="1"/>
              <a:t>新维度</a:t>
            </a:r>
            <a:r>
              <a:rPr lang="zh-CN" altLang="en-US" dirty="0"/>
              <a:t>、新“规律”</a:t>
            </a:r>
            <a:endParaRPr lang="en-US" dirty="0"/>
          </a:p>
        </p:txBody>
      </p:sp>
      <p:sp>
        <p:nvSpPr>
          <p:cNvPr id="3" name="Slide Number Placeholder 2">
            <a:extLst>
              <a:ext uri="{FF2B5EF4-FFF2-40B4-BE49-F238E27FC236}">
                <a16:creationId xmlns:a16="http://schemas.microsoft.com/office/drawing/2014/main" id="{DD5A8994-01CC-0C93-A79C-24B18D8791D8}"/>
              </a:ext>
            </a:extLst>
          </p:cNvPr>
          <p:cNvSpPr>
            <a:spLocks noGrp="1"/>
          </p:cNvSpPr>
          <p:nvPr>
            <p:ph type="sldNum" sz="quarter" idx="12"/>
          </p:nvPr>
        </p:nvSpPr>
        <p:spPr/>
        <p:txBody>
          <a:bodyPr/>
          <a:lstStyle/>
          <a:p>
            <a:pPr>
              <a:defRPr/>
            </a:pPr>
            <a:fld id="{E23FAEE1-48F5-4D69-BDD0-B496C360245A}" type="slidenum">
              <a:rPr lang="en-US" altLang="zh-CN" smtClean="0"/>
              <a:pPr>
                <a:defRPr/>
              </a:pPr>
              <a:t>21</a:t>
            </a:fld>
            <a:r>
              <a:rPr lang="zh-CN" altLang="en-US"/>
              <a:t> </a:t>
            </a:r>
            <a:endParaRPr lang="en-US" altLang="zh-CN" dirty="0"/>
          </a:p>
        </p:txBody>
      </p:sp>
      <p:sp>
        <p:nvSpPr>
          <p:cNvPr id="4" name="Content Placeholder 3">
            <a:extLst>
              <a:ext uri="{FF2B5EF4-FFF2-40B4-BE49-F238E27FC236}">
                <a16:creationId xmlns:a16="http://schemas.microsoft.com/office/drawing/2014/main" id="{B475C270-B0D4-6452-6C3E-858AE9227E17}"/>
              </a:ext>
            </a:extLst>
          </p:cNvPr>
          <p:cNvSpPr>
            <a:spLocks noGrp="1"/>
          </p:cNvSpPr>
          <p:nvPr>
            <p:ph idx="1"/>
          </p:nvPr>
        </p:nvSpPr>
        <p:spPr>
          <a:xfrm>
            <a:off x="457199" y="1070920"/>
            <a:ext cx="7955281" cy="3642362"/>
          </a:xfrm>
        </p:spPr>
        <p:txBody>
          <a:bodyPr/>
          <a:lstStyle/>
          <a:p>
            <a:r>
              <a:rPr lang="zh-CN" altLang="en-US" dirty="0"/>
              <a:t>角动量</a:t>
            </a:r>
            <a:r>
              <a:rPr lang="en-US" altLang="zh-CN" dirty="0">
                <a:sym typeface="Wingdings" pitchFamily="2" charset="2"/>
              </a:rPr>
              <a:t></a:t>
            </a:r>
            <a:r>
              <a:rPr lang="zh-CN" altLang="en-US" b="1" dirty="0">
                <a:solidFill>
                  <a:srgbClr val="7030A0"/>
                </a:solidFill>
              </a:rPr>
              <a:t>轨道角动量</a:t>
            </a:r>
            <a:endParaRPr lang="en-US" altLang="zh-CN" dirty="0"/>
          </a:p>
          <a:p>
            <a:endParaRPr lang="en-US" dirty="0"/>
          </a:p>
          <a:p>
            <a:endParaRPr lang="en-US" dirty="0"/>
          </a:p>
          <a:p>
            <a:endParaRPr lang="en-US" dirty="0"/>
          </a:p>
          <a:p>
            <a:endParaRPr lang="en-US" dirty="0"/>
          </a:p>
          <a:p>
            <a:endParaRPr lang="en-US" dirty="0"/>
          </a:p>
        </p:txBody>
      </p:sp>
      <p:grpSp>
        <p:nvGrpSpPr>
          <p:cNvPr id="5" name="Group 4">
            <a:extLst>
              <a:ext uri="{FF2B5EF4-FFF2-40B4-BE49-F238E27FC236}">
                <a16:creationId xmlns:a16="http://schemas.microsoft.com/office/drawing/2014/main" id="{8952C39E-E9CB-174F-47BA-E27F8AD283ED}"/>
              </a:ext>
            </a:extLst>
          </p:cNvPr>
          <p:cNvGrpSpPr/>
          <p:nvPr/>
        </p:nvGrpSpPr>
        <p:grpSpPr>
          <a:xfrm>
            <a:off x="706164" y="1719217"/>
            <a:ext cx="3263756" cy="1676400"/>
            <a:chOff x="-128321" y="1544744"/>
            <a:chExt cx="4687713" cy="3264142"/>
          </a:xfrm>
        </p:grpSpPr>
        <p:pic>
          <p:nvPicPr>
            <p:cNvPr id="6" name="Picture 5">
              <a:extLst>
                <a:ext uri="{FF2B5EF4-FFF2-40B4-BE49-F238E27FC236}">
                  <a16:creationId xmlns:a16="http://schemas.microsoft.com/office/drawing/2014/main" id="{2866FBB9-89A1-39EC-84DC-B37CF375A1B2}"/>
                </a:ext>
              </a:extLst>
            </p:cNvPr>
            <p:cNvPicPr>
              <a:picLocks noChangeAspect="1"/>
            </p:cNvPicPr>
            <p:nvPr/>
          </p:nvPicPr>
          <p:blipFill>
            <a:blip r:embed="rId2"/>
            <a:stretch>
              <a:fillRect/>
            </a:stretch>
          </p:blipFill>
          <p:spPr>
            <a:xfrm>
              <a:off x="246236" y="1653004"/>
              <a:ext cx="3975100" cy="2095500"/>
            </a:xfrm>
            <a:prstGeom prst="rect">
              <a:avLst/>
            </a:prstGeom>
          </p:spPr>
        </p:pic>
        <p:sp>
          <p:nvSpPr>
            <p:cNvPr id="7" name="TextBox 6">
              <a:extLst>
                <a:ext uri="{FF2B5EF4-FFF2-40B4-BE49-F238E27FC236}">
                  <a16:creationId xmlns:a16="http://schemas.microsoft.com/office/drawing/2014/main" id="{7B2F6597-5114-B33D-C356-DD4A2AE078DF}"/>
                </a:ext>
              </a:extLst>
            </p:cNvPr>
            <p:cNvSpPr txBox="1"/>
            <p:nvPr/>
          </p:nvSpPr>
          <p:spPr>
            <a:xfrm>
              <a:off x="-128321" y="3999411"/>
              <a:ext cx="4687713" cy="809475"/>
            </a:xfrm>
            <a:prstGeom prst="rect">
              <a:avLst/>
            </a:prstGeom>
            <a:noFill/>
          </p:spPr>
          <p:txBody>
            <a:bodyPr wrap="square">
              <a:spAutoFit/>
            </a:bodyPr>
            <a:lstStyle/>
            <a:p>
              <a:r>
                <a:rPr lang="en-US" sz="1600" dirty="0"/>
                <a:t>Nature Photonics</a:t>
              </a:r>
              <a:r>
                <a:rPr lang="zh-CN" altLang="en-US" sz="1600" dirty="0"/>
                <a:t> </a:t>
              </a:r>
              <a:r>
                <a:rPr lang="en-US" sz="1600" dirty="0"/>
                <a:t>14, (2020) 350</a:t>
              </a:r>
            </a:p>
          </p:txBody>
        </p:sp>
        <p:sp>
          <p:nvSpPr>
            <p:cNvPr id="8" name="Rounded Rectangle 7">
              <a:extLst>
                <a:ext uri="{FF2B5EF4-FFF2-40B4-BE49-F238E27FC236}">
                  <a16:creationId xmlns:a16="http://schemas.microsoft.com/office/drawing/2014/main" id="{5F738209-DBFE-F2B2-8BC2-C6BD7565FFC6}"/>
                </a:ext>
              </a:extLst>
            </p:cNvPr>
            <p:cNvSpPr/>
            <p:nvPr/>
          </p:nvSpPr>
          <p:spPr>
            <a:xfrm>
              <a:off x="154724" y="1544744"/>
              <a:ext cx="4325764" cy="2505319"/>
            </a:xfrm>
            <a:prstGeom prst="roundRect">
              <a:avLst>
                <a:gd name="adj" fmla="val 3528"/>
              </a:avLst>
            </a:prstGeom>
            <a:solidFill>
              <a:schemeClr val="accent1">
                <a:alpha val="18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D08AFC80-624A-85DD-35F8-46F34449960F}"/>
              </a:ext>
            </a:extLst>
          </p:cNvPr>
          <p:cNvGrpSpPr/>
          <p:nvPr/>
        </p:nvGrpSpPr>
        <p:grpSpPr>
          <a:xfrm>
            <a:off x="777228" y="3491615"/>
            <a:ext cx="3263757" cy="1445550"/>
            <a:chOff x="4516328" y="1553796"/>
            <a:chExt cx="4581144" cy="2845292"/>
          </a:xfrm>
        </p:grpSpPr>
        <p:pic>
          <p:nvPicPr>
            <p:cNvPr id="10" name="Picture 9">
              <a:extLst>
                <a:ext uri="{FF2B5EF4-FFF2-40B4-BE49-F238E27FC236}">
                  <a16:creationId xmlns:a16="http://schemas.microsoft.com/office/drawing/2014/main" id="{9FFD729A-84E4-6F02-C511-B910E7761009}"/>
                </a:ext>
              </a:extLst>
            </p:cNvPr>
            <p:cNvPicPr>
              <a:picLocks noChangeAspect="1"/>
            </p:cNvPicPr>
            <p:nvPr/>
          </p:nvPicPr>
          <p:blipFill rotWithShape="1">
            <a:blip r:embed="rId3"/>
            <a:srcRect l="53537" t="2922" r="10246" b="67714"/>
            <a:stretch/>
          </p:blipFill>
          <p:spPr>
            <a:xfrm>
              <a:off x="6242286" y="1849356"/>
              <a:ext cx="2679471" cy="1980480"/>
            </a:xfrm>
            <a:prstGeom prst="rect">
              <a:avLst/>
            </a:prstGeom>
          </p:spPr>
        </p:pic>
        <p:pic>
          <p:nvPicPr>
            <p:cNvPr id="11" name="Picture 10">
              <a:extLst>
                <a:ext uri="{FF2B5EF4-FFF2-40B4-BE49-F238E27FC236}">
                  <a16:creationId xmlns:a16="http://schemas.microsoft.com/office/drawing/2014/main" id="{0B94ABD0-D984-2EEB-CEC8-7A061B48F9FB}"/>
                </a:ext>
              </a:extLst>
            </p:cNvPr>
            <p:cNvPicPr>
              <a:picLocks noChangeAspect="1"/>
            </p:cNvPicPr>
            <p:nvPr/>
          </p:nvPicPr>
          <p:blipFill rotWithShape="1">
            <a:blip r:embed="rId3"/>
            <a:srcRect l="72045" t="60048"/>
            <a:stretch/>
          </p:blipFill>
          <p:spPr>
            <a:xfrm>
              <a:off x="4739640" y="1590121"/>
              <a:ext cx="1656650" cy="2158383"/>
            </a:xfrm>
            <a:prstGeom prst="rect">
              <a:avLst/>
            </a:prstGeom>
          </p:spPr>
        </p:pic>
        <p:sp>
          <p:nvSpPr>
            <p:cNvPr id="12" name="TextBox 11">
              <a:extLst>
                <a:ext uri="{FF2B5EF4-FFF2-40B4-BE49-F238E27FC236}">
                  <a16:creationId xmlns:a16="http://schemas.microsoft.com/office/drawing/2014/main" id="{9CC7C56C-1B28-C075-8D99-031DBBDA37D1}"/>
                </a:ext>
              </a:extLst>
            </p:cNvPr>
            <p:cNvSpPr txBox="1"/>
            <p:nvPr/>
          </p:nvSpPr>
          <p:spPr>
            <a:xfrm>
              <a:off x="4516328" y="4029756"/>
              <a:ext cx="4581144" cy="369332"/>
            </a:xfrm>
            <a:prstGeom prst="rect">
              <a:avLst/>
            </a:prstGeom>
            <a:noFill/>
          </p:spPr>
          <p:txBody>
            <a:bodyPr wrap="square">
              <a:spAutoFit/>
            </a:bodyPr>
            <a:lstStyle/>
            <a:p>
              <a:r>
                <a:rPr lang="en-US" sz="1800" dirty="0"/>
                <a:t>Nat</a:t>
              </a:r>
              <a:r>
                <a:rPr lang="en-US" altLang="zh-CN" sz="1800" dirty="0"/>
                <a:t>.</a:t>
              </a:r>
              <a:r>
                <a:rPr lang="zh-CN" altLang="en-US" sz="1800" dirty="0"/>
                <a:t> </a:t>
              </a:r>
              <a:r>
                <a:rPr lang="en-US" altLang="zh-CN" sz="1800" dirty="0"/>
                <a:t>Comm.</a:t>
              </a:r>
              <a:r>
                <a:rPr lang="zh-CN" altLang="en-US" sz="1800" dirty="0"/>
                <a:t> </a:t>
              </a:r>
              <a:r>
                <a:rPr lang="en-US" altLang="zh-CN" sz="1800" dirty="0"/>
                <a:t>11</a:t>
              </a:r>
              <a:r>
                <a:rPr lang="en-US" sz="1800" dirty="0"/>
                <a:t>, (20</a:t>
              </a:r>
              <a:r>
                <a:rPr lang="en-US" altLang="zh-CN" sz="1800" dirty="0"/>
                <a:t>20</a:t>
              </a:r>
              <a:r>
                <a:rPr lang="en-US" sz="1800" dirty="0"/>
                <a:t>) </a:t>
              </a:r>
              <a:r>
                <a:rPr lang="en-US" altLang="zh-CN" sz="1800" dirty="0"/>
                <a:t>4099</a:t>
              </a:r>
              <a:r>
                <a:rPr lang="en-US" sz="1800" dirty="0"/>
                <a:t> </a:t>
              </a:r>
            </a:p>
          </p:txBody>
        </p:sp>
        <p:sp>
          <p:nvSpPr>
            <p:cNvPr id="13" name="Rounded Rectangle 12">
              <a:extLst>
                <a:ext uri="{FF2B5EF4-FFF2-40B4-BE49-F238E27FC236}">
                  <a16:creationId xmlns:a16="http://schemas.microsoft.com/office/drawing/2014/main" id="{8DEECA50-F593-510F-C271-3D4F16B50961}"/>
                </a:ext>
              </a:extLst>
            </p:cNvPr>
            <p:cNvSpPr/>
            <p:nvPr/>
          </p:nvSpPr>
          <p:spPr>
            <a:xfrm>
              <a:off x="4572000" y="1553796"/>
              <a:ext cx="4325764" cy="2505319"/>
            </a:xfrm>
            <a:prstGeom prst="roundRect">
              <a:avLst>
                <a:gd name="adj" fmla="val 3528"/>
              </a:avLst>
            </a:prstGeom>
            <a:solidFill>
              <a:schemeClr val="accent3">
                <a:lumMod val="20000"/>
                <a:lumOff val="80000"/>
                <a:alpha val="18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图片 6">
            <a:extLst>
              <a:ext uri="{FF2B5EF4-FFF2-40B4-BE49-F238E27FC236}">
                <a16:creationId xmlns:a16="http://schemas.microsoft.com/office/drawing/2014/main" id="{00FFF4F9-D030-1EB6-3E7E-77869E7C494B}"/>
              </a:ext>
            </a:extLst>
          </p:cNvPr>
          <p:cNvPicPr>
            <a:picLocks noChangeAspect="1"/>
          </p:cNvPicPr>
          <p:nvPr/>
        </p:nvPicPr>
        <p:blipFill>
          <a:blip r:embed="rId4"/>
          <a:srcRect l="54649" t="1980" r="780" b="3959"/>
          <a:stretch>
            <a:fillRect/>
          </a:stretch>
        </p:blipFill>
        <p:spPr>
          <a:xfrm>
            <a:off x="4831080" y="1733865"/>
            <a:ext cx="3581400" cy="2967797"/>
          </a:xfrm>
          <a:prstGeom prst="rect">
            <a:avLst/>
          </a:prstGeom>
        </p:spPr>
      </p:pic>
      <p:sp>
        <p:nvSpPr>
          <p:cNvPr id="16" name="TextBox 15">
            <a:extLst>
              <a:ext uri="{FF2B5EF4-FFF2-40B4-BE49-F238E27FC236}">
                <a16:creationId xmlns:a16="http://schemas.microsoft.com/office/drawing/2014/main" id="{063C57ED-3F4B-37D5-EAB8-346841942C1E}"/>
              </a:ext>
            </a:extLst>
          </p:cNvPr>
          <p:cNvSpPr txBox="1"/>
          <p:nvPr/>
        </p:nvSpPr>
        <p:spPr>
          <a:xfrm>
            <a:off x="4227814" y="1109872"/>
            <a:ext cx="4577714" cy="400110"/>
          </a:xfrm>
          <a:prstGeom prst="rect">
            <a:avLst/>
          </a:prstGeom>
          <a:noFill/>
        </p:spPr>
        <p:txBody>
          <a:bodyPr wrap="square">
            <a:spAutoFit/>
          </a:bodyPr>
          <a:lstStyle/>
          <a:p>
            <a:r>
              <a:rPr lang="zh-CN" altLang="en-US" sz="2000" b="1" dirty="0">
                <a:solidFill>
                  <a:srgbClr val="7030A0"/>
                </a:solidFill>
              </a:rPr>
              <a:t>新选择定则</a:t>
            </a:r>
            <a:endParaRPr lang="en-US" altLang="zh-CN" sz="2000" dirty="0"/>
          </a:p>
        </p:txBody>
      </p:sp>
    </p:spTree>
    <p:extLst>
      <p:ext uri="{BB962C8B-B14F-4D97-AF65-F5344CB8AC3E}">
        <p14:creationId xmlns:p14="http://schemas.microsoft.com/office/powerpoint/2010/main" val="3702160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98FC3-44A1-D2D3-49BD-B404258813EE}"/>
              </a:ext>
            </a:extLst>
          </p:cNvPr>
          <p:cNvSpPr>
            <a:spLocks noGrp="1"/>
          </p:cNvSpPr>
          <p:nvPr>
            <p:ph type="title"/>
          </p:nvPr>
        </p:nvSpPr>
        <p:spPr/>
        <p:txBody>
          <a:bodyPr/>
          <a:lstStyle/>
          <a:p>
            <a:r>
              <a:rPr lang="en-US" dirty="0" err="1"/>
              <a:t>涡旋穆斯堡尔装置</a:t>
            </a:r>
            <a:r>
              <a:rPr lang="zh-CN" altLang="en-US" dirty="0"/>
              <a:t>（</a:t>
            </a:r>
            <a:r>
              <a:rPr lang="en-US" dirty="0"/>
              <a:t>以</a:t>
            </a:r>
            <a:r>
              <a:rPr lang="en-US" altLang="zh-CN" baseline="30000" dirty="0"/>
              <a:t>57</a:t>
            </a:r>
            <a:r>
              <a:rPr lang="en-US" dirty="0"/>
              <a:t>F</a:t>
            </a:r>
            <a:r>
              <a:rPr lang="en-US" altLang="zh-CN" dirty="0"/>
              <a:t>e</a:t>
            </a:r>
            <a:r>
              <a:rPr lang="zh-CN" altLang="en-US" dirty="0"/>
              <a:t>为例）</a:t>
            </a:r>
            <a:endParaRPr lang="en-US" dirty="0"/>
          </a:p>
        </p:txBody>
      </p:sp>
      <p:sp>
        <p:nvSpPr>
          <p:cNvPr id="3" name="Slide Number Placeholder 2">
            <a:extLst>
              <a:ext uri="{FF2B5EF4-FFF2-40B4-BE49-F238E27FC236}">
                <a16:creationId xmlns:a16="http://schemas.microsoft.com/office/drawing/2014/main" id="{00EF4BE9-88BC-B876-FFDB-D9B01DCF1DB6}"/>
              </a:ext>
            </a:extLst>
          </p:cNvPr>
          <p:cNvSpPr>
            <a:spLocks noGrp="1"/>
          </p:cNvSpPr>
          <p:nvPr>
            <p:ph type="sldNum" sz="quarter" idx="12"/>
          </p:nvPr>
        </p:nvSpPr>
        <p:spPr/>
        <p:txBody>
          <a:bodyPr/>
          <a:lstStyle/>
          <a:p>
            <a:pPr>
              <a:defRPr/>
            </a:pPr>
            <a:fld id="{E23FAEE1-48F5-4D69-BDD0-B496C360245A}" type="slidenum">
              <a:rPr lang="en-US" altLang="zh-CN" smtClean="0"/>
              <a:pPr>
                <a:defRPr/>
              </a:pPr>
              <a:t>22</a:t>
            </a:fld>
            <a:r>
              <a:rPr lang="zh-CN" altLang="en-US"/>
              <a:t> </a:t>
            </a:r>
            <a:endParaRPr lang="en-US" altLang="zh-CN" dirty="0"/>
          </a:p>
        </p:txBody>
      </p:sp>
      <p:pic>
        <p:nvPicPr>
          <p:cNvPr id="5" name="图片 1">
            <a:extLst>
              <a:ext uri="{FF2B5EF4-FFF2-40B4-BE49-F238E27FC236}">
                <a16:creationId xmlns:a16="http://schemas.microsoft.com/office/drawing/2014/main" id="{43A951BC-8A1A-5E6E-3E84-D2E5CB876A22}"/>
              </a:ext>
            </a:extLst>
          </p:cNvPr>
          <p:cNvPicPr>
            <a:picLocks noChangeAspect="1"/>
          </p:cNvPicPr>
          <p:nvPr/>
        </p:nvPicPr>
        <p:blipFill>
          <a:blip r:embed="rId3"/>
          <a:srcRect l="600" t="1316" r="47199" b="2779"/>
          <a:stretch>
            <a:fillRect/>
          </a:stretch>
        </p:blipFill>
        <p:spPr>
          <a:xfrm>
            <a:off x="381000" y="1352742"/>
            <a:ext cx="3591444" cy="2590800"/>
          </a:xfrm>
          <a:prstGeom prst="rect">
            <a:avLst/>
          </a:prstGeom>
        </p:spPr>
      </p:pic>
      <p:sp>
        <p:nvSpPr>
          <p:cNvPr id="6" name="TextBox 5">
            <a:extLst>
              <a:ext uri="{FF2B5EF4-FFF2-40B4-BE49-F238E27FC236}">
                <a16:creationId xmlns:a16="http://schemas.microsoft.com/office/drawing/2014/main" id="{AFFD2435-6A20-2BB2-9D1F-73D119C2323E}"/>
              </a:ext>
            </a:extLst>
          </p:cNvPr>
          <p:cNvSpPr txBox="1"/>
          <p:nvPr/>
        </p:nvSpPr>
        <p:spPr>
          <a:xfrm>
            <a:off x="152400" y="4763334"/>
            <a:ext cx="2670924" cy="307777"/>
          </a:xfrm>
          <a:prstGeom prst="rect">
            <a:avLst/>
          </a:prstGeom>
          <a:noFill/>
        </p:spPr>
        <p:txBody>
          <a:bodyPr wrap="none" rtlCol="0">
            <a:spAutoFit/>
          </a:bodyPr>
          <a:lstStyle/>
          <a:p>
            <a:r>
              <a:rPr lang="en-US" altLang="zh-CN" sz="1400" dirty="0"/>
              <a:t>Chin</a:t>
            </a:r>
            <a:r>
              <a:rPr lang="zh-CN" altLang="en-US" sz="1400" dirty="0"/>
              <a:t> </a:t>
            </a:r>
            <a:r>
              <a:rPr lang="en-US" altLang="zh-CN" sz="1400" dirty="0" err="1"/>
              <a:t>Phy</a:t>
            </a:r>
            <a:r>
              <a:rPr lang="zh-CN" altLang="en-US" sz="1400" dirty="0"/>
              <a:t> </a:t>
            </a:r>
            <a:r>
              <a:rPr lang="en-US" altLang="zh-CN" sz="1400" dirty="0"/>
              <a:t>Lett.</a:t>
            </a:r>
            <a:r>
              <a:rPr lang="zh-CN" altLang="en-US" sz="1400" dirty="0"/>
              <a:t> </a:t>
            </a:r>
            <a:r>
              <a:rPr lang="en-US" altLang="zh-CN" sz="1400" dirty="0"/>
              <a:t>42(2025)061201</a:t>
            </a:r>
            <a:endParaRPr lang="en-US" sz="1400" dirty="0"/>
          </a:p>
        </p:txBody>
      </p:sp>
      <mc:AlternateContent xmlns:mc="http://schemas.openxmlformats.org/markup-compatibility/2006" xmlns:a14="http://schemas.microsoft.com/office/drawing/2010/main">
        <mc:Choice Requires="a14">
          <p:sp>
            <p:nvSpPr>
              <p:cNvPr id="9" name="Content Placeholder 3">
                <a:extLst>
                  <a:ext uri="{FF2B5EF4-FFF2-40B4-BE49-F238E27FC236}">
                    <a16:creationId xmlns:a16="http://schemas.microsoft.com/office/drawing/2014/main" id="{CB96DB65-D19C-7803-24A2-39529B30CC76}"/>
                  </a:ext>
                </a:extLst>
              </p:cNvPr>
              <p:cNvSpPr>
                <a:spLocks noGrp="1"/>
              </p:cNvSpPr>
              <p:nvPr>
                <p:ph idx="1"/>
              </p:nvPr>
            </p:nvSpPr>
            <p:spPr>
              <a:xfrm>
                <a:off x="4247222" y="4315513"/>
                <a:ext cx="3939147" cy="545356"/>
              </a:xfrm>
            </p:spPr>
            <p:txBody>
              <a:bodyPr>
                <a:noAutofit/>
              </a:bodyPr>
              <a:lstStyle/>
              <a:p>
                <a:pPr marL="0" indent="0">
                  <a:lnSpc>
                    <a:spcPct val="150000"/>
                  </a:lnSpc>
                  <a:buNone/>
                </a:pPr>
                <a:r>
                  <a:rPr lang="zh-CN" altLang="en-US" sz="1400" dirty="0">
                    <a:latin typeface="+mn-ea"/>
                  </a:rPr>
                  <a:t>随涡旋光</a:t>
                </a:r>
                <a:r>
                  <a:rPr lang="en-US" altLang="zh-CN" sz="1400" dirty="0">
                    <a:latin typeface="+mn-ea"/>
                  </a:rPr>
                  <a:t> ( </a:t>
                </a:r>
                <a14:m>
                  <m:oMath xmlns:m="http://schemas.openxmlformats.org/officeDocument/2006/math">
                    <m:r>
                      <a:rPr lang="en-US" altLang="zh-CN" sz="1400" i="1" smtClean="0">
                        <a:latin typeface="Cambria Math" panose="02040503050406030204" pitchFamily="18" charset="0"/>
                      </a:rPr>
                      <m:t>𝜆</m:t>
                    </m:r>
                    <m:r>
                      <a:rPr lang="en-US" altLang="zh-CN" sz="1400" b="0" i="1" smtClean="0">
                        <a:latin typeface="Cambria Math" panose="02040503050406030204" pitchFamily="18" charset="0"/>
                      </a:rPr>
                      <m:t>=1, </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𝑚</m:t>
                        </m:r>
                      </m:e>
                      <m:sub>
                        <m:r>
                          <a:rPr lang="en-US" altLang="zh-CN" sz="1400" b="0" i="1" smtClean="0">
                            <a:latin typeface="Cambria Math" panose="02040503050406030204" pitchFamily="18" charset="0"/>
                          </a:rPr>
                          <m:t>𝛾</m:t>
                        </m:r>
                      </m:sub>
                    </m:sSub>
                    <m:r>
                      <a:rPr lang="en-US" altLang="zh-CN" sz="1400" b="0" i="1" smtClean="0">
                        <a:latin typeface="Cambria Math" panose="02040503050406030204" pitchFamily="18" charset="0"/>
                      </a:rPr>
                      <m:t>=2</m:t>
                    </m:r>
                  </m:oMath>
                </a14:m>
                <a:r>
                  <a:rPr lang="en-US" altLang="zh-CN" sz="1400" dirty="0">
                    <a:latin typeface="+mn-ea"/>
                  </a:rPr>
                  <a:t> ) </a:t>
                </a:r>
                <a:r>
                  <a:rPr lang="zh-CN" altLang="en-US" sz="1400" dirty="0">
                    <a:latin typeface="+mn-ea"/>
                  </a:rPr>
                  <a:t>极角</a:t>
                </a:r>
                <a14:m>
                  <m:oMath xmlns:m="http://schemas.openxmlformats.org/officeDocument/2006/math">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𝜃</m:t>
                        </m:r>
                      </m:e>
                      <m:sub>
                        <m:r>
                          <m:rPr>
                            <m:sty m:val="p"/>
                          </m:rPr>
                          <a:rPr lang="en-US" altLang="zh-CN" sz="1400" i="1">
                            <a:latin typeface="Cambria Math" panose="02040503050406030204" pitchFamily="18" charset="0"/>
                          </a:rPr>
                          <m:t>k</m:t>
                        </m:r>
                      </m:sub>
                    </m:sSub>
                    <m:r>
                      <a:rPr lang="zh-CN" altLang="en-US" sz="1400" i="1">
                        <a:latin typeface="Cambria Math" panose="02040503050406030204" pitchFamily="18" charset="0"/>
                      </a:rPr>
                      <m:t>变化</m:t>
                    </m:r>
                    <m:r>
                      <a:rPr lang="zh-CN" altLang="en-US" sz="1400" b="0" i="1" smtClean="0">
                        <a:latin typeface="Cambria Math" panose="02040503050406030204" pitchFamily="18" charset="0"/>
                      </a:rPr>
                      <m:t>，</m:t>
                    </m:r>
                  </m:oMath>
                </a14:m>
                <a:r>
                  <a:rPr lang="en-US" altLang="zh-CN" sz="1400" baseline="30000" dirty="0">
                    <a:latin typeface="+mn-ea"/>
                  </a:rPr>
                  <a:t>57</a:t>
                </a:r>
                <a:r>
                  <a:rPr lang="en-US" altLang="zh-CN" sz="1400" dirty="0">
                    <a:latin typeface="+mn-ea"/>
                  </a:rPr>
                  <a:t>Fe</a:t>
                </a:r>
                <a:r>
                  <a:rPr lang="zh-CN" altLang="en-US" sz="1400" dirty="0">
                    <a:latin typeface="+mn-ea"/>
                  </a:rPr>
                  <a:t>不同跃迁路径光子吸收数目的成份比</a:t>
                </a:r>
                <a:endParaRPr lang="en-US" sz="1400" b="1" dirty="0">
                  <a:solidFill>
                    <a:srgbClr val="7030A0"/>
                  </a:solidFill>
                  <a:latin typeface="+mn-ea"/>
                </a:endParaRPr>
              </a:p>
            </p:txBody>
          </p:sp>
        </mc:Choice>
        <mc:Fallback xmlns="">
          <p:sp>
            <p:nvSpPr>
              <p:cNvPr id="9" name="Content Placeholder 3">
                <a:extLst>
                  <a:ext uri="{FF2B5EF4-FFF2-40B4-BE49-F238E27FC236}">
                    <a16:creationId xmlns:a16="http://schemas.microsoft.com/office/drawing/2014/main" id="{CB96DB65-D19C-7803-24A2-39529B30CC76}"/>
                  </a:ext>
                </a:extLst>
              </p:cNvPr>
              <p:cNvSpPr>
                <a:spLocks noGrp="1" noRot="1" noChangeAspect="1" noMove="1" noResize="1" noEditPoints="1" noAdjustHandles="1" noChangeArrowheads="1" noChangeShapeType="1" noTextEdit="1"/>
              </p:cNvSpPr>
              <p:nvPr>
                <p:ph idx="1"/>
              </p:nvPr>
            </p:nvSpPr>
            <p:spPr>
              <a:xfrm>
                <a:off x="4247222" y="4315513"/>
                <a:ext cx="3939147" cy="545356"/>
              </a:xfrm>
              <a:blipFill>
                <a:blip r:embed="rId4"/>
                <a:stretch>
                  <a:fillRect b="-50000"/>
                </a:stretch>
              </a:blipFill>
            </p:spPr>
            <p:txBody>
              <a:bodyPr/>
              <a:lstStyle/>
              <a:p>
                <a:r>
                  <a:rPr lang="en-US">
                    <a:noFill/>
                  </a:rPr>
                  <a:t> </a:t>
                </a:r>
              </a:p>
            </p:txBody>
          </p:sp>
        </mc:Fallback>
      </mc:AlternateContent>
      <p:pic>
        <p:nvPicPr>
          <p:cNvPr id="10" name="图片 3">
            <a:extLst>
              <a:ext uri="{FF2B5EF4-FFF2-40B4-BE49-F238E27FC236}">
                <a16:creationId xmlns:a16="http://schemas.microsoft.com/office/drawing/2014/main" id="{CD3EC19B-2083-0250-621F-63423805C555}"/>
              </a:ext>
            </a:extLst>
          </p:cNvPr>
          <p:cNvPicPr>
            <a:picLocks noChangeAspect="1"/>
          </p:cNvPicPr>
          <p:nvPr/>
        </p:nvPicPr>
        <p:blipFill>
          <a:blip r:embed="rId5"/>
          <a:stretch>
            <a:fillRect/>
          </a:stretch>
        </p:blipFill>
        <p:spPr>
          <a:xfrm>
            <a:off x="4247222" y="1052450"/>
            <a:ext cx="3993808" cy="3290950"/>
          </a:xfrm>
          <a:prstGeom prst="rect">
            <a:avLst/>
          </a:prstGeom>
        </p:spPr>
      </p:pic>
    </p:spTree>
    <p:extLst>
      <p:ext uri="{BB962C8B-B14F-4D97-AF65-F5344CB8AC3E}">
        <p14:creationId xmlns:p14="http://schemas.microsoft.com/office/powerpoint/2010/main" val="762269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98FC3-44A1-D2D3-49BD-B404258813EE}"/>
              </a:ext>
            </a:extLst>
          </p:cNvPr>
          <p:cNvSpPr>
            <a:spLocks noGrp="1"/>
          </p:cNvSpPr>
          <p:nvPr>
            <p:ph type="title"/>
          </p:nvPr>
        </p:nvSpPr>
        <p:spPr/>
        <p:txBody>
          <a:bodyPr/>
          <a:lstStyle/>
          <a:p>
            <a:r>
              <a:rPr lang="en-US" dirty="0" err="1"/>
              <a:t>涡旋穆斯堡尔装置</a:t>
            </a:r>
            <a:r>
              <a:rPr lang="zh-CN" altLang="en-US" dirty="0"/>
              <a:t>（</a:t>
            </a:r>
            <a:r>
              <a:rPr lang="en-US" dirty="0"/>
              <a:t>以</a:t>
            </a:r>
            <a:r>
              <a:rPr lang="en-US" altLang="zh-CN" baseline="30000" dirty="0"/>
              <a:t>57</a:t>
            </a:r>
            <a:r>
              <a:rPr lang="en-US" dirty="0"/>
              <a:t>F</a:t>
            </a:r>
            <a:r>
              <a:rPr lang="en-US" altLang="zh-CN" dirty="0"/>
              <a:t>e</a:t>
            </a:r>
            <a:r>
              <a:rPr lang="zh-CN" altLang="en-US" dirty="0"/>
              <a:t>为例）</a:t>
            </a:r>
            <a:endParaRPr lang="en-US" dirty="0"/>
          </a:p>
        </p:txBody>
      </p:sp>
      <p:sp>
        <p:nvSpPr>
          <p:cNvPr id="3" name="Slide Number Placeholder 2">
            <a:extLst>
              <a:ext uri="{FF2B5EF4-FFF2-40B4-BE49-F238E27FC236}">
                <a16:creationId xmlns:a16="http://schemas.microsoft.com/office/drawing/2014/main" id="{00EF4BE9-88BC-B876-FFDB-D9B01DCF1DB6}"/>
              </a:ext>
            </a:extLst>
          </p:cNvPr>
          <p:cNvSpPr>
            <a:spLocks noGrp="1"/>
          </p:cNvSpPr>
          <p:nvPr>
            <p:ph type="sldNum" sz="quarter" idx="12"/>
          </p:nvPr>
        </p:nvSpPr>
        <p:spPr/>
        <p:txBody>
          <a:bodyPr/>
          <a:lstStyle/>
          <a:p>
            <a:pPr>
              <a:defRPr/>
            </a:pPr>
            <a:fld id="{E23FAEE1-48F5-4D69-BDD0-B496C360245A}" type="slidenum">
              <a:rPr lang="en-US" altLang="zh-CN" smtClean="0"/>
              <a:pPr>
                <a:defRPr/>
              </a:pPr>
              <a:t>23</a:t>
            </a:fld>
            <a:r>
              <a:rPr lang="zh-CN" altLang="en-US"/>
              <a:t> </a:t>
            </a:r>
            <a:endParaRPr lang="en-US" altLang="zh-CN" dirty="0"/>
          </a:p>
        </p:txBody>
      </p:sp>
      <p:pic>
        <p:nvPicPr>
          <p:cNvPr id="5" name="图片 1">
            <a:extLst>
              <a:ext uri="{FF2B5EF4-FFF2-40B4-BE49-F238E27FC236}">
                <a16:creationId xmlns:a16="http://schemas.microsoft.com/office/drawing/2014/main" id="{43A951BC-8A1A-5E6E-3E84-D2E5CB876A22}"/>
              </a:ext>
            </a:extLst>
          </p:cNvPr>
          <p:cNvPicPr>
            <a:picLocks noChangeAspect="1"/>
          </p:cNvPicPr>
          <p:nvPr/>
        </p:nvPicPr>
        <p:blipFill>
          <a:blip r:embed="rId3"/>
          <a:srcRect l="600" t="1316" r="47199" b="2779"/>
          <a:stretch>
            <a:fillRect/>
          </a:stretch>
        </p:blipFill>
        <p:spPr>
          <a:xfrm>
            <a:off x="381000" y="1123950"/>
            <a:ext cx="1295400" cy="934477"/>
          </a:xfrm>
          <a:prstGeom prst="rect">
            <a:avLst/>
          </a:prstGeom>
        </p:spPr>
      </p:pic>
      <p:pic>
        <p:nvPicPr>
          <p:cNvPr id="8" name="图片 6">
            <a:extLst>
              <a:ext uri="{FF2B5EF4-FFF2-40B4-BE49-F238E27FC236}">
                <a16:creationId xmlns:a16="http://schemas.microsoft.com/office/drawing/2014/main" id="{313D94D7-2C16-3BE0-4159-0D484EEE695A}"/>
              </a:ext>
            </a:extLst>
          </p:cNvPr>
          <p:cNvPicPr>
            <a:picLocks noChangeAspect="1"/>
          </p:cNvPicPr>
          <p:nvPr/>
        </p:nvPicPr>
        <p:blipFill>
          <a:blip r:embed="rId3"/>
          <a:srcRect l="54649" t="1980" r="780" b="3959"/>
          <a:stretch>
            <a:fillRect/>
          </a:stretch>
        </p:blipFill>
        <p:spPr>
          <a:xfrm>
            <a:off x="408791" y="2378113"/>
            <a:ext cx="1295400" cy="1073458"/>
          </a:xfrm>
          <a:prstGeom prst="rect">
            <a:avLst/>
          </a:prstGeom>
        </p:spPr>
      </p:pic>
      <p:pic>
        <p:nvPicPr>
          <p:cNvPr id="4" name="图片 3">
            <a:extLst>
              <a:ext uri="{FF2B5EF4-FFF2-40B4-BE49-F238E27FC236}">
                <a16:creationId xmlns:a16="http://schemas.microsoft.com/office/drawing/2014/main" id="{1D4BDDE3-F330-468B-5625-C64527F1E3E5}"/>
              </a:ext>
            </a:extLst>
          </p:cNvPr>
          <p:cNvPicPr>
            <a:picLocks noChangeAspect="1"/>
          </p:cNvPicPr>
          <p:nvPr/>
        </p:nvPicPr>
        <p:blipFill>
          <a:blip r:embed="rId4"/>
          <a:stretch>
            <a:fillRect/>
          </a:stretch>
        </p:blipFill>
        <p:spPr>
          <a:xfrm>
            <a:off x="338473" y="3614873"/>
            <a:ext cx="1295400" cy="1067427"/>
          </a:xfrm>
          <a:prstGeom prst="rect">
            <a:avLst/>
          </a:prstGeom>
        </p:spPr>
      </p:pic>
      <p:pic>
        <p:nvPicPr>
          <p:cNvPr id="11" name="图片 3">
            <a:extLst>
              <a:ext uri="{FF2B5EF4-FFF2-40B4-BE49-F238E27FC236}">
                <a16:creationId xmlns:a16="http://schemas.microsoft.com/office/drawing/2014/main" id="{CFAC7048-D0ED-8A8A-B85E-0C7E9EA9710D}"/>
              </a:ext>
            </a:extLst>
          </p:cNvPr>
          <p:cNvPicPr>
            <a:picLocks noGrp="1" noChangeAspect="1"/>
          </p:cNvPicPr>
          <p:nvPr>
            <p:ph idx="1"/>
          </p:nvPr>
        </p:nvPicPr>
        <p:blipFill rotWithShape="1">
          <a:blip r:embed="rId5"/>
          <a:srcRect r="51134"/>
          <a:stretch>
            <a:fillRect/>
          </a:stretch>
        </p:blipFill>
        <p:spPr>
          <a:xfrm>
            <a:off x="2553245" y="1123950"/>
            <a:ext cx="2074142" cy="1492752"/>
          </a:xfrm>
          <a:prstGeom prst="rect">
            <a:avLst/>
          </a:prstGeom>
        </p:spPr>
      </p:pic>
      <p:pic>
        <p:nvPicPr>
          <p:cNvPr id="12" name="图片 10">
            <a:extLst>
              <a:ext uri="{FF2B5EF4-FFF2-40B4-BE49-F238E27FC236}">
                <a16:creationId xmlns:a16="http://schemas.microsoft.com/office/drawing/2014/main" id="{B1D542C6-0E6E-35F1-E94E-A297D8C6F9B7}"/>
              </a:ext>
            </a:extLst>
          </p:cNvPr>
          <p:cNvPicPr>
            <a:picLocks noChangeAspect="1"/>
          </p:cNvPicPr>
          <p:nvPr/>
        </p:nvPicPr>
        <p:blipFill>
          <a:blip r:embed="rId6"/>
          <a:stretch>
            <a:fillRect/>
          </a:stretch>
        </p:blipFill>
        <p:spPr>
          <a:xfrm>
            <a:off x="4557069" y="1049289"/>
            <a:ext cx="3960495" cy="3296025"/>
          </a:xfrm>
          <a:prstGeom prst="rect">
            <a:avLst/>
          </a:prstGeom>
        </p:spPr>
      </p:pic>
      <mc:AlternateContent xmlns:mc="http://schemas.openxmlformats.org/markup-compatibility/2006" xmlns:a14="http://schemas.microsoft.com/office/drawing/2010/main">
        <mc:Choice Requires="a14">
          <p:sp>
            <p:nvSpPr>
              <p:cNvPr id="13" name="文本框 21">
                <a:extLst>
                  <a:ext uri="{FF2B5EF4-FFF2-40B4-BE49-F238E27FC236}">
                    <a16:creationId xmlns:a16="http://schemas.microsoft.com/office/drawing/2014/main" id="{DCEBADE6-0F7B-D9DC-DA04-BDD8CC4BB6E2}"/>
                  </a:ext>
                </a:extLst>
              </p:cNvPr>
              <p:cNvSpPr txBox="1"/>
              <p:nvPr/>
            </p:nvSpPr>
            <p:spPr>
              <a:xfrm>
                <a:off x="2673888" y="4720761"/>
                <a:ext cx="5609156" cy="326180"/>
              </a:xfrm>
              <a:prstGeom prst="rect">
                <a:avLst/>
              </a:prstGeom>
              <a:solidFill>
                <a:schemeClr val="accent2">
                  <a:lumMod val="60000"/>
                  <a:lumOff val="40000"/>
                </a:schemeClr>
              </a:solidFill>
            </p:spPr>
            <p:txBody>
              <a:bodyPr wrap="square">
                <a:spAutoFit/>
              </a:bodyPr>
              <a:lstStyle/>
              <a:p>
                <a:r>
                  <a:rPr lang="zh-CN" altLang="en-US" sz="1400" kern="0" dirty="0">
                    <a:solidFill>
                      <a:schemeClr val="bg1"/>
                    </a:solidFill>
                    <a:latin typeface="Times New Roman" panose="02020603050405020304" pitchFamily="18" charset="0"/>
                    <a:ea typeface="方正宋刻本秀楷简体" panose="02000000000000000000" pitchFamily="2" charset="-122"/>
                    <a:cs typeface="Times New Roman" panose="02020603050405020304" pitchFamily="18" charset="0"/>
                  </a:rPr>
                  <a:t>涡旋度：</a:t>
                </a:r>
                <a14:m>
                  <m:oMath xmlns:m="http://schemas.openxmlformats.org/officeDocument/2006/math">
                    <m:sSub>
                      <m:sSubPr>
                        <m:ctrlPr>
                          <a:rPr lang="en-US" altLang="zh-CN" sz="1400" i="1" kern="0">
                            <a:solidFill>
                              <a:schemeClr val="bg1"/>
                            </a:solidFill>
                            <a:latin typeface="Cambria Math" panose="02040503050406030204" pitchFamily="18" charset="0"/>
                            <a:ea typeface="方正宋刻本秀楷简体" panose="02000000000000000000" pitchFamily="2" charset="-122"/>
                            <a:cs typeface="Times New Roman" panose="02020603050405020304" pitchFamily="18" charset="0"/>
                          </a:rPr>
                        </m:ctrlPr>
                      </m:sSubPr>
                      <m:e>
                        <m:r>
                          <m:rPr>
                            <m:sty m:val="p"/>
                          </m:rPr>
                          <a:rPr lang="en-US" altLang="zh-CN" sz="1400" kern="0">
                            <a:solidFill>
                              <a:schemeClr val="bg1"/>
                            </a:solidFill>
                            <a:latin typeface="Cambria Math" panose="02040503050406030204" pitchFamily="18" charset="0"/>
                            <a:ea typeface="方正宋刻本秀楷简体" panose="02000000000000000000" pitchFamily="2" charset="-122"/>
                            <a:cs typeface="Times New Roman" panose="02020603050405020304" pitchFamily="18" charset="0"/>
                          </a:rPr>
                          <m:t>m</m:t>
                        </m:r>
                      </m:e>
                      <m:sub>
                        <m:r>
                          <m:rPr>
                            <m:sty m:val="p"/>
                          </m:rPr>
                          <a:rPr lang="en-US" altLang="zh-CN" sz="1400" kern="0">
                            <a:solidFill>
                              <a:schemeClr val="bg1"/>
                            </a:solidFill>
                            <a:latin typeface="Cambria Math" panose="02040503050406030204" pitchFamily="18" charset="0"/>
                            <a:ea typeface="方正宋刻本秀楷简体" panose="02000000000000000000" pitchFamily="2" charset="-122"/>
                            <a:cs typeface="Times New Roman" panose="02020603050405020304" pitchFamily="18" charset="0"/>
                          </a:rPr>
                          <m:t>γ</m:t>
                        </m:r>
                      </m:sub>
                    </m:sSub>
                    <m:r>
                      <a:rPr lang="en-US" altLang="zh-CN" sz="1400" kern="0">
                        <a:solidFill>
                          <a:schemeClr val="bg1"/>
                        </a:solidFill>
                        <a:latin typeface="Cambria Math" panose="02040503050406030204" pitchFamily="18" charset="0"/>
                        <a:ea typeface="方正宋刻本秀楷简体" panose="02000000000000000000" pitchFamily="2" charset="-122"/>
                        <a:cs typeface="Times New Roman" panose="02020603050405020304" pitchFamily="18" charset="0"/>
                      </a:rPr>
                      <m:t>=0</m:t>
                    </m:r>
                    <m:r>
                      <a:rPr lang="zh-CN" altLang="en-US" sz="1400" kern="0">
                        <a:solidFill>
                          <a:schemeClr val="bg1"/>
                        </a:solidFill>
                        <a:latin typeface="Cambria Math" panose="02040503050406030204" pitchFamily="18" charset="0"/>
                        <a:ea typeface="方正宋刻本秀楷简体" panose="02000000000000000000" pitchFamily="2" charset="-122"/>
                        <a:cs typeface="Times New Roman" panose="02020603050405020304" pitchFamily="18" charset="0"/>
                      </a:rPr>
                      <m:t>，</m:t>
                    </m:r>
                    <m:r>
                      <a:rPr lang="en-US" altLang="zh-CN" sz="1400" kern="0">
                        <a:solidFill>
                          <a:schemeClr val="bg1"/>
                        </a:solidFill>
                        <a:latin typeface="Cambria Math" panose="02040503050406030204" pitchFamily="18" charset="0"/>
                        <a:ea typeface="方正宋刻本秀楷简体" panose="02000000000000000000" pitchFamily="2" charset="-122"/>
                        <a:cs typeface="Times New Roman" panose="02020603050405020304" pitchFamily="18" charset="0"/>
                      </a:rPr>
                      <m:t>1</m:t>
                    </m:r>
                  </m:oMath>
                </a14:m>
                <a:r>
                  <a:rPr lang="zh-CN" altLang="en-US" sz="1400" kern="0" dirty="0">
                    <a:solidFill>
                      <a:schemeClr val="bg1"/>
                    </a:solidFill>
                    <a:latin typeface="Times New Roman" panose="02020603050405020304" pitchFamily="18" charset="0"/>
                    <a:ea typeface="方正宋刻本秀楷简体" panose="02000000000000000000" pitchFamily="2" charset="-122"/>
                    <a:cs typeface="Times New Roman" panose="02020603050405020304" pitchFamily="18" charset="0"/>
                  </a:rPr>
                  <a:t>，两种结构差异达 </a:t>
                </a:r>
                <a:r>
                  <a:rPr lang="en-US" altLang="zh-CN" sz="1400" kern="0" dirty="0">
                    <a:solidFill>
                      <a:schemeClr val="bg1"/>
                    </a:solidFill>
                    <a:latin typeface="Times New Roman" panose="02020603050405020304" pitchFamily="18" charset="0"/>
                    <a:ea typeface="方正宋刻本秀楷简体" panose="02000000000000000000" pitchFamily="2" charset="-122"/>
                    <a:cs typeface="Times New Roman" panose="02020603050405020304" pitchFamily="18" charset="0"/>
                  </a:rPr>
                  <a:t>4</a:t>
                </a:r>
                <a:r>
                  <a:rPr lang="zh-CN" altLang="en-US" sz="1400" kern="0" dirty="0">
                    <a:solidFill>
                      <a:schemeClr val="bg1"/>
                    </a:solidFill>
                    <a:latin typeface="Times New Roman" panose="02020603050405020304" pitchFamily="18" charset="0"/>
                    <a:ea typeface="方正宋刻本秀楷简体" panose="02000000000000000000" pitchFamily="2" charset="-122"/>
                    <a:cs typeface="Times New Roman" panose="02020603050405020304" pitchFamily="18" charset="0"/>
                  </a:rPr>
                  <a:t> 个数量级</a:t>
                </a:r>
              </a:p>
            </p:txBody>
          </p:sp>
        </mc:Choice>
        <mc:Fallback xmlns="">
          <p:sp>
            <p:nvSpPr>
              <p:cNvPr id="13" name="文本框 21">
                <a:extLst>
                  <a:ext uri="{FF2B5EF4-FFF2-40B4-BE49-F238E27FC236}">
                    <a16:creationId xmlns:a16="http://schemas.microsoft.com/office/drawing/2014/main" id="{DCEBADE6-0F7B-D9DC-DA04-BDD8CC4BB6E2}"/>
                  </a:ext>
                </a:extLst>
              </p:cNvPr>
              <p:cNvSpPr txBox="1">
                <a:spLocks noRot="1" noChangeAspect="1" noMove="1" noResize="1" noEditPoints="1" noAdjustHandles="1" noChangeArrowheads="1" noChangeShapeType="1" noTextEdit="1"/>
              </p:cNvSpPr>
              <p:nvPr/>
            </p:nvSpPr>
            <p:spPr>
              <a:xfrm>
                <a:off x="2673888" y="4720761"/>
                <a:ext cx="5609156" cy="326180"/>
              </a:xfrm>
              <a:prstGeom prst="rect">
                <a:avLst/>
              </a:prstGeom>
              <a:blipFill>
                <a:blip r:embed="rId7"/>
                <a:stretch>
                  <a:fillRect t="-7407"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本框 25">
                <a:extLst>
                  <a:ext uri="{FF2B5EF4-FFF2-40B4-BE49-F238E27FC236}">
                    <a16:creationId xmlns:a16="http://schemas.microsoft.com/office/drawing/2014/main" id="{BD86D1D1-5697-00CB-FA5C-3B821C22080C}"/>
                  </a:ext>
                </a:extLst>
              </p:cNvPr>
              <p:cNvSpPr txBox="1"/>
              <p:nvPr/>
            </p:nvSpPr>
            <p:spPr>
              <a:xfrm>
                <a:off x="3276600" y="4300565"/>
                <a:ext cx="4296740" cy="414857"/>
              </a:xfrm>
              <a:prstGeom prst="rect">
                <a:avLst/>
              </a:prstGeom>
              <a:noFill/>
              <a:ln w="12700">
                <a:solidFill>
                  <a:srgbClr val="0000FF"/>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入射：</m:t>
                      </m:r>
                      <m:r>
                        <a:rPr lang="zh-CN" altLang="en-US"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𝜆</m:t>
                      </m:r>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=1</m:t>
                      </m:r>
                      <m:r>
                        <a:rPr lang="zh-CN" altLang="en-US"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m:t>
                      </m:r>
                      <m:sSub>
                        <m:sSubPr>
                          <m:ctrlPr>
                            <a:rPr lang="en-US" altLang="zh-CN" sz="1100" i="1"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ctrlPr>
                        </m:sSubPr>
                        <m:e>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𝜃</m:t>
                          </m:r>
                        </m:e>
                        <m:sub>
                          <m:r>
                            <m:rPr>
                              <m:sty m:val="p"/>
                            </m:rP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k</m:t>
                          </m:r>
                        </m:sub>
                      </m:sSub>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=30°</m:t>
                      </m:r>
                      <m:r>
                        <a:rPr lang="zh-CN" altLang="en-US"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m:t>
                      </m:r>
                      <m:sSub>
                        <m:sSubPr>
                          <m:ctrlPr>
                            <a:rPr lang="en-US" altLang="zh-CN" sz="1100" i="1"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ctrlPr>
                        </m:sSubPr>
                        <m:e>
                          <m:r>
                            <m:rPr>
                              <m:sty m:val="p"/>
                            </m:rP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m</m:t>
                          </m:r>
                        </m:e>
                        <m:sub>
                          <m:r>
                            <m:rPr>
                              <m:sty m:val="p"/>
                            </m:rP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i</m:t>
                          </m:r>
                        </m:sub>
                      </m:sSub>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m:t>
                      </m:r>
                      <m:d>
                        <m:dPr>
                          <m:begChr m:val="["/>
                          <m:endChr m:val="]"/>
                          <m:ctrlPr>
                            <a:rPr lang="en-US" altLang="zh-CN" sz="1100" i="1"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ctrlPr>
                        </m:dPr>
                        <m:e>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m:t>
                          </m:r>
                          <m:f>
                            <m:fPr>
                              <m:ctrlPr>
                                <a:rPr lang="en-US" altLang="zh-CN" sz="1100" i="1"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ctrlPr>
                            </m:fPr>
                            <m:num>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1</m:t>
                              </m:r>
                            </m:num>
                            <m:den>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2</m:t>
                              </m:r>
                            </m:den>
                          </m:f>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m:t>
                          </m:r>
                          <m:f>
                            <m:fPr>
                              <m:ctrlPr>
                                <a:rPr lang="en-US" altLang="zh-CN" sz="1100" i="1"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ctrlPr>
                            </m:fPr>
                            <m:num>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1</m:t>
                              </m:r>
                            </m:num>
                            <m:den>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2</m:t>
                              </m:r>
                            </m:den>
                          </m:f>
                        </m:e>
                      </m:d>
                      <m:r>
                        <a:rPr lang="zh-CN" altLang="en-US"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m:t>
                      </m:r>
                      <m:sSub>
                        <m:sSubPr>
                          <m:ctrlPr>
                            <a:rPr lang="en-US" altLang="zh-CN" sz="1100" i="1"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ctrlPr>
                        </m:sSubPr>
                        <m:e>
                          <m:r>
                            <m:rPr>
                              <m:sty m:val="p"/>
                            </m:rP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m</m:t>
                          </m:r>
                        </m:e>
                        <m:sub>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𝑓</m:t>
                          </m:r>
                        </m:sub>
                      </m:sSub>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m:t>
                      </m:r>
                      <m:d>
                        <m:dPr>
                          <m:begChr m:val="["/>
                          <m:endChr m:val="]"/>
                          <m:ctrlPr>
                            <a:rPr lang="en-US" altLang="zh-CN" sz="1100" i="1"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ctrlPr>
                        </m:dPr>
                        <m:e>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m:t>
                          </m:r>
                          <m:f>
                            <m:fPr>
                              <m:ctrlPr>
                                <a:rPr lang="en-US" altLang="zh-CN" sz="1100" i="1"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ctrlPr>
                            </m:fPr>
                            <m:num>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3</m:t>
                              </m:r>
                            </m:num>
                            <m:den>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2</m:t>
                              </m:r>
                            </m:den>
                          </m:f>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m:t>
                          </m:r>
                          <m:f>
                            <m:fPr>
                              <m:ctrlPr>
                                <a:rPr lang="en-US" altLang="zh-CN" sz="1100" i="1"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ctrlPr>
                            </m:fPr>
                            <m:num>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3</m:t>
                              </m:r>
                            </m:num>
                            <m:den>
                              <m:r>
                                <a:rPr lang="en-US" altLang="zh-CN" sz="1100" kern="0">
                                  <a:solidFill>
                                    <a:schemeClr val="tx1">
                                      <a:lumMod val="65000"/>
                                      <a:lumOff val="35000"/>
                                    </a:schemeClr>
                                  </a:solidFill>
                                  <a:latin typeface="Cambria Math" panose="02040503050406030204" pitchFamily="18" charset="0"/>
                                  <a:ea typeface="方正宋刻本秀楷简体" panose="02000000000000000000" pitchFamily="2" charset="-122"/>
                                  <a:cs typeface="Times New Roman" panose="02020603050405020304" pitchFamily="18" charset="0"/>
                                </a:rPr>
                                <m:t>2</m:t>
                              </m:r>
                            </m:den>
                          </m:f>
                        </m:e>
                      </m:d>
                    </m:oMath>
                  </m:oMathPara>
                </a14:m>
                <a:endParaRPr lang="zh-CN" altLang="en-US" sz="1100" kern="0" dirty="0">
                  <a:solidFill>
                    <a:schemeClr val="tx1">
                      <a:lumMod val="65000"/>
                      <a:lumOff val="35000"/>
                    </a:schemeClr>
                  </a:solidFill>
                  <a:latin typeface="Times New Roman" panose="02020603050405020304" pitchFamily="18" charset="0"/>
                  <a:ea typeface="方正宋刻本秀楷简体" panose="02000000000000000000" pitchFamily="2" charset="-122"/>
                  <a:cs typeface="Times New Roman" panose="02020603050405020304" pitchFamily="18" charset="0"/>
                </a:endParaRPr>
              </a:p>
            </p:txBody>
          </p:sp>
        </mc:Choice>
        <mc:Fallback xmlns="">
          <p:sp>
            <p:nvSpPr>
              <p:cNvPr id="14" name="文本框 25">
                <a:extLst>
                  <a:ext uri="{FF2B5EF4-FFF2-40B4-BE49-F238E27FC236}">
                    <a16:creationId xmlns:a16="http://schemas.microsoft.com/office/drawing/2014/main" id="{BD86D1D1-5697-00CB-FA5C-3B821C22080C}"/>
                  </a:ext>
                </a:extLst>
              </p:cNvPr>
              <p:cNvSpPr txBox="1">
                <a:spLocks noRot="1" noChangeAspect="1" noMove="1" noResize="1" noEditPoints="1" noAdjustHandles="1" noChangeArrowheads="1" noChangeShapeType="1" noTextEdit="1"/>
              </p:cNvSpPr>
              <p:nvPr/>
            </p:nvSpPr>
            <p:spPr>
              <a:xfrm>
                <a:off x="3276600" y="4300565"/>
                <a:ext cx="4296740" cy="414857"/>
              </a:xfrm>
              <a:prstGeom prst="rect">
                <a:avLst/>
              </a:prstGeom>
              <a:blipFill>
                <a:blip r:embed="rId8"/>
                <a:stretch>
                  <a:fillRect/>
                </a:stretch>
              </a:blipFill>
              <a:ln w="12700">
                <a:solidFill>
                  <a:srgbClr val="0000FF"/>
                </a:solidFill>
              </a:ln>
            </p:spPr>
            <p:txBody>
              <a:bodyPr/>
              <a:lstStyle/>
              <a:p>
                <a:r>
                  <a:rPr lang="en-US">
                    <a:noFill/>
                  </a:rPr>
                  <a:t> </a:t>
                </a:r>
              </a:p>
            </p:txBody>
          </p:sp>
        </mc:Fallback>
      </mc:AlternateContent>
      <p:pic>
        <p:nvPicPr>
          <p:cNvPr id="18" name="图片 3">
            <a:extLst>
              <a:ext uri="{FF2B5EF4-FFF2-40B4-BE49-F238E27FC236}">
                <a16:creationId xmlns:a16="http://schemas.microsoft.com/office/drawing/2014/main" id="{1BE445EC-794B-E6CD-11AB-7C46BA8D7293}"/>
              </a:ext>
            </a:extLst>
          </p:cNvPr>
          <p:cNvPicPr>
            <a:picLocks noChangeAspect="1"/>
          </p:cNvPicPr>
          <p:nvPr/>
        </p:nvPicPr>
        <p:blipFill rotWithShape="1">
          <a:blip r:embed="rId5"/>
          <a:srcRect l="49277"/>
          <a:stretch/>
        </p:blipFill>
        <p:spPr>
          <a:xfrm>
            <a:off x="2673888" y="2527204"/>
            <a:ext cx="2152934" cy="1492752"/>
          </a:xfrm>
          <a:prstGeom prst="rect">
            <a:avLst/>
          </a:prstGeom>
        </p:spPr>
      </p:pic>
      <p:sp>
        <p:nvSpPr>
          <p:cNvPr id="6" name="TextBox 5">
            <a:extLst>
              <a:ext uri="{FF2B5EF4-FFF2-40B4-BE49-F238E27FC236}">
                <a16:creationId xmlns:a16="http://schemas.microsoft.com/office/drawing/2014/main" id="{76D1D45C-146F-7D80-F2CF-963EEEE2D8D4}"/>
              </a:ext>
            </a:extLst>
          </p:cNvPr>
          <p:cNvSpPr txBox="1"/>
          <p:nvPr/>
        </p:nvSpPr>
        <p:spPr>
          <a:xfrm>
            <a:off x="2964" y="4812507"/>
            <a:ext cx="2670924" cy="307777"/>
          </a:xfrm>
          <a:prstGeom prst="rect">
            <a:avLst/>
          </a:prstGeom>
          <a:noFill/>
        </p:spPr>
        <p:txBody>
          <a:bodyPr wrap="none" rtlCol="0">
            <a:spAutoFit/>
          </a:bodyPr>
          <a:lstStyle/>
          <a:p>
            <a:r>
              <a:rPr lang="en-US" altLang="zh-CN" sz="1400" dirty="0"/>
              <a:t>Chin</a:t>
            </a:r>
            <a:r>
              <a:rPr lang="zh-CN" altLang="en-US" sz="1400" dirty="0"/>
              <a:t> </a:t>
            </a:r>
            <a:r>
              <a:rPr lang="en-US" altLang="zh-CN" sz="1400" dirty="0" err="1"/>
              <a:t>Phy</a:t>
            </a:r>
            <a:r>
              <a:rPr lang="zh-CN" altLang="en-US" sz="1400" dirty="0"/>
              <a:t> </a:t>
            </a:r>
            <a:r>
              <a:rPr lang="en-US" altLang="zh-CN" sz="1400" dirty="0"/>
              <a:t>Lett.</a:t>
            </a:r>
            <a:r>
              <a:rPr lang="zh-CN" altLang="en-US" sz="1400" dirty="0"/>
              <a:t> </a:t>
            </a:r>
            <a:r>
              <a:rPr lang="en-US" altLang="zh-CN" sz="1400" dirty="0"/>
              <a:t>42(2025)061201</a:t>
            </a:r>
            <a:endParaRPr lang="en-US" sz="1400" dirty="0"/>
          </a:p>
        </p:txBody>
      </p:sp>
    </p:spTree>
    <p:extLst>
      <p:ext uri="{BB962C8B-B14F-4D97-AF65-F5344CB8AC3E}">
        <p14:creationId xmlns:p14="http://schemas.microsoft.com/office/powerpoint/2010/main" val="2351314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25346-BD5D-4D1A-3D91-4D6C01206D83}"/>
              </a:ext>
            </a:extLst>
          </p:cNvPr>
          <p:cNvSpPr>
            <a:spLocks noGrp="1"/>
          </p:cNvSpPr>
          <p:nvPr>
            <p:ph type="title"/>
          </p:nvPr>
        </p:nvSpPr>
        <p:spPr>
          <a:xfrm>
            <a:off x="1600200" y="1428751"/>
            <a:ext cx="5566410" cy="1966912"/>
          </a:xfrm>
        </p:spPr>
        <p:txBody>
          <a:bodyPr>
            <a:noAutofit/>
          </a:bodyPr>
          <a:lstStyle/>
          <a:p>
            <a:pPr algn="ctr"/>
            <a:r>
              <a:rPr lang="zh-CN" altLang="en-US" sz="3200" dirty="0"/>
              <a:t>𝛄</a:t>
            </a:r>
            <a:r>
              <a:rPr lang="en-US" altLang="zh-CN" sz="3200" dirty="0"/>
              <a:t>-</a:t>
            </a:r>
            <a:r>
              <a:rPr lang="zh-CN" altLang="en-US" sz="3200" dirty="0"/>
              <a:t>光核物理：</a:t>
            </a:r>
            <a:br>
              <a:rPr lang="en-US" altLang="zh-CN" sz="3200" dirty="0"/>
            </a:br>
            <a:br>
              <a:rPr lang="en-US" altLang="zh-CN" sz="3200" dirty="0"/>
            </a:br>
            <a:r>
              <a:rPr lang="zh-CN" altLang="en-US" sz="3200" dirty="0"/>
              <a:t>装备简介与展望</a:t>
            </a:r>
            <a:endParaRPr lang="en-US" sz="3200" dirty="0"/>
          </a:p>
        </p:txBody>
      </p:sp>
      <p:sp>
        <p:nvSpPr>
          <p:cNvPr id="4" name="Date Placeholder 3">
            <a:extLst>
              <a:ext uri="{FF2B5EF4-FFF2-40B4-BE49-F238E27FC236}">
                <a16:creationId xmlns:a16="http://schemas.microsoft.com/office/drawing/2014/main" id="{AFE91764-01B2-CB2C-3AC2-FF67D86710B7}"/>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5" name="Slide Number Placeholder 4">
            <a:extLst>
              <a:ext uri="{FF2B5EF4-FFF2-40B4-BE49-F238E27FC236}">
                <a16:creationId xmlns:a16="http://schemas.microsoft.com/office/drawing/2014/main" id="{DCBE3DE9-C78B-6431-5786-7AC7A7F2F739}"/>
              </a:ext>
            </a:extLst>
          </p:cNvPr>
          <p:cNvSpPr>
            <a:spLocks noGrp="1"/>
          </p:cNvSpPr>
          <p:nvPr>
            <p:ph type="sldNum" sz="quarter" idx="12"/>
          </p:nvPr>
        </p:nvSpPr>
        <p:spPr/>
        <p:txBody>
          <a:bodyPr/>
          <a:lstStyle/>
          <a:p>
            <a:pPr>
              <a:defRPr/>
            </a:pPr>
            <a:fld id="{E23FAEE1-48F5-4D69-BDD0-B496C360245A}" type="slidenum">
              <a:rPr lang="en-US" altLang="zh-CN" smtClean="0"/>
              <a:pPr>
                <a:defRPr/>
              </a:pPr>
              <a:t>24</a:t>
            </a:fld>
            <a:endParaRPr lang="en-US" altLang="zh-CN" dirty="0"/>
          </a:p>
        </p:txBody>
      </p:sp>
    </p:spTree>
    <p:extLst>
      <p:ext uri="{BB962C8B-B14F-4D97-AF65-F5344CB8AC3E}">
        <p14:creationId xmlns:p14="http://schemas.microsoft.com/office/powerpoint/2010/main" val="145702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882C-26EA-C6EC-9161-7E630CF3592C}"/>
              </a:ext>
            </a:extLst>
          </p:cNvPr>
          <p:cNvSpPr>
            <a:spLocks noGrp="1"/>
          </p:cNvSpPr>
          <p:nvPr>
            <p:ph type="title"/>
          </p:nvPr>
        </p:nvSpPr>
        <p:spPr/>
        <p:txBody>
          <a:bodyPr/>
          <a:lstStyle/>
          <a:p>
            <a:r>
              <a:rPr lang="en-US" altLang="zh-CN" dirty="0"/>
              <a:t>X-</a:t>
            </a:r>
            <a:r>
              <a:rPr lang="zh-CN" altLang="en-US" dirty="0"/>
              <a:t>射线核物理</a:t>
            </a:r>
            <a:endParaRPr lang="en-US" dirty="0"/>
          </a:p>
        </p:txBody>
      </p:sp>
      <p:sp>
        <p:nvSpPr>
          <p:cNvPr id="3" name="Content Placeholder 2">
            <a:extLst>
              <a:ext uri="{FF2B5EF4-FFF2-40B4-BE49-F238E27FC236}">
                <a16:creationId xmlns:a16="http://schemas.microsoft.com/office/drawing/2014/main" id="{4EC66C2A-3016-CC24-4CB5-71251BE078F2}"/>
              </a:ext>
            </a:extLst>
          </p:cNvPr>
          <p:cNvSpPr>
            <a:spLocks noGrp="1"/>
          </p:cNvSpPr>
          <p:nvPr>
            <p:ph idx="1"/>
          </p:nvPr>
        </p:nvSpPr>
        <p:spPr>
          <a:xfrm>
            <a:off x="916922" y="1352550"/>
            <a:ext cx="2984639" cy="3257550"/>
          </a:xfrm>
        </p:spPr>
        <p:txBody>
          <a:bodyPr/>
          <a:lstStyle/>
          <a:p>
            <a:r>
              <a:rPr lang="en-US" dirty="0" err="1"/>
              <a:t>X射线束强度居中</a:t>
            </a:r>
            <a:endParaRPr lang="en-US" dirty="0"/>
          </a:p>
          <a:p>
            <a:pPr lvl="1"/>
            <a:r>
              <a:rPr lang="zh-CN" altLang="en-US" dirty="0"/>
              <a:t>小于可见光，大于伽马束</a:t>
            </a:r>
            <a:endParaRPr lang="en-US" altLang="zh-CN" dirty="0"/>
          </a:p>
          <a:p>
            <a:endParaRPr lang="en-US" altLang="zh-CN" dirty="0"/>
          </a:p>
          <a:p>
            <a:r>
              <a:rPr lang="zh-CN" altLang="en-US" dirty="0"/>
              <a:t>产生方式</a:t>
            </a:r>
            <a:endParaRPr lang="en-US" altLang="zh-CN" dirty="0"/>
          </a:p>
          <a:p>
            <a:pPr lvl="1"/>
            <a:r>
              <a:rPr lang="zh-CN" altLang="en-US" dirty="0"/>
              <a:t>同步辐射</a:t>
            </a:r>
            <a:endParaRPr lang="en-US" altLang="zh-CN" dirty="0"/>
          </a:p>
          <a:p>
            <a:pPr lvl="1"/>
            <a:r>
              <a:rPr lang="zh-CN" altLang="en-US" dirty="0"/>
              <a:t>自由电子激光</a:t>
            </a:r>
            <a:endParaRPr lang="en-US" dirty="0"/>
          </a:p>
        </p:txBody>
      </p:sp>
      <p:sp>
        <p:nvSpPr>
          <p:cNvPr id="4" name="Date Placeholder 3">
            <a:extLst>
              <a:ext uri="{FF2B5EF4-FFF2-40B4-BE49-F238E27FC236}">
                <a16:creationId xmlns:a16="http://schemas.microsoft.com/office/drawing/2014/main" id="{D3964BAC-8539-3CC7-7358-1BDF49BF6F96}"/>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5" name="Slide Number Placeholder 4">
            <a:extLst>
              <a:ext uri="{FF2B5EF4-FFF2-40B4-BE49-F238E27FC236}">
                <a16:creationId xmlns:a16="http://schemas.microsoft.com/office/drawing/2014/main" id="{BD6D3591-D0DC-7D4E-C08C-96BBFE33249C}"/>
              </a:ext>
            </a:extLst>
          </p:cNvPr>
          <p:cNvSpPr>
            <a:spLocks noGrp="1"/>
          </p:cNvSpPr>
          <p:nvPr>
            <p:ph type="sldNum" sz="quarter" idx="12"/>
          </p:nvPr>
        </p:nvSpPr>
        <p:spPr/>
        <p:txBody>
          <a:bodyPr/>
          <a:lstStyle/>
          <a:p>
            <a:pPr>
              <a:defRPr/>
            </a:pPr>
            <a:fld id="{E23FAEE1-48F5-4D69-BDD0-B496C360245A}" type="slidenum">
              <a:rPr lang="en-US" altLang="zh-CN" smtClean="0"/>
              <a:pPr>
                <a:defRPr/>
              </a:pPr>
              <a:t>25</a:t>
            </a:fld>
            <a:endParaRPr lang="en-US" altLang="zh-CN" dirty="0"/>
          </a:p>
        </p:txBody>
      </p:sp>
      <p:pic>
        <p:nvPicPr>
          <p:cNvPr id="6" name="Picture 6" descr="鹦鹉螺”照亮探索科技前沿之路：上海光源每年供光运行约5500小时">
            <a:extLst>
              <a:ext uri="{FF2B5EF4-FFF2-40B4-BE49-F238E27FC236}">
                <a16:creationId xmlns:a16="http://schemas.microsoft.com/office/drawing/2014/main" id="{A4E52706-2263-D46E-ED4D-139A2F517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585" y="388476"/>
            <a:ext cx="2958219" cy="14498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硬X射线自由电子激光装置迈入全面建设时期-手机新民网">
            <a:extLst>
              <a:ext uri="{FF2B5EF4-FFF2-40B4-BE49-F238E27FC236}">
                <a16:creationId xmlns:a16="http://schemas.microsoft.com/office/drawing/2014/main" id="{36190CDC-E26B-E36A-E4C7-AEC15D516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89" y="3652837"/>
            <a:ext cx="2999783" cy="12049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上海科技党建-“光剑”出鞘！上海软X射线自由电子激光装置建设取得重大进展">
            <a:extLst>
              <a:ext uri="{FF2B5EF4-FFF2-40B4-BE49-F238E27FC236}">
                <a16:creationId xmlns:a16="http://schemas.microsoft.com/office/drawing/2014/main" id="{1217665E-7C1C-DFCB-3108-61D6A7329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359" y="1944262"/>
            <a:ext cx="2960446" cy="16391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E4075C-6936-EC5E-9076-D1D81B78FB70}"/>
              </a:ext>
            </a:extLst>
          </p:cNvPr>
          <p:cNvSpPr txBox="1"/>
          <p:nvPr/>
        </p:nvSpPr>
        <p:spPr>
          <a:xfrm>
            <a:off x="4526850" y="3327061"/>
            <a:ext cx="1755610" cy="253916"/>
          </a:xfrm>
          <a:prstGeom prst="rect">
            <a:avLst/>
          </a:prstGeom>
          <a:noFill/>
        </p:spPr>
        <p:txBody>
          <a:bodyPr wrap="none" rtlCol="0">
            <a:spAutoFit/>
          </a:bodyPr>
          <a:lstStyle/>
          <a:p>
            <a:r>
              <a:rPr lang="en-US" sz="1050" dirty="0" err="1">
                <a:solidFill>
                  <a:srgbClr val="FF0000"/>
                </a:solidFill>
              </a:rPr>
              <a:t>上海软X射线自由电子激光</a:t>
            </a:r>
            <a:endParaRPr lang="en-US" sz="1050" dirty="0">
              <a:solidFill>
                <a:srgbClr val="FF0000"/>
              </a:solidFill>
            </a:endParaRPr>
          </a:p>
        </p:txBody>
      </p:sp>
    </p:spTree>
    <p:extLst>
      <p:ext uri="{BB962C8B-B14F-4D97-AF65-F5344CB8AC3E}">
        <p14:creationId xmlns:p14="http://schemas.microsoft.com/office/powerpoint/2010/main" val="1533904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3"/>
          <a:stretch>
            <a:fillRect/>
          </a:stretch>
        </p:blipFill>
        <p:spPr>
          <a:xfrm>
            <a:off x="528913" y="1396069"/>
            <a:ext cx="7961089" cy="2438400"/>
          </a:xfrm>
          <a:prstGeom prst="rect">
            <a:avLst/>
          </a:prstGeom>
          <a:ln>
            <a:solidFill>
              <a:schemeClr val="accent1"/>
            </a:solidFill>
          </a:ln>
        </p:spPr>
      </p:pic>
      <p:sp>
        <p:nvSpPr>
          <p:cNvPr id="5" name="内容占位符 2"/>
          <p:cNvSpPr>
            <a:spLocks noGrp="1"/>
          </p:cNvSpPr>
          <p:nvPr/>
        </p:nvSpPr>
        <p:spPr>
          <a:xfrm>
            <a:off x="1223009" y="4184036"/>
            <a:ext cx="6685598" cy="724197"/>
          </a:xfrm>
          <a:prstGeom prst="rect">
            <a:avLst/>
          </a:prstGeom>
          <a:ln>
            <a:solidFill>
              <a:schemeClr val="accent1"/>
            </a:solidFill>
          </a:ln>
        </p:spPr>
        <p:txBody>
          <a:bodyPr vert="horz" lIns="68580" tIns="34290" rIns="68580" bIns="3429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350" dirty="0">
                <a:latin typeface="隶书" panose="02010509060101010101" charset="-122"/>
                <a:ea typeface="隶书" panose="02010509060101010101" charset="-122"/>
              </a:rPr>
              <a:t>线站科学目标：</a:t>
            </a:r>
            <a:r>
              <a:rPr lang="en-US" altLang="en-US" sz="1200" dirty="0">
                <a:latin typeface="黑体" panose="02010609060101010101" pitchFamily="49" charset="-122"/>
                <a:ea typeface="黑体" panose="02010609060101010101" pitchFamily="49" charset="-122"/>
                <a:cs typeface="黑体" panose="02010609060101010101" pitchFamily="49" charset="-122"/>
                <a:sym typeface="+mn-ea"/>
              </a:rPr>
              <a:t>通过光核反应开展核天体物理、核物理、极化物理等领域中的基础研究，特别是解决核物理、核天体物理中具有重大科学价值的问题；开展与</a:t>
            </a:r>
            <a:r>
              <a:rPr lang="en-US" altLang="en-US" sz="12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航天、国防、核能</a:t>
            </a:r>
            <a:r>
              <a:rPr lang="en-US" altLang="en-US" sz="1200" dirty="0">
                <a:latin typeface="黑体" panose="02010609060101010101" pitchFamily="49" charset="-122"/>
                <a:ea typeface="黑体" panose="02010609060101010101" pitchFamily="49" charset="-122"/>
                <a:cs typeface="黑体" panose="02010609060101010101" pitchFamily="49" charset="-122"/>
                <a:sym typeface="+mn-ea"/>
              </a:rPr>
              <a:t>等战略需求相关的应用基础研究，以及航天伽玛探测器的精确定标，核能关键光核截面，核废料嬗变截面研究等。建成的SLEGS装置有望成为一个开展基础物理和应用相结合的多功能实验平台。</a:t>
            </a:r>
          </a:p>
        </p:txBody>
      </p:sp>
      <p:sp>
        <p:nvSpPr>
          <p:cNvPr id="6" name="标题 1"/>
          <p:cNvSpPr>
            <a:spLocks noGrp="1"/>
          </p:cNvSpPr>
          <p:nvPr/>
        </p:nvSpPr>
        <p:spPr>
          <a:xfrm>
            <a:off x="1608296" y="235267"/>
            <a:ext cx="5915025" cy="50958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SzTx/>
              <a:buFontTx/>
            </a:pPr>
            <a:r>
              <a:rPr lang="zh-CN" altLang="en-US" sz="2700" b="1"/>
              <a:t>激光伽马线站科学目标</a:t>
            </a:r>
            <a:endParaRPr lang="en-US" altLang="zh-CN" sz="2700" b="1"/>
          </a:p>
        </p:txBody>
      </p:sp>
      <p:sp>
        <p:nvSpPr>
          <p:cNvPr id="2" name="Date Placeholder 1">
            <a:extLst>
              <a:ext uri="{FF2B5EF4-FFF2-40B4-BE49-F238E27FC236}">
                <a16:creationId xmlns:a16="http://schemas.microsoft.com/office/drawing/2014/main" id="{CA6672AF-4447-556C-D02A-0E4AB673667F}"/>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3" name="Slide Number Placeholder 2">
            <a:extLst>
              <a:ext uri="{FF2B5EF4-FFF2-40B4-BE49-F238E27FC236}">
                <a16:creationId xmlns:a16="http://schemas.microsoft.com/office/drawing/2014/main" id="{CCD755DD-7E67-9225-C4DA-9D015C947ECF}"/>
              </a:ext>
            </a:extLst>
          </p:cNvPr>
          <p:cNvSpPr>
            <a:spLocks noGrp="1"/>
          </p:cNvSpPr>
          <p:nvPr>
            <p:ph type="sldNum" sz="quarter" idx="12"/>
          </p:nvPr>
        </p:nvSpPr>
        <p:spPr/>
        <p:txBody>
          <a:bodyPr/>
          <a:lstStyle/>
          <a:p>
            <a:pPr>
              <a:defRPr/>
            </a:pPr>
            <a:fld id="{E23FAEE1-48F5-4D69-BDD0-B496C360245A}" type="slidenum">
              <a:rPr lang="en-US" altLang="zh-CN" smtClean="0"/>
              <a:pPr>
                <a:defRPr/>
              </a:pPr>
              <a:t>26</a:t>
            </a:fld>
            <a:endParaRPr lang="en-US" altLang="zh-CN"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08296" y="235267"/>
            <a:ext cx="5915025" cy="509588"/>
          </a:xfrm>
        </p:spPr>
        <p:txBody>
          <a:bodyPr/>
          <a:lstStyle/>
          <a:p>
            <a:pPr algn="ctr">
              <a:buClrTx/>
              <a:buSzTx/>
              <a:buFontTx/>
            </a:pPr>
            <a:r>
              <a:rPr lang="zh-CN" altLang="en-US" sz="2700"/>
              <a:t>激光伽马线站设计方案</a:t>
            </a:r>
          </a:p>
        </p:txBody>
      </p:sp>
      <p:sp>
        <p:nvSpPr>
          <p:cNvPr id="6" name="文本框 5"/>
          <p:cNvSpPr txBox="1"/>
          <p:nvPr/>
        </p:nvSpPr>
        <p:spPr>
          <a:xfrm>
            <a:off x="1324452" y="3742610"/>
            <a:ext cx="6562249" cy="922112"/>
          </a:xfrm>
          <a:prstGeom prst="rect">
            <a:avLst/>
          </a:prstGeom>
          <a:noFill/>
          <a:ln w="15875">
            <a:solidFill>
              <a:srgbClr val="00B0F0"/>
            </a:solidFill>
          </a:ln>
        </p:spPr>
        <p:txBody>
          <a:bodyPr wrap="square" rtlCol="0" anchor="t">
            <a:spAutoFit/>
          </a:bodyPr>
          <a:lstStyle/>
          <a:p>
            <a:pPr>
              <a:lnSpc>
                <a:spcPct val="150000"/>
              </a:lnSpc>
            </a:pPr>
            <a:r>
              <a:rPr lang="zh-CN" altLang="en-US" sz="1350" dirty="0">
                <a:solidFill>
                  <a:srgbClr val="0000FF"/>
                </a:solidFill>
                <a:ea typeface="黑体" panose="02010609060101010101" pitchFamily="49" charset="-122"/>
                <a:sym typeface="+mn-ea"/>
              </a:rPr>
              <a:t>     SLEGS设计方案：</a:t>
            </a:r>
            <a:r>
              <a:rPr lang="zh-CN" altLang="en-US" sz="1200" dirty="0">
                <a:solidFill>
                  <a:srgbClr val="0000FF"/>
                </a:solidFill>
                <a:ea typeface="黑体" panose="02010609060101010101" pitchFamily="49" charset="-122"/>
                <a:sym typeface="+mn-ea"/>
              </a:rPr>
              <a:t>采用外部</a:t>
            </a:r>
            <a:r>
              <a:rPr lang="en-US" altLang="zh-CN" sz="1200" dirty="0">
                <a:solidFill>
                  <a:srgbClr val="0000FF"/>
                </a:solidFill>
                <a:ea typeface="黑体" panose="02010609060101010101" pitchFamily="49" charset="-122"/>
                <a:sym typeface="+mn-ea"/>
              </a:rPr>
              <a:t>CO</a:t>
            </a:r>
            <a:r>
              <a:rPr lang="en-US" altLang="zh-CN" sz="1200" baseline="-25000" dirty="0">
                <a:solidFill>
                  <a:srgbClr val="0000FF"/>
                </a:solidFill>
                <a:ea typeface="黑体" panose="02010609060101010101" pitchFamily="49" charset="-122"/>
                <a:sym typeface="+mn-ea"/>
              </a:rPr>
              <a:t>2</a:t>
            </a:r>
            <a:r>
              <a:rPr lang="zh-CN" altLang="en-US" sz="1200" dirty="0">
                <a:solidFill>
                  <a:srgbClr val="0000FF"/>
                </a:solidFill>
                <a:ea typeface="黑体" panose="02010609060101010101" pitchFamily="49" charset="-122"/>
                <a:sym typeface="+mn-ea"/>
              </a:rPr>
              <a:t>激光和上海光源储存环（</a:t>
            </a:r>
            <a:r>
              <a:rPr lang="zh-CN" altLang="zh-CN" sz="1200" dirty="0">
                <a:solidFill>
                  <a:srgbClr val="0000FF"/>
                </a:solidFill>
                <a:ea typeface="黑体" panose="02010609060101010101" pitchFamily="49" charset="-122"/>
                <a:sym typeface="+mn-ea"/>
              </a:rPr>
              <a:t>SSRF</a:t>
            </a:r>
            <a:r>
              <a:rPr lang="zh-CN" altLang="en-US" sz="1200" dirty="0">
                <a:solidFill>
                  <a:srgbClr val="0000FF"/>
                </a:solidFill>
                <a:ea typeface="黑体" panose="02010609060101010101" pitchFamily="49" charset="-122"/>
                <a:sym typeface="+mn-ea"/>
              </a:rPr>
              <a:t>）电子束以一定的夹角发生逆康普顿散射产生伽玛光，并通过连续改变激光和电子束夹角的办法实现伽玛光能量连续可调；高极化度伽玛光采用激光和电子束以</a:t>
            </a:r>
            <a:r>
              <a:rPr lang="zh-CN" altLang="zh-CN" sz="1200" dirty="0">
                <a:solidFill>
                  <a:srgbClr val="0000FF"/>
                </a:solidFill>
                <a:ea typeface="黑体" panose="02010609060101010101" pitchFamily="49" charset="-122"/>
                <a:sym typeface="+mn-ea"/>
              </a:rPr>
              <a:t>180</a:t>
            </a:r>
            <a:r>
              <a:rPr lang="zh-CN" altLang="zh-CN" sz="1200" baseline="30000" dirty="0">
                <a:solidFill>
                  <a:srgbClr val="0000FF"/>
                </a:solidFill>
                <a:ea typeface="黑体" panose="02010609060101010101" pitchFamily="49" charset="-122"/>
                <a:sym typeface="+mn-ea"/>
              </a:rPr>
              <a:t>o</a:t>
            </a:r>
            <a:r>
              <a:rPr lang="zh-CN" altLang="en-US" sz="1200" dirty="0">
                <a:solidFill>
                  <a:srgbClr val="0000FF"/>
                </a:solidFill>
                <a:ea typeface="黑体" panose="02010609060101010101" pitchFamily="49" charset="-122"/>
                <a:sym typeface="+mn-ea"/>
              </a:rPr>
              <a:t>的夹角发生康普顿背散射产生。</a:t>
            </a:r>
          </a:p>
        </p:txBody>
      </p:sp>
      <p:graphicFrame>
        <p:nvGraphicFramePr>
          <p:cNvPr id="4" name="表格 3"/>
          <p:cNvGraphicFramePr/>
          <p:nvPr>
            <p:custDataLst>
              <p:tags r:id="rId1"/>
            </p:custDataLst>
            <p:extLst>
              <p:ext uri="{D42A27DB-BD31-4B8C-83A1-F6EECF244321}">
                <p14:modId xmlns:p14="http://schemas.microsoft.com/office/powerpoint/2010/main" val="803761890"/>
              </p:ext>
            </p:extLst>
          </p:nvPr>
        </p:nvGraphicFramePr>
        <p:xfrm>
          <a:off x="1360884" y="1400890"/>
          <a:ext cx="6409849" cy="2341721"/>
        </p:xfrm>
        <a:graphic>
          <a:graphicData uri="http://schemas.openxmlformats.org/drawingml/2006/table">
            <a:tbl>
              <a:tblPr firstRow="1" bandRow="1">
                <a:tableStyleId>{5940675A-B579-460E-94D1-54222C63F5DA}</a:tableStyleId>
              </a:tblPr>
              <a:tblGrid>
                <a:gridCol w="1512094">
                  <a:extLst>
                    <a:ext uri="{9D8B030D-6E8A-4147-A177-3AD203B41FA5}">
                      <a16:colId xmlns:a16="http://schemas.microsoft.com/office/drawing/2014/main" val="20000"/>
                    </a:ext>
                  </a:extLst>
                </a:gridCol>
                <a:gridCol w="782955">
                  <a:extLst>
                    <a:ext uri="{9D8B030D-6E8A-4147-A177-3AD203B41FA5}">
                      <a16:colId xmlns:a16="http://schemas.microsoft.com/office/drawing/2014/main" val="20001"/>
                    </a:ext>
                  </a:extLst>
                </a:gridCol>
                <a:gridCol w="962501">
                  <a:extLst>
                    <a:ext uri="{9D8B030D-6E8A-4147-A177-3AD203B41FA5}">
                      <a16:colId xmlns:a16="http://schemas.microsoft.com/office/drawing/2014/main" val="20002"/>
                    </a:ext>
                  </a:extLst>
                </a:gridCol>
                <a:gridCol w="864870">
                  <a:extLst>
                    <a:ext uri="{9D8B030D-6E8A-4147-A177-3AD203B41FA5}">
                      <a16:colId xmlns:a16="http://schemas.microsoft.com/office/drawing/2014/main" val="20003"/>
                    </a:ext>
                  </a:extLst>
                </a:gridCol>
                <a:gridCol w="979646">
                  <a:extLst>
                    <a:ext uri="{9D8B030D-6E8A-4147-A177-3AD203B41FA5}">
                      <a16:colId xmlns:a16="http://schemas.microsoft.com/office/drawing/2014/main" val="20004"/>
                    </a:ext>
                  </a:extLst>
                </a:gridCol>
                <a:gridCol w="1307783">
                  <a:extLst>
                    <a:ext uri="{9D8B030D-6E8A-4147-A177-3AD203B41FA5}">
                      <a16:colId xmlns:a16="http://schemas.microsoft.com/office/drawing/2014/main" val="20005"/>
                    </a:ext>
                  </a:extLst>
                </a:gridCol>
              </a:tblGrid>
              <a:tr h="264795">
                <a:tc>
                  <a:txBody>
                    <a:bodyPr/>
                    <a:lstStyle/>
                    <a:p>
                      <a:pPr algn="l">
                        <a:buNone/>
                      </a:pPr>
                      <a:r>
                        <a:rPr lang="zh-CN" altLang="en-US" sz="1200" b="1"/>
                        <a:t>装置名称</a:t>
                      </a:r>
                    </a:p>
                  </a:txBody>
                  <a:tcPr marL="68580" marR="68580" marT="34290" marB="34290"/>
                </a:tc>
                <a:tc>
                  <a:txBody>
                    <a:bodyPr/>
                    <a:lstStyle/>
                    <a:p>
                      <a:pPr algn="ctr">
                        <a:buNone/>
                      </a:pPr>
                      <a:r>
                        <a:rPr lang="zh-CN" altLang="en-US" sz="1200" b="1"/>
                        <a:t>碰撞方式</a:t>
                      </a:r>
                    </a:p>
                  </a:txBody>
                  <a:tcPr marL="68580" marR="68580" marT="34290" marB="34290"/>
                </a:tc>
                <a:tc>
                  <a:txBody>
                    <a:bodyPr/>
                    <a:lstStyle/>
                    <a:p>
                      <a:pPr algn="ctr">
                        <a:buNone/>
                      </a:pPr>
                      <a:r>
                        <a:rPr lang="zh-CN" altLang="en-US" sz="1200" b="1"/>
                        <a:t>能量范围</a:t>
                      </a:r>
                    </a:p>
                  </a:txBody>
                  <a:tcPr marL="68580" marR="68580" marT="34290" marB="34290"/>
                </a:tc>
                <a:tc>
                  <a:txBody>
                    <a:bodyPr/>
                    <a:lstStyle/>
                    <a:p>
                      <a:pPr algn="ctr">
                        <a:buNone/>
                      </a:pPr>
                      <a:r>
                        <a:rPr lang="zh-CN" altLang="en-US" sz="1200" b="1"/>
                        <a:t>伽马通量</a:t>
                      </a:r>
                    </a:p>
                  </a:txBody>
                  <a:tcPr marL="68580" marR="68580" marT="34290" marB="34290"/>
                </a:tc>
                <a:tc>
                  <a:txBody>
                    <a:bodyPr/>
                    <a:lstStyle/>
                    <a:p>
                      <a:pPr algn="ctr">
                        <a:buNone/>
                      </a:pPr>
                      <a:r>
                        <a:rPr lang="zh-CN" altLang="en-US" sz="1200" b="1"/>
                        <a:t>能量分辨</a:t>
                      </a:r>
                    </a:p>
                  </a:txBody>
                  <a:tcPr marL="68580" marR="68580" marT="34290" marB="34290"/>
                </a:tc>
                <a:tc>
                  <a:txBody>
                    <a:bodyPr/>
                    <a:lstStyle/>
                    <a:p>
                      <a:pPr algn="ctr">
                        <a:buNone/>
                      </a:pPr>
                      <a:r>
                        <a:rPr lang="zh-CN" altLang="en-US" sz="1200" b="1"/>
                        <a:t>目前状态</a:t>
                      </a:r>
                    </a:p>
                  </a:txBody>
                  <a:tcPr marL="68580" marR="68580" marT="34290" marB="34290"/>
                </a:tc>
                <a:extLst>
                  <a:ext uri="{0D108BD9-81ED-4DB2-BD59-A6C34878D82A}">
                    <a16:rowId xmlns:a16="http://schemas.microsoft.com/office/drawing/2014/main" val="10000"/>
                  </a:ext>
                </a:extLst>
              </a:tr>
              <a:tr h="225266">
                <a:tc>
                  <a:txBody>
                    <a:bodyPr/>
                    <a:lstStyle/>
                    <a:p>
                      <a:pPr algn="l">
                        <a:buClrTx/>
                        <a:buSzTx/>
                        <a:buFontTx/>
                        <a:buNone/>
                      </a:pPr>
                      <a:r>
                        <a:rPr lang="en-US" altLang="zh-CN" sz="900" b="1">
                          <a:solidFill>
                            <a:schemeClr val="tx1"/>
                          </a:solidFill>
                        </a:rPr>
                        <a:t>HI</a:t>
                      </a:r>
                      <a:r>
                        <a:rPr lang="en-US" altLang="zh-CN" sz="900" b="1">
                          <a:solidFill>
                            <a:schemeClr val="tx1"/>
                          </a:solidFill>
                          <a:sym typeface="Symbol" panose="05050102010706020507" charset="0"/>
                        </a:rPr>
                        <a:t></a:t>
                      </a:r>
                      <a:r>
                        <a:rPr lang="en-US" altLang="zh-CN" sz="900" b="1">
                          <a:solidFill>
                            <a:schemeClr val="tx1"/>
                          </a:solidFill>
                        </a:rPr>
                        <a:t>S (</a:t>
                      </a:r>
                      <a:r>
                        <a:rPr lang="zh-CN" altLang="en-US" sz="900" b="1">
                          <a:solidFill>
                            <a:schemeClr val="tx1"/>
                          </a:solidFill>
                        </a:rPr>
                        <a:t>美国</a:t>
                      </a:r>
                      <a:r>
                        <a:rPr lang="en-US" altLang="zh-CN" sz="900" b="1">
                          <a:solidFill>
                            <a:schemeClr val="tx1"/>
                          </a:solidFill>
                        </a:rPr>
                        <a:t>)</a:t>
                      </a:r>
                    </a:p>
                  </a:txBody>
                  <a:tcPr marL="68580" marR="68580" marT="34290" marB="34290" anchor="ctr"/>
                </a:tc>
                <a:tc>
                  <a:txBody>
                    <a:bodyPr/>
                    <a:lstStyle/>
                    <a:p>
                      <a:pPr algn="l">
                        <a:buClrTx/>
                        <a:buSzTx/>
                        <a:buFontTx/>
                        <a:buNone/>
                      </a:pPr>
                      <a:r>
                        <a:rPr lang="en-US" altLang="zh-CN" sz="900" b="1">
                          <a:solidFill>
                            <a:schemeClr val="tx1"/>
                          </a:solidFill>
                        </a:rPr>
                        <a:t>BCS</a:t>
                      </a:r>
                    </a:p>
                  </a:txBody>
                  <a:tcPr marL="68580" marR="68580" marT="34290" marB="34290" anchor="ctr"/>
                </a:tc>
                <a:tc>
                  <a:txBody>
                    <a:bodyPr/>
                    <a:lstStyle/>
                    <a:p>
                      <a:pPr algn="l">
                        <a:buClrTx/>
                        <a:buSzTx/>
                        <a:buFontTx/>
                        <a:buNone/>
                      </a:pPr>
                      <a:r>
                        <a:rPr lang="en-US" altLang="zh-CN" sz="900" b="1">
                          <a:solidFill>
                            <a:schemeClr val="tx1"/>
                          </a:solidFill>
                        </a:rPr>
                        <a:t>1-100MeV</a:t>
                      </a:r>
                    </a:p>
                  </a:txBody>
                  <a:tcPr marL="68580" marR="68580" marT="34290" marB="34290" anchor="ctr"/>
                </a:tc>
                <a:tc>
                  <a:txBody>
                    <a:bodyPr/>
                    <a:lstStyle/>
                    <a:p>
                      <a:pPr algn="l">
                        <a:buClrTx/>
                        <a:buSzTx/>
                        <a:buFontTx/>
                        <a:buNone/>
                      </a:pPr>
                      <a:r>
                        <a:rPr lang="en-US" altLang="zh-CN" sz="900" b="1">
                          <a:solidFill>
                            <a:schemeClr val="tx1"/>
                          </a:solidFill>
                        </a:rPr>
                        <a:t>10</a:t>
                      </a:r>
                      <a:r>
                        <a:rPr lang="en-US" altLang="zh-CN" sz="900" b="1" baseline="30000">
                          <a:solidFill>
                            <a:schemeClr val="tx1"/>
                          </a:solidFill>
                        </a:rPr>
                        <a:t>6-9 </a:t>
                      </a:r>
                      <a:r>
                        <a:rPr lang="en-US" altLang="zh-CN" sz="900" b="1">
                          <a:solidFill>
                            <a:schemeClr val="tx1"/>
                          </a:solidFill>
                        </a:rPr>
                        <a:t>phs/s</a:t>
                      </a:r>
                    </a:p>
                  </a:txBody>
                  <a:tcPr marL="68580" marR="68580" marT="34290" marB="34290" anchor="ctr"/>
                </a:tc>
                <a:tc>
                  <a:txBody>
                    <a:bodyPr/>
                    <a:lstStyle/>
                    <a:p>
                      <a:pPr algn="l">
                        <a:buClrTx/>
                        <a:buSzTx/>
                        <a:buFontTx/>
                        <a:buNone/>
                      </a:pPr>
                      <a:r>
                        <a:rPr lang="en-US" altLang="zh-CN" sz="900" b="1">
                          <a:solidFill>
                            <a:schemeClr val="tx1"/>
                          </a:solidFill>
                        </a:rPr>
                        <a:t>(0.8-10)%</a:t>
                      </a:r>
                    </a:p>
                  </a:txBody>
                  <a:tcPr marL="68580" marR="68580" marT="34290" marB="34290" anchor="ctr"/>
                </a:tc>
                <a:tc>
                  <a:txBody>
                    <a:bodyPr/>
                    <a:lstStyle/>
                    <a:p>
                      <a:pPr algn="l">
                        <a:buClrTx/>
                        <a:buSzTx/>
                        <a:buFontTx/>
                        <a:buNone/>
                      </a:pPr>
                      <a:r>
                        <a:rPr lang="en-US" altLang="zh-CN" sz="900" b="1" dirty="0">
                          <a:solidFill>
                            <a:schemeClr val="tx1"/>
                          </a:solidFill>
                        </a:rPr>
                        <a:t>1996- ,  </a:t>
                      </a:r>
                      <a:r>
                        <a:rPr lang="en-US" altLang="zh-CN" sz="900" b="1" dirty="0" err="1">
                          <a:solidFill>
                            <a:schemeClr val="tx1"/>
                          </a:solidFill>
                        </a:rPr>
                        <a:t>目前运行</a:t>
                      </a:r>
                      <a:endParaRPr lang="en-US" altLang="zh-CN" sz="900" b="1" dirty="0">
                        <a:solidFill>
                          <a:schemeClr val="tx1"/>
                        </a:solidFill>
                      </a:endParaRPr>
                    </a:p>
                  </a:txBody>
                  <a:tcPr marL="68580" marR="68580" marT="34290" marB="34290" anchor="ctr"/>
                </a:tc>
                <a:extLst>
                  <a:ext uri="{0D108BD9-81ED-4DB2-BD59-A6C34878D82A}">
                    <a16:rowId xmlns:a16="http://schemas.microsoft.com/office/drawing/2014/main" val="10001"/>
                  </a:ext>
                </a:extLst>
              </a:tr>
              <a:tr h="342900">
                <a:tc>
                  <a:txBody>
                    <a:bodyPr/>
                    <a:lstStyle/>
                    <a:p>
                      <a:pPr algn="l">
                        <a:buNone/>
                      </a:pPr>
                      <a:r>
                        <a:rPr lang="en-US" altLang="zh-CN" sz="900" b="1" dirty="0">
                          <a:solidFill>
                            <a:srgbClr val="FF0000"/>
                          </a:solidFill>
                        </a:rPr>
                        <a:t>SLEGS (</a:t>
                      </a:r>
                      <a:r>
                        <a:rPr lang="zh-CN" altLang="en-US" sz="900" b="1" dirty="0">
                          <a:solidFill>
                            <a:srgbClr val="FF0000"/>
                          </a:solidFill>
                        </a:rPr>
                        <a:t>中国</a:t>
                      </a:r>
                      <a:r>
                        <a:rPr lang="en-US" altLang="zh-CN" sz="900" b="1" dirty="0">
                          <a:solidFill>
                            <a:srgbClr val="FF0000"/>
                          </a:solidFill>
                        </a:rPr>
                        <a:t>)</a:t>
                      </a:r>
                    </a:p>
                  </a:txBody>
                  <a:tcPr marL="68580" marR="68580" marT="34290" marB="34290" anchor="ctr"/>
                </a:tc>
                <a:tc>
                  <a:txBody>
                    <a:bodyPr/>
                    <a:lstStyle/>
                    <a:p>
                      <a:pPr>
                        <a:buNone/>
                      </a:pPr>
                      <a:r>
                        <a:rPr lang="en-US" altLang="zh-CN" sz="900" b="1">
                          <a:solidFill>
                            <a:srgbClr val="FF0000"/>
                          </a:solidFill>
                        </a:rPr>
                        <a:t>BCS/SCS</a:t>
                      </a:r>
                    </a:p>
                  </a:txBody>
                  <a:tcPr marL="68580" marR="68580" marT="34290" marB="34290" anchor="ctr"/>
                </a:tc>
                <a:tc>
                  <a:txBody>
                    <a:bodyPr/>
                    <a:lstStyle/>
                    <a:p>
                      <a:pPr>
                        <a:buNone/>
                      </a:pPr>
                      <a:r>
                        <a:rPr lang="en-US" altLang="zh-CN" sz="900" b="1">
                          <a:solidFill>
                            <a:srgbClr val="FF0000"/>
                          </a:solidFill>
                        </a:rPr>
                        <a:t>0.4-20MeV</a:t>
                      </a:r>
                    </a:p>
                  </a:txBody>
                  <a:tcPr marL="68580" marR="68580" marT="34290" marB="34290" anchor="ctr"/>
                </a:tc>
                <a:tc>
                  <a:txBody>
                    <a:bodyPr/>
                    <a:lstStyle/>
                    <a:p>
                      <a:pPr>
                        <a:buNone/>
                      </a:pPr>
                      <a:r>
                        <a:rPr lang="en-US" altLang="zh-CN" sz="900" b="1" dirty="0">
                          <a:solidFill>
                            <a:srgbClr val="FF0000"/>
                          </a:solidFill>
                        </a:rPr>
                        <a:t>10</a:t>
                      </a:r>
                      <a:r>
                        <a:rPr lang="en-US" altLang="zh-CN" sz="900" b="1" baseline="30000" dirty="0">
                          <a:solidFill>
                            <a:srgbClr val="FF0000"/>
                          </a:solidFill>
                        </a:rPr>
                        <a:t>6 </a:t>
                      </a:r>
                      <a:r>
                        <a:rPr lang="en-US" altLang="zh-CN" sz="900" b="1" dirty="0" err="1">
                          <a:solidFill>
                            <a:srgbClr val="FF0000"/>
                          </a:solidFill>
                        </a:rPr>
                        <a:t>phs</a:t>
                      </a:r>
                      <a:r>
                        <a:rPr lang="en-US" altLang="zh-CN" sz="900" b="1" dirty="0">
                          <a:solidFill>
                            <a:srgbClr val="FF0000"/>
                          </a:solidFill>
                        </a:rPr>
                        <a:t>/s</a:t>
                      </a:r>
                    </a:p>
                  </a:txBody>
                  <a:tcPr marL="68580" marR="68580" marT="34290" marB="34290" anchor="ctr"/>
                </a:tc>
                <a:tc>
                  <a:txBody>
                    <a:bodyPr/>
                    <a:lstStyle/>
                    <a:p>
                      <a:pPr>
                        <a:buNone/>
                      </a:pPr>
                      <a:r>
                        <a:rPr lang="en-US" altLang="zh-CN" sz="900" b="1">
                          <a:solidFill>
                            <a:srgbClr val="FF0000"/>
                          </a:solidFill>
                        </a:rPr>
                        <a:t>~5%@2mm</a:t>
                      </a:r>
                    </a:p>
                  </a:txBody>
                  <a:tcPr marL="68580" marR="68580" marT="34290" marB="34290" anchor="ctr"/>
                </a:tc>
                <a:tc>
                  <a:txBody>
                    <a:bodyPr/>
                    <a:lstStyle/>
                    <a:p>
                      <a:pPr>
                        <a:buNone/>
                      </a:pPr>
                      <a:r>
                        <a:rPr lang="en-US" altLang="zh-CN" sz="900" b="1" dirty="0">
                          <a:solidFill>
                            <a:srgbClr val="FF0000"/>
                          </a:solidFill>
                        </a:rPr>
                        <a:t>2022</a:t>
                      </a:r>
                      <a:r>
                        <a:rPr lang="zh-CN" altLang="en-US" sz="900" b="1" dirty="0">
                          <a:solidFill>
                            <a:srgbClr val="FF0000"/>
                          </a:solidFill>
                        </a:rPr>
                        <a:t>年建成运行</a:t>
                      </a:r>
                    </a:p>
                  </a:txBody>
                  <a:tcPr marL="68580" marR="68580" marT="34290" marB="34290" anchor="ctr"/>
                </a:tc>
                <a:extLst>
                  <a:ext uri="{0D108BD9-81ED-4DB2-BD59-A6C34878D82A}">
                    <a16:rowId xmlns:a16="http://schemas.microsoft.com/office/drawing/2014/main" val="10002"/>
                  </a:ext>
                </a:extLst>
              </a:tr>
              <a:tr h="342900">
                <a:tc>
                  <a:txBody>
                    <a:bodyPr/>
                    <a:lstStyle/>
                    <a:p>
                      <a:pPr algn="l">
                        <a:buNone/>
                      </a:pPr>
                      <a:r>
                        <a:rPr lang="en-US" altLang="zh-CN" sz="900" b="1">
                          <a:solidFill>
                            <a:srgbClr val="7030A0"/>
                          </a:solidFill>
                        </a:rPr>
                        <a:t>ELI-NP/VEGA (</a:t>
                      </a:r>
                      <a:r>
                        <a:rPr lang="zh-CN" altLang="en-US" sz="900" b="1">
                          <a:solidFill>
                            <a:srgbClr val="7030A0"/>
                          </a:solidFill>
                        </a:rPr>
                        <a:t>欧洲</a:t>
                      </a:r>
                      <a:r>
                        <a:rPr lang="en-US" altLang="zh-CN" sz="900" b="1">
                          <a:solidFill>
                            <a:srgbClr val="7030A0"/>
                          </a:solidFill>
                        </a:rPr>
                        <a:t>)</a:t>
                      </a:r>
                    </a:p>
                  </a:txBody>
                  <a:tcPr marL="68580" marR="68580" marT="34290" marB="34290" anchor="ctr"/>
                </a:tc>
                <a:tc>
                  <a:txBody>
                    <a:bodyPr/>
                    <a:lstStyle/>
                    <a:p>
                      <a:pPr>
                        <a:buNone/>
                      </a:pPr>
                      <a:r>
                        <a:rPr lang="en-US" altLang="zh-CN" sz="900" b="1">
                          <a:solidFill>
                            <a:srgbClr val="7030A0"/>
                          </a:solidFill>
                        </a:rPr>
                        <a:t>BCS</a:t>
                      </a:r>
                    </a:p>
                  </a:txBody>
                  <a:tcPr marL="68580" marR="68580" marT="34290" marB="34290" anchor="ctr"/>
                </a:tc>
                <a:tc>
                  <a:txBody>
                    <a:bodyPr/>
                    <a:lstStyle/>
                    <a:p>
                      <a:pPr>
                        <a:buNone/>
                      </a:pPr>
                      <a:r>
                        <a:rPr lang="en-US" altLang="zh-CN" sz="900" b="1">
                          <a:solidFill>
                            <a:srgbClr val="7030A0"/>
                          </a:solidFill>
                        </a:rPr>
                        <a:t>0.2-19.5MeV</a:t>
                      </a:r>
                    </a:p>
                  </a:txBody>
                  <a:tcPr marL="68580" marR="68580" marT="34290" marB="34290" anchor="ctr"/>
                </a:tc>
                <a:tc>
                  <a:txBody>
                    <a:bodyPr/>
                    <a:lstStyle/>
                    <a:p>
                      <a:pPr>
                        <a:buNone/>
                      </a:pPr>
                      <a:r>
                        <a:rPr lang="en-US" altLang="zh-CN" sz="900" b="1" dirty="0">
                          <a:solidFill>
                            <a:srgbClr val="7030A0"/>
                          </a:solidFill>
                          <a:sym typeface="+mn-ea"/>
                        </a:rPr>
                        <a:t>10</a:t>
                      </a:r>
                      <a:r>
                        <a:rPr lang="en-US" altLang="zh-CN" sz="900" b="1" baseline="30000" dirty="0">
                          <a:solidFill>
                            <a:srgbClr val="7030A0"/>
                          </a:solidFill>
                          <a:sym typeface="+mn-ea"/>
                        </a:rPr>
                        <a:t>8-9 </a:t>
                      </a:r>
                      <a:r>
                        <a:rPr lang="en-US" altLang="zh-CN" sz="900" b="1" dirty="0" err="1">
                          <a:solidFill>
                            <a:srgbClr val="7030A0"/>
                          </a:solidFill>
                          <a:sym typeface="+mn-ea"/>
                        </a:rPr>
                        <a:t>phs</a:t>
                      </a:r>
                      <a:r>
                        <a:rPr lang="en-US" altLang="zh-CN" sz="900" b="1" dirty="0">
                          <a:solidFill>
                            <a:srgbClr val="7030A0"/>
                          </a:solidFill>
                          <a:sym typeface="+mn-ea"/>
                        </a:rPr>
                        <a:t>/s</a:t>
                      </a:r>
                    </a:p>
                  </a:txBody>
                  <a:tcPr marL="68580" marR="68580" marT="34290" marB="34290" anchor="ctr"/>
                </a:tc>
                <a:tc>
                  <a:txBody>
                    <a:bodyPr/>
                    <a:lstStyle/>
                    <a:p>
                      <a:pPr>
                        <a:buNone/>
                      </a:pPr>
                      <a:r>
                        <a:rPr lang="en-US" altLang="zh-CN" sz="900" b="1">
                          <a:solidFill>
                            <a:srgbClr val="7030A0"/>
                          </a:solidFill>
                        </a:rPr>
                        <a:t>~0.5@2mm</a:t>
                      </a:r>
                    </a:p>
                  </a:txBody>
                  <a:tcPr marL="68580" marR="68580" marT="34290" marB="34290" anchor="ctr"/>
                </a:tc>
                <a:tc>
                  <a:txBody>
                    <a:bodyPr/>
                    <a:lstStyle/>
                    <a:p>
                      <a:pPr>
                        <a:buNone/>
                      </a:pPr>
                      <a:r>
                        <a:rPr lang="en-US" altLang="zh-CN" sz="900" b="1" dirty="0">
                          <a:solidFill>
                            <a:srgbClr val="7030A0"/>
                          </a:solidFill>
                        </a:rPr>
                        <a:t>2014-2023,  </a:t>
                      </a:r>
                      <a:r>
                        <a:rPr lang="zh-CN" altLang="en-US" sz="900" b="1" dirty="0">
                          <a:solidFill>
                            <a:srgbClr val="7030A0"/>
                          </a:solidFill>
                        </a:rPr>
                        <a:t>暂未建成</a:t>
                      </a:r>
                    </a:p>
                  </a:txBody>
                  <a:tcPr marL="68580" marR="68580" marT="34290" marB="34290" anchor="ctr"/>
                </a:tc>
                <a:extLst>
                  <a:ext uri="{0D108BD9-81ED-4DB2-BD59-A6C34878D82A}">
                    <a16:rowId xmlns:a16="http://schemas.microsoft.com/office/drawing/2014/main" val="10003"/>
                  </a:ext>
                </a:extLst>
              </a:tr>
              <a:tr h="342900">
                <a:tc>
                  <a:txBody>
                    <a:bodyPr/>
                    <a:lstStyle/>
                    <a:p>
                      <a:pPr algn="l">
                        <a:buNone/>
                      </a:pPr>
                      <a:r>
                        <a:rPr lang="en-US" altLang="zh-CN" sz="900" b="1">
                          <a:solidFill>
                            <a:srgbClr val="7030A0"/>
                          </a:solidFill>
                        </a:rPr>
                        <a:t>NewSUBARU B01(</a:t>
                      </a:r>
                      <a:r>
                        <a:rPr lang="zh-CN" altLang="en-US" sz="900" b="1">
                          <a:solidFill>
                            <a:srgbClr val="7030A0"/>
                          </a:solidFill>
                        </a:rPr>
                        <a:t>日本</a:t>
                      </a:r>
                      <a:r>
                        <a:rPr lang="en-US" altLang="zh-CN" sz="900" b="1">
                          <a:solidFill>
                            <a:srgbClr val="7030A0"/>
                          </a:solidFill>
                        </a:rPr>
                        <a:t>)</a:t>
                      </a:r>
                    </a:p>
                  </a:txBody>
                  <a:tcPr marL="68580" marR="68580" marT="34290" marB="34290" anchor="ctr"/>
                </a:tc>
                <a:tc>
                  <a:txBody>
                    <a:bodyPr/>
                    <a:lstStyle/>
                    <a:p>
                      <a:pPr>
                        <a:buNone/>
                      </a:pPr>
                      <a:r>
                        <a:rPr lang="en-US" altLang="zh-CN" sz="900" b="1">
                          <a:solidFill>
                            <a:srgbClr val="7030A0"/>
                          </a:solidFill>
                        </a:rPr>
                        <a:t>BCS</a:t>
                      </a:r>
                    </a:p>
                  </a:txBody>
                  <a:tcPr marL="68580" marR="68580" marT="34290" marB="34290" anchor="ctr"/>
                </a:tc>
                <a:tc>
                  <a:txBody>
                    <a:bodyPr/>
                    <a:lstStyle/>
                    <a:p>
                      <a:pPr>
                        <a:buNone/>
                      </a:pPr>
                      <a:r>
                        <a:rPr lang="en-US" altLang="zh-CN" sz="900" b="1">
                          <a:solidFill>
                            <a:srgbClr val="7030A0"/>
                          </a:solidFill>
                        </a:rPr>
                        <a:t>1-76MeV</a:t>
                      </a:r>
                    </a:p>
                  </a:txBody>
                  <a:tcPr marL="68580" marR="68580" marT="34290" marB="34290" anchor="ctr"/>
                </a:tc>
                <a:tc>
                  <a:txBody>
                    <a:bodyPr/>
                    <a:lstStyle/>
                    <a:p>
                      <a:pPr>
                        <a:buNone/>
                      </a:pPr>
                      <a:r>
                        <a:rPr lang="en-US" altLang="zh-CN" sz="900" b="1">
                          <a:solidFill>
                            <a:srgbClr val="7030A0"/>
                          </a:solidFill>
                        </a:rPr>
                        <a:t>~ 10</a:t>
                      </a:r>
                      <a:r>
                        <a:rPr lang="en-US" altLang="zh-CN" sz="900" b="1" baseline="30000">
                          <a:solidFill>
                            <a:srgbClr val="7030A0"/>
                          </a:solidFill>
                        </a:rPr>
                        <a:t>7</a:t>
                      </a:r>
                      <a:r>
                        <a:rPr lang="en-US" altLang="zh-CN" sz="900" b="1">
                          <a:solidFill>
                            <a:srgbClr val="7030A0"/>
                          </a:solidFill>
                        </a:rPr>
                        <a:t> phs/s</a:t>
                      </a:r>
                    </a:p>
                  </a:txBody>
                  <a:tcPr marL="68580" marR="68580" marT="34290" marB="34290" anchor="ctr"/>
                </a:tc>
                <a:tc>
                  <a:txBody>
                    <a:bodyPr/>
                    <a:lstStyle/>
                    <a:p>
                      <a:pPr>
                        <a:buNone/>
                      </a:pPr>
                      <a:r>
                        <a:rPr lang="en-US" altLang="zh-CN" sz="900" b="1">
                          <a:solidFill>
                            <a:srgbClr val="7030A0"/>
                          </a:solidFill>
                          <a:sym typeface="+mn-ea"/>
                        </a:rPr>
                        <a:t>~10%@3mm</a:t>
                      </a:r>
                    </a:p>
                  </a:txBody>
                  <a:tcPr marL="68580" marR="68580" marT="34290" marB="34290" anchor="ctr"/>
                </a:tc>
                <a:tc>
                  <a:txBody>
                    <a:bodyPr/>
                    <a:lstStyle/>
                    <a:p>
                      <a:pPr>
                        <a:buNone/>
                      </a:pPr>
                      <a:r>
                        <a:rPr lang="en-US" altLang="zh-CN" sz="900" b="1">
                          <a:solidFill>
                            <a:srgbClr val="7030A0"/>
                          </a:solidFill>
                          <a:sym typeface="+mn-ea"/>
                        </a:rPr>
                        <a:t>2005-2021,  </a:t>
                      </a:r>
                      <a:r>
                        <a:rPr lang="zh-CN" altLang="en-US" sz="900" b="1">
                          <a:solidFill>
                            <a:srgbClr val="7030A0"/>
                          </a:solidFill>
                          <a:sym typeface="+mn-ea"/>
                        </a:rPr>
                        <a:t>已经关闭</a:t>
                      </a:r>
                    </a:p>
                  </a:txBody>
                  <a:tcPr marL="68580" marR="68580" marT="34290" marB="34290" anchor="ctr"/>
                </a:tc>
                <a:extLst>
                  <a:ext uri="{0D108BD9-81ED-4DB2-BD59-A6C34878D82A}">
                    <a16:rowId xmlns:a16="http://schemas.microsoft.com/office/drawing/2014/main" val="10004"/>
                  </a:ext>
                </a:extLst>
              </a:tr>
              <a:tr h="342900">
                <a:tc>
                  <a:txBody>
                    <a:bodyPr/>
                    <a:lstStyle/>
                    <a:p>
                      <a:pPr algn="l">
                        <a:buNone/>
                      </a:pPr>
                      <a:r>
                        <a:rPr lang="en-US" altLang="zh-CN" sz="900" b="1">
                          <a:solidFill>
                            <a:srgbClr val="7030A0"/>
                          </a:solidFill>
                        </a:rPr>
                        <a:t>UVSORII/III LCS</a:t>
                      </a:r>
                      <a:r>
                        <a:rPr lang="zh-CN" altLang="en-US" sz="900" b="1">
                          <a:solidFill>
                            <a:srgbClr val="7030A0"/>
                          </a:solidFill>
                        </a:rPr>
                        <a:t>（日本）</a:t>
                      </a:r>
                    </a:p>
                  </a:txBody>
                  <a:tcPr marL="68580" marR="68580" marT="34290" marB="34290" anchor="ctr"/>
                </a:tc>
                <a:tc>
                  <a:txBody>
                    <a:bodyPr/>
                    <a:lstStyle/>
                    <a:p>
                      <a:pPr>
                        <a:buNone/>
                      </a:pPr>
                      <a:r>
                        <a:rPr lang="en-US" altLang="zh-CN" sz="900" b="1">
                          <a:solidFill>
                            <a:srgbClr val="7030A0"/>
                          </a:solidFill>
                        </a:rPr>
                        <a:t>BCS/SCS</a:t>
                      </a:r>
                    </a:p>
                  </a:txBody>
                  <a:tcPr marL="68580" marR="68580" marT="34290" marB="34290" anchor="ctr"/>
                </a:tc>
                <a:tc>
                  <a:txBody>
                    <a:bodyPr/>
                    <a:lstStyle/>
                    <a:p>
                      <a:pPr>
                        <a:buNone/>
                      </a:pPr>
                      <a:r>
                        <a:rPr lang="en-US" altLang="zh-CN" sz="900" b="1">
                          <a:solidFill>
                            <a:srgbClr val="7030A0"/>
                          </a:solidFill>
                        </a:rPr>
                        <a:t>1-5.4MeV</a:t>
                      </a:r>
                    </a:p>
                  </a:txBody>
                  <a:tcPr marL="68580" marR="68580" marT="34290" marB="34290" anchor="ctr"/>
                </a:tc>
                <a:tc>
                  <a:txBody>
                    <a:bodyPr/>
                    <a:lstStyle/>
                    <a:p>
                      <a:pPr>
                        <a:buNone/>
                      </a:pPr>
                      <a:r>
                        <a:rPr lang="en-US" altLang="zh-CN" sz="900" b="1">
                          <a:solidFill>
                            <a:srgbClr val="7030A0"/>
                          </a:solidFill>
                          <a:sym typeface="+mn-ea"/>
                        </a:rPr>
                        <a:t>~ 10</a:t>
                      </a:r>
                      <a:r>
                        <a:rPr lang="en-US" altLang="zh-CN" sz="900" b="1" baseline="30000">
                          <a:solidFill>
                            <a:srgbClr val="7030A0"/>
                          </a:solidFill>
                          <a:sym typeface="+mn-ea"/>
                        </a:rPr>
                        <a:t>7</a:t>
                      </a:r>
                      <a:r>
                        <a:rPr lang="en-US" altLang="zh-CN" sz="900" b="1">
                          <a:solidFill>
                            <a:srgbClr val="7030A0"/>
                          </a:solidFill>
                          <a:sym typeface="+mn-ea"/>
                        </a:rPr>
                        <a:t> phs/s</a:t>
                      </a:r>
                    </a:p>
                  </a:txBody>
                  <a:tcPr marL="68580" marR="68580" marT="34290" marB="34290" anchor="ctr"/>
                </a:tc>
                <a:tc>
                  <a:txBody>
                    <a:bodyPr/>
                    <a:lstStyle/>
                    <a:p>
                      <a:pPr>
                        <a:buNone/>
                      </a:pPr>
                      <a:r>
                        <a:rPr lang="en-US" altLang="zh-CN" sz="900" b="1">
                          <a:solidFill>
                            <a:srgbClr val="7030A0"/>
                          </a:solidFill>
                        </a:rPr>
                        <a:t>~2.9%@2mm</a:t>
                      </a:r>
                    </a:p>
                  </a:txBody>
                  <a:tcPr marL="68580" marR="68580" marT="34290" marB="34290" anchor="ctr"/>
                </a:tc>
                <a:tc>
                  <a:txBody>
                    <a:bodyPr/>
                    <a:lstStyle/>
                    <a:p>
                      <a:pPr>
                        <a:buNone/>
                      </a:pPr>
                      <a:r>
                        <a:rPr lang="en-US" altLang="zh-CN" sz="900" b="1">
                          <a:solidFill>
                            <a:srgbClr val="7030A0"/>
                          </a:solidFill>
                        </a:rPr>
                        <a:t>2015-2021,  </a:t>
                      </a:r>
                      <a:r>
                        <a:rPr lang="zh-CN" altLang="en-US" sz="900" b="1">
                          <a:solidFill>
                            <a:srgbClr val="7030A0"/>
                          </a:solidFill>
                        </a:rPr>
                        <a:t>已经关闭</a:t>
                      </a:r>
                    </a:p>
                  </a:txBody>
                  <a:tcPr marL="68580" marR="68580" marT="34290" marB="34290" anchor="ctr"/>
                </a:tc>
                <a:extLst>
                  <a:ext uri="{0D108BD9-81ED-4DB2-BD59-A6C34878D82A}">
                    <a16:rowId xmlns:a16="http://schemas.microsoft.com/office/drawing/2014/main" val="10005"/>
                  </a:ext>
                </a:extLst>
              </a:tr>
              <a:tr h="480060">
                <a:tc>
                  <a:txBody>
                    <a:bodyPr/>
                    <a:lstStyle/>
                    <a:p>
                      <a:pPr algn="l">
                        <a:buNone/>
                      </a:pPr>
                      <a:r>
                        <a:rPr lang="en-US" altLang="zh-CN" sz="900" b="1"/>
                        <a:t>LEPS/LEPS2</a:t>
                      </a:r>
                      <a:r>
                        <a:rPr lang="zh-CN" altLang="en-US" sz="900" b="1"/>
                        <a:t>（强子物理）</a:t>
                      </a:r>
                    </a:p>
                  </a:txBody>
                  <a:tcPr marL="68580" marR="68580" marT="34290" marB="34290" anchor="ctr"/>
                </a:tc>
                <a:tc>
                  <a:txBody>
                    <a:bodyPr/>
                    <a:lstStyle/>
                    <a:p>
                      <a:pPr>
                        <a:buNone/>
                      </a:pPr>
                      <a:r>
                        <a:rPr lang="en-US" altLang="zh-CN" sz="900" b="1"/>
                        <a:t>BCS</a:t>
                      </a:r>
                    </a:p>
                  </a:txBody>
                  <a:tcPr marL="68580" marR="68580" marT="34290" marB="34290" anchor="ctr"/>
                </a:tc>
                <a:tc>
                  <a:txBody>
                    <a:bodyPr/>
                    <a:lstStyle/>
                    <a:p>
                      <a:pPr>
                        <a:buNone/>
                      </a:pPr>
                      <a:r>
                        <a:rPr lang="en-US" altLang="zh-CN" sz="900" b="1"/>
                        <a:t>1300-2900MeV</a:t>
                      </a:r>
                    </a:p>
                  </a:txBody>
                  <a:tcPr marL="68580" marR="68580" marT="34290" marB="34290" anchor="ctr"/>
                </a:tc>
                <a:tc>
                  <a:txBody>
                    <a:bodyPr/>
                    <a:lstStyle/>
                    <a:p>
                      <a:pPr>
                        <a:buNone/>
                      </a:pPr>
                      <a:r>
                        <a:rPr lang="en-US" altLang="zh-CN" sz="900" b="1">
                          <a:sym typeface="+mn-ea"/>
                        </a:rPr>
                        <a:t>10</a:t>
                      </a:r>
                      <a:r>
                        <a:rPr lang="en-US" altLang="zh-CN" sz="900" b="1" baseline="30000">
                          <a:sym typeface="+mn-ea"/>
                        </a:rPr>
                        <a:t>6-7 </a:t>
                      </a:r>
                      <a:r>
                        <a:rPr lang="en-US" altLang="zh-CN" sz="900" b="1">
                          <a:sym typeface="+mn-ea"/>
                        </a:rPr>
                        <a:t>phs/s</a:t>
                      </a:r>
                    </a:p>
                  </a:txBody>
                  <a:tcPr marL="68580" marR="68580" marT="34290" marB="34290" anchor="ctr"/>
                </a:tc>
                <a:tc>
                  <a:txBody>
                    <a:bodyPr/>
                    <a:lstStyle/>
                    <a:p>
                      <a:pPr>
                        <a:buNone/>
                      </a:pPr>
                      <a:r>
                        <a:rPr lang="en-US" altLang="zh-CN" sz="900" b="1">
                          <a:sym typeface="+mn-ea"/>
                        </a:rPr>
                        <a:t>&lt; 15%@tagging</a:t>
                      </a:r>
                    </a:p>
                  </a:txBody>
                  <a:tcPr marL="68580" marR="68580" marT="34290" marB="34290" anchor="ctr"/>
                </a:tc>
                <a:tc>
                  <a:txBody>
                    <a:bodyPr/>
                    <a:lstStyle/>
                    <a:p>
                      <a:pPr>
                        <a:buNone/>
                      </a:pPr>
                      <a:r>
                        <a:rPr lang="en-US" altLang="zh-CN" sz="900" b="1" dirty="0"/>
                        <a:t>1999-,  </a:t>
                      </a:r>
                      <a:r>
                        <a:rPr lang="zh-CN" altLang="en-US" sz="900" b="1" dirty="0"/>
                        <a:t>目前运行</a:t>
                      </a:r>
                    </a:p>
                  </a:txBody>
                  <a:tcPr marL="68580" marR="68580" marT="34290" marB="34290" anchor="ctr"/>
                </a:tc>
                <a:extLst>
                  <a:ext uri="{0D108BD9-81ED-4DB2-BD59-A6C34878D82A}">
                    <a16:rowId xmlns:a16="http://schemas.microsoft.com/office/drawing/2014/main" val="10006"/>
                  </a:ext>
                </a:extLst>
              </a:tr>
            </a:tbl>
          </a:graphicData>
        </a:graphic>
      </p:graphicFrame>
      <p:sp>
        <p:nvSpPr>
          <p:cNvPr id="5" name="标题 1"/>
          <p:cNvSpPr>
            <a:spLocks noGrp="1"/>
          </p:cNvSpPr>
          <p:nvPr/>
        </p:nvSpPr>
        <p:spPr>
          <a:xfrm>
            <a:off x="1284684" y="1053703"/>
            <a:ext cx="6697980" cy="34718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spcBef>
                <a:spcPts val="750"/>
              </a:spcBef>
              <a:buFont typeface="Wingdings" panose="05000000000000000000" charset="0"/>
              <a:buChar char="p"/>
            </a:pPr>
            <a:r>
              <a:rPr lang="zh-CN" altLang="en-US" sz="1500" dirty="0">
                <a:latin typeface="隶书" panose="02010509060101010101" charset="-122"/>
                <a:ea typeface="隶书" panose="02010509060101010101" charset="-122"/>
                <a:cs typeface="+mn-cs"/>
              </a:rPr>
              <a:t>目前世界上的激光伽马源运行情况：</a:t>
            </a:r>
            <a:endParaRPr lang="zh-CN" altLang="en-US" sz="1200" dirty="0">
              <a:solidFill>
                <a:srgbClr val="FF0000"/>
              </a:solidFill>
              <a:latin typeface="隶书" panose="02010509060101010101" charset="-122"/>
              <a:ea typeface="隶书" panose="02010509060101010101" charset="-122"/>
              <a:cs typeface="+mn-cs"/>
            </a:endParaRPr>
          </a:p>
        </p:txBody>
      </p:sp>
      <p:sp>
        <p:nvSpPr>
          <p:cNvPr id="7" name="文本框 6"/>
          <p:cNvSpPr txBox="1"/>
          <p:nvPr/>
        </p:nvSpPr>
        <p:spPr>
          <a:xfrm>
            <a:off x="1519366" y="4850173"/>
            <a:ext cx="3916457" cy="300082"/>
          </a:xfrm>
          <a:prstGeom prst="rect">
            <a:avLst/>
          </a:prstGeom>
          <a:noFill/>
        </p:spPr>
        <p:txBody>
          <a:bodyPr wrap="none" rtlCol="0" anchor="t">
            <a:spAutoFit/>
          </a:bodyPr>
          <a:lstStyle/>
          <a:p>
            <a:r>
              <a:rPr lang="en-US" altLang="zh-CN" sz="1350" dirty="0">
                <a:solidFill>
                  <a:srgbClr val="C00000"/>
                </a:solidFill>
                <a:latin typeface="隶书" panose="02010509060101010101" charset="-122"/>
                <a:ea typeface="隶书" panose="02010509060101010101" charset="-122"/>
                <a:sym typeface="+mn-ea"/>
              </a:rPr>
              <a:t>BCS-</a:t>
            </a:r>
            <a:r>
              <a:rPr lang="zh-CN" altLang="en-US" sz="1350" dirty="0">
                <a:solidFill>
                  <a:srgbClr val="C00000"/>
                </a:solidFill>
                <a:latin typeface="隶书" panose="02010509060101010101" charset="-122"/>
                <a:ea typeface="隶书" panose="02010509060101010101" charset="-122"/>
                <a:sym typeface="+mn-ea"/>
              </a:rPr>
              <a:t>背康普顿散射模式，</a:t>
            </a:r>
            <a:r>
              <a:rPr lang="en-US" altLang="zh-CN" sz="1350" dirty="0">
                <a:solidFill>
                  <a:srgbClr val="C00000"/>
                </a:solidFill>
                <a:latin typeface="隶书" panose="02010509060101010101" charset="-122"/>
                <a:ea typeface="隶书" panose="02010509060101010101" charset="-122"/>
                <a:sym typeface="+mn-ea"/>
              </a:rPr>
              <a:t>SCS-</a:t>
            </a:r>
            <a:r>
              <a:rPr lang="zh-CN" altLang="en-US" sz="1350" dirty="0">
                <a:solidFill>
                  <a:srgbClr val="C00000"/>
                </a:solidFill>
                <a:latin typeface="隶书" panose="02010509060101010101" charset="-122"/>
                <a:ea typeface="隶书" panose="02010509060101010101" charset="-122"/>
                <a:sym typeface="+mn-ea"/>
              </a:rPr>
              <a:t>斜康普顿散射模式</a:t>
            </a:r>
          </a:p>
        </p:txBody>
      </p:sp>
      <p:sp>
        <p:nvSpPr>
          <p:cNvPr id="3" name="Date Placeholder 2">
            <a:extLst>
              <a:ext uri="{FF2B5EF4-FFF2-40B4-BE49-F238E27FC236}">
                <a16:creationId xmlns:a16="http://schemas.microsoft.com/office/drawing/2014/main" id="{DFF27CC7-8621-9961-C144-67D43E393A6F}"/>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8" name="Slide Number Placeholder 7">
            <a:extLst>
              <a:ext uri="{FF2B5EF4-FFF2-40B4-BE49-F238E27FC236}">
                <a16:creationId xmlns:a16="http://schemas.microsoft.com/office/drawing/2014/main" id="{0FDF9E3F-6514-5374-8A4A-000E4D6C7D9A}"/>
              </a:ext>
            </a:extLst>
          </p:cNvPr>
          <p:cNvSpPr>
            <a:spLocks noGrp="1"/>
          </p:cNvSpPr>
          <p:nvPr>
            <p:ph type="sldNum" sz="quarter" idx="12"/>
          </p:nvPr>
        </p:nvSpPr>
        <p:spPr/>
        <p:txBody>
          <a:bodyPr/>
          <a:lstStyle/>
          <a:p>
            <a:pPr>
              <a:defRPr/>
            </a:pPr>
            <a:fld id="{E23FAEE1-48F5-4D69-BDD0-B496C360245A}" type="slidenum">
              <a:rPr lang="en-US" altLang="zh-CN" smtClean="0"/>
              <a:pPr>
                <a:defRPr/>
              </a:pPr>
              <a:t>27</a:t>
            </a:fld>
            <a:endParaRPr lang="en-US" altLang="zh-CN"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91125" y="1048256"/>
            <a:ext cx="2506650" cy="3046988"/>
          </a:xfrm>
          <a:prstGeom prst="rect">
            <a:avLst/>
          </a:prstGeom>
          <a:noFill/>
        </p:spPr>
        <p:txBody>
          <a:bodyPr wrap="square" rtlCol="0">
            <a:spAutoFit/>
          </a:bodyPr>
          <a:lstStyle/>
          <a:p>
            <a:pPr algn="l"/>
            <a:endParaRPr lang="de-DE" sz="1500" dirty="0"/>
          </a:p>
          <a:p>
            <a:pPr algn="l"/>
            <a:endParaRPr lang="de-DE" sz="1500" dirty="0"/>
          </a:p>
          <a:p>
            <a:pPr marL="257175" indent="-257175" algn="l">
              <a:buFont typeface="Arial" panose="020B0604020202020204" pitchFamily="34" charset="0"/>
              <a:buChar char="•"/>
            </a:pPr>
            <a:r>
              <a:rPr lang="en-US" sz="1500" dirty="0"/>
              <a:t>V</a:t>
            </a:r>
            <a:r>
              <a:rPr lang="de-DE" sz="1500" dirty="0" err="1"/>
              <a:t>ery</a:t>
            </a:r>
            <a:r>
              <a:rPr lang="de-DE" sz="1500" dirty="0"/>
              <a:t> high </a:t>
            </a:r>
            <a:r>
              <a:rPr lang="de-DE" sz="1500" dirty="0" err="1"/>
              <a:t>intensity</a:t>
            </a:r>
            <a:r>
              <a:rPr lang="de-DE" sz="1500" dirty="0"/>
              <a:t> (10</a:t>
            </a:r>
            <a:r>
              <a:rPr lang="de-DE" sz="1500" baseline="30000" dirty="0"/>
              <a:t>4</a:t>
            </a:r>
            <a:r>
              <a:rPr lang="de-DE" sz="1500" dirty="0"/>
              <a:t> </a:t>
            </a:r>
            <a:r>
              <a:rPr lang="de-DE" sz="1500" dirty="0" err="1"/>
              <a:t>photons</a:t>
            </a:r>
            <a:r>
              <a:rPr lang="de-DE" sz="1500" dirty="0"/>
              <a:t>/(s</a:t>
            </a:r>
            <a:r>
              <a:rPr lang="de-DE" sz="1500" dirty="0">
                <a:sym typeface="Symbol"/>
              </a:rPr>
              <a:t>*eV)</a:t>
            </a:r>
            <a:endParaRPr lang="de-DE" sz="1500" dirty="0"/>
          </a:p>
          <a:p>
            <a:pPr marL="257175" indent="-257175" algn="l">
              <a:buFont typeface="Arial" panose="020B0604020202020204" pitchFamily="34" charset="0"/>
              <a:buChar char="•"/>
            </a:pPr>
            <a:endParaRPr lang="de-DE" sz="300" dirty="0"/>
          </a:p>
          <a:p>
            <a:pPr marL="257175" indent="-257175" algn="l">
              <a:buFont typeface="Arial" panose="020B0604020202020204" pitchFamily="34" charset="0"/>
              <a:buChar char="•"/>
            </a:pPr>
            <a:r>
              <a:rPr lang="de-DE" sz="1500" dirty="0"/>
              <a:t>Narrow </a:t>
            </a:r>
            <a:r>
              <a:rPr lang="de-DE" sz="1500" dirty="0" err="1"/>
              <a:t>bandwidth</a:t>
            </a:r>
            <a:r>
              <a:rPr lang="de-DE" sz="1500" dirty="0"/>
              <a:t> (down </a:t>
            </a:r>
            <a:r>
              <a:rPr lang="de-DE" sz="1500" dirty="0" err="1"/>
              <a:t>to</a:t>
            </a:r>
            <a:r>
              <a:rPr lang="de-DE" sz="1500" dirty="0"/>
              <a:t> 0.5%)</a:t>
            </a:r>
          </a:p>
          <a:p>
            <a:pPr marL="257175" indent="-257175" algn="l">
              <a:buFont typeface="Arial" panose="020B0604020202020204" pitchFamily="34" charset="0"/>
              <a:buChar char="•"/>
            </a:pPr>
            <a:endParaRPr lang="de-DE" sz="300" dirty="0"/>
          </a:p>
          <a:p>
            <a:pPr marL="257175" indent="-257175" algn="l">
              <a:buFont typeface="Arial" panose="020B0604020202020204" pitchFamily="34" charset="0"/>
              <a:buChar char="•"/>
            </a:pPr>
            <a:r>
              <a:rPr lang="de-DE" sz="1500" dirty="0"/>
              <a:t>High </a:t>
            </a:r>
            <a:r>
              <a:rPr lang="de-DE" sz="1500" dirty="0" err="1"/>
              <a:t>degree</a:t>
            </a:r>
            <a:r>
              <a:rPr lang="de-DE" sz="1500" dirty="0"/>
              <a:t> </a:t>
            </a:r>
            <a:r>
              <a:rPr lang="de-DE" sz="1500" dirty="0" err="1"/>
              <a:t>of</a:t>
            </a:r>
            <a:r>
              <a:rPr lang="de-DE" sz="1500" dirty="0"/>
              <a:t> </a:t>
            </a:r>
            <a:r>
              <a:rPr lang="de-DE" sz="1500" dirty="0" err="1"/>
              <a:t>polarization</a:t>
            </a:r>
            <a:r>
              <a:rPr lang="de-DE" sz="1500" dirty="0"/>
              <a:t> (&gt; 99%)</a:t>
            </a:r>
          </a:p>
          <a:p>
            <a:pPr marL="257175" indent="-257175" algn="l">
              <a:buFont typeface="Arial" panose="020B0604020202020204" pitchFamily="34" charset="0"/>
              <a:buChar char="•"/>
            </a:pPr>
            <a:endParaRPr lang="de-DE" sz="300" dirty="0"/>
          </a:p>
          <a:p>
            <a:pPr marL="257175" indent="-257175" algn="l">
              <a:buFont typeface="Arial" panose="020B0604020202020204" pitchFamily="34" charset="0"/>
              <a:buChar char="•"/>
            </a:pPr>
            <a:r>
              <a:rPr lang="de-DE" sz="1500" dirty="0"/>
              <a:t>Small beam </a:t>
            </a:r>
            <a:r>
              <a:rPr lang="de-DE" sz="1500" dirty="0" err="1"/>
              <a:t>diameter</a:t>
            </a:r>
            <a:r>
              <a:rPr lang="de-DE" sz="1500" dirty="0"/>
              <a:t> (mm </a:t>
            </a:r>
            <a:r>
              <a:rPr lang="de-DE" sz="1500" dirty="0" err="1"/>
              <a:t>range</a:t>
            </a:r>
            <a:r>
              <a:rPr lang="de-DE" sz="1500" dirty="0"/>
              <a:t>)</a:t>
            </a:r>
          </a:p>
          <a:p>
            <a:pPr marL="257175" indent="-257175" algn="l">
              <a:buFont typeface="Arial" panose="020B0604020202020204" pitchFamily="34" charset="0"/>
              <a:buChar char="•"/>
            </a:pPr>
            <a:endParaRPr lang="de-DE" sz="300" dirty="0"/>
          </a:p>
          <a:p>
            <a:pPr marL="257175" indent="-257175" algn="l">
              <a:buFont typeface="Arial" panose="020B0604020202020204" pitchFamily="34" charset="0"/>
              <a:buChar char="•"/>
            </a:pPr>
            <a:r>
              <a:rPr lang="de-DE" sz="1500" dirty="0"/>
              <a:t>Low </a:t>
            </a:r>
            <a:r>
              <a:rPr lang="de-DE" sz="1500" dirty="0" err="1"/>
              <a:t>duty</a:t>
            </a:r>
            <a:r>
              <a:rPr lang="de-DE" sz="1500" dirty="0"/>
              <a:t> </a:t>
            </a:r>
            <a:r>
              <a:rPr lang="de-DE" sz="1500" dirty="0" err="1"/>
              <a:t>factor</a:t>
            </a:r>
            <a:r>
              <a:rPr lang="de-DE" sz="1500" dirty="0"/>
              <a:t> (100 Hz)</a:t>
            </a:r>
          </a:p>
        </p:txBody>
      </p:sp>
      <p:sp>
        <p:nvSpPr>
          <p:cNvPr id="4" name="Title 1"/>
          <p:cNvSpPr>
            <a:spLocks noGrp="1"/>
          </p:cNvSpPr>
          <p:nvPr>
            <p:ph type="title"/>
          </p:nvPr>
        </p:nvSpPr>
        <p:spPr>
          <a:xfrm>
            <a:off x="1985059" y="301532"/>
            <a:ext cx="5787341" cy="466187"/>
          </a:xfrm>
        </p:spPr>
        <p:txBody>
          <a:bodyPr>
            <a:noAutofit/>
          </a:bodyPr>
          <a:lstStyle/>
          <a:p>
            <a:r>
              <a:rPr lang="en-US" sz="1800" dirty="0">
                <a:solidFill>
                  <a:srgbClr val="0000CC"/>
                </a:solidFill>
                <a:effectLst>
                  <a:outerShdw blurRad="38100" dist="38100" dir="2700000" algn="tl">
                    <a:srgbClr val="000000">
                      <a:alpha val="43137"/>
                    </a:srgbClr>
                  </a:outerShdw>
                </a:effectLst>
              </a:rPr>
              <a:t>Nuclear Resonance Fluorescence (</a:t>
            </a:r>
            <a:r>
              <a:rPr lang="en-US" sz="1800">
                <a:solidFill>
                  <a:srgbClr val="0000CC"/>
                </a:solidFill>
                <a:effectLst>
                  <a:outerShdw blurRad="38100" dist="38100" dir="2700000" algn="tl">
                    <a:srgbClr val="000000">
                      <a:alpha val="43137"/>
                    </a:srgbClr>
                  </a:outerShdw>
                </a:effectLst>
              </a:rPr>
              <a:t>NRF)</a:t>
            </a:r>
            <a:endParaRPr lang="en-US" sz="1800" dirty="0">
              <a:solidFill>
                <a:srgbClr val="FF0000"/>
              </a:solidFill>
            </a:endParaRPr>
          </a:p>
        </p:txBody>
      </p:sp>
      <p:grpSp>
        <p:nvGrpSpPr>
          <p:cNvPr id="5" name="Group 4"/>
          <p:cNvGrpSpPr/>
          <p:nvPr/>
        </p:nvGrpSpPr>
        <p:grpSpPr>
          <a:xfrm>
            <a:off x="4524792" y="1145732"/>
            <a:ext cx="2291873" cy="1212164"/>
            <a:chOff x="271781" y="1344596"/>
            <a:chExt cx="4682800" cy="2103956"/>
          </a:xfrm>
        </p:grpSpPr>
        <p:grpSp>
          <p:nvGrpSpPr>
            <p:cNvPr id="6" name="Group 5"/>
            <p:cNvGrpSpPr/>
            <p:nvPr/>
          </p:nvGrpSpPr>
          <p:grpSpPr>
            <a:xfrm>
              <a:off x="271781" y="1344596"/>
              <a:ext cx="3145790" cy="1463041"/>
              <a:chOff x="0" y="0"/>
              <a:chExt cx="3145790" cy="1463041"/>
            </a:xfrm>
          </p:grpSpPr>
          <p:sp>
            <p:nvSpPr>
              <p:cNvPr id="11" name="Text Box 27"/>
              <p:cNvSpPr txBox="1"/>
              <p:nvPr/>
            </p:nvSpPr>
            <p:spPr>
              <a:xfrm>
                <a:off x="1739900" y="0"/>
                <a:ext cx="1405890" cy="28575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51435" tIns="25718" rIns="51435" bIns="25718" numCol="1" spcCol="0" rtlCol="0" fromWordArt="0" anchor="t" anchorCtr="0" forceAA="0" compatLnSpc="1">
                <a:prstTxWarp prst="textNoShape">
                  <a:avLst/>
                </a:prstTxWarp>
                <a:noAutofit/>
              </a:bodyPr>
              <a:lstStyle/>
              <a:p>
                <a:r>
                  <a:rPr lang="en-US" sz="619" i="1">
                    <a:ea typeface="ＭＳ 明朝"/>
                    <a:cs typeface="Times New Roman"/>
                  </a:rPr>
                  <a:t>Separation threshold</a:t>
                </a:r>
                <a:endParaRPr lang="en-US" sz="675">
                  <a:ea typeface="ＭＳ 明朝"/>
                  <a:cs typeface="Times New Roman"/>
                </a:endParaRPr>
              </a:p>
            </p:txBody>
          </p:sp>
          <p:grpSp>
            <p:nvGrpSpPr>
              <p:cNvPr id="12" name="Group 11"/>
              <p:cNvGrpSpPr/>
              <p:nvPr/>
            </p:nvGrpSpPr>
            <p:grpSpPr>
              <a:xfrm>
                <a:off x="0" y="622935"/>
                <a:ext cx="1463041" cy="840106"/>
                <a:chOff x="0" y="0"/>
                <a:chExt cx="1463328" cy="840431"/>
              </a:xfrm>
            </p:grpSpPr>
            <p:grpSp>
              <p:nvGrpSpPr>
                <p:cNvPr id="14" name="Gruppieren 4"/>
                <p:cNvGrpSpPr>
                  <a:grpSpLocks noChangeAspect="1"/>
                </p:cNvGrpSpPr>
                <p:nvPr/>
              </p:nvGrpSpPr>
              <p:grpSpPr bwMode="auto">
                <a:xfrm>
                  <a:off x="0" y="135543"/>
                  <a:ext cx="1463328" cy="704888"/>
                  <a:chOff x="0" y="135543"/>
                  <a:chExt cx="2332857" cy="1123156"/>
                </a:xfrm>
              </p:grpSpPr>
              <p:pic>
                <p:nvPicPr>
                  <p:cNvPr id="16" name="Picture 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19641"/>
                    <a:ext cx="983032" cy="479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1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0308" y="135543"/>
                    <a:ext cx="1352549" cy="1123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15" name="Textfeld 41"/>
                <p:cNvSpPr txBox="1">
                  <a:spLocks noChangeArrowheads="1"/>
                </p:cNvSpPr>
                <p:nvPr/>
              </p:nvSpPr>
              <p:spPr bwMode="auto">
                <a:xfrm>
                  <a:off x="154579" y="0"/>
                  <a:ext cx="245637" cy="430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de-DE" sz="1013" b="1">
                      <a:solidFill>
                        <a:srgbClr val="000000"/>
                      </a:solidFill>
                      <a:latin typeface="Symbol"/>
                      <a:ea typeface="ＭＳ 明朝"/>
                      <a:cs typeface="Times New Roman"/>
                    </a:rPr>
                    <a:t>g</a:t>
                  </a:r>
                  <a:endParaRPr lang="en-US" sz="563">
                    <a:latin typeface="Times"/>
                    <a:ea typeface="ＭＳ 明朝"/>
                    <a:cs typeface="Times New Roman"/>
                  </a:endParaRPr>
                </a:p>
              </p:txBody>
            </p:sp>
          </p:grpSp>
          <p:cxnSp>
            <p:nvCxnSpPr>
              <p:cNvPr id="13" name="Line 16"/>
              <p:cNvCxnSpPr/>
              <p:nvPr/>
            </p:nvCxnSpPr>
            <p:spPr bwMode="auto">
              <a:xfrm>
                <a:off x="1840230" y="251460"/>
                <a:ext cx="1222570" cy="0"/>
              </a:xfrm>
              <a:prstGeom prst="line">
                <a:avLst/>
              </a:prstGeom>
              <a:noFill/>
              <a:ln w="12700" cmpd="sng">
                <a:solidFill>
                  <a:schemeClr val="tx1"/>
                </a:solidFill>
                <a:prstDash val="sys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7" name="Group 6"/>
            <p:cNvGrpSpPr/>
            <p:nvPr/>
          </p:nvGrpSpPr>
          <p:grpSpPr>
            <a:xfrm>
              <a:off x="1714581" y="1647397"/>
              <a:ext cx="3240000" cy="1801155"/>
              <a:chOff x="1714581" y="1647397"/>
              <a:chExt cx="3240000" cy="1801155"/>
            </a:xfrm>
          </p:grpSpPr>
          <p:pic>
            <p:nvPicPr>
              <p:cNvPr id="8"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14581" y="1748364"/>
                <a:ext cx="3240000" cy="170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1952996" y="1647397"/>
                <a:ext cx="606583" cy="370720"/>
              </a:xfrm>
              <a:prstGeom prst="rect">
                <a:avLst/>
              </a:prstGeom>
            </p:spPr>
            <p:txBody>
              <a:bodyPr wrap="none">
                <a:spAutoFit/>
              </a:bodyPr>
              <a:lstStyle/>
              <a:p>
                <a:pPr>
                  <a:defRPr/>
                </a:pPr>
                <a:r>
                  <a:rPr lang="de-DE" sz="788" dirty="0">
                    <a:latin typeface="Helvetica"/>
                    <a:cs typeface="Helvetica"/>
                  </a:rPr>
                  <a:t>E</a:t>
                </a:r>
                <a:r>
                  <a:rPr lang="de-DE" sz="788" baseline="-25000" dirty="0">
                    <a:latin typeface="Helvetica"/>
                    <a:cs typeface="Helvetica"/>
                  </a:rPr>
                  <a:t>X</a:t>
                </a:r>
              </a:p>
            </p:txBody>
          </p:sp>
          <p:sp>
            <p:nvSpPr>
              <p:cNvPr id="10" name="Rectangle 9"/>
              <p:cNvSpPr/>
              <p:nvPr/>
            </p:nvSpPr>
            <p:spPr>
              <a:xfrm>
                <a:off x="1795895" y="1695164"/>
                <a:ext cx="469021" cy="325644"/>
              </a:xfrm>
              <a:prstGeom prst="rect">
                <a:avLst/>
              </a:prstGeom>
            </p:spPr>
            <p:txBody>
              <a:bodyPr wrap="none">
                <a:spAutoFit/>
              </a:bodyPr>
              <a:lstStyle/>
              <a:p>
                <a:r>
                  <a:rPr lang="de-DE" sz="619" b="1" dirty="0">
                    <a:latin typeface="Symbol" charset="2"/>
                    <a:cs typeface="Symbol" charset="2"/>
                  </a:rPr>
                  <a:t>p</a:t>
                </a:r>
                <a:endParaRPr lang="en-US" sz="619" dirty="0"/>
              </a:p>
            </p:txBody>
          </p:sp>
        </p:grpSp>
      </p:grpSp>
      <p:pic>
        <p:nvPicPr>
          <p:cNvPr id="18" name="Picture 17" descr="Screen Shot 2013-12-02 at 07.45.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06040" y="2776477"/>
            <a:ext cx="3966360" cy="1655975"/>
          </a:xfrm>
          <a:prstGeom prst="rect">
            <a:avLst/>
          </a:prstGeom>
        </p:spPr>
      </p:pic>
      <p:sp>
        <p:nvSpPr>
          <p:cNvPr id="19" name="Rectangle 18"/>
          <p:cNvSpPr>
            <a:spLocks noChangeAspect="1"/>
          </p:cNvSpPr>
          <p:nvPr/>
        </p:nvSpPr>
        <p:spPr>
          <a:xfrm>
            <a:off x="3889606" y="2446399"/>
            <a:ext cx="3882794" cy="323165"/>
          </a:xfrm>
          <a:prstGeom prst="rect">
            <a:avLst/>
          </a:prstGeom>
          <a:effectLst>
            <a:outerShdw blurRad="50800" dist="38100" dir="2700000" algn="tl" rotWithShape="0">
              <a:prstClr val="black">
                <a:alpha val="40000"/>
              </a:prstClr>
            </a:outerShdw>
          </a:effectLst>
        </p:spPr>
        <p:txBody>
          <a:bodyPr wrap="none">
            <a:spAutoFit/>
          </a:bodyPr>
          <a:lstStyle/>
          <a:p>
            <a:r>
              <a:rPr lang="de-DE" sz="1500" dirty="0" err="1">
                <a:solidFill>
                  <a:srgbClr val="000090"/>
                </a:solidFill>
                <a:latin typeface="Helvetica"/>
                <a:cs typeface="Helvetica"/>
              </a:rPr>
              <a:t>Electromagnetic</a:t>
            </a:r>
            <a:r>
              <a:rPr lang="de-DE" sz="1500" dirty="0">
                <a:solidFill>
                  <a:srgbClr val="000090"/>
                </a:solidFill>
                <a:latin typeface="Helvetica"/>
                <a:cs typeface="Helvetica"/>
              </a:rPr>
              <a:t> Dipole Response in Nuclei</a:t>
            </a:r>
            <a:endParaRPr lang="en-US" sz="1500" dirty="0">
              <a:solidFill>
                <a:srgbClr val="000090"/>
              </a:solidFill>
            </a:endParaRPr>
          </a:p>
        </p:txBody>
      </p:sp>
      <p:sp>
        <p:nvSpPr>
          <p:cNvPr id="3" name="Date Placeholder 2"/>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defRPr/>
            </a:pPr>
            <a:r>
              <a:rPr lang="en-US" altLang="zh-CN"/>
              <a:t>FU-CB-20220801</a:t>
            </a:r>
            <a:endParaRPr lang="en-US" altLang="zh-CN" dirty="0"/>
          </a:p>
        </p:txBody>
      </p:sp>
      <p:sp>
        <p:nvSpPr>
          <p:cNvPr id="20" name="Slide Number Placeholder 19"/>
          <p:cNvSpPr>
            <a:spLocks noGrp="1"/>
          </p:cNvSpPr>
          <p:nvPr>
            <p:ph type="sldNum" sz="quarter" idx="12"/>
          </p:nvPr>
        </p:nvSpPr>
        <p:spPr/>
        <p:txBody>
          <a:bodyPr/>
          <a:lstStyle/>
          <a:p>
            <a:pPr>
              <a:defRPr/>
            </a:pPr>
            <a:fld id="{E23FAEE1-48F5-4D69-BDD0-B496C360245A}" type="slidenum">
              <a:rPr lang="en-US" altLang="zh-CN" smtClean="0"/>
              <a:pPr>
                <a:defRPr/>
              </a:pPr>
              <a:t>28</a:t>
            </a:fld>
            <a:endParaRPr lang="en-US" altLang="zh-CN"/>
          </a:p>
        </p:txBody>
      </p:sp>
    </p:spTree>
    <p:extLst>
      <p:ext uri="{BB962C8B-B14F-4D97-AF65-F5344CB8AC3E}">
        <p14:creationId xmlns:p14="http://schemas.microsoft.com/office/powerpoint/2010/main" val="269046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86785" y="297656"/>
            <a:ext cx="2733199" cy="628650"/>
          </a:xfrm>
        </p:spPr>
        <p:txBody>
          <a:bodyPr>
            <a:noAutofit/>
          </a:bodyPr>
          <a:lstStyle/>
          <a:p>
            <a:pPr algn="l">
              <a:buClrTx/>
              <a:buSzTx/>
              <a:buFontTx/>
            </a:pPr>
            <a:r>
              <a:rPr lang="zh-CN" altLang="en-US" sz="2400" dirty="0"/>
              <a:t>伽马光源系统：</a:t>
            </a:r>
          </a:p>
        </p:txBody>
      </p:sp>
      <p:pic>
        <p:nvPicPr>
          <p:cNvPr id="34821" name="Picture 2" descr="D:\work\SLEGS-2020\10-28复旦交流\微信图片_20201030142338.png"/>
          <p:cNvPicPr>
            <a:picLocks noChangeAspect="1"/>
          </p:cNvPicPr>
          <p:nvPr/>
        </p:nvPicPr>
        <p:blipFill>
          <a:blip r:embed="rId2"/>
          <a:stretch>
            <a:fillRect/>
          </a:stretch>
        </p:blipFill>
        <p:spPr>
          <a:xfrm>
            <a:off x="1143000" y="929403"/>
            <a:ext cx="6858000" cy="1706165"/>
          </a:xfrm>
          <a:prstGeom prst="rect">
            <a:avLst/>
          </a:prstGeom>
          <a:noFill/>
          <a:ln w="9525">
            <a:noFill/>
          </a:ln>
        </p:spPr>
      </p:pic>
      <p:pic>
        <p:nvPicPr>
          <p:cNvPr id="6" name="图片 5"/>
          <p:cNvPicPr>
            <a:picLocks noChangeAspect="1"/>
          </p:cNvPicPr>
          <p:nvPr/>
        </p:nvPicPr>
        <p:blipFill>
          <a:blip r:embed="rId3" cstate="screen"/>
          <a:stretch>
            <a:fillRect/>
          </a:stretch>
        </p:blipFill>
        <p:spPr>
          <a:xfrm>
            <a:off x="1203960" y="2855119"/>
            <a:ext cx="1321118" cy="1762601"/>
          </a:xfrm>
          <a:prstGeom prst="rect">
            <a:avLst/>
          </a:prstGeom>
          <a:ln>
            <a:solidFill>
              <a:schemeClr val="accent1"/>
            </a:solidFill>
          </a:ln>
        </p:spPr>
      </p:pic>
      <p:pic>
        <p:nvPicPr>
          <p:cNvPr id="7" name="图片 6"/>
          <p:cNvPicPr>
            <a:picLocks noChangeAspect="1"/>
          </p:cNvPicPr>
          <p:nvPr/>
        </p:nvPicPr>
        <p:blipFill>
          <a:blip r:embed="rId4" cstate="screen"/>
          <a:stretch>
            <a:fillRect/>
          </a:stretch>
        </p:blipFill>
        <p:spPr>
          <a:xfrm>
            <a:off x="2944654" y="2855119"/>
            <a:ext cx="2345055" cy="1759268"/>
          </a:xfrm>
          <a:prstGeom prst="rect">
            <a:avLst/>
          </a:prstGeom>
          <a:ln>
            <a:solidFill>
              <a:schemeClr val="accent1"/>
            </a:solidFill>
          </a:ln>
        </p:spPr>
      </p:pic>
      <p:pic>
        <p:nvPicPr>
          <p:cNvPr id="4" name="图片 3"/>
          <p:cNvPicPr>
            <a:picLocks noChangeAspect="1"/>
          </p:cNvPicPr>
          <p:nvPr/>
        </p:nvPicPr>
        <p:blipFill>
          <a:blip r:embed="rId5" cstate="screen"/>
          <a:stretch>
            <a:fillRect/>
          </a:stretch>
        </p:blipFill>
        <p:spPr>
          <a:xfrm>
            <a:off x="5425916" y="2855119"/>
            <a:ext cx="2354580" cy="1766411"/>
          </a:xfrm>
          <a:prstGeom prst="rect">
            <a:avLst/>
          </a:prstGeom>
          <a:ln>
            <a:solidFill>
              <a:schemeClr val="accent1"/>
            </a:solidFill>
          </a:ln>
        </p:spPr>
      </p:pic>
      <p:sp>
        <p:nvSpPr>
          <p:cNvPr id="12" name="燕尾形箭头 11"/>
          <p:cNvSpPr/>
          <p:nvPr/>
        </p:nvSpPr>
        <p:spPr>
          <a:xfrm rot="5400000">
            <a:off x="3742373" y="2443162"/>
            <a:ext cx="633889" cy="372428"/>
          </a:xfrm>
          <a:prstGeom prst="notchedRightArrow">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燕尾形箭头 12"/>
          <p:cNvSpPr/>
          <p:nvPr/>
        </p:nvSpPr>
        <p:spPr>
          <a:xfrm rot="5400000">
            <a:off x="1695450" y="2673191"/>
            <a:ext cx="633889" cy="372428"/>
          </a:xfrm>
          <a:prstGeom prst="notchedRightArrow">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燕尾形箭头 14"/>
          <p:cNvSpPr/>
          <p:nvPr/>
        </p:nvSpPr>
        <p:spPr>
          <a:xfrm rot="5400000">
            <a:off x="6536055" y="2115502"/>
            <a:ext cx="633889" cy="372428"/>
          </a:xfrm>
          <a:prstGeom prst="notchedRightArrow">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文本框 4"/>
          <p:cNvSpPr txBox="1"/>
          <p:nvPr/>
        </p:nvSpPr>
        <p:spPr>
          <a:xfrm>
            <a:off x="1259535" y="4672012"/>
            <a:ext cx="1704314" cy="336374"/>
          </a:xfrm>
          <a:prstGeom prst="rect">
            <a:avLst/>
          </a:prstGeom>
          <a:noFill/>
        </p:spPr>
        <p:txBody>
          <a:bodyPr wrap="none" rtlCol="0" anchor="t">
            <a:spAutoFit/>
          </a:bodyPr>
          <a:lstStyle/>
          <a:p>
            <a:pPr>
              <a:lnSpc>
                <a:spcPct val="150000"/>
              </a:lnSpc>
              <a:buFont typeface="Wingdings" panose="05000000000000000000" charset="0"/>
              <a:buChar char="p"/>
            </a:pPr>
            <a:r>
              <a:rPr lang="zh-CN" altLang="en-US" sz="1200" b="1">
                <a:solidFill>
                  <a:srgbClr val="FF0000"/>
                </a:solidFill>
                <a:sym typeface="+mn-ea"/>
              </a:rPr>
              <a:t>激光光路</a:t>
            </a:r>
            <a:r>
              <a:rPr lang="en-US" altLang="zh-CN" sz="1200" b="1">
                <a:solidFill>
                  <a:srgbClr val="FF0000"/>
                </a:solidFill>
                <a:sym typeface="+mn-ea"/>
              </a:rPr>
              <a:t>@</a:t>
            </a:r>
            <a:r>
              <a:rPr lang="zh-CN" altLang="en-US" sz="1200" b="1">
                <a:solidFill>
                  <a:srgbClr val="FF0000"/>
                </a:solidFill>
                <a:sym typeface="+mn-ea"/>
              </a:rPr>
              <a:t>激光棚屋</a:t>
            </a:r>
            <a:endParaRPr lang="zh-CN" altLang="en-US" sz="1200"/>
          </a:p>
        </p:txBody>
      </p:sp>
      <p:sp>
        <p:nvSpPr>
          <p:cNvPr id="8" name="文本框 7"/>
          <p:cNvSpPr txBox="1"/>
          <p:nvPr/>
        </p:nvSpPr>
        <p:spPr>
          <a:xfrm>
            <a:off x="3171939" y="4768216"/>
            <a:ext cx="2028119" cy="276999"/>
          </a:xfrm>
          <a:prstGeom prst="rect">
            <a:avLst/>
          </a:prstGeom>
          <a:noFill/>
        </p:spPr>
        <p:txBody>
          <a:bodyPr wrap="none" rtlCol="0" anchor="t">
            <a:spAutoFit/>
          </a:bodyPr>
          <a:lstStyle/>
          <a:p>
            <a:r>
              <a:rPr lang="zh-CN" altLang="en-US" sz="1200" b="1" dirty="0">
                <a:solidFill>
                  <a:srgbClr val="FF0000"/>
                </a:solidFill>
                <a:sym typeface="+mn-ea"/>
              </a:rPr>
              <a:t>多通组件部分光路</a:t>
            </a:r>
            <a:r>
              <a:rPr lang="en-US" altLang="zh-CN" sz="1200" b="1" dirty="0">
                <a:solidFill>
                  <a:srgbClr val="FF0000"/>
                </a:solidFill>
                <a:sym typeface="+mn-ea"/>
              </a:rPr>
              <a:t>@</a:t>
            </a:r>
            <a:r>
              <a:rPr lang="zh-CN" altLang="en-US" sz="1200" b="1" dirty="0">
                <a:solidFill>
                  <a:srgbClr val="FF0000"/>
                </a:solidFill>
                <a:sym typeface="+mn-ea"/>
              </a:rPr>
              <a:t>前端区</a:t>
            </a:r>
            <a:endParaRPr lang="zh-CN" altLang="en-US" sz="1200" dirty="0"/>
          </a:p>
        </p:txBody>
      </p:sp>
      <p:sp>
        <p:nvSpPr>
          <p:cNvPr id="9" name="文本框 8"/>
          <p:cNvSpPr txBox="1"/>
          <p:nvPr/>
        </p:nvSpPr>
        <p:spPr>
          <a:xfrm>
            <a:off x="5509106" y="4672012"/>
            <a:ext cx="2182009" cy="336374"/>
          </a:xfrm>
          <a:prstGeom prst="rect">
            <a:avLst/>
          </a:prstGeom>
          <a:noFill/>
        </p:spPr>
        <p:txBody>
          <a:bodyPr wrap="none" rtlCol="0" anchor="t">
            <a:spAutoFit/>
          </a:bodyPr>
          <a:lstStyle/>
          <a:p>
            <a:pPr>
              <a:lnSpc>
                <a:spcPct val="150000"/>
              </a:lnSpc>
            </a:pPr>
            <a:r>
              <a:rPr lang="zh-CN" altLang="en-US" sz="1200" b="1" dirty="0">
                <a:solidFill>
                  <a:srgbClr val="FF0000"/>
                </a:solidFill>
                <a:sym typeface="+mn-ea"/>
              </a:rPr>
              <a:t>相互作用腔部分光路</a:t>
            </a:r>
            <a:r>
              <a:rPr lang="en-US" altLang="zh-CN" sz="1200" b="1" dirty="0">
                <a:solidFill>
                  <a:srgbClr val="FF0000"/>
                </a:solidFill>
                <a:sym typeface="+mn-ea"/>
              </a:rPr>
              <a:t>@</a:t>
            </a:r>
            <a:r>
              <a:rPr lang="zh-CN" altLang="en-US" sz="1200" b="1" dirty="0">
                <a:solidFill>
                  <a:srgbClr val="FF0000"/>
                </a:solidFill>
                <a:sym typeface="+mn-ea"/>
              </a:rPr>
              <a:t>储存环</a:t>
            </a:r>
            <a:endParaRPr lang="zh-CN" altLang="en-US" sz="1200" dirty="0"/>
          </a:p>
        </p:txBody>
      </p:sp>
      <p:sp>
        <p:nvSpPr>
          <p:cNvPr id="10" name="Date Placeholder 9">
            <a:extLst>
              <a:ext uri="{FF2B5EF4-FFF2-40B4-BE49-F238E27FC236}">
                <a16:creationId xmlns:a16="http://schemas.microsoft.com/office/drawing/2014/main" id="{E11DEF82-E52C-EF5A-81CB-8699BFA01ABE}"/>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11" name="Slide Number Placeholder 10">
            <a:extLst>
              <a:ext uri="{FF2B5EF4-FFF2-40B4-BE49-F238E27FC236}">
                <a16:creationId xmlns:a16="http://schemas.microsoft.com/office/drawing/2014/main" id="{762DF642-73F8-8530-D6A1-8E867D033441}"/>
              </a:ext>
            </a:extLst>
          </p:cNvPr>
          <p:cNvSpPr>
            <a:spLocks noGrp="1"/>
          </p:cNvSpPr>
          <p:nvPr>
            <p:ph type="sldNum" sz="quarter" idx="12"/>
          </p:nvPr>
        </p:nvSpPr>
        <p:spPr/>
        <p:txBody>
          <a:bodyPr/>
          <a:lstStyle/>
          <a:p>
            <a:pPr>
              <a:defRPr/>
            </a:pPr>
            <a:fld id="{E23FAEE1-48F5-4D69-BDD0-B496C360245A}" type="slidenum">
              <a:rPr lang="en-US" altLang="zh-CN" smtClean="0"/>
              <a:pPr>
                <a:defRPr/>
              </a:pPr>
              <a:t>29</a:t>
            </a:fld>
            <a:endParaRPr lang="en-US" altLang="zh-C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111A-BB2E-4151-3EDE-29A659B2E3FE}"/>
              </a:ext>
            </a:extLst>
          </p:cNvPr>
          <p:cNvSpPr>
            <a:spLocks noGrp="1"/>
          </p:cNvSpPr>
          <p:nvPr>
            <p:ph type="title"/>
          </p:nvPr>
        </p:nvSpPr>
        <p:spPr/>
        <p:txBody>
          <a:bodyPr/>
          <a:lstStyle/>
          <a:p>
            <a:r>
              <a:rPr lang="en-US" dirty="0" err="1"/>
              <a:t>光子与核物理</a:t>
            </a:r>
            <a:endParaRPr lang="en-US" dirty="0"/>
          </a:p>
        </p:txBody>
      </p:sp>
      <p:sp>
        <p:nvSpPr>
          <p:cNvPr id="4" name="Date Placeholder 3">
            <a:extLst>
              <a:ext uri="{FF2B5EF4-FFF2-40B4-BE49-F238E27FC236}">
                <a16:creationId xmlns:a16="http://schemas.microsoft.com/office/drawing/2014/main" id="{BE0B30CC-984A-C569-F995-297C41BF47F5}"/>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5" name="Slide Number Placeholder 4">
            <a:extLst>
              <a:ext uri="{FF2B5EF4-FFF2-40B4-BE49-F238E27FC236}">
                <a16:creationId xmlns:a16="http://schemas.microsoft.com/office/drawing/2014/main" id="{8F957EE6-B606-C99F-6B90-9E4042B64BD3}"/>
              </a:ext>
            </a:extLst>
          </p:cNvPr>
          <p:cNvSpPr>
            <a:spLocks noGrp="1"/>
          </p:cNvSpPr>
          <p:nvPr>
            <p:ph type="sldNum" sz="quarter" idx="12"/>
          </p:nvPr>
        </p:nvSpPr>
        <p:spPr/>
        <p:txBody>
          <a:bodyPr/>
          <a:lstStyle/>
          <a:p>
            <a:pPr>
              <a:defRPr/>
            </a:pPr>
            <a:fld id="{E23FAEE1-48F5-4D69-BDD0-B496C360245A}" type="slidenum">
              <a:rPr lang="en-US" altLang="zh-CN" smtClean="0"/>
              <a:pPr>
                <a:defRPr/>
              </a:pPr>
              <a:t>3</a:t>
            </a:fld>
            <a:endParaRPr lang="en-US" altLang="zh-CN" dirty="0"/>
          </a:p>
        </p:txBody>
      </p:sp>
      <p:sp>
        <p:nvSpPr>
          <p:cNvPr id="17" name="Content Placeholder 16">
            <a:extLst>
              <a:ext uri="{FF2B5EF4-FFF2-40B4-BE49-F238E27FC236}">
                <a16:creationId xmlns:a16="http://schemas.microsoft.com/office/drawing/2014/main" id="{3A291B86-77F7-5700-35E7-FFD93A105E63}"/>
              </a:ext>
            </a:extLst>
          </p:cNvPr>
          <p:cNvSpPr>
            <a:spLocks noGrp="1"/>
          </p:cNvSpPr>
          <p:nvPr>
            <p:ph idx="1"/>
          </p:nvPr>
        </p:nvSpPr>
        <p:spPr>
          <a:xfrm>
            <a:off x="1544925" y="2043500"/>
            <a:ext cx="2798476" cy="2512817"/>
          </a:xfrm>
          <a:ln>
            <a:solidFill>
              <a:schemeClr val="tx1"/>
            </a:solidFill>
          </a:ln>
        </p:spPr>
        <p:txBody>
          <a:bodyPr>
            <a:normAutofit/>
          </a:bodyPr>
          <a:lstStyle/>
          <a:p>
            <a:r>
              <a:rPr lang="zh-CN" altLang="en-US" dirty="0"/>
              <a:t>原子核能级</a:t>
            </a:r>
            <a:endParaRPr lang="en-US" altLang="zh-CN" dirty="0"/>
          </a:p>
          <a:p>
            <a:pPr lvl="1"/>
            <a:r>
              <a:rPr lang="en-US" altLang="zh-CN" dirty="0"/>
              <a:t>eV</a:t>
            </a:r>
            <a:r>
              <a:rPr lang="zh-CN" altLang="en-US" dirty="0"/>
              <a:t>量级极少数（</a:t>
            </a:r>
            <a:r>
              <a:rPr lang="en-US" altLang="zh-CN" dirty="0"/>
              <a:t>Th229,</a:t>
            </a:r>
            <a:r>
              <a:rPr lang="zh-CN" altLang="en-US" dirty="0"/>
              <a:t> </a:t>
            </a:r>
            <a:r>
              <a:rPr lang="en-US" altLang="zh-CN" dirty="0"/>
              <a:t>~8eV</a:t>
            </a:r>
            <a:r>
              <a:rPr lang="zh-CN" altLang="en-US" dirty="0"/>
              <a:t>； </a:t>
            </a:r>
            <a:r>
              <a:rPr lang="en-US" altLang="zh-CN" dirty="0"/>
              <a:t>U233,</a:t>
            </a:r>
            <a:r>
              <a:rPr lang="zh-CN" altLang="en-US" dirty="0"/>
              <a:t> </a:t>
            </a:r>
            <a:r>
              <a:rPr lang="en-US" altLang="zh-CN" dirty="0"/>
              <a:t>~70eV)</a:t>
            </a:r>
          </a:p>
          <a:p>
            <a:pPr lvl="1"/>
            <a:r>
              <a:rPr lang="zh-CN" altLang="en-US" dirty="0"/>
              <a:t>数十</a:t>
            </a:r>
            <a:r>
              <a:rPr lang="en-US" altLang="zh-CN" dirty="0"/>
              <a:t>/</a:t>
            </a:r>
            <a:r>
              <a:rPr lang="zh-CN" altLang="en-US" dirty="0"/>
              <a:t>百</a:t>
            </a:r>
            <a:r>
              <a:rPr lang="en-US" altLang="zh-CN" dirty="0"/>
              <a:t>keV</a:t>
            </a:r>
            <a:r>
              <a:rPr lang="zh-CN" altLang="en-US" dirty="0"/>
              <a:t>量级（很多）</a:t>
            </a:r>
            <a:endParaRPr lang="en-US" altLang="zh-CN" dirty="0"/>
          </a:p>
          <a:p>
            <a:pPr lvl="1"/>
            <a:r>
              <a:rPr lang="en-US" altLang="zh-CN" dirty="0"/>
              <a:t>MeV</a:t>
            </a:r>
            <a:r>
              <a:rPr lang="zh-CN" altLang="en-US" dirty="0"/>
              <a:t>量级（绝大部分）</a:t>
            </a:r>
            <a:endParaRPr lang="en-US" altLang="zh-CN" dirty="0"/>
          </a:p>
          <a:p>
            <a:endParaRPr lang="en-US" dirty="0"/>
          </a:p>
        </p:txBody>
      </p:sp>
      <p:pic>
        <p:nvPicPr>
          <p:cNvPr id="22" name="Content Placeholder 13">
            <a:extLst>
              <a:ext uri="{FF2B5EF4-FFF2-40B4-BE49-F238E27FC236}">
                <a16:creationId xmlns:a16="http://schemas.microsoft.com/office/drawing/2014/main" id="{AA864348-3043-8B25-C028-A1DCEE675B14}"/>
              </a:ext>
            </a:extLst>
          </p:cNvPr>
          <p:cNvPicPr>
            <a:picLocks noChangeAspect="1"/>
          </p:cNvPicPr>
          <p:nvPr/>
        </p:nvPicPr>
        <p:blipFill>
          <a:blip r:embed="rId2"/>
          <a:stretch>
            <a:fillRect/>
          </a:stretch>
        </p:blipFill>
        <p:spPr>
          <a:xfrm>
            <a:off x="1428750" y="1083826"/>
            <a:ext cx="6370261" cy="916424"/>
          </a:xfrm>
          <a:prstGeom prst="rect">
            <a:avLst/>
          </a:prstGeom>
        </p:spPr>
      </p:pic>
      <p:sp>
        <p:nvSpPr>
          <p:cNvPr id="8" name="TextBox 7">
            <a:extLst>
              <a:ext uri="{FF2B5EF4-FFF2-40B4-BE49-F238E27FC236}">
                <a16:creationId xmlns:a16="http://schemas.microsoft.com/office/drawing/2014/main" id="{6477DBF8-AAFF-F34E-B45A-0F0D1D9EC180}"/>
              </a:ext>
            </a:extLst>
          </p:cNvPr>
          <p:cNvSpPr txBox="1"/>
          <p:nvPr/>
        </p:nvSpPr>
        <p:spPr>
          <a:xfrm>
            <a:off x="4800601" y="2041476"/>
            <a:ext cx="3011489" cy="2500941"/>
          </a:xfrm>
          <a:prstGeom prst="rect">
            <a:avLst/>
          </a:prstGeom>
          <a:noFill/>
          <a:ln>
            <a:solidFill>
              <a:schemeClr val="tx1"/>
            </a:solidFill>
          </a:ln>
        </p:spPr>
        <p:txBody>
          <a:bodyPr wrap="square">
            <a:spAutoFit/>
          </a:bodyPr>
          <a:lstStyle/>
          <a:p>
            <a:pPr marL="342900" indent="-342900" algn="l">
              <a:lnSpc>
                <a:spcPct val="110000"/>
              </a:lnSpc>
              <a:buFont typeface="Arial" panose="020B0604020202020204" pitchFamily="34" charset="0"/>
              <a:buChar char="•"/>
            </a:pPr>
            <a:r>
              <a:rPr lang="zh-CN" altLang="en-US" sz="2400" dirty="0"/>
              <a:t>强激光（</a:t>
            </a:r>
            <a:r>
              <a:rPr lang="en-US" altLang="zh-CN" sz="2400" dirty="0"/>
              <a:t>eV</a:t>
            </a:r>
            <a:r>
              <a:rPr lang="zh-CN" altLang="en-US" sz="2400" dirty="0"/>
              <a:t>量级光子）间接效应</a:t>
            </a:r>
            <a:endParaRPr lang="en-US" altLang="zh-CN" sz="2400" dirty="0"/>
          </a:p>
          <a:p>
            <a:pPr marL="342900" indent="-342900" algn="l">
              <a:lnSpc>
                <a:spcPct val="110000"/>
              </a:lnSpc>
              <a:buFont typeface="Arial" panose="020B0604020202020204" pitchFamily="34" charset="0"/>
              <a:buChar char="•"/>
            </a:pPr>
            <a:r>
              <a:rPr lang="en-US" altLang="zh-CN" sz="2400" dirty="0"/>
              <a:t>X-</a:t>
            </a:r>
            <a:r>
              <a:rPr lang="zh-CN" altLang="en-US" sz="2400" dirty="0"/>
              <a:t>射线 </a:t>
            </a:r>
            <a:r>
              <a:rPr lang="en-US" altLang="zh-CN" sz="2400" dirty="0"/>
              <a:t>keV</a:t>
            </a:r>
            <a:r>
              <a:rPr lang="zh-CN" altLang="en-US" sz="2400" dirty="0"/>
              <a:t> 直接效应</a:t>
            </a:r>
            <a:endParaRPr lang="en-US" altLang="zh-CN" sz="2400" dirty="0"/>
          </a:p>
          <a:p>
            <a:pPr marL="342900" indent="-342900" algn="l">
              <a:lnSpc>
                <a:spcPct val="110000"/>
              </a:lnSpc>
              <a:buFont typeface="Arial" panose="020B0604020202020204" pitchFamily="34" charset="0"/>
              <a:buChar char="•"/>
            </a:pPr>
            <a:r>
              <a:rPr lang="zh-CN" altLang="en-US" sz="2400" dirty="0"/>
              <a:t>𝛄</a:t>
            </a:r>
            <a:r>
              <a:rPr lang="en-US" altLang="zh-CN" sz="2400" dirty="0"/>
              <a:t>-</a:t>
            </a:r>
            <a:r>
              <a:rPr lang="zh-CN" altLang="en-US" sz="2400" dirty="0"/>
              <a:t>射线 </a:t>
            </a:r>
            <a:r>
              <a:rPr lang="en-US" altLang="zh-CN" sz="2400" dirty="0"/>
              <a:t>keV-MeV</a:t>
            </a:r>
            <a:r>
              <a:rPr lang="zh-CN" altLang="en-US" sz="2400" dirty="0"/>
              <a:t> 直接效应</a:t>
            </a:r>
            <a:endParaRPr lang="en-US" altLang="zh-CN" sz="2400" dirty="0"/>
          </a:p>
        </p:txBody>
      </p:sp>
    </p:spTree>
    <p:extLst>
      <p:ext uri="{BB962C8B-B14F-4D97-AF65-F5344CB8AC3E}">
        <p14:creationId xmlns:p14="http://schemas.microsoft.com/office/powerpoint/2010/main" val="3254915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17771" y="189548"/>
            <a:ext cx="6172200" cy="438150"/>
          </a:xfrm>
        </p:spPr>
        <p:txBody>
          <a:bodyPr>
            <a:normAutofit fontScale="90000"/>
          </a:bodyPr>
          <a:lstStyle/>
          <a:p>
            <a:pPr defTabSz="685800">
              <a:lnSpc>
                <a:spcPct val="90000"/>
              </a:lnSpc>
            </a:pPr>
            <a:r>
              <a:rPr lang="en-US" altLang="zh-CN">
                <a:sym typeface="+mn-ea"/>
              </a:rPr>
              <a:t>3</a:t>
            </a:r>
            <a:r>
              <a:rPr lang="zh-CN" altLang="en-US">
                <a:sym typeface="+mn-ea"/>
              </a:rPr>
              <a:t>、伽马实验系统：</a:t>
            </a:r>
            <a:endParaRPr lang="zh-CN" altLang="en-US" sz="1800" dirty="0"/>
          </a:p>
        </p:txBody>
      </p:sp>
      <p:sp>
        <p:nvSpPr>
          <p:cNvPr id="3" name="文本框 2"/>
          <p:cNvSpPr txBox="1"/>
          <p:nvPr/>
        </p:nvSpPr>
        <p:spPr>
          <a:xfrm>
            <a:off x="3900488" y="267177"/>
            <a:ext cx="4035266" cy="830997"/>
          </a:xfrm>
          <a:prstGeom prst="rect">
            <a:avLst/>
          </a:prstGeom>
          <a:noFill/>
        </p:spPr>
        <p:txBody>
          <a:bodyPr wrap="square" rtlCol="0">
            <a:spAutoFit/>
          </a:bodyPr>
          <a:lstStyle/>
          <a:p>
            <a:pPr lvl="0" algn="ctr">
              <a:buClrTx/>
              <a:buSzTx/>
              <a:buFontTx/>
            </a:pPr>
            <a:r>
              <a:rPr lang="zh-CN" altLang="en-US" sz="2400" b="1" dirty="0">
                <a:sym typeface="+mn-ea"/>
              </a:rPr>
              <a:t>实验站设备</a:t>
            </a:r>
            <a:r>
              <a:rPr lang="en-US" altLang="zh-CN" sz="2400" b="1" dirty="0">
                <a:sym typeface="+mn-ea"/>
              </a:rPr>
              <a:t>n</a:t>
            </a:r>
            <a:r>
              <a:rPr lang="zh-CN" altLang="en-US" sz="2400" b="1" dirty="0">
                <a:sym typeface="+mn-ea"/>
              </a:rPr>
              <a:t>/</a:t>
            </a:r>
            <a:r>
              <a:rPr lang="en-US" altLang="zh-CN" sz="2400" b="1" dirty="0">
                <a:sym typeface="+mn-ea"/>
              </a:rPr>
              <a:t>γ/</a:t>
            </a:r>
            <a:r>
              <a:rPr lang="en-US" altLang="zh-CN" sz="2400" b="1" dirty="0">
                <a:sym typeface="Symbol" panose="05050102010706020507" charset="0"/>
              </a:rPr>
              <a:t></a:t>
            </a:r>
            <a:r>
              <a:rPr lang="en-US" altLang="zh-CN" sz="2400" b="1" dirty="0">
                <a:sym typeface="+mn-ea"/>
              </a:rPr>
              <a:t> </a:t>
            </a:r>
            <a:r>
              <a:rPr lang="zh-CN" altLang="en-US" sz="2400" b="1" dirty="0">
                <a:sym typeface="+mn-ea"/>
              </a:rPr>
              <a:t>谱仪，探测器电子学/数据获取 </a:t>
            </a:r>
          </a:p>
        </p:txBody>
      </p:sp>
      <p:pic>
        <p:nvPicPr>
          <p:cNvPr id="4" name="图片 3" descr="C:/Users/wang/AppData/Local/Temp/picturecompress_20211218132103/output_1.pngoutput_1"/>
          <p:cNvPicPr>
            <a:picLocks noChangeAspect="1"/>
          </p:cNvPicPr>
          <p:nvPr/>
        </p:nvPicPr>
        <p:blipFill>
          <a:blip r:embed="rId2" cstate="screen"/>
          <a:stretch>
            <a:fillRect/>
          </a:stretch>
        </p:blipFill>
        <p:spPr>
          <a:xfrm>
            <a:off x="5814060" y="2625566"/>
            <a:ext cx="1851660" cy="2469833"/>
          </a:xfrm>
          <a:prstGeom prst="rect">
            <a:avLst/>
          </a:prstGeom>
          <a:ln>
            <a:solidFill>
              <a:schemeClr val="accent1"/>
            </a:solidFill>
          </a:ln>
        </p:spPr>
      </p:pic>
      <p:pic>
        <p:nvPicPr>
          <p:cNvPr id="5" name="图片 4" descr="C:/Users/wang/AppData/Local/Temp/picturecompress_20211218132400/output_1.pngoutput_1"/>
          <p:cNvPicPr>
            <a:picLocks noChangeAspect="1"/>
          </p:cNvPicPr>
          <p:nvPr/>
        </p:nvPicPr>
        <p:blipFill>
          <a:blip r:embed="rId3" cstate="screen"/>
          <a:stretch>
            <a:fillRect/>
          </a:stretch>
        </p:blipFill>
        <p:spPr>
          <a:xfrm>
            <a:off x="4191953" y="2783205"/>
            <a:ext cx="1466850" cy="1100138"/>
          </a:xfrm>
          <a:prstGeom prst="rect">
            <a:avLst/>
          </a:prstGeom>
          <a:ln>
            <a:solidFill>
              <a:schemeClr val="accent1"/>
            </a:solidFill>
          </a:ln>
        </p:spPr>
      </p:pic>
      <p:pic>
        <p:nvPicPr>
          <p:cNvPr id="6" name="图片 5" descr="C:/Users/wang/AppData/Local/Temp/picturecompress_20211218132423/output_1.pngoutput_1"/>
          <p:cNvPicPr>
            <a:picLocks noChangeAspect="1"/>
          </p:cNvPicPr>
          <p:nvPr/>
        </p:nvPicPr>
        <p:blipFill>
          <a:blip r:embed="rId4" cstate="screen"/>
          <a:stretch>
            <a:fillRect/>
          </a:stretch>
        </p:blipFill>
        <p:spPr>
          <a:xfrm>
            <a:off x="2681764" y="2799874"/>
            <a:ext cx="1464469" cy="1098233"/>
          </a:xfrm>
          <a:prstGeom prst="rect">
            <a:avLst/>
          </a:prstGeom>
          <a:ln>
            <a:solidFill>
              <a:schemeClr val="accent1"/>
            </a:solidFill>
          </a:ln>
        </p:spPr>
      </p:pic>
      <p:pic>
        <p:nvPicPr>
          <p:cNvPr id="8" name="图片 7"/>
          <p:cNvPicPr>
            <a:picLocks noChangeAspect="1"/>
          </p:cNvPicPr>
          <p:nvPr/>
        </p:nvPicPr>
        <p:blipFill>
          <a:blip r:embed="rId5" cstate="screen"/>
          <a:stretch>
            <a:fillRect/>
          </a:stretch>
        </p:blipFill>
        <p:spPr>
          <a:xfrm>
            <a:off x="1169670" y="3921919"/>
            <a:ext cx="1466850" cy="1086326"/>
          </a:xfrm>
          <a:prstGeom prst="rect">
            <a:avLst/>
          </a:prstGeom>
          <a:ln>
            <a:solidFill>
              <a:schemeClr val="accent1"/>
            </a:solidFill>
          </a:ln>
        </p:spPr>
      </p:pic>
      <p:pic>
        <p:nvPicPr>
          <p:cNvPr id="10" name="图片 9" descr="伽马垃圾桶-1"/>
          <p:cNvPicPr>
            <a:picLocks noChangeAspect="1"/>
          </p:cNvPicPr>
          <p:nvPr/>
        </p:nvPicPr>
        <p:blipFill>
          <a:blip r:embed="rId6" cstate="screen"/>
          <a:stretch>
            <a:fillRect/>
          </a:stretch>
        </p:blipFill>
        <p:spPr>
          <a:xfrm>
            <a:off x="2681764" y="3921919"/>
            <a:ext cx="1463993" cy="1087755"/>
          </a:xfrm>
          <a:prstGeom prst="rect">
            <a:avLst/>
          </a:prstGeom>
          <a:ln>
            <a:solidFill>
              <a:schemeClr val="accent1"/>
            </a:solidFill>
          </a:ln>
        </p:spPr>
      </p:pic>
      <p:pic>
        <p:nvPicPr>
          <p:cNvPr id="11" name="图片 10" descr="3He计数器谱仪"/>
          <p:cNvPicPr>
            <a:picLocks noChangeAspect="1"/>
          </p:cNvPicPr>
          <p:nvPr/>
        </p:nvPicPr>
        <p:blipFill>
          <a:blip r:embed="rId7" cstate="screen"/>
          <a:stretch>
            <a:fillRect/>
          </a:stretch>
        </p:blipFill>
        <p:spPr>
          <a:xfrm>
            <a:off x="1169670" y="2787492"/>
            <a:ext cx="1466374" cy="1110139"/>
          </a:xfrm>
          <a:prstGeom prst="rect">
            <a:avLst/>
          </a:prstGeom>
          <a:ln>
            <a:solidFill>
              <a:schemeClr val="accent1"/>
            </a:solidFill>
          </a:ln>
        </p:spPr>
      </p:pic>
      <p:pic>
        <p:nvPicPr>
          <p:cNvPr id="12" name="图片 11"/>
          <p:cNvPicPr>
            <a:picLocks noChangeAspect="1"/>
          </p:cNvPicPr>
          <p:nvPr/>
        </p:nvPicPr>
        <p:blipFill>
          <a:blip r:embed="rId8" cstate="screen"/>
          <a:stretch>
            <a:fillRect/>
          </a:stretch>
        </p:blipFill>
        <p:spPr>
          <a:xfrm>
            <a:off x="1601629" y="712470"/>
            <a:ext cx="5687378" cy="1827848"/>
          </a:xfrm>
          <a:prstGeom prst="rect">
            <a:avLst/>
          </a:prstGeom>
        </p:spPr>
      </p:pic>
      <p:pic>
        <p:nvPicPr>
          <p:cNvPr id="13" name="图片 12" descr="C:/Users/wang/AppData/Local/Temp/picturecompress_20211218134435/output_1.pngoutput_1"/>
          <p:cNvPicPr>
            <a:picLocks noChangeAspect="1"/>
          </p:cNvPicPr>
          <p:nvPr/>
        </p:nvPicPr>
        <p:blipFill>
          <a:blip r:embed="rId9" cstate="screen"/>
          <a:stretch>
            <a:fillRect/>
          </a:stretch>
        </p:blipFill>
        <p:spPr>
          <a:xfrm flipH="1">
            <a:off x="4193858" y="3906203"/>
            <a:ext cx="862489" cy="1119664"/>
          </a:xfrm>
          <a:prstGeom prst="rect">
            <a:avLst/>
          </a:prstGeom>
        </p:spPr>
      </p:pic>
      <p:pic>
        <p:nvPicPr>
          <p:cNvPr id="14" name="图片 13" descr="C:/Users/wang/AppData/Local/Temp/picturecompress_20211218134608/output_1.pngoutput_1"/>
          <p:cNvPicPr>
            <a:picLocks noChangeAspect="1"/>
          </p:cNvPicPr>
          <p:nvPr/>
        </p:nvPicPr>
        <p:blipFill>
          <a:blip r:embed="rId10" cstate="screen"/>
          <a:stretch>
            <a:fillRect/>
          </a:stretch>
        </p:blipFill>
        <p:spPr>
          <a:xfrm>
            <a:off x="5112067" y="4493419"/>
            <a:ext cx="498158" cy="514826"/>
          </a:xfrm>
          <a:prstGeom prst="rect">
            <a:avLst/>
          </a:prstGeom>
        </p:spPr>
      </p:pic>
      <p:sp>
        <p:nvSpPr>
          <p:cNvPr id="15" name="文本框 14"/>
          <p:cNvSpPr txBox="1"/>
          <p:nvPr/>
        </p:nvSpPr>
        <p:spPr>
          <a:xfrm>
            <a:off x="1572709" y="3676650"/>
            <a:ext cx="1007007" cy="230832"/>
          </a:xfrm>
          <a:prstGeom prst="rect">
            <a:avLst/>
          </a:prstGeom>
          <a:solidFill>
            <a:schemeClr val="accent5">
              <a:lumMod val="20000"/>
              <a:lumOff val="80000"/>
            </a:schemeClr>
          </a:solidFill>
        </p:spPr>
        <p:txBody>
          <a:bodyPr wrap="none" rtlCol="0" anchor="t">
            <a:spAutoFit/>
          </a:bodyPr>
          <a:lstStyle/>
          <a:p>
            <a:pPr algn="ctr">
              <a:buClrTx/>
              <a:buSzTx/>
              <a:buFontTx/>
            </a:pPr>
            <a:r>
              <a:rPr lang="en-US" altLang="zh-CN" sz="900" b="1" dirty="0">
                <a:solidFill>
                  <a:srgbClr val="FF0000"/>
                </a:solidFill>
                <a:latin typeface="Arial" panose="020B0604020202020204"/>
                <a:ea typeface="微软雅黑" panose="020B0503020204020204" charset="-122"/>
                <a:sym typeface="+mn-ea"/>
              </a:rPr>
              <a:t>4</a:t>
            </a:r>
            <a:r>
              <a:rPr lang="en-US" altLang="zh-CN" sz="900" b="1" dirty="0">
                <a:solidFill>
                  <a:srgbClr val="FF0000"/>
                </a:solidFill>
                <a:latin typeface="Arial" panose="020B0604020202020204"/>
                <a:ea typeface="微软雅黑" panose="020B0503020204020204" charset="-122"/>
                <a:sym typeface="Symbol" panose="05050102010706020507" charset="0"/>
              </a:rPr>
              <a:t></a:t>
            </a:r>
            <a:r>
              <a:rPr lang="zh-CN" altLang="en-US" sz="900" b="1" dirty="0">
                <a:solidFill>
                  <a:srgbClr val="FF0000"/>
                </a:solidFill>
                <a:latin typeface="Arial" panose="020B0604020202020204"/>
                <a:ea typeface="微软雅黑" panose="020B0503020204020204" charset="-122"/>
                <a:sym typeface="Symbol" panose="05050102010706020507" charset="0"/>
              </a:rPr>
              <a:t>平坦效率谱仪</a:t>
            </a:r>
          </a:p>
        </p:txBody>
      </p:sp>
      <p:sp>
        <p:nvSpPr>
          <p:cNvPr id="16" name="文本框 15"/>
          <p:cNvSpPr txBox="1"/>
          <p:nvPr/>
        </p:nvSpPr>
        <p:spPr>
          <a:xfrm>
            <a:off x="3172979" y="3705701"/>
            <a:ext cx="992580" cy="230832"/>
          </a:xfrm>
          <a:prstGeom prst="rect">
            <a:avLst/>
          </a:prstGeom>
          <a:solidFill>
            <a:schemeClr val="accent5">
              <a:lumMod val="20000"/>
              <a:lumOff val="80000"/>
            </a:schemeClr>
          </a:solidFill>
        </p:spPr>
        <p:txBody>
          <a:bodyPr wrap="none" rtlCol="0" anchor="t">
            <a:spAutoFit/>
          </a:bodyPr>
          <a:lstStyle/>
          <a:p>
            <a:pPr algn="ctr">
              <a:buClrTx/>
              <a:buSzTx/>
              <a:buFontTx/>
            </a:pPr>
            <a:r>
              <a:rPr lang="zh-CN" altLang="en-US" sz="900" b="1" dirty="0">
                <a:solidFill>
                  <a:srgbClr val="FF0000"/>
                </a:solidFill>
                <a:latin typeface="Arial" panose="020B0604020202020204"/>
                <a:ea typeface="微软雅黑" panose="020B0503020204020204" charset="-122"/>
                <a:sym typeface="+mn-ea"/>
              </a:rPr>
              <a:t>核共振荧光</a:t>
            </a:r>
            <a:r>
              <a:rPr lang="zh-CN" altLang="en-US" sz="900" b="1" dirty="0">
                <a:solidFill>
                  <a:srgbClr val="FF0000"/>
                </a:solidFill>
                <a:latin typeface="Arial" panose="020B0604020202020204"/>
                <a:ea typeface="微软雅黑" panose="020B0503020204020204" charset="-122"/>
                <a:sym typeface="Symbol" panose="05050102010706020507" charset="0"/>
              </a:rPr>
              <a:t>谱仪</a:t>
            </a:r>
          </a:p>
        </p:txBody>
      </p:sp>
      <p:sp>
        <p:nvSpPr>
          <p:cNvPr id="17" name="文本框 16"/>
          <p:cNvSpPr txBox="1"/>
          <p:nvPr/>
        </p:nvSpPr>
        <p:spPr>
          <a:xfrm>
            <a:off x="4814695" y="3705701"/>
            <a:ext cx="877163" cy="230832"/>
          </a:xfrm>
          <a:prstGeom prst="rect">
            <a:avLst/>
          </a:prstGeom>
          <a:solidFill>
            <a:schemeClr val="accent5">
              <a:lumMod val="20000"/>
              <a:lumOff val="80000"/>
            </a:schemeClr>
          </a:solidFill>
        </p:spPr>
        <p:txBody>
          <a:bodyPr wrap="none" rtlCol="0" anchor="t">
            <a:spAutoFit/>
          </a:bodyPr>
          <a:lstStyle/>
          <a:p>
            <a:pPr algn="ctr">
              <a:buClrTx/>
              <a:buSzTx/>
              <a:buFontTx/>
            </a:pPr>
            <a:r>
              <a:rPr lang="zh-CN" altLang="en-US" sz="900" b="1" dirty="0">
                <a:solidFill>
                  <a:srgbClr val="FF0000"/>
                </a:solidFill>
                <a:latin typeface="Arial" panose="020B0604020202020204"/>
                <a:ea typeface="微软雅黑" panose="020B0503020204020204" charset="-122"/>
                <a:sym typeface="+mn-ea"/>
              </a:rPr>
              <a:t>带电粒子</a:t>
            </a:r>
            <a:r>
              <a:rPr lang="zh-CN" altLang="en-US" sz="900" b="1" dirty="0">
                <a:solidFill>
                  <a:srgbClr val="FF0000"/>
                </a:solidFill>
                <a:latin typeface="Arial" panose="020B0604020202020204"/>
                <a:ea typeface="微软雅黑" panose="020B0503020204020204" charset="-122"/>
                <a:sym typeface="Symbol" panose="05050102010706020507" charset="0"/>
              </a:rPr>
              <a:t>谱仪</a:t>
            </a:r>
          </a:p>
        </p:txBody>
      </p:sp>
      <p:sp>
        <p:nvSpPr>
          <p:cNvPr id="18" name="文本框 17"/>
          <p:cNvSpPr txBox="1"/>
          <p:nvPr/>
        </p:nvSpPr>
        <p:spPr>
          <a:xfrm>
            <a:off x="1634215" y="4785836"/>
            <a:ext cx="992580" cy="230832"/>
          </a:xfrm>
          <a:prstGeom prst="rect">
            <a:avLst/>
          </a:prstGeom>
          <a:solidFill>
            <a:schemeClr val="accent5">
              <a:lumMod val="20000"/>
              <a:lumOff val="80000"/>
            </a:schemeClr>
          </a:solidFill>
        </p:spPr>
        <p:txBody>
          <a:bodyPr wrap="none" rtlCol="0" anchor="t">
            <a:spAutoFit/>
          </a:bodyPr>
          <a:lstStyle/>
          <a:p>
            <a:pPr algn="ctr">
              <a:buClrTx/>
              <a:buSzTx/>
              <a:buFontTx/>
            </a:pPr>
            <a:r>
              <a:rPr lang="zh-CN" altLang="en-US" sz="900" b="1" dirty="0">
                <a:solidFill>
                  <a:srgbClr val="FF0000"/>
                </a:solidFill>
                <a:latin typeface="Arial" panose="020B0604020202020204"/>
                <a:ea typeface="微软雅黑" panose="020B0503020204020204" charset="-122"/>
                <a:sym typeface="+mn-ea"/>
              </a:rPr>
              <a:t>伽马束斑监测器</a:t>
            </a:r>
            <a:endParaRPr lang="zh-CN" altLang="en-US" sz="900" b="1" dirty="0">
              <a:solidFill>
                <a:srgbClr val="FF0000"/>
              </a:solidFill>
              <a:latin typeface="Arial" panose="020B0604020202020204"/>
              <a:ea typeface="微软雅黑" panose="020B0503020204020204" charset="-122"/>
              <a:sym typeface="Symbol" panose="05050102010706020507" charset="0"/>
            </a:endParaRPr>
          </a:p>
        </p:txBody>
      </p:sp>
      <p:sp>
        <p:nvSpPr>
          <p:cNvPr id="19" name="文本框 18"/>
          <p:cNvSpPr txBox="1"/>
          <p:nvPr/>
        </p:nvSpPr>
        <p:spPr>
          <a:xfrm>
            <a:off x="3292206" y="4801553"/>
            <a:ext cx="761747" cy="230832"/>
          </a:xfrm>
          <a:prstGeom prst="rect">
            <a:avLst/>
          </a:prstGeom>
          <a:solidFill>
            <a:schemeClr val="accent5">
              <a:lumMod val="20000"/>
              <a:lumOff val="80000"/>
            </a:schemeClr>
          </a:solidFill>
        </p:spPr>
        <p:txBody>
          <a:bodyPr wrap="none" rtlCol="0" anchor="t">
            <a:spAutoFit/>
          </a:bodyPr>
          <a:lstStyle/>
          <a:p>
            <a:pPr algn="ctr">
              <a:buClrTx/>
              <a:buSzTx/>
              <a:buFontTx/>
            </a:pPr>
            <a:r>
              <a:rPr lang="zh-CN" altLang="en-US" sz="900" b="1" dirty="0">
                <a:solidFill>
                  <a:srgbClr val="FF0000"/>
                </a:solidFill>
                <a:latin typeface="Arial" panose="020B0604020202020204"/>
                <a:ea typeface="微软雅黑" panose="020B0503020204020204" charset="-122"/>
                <a:sym typeface="+mn-ea"/>
              </a:rPr>
              <a:t>伽马垃圾桶</a:t>
            </a:r>
            <a:endParaRPr lang="zh-CN" altLang="en-US" sz="900" b="1" dirty="0">
              <a:solidFill>
                <a:srgbClr val="FF0000"/>
              </a:solidFill>
              <a:latin typeface="Arial" panose="020B0604020202020204"/>
              <a:ea typeface="微软雅黑" panose="020B0503020204020204" charset="-122"/>
              <a:sym typeface="Symbol" panose="05050102010706020507" charset="0"/>
            </a:endParaRPr>
          </a:p>
        </p:txBody>
      </p:sp>
      <p:sp>
        <p:nvSpPr>
          <p:cNvPr id="20" name="文本框 19"/>
          <p:cNvSpPr txBox="1"/>
          <p:nvPr/>
        </p:nvSpPr>
        <p:spPr>
          <a:xfrm>
            <a:off x="4922328" y="3992404"/>
            <a:ext cx="877163" cy="415498"/>
          </a:xfrm>
          <a:prstGeom prst="rect">
            <a:avLst/>
          </a:prstGeom>
          <a:solidFill>
            <a:schemeClr val="accent5">
              <a:lumMod val="20000"/>
              <a:lumOff val="80000"/>
            </a:schemeClr>
          </a:solidFill>
        </p:spPr>
        <p:txBody>
          <a:bodyPr wrap="none" rtlCol="0" anchor="t">
            <a:spAutoFit/>
          </a:bodyPr>
          <a:lstStyle/>
          <a:p>
            <a:pPr algn="ctr">
              <a:buClrTx/>
              <a:buSzTx/>
              <a:buFontTx/>
            </a:pPr>
            <a:r>
              <a:rPr lang="zh-CN" altLang="en-US" sz="900" b="1" dirty="0">
                <a:solidFill>
                  <a:srgbClr val="FF0000"/>
                </a:solidFill>
                <a:latin typeface="Arial" panose="020B0604020202020204"/>
                <a:ea typeface="微软雅黑" panose="020B0503020204020204" charset="-122"/>
                <a:sym typeface="+mn-ea"/>
              </a:rPr>
              <a:t>飞行时间</a:t>
            </a:r>
            <a:r>
              <a:rPr lang="zh-CN" altLang="en-US" sz="900" b="1" dirty="0">
                <a:solidFill>
                  <a:srgbClr val="FF0000"/>
                </a:solidFill>
                <a:latin typeface="Arial" panose="020B0604020202020204"/>
                <a:ea typeface="微软雅黑" panose="020B0503020204020204" charset="-122"/>
                <a:sym typeface="Symbol" panose="05050102010706020507" charset="0"/>
              </a:rPr>
              <a:t>谱仪</a:t>
            </a:r>
          </a:p>
          <a:p>
            <a:pPr algn="ctr">
              <a:buClrTx/>
              <a:buSzTx/>
              <a:buFontTx/>
            </a:pPr>
            <a:r>
              <a:rPr lang="zh-CN" altLang="en-US" sz="600" b="1" dirty="0">
                <a:solidFill>
                  <a:srgbClr val="FF0000"/>
                </a:solidFill>
                <a:latin typeface="Arial" panose="020B0604020202020204"/>
                <a:ea typeface="微软雅黑" panose="020B0503020204020204" charset="-122"/>
                <a:sym typeface="Symbol" panose="05050102010706020507" charset="0"/>
              </a:rPr>
              <a:t>空间限制</a:t>
            </a:r>
          </a:p>
          <a:p>
            <a:pPr algn="ctr">
              <a:buClrTx/>
              <a:buSzTx/>
              <a:buFontTx/>
            </a:pPr>
            <a:r>
              <a:rPr lang="zh-CN" altLang="en-US" sz="600" b="1" dirty="0">
                <a:solidFill>
                  <a:srgbClr val="FF0000"/>
                </a:solidFill>
                <a:latin typeface="Arial" panose="020B0604020202020204"/>
                <a:ea typeface="微软雅黑" panose="020B0503020204020204" charset="-122"/>
                <a:sym typeface="Symbol" panose="05050102010706020507" charset="0"/>
              </a:rPr>
              <a:t>暂未组装</a:t>
            </a:r>
          </a:p>
        </p:txBody>
      </p:sp>
      <p:sp>
        <p:nvSpPr>
          <p:cNvPr id="21" name="文本框 20"/>
          <p:cNvSpPr txBox="1"/>
          <p:nvPr/>
        </p:nvSpPr>
        <p:spPr>
          <a:xfrm>
            <a:off x="5944056" y="2740819"/>
            <a:ext cx="1268296" cy="230832"/>
          </a:xfrm>
          <a:prstGeom prst="rect">
            <a:avLst/>
          </a:prstGeom>
          <a:solidFill>
            <a:schemeClr val="accent5">
              <a:lumMod val="20000"/>
              <a:lumOff val="80000"/>
            </a:schemeClr>
          </a:solidFill>
        </p:spPr>
        <p:txBody>
          <a:bodyPr wrap="none" rtlCol="0" anchor="t">
            <a:spAutoFit/>
          </a:bodyPr>
          <a:lstStyle/>
          <a:p>
            <a:pPr algn="ctr">
              <a:buClrTx/>
              <a:buSzTx/>
              <a:buFontTx/>
            </a:pPr>
            <a:r>
              <a:rPr lang="en-US" sz="900" b="1" dirty="0">
                <a:solidFill>
                  <a:srgbClr val="FF0000"/>
                </a:solidFill>
                <a:latin typeface="Arial" panose="020B0604020202020204"/>
                <a:ea typeface="微软雅黑" panose="020B0503020204020204" charset="-122"/>
                <a:sym typeface="+mn-ea"/>
              </a:rPr>
              <a:t>SLEGS</a:t>
            </a:r>
            <a:r>
              <a:rPr lang="zh-CN" altLang="en-US" sz="900" b="1" dirty="0">
                <a:solidFill>
                  <a:srgbClr val="FF0000"/>
                </a:solidFill>
                <a:latin typeface="Arial" panose="020B0604020202020204"/>
                <a:ea typeface="微软雅黑" panose="020B0503020204020204" charset="-122"/>
                <a:sym typeface="+mn-ea"/>
              </a:rPr>
              <a:t>光束线站全景</a:t>
            </a:r>
          </a:p>
        </p:txBody>
      </p:sp>
      <p:sp>
        <p:nvSpPr>
          <p:cNvPr id="22" name="六角星 21"/>
          <p:cNvSpPr/>
          <p:nvPr/>
        </p:nvSpPr>
        <p:spPr>
          <a:xfrm>
            <a:off x="5665946" y="2896077"/>
            <a:ext cx="1597343" cy="2241709"/>
          </a:xfrm>
          <a:prstGeom prst="star6">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Date Placeholder 6">
            <a:extLst>
              <a:ext uri="{FF2B5EF4-FFF2-40B4-BE49-F238E27FC236}">
                <a16:creationId xmlns:a16="http://schemas.microsoft.com/office/drawing/2014/main" id="{C4E1D783-6C7E-E699-AFC8-D278C9AE9D7F}"/>
              </a:ext>
            </a:extLst>
          </p:cNvPr>
          <p:cNvSpPr>
            <a:spLocks noGrp="1"/>
          </p:cNvSpPr>
          <p:nvPr>
            <p:ph type="dt" sz="half" idx="10"/>
          </p:nvPr>
        </p:nvSpPr>
        <p:spPr/>
        <p:txBody>
          <a:bodyPr/>
          <a:lstStyle/>
          <a:p>
            <a:pPr>
              <a:defRPr/>
            </a:pPr>
            <a:r>
              <a:rPr lang="en-US" altLang="zh-CN"/>
              <a:t>Fu Changbo20220713</a:t>
            </a:r>
          </a:p>
        </p:txBody>
      </p:sp>
      <p:sp>
        <p:nvSpPr>
          <p:cNvPr id="9" name="Slide Number Placeholder 8">
            <a:extLst>
              <a:ext uri="{FF2B5EF4-FFF2-40B4-BE49-F238E27FC236}">
                <a16:creationId xmlns:a16="http://schemas.microsoft.com/office/drawing/2014/main" id="{5F3EE9F3-6E8B-03DB-BA45-577A1644CEDB}"/>
              </a:ext>
            </a:extLst>
          </p:cNvPr>
          <p:cNvSpPr>
            <a:spLocks noGrp="1"/>
          </p:cNvSpPr>
          <p:nvPr>
            <p:ph type="sldNum" sz="quarter" idx="12"/>
          </p:nvPr>
        </p:nvSpPr>
        <p:spPr/>
        <p:txBody>
          <a:bodyPr/>
          <a:lstStyle/>
          <a:p>
            <a:pPr>
              <a:defRPr/>
            </a:pPr>
            <a:fld id="{1FDB351F-814A-4DB2-8E61-773F79C56CAB}" type="slidenum">
              <a:rPr lang="en-US" altLang="zh-CN" smtClean="0"/>
              <a:pPr>
                <a:defRPr/>
              </a:pPr>
              <a:t>30</a:t>
            </a:fld>
            <a:endParaRPr lang="en-US" altLang="zh-C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64532" y="692870"/>
            <a:ext cx="3604736" cy="311944"/>
          </a:xfrm>
        </p:spPr>
        <p:txBody>
          <a:bodyPr>
            <a:normAutofit fontScale="77500" lnSpcReduction="20000"/>
          </a:bodyPr>
          <a:lstStyle/>
          <a:p>
            <a:pPr algn="l">
              <a:buClrTx/>
              <a:buSzTx/>
              <a:buFont typeface="Wingdings" panose="05000000000000000000" charset="0"/>
              <a:buChar char="p"/>
            </a:pPr>
            <a:r>
              <a:rPr lang="zh-CN" altLang="en-US" sz="1800" b="1" dirty="0">
                <a:latin typeface="隶书" panose="02010509060101010101" charset="-122"/>
                <a:ea typeface="隶书" panose="02010509060101010101" charset="-122"/>
              </a:rPr>
              <a:t>伽马能量范围测量：</a:t>
            </a:r>
            <a:r>
              <a:rPr lang="en-US" altLang="zh-CN" sz="1800" b="1" dirty="0">
                <a:latin typeface="隶书" panose="02010509060101010101" charset="-122"/>
                <a:ea typeface="隶书" panose="02010509060101010101" charset="-122"/>
              </a:rPr>
              <a:t>0.4-20MeV</a:t>
            </a:r>
          </a:p>
        </p:txBody>
      </p:sp>
      <p:pic>
        <p:nvPicPr>
          <p:cNvPr id="6" name="图片 1"/>
          <p:cNvPicPr>
            <a:picLocks noChangeAspect="1"/>
          </p:cNvPicPr>
          <p:nvPr/>
        </p:nvPicPr>
        <p:blipFill>
          <a:blip r:embed="rId2" cstate="screen"/>
          <a:srcRect/>
          <a:stretch>
            <a:fillRect/>
          </a:stretch>
        </p:blipFill>
        <p:spPr>
          <a:xfrm>
            <a:off x="5258752" y="973932"/>
            <a:ext cx="2046785" cy="1298086"/>
          </a:xfrm>
          <a:prstGeom prst="rect">
            <a:avLst/>
          </a:prstGeom>
          <a:noFill/>
          <a:ln>
            <a:solidFill>
              <a:schemeClr val="accent1"/>
            </a:solidFill>
          </a:ln>
        </p:spPr>
      </p:pic>
      <p:pic>
        <p:nvPicPr>
          <p:cNvPr id="4" name="图片 3"/>
          <p:cNvPicPr>
            <a:picLocks noChangeAspect="1"/>
          </p:cNvPicPr>
          <p:nvPr/>
        </p:nvPicPr>
        <p:blipFill>
          <a:blip r:embed="rId3" cstate="screen"/>
          <a:stretch>
            <a:fillRect/>
          </a:stretch>
        </p:blipFill>
        <p:spPr>
          <a:xfrm>
            <a:off x="1820990" y="1144209"/>
            <a:ext cx="3159305" cy="2370296"/>
          </a:xfrm>
          <a:prstGeom prst="rect">
            <a:avLst/>
          </a:prstGeom>
        </p:spPr>
      </p:pic>
      <p:sp>
        <p:nvSpPr>
          <p:cNvPr id="17" name="文本框 16"/>
          <p:cNvSpPr txBox="1"/>
          <p:nvPr/>
        </p:nvSpPr>
        <p:spPr>
          <a:xfrm>
            <a:off x="5734251" y="1082516"/>
            <a:ext cx="992580" cy="230832"/>
          </a:xfrm>
          <a:prstGeom prst="rect">
            <a:avLst/>
          </a:prstGeom>
          <a:solidFill>
            <a:schemeClr val="accent5">
              <a:lumMod val="20000"/>
              <a:lumOff val="80000"/>
            </a:schemeClr>
          </a:solidFill>
        </p:spPr>
        <p:txBody>
          <a:bodyPr wrap="none" rtlCol="0" anchor="t">
            <a:spAutoFit/>
          </a:bodyPr>
          <a:lstStyle/>
          <a:p>
            <a:pPr algn="ctr">
              <a:buClrTx/>
              <a:buSzTx/>
              <a:buFontTx/>
            </a:pPr>
            <a:r>
              <a:rPr lang="zh-CN" altLang="en-US" sz="900" b="1" dirty="0">
                <a:solidFill>
                  <a:srgbClr val="FF0000"/>
                </a:solidFill>
                <a:latin typeface="Arial" panose="020B0604020202020204"/>
                <a:ea typeface="微软雅黑" panose="020B0503020204020204" charset="-122"/>
                <a:sym typeface="+mn-ea"/>
              </a:rPr>
              <a:t>背散射伽马能谱</a:t>
            </a:r>
            <a:endParaRPr lang="zh-CN" altLang="en-US" sz="900" b="1" dirty="0">
              <a:solidFill>
                <a:srgbClr val="FF0000"/>
              </a:solidFill>
              <a:latin typeface="Arial" panose="020B0604020202020204"/>
              <a:ea typeface="微软雅黑" panose="020B0503020204020204" charset="-122"/>
              <a:sym typeface="Symbol" panose="05050102010706020507" charset="0"/>
            </a:endParaRPr>
          </a:p>
        </p:txBody>
      </p:sp>
      <p:pic>
        <p:nvPicPr>
          <p:cNvPr id="14" name="图片 13"/>
          <p:cNvPicPr>
            <a:picLocks noChangeAspect="1"/>
          </p:cNvPicPr>
          <p:nvPr/>
        </p:nvPicPr>
        <p:blipFill>
          <a:blip r:embed="rId4" cstate="screen"/>
          <a:stretch>
            <a:fillRect/>
          </a:stretch>
        </p:blipFill>
        <p:spPr>
          <a:xfrm>
            <a:off x="5258753" y="2308860"/>
            <a:ext cx="2180664" cy="1483519"/>
          </a:xfrm>
          <a:prstGeom prst="rect">
            <a:avLst/>
          </a:prstGeom>
          <a:ln>
            <a:solidFill>
              <a:schemeClr val="accent1"/>
            </a:solidFill>
          </a:ln>
        </p:spPr>
      </p:pic>
      <p:sp>
        <p:nvSpPr>
          <p:cNvPr id="16" name="文本框 15"/>
          <p:cNvSpPr txBox="1"/>
          <p:nvPr/>
        </p:nvSpPr>
        <p:spPr>
          <a:xfrm>
            <a:off x="5653289" y="2691765"/>
            <a:ext cx="992580" cy="230832"/>
          </a:xfrm>
          <a:prstGeom prst="rect">
            <a:avLst/>
          </a:prstGeom>
          <a:solidFill>
            <a:schemeClr val="accent5">
              <a:lumMod val="20000"/>
              <a:lumOff val="80000"/>
            </a:schemeClr>
          </a:solidFill>
        </p:spPr>
        <p:txBody>
          <a:bodyPr wrap="none" rtlCol="0" anchor="t">
            <a:spAutoFit/>
          </a:bodyPr>
          <a:lstStyle/>
          <a:p>
            <a:pPr algn="ctr">
              <a:buClrTx/>
              <a:buSzTx/>
              <a:buFontTx/>
            </a:pPr>
            <a:r>
              <a:rPr lang="zh-CN" altLang="en-US" sz="900" b="1" dirty="0">
                <a:solidFill>
                  <a:srgbClr val="FF0000"/>
                </a:solidFill>
                <a:latin typeface="Arial" panose="020B0604020202020204"/>
                <a:ea typeface="微软雅黑" panose="020B0503020204020204" charset="-122"/>
                <a:sym typeface="Symbol" panose="05050102010706020507" charset="0"/>
              </a:rPr>
              <a:t>斜入射伽马能谱</a:t>
            </a:r>
          </a:p>
        </p:txBody>
      </p:sp>
      <p:grpSp>
        <p:nvGrpSpPr>
          <p:cNvPr id="23" name="组合 23"/>
          <p:cNvGrpSpPr/>
          <p:nvPr/>
        </p:nvGrpSpPr>
        <p:grpSpPr>
          <a:xfrm>
            <a:off x="1827849" y="3582806"/>
            <a:ext cx="3300412" cy="1047751"/>
            <a:chOff x="6333" y="106787"/>
            <a:chExt cx="8348" cy="3135"/>
          </a:xfrm>
        </p:grpSpPr>
        <p:pic>
          <p:nvPicPr>
            <p:cNvPr id="15" name="图片 1"/>
            <p:cNvPicPr>
              <a:picLocks noChangeAspect="1"/>
            </p:cNvPicPr>
            <p:nvPr/>
          </p:nvPicPr>
          <p:blipFill>
            <a:blip r:embed="rId5" cstate="screen"/>
            <a:stretch>
              <a:fillRect/>
            </a:stretch>
          </p:blipFill>
          <p:spPr>
            <a:xfrm>
              <a:off x="6333" y="106787"/>
              <a:ext cx="4207" cy="3120"/>
            </a:xfrm>
            <a:prstGeom prst="rect">
              <a:avLst/>
            </a:prstGeom>
            <a:noFill/>
            <a:ln>
              <a:solidFill>
                <a:schemeClr val="accent1"/>
              </a:solidFill>
            </a:ln>
          </p:spPr>
        </p:pic>
        <p:pic>
          <p:nvPicPr>
            <p:cNvPr id="18" name="图片 2"/>
            <p:cNvPicPr>
              <a:picLocks noChangeAspect="1"/>
            </p:cNvPicPr>
            <p:nvPr/>
          </p:nvPicPr>
          <p:blipFill>
            <a:blip r:embed="rId6" cstate="screen"/>
            <a:stretch>
              <a:fillRect/>
            </a:stretch>
          </p:blipFill>
          <p:spPr>
            <a:xfrm>
              <a:off x="10659" y="106800"/>
              <a:ext cx="4022" cy="3123"/>
            </a:xfrm>
            <a:prstGeom prst="rect">
              <a:avLst/>
            </a:prstGeom>
            <a:noFill/>
            <a:ln>
              <a:solidFill>
                <a:schemeClr val="accent1"/>
              </a:solidFill>
            </a:ln>
          </p:spPr>
        </p:pic>
      </p:grpSp>
      <p:sp>
        <p:nvSpPr>
          <p:cNvPr id="19" name="文本框 18"/>
          <p:cNvSpPr txBox="1"/>
          <p:nvPr/>
        </p:nvSpPr>
        <p:spPr>
          <a:xfrm>
            <a:off x="5569268" y="4061461"/>
            <a:ext cx="2159794" cy="507831"/>
          </a:xfrm>
          <a:prstGeom prst="rect">
            <a:avLst/>
          </a:prstGeom>
          <a:noFill/>
        </p:spPr>
        <p:txBody>
          <a:bodyPr wrap="square" rtlCol="0" anchor="t">
            <a:spAutoFit/>
          </a:bodyPr>
          <a:lstStyle/>
          <a:p>
            <a:pPr algn="ctr"/>
            <a:r>
              <a:rPr lang="zh-CN" altLang="en-US" sz="1350" b="1" dirty="0">
                <a:solidFill>
                  <a:srgbClr val="FF0000"/>
                </a:solidFill>
                <a:latin typeface="隶书" panose="02010509060101010101" charset="-122"/>
                <a:ea typeface="隶书" panose="02010509060101010101" charset="-122"/>
                <a:sym typeface="+mn-ea"/>
              </a:rPr>
              <a:t>伽马能量可以覆盖</a:t>
            </a:r>
          </a:p>
          <a:p>
            <a:pPr algn="ctr"/>
            <a:r>
              <a:rPr lang="en-US" altLang="zh-CN" sz="1350" b="1" dirty="0">
                <a:solidFill>
                  <a:srgbClr val="FF0000"/>
                </a:solidFill>
                <a:latin typeface="隶书" panose="02010509060101010101" charset="-122"/>
                <a:ea typeface="隶书" panose="02010509060101010101" charset="-122"/>
                <a:sym typeface="+mn-ea"/>
              </a:rPr>
              <a:t>0.25 MeV </a:t>
            </a:r>
            <a:r>
              <a:rPr lang="en-US" altLang="zh-CN" sz="1350" b="1" dirty="0">
                <a:solidFill>
                  <a:srgbClr val="FF0000"/>
                </a:solidFill>
                <a:latin typeface="隶书" panose="02010509060101010101" charset="-122"/>
                <a:ea typeface="隶书" panose="02010509060101010101" charset="-122"/>
                <a:sym typeface="Symbol" panose="05050102010706020507" charset="0"/>
              </a:rPr>
              <a:t> 21.7 MeV</a:t>
            </a:r>
          </a:p>
        </p:txBody>
      </p:sp>
      <p:sp>
        <p:nvSpPr>
          <p:cNvPr id="2" name="Date Placeholder 1">
            <a:extLst>
              <a:ext uri="{FF2B5EF4-FFF2-40B4-BE49-F238E27FC236}">
                <a16:creationId xmlns:a16="http://schemas.microsoft.com/office/drawing/2014/main" id="{D39E326D-1E42-1920-ACAD-30843D0D562F}"/>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7" name="Slide Number Placeholder 6">
            <a:extLst>
              <a:ext uri="{FF2B5EF4-FFF2-40B4-BE49-F238E27FC236}">
                <a16:creationId xmlns:a16="http://schemas.microsoft.com/office/drawing/2014/main" id="{416C460D-F417-21D5-C900-E07B91642701}"/>
              </a:ext>
            </a:extLst>
          </p:cNvPr>
          <p:cNvSpPr>
            <a:spLocks noGrp="1"/>
          </p:cNvSpPr>
          <p:nvPr>
            <p:ph type="sldNum" sz="quarter" idx="12"/>
          </p:nvPr>
        </p:nvSpPr>
        <p:spPr/>
        <p:txBody>
          <a:bodyPr/>
          <a:lstStyle/>
          <a:p>
            <a:pPr>
              <a:defRPr/>
            </a:pPr>
            <a:fld id="{E23FAEE1-48F5-4D69-BDD0-B496C360245A}" type="slidenum">
              <a:rPr lang="en-US" altLang="zh-CN" smtClean="0"/>
              <a:pPr>
                <a:defRPr/>
              </a:pPr>
              <a:t>31</a:t>
            </a:fld>
            <a:endParaRPr lang="en-US" altLang="zh-CN"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36FC-1627-E3C0-2D1C-671FB98889CE}"/>
              </a:ext>
            </a:extLst>
          </p:cNvPr>
          <p:cNvSpPr>
            <a:spLocks noGrp="1"/>
          </p:cNvSpPr>
          <p:nvPr>
            <p:ph type="title"/>
          </p:nvPr>
        </p:nvSpPr>
        <p:spPr/>
        <p:txBody>
          <a:bodyPr>
            <a:normAutofit/>
          </a:bodyPr>
          <a:lstStyle/>
          <a:p>
            <a:r>
              <a:rPr lang="en-US" altLang="zh-CN" dirty="0"/>
              <a:t>LCS@SXFEL</a:t>
            </a:r>
            <a:r>
              <a:rPr lang="zh-CN" altLang="en-US" dirty="0"/>
              <a:t>   软</a:t>
            </a:r>
            <a:r>
              <a:rPr lang="en-US" altLang="zh-CN" dirty="0"/>
              <a:t>X</a:t>
            </a:r>
            <a:r>
              <a:rPr lang="zh-CN" altLang="en-US" dirty="0"/>
              <a:t>射线康普顿光源计划 </a:t>
            </a:r>
            <a:endParaRPr lang="en-US" dirty="0"/>
          </a:p>
        </p:txBody>
      </p:sp>
      <p:sp>
        <p:nvSpPr>
          <p:cNvPr id="3" name="Slide Number Placeholder 2">
            <a:extLst>
              <a:ext uri="{FF2B5EF4-FFF2-40B4-BE49-F238E27FC236}">
                <a16:creationId xmlns:a16="http://schemas.microsoft.com/office/drawing/2014/main" id="{E518CD73-F6B3-9AE1-19C1-96B244AC0465}"/>
              </a:ext>
            </a:extLst>
          </p:cNvPr>
          <p:cNvSpPr>
            <a:spLocks noGrp="1"/>
          </p:cNvSpPr>
          <p:nvPr>
            <p:ph type="sldNum" sz="quarter" idx="12"/>
          </p:nvPr>
        </p:nvSpPr>
        <p:spPr/>
        <p:txBody>
          <a:bodyPr/>
          <a:lstStyle/>
          <a:p>
            <a:pPr>
              <a:defRPr/>
            </a:pPr>
            <a:fld id="{E23FAEE1-48F5-4D69-BDD0-B496C360245A}" type="slidenum">
              <a:rPr lang="en-US" altLang="zh-CN" smtClean="0"/>
              <a:pPr>
                <a:defRPr/>
              </a:pPr>
              <a:t>32</a:t>
            </a:fld>
            <a:r>
              <a:rPr lang="zh-CN" altLang="en-US"/>
              <a:t> </a:t>
            </a:r>
            <a:endParaRPr lang="en-US" altLang="zh-CN" dirty="0"/>
          </a:p>
        </p:txBody>
      </p:sp>
      <p:grpSp>
        <p:nvGrpSpPr>
          <p:cNvPr id="5" name="组合 145">
            <a:extLst>
              <a:ext uri="{FF2B5EF4-FFF2-40B4-BE49-F238E27FC236}">
                <a16:creationId xmlns:a16="http://schemas.microsoft.com/office/drawing/2014/main" id="{28755890-8092-5929-20E9-F5BF59D03B42}"/>
              </a:ext>
            </a:extLst>
          </p:cNvPr>
          <p:cNvGrpSpPr/>
          <p:nvPr/>
        </p:nvGrpSpPr>
        <p:grpSpPr>
          <a:xfrm>
            <a:off x="692082" y="2253147"/>
            <a:ext cx="7390308" cy="2848069"/>
            <a:chOff x="404360" y="1063218"/>
            <a:chExt cx="11395886" cy="6096906"/>
          </a:xfrm>
        </p:grpSpPr>
        <p:sp>
          <p:nvSpPr>
            <p:cNvPr id="6" name="流程图: 磁盘 3">
              <a:extLst>
                <a:ext uri="{FF2B5EF4-FFF2-40B4-BE49-F238E27FC236}">
                  <a16:creationId xmlns:a16="http://schemas.microsoft.com/office/drawing/2014/main" id="{A71519AB-7D03-C31C-041D-9A642B99D445}"/>
                </a:ext>
              </a:extLst>
            </p:cNvPr>
            <p:cNvSpPr/>
            <p:nvPr/>
          </p:nvSpPr>
          <p:spPr>
            <a:xfrm>
              <a:off x="10501187" y="2266127"/>
              <a:ext cx="565644" cy="502757"/>
            </a:xfrm>
            <a:prstGeom prst="flowChartMagneticDisk">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7" name="圆柱体 126">
              <a:extLst>
                <a:ext uri="{FF2B5EF4-FFF2-40B4-BE49-F238E27FC236}">
                  <a16:creationId xmlns:a16="http://schemas.microsoft.com/office/drawing/2014/main" id="{B6AA2577-BD50-7D18-A25E-0514F5B23C41}"/>
                </a:ext>
              </a:extLst>
            </p:cNvPr>
            <p:cNvSpPr/>
            <p:nvPr/>
          </p:nvSpPr>
          <p:spPr>
            <a:xfrm>
              <a:off x="10697264" y="2237181"/>
              <a:ext cx="176268" cy="132758"/>
            </a:xfrm>
            <a:prstGeom prst="ca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8" name="爆炸形: 14 pt  127">
              <a:extLst>
                <a:ext uri="{FF2B5EF4-FFF2-40B4-BE49-F238E27FC236}">
                  <a16:creationId xmlns:a16="http://schemas.microsoft.com/office/drawing/2014/main" id="{2841D095-A274-7F86-36B0-D6DD944BE8D9}"/>
                </a:ext>
              </a:extLst>
            </p:cNvPr>
            <p:cNvSpPr/>
            <p:nvPr/>
          </p:nvSpPr>
          <p:spPr>
            <a:xfrm>
              <a:off x="10707447" y="2472318"/>
              <a:ext cx="176268" cy="20795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9" name="流程图: 磁盘 6">
              <a:extLst>
                <a:ext uri="{FF2B5EF4-FFF2-40B4-BE49-F238E27FC236}">
                  <a16:creationId xmlns:a16="http://schemas.microsoft.com/office/drawing/2014/main" id="{2EC75F04-BC88-084F-4FF4-E40D27670441}"/>
                </a:ext>
              </a:extLst>
            </p:cNvPr>
            <p:cNvSpPr/>
            <p:nvPr/>
          </p:nvSpPr>
          <p:spPr>
            <a:xfrm>
              <a:off x="10501187" y="1548091"/>
              <a:ext cx="565644" cy="502757"/>
            </a:xfrm>
            <a:prstGeom prst="flowChartMagneticDisk">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0" name="圆柱体 129">
              <a:extLst>
                <a:ext uri="{FF2B5EF4-FFF2-40B4-BE49-F238E27FC236}">
                  <a16:creationId xmlns:a16="http://schemas.microsoft.com/office/drawing/2014/main" id="{3D71A050-28DB-DB2C-3BA1-C373AC924EEF}"/>
                </a:ext>
              </a:extLst>
            </p:cNvPr>
            <p:cNvSpPr/>
            <p:nvPr/>
          </p:nvSpPr>
          <p:spPr>
            <a:xfrm>
              <a:off x="10697264" y="1519145"/>
              <a:ext cx="176268" cy="132758"/>
            </a:xfrm>
            <a:prstGeom prst="ca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1" name="爆炸形: 14 pt  130">
              <a:extLst>
                <a:ext uri="{FF2B5EF4-FFF2-40B4-BE49-F238E27FC236}">
                  <a16:creationId xmlns:a16="http://schemas.microsoft.com/office/drawing/2014/main" id="{6F87091C-879A-24D8-13D1-37E45FC7A740}"/>
                </a:ext>
              </a:extLst>
            </p:cNvPr>
            <p:cNvSpPr/>
            <p:nvPr/>
          </p:nvSpPr>
          <p:spPr>
            <a:xfrm>
              <a:off x="10707447" y="1754282"/>
              <a:ext cx="176268" cy="20795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2" name="立方体 9">
              <a:extLst>
                <a:ext uri="{FF2B5EF4-FFF2-40B4-BE49-F238E27FC236}">
                  <a16:creationId xmlns:a16="http://schemas.microsoft.com/office/drawing/2014/main" id="{03632D59-1A8F-9616-6BE4-752EE9E1AFAF}"/>
                </a:ext>
              </a:extLst>
            </p:cNvPr>
            <p:cNvSpPr/>
            <p:nvPr/>
          </p:nvSpPr>
          <p:spPr>
            <a:xfrm>
              <a:off x="6191593" y="1889019"/>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3" name="圆柱体 132">
              <a:extLst>
                <a:ext uri="{FF2B5EF4-FFF2-40B4-BE49-F238E27FC236}">
                  <a16:creationId xmlns:a16="http://schemas.microsoft.com/office/drawing/2014/main" id="{864C181B-E1C0-06AA-E115-AC6B5D6BF27F}"/>
                </a:ext>
              </a:extLst>
            </p:cNvPr>
            <p:cNvSpPr/>
            <p:nvPr/>
          </p:nvSpPr>
          <p:spPr>
            <a:xfrm rot="16200000">
              <a:off x="690649" y="1749045"/>
              <a:ext cx="432048" cy="216024"/>
            </a:xfrm>
            <a:prstGeom prst="can">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latin typeface="微软雅黑" panose="020B0503020204020204" pitchFamily="34" charset="-122"/>
                <a:ea typeface="微软雅黑" panose="020B0503020204020204" pitchFamily="34" charset="-122"/>
              </a:endParaRPr>
            </a:p>
          </p:txBody>
        </p:sp>
        <p:sp>
          <p:nvSpPr>
            <p:cNvPr id="14" name="立方体 11">
              <a:extLst>
                <a:ext uri="{FF2B5EF4-FFF2-40B4-BE49-F238E27FC236}">
                  <a16:creationId xmlns:a16="http://schemas.microsoft.com/office/drawing/2014/main" id="{3A3EB7F5-D206-E0DB-4926-D58089EEE333}"/>
                </a:ext>
              </a:extLst>
            </p:cNvPr>
            <p:cNvSpPr/>
            <p:nvPr/>
          </p:nvSpPr>
          <p:spPr>
            <a:xfrm>
              <a:off x="2970354" y="1720582"/>
              <a:ext cx="160548"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latin typeface="微软雅黑" panose="020B0503020204020204" pitchFamily="34" charset="-122"/>
                <a:ea typeface="微软雅黑" panose="020B0503020204020204" pitchFamily="34" charset="-122"/>
              </a:endParaRPr>
            </a:p>
          </p:txBody>
        </p:sp>
        <p:sp>
          <p:nvSpPr>
            <p:cNvPr id="15" name="立方体 12">
              <a:extLst>
                <a:ext uri="{FF2B5EF4-FFF2-40B4-BE49-F238E27FC236}">
                  <a16:creationId xmlns:a16="http://schemas.microsoft.com/office/drawing/2014/main" id="{E0A7A60C-0223-5669-7C28-D69FE0992FE5}"/>
                </a:ext>
              </a:extLst>
            </p:cNvPr>
            <p:cNvSpPr/>
            <p:nvPr/>
          </p:nvSpPr>
          <p:spPr>
            <a:xfrm>
              <a:off x="3168998" y="1432550"/>
              <a:ext cx="160548"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latin typeface="微软雅黑" panose="020B0503020204020204" pitchFamily="34" charset="-122"/>
                <a:ea typeface="微软雅黑" panose="020B0503020204020204" pitchFamily="34" charset="-122"/>
              </a:endParaRPr>
            </a:p>
          </p:txBody>
        </p:sp>
        <p:sp>
          <p:nvSpPr>
            <p:cNvPr id="16" name="立方体 13">
              <a:extLst>
                <a:ext uri="{FF2B5EF4-FFF2-40B4-BE49-F238E27FC236}">
                  <a16:creationId xmlns:a16="http://schemas.microsoft.com/office/drawing/2014/main" id="{0FA48E25-B843-6B47-BB42-087D1EB81E56}"/>
                </a:ext>
              </a:extLst>
            </p:cNvPr>
            <p:cNvSpPr/>
            <p:nvPr/>
          </p:nvSpPr>
          <p:spPr>
            <a:xfrm>
              <a:off x="1843026" y="1720582"/>
              <a:ext cx="160548"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latin typeface="微软雅黑" panose="020B0503020204020204" pitchFamily="34" charset="-122"/>
                <a:ea typeface="微软雅黑" panose="020B0503020204020204" pitchFamily="34" charset="-122"/>
              </a:endParaRPr>
            </a:p>
          </p:txBody>
        </p:sp>
        <p:sp>
          <p:nvSpPr>
            <p:cNvPr id="17" name="立方体 14">
              <a:extLst>
                <a:ext uri="{FF2B5EF4-FFF2-40B4-BE49-F238E27FC236}">
                  <a16:creationId xmlns:a16="http://schemas.microsoft.com/office/drawing/2014/main" id="{C3DC65F1-8515-5911-F954-836E0A693D92}"/>
                </a:ext>
              </a:extLst>
            </p:cNvPr>
            <p:cNvSpPr/>
            <p:nvPr/>
          </p:nvSpPr>
          <p:spPr>
            <a:xfrm>
              <a:off x="2156786" y="1720582"/>
              <a:ext cx="160548"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latin typeface="微软雅黑" panose="020B0503020204020204" pitchFamily="34" charset="-122"/>
                <a:ea typeface="微软雅黑" panose="020B0503020204020204" pitchFamily="34" charset="-122"/>
              </a:endParaRPr>
            </a:p>
          </p:txBody>
        </p:sp>
        <p:sp>
          <p:nvSpPr>
            <p:cNvPr id="18" name="立方体 15">
              <a:extLst>
                <a:ext uri="{FF2B5EF4-FFF2-40B4-BE49-F238E27FC236}">
                  <a16:creationId xmlns:a16="http://schemas.microsoft.com/office/drawing/2014/main" id="{E8A51257-A0DF-DCAC-772C-A53755A211DB}"/>
                </a:ext>
              </a:extLst>
            </p:cNvPr>
            <p:cNvSpPr/>
            <p:nvPr/>
          </p:nvSpPr>
          <p:spPr>
            <a:xfrm>
              <a:off x="2041670" y="1432550"/>
              <a:ext cx="160548"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latin typeface="微软雅黑" panose="020B0503020204020204" pitchFamily="34" charset="-122"/>
                <a:ea typeface="微软雅黑" panose="020B0503020204020204" pitchFamily="34" charset="-122"/>
              </a:endParaRPr>
            </a:p>
          </p:txBody>
        </p:sp>
        <p:cxnSp>
          <p:nvCxnSpPr>
            <p:cNvPr id="19" name="直接连接符 16">
              <a:extLst>
                <a:ext uri="{FF2B5EF4-FFF2-40B4-BE49-F238E27FC236}">
                  <a16:creationId xmlns:a16="http://schemas.microsoft.com/office/drawing/2014/main" id="{C778E780-52F1-A085-41E9-2668CCF92E2D}"/>
                </a:ext>
              </a:extLst>
            </p:cNvPr>
            <p:cNvCxnSpPr>
              <a:cxnSpLocks/>
              <a:stCxn id="16" idx="0"/>
              <a:endCxn id="18" idx="2"/>
            </p:cNvCxnSpPr>
            <p:nvPr/>
          </p:nvCxnSpPr>
          <p:spPr>
            <a:xfrm flipV="1">
              <a:off x="1943369" y="1560631"/>
              <a:ext cx="98301" cy="159951"/>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7">
              <a:extLst>
                <a:ext uri="{FF2B5EF4-FFF2-40B4-BE49-F238E27FC236}">
                  <a16:creationId xmlns:a16="http://schemas.microsoft.com/office/drawing/2014/main" id="{2AF46013-AD9B-3A3E-AFB5-46E1BDCBCC4F}"/>
                </a:ext>
              </a:extLst>
            </p:cNvPr>
            <p:cNvCxnSpPr>
              <a:cxnSpLocks/>
              <a:stCxn id="16" idx="2"/>
              <a:endCxn id="13" idx="3"/>
            </p:cNvCxnSpPr>
            <p:nvPr/>
          </p:nvCxnSpPr>
          <p:spPr>
            <a:xfrm flipH="1">
              <a:off x="1014685" y="1848663"/>
              <a:ext cx="828341" cy="839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18">
              <a:extLst>
                <a:ext uri="{FF2B5EF4-FFF2-40B4-BE49-F238E27FC236}">
                  <a16:creationId xmlns:a16="http://schemas.microsoft.com/office/drawing/2014/main" id="{A1FB51C1-86E6-7660-6E90-0C0DE39975A1}"/>
                </a:ext>
              </a:extLst>
            </p:cNvPr>
            <p:cNvCxnSpPr>
              <a:cxnSpLocks/>
              <a:stCxn id="17" idx="0"/>
              <a:endCxn id="18" idx="4"/>
            </p:cNvCxnSpPr>
            <p:nvPr/>
          </p:nvCxnSpPr>
          <p:spPr>
            <a:xfrm flipH="1" flipV="1">
              <a:off x="2162081" y="1560631"/>
              <a:ext cx="95048" cy="159951"/>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圆柱体 141">
              <a:extLst>
                <a:ext uri="{FF2B5EF4-FFF2-40B4-BE49-F238E27FC236}">
                  <a16:creationId xmlns:a16="http://schemas.microsoft.com/office/drawing/2014/main" id="{B92C0B63-7934-1E8A-038F-E2FFC59831FF}"/>
                </a:ext>
              </a:extLst>
            </p:cNvPr>
            <p:cNvSpPr/>
            <p:nvPr/>
          </p:nvSpPr>
          <p:spPr>
            <a:xfrm rot="16200000">
              <a:off x="1122697" y="1605029"/>
              <a:ext cx="432048" cy="504056"/>
            </a:xfrm>
            <a:prstGeom prst="can">
              <a:avLst/>
            </a:prstGeom>
            <a:solidFill>
              <a:schemeClr val="accent6">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latin typeface="微软雅黑" panose="020B0503020204020204" pitchFamily="34" charset="-122"/>
                <a:ea typeface="微软雅黑" panose="020B0503020204020204" pitchFamily="34" charset="-122"/>
              </a:endParaRPr>
            </a:p>
          </p:txBody>
        </p:sp>
        <p:sp>
          <p:nvSpPr>
            <p:cNvPr id="23" name="圆柱体 142">
              <a:extLst>
                <a:ext uri="{FF2B5EF4-FFF2-40B4-BE49-F238E27FC236}">
                  <a16:creationId xmlns:a16="http://schemas.microsoft.com/office/drawing/2014/main" id="{412291C5-D3CC-2FD9-1DC3-F2D62F828D4D}"/>
                </a:ext>
              </a:extLst>
            </p:cNvPr>
            <p:cNvSpPr/>
            <p:nvPr/>
          </p:nvSpPr>
          <p:spPr>
            <a:xfrm rot="16200000">
              <a:off x="1496186" y="1776013"/>
              <a:ext cx="432048" cy="160547"/>
            </a:xfrm>
            <a:prstGeom prst="can">
              <a:avLst/>
            </a:prstGeom>
            <a:solidFill>
              <a:schemeClr val="accent6">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latin typeface="微软雅黑" panose="020B0503020204020204" pitchFamily="34" charset="-122"/>
                <a:ea typeface="微软雅黑" panose="020B0503020204020204" pitchFamily="34" charset="-122"/>
              </a:endParaRPr>
            </a:p>
          </p:txBody>
        </p:sp>
        <p:cxnSp>
          <p:nvCxnSpPr>
            <p:cNvPr id="24" name="直接连接符 21">
              <a:extLst>
                <a:ext uri="{FF2B5EF4-FFF2-40B4-BE49-F238E27FC236}">
                  <a16:creationId xmlns:a16="http://schemas.microsoft.com/office/drawing/2014/main" id="{2DCE27DD-94D6-E9E8-B881-2DAA2C2956CF}"/>
                </a:ext>
              </a:extLst>
            </p:cNvPr>
            <p:cNvCxnSpPr>
              <a:cxnSpLocks/>
              <a:endCxn id="14" idx="2"/>
            </p:cNvCxnSpPr>
            <p:nvPr/>
          </p:nvCxnSpPr>
          <p:spPr>
            <a:xfrm>
              <a:off x="2315293" y="1848663"/>
              <a:ext cx="655061"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圆柱体 144">
              <a:extLst>
                <a:ext uri="{FF2B5EF4-FFF2-40B4-BE49-F238E27FC236}">
                  <a16:creationId xmlns:a16="http://schemas.microsoft.com/office/drawing/2014/main" id="{AFED73D9-31B5-8C21-4DD1-090288A87084}"/>
                </a:ext>
              </a:extLst>
            </p:cNvPr>
            <p:cNvSpPr/>
            <p:nvPr/>
          </p:nvSpPr>
          <p:spPr>
            <a:xfrm rot="16200000">
              <a:off x="2410575" y="1569025"/>
              <a:ext cx="432048" cy="576064"/>
            </a:xfrm>
            <a:prstGeom prst="can">
              <a:avLst/>
            </a:prstGeom>
            <a:solidFill>
              <a:schemeClr val="accent6">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latin typeface="微软雅黑" panose="020B0503020204020204" pitchFamily="34" charset="-122"/>
                <a:ea typeface="微软雅黑" panose="020B0503020204020204" pitchFamily="34" charset="-122"/>
              </a:endParaRPr>
            </a:p>
          </p:txBody>
        </p:sp>
        <p:cxnSp>
          <p:nvCxnSpPr>
            <p:cNvPr id="26" name="直接连接符 23">
              <a:extLst>
                <a:ext uri="{FF2B5EF4-FFF2-40B4-BE49-F238E27FC236}">
                  <a16:creationId xmlns:a16="http://schemas.microsoft.com/office/drawing/2014/main" id="{9CB6C622-C743-0F79-16DD-94D45312C62B}"/>
                </a:ext>
              </a:extLst>
            </p:cNvPr>
            <p:cNvCxnSpPr>
              <a:cxnSpLocks/>
              <a:stCxn id="14" idx="0"/>
              <a:endCxn id="15" idx="2"/>
            </p:cNvCxnSpPr>
            <p:nvPr/>
          </p:nvCxnSpPr>
          <p:spPr>
            <a:xfrm flipV="1">
              <a:off x="3070697" y="1560631"/>
              <a:ext cx="98301" cy="159951"/>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4">
              <a:extLst>
                <a:ext uri="{FF2B5EF4-FFF2-40B4-BE49-F238E27FC236}">
                  <a16:creationId xmlns:a16="http://schemas.microsoft.com/office/drawing/2014/main" id="{B515CE9B-3477-3D9B-2EC7-ABAA15E8EBF4}"/>
                </a:ext>
              </a:extLst>
            </p:cNvPr>
            <p:cNvCxnSpPr>
              <a:cxnSpLocks/>
              <a:stCxn id="119" idx="0"/>
              <a:endCxn id="15" idx="4"/>
            </p:cNvCxnSpPr>
            <p:nvPr/>
          </p:nvCxnSpPr>
          <p:spPr>
            <a:xfrm flipH="1" flipV="1">
              <a:off x="3289409" y="1560631"/>
              <a:ext cx="95048" cy="159951"/>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5">
              <a:extLst>
                <a:ext uri="{FF2B5EF4-FFF2-40B4-BE49-F238E27FC236}">
                  <a16:creationId xmlns:a16="http://schemas.microsoft.com/office/drawing/2014/main" id="{E433FABE-55A3-64A7-E6A7-3D861F877544}"/>
                </a:ext>
              </a:extLst>
            </p:cNvPr>
            <p:cNvCxnSpPr>
              <a:cxnSpLocks/>
              <a:stCxn id="119" idx="4"/>
            </p:cNvCxnSpPr>
            <p:nvPr/>
          </p:nvCxnSpPr>
          <p:spPr>
            <a:xfrm>
              <a:off x="3404525" y="1848663"/>
              <a:ext cx="7389926" cy="1084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圆柱体 148">
              <a:extLst>
                <a:ext uri="{FF2B5EF4-FFF2-40B4-BE49-F238E27FC236}">
                  <a16:creationId xmlns:a16="http://schemas.microsoft.com/office/drawing/2014/main" id="{F7B979F0-613E-CF3B-0920-61BB8831A9A0}"/>
                </a:ext>
              </a:extLst>
            </p:cNvPr>
            <p:cNvSpPr/>
            <p:nvPr/>
          </p:nvSpPr>
          <p:spPr>
            <a:xfrm rot="16200000">
              <a:off x="3795260" y="1308731"/>
              <a:ext cx="432048" cy="1096652"/>
            </a:xfrm>
            <a:prstGeom prst="can">
              <a:avLst/>
            </a:prstGeom>
            <a:solidFill>
              <a:schemeClr val="accent6">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latin typeface="微软雅黑" panose="020B0503020204020204" pitchFamily="34" charset="-122"/>
                <a:ea typeface="微软雅黑" panose="020B0503020204020204" pitchFamily="34" charset="-122"/>
              </a:endParaRPr>
            </a:p>
          </p:txBody>
        </p:sp>
        <p:cxnSp>
          <p:nvCxnSpPr>
            <p:cNvPr id="30" name="直接连接符 27">
              <a:extLst>
                <a:ext uri="{FF2B5EF4-FFF2-40B4-BE49-F238E27FC236}">
                  <a16:creationId xmlns:a16="http://schemas.microsoft.com/office/drawing/2014/main" id="{EB657DE2-2F8F-AE0E-C825-3CF1B4654AD6}"/>
                </a:ext>
              </a:extLst>
            </p:cNvPr>
            <p:cNvCxnSpPr>
              <a:cxnSpLocks/>
            </p:cNvCxnSpPr>
            <p:nvPr/>
          </p:nvCxnSpPr>
          <p:spPr>
            <a:xfrm>
              <a:off x="5646159" y="1883686"/>
              <a:ext cx="477186" cy="693451"/>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1" name="立方体 28">
              <a:extLst>
                <a:ext uri="{FF2B5EF4-FFF2-40B4-BE49-F238E27FC236}">
                  <a16:creationId xmlns:a16="http://schemas.microsoft.com/office/drawing/2014/main" id="{968AECD7-8CF6-C93E-3250-3E3466AE33B8}"/>
                </a:ext>
              </a:extLst>
            </p:cNvPr>
            <p:cNvSpPr/>
            <p:nvPr/>
          </p:nvSpPr>
          <p:spPr>
            <a:xfrm>
              <a:off x="6193120"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32" name="立方体 29">
              <a:extLst>
                <a:ext uri="{FF2B5EF4-FFF2-40B4-BE49-F238E27FC236}">
                  <a16:creationId xmlns:a16="http://schemas.microsoft.com/office/drawing/2014/main" id="{5E7EDFA9-C188-3781-CCE1-5B6B938DE341}"/>
                </a:ext>
              </a:extLst>
            </p:cNvPr>
            <p:cNvSpPr/>
            <p:nvPr/>
          </p:nvSpPr>
          <p:spPr>
            <a:xfrm>
              <a:off x="6313115"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33" name="立方体 30">
              <a:extLst>
                <a:ext uri="{FF2B5EF4-FFF2-40B4-BE49-F238E27FC236}">
                  <a16:creationId xmlns:a16="http://schemas.microsoft.com/office/drawing/2014/main" id="{4987819E-D20B-2052-1A41-B64BDED6502A}"/>
                </a:ext>
              </a:extLst>
            </p:cNvPr>
            <p:cNvSpPr/>
            <p:nvPr/>
          </p:nvSpPr>
          <p:spPr>
            <a:xfrm>
              <a:off x="6433456"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34" name="立方体 31">
              <a:extLst>
                <a:ext uri="{FF2B5EF4-FFF2-40B4-BE49-F238E27FC236}">
                  <a16:creationId xmlns:a16="http://schemas.microsoft.com/office/drawing/2014/main" id="{31F2F680-DD2A-C91F-25CE-0DDB2C354E3A}"/>
                </a:ext>
              </a:extLst>
            </p:cNvPr>
            <p:cNvSpPr/>
            <p:nvPr/>
          </p:nvSpPr>
          <p:spPr>
            <a:xfrm>
              <a:off x="6553451"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35" name="立方体 32">
              <a:extLst>
                <a:ext uri="{FF2B5EF4-FFF2-40B4-BE49-F238E27FC236}">
                  <a16:creationId xmlns:a16="http://schemas.microsoft.com/office/drawing/2014/main" id="{F1609B24-2307-AB4C-2D4F-C1809847CD32}"/>
                </a:ext>
              </a:extLst>
            </p:cNvPr>
            <p:cNvSpPr/>
            <p:nvPr/>
          </p:nvSpPr>
          <p:spPr>
            <a:xfrm>
              <a:off x="6673366"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36" name="立方体 33">
              <a:extLst>
                <a:ext uri="{FF2B5EF4-FFF2-40B4-BE49-F238E27FC236}">
                  <a16:creationId xmlns:a16="http://schemas.microsoft.com/office/drawing/2014/main" id="{D2509C12-F3C8-F45A-49CE-4FF69A8CD8D6}"/>
                </a:ext>
              </a:extLst>
            </p:cNvPr>
            <p:cNvSpPr/>
            <p:nvPr/>
          </p:nvSpPr>
          <p:spPr>
            <a:xfrm>
              <a:off x="6793361"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37" name="立方体 34">
              <a:extLst>
                <a:ext uri="{FF2B5EF4-FFF2-40B4-BE49-F238E27FC236}">
                  <a16:creationId xmlns:a16="http://schemas.microsoft.com/office/drawing/2014/main" id="{0088739A-77A8-AB97-4423-D7C28A2B7223}"/>
                </a:ext>
              </a:extLst>
            </p:cNvPr>
            <p:cNvSpPr/>
            <p:nvPr/>
          </p:nvSpPr>
          <p:spPr>
            <a:xfrm>
              <a:off x="6913702"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38" name="立方体 35">
              <a:extLst>
                <a:ext uri="{FF2B5EF4-FFF2-40B4-BE49-F238E27FC236}">
                  <a16:creationId xmlns:a16="http://schemas.microsoft.com/office/drawing/2014/main" id="{4D5413A4-3A9B-AC77-E36B-F88E02A70E46}"/>
                </a:ext>
              </a:extLst>
            </p:cNvPr>
            <p:cNvSpPr/>
            <p:nvPr/>
          </p:nvSpPr>
          <p:spPr>
            <a:xfrm>
              <a:off x="7033697"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39" name="立方体 36">
              <a:extLst>
                <a:ext uri="{FF2B5EF4-FFF2-40B4-BE49-F238E27FC236}">
                  <a16:creationId xmlns:a16="http://schemas.microsoft.com/office/drawing/2014/main" id="{A302FEB6-2A0A-119B-EF1F-6BFA3A53AF01}"/>
                </a:ext>
              </a:extLst>
            </p:cNvPr>
            <p:cNvSpPr/>
            <p:nvPr/>
          </p:nvSpPr>
          <p:spPr>
            <a:xfrm>
              <a:off x="7153641"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40" name="立方体 37">
              <a:extLst>
                <a:ext uri="{FF2B5EF4-FFF2-40B4-BE49-F238E27FC236}">
                  <a16:creationId xmlns:a16="http://schemas.microsoft.com/office/drawing/2014/main" id="{E69CBDEA-1A3F-A065-141C-5A80B408C9F8}"/>
                </a:ext>
              </a:extLst>
            </p:cNvPr>
            <p:cNvSpPr/>
            <p:nvPr/>
          </p:nvSpPr>
          <p:spPr>
            <a:xfrm>
              <a:off x="7273636"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41" name="立方体 38">
              <a:extLst>
                <a:ext uri="{FF2B5EF4-FFF2-40B4-BE49-F238E27FC236}">
                  <a16:creationId xmlns:a16="http://schemas.microsoft.com/office/drawing/2014/main" id="{B2E3E21A-4848-757D-B30E-63A4CF698AA9}"/>
                </a:ext>
              </a:extLst>
            </p:cNvPr>
            <p:cNvSpPr/>
            <p:nvPr/>
          </p:nvSpPr>
          <p:spPr>
            <a:xfrm>
              <a:off x="7393977"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42" name="立方体 39">
              <a:extLst>
                <a:ext uri="{FF2B5EF4-FFF2-40B4-BE49-F238E27FC236}">
                  <a16:creationId xmlns:a16="http://schemas.microsoft.com/office/drawing/2014/main" id="{55C0995E-00A3-C8BA-DB61-5D1694F66386}"/>
                </a:ext>
              </a:extLst>
            </p:cNvPr>
            <p:cNvSpPr/>
            <p:nvPr/>
          </p:nvSpPr>
          <p:spPr>
            <a:xfrm>
              <a:off x="7513972"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43" name="立方体 40">
              <a:extLst>
                <a:ext uri="{FF2B5EF4-FFF2-40B4-BE49-F238E27FC236}">
                  <a16:creationId xmlns:a16="http://schemas.microsoft.com/office/drawing/2014/main" id="{0EE7173A-A377-F423-EC80-AF577AE0BA02}"/>
                </a:ext>
              </a:extLst>
            </p:cNvPr>
            <p:cNvSpPr/>
            <p:nvPr/>
          </p:nvSpPr>
          <p:spPr>
            <a:xfrm>
              <a:off x="7633887"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44" name="立方体 41">
              <a:extLst>
                <a:ext uri="{FF2B5EF4-FFF2-40B4-BE49-F238E27FC236}">
                  <a16:creationId xmlns:a16="http://schemas.microsoft.com/office/drawing/2014/main" id="{6302C34E-2D37-70A8-9988-C92374539B8C}"/>
                </a:ext>
              </a:extLst>
            </p:cNvPr>
            <p:cNvSpPr/>
            <p:nvPr/>
          </p:nvSpPr>
          <p:spPr>
            <a:xfrm>
              <a:off x="7753882"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45" name="立方体 42">
              <a:extLst>
                <a:ext uri="{FF2B5EF4-FFF2-40B4-BE49-F238E27FC236}">
                  <a16:creationId xmlns:a16="http://schemas.microsoft.com/office/drawing/2014/main" id="{F1340F86-319C-6820-D0C9-35B7183CEDD7}"/>
                </a:ext>
              </a:extLst>
            </p:cNvPr>
            <p:cNvSpPr/>
            <p:nvPr/>
          </p:nvSpPr>
          <p:spPr>
            <a:xfrm>
              <a:off x="7874223"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46" name="立方体 43">
              <a:extLst>
                <a:ext uri="{FF2B5EF4-FFF2-40B4-BE49-F238E27FC236}">
                  <a16:creationId xmlns:a16="http://schemas.microsoft.com/office/drawing/2014/main" id="{B8DB3B31-D8A4-93F0-DCFB-E191AC1A84EE}"/>
                </a:ext>
              </a:extLst>
            </p:cNvPr>
            <p:cNvSpPr/>
            <p:nvPr/>
          </p:nvSpPr>
          <p:spPr>
            <a:xfrm>
              <a:off x="7994218"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47" name="立方体 44">
              <a:extLst>
                <a:ext uri="{FF2B5EF4-FFF2-40B4-BE49-F238E27FC236}">
                  <a16:creationId xmlns:a16="http://schemas.microsoft.com/office/drawing/2014/main" id="{7B116850-64F5-C853-D45D-750E3D26E713}"/>
                </a:ext>
              </a:extLst>
            </p:cNvPr>
            <p:cNvSpPr/>
            <p:nvPr/>
          </p:nvSpPr>
          <p:spPr>
            <a:xfrm>
              <a:off x="8114357"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48" name="立方体 45">
              <a:extLst>
                <a:ext uri="{FF2B5EF4-FFF2-40B4-BE49-F238E27FC236}">
                  <a16:creationId xmlns:a16="http://schemas.microsoft.com/office/drawing/2014/main" id="{2796EDB0-9BB1-F06C-12E7-7D25898C346F}"/>
                </a:ext>
              </a:extLst>
            </p:cNvPr>
            <p:cNvSpPr/>
            <p:nvPr/>
          </p:nvSpPr>
          <p:spPr>
            <a:xfrm>
              <a:off x="8234352"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49" name="立方体 46">
              <a:extLst>
                <a:ext uri="{FF2B5EF4-FFF2-40B4-BE49-F238E27FC236}">
                  <a16:creationId xmlns:a16="http://schemas.microsoft.com/office/drawing/2014/main" id="{D9A9BB5D-73BF-A1D8-3539-C3F8C086F73C}"/>
                </a:ext>
              </a:extLst>
            </p:cNvPr>
            <p:cNvSpPr/>
            <p:nvPr/>
          </p:nvSpPr>
          <p:spPr>
            <a:xfrm>
              <a:off x="8354693"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50" name="立方体 47">
              <a:extLst>
                <a:ext uri="{FF2B5EF4-FFF2-40B4-BE49-F238E27FC236}">
                  <a16:creationId xmlns:a16="http://schemas.microsoft.com/office/drawing/2014/main" id="{EA32FB4C-2FDE-3187-1EAE-0AF8FBC281F6}"/>
                </a:ext>
              </a:extLst>
            </p:cNvPr>
            <p:cNvSpPr/>
            <p:nvPr/>
          </p:nvSpPr>
          <p:spPr>
            <a:xfrm>
              <a:off x="8474688"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51" name="立方体 48">
              <a:extLst>
                <a:ext uri="{FF2B5EF4-FFF2-40B4-BE49-F238E27FC236}">
                  <a16:creationId xmlns:a16="http://schemas.microsoft.com/office/drawing/2014/main" id="{38627211-9475-53A0-1215-2162115B4B40}"/>
                </a:ext>
              </a:extLst>
            </p:cNvPr>
            <p:cNvSpPr/>
            <p:nvPr/>
          </p:nvSpPr>
          <p:spPr>
            <a:xfrm>
              <a:off x="8594603"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52" name="立方体 49">
              <a:extLst>
                <a:ext uri="{FF2B5EF4-FFF2-40B4-BE49-F238E27FC236}">
                  <a16:creationId xmlns:a16="http://schemas.microsoft.com/office/drawing/2014/main" id="{BDE41BCF-F769-6229-FEA3-EDDDA8F67AA2}"/>
                </a:ext>
              </a:extLst>
            </p:cNvPr>
            <p:cNvSpPr/>
            <p:nvPr/>
          </p:nvSpPr>
          <p:spPr>
            <a:xfrm>
              <a:off x="8714598"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53" name="立方体 50">
              <a:extLst>
                <a:ext uri="{FF2B5EF4-FFF2-40B4-BE49-F238E27FC236}">
                  <a16:creationId xmlns:a16="http://schemas.microsoft.com/office/drawing/2014/main" id="{E49E18A0-02DF-B6AC-A6D5-DA91544871C0}"/>
                </a:ext>
              </a:extLst>
            </p:cNvPr>
            <p:cNvSpPr/>
            <p:nvPr/>
          </p:nvSpPr>
          <p:spPr>
            <a:xfrm>
              <a:off x="8834939" y="160236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54" name="立方体 51">
              <a:extLst>
                <a:ext uri="{FF2B5EF4-FFF2-40B4-BE49-F238E27FC236}">
                  <a16:creationId xmlns:a16="http://schemas.microsoft.com/office/drawing/2014/main" id="{7896ECBF-7062-5DA1-6981-8AD7FC6BD519}"/>
                </a:ext>
              </a:extLst>
            </p:cNvPr>
            <p:cNvSpPr/>
            <p:nvPr/>
          </p:nvSpPr>
          <p:spPr>
            <a:xfrm>
              <a:off x="8954934" y="160236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55" name="立方体 52">
              <a:extLst>
                <a:ext uri="{FF2B5EF4-FFF2-40B4-BE49-F238E27FC236}">
                  <a16:creationId xmlns:a16="http://schemas.microsoft.com/office/drawing/2014/main" id="{AF8247A5-2BE9-FCF2-4BB2-E03B3F0050B3}"/>
                </a:ext>
              </a:extLst>
            </p:cNvPr>
            <p:cNvSpPr/>
            <p:nvPr/>
          </p:nvSpPr>
          <p:spPr>
            <a:xfrm>
              <a:off x="6311526"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56" name="立方体 53">
              <a:extLst>
                <a:ext uri="{FF2B5EF4-FFF2-40B4-BE49-F238E27FC236}">
                  <a16:creationId xmlns:a16="http://schemas.microsoft.com/office/drawing/2014/main" id="{6916DB7A-3D94-60C3-1575-D36FDE86FE04}"/>
                </a:ext>
              </a:extLst>
            </p:cNvPr>
            <p:cNvSpPr/>
            <p:nvPr/>
          </p:nvSpPr>
          <p:spPr>
            <a:xfrm>
              <a:off x="6431521" y="188368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57" name="立方体 54">
              <a:extLst>
                <a:ext uri="{FF2B5EF4-FFF2-40B4-BE49-F238E27FC236}">
                  <a16:creationId xmlns:a16="http://schemas.microsoft.com/office/drawing/2014/main" id="{5D7BDD76-C95B-315C-E55D-2EEA253FBCD9}"/>
                </a:ext>
              </a:extLst>
            </p:cNvPr>
            <p:cNvSpPr/>
            <p:nvPr/>
          </p:nvSpPr>
          <p:spPr>
            <a:xfrm>
              <a:off x="6551862"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58" name="立方体 55">
              <a:extLst>
                <a:ext uri="{FF2B5EF4-FFF2-40B4-BE49-F238E27FC236}">
                  <a16:creationId xmlns:a16="http://schemas.microsoft.com/office/drawing/2014/main" id="{1B611AD0-F1AC-B155-F470-85D74570CD5D}"/>
                </a:ext>
              </a:extLst>
            </p:cNvPr>
            <p:cNvSpPr/>
            <p:nvPr/>
          </p:nvSpPr>
          <p:spPr>
            <a:xfrm>
              <a:off x="6671857" y="188368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59" name="立方体 56">
              <a:extLst>
                <a:ext uri="{FF2B5EF4-FFF2-40B4-BE49-F238E27FC236}">
                  <a16:creationId xmlns:a16="http://schemas.microsoft.com/office/drawing/2014/main" id="{5961505C-FD79-6E68-FAC7-2E9A024F3B36}"/>
                </a:ext>
              </a:extLst>
            </p:cNvPr>
            <p:cNvSpPr/>
            <p:nvPr/>
          </p:nvSpPr>
          <p:spPr>
            <a:xfrm>
              <a:off x="6791772"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60" name="立方体 57">
              <a:extLst>
                <a:ext uri="{FF2B5EF4-FFF2-40B4-BE49-F238E27FC236}">
                  <a16:creationId xmlns:a16="http://schemas.microsoft.com/office/drawing/2014/main" id="{EDF11A60-372A-5530-6B0A-08239183279A}"/>
                </a:ext>
              </a:extLst>
            </p:cNvPr>
            <p:cNvSpPr/>
            <p:nvPr/>
          </p:nvSpPr>
          <p:spPr>
            <a:xfrm>
              <a:off x="6911767" y="188368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61" name="立方体 58">
              <a:extLst>
                <a:ext uri="{FF2B5EF4-FFF2-40B4-BE49-F238E27FC236}">
                  <a16:creationId xmlns:a16="http://schemas.microsoft.com/office/drawing/2014/main" id="{EE06067E-1CF3-312B-79C7-BFC1A6C151C2}"/>
                </a:ext>
              </a:extLst>
            </p:cNvPr>
            <p:cNvSpPr/>
            <p:nvPr/>
          </p:nvSpPr>
          <p:spPr>
            <a:xfrm>
              <a:off x="7032108"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62" name="立方体 59">
              <a:extLst>
                <a:ext uri="{FF2B5EF4-FFF2-40B4-BE49-F238E27FC236}">
                  <a16:creationId xmlns:a16="http://schemas.microsoft.com/office/drawing/2014/main" id="{F4DF5A96-60D2-3779-E1DF-3A85F8D82DA6}"/>
                </a:ext>
              </a:extLst>
            </p:cNvPr>
            <p:cNvSpPr/>
            <p:nvPr/>
          </p:nvSpPr>
          <p:spPr>
            <a:xfrm>
              <a:off x="7152103" y="188368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63" name="立方体 60">
              <a:extLst>
                <a:ext uri="{FF2B5EF4-FFF2-40B4-BE49-F238E27FC236}">
                  <a16:creationId xmlns:a16="http://schemas.microsoft.com/office/drawing/2014/main" id="{418B5EEC-A65F-2EE0-0178-2E3BB0BE04C9}"/>
                </a:ext>
              </a:extLst>
            </p:cNvPr>
            <p:cNvSpPr/>
            <p:nvPr/>
          </p:nvSpPr>
          <p:spPr>
            <a:xfrm>
              <a:off x="7272047"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64" name="立方体 61">
              <a:extLst>
                <a:ext uri="{FF2B5EF4-FFF2-40B4-BE49-F238E27FC236}">
                  <a16:creationId xmlns:a16="http://schemas.microsoft.com/office/drawing/2014/main" id="{1E98691B-EF65-C57E-E724-A4FDEEF47E0D}"/>
                </a:ext>
              </a:extLst>
            </p:cNvPr>
            <p:cNvSpPr/>
            <p:nvPr/>
          </p:nvSpPr>
          <p:spPr>
            <a:xfrm>
              <a:off x="7392042" y="188368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65" name="立方体 62">
              <a:extLst>
                <a:ext uri="{FF2B5EF4-FFF2-40B4-BE49-F238E27FC236}">
                  <a16:creationId xmlns:a16="http://schemas.microsoft.com/office/drawing/2014/main" id="{11549592-D120-2D69-7FB8-C4A63F6AD025}"/>
                </a:ext>
              </a:extLst>
            </p:cNvPr>
            <p:cNvSpPr/>
            <p:nvPr/>
          </p:nvSpPr>
          <p:spPr>
            <a:xfrm>
              <a:off x="7512383"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66" name="立方体 63">
              <a:extLst>
                <a:ext uri="{FF2B5EF4-FFF2-40B4-BE49-F238E27FC236}">
                  <a16:creationId xmlns:a16="http://schemas.microsoft.com/office/drawing/2014/main" id="{CCCD348A-FAC8-898F-0528-6C4B0ED2F0C1}"/>
                </a:ext>
              </a:extLst>
            </p:cNvPr>
            <p:cNvSpPr/>
            <p:nvPr/>
          </p:nvSpPr>
          <p:spPr>
            <a:xfrm>
              <a:off x="7632378" y="188368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67" name="立方体 64">
              <a:extLst>
                <a:ext uri="{FF2B5EF4-FFF2-40B4-BE49-F238E27FC236}">
                  <a16:creationId xmlns:a16="http://schemas.microsoft.com/office/drawing/2014/main" id="{8AE3C8CD-D999-38EE-1115-BE06BCF120F0}"/>
                </a:ext>
              </a:extLst>
            </p:cNvPr>
            <p:cNvSpPr/>
            <p:nvPr/>
          </p:nvSpPr>
          <p:spPr>
            <a:xfrm>
              <a:off x="7752293"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68" name="立方体 65">
              <a:extLst>
                <a:ext uri="{FF2B5EF4-FFF2-40B4-BE49-F238E27FC236}">
                  <a16:creationId xmlns:a16="http://schemas.microsoft.com/office/drawing/2014/main" id="{C76DE4EB-4CD8-C88B-E0B8-6F2D8C4A9BD7}"/>
                </a:ext>
              </a:extLst>
            </p:cNvPr>
            <p:cNvSpPr/>
            <p:nvPr/>
          </p:nvSpPr>
          <p:spPr>
            <a:xfrm>
              <a:off x="7872288" y="188368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69" name="立方体 66">
              <a:extLst>
                <a:ext uri="{FF2B5EF4-FFF2-40B4-BE49-F238E27FC236}">
                  <a16:creationId xmlns:a16="http://schemas.microsoft.com/office/drawing/2014/main" id="{9B7E9476-8839-5194-8294-DC0A9B03655E}"/>
                </a:ext>
              </a:extLst>
            </p:cNvPr>
            <p:cNvSpPr/>
            <p:nvPr/>
          </p:nvSpPr>
          <p:spPr>
            <a:xfrm>
              <a:off x="7992629"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70" name="立方体 67">
              <a:extLst>
                <a:ext uri="{FF2B5EF4-FFF2-40B4-BE49-F238E27FC236}">
                  <a16:creationId xmlns:a16="http://schemas.microsoft.com/office/drawing/2014/main" id="{74954664-FDF4-72FE-3E91-424879FCCAEB}"/>
                </a:ext>
              </a:extLst>
            </p:cNvPr>
            <p:cNvSpPr/>
            <p:nvPr/>
          </p:nvSpPr>
          <p:spPr>
            <a:xfrm>
              <a:off x="8112624" y="188368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71" name="立方体 68">
              <a:extLst>
                <a:ext uri="{FF2B5EF4-FFF2-40B4-BE49-F238E27FC236}">
                  <a16:creationId xmlns:a16="http://schemas.microsoft.com/office/drawing/2014/main" id="{E1D64416-CAEF-F462-B1A5-89EFDE5E07BB}"/>
                </a:ext>
              </a:extLst>
            </p:cNvPr>
            <p:cNvSpPr/>
            <p:nvPr/>
          </p:nvSpPr>
          <p:spPr>
            <a:xfrm>
              <a:off x="8232763"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72" name="立方体 69">
              <a:extLst>
                <a:ext uri="{FF2B5EF4-FFF2-40B4-BE49-F238E27FC236}">
                  <a16:creationId xmlns:a16="http://schemas.microsoft.com/office/drawing/2014/main" id="{89ED8A59-6FD5-2964-C9CB-4C0D5A3AD458}"/>
                </a:ext>
              </a:extLst>
            </p:cNvPr>
            <p:cNvSpPr/>
            <p:nvPr/>
          </p:nvSpPr>
          <p:spPr>
            <a:xfrm>
              <a:off x="8352758" y="188368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73" name="立方体 70">
              <a:extLst>
                <a:ext uri="{FF2B5EF4-FFF2-40B4-BE49-F238E27FC236}">
                  <a16:creationId xmlns:a16="http://schemas.microsoft.com/office/drawing/2014/main" id="{B31D6FB1-ABE1-DF4F-1125-8321FC31781B}"/>
                </a:ext>
              </a:extLst>
            </p:cNvPr>
            <p:cNvSpPr/>
            <p:nvPr/>
          </p:nvSpPr>
          <p:spPr>
            <a:xfrm>
              <a:off x="8473099"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74" name="立方体 71">
              <a:extLst>
                <a:ext uri="{FF2B5EF4-FFF2-40B4-BE49-F238E27FC236}">
                  <a16:creationId xmlns:a16="http://schemas.microsoft.com/office/drawing/2014/main" id="{D1BD4CCA-E4FB-6F13-929E-4B0421A3CA81}"/>
                </a:ext>
              </a:extLst>
            </p:cNvPr>
            <p:cNvSpPr/>
            <p:nvPr/>
          </p:nvSpPr>
          <p:spPr>
            <a:xfrm>
              <a:off x="8593094" y="188368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75" name="立方体 72">
              <a:extLst>
                <a:ext uri="{FF2B5EF4-FFF2-40B4-BE49-F238E27FC236}">
                  <a16:creationId xmlns:a16="http://schemas.microsoft.com/office/drawing/2014/main" id="{E9AC6581-AB2D-1426-70A3-00F6F03186C2}"/>
                </a:ext>
              </a:extLst>
            </p:cNvPr>
            <p:cNvSpPr/>
            <p:nvPr/>
          </p:nvSpPr>
          <p:spPr>
            <a:xfrm>
              <a:off x="8713009"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76" name="立方体 73">
              <a:extLst>
                <a:ext uri="{FF2B5EF4-FFF2-40B4-BE49-F238E27FC236}">
                  <a16:creationId xmlns:a16="http://schemas.microsoft.com/office/drawing/2014/main" id="{00A1F51F-9231-6FDF-053A-76DAE4078321}"/>
                </a:ext>
              </a:extLst>
            </p:cNvPr>
            <p:cNvSpPr/>
            <p:nvPr/>
          </p:nvSpPr>
          <p:spPr>
            <a:xfrm>
              <a:off x="8833004" y="1883686"/>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77" name="立方体 74">
              <a:extLst>
                <a:ext uri="{FF2B5EF4-FFF2-40B4-BE49-F238E27FC236}">
                  <a16:creationId xmlns:a16="http://schemas.microsoft.com/office/drawing/2014/main" id="{8CA3D50F-F311-54AA-2FFF-30384D31ECBA}"/>
                </a:ext>
              </a:extLst>
            </p:cNvPr>
            <p:cNvSpPr/>
            <p:nvPr/>
          </p:nvSpPr>
          <p:spPr>
            <a:xfrm>
              <a:off x="8953345" y="1883686"/>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78" name="立方体 75">
              <a:extLst>
                <a:ext uri="{FF2B5EF4-FFF2-40B4-BE49-F238E27FC236}">
                  <a16:creationId xmlns:a16="http://schemas.microsoft.com/office/drawing/2014/main" id="{531BAAF3-C2D0-30C2-9085-DF066A13084D}"/>
                </a:ext>
              </a:extLst>
            </p:cNvPr>
            <p:cNvSpPr/>
            <p:nvPr/>
          </p:nvSpPr>
          <p:spPr>
            <a:xfrm>
              <a:off x="7823665" y="2310103"/>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79" name="立方体 76">
              <a:extLst>
                <a:ext uri="{FF2B5EF4-FFF2-40B4-BE49-F238E27FC236}">
                  <a16:creationId xmlns:a16="http://schemas.microsoft.com/office/drawing/2014/main" id="{16052695-76EE-3186-A37D-8FE8F8798900}"/>
                </a:ext>
              </a:extLst>
            </p:cNvPr>
            <p:cNvSpPr/>
            <p:nvPr/>
          </p:nvSpPr>
          <p:spPr>
            <a:xfrm>
              <a:off x="7943660" y="2310103"/>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80" name="立方体 77">
              <a:extLst>
                <a:ext uri="{FF2B5EF4-FFF2-40B4-BE49-F238E27FC236}">
                  <a16:creationId xmlns:a16="http://schemas.microsoft.com/office/drawing/2014/main" id="{6DB3ECCC-F2F0-0740-8929-A6AB7D9E680E}"/>
                </a:ext>
              </a:extLst>
            </p:cNvPr>
            <p:cNvSpPr/>
            <p:nvPr/>
          </p:nvSpPr>
          <p:spPr>
            <a:xfrm>
              <a:off x="8063799" y="2310103"/>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81" name="立方体 78">
              <a:extLst>
                <a:ext uri="{FF2B5EF4-FFF2-40B4-BE49-F238E27FC236}">
                  <a16:creationId xmlns:a16="http://schemas.microsoft.com/office/drawing/2014/main" id="{083F0F11-A271-F276-16FE-F1ECD155D749}"/>
                </a:ext>
              </a:extLst>
            </p:cNvPr>
            <p:cNvSpPr/>
            <p:nvPr/>
          </p:nvSpPr>
          <p:spPr>
            <a:xfrm>
              <a:off x="8183794" y="2310103"/>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82" name="立方体 79">
              <a:extLst>
                <a:ext uri="{FF2B5EF4-FFF2-40B4-BE49-F238E27FC236}">
                  <a16:creationId xmlns:a16="http://schemas.microsoft.com/office/drawing/2014/main" id="{14B215DC-1AA4-D893-07E9-3B841A87378D}"/>
                </a:ext>
              </a:extLst>
            </p:cNvPr>
            <p:cNvSpPr/>
            <p:nvPr/>
          </p:nvSpPr>
          <p:spPr>
            <a:xfrm>
              <a:off x="8304135" y="2310103"/>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83" name="立方体 80">
              <a:extLst>
                <a:ext uri="{FF2B5EF4-FFF2-40B4-BE49-F238E27FC236}">
                  <a16:creationId xmlns:a16="http://schemas.microsoft.com/office/drawing/2014/main" id="{43B9F4E0-56A2-72FF-E7EA-D6F78FE7DF32}"/>
                </a:ext>
              </a:extLst>
            </p:cNvPr>
            <p:cNvSpPr/>
            <p:nvPr/>
          </p:nvSpPr>
          <p:spPr>
            <a:xfrm>
              <a:off x="8424130" y="2310103"/>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84" name="立方体 81">
              <a:extLst>
                <a:ext uri="{FF2B5EF4-FFF2-40B4-BE49-F238E27FC236}">
                  <a16:creationId xmlns:a16="http://schemas.microsoft.com/office/drawing/2014/main" id="{DA6DC3A6-0FF8-3445-2375-E1E67F68CC0E}"/>
                </a:ext>
              </a:extLst>
            </p:cNvPr>
            <p:cNvSpPr/>
            <p:nvPr/>
          </p:nvSpPr>
          <p:spPr>
            <a:xfrm>
              <a:off x="8544045" y="2310103"/>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85" name="立方体 82">
              <a:extLst>
                <a:ext uri="{FF2B5EF4-FFF2-40B4-BE49-F238E27FC236}">
                  <a16:creationId xmlns:a16="http://schemas.microsoft.com/office/drawing/2014/main" id="{0CAC2D4B-CADC-78A2-5F4F-81D4A2B9763F}"/>
                </a:ext>
              </a:extLst>
            </p:cNvPr>
            <p:cNvSpPr/>
            <p:nvPr/>
          </p:nvSpPr>
          <p:spPr>
            <a:xfrm>
              <a:off x="8664040" y="2310103"/>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86" name="立方体 83">
              <a:extLst>
                <a:ext uri="{FF2B5EF4-FFF2-40B4-BE49-F238E27FC236}">
                  <a16:creationId xmlns:a16="http://schemas.microsoft.com/office/drawing/2014/main" id="{3B247C6E-8364-BA3F-C288-E789CD319EB1}"/>
                </a:ext>
              </a:extLst>
            </p:cNvPr>
            <p:cNvSpPr/>
            <p:nvPr/>
          </p:nvSpPr>
          <p:spPr>
            <a:xfrm>
              <a:off x="8784381" y="2310103"/>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87" name="立方体 84">
              <a:extLst>
                <a:ext uri="{FF2B5EF4-FFF2-40B4-BE49-F238E27FC236}">
                  <a16:creationId xmlns:a16="http://schemas.microsoft.com/office/drawing/2014/main" id="{AD8CA36B-DC86-5FE6-9573-63DA4927254B}"/>
                </a:ext>
              </a:extLst>
            </p:cNvPr>
            <p:cNvSpPr/>
            <p:nvPr/>
          </p:nvSpPr>
          <p:spPr>
            <a:xfrm>
              <a:off x="8904376" y="2310103"/>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88" name="立方体 85">
              <a:extLst>
                <a:ext uri="{FF2B5EF4-FFF2-40B4-BE49-F238E27FC236}">
                  <a16:creationId xmlns:a16="http://schemas.microsoft.com/office/drawing/2014/main" id="{C1005AB4-25A0-6F6D-1352-09FC517BD6D6}"/>
                </a:ext>
              </a:extLst>
            </p:cNvPr>
            <p:cNvSpPr/>
            <p:nvPr/>
          </p:nvSpPr>
          <p:spPr>
            <a:xfrm>
              <a:off x="7821730" y="2591423"/>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89" name="立方体 86">
              <a:extLst>
                <a:ext uri="{FF2B5EF4-FFF2-40B4-BE49-F238E27FC236}">
                  <a16:creationId xmlns:a16="http://schemas.microsoft.com/office/drawing/2014/main" id="{B9E3A6A2-6B3D-1B5D-286C-813267605F67}"/>
                </a:ext>
              </a:extLst>
            </p:cNvPr>
            <p:cNvSpPr/>
            <p:nvPr/>
          </p:nvSpPr>
          <p:spPr>
            <a:xfrm>
              <a:off x="7942071" y="2591423"/>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90" name="立方体 87">
              <a:extLst>
                <a:ext uri="{FF2B5EF4-FFF2-40B4-BE49-F238E27FC236}">
                  <a16:creationId xmlns:a16="http://schemas.microsoft.com/office/drawing/2014/main" id="{E0F52A49-92BC-8997-4275-00336436413D}"/>
                </a:ext>
              </a:extLst>
            </p:cNvPr>
            <p:cNvSpPr/>
            <p:nvPr/>
          </p:nvSpPr>
          <p:spPr>
            <a:xfrm>
              <a:off x="8062066" y="2591423"/>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91" name="立方体 88">
              <a:extLst>
                <a:ext uri="{FF2B5EF4-FFF2-40B4-BE49-F238E27FC236}">
                  <a16:creationId xmlns:a16="http://schemas.microsoft.com/office/drawing/2014/main" id="{FDF61B44-74AF-C9A0-E45C-E30F11F30138}"/>
                </a:ext>
              </a:extLst>
            </p:cNvPr>
            <p:cNvSpPr/>
            <p:nvPr/>
          </p:nvSpPr>
          <p:spPr>
            <a:xfrm>
              <a:off x="8182205" y="2591423"/>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92" name="立方体 89">
              <a:extLst>
                <a:ext uri="{FF2B5EF4-FFF2-40B4-BE49-F238E27FC236}">
                  <a16:creationId xmlns:a16="http://schemas.microsoft.com/office/drawing/2014/main" id="{F0EB5072-1201-1928-6417-27E75E1B080D}"/>
                </a:ext>
              </a:extLst>
            </p:cNvPr>
            <p:cNvSpPr/>
            <p:nvPr/>
          </p:nvSpPr>
          <p:spPr>
            <a:xfrm>
              <a:off x="8302200" y="2591423"/>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93" name="立方体 90">
              <a:extLst>
                <a:ext uri="{FF2B5EF4-FFF2-40B4-BE49-F238E27FC236}">
                  <a16:creationId xmlns:a16="http://schemas.microsoft.com/office/drawing/2014/main" id="{77329DF1-C8D9-D560-976C-4DF95DDD5D91}"/>
                </a:ext>
              </a:extLst>
            </p:cNvPr>
            <p:cNvSpPr/>
            <p:nvPr/>
          </p:nvSpPr>
          <p:spPr>
            <a:xfrm>
              <a:off x="8422541" y="2591423"/>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94" name="立方体 91">
              <a:extLst>
                <a:ext uri="{FF2B5EF4-FFF2-40B4-BE49-F238E27FC236}">
                  <a16:creationId xmlns:a16="http://schemas.microsoft.com/office/drawing/2014/main" id="{36D313F1-FD08-C634-68D1-7BFC83ADFB13}"/>
                </a:ext>
              </a:extLst>
            </p:cNvPr>
            <p:cNvSpPr/>
            <p:nvPr/>
          </p:nvSpPr>
          <p:spPr>
            <a:xfrm>
              <a:off x="8542536" y="2591423"/>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95" name="立方体 92">
              <a:extLst>
                <a:ext uri="{FF2B5EF4-FFF2-40B4-BE49-F238E27FC236}">
                  <a16:creationId xmlns:a16="http://schemas.microsoft.com/office/drawing/2014/main" id="{8389E2B1-C0E5-D2F0-1CBE-DEEEF937189A}"/>
                </a:ext>
              </a:extLst>
            </p:cNvPr>
            <p:cNvSpPr/>
            <p:nvPr/>
          </p:nvSpPr>
          <p:spPr>
            <a:xfrm>
              <a:off x="8662451" y="2591423"/>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96" name="立方体 93">
              <a:extLst>
                <a:ext uri="{FF2B5EF4-FFF2-40B4-BE49-F238E27FC236}">
                  <a16:creationId xmlns:a16="http://schemas.microsoft.com/office/drawing/2014/main" id="{01FB52C8-450E-07B2-C600-C5F8D1E8C0F0}"/>
                </a:ext>
              </a:extLst>
            </p:cNvPr>
            <p:cNvSpPr/>
            <p:nvPr/>
          </p:nvSpPr>
          <p:spPr>
            <a:xfrm>
              <a:off x="8782446" y="2591423"/>
              <a:ext cx="127484"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97" name="立方体 94">
              <a:extLst>
                <a:ext uri="{FF2B5EF4-FFF2-40B4-BE49-F238E27FC236}">
                  <a16:creationId xmlns:a16="http://schemas.microsoft.com/office/drawing/2014/main" id="{A5B59882-ABF3-4AAC-39AF-37DF3CF04CBA}"/>
                </a:ext>
              </a:extLst>
            </p:cNvPr>
            <p:cNvSpPr/>
            <p:nvPr/>
          </p:nvSpPr>
          <p:spPr>
            <a:xfrm>
              <a:off x="8902787" y="2591423"/>
              <a:ext cx="127484"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98" name="立方体 95">
              <a:extLst>
                <a:ext uri="{FF2B5EF4-FFF2-40B4-BE49-F238E27FC236}">
                  <a16:creationId xmlns:a16="http://schemas.microsoft.com/office/drawing/2014/main" id="{374318DB-101E-5DF5-282E-7A3F99F92472}"/>
                </a:ext>
              </a:extLst>
            </p:cNvPr>
            <p:cNvSpPr/>
            <p:nvPr/>
          </p:nvSpPr>
          <p:spPr>
            <a:xfrm>
              <a:off x="6182123" y="2310103"/>
              <a:ext cx="167375"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99" name="立方体 96">
              <a:extLst>
                <a:ext uri="{FF2B5EF4-FFF2-40B4-BE49-F238E27FC236}">
                  <a16:creationId xmlns:a16="http://schemas.microsoft.com/office/drawing/2014/main" id="{CF914541-03EC-E87A-18D1-5261F5AC6294}"/>
                </a:ext>
              </a:extLst>
            </p:cNvPr>
            <p:cNvSpPr/>
            <p:nvPr/>
          </p:nvSpPr>
          <p:spPr>
            <a:xfrm>
              <a:off x="6332143" y="2310103"/>
              <a:ext cx="167375"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00" name="立方体 97">
              <a:extLst>
                <a:ext uri="{FF2B5EF4-FFF2-40B4-BE49-F238E27FC236}">
                  <a16:creationId xmlns:a16="http://schemas.microsoft.com/office/drawing/2014/main" id="{4D52C021-9136-1A00-6FE7-C64B730BB82C}"/>
                </a:ext>
              </a:extLst>
            </p:cNvPr>
            <p:cNvSpPr/>
            <p:nvPr/>
          </p:nvSpPr>
          <p:spPr>
            <a:xfrm>
              <a:off x="6482653" y="2310103"/>
              <a:ext cx="167375"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01" name="立方体 98">
              <a:extLst>
                <a:ext uri="{FF2B5EF4-FFF2-40B4-BE49-F238E27FC236}">
                  <a16:creationId xmlns:a16="http://schemas.microsoft.com/office/drawing/2014/main" id="{4F3EB1BC-4CB0-9E7A-77D5-F283CA60C7C0}"/>
                </a:ext>
              </a:extLst>
            </p:cNvPr>
            <p:cNvSpPr/>
            <p:nvPr/>
          </p:nvSpPr>
          <p:spPr>
            <a:xfrm>
              <a:off x="6635485" y="2310103"/>
              <a:ext cx="167375"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02" name="立方体 99">
              <a:extLst>
                <a:ext uri="{FF2B5EF4-FFF2-40B4-BE49-F238E27FC236}">
                  <a16:creationId xmlns:a16="http://schemas.microsoft.com/office/drawing/2014/main" id="{99EB5E8E-E27B-3883-2B06-ADC2A65A286B}"/>
                </a:ext>
              </a:extLst>
            </p:cNvPr>
            <p:cNvSpPr/>
            <p:nvPr/>
          </p:nvSpPr>
          <p:spPr>
            <a:xfrm>
              <a:off x="6180188" y="2591423"/>
              <a:ext cx="167375"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03" name="立方体 100">
              <a:extLst>
                <a:ext uri="{FF2B5EF4-FFF2-40B4-BE49-F238E27FC236}">
                  <a16:creationId xmlns:a16="http://schemas.microsoft.com/office/drawing/2014/main" id="{5A57F64B-440A-F885-F4EE-B511DA375B2F}"/>
                </a:ext>
              </a:extLst>
            </p:cNvPr>
            <p:cNvSpPr/>
            <p:nvPr/>
          </p:nvSpPr>
          <p:spPr>
            <a:xfrm>
              <a:off x="6330554" y="2591423"/>
              <a:ext cx="167375"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04" name="立方体 101">
              <a:extLst>
                <a:ext uri="{FF2B5EF4-FFF2-40B4-BE49-F238E27FC236}">
                  <a16:creationId xmlns:a16="http://schemas.microsoft.com/office/drawing/2014/main" id="{FA1B3033-AD0A-9DAA-F8C5-4CD59F8688A1}"/>
                </a:ext>
              </a:extLst>
            </p:cNvPr>
            <p:cNvSpPr/>
            <p:nvPr/>
          </p:nvSpPr>
          <p:spPr>
            <a:xfrm>
              <a:off x="6480920" y="2591423"/>
              <a:ext cx="167375"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05" name="立方体 102">
              <a:extLst>
                <a:ext uri="{FF2B5EF4-FFF2-40B4-BE49-F238E27FC236}">
                  <a16:creationId xmlns:a16="http://schemas.microsoft.com/office/drawing/2014/main" id="{36C80EA2-A8F0-7587-4DDD-508BDE4B8000}"/>
                </a:ext>
              </a:extLst>
            </p:cNvPr>
            <p:cNvSpPr/>
            <p:nvPr/>
          </p:nvSpPr>
          <p:spPr>
            <a:xfrm>
              <a:off x="6633896" y="2591423"/>
              <a:ext cx="167375"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06" name="立方体 103">
              <a:extLst>
                <a:ext uri="{FF2B5EF4-FFF2-40B4-BE49-F238E27FC236}">
                  <a16:creationId xmlns:a16="http://schemas.microsoft.com/office/drawing/2014/main" id="{4DD58B58-FEAA-1F06-F65A-7C4A5BD74CE5}"/>
                </a:ext>
              </a:extLst>
            </p:cNvPr>
            <p:cNvSpPr/>
            <p:nvPr/>
          </p:nvSpPr>
          <p:spPr>
            <a:xfrm>
              <a:off x="7006698" y="2310103"/>
              <a:ext cx="167375"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07" name="立方体 104">
              <a:extLst>
                <a:ext uri="{FF2B5EF4-FFF2-40B4-BE49-F238E27FC236}">
                  <a16:creationId xmlns:a16="http://schemas.microsoft.com/office/drawing/2014/main" id="{A73D230D-91F3-3D4E-5E54-61F0C24B0A56}"/>
                </a:ext>
              </a:extLst>
            </p:cNvPr>
            <p:cNvSpPr/>
            <p:nvPr/>
          </p:nvSpPr>
          <p:spPr>
            <a:xfrm>
              <a:off x="7156718" y="2310103"/>
              <a:ext cx="167375"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08" name="立方体 105">
              <a:extLst>
                <a:ext uri="{FF2B5EF4-FFF2-40B4-BE49-F238E27FC236}">
                  <a16:creationId xmlns:a16="http://schemas.microsoft.com/office/drawing/2014/main" id="{5B5127F5-8FB8-A65E-7099-2E151DECD64F}"/>
                </a:ext>
              </a:extLst>
            </p:cNvPr>
            <p:cNvSpPr/>
            <p:nvPr/>
          </p:nvSpPr>
          <p:spPr>
            <a:xfrm>
              <a:off x="7307228" y="2310103"/>
              <a:ext cx="167375"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09" name="立方体 106">
              <a:extLst>
                <a:ext uri="{FF2B5EF4-FFF2-40B4-BE49-F238E27FC236}">
                  <a16:creationId xmlns:a16="http://schemas.microsoft.com/office/drawing/2014/main" id="{35F6DC40-AA2E-C11D-C40D-9381F76B6BA2}"/>
                </a:ext>
              </a:extLst>
            </p:cNvPr>
            <p:cNvSpPr/>
            <p:nvPr/>
          </p:nvSpPr>
          <p:spPr>
            <a:xfrm>
              <a:off x="7460060" y="2310103"/>
              <a:ext cx="167375"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10" name="立方体 107">
              <a:extLst>
                <a:ext uri="{FF2B5EF4-FFF2-40B4-BE49-F238E27FC236}">
                  <a16:creationId xmlns:a16="http://schemas.microsoft.com/office/drawing/2014/main" id="{C2837003-A62A-6D88-C6DF-E4365CB2DF33}"/>
                </a:ext>
              </a:extLst>
            </p:cNvPr>
            <p:cNvSpPr/>
            <p:nvPr/>
          </p:nvSpPr>
          <p:spPr>
            <a:xfrm>
              <a:off x="7004763" y="2591423"/>
              <a:ext cx="167375"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11" name="立方体 108">
              <a:extLst>
                <a:ext uri="{FF2B5EF4-FFF2-40B4-BE49-F238E27FC236}">
                  <a16:creationId xmlns:a16="http://schemas.microsoft.com/office/drawing/2014/main" id="{2A6EC49C-4B92-C5A1-E91C-CD9667AC908C}"/>
                </a:ext>
              </a:extLst>
            </p:cNvPr>
            <p:cNvSpPr/>
            <p:nvPr/>
          </p:nvSpPr>
          <p:spPr>
            <a:xfrm>
              <a:off x="7155129" y="2591423"/>
              <a:ext cx="167375"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12" name="立方体 109">
              <a:extLst>
                <a:ext uri="{FF2B5EF4-FFF2-40B4-BE49-F238E27FC236}">
                  <a16:creationId xmlns:a16="http://schemas.microsoft.com/office/drawing/2014/main" id="{84F8FA33-4233-499B-DCE0-3A86A96F474A}"/>
                </a:ext>
              </a:extLst>
            </p:cNvPr>
            <p:cNvSpPr/>
            <p:nvPr/>
          </p:nvSpPr>
          <p:spPr>
            <a:xfrm>
              <a:off x="7305495" y="2591423"/>
              <a:ext cx="167375" cy="216024"/>
            </a:xfrm>
            <a:prstGeom prst="cub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13" name="立方体 110">
              <a:extLst>
                <a:ext uri="{FF2B5EF4-FFF2-40B4-BE49-F238E27FC236}">
                  <a16:creationId xmlns:a16="http://schemas.microsoft.com/office/drawing/2014/main" id="{AB6F23A7-4F03-989F-A56F-FCABE318EC40}"/>
                </a:ext>
              </a:extLst>
            </p:cNvPr>
            <p:cNvSpPr/>
            <p:nvPr/>
          </p:nvSpPr>
          <p:spPr>
            <a:xfrm>
              <a:off x="7458471" y="2591423"/>
              <a:ext cx="167375"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14" name="弧形 111">
              <a:extLst>
                <a:ext uri="{FF2B5EF4-FFF2-40B4-BE49-F238E27FC236}">
                  <a16:creationId xmlns:a16="http://schemas.microsoft.com/office/drawing/2014/main" id="{0EB6247A-BB44-01DE-B38B-5864FC0B01F9}"/>
                </a:ext>
              </a:extLst>
            </p:cNvPr>
            <p:cNvSpPr/>
            <p:nvPr/>
          </p:nvSpPr>
          <p:spPr>
            <a:xfrm rot="580278">
              <a:off x="6824445" y="2389157"/>
              <a:ext cx="136241" cy="395368"/>
            </a:xfrm>
            <a:prstGeom prst="arc">
              <a:avLst>
                <a:gd name="adj1" fmla="val 10857013"/>
                <a:gd name="adj2" fmla="val 20205673"/>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cxnSp>
          <p:nvCxnSpPr>
            <p:cNvPr id="115" name="直接连接符 112">
              <a:extLst>
                <a:ext uri="{FF2B5EF4-FFF2-40B4-BE49-F238E27FC236}">
                  <a16:creationId xmlns:a16="http://schemas.microsoft.com/office/drawing/2014/main" id="{1E6BBCAE-5106-9879-BFE0-849295CE3856}"/>
                </a:ext>
              </a:extLst>
            </p:cNvPr>
            <p:cNvCxnSpPr>
              <a:cxnSpLocks/>
            </p:cNvCxnSpPr>
            <p:nvPr/>
          </p:nvCxnSpPr>
          <p:spPr>
            <a:xfrm>
              <a:off x="6106994" y="2559774"/>
              <a:ext cx="710944"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6" name="直接连接符 113">
              <a:extLst>
                <a:ext uri="{FF2B5EF4-FFF2-40B4-BE49-F238E27FC236}">
                  <a16:creationId xmlns:a16="http://schemas.microsoft.com/office/drawing/2014/main" id="{32330C2B-CCA8-0117-71A6-9FEB627BD3CF}"/>
                </a:ext>
              </a:extLst>
            </p:cNvPr>
            <p:cNvCxnSpPr>
              <a:cxnSpLocks/>
            </p:cNvCxnSpPr>
            <p:nvPr/>
          </p:nvCxnSpPr>
          <p:spPr>
            <a:xfrm>
              <a:off x="6970338" y="2559774"/>
              <a:ext cx="655508"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7" name="弧形 114">
              <a:extLst>
                <a:ext uri="{FF2B5EF4-FFF2-40B4-BE49-F238E27FC236}">
                  <a16:creationId xmlns:a16="http://schemas.microsoft.com/office/drawing/2014/main" id="{114B0A08-BC10-C917-98A8-44174BD37705}"/>
                </a:ext>
              </a:extLst>
            </p:cNvPr>
            <p:cNvSpPr/>
            <p:nvPr/>
          </p:nvSpPr>
          <p:spPr>
            <a:xfrm rot="580278">
              <a:off x="7636145" y="2390568"/>
              <a:ext cx="136241" cy="395368"/>
            </a:xfrm>
            <a:prstGeom prst="arc">
              <a:avLst>
                <a:gd name="adj1" fmla="val 10857013"/>
                <a:gd name="adj2" fmla="val 20205673"/>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cxnSp>
          <p:nvCxnSpPr>
            <p:cNvPr id="118" name="直接连接符 115">
              <a:extLst>
                <a:ext uri="{FF2B5EF4-FFF2-40B4-BE49-F238E27FC236}">
                  <a16:creationId xmlns:a16="http://schemas.microsoft.com/office/drawing/2014/main" id="{BCA8B95A-B70E-87CB-9E8A-D473822C4AA9}"/>
                </a:ext>
              </a:extLst>
            </p:cNvPr>
            <p:cNvCxnSpPr>
              <a:cxnSpLocks/>
            </p:cNvCxnSpPr>
            <p:nvPr/>
          </p:nvCxnSpPr>
          <p:spPr>
            <a:xfrm>
              <a:off x="7790709" y="2559774"/>
              <a:ext cx="3003742" cy="1736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9" name="立方体 116">
              <a:extLst>
                <a:ext uri="{FF2B5EF4-FFF2-40B4-BE49-F238E27FC236}">
                  <a16:creationId xmlns:a16="http://schemas.microsoft.com/office/drawing/2014/main" id="{82DBB1CC-2928-28B0-9E1F-76FCF8520F27}"/>
                </a:ext>
              </a:extLst>
            </p:cNvPr>
            <p:cNvSpPr/>
            <p:nvPr/>
          </p:nvSpPr>
          <p:spPr>
            <a:xfrm>
              <a:off x="3284114" y="1720582"/>
              <a:ext cx="160548" cy="216024"/>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dirty="0">
                <a:latin typeface="微软雅黑" panose="020B0503020204020204" pitchFamily="34" charset="-122"/>
                <a:ea typeface="微软雅黑" panose="020B0503020204020204" pitchFamily="34" charset="-122"/>
              </a:endParaRPr>
            </a:p>
          </p:txBody>
        </p:sp>
        <p:sp>
          <p:nvSpPr>
            <p:cNvPr id="120" name="文本框 117">
              <a:extLst>
                <a:ext uri="{FF2B5EF4-FFF2-40B4-BE49-F238E27FC236}">
                  <a16:creationId xmlns:a16="http://schemas.microsoft.com/office/drawing/2014/main" id="{B9A984B2-96E9-AB4E-CC2A-00E8393217F1}"/>
                </a:ext>
              </a:extLst>
            </p:cNvPr>
            <p:cNvSpPr txBox="1"/>
            <p:nvPr/>
          </p:nvSpPr>
          <p:spPr>
            <a:xfrm>
              <a:off x="2534805" y="1065520"/>
              <a:ext cx="1048058" cy="407690"/>
            </a:xfrm>
            <a:prstGeom prst="rect">
              <a:avLst/>
            </a:prstGeom>
            <a:noFill/>
          </p:spPr>
          <p:txBody>
            <a:bodyPr wrap="none" rtlCol="0">
              <a:spAutoFit/>
            </a:bodyPr>
            <a:lstStyle/>
            <a:p>
              <a:r>
                <a:rPr lang="zh-CN" altLang="en-US" sz="825" dirty="0">
                  <a:latin typeface="微软雅黑" panose="020B0503020204020204" pitchFamily="34" charset="-122"/>
                  <a:ea typeface="微软雅黑" panose="020B0503020204020204" pitchFamily="34" charset="-122"/>
                </a:rPr>
                <a:t>直线加速器</a:t>
              </a:r>
            </a:p>
          </p:txBody>
        </p:sp>
        <p:sp>
          <p:nvSpPr>
            <p:cNvPr id="121" name="文本框 118">
              <a:extLst>
                <a:ext uri="{FF2B5EF4-FFF2-40B4-BE49-F238E27FC236}">
                  <a16:creationId xmlns:a16="http://schemas.microsoft.com/office/drawing/2014/main" id="{77EE4989-B913-026A-1C15-D432D489ACF2}"/>
                </a:ext>
              </a:extLst>
            </p:cNvPr>
            <p:cNvSpPr txBox="1"/>
            <p:nvPr/>
          </p:nvSpPr>
          <p:spPr>
            <a:xfrm>
              <a:off x="7006573" y="1067466"/>
              <a:ext cx="737313" cy="407690"/>
            </a:xfrm>
            <a:prstGeom prst="rect">
              <a:avLst/>
            </a:prstGeom>
            <a:noFill/>
          </p:spPr>
          <p:txBody>
            <a:bodyPr wrap="none" rtlCol="0">
              <a:spAutoFit/>
            </a:bodyPr>
            <a:lstStyle/>
            <a:p>
              <a:r>
                <a:rPr lang="zh-CN" altLang="en-US" sz="825" dirty="0">
                  <a:latin typeface="微软雅黑" panose="020B0503020204020204" pitchFamily="34" charset="-122"/>
                  <a:ea typeface="微软雅黑" panose="020B0503020204020204" pitchFamily="34" charset="-122"/>
                </a:rPr>
                <a:t>波荡器</a:t>
              </a:r>
            </a:p>
          </p:txBody>
        </p:sp>
        <p:sp>
          <p:nvSpPr>
            <p:cNvPr id="122" name="文本框 119">
              <a:extLst>
                <a:ext uri="{FF2B5EF4-FFF2-40B4-BE49-F238E27FC236}">
                  <a16:creationId xmlns:a16="http://schemas.microsoft.com/office/drawing/2014/main" id="{37F308CE-32C7-F70B-0763-0E6FC6B22E7C}"/>
                </a:ext>
              </a:extLst>
            </p:cNvPr>
            <p:cNvSpPr txBox="1"/>
            <p:nvPr/>
          </p:nvSpPr>
          <p:spPr>
            <a:xfrm>
              <a:off x="9379256" y="1063218"/>
              <a:ext cx="737313" cy="407690"/>
            </a:xfrm>
            <a:prstGeom prst="rect">
              <a:avLst/>
            </a:prstGeom>
            <a:noFill/>
          </p:spPr>
          <p:txBody>
            <a:bodyPr wrap="none" rtlCol="0">
              <a:spAutoFit/>
            </a:bodyPr>
            <a:lstStyle/>
            <a:p>
              <a:r>
                <a:rPr lang="zh-CN" altLang="en-US" sz="825" dirty="0">
                  <a:latin typeface="微软雅黑" panose="020B0503020204020204" pitchFamily="34" charset="-122"/>
                  <a:ea typeface="微软雅黑" panose="020B0503020204020204" pitchFamily="34" charset="-122"/>
                </a:rPr>
                <a:t>光束线</a:t>
              </a:r>
            </a:p>
          </p:txBody>
        </p:sp>
        <p:sp>
          <p:nvSpPr>
            <p:cNvPr id="123" name="流程图: 排序 120">
              <a:extLst>
                <a:ext uri="{FF2B5EF4-FFF2-40B4-BE49-F238E27FC236}">
                  <a16:creationId xmlns:a16="http://schemas.microsoft.com/office/drawing/2014/main" id="{8021E056-26B4-6D37-41C7-AF98DD3476A8}"/>
                </a:ext>
              </a:extLst>
            </p:cNvPr>
            <p:cNvSpPr/>
            <p:nvPr/>
          </p:nvSpPr>
          <p:spPr>
            <a:xfrm>
              <a:off x="4707053" y="1629074"/>
              <a:ext cx="74979" cy="436811"/>
            </a:xfrm>
            <a:prstGeom prst="flowChartSor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24" name="流程图: 对照 121">
              <a:extLst>
                <a:ext uri="{FF2B5EF4-FFF2-40B4-BE49-F238E27FC236}">
                  <a16:creationId xmlns:a16="http://schemas.microsoft.com/office/drawing/2014/main" id="{28F9A3F1-AE59-8C2F-E441-D1538B55F66B}"/>
                </a:ext>
              </a:extLst>
            </p:cNvPr>
            <p:cNvSpPr/>
            <p:nvPr/>
          </p:nvSpPr>
          <p:spPr>
            <a:xfrm>
              <a:off x="4806469" y="1629074"/>
              <a:ext cx="74979" cy="436811"/>
            </a:xfrm>
            <a:prstGeom prst="flowChartCol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schemeClr val="tx1"/>
                </a:solidFill>
                <a:latin typeface="微软雅黑" panose="020B0503020204020204" pitchFamily="34" charset="-122"/>
                <a:ea typeface="微软雅黑" panose="020B0503020204020204" pitchFamily="34" charset="-122"/>
              </a:endParaRPr>
            </a:p>
          </p:txBody>
        </p:sp>
        <p:sp>
          <p:nvSpPr>
            <p:cNvPr id="125" name="流程图: 排序 122">
              <a:extLst>
                <a:ext uri="{FF2B5EF4-FFF2-40B4-BE49-F238E27FC236}">
                  <a16:creationId xmlns:a16="http://schemas.microsoft.com/office/drawing/2014/main" id="{0293A4DD-FB7F-B0FB-1FF8-681C8B2E089B}"/>
                </a:ext>
              </a:extLst>
            </p:cNvPr>
            <p:cNvSpPr/>
            <p:nvPr/>
          </p:nvSpPr>
          <p:spPr>
            <a:xfrm>
              <a:off x="4913894" y="1629074"/>
              <a:ext cx="74979" cy="436811"/>
            </a:xfrm>
            <a:prstGeom prst="flowChartSor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26" name="流程图: 对照 123">
              <a:extLst>
                <a:ext uri="{FF2B5EF4-FFF2-40B4-BE49-F238E27FC236}">
                  <a16:creationId xmlns:a16="http://schemas.microsoft.com/office/drawing/2014/main" id="{E277AAA1-2B70-969D-9973-B23A91961620}"/>
                </a:ext>
              </a:extLst>
            </p:cNvPr>
            <p:cNvSpPr/>
            <p:nvPr/>
          </p:nvSpPr>
          <p:spPr>
            <a:xfrm>
              <a:off x="5013310" y="1629074"/>
              <a:ext cx="74979" cy="436811"/>
            </a:xfrm>
            <a:prstGeom prst="flowChartCol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schemeClr val="tx1"/>
                </a:solidFill>
                <a:latin typeface="微软雅黑" panose="020B0503020204020204" pitchFamily="34" charset="-122"/>
                <a:ea typeface="微软雅黑" panose="020B0503020204020204" pitchFamily="34" charset="-122"/>
              </a:endParaRPr>
            </a:p>
          </p:txBody>
        </p:sp>
        <p:sp>
          <p:nvSpPr>
            <p:cNvPr id="127" name="流程图: 排序 124">
              <a:extLst>
                <a:ext uri="{FF2B5EF4-FFF2-40B4-BE49-F238E27FC236}">
                  <a16:creationId xmlns:a16="http://schemas.microsoft.com/office/drawing/2014/main" id="{4925E61C-FF78-9BE3-2DE9-C782E88175EA}"/>
                </a:ext>
              </a:extLst>
            </p:cNvPr>
            <p:cNvSpPr/>
            <p:nvPr/>
          </p:nvSpPr>
          <p:spPr>
            <a:xfrm>
              <a:off x="5115340" y="1629074"/>
              <a:ext cx="74979" cy="436811"/>
            </a:xfrm>
            <a:prstGeom prst="flowChartSor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28" name="流程图: 对照 125">
              <a:extLst>
                <a:ext uri="{FF2B5EF4-FFF2-40B4-BE49-F238E27FC236}">
                  <a16:creationId xmlns:a16="http://schemas.microsoft.com/office/drawing/2014/main" id="{25CC0E15-F8E2-A7F2-3F26-552B816052A0}"/>
                </a:ext>
              </a:extLst>
            </p:cNvPr>
            <p:cNvSpPr/>
            <p:nvPr/>
          </p:nvSpPr>
          <p:spPr>
            <a:xfrm>
              <a:off x="5214756" y="1629074"/>
              <a:ext cx="74979" cy="436811"/>
            </a:xfrm>
            <a:prstGeom prst="flowChartCol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schemeClr val="tx1"/>
                </a:solidFill>
                <a:latin typeface="微软雅黑" panose="020B0503020204020204" pitchFamily="34" charset="-122"/>
                <a:ea typeface="微软雅黑" panose="020B0503020204020204" pitchFamily="34" charset="-122"/>
              </a:endParaRPr>
            </a:p>
          </p:txBody>
        </p:sp>
        <p:sp>
          <p:nvSpPr>
            <p:cNvPr id="129" name="流程图: 排序 126">
              <a:extLst>
                <a:ext uri="{FF2B5EF4-FFF2-40B4-BE49-F238E27FC236}">
                  <a16:creationId xmlns:a16="http://schemas.microsoft.com/office/drawing/2014/main" id="{78614772-F999-DDB8-88ED-AB1100B6E406}"/>
                </a:ext>
              </a:extLst>
            </p:cNvPr>
            <p:cNvSpPr/>
            <p:nvPr/>
          </p:nvSpPr>
          <p:spPr>
            <a:xfrm>
              <a:off x="5322181" y="1629074"/>
              <a:ext cx="74979" cy="436811"/>
            </a:xfrm>
            <a:prstGeom prst="flowChartSor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latin typeface="微软雅黑" panose="020B0503020204020204" pitchFamily="34" charset="-122"/>
                <a:ea typeface="微软雅黑" panose="020B0503020204020204" pitchFamily="34" charset="-122"/>
              </a:endParaRPr>
            </a:p>
          </p:txBody>
        </p:sp>
        <p:sp>
          <p:nvSpPr>
            <p:cNvPr id="130" name="流程图: 对照 127">
              <a:extLst>
                <a:ext uri="{FF2B5EF4-FFF2-40B4-BE49-F238E27FC236}">
                  <a16:creationId xmlns:a16="http://schemas.microsoft.com/office/drawing/2014/main" id="{B1322D0D-7112-7E61-1FF1-B71F3789CDFF}"/>
                </a:ext>
              </a:extLst>
            </p:cNvPr>
            <p:cNvSpPr/>
            <p:nvPr/>
          </p:nvSpPr>
          <p:spPr>
            <a:xfrm>
              <a:off x="5421597" y="1629074"/>
              <a:ext cx="74979" cy="436811"/>
            </a:xfrm>
            <a:prstGeom prst="flowChartCol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solidFill>
                  <a:schemeClr val="tx1"/>
                </a:solidFill>
                <a:latin typeface="微软雅黑" panose="020B0503020204020204" pitchFamily="34" charset="-122"/>
                <a:ea typeface="微软雅黑" panose="020B0503020204020204" pitchFamily="34" charset="-122"/>
              </a:endParaRPr>
            </a:p>
          </p:txBody>
        </p:sp>
        <p:sp>
          <p:nvSpPr>
            <p:cNvPr id="131" name="文本框 128">
              <a:extLst>
                <a:ext uri="{FF2B5EF4-FFF2-40B4-BE49-F238E27FC236}">
                  <a16:creationId xmlns:a16="http://schemas.microsoft.com/office/drawing/2014/main" id="{AAC7AB4A-A0B7-1771-1800-18A013AA8FCB}"/>
                </a:ext>
              </a:extLst>
            </p:cNvPr>
            <p:cNvSpPr txBox="1"/>
            <p:nvPr/>
          </p:nvSpPr>
          <p:spPr>
            <a:xfrm>
              <a:off x="10406010" y="1071119"/>
              <a:ext cx="737313" cy="407690"/>
            </a:xfrm>
            <a:prstGeom prst="rect">
              <a:avLst/>
            </a:prstGeom>
            <a:noFill/>
          </p:spPr>
          <p:txBody>
            <a:bodyPr wrap="none" rtlCol="0">
              <a:spAutoFit/>
            </a:bodyPr>
            <a:lstStyle/>
            <a:p>
              <a:r>
                <a:rPr lang="zh-CN" altLang="en-US" sz="825" dirty="0">
                  <a:latin typeface="微软雅黑" panose="020B0503020204020204" pitchFamily="34" charset="-122"/>
                  <a:ea typeface="微软雅黑" panose="020B0503020204020204" pitchFamily="34" charset="-122"/>
                </a:rPr>
                <a:t>实验站</a:t>
              </a:r>
            </a:p>
          </p:txBody>
        </p:sp>
        <p:graphicFrame>
          <p:nvGraphicFramePr>
            <p:cNvPr id="132" name="Table 5">
              <a:extLst>
                <a:ext uri="{FF2B5EF4-FFF2-40B4-BE49-F238E27FC236}">
                  <a16:creationId xmlns:a16="http://schemas.microsoft.com/office/drawing/2014/main" id="{F4B2C145-3336-3A35-87A1-D40F8D96690B}"/>
                </a:ext>
              </a:extLst>
            </p:cNvPr>
            <p:cNvGraphicFramePr>
              <a:graphicFrameLocks/>
            </p:cNvGraphicFramePr>
            <p:nvPr>
              <p:extLst>
                <p:ext uri="{D42A27DB-BD31-4B8C-83A1-F6EECF244321}">
                  <p14:modId xmlns:p14="http://schemas.microsoft.com/office/powerpoint/2010/main" val="1066333943"/>
                </p:ext>
              </p:extLst>
            </p:nvPr>
          </p:nvGraphicFramePr>
          <p:xfrm>
            <a:off x="3866699" y="3226394"/>
            <a:ext cx="4157600" cy="3729349"/>
          </p:xfrm>
          <a:graphic>
            <a:graphicData uri="http://schemas.openxmlformats.org/drawingml/2006/table">
              <a:tbl>
                <a:tblPr bandRow="1">
                  <a:tableStyleId>{5C22544A-7EE6-4342-B048-85BDC9FD1C3A}</a:tableStyleId>
                </a:tblPr>
                <a:tblGrid>
                  <a:gridCol w="1595930">
                    <a:extLst>
                      <a:ext uri="{9D8B030D-6E8A-4147-A177-3AD203B41FA5}">
                        <a16:colId xmlns:a16="http://schemas.microsoft.com/office/drawing/2014/main" val="20000"/>
                      </a:ext>
                    </a:extLst>
                  </a:gridCol>
                  <a:gridCol w="501012">
                    <a:extLst>
                      <a:ext uri="{9D8B030D-6E8A-4147-A177-3AD203B41FA5}">
                        <a16:colId xmlns:a16="http://schemas.microsoft.com/office/drawing/2014/main" val="20001"/>
                      </a:ext>
                    </a:extLst>
                  </a:gridCol>
                  <a:gridCol w="599289">
                    <a:extLst>
                      <a:ext uri="{9D8B030D-6E8A-4147-A177-3AD203B41FA5}">
                        <a16:colId xmlns:a16="http://schemas.microsoft.com/office/drawing/2014/main" val="963513000"/>
                      </a:ext>
                    </a:extLst>
                  </a:gridCol>
                </a:tblGrid>
                <a:tr h="328846">
                  <a:tc>
                    <a:txBody>
                      <a:bodyPr/>
                      <a:lstStyle/>
                      <a:p>
                        <a:pPr algn="ctr">
                          <a:lnSpc>
                            <a:spcPct val="100000"/>
                          </a:lnSpc>
                          <a:spcAft>
                            <a:spcPts val="0"/>
                          </a:spcAft>
                        </a:pPr>
                        <a:endParaRPr lang="zh-CN" sz="1400" b="1" kern="100" dirty="0">
                          <a:effectLst/>
                          <a:latin typeface="微软雅黑" panose="020B0503020204020204" charset="-122"/>
                          <a:ea typeface="微软雅黑" panose="020B0503020204020204" charset="-122"/>
                          <a:cs typeface="Times New Roman" panose="02020603050405020304"/>
                        </a:endParaRPr>
                      </a:p>
                    </a:txBody>
                    <a:tcPr marL="68576" marR="68576" marT="0" marB="0" anchor="ctr"/>
                  </a:tc>
                  <a:tc>
                    <a:txBody>
                      <a:bodyPr/>
                      <a:lstStyle/>
                      <a:p>
                        <a:pPr marL="0" algn="ctr" defTabSz="685800" rtl="0" eaLnBrk="1" latinLnBrk="0" hangingPunct="1">
                          <a:lnSpc>
                            <a:spcPct val="100000"/>
                          </a:lnSpc>
                          <a:spcAft>
                            <a:spcPts val="0"/>
                          </a:spcAft>
                        </a:pPr>
                        <a:r>
                          <a:rPr lang="en-US" altLang="zh-CN" sz="1400" b="1" kern="100" dirty="0">
                            <a:solidFill>
                              <a:srgbClr val="C00000"/>
                            </a:solidFill>
                            <a:effectLst/>
                            <a:latin typeface="Times New Roman" panose="02020603050405020304" pitchFamily="18" charset="0"/>
                            <a:ea typeface="+mn-ea"/>
                            <a:cs typeface="Times New Roman" panose="02020603050405020304" pitchFamily="18" charset="0"/>
                          </a:rPr>
                          <a:t>SBP</a:t>
                        </a:r>
                        <a:endParaRPr lang="zh-CN" altLang="en-US" sz="1400" b="1" kern="100" dirty="0">
                          <a:solidFill>
                            <a:srgbClr val="C00000"/>
                          </a:solidFill>
                          <a:effectLst/>
                          <a:latin typeface="Times New Roman" panose="02020603050405020304" pitchFamily="18" charset="0"/>
                          <a:ea typeface="+mn-ea"/>
                          <a:cs typeface="Times New Roman" panose="02020603050405020304" pitchFamily="18" charset="0"/>
                        </a:endParaRPr>
                      </a:p>
                    </a:txBody>
                    <a:tcPr marL="68576" marR="68576"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kern="100" dirty="0">
                            <a:solidFill>
                              <a:srgbClr val="C00000"/>
                            </a:solidFill>
                            <a:effectLst/>
                            <a:latin typeface="Times New Roman" panose="02020603050405020304" pitchFamily="18" charset="0"/>
                            <a:ea typeface="+mn-ea"/>
                            <a:cs typeface="Times New Roman" panose="02020603050405020304" pitchFamily="18" charset="0"/>
                          </a:rPr>
                          <a:t>SUD</a:t>
                        </a:r>
                        <a:endParaRPr lang="zh-CN" altLang="zh-CN" sz="1400" b="1" kern="100" dirty="0">
                          <a:solidFill>
                            <a:srgbClr val="C00000"/>
                          </a:solidFill>
                          <a:effectLst/>
                          <a:latin typeface="Times New Roman" panose="02020603050405020304" pitchFamily="18" charset="0"/>
                          <a:ea typeface="+mn-ea"/>
                          <a:cs typeface="Times New Roman" panose="02020603050405020304" pitchFamily="18" charset="0"/>
                        </a:endParaRPr>
                      </a:p>
                    </a:txBody>
                    <a:tcPr marL="68576" marR="68576" marT="0" marB="0" anchor="ctr"/>
                  </a:tc>
                  <a:extLst>
                    <a:ext uri="{0D108BD9-81ED-4DB2-BD59-A6C34878D82A}">
                      <a16:rowId xmlns:a16="http://schemas.microsoft.com/office/drawing/2014/main" val="283495399"/>
                    </a:ext>
                  </a:extLst>
                </a:tr>
                <a:tr h="368757">
                  <a:tc>
                    <a:txBody>
                      <a:bodyPr/>
                      <a:lstStyle/>
                      <a:p>
                        <a:pPr algn="ctr">
                          <a:lnSpc>
                            <a:spcPct val="100000"/>
                          </a:lnSpc>
                          <a:spcAft>
                            <a:spcPts val="0"/>
                          </a:spcAft>
                        </a:pPr>
                        <a:r>
                          <a:rPr lang="zh-CN" altLang="en-US" sz="1400" b="1" kern="100" dirty="0">
                            <a:effectLst/>
                          </a:rPr>
                          <a:t>最短辐射波长</a:t>
                        </a:r>
                        <a:r>
                          <a:rPr lang="en-US" sz="1400" b="1" kern="100" dirty="0">
                            <a:effectLst/>
                          </a:rPr>
                          <a:t> (nm)</a:t>
                        </a:r>
                        <a:endParaRPr lang="zh-CN" sz="1400" b="1" kern="100" dirty="0">
                          <a:effectLst/>
                          <a:latin typeface="微软雅黑" panose="020B0503020204020204" charset="-122"/>
                          <a:ea typeface="微软雅黑" panose="020B0503020204020204" charset="-122"/>
                          <a:cs typeface="Times New Roman" panose="02020603050405020304"/>
                        </a:endParaRPr>
                      </a:p>
                    </a:txBody>
                    <a:tcPr marL="68576" marR="68576" marT="0" marB="0" anchor="ctr"/>
                  </a:tc>
                  <a:tc>
                    <a:txBody>
                      <a:bodyPr/>
                      <a:lstStyle/>
                      <a:p>
                        <a:pPr marL="0" algn="ctr" defTabSz="685800" rtl="0" eaLnBrk="1" latinLnBrk="0" hangingPunct="1">
                          <a:lnSpc>
                            <a:spcPct val="100000"/>
                          </a:lnSpc>
                          <a:spcAft>
                            <a:spcPts val="0"/>
                          </a:spcAft>
                        </a:pPr>
                        <a:r>
                          <a:rPr lang="en-US" altLang="zh-CN" sz="1400" b="1" kern="100" dirty="0">
                            <a:solidFill>
                              <a:srgbClr val="C00000"/>
                            </a:solidFill>
                            <a:effectLst/>
                            <a:latin typeface="Times New Roman" panose="02020603050405020304" pitchFamily="18" charset="0"/>
                            <a:ea typeface="+mn-ea"/>
                            <a:cs typeface="Times New Roman" panose="02020603050405020304" pitchFamily="18" charset="0"/>
                          </a:rPr>
                          <a:t>2.0</a:t>
                        </a:r>
                        <a:endParaRPr lang="zh-CN" altLang="en-US" sz="1400" b="1" kern="100" dirty="0">
                          <a:solidFill>
                            <a:srgbClr val="C00000"/>
                          </a:solidFill>
                          <a:effectLst/>
                          <a:latin typeface="Times New Roman" panose="02020603050405020304" pitchFamily="18" charset="0"/>
                          <a:ea typeface="+mn-ea"/>
                          <a:cs typeface="Times New Roman" panose="02020603050405020304" pitchFamily="18" charset="0"/>
                        </a:endParaRPr>
                      </a:p>
                    </a:txBody>
                    <a:tcPr marL="68576" marR="68576"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kern="100" dirty="0">
                            <a:solidFill>
                              <a:srgbClr val="C00000"/>
                            </a:solidFill>
                            <a:latin typeface="Calibri" panose="020F0502020204030204" charset="0"/>
                            <a:ea typeface="宋体" panose="02010600030101010101" pitchFamily="2" charset="-122"/>
                            <a:cs typeface="Times New Roman" panose="02020603050405020304"/>
                          </a:rPr>
                          <a:t>3.0</a:t>
                        </a:r>
                        <a:endParaRPr lang="zh-CN" altLang="zh-CN" sz="1400" b="1" kern="100" dirty="0">
                          <a:solidFill>
                            <a:srgbClr val="C00000"/>
                          </a:solidFill>
                          <a:latin typeface="Calibri" panose="020F0502020204030204" charset="0"/>
                          <a:ea typeface="宋体" panose="02010600030101010101" pitchFamily="2" charset="-122"/>
                          <a:cs typeface="Times New Roman" panose="02020603050405020304"/>
                        </a:endParaRPr>
                      </a:p>
                    </a:txBody>
                    <a:tcPr marL="68576" marR="68576" marT="0" marB="0" anchor="ctr"/>
                  </a:tc>
                  <a:extLst>
                    <a:ext uri="{0D108BD9-81ED-4DB2-BD59-A6C34878D82A}">
                      <a16:rowId xmlns:a16="http://schemas.microsoft.com/office/drawing/2014/main" val="10002"/>
                    </a:ext>
                  </a:extLst>
                </a:tr>
                <a:tr h="328846">
                  <a:tc>
                    <a:txBody>
                      <a:bodyPr/>
                      <a:lstStyle/>
                      <a:p>
                        <a:pPr algn="ctr">
                          <a:lnSpc>
                            <a:spcPct val="100000"/>
                          </a:lnSpc>
                          <a:spcAft>
                            <a:spcPts val="0"/>
                          </a:spcAft>
                        </a:pPr>
                        <a:r>
                          <a:rPr lang="zh-CN" altLang="en-US" sz="1400" b="1" kern="100" dirty="0">
                            <a:effectLst/>
                          </a:rPr>
                          <a:t>辐射功率</a:t>
                        </a:r>
                        <a:r>
                          <a:rPr lang="en-US" sz="1400" b="1" kern="100" dirty="0">
                            <a:effectLst/>
                          </a:rPr>
                          <a:t> (GW)</a:t>
                        </a:r>
                        <a:endParaRPr lang="zh-CN" sz="1400" b="1" kern="100" dirty="0">
                          <a:effectLst/>
                          <a:latin typeface="微软雅黑" panose="020B0503020204020204" charset="-122"/>
                          <a:ea typeface="微软雅黑" panose="020B0503020204020204" charset="-122"/>
                          <a:cs typeface="Times New Roman" panose="02020603050405020304"/>
                        </a:endParaRPr>
                      </a:p>
                    </a:txBody>
                    <a:tcPr marL="68576" marR="68576" marT="0" marB="0" anchor="ctr"/>
                  </a:tc>
                  <a:tc>
                    <a:txBody>
                      <a:bodyPr/>
                      <a:lstStyle/>
                      <a:p>
                        <a:pPr algn="ctr">
                          <a:lnSpc>
                            <a:spcPct val="100000"/>
                          </a:lnSpc>
                          <a:spcAft>
                            <a:spcPts val="0"/>
                          </a:spcAft>
                        </a:pPr>
                        <a:r>
                          <a:rPr lang="en-US" altLang="zh-CN" sz="1400" b="1" kern="100" dirty="0">
                            <a:solidFill>
                              <a:srgbClr val="C00000"/>
                            </a:solidFill>
                            <a:effectLst/>
                            <a:latin typeface="Times New Roman" panose="02020603050405020304" pitchFamily="18" charset="0"/>
                            <a:cs typeface="Times New Roman" panose="02020603050405020304" pitchFamily="18" charset="0"/>
                          </a:rPr>
                          <a:t>~</a:t>
                        </a:r>
                        <a:r>
                          <a:rPr lang="en-US" sz="1400" b="1" kern="100" dirty="0">
                            <a:solidFill>
                              <a:srgbClr val="C00000"/>
                            </a:solidFill>
                            <a:effectLst/>
                            <a:latin typeface="Times New Roman" panose="02020603050405020304" pitchFamily="18" charset="0"/>
                            <a:cs typeface="Times New Roman" panose="02020603050405020304" pitchFamily="18" charset="0"/>
                          </a:rPr>
                          <a:t>1</a:t>
                        </a:r>
                        <a:endParaRPr lang="zh-CN" sz="1400" b="1" kern="100" dirty="0">
                          <a:solidFill>
                            <a:srgbClr val="C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68576" marR="68576" marT="0" marB="0" anchor="ctr"/>
                  </a:tc>
                  <a:tc>
                    <a:txBody>
                      <a:bodyPr/>
                      <a:lstStyle/>
                      <a:p>
                        <a:pPr algn="ctr">
                          <a:lnSpc>
                            <a:spcPct val="100000"/>
                          </a:lnSpc>
                          <a:spcAft>
                            <a:spcPts val="0"/>
                          </a:spcAft>
                        </a:pPr>
                        <a:r>
                          <a:rPr lang="en-US" altLang="zh-CN" sz="1400" b="1" kern="100" dirty="0">
                            <a:solidFill>
                              <a:srgbClr val="C00000"/>
                            </a:solidFill>
                            <a:effectLst/>
                            <a:latin typeface="Times New Roman" panose="02020603050405020304" pitchFamily="18" charset="0"/>
                            <a:cs typeface="Times New Roman" panose="02020603050405020304" pitchFamily="18" charset="0"/>
                          </a:rPr>
                          <a:t>~0.2</a:t>
                        </a:r>
                        <a:endParaRPr lang="zh-CN" altLang="zh-CN" sz="1400" b="1" kern="100" dirty="0">
                          <a:solidFill>
                            <a:srgbClr val="C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68576" marR="68576" marT="0" marB="0" anchor="ctr"/>
                  </a:tc>
                  <a:extLst>
                    <a:ext uri="{0D108BD9-81ED-4DB2-BD59-A6C34878D82A}">
                      <a16:rowId xmlns:a16="http://schemas.microsoft.com/office/drawing/2014/main" val="10004"/>
                    </a:ext>
                  </a:extLst>
                </a:tr>
                <a:tr h="328846">
                  <a:tc>
                    <a:txBody>
                      <a:bodyPr/>
                      <a:lstStyle/>
                      <a:p>
                        <a:pPr algn="ctr">
                          <a:lnSpc>
                            <a:spcPct val="100000"/>
                          </a:lnSpc>
                          <a:spcAft>
                            <a:spcPts val="0"/>
                          </a:spcAft>
                        </a:pPr>
                        <a:r>
                          <a:rPr lang="zh-CN" altLang="en-US" sz="1400" b="1" kern="100" dirty="0">
                            <a:effectLst/>
                          </a:rPr>
                          <a:t>脉冲长度</a:t>
                        </a:r>
                        <a:r>
                          <a:rPr lang="en-US" sz="1400" b="1" kern="100" dirty="0">
                            <a:effectLst/>
                          </a:rPr>
                          <a:t>(</a:t>
                        </a:r>
                        <a:r>
                          <a:rPr lang="en-US" altLang="zh-CN" sz="1400" b="1" kern="100" dirty="0">
                            <a:effectLst/>
                          </a:rPr>
                          <a:t>fs</a:t>
                        </a:r>
                        <a:r>
                          <a:rPr lang="en-US" sz="1400" b="1" kern="100" dirty="0">
                            <a:effectLst/>
                          </a:rPr>
                          <a:t>)</a:t>
                        </a:r>
                        <a:endParaRPr lang="zh-CN" sz="1400" b="1" kern="100" dirty="0">
                          <a:effectLst/>
                          <a:latin typeface="微软雅黑" panose="020B0503020204020204" charset="-122"/>
                          <a:ea typeface="微软雅黑" panose="020B0503020204020204" charset="-122"/>
                          <a:cs typeface="Times New Roman" panose="02020603050405020304"/>
                        </a:endParaRPr>
                      </a:p>
                    </a:txBody>
                    <a:tcPr marL="68576" marR="68576" marT="0" marB="0" anchor="ctr"/>
                  </a:tc>
                  <a:tc>
                    <a:txBody>
                      <a:bodyPr/>
                      <a:lstStyle/>
                      <a:p>
                        <a:pPr marL="0" algn="ctr" defTabSz="685800" rtl="0" eaLnBrk="1" latinLnBrk="0" hangingPunct="1">
                          <a:lnSpc>
                            <a:spcPct val="100000"/>
                          </a:lnSpc>
                          <a:spcAft>
                            <a:spcPts val="0"/>
                          </a:spcAft>
                        </a:pPr>
                        <a:r>
                          <a:rPr lang="en-US" altLang="zh-CN" sz="1400" b="1" kern="100" dirty="0">
                            <a:solidFill>
                              <a:srgbClr val="C00000"/>
                            </a:solidFill>
                            <a:effectLst/>
                            <a:latin typeface="Times New Roman" panose="02020603050405020304" pitchFamily="18" charset="0"/>
                            <a:ea typeface="+mn-ea"/>
                            <a:cs typeface="Times New Roman" panose="02020603050405020304" pitchFamily="18" charset="0"/>
                          </a:rPr>
                          <a:t>~100</a:t>
                        </a:r>
                        <a:endParaRPr lang="zh-CN" altLang="en-US" sz="1400" b="1" kern="100" dirty="0">
                          <a:solidFill>
                            <a:srgbClr val="C00000"/>
                          </a:solidFill>
                          <a:effectLst/>
                          <a:latin typeface="Times New Roman" panose="02020603050405020304" pitchFamily="18" charset="0"/>
                          <a:ea typeface="+mn-ea"/>
                          <a:cs typeface="Times New Roman" panose="02020603050405020304" pitchFamily="18" charset="0"/>
                        </a:endParaRPr>
                      </a:p>
                    </a:txBody>
                    <a:tcPr marL="68576" marR="68576" marT="0" marB="0" anchor="ctr"/>
                  </a:tc>
                  <a:tc>
                    <a:txBody>
                      <a:bodyPr/>
                      <a:lstStyle/>
                      <a:p>
                        <a:pPr marL="0" algn="ctr" defTabSz="685800" rtl="0" eaLnBrk="1" latinLnBrk="0" hangingPunct="1">
                          <a:lnSpc>
                            <a:spcPct val="100000"/>
                          </a:lnSpc>
                          <a:spcAft>
                            <a:spcPts val="0"/>
                          </a:spcAft>
                        </a:pPr>
                        <a:r>
                          <a:rPr lang="en-US" altLang="zh-CN" sz="1400" b="1" kern="100" dirty="0">
                            <a:solidFill>
                              <a:srgbClr val="C00000"/>
                            </a:solidFill>
                            <a:effectLst/>
                            <a:latin typeface="Times New Roman" panose="02020603050405020304" pitchFamily="18" charset="0"/>
                            <a:ea typeface="+mn-ea"/>
                            <a:cs typeface="Times New Roman" panose="02020603050405020304" pitchFamily="18" charset="0"/>
                          </a:rPr>
                          <a:t>~100</a:t>
                        </a:r>
                        <a:endParaRPr lang="zh-CN" altLang="en-US" sz="1400" b="1" kern="100" dirty="0">
                          <a:solidFill>
                            <a:srgbClr val="C00000"/>
                          </a:solidFill>
                          <a:effectLst/>
                          <a:latin typeface="Times New Roman" panose="02020603050405020304" pitchFamily="18" charset="0"/>
                          <a:ea typeface="+mn-ea"/>
                          <a:cs typeface="Times New Roman" panose="02020603050405020304" pitchFamily="18" charset="0"/>
                        </a:endParaRPr>
                      </a:p>
                    </a:txBody>
                    <a:tcPr marL="68576" marR="68576" marT="0" marB="0" anchor="ctr"/>
                  </a:tc>
                  <a:extLst>
                    <a:ext uri="{0D108BD9-81ED-4DB2-BD59-A6C34878D82A}">
                      <a16:rowId xmlns:a16="http://schemas.microsoft.com/office/drawing/2014/main" val="1144338020"/>
                    </a:ext>
                  </a:extLst>
                </a:tr>
                <a:tr h="328846">
                  <a:tc>
                    <a:txBody>
                      <a:bodyPr/>
                      <a:lstStyle/>
                      <a:p>
                        <a:pPr algn="ctr">
                          <a:lnSpc>
                            <a:spcPct val="100000"/>
                          </a:lnSpc>
                          <a:spcAft>
                            <a:spcPts val="0"/>
                          </a:spcAft>
                        </a:pPr>
                        <a:r>
                          <a:rPr lang="zh-CN" altLang="en-US" sz="1400" b="1" kern="100" dirty="0">
                            <a:effectLst/>
                          </a:rPr>
                          <a:t>脉冲能量</a:t>
                        </a:r>
                        <a:r>
                          <a:rPr lang="en-US" sz="1400" b="1" kern="100" dirty="0">
                            <a:effectLst/>
                          </a:rPr>
                          <a:t>(</a:t>
                        </a:r>
                        <a:r>
                          <a:rPr lang="el-GR" sz="1400" b="1" kern="100" dirty="0">
                            <a:effectLst/>
                          </a:rPr>
                          <a:t>μ</a:t>
                        </a:r>
                        <a:r>
                          <a:rPr lang="en-US" sz="1400" b="1" kern="100" dirty="0">
                            <a:effectLst/>
                          </a:rPr>
                          <a:t>J)</a:t>
                        </a:r>
                        <a:endParaRPr lang="zh-CN" sz="1400" b="1" kern="100" dirty="0">
                          <a:effectLst/>
                          <a:latin typeface="微软雅黑" panose="020B0503020204020204" charset="-122"/>
                          <a:ea typeface="微软雅黑" panose="020B0503020204020204" charset="-122"/>
                          <a:cs typeface="Times New Roman" panose="02020603050405020304"/>
                        </a:endParaRPr>
                      </a:p>
                    </a:txBody>
                    <a:tcPr marL="68576" marR="68576" marT="0" marB="0" anchor="ctr"/>
                  </a:tc>
                  <a:tc>
                    <a:txBody>
                      <a:bodyPr/>
                      <a:lstStyle/>
                      <a:p>
                        <a:pPr marL="0" algn="ctr" defTabSz="685800" rtl="0" eaLnBrk="1" latinLnBrk="0" hangingPunct="1">
                          <a:lnSpc>
                            <a:spcPct val="100000"/>
                          </a:lnSpc>
                          <a:spcAft>
                            <a:spcPts val="0"/>
                          </a:spcAft>
                        </a:pPr>
                        <a:r>
                          <a:rPr lang="en-US" altLang="zh-CN" sz="1400" b="1" kern="100" dirty="0">
                            <a:solidFill>
                              <a:srgbClr val="C00000"/>
                            </a:solidFill>
                            <a:effectLst/>
                            <a:latin typeface="Times New Roman" panose="02020603050405020304" pitchFamily="18" charset="0"/>
                            <a:ea typeface="+mn-ea"/>
                            <a:cs typeface="Times New Roman" panose="02020603050405020304" pitchFamily="18" charset="0"/>
                          </a:rPr>
                          <a:t>100</a:t>
                        </a:r>
                        <a:endParaRPr lang="zh-CN" altLang="en-US" sz="1400" b="1" kern="100" dirty="0">
                          <a:solidFill>
                            <a:srgbClr val="C00000"/>
                          </a:solidFill>
                          <a:effectLst/>
                          <a:latin typeface="Times New Roman" panose="02020603050405020304" pitchFamily="18" charset="0"/>
                          <a:ea typeface="+mn-ea"/>
                          <a:cs typeface="Times New Roman" panose="02020603050405020304" pitchFamily="18" charset="0"/>
                        </a:endParaRPr>
                      </a:p>
                    </a:txBody>
                    <a:tcPr marL="68576" marR="68576"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b="1" kern="100" dirty="0">
                            <a:solidFill>
                              <a:srgbClr val="C00000"/>
                            </a:solidFill>
                            <a:latin typeface="Calibri" panose="020F0502020204030204" charset="0"/>
                            <a:ea typeface="宋体" panose="02010600030101010101" pitchFamily="2" charset="-122"/>
                            <a:cs typeface="Times New Roman" panose="02020603050405020304"/>
                          </a:rPr>
                          <a:t>30</a:t>
                        </a:r>
                        <a:endParaRPr lang="zh-CN" altLang="zh-CN" sz="1400" b="1" kern="100" dirty="0">
                          <a:solidFill>
                            <a:srgbClr val="C00000"/>
                          </a:solidFill>
                          <a:latin typeface="Calibri" panose="020F0502020204030204" charset="0"/>
                          <a:ea typeface="宋体" panose="02010600030101010101" pitchFamily="2" charset="-122"/>
                          <a:cs typeface="Times New Roman" panose="02020603050405020304"/>
                        </a:endParaRPr>
                      </a:p>
                    </a:txBody>
                    <a:tcPr marL="68576" marR="68576" marT="0" marB="0" anchor="ctr"/>
                  </a:tc>
                  <a:extLst>
                    <a:ext uri="{0D108BD9-81ED-4DB2-BD59-A6C34878D82A}">
                      <a16:rowId xmlns:a16="http://schemas.microsoft.com/office/drawing/2014/main" val="2748525739"/>
                    </a:ext>
                  </a:extLst>
                </a:tr>
              </a:tbl>
            </a:graphicData>
          </a:graphic>
        </p:graphicFrame>
        <p:graphicFrame>
          <p:nvGraphicFramePr>
            <p:cNvPr id="133" name="表格 5">
              <a:extLst>
                <a:ext uri="{FF2B5EF4-FFF2-40B4-BE49-F238E27FC236}">
                  <a16:creationId xmlns:a16="http://schemas.microsoft.com/office/drawing/2014/main" id="{37CD72EF-72DF-CDD9-175B-ADD6C89DBF9E}"/>
                </a:ext>
              </a:extLst>
            </p:cNvPr>
            <p:cNvGraphicFramePr>
              <a:graphicFrameLocks/>
            </p:cNvGraphicFramePr>
            <p:nvPr>
              <p:extLst>
                <p:ext uri="{D42A27DB-BD31-4B8C-83A1-F6EECF244321}">
                  <p14:modId xmlns:p14="http://schemas.microsoft.com/office/powerpoint/2010/main" val="976200582"/>
                </p:ext>
              </p:extLst>
            </p:nvPr>
          </p:nvGraphicFramePr>
          <p:xfrm>
            <a:off x="404360" y="3089035"/>
            <a:ext cx="3394230" cy="4071089"/>
          </p:xfrm>
          <a:graphic>
            <a:graphicData uri="http://schemas.openxmlformats.org/drawingml/2006/table">
              <a:tbl>
                <a:tblPr bandRow="1">
                  <a:tableStyleId>{5C22544A-7EE6-4342-B048-85BDC9FD1C3A}</a:tableStyleId>
                </a:tblPr>
                <a:tblGrid>
                  <a:gridCol w="1425807">
                    <a:extLst>
                      <a:ext uri="{9D8B030D-6E8A-4147-A177-3AD203B41FA5}">
                        <a16:colId xmlns:a16="http://schemas.microsoft.com/office/drawing/2014/main" val="20000"/>
                      </a:ext>
                    </a:extLst>
                  </a:gridCol>
                  <a:gridCol w="775374">
                    <a:extLst>
                      <a:ext uri="{9D8B030D-6E8A-4147-A177-3AD203B41FA5}">
                        <a16:colId xmlns:a16="http://schemas.microsoft.com/office/drawing/2014/main" val="508495540"/>
                      </a:ext>
                    </a:extLst>
                  </a:gridCol>
                </a:tblGrid>
                <a:tr h="349434">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spcBef>
                            <a:spcPts val="240"/>
                          </a:spcBef>
                          <a:spcAft>
                            <a:spcPts val="240"/>
                          </a:spcAft>
                        </a:pPr>
                        <a:r>
                          <a:rPr lang="zh-CN" altLang="en-US" sz="1400" b="1" kern="100" dirty="0"/>
                          <a:t>束团电荷量 </a:t>
                        </a:r>
                        <a:r>
                          <a:rPr lang="en-US" altLang="zh-CN" sz="1400" b="1" kern="100" baseline="0" dirty="0"/>
                          <a:t>(</a:t>
                        </a:r>
                        <a:r>
                          <a:rPr lang="en-US" sz="1400" b="1" kern="100" dirty="0" err="1"/>
                          <a:t>nC</a:t>
                        </a:r>
                        <a:r>
                          <a:rPr lang="en-US" sz="1400" b="1" kern="100" dirty="0"/>
                          <a:t>)</a:t>
                        </a:r>
                        <a:endParaRPr lang="zh-CN" sz="1400" b="1" kern="100" dirty="0">
                          <a:latin typeface="Calibri" panose="020F0502020204030204" charset="0"/>
                          <a:ea typeface="宋体" panose="02010600030101010101" pitchFamily="2" charset="-122"/>
                          <a:cs typeface="Times New Roman" panose="02020603050405020304"/>
                        </a:endParaRPr>
                      </a:p>
                    </a:txBody>
                    <a:tcPr marL="49200" marR="49200" marT="0" marB="0" anchor="ctr"/>
                  </a:tc>
                  <a:tc>
                    <a:txBody>
                      <a:bodyPr/>
                      <a:lstStyle/>
                      <a:p>
                        <a:pPr algn="ctr">
                          <a:spcBef>
                            <a:spcPts val="240"/>
                          </a:spcBef>
                          <a:spcAft>
                            <a:spcPts val="240"/>
                          </a:spcAft>
                        </a:pPr>
                        <a:r>
                          <a:rPr lang="en-US" altLang="zh-CN" sz="1400" b="1" kern="100" dirty="0">
                            <a:solidFill>
                              <a:schemeClr val="accent5">
                                <a:lumMod val="75000"/>
                              </a:schemeClr>
                            </a:solidFill>
                            <a:latin typeface="Calibri" panose="020F0502020204030204" charset="0"/>
                            <a:ea typeface="宋体" panose="02010600030101010101" pitchFamily="2" charset="-122"/>
                            <a:cs typeface="Times New Roman" panose="02020603050405020304"/>
                          </a:rPr>
                          <a:t>0.6</a:t>
                        </a:r>
                        <a:endParaRPr lang="zh-CN" sz="1400" b="1" kern="100" dirty="0">
                          <a:solidFill>
                            <a:schemeClr val="accent5">
                              <a:lumMod val="75000"/>
                            </a:schemeClr>
                          </a:solidFill>
                          <a:latin typeface="Calibri" panose="020F0502020204030204" charset="0"/>
                          <a:ea typeface="宋体" panose="02010600030101010101" pitchFamily="2" charset="-122"/>
                          <a:cs typeface="Times New Roman" panose="02020603050405020304"/>
                        </a:endParaRPr>
                      </a:p>
                    </a:txBody>
                    <a:tcPr marL="49200" marR="49200" marT="0" marB="0" anchor="ctr"/>
                  </a:tc>
                  <a:extLst>
                    <a:ext uri="{0D108BD9-81ED-4DB2-BD59-A6C34878D82A}">
                      <a16:rowId xmlns:a16="http://schemas.microsoft.com/office/drawing/2014/main" val="10000"/>
                    </a:ext>
                  </a:extLst>
                </a:tr>
                <a:tr h="349434">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spcBef>
                            <a:spcPts val="240"/>
                          </a:spcBef>
                          <a:spcAft>
                            <a:spcPts val="240"/>
                          </a:spcAft>
                        </a:pPr>
                        <a:r>
                          <a:rPr lang="zh-CN" altLang="en-US" sz="1400" b="1" kern="100" dirty="0"/>
                          <a:t>最大束团能量</a:t>
                        </a:r>
                        <a:r>
                          <a:rPr lang="en-US" altLang="zh-CN" sz="1400" b="1" kern="100" baseline="0" dirty="0"/>
                          <a:t> (G</a:t>
                        </a:r>
                        <a:r>
                          <a:rPr lang="en-US" sz="1400" b="1" kern="100" dirty="0"/>
                          <a:t>eV)</a:t>
                        </a:r>
                        <a:endParaRPr lang="zh-CN" sz="1400" b="1" kern="100" dirty="0">
                          <a:latin typeface="Calibri" panose="020F0502020204030204" charset="0"/>
                          <a:ea typeface="宋体" panose="02010600030101010101" pitchFamily="2" charset="-122"/>
                          <a:cs typeface="Times New Roman" panose="02020603050405020304"/>
                        </a:endParaRPr>
                      </a:p>
                    </a:txBody>
                    <a:tcPr marL="49200" marR="49200" marT="0" marB="0" anchor="ctr"/>
                  </a:tc>
                  <a:tc>
                    <a:txBody>
                      <a:bodyPr/>
                      <a:lstStyle/>
                      <a:p>
                        <a:pPr marL="0" marR="0" lvl="0" indent="0" algn="ctr" defTabSz="685800" rtl="0" eaLnBrk="1" fontAlgn="auto" latinLnBrk="0" hangingPunct="1">
                          <a:lnSpc>
                            <a:spcPct val="100000"/>
                          </a:lnSpc>
                          <a:spcBef>
                            <a:spcPts val="240"/>
                          </a:spcBef>
                          <a:spcAft>
                            <a:spcPts val="240"/>
                          </a:spcAft>
                          <a:buClrTx/>
                          <a:buSzTx/>
                          <a:buFontTx/>
                          <a:buNone/>
                          <a:tabLst/>
                          <a:defRPr/>
                        </a:pPr>
                        <a:r>
                          <a:rPr lang="en-US" altLang="zh-CN" sz="1400" b="1" kern="100" dirty="0">
                            <a:solidFill>
                              <a:schemeClr val="accent5">
                                <a:lumMod val="75000"/>
                              </a:schemeClr>
                            </a:solidFill>
                            <a:latin typeface="Calibri" panose="020F0502020204030204" charset="0"/>
                            <a:ea typeface="宋体" panose="02010600030101010101" pitchFamily="2" charset="-122"/>
                            <a:cs typeface="Times New Roman" panose="02020603050405020304"/>
                          </a:rPr>
                          <a:t>1.51</a:t>
                        </a:r>
                        <a:endParaRPr lang="zh-CN" altLang="zh-CN" sz="1400" b="1" kern="100" dirty="0">
                          <a:solidFill>
                            <a:schemeClr val="accent5">
                              <a:lumMod val="75000"/>
                            </a:schemeClr>
                          </a:solidFill>
                          <a:latin typeface="Calibri" panose="020F0502020204030204" charset="0"/>
                          <a:ea typeface="宋体" panose="02010600030101010101" pitchFamily="2" charset="-122"/>
                          <a:cs typeface="Times New Roman" panose="02020603050405020304"/>
                        </a:endParaRPr>
                      </a:p>
                    </a:txBody>
                    <a:tcPr marL="49200" marR="49200" marT="0" marB="0" anchor="ctr"/>
                  </a:tc>
                  <a:extLst>
                    <a:ext uri="{0D108BD9-81ED-4DB2-BD59-A6C34878D82A}">
                      <a16:rowId xmlns:a16="http://schemas.microsoft.com/office/drawing/2014/main" val="10001"/>
                    </a:ext>
                  </a:extLst>
                </a:tr>
                <a:tr h="368848">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spcBef>
                            <a:spcPts val="0"/>
                          </a:spcBef>
                          <a:spcAft>
                            <a:spcPts val="0"/>
                          </a:spcAft>
                        </a:pPr>
                        <a:r>
                          <a:rPr lang="zh-CN" altLang="en-US" sz="1400" b="1" kern="100" baseline="0" dirty="0"/>
                          <a:t>归一化发射度</a:t>
                        </a:r>
                        <a:endParaRPr lang="en-US" altLang="zh-CN" sz="1400" b="1" kern="100" baseline="0" dirty="0"/>
                      </a:p>
                      <a:p>
                        <a:pPr algn="ctr">
                          <a:spcBef>
                            <a:spcPts val="0"/>
                          </a:spcBef>
                          <a:spcAft>
                            <a:spcPts val="0"/>
                          </a:spcAft>
                        </a:pPr>
                        <a:r>
                          <a:rPr lang="en-US" altLang="zh-CN" sz="1400" b="1" kern="100" baseline="0" dirty="0"/>
                          <a:t> (</a:t>
                        </a:r>
                        <a:r>
                          <a:rPr lang="en-US" sz="1400" b="1" kern="100" dirty="0" err="1"/>
                          <a:t>mm.mrad</a:t>
                        </a:r>
                        <a:r>
                          <a:rPr lang="en-US" sz="1400" b="1" kern="100" dirty="0"/>
                          <a:t>, rms)</a:t>
                        </a:r>
                        <a:endParaRPr lang="zh-CN" sz="1400" b="1" kern="100" dirty="0">
                          <a:latin typeface="Calibri" panose="020F0502020204030204" charset="0"/>
                          <a:ea typeface="宋体" panose="02010600030101010101" pitchFamily="2" charset="-122"/>
                          <a:cs typeface="Times New Roman" panose="02020603050405020304"/>
                        </a:endParaRPr>
                      </a:p>
                    </a:txBody>
                    <a:tcPr marL="49200" marR="49200" marT="0" marB="0" anchor="ctr"/>
                  </a:tc>
                  <a:tc>
                    <a:txBody>
                      <a:bodyPr/>
                      <a:lstStyle/>
                      <a:p>
                        <a:pPr marL="0" marR="0" lvl="0" indent="0" algn="ctr" defTabSz="685800" rtl="0" eaLnBrk="1" fontAlgn="auto" latinLnBrk="0" hangingPunct="1">
                          <a:lnSpc>
                            <a:spcPct val="100000"/>
                          </a:lnSpc>
                          <a:spcBef>
                            <a:spcPts val="240"/>
                          </a:spcBef>
                          <a:spcAft>
                            <a:spcPts val="240"/>
                          </a:spcAft>
                          <a:buClrTx/>
                          <a:buSzTx/>
                          <a:buFontTx/>
                          <a:buNone/>
                          <a:tabLst/>
                          <a:defRPr/>
                        </a:pPr>
                        <a:r>
                          <a:rPr lang="zh-CN" altLang="en-US" sz="1400" b="1" kern="100" dirty="0">
                            <a:solidFill>
                              <a:schemeClr val="accent5">
                                <a:lumMod val="75000"/>
                              </a:schemeClr>
                            </a:solidFill>
                            <a:latin typeface="Calibri" panose="020F0502020204030204" charset="0"/>
                            <a:ea typeface="宋体" panose="02010600030101010101" pitchFamily="2" charset="-122"/>
                            <a:cs typeface="Times New Roman" panose="02020603050405020304"/>
                          </a:rPr>
                          <a:t>≤</a:t>
                        </a:r>
                        <a:r>
                          <a:rPr lang="en-US" altLang="zh-CN" sz="1400" b="1" kern="100" dirty="0">
                            <a:solidFill>
                              <a:schemeClr val="accent5">
                                <a:lumMod val="75000"/>
                              </a:schemeClr>
                            </a:solidFill>
                            <a:latin typeface="Calibri" panose="020F0502020204030204" charset="0"/>
                            <a:ea typeface="宋体" panose="02010600030101010101" pitchFamily="2" charset="-122"/>
                            <a:cs typeface="Times New Roman" panose="02020603050405020304"/>
                          </a:rPr>
                          <a:t>1.5</a:t>
                        </a:r>
                        <a:endParaRPr lang="zh-CN" altLang="zh-CN" sz="1400" b="1" kern="100" dirty="0">
                          <a:solidFill>
                            <a:schemeClr val="accent5">
                              <a:lumMod val="75000"/>
                            </a:schemeClr>
                          </a:solidFill>
                          <a:latin typeface="Calibri" panose="020F0502020204030204" charset="0"/>
                          <a:ea typeface="宋体" panose="02010600030101010101" pitchFamily="2" charset="-122"/>
                          <a:cs typeface="Times New Roman" panose="02020603050405020304"/>
                        </a:endParaRPr>
                      </a:p>
                    </a:txBody>
                    <a:tcPr marL="49200" marR="49200" marT="0" marB="0" anchor="ctr"/>
                  </a:tc>
                  <a:extLst>
                    <a:ext uri="{0D108BD9-81ED-4DB2-BD59-A6C34878D82A}">
                      <a16:rowId xmlns:a16="http://schemas.microsoft.com/office/drawing/2014/main" val="10003"/>
                    </a:ext>
                  </a:extLst>
                </a:tr>
                <a:tr h="349434">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spcBef>
                            <a:spcPts val="240"/>
                          </a:spcBef>
                          <a:spcAft>
                            <a:spcPts val="240"/>
                          </a:spcAft>
                        </a:pPr>
                        <a:r>
                          <a:rPr lang="zh-CN" altLang="en-US" sz="1400" b="1" kern="100" baseline="0" dirty="0"/>
                          <a:t>峰值流强</a:t>
                        </a:r>
                        <a:r>
                          <a:rPr lang="en-US" altLang="zh-CN" sz="1400" b="1" kern="100" baseline="0" dirty="0"/>
                          <a:t>(A</a:t>
                        </a:r>
                        <a:r>
                          <a:rPr lang="en-US" sz="1400" b="1" kern="100" dirty="0"/>
                          <a:t>)</a:t>
                        </a:r>
                        <a:endParaRPr lang="zh-CN" sz="1400" b="1" kern="100" dirty="0">
                          <a:latin typeface="Calibri" panose="020F0502020204030204" charset="0"/>
                          <a:ea typeface="宋体" panose="02010600030101010101" pitchFamily="2" charset="-122"/>
                          <a:cs typeface="Times New Roman" panose="02020603050405020304"/>
                        </a:endParaRPr>
                      </a:p>
                    </a:txBody>
                    <a:tcPr marL="49200" marR="49200" marT="0" marB="0" anchor="ctr"/>
                  </a:tc>
                  <a:tc>
                    <a:txBody>
                      <a:bodyPr/>
                      <a:lstStyle/>
                      <a:p>
                        <a:pPr marL="0" marR="0" lvl="0" indent="0" algn="ctr" defTabSz="685800" rtl="0" eaLnBrk="1" fontAlgn="auto" latinLnBrk="0" hangingPunct="1">
                          <a:lnSpc>
                            <a:spcPct val="100000"/>
                          </a:lnSpc>
                          <a:spcBef>
                            <a:spcPts val="240"/>
                          </a:spcBef>
                          <a:spcAft>
                            <a:spcPts val="240"/>
                          </a:spcAft>
                          <a:buClrTx/>
                          <a:buSzTx/>
                          <a:buFontTx/>
                          <a:buNone/>
                          <a:tabLst/>
                          <a:defRPr/>
                        </a:pPr>
                        <a:r>
                          <a:rPr lang="en-US" altLang="zh-CN" sz="1400" b="1" kern="100" dirty="0">
                            <a:solidFill>
                              <a:schemeClr val="accent5">
                                <a:lumMod val="75000"/>
                              </a:schemeClr>
                            </a:solidFill>
                            <a:latin typeface="Calibri" panose="020F0502020204030204" charset="0"/>
                            <a:ea typeface="宋体" panose="02010600030101010101" pitchFamily="2" charset="-122"/>
                            <a:cs typeface="Times New Roman" panose="02020603050405020304"/>
                          </a:rPr>
                          <a:t>1000</a:t>
                        </a:r>
                        <a:endParaRPr lang="zh-CN" altLang="zh-CN" sz="1400" b="1" kern="100" dirty="0">
                          <a:solidFill>
                            <a:schemeClr val="accent5">
                              <a:lumMod val="75000"/>
                            </a:schemeClr>
                          </a:solidFill>
                          <a:latin typeface="Calibri" panose="020F0502020204030204" charset="0"/>
                          <a:ea typeface="宋体" panose="02010600030101010101" pitchFamily="2" charset="-122"/>
                          <a:cs typeface="Times New Roman" panose="02020603050405020304"/>
                        </a:endParaRPr>
                      </a:p>
                    </a:txBody>
                    <a:tcPr marL="49200" marR="49200" marT="0" marB="0" anchor="ctr"/>
                  </a:tc>
                  <a:extLst>
                    <a:ext uri="{0D108BD9-81ED-4DB2-BD59-A6C34878D82A}">
                      <a16:rowId xmlns:a16="http://schemas.microsoft.com/office/drawing/2014/main" val="10004"/>
                    </a:ext>
                  </a:extLst>
                </a:tr>
                <a:tr h="349434">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ctr">
                          <a:spcBef>
                            <a:spcPts val="240"/>
                          </a:spcBef>
                          <a:spcAft>
                            <a:spcPts val="240"/>
                          </a:spcAft>
                        </a:pPr>
                        <a:r>
                          <a:rPr lang="zh-CN" altLang="en-US" sz="1400" b="1" kern="100" baseline="0" dirty="0"/>
                          <a:t>脉冲长度</a:t>
                        </a:r>
                        <a:r>
                          <a:rPr lang="en-US" altLang="zh-CN" sz="1400" b="1" kern="100" baseline="0" dirty="0"/>
                          <a:t>(fs</a:t>
                        </a:r>
                        <a:r>
                          <a:rPr lang="en-US" sz="1400" b="1" kern="100" dirty="0"/>
                          <a:t>)</a:t>
                        </a:r>
                        <a:endParaRPr lang="zh-CN" sz="1400" b="1" kern="100" dirty="0">
                          <a:latin typeface="Calibri" panose="020F0502020204030204" charset="0"/>
                          <a:ea typeface="宋体" panose="02010600030101010101" pitchFamily="2" charset="-122"/>
                          <a:cs typeface="Times New Roman" panose="02020603050405020304"/>
                        </a:endParaRPr>
                      </a:p>
                    </a:txBody>
                    <a:tcPr marL="49200" marR="49200" marT="0" marB="0" anchor="ctr"/>
                  </a:tc>
                  <a:tc>
                    <a:txBody>
                      <a:bodyPr/>
                      <a:lstStyle/>
                      <a:p>
                        <a:pPr marL="0" marR="0" lvl="0" indent="0" algn="ctr" defTabSz="685800" rtl="0" eaLnBrk="1" fontAlgn="auto" latinLnBrk="0" hangingPunct="1">
                          <a:lnSpc>
                            <a:spcPct val="100000"/>
                          </a:lnSpc>
                          <a:spcBef>
                            <a:spcPts val="240"/>
                          </a:spcBef>
                          <a:spcAft>
                            <a:spcPts val="240"/>
                          </a:spcAft>
                          <a:buClrTx/>
                          <a:buSzTx/>
                          <a:buFontTx/>
                          <a:buNone/>
                          <a:tabLst/>
                          <a:defRPr/>
                        </a:pPr>
                        <a:r>
                          <a:rPr lang="en-US" altLang="zh-CN" sz="1400" b="1" kern="100" dirty="0">
                            <a:solidFill>
                              <a:schemeClr val="accent5">
                                <a:lumMod val="75000"/>
                              </a:schemeClr>
                            </a:solidFill>
                            <a:latin typeface="Calibri" panose="020F0502020204030204" charset="0"/>
                            <a:ea typeface="宋体" panose="02010600030101010101" pitchFamily="2" charset="-122"/>
                            <a:cs typeface="Times New Roman" panose="02020603050405020304"/>
                          </a:rPr>
                          <a:t>500</a:t>
                        </a:r>
                        <a:endParaRPr lang="zh-CN" altLang="zh-CN" sz="1400" b="1" kern="100" dirty="0">
                          <a:solidFill>
                            <a:schemeClr val="accent5">
                              <a:lumMod val="75000"/>
                            </a:schemeClr>
                          </a:solidFill>
                          <a:latin typeface="Calibri" panose="020F0502020204030204" charset="0"/>
                          <a:ea typeface="宋体" panose="02010600030101010101" pitchFamily="2" charset="-122"/>
                          <a:cs typeface="Times New Roman" panose="02020603050405020304"/>
                        </a:endParaRPr>
                      </a:p>
                    </a:txBody>
                    <a:tcPr marL="49200" marR="49200" marT="0" marB="0" anchor="ctr"/>
                  </a:tc>
                  <a:extLst>
                    <a:ext uri="{0D108BD9-81ED-4DB2-BD59-A6C34878D82A}">
                      <a16:rowId xmlns:a16="http://schemas.microsoft.com/office/drawing/2014/main" val="4269548267"/>
                    </a:ext>
                  </a:extLst>
                </a:tr>
              </a:tbl>
            </a:graphicData>
          </a:graphic>
        </p:graphicFrame>
        <p:sp>
          <p:nvSpPr>
            <p:cNvPr id="134" name="文本占位符 71682">
              <a:extLst>
                <a:ext uri="{FF2B5EF4-FFF2-40B4-BE49-F238E27FC236}">
                  <a16:creationId xmlns:a16="http://schemas.microsoft.com/office/drawing/2014/main" id="{939193F8-E292-DBA7-2066-245D327C125D}"/>
                </a:ext>
              </a:extLst>
            </p:cNvPr>
            <p:cNvSpPr txBox="1"/>
            <p:nvPr/>
          </p:nvSpPr>
          <p:spPr>
            <a:xfrm>
              <a:off x="1223340" y="2614234"/>
              <a:ext cx="1797208" cy="42227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200" b="1" dirty="0">
                  <a:latin typeface="微软雅黑" panose="020B0503020204020204" pitchFamily="34" charset="-122"/>
                  <a:ea typeface="微软雅黑" panose="020B0503020204020204" pitchFamily="34" charset="-122"/>
                </a:rPr>
                <a:t>直线加速器</a:t>
              </a:r>
            </a:p>
          </p:txBody>
        </p:sp>
        <p:sp>
          <p:nvSpPr>
            <p:cNvPr id="135" name="文本占位符 71683">
              <a:extLst>
                <a:ext uri="{FF2B5EF4-FFF2-40B4-BE49-F238E27FC236}">
                  <a16:creationId xmlns:a16="http://schemas.microsoft.com/office/drawing/2014/main" id="{39872A50-2773-3657-48EB-6013699AEEFB}"/>
                </a:ext>
              </a:extLst>
            </p:cNvPr>
            <p:cNvSpPr txBox="1"/>
            <p:nvPr/>
          </p:nvSpPr>
          <p:spPr>
            <a:xfrm>
              <a:off x="5232949" y="2748576"/>
              <a:ext cx="1701653" cy="422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050" b="1" dirty="0">
                  <a:latin typeface="微软雅黑" panose="020B0503020204020204" pitchFamily="34" charset="-122"/>
                  <a:ea typeface="微软雅黑" panose="020B0503020204020204" pitchFamily="34" charset="-122"/>
                </a:rPr>
                <a:t>波荡器</a:t>
              </a:r>
            </a:p>
          </p:txBody>
        </p:sp>
        <p:sp>
          <p:nvSpPr>
            <p:cNvPr id="136" name="矩形: 圆角 260">
              <a:extLst>
                <a:ext uri="{FF2B5EF4-FFF2-40B4-BE49-F238E27FC236}">
                  <a16:creationId xmlns:a16="http://schemas.microsoft.com/office/drawing/2014/main" id="{CD626021-C7B2-622F-AC21-B8C6B0B5706F}"/>
                </a:ext>
              </a:extLst>
            </p:cNvPr>
            <p:cNvSpPr/>
            <p:nvPr/>
          </p:nvSpPr>
          <p:spPr>
            <a:xfrm>
              <a:off x="10019946" y="3281661"/>
              <a:ext cx="1780300" cy="42227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25" b="1" dirty="0">
                  <a:solidFill>
                    <a:srgbClr val="C00000"/>
                  </a:solidFill>
                  <a:latin typeface="微软雅黑" panose="020B0503020204020204" pitchFamily="34" charset="-122"/>
                  <a:ea typeface="微软雅黑" panose="020B0503020204020204" pitchFamily="34" charset="-122"/>
                </a:rPr>
                <a:t>生物成像</a:t>
              </a:r>
            </a:p>
          </p:txBody>
        </p:sp>
        <p:sp>
          <p:nvSpPr>
            <p:cNvPr id="137" name="矩形: 圆角 261">
              <a:extLst>
                <a:ext uri="{FF2B5EF4-FFF2-40B4-BE49-F238E27FC236}">
                  <a16:creationId xmlns:a16="http://schemas.microsoft.com/office/drawing/2014/main" id="{8F1E16C7-1D22-342C-A900-6BCAB9902965}"/>
                </a:ext>
              </a:extLst>
            </p:cNvPr>
            <p:cNvSpPr/>
            <p:nvPr/>
          </p:nvSpPr>
          <p:spPr>
            <a:xfrm>
              <a:off x="10019946" y="4775040"/>
              <a:ext cx="1780300" cy="42227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25" b="1" dirty="0">
                  <a:solidFill>
                    <a:srgbClr val="C00000"/>
                  </a:solidFill>
                  <a:latin typeface="微软雅黑" panose="020B0503020204020204" pitchFamily="34" charset="-122"/>
                  <a:ea typeface="微软雅黑" panose="020B0503020204020204" pitchFamily="34" charset="-122"/>
                </a:rPr>
                <a:t>超快化学</a:t>
              </a:r>
            </a:p>
          </p:txBody>
        </p:sp>
        <p:sp>
          <p:nvSpPr>
            <p:cNvPr id="138" name="矩形: 圆角 262">
              <a:extLst>
                <a:ext uri="{FF2B5EF4-FFF2-40B4-BE49-F238E27FC236}">
                  <a16:creationId xmlns:a16="http://schemas.microsoft.com/office/drawing/2014/main" id="{A4FB63F5-A8AA-6D32-912B-744D47D22B93}"/>
                </a:ext>
              </a:extLst>
            </p:cNvPr>
            <p:cNvSpPr/>
            <p:nvPr/>
          </p:nvSpPr>
          <p:spPr>
            <a:xfrm>
              <a:off x="10019946" y="3777945"/>
              <a:ext cx="1780300" cy="42227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25" b="1" dirty="0">
                  <a:solidFill>
                    <a:srgbClr val="C00000"/>
                  </a:solidFill>
                  <a:latin typeface="微软雅黑" panose="020B0503020204020204" pitchFamily="34" charset="-122"/>
                  <a:ea typeface="微软雅黑" panose="020B0503020204020204" pitchFamily="34" charset="-122"/>
                </a:rPr>
                <a:t>荧光超分辨</a:t>
              </a:r>
            </a:p>
          </p:txBody>
        </p:sp>
        <p:sp>
          <p:nvSpPr>
            <p:cNvPr id="139" name="矩形: 圆角 263">
              <a:extLst>
                <a:ext uri="{FF2B5EF4-FFF2-40B4-BE49-F238E27FC236}">
                  <a16:creationId xmlns:a16="http://schemas.microsoft.com/office/drawing/2014/main" id="{6EF30986-789A-9C38-6D16-237EE3DEAF12}"/>
                </a:ext>
              </a:extLst>
            </p:cNvPr>
            <p:cNvSpPr/>
            <p:nvPr/>
          </p:nvSpPr>
          <p:spPr>
            <a:xfrm>
              <a:off x="10019946" y="4274229"/>
              <a:ext cx="1780300" cy="42227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25" b="1" dirty="0">
                  <a:solidFill>
                    <a:srgbClr val="C00000"/>
                  </a:solidFill>
                  <a:latin typeface="微软雅黑" panose="020B0503020204020204" pitchFamily="34" charset="-122"/>
                  <a:ea typeface="微软雅黑" panose="020B0503020204020204" pitchFamily="34" charset="-122"/>
                </a:rPr>
                <a:t>超快物理</a:t>
              </a:r>
            </a:p>
          </p:txBody>
        </p:sp>
        <p:sp>
          <p:nvSpPr>
            <p:cNvPr id="140" name="矩形: 圆角 264">
              <a:extLst>
                <a:ext uri="{FF2B5EF4-FFF2-40B4-BE49-F238E27FC236}">
                  <a16:creationId xmlns:a16="http://schemas.microsoft.com/office/drawing/2014/main" id="{EADDF369-D2A5-8E15-0F3F-6348F940EB03}"/>
                </a:ext>
              </a:extLst>
            </p:cNvPr>
            <p:cNvSpPr/>
            <p:nvPr/>
          </p:nvSpPr>
          <p:spPr>
            <a:xfrm>
              <a:off x="10019946" y="5297704"/>
              <a:ext cx="1780300" cy="42227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25" b="1" dirty="0">
                  <a:solidFill>
                    <a:srgbClr val="C00000"/>
                  </a:solidFill>
                  <a:latin typeface="微软雅黑" panose="020B0503020204020204" pitchFamily="34" charset="-122"/>
                  <a:ea typeface="微软雅黑" panose="020B0503020204020204" pitchFamily="34" charset="-122"/>
                </a:rPr>
                <a:t>分子动态成像</a:t>
              </a:r>
            </a:p>
          </p:txBody>
        </p:sp>
        <p:sp>
          <p:nvSpPr>
            <p:cNvPr id="141" name="文本占位符 71683">
              <a:extLst>
                <a:ext uri="{FF2B5EF4-FFF2-40B4-BE49-F238E27FC236}">
                  <a16:creationId xmlns:a16="http://schemas.microsoft.com/office/drawing/2014/main" id="{90B68825-3E19-DB36-0FC7-447A987E1428}"/>
                </a:ext>
              </a:extLst>
            </p:cNvPr>
            <p:cNvSpPr txBox="1"/>
            <p:nvPr/>
          </p:nvSpPr>
          <p:spPr>
            <a:xfrm>
              <a:off x="8117291" y="3666156"/>
              <a:ext cx="1701653" cy="4222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050" b="1" dirty="0">
                  <a:latin typeface="微软雅黑" panose="020B0503020204020204" pitchFamily="34" charset="-122"/>
                  <a:ea typeface="微软雅黑" panose="020B0503020204020204" pitchFamily="34" charset="-122"/>
                </a:rPr>
                <a:t>光束线</a:t>
              </a:r>
            </a:p>
          </p:txBody>
        </p:sp>
        <p:sp>
          <p:nvSpPr>
            <p:cNvPr id="142" name="文本占位符 71683">
              <a:extLst>
                <a:ext uri="{FF2B5EF4-FFF2-40B4-BE49-F238E27FC236}">
                  <a16:creationId xmlns:a16="http://schemas.microsoft.com/office/drawing/2014/main" id="{1F5DDCE1-06CA-7CED-F578-E884300AAEA0}"/>
                </a:ext>
              </a:extLst>
            </p:cNvPr>
            <p:cNvSpPr txBox="1"/>
            <p:nvPr/>
          </p:nvSpPr>
          <p:spPr>
            <a:xfrm>
              <a:off x="10019946" y="2850052"/>
              <a:ext cx="1701653" cy="4222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050" b="1" dirty="0">
                  <a:latin typeface="微软雅黑" panose="020B0503020204020204" pitchFamily="34" charset="-122"/>
                  <a:ea typeface="微软雅黑" panose="020B0503020204020204" pitchFamily="34" charset="-122"/>
                </a:rPr>
                <a:t>实验站</a:t>
              </a:r>
            </a:p>
          </p:txBody>
        </p:sp>
        <p:sp>
          <p:nvSpPr>
            <p:cNvPr id="143" name="矩形: 圆角 267">
              <a:extLst>
                <a:ext uri="{FF2B5EF4-FFF2-40B4-BE49-F238E27FC236}">
                  <a16:creationId xmlns:a16="http://schemas.microsoft.com/office/drawing/2014/main" id="{D3755C08-FCAA-2439-66B0-B9A71F15A43D}"/>
                </a:ext>
              </a:extLst>
            </p:cNvPr>
            <p:cNvSpPr/>
            <p:nvPr/>
          </p:nvSpPr>
          <p:spPr>
            <a:xfrm>
              <a:off x="8077968" y="4353406"/>
              <a:ext cx="1780300" cy="56036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25" b="1" dirty="0">
                  <a:solidFill>
                    <a:srgbClr val="C00000"/>
                  </a:solidFill>
                  <a:latin typeface="微软雅黑" panose="020B0503020204020204" pitchFamily="34" charset="-122"/>
                  <a:ea typeface="微软雅黑" panose="020B0503020204020204" pitchFamily="34" charset="-122"/>
                </a:rPr>
                <a:t>GMD+GAT</a:t>
              </a:r>
              <a:endParaRPr lang="zh-CN" altLang="en-US" sz="825" b="1" dirty="0">
                <a:solidFill>
                  <a:srgbClr val="C00000"/>
                </a:solidFill>
                <a:latin typeface="微软雅黑" panose="020B0503020204020204" pitchFamily="34" charset="-122"/>
                <a:ea typeface="微软雅黑" panose="020B0503020204020204" pitchFamily="34" charset="-122"/>
              </a:endParaRPr>
            </a:p>
          </p:txBody>
        </p:sp>
        <p:sp>
          <p:nvSpPr>
            <p:cNvPr id="144" name="矩形: 圆角 268">
              <a:extLst>
                <a:ext uri="{FF2B5EF4-FFF2-40B4-BE49-F238E27FC236}">
                  <a16:creationId xmlns:a16="http://schemas.microsoft.com/office/drawing/2014/main" id="{F6382135-3A91-8171-7B3B-55E4F0F4B3AA}"/>
                </a:ext>
              </a:extLst>
            </p:cNvPr>
            <p:cNvSpPr/>
            <p:nvPr/>
          </p:nvSpPr>
          <p:spPr>
            <a:xfrm>
              <a:off x="8082993" y="5115922"/>
              <a:ext cx="1780300" cy="56036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25" b="1" dirty="0">
                  <a:solidFill>
                    <a:srgbClr val="C00000"/>
                  </a:solidFill>
                  <a:latin typeface="微软雅黑" panose="020B0503020204020204" pitchFamily="34" charset="-122"/>
                  <a:ea typeface="微软雅黑" panose="020B0503020204020204" pitchFamily="34" charset="-122"/>
                </a:rPr>
                <a:t>光谱仪</a:t>
              </a:r>
            </a:p>
          </p:txBody>
        </p:sp>
        <p:sp>
          <p:nvSpPr>
            <p:cNvPr id="145" name="矩形: 圆角 2">
              <a:extLst>
                <a:ext uri="{FF2B5EF4-FFF2-40B4-BE49-F238E27FC236}">
                  <a16:creationId xmlns:a16="http://schemas.microsoft.com/office/drawing/2014/main" id="{61E33948-5EEB-6C41-FFED-93152CF1B248}"/>
                </a:ext>
              </a:extLst>
            </p:cNvPr>
            <p:cNvSpPr/>
            <p:nvPr/>
          </p:nvSpPr>
          <p:spPr>
            <a:xfrm>
              <a:off x="10019946" y="5820369"/>
              <a:ext cx="1780300" cy="42227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25" b="1" dirty="0">
                  <a:solidFill>
                    <a:srgbClr val="C00000"/>
                  </a:solidFill>
                  <a:latin typeface="微软雅黑" panose="020B0503020204020204" pitchFamily="34" charset="-122"/>
                  <a:ea typeface="微软雅黑" panose="020B0503020204020204" pitchFamily="34" charset="-122"/>
                </a:rPr>
                <a:t>光刻</a:t>
              </a:r>
            </a:p>
          </p:txBody>
        </p:sp>
        <p:sp>
          <p:nvSpPr>
            <p:cNvPr id="146" name="文本框 143">
              <a:extLst>
                <a:ext uri="{FF2B5EF4-FFF2-40B4-BE49-F238E27FC236}">
                  <a16:creationId xmlns:a16="http://schemas.microsoft.com/office/drawing/2014/main" id="{70E7B88F-9EB5-61B3-B65D-AA9C94A8422C}"/>
                </a:ext>
              </a:extLst>
            </p:cNvPr>
            <p:cNvSpPr txBox="1"/>
            <p:nvPr/>
          </p:nvSpPr>
          <p:spPr>
            <a:xfrm>
              <a:off x="8386978" y="1296919"/>
              <a:ext cx="836128" cy="407690"/>
            </a:xfrm>
            <a:prstGeom prst="rect">
              <a:avLst/>
            </a:prstGeom>
            <a:noFill/>
          </p:spPr>
          <p:txBody>
            <a:bodyPr wrap="square">
              <a:spAutoFit/>
            </a:bodyPr>
            <a:lstStyle/>
            <a:p>
              <a:pPr defTabSz="514350">
                <a:spcAft>
                  <a:spcPts val="0"/>
                </a:spcAft>
              </a:pPr>
              <a:r>
                <a:rPr lang="en-US" altLang="zh-CN" sz="825"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SBP</a:t>
              </a:r>
              <a:endParaRPr lang="zh-CN" altLang="en-US" sz="825"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7" name="文本框 144">
              <a:extLst>
                <a:ext uri="{FF2B5EF4-FFF2-40B4-BE49-F238E27FC236}">
                  <a16:creationId xmlns:a16="http://schemas.microsoft.com/office/drawing/2014/main" id="{78B2CF0D-61A7-CF45-6A08-964C1C0176F7}"/>
                </a:ext>
              </a:extLst>
            </p:cNvPr>
            <p:cNvSpPr txBox="1"/>
            <p:nvPr/>
          </p:nvSpPr>
          <p:spPr>
            <a:xfrm>
              <a:off x="8385202" y="2019935"/>
              <a:ext cx="836128" cy="407690"/>
            </a:xfrm>
            <a:prstGeom prst="rect">
              <a:avLst/>
            </a:prstGeom>
            <a:noFill/>
          </p:spPr>
          <p:txBody>
            <a:bodyPr wrap="square">
              <a:spAutoFit/>
            </a:bodyPr>
            <a:lstStyle/>
            <a:p>
              <a:pPr defTabSz="514350">
                <a:spcAft>
                  <a:spcPts val="0"/>
                </a:spcAft>
              </a:pPr>
              <a:r>
                <a:rPr lang="en-US" altLang="zh-CN" sz="825"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SUD</a:t>
              </a:r>
              <a:endParaRPr lang="zh-CN" altLang="en-US" sz="825"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pic>
        <p:nvPicPr>
          <p:cNvPr id="148" name="图片 146">
            <a:extLst>
              <a:ext uri="{FF2B5EF4-FFF2-40B4-BE49-F238E27FC236}">
                <a16:creationId xmlns:a16="http://schemas.microsoft.com/office/drawing/2014/main" id="{DD097203-AC3F-41C5-0C7B-3D984C6F80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3297" y="966694"/>
            <a:ext cx="2201181" cy="1244986"/>
          </a:xfrm>
          <a:prstGeom prst="rect">
            <a:avLst/>
          </a:prstGeom>
        </p:spPr>
      </p:pic>
      <p:sp>
        <p:nvSpPr>
          <p:cNvPr id="149" name="文本框 153">
            <a:extLst>
              <a:ext uri="{FF2B5EF4-FFF2-40B4-BE49-F238E27FC236}">
                <a16:creationId xmlns:a16="http://schemas.microsoft.com/office/drawing/2014/main" id="{14B3CA76-244C-2FF2-E863-B521474BF1C9}"/>
              </a:ext>
            </a:extLst>
          </p:cNvPr>
          <p:cNvSpPr txBox="1"/>
          <p:nvPr/>
        </p:nvSpPr>
        <p:spPr>
          <a:xfrm>
            <a:off x="2856578" y="973645"/>
            <a:ext cx="3020929" cy="850874"/>
          </a:xfrm>
          <a:prstGeom prst="rect">
            <a:avLst/>
          </a:prstGeom>
          <a:noFill/>
        </p:spPr>
        <p:txBody>
          <a:bodyPr wrap="square">
            <a:spAutoFit/>
          </a:bodyPr>
          <a:lstStyle/>
          <a:p>
            <a:pPr marL="257175" indent="-257175" algn="just">
              <a:lnSpc>
                <a:spcPct val="110000"/>
              </a:lnSpc>
              <a:spcBef>
                <a:spcPts val="450"/>
              </a:spcBef>
              <a:buFont typeface="Arial" panose="020B0604020202020204" pitchFamily="34" charset="0"/>
              <a:buChar char="•"/>
            </a:pPr>
            <a:r>
              <a:rPr lang="zh-CN" altLang="en-US" sz="1400" b="1" dirty="0">
                <a:solidFill>
                  <a:srgbClr val="002060"/>
                </a:solidFill>
                <a:latin typeface="微软雅黑" panose="020B0503020204020204" pitchFamily="34" charset="-122"/>
                <a:ea typeface="微软雅黑" panose="020B0503020204020204" pitchFamily="34" charset="-122"/>
              </a:rPr>
              <a:t>世界三大软</a:t>
            </a:r>
            <a:r>
              <a:rPr lang="en-US" altLang="zh-CN" sz="1400" b="1" dirty="0">
                <a:solidFill>
                  <a:srgbClr val="002060"/>
                </a:solidFill>
                <a:latin typeface="微软雅黑" panose="020B0503020204020204" pitchFamily="34" charset="-122"/>
                <a:ea typeface="微软雅黑" panose="020B0503020204020204" pitchFamily="34" charset="-122"/>
              </a:rPr>
              <a:t>X</a:t>
            </a:r>
            <a:r>
              <a:rPr lang="zh-CN" altLang="en-US" sz="1400" b="1" dirty="0">
                <a:solidFill>
                  <a:srgbClr val="002060"/>
                </a:solidFill>
                <a:latin typeface="微软雅黑" panose="020B0503020204020204" pitchFamily="34" charset="-122"/>
                <a:ea typeface="微软雅黑" panose="020B0503020204020204" pitchFamily="34" charset="-122"/>
              </a:rPr>
              <a:t>射线</a:t>
            </a:r>
            <a:r>
              <a:rPr lang="en-US" altLang="zh-CN" sz="1400" b="1" dirty="0">
                <a:solidFill>
                  <a:srgbClr val="002060"/>
                </a:solidFill>
                <a:latin typeface="微软雅黑" panose="020B0503020204020204" pitchFamily="34" charset="-122"/>
                <a:ea typeface="微软雅黑" panose="020B0503020204020204" pitchFamily="34" charset="-122"/>
              </a:rPr>
              <a:t>FEL</a:t>
            </a:r>
            <a:r>
              <a:rPr lang="zh-CN" altLang="en-US" sz="1400" b="1" dirty="0">
                <a:solidFill>
                  <a:srgbClr val="002060"/>
                </a:solidFill>
                <a:latin typeface="微软雅黑" panose="020B0503020204020204" pitchFamily="34" charset="-122"/>
                <a:ea typeface="微软雅黑" panose="020B0503020204020204" pitchFamily="34" charset="-122"/>
              </a:rPr>
              <a:t>装置之一</a:t>
            </a:r>
            <a:endParaRPr lang="en-US" altLang="zh-CN" sz="1400" b="1" dirty="0">
              <a:solidFill>
                <a:srgbClr val="002060"/>
              </a:solidFill>
              <a:latin typeface="微软雅黑" panose="020B0503020204020204" pitchFamily="34" charset="-122"/>
              <a:ea typeface="微软雅黑" panose="020B0503020204020204" pitchFamily="34" charset="-122"/>
            </a:endParaRPr>
          </a:p>
          <a:p>
            <a:pPr marL="257175" indent="-257175" algn="just">
              <a:lnSpc>
                <a:spcPct val="110000"/>
              </a:lnSpc>
              <a:spcBef>
                <a:spcPts val="450"/>
              </a:spcBef>
              <a:buFont typeface="Arial" panose="020B0604020202020204" pitchFamily="34" charset="0"/>
              <a:buChar char="•"/>
            </a:pPr>
            <a:r>
              <a:rPr lang="zh-CN" altLang="en-US" sz="1400" b="1" dirty="0">
                <a:solidFill>
                  <a:srgbClr val="002060"/>
                </a:solidFill>
                <a:latin typeface="微软雅黑" panose="020B0503020204020204" pitchFamily="34" charset="-122"/>
                <a:ea typeface="微软雅黑" panose="020B0503020204020204" pitchFamily="34" charset="-122"/>
              </a:rPr>
              <a:t>综合性能为国际同类装置先进水平</a:t>
            </a:r>
            <a:endParaRPr lang="en-US" altLang="zh-CN" sz="1400" b="1" dirty="0">
              <a:solidFill>
                <a:srgbClr val="002060"/>
              </a:solidFill>
              <a:latin typeface="微软雅黑" panose="020B0503020204020204" pitchFamily="34" charset="-122"/>
              <a:ea typeface="微软雅黑" panose="020B0503020204020204" pitchFamily="34" charset="-122"/>
            </a:endParaRPr>
          </a:p>
        </p:txBody>
      </p:sp>
      <p:pic>
        <p:nvPicPr>
          <p:cNvPr id="150" name="图片 152">
            <a:extLst>
              <a:ext uri="{FF2B5EF4-FFF2-40B4-BE49-F238E27FC236}">
                <a16:creationId xmlns:a16="http://schemas.microsoft.com/office/drawing/2014/main" id="{58FF2F85-470A-CBC7-34F6-98B253FF4200}"/>
              </a:ext>
            </a:extLst>
          </p:cNvPr>
          <p:cNvPicPr>
            <a:picLocks noChangeAspect="1"/>
          </p:cNvPicPr>
          <p:nvPr/>
        </p:nvPicPr>
        <p:blipFill rotWithShape="1">
          <a:blip r:embed="rId4">
            <a:extLst>
              <a:ext uri="{28A0092B-C50C-407E-A947-70E740481C1C}">
                <a14:useLocalDpi xmlns:a14="http://schemas.microsoft.com/office/drawing/2010/main" val="0"/>
              </a:ext>
            </a:extLst>
          </a:blip>
          <a:srcRect l="6002" t="8051" r="11048" b="15089"/>
          <a:stretch/>
        </p:blipFill>
        <p:spPr bwMode="auto">
          <a:xfrm>
            <a:off x="6007494" y="979426"/>
            <a:ext cx="2204547" cy="1273721"/>
          </a:xfrm>
          <a:prstGeom prst="rect">
            <a:avLst/>
          </a:prstGeom>
          <a:noFill/>
          <a:ln>
            <a:solidFill>
              <a:schemeClr val="bg1"/>
            </a:solidFill>
          </a:ln>
          <a:extLst>
            <a:ext uri="{53640926-AAD7-44D8-BBD7-CCE9431645EC}">
              <a14:shadowObscured xmlns:a14="http://schemas.microsoft.com/office/drawing/2010/main"/>
            </a:ext>
          </a:extLst>
        </p:spPr>
      </p:pic>
      <p:sp>
        <p:nvSpPr>
          <p:cNvPr id="151" name="标题 1">
            <a:extLst>
              <a:ext uri="{FF2B5EF4-FFF2-40B4-BE49-F238E27FC236}">
                <a16:creationId xmlns:a16="http://schemas.microsoft.com/office/drawing/2014/main" id="{7076D39D-B62F-D430-082B-50FE78010F7B}"/>
              </a:ext>
            </a:extLst>
          </p:cNvPr>
          <p:cNvSpPr txBox="1">
            <a:spLocks/>
          </p:cNvSpPr>
          <p:nvPr>
            <p:custDataLst>
              <p:tags r:id="rId1"/>
            </p:custDataLst>
          </p:nvPr>
        </p:nvSpPr>
        <p:spPr>
          <a:xfrm>
            <a:off x="197644" y="12383"/>
            <a:ext cx="7884746" cy="600133"/>
          </a:xfrm>
          <a:prstGeom prst="rect">
            <a:avLst/>
          </a:prstGeom>
        </p:spPr>
        <p:txBody>
          <a:bodyPr vert="horz" anchor="b">
            <a:normAutofit fontScale="97500"/>
          </a:bodyPr>
          <a:lstStyle>
            <a:lvl1pPr algn="l" rtl="0" eaLnBrk="1" latinLnBrk="0" hangingPunct="1">
              <a:spcBef>
                <a:spcPct val="0"/>
              </a:spcBef>
              <a:buNone/>
              <a:defRPr kumimoji="0" sz="2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pPr>
            <a:endParaRPr lang="en-US" altLang="zh-CN" dirty="0"/>
          </a:p>
        </p:txBody>
      </p:sp>
      <p:sp>
        <p:nvSpPr>
          <p:cNvPr id="152" name="文本框 149">
            <a:extLst>
              <a:ext uri="{FF2B5EF4-FFF2-40B4-BE49-F238E27FC236}">
                <a16:creationId xmlns:a16="http://schemas.microsoft.com/office/drawing/2014/main" id="{D8E11CAD-5888-18D6-B2F8-C1F78998745A}"/>
              </a:ext>
            </a:extLst>
          </p:cNvPr>
          <p:cNvSpPr txBox="1"/>
          <p:nvPr/>
        </p:nvSpPr>
        <p:spPr>
          <a:xfrm>
            <a:off x="3379799" y="1604099"/>
            <a:ext cx="1929123" cy="715581"/>
          </a:xfrm>
          <a:prstGeom prst="rect">
            <a:avLst/>
          </a:prstGeom>
          <a:noFill/>
        </p:spPr>
        <p:txBody>
          <a:bodyPr wrap="square">
            <a:spAutoFit/>
          </a:bodyPr>
          <a:lstStyle/>
          <a:p>
            <a:r>
              <a:rPr lang="zh-CN" altLang="en-US" sz="135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装置长度：</a:t>
            </a:r>
            <a:r>
              <a:rPr lang="en-US" altLang="zh-CN" sz="135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532m</a:t>
            </a:r>
          </a:p>
          <a:p>
            <a:r>
              <a:rPr lang="zh-CN" altLang="en-US" sz="135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能量：</a:t>
            </a:r>
            <a:r>
              <a:rPr lang="en-US" altLang="zh-CN" sz="135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0.84-1.5GeV </a:t>
            </a:r>
          </a:p>
          <a:p>
            <a:r>
              <a:rPr lang="zh-CN" altLang="en-US" sz="135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波长：</a:t>
            </a:r>
            <a:r>
              <a:rPr lang="en-US" altLang="zh-CN" sz="135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2-10nm</a:t>
            </a:r>
            <a:endParaRPr lang="zh-CN" altLang="en-US" sz="135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91669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0BEB-DCF1-C361-9598-31CAE2654ED3}"/>
              </a:ext>
            </a:extLst>
          </p:cNvPr>
          <p:cNvSpPr>
            <a:spLocks noGrp="1"/>
          </p:cNvSpPr>
          <p:nvPr>
            <p:ph type="title"/>
          </p:nvPr>
        </p:nvSpPr>
        <p:spPr/>
        <p:txBody>
          <a:bodyPr/>
          <a:lstStyle/>
          <a:p>
            <a:r>
              <a:rPr lang="en-US" altLang="zh-CN" dirty="0"/>
              <a:t>LCS@SXFEL</a:t>
            </a:r>
            <a:endParaRPr lang="en-US" dirty="0"/>
          </a:p>
        </p:txBody>
      </p:sp>
      <p:sp>
        <p:nvSpPr>
          <p:cNvPr id="3" name="Slide Number Placeholder 2">
            <a:extLst>
              <a:ext uri="{FF2B5EF4-FFF2-40B4-BE49-F238E27FC236}">
                <a16:creationId xmlns:a16="http://schemas.microsoft.com/office/drawing/2014/main" id="{015F24EB-C74E-C845-C108-EE30B8D2DE19}"/>
              </a:ext>
            </a:extLst>
          </p:cNvPr>
          <p:cNvSpPr>
            <a:spLocks noGrp="1"/>
          </p:cNvSpPr>
          <p:nvPr>
            <p:ph type="sldNum" sz="quarter" idx="12"/>
          </p:nvPr>
        </p:nvSpPr>
        <p:spPr/>
        <p:txBody>
          <a:bodyPr/>
          <a:lstStyle/>
          <a:p>
            <a:pPr>
              <a:defRPr/>
            </a:pPr>
            <a:fld id="{E23FAEE1-48F5-4D69-BDD0-B496C360245A}" type="slidenum">
              <a:rPr lang="en-US" altLang="zh-CN" smtClean="0"/>
              <a:pPr>
                <a:defRPr/>
              </a:pPr>
              <a:t>33</a:t>
            </a:fld>
            <a:r>
              <a:rPr lang="zh-CN" altLang="en-US"/>
              <a:t> </a:t>
            </a:r>
            <a:endParaRPr lang="en-US" altLang="zh-CN" dirty="0"/>
          </a:p>
        </p:txBody>
      </p:sp>
      <p:pic>
        <p:nvPicPr>
          <p:cNvPr id="6" name="图片 35">
            <a:extLst>
              <a:ext uri="{FF2B5EF4-FFF2-40B4-BE49-F238E27FC236}">
                <a16:creationId xmlns:a16="http://schemas.microsoft.com/office/drawing/2014/main" id="{FE2779AD-2D06-6E5B-81C1-FA1A9CA016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526" y="1239514"/>
            <a:ext cx="4976171" cy="1500428"/>
          </a:xfrm>
          <a:prstGeom prst="rect">
            <a:avLst/>
          </a:prstGeom>
        </p:spPr>
      </p:pic>
      <p:graphicFrame>
        <p:nvGraphicFramePr>
          <p:cNvPr id="7" name="表格 22">
            <a:extLst>
              <a:ext uri="{FF2B5EF4-FFF2-40B4-BE49-F238E27FC236}">
                <a16:creationId xmlns:a16="http://schemas.microsoft.com/office/drawing/2014/main" id="{8BDCADBF-3440-6265-60CD-830734FC98C5}"/>
              </a:ext>
            </a:extLst>
          </p:cNvPr>
          <p:cNvGraphicFramePr/>
          <p:nvPr>
            <p:custDataLst>
              <p:tags r:id="rId1"/>
            </p:custDataLst>
          </p:nvPr>
        </p:nvGraphicFramePr>
        <p:xfrm>
          <a:off x="6888321" y="2370521"/>
          <a:ext cx="1941439" cy="2651760"/>
        </p:xfrm>
        <a:graphic>
          <a:graphicData uri="http://schemas.openxmlformats.org/drawingml/2006/table">
            <a:tbl>
              <a:tblPr/>
              <a:tblGrid>
                <a:gridCol w="1443911">
                  <a:extLst>
                    <a:ext uri="{9D8B030D-6E8A-4147-A177-3AD203B41FA5}">
                      <a16:colId xmlns:a16="http://schemas.microsoft.com/office/drawing/2014/main" val="20000"/>
                    </a:ext>
                  </a:extLst>
                </a:gridCol>
                <a:gridCol w="497528">
                  <a:extLst>
                    <a:ext uri="{9D8B030D-6E8A-4147-A177-3AD203B41FA5}">
                      <a16:colId xmlns:a16="http://schemas.microsoft.com/office/drawing/2014/main" val="20001"/>
                    </a:ext>
                  </a:extLst>
                </a:gridCol>
              </a:tblGrid>
              <a:tr h="251460">
                <a:tc>
                  <a:txBody>
                    <a:bodyPr/>
                    <a:lstStyle/>
                    <a:p>
                      <a:pPr lvl="0" algn="ctr" eaLnBrk="1" hangingPunct="1">
                        <a:buNone/>
                      </a:pPr>
                      <a:r>
                        <a:rPr lang="en-US" altLang="zh-CN" sz="900" b="1" dirty="0">
                          <a:solidFill>
                            <a:srgbClr val="FFFFFF"/>
                          </a:solidFill>
                          <a:latin typeface="Arial" panose="020B0604020202020204" pitchFamily="34" charset="0"/>
                          <a:ea typeface="宋体" panose="02010600030101010101" pitchFamily="2" charset="-122"/>
                        </a:rPr>
                        <a:t>e Parameter </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D2D89"/>
                    </a:solidFill>
                  </a:tcPr>
                </a:tc>
                <a:tc>
                  <a:txBody>
                    <a:bodyPr/>
                    <a:lstStyle/>
                    <a:p>
                      <a:pPr lvl="0" algn="ctr" eaLnBrk="1" hangingPunct="1">
                        <a:buNone/>
                      </a:pPr>
                      <a:r>
                        <a:rPr lang="en-US" altLang="zh-CN" sz="900" b="1" dirty="0">
                          <a:solidFill>
                            <a:srgbClr val="FFFFFF"/>
                          </a:solidFill>
                          <a:latin typeface="Arial" panose="020B0604020202020204" pitchFamily="34" charset="0"/>
                          <a:ea typeface="宋体" panose="02010600030101010101" pitchFamily="2" charset="-122"/>
                        </a:rPr>
                        <a:t>Values</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9"/>
                    </a:solidFill>
                  </a:tcPr>
                </a:tc>
                <a:extLst>
                  <a:ext uri="{0D108BD9-81ED-4DB2-BD59-A6C34878D82A}">
                    <a16:rowId xmlns:a16="http://schemas.microsoft.com/office/drawing/2014/main" val="10000"/>
                  </a:ext>
                </a:extLst>
              </a:tr>
              <a:tr h="251460">
                <a:tc>
                  <a:txBody>
                    <a:bodyPr/>
                    <a:lstStyle/>
                    <a:p>
                      <a:pPr lvl="0" algn="ctr" eaLnBrk="1" hangingPunct="1">
                        <a:buNone/>
                      </a:pPr>
                      <a:r>
                        <a:rPr lang="en-US" altLang="zh-CN" sz="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Electron Energy(GeV)</a:t>
                      </a:r>
                      <a:endParaRPr lang="en-US" altLang="zh-CN" sz="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1.0</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1"/>
                  </a:ext>
                </a:extLst>
              </a:tr>
              <a:tr h="251460">
                <a:tc>
                  <a:txBody>
                    <a:bodyPr/>
                    <a:lstStyle/>
                    <a:p>
                      <a:pPr lvl="0" algn="ctr" eaLnBrk="1" hangingPunct="1">
                        <a:buNone/>
                      </a:pPr>
                      <a:r>
                        <a:rPr lang="en-US" altLang="zh-CN" sz="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charge per pulse(pC)</a:t>
                      </a:r>
                      <a:endParaRPr lang="en-US" altLang="zh-CN" sz="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500</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2"/>
                  </a:ext>
                </a:extLst>
              </a:tr>
              <a:tr h="388620">
                <a:tc>
                  <a:txBody>
                    <a:bodyPr/>
                    <a:lstStyle/>
                    <a:p>
                      <a:pPr lvl="0" algn="ctr" eaLnBrk="1" hangingPunct="1">
                        <a:buNone/>
                      </a:pPr>
                      <a:r>
                        <a:rPr lang="en-US" altLang="zh-CN" sz="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Normalized </a:t>
                      </a:r>
                      <a:r>
                        <a:rPr lang="en-US" altLang="zh-CN" sz="90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emittance</a:t>
                      </a:r>
                      <a:r>
                        <a:rPr lang="en-US" altLang="zh-CN" sz="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90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mm·mrad</a:t>
                      </a:r>
                      <a:r>
                        <a:rPr lang="en-US" altLang="zh-CN" sz="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1</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3"/>
                  </a:ext>
                </a:extLst>
              </a:tr>
              <a:tr h="251460">
                <a:tc>
                  <a:txBody>
                    <a:bodyPr/>
                    <a:lstStyle/>
                    <a:p>
                      <a:pPr lvl="0" algn="ctr" eaLnBrk="1" hangingPunct="1">
                        <a:buNone/>
                      </a:pPr>
                      <a:r>
                        <a:rPr lang="en-US" altLang="zh-CN" sz="900" kern="1200" dirty="0">
                          <a:solidFill>
                            <a:schemeClr val="tx1"/>
                          </a:solidFill>
                          <a:latin typeface="Times New Roman" panose="02020603050405020304" pitchFamily="18" charset="0"/>
                          <a:ea typeface="+mn-ea"/>
                          <a:cs typeface="Times New Roman" panose="02020603050405020304" pitchFamily="18" charset="0"/>
                        </a:rPr>
                        <a:t>Transverse</a:t>
                      </a:r>
                      <a:r>
                        <a:rPr lang="zh-CN" altLang="zh-CN" sz="900" kern="1200" dirty="0">
                          <a:solidFill>
                            <a:schemeClr val="tx1"/>
                          </a:solidFill>
                          <a:latin typeface="Times New Roman" panose="02020603050405020304" pitchFamily="18" charset="0"/>
                          <a:ea typeface="+mn-ea"/>
                          <a:cs typeface="Times New Roman" panose="02020603050405020304" pitchFamily="18" charset="0"/>
                        </a:rPr>
                        <a:t> size</a:t>
                      </a:r>
                      <a:r>
                        <a:rPr lang="en-US" altLang="zh-CN" sz="900" kern="1200" dirty="0">
                          <a:solidFill>
                            <a:schemeClr val="tx1"/>
                          </a:solidFill>
                          <a:latin typeface="Times New Roman" panose="02020603050405020304" pitchFamily="18" charset="0"/>
                          <a:ea typeface="+mn-ea"/>
                          <a:cs typeface="Times New Roman" panose="02020603050405020304" pitchFamily="18" charset="0"/>
                        </a:rPr>
                        <a:t> σ</a:t>
                      </a:r>
                      <a:r>
                        <a:rPr lang="en-US" altLang="zh-CN" sz="900" kern="1200" baseline="-25000" dirty="0">
                          <a:solidFill>
                            <a:schemeClr val="tx1"/>
                          </a:solidFill>
                          <a:latin typeface="Times New Roman" panose="02020603050405020304" pitchFamily="18" charset="0"/>
                          <a:ea typeface="+mn-ea"/>
                          <a:cs typeface="Times New Roman" panose="02020603050405020304" pitchFamily="18" charset="0"/>
                        </a:rPr>
                        <a:t>e</a:t>
                      </a:r>
                      <a:r>
                        <a:rPr lang="zh-CN" altLang="zh-CN" sz="900" kern="1200" dirty="0">
                          <a:solidFill>
                            <a:schemeClr val="tx1"/>
                          </a:solidFill>
                          <a:latin typeface="Times New Roman" panose="02020603050405020304" pitchFamily="18" charset="0"/>
                          <a:ea typeface="+mn-ea"/>
                          <a:cs typeface="Times New Roman" panose="02020603050405020304" pitchFamily="18" charset="0"/>
                        </a:rPr>
                        <a:t>(rms</a:t>
                      </a:r>
                      <a:r>
                        <a:rPr lang="en-US" altLang="zh-CN" sz="900" kern="1200" dirty="0">
                          <a:solidFill>
                            <a:schemeClr val="tx1"/>
                          </a:solidFill>
                          <a:latin typeface="Times New Roman" panose="02020603050405020304" pitchFamily="18" charset="0"/>
                          <a:ea typeface="+mn-ea"/>
                          <a:cs typeface="Times New Roman" panose="02020603050405020304" pitchFamily="18" charset="0"/>
                        </a:rPr>
                        <a:t>-um</a:t>
                      </a:r>
                      <a:r>
                        <a:rPr lang="zh-CN" altLang="zh-CN" sz="900" kern="1200" dirty="0">
                          <a:solidFill>
                            <a:schemeClr val="tx1"/>
                          </a:solidFill>
                          <a:latin typeface="Times New Roman" panose="02020603050405020304" pitchFamily="18" charset="0"/>
                          <a:ea typeface="+mn-ea"/>
                          <a:cs typeface="Times New Roman" panose="02020603050405020304" pitchFamily="18" charset="0"/>
                        </a:rPr>
                        <a:t>)</a:t>
                      </a:r>
                      <a:endParaRPr lang="zh-CN" altLang="zh-CN" sz="900" b="1" kern="1200" dirty="0">
                        <a:solidFill>
                          <a:schemeClr val="tx1"/>
                        </a:solidFill>
                        <a:latin typeface="Times New Roman" panose="02020603050405020304" pitchFamily="18" charset="0"/>
                        <a:ea typeface="+mn-ea"/>
                        <a:cs typeface="Times New Roman" panose="02020603050405020304" pitchFamily="18" charset="0"/>
                      </a:endParaRP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65</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4"/>
                  </a:ext>
                </a:extLst>
              </a:tr>
              <a:tr h="251460">
                <a:tc>
                  <a:txBody>
                    <a:bodyPr/>
                    <a:lstStyle/>
                    <a:p>
                      <a:pPr lvl="0" algn="ctr" eaLnBrk="1" hangingPunct="1">
                        <a:buNone/>
                      </a:pPr>
                      <a:r>
                        <a:rPr lang="en-US" altLang="zh-CN" sz="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Slice energy spread</a:t>
                      </a:r>
                      <a:r>
                        <a:rPr lang="zh-CN" altLang="en-US" sz="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rms</a:t>
                      </a:r>
                      <a:r>
                        <a:rPr lang="zh-CN" altLang="en-US" sz="9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9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&lt;0.1%</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5"/>
                  </a:ext>
                </a:extLst>
              </a:tr>
              <a:tr h="251460">
                <a:tc>
                  <a:txBody>
                    <a:bodyPr/>
                    <a:lstStyle/>
                    <a:p>
                      <a:pPr lvl="0" algn="ctr" eaLnBrk="1" hangingPunct="1">
                        <a:buNone/>
                      </a:pPr>
                      <a:r>
                        <a:rPr lang="zh-CN" altLang="zh-CN" sz="900" kern="1200" dirty="0">
                          <a:solidFill>
                            <a:schemeClr val="tx1"/>
                          </a:solidFill>
                          <a:latin typeface="Times New Roman" panose="02020603050405020304" pitchFamily="18" charset="0"/>
                          <a:ea typeface="+mn-ea"/>
                          <a:cs typeface="Times New Roman" panose="02020603050405020304" pitchFamily="18" charset="0"/>
                        </a:rPr>
                        <a:t>Pulse length (</a:t>
                      </a:r>
                      <a:r>
                        <a:rPr lang="en-US" altLang="zh-CN" sz="900" kern="1200" dirty="0">
                          <a:solidFill>
                            <a:schemeClr val="tx1"/>
                          </a:solidFill>
                          <a:latin typeface="Times New Roman" panose="02020603050405020304" pitchFamily="18" charset="0"/>
                          <a:ea typeface="+mn-ea"/>
                          <a:cs typeface="Times New Roman" panose="02020603050405020304" pitchFamily="18" charset="0"/>
                        </a:rPr>
                        <a:t>FWHM),</a:t>
                      </a:r>
                      <a:r>
                        <a:rPr lang="zh-CN" altLang="en-US" sz="900" kern="1200" dirty="0">
                          <a:solidFill>
                            <a:schemeClr val="tx1"/>
                          </a:solidFill>
                          <a:latin typeface="Times New Roman" panose="02020603050405020304" pitchFamily="18" charset="0"/>
                          <a:ea typeface="+mn-ea"/>
                          <a:cs typeface="Times New Roman" panose="02020603050405020304" pitchFamily="18" charset="0"/>
                        </a:rPr>
                        <a:t> </a:t>
                      </a:r>
                      <a:r>
                        <a:rPr lang="en-US" altLang="zh-CN" sz="900" kern="1200" dirty="0">
                          <a:solidFill>
                            <a:schemeClr val="tx1"/>
                          </a:solidFill>
                          <a:latin typeface="Times New Roman" panose="02020603050405020304" pitchFamily="18" charset="0"/>
                          <a:ea typeface="+mn-ea"/>
                          <a:cs typeface="Times New Roman" panose="02020603050405020304" pitchFamily="18" charset="0"/>
                        </a:rPr>
                        <a:t>(</a:t>
                      </a:r>
                      <a:r>
                        <a:rPr lang="en-US" altLang="zh-CN" sz="9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ps</a:t>
                      </a:r>
                      <a:r>
                        <a:rPr lang="zh-CN" altLang="en-US" sz="9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1</a:t>
                      </a:r>
                      <a:r>
                        <a:rPr lang="zh-CN" altLang="en-US" sz="900" kern="1200" dirty="0">
                          <a:solidFill>
                            <a:srgbClr val="000000"/>
                          </a:solidFill>
                          <a:latin typeface="Arial" panose="020B0604020202020204" pitchFamily="34" charset="0"/>
                          <a:ea typeface="宋体" panose="02010600030101010101" pitchFamily="2" charset="-122"/>
                          <a:cs typeface="+mn-cs"/>
                        </a:rPr>
                        <a:t>→</a:t>
                      </a:r>
                      <a:r>
                        <a:rPr lang="en-US" altLang="zh-CN" sz="900" kern="1200" dirty="0">
                          <a:solidFill>
                            <a:srgbClr val="000000"/>
                          </a:solidFill>
                          <a:latin typeface="Arial" panose="020B0604020202020204" pitchFamily="34" charset="0"/>
                          <a:ea typeface="宋体" panose="02010600030101010101" pitchFamily="2" charset="-122"/>
                          <a:cs typeface="+mn-cs"/>
                        </a:rPr>
                        <a:t>0.5</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6"/>
                  </a:ext>
                </a:extLst>
              </a:tr>
              <a:tr h="251460">
                <a:tc>
                  <a:txBody>
                    <a:bodyPr/>
                    <a:lstStyle/>
                    <a:p>
                      <a:pPr lvl="0" algn="ctr" eaLnBrk="1" hangingPunct="1">
                        <a:buNone/>
                      </a:pPr>
                      <a:r>
                        <a:rPr lang="en-US" altLang="zh-CN" sz="9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Frequency(Hz)</a:t>
                      </a: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10</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7"/>
                  </a:ext>
                </a:extLst>
              </a:tr>
              <a:tr h="251460">
                <a:tc>
                  <a:txBody>
                    <a:bodyPr/>
                    <a:lstStyle/>
                    <a:p>
                      <a:pPr lvl="0" algn="ctr" eaLnBrk="1" hangingPunct="1">
                        <a:buNone/>
                      </a:pPr>
                      <a:r>
                        <a:rPr lang="en-US" altLang="zh-CN" sz="900" strike="noStrike"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Undulator period (cm)</a:t>
                      </a: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p>
                      <a:pPr lvl="0" algn="ctr" eaLnBrk="1" hangingPunct="1">
                        <a:buNone/>
                      </a:pPr>
                      <a:r>
                        <a:rPr lang="en-US" altLang="zh-CN" sz="900" strike="noStrike" kern="1200" dirty="0">
                          <a:solidFill>
                            <a:srgbClr val="000000"/>
                          </a:solidFill>
                          <a:latin typeface="Arial" panose="020B0604020202020204" pitchFamily="34" charset="0"/>
                          <a:ea typeface="宋体" panose="02010600030101010101" pitchFamily="2" charset="-122"/>
                          <a:cs typeface="+mn-cs"/>
                        </a:rPr>
                        <a:t>3.0</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8"/>
                  </a:ext>
                </a:extLst>
              </a:tr>
              <a:tr h="251460">
                <a:tc>
                  <a:txBody>
                    <a:bodyPr/>
                    <a:lstStyle/>
                    <a:p>
                      <a:pPr lvl="0" algn="ctr" eaLnBrk="1" hangingPunct="1">
                        <a:buNone/>
                      </a:pPr>
                      <a:r>
                        <a:rPr lang="en-US" altLang="zh-CN" sz="900" strike="noStrike"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Radiation wavelength (nm)</a:t>
                      </a: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p>
                      <a:pPr lvl="0" algn="ctr" eaLnBrk="1" hangingPunct="1">
                        <a:buNone/>
                      </a:pPr>
                      <a:r>
                        <a:rPr lang="en-US" altLang="zh-CN" sz="900" strike="noStrike" kern="1200" dirty="0">
                          <a:solidFill>
                            <a:srgbClr val="000000"/>
                          </a:solidFill>
                          <a:latin typeface="Arial" panose="020B0604020202020204" pitchFamily="34" charset="0"/>
                          <a:ea typeface="宋体" panose="02010600030101010101" pitchFamily="2" charset="-122"/>
                          <a:cs typeface="+mn-cs"/>
                        </a:rPr>
                        <a:t>15</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9"/>
                  </a:ext>
                </a:extLst>
              </a:tr>
            </a:tbl>
          </a:graphicData>
        </a:graphic>
      </p:graphicFrame>
      <p:grpSp>
        <p:nvGrpSpPr>
          <p:cNvPr id="8" name="组合 20">
            <a:extLst>
              <a:ext uri="{FF2B5EF4-FFF2-40B4-BE49-F238E27FC236}">
                <a16:creationId xmlns:a16="http://schemas.microsoft.com/office/drawing/2014/main" id="{54EBA7DC-2156-176A-6691-E4EC79389315}"/>
              </a:ext>
            </a:extLst>
          </p:cNvPr>
          <p:cNvGrpSpPr/>
          <p:nvPr/>
        </p:nvGrpSpPr>
        <p:grpSpPr>
          <a:xfrm>
            <a:off x="5559421" y="804278"/>
            <a:ext cx="2657801" cy="1438588"/>
            <a:chOff x="455041" y="2920593"/>
            <a:chExt cx="2437046" cy="3357331"/>
          </a:xfrm>
        </p:grpSpPr>
        <p:pic>
          <p:nvPicPr>
            <p:cNvPr id="9" name="图片 3" descr="图表, 条形图&#10;&#10;AI 生成的内容可能不正确。">
              <a:extLst>
                <a:ext uri="{FF2B5EF4-FFF2-40B4-BE49-F238E27FC236}">
                  <a16:creationId xmlns:a16="http://schemas.microsoft.com/office/drawing/2014/main" id="{DFA70981-2CD3-F266-B206-32E3100FA3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041" y="4921125"/>
              <a:ext cx="2437046" cy="1356799"/>
            </a:xfrm>
            <a:prstGeom prst="rect">
              <a:avLst/>
            </a:prstGeom>
          </p:spPr>
        </p:pic>
        <p:pic>
          <p:nvPicPr>
            <p:cNvPr id="10" name="图片 4" descr="图表, 散点图&#10;&#10;AI 生成的内容可能不正确。">
              <a:extLst>
                <a:ext uri="{FF2B5EF4-FFF2-40B4-BE49-F238E27FC236}">
                  <a16:creationId xmlns:a16="http://schemas.microsoft.com/office/drawing/2014/main" id="{EBAF850B-B3E0-B59D-E185-E0203E88B4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5041" y="3489455"/>
              <a:ext cx="2437046" cy="1477363"/>
            </a:xfrm>
            <a:prstGeom prst="rect">
              <a:avLst/>
            </a:prstGeom>
          </p:spPr>
        </p:pic>
        <p:grpSp>
          <p:nvGrpSpPr>
            <p:cNvPr id="11" name="组合 6">
              <a:extLst>
                <a:ext uri="{FF2B5EF4-FFF2-40B4-BE49-F238E27FC236}">
                  <a16:creationId xmlns:a16="http://schemas.microsoft.com/office/drawing/2014/main" id="{76635FB8-5A0D-4271-59DE-D20B3451B32E}"/>
                </a:ext>
              </a:extLst>
            </p:cNvPr>
            <p:cNvGrpSpPr/>
            <p:nvPr/>
          </p:nvGrpSpPr>
          <p:grpSpPr>
            <a:xfrm>
              <a:off x="945342" y="2920593"/>
              <a:ext cx="961582" cy="3254364"/>
              <a:chOff x="6626896" y="218777"/>
              <a:chExt cx="1019338" cy="3383959"/>
            </a:xfrm>
          </p:grpSpPr>
          <p:cxnSp>
            <p:nvCxnSpPr>
              <p:cNvPr id="12" name="直接连接符 7">
                <a:extLst>
                  <a:ext uri="{FF2B5EF4-FFF2-40B4-BE49-F238E27FC236}">
                    <a16:creationId xmlns:a16="http://schemas.microsoft.com/office/drawing/2014/main" id="{E28AC59A-1B51-E0F3-6DA7-A95FD3359E5C}"/>
                  </a:ext>
                </a:extLst>
              </p:cNvPr>
              <p:cNvCxnSpPr>
                <a:cxnSpLocks/>
              </p:cNvCxnSpPr>
              <p:nvPr/>
            </p:nvCxnSpPr>
            <p:spPr>
              <a:xfrm>
                <a:off x="6981261" y="791369"/>
                <a:ext cx="0" cy="2811367"/>
              </a:xfrm>
              <a:prstGeom prst="line">
                <a:avLst/>
              </a:prstGeom>
            </p:spPr>
            <p:style>
              <a:lnRef idx="2">
                <a:schemeClr val="dk1"/>
              </a:lnRef>
              <a:fillRef idx="0">
                <a:schemeClr val="dk1"/>
              </a:fillRef>
              <a:effectRef idx="1">
                <a:schemeClr val="dk1"/>
              </a:effectRef>
              <a:fontRef idx="minor">
                <a:schemeClr val="tx1"/>
              </a:fontRef>
            </p:style>
          </p:cxnSp>
          <p:cxnSp>
            <p:nvCxnSpPr>
              <p:cNvPr id="13" name="直接连接符 8">
                <a:extLst>
                  <a:ext uri="{FF2B5EF4-FFF2-40B4-BE49-F238E27FC236}">
                    <a16:creationId xmlns:a16="http://schemas.microsoft.com/office/drawing/2014/main" id="{F00B7B3F-3A3B-C85A-A7AF-FEB9AF03532F}"/>
                  </a:ext>
                </a:extLst>
              </p:cNvPr>
              <p:cNvCxnSpPr>
                <a:cxnSpLocks/>
              </p:cNvCxnSpPr>
              <p:nvPr/>
            </p:nvCxnSpPr>
            <p:spPr>
              <a:xfrm>
                <a:off x="7289109" y="791369"/>
                <a:ext cx="0" cy="2811367"/>
              </a:xfrm>
              <a:prstGeom prst="line">
                <a:avLst/>
              </a:prstGeom>
            </p:spPr>
            <p:style>
              <a:lnRef idx="2">
                <a:schemeClr val="dk1"/>
              </a:lnRef>
              <a:fillRef idx="0">
                <a:schemeClr val="dk1"/>
              </a:fillRef>
              <a:effectRef idx="1">
                <a:schemeClr val="dk1"/>
              </a:effectRef>
              <a:fontRef idx="minor">
                <a:schemeClr val="tx1"/>
              </a:fontRef>
            </p:style>
          </p:cxnSp>
          <p:sp>
            <p:nvSpPr>
              <p:cNvPr id="14" name="左大括号 9">
                <a:extLst>
                  <a:ext uri="{FF2B5EF4-FFF2-40B4-BE49-F238E27FC236}">
                    <a16:creationId xmlns:a16="http://schemas.microsoft.com/office/drawing/2014/main" id="{F4896597-6D0C-D6F6-8BB3-5AEE6DC5C1C8}"/>
                  </a:ext>
                </a:extLst>
              </p:cNvPr>
              <p:cNvSpPr/>
              <p:nvPr/>
            </p:nvSpPr>
            <p:spPr>
              <a:xfrm rot="5400000">
                <a:off x="7011741" y="657525"/>
                <a:ext cx="246888" cy="307847"/>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sz="2400"/>
              </a:p>
            </p:txBody>
          </p:sp>
          <p:sp>
            <p:nvSpPr>
              <p:cNvPr id="15" name="文本框 10">
                <a:extLst>
                  <a:ext uri="{FF2B5EF4-FFF2-40B4-BE49-F238E27FC236}">
                    <a16:creationId xmlns:a16="http://schemas.microsoft.com/office/drawing/2014/main" id="{1792ABE4-DFE7-044C-98CB-DCE3E3222809}"/>
                  </a:ext>
                </a:extLst>
              </p:cNvPr>
              <p:cNvSpPr txBox="1"/>
              <p:nvPr/>
            </p:nvSpPr>
            <p:spPr>
              <a:xfrm>
                <a:off x="6626896" y="218777"/>
                <a:ext cx="1019338" cy="672194"/>
              </a:xfrm>
              <a:prstGeom prst="rect">
                <a:avLst/>
              </a:prstGeom>
              <a:noFill/>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15nm </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50as</a:t>
                </a:r>
                <a:endParaRPr lang="zh-CN" altLang="en-US" sz="1200" dirty="0">
                  <a:latin typeface="Times New Roman" panose="02020603050405020304" pitchFamily="18" charset="0"/>
                  <a:cs typeface="Times New Roman" panose="02020603050405020304" pitchFamily="18" charset="0"/>
                </a:endParaRPr>
              </a:p>
            </p:txBody>
          </p:sp>
        </p:grpSp>
      </p:grpSp>
      <p:graphicFrame>
        <p:nvGraphicFramePr>
          <p:cNvPr id="16" name="表格 14">
            <a:extLst>
              <a:ext uri="{FF2B5EF4-FFF2-40B4-BE49-F238E27FC236}">
                <a16:creationId xmlns:a16="http://schemas.microsoft.com/office/drawing/2014/main" id="{60105755-F665-AD62-FD7F-7D1E37EC7F0B}"/>
              </a:ext>
            </a:extLst>
          </p:cNvPr>
          <p:cNvGraphicFramePr/>
          <p:nvPr>
            <p:custDataLst>
              <p:tags r:id="rId2"/>
            </p:custDataLst>
            <p:extLst>
              <p:ext uri="{D42A27DB-BD31-4B8C-83A1-F6EECF244321}">
                <p14:modId xmlns:p14="http://schemas.microsoft.com/office/powerpoint/2010/main" val="1999382810"/>
              </p:ext>
            </p:extLst>
          </p:nvPr>
        </p:nvGraphicFramePr>
        <p:xfrm>
          <a:off x="4902026" y="2426253"/>
          <a:ext cx="1941439" cy="2302496"/>
        </p:xfrm>
        <a:graphic>
          <a:graphicData uri="http://schemas.openxmlformats.org/drawingml/2006/table">
            <a:tbl>
              <a:tblPr/>
              <a:tblGrid>
                <a:gridCol w="1424145">
                  <a:extLst>
                    <a:ext uri="{9D8B030D-6E8A-4147-A177-3AD203B41FA5}">
                      <a16:colId xmlns:a16="http://schemas.microsoft.com/office/drawing/2014/main" val="20000"/>
                    </a:ext>
                  </a:extLst>
                </a:gridCol>
                <a:gridCol w="517294">
                  <a:extLst>
                    <a:ext uri="{9D8B030D-6E8A-4147-A177-3AD203B41FA5}">
                      <a16:colId xmlns:a16="http://schemas.microsoft.com/office/drawing/2014/main" val="20001"/>
                    </a:ext>
                  </a:extLst>
                </a:gridCol>
              </a:tblGrid>
              <a:tr h="303029">
                <a:tc>
                  <a:txBody>
                    <a:bodyPr/>
                    <a:lstStyle/>
                    <a:p>
                      <a:pPr lvl="0" algn="ctr" eaLnBrk="1" hangingPunct="1">
                        <a:buNone/>
                      </a:pPr>
                      <a:r>
                        <a:rPr lang="en-US" altLang="zh-CN" sz="900" b="1" dirty="0">
                          <a:solidFill>
                            <a:srgbClr val="FFFFFF"/>
                          </a:solidFill>
                          <a:latin typeface="Arial" panose="020B0604020202020204" pitchFamily="34" charset="0"/>
                          <a:ea typeface="宋体" panose="02010600030101010101" pitchFamily="2" charset="-122"/>
                        </a:rPr>
                        <a:t>laser Parameter </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D2D89"/>
                    </a:solidFill>
                  </a:tcPr>
                </a:tc>
                <a:tc>
                  <a:txBody>
                    <a:bodyPr/>
                    <a:lstStyle/>
                    <a:p>
                      <a:pPr lvl="0" algn="ctr" eaLnBrk="1" hangingPunct="1">
                        <a:buNone/>
                      </a:pPr>
                      <a:r>
                        <a:rPr lang="en-US" altLang="zh-CN" sz="900" b="1" dirty="0">
                          <a:solidFill>
                            <a:srgbClr val="FFFFFF"/>
                          </a:solidFill>
                          <a:latin typeface="Arial" panose="020B0604020202020204" pitchFamily="34" charset="0"/>
                          <a:ea typeface="宋体" panose="02010600030101010101" pitchFamily="2" charset="-122"/>
                        </a:rPr>
                        <a:t>Values</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9"/>
                    </a:solidFill>
                  </a:tcPr>
                </a:tc>
                <a:extLst>
                  <a:ext uri="{0D108BD9-81ED-4DB2-BD59-A6C34878D82A}">
                    <a16:rowId xmlns:a16="http://schemas.microsoft.com/office/drawing/2014/main" val="10000"/>
                  </a:ext>
                </a:extLst>
              </a:tr>
              <a:tr h="269618">
                <a:tc>
                  <a:txBody>
                    <a:bodyPr/>
                    <a:lstStyle/>
                    <a:p>
                      <a:pPr lvl="0" algn="ctr" eaLnBrk="1" hangingPunct="1">
                        <a:buNone/>
                      </a:pPr>
                      <a:r>
                        <a:rPr lang="en-US" altLang="zh-CN" sz="900" dirty="0">
                          <a:solidFill>
                            <a:srgbClr val="000000"/>
                          </a:solidFill>
                          <a:latin typeface="Arial" panose="020B0604020202020204" pitchFamily="34" charset="0"/>
                          <a:ea typeface="宋体" panose="02010600030101010101" pitchFamily="2" charset="-122"/>
                        </a:rPr>
                        <a:t>Wave length(nm)</a:t>
                      </a:r>
                      <a:endParaRPr lang="en-US" altLang="zh-CN" sz="900" b="1" dirty="0">
                        <a:solidFill>
                          <a:srgbClr val="000000"/>
                        </a:solidFill>
                        <a:latin typeface="Arial" panose="020B0604020202020204" pitchFamily="34" charset="0"/>
                        <a:ea typeface="宋体" panose="02010600030101010101" pitchFamily="2" charset="-122"/>
                      </a:endParaRP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800</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1"/>
                  </a:ext>
                </a:extLst>
              </a:tr>
              <a:tr h="269213">
                <a:tc>
                  <a:txBody>
                    <a:bodyPr/>
                    <a:lstStyle/>
                    <a:p>
                      <a:pPr lvl="0" algn="ctr" eaLnBrk="1" hangingPunct="1">
                        <a:buNone/>
                      </a:pPr>
                      <a:r>
                        <a:rPr lang="en-US" altLang="zh-CN" sz="900" dirty="0">
                          <a:solidFill>
                            <a:srgbClr val="000000"/>
                          </a:solidFill>
                          <a:latin typeface="Arial" panose="020B0604020202020204" pitchFamily="34" charset="0"/>
                          <a:ea typeface="宋体" panose="02010600030101010101" pitchFamily="2" charset="-122"/>
                        </a:rPr>
                        <a:t>Peak Power(TW) </a:t>
                      </a:r>
                      <a:endParaRPr lang="en-US" altLang="zh-CN" sz="900" b="1" dirty="0">
                        <a:solidFill>
                          <a:srgbClr val="000000"/>
                        </a:solidFill>
                        <a:latin typeface="Arial" panose="020B0604020202020204" pitchFamily="34" charset="0"/>
                        <a:ea typeface="宋体" panose="02010600030101010101" pitchFamily="2" charset="-122"/>
                      </a:endParaRP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20</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2"/>
                  </a:ext>
                </a:extLst>
              </a:tr>
              <a:tr h="274086">
                <a:tc>
                  <a:txBody>
                    <a:bodyPr/>
                    <a:lstStyle/>
                    <a:p>
                      <a:pPr lvl="0" algn="ctr" eaLnBrk="1" hangingPunct="1">
                        <a:buNone/>
                      </a:pPr>
                      <a:r>
                        <a:rPr lang="en-US" altLang="zh-CN" sz="900" b="0" dirty="0">
                          <a:solidFill>
                            <a:srgbClr val="000000"/>
                          </a:solidFill>
                          <a:latin typeface="Arial" panose="020B0604020202020204" pitchFamily="34" charset="0"/>
                          <a:ea typeface="宋体" panose="02010600030101010101" pitchFamily="2" charset="-122"/>
                        </a:rPr>
                        <a:t>waist size w</a:t>
                      </a:r>
                      <a:r>
                        <a:rPr lang="en-US" altLang="zh-CN" sz="900" b="0" baseline="-25000" dirty="0">
                          <a:solidFill>
                            <a:srgbClr val="000000"/>
                          </a:solidFill>
                          <a:latin typeface="Arial" panose="020B0604020202020204" pitchFamily="34" charset="0"/>
                          <a:ea typeface="宋体" panose="02010600030101010101" pitchFamily="2" charset="-122"/>
                        </a:rPr>
                        <a:t>0</a:t>
                      </a:r>
                      <a:r>
                        <a:rPr lang="en-US" altLang="zh-CN" sz="900" b="0" dirty="0">
                          <a:solidFill>
                            <a:srgbClr val="000000"/>
                          </a:solidFill>
                          <a:latin typeface="Arial" panose="020B0604020202020204" pitchFamily="34" charset="0"/>
                          <a:ea typeface="宋体" panose="02010600030101010101" pitchFamily="2" charset="-122"/>
                        </a:rPr>
                        <a:t>(μm)</a:t>
                      </a:r>
                      <a:endParaRPr lang="zh-CN" altLang="en-US" sz="900" b="0" dirty="0">
                        <a:solidFill>
                          <a:srgbClr val="000000"/>
                        </a:solidFill>
                        <a:latin typeface="Arial" panose="020B0604020202020204" pitchFamily="34" charset="0"/>
                        <a:ea typeface="宋体" panose="02010600030101010101" pitchFamily="2" charset="-122"/>
                      </a:endParaRP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30</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3"/>
                  </a:ext>
                </a:extLst>
              </a:tr>
              <a:tr h="324062">
                <a:tc>
                  <a:txBody>
                    <a:bodyPr/>
                    <a:lstStyle/>
                    <a:p>
                      <a:pPr lvl="0" algn="ctr" eaLnBrk="1" hangingPunct="1">
                        <a:buNone/>
                      </a:pPr>
                      <a:r>
                        <a:rPr lang="en-US" altLang="zh-CN" sz="900" dirty="0">
                          <a:solidFill>
                            <a:srgbClr val="000000"/>
                          </a:solidFill>
                          <a:latin typeface="Arial" panose="020B0604020202020204" pitchFamily="34" charset="0"/>
                          <a:ea typeface="宋体" panose="02010600030101010101" pitchFamily="2" charset="-122"/>
                        </a:rPr>
                        <a:t>wave length spread</a:t>
                      </a:r>
                      <a:r>
                        <a:rPr lang="zh-CN" altLang="en-US" sz="900" dirty="0">
                          <a:solidFill>
                            <a:srgbClr val="000000"/>
                          </a:solidFill>
                          <a:latin typeface="Arial" panose="020B0604020202020204" pitchFamily="34" charset="0"/>
                          <a:ea typeface="宋体" panose="02010600030101010101" pitchFamily="2" charset="-122"/>
                        </a:rPr>
                        <a:t>（</a:t>
                      </a:r>
                      <a:r>
                        <a:rPr lang="en-US" altLang="zh-CN" sz="900" dirty="0">
                          <a:solidFill>
                            <a:srgbClr val="000000"/>
                          </a:solidFill>
                          <a:latin typeface="Arial" panose="020B0604020202020204" pitchFamily="34" charset="0"/>
                          <a:ea typeface="宋体" panose="02010600030101010101" pitchFamily="2" charset="-122"/>
                        </a:rPr>
                        <a:t>rms</a:t>
                      </a:r>
                      <a:r>
                        <a:rPr lang="zh-CN" altLang="en-US" sz="900" dirty="0">
                          <a:solidFill>
                            <a:srgbClr val="000000"/>
                          </a:solidFill>
                          <a:latin typeface="Arial" panose="020B0604020202020204" pitchFamily="34" charset="0"/>
                          <a:ea typeface="宋体" panose="02010600030101010101" pitchFamily="2" charset="-122"/>
                        </a:rPr>
                        <a:t>）</a:t>
                      </a:r>
                      <a:endParaRPr lang="zh-CN" altLang="en-US" sz="900" b="1" dirty="0">
                        <a:solidFill>
                          <a:srgbClr val="000000"/>
                        </a:solidFill>
                        <a:latin typeface="Arial" panose="020B0604020202020204" pitchFamily="34" charset="0"/>
                        <a:ea typeface="宋体" panose="02010600030101010101" pitchFamily="2" charset="-122"/>
                      </a:endParaRP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&lt;0.3%</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4"/>
                  </a:ext>
                </a:extLst>
              </a:tr>
              <a:tr h="324062">
                <a:tc>
                  <a:txBody>
                    <a:bodyPr/>
                    <a:lstStyle/>
                    <a:p>
                      <a:pPr lvl="0" algn="ctr" eaLnBrk="1" hangingPunct="1">
                        <a:buNone/>
                      </a:pPr>
                      <a:r>
                        <a:rPr lang="zh-CN" altLang="zh-CN" sz="900" kern="1200" dirty="0">
                          <a:solidFill>
                            <a:schemeClr val="tx1"/>
                          </a:solidFill>
                          <a:latin typeface="+mn-lt"/>
                          <a:ea typeface="+mn-ea"/>
                          <a:cs typeface="+mn-cs"/>
                        </a:rPr>
                        <a:t>Pulse length (rms</a:t>
                      </a:r>
                      <a:r>
                        <a:rPr lang="en-US" altLang="zh-CN" sz="900" kern="1200" dirty="0">
                          <a:solidFill>
                            <a:schemeClr val="tx1"/>
                          </a:solidFill>
                          <a:latin typeface="+mn-lt"/>
                          <a:ea typeface="+mn-ea"/>
                          <a:cs typeface="+mn-cs"/>
                        </a:rPr>
                        <a:t>-</a:t>
                      </a:r>
                      <a:r>
                        <a:rPr lang="en-US" altLang="zh-CN" sz="900" dirty="0" err="1">
                          <a:solidFill>
                            <a:schemeClr val="tx1"/>
                          </a:solidFill>
                          <a:latin typeface="Arial" panose="020B0604020202020204" pitchFamily="34" charset="0"/>
                          <a:ea typeface="宋体" panose="02010600030101010101" pitchFamily="2" charset="-122"/>
                        </a:rPr>
                        <a:t>ps</a:t>
                      </a:r>
                      <a:r>
                        <a:rPr lang="zh-CN" altLang="en-US" sz="900" dirty="0">
                          <a:solidFill>
                            <a:schemeClr val="tx1"/>
                          </a:solidFill>
                          <a:latin typeface="Arial" panose="020B0604020202020204" pitchFamily="34" charset="0"/>
                          <a:ea typeface="宋体" panose="02010600030101010101" pitchFamily="2" charset="-122"/>
                        </a:rPr>
                        <a:t>）</a:t>
                      </a: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0.03~10</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5"/>
                  </a:ext>
                </a:extLst>
              </a:tr>
              <a:tr h="269213">
                <a:tc>
                  <a:txBody>
                    <a:bodyPr/>
                    <a:lstStyle/>
                    <a:p>
                      <a:pPr lvl="0" algn="ctr" eaLnBrk="1" hangingPunct="1">
                        <a:buNone/>
                      </a:pPr>
                      <a:r>
                        <a:rPr lang="en-US" altLang="zh-CN" sz="900" dirty="0">
                          <a:solidFill>
                            <a:schemeClr val="tx1"/>
                          </a:solidFill>
                          <a:latin typeface="Arial" panose="020B0604020202020204" pitchFamily="34" charset="0"/>
                          <a:ea typeface="宋体" panose="02010600030101010101" pitchFamily="2" charset="-122"/>
                        </a:rPr>
                        <a:t>Frequency(Hz)</a:t>
                      </a: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5</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6"/>
                  </a:ext>
                </a:extLst>
              </a:tr>
              <a:tr h="269213">
                <a:tc>
                  <a:txBody>
                    <a:bodyPr/>
                    <a:lstStyle/>
                    <a:p>
                      <a:pPr lvl="0" algn="ctr" eaLnBrk="1" hangingPunct="1">
                        <a:buNone/>
                      </a:pPr>
                      <a:r>
                        <a:rPr lang="en-US" altLang="zh-CN" sz="900" dirty="0">
                          <a:solidFill>
                            <a:schemeClr val="tx1"/>
                          </a:solidFill>
                          <a:latin typeface="Arial" panose="020B0604020202020204" pitchFamily="34" charset="0"/>
                          <a:ea typeface="宋体" panose="02010600030101010101" pitchFamily="2" charset="-122"/>
                        </a:rPr>
                        <a:t>Pulse energy</a:t>
                      </a:r>
                    </a:p>
                  </a:txBody>
                  <a:tcPr marL="0" marR="0" marT="0" marB="114300" anchor="b">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tc>
                  <a:txBody>
                    <a:bodyPr/>
                    <a:lstStyle/>
                    <a:p>
                      <a:pPr lvl="0" algn="ctr" eaLnBrk="1" hangingPunct="1">
                        <a:buNone/>
                      </a:pPr>
                      <a:r>
                        <a:rPr lang="en-US" altLang="zh-CN" sz="900" kern="1200" dirty="0">
                          <a:solidFill>
                            <a:srgbClr val="000000"/>
                          </a:solidFill>
                          <a:latin typeface="Arial" panose="020B0604020202020204" pitchFamily="34" charset="0"/>
                          <a:ea typeface="宋体" panose="02010600030101010101" pitchFamily="2" charset="-122"/>
                          <a:cs typeface="+mn-cs"/>
                        </a:rPr>
                        <a:t>0.7J</a:t>
                      </a:r>
                    </a:p>
                  </a:txBody>
                  <a:tcPr marL="0" marR="0" marT="0" marB="114300" anchor="b">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7"/>
                  </a:ext>
                </a:extLst>
              </a:tr>
            </a:tbl>
          </a:graphicData>
        </a:graphic>
      </p:graphicFrame>
      <p:sp>
        <p:nvSpPr>
          <p:cNvPr id="17" name="文本框 23">
            <a:extLst>
              <a:ext uri="{FF2B5EF4-FFF2-40B4-BE49-F238E27FC236}">
                <a16:creationId xmlns:a16="http://schemas.microsoft.com/office/drawing/2014/main" id="{D93EAE25-F9AD-391C-B9CC-0EAE2659410F}"/>
              </a:ext>
            </a:extLst>
          </p:cNvPr>
          <p:cNvSpPr txBox="1"/>
          <p:nvPr/>
        </p:nvSpPr>
        <p:spPr>
          <a:xfrm>
            <a:off x="2365516" y="2913473"/>
            <a:ext cx="2456246" cy="1915909"/>
          </a:xfrm>
          <a:prstGeom prst="rect">
            <a:avLst/>
          </a:prstGeom>
          <a:noFill/>
        </p:spPr>
        <p:txBody>
          <a:bodyPr wrap="square">
            <a:spAutoFit/>
          </a:bodyPr>
          <a:lstStyle/>
          <a:p>
            <a:pPr marL="214313" indent="-214313" algn="just">
              <a:buFont typeface="Arial" panose="020B0604020202020204" pitchFamily="34" charset="0"/>
              <a:buChar char="•"/>
            </a:pPr>
            <a:r>
              <a:rPr lang="zh-CN" altLang="en-US" sz="1350" kern="100" dirty="0">
                <a:latin typeface="Times New Roman" panose="02020603050405020304" pitchFamily="18" charset="0"/>
                <a:ea typeface="宋体" panose="02010600030101010101" pitchFamily="2" charset="-122"/>
              </a:rPr>
              <a:t>电子束</a:t>
            </a:r>
            <a:r>
              <a:rPr lang="zh-CN" altLang="zh-CN" sz="1350" kern="100" dirty="0">
                <a:latin typeface="Times New Roman" panose="02020603050405020304" pitchFamily="18" charset="0"/>
                <a:ea typeface="宋体" panose="02010600030101010101" pitchFamily="2" charset="-122"/>
              </a:rPr>
              <a:t>在</a:t>
            </a:r>
            <a:r>
              <a:rPr lang="en-US" altLang="zh-CN" sz="1350" kern="100" dirty="0">
                <a:latin typeface="Times New Roman" panose="02020603050405020304" pitchFamily="18" charset="0"/>
                <a:ea typeface="宋体" panose="02010600030101010101" pitchFamily="2" charset="-122"/>
              </a:rPr>
              <a:t>FEL</a:t>
            </a:r>
            <a:r>
              <a:rPr lang="zh-CN" altLang="zh-CN" sz="1350" kern="100" dirty="0">
                <a:latin typeface="Times New Roman" panose="02020603050405020304" pitchFamily="18" charset="0"/>
                <a:ea typeface="宋体" panose="02010600030101010101" pitchFamily="2" charset="-122"/>
              </a:rPr>
              <a:t>波荡器系统中辐射波长</a:t>
            </a:r>
            <a:r>
              <a:rPr lang="zh-CN" altLang="en-US" sz="1350" kern="100" dirty="0">
                <a:latin typeface="Times New Roman" panose="02020603050405020304" pitchFamily="18" charset="0"/>
                <a:ea typeface="宋体" panose="02010600030101010101" pitchFamily="2" charset="-122"/>
              </a:rPr>
              <a:t>达到</a:t>
            </a:r>
            <a:r>
              <a:rPr lang="en-US" altLang="zh-CN" sz="1350" kern="100" dirty="0">
                <a:latin typeface="Times New Roman" panose="02020603050405020304" pitchFamily="18" charset="0"/>
                <a:ea typeface="宋体" panose="02010600030101010101" pitchFamily="2" charset="-122"/>
              </a:rPr>
              <a:t>λ=15nm</a:t>
            </a:r>
            <a:r>
              <a:rPr lang="zh-CN" altLang="zh-CN" sz="1350" kern="100" dirty="0">
                <a:latin typeface="Times New Roman" panose="02020603050405020304" pitchFamily="18" charset="0"/>
                <a:ea typeface="宋体" panose="02010600030101010101" pitchFamily="2" charset="-122"/>
              </a:rPr>
              <a:t>，形成周期</a:t>
            </a:r>
            <a:r>
              <a:rPr lang="en-US" altLang="zh-CN" sz="1350" kern="100" dirty="0">
                <a:latin typeface="Times New Roman" panose="02020603050405020304" pitchFamily="18" charset="0"/>
                <a:ea typeface="宋体" panose="02010600030101010101" pitchFamily="2" charset="-122"/>
              </a:rPr>
              <a:t>T=50as</a:t>
            </a:r>
            <a:r>
              <a:rPr lang="zh-CN" altLang="zh-CN" sz="1350" kern="100" dirty="0">
                <a:latin typeface="Times New Roman" panose="02020603050405020304" pitchFamily="18" charset="0"/>
                <a:ea typeface="宋体" panose="02010600030101010101" pitchFamily="2" charset="-122"/>
              </a:rPr>
              <a:t>的微聚束结构</a:t>
            </a:r>
            <a:r>
              <a:rPr lang="zh-CN" altLang="en-US" sz="2400" kern="100" dirty="0">
                <a:latin typeface="Times New Roman" panose="02020603050405020304" pitchFamily="18" charset="0"/>
                <a:ea typeface="宋体" panose="02010600030101010101" pitchFamily="2" charset="-122"/>
              </a:rPr>
              <a:t>。</a:t>
            </a:r>
            <a:endParaRPr lang="en-US" altLang="zh-CN" sz="2400" kern="100" dirty="0">
              <a:latin typeface="Times New Roman" panose="02020603050405020304" pitchFamily="18" charset="0"/>
              <a:ea typeface="宋体" panose="02010600030101010101" pitchFamily="2" charset="-122"/>
            </a:endParaRPr>
          </a:p>
          <a:p>
            <a:pPr marL="214313" indent="-214313" algn="just">
              <a:buFont typeface="Arial" panose="020B0604020202020204" pitchFamily="34" charset="0"/>
              <a:buChar char="•"/>
            </a:pPr>
            <a:r>
              <a:rPr lang="zh-CN" altLang="zh-CN" sz="1350" kern="100" dirty="0">
                <a:latin typeface="Times New Roman" panose="02020603050405020304" pitchFamily="18" charset="0"/>
                <a:ea typeface="宋体" panose="02010600030101010101" pitchFamily="2" charset="-122"/>
                <a:cs typeface="Times New Roman" panose="02020603050405020304" pitchFamily="18" charset="0"/>
              </a:rPr>
              <a:t>具有微聚束结构的电子束与激光脉冲在相互作用腔内发生康普顿散射，产生超快γ射线脉冲串。</a:t>
            </a:r>
            <a:endParaRPr lang="zh-CN" altLang="en-US" sz="2400" dirty="0"/>
          </a:p>
        </p:txBody>
      </p:sp>
      <p:sp>
        <p:nvSpPr>
          <p:cNvPr id="18" name="文本框 147">
            <a:extLst>
              <a:ext uri="{FF2B5EF4-FFF2-40B4-BE49-F238E27FC236}">
                <a16:creationId xmlns:a16="http://schemas.microsoft.com/office/drawing/2014/main" id="{AC354F02-6719-335E-34EC-10B57A66951C}"/>
              </a:ext>
            </a:extLst>
          </p:cNvPr>
          <p:cNvSpPr txBox="1"/>
          <p:nvPr/>
        </p:nvSpPr>
        <p:spPr>
          <a:xfrm>
            <a:off x="-128158" y="2730709"/>
            <a:ext cx="2862318" cy="248209"/>
          </a:xfrm>
          <a:prstGeom prst="rect">
            <a:avLst/>
          </a:prstGeom>
          <a:noFill/>
        </p:spPr>
        <p:txBody>
          <a:bodyPr wrap="square" rtlCol="0" anchor="t">
            <a:spAutoFit/>
          </a:bodyPr>
          <a:lstStyle/>
          <a:p>
            <a:pPr algn="ctr"/>
            <a:r>
              <a:rPr lang="en-US" altLang="zh-CN" sz="1013" b="1" dirty="0">
                <a:latin typeface="微软雅黑" panose="020B0503020204020204" pitchFamily="34" charset="-122"/>
                <a:ea typeface="微软雅黑" panose="020B0503020204020204" pitchFamily="34" charset="-122"/>
              </a:rPr>
              <a:t>FEL</a:t>
            </a:r>
            <a:r>
              <a:rPr lang="zh-CN" altLang="en-US" sz="1013" b="1" dirty="0">
                <a:latin typeface="微软雅黑" panose="020B0503020204020204" pitchFamily="34" charset="-122"/>
                <a:ea typeface="微软雅黑" panose="020B0503020204020204" pitchFamily="34" charset="-122"/>
              </a:rPr>
              <a:t>过程自然产生的高密度微聚束</a:t>
            </a:r>
          </a:p>
        </p:txBody>
      </p:sp>
      <p:pic>
        <p:nvPicPr>
          <p:cNvPr id="19" name="0ld_micro_svenreiche (persis v3).avi">
            <a:hlinkClick r:id="" action="ppaction://media"/>
            <a:extLst>
              <a:ext uri="{FF2B5EF4-FFF2-40B4-BE49-F238E27FC236}">
                <a16:creationId xmlns:a16="http://schemas.microsoft.com/office/drawing/2014/main" id="{FD52CFE1-677B-413D-53C6-5DEE52EFADB0}"/>
              </a:ext>
            </a:extLst>
          </p:cNvPr>
          <p:cNvPicPr>
            <a:picLocks noChangeAspect="1"/>
          </p:cNvPicPr>
          <p:nvPr>
            <a:videoFile r:link="rId4"/>
            <p:extLst>
              <p:ext uri="{DAA4B4D4-6D71-4841-9C94-3DE7FCFB9230}">
                <p14:media xmlns:p14="http://schemas.microsoft.com/office/powerpoint/2010/main" r:embed="rId3"/>
              </p:ext>
            </p:extLst>
          </p:nvPr>
        </p:nvPicPr>
        <p:blipFill>
          <a:blip r:embed="rId10" cstate="print">
            <a:duotone>
              <a:prstClr val="black"/>
              <a:schemeClr val="accent2">
                <a:tint val="45000"/>
                <a:satMod val="400000"/>
              </a:schemeClr>
            </a:duotone>
            <a:lum bright="1000" contrast="14000"/>
          </a:blip>
          <a:stretch>
            <a:fillRect/>
          </a:stretch>
        </p:blipFill>
        <p:spPr>
          <a:xfrm>
            <a:off x="118264" y="2967901"/>
            <a:ext cx="2221155" cy="1639424"/>
          </a:xfrm>
          <a:prstGeom prst="rect">
            <a:avLst/>
          </a:prstGeom>
          <a:effectLst/>
        </p:spPr>
      </p:pic>
    </p:spTree>
    <p:extLst>
      <p:ext uri="{BB962C8B-B14F-4D97-AF65-F5344CB8AC3E}">
        <p14:creationId xmlns:p14="http://schemas.microsoft.com/office/powerpoint/2010/main" val="2244442308"/>
      </p:ext>
    </p:extLst>
  </p:cSld>
  <p:clrMapOvr>
    <a:masterClrMapping/>
  </p:clrMapOvr>
  <p:timing>
    <p:tnLst>
      <p:par>
        <p:cTn id="1" dur="indefinite" restart="never" nodeType="tmRoot">
          <p:childTnLst>
            <p:video>
              <p:cMediaNode>
                <p:cTn id="2" repeatCount="indefinite" fill="hold" display="0">
                  <p:stCondLst>
                    <p:cond delay="indefinite"/>
                  </p:stCondLst>
                  <p:endCondLst>
                    <p:cond evt="onPrev" delay="0">
                      <p:tgtEl>
                        <p:sldTgt/>
                      </p:tgtEl>
                    </p:cond>
                  </p:endCondLst>
                </p:cTn>
                <p:tgtEl>
                  <p:spTgt spid="19"/>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0293-284C-CFA0-E904-957AFF6582DC}"/>
              </a:ext>
            </a:extLst>
          </p:cNvPr>
          <p:cNvSpPr>
            <a:spLocks noGrp="1"/>
          </p:cNvSpPr>
          <p:nvPr>
            <p:ph type="title"/>
          </p:nvPr>
        </p:nvSpPr>
        <p:spPr/>
        <p:txBody>
          <a:bodyPr/>
          <a:lstStyle/>
          <a:p>
            <a:r>
              <a:rPr lang="en-US" altLang="zh-CN" dirty="0"/>
              <a:t>2 LCS@SXFEL</a:t>
            </a:r>
            <a:endParaRPr lang="en-US" dirty="0"/>
          </a:p>
        </p:txBody>
      </p:sp>
      <p:sp>
        <p:nvSpPr>
          <p:cNvPr id="3" name="Slide Number Placeholder 2">
            <a:extLst>
              <a:ext uri="{FF2B5EF4-FFF2-40B4-BE49-F238E27FC236}">
                <a16:creationId xmlns:a16="http://schemas.microsoft.com/office/drawing/2014/main" id="{4942C2B4-07CD-4781-15EE-68198B8B2FB9}"/>
              </a:ext>
            </a:extLst>
          </p:cNvPr>
          <p:cNvSpPr>
            <a:spLocks noGrp="1"/>
          </p:cNvSpPr>
          <p:nvPr>
            <p:ph type="sldNum" sz="quarter" idx="12"/>
          </p:nvPr>
        </p:nvSpPr>
        <p:spPr/>
        <p:txBody>
          <a:bodyPr/>
          <a:lstStyle/>
          <a:p>
            <a:pPr>
              <a:defRPr/>
            </a:pPr>
            <a:fld id="{E23FAEE1-48F5-4D69-BDD0-B496C360245A}" type="slidenum">
              <a:rPr lang="en-US" altLang="zh-CN" smtClean="0"/>
              <a:pPr>
                <a:defRPr/>
              </a:pPr>
              <a:t>34</a:t>
            </a:fld>
            <a:r>
              <a:rPr lang="zh-CN" altLang="en-US"/>
              <a:t> </a:t>
            </a:r>
            <a:endParaRPr lang="en-US" altLang="zh-CN" dirty="0"/>
          </a:p>
        </p:txBody>
      </p:sp>
      <p:sp>
        <p:nvSpPr>
          <p:cNvPr id="5" name="内容占位符 5">
            <a:extLst>
              <a:ext uri="{FF2B5EF4-FFF2-40B4-BE49-F238E27FC236}">
                <a16:creationId xmlns:a16="http://schemas.microsoft.com/office/drawing/2014/main" id="{EF33F556-88FD-F1B2-8A1B-2541BF375445}"/>
              </a:ext>
            </a:extLst>
          </p:cNvPr>
          <p:cNvSpPr>
            <a:spLocks noGrp="1"/>
          </p:cNvSpPr>
          <p:nvPr>
            <p:ph idx="1"/>
          </p:nvPr>
        </p:nvSpPr>
        <p:spPr>
          <a:xfrm>
            <a:off x="197644" y="848678"/>
            <a:ext cx="8802848" cy="3892704"/>
          </a:xfrm>
        </p:spPr>
        <p:txBody>
          <a:bodyPr>
            <a:normAutofit/>
          </a:bodyPr>
          <a:lstStyle/>
          <a:p>
            <a:r>
              <a:rPr lang="zh-CN" altLang="en-US" dirty="0"/>
              <a:t>整体布局和光路元件设计</a:t>
            </a:r>
          </a:p>
        </p:txBody>
      </p:sp>
      <p:pic>
        <p:nvPicPr>
          <p:cNvPr id="6" name="图片 23">
            <a:extLst>
              <a:ext uri="{FF2B5EF4-FFF2-40B4-BE49-F238E27FC236}">
                <a16:creationId xmlns:a16="http://schemas.microsoft.com/office/drawing/2014/main" id="{DF7A83EE-DB5F-03EC-343B-32A6F96B8C0B}"/>
              </a:ext>
            </a:extLst>
          </p:cNvPr>
          <p:cNvPicPr>
            <a:picLocks noChangeAspect="1"/>
          </p:cNvPicPr>
          <p:nvPr/>
        </p:nvPicPr>
        <p:blipFill>
          <a:blip r:embed="rId2"/>
          <a:stretch>
            <a:fillRect/>
          </a:stretch>
        </p:blipFill>
        <p:spPr>
          <a:xfrm>
            <a:off x="0" y="3129580"/>
            <a:ext cx="9144000" cy="1681316"/>
          </a:xfrm>
          <a:prstGeom prst="rect">
            <a:avLst/>
          </a:prstGeom>
        </p:spPr>
      </p:pic>
      <p:cxnSp>
        <p:nvCxnSpPr>
          <p:cNvPr id="7" name="直接连接符 24">
            <a:extLst>
              <a:ext uri="{FF2B5EF4-FFF2-40B4-BE49-F238E27FC236}">
                <a16:creationId xmlns:a16="http://schemas.microsoft.com/office/drawing/2014/main" id="{5C977CE0-089A-FEE5-83CB-24D09F7FDD69}"/>
              </a:ext>
            </a:extLst>
          </p:cNvPr>
          <p:cNvCxnSpPr/>
          <p:nvPr/>
        </p:nvCxnSpPr>
        <p:spPr>
          <a:xfrm flipH="1">
            <a:off x="7790414" y="4240208"/>
            <a:ext cx="1203364" cy="256681"/>
          </a:xfrm>
          <a:prstGeom prst="line">
            <a:avLst/>
          </a:prstGeom>
          <a:ln w="19050" cap="flat" cmpd="sng" algn="ctr">
            <a:solidFill>
              <a:schemeClr val="accent2"/>
            </a:solidFill>
            <a:prstDash val="solid"/>
            <a:round/>
            <a:headEnd type="none" w="med" len="med"/>
            <a:tailEnd type="arrow" w="med" len="med"/>
          </a:ln>
          <a:effectLst>
            <a:glow rad="139700">
              <a:schemeClr val="accent2">
                <a:satMod val="175000"/>
                <a:alpha val="40000"/>
              </a:schemeClr>
            </a:glow>
          </a:effectLst>
        </p:spPr>
        <p:style>
          <a:lnRef idx="0">
            <a:scrgbClr r="0" g="0" b="0"/>
          </a:lnRef>
          <a:fillRef idx="0">
            <a:scrgbClr r="0" g="0" b="0"/>
          </a:fillRef>
          <a:effectRef idx="0">
            <a:scrgbClr r="0" g="0" b="0"/>
          </a:effectRef>
          <a:fontRef idx="minor">
            <a:schemeClr val="tx1"/>
          </a:fontRef>
        </p:style>
      </p:cxnSp>
      <p:grpSp>
        <p:nvGrpSpPr>
          <p:cNvPr id="8" name="组合 26">
            <a:extLst>
              <a:ext uri="{FF2B5EF4-FFF2-40B4-BE49-F238E27FC236}">
                <a16:creationId xmlns:a16="http://schemas.microsoft.com/office/drawing/2014/main" id="{1D52BAD1-E7EF-1DA7-957E-ECC95026E43F}"/>
              </a:ext>
            </a:extLst>
          </p:cNvPr>
          <p:cNvGrpSpPr/>
          <p:nvPr/>
        </p:nvGrpSpPr>
        <p:grpSpPr>
          <a:xfrm>
            <a:off x="381000" y="3399334"/>
            <a:ext cx="7409414" cy="1097555"/>
            <a:chOff x="1670670" y="4532445"/>
            <a:chExt cx="8716548" cy="1463406"/>
          </a:xfrm>
        </p:grpSpPr>
        <p:cxnSp>
          <p:nvCxnSpPr>
            <p:cNvPr id="9" name="直接连接符 27">
              <a:extLst>
                <a:ext uri="{FF2B5EF4-FFF2-40B4-BE49-F238E27FC236}">
                  <a16:creationId xmlns:a16="http://schemas.microsoft.com/office/drawing/2014/main" id="{2110FC9E-B76F-8974-51BF-B59861C07783}"/>
                </a:ext>
              </a:extLst>
            </p:cNvPr>
            <p:cNvCxnSpPr>
              <a:cxnSpLocks/>
            </p:cNvCxnSpPr>
            <p:nvPr/>
          </p:nvCxnSpPr>
          <p:spPr>
            <a:xfrm flipH="1" flipV="1">
              <a:off x="5164041" y="5966329"/>
              <a:ext cx="5223177" cy="29522"/>
            </a:xfrm>
            <a:prstGeom prst="line">
              <a:avLst/>
            </a:prstGeom>
            <a:ln w="19050" cap="flat" cmpd="sng" algn="ctr">
              <a:solidFill>
                <a:schemeClr val="accent2"/>
              </a:solidFill>
              <a:prstDash val="solid"/>
              <a:round/>
              <a:headEnd type="none" w="med" len="med"/>
              <a:tailEnd type="arrow" w="med" len="med"/>
            </a:ln>
            <a:effectLst>
              <a:glow rad="139700">
                <a:schemeClr val="accent2">
                  <a:satMod val="175000"/>
                  <a:alpha val="40000"/>
                </a:schemeClr>
              </a:glow>
            </a:effectLst>
          </p:spPr>
          <p:style>
            <a:lnRef idx="0">
              <a:scrgbClr r="0" g="0" b="0"/>
            </a:lnRef>
            <a:fillRef idx="0">
              <a:scrgbClr r="0" g="0" b="0"/>
            </a:fillRef>
            <a:effectRef idx="0">
              <a:scrgbClr r="0" g="0" b="0"/>
            </a:effectRef>
            <a:fontRef idx="minor">
              <a:schemeClr val="tx1"/>
            </a:fontRef>
          </p:style>
        </p:cxnSp>
        <p:cxnSp>
          <p:nvCxnSpPr>
            <p:cNvPr id="10" name="直接连接符 28">
              <a:extLst>
                <a:ext uri="{FF2B5EF4-FFF2-40B4-BE49-F238E27FC236}">
                  <a16:creationId xmlns:a16="http://schemas.microsoft.com/office/drawing/2014/main" id="{80FDE727-EA85-38A3-C091-7E5B3EAF248E}"/>
                </a:ext>
              </a:extLst>
            </p:cNvPr>
            <p:cNvCxnSpPr>
              <a:cxnSpLocks/>
            </p:cNvCxnSpPr>
            <p:nvPr/>
          </p:nvCxnSpPr>
          <p:spPr>
            <a:xfrm flipH="1">
              <a:off x="1670670" y="5966329"/>
              <a:ext cx="3493371" cy="0"/>
            </a:xfrm>
            <a:prstGeom prst="line">
              <a:avLst/>
            </a:prstGeom>
            <a:ln w="19050" cap="flat" cmpd="sng" algn="ctr">
              <a:solidFill>
                <a:schemeClr val="accent2"/>
              </a:solidFill>
              <a:prstDash val="solid"/>
              <a:round/>
              <a:headEnd type="none" w="med" len="med"/>
              <a:tailEnd type="arrow" w="med" len="med"/>
            </a:ln>
            <a:effectLst>
              <a:glow rad="139700">
                <a:schemeClr val="accent2">
                  <a:satMod val="175000"/>
                  <a:alpha val="40000"/>
                </a:schemeClr>
              </a:glow>
            </a:effectLst>
          </p:spPr>
          <p:style>
            <a:lnRef idx="0">
              <a:scrgbClr r="0" g="0" b="0"/>
            </a:lnRef>
            <a:fillRef idx="0">
              <a:scrgbClr r="0" g="0" b="0"/>
            </a:fillRef>
            <a:effectRef idx="0">
              <a:scrgbClr r="0" g="0" b="0"/>
            </a:effectRef>
            <a:fontRef idx="minor">
              <a:schemeClr val="tx1"/>
            </a:fontRef>
          </p:style>
        </p:cxnSp>
        <p:cxnSp>
          <p:nvCxnSpPr>
            <p:cNvPr id="11" name="直接连接符 30">
              <a:extLst>
                <a:ext uri="{FF2B5EF4-FFF2-40B4-BE49-F238E27FC236}">
                  <a16:creationId xmlns:a16="http://schemas.microsoft.com/office/drawing/2014/main" id="{B3A4EF1A-169A-78A7-F339-01ABAEF9D1A7}"/>
                </a:ext>
              </a:extLst>
            </p:cNvPr>
            <p:cNvCxnSpPr>
              <a:cxnSpLocks/>
            </p:cNvCxnSpPr>
            <p:nvPr/>
          </p:nvCxnSpPr>
          <p:spPr>
            <a:xfrm flipV="1">
              <a:off x="1670670" y="4532445"/>
              <a:ext cx="0" cy="1429445"/>
            </a:xfrm>
            <a:prstGeom prst="line">
              <a:avLst/>
            </a:prstGeom>
            <a:ln w="19050" cap="flat" cmpd="sng" algn="ctr">
              <a:solidFill>
                <a:schemeClr val="accent2"/>
              </a:solidFill>
              <a:prstDash val="solid"/>
              <a:round/>
              <a:headEnd type="none" w="med" len="med"/>
              <a:tailEnd type="arrow" w="med" len="med"/>
            </a:ln>
            <a:effectLst>
              <a:glow rad="139700">
                <a:schemeClr val="accent2">
                  <a:satMod val="175000"/>
                  <a:alpha val="40000"/>
                </a:schemeClr>
              </a:glow>
            </a:effectLst>
          </p:spPr>
          <p:style>
            <a:lnRef idx="0">
              <a:scrgbClr r="0" g="0" b="0"/>
            </a:lnRef>
            <a:fillRef idx="0">
              <a:scrgbClr r="0" g="0" b="0"/>
            </a:fillRef>
            <a:effectRef idx="0">
              <a:scrgbClr r="0" g="0" b="0"/>
            </a:effectRef>
            <a:fontRef idx="minor">
              <a:schemeClr val="tx1"/>
            </a:fontRef>
          </p:style>
        </p:cxnSp>
      </p:grpSp>
      <p:cxnSp>
        <p:nvCxnSpPr>
          <p:cNvPr id="12" name="直接连接符 31">
            <a:extLst>
              <a:ext uri="{FF2B5EF4-FFF2-40B4-BE49-F238E27FC236}">
                <a16:creationId xmlns:a16="http://schemas.microsoft.com/office/drawing/2014/main" id="{7F87FC25-C175-9391-E770-573BA7B2D793}"/>
              </a:ext>
            </a:extLst>
          </p:cNvPr>
          <p:cNvCxnSpPr>
            <a:cxnSpLocks/>
          </p:cNvCxnSpPr>
          <p:nvPr/>
        </p:nvCxnSpPr>
        <p:spPr>
          <a:xfrm flipH="1" flipV="1">
            <a:off x="9000492" y="4240208"/>
            <a:ext cx="84515" cy="420283"/>
          </a:xfrm>
          <a:prstGeom prst="line">
            <a:avLst/>
          </a:prstGeom>
          <a:ln w="19050" cap="flat" cmpd="sng" algn="ctr">
            <a:solidFill>
              <a:schemeClr val="accent2"/>
            </a:solidFill>
            <a:prstDash val="solid"/>
            <a:round/>
            <a:headEnd type="none" w="med" len="med"/>
            <a:tailEnd type="arrow" w="med" len="med"/>
          </a:ln>
          <a:effectLst>
            <a:glow rad="139700">
              <a:schemeClr val="accent2">
                <a:satMod val="175000"/>
                <a:alpha val="40000"/>
              </a:schemeClr>
            </a:glow>
          </a:effectLst>
        </p:spPr>
        <p:style>
          <a:lnRef idx="0">
            <a:scrgbClr r="0" g="0" b="0"/>
          </a:lnRef>
          <a:fillRef idx="0">
            <a:scrgbClr r="0" g="0" b="0"/>
          </a:fillRef>
          <a:effectRef idx="0">
            <a:scrgbClr r="0" g="0" b="0"/>
          </a:effectRef>
          <a:fontRef idx="minor">
            <a:schemeClr val="tx1"/>
          </a:fontRef>
        </p:style>
      </p:cxnSp>
      <p:pic>
        <p:nvPicPr>
          <p:cNvPr id="13" name="图片 7" descr="图表, 折线图&#10;&#10;AI 生成的内容可能不正确。">
            <a:extLst>
              <a:ext uri="{FF2B5EF4-FFF2-40B4-BE49-F238E27FC236}">
                <a16:creationId xmlns:a16="http://schemas.microsoft.com/office/drawing/2014/main" id="{0E713E90-BAF5-7452-709A-A891820A1BC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456" t="16728" r="23365" b="39906"/>
          <a:stretch/>
        </p:blipFill>
        <p:spPr>
          <a:xfrm>
            <a:off x="30947" y="1282137"/>
            <a:ext cx="2468734" cy="923730"/>
          </a:xfrm>
          <a:prstGeom prst="rect">
            <a:avLst/>
          </a:prstGeom>
        </p:spPr>
      </p:pic>
      <p:pic>
        <p:nvPicPr>
          <p:cNvPr id="14" name="内容占位符 4" descr="图片包含 图表&#10;&#10;AI 生成的内容可能不正确。">
            <a:extLst>
              <a:ext uri="{FF2B5EF4-FFF2-40B4-BE49-F238E27FC236}">
                <a16:creationId xmlns:a16="http://schemas.microsoft.com/office/drawing/2014/main" id="{CCE5D78E-0C60-D0C6-9994-C6861D3A35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125" y="2091351"/>
            <a:ext cx="1521429" cy="918671"/>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1" fmla="*/ 0 w 10857753"/>
              <a:gd name="-2" fmla="*/ 0 h 5136439"/>
              <a:gd name="-3" fmla="*/ 10857753 w 10857753"/>
              <a:gd name="-4" fmla="*/ 0 h 5136439"/>
              <a:gd name="-5" fmla="*/ 10855126 w 10857753"/>
              <a:gd name="-6" fmla="*/ 4956679 h 5136439"/>
              <a:gd name="-7" fmla="*/ 10857753 w 10857753"/>
              <a:gd name="-8" fmla="*/ 5136439 h 5136439"/>
              <a:gd name="-9" fmla="*/ 0 w 10857753"/>
              <a:gd name="-10" fmla="*/ 5136439 h 5136439"/>
              <a:gd name="connsiteX5" fmla="*/ 0 w 10857753"/>
              <a:gd name="connsiteY5" fmla="*/ 0 h 5136439"/>
              <a:gd name="-11" fmla="*/ 0 w 10857753"/>
              <a:gd name="-12" fmla="*/ 0 h 5142745"/>
              <a:gd name="-13" fmla="*/ 10857753 w 10857753"/>
              <a:gd name="-14" fmla="*/ 0 h 5142745"/>
              <a:gd name="-15" fmla="*/ 10855126 w 10857753"/>
              <a:gd name="-16" fmla="*/ 4956679 h 5142745"/>
              <a:gd name="-17" fmla="*/ 10687486 w 10857753"/>
              <a:gd name="-18" fmla="*/ 5142745 h 5142745"/>
              <a:gd name="-19" fmla="*/ 0 w 10857753"/>
              <a:gd name="-20" fmla="*/ 5136439 h 5142745"/>
              <a:gd name="-21" fmla="*/ 0 w 10857753"/>
              <a:gd name="-22" fmla="*/ 0 h 5142745"/>
              <a:gd name="-23" fmla="*/ 0 w 10857753"/>
              <a:gd name="-24" fmla="*/ 0 h 5142745"/>
              <a:gd name="-25" fmla="*/ 10857753 w 10857753"/>
              <a:gd name="-26" fmla="*/ 0 h 5142745"/>
              <a:gd name="-27" fmla="*/ 10855126 w 10857753"/>
              <a:gd name="-28" fmla="*/ 4956679 h 5142745"/>
              <a:gd name="-29" fmla="*/ 10687486 w 10857753"/>
              <a:gd name="-30" fmla="*/ 5142745 h 5142745"/>
              <a:gd name="-31" fmla="*/ 0 w 10857753"/>
              <a:gd name="-32" fmla="*/ 5136439 h 5142745"/>
              <a:gd name="-33" fmla="*/ 0 w 10857753"/>
              <a:gd name="-34" fmla="*/ 0 h 5142745"/>
              <a:gd name="-35" fmla="*/ 0 w 10857753"/>
              <a:gd name="-36" fmla="*/ 0 h 5142747"/>
              <a:gd name="-37" fmla="*/ 10857753 w 10857753"/>
              <a:gd name="-38" fmla="*/ 0 h 5142747"/>
              <a:gd name="-39" fmla="*/ 10855126 w 10857753"/>
              <a:gd name="-40" fmla="*/ 4956679 h 5142747"/>
              <a:gd name="-41" fmla="*/ 10687486 w 10857753"/>
              <a:gd name="-42" fmla="*/ 5142745 h 5142747"/>
              <a:gd name="-43" fmla="*/ 0 w 10857753"/>
              <a:gd name="-44" fmla="*/ 5136439 h 5142747"/>
              <a:gd name="-45" fmla="*/ 0 w 10857753"/>
              <a:gd name="-46" fmla="*/ 0 h 5142747"/>
              <a:gd name="-47" fmla="*/ 0 w 10857753"/>
              <a:gd name="-48" fmla="*/ 0 h 5142903"/>
              <a:gd name="-49" fmla="*/ 10857753 w 10857753"/>
              <a:gd name="-50" fmla="*/ 0 h 5142903"/>
              <a:gd name="-51" fmla="*/ 10855126 w 10857753"/>
              <a:gd name="-52" fmla="*/ 4956679 h 5142903"/>
              <a:gd name="-53" fmla="*/ 10687486 w 10857753"/>
              <a:gd name="-54" fmla="*/ 5142745 h 5142903"/>
              <a:gd name="-55" fmla="*/ 0 w 10857753"/>
              <a:gd name="-56" fmla="*/ 5136439 h 5142903"/>
              <a:gd name="-57" fmla="*/ 0 w 10857753"/>
              <a:gd name="-58" fmla="*/ 0 h 5142903"/>
              <a:gd name="-59" fmla="*/ 0 w 10857753"/>
              <a:gd name="-60" fmla="*/ 0 h 5142823"/>
              <a:gd name="-61" fmla="*/ 10857753 w 10857753"/>
              <a:gd name="-62" fmla="*/ 0 h 5142823"/>
              <a:gd name="-63" fmla="*/ 10855126 w 10857753"/>
              <a:gd name="-64" fmla="*/ 4956679 h 5142823"/>
              <a:gd name="-65" fmla="*/ 10687486 w 10857753"/>
              <a:gd name="-66" fmla="*/ 5142745 h 5142823"/>
              <a:gd name="-67" fmla="*/ 0 w 10857753"/>
              <a:gd name="-68" fmla="*/ 5136439 h 5142823"/>
              <a:gd name="-69" fmla="*/ 0 w 10857753"/>
              <a:gd name="-70" fmla="*/ 0 h 5142823"/>
              <a:gd name="-71" fmla="*/ 0 w 10857753"/>
              <a:gd name="-72" fmla="*/ 0 h 5142926"/>
              <a:gd name="-73" fmla="*/ 10857753 w 10857753"/>
              <a:gd name="-74" fmla="*/ 0 h 5142926"/>
              <a:gd name="-75" fmla="*/ 10855126 w 10857753"/>
              <a:gd name="-76" fmla="*/ 4956679 h 5142926"/>
              <a:gd name="-77" fmla="*/ 10687486 w 10857753"/>
              <a:gd name="-78" fmla="*/ 5142745 h 5142926"/>
              <a:gd name="-79" fmla="*/ 0 w 10857753"/>
              <a:gd name="-80" fmla="*/ 5136439 h 5142926"/>
              <a:gd name="-81" fmla="*/ 0 w 10857753"/>
              <a:gd name="-82" fmla="*/ 0 h 5142926"/>
              <a:gd name="-83" fmla="*/ 0 w 10857753"/>
              <a:gd name="-84" fmla="*/ 0 h 5142954"/>
              <a:gd name="-85" fmla="*/ 10857753 w 10857753"/>
              <a:gd name="-86" fmla="*/ 0 h 5142954"/>
              <a:gd name="-87" fmla="*/ 10855126 w 10857753"/>
              <a:gd name="-88" fmla="*/ 4963817 h 5142954"/>
              <a:gd name="-89" fmla="*/ 10687486 w 10857753"/>
              <a:gd name="-90" fmla="*/ 5142745 h 5142954"/>
              <a:gd name="-91" fmla="*/ 0 w 10857753"/>
              <a:gd name="-92" fmla="*/ 5136439 h 5142954"/>
              <a:gd name="-93" fmla="*/ 0 w 10857753"/>
              <a:gd name="-94" fmla="*/ 0 h 5142954"/>
              <a:gd name="-95" fmla="*/ 0 w 10857753"/>
              <a:gd name="-96" fmla="*/ 0 h 5142954"/>
              <a:gd name="-97" fmla="*/ 10857753 w 10857753"/>
              <a:gd name="-98" fmla="*/ 0 h 5142954"/>
              <a:gd name="-99" fmla="*/ 10855126 w 10857753"/>
              <a:gd name="-100" fmla="*/ 4963817 h 5142954"/>
              <a:gd name="-101" fmla="*/ 10687486 w 10857753"/>
              <a:gd name="-102" fmla="*/ 5142745 h 5142954"/>
              <a:gd name="-103" fmla="*/ 0 w 10857753"/>
              <a:gd name="-104" fmla="*/ 5136439 h 5142954"/>
              <a:gd name="-105" fmla="*/ 0 w 10857753"/>
              <a:gd name="-106" fmla="*/ 0 h 5142954"/>
              <a:gd name="-107" fmla="*/ 0 w 10857753"/>
              <a:gd name="-108" fmla="*/ 0 h 5143138"/>
              <a:gd name="-109" fmla="*/ 10857753 w 10857753"/>
              <a:gd name="-110" fmla="*/ 0 h 5143138"/>
              <a:gd name="-111" fmla="*/ 10855126 w 10857753"/>
              <a:gd name="-112" fmla="*/ 4963817 h 5143138"/>
              <a:gd name="-113" fmla="*/ 10687486 w 10857753"/>
              <a:gd name="-114" fmla="*/ 5142745 h 5143138"/>
              <a:gd name="-115" fmla="*/ 0 w 10857753"/>
              <a:gd name="-116" fmla="*/ 5136439 h 5143138"/>
              <a:gd name="-117" fmla="*/ 0 w 10857753"/>
              <a:gd name="-118" fmla="*/ 0 h 5143138"/>
            </a:gdLst>
            <a:ahLst/>
            <a:cxnLst>
              <a:cxn ang="0">
                <a:pos x="-107" y="-108"/>
              </a:cxn>
              <a:cxn ang="0">
                <a:pos x="-109" y="-110"/>
              </a:cxn>
              <a:cxn ang="0">
                <a:pos x="-111" y="-112"/>
              </a:cxn>
              <a:cxn ang="0">
                <a:pos x="-113" y="-114"/>
              </a:cxn>
              <a:cxn ang="0">
                <a:pos x="-115" y="-116"/>
              </a:cxn>
              <a:cxn ang="0">
                <a:pos x="-117" y="-118"/>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gradFill>
            <a:prstDash val="solid"/>
            <a:miter lim="800000"/>
            <a:headEnd type="oval"/>
            <a:tailEnd type="oval"/>
          </a:ln>
          <a:effectLst/>
        </p:spPr>
      </p:pic>
      <p:grpSp>
        <p:nvGrpSpPr>
          <p:cNvPr id="15" name="组合 10">
            <a:extLst>
              <a:ext uri="{FF2B5EF4-FFF2-40B4-BE49-F238E27FC236}">
                <a16:creationId xmlns:a16="http://schemas.microsoft.com/office/drawing/2014/main" id="{142E3522-C6B3-6B91-200C-980777BFA923}"/>
              </a:ext>
            </a:extLst>
          </p:cNvPr>
          <p:cNvGrpSpPr/>
          <p:nvPr/>
        </p:nvGrpSpPr>
        <p:grpSpPr>
          <a:xfrm>
            <a:off x="2582035" y="1409888"/>
            <a:ext cx="3062085" cy="1347689"/>
            <a:chOff x="4551276" y="3090772"/>
            <a:chExt cx="7194911" cy="2950388"/>
          </a:xfrm>
        </p:grpSpPr>
        <p:sp>
          <p:nvSpPr>
            <p:cNvPr id="16" name="箭头: 圆角右 11">
              <a:extLst>
                <a:ext uri="{FF2B5EF4-FFF2-40B4-BE49-F238E27FC236}">
                  <a16:creationId xmlns:a16="http://schemas.microsoft.com/office/drawing/2014/main" id="{6038C035-ED5B-1A9C-D50A-DF86D5F57769}"/>
                </a:ext>
              </a:extLst>
            </p:cNvPr>
            <p:cNvSpPr/>
            <p:nvPr/>
          </p:nvSpPr>
          <p:spPr>
            <a:xfrm rot="16200000">
              <a:off x="6531326" y="5259539"/>
              <a:ext cx="665546" cy="802001"/>
            </a:xfrm>
            <a:prstGeom prst="bentArrow">
              <a:avLst>
                <a:gd name="adj1" fmla="val 10493"/>
                <a:gd name="adj2" fmla="val 15854"/>
                <a:gd name="adj3" fmla="val 41485"/>
                <a:gd name="adj4" fmla="val 4355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nvGrpSpPr>
            <p:cNvPr id="17" name="组合 12">
              <a:extLst>
                <a:ext uri="{FF2B5EF4-FFF2-40B4-BE49-F238E27FC236}">
                  <a16:creationId xmlns:a16="http://schemas.microsoft.com/office/drawing/2014/main" id="{5D1DDEB2-1AB2-E158-5507-8F673A18628C}"/>
                </a:ext>
              </a:extLst>
            </p:cNvPr>
            <p:cNvGrpSpPr/>
            <p:nvPr/>
          </p:nvGrpSpPr>
          <p:grpSpPr>
            <a:xfrm>
              <a:off x="6096000" y="3090772"/>
              <a:ext cx="5650187" cy="2589613"/>
              <a:chOff x="1523078" y="3979021"/>
              <a:chExt cx="3389803" cy="1553625"/>
            </a:xfrm>
          </p:grpSpPr>
          <p:pic>
            <p:nvPicPr>
              <p:cNvPr id="31" name="图片 33">
                <a:extLst>
                  <a:ext uri="{FF2B5EF4-FFF2-40B4-BE49-F238E27FC236}">
                    <a16:creationId xmlns:a16="http://schemas.microsoft.com/office/drawing/2014/main" id="{28F82FF7-5313-93A5-A317-48EDA8470D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523078" y="4428806"/>
                <a:ext cx="3389803" cy="794670"/>
              </a:xfrm>
              <a:prstGeom prst="rect">
                <a:avLst/>
              </a:prstGeom>
            </p:spPr>
          </p:pic>
          <p:sp>
            <p:nvSpPr>
              <p:cNvPr id="32" name="箭头: 圆角右 34">
                <a:extLst>
                  <a:ext uri="{FF2B5EF4-FFF2-40B4-BE49-F238E27FC236}">
                    <a16:creationId xmlns:a16="http://schemas.microsoft.com/office/drawing/2014/main" id="{AEA099D6-8247-ED74-AB6A-1FAEE8BB7987}"/>
                  </a:ext>
                </a:extLst>
              </p:cNvPr>
              <p:cNvSpPr/>
              <p:nvPr/>
            </p:nvSpPr>
            <p:spPr>
              <a:xfrm rot="16200000" flipV="1">
                <a:off x="3953295" y="4163305"/>
                <a:ext cx="831320" cy="462752"/>
              </a:xfrm>
              <a:prstGeom prst="bentArrow">
                <a:avLst>
                  <a:gd name="adj1" fmla="val 10493"/>
                  <a:gd name="adj2" fmla="val 12801"/>
                  <a:gd name="adj3" fmla="val 41485"/>
                  <a:gd name="adj4" fmla="val 4355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3" name="箭头: 圆角右 35">
                <a:extLst>
                  <a:ext uri="{FF2B5EF4-FFF2-40B4-BE49-F238E27FC236}">
                    <a16:creationId xmlns:a16="http://schemas.microsoft.com/office/drawing/2014/main" id="{040793DA-4CCB-C5E2-3929-E0357C0C5F4D}"/>
                  </a:ext>
                </a:extLst>
              </p:cNvPr>
              <p:cNvSpPr/>
              <p:nvPr/>
            </p:nvSpPr>
            <p:spPr>
              <a:xfrm>
                <a:off x="1751708" y="4807028"/>
                <a:ext cx="515832" cy="725618"/>
              </a:xfrm>
              <a:prstGeom prst="bentArrow">
                <a:avLst>
                  <a:gd name="adj1" fmla="val 10493"/>
                  <a:gd name="adj2" fmla="val 12801"/>
                  <a:gd name="adj3" fmla="val 41485"/>
                  <a:gd name="adj4" fmla="val 4355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18" name="矩形 13">
              <a:extLst>
                <a:ext uri="{FF2B5EF4-FFF2-40B4-BE49-F238E27FC236}">
                  <a16:creationId xmlns:a16="http://schemas.microsoft.com/office/drawing/2014/main" id="{E76B8E30-C1A3-9093-5624-5C52666E7BB0}"/>
                </a:ext>
              </a:extLst>
            </p:cNvPr>
            <p:cNvSpPr/>
            <p:nvPr/>
          </p:nvSpPr>
          <p:spPr>
            <a:xfrm rot="18900000">
              <a:off x="6197715" y="5212856"/>
              <a:ext cx="711200" cy="1221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4">
              <a:extLst>
                <a:ext uri="{FF2B5EF4-FFF2-40B4-BE49-F238E27FC236}">
                  <a16:creationId xmlns:a16="http://schemas.microsoft.com/office/drawing/2014/main" id="{87CC95D7-9897-7640-BCE8-BD0FB7EBB3C9}"/>
                </a:ext>
              </a:extLst>
            </p:cNvPr>
            <p:cNvSpPr/>
            <p:nvPr/>
          </p:nvSpPr>
          <p:spPr>
            <a:xfrm rot="2469241">
              <a:off x="10822975" y="3682693"/>
              <a:ext cx="711200" cy="1221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5">
              <a:extLst>
                <a:ext uri="{FF2B5EF4-FFF2-40B4-BE49-F238E27FC236}">
                  <a16:creationId xmlns:a16="http://schemas.microsoft.com/office/drawing/2014/main" id="{2DC8D18C-03EA-4E6B-051C-FF12348FA13B}"/>
                </a:ext>
              </a:extLst>
            </p:cNvPr>
            <p:cNvSpPr/>
            <p:nvPr/>
          </p:nvSpPr>
          <p:spPr>
            <a:xfrm>
              <a:off x="10132050" y="3612855"/>
              <a:ext cx="260964" cy="26178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zh-CN" altLang="en-US" sz="2400"/>
            </a:p>
          </p:txBody>
        </p:sp>
        <p:sp>
          <p:nvSpPr>
            <p:cNvPr id="21" name="矩形: 圆角 16">
              <a:extLst>
                <a:ext uri="{FF2B5EF4-FFF2-40B4-BE49-F238E27FC236}">
                  <a16:creationId xmlns:a16="http://schemas.microsoft.com/office/drawing/2014/main" id="{53F23E6E-2944-ED1B-56B9-5134246647A1}"/>
                </a:ext>
              </a:extLst>
            </p:cNvPr>
            <p:cNvSpPr/>
            <p:nvPr/>
          </p:nvSpPr>
          <p:spPr>
            <a:xfrm>
              <a:off x="9970832" y="3503154"/>
              <a:ext cx="260964" cy="4811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2" name="组合 17">
              <a:extLst>
                <a:ext uri="{FF2B5EF4-FFF2-40B4-BE49-F238E27FC236}">
                  <a16:creationId xmlns:a16="http://schemas.microsoft.com/office/drawing/2014/main" id="{AB4CCC09-97F9-D45E-3BC6-4BF503A25DFD}"/>
                </a:ext>
              </a:extLst>
            </p:cNvPr>
            <p:cNvGrpSpPr/>
            <p:nvPr/>
          </p:nvGrpSpPr>
          <p:grpSpPr>
            <a:xfrm rot="10800000">
              <a:off x="7265101" y="5094632"/>
              <a:ext cx="422182" cy="481185"/>
              <a:chOff x="10123232" y="4265154"/>
              <a:chExt cx="422182" cy="481185"/>
            </a:xfrm>
          </p:grpSpPr>
          <p:sp>
            <p:nvSpPr>
              <p:cNvPr id="29" name="矩形 29">
                <a:extLst>
                  <a:ext uri="{FF2B5EF4-FFF2-40B4-BE49-F238E27FC236}">
                    <a16:creationId xmlns:a16="http://schemas.microsoft.com/office/drawing/2014/main" id="{9BF13CEB-C1D0-00A3-E4A6-BE30CC67E6B4}"/>
                  </a:ext>
                </a:extLst>
              </p:cNvPr>
              <p:cNvSpPr/>
              <p:nvPr/>
            </p:nvSpPr>
            <p:spPr>
              <a:xfrm>
                <a:off x="10284450" y="4374855"/>
                <a:ext cx="260964" cy="26178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zh-CN" altLang="en-US" sz="2400"/>
              </a:p>
            </p:txBody>
          </p:sp>
          <p:sp>
            <p:nvSpPr>
              <p:cNvPr id="30" name="矩形: 圆角 32">
                <a:extLst>
                  <a:ext uri="{FF2B5EF4-FFF2-40B4-BE49-F238E27FC236}">
                    <a16:creationId xmlns:a16="http://schemas.microsoft.com/office/drawing/2014/main" id="{992FA7F3-848B-1A45-3D00-62B23160B265}"/>
                  </a:ext>
                </a:extLst>
              </p:cNvPr>
              <p:cNvSpPr/>
              <p:nvPr/>
            </p:nvSpPr>
            <p:spPr>
              <a:xfrm>
                <a:off x="10123232" y="4265154"/>
                <a:ext cx="260964" cy="4811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23" name="直接箭头连接符 18">
              <a:extLst>
                <a:ext uri="{FF2B5EF4-FFF2-40B4-BE49-F238E27FC236}">
                  <a16:creationId xmlns:a16="http://schemas.microsoft.com/office/drawing/2014/main" id="{46CE4304-FA44-DCE2-B8B1-F696616487DE}"/>
                </a:ext>
              </a:extLst>
            </p:cNvPr>
            <p:cNvCxnSpPr>
              <a:cxnSpLocks/>
            </p:cNvCxnSpPr>
            <p:nvPr/>
          </p:nvCxnSpPr>
          <p:spPr>
            <a:xfrm>
              <a:off x="6608758" y="5335225"/>
              <a:ext cx="668614" cy="0"/>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4" name="直接箭头连接符 19">
              <a:extLst>
                <a:ext uri="{FF2B5EF4-FFF2-40B4-BE49-F238E27FC236}">
                  <a16:creationId xmlns:a16="http://schemas.microsoft.com/office/drawing/2014/main" id="{97207040-CFB9-1EE5-063B-6F3643765674}"/>
                </a:ext>
              </a:extLst>
            </p:cNvPr>
            <p:cNvCxnSpPr>
              <a:cxnSpLocks/>
            </p:cNvCxnSpPr>
            <p:nvPr/>
          </p:nvCxnSpPr>
          <p:spPr>
            <a:xfrm flipH="1">
              <a:off x="10495147" y="3779457"/>
              <a:ext cx="601714" cy="0"/>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5" name="矩形 20">
              <a:extLst>
                <a:ext uri="{FF2B5EF4-FFF2-40B4-BE49-F238E27FC236}">
                  <a16:creationId xmlns:a16="http://schemas.microsoft.com/office/drawing/2014/main" id="{C75F197A-C62B-BD6D-A3A7-55F66723A2DD}"/>
                </a:ext>
              </a:extLst>
            </p:cNvPr>
            <p:cNvSpPr/>
            <p:nvPr/>
          </p:nvSpPr>
          <p:spPr>
            <a:xfrm rot="2297819">
              <a:off x="6253159" y="5919051"/>
              <a:ext cx="711200" cy="12210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zh-CN" altLang="en-US" sz="2400"/>
            </a:p>
          </p:txBody>
        </p:sp>
        <p:sp>
          <p:nvSpPr>
            <p:cNvPr id="26" name="文本框 21">
              <a:extLst>
                <a:ext uri="{FF2B5EF4-FFF2-40B4-BE49-F238E27FC236}">
                  <a16:creationId xmlns:a16="http://schemas.microsoft.com/office/drawing/2014/main" id="{80F23019-CEC8-1306-199C-273D62143498}"/>
                </a:ext>
              </a:extLst>
            </p:cNvPr>
            <p:cNvSpPr txBox="1"/>
            <p:nvPr/>
          </p:nvSpPr>
          <p:spPr>
            <a:xfrm>
              <a:off x="7986090" y="3486193"/>
              <a:ext cx="1699465" cy="555878"/>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观测相机</a:t>
              </a:r>
            </a:p>
          </p:txBody>
        </p:sp>
        <p:sp>
          <p:nvSpPr>
            <p:cNvPr id="27" name="文本框 22">
              <a:extLst>
                <a:ext uri="{FF2B5EF4-FFF2-40B4-BE49-F238E27FC236}">
                  <a16:creationId xmlns:a16="http://schemas.microsoft.com/office/drawing/2014/main" id="{521BA833-8645-3898-A445-3DC00F0C6851}"/>
                </a:ext>
              </a:extLst>
            </p:cNvPr>
            <p:cNvSpPr txBox="1"/>
            <p:nvPr/>
          </p:nvSpPr>
          <p:spPr>
            <a:xfrm>
              <a:off x="7299000" y="5130869"/>
              <a:ext cx="1699465" cy="555878"/>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观测相机</a:t>
              </a:r>
            </a:p>
          </p:txBody>
        </p:sp>
        <p:sp>
          <p:nvSpPr>
            <p:cNvPr id="28" name="文本框 25">
              <a:extLst>
                <a:ext uri="{FF2B5EF4-FFF2-40B4-BE49-F238E27FC236}">
                  <a16:creationId xmlns:a16="http://schemas.microsoft.com/office/drawing/2014/main" id="{CDAEABE7-A645-9B4C-8DBB-791A602F0D6F}"/>
                </a:ext>
              </a:extLst>
            </p:cNvPr>
            <p:cNvSpPr txBox="1"/>
            <p:nvPr/>
          </p:nvSpPr>
          <p:spPr>
            <a:xfrm>
              <a:off x="4551276" y="4902750"/>
              <a:ext cx="1717226" cy="909617"/>
            </a:xfrm>
            <a:prstGeom prst="rect">
              <a:avLst/>
            </a:prstGeom>
            <a:noFill/>
          </p:spPr>
          <p:txBody>
            <a:bodyPr wrap="square" rtlCol="0">
              <a:spAutoFit/>
            </a:bodyPr>
            <a:lstStyle/>
            <a:p>
              <a:r>
                <a:rPr lang="zh-CN" altLang="en-US" sz="1050" dirty="0">
                  <a:latin typeface="黑体" panose="02010609060101010101" pitchFamily="49" charset="-122"/>
                  <a:ea typeface="黑体" panose="02010609060101010101" pitchFamily="49" charset="-122"/>
                </a:rPr>
                <a:t>压电反馈调节镜架</a:t>
              </a:r>
            </a:p>
          </p:txBody>
        </p:sp>
      </p:grpSp>
      <p:sp>
        <p:nvSpPr>
          <p:cNvPr id="34" name="文本框 36">
            <a:extLst>
              <a:ext uri="{FF2B5EF4-FFF2-40B4-BE49-F238E27FC236}">
                <a16:creationId xmlns:a16="http://schemas.microsoft.com/office/drawing/2014/main" id="{72920BE5-8351-7604-2F58-7ADC48408EBD}"/>
              </a:ext>
            </a:extLst>
          </p:cNvPr>
          <p:cNvSpPr txBox="1"/>
          <p:nvPr/>
        </p:nvSpPr>
        <p:spPr>
          <a:xfrm>
            <a:off x="635053" y="1269890"/>
            <a:ext cx="2031325" cy="461665"/>
          </a:xfrm>
          <a:prstGeom prst="rect">
            <a:avLst/>
          </a:prstGeom>
          <a:noFill/>
        </p:spPr>
        <p:txBody>
          <a:bodyPr wrap="none" rtlCol="0">
            <a:spAutoFit/>
          </a:bodyPr>
          <a:lstStyle/>
          <a:p>
            <a:r>
              <a:rPr lang="zh-CN" altLang="en-US" sz="2400" dirty="0"/>
              <a:t>传输光路模拟</a:t>
            </a:r>
          </a:p>
        </p:txBody>
      </p:sp>
      <p:sp>
        <p:nvSpPr>
          <p:cNvPr id="35" name="文本框 37">
            <a:extLst>
              <a:ext uri="{FF2B5EF4-FFF2-40B4-BE49-F238E27FC236}">
                <a16:creationId xmlns:a16="http://schemas.microsoft.com/office/drawing/2014/main" id="{C57AEB19-3B30-4FDC-2060-9FAFB4EAAB11}"/>
              </a:ext>
            </a:extLst>
          </p:cNvPr>
          <p:cNvSpPr txBox="1"/>
          <p:nvPr/>
        </p:nvSpPr>
        <p:spPr>
          <a:xfrm>
            <a:off x="3810530" y="885404"/>
            <a:ext cx="4878959" cy="308995"/>
          </a:xfrm>
          <a:prstGeom prst="rect">
            <a:avLst/>
          </a:prstGeom>
          <a:noFill/>
        </p:spPr>
        <p:txBody>
          <a:bodyPr wrap="square">
            <a:spAutoFit/>
          </a:bodyPr>
          <a:lstStyle/>
          <a:p>
            <a:pPr marL="0" lvl="1" fontAlgn="auto">
              <a:lnSpc>
                <a:spcPct val="130000"/>
              </a:lnSpc>
              <a:spcBef>
                <a:spcPts val="450"/>
              </a:spcBef>
              <a:spcAft>
                <a:spcPts val="0"/>
              </a:spcAft>
              <a:buClr>
                <a:srgbClr val="1F497D"/>
              </a:buClr>
              <a:defRPr/>
            </a:pPr>
            <a:r>
              <a:rPr lang="zh-CN" altLang="en-US" sz="12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确定了基本的激光光路，给出了相互作用腔内的镜片尺寸设计</a:t>
            </a:r>
            <a:endParaRPr lang="en-US" altLang="zh-CN" sz="9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6" name="图片 38" descr="图表, 折线图&#10;&#10;AI 生成的内容可能不正确。">
            <a:extLst>
              <a:ext uri="{FF2B5EF4-FFF2-40B4-BE49-F238E27FC236}">
                <a16:creationId xmlns:a16="http://schemas.microsoft.com/office/drawing/2014/main" id="{69D35C05-D5EF-165F-B283-3CD605448A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398" y="1364462"/>
            <a:ext cx="2169106" cy="1626209"/>
          </a:xfrm>
          <a:prstGeom prst="rect">
            <a:avLst/>
          </a:prstGeom>
        </p:spPr>
      </p:pic>
    </p:spTree>
    <p:extLst>
      <p:ext uri="{BB962C8B-B14F-4D97-AF65-F5344CB8AC3E}">
        <p14:creationId xmlns:p14="http://schemas.microsoft.com/office/powerpoint/2010/main" val="168777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0293-284C-CFA0-E904-957AFF6582DC}"/>
              </a:ext>
            </a:extLst>
          </p:cNvPr>
          <p:cNvSpPr>
            <a:spLocks noGrp="1"/>
          </p:cNvSpPr>
          <p:nvPr>
            <p:ph type="title"/>
          </p:nvPr>
        </p:nvSpPr>
        <p:spPr/>
        <p:txBody>
          <a:bodyPr/>
          <a:lstStyle/>
          <a:p>
            <a:r>
              <a:rPr lang="en-US" altLang="zh-CN" dirty="0"/>
              <a:t>2 LCS@SXFEL</a:t>
            </a:r>
            <a:endParaRPr lang="en-US" dirty="0"/>
          </a:p>
        </p:txBody>
      </p:sp>
      <p:sp>
        <p:nvSpPr>
          <p:cNvPr id="3" name="Slide Number Placeholder 2">
            <a:extLst>
              <a:ext uri="{FF2B5EF4-FFF2-40B4-BE49-F238E27FC236}">
                <a16:creationId xmlns:a16="http://schemas.microsoft.com/office/drawing/2014/main" id="{4942C2B4-07CD-4781-15EE-68198B8B2FB9}"/>
              </a:ext>
            </a:extLst>
          </p:cNvPr>
          <p:cNvSpPr>
            <a:spLocks noGrp="1"/>
          </p:cNvSpPr>
          <p:nvPr>
            <p:ph type="sldNum" sz="quarter" idx="12"/>
          </p:nvPr>
        </p:nvSpPr>
        <p:spPr/>
        <p:txBody>
          <a:bodyPr/>
          <a:lstStyle/>
          <a:p>
            <a:pPr>
              <a:defRPr/>
            </a:pPr>
            <a:fld id="{E23FAEE1-48F5-4D69-BDD0-B496C360245A}" type="slidenum">
              <a:rPr lang="en-US" altLang="zh-CN" smtClean="0"/>
              <a:pPr>
                <a:defRPr/>
              </a:pPr>
              <a:t>35</a:t>
            </a:fld>
            <a:r>
              <a:rPr lang="zh-CN" altLang="en-US"/>
              <a:t> </a:t>
            </a:r>
            <a:endParaRPr lang="en-US" altLang="zh-CN" dirty="0"/>
          </a:p>
        </p:txBody>
      </p:sp>
      <p:pic>
        <p:nvPicPr>
          <p:cNvPr id="4" name="Picture 3">
            <a:extLst>
              <a:ext uri="{FF2B5EF4-FFF2-40B4-BE49-F238E27FC236}">
                <a16:creationId xmlns:a16="http://schemas.microsoft.com/office/drawing/2014/main" id="{229B30BF-5D47-3B8D-B3C5-FFBB565CAD08}"/>
              </a:ext>
            </a:extLst>
          </p:cNvPr>
          <p:cNvPicPr>
            <a:picLocks noChangeAspect="1"/>
          </p:cNvPicPr>
          <p:nvPr/>
        </p:nvPicPr>
        <p:blipFill>
          <a:blip r:embed="rId3"/>
          <a:stretch>
            <a:fillRect/>
          </a:stretch>
        </p:blipFill>
        <p:spPr>
          <a:xfrm>
            <a:off x="304800" y="1018407"/>
            <a:ext cx="8202956" cy="3823411"/>
          </a:xfrm>
          <a:prstGeom prst="rect">
            <a:avLst/>
          </a:prstGeom>
        </p:spPr>
      </p:pic>
    </p:spTree>
    <p:extLst>
      <p:ext uri="{BB962C8B-B14F-4D97-AF65-F5344CB8AC3E}">
        <p14:creationId xmlns:p14="http://schemas.microsoft.com/office/powerpoint/2010/main" val="3032154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0293-284C-CFA0-E904-957AFF6582DC}"/>
              </a:ext>
            </a:extLst>
          </p:cNvPr>
          <p:cNvSpPr>
            <a:spLocks noGrp="1"/>
          </p:cNvSpPr>
          <p:nvPr>
            <p:ph type="title"/>
          </p:nvPr>
        </p:nvSpPr>
        <p:spPr/>
        <p:txBody>
          <a:bodyPr/>
          <a:lstStyle/>
          <a:p>
            <a:r>
              <a:rPr lang="en-US" altLang="zh-CN" dirty="0"/>
              <a:t> LCS@SHINE</a:t>
            </a:r>
            <a:r>
              <a:rPr lang="zh-CN" altLang="en-US" dirty="0"/>
              <a:t>     硬</a:t>
            </a:r>
            <a:r>
              <a:rPr lang="en-US" altLang="zh-CN" dirty="0"/>
              <a:t>X</a:t>
            </a:r>
            <a:r>
              <a:rPr lang="zh-CN" altLang="en-US" dirty="0"/>
              <a:t>射线</a:t>
            </a:r>
            <a:r>
              <a:rPr lang="en-US" altLang="zh-CN" dirty="0"/>
              <a:t>FEL</a:t>
            </a:r>
            <a:r>
              <a:rPr lang="zh-CN" altLang="en-US" dirty="0"/>
              <a:t>装置</a:t>
            </a:r>
            <a:endParaRPr lang="en-US" dirty="0"/>
          </a:p>
        </p:txBody>
      </p:sp>
      <p:sp>
        <p:nvSpPr>
          <p:cNvPr id="3" name="Slide Number Placeholder 2">
            <a:extLst>
              <a:ext uri="{FF2B5EF4-FFF2-40B4-BE49-F238E27FC236}">
                <a16:creationId xmlns:a16="http://schemas.microsoft.com/office/drawing/2014/main" id="{4942C2B4-07CD-4781-15EE-68198B8B2FB9}"/>
              </a:ext>
            </a:extLst>
          </p:cNvPr>
          <p:cNvSpPr>
            <a:spLocks noGrp="1"/>
          </p:cNvSpPr>
          <p:nvPr>
            <p:ph type="sldNum" sz="quarter" idx="12"/>
          </p:nvPr>
        </p:nvSpPr>
        <p:spPr/>
        <p:txBody>
          <a:bodyPr/>
          <a:lstStyle/>
          <a:p>
            <a:pPr>
              <a:defRPr/>
            </a:pPr>
            <a:fld id="{E23FAEE1-48F5-4D69-BDD0-B496C360245A}" type="slidenum">
              <a:rPr lang="en-US" altLang="zh-CN" smtClean="0"/>
              <a:pPr>
                <a:defRPr/>
              </a:pPr>
              <a:t>36</a:t>
            </a:fld>
            <a:r>
              <a:rPr lang="zh-CN" altLang="en-US"/>
              <a:t> </a:t>
            </a:r>
            <a:endParaRPr lang="en-US" altLang="zh-CN" dirty="0"/>
          </a:p>
        </p:txBody>
      </p:sp>
      <p:pic>
        <p:nvPicPr>
          <p:cNvPr id="4" name="图片 3">
            <a:extLst>
              <a:ext uri="{FF2B5EF4-FFF2-40B4-BE49-F238E27FC236}">
                <a16:creationId xmlns:a16="http://schemas.microsoft.com/office/drawing/2014/main" id="{443B329C-D97A-14FB-A765-1A4C920740E7}"/>
              </a:ext>
            </a:extLst>
          </p:cNvPr>
          <p:cNvPicPr>
            <a:picLocks noChangeAspect="1"/>
          </p:cNvPicPr>
          <p:nvPr>
            <p:custDataLst>
              <p:tags r:id="rId1"/>
            </p:custDataLst>
          </p:nvPr>
        </p:nvPicPr>
        <p:blipFill>
          <a:blip r:embed="rId3"/>
          <a:srcRect t="3531"/>
          <a:stretch>
            <a:fillRect/>
          </a:stretch>
        </p:blipFill>
        <p:spPr>
          <a:xfrm>
            <a:off x="228904" y="1039558"/>
            <a:ext cx="8686192" cy="4046793"/>
          </a:xfrm>
          <a:prstGeom prst="rect">
            <a:avLst/>
          </a:prstGeom>
        </p:spPr>
      </p:pic>
    </p:spTree>
    <p:extLst>
      <p:ext uri="{BB962C8B-B14F-4D97-AF65-F5344CB8AC3E}">
        <p14:creationId xmlns:p14="http://schemas.microsoft.com/office/powerpoint/2010/main" val="3932873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0293-284C-CFA0-E904-957AFF6582DC}"/>
              </a:ext>
            </a:extLst>
          </p:cNvPr>
          <p:cNvSpPr>
            <a:spLocks noGrp="1"/>
          </p:cNvSpPr>
          <p:nvPr>
            <p:ph type="title"/>
          </p:nvPr>
        </p:nvSpPr>
        <p:spPr/>
        <p:txBody>
          <a:bodyPr/>
          <a:lstStyle/>
          <a:p>
            <a:r>
              <a:rPr lang="en-US" altLang="zh-CN" dirty="0"/>
              <a:t> LCS@SHINE</a:t>
            </a:r>
            <a:r>
              <a:rPr lang="zh-CN" altLang="en-US" dirty="0"/>
              <a:t>   硬</a:t>
            </a:r>
            <a:r>
              <a:rPr lang="en-US" altLang="zh-CN" dirty="0"/>
              <a:t>X</a:t>
            </a:r>
            <a:r>
              <a:rPr lang="zh-CN" altLang="en-US" dirty="0"/>
              <a:t>射线</a:t>
            </a:r>
            <a:r>
              <a:rPr lang="en-US" altLang="zh-CN" dirty="0"/>
              <a:t>FEL</a:t>
            </a:r>
            <a:r>
              <a:rPr lang="zh-CN" altLang="en-US" dirty="0"/>
              <a:t>装置</a:t>
            </a:r>
            <a:endParaRPr lang="en-US" dirty="0"/>
          </a:p>
        </p:txBody>
      </p:sp>
      <p:sp>
        <p:nvSpPr>
          <p:cNvPr id="3" name="Slide Number Placeholder 2">
            <a:extLst>
              <a:ext uri="{FF2B5EF4-FFF2-40B4-BE49-F238E27FC236}">
                <a16:creationId xmlns:a16="http://schemas.microsoft.com/office/drawing/2014/main" id="{4942C2B4-07CD-4781-15EE-68198B8B2FB9}"/>
              </a:ext>
            </a:extLst>
          </p:cNvPr>
          <p:cNvSpPr>
            <a:spLocks noGrp="1"/>
          </p:cNvSpPr>
          <p:nvPr>
            <p:ph type="sldNum" sz="quarter" idx="12"/>
          </p:nvPr>
        </p:nvSpPr>
        <p:spPr/>
        <p:txBody>
          <a:bodyPr/>
          <a:lstStyle/>
          <a:p>
            <a:pPr>
              <a:defRPr/>
            </a:pPr>
            <a:fld id="{E23FAEE1-48F5-4D69-BDD0-B496C360245A}" type="slidenum">
              <a:rPr lang="en-US" altLang="zh-CN" smtClean="0"/>
              <a:pPr>
                <a:defRPr/>
              </a:pPr>
              <a:t>37</a:t>
            </a:fld>
            <a:r>
              <a:rPr lang="zh-CN" altLang="en-US"/>
              <a:t> </a:t>
            </a:r>
            <a:endParaRPr lang="en-US" altLang="zh-CN" dirty="0"/>
          </a:p>
        </p:txBody>
      </p:sp>
      <p:pic>
        <p:nvPicPr>
          <p:cNvPr id="5" name="图片 2">
            <a:extLst>
              <a:ext uri="{FF2B5EF4-FFF2-40B4-BE49-F238E27FC236}">
                <a16:creationId xmlns:a16="http://schemas.microsoft.com/office/drawing/2014/main" id="{F0E81174-3DCC-3635-E4F2-D9EEA793A564}"/>
              </a:ext>
            </a:extLst>
          </p:cNvPr>
          <p:cNvPicPr>
            <a:picLocks noChangeAspect="1"/>
          </p:cNvPicPr>
          <p:nvPr>
            <p:custDataLst>
              <p:tags r:id="rId1"/>
            </p:custDataLst>
          </p:nvPr>
        </p:nvPicPr>
        <p:blipFill>
          <a:blip r:embed="rId3"/>
          <a:stretch>
            <a:fillRect/>
          </a:stretch>
        </p:blipFill>
        <p:spPr>
          <a:xfrm>
            <a:off x="710587" y="971550"/>
            <a:ext cx="7138013" cy="3893624"/>
          </a:xfrm>
          <a:prstGeom prst="rect">
            <a:avLst/>
          </a:prstGeom>
        </p:spPr>
      </p:pic>
    </p:spTree>
    <p:extLst>
      <p:ext uri="{BB962C8B-B14F-4D97-AF65-F5344CB8AC3E}">
        <p14:creationId xmlns:p14="http://schemas.microsoft.com/office/powerpoint/2010/main" val="2012183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0293-284C-CFA0-E904-957AFF6582DC}"/>
              </a:ext>
            </a:extLst>
          </p:cNvPr>
          <p:cNvSpPr>
            <a:spLocks noGrp="1"/>
          </p:cNvSpPr>
          <p:nvPr>
            <p:ph type="title"/>
          </p:nvPr>
        </p:nvSpPr>
        <p:spPr/>
        <p:txBody>
          <a:bodyPr/>
          <a:lstStyle/>
          <a:p>
            <a:r>
              <a:rPr lang="en-US" sz="2400" dirty="0"/>
              <a:t>GeV electron beam at SHINE</a:t>
            </a:r>
            <a:endParaRPr lang="en-US" dirty="0"/>
          </a:p>
        </p:txBody>
      </p:sp>
      <p:sp>
        <p:nvSpPr>
          <p:cNvPr id="3" name="Slide Number Placeholder 2">
            <a:extLst>
              <a:ext uri="{FF2B5EF4-FFF2-40B4-BE49-F238E27FC236}">
                <a16:creationId xmlns:a16="http://schemas.microsoft.com/office/drawing/2014/main" id="{4942C2B4-07CD-4781-15EE-68198B8B2FB9}"/>
              </a:ext>
            </a:extLst>
          </p:cNvPr>
          <p:cNvSpPr>
            <a:spLocks noGrp="1"/>
          </p:cNvSpPr>
          <p:nvPr>
            <p:ph type="sldNum" sz="quarter" idx="12"/>
          </p:nvPr>
        </p:nvSpPr>
        <p:spPr/>
        <p:txBody>
          <a:bodyPr/>
          <a:lstStyle/>
          <a:p>
            <a:pPr>
              <a:defRPr/>
            </a:pPr>
            <a:fld id="{E23FAEE1-48F5-4D69-BDD0-B496C360245A}" type="slidenum">
              <a:rPr lang="en-US" altLang="zh-CN" smtClean="0"/>
              <a:pPr>
                <a:defRPr/>
              </a:pPr>
              <a:t>38</a:t>
            </a:fld>
            <a:r>
              <a:rPr lang="zh-CN" altLang="en-US"/>
              <a:t> </a:t>
            </a:r>
            <a:endParaRPr lang="en-US" altLang="zh-CN" dirty="0"/>
          </a:p>
        </p:txBody>
      </p:sp>
      <p:pic>
        <p:nvPicPr>
          <p:cNvPr id="4" name="图片 2">
            <a:extLst>
              <a:ext uri="{FF2B5EF4-FFF2-40B4-BE49-F238E27FC236}">
                <a16:creationId xmlns:a16="http://schemas.microsoft.com/office/drawing/2014/main" id="{CC4BC7F7-C419-BFC7-5C3C-4AD8656AB02A}"/>
              </a:ext>
            </a:extLst>
          </p:cNvPr>
          <p:cNvPicPr>
            <a:picLocks noChangeAspect="1"/>
          </p:cNvPicPr>
          <p:nvPr>
            <p:custDataLst>
              <p:tags r:id="rId1"/>
            </p:custDataLst>
          </p:nvPr>
        </p:nvPicPr>
        <p:blipFill>
          <a:blip r:embed="rId3"/>
          <a:stretch>
            <a:fillRect/>
          </a:stretch>
        </p:blipFill>
        <p:spPr>
          <a:xfrm>
            <a:off x="668674" y="958703"/>
            <a:ext cx="7557409" cy="4127648"/>
          </a:xfrm>
          <a:prstGeom prst="rect">
            <a:avLst/>
          </a:prstGeom>
        </p:spPr>
      </p:pic>
    </p:spTree>
    <p:extLst>
      <p:ext uri="{BB962C8B-B14F-4D97-AF65-F5344CB8AC3E}">
        <p14:creationId xmlns:p14="http://schemas.microsoft.com/office/powerpoint/2010/main" val="2678132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sz="2700" dirty="0"/>
              <a:t>2. GeV electron beam at SHINE </a:t>
            </a:r>
            <a:endParaRPr sz="2700" dirty="0"/>
          </a:p>
        </p:txBody>
      </p:sp>
      <p:sp>
        <p:nvSpPr>
          <p:cNvPr id="3" name="Rectangle 14"/>
          <p:cNvSpPr>
            <a:spLocks noChangeArrowheads="1"/>
          </p:cNvSpPr>
          <p:nvPr/>
        </p:nvSpPr>
        <p:spPr bwMode="auto">
          <a:xfrm>
            <a:off x="0" y="612516"/>
            <a:ext cx="9144000" cy="415498"/>
          </a:xfrm>
          <a:prstGeom prst="rect">
            <a:avLst/>
          </a:prstGeom>
          <a:noFill/>
          <a:ln w="9525">
            <a:noFill/>
            <a:miter lim="800000"/>
          </a:ln>
        </p:spPr>
        <p:txBody>
          <a:bodyPr>
            <a:spAutoFit/>
          </a:bodyPr>
          <a:lstStyle/>
          <a:p>
            <a:pPr defTabSz="914378" eaLnBrk="0" hangingPunct="0">
              <a:defRPr/>
            </a:pPr>
            <a:r>
              <a:rPr lang="zh-CN" altLang="en-US" sz="2100" kern="0" dirty="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SHINE Accelerator and FEL Lines</a:t>
            </a:r>
          </a:p>
        </p:txBody>
      </p:sp>
      <p:pic>
        <p:nvPicPr>
          <p:cNvPr id="4" name="图片 3"/>
          <p:cNvPicPr>
            <a:picLocks noChangeAspect="1"/>
          </p:cNvPicPr>
          <p:nvPr>
            <p:custDataLst>
              <p:tags r:id="rId1"/>
            </p:custDataLst>
          </p:nvPr>
        </p:nvPicPr>
        <p:blipFill>
          <a:blip r:embed="rId3"/>
          <a:stretch>
            <a:fillRect/>
          </a:stretch>
        </p:blipFill>
        <p:spPr>
          <a:xfrm>
            <a:off x="197644" y="1028014"/>
            <a:ext cx="8439785" cy="3921900"/>
          </a:xfrm>
          <a:prstGeom prst="rect">
            <a:avLst/>
          </a:prstGeom>
        </p:spPr>
      </p:pic>
    </p:spTree>
    <p:extLst>
      <p:ext uri="{BB962C8B-B14F-4D97-AF65-F5344CB8AC3E}">
        <p14:creationId xmlns:p14="http://schemas.microsoft.com/office/powerpoint/2010/main" val="2038292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C8100-7BDC-5440-8F9A-FD06956AAD1A}"/>
              </a:ext>
            </a:extLst>
          </p:cNvPr>
          <p:cNvSpPr>
            <a:spLocks noGrp="1"/>
          </p:cNvSpPr>
          <p:nvPr>
            <p:ph type="title"/>
          </p:nvPr>
        </p:nvSpPr>
        <p:spPr/>
        <p:txBody>
          <a:bodyPr/>
          <a:lstStyle/>
          <a:p>
            <a:r>
              <a:rPr lang="zh-CN" altLang="en-US" dirty="0"/>
              <a:t>光子</a:t>
            </a:r>
            <a:r>
              <a:rPr lang="en-US" altLang="zh-CN" dirty="0"/>
              <a:t>+</a:t>
            </a:r>
            <a:r>
              <a:rPr lang="zh-CN" altLang="en-US" dirty="0"/>
              <a:t>核物理</a:t>
            </a:r>
            <a:endParaRPr lang="en-US" dirty="0"/>
          </a:p>
        </p:txBody>
      </p:sp>
      <p:sp>
        <p:nvSpPr>
          <p:cNvPr id="4" name="Date Placeholder 3">
            <a:extLst>
              <a:ext uri="{FF2B5EF4-FFF2-40B4-BE49-F238E27FC236}">
                <a16:creationId xmlns:a16="http://schemas.microsoft.com/office/drawing/2014/main" id="{B5669DA9-730C-064C-9AFA-E330AB3C700D}"/>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defRPr/>
            </a:pPr>
            <a:r>
              <a:rPr lang="en-US" altLang="zh-CN"/>
              <a:t>Fu Changbo20220713</a:t>
            </a:r>
            <a:endParaRPr lang="en-US" altLang="zh-CN" dirty="0"/>
          </a:p>
        </p:txBody>
      </p:sp>
      <p:sp>
        <p:nvSpPr>
          <p:cNvPr id="5" name="Slide Number Placeholder 4">
            <a:extLst>
              <a:ext uri="{FF2B5EF4-FFF2-40B4-BE49-F238E27FC236}">
                <a16:creationId xmlns:a16="http://schemas.microsoft.com/office/drawing/2014/main" id="{96646387-5636-B749-BB60-CDE228C6011A}"/>
              </a:ext>
            </a:extLst>
          </p:cNvPr>
          <p:cNvSpPr>
            <a:spLocks noGrp="1"/>
          </p:cNvSpPr>
          <p:nvPr>
            <p:ph type="sldNum" sz="quarter" idx="12"/>
          </p:nvPr>
        </p:nvSpPr>
        <p:spPr/>
        <p:txBody>
          <a:bodyPr/>
          <a:lstStyle/>
          <a:p>
            <a:pPr>
              <a:defRPr/>
            </a:pPr>
            <a:fld id="{E23FAEE1-48F5-4D69-BDD0-B496C360245A}" type="slidenum">
              <a:rPr lang="en-US" altLang="zh-CN" smtClean="0"/>
              <a:pPr>
                <a:defRPr/>
              </a:pPr>
              <a:t>4</a:t>
            </a:fld>
            <a:endParaRPr lang="en-US" altLang="zh-CN"/>
          </a:p>
        </p:txBody>
      </p:sp>
      <p:sp>
        <p:nvSpPr>
          <p:cNvPr id="7" name="内容占位符 2">
            <a:extLst>
              <a:ext uri="{FF2B5EF4-FFF2-40B4-BE49-F238E27FC236}">
                <a16:creationId xmlns:a16="http://schemas.microsoft.com/office/drawing/2014/main" id="{09B8366A-20EF-5344-B1F1-D96E0F187143}"/>
              </a:ext>
            </a:extLst>
          </p:cNvPr>
          <p:cNvSpPr>
            <a:spLocks noGrp="1"/>
          </p:cNvSpPr>
          <p:nvPr>
            <p:ph idx="1"/>
          </p:nvPr>
        </p:nvSpPr>
        <p:spPr>
          <a:xfrm>
            <a:off x="990600" y="1157740"/>
            <a:ext cx="2228850" cy="3529574"/>
          </a:xfrm>
          <a:solidFill>
            <a:schemeClr val="tx2">
              <a:lumMod val="10000"/>
              <a:lumOff val="90000"/>
            </a:schemeClr>
          </a:solidFill>
        </p:spPr>
        <p:txBody>
          <a:bodyPr>
            <a:normAutofit fontScale="77500" lnSpcReduction="20000"/>
          </a:bodyPr>
          <a:lstStyle/>
          <a:p>
            <a:pPr marL="0" indent="0" algn="ctr">
              <a:lnSpc>
                <a:spcPct val="150000"/>
              </a:lnSpc>
              <a:buNone/>
            </a:pPr>
            <a:r>
              <a:rPr lang="zh-CN" altLang="en-US" sz="2325" b="1" dirty="0">
                <a:solidFill>
                  <a:srgbClr val="2136EC"/>
                </a:solidFill>
              </a:rPr>
              <a:t>强激光</a:t>
            </a:r>
            <a:endParaRPr kumimoji="1" lang="en-US" altLang="zh-CN" sz="2325" b="1" dirty="0">
              <a:solidFill>
                <a:srgbClr val="2136EC"/>
              </a:solidFill>
            </a:endParaRPr>
          </a:p>
          <a:p>
            <a:pPr>
              <a:lnSpc>
                <a:spcPct val="150000"/>
              </a:lnSpc>
              <a:buFont typeface="Wingdings" pitchFamily="2" charset="2"/>
              <a:buChar char="ü"/>
            </a:pPr>
            <a:r>
              <a:rPr kumimoji="1" lang="zh-CN" altLang="en-US" sz="1800" b="1" dirty="0"/>
              <a:t>可见光、红、紫外</a:t>
            </a:r>
            <a:endParaRPr kumimoji="1" lang="en-US" altLang="zh-CN" sz="1800" b="1" dirty="0"/>
          </a:p>
          <a:p>
            <a:pPr>
              <a:lnSpc>
                <a:spcPct val="150000"/>
              </a:lnSpc>
              <a:buFont typeface="Wingdings" pitchFamily="2" charset="2"/>
              <a:buChar char="ü"/>
            </a:pPr>
            <a:r>
              <a:rPr kumimoji="1" lang="zh-CN" altLang="en-US" sz="1800" b="1" dirty="0"/>
              <a:t>极窄谱线</a:t>
            </a:r>
            <a:endParaRPr kumimoji="1" lang="en-US" altLang="zh-CN" sz="1800" b="1" dirty="0"/>
          </a:p>
          <a:p>
            <a:pPr>
              <a:lnSpc>
                <a:spcPct val="150000"/>
              </a:lnSpc>
              <a:buFont typeface="Wingdings" pitchFamily="2" charset="2"/>
              <a:buChar char="ü"/>
            </a:pPr>
            <a:r>
              <a:rPr kumimoji="1" lang="zh-CN" altLang="en-US" sz="1800" b="1" dirty="0"/>
              <a:t>超高峰值功率</a:t>
            </a:r>
            <a:endParaRPr kumimoji="1" lang="en-US" altLang="zh-CN" sz="1800" b="1" dirty="0"/>
          </a:p>
          <a:p>
            <a:pPr>
              <a:lnSpc>
                <a:spcPct val="150000"/>
              </a:lnSpc>
              <a:buFont typeface="Wingdings" pitchFamily="2" charset="2"/>
              <a:buChar char="ü"/>
            </a:pPr>
            <a:r>
              <a:rPr kumimoji="1" lang="zh-CN" altLang="en-US" sz="1800" b="1" dirty="0"/>
              <a:t>极端环境</a:t>
            </a:r>
            <a:endParaRPr kumimoji="1" lang="en-US" altLang="zh-CN" sz="1800" b="1" dirty="0"/>
          </a:p>
          <a:p>
            <a:pPr lvl="1">
              <a:lnSpc>
                <a:spcPct val="150000"/>
              </a:lnSpc>
            </a:pPr>
            <a:r>
              <a:rPr kumimoji="1" lang="en-US" altLang="zh-CN" sz="1200" dirty="0"/>
              <a:t>Ultra-</a:t>
            </a:r>
            <a:r>
              <a:rPr kumimoji="1" lang="en-US" altLang="zh-CN" sz="1200" b="1" dirty="0"/>
              <a:t>Narrow Pulse</a:t>
            </a:r>
            <a:r>
              <a:rPr kumimoji="1" lang="zh-CN" altLang="en-US" sz="1200" b="1" dirty="0"/>
              <a:t> </a:t>
            </a:r>
            <a:r>
              <a:rPr kumimoji="1" lang="en-US" altLang="zh-CN" sz="1200" dirty="0"/>
              <a:t>(e/p/gamma/n)</a:t>
            </a:r>
          </a:p>
          <a:p>
            <a:pPr lvl="1">
              <a:lnSpc>
                <a:spcPct val="150000"/>
              </a:lnSpc>
            </a:pPr>
            <a:r>
              <a:rPr kumimoji="1" lang="en-US" altLang="zh-CN" sz="1200" dirty="0"/>
              <a:t>Ultra-high </a:t>
            </a:r>
            <a:r>
              <a:rPr kumimoji="1" lang="en-US" altLang="zh-CN" sz="1200" b="1" dirty="0"/>
              <a:t>E-Field</a:t>
            </a:r>
            <a:r>
              <a:rPr kumimoji="1" lang="en-US" altLang="zh-CN" sz="1200" dirty="0"/>
              <a:t> (10</a:t>
            </a:r>
            <a:r>
              <a:rPr kumimoji="1" lang="en-US" altLang="zh-CN" sz="1200" baseline="30000" dirty="0"/>
              <a:t>11</a:t>
            </a:r>
            <a:r>
              <a:rPr kumimoji="1" lang="en-US" altLang="zh-CN" sz="1200" dirty="0"/>
              <a:t>V/m)</a:t>
            </a:r>
            <a:r>
              <a:rPr kumimoji="1" lang="zh-CN" altLang="en-US" sz="1200" dirty="0"/>
              <a:t> </a:t>
            </a:r>
            <a:r>
              <a:rPr kumimoji="1" lang="en-US" altLang="zh-CN" sz="1200" dirty="0"/>
              <a:t>/</a:t>
            </a:r>
            <a:r>
              <a:rPr kumimoji="1" lang="en-US" altLang="zh-CN" sz="1200" b="1" dirty="0"/>
              <a:t>B-Field</a:t>
            </a:r>
            <a:r>
              <a:rPr kumimoji="1" lang="en-US" altLang="zh-CN" sz="1200" dirty="0"/>
              <a:t> (10</a:t>
            </a:r>
            <a:r>
              <a:rPr kumimoji="1" lang="en-US" altLang="zh-CN" sz="1200" baseline="30000" dirty="0"/>
              <a:t>2</a:t>
            </a:r>
            <a:r>
              <a:rPr kumimoji="1" lang="en-US" altLang="zh-CN" sz="1200" dirty="0"/>
              <a:t>-10</a:t>
            </a:r>
            <a:r>
              <a:rPr kumimoji="1" lang="en-US" altLang="zh-CN" sz="1200" baseline="30000" dirty="0"/>
              <a:t>5</a:t>
            </a:r>
            <a:r>
              <a:rPr kumimoji="1" lang="en-US" altLang="zh-CN" sz="1200" dirty="0"/>
              <a:t>T)</a:t>
            </a:r>
          </a:p>
          <a:p>
            <a:pPr lvl="1">
              <a:lnSpc>
                <a:spcPct val="150000"/>
              </a:lnSpc>
            </a:pPr>
            <a:r>
              <a:rPr kumimoji="1" lang="en-US" altLang="zh-CN" sz="1200" dirty="0"/>
              <a:t>Ultra-</a:t>
            </a:r>
            <a:r>
              <a:rPr kumimoji="1" lang="en-US" altLang="zh-CN" sz="1200" b="1" dirty="0"/>
              <a:t>high P </a:t>
            </a:r>
            <a:r>
              <a:rPr kumimoji="1" lang="en-US" altLang="zh-CN" sz="1200" dirty="0"/>
              <a:t>(10</a:t>
            </a:r>
            <a:r>
              <a:rPr kumimoji="1" lang="en-US" altLang="zh-CN" sz="1200" baseline="30000" dirty="0"/>
              <a:t>11</a:t>
            </a:r>
            <a:r>
              <a:rPr kumimoji="1" lang="en-US" altLang="zh-CN" sz="1200" dirty="0"/>
              <a:t> bar)</a:t>
            </a:r>
          </a:p>
          <a:p>
            <a:pPr lvl="1">
              <a:lnSpc>
                <a:spcPct val="150000"/>
              </a:lnSpc>
            </a:pPr>
            <a:r>
              <a:rPr kumimoji="1" lang="en-US" altLang="zh-CN" sz="1200" dirty="0"/>
              <a:t>Ultra-</a:t>
            </a:r>
            <a:r>
              <a:rPr kumimoji="1" lang="en-US" altLang="zh-CN" sz="1200" b="1" dirty="0"/>
              <a:t>high T </a:t>
            </a:r>
            <a:r>
              <a:rPr kumimoji="1" lang="en-US" altLang="zh-CN" sz="1200" dirty="0"/>
              <a:t>(10</a:t>
            </a:r>
            <a:r>
              <a:rPr kumimoji="1" lang="en-US" altLang="zh-CN" sz="1200" baseline="30000" dirty="0"/>
              <a:t>5</a:t>
            </a:r>
            <a:r>
              <a:rPr kumimoji="1" lang="en-US" altLang="zh-CN" sz="1200" dirty="0"/>
              <a:t>-10</a:t>
            </a:r>
            <a:r>
              <a:rPr kumimoji="1" lang="en-US" altLang="zh-CN" sz="1200" baseline="30000" dirty="0"/>
              <a:t>10</a:t>
            </a:r>
            <a:r>
              <a:rPr kumimoji="1" lang="en-US" altLang="zh-CN" sz="1200" dirty="0"/>
              <a:t>K)</a:t>
            </a:r>
          </a:p>
          <a:p>
            <a:pPr lvl="1">
              <a:lnSpc>
                <a:spcPct val="150000"/>
              </a:lnSpc>
            </a:pPr>
            <a:r>
              <a:rPr kumimoji="1" lang="en-US" altLang="zh-CN" sz="1200" dirty="0"/>
              <a:t>Very high Peak </a:t>
            </a:r>
            <a:r>
              <a:rPr kumimoji="1" lang="en-US" altLang="zh-CN" sz="1200" b="1" dirty="0"/>
              <a:t>Current</a:t>
            </a:r>
            <a:r>
              <a:rPr kumimoji="1" lang="en-US" altLang="zh-CN" sz="1200" dirty="0"/>
              <a:t> (100kA)</a:t>
            </a:r>
          </a:p>
        </p:txBody>
      </p:sp>
      <p:sp>
        <p:nvSpPr>
          <p:cNvPr id="9" name="内容占位符 2">
            <a:extLst>
              <a:ext uri="{FF2B5EF4-FFF2-40B4-BE49-F238E27FC236}">
                <a16:creationId xmlns:a16="http://schemas.microsoft.com/office/drawing/2014/main" id="{C6FED335-410E-564D-8FBF-EE32F138B8D2}"/>
              </a:ext>
            </a:extLst>
          </p:cNvPr>
          <p:cNvSpPr txBox="1">
            <a:spLocks/>
          </p:cNvSpPr>
          <p:nvPr/>
        </p:nvSpPr>
        <p:spPr>
          <a:xfrm>
            <a:off x="3352801" y="1149028"/>
            <a:ext cx="2326830" cy="3527546"/>
          </a:xfrm>
          <a:prstGeom prst="rect">
            <a:avLst/>
          </a:prstGeom>
          <a:solidFill>
            <a:srgbClr val="FFFF00"/>
          </a:solidFill>
        </p:spPr>
        <p:txBody>
          <a:bodyPr vert="horz" lIns="137160" tIns="6858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gn="ctr" fontAlgn="auto">
              <a:lnSpc>
                <a:spcPct val="150000"/>
              </a:lnSpc>
              <a:spcAft>
                <a:spcPts val="0"/>
              </a:spcAft>
              <a:buNone/>
            </a:pPr>
            <a:r>
              <a:rPr lang="en-US" sz="2400" b="1" dirty="0">
                <a:solidFill>
                  <a:srgbClr val="2136EC"/>
                </a:solidFill>
              </a:rPr>
              <a:t>X</a:t>
            </a:r>
            <a:r>
              <a:rPr lang="en-US" altLang="zh-CN" sz="2400" b="1" dirty="0">
                <a:solidFill>
                  <a:srgbClr val="2136EC"/>
                </a:solidFill>
              </a:rPr>
              <a:t>-ray</a:t>
            </a:r>
            <a:endParaRPr kumimoji="1" lang="en-US" altLang="zh-CN" sz="2400" b="1" dirty="0">
              <a:solidFill>
                <a:srgbClr val="2136EC"/>
              </a:solidFill>
            </a:endParaRPr>
          </a:p>
          <a:p>
            <a:pPr fontAlgn="auto">
              <a:lnSpc>
                <a:spcPct val="150000"/>
              </a:lnSpc>
              <a:spcAft>
                <a:spcPts val="0"/>
              </a:spcAft>
              <a:buFont typeface="Wingdings" pitchFamily="2" charset="2"/>
              <a:buChar char="q"/>
            </a:pPr>
            <a:r>
              <a:rPr kumimoji="1" lang="en-US" altLang="zh-CN" sz="1800" b="1" dirty="0"/>
              <a:t>FEL</a:t>
            </a:r>
            <a:r>
              <a:rPr kumimoji="1" lang="zh-CN" altLang="en-US" sz="1800" b="1" dirty="0"/>
              <a:t>、同步辐射</a:t>
            </a:r>
            <a:endParaRPr kumimoji="1" lang="en-US" altLang="zh-CN" sz="1800" b="1" dirty="0"/>
          </a:p>
          <a:p>
            <a:pPr fontAlgn="auto">
              <a:lnSpc>
                <a:spcPct val="150000"/>
              </a:lnSpc>
              <a:spcAft>
                <a:spcPts val="0"/>
              </a:spcAft>
              <a:buFont typeface="Wingdings" pitchFamily="2" charset="2"/>
              <a:buChar char="q"/>
            </a:pPr>
            <a:r>
              <a:rPr kumimoji="1" lang="zh-CN" altLang="en-US" sz="1800" b="1" dirty="0"/>
              <a:t>亮度中</a:t>
            </a:r>
            <a:endParaRPr kumimoji="1" lang="en-US" altLang="zh-CN" sz="1800" b="1" dirty="0"/>
          </a:p>
          <a:p>
            <a:pPr fontAlgn="auto">
              <a:lnSpc>
                <a:spcPct val="150000"/>
              </a:lnSpc>
              <a:spcAft>
                <a:spcPts val="0"/>
              </a:spcAft>
              <a:buFont typeface="Wingdings" pitchFamily="2" charset="2"/>
              <a:buChar char="q"/>
            </a:pPr>
            <a:r>
              <a:rPr kumimoji="1" lang="zh-CN" altLang="en-US" sz="1800" b="1" dirty="0"/>
              <a:t>可作用于电子</a:t>
            </a:r>
            <a:endParaRPr kumimoji="1" lang="en-US" altLang="zh-CN" sz="1800" b="1" dirty="0"/>
          </a:p>
          <a:p>
            <a:pPr fontAlgn="auto">
              <a:lnSpc>
                <a:spcPct val="150000"/>
              </a:lnSpc>
              <a:spcAft>
                <a:spcPts val="0"/>
              </a:spcAft>
              <a:buFont typeface="Wingdings" pitchFamily="2" charset="2"/>
              <a:buChar char="q"/>
            </a:pPr>
            <a:r>
              <a:rPr kumimoji="1" lang="zh-CN" altLang="en-US" sz="1800" b="1" dirty="0"/>
              <a:t>可作用于少部分核</a:t>
            </a:r>
            <a:endParaRPr kumimoji="1" lang="en-US" altLang="zh-CN" sz="1800" b="1" dirty="0"/>
          </a:p>
        </p:txBody>
      </p:sp>
      <p:sp>
        <p:nvSpPr>
          <p:cNvPr id="10" name="内容占位符 2">
            <a:extLst>
              <a:ext uri="{FF2B5EF4-FFF2-40B4-BE49-F238E27FC236}">
                <a16:creationId xmlns:a16="http://schemas.microsoft.com/office/drawing/2014/main" id="{3E1D9A3A-1DAE-DC46-9153-C40E41E1CD5D}"/>
              </a:ext>
            </a:extLst>
          </p:cNvPr>
          <p:cNvSpPr txBox="1">
            <a:spLocks/>
          </p:cNvSpPr>
          <p:nvPr/>
        </p:nvSpPr>
        <p:spPr>
          <a:xfrm>
            <a:off x="5844155" y="1159768"/>
            <a:ext cx="2008901" cy="3527546"/>
          </a:xfrm>
          <a:prstGeom prst="rect">
            <a:avLst/>
          </a:prstGeom>
          <a:solidFill>
            <a:schemeClr val="accent3">
              <a:lumMod val="20000"/>
              <a:lumOff val="80000"/>
            </a:schemeClr>
          </a:solidFill>
        </p:spPr>
        <p:txBody>
          <a:bodyPr vert="horz" lIns="137160" tIns="6858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gn="ctr" fontAlgn="auto">
              <a:lnSpc>
                <a:spcPct val="150000"/>
              </a:lnSpc>
              <a:spcAft>
                <a:spcPts val="0"/>
              </a:spcAft>
              <a:buNone/>
            </a:pPr>
            <a:r>
              <a:rPr lang="zh-CN" altLang="en-US" sz="2400" b="1" dirty="0">
                <a:solidFill>
                  <a:srgbClr val="2136EC"/>
                </a:solidFill>
              </a:rPr>
              <a:t>𝜸</a:t>
            </a:r>
            <a:r>
              <a:rPr lang="en-US" altLang="zh-CN" sz="2400" b="1" dirty="0">
                <a:solidFill>
                  <a:srgbClr val="2136EC"/>
                </a:solidFill>
              </a:rPr>
              <a:t>-ray</a:t>
            </a:r>
            <a:endParaRPr kumimoji="1" lang="en-US" altLang="zh-CN" sz="2400" b="1" dirty="0">
              <a:solidFill>
                <a:srgbClr val="2136EC"/>
              </a:solidFill>
            </a:endParaRPr>
          </a:p>
          <a:p>
            <a:pPr fontAlgn="auto">
              <a:lnSpc>
                <a:spcPct val="150000"/>
              </a:lnSpc>
              <a:spcAft>
                <a:spcPts val="0"/>
              </a:spcAft>
              <a:buFont typeface="Wingdings" pitchFamily="2" charset="2"/>
              <a:buChar char="q"/>
            </a:pPr>
            <a:r>
              <a:rPr kumimoji="1" lang="en-US" altLang="zh-CN" sz="1800" b="1" dirty="0"/>
              <a:t>LCS</a:t>
            </a:r>
          </a:p>
          <a:p>
            <a:pPr fontAlgn="auto">
              <a:lnSpc>
                <a:spcPct val="150000"/>
              </a:lnSpc>
              <a:spcAft>
                <a:spcPts val="0"/>
              </a:spcAft>
              <a:buFont typeface="Wingdings" pitchFamily="2" charset="2"/>
              <a:buChar char="q"/>
            </a:pPr>
            <a:r>
              <a:rPr kumimoji="1" lang="zh-CN" altLang="en-US" sz="1800" b="1" dirty="0"/>
              <a:t>相对亮低</a:t>
            </a:r>
            <a:endParaRPr kumimoji="1" lang="en-US" altLang="zh-CN" sz="1800" b="1" dirty="0"/>
          </a:p>
          <a:p>
            <a:pPr fontAlgn="auto">
              <a:lnSpc>
                <a:spcPct val="150000"/>
              </a:lnSpc>
              <a:spcAft>
                <a:spcPts val="0"/>
              </a:spcAft>
              <a:buFont typeface="Wingdings" pitchFamily="2" charset="2"/>
              <a:buChar char="q"/>
            </a:pPr>
            <a:r>
              <a:rPr kumimoji="1" lang="zh-CN" altLang="en-US" sz="1800" b="1" dirty="0"/>
              <a:t>光子能量高</a:t>
            </a:r>
            <a:endParaRPr kumimoji="1" lang="en-US" altLang="zh-CN" sz="1800" b="1" dirty="0"/>
          </a:p>
          <a:p>
            <a:pPr fontAlgn="auto">
              <a:lnSpc>
                <a:spcPct val="150000"/>
              </a:lnSpc>
              <a:spcAft>
                <a:spcPts val="0"/>
              </a:spcAft>
              <a:buFont typeface="Wingdings" pitchFamily="2" charset="2"/>
              <a:buChar char="q"/>
            </a:pPr>
            <a:r>
              <a:rPr kumimoji="1" lang="zh-CN" altLang="en-US" sz="1800" b="1" dirty="0"/>
              <a:t>直接作用于核</a:t>
            </a:r>
            <a:endParaRPr kumimoji="1" lang="en-US" altLang="zh-CN" sz="1800" b="1" dirty="0"/>
          </a:p>
        </p:txBody>
      </p:sp>
    </p:spTree>
    <p:extLst>
      <p:ext uri="{BB962C8B-B14F-4D97-AF65-F5344CB8AC3E}">
        <p14:creationId xmlns:p14="http://schemas.microsoft.com/office/powerpoint/2010/main" val="70236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0293-284C-CFA0-E904-957AFF6582DC}"/>
              </a:ext>
            </a:extLst>
          </p:cNvPr>
          <p:cNvSpPr>
            <a:spLocks noGrp="1"/>
          </p:cNvSpPr>
          <p:nvPr>
            <p:ph type="title"/>
          </p:nvPr>
        </p:nvSpPr>
        <p:spPr/>
        <p:txBody>
          <a:bodyPr/>
          <a:lstStyle/>
          <a:p>
            <a:pPr marL="0" lvl="1" algn="l"/>
            <a:r>
              <a:rPr lang="en-US" altLang="zh-CN" sz="2800" kern="0" dirty="0">
                <a:solidFill>
                  <a:schemeClr val="tx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Model I: External laser + Electron</a:t>
            </a:r>
          </a:p>
        </p:txBody>
      </p:sp>
      <p:sp>
        <p:nvSpPr>
          <p:cNvPr id="3" name="Slide Number Placeholder 2">
            <a:extLst>
              <a:ext uri="{FF2B5EF4-FFF2-40B4-BE49-F238E27FC236}">
                <a16:creationId xmlns:a16="http://schemas.microsoft.com/office/drawing/2014/main" id="{4942C2B4-07CD-4781-15EE-68198B8B2FB9}"/>
              </a:ext>
            </a:extLst>
          </p:cNvPr>
          <p:cNvSpPr>
            <a:spLocks noGrp="1"/>
          </p:cNvSpPr>
          <p:nvPr>
            <p:ph type="sldNum" sz="quarter" idx="12"/>
          </p:nvPr>
        </p:nvSpPr>
        <p:spPr/>
        <p:txBody>
          <a:bodyPr/>
          <a:lstStyle/>
          <a:p>
            <a:pPr>
              <a:defRPr/>
            </a:pPr>
            <a:fld id="{E23FAEE1-48F5-4D69-BDD0-B496C360245A}" type="slidenum">
              <a:rPr lang="en-US" altLang="zh-CN" smtClean="0"/>
              <a:pPr>
                <a:defRPr/>
              </a:pPr>
              <a:t>40</a:t>
            </a:fld>
            <a:r>
              <a:rPr lang="zh-CN" altLang="en-US"/>
              <a:t> </a:t>
            </a:r>
            <a:endParaRPr lang="en-US" altLang="zh-CN" dirty="0"/>
          </a:p>
        </p:txBody>
      </p:sp>
      <p:pic>
        <p:nvPicPr>
          <p:cNvPr id="4" name="Picture 2">
            <a:extLst>
              <a:ext uri="{FF2B5EF4-FFF2-40B4-BE49-F238E27FC236}">
                <a16:creationId xmlns:a16="http://schemas.microsoft.com/office/drawing/2014/main" id="{F0772D14-B87D-EA82-7466-96856DFE95AE}"/>
              </a:ext>
            </a:extLst>
          </p:cNvPr>
          <p:cNvPicPr>
            <a:picLocks noChangeAspect="1"/>
          </p:cNvPicPr>
          <p:nvPr>
            <p:custDataLst>
              <p:tags r:id="rId1"/>
            </p:custDataLst>
          </p:nvPr>
        </p:nvPicPr>
        <p:blipFill>
          <a:blip r:embed="rId7"/>
          <a:srcRect l="14691" t="23326" r="20869" b="20981"/>
          <a:stretch>
            <a:fillRect/>
          </a:stretch>
        </p:blipFill>
        <p:spPr>
          <a:xfrm>
            <a:off x="545240" y="1187891"/>
            <a:ext cx="5028492" cy="2444831"/>
          </a:xfrm>
          <a:prstGeom prst="rect">
            <a:avLst/>
          </a:prstGeom>
          <a:noFill/>
          <a:ln w="9525">
            <a:noFill/>
          </a:ln>
        </p:spPr>
      </p:pic>
      <p:grpSp>
        <p:nvGrpSpPr>
          <p:cNvPr id="6" name="组合 14">
            <a:extLst>
              <a:ext uri="{FF2B5EF4-FFF2-40B4-BE49-F238E27FC236}">
                <a16:creationId xmlns:a16="http://schemas.microsoft.com/office/drawing/2014/main" id="{9D7722B5-CBAC-54DA-24DB-5B3C9F75F7DC}"/>
              </a:ext>
            </a:extLst>
          </p:cNvPr>
          <p:cNvGrpSpPr/>
          <p:nvPr/>
        </p:nvGrpSpPr>
        <p:grpSpPr>
          <a:xfrm>
            <a:off x="5931172" y="942264"/>
            <a:ext cx="2652348" cy="2444832"/>
            <a:chOff x="5500694" y="1214423"/>
            <a:chExt cx="3429024" cy="3199566"/>
          </a:xfrm>
        </p:grpSpPr>
        <p:pic>
          <p:nvPicPr>
            <p:cNvPr id="7" name="Picture 14" descr="LEPSovewview">
              <a:extLst>
                <a:ext uri="{FF2B5EF4-FFF2-40B4-BE49-F238E27FC236}">
                  <a16:creationId xmlns:a16="http://schemas.microsoft.com/office/drawing/2014/main" id="{C3DA076B-785B-964C-415F-C49F2440658B}"/>
                </a:ext>
              </a:extLst>
            </p:cNvPr>
            <p:cNvPicPr>
              <a:picLocks noChangeAspect="1"/>
            </p:cNvPicPr>
            <p:nvPr>
              <p:custDataLst>
                <p:tags r:id="rId4"/>
              </p:custDataLst>
            </p:nvPr>
          </p:nvPicPr>
          <p:blipFill>
            <a:blip r:embed="rId8"/>
            <a:stretch>
              <a:fillRect/>
            </a:stretch>
          </p:blipFill>
          <p:spPr>
            <a:xfrm>
              <a:off x="5505704" y="1214423"/>
              <a:ext cx="3424014" cy="1857387"/>
            </a:xfrm>
            <a:prstGeom prst="rect">
              <a:avLst/>
            </a:prstGeom>
            <a:noFill/>
            <a:ln w="9525">
              <a:noFill/>
            </a:ln>
          </p:spPr>
        </p:pic>
        <p:pic>
          <p:nvPicPr>
            <p:cNvPr id="8" name="Picture 6">
              <a:extLst>
                <a:ext uri="{FF2B5EF4-FFF2-40B4-BE49-F238E27FC236}">
                  <a16:creationId xmlns:a16="http://schemas.microsoft.com/office/drawing/2014/main" id="{673EBBC4-C7F1-F3AF-7911-29F19D588DFD}"/>
                </a:ext>
              </a:extLst>
            </p:cNvPr>
            <p:cNvPicPr>
              <a:picLocks noChangeAspect="1"/>
            </p:cNvPicPr>
            <p:nvPr>
              <p:custDataLst>
                <p:tags r:id="rId5"/>
              </p:custDataLst>
            </p:nvPr>
          </p:nvPicPr>
          <p:blipFill>
            <a:blip r:embed="rId9"/>
            <a:stretch>
              <a:fillRect/>
            </a:stretch>
          </p:blipFill>
          <p:spPr>
            <a:xfrm>
              <a:off x="5500694" y="3143248"/>
              <a:ext cx="3392480" cy="1270741"/>
            </a:xfrm>
            <a:prstGeom prst="rect">
              <a:avLst/>
            </a:prstGeom>
            <a:noFill/>
            <a:ln w="9525">
              <a:noFill/>
            </a:ln>
          </p:spPr>
        </p:pic>
      </p:grpSp>
      <p:sp>
        <p:nvSpPr>
          <p:cNvPr id="9" name="标题 1">
            <a:extLst>
              <a:ext uri="{FF2B5EF4-FFF2-40B4-BE49-F238E27FC236}">
                <a16:creationId xmlns:a16="http://schemas.microsoft.com/office/drawing/2014/main" id="{73EB861A-91CE-EECF-DF8E-E3BAC182DA8D}"/>
              </a:ext>
            </a:extLst>
          </p:cNvPr>
          <p:cNvSpPr txBox="1"/>
          <p:nvPr>
            <p:custDataLst>
              <p:tags r:id="rId2"/>
            </p:custDataLst>
          </p:nvPr>
        </p:nvSpPr>
        <p:spPr bwMode="auto">
          <a:xfrm>
            <a:off x="504848" y="942264"/>
            <a:ext cx="4691264" cy="32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lstStyle>
            <a:lvl1pPr algn="ctr" rtl="0" eaLnBrk="1" fontAlgn="base" hangingPunct="1">
              <a:spcBef>
                <a:spcPct val="0"/>
              </a:spcBef>
              <a:spcAft>
                <a:spcPct val="0"/>
              </a:spcAft>
              <a:defRPr sz="3200" kern="1200">
                <a:solidFill>
                  <a:schemeClr val="tx2"/>
                </a:solidFill>
                <a:latin typeface="+mj-lt"/>
                <a:ea typeface="+mj-ea"/>
                <a:cs typeface="+mj-cs"/>
              </a:defRPr>
            </a:lvl1pPr>
            <a:lvl2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2pPr>
            <a:lvl3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3pPr>
            <a:lvl4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4pPr>
            <a:lvl5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5pPr>
            <a:lvl6pPr marL="4572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6pPr>
            <a:lvl7pPr marL="9144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7pPr>
            <a:lvl8pPr marL="13716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8pPr>
            <a:lvl9pPr marL="18288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9pPr>
          </a:lstStyle>
          <a:p>
            <a:pPr marL="0" lvl="1" algn="l"/>
            <a:endParaRPr lang="en-US" altLang="zh-CN" sz="2100" kern="0" dirty="0">
              <a:solidFill>
                <a:schemeClr val="tx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10" name="表格 10">
            <a:extLst>
              <a:ext uri="{FF2B5EF4-FFF2-40B4-BE49-F238E27FC236}">
                <a16:creationId xmlns:a16="http://schemas.microsoft.com/office/drawing/2014/main" id="{787F9D4A-4E27-0111-CFBE-EE9D90D7A13F}"/>
              </a:ext>
            </a:extLst>
          </p:cNvPr>
          <p:cNvGraphicFramePr>
            <a:graphicFrameLocks noGrp="1"/>
          </p:cNvGraphicFramePr>
          <p:nvPr>
            <p:custDataLst>
              <p:tags r:id="rId3"/>
            </p:custDataLst>
            <p:extLst>
              <p:ext uri="{D42A27DB-BD31-4B8C-83A1-F6EECF244321}">
                <p14:modId xmlns:p14="http://schemas.microsoft.com/office/powerpoint/2010/main" val="2260280442"/>
              </p:ext>
            </p:extLst>
          </p:nvPr>
        </p:nvGraphicFramePr>
        <p:xfrm>
          <a:off x="213953" y="3727949"/>
          <a:ext cx="8713003" cy="1263790"/>
        </p:xfrm>
        <a:graphic>
          <a:graphicData uri="http://schemas.openxmlformats.org/drawingml/2006/table">
            <a:tbl>
              <a:tblPr/>
              <a:tblGrid>
                <a:gridCol w="1431350">
                  <a:extLst>
                    <a:ext uri="{9D8B030D-6E8A-4147-A177-3AD203B41FA5}">
                      <a16:colId xmlns:a16="http://schemas.microsoft.com/office/drawing/2014/main" val="20000"/>
                    </a:ext>
                  </a:extLst>
                </a:gridCol>
                <a:gridCol w="626790">
                  <a:extLst>
                    <a:ext uri="{9D8B030D-6E8A-4147-A177-3AD203B41FA5}">
                      <a16:colId xmlns:a16="http://schemas.microsoft.com/office/drawing/2014/main" val="20001"/>
                    </a:ext>
                  </a:extLst>
                </a:gridCol>
                <a:gridCol w="662804">
                  <a:extLst>
                    <a:ext uri="{9D8B030D-6E8A-4147-A177-3AD203B41FA5}">
                      <a16:colId xmlns:a16="http://schemas.microsoft.com/office/drawing/2014/main" val="20002"/>
                    </a:ext>
                  </a:extLst>
                </a:gridCol>
                <a:gridCol w="960875">
                  <a:extLst>
                    <a:ext uri="{9D8B030D-6E8A-4147-A177-3AD203B41FA5}">
                      <a16:colId xmlns:a16="http://schemas.microsoft.com/office/drawing/2014/main" val="20003"/>
                    </a:ext>
                  </a:extLst>
                </a:gridCol>
                <a:gridCol w="1199944">
                  <a:extLst>
                    <a:ext uri="{9D8B030D-6E8A-4147-A177-3AD203B41FA5}">
                      <a16:colId xmlns:a16="http://schemas.microsoft.com/office/drawing/2014/main" val="20004"/>
                    </a:ext>
                  </a:extLst>
                </a:gridCol>
                <a:gridCol w="798431">
                  <a:extLst>
                    <a:ext uri="{9D8B030D-6E8A-4147-A177-3AD203B41FA5}">
                      <a16:colId xmlns:a16="http://schemas.microsoft.com/office/drawing/2014/main" val="20005"/>
                    </a:ext>
                  </a:extLst>
                </a:gridCol>
                <a:gridCol w="1475027">
                  <a:extLst>
                    <a:ext uri="{9D8B030D-6E8A-4147-A177-3AD203B41FA5}">
                      <a16:colId xmlns:a16="http://schemas.microsoft.com/office/drawing/2014/main" val="20006"/>
                    </a:ext>
                  </a:extLst>
                </a:gridCol>
                <a:gridCol w="1557782">
                  <a:extLst>
                    <a:ext uri="{9D8B030D-6E8A-4147-A177-3AD203B41FA5}">
                      <a16:colId xmlns:a16="http://schemas.microsoft.com/office/drawing/2014/main" val="20007"/>
                    </a:ext>
                  </a:extLst>
                </a:gridCol>
              </a:tblGrid>
              <a:tr h="532266">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Laser wavelength</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um/nm</a:t>
                      </a:r>
                    </a:p>
                  </a:txBody>
                  <a:tcPr marL="0" marR="0" marT="0" marB="1"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Type</a:t>
                      </a:r>
                    </a:p>
                  </a:txBody>
                  <a:tcPr marL="0" marR="0" marT="0" marB="1" anchor="ctr" horzOverflow="overflow">
                    <a:lnL w="12700" cap="flat" cmpd="sng" algn="ctr">
                      <a:solidFill>
                        <a:srgbClr val="08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Power</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/W</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Duration</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fs/</a:t>
                      </a:r>
                      <a:r>
                        <a:rPr kumimoji="0" lang="en-US" altLang="zh-CN" sz="1200" b="1" i="0" u="none" strike="noStrike" cap="none" normalizeH="0" baseline="0" dirty="0" err="1">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ps</a:t>
                      </a:r>
                      <a:endPar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endParaRP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Frequency</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/Hz</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Single Pulse</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/J</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Gamma</a:t>
                      </a:r>
                      <a:r>
                        <a:rPr kumimoji="0" lang="zh-CN" altLang="en-US"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 </a:t>
                      </a: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Energy</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a:t>
                      </a: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MeV</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Gamma flus</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photons/s/W</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2881">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10.64um</a:t>
                      </a:r>
                    </a:p>
                  </a:txBody>
                  <a:tcPr marL="0" marR="0" marT="0" marB="1"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CW</a:t>
                      </a:r>
                    </a:p>
                  </a:txBody>
                  <a:tcPr marL="0" marR="0" marT="0" marB="1" anchor="ctr" horzOverflow="overflow">
                    <a:lnL w="12700" cap="flat" cmpd="sng" algn="ctr">
                      <a:solidFill>
                        <a:srgbClr val="08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1</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112.7</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7.59×10</a:t>
                      </a:r>
                      <a:r>
                        <a:rPr kumimoji="0" lang="en-US" altLang="zh-CN" sz="1200" b="0" i="0" u="none" strike="noStrike" cap="none" normalizeH="0" baseline="30000">
                          <a:ln>
                            <a:noFill/>
                          </a:ln>
                          <a:solidFill>
                            <a:schemeClr val="tx1"/>
                          </a:solidFill>
                          <a:effectLst/>
                          <a:latin typeface="Calibri" panose="020F0502020204030204" pitchFamily="34" charset="0"/>
                          <a:ea typeface="楷体_GB2312" pitchFamily="49" charset="-122"/>
                        </a:rPr>
                        <a:t>6</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r h="182881">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1.64um</a:t>
                      </a:r>
                    </a:p>
                  </a:txBody>
                  <a:tcPr marL="0" marR="0" marT="0" marB="1"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CW</a:t>
                      </a:r>
                    </a:p>
                  </a:txBody>
                  <a:tcPr marL="0" marR="0" marT="0" marB="1" anchor="ctr" horzOverflow="overflow">
                    <a:lnL w="12700" cap="flat" cmpd="sng" algn="ctr">
                      <a:solidFill>
                        <a:srgbClr val="08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1</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999.8</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9.49×10</a:t>
                      </a:r>
                      <a:r>
                        <a:rPr kumimoji="0" lang="en-US" altLang="zh-CN" sz="1200" b="0" i="0" u="none" strike="noStrike" cap="none" normalizeH="0" baseline="30000">
                          <a:ln>
                            <a:noFill/>
                          </a:ln>
                          <a:solidFill>
                            <a:schemeClr val="tx1"/>
                          </a:solidFill>
                          <a:effectLst/>
                          <a:latin typeface="Calibri" panose="020F0502020204030204" pitchFamily="34" charset="0"/>
                          <a:ea typeface="楷体_GB2312" pitchFamily="49" charset="-122"/>
                        </a:rPr>
                        <a:t>5</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2"/>
                  </a:ext>
                </a:extLst>
              </a:tr>
              <a:tr h="182881">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355nm</a:t>
                      </a:r>
                    </a:p>
                  </a:txBody>
                  <a:tcPr marL="0" marR="0" marT="0" marB="1"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CW</a:t>
                      </a:r>
                    </a:p>
                  </a:txBody>
                  <a:tcPr marL="0" marR="0" marT="0" marB="1" anchor="ctr" horzOverflow="overflow">
                    <a:lnL w="12700" cap="flat" cmpd="sng" algn="ctr">
                      <a:solidFill>
                        <a:srgbClr val="08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1</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2397.8</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2.</a:t>
                      </a:r>
                      <a:r>
                        <a:rPr kumimoji="0" lang="en-US" altLang="zh-CN" sz="1200" b="0" i="0" u="sng" strike="noStrike" cap="none" normalizeH="0" baseline="0">
                          <a:ln>
                            <a:noFill/>
                          </a:ln>
                          <a:solidFill>
                            <a:schemeClr val="tx1"/>
                          </a:solidFill>
                          <a:effectLst/>
                          <a:latin typeface="Calibri" panose="020F0502020204030204" pitchFamily="34" charset="0"/>
                          <a:ea typeface="楷体_GB2312" pitchFamily="49" charset="-122"/>
                        </a:rPr>
                        <a:t>75×1</a:t>
                      </a: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0</a:t>
                      </a:r>
                      <a:r>
                        <a:rPr kumimoji="0" lang="en-US" altLang="zh-CN" sz="1200" b="0" i="0" u="none" strike="noStrike" cap="none" normalizeH="0" baseline="30000">
                          <a:ln>
                            <a:noFill/>
                          </a:ln>
                          <a:solidFill>
                            <a:schemeClr val="tx1"/>
                          </a:solidFill>
                          <a:effectLst/>
                          <a:latin typeface="Calibri" panose="020F0502020204030204" pitchFamily="34" charset="0"/>
                          <a:ea typeface="楷体_GB2312" pitchFamily="49" charset="-122"/>
                        </a:rPr>
                        <a:t>5</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3"/>
                  </a:ext>
                </a:extLst>
              </a:tr>
              <a:tr h="182881">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266nm</a:t>
                      </a:r>
                    </a:p>
                  </a:txBody>
                  <a:tcPr marL="0" marR="0" marT="0" marB="1"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CW</a:t>
                      </a:r>
                    </a:p>
                  </a:txBody>
                  <a:tcPr marL="0" marR="0" marT="0" marB="1" anchor="ctr" horzOverflow="overflow">
                    <a:lnL w="12700" cap="flat" cmpd="sng" algn="ctr">
                      <a:solidFill>
                        <a:srgbClr val="08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1</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2908.0</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1.79×10</a:t>
                      </a:r>
                      <a:r>
                        <a:rPr kumimoji="0" lang="en-US" altLang="zh-CN" sz="1200" b="0" i="0" u="none" strike="noStrike" cap="none" normalizeH="0" baseline="30000" dirty="0">
                          <a:ln>
                            <a:noFill/>
                          </a:ln>
                          <a:solidFill>
                            <a:schemeClr val="tx1"/>
                          </a:solidFill>
                          <a:effectLst/>
                          <a:latin typeface="Calibri" panose="020F0502020204030204" pitchFamily="34" charset="0"/>
                          <a:ea typeface="楷体_GB2312" pitchFamily="49" charset="-122"/>
                        </a:rPr>
                        <a:t>5</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4"/>
                  </a:ext>
                </a:extLst>
              </a:tr>
            </a:tbl>
          </a:graphicData>
        </a:graphic>
      </p:graphicFrame>
      <p:sp>
        <p:nvSpPr>
          <p:cNvPr id="11" name="文本框 11">
            <a:extLst>
              <a:ext uri="{FF2B5EF4-FFF2-40B4-BE49-F238E27FC236}">
                <a16:creationId xmlns:a16="http://schemas.microsoft.com/office/drawing/2014/main" id="{3DA2BC2A-138D-FD38-29E9-875339E7DB38}"/>
              </a:ext>
            </a:extLst>
          </p:cNvPr>
          <p:cNvSpPr txBox="1"/>
          <p:nvPr/>
        </p:nvSpPr>
        <p:spPr>
          <a:xfrm>
            <a:off x="1392695" y="2948121"/>
            <a:ext cx="1127233" cy="230832"/>
          </a:xfrm>
          <a:prstGeom prst="rect">
            <a:avLst/>
          </a:prstGeom>
          <a:solidFill>
            <a:schemeClr val="bg1"/>
          </a:solidFill>
        </p:spPr>
        <p:txBody>
          <a:bodyPr wrap="none" rtlCol="0">
            <a:spAutoFit/>
          </a:bodyPr>
          <a:lstStyle/>
          <a:p>
            <a:r>
              <a:rPr lang="en-US" altLang="zh-CN" sz="900" b="1" dirty="0">
                <a:latin typeface="+mn-ea"/>
              </a:rPr>
              <a:t>SHINE</a:t>
            </a:r>
            <a:r>
              <a:rPr lang="zh-CN" altLang="en-US" sz="900" b="1" dirty="0">
                <a:latin typeface="+mn-ea"/>
              </a:rPr>
              <a:t>加速器隧道</a:t>
            </a:r>
          </a:p>
        </p:txBody>
      </p:sp>
      <p:sp>
        <p:nvSpPr>
          <p:cNvPr id="12" name="文本框 14">
            <a:extLst>
              <a:ext uri="{FF2B5EF4-FFF2-40B4-BE49-F238E27FC236}">
                <a16:creationId xmlns:a16="http://schemas.microsoft.com/office/drawing/2014/main" id="{AB064053-AADC-AC58-8520-C1FA5288C7C8}"/>
              </a:ext>
            </a:extLst>
          </p:cNvPr>
          <p:cNvSpPr txBox="1"/>
          <p:nvPr/>
        </p:nvSpPr>
        <p:spPr>
          <a:xfrm>
            <a:off x="4122256" y="3475267"/>
            <a:ext cx="896399" cy="230832"/>
          </a:xfrm>
          <a:prstGeom prst="rect">
            <a:avLst/>
          </a:prstGeom>
          <a:solidFill>
            <a:schemeClr val="bg1"/>
          </a:solidFill>
        </p:spPr>
        <p:txBody>
          <a:bodyPr wrap="none" rtlCol="0">
            <a:spAutoFit/>
          </a:bodyPr>
          <a:lstStyle/>
          <a:p>
            <a:r>
              <a:rPr lang="en-US" altLang="zh-CN" sz="900" b="1" dirty="0">
                <a:latin typeface="+mn-ea"/>
              </a:rPr>
              <a:t>SHINE</a:t>
            </a:r>
            <a:r>
              <a:rPr lang="zh-CN" altLang="en-US" sz="900" b="1" dirty="0">
                <a:latin typeface="+mn-ea"/>
              </a:rPr>
              <a:t>实验区</a:t>
            </a:r>
          </a:p>
        </p:txBody>
      </p:sp>
    </p:spTree>
    <p:extLst>
      <p:ext uri="{BB962C8B-B14F-4D97-AF65-F5344CB8AC3E}">
        <p14:creationId xmlns:p14="http://schemas.microsoft.com/office/powerpoint/2010/main" val="1740422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0293-284C-CFA0-E904-957AFF6582DC}"/>
              </a:ext>
            </a:extLst>
          </p:cNvPr>
          <p:cNvSpPr>
            <a:spLocks noGrp="1"/>
          </p:cNvSpPr>
          <p:nvPr>
            <p:ph type="title"/>
          </p:nvPr>
        </p:nvSpPr>
        <p:spPr/>
        <p:txBody>
          <a:bodyPr/>
          <a:lstStyle/>
          <a:p>
            <a:pPr marL="0" lvl="1" algn="l"/>
            <a:r>
              <a:rPr lang="en-US" altLang="zh-CN" sz="2800" kern="0" dirty="0">
                <a:solidFill>
                  <a:schemeClr val="tx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Model II: High power pulsed laser + Electron</a:t>
            </a:r>
          </a:p>
        </p:txBody>
      </p:sp>
      <p:sp>
        <p:nvSpPr>
          <p:cNvPr id="3" name="Slide Number Placeholder 2">
            <a:extLst>
              <a:ext uri="{FF2B5EF4-FFF2-40B4-BE49-F238E27FC236}">
                <a16:creationId xmlns:a16="http://schemas.microsoft.com/office/drawing/2014/main" id="{4942C2B4-07CD-4781-15EE-68198B8B2FB9}"/>
              </a:ext>
            </a:extLst>
          </p:cNvPr>
          <p:cNvSpPr>
            <a:spLocks noGrp="1"/>
          </p:cNvSpPr>
          <p:nvPr>
            <p:ph type="sldNum" sz="quarter" idx="12"/>
          </p:nvPr>
        </p:nvSpPr>
        <p:spPr/>
        <p:txBody>
          <a:bodyPr/>
          <a:lstStyle/>
          <a:p>
            <a:pPr>
              <a:defRPr/>
            </a:pPr>
            <a:fld id="{E23FAEE1-48F5-4D69-BDD0-B496C360245A}" type="slidenum">
              <a:rPr lang="en-US" altLang="zh-CN" smtClean="0"/>
              <a:pPr>
                <a:defRPr/>
              </a:pPr>
              <a:t>41</a:t>
            </a:fld>
            <a:r>
              <a:rPr lang="zh-CN" altLang="en-US"/>
              <a:t> </a:t>
            </a:r>
            <a:endParaRPr lang="en-US" altLang="zh-CN" dirty="0"/>
          </a:p>
        </p:txBody>
      </p:sp>
      <p:pic>
        <p:nvPicPr>
          <p:cNvPr id="4" name="Picture 2">
            <a:extLst>
              <a:ext uri="{FF2B5EF4-FFF2-40B4-BE49-F238E27FC236}">
                <a16:creationId xmlns:a16="http://schemas.microsoft.com/office/drawing/2014/main" id="{BE132F4D-8C6D-27A8-D8DB-AAE6C1EE578E}"/>
              </a:ext>
            </a:extLst>
          </p:cNvPr>
          <p:cNvPicPr>
            <a:picLocks noChangeAspect="1"/>
          </p:cNvPicPr>
          <p:nvPr>
            <p:custDataLst>
              <p:tags r:id="rId1"/>
            </p:custDataLst>
          </p:nvPr>
        </p:nvPicPr>
        <p:blipFill>
          <a:blip r:embed="rId10"/>
          <a:srcRect l="15349" t="21693" r="22858" b="21614"/>
          <a:stretch>
            <a:fillRect/>
          </a:stretch>
        </p:blipFill>
        <p:spPr>
          <a:xfrm>
            <a:off x="369205" y="1040105"/>
            <a:ext cx="5231352" cy="2700000"/>
          </a:xfrm>
          <a:prstGeom prst="rect">
            <a:avLst/>
          </a:prstGeom>
          <a:noFill/>
          <a:ln w="9525">
            <a:noFill/>
          </a:ln>
        </p:spPr>
      </p:pic>
      <p:grpSp>
        <p:nvGrpSpPr>
          <p:cNvPr id="6" name="组合 31">
            <a:extLst>
              <a:ext uri="{FF2B5EF4-FFF2-40B4-BE49-F238E27FC236}">
                <a16:creationId xmlns:a16="http://schemas.microsoft.com/office/drawing/2014/main" id="{72F2E780-DFAC-C1F8-772F-D417DE64CED5}"/>
              </a:ext>
            </a:extLst>
          </p:cNvPr>
          <p:cNvGrpSpPr/>
          <p:nvPr/>
        </p:nvGrpSpPr>
        <p:grpSpPr>
          <a:xfrm>
            <a:off x="6030163" y="1112045"/>
            <a:ext cx="2678906" cy="2700000"/>
            <a:chOff x="5429256" y="1357298"/>
            <a:chExt cx="3571900" cy="3865578"/>
          </a:xfrm>
        </p:grpSpPr>
        <p:pic>
          <p:nvPicPr>
            <p:cNvPr id="7" name="图片 43">
              <a:extLst>
                <a:ext uri="{FF2B5EF4-FFF2-40B4-BE49-F238E27FC236}">
                  <a16:creationId xmlns:a16="http://schemas.microsoft.com/office/drawing/2014/main" id="{43AE2CC0-4BF7-B1F9-2377-CE7406EC7A19}"/>
                </a:ext>
              </a:extLst>
            </p:cNvPr>
            <p:cNvPicPr>
              <a:picLocks noChangeAspect="1"/>
            </p:cNvPicPr>
            <p:nvPr>
              <p:custDataLst>
                <p:tags r:id="rId4"/>
              </p:custDataLst>
            </p:nvPr>
          </p:nvPicPr>
          <p:blipFill>
            <a:blip r:embed="rId11"/>
            <a:stretch>
              <a:fillRect/>
            </a:stretch>
          </p:blipFill>
          <p:spPr>
            <a:xfrm>
              <a:off x="5445156" y="3500438"/>
              <a:ext cx="3556000" cy="1722438"/>
            </a:xfrm>
            <a:prstGeom prst="rect">
              <a:avLst/>
            </a:prstGeom>
            <a:noFill/>
            <a:ln w="9525">
              <a:noFill/>
            </a:ln>
          </p:spPr>
        </p:pic>
        <p:grpSp>
          <p:nvGrpSpPr>
            <p:cNvPr id="8" name="Grupa 80">
              <a:extLst>
                <a:ext uri="{FF2B5EF4-FFF2-40B4-BE49-F238E27FC236}">
                  <a16:creationId xmlns:a16="http://schemas.microsoft.com/office/drawing/2014/main" id="{B12F1824-73DC-2704-C53B-867A8885657C}"/>
                </a:ext>
              </a:extLst>
            </p:cNvPr>
            <p:cNvGrpSpPr/>
            <p:nvPr/>
          </p:nvGrpSpPr>
          <p:grpSpPr>
            <a:xfrm>
              <a:off x="5429256" y="1357298"/>
              <a:ext cx="3500462" cy="1928826"/>
              <a:chOff x="10532" y="1452350"/>
              <a:chExt cx="12180596" cy="4177554"/>
            </a:xfrm>
          </p:grpSpPr>
          <p:grpSp>
            <p:nvGrpSpPr>
              <p:cNvPr id="9" name="Grupa 78">
                <a:extLst>
                  <a:ext uri="{FF2B5EF4-FFF2-40B4-BE49-F238E27FC236}">
                    <a16:creationId xmlns:a16="http://schemas.microsoft.com/office/drawing/2014/main" id="{F71AC41C-A2FE-70A1-3A68-7F492F044C17}"/>
                  </a:ext>
                </a:extLst>
              </p:cNvPr>
              <p:cNvGrpSpPr/>
              <p:nvPr/>
            </p:nvGrpSpPr>
            <p:grpSpPr>
              <a:xfrm>
                <a:off x="10532" y="1452350"/>
                <a:ext cx="12180596" cy="4177554"/>
                <a:chOff x="10532" y="1452350"/>
                <a:chExt cx="12180596" cy="4177554"/>
              </a:xfrm>
            </p:grpSpPr>
            <p:grpSp>
              <p:nvGrpSpPr>
                <p:cNvPr id="11" name="Grupa 67">
                  <a:extLst>
                    <a:ext uri="{FF2B5EF4-FFF2-40B4-BE49-F238E27FC236}">
                      <a16:creationId xmlns:a16="http://schemas.microsoft.com/office/drawing/2014/main" id="{D565D9D8-1E81-95E5-DB1C-381044E432D0}"/>
                    </a:ext>
                  </a:extLst>
                </p:cNvPr>
                <p:cNvGrpSpPr/>
                <p:nvPr/>
              </p:nvGrpSpPr>
              <p:grpSpPr>
                <a:xfrm>
                  <a:off x="10532" y="1452350"/>
                  <a:ext cx="12180596" cy="4177554"/>
                  <a:chOff x="10532" y="1452350"/>
                  <a:chExt cx="12180596" cy="4177554"/>
                </a:xfrm>
              </p:grpSpPr>
              <p:pic>
                <p:nvPicPr>
                  <p:cNvPr id="13" name="Segnaposto contenuto 3">
                    <a:extLst>
                      <a:ext uri="{FF2B5EF4-FFF2-40B4-BE49-F238E27FC236}">
                        <a16:creationId xmlns:a16="http://schemas.microsoft.com/office/drawing/2014/main" id="{8B325A2F-3516-5EC9-B949-A8EB833078E9}"/>
                      </a:ext>
                    </a:extLst>
                  </p:cNvPr>
                  <p:cNvPicPr>
                    <a:picLocks noChangeAspect="1"/>
                  </p:cNvPicPr>
                  <p:nvPr>
                    <p:custDataLst>
                      <p:tags r:id="rId7"/>
                    </p:custDataLst>
                  </p:nvPr>
                </p:nvPicPr>
                <p:blipFill>
                  <a:blip r:embed="rId12"/>
                  <a:srcRect t="4881"/>
                  <a:stretch>
                    <a:fillRect/>
                  </a:stretch>
                </p:blipFill>
                <p:spPr>
                  <a:xfrm>
                    <a:off x="10532" y="1452350"/>
                    <a:ext cx="12180596" cy="4177554"/>
                  </a:xfrm>
                  <a:prstGeom prst="rect">
                    <a:avLst/>
                  </a:prstGeom>
                  <a:noFill/>
                  <a:ln w="9525">
                    <a:noFill/>
                  </a:ln>
                </p:spPr>
              </p:pic>
              <p:pic>
                <p:nvPicPr>
                  <p:cNvPr id="14" name="Picture 20">
                    <a:extLst>
                      <a:ext uri="{FF2B5EF4-FFF2-40B4-BE49-F238E27FC236}">
                        <a16:creationId xmlns:a16="http://schemas.microsoft.com/office/drawing/2014/main" id="{D8EEE189-FBAF-5D23-7CD7-68FE9F5494DF}"/>
                      </a:ext>
                    </a:extLst>
                  </p:cNvPr>
                  <p:cNvPicPr>
                    <a:picLocks noChangeAspect="1"/>
                  </p:cNvPicPr>
                  <p:nvPr>
                    <p:custDataLst>
                      <p:tags r:id="rId8"/>
                    </p:custDataLst>
                  </p:nvPr>
                </p:nvPicPr>
                <p:blipFill>
                  <a:blip r:embed="rId13"/>
                  <a:stretch>
                    <a:fillRect/>
                  </a:stretch>
                </p:blipFill>
                <p:spPr>
                  <a:xfrm>
                    <a:off x="10123644" y="3464987"/>
                    <a:ext cx="1180850" cy="817512"/>
                  </a:xfrm>
                  <a:prstGeom prst="rect">
                    <a:avLst/>
                  </a:prstGeom>
                  <a:noFill/>
                  <a:ln w="9525">
                    <a:noFill/>
                  </a:ln>
                </p:spPr>
              </p:pic>
            </p:grpSp>
            <p:sp>
              <p:nvSpPr>
                <p:cNvPr id="12" name="pole tekstowe 77">
                  <a:extLst>
                    <a:ext uri="{FF2B5EF4-FFF2-40B4-BE49-F238E27FC236}">
                      <a16:creationId xmlns:a16="http://schemas.microsoft.com/office/drawing/2014/main" id="{07057441-9374-6A3C-ACBA-1587DAEBA398}"/>
                    </a:ext>
                  </a:extLst>
                </p:cNvPr>
                <p:cNvSpPr txBox="1"/>
                <p:nvPr>
                  <p:custDataLst>
                    <p:tags r:id="rId6"/>
                  </p:custDataLst>
                </p:nvPr>
              </p:nvSpPr>
              <p:spPr>
                <a:xfrm>
                  <a:off x="8378823" y="3829477"/>
                  <a:ext cx="1330985" cy="858930"/>
                </a:xfrm>
                <a:prstGeom prst="rect">
                  <a:avLst/>
                </a:prstGeom>
                <a:noFill/>
                <a:ln w="9525">
                  <a:noFill/>
                </a:ln>
              </p:spPr>
              <p:txBody>
                <a:bodyPr>
                  <a:spAutoFit/>
                </a:bodyPr>
                <a:lstStyle>
                  <a:lvl1pPr marL="342900" indent="-342900" algn="l" rtl="0" eaLnBrk="0" fontAlgn="base" hangingPunct="0">
                    <a:spcBef>
                      <a:spcPct val="20000"/>
                    </a:spcBef>
                    <a:spcAft>
                      <a:spcPct val="0"/>
                    </a:spcAft>
                    <a:buClr>
                      <a:srgbClr val="CC0000"/>
                    </a:buClr>
                    <a:buSzPct val="120000"/>
                    <a:buFont typeface="Wingdings" panose="05000000000000000000" pitchFamily="2" charset="2"/>
                    <a:buChar char="F"/>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33CC33"/>
                    </a:buClr>
                    <a:buFont typeface="Wingdings" panose="05000000000000000000" pitchFamily="2" charset="2"/>
                    <a:buChar char="Ø"/>
                    <a:defRPr sz="2400">
                      <a:solidFill>
                        <a:schemeClr val="tx1"/>
                      </a:solidFill>
                      <a:latin typeface="+mn-lt"/>
                      <a:ea typeface="+mn-ea"/>
                    </a:defRPr>
                  </a:lvl2pPr>
                  <a:lvl3pPr marL="1143000" indent="-228600" algn="l" rtl="0" eaLnBrk="0" fontAlgn="base" hangingPunct="0">
                    <a:spcBef>
                      <a:spcPct val="20000"/>
                    </a:spcBef>
                    <a:spcAft>
                      <a:spcPct val="0"/>
                    </a:spcAft>
                    <a:buClr>
                      <a:schemeClr val="accent2"/>
                    </a:buClr>
                    <a:buFont typeface="Wingdings" panose="05000000000000000000" pitchFamily="2" charset="2"/>
                    <a:buChar char="l"/>
                    <a:defRPr sz="20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panose="05000000000000000000" pitchFamily="2" charset="2"/>
                    <a:buChar char="p"/>
                    <a:defRPr sz="2000">
                      <a:solidFill>
                        <a:schemeClr val="tx1"/>
                      </a:solidFill>
                      <a:latin typeface="+mn-lt"/>
                      <a:ea typeface="+mn-ea"/>
                    </a:defRPr>
                  </a:lvl4pPr>
                  <a:lvl5pPr marL="2057400" indent="-228600" algn="l" rtl="0" eaLnBrk="0" fontAlgn="base" hangingPunct="0">
                    <a:spcBef>
                      <a:spcPct val="20000"/>
                    </a:spcBef>
                    <a:spcAft>
                      <a:spcPct val="0"/>
                    </a:spcAft>
                    <a:buSzPct val="80000"/>
                    <a:buFont typeface="Wingdings" panose="05000000000000000000" pitchFamily="2" charset="2"/>
                    <a:buChar char="u"/>
                    <a:defRPr sz="2000">
                      <a:solidFill>
                        <a:schemeClr val="tx1"/>
                      </a:solidFill>
                      <a:latin typeface="+mn-lt"/>
                      <a:ea typeface="+mn-ea"/>
                    </a:defRPr>
                  </a:lvl5pPr>
                </a:lstStyle>
                <a:p>
                  <a:pPr marL="0" indent="0" eaLnBrk="1" hangingPunct="1">
                    <a:spcBef>
                      <a:spcPct val="0"/>
                    </a:spcBef>
                    <a:buClrTx/>
                    <a:buSzTx/>
                    <a:buNone/>
                  </a:pPr>
                  <a:endParaRPr lang="en-US" altLang="zh-CN" sz="1200" b="1" dirty="0">
                    <a:solidFill>
                      <a:srgbClr val="0070C0"/>
                    </a:solidFill>
                    <a:ea typeface="楷体_GB2312" pitchFamily="49" charset="-122"/>
                  </a:endParaRPr>
                </a:p>
              </p:txBody>
            </p:sp>
          </p:grpSp>
          <p:pic>
            <p:nvPicPr>
              <p:cNvPr id="10" name="Picture 22">
                <a:extLst>
                  <a:ext uri="{FF2B5EF4-FFF2-40B4-BE49-F238E27FC236}">
                    <a16:creationId xmlns:a16="http://schemas.microsoft.com/office/drawing/2014/main" id="{02A9573C-2786-28A7-88B9-429BAC97883A}"/>
                  </a:ext>
                </a:extLst>
              </p:cNvPr>
              <p:cNvPicPr>
                <a:picLocks noChangeAspect="1"/>
              </p:cNvPicPr>
              <p:nvPr>
                <p:custDataLst>
                  <p:tags r:id="rId5"/>
                </p:custDataLst>
              </p:nvPr>
            </p:nvPicPr>
            <p:blipFill>
              <a:blip r:embed="rId14"/>
              <a:stretch>
                <a:fillRect/>
              </a:stretch>
            </p:blipFill>
            <p:spPr>
              <a:xfrm>
                <a:off x="6371682" y="3357998"/>
                <a:ext cx="1292387" cy="1034754"/>
              </a:xfrm>
              <a:prstGeom prst="rect">
                <a:avLst/>
              </a:prstGeom>
              <a:noFill/>
              <a:ln w="9525">
                <a:noFill/>
              </a:ln>
            </p:spPr>
          </p:pic>
        </p:grpSp>
      </p:grpSp>
      <p:sp>
        <p:nvSpPr>
          <p:cNvPr id="15" name="标题 1">
            <a:extLst>
              <a:ext uri="{FF2B5EF4-FFF2-40B4-BE49-F238E27FC236}">
                <a16:creationId xmlns:a16="http://schemas.microsoft.com/office/drawing/2014/main" id="{0602B8AE-81BF-9C46-F002-2F91ABFC4543}"/>
              </a:ext>
            </a:extLst>
          </p:cNvPr>
          <p:cNvSpPr txBox="1"/>
          <p:nvPr>
            <p:custDataLst>
              <p:tags r:id="rId2"/>
            </p:custDataLst>
          </p:nvPr>
        </p:nvSpPr>
        <p:spPr bwMode="auto">
          <a:xfrm>
            <a:off x="408" y="735547"/>
            <a:ext cx="5867736" cy="32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lstStyle>
            <a:lvl1pPr algn="ctr" rtl="0" eaLnBrk="1" fontAlgn="base" hangingPunct="1">
              <a:spcBef>
                <a:spcPct val="0"/>
              </a:spcBef>
              <a:spcAft>
                <a:spcPct val="0"/>
              </a:spcAft>
              <a:defRPr sz="3200" kern="1200">
                <a:solidFill>
                  <a:schemeClr val="tx2"/>
                </a:solidFill>
                <a:latin typeface="+mj-lt"/>
                <a:ea typeface="+mj-ea"/>
                <a:cs typeface="+mj-cs"/>
              </a:defRPr>
            </a:lvl1pPr>
            <a:lvl2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2pPr>
            <a:lvl3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3pPr>
            <a:lvl4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4pPr>
            <a:lvl5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5pPr>
            <a:lvl6pPr marL="4572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6pPr>
            <a:lvl7pPr marL="9144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7pPr>
            <a:lvl8pPr marL="13716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8pPr>
            <a:lvl9pPr marL="18288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9pPr>
          </a:lstStyle>
          <a:p>
            <a:pPr marL="0" lvl="1" algn="l"/>
            <a:endParaRPr lang="en-US" altLang="zh-CN" sz="2100" kern="0" dirty="0">
              <a:solidFill>
                <a:schemeClr val="tx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16" name="表格 16">
            <a:extLst>
              <a:ext uri="{FF2B5EF4-FFF2-40B4-BE49-F238E27FC236}">
                <a16:creationId xmlns:a16="http://schemas.microsoft.com/office/drawing/2014/main" id="{3A9029B6-848D-A01F-4ED2-69C1FE959BD3}"/>
              </a:ext>
            </a:extLst>
          </p:cNvPr>
          <p:cNvGraphicFramePr>
            <a:graphicFrameLocks noGrp="1"/>
          </p:cNvGraphicFramePr>
          <p:nvPr>
            <p:custDataLst>
              <p:tags r:id="rId3"/>
            </p:custDataLst>
            <p:extLst>
              <p:ext uri="{D42A27DB-BD31-4B8C-83A1-F6EECF244321}">
                <p14:modId xmlns:p14="http://schemas.microsoft.com/office/powerpoint/2010/main" val="2086215525"/>
              </p:ext>
            </p:extLst>
          </p:nvPr>
        </p:nvGraphicFramePr>
        <p:xfrm>
          <a:off x="246300" y="4025524"/>
          <a:ext cx="8542345" cy="882254"/>
        </p:xfrm>
        <a:graphic>
          <a:graphicData uri="http://schemas.openxmlformats.org/drawingml/2006/table">
            <a:tbl>
              <a:tblPr/>
              <a:tblGrid>
                <a:gridCol w="1403030">
                  <a:extLst>
                    <a:ext uri="{9D8B030D-6E8A-4147-A177-3AD203B41FA5}">
                      <a16:colId xmlns:a16="http://schemas.microsoft.com/office/drawing/2014/main" val="20000"/>
                    </a:ext>
                  </a:extLst>
                </a:gridCol>
                <a:gridCol w="614602">
                  <a:extLst>
                    <a:ext uri="{9D8B030D-6E8A-4147-A177-3AD203B41FA5}">
                      <a16:colId xmlns:a16="http://schemas.microsoft.com/office/drawing/2014/main" val="20001"/>
                    </a:ext>
                  </a:extLst>
                </a:gridCol>
                <a:gridCol w="650299">
                  <a:extLst>
                    <a:ext uri="{9D8B030D-6E8A-4147-A177-3AD203B41FA5}">
                      <a16:colId xmlns:a16="http://schemas.microsoft.com/office/drawing/2014/main" val="20002"/>
                    </a:ext>
                  </a:extLst>
                </a:gridCol>
                <a:gridCol w="942079">
                  <a:extLst>
                    <a:ext uri="{9D8B030D-6E8A-4147-A177-3AD203B41FA5}">
                      <a16:colId xmlns:a16="http://schemas.microsoft.com/office/drawing/2014/main" val="20003"/>
                    </a:ext>
                  </a:extLst>
                </a:gridCol>
                <a:gridCol w="1176435">
                  <a:extLst>
                    <a:ext uri="{9D8B030D-6E8A-4147-A177-3AD203B41FA5}">
                      <a16:colId xmlns:a16="http://schemas.microsoft.com/office/drawing/2014/main" val="20004"/>
                    </a:ext>
                  </a:extLst>
                </a:gridCol>
                <a:gridCol w="782221">
                  <a:extLst>
                    <a:ext uri="{9D8B030D-6E8A-4147-A177-3AD203B41FA5}">
                      <a16:colId xmlns:a16="http://schemas.microsoft.com/office/drawing/2014/main" val="20005"/>
                    </a:ext>
                  </a:extLst>
                </a:gridCol>
                <a:gridCol w="1446487">
                  <a:extLst>
                    <a:ext uri="{9D8B030D-6E8A-4147-A177-3AD203B41FA5}">
                      <a16:colId xmlns:a16="http://schemas.microsoft.com/office/drawing/2014/main" val="20006"/>
                    </a:ext>
                  </a:extLst>
                </a:gridCol>
                <a:gridCol w="1527192">
                  <a:extLst>
                    <a:ext uri="{9D8B030D-6E8A-4147-A177-3AD203B41FA5}">
                      <a16:colId xmlns:a16="http://schemas.microsoft.com/office/drawing/2014/main" val="20007"/>
                    </a:ext>
                  </a:extLst>
                </a:gridCol>
              </a:tblGrid>
              <a:tr h="625079">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Laser wavelength</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um/nm</a:t>
                      </a:r>
                    </a:p>
                  </a:txBody>
                  <a:tcPr marL="0" marR="0" marT="0" marB="1"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Type</a:t>
                      </a:r>
                    </a:p>
                  </a:txBody>
                  <a:tcPr marL="0" marR="0" marT="0" marB="1" anchor="ctr" horzOverflow="overflow">
                    <a:lnL w="12700" cap="flat" cmpd="sng" algn="ctr">
                      <a:solidFill>
                        <a:srgbClr val="08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Power</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/W</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Duration</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/fs</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Frequency</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/Hz</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Single Pulse</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/J</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Gamma</a:t>
                      </a:r>
                      <a:r>
                        <a:rPr kumimoji="0" lang="zh-CN" altLang="en-US"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 </a:t>
                      </a: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Energy</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a:t>
                      </a: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MeV</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Gamma flus</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photons/s</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800nm </a:t>
                      </a:r>
                    </a:p>
                  </a:txBody>
                  <a:tcPr marL="0" marR="0" marT="0" marB="1"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Puls</a:t>
                      </a:r>
                    </a:p>
                  </a:txBody>
                  <a:tcPr marL="0" marR="0" marT="0" marB="1" anchor="ctr" horzOverflow="overflow">
                    <a:lnL w="12700" cap="flat" cmpd="sng" algn="ctr">
                      <a:solidFill>
                        <a:srgbClr val="08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50</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10</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5</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1277.4</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lvl1pPr eaLnBrk="0" hangingPunct="0">
                        <a:spcBef>
                          <a:spcPct val="20000"/>
                        </a:spcBef>
                        <a:buClr>
                          <a:srgbClr val="CC0000"/>
                        </a:buClr>
                        <a:buSzPct val="120000"/>
                        <a:buFont typeface="Wingdings" panose="05000000000000000000" pitchFamily="2" charset="2"/>
                        <a:defRPr sz="2400">
                          <a:solidFill>
                            <a:schemeClr val="tx1"/>
                          </a:solidFill>
                          <a:latin typeface="Arial" panose="020B0604020202020204" pitchFamily="34" charset="0"/>
                          <a:ea typeface="黑体" panose="02010609060101010101" pitchFamily="49" charset="-122"/>
                        </a:defRPr>
                      </a:lvl1pPr>
                      <a:lvl2pPr marL="742950" indent="-285750" eaLnBrk="0" hangingPunct="0">
                        <a:spcBef>
                          <a:spcPct val="20000"/>
                        </a:spcBef>
                        <a:buClr>
                          <a:srgbClr val="33CC33"/>
                        </a:buClr>
                        <a:buFont typeface="Wingdings" panose="05000000000000000000" pitchFamily="2" charset="2"/>
                        <a:defRPr sz="2000">
                          <a:solidFill>
                            <a:schemeClr val="tx1"/>
                          </a:solidFill>
                          <a:latin typeface="Arial" panose="020B0604020202020204" pitchFamily="34" charset="0"/>
                          <a:ea typeface="黑体" panose="02010609060101010101" pitchFamily="49" charset="-122"/>
                        </a:defRPr>
                      </a:lvl2pPr>
                      <a:lvl3pPr marL="1143000" indent="-228600" eaLnBrk="0" hangingPunct="0">
                        <a:spcBef>
                          <a:spcPct val="20000"/>
                        </a:spcBef>
                        <a:buClr>
                          <a:schemeClr val="accent2"/>
                        </a:buClr>
                        <a:buFont typeface="Wingdings" panose="05000000000000000000" pitchFamily="2" charset="2"/>
                        <a:defRPr>
                          <a:solidFill>
                            <a:schemeClr val="tx1"/>
                          </a:solidFill>
                          <a:latin typeface="Arial" panose="020B0604020202020204" pitchFamily="34" charset="0"/>
                          <a:ea typeface="黑体" panose="02010609060101010101" pitchFamily="49" charset="-122"/>
                        </a:defRPr>
                      </a:lvl3pPr>
                      <a:lvl4pPr marL="1600200" indent="-228600" eaLnBrk="0" hangingPunct="0">
                        <a:spcBef>
                          <a:spcPct val="20000"/>
                        </a:spcBef>
                        <a:buSzPct val="9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4pPr>
                      <a:lvl5pPr marL="2057400" indent="-228600" eaLnBrk="0" hangingPunct="0">
                        <a:spcBef>
                          <a:spcPct val="20000"/>
                        </a:spcBef>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1.04×10</a:t>
                      </a:r>
                      <a:r>
                        <a:rPr kumimoji="0" lang="en-US" altLang="zh-CN" sz="1200" b="0" i="0" u="none" strike="noStrike" cap="none" normalizeH="0" baseline="30000" dirty="0">
                          <a:ln>
                            <a:noFill/>
                          </a:ln>
                          <a:solidFill>
                            <a:schemeClr val="tx1"/>
                          </a:solidFill>
                          <a:effectLst/>
                          <a:latin typeface="Calibri" panose="020F0502020204030204" pitchFamily="34" charset="0"/>
                          <a:ea typeface="楷体_GB2312" pitchFamily="49" charset="-122"/>
                        </a:rPr>
                        <a:t>10</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bl>
          </a:graphicData>
        </a:graphic>
      </p:graphicFrame>
      <p:sp>
        <p:nvSpPr>
          <p:cNvPr id="17" name="文本框 19">
            <a:extLst>
              <a:ext uri="{FF2B5EF4-FFF2-40B4-BE49-F238E27FC236}">
                <a16:creationId xmlns:a16="http://schemas.microsoft.com/office/drawing/2014/main" id="{7C91B35D-A62E-37C0-CB8D-4F2A177E77FA}"/>
              </a:ext>
            </a:extLst>
          </p:cNvPr>
          <p:cNvSpPr txBox="1"/>
          <p:nvPr/>
        </p:nvSpPr>
        <p:spPr>
          <a:xfrm>
            <a:off x="1291124" y="3088950"/>
            <a:ext cx="1127233" cy="230832"/>
          </a:xfrm>
          <a:prstGeom prst="rect">
            <a:avLst/>
          </a:prstGeom>
          <a:solidFill>
            <a:schemeClr val="bg1"/>
          </a:solidFill>
        </p:spPr>
        <p:txBody>
          <a:bodyPr wrap="none" rtlCol="0">
            <a:spAutoFit/>
          </a:bodyPr>
          <a:lstStyle/>
          <a:p>
            <a:r>
              <a:rPr lang="en-US" altLang="zh-CN" sz="900" b="1" dirty="0">
                <a:latin typeface="+mn-ea"/>
              </a:rPr>
              <a:t>SHINE</a:t>
            </a:r>
            <a:r>
              <a:rPr lang="zh-CN" altLang="en-US" sz="900" b="1" dirty="0">
                <a:latin typeface="+mn-ea"/>
              </a:rPr>
              <a:t>加速器隧道</a:t>
            </a:r>
          </a:p>
        </p:txBody>
      </p:sp>
      <p:sp>
        <p:nvSpPr>
          <p:cNvPr id="18" name="文本框 20">
            <a:extLst>
              <a:ext uri="{FF2B5EF4-FFF2-40B4-BE49-F238E27FC236}">
                <a16:creationId xmlns:a16="http://schemas.microsoft.com/office/drawing/2014/main" id="{90C29586-D44D-EFE8-BCAC-7658A52DD600}"/>
              </a:ext>
            </a:extLst>
          </p:cNvPr>
          <p:cNvSpPr txBox="1"/>
          <p:nvPr/>
        </p:nvSpPr>
        <p:spPr>
          <a:xfrm>
            <a:off x="4036531" y="3599123"/>
            <a:ext cx="896399" cy="230832"/>
          </a:xfrm>
          <a:prstGeom prst="rect">
            <a:avLst/>
          </a:prstGeom>
          <a:solidFill>
            <a:schemeClr val="bg1"/>
          </a:solidFill>
        </p:spPr>
        <p:txBody>
          <a:bodyPr wrap="none" rtlCol="0">
            <a:spAutoFit/>
          </a:bodyPr>
          <a:lstStyle/>
          <a:p>
            <a:r>
              <a:rPr lang="en-US" altLang="zh-CN" sz="900" b="1" dirty="0">
                <a:latin typeface="+mn-ea"/>
              </a:rPr>
              <a:t>SHINE</a:t>
            </a:r>
            <a:r>
              <a:rPr lang="zh-CN" altLang="en-US" sz="900" b="1" dirty="0">
                <a:latin typeface="+mn-ea"/>
              </a:rPr>
              <a:t>实验区</a:t>
            </a:r>
          </a:p>
        </p:txBody>
      </p:sp>
    </p:spTree>
    <p:extLst>
      <p:ext uri="{BB962C8B-B14F-4D97-AF65-F5344CB8AC3E}">
        <p14:creationId xmlns:p14="http://schemas.microsoft.com/office/powerpoint/2010/main" val="2571889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0293-284C-CFA0-E904-957AFF6582DC}"/>
              </a:ext>
            </a:extLst>
          </p:cNvPr>
          <p:cNvSpPr>
            <a:spLocks noGrp="1"/>
          </p:cNvSpPr>
          <p:nvPr>
            <p:ph type="title"/>
          </p:nvPr>
        </p:nvSpPr>
        <p:spPr/>
        <p:txBody>
          <a:bodyPr/>
          <a:lstStyle/>
          <a:p>
            <a:pPr marL="0" lvl="1" algn="l"/>
            <a:r>
              <a:rPr lang="en-US" altLang="zh-CN" sz="2800" kern="0" dirty="0">
                <a:solidFill>
                  <a:schemeClr val="tx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Model III: X-ray from SHINE + Electron</a:t>
            </a:r>
            <a:endParaRPr lang="zh-CN" altLang="en-US" sz="2800" kern="0" dirty="0">
              <a:solidFill>
                <a:schemeClr val="tx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Slide Number Placeholder 2">
            <a:extLst>
              <a:ext uri="{FF2B5EF4-FFF2-40B4-BE49-F238E27FC236}">
                <a16:creationId xmlns:a16="http://schemas.microsoft.com/office/drawing/2014/main" id="{4942C2B4-07CD-4781-15EE-68198B8B2FB9}"/>
              </a:ext>
            </a:extLst>
          </p:cNvPr>
          <p:cNvSpPr>
            <a:spLocks noGrp="1"/>
          </p:cNvSpPr>
          <p:nvPr>
            <p:ph type="sldNum" sz="quarter" idx="12"/>
          </p:nvPr>
        </p:nvSpPr>
        <p:spPr/>
        <p:txBody>
          <a:bodyPr/>
          <a:lstStyle/>
          <a:p>
            <a:pPr>
              <a:defRPr/>
            </a:pPr>
            <a:fld id="{E23FAEE1-48F5-4D69-BDD0-B496C360245A}" type="slidenum">
              <a:rPr lang="en-US" altLang="zh-CN" smtClean="0"/>
              <a:pPr>
                <a:defRPr/>
              </a:pPr>
              <a:t>42</a:t>
            </a:fld>
            <a:r>
              <a:rPr lang="zh-CN" altLang="en-US"/>
              <a:t> </a:t>
            </a:r>
            <a:endParaRPr lang="en-US" altLang="zh-CN" dirty="0"/>
          </a:p>
        </p:txBody>
      </p:sp>
      <p:pic>
        <p:nvPicPr>
          <p:cNvPr id="4" name="Picture 2">
            <a:extLst>
              <a:ext uri="{FF2B5EF4-FFF2-40B4-BE49-F238E27FC236}">
                <a16:creationId xmlns:a16="http://schemas.microsoft.com/office/drawing/2014/main" id="{DCDD2D9C-5495-5513-E135-8520BC0F3872}"/>
              </a:ext>
            </a:extLst>
          </p:cNvPr>
          <p:cNvPicPr>
            <a:picLocks noChangeAspect="1"/>
          </p:cNvPicPr>
          <p:nvPr>
            <p:custDataLst>
              <p:tags r:id="rId1"/>
            </p:custDataLst>
          </p:nvPr>
        </p:nvPicPr>
        <p:blipFill>
          <a:blip r:embed="rId7"/>
          <a:srcRect l="15015" t="23637" r="22325" b="20668"/>
          <a:stretch>
            <a:fillRect/>
          </a:stretch>
        </p:blipFill>
        <p:spPr>
          <a:xfrm>
            <a:off x="270571" y="1057499"/>
            <a:ext cx="5399999" cy="2700000"/>
          </a:xfrm>
          <a:prstGeom prst="rect">
            <a:avLst/>
          </a:prstGeom>
          <a:noFill/>
          <a:ln w="9525">
            <a:noFill/>
          </a:ln>
        </p:spPr>
      </p:pic>
      <p:grpSp>
        <p:nvGrpSpPr>
          <p:cNvPr id="5" name="组合 19">
            <a:extLst>
              <a:ext uri="{FF2B5EF4-FFF2-40B4-BE49-F238E27FC236}">
                <a16:creationId xmlns:a16="http://schemas.microsoft.com/office/drawing/2014/main" id="{B4CBADB7-5040-5049-98BC-C6A5F7C20429}"/>
              </a:ext>
            </a:extLst>
          </p:cNvPr>
          <p:cNvGrpSpPr/>
          <p:nvPr/>
        </p:nvGrpSpPr>
        <p:grpSpPr>
          <a:xfrm>
            <a:off x="5940733" y="945694"/>
            <a:ext cx="2625329" cy="2700000"/>
            <a:chOff x="5429256" y="1071546"/>
            <a:chExt cx="3500462" cy="3771376"/>
          </a:xfrm>
        </p:grpSpPr>
        <p:pic>
          <p:nvPicPr>
            <p:cNvPr id="6" name="Picture 5" descr="higs">
              <a:extLst>
                <a:ext uri="{FF2B5EF4-FFF2-40B4-BE49-F238E27FC236}">
                  <a16:creationId xmlns:a16="http://schemas.microsoft.com/office/drawing/2014/main" id="{3042604F-B4D4-6917-CD2F-3D0F0D461F91}"/>
                </a:ext>
              </a:extLst>
            </p:cNvPr>
            <p:cNvPicPr>
              <a:picLocks noChangeAspect="1"/>
            </p:cNvPicPr>
            <p:nvPr>
              <p:custDataLst>
                <p:tags r:id="rId4"/>
              </p:custDataLst>
            </p:nvPr>
          </p:nvPicPr>
          <p:blipFill>
            <a:blip r:embed="rId8"/>
            <a:stretch>
              <a:fillRect/>
            </a:stretch>
          </p:blipFill>
          <p:spPr>
            <a:xfrm>
              <a:off x="5492846" y="1071546"/>
              <a:ext cx="3436872" cy="1857388"/>
            </a:xfrm>
            <a:prstGeom prst="rect">
              <a:avLst/>
            </a:prstGeom>
            <a:noFill/>
            <a:ln w="9525">
              <a:noFill/>
            </a:ln>
          </p:spPr>
        </p:pic>
        <p:pic>
          <p:nvPicPr>
            <p:cNvPr id="7" name="图片 1065">
              <a:extLst>
                <a:ext uri="{FF2B5EF4-FFF2-40B4-BE49-F238E27FC236}">
                  <a16:creationId xmlns:a16="http://schemas.microsoft.com/office/drawing/2014/main" id="{001DCBB0-BDD6-4612-7B8F-9DC63F248E4B}"/>
                </a:ext>
              </a:extLst>
            </p:cNvPr>
            <p:cNvPicPr>
              <a:picLocks noChangeAspect="1"/>
            </p:cNvPicPr>
            <p:nvPr>
              <p:custDataLst>
                <p:tags r:id="rId5"/>
              </p:custDataLst>
            </p:nvPr>
          </p:nvPicPr>
          <p:blipFill>
            <a:blip r:embed="rId9"/>
            <a:srcRect b="36797"/>
            <a:stretch>
              <a:fillRect/>
            </a:stretch>
          </p:blipFill>
          <p:spPr>
            <a:xfrm>
              <a:off x="5429256" y="3071810"/>
              <a:ext cx="3500462" cy="1771112"/>
            </a:xfrm>
            <a:prstGeom prst="rect">
              <a:avLst/>
            </a:prstGeom>
            <a:noFill/>
            <a:ln w="9525">
              <a:noFill/>
            </a:ln>
          </p:spPr>
        </p:pic>
      </p:grpSp>
      <p:sp>
        <p:nvSpPr>
          <p:cNvPr id="8" name="标题 1">
            <a:extLst>
              <a:ext uri="{FF2B5EF4-FFF2-40B4-BE49-F238E27FC236}">
                <a16:creationId xmlns:a16="http://schemas.microsoft.com/office/drawing/2014/main" id="{B9984ACD-57F0-CAE5-EC14-93E58F135816}"/>
              </a:ext>
            </a:extLst>
          </p:cNvPr>
          <p:cNvSpPr txBox="1"/>
          <p:nvPr>
            <p:custDataLst>
              <p:tags r:id="rId2"/>
            </p:custDataLst>
          </p:nvPr>
        </p:nvSpPr>
        <p:spPr bwMode="auto">
          <a:xfrm>
            <a:off x="408" y="735547"/>
            <a:ext cx="5219664" cy="32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lstStyle>
            <a:lvl1pPr algn="ctr" rtl="0" eaLnBrk="1" fontAlgn="base" hangingPunct="1">
              <a:spcBef>
                <a:spcPct val="0"/>
              </a:spcBef>
              <a:spcAft>
                <a:spcPct val="0"/>
              </a:spcAft>
              <a:defRPr sz="3200" kern="1200">
                <a:solidFill>
                  <a:schemeClr val="tx2"/>
                </a:solidFill>
                <a:latin typeface="+mj-lt"/>
                <a:ea typeface="+mj-ea"/>
                <a:cs typeface="+mj-cs"/>
              </a:defRPr>
            </a:lvl1pPr>
            <a:lvl2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2pPr>
            <a:lvl3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3pPr>
            <a:lvl4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4pPr>
            <a:lvl5pPr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5pPr>
            <a:lvl6pPr marL="4572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6pPr>
            <a:lvl7pPr marL="9144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7pPr>
            <a:lvl8pPr marL="13716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8pPr>
            <a:lvl9pPr marL="1828800" algn="ctr" rtl="0" eaLnBrk="1" fontAlgn="base" hangingPunct="1">
              <a:spcBef>
                <a:spcPct val="0"/>
              </a:spcBef>
              <a:spcAft>
                <a:spcPct val="0"/>
              </a:spcAft>
              <a:defRPr sz="3200">
                <a:solidFill>
                  <a:schemeClr val="tx2"/>
                </a:solidFill>
                <a:latin typeface="Arial" panose="020B0604020202020204" pitchFamily="34" charset="0"/>
                <a:ea typeface="方正大黑简体" pitchFamily="2" charset="-122"/>
              </a:defRPr>
            </a:lvl9pPr>
          </a:lstStyle>
          <a:p>
            <a:pPr marL="0" lvl="1" algn="l"/>
            <a:endParaRPr lang="zh-CN" altLang="en-US" sz="2100" kern="0" dirty="0">
              <a:solidFill>
                <a:schemeClr val="tx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9" name="表格 10">
            <a:extLst>
              <a:ext uri="{FF2B5EF4-FFF2-40B4-BE49-F238E27FC236}">
                <a16:creationId xmlns:a16="http://schemas.microsoft.com/office/drawing/2014/main" id="{A7A1CF53-C8F2-62D5-8C8A-030165A1F786}"/>
              </a:ext>
            </a:extLst>
          </p:cNvPr>
          <p:cNvGraphicFramePr>
            <a:graphicFrameLocks noGrp="1"/>
          </p:cNvGraphicFramePr>
          <p:nvPr>
            <p:custDataLst>
              <p:tags r:id="rId3"/>
            </p:custDataLst>
            <p:extLst>
              <p:ext uri="{D42A27DB-BD31-4B8C-83A1-F6EECF244321}">
                <p14:modId xmlns:p14="http://schemas.microsoft.com/office/powerpoint/2010/main" val="3317024326"/>
              </p:ext>
            </p:extLst>
          </p:nvPr>
        </p:nvGraphicFramePr>
        <p:xfrm>
          <a:off x="214741" y="3916597"/>
          <a:ext cx="8677741" cy="1139429"/>
        </p:xfrm>
        <a:graphic>
          <a:graphicData uri="http://schemas.openxmlformats.org/drawingml/2006/table">
            <a:tbl>
              <a:tblPr/>
              <a:tblGrid>
                <a:gridCol w="1425268">
                  <a:extLst>
                    <a:ext uri="{9D8B030D-6E8A-4147-A177-3AD203B41FA5}">
                      <a16:colId xmlns:a16="http://schemas.microsoft.com/office/drawing/2014/main" val="20000"/>
                    </a:ext>
                  </a:extLst>
                </a:gridCol>
                <a:gridCol w="624344">
                  <a:extLst>
                    <a:ext uri="{9D8B030D-6E8A-4147-A177-3AD203B41FA5}">
                      <a16:colId xmlns:a16="http://schemas.microsoft.com/office/drawing/2014/main" val="20001"/>
                    </a:ext>
                  </a:extLst>
                </a:gridCol>
                <a:gridCol w="660605">
                  <a:extLst>
                    <a:ext uri="{9D8B030D-6E8A-4147-A177-3AD203B41FA5}">
                      <a16:colId xmlns:a16="http://schemas.microsoft.com/office/drawing/2014/main" val="20002"/>
                    </a:ext>
                  </a:extLst>
                </a:gridCol>
                <a:gridCol w="957011">
                  <a:extLst>
                    <a:ext uri="{9D8B030D-6E8A-4147-A177-3AD203B41FA5}">
                      <a16:colId xmlns:a16="http://schemas.microsoft.com/office/drawing/2014/main" val="20003"/>
                    </a:ext>
                  </a:extLst>
                </a:gridCol>
                <a:gridCol w="1195082">
                  <a:extLst>
                    <a:ext uri="{9D8B030D-6E8A-4147-A177-3AD203B41FA5}">
                      <a16:colId xmlns:a16="http://schemas.microsoft.com/office/drawing/2014/main" val="20004"/>
                    </a:ext>
                  </a:extLst>
                </a:gridCol>
                <a:gridCol w="794619">
                  <a:extLst>
                    <a:ext uri="{9D8B030D-6E8A-4147-A177-3AD203B41FA5}">
                      <a16:colId xmlns:a16="http://schemas.microsoft.com/office/drawing/2014/main" val="20005"/>
                    </a:ext>
                  </a:extLst>
                </a:gridCol>
                <a:gridCol w="1469414">
                  <a:extLst>
                    <a:ext uri="{9D8B030D-6E8A-4147-A177-3AD203B41FA5}">
                      <a16:colId xmlns:a16="http://schemas.microsoft.com/office/drawing/2014/main" val="20006"/>
                    </a:ext>
                  </a:extLst>
                </a:gridCol>
                <a:gridCol w="1551398">
                  <a:extLst>
                    <a:ext uri="{9D8B030D-6E8A-4147-A177-3AD203B41FA5}">
                      <a16:colId xmlns:a16="http://schemas.microsoft.com/office/drawing/2014/main" val="20007"/>
                    </a:ext>
                  </a:extLst>
                </a:gridCol>
              </a:tblGrid>
              <a:tr h="62507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Laser wavelength</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um/nm</a:t>
                      </a:r>
                    </a:p>
                  </a:txBody>
                  <a:tcPr marL="0" marR="0" marT="0" marB="1"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Type</a:t>
                      </a:r>
                    </a:p>
                  </a:txBody>
                  <a:tcPr marL="0" marR="0" marT="0" marB="1" anchor="ctr" horzOverflow="overflow">
                    <a:lnL w="12700" cap="flat" cmpd="sng" algn="ctr">
                      <a:solidFill>
                        <a:srgbClr val="08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Power</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/W</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Duration</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/fs</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Frequency</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/Hz</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u="none" strike="noStrike" cap="none" normalizeH="0" baseline="0" dirty="0">
                          <a:ln>
                            <a:noFill/>
                          </a:ln>
                          <a:effectLst>
                            <a:outerShdw blurRad="38100" dist="38100" dir="2700000" algn="tl">
                              <a:srgbClr val="C0C0C0"/>
                            </a:outerShdw>
                          </a:effectLst>
                          <a:latin typeface="Calibri" panose="020F0502020204030204" pitchFamily="34" charset="0"/>
                          <a:cs typeface="Calibri" panose="020F0502020204030204" pitchFamily="34" charset="0"/>
                        </a:rPr>
                        <a:t>Photons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u="none" strike="noStrike" cap="none" normalizeH="0" baseline="0" dirty="0">
                          <a:ln>
                            <a:noFill/>
                          </a:ln>
                          <a:effectLst>
                            <a:outerShdw blurRad="38100" dist="38100" dir="2700000" algn="tl">
                              <a:srgbClr val="C0C0C0"/>
                            </a:outerShdw>
                          </a:effectLst>
                          <a:latin typeface="Calibri" panose="020F0502020204030204" pitchFamily="34" charset="0"/>
                          <a:cs typeface="Calibri" panose="020F0502020204030204" pitchFamily="34" charset="0"/>
                        </a:rPr>
                        <a:t>/Pulse</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Gamma</a:t>
                      </a:r>
                      <a:r>
                        <a:rPr kumimoji="0" lang="zh-CN" altLang="en-US"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 </a:t>
                      </a: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Energy</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sym typeface="Symbol" panose="05050102010706020507" pitchFamily="18" charset="2"/>
                        </a:rPr>
                        <a:t>/</a:t>
                      </a: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MeV</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Gamma flus</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chemeClr val="tx1"/>
                          </a:solidFill>
                          <a:effectLst>
                            <a:outerShdw blurRad="38100" dist="38100" dir="2700000" algn="tl">
                              <a:srgbClr val="C0C0C0"/>
                            </a:outerShdw>
                          </a:effectLst>
                          <a:latin typeface="Calibri" panose="020F0502020204030204" pitchFamily="34" charset="0"/>
                          <a:ea typeface="楷体_GB2312" pitchFamily="49" charset="-122"/>
                        </a:rPr>
                        <a:t>photons/s/W</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0.1keV@FEL</a:t>
                      </a:r>
                    </a:p>
                  </a:txBody>
                  <a:tcPr marL="0" marR="0" marT="0" marB="1"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Puls</a:t>
                      </a:r>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楷体_GB2312" pitchFamily="49" charset="-122"/>
                        <a:cs typeface="Calibri" panose="020F0502020204030204" pitchFamily="34" charset="0"/>
                      </a:endParaRPr>
                    </a:p>
                  </a:txBody>
                  <a:tcPr marL="0" marR="0" marT="0" marB="1" anchor="ctr" horzOverflow="overflow">
                    <a:lnL w="12700" cap="flat" cmpd="sng" algn="ctr">
                      <a:solidFill>
                        <a:srgbClr val="08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30</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u="none" strike="noStrike" cap="none" normalizeH="0" baseline="0" dirty="0">
                          <a:ln>
                            <a:noFill/>
                          </a:ln>
                          <a:effectLst/>
                          <a:latin typeface="Calibri" panose="020F0502020204030204" pitchFamily="34" charset="0"/>
                          <a:cs typeface="Calibri" panose="020F0502020204030204" pitchFamily="34" charset="0"/>
                        </a:rPr>
                        <a:t>10</a:t>
                      </a:r>
                      <a:r>
                        <a:rPr kumimoji="0" lang="en-US" altLang="zh-CN" sz="1200" u="none" strike="noStrike" cap="none" normalizeH="0" baseline="30000" dirty="0">
                          <a:ln>
                            <a:noFill/>
                          </a:ln>
                          <a:effectLst/>
                          <a:latin typeface="Calibri" panose="020F0502020204030204" pitchFamily="34" charset="0"/>
                          <a:cs typeface="Calibri" panose="020F0502020204030204" pitchFamily="34" charset="0"/>
                        </a:rPr>
                        <a:t>6</a:t>
                      </a:r>
                      <a:endParaRPr kumimoji="0" lang="en-US" altLang="zh-CN" sz="1200" b="0" i="0" u="none" strike="noStrike" cap="none" normalizeH="0" baseline="30000" dirty="0">
                        <a:ln>
                          <a:noFill/>
                        </a:ln>
                        <a:solidFill>
                          <a:schemeClr val="tx1"/>
                        </a:solidFill>
                        <a:effectLst/>
                        <a:latin typeface="Calibri" panose="020F0502020204030204" pitchFamily="34" charset="0"/>
                        <a:ea typeface="楷体_GB2312" pitchFamily="49" charset="-122"/>
                        <a:cs typeface="Calibri" panose="020F0502020204030204" pitchFamily="34" charset="0"/>
                      </a:endParaRP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u="none" strike="noStrike" cap="none" normalizeH="0" baseline="0" dirty="0">
                          <a:ln>
                            <a:noFill/>
                          </a:ln>
                          <a:effectLst/>
                          <a:latin typeface="Calibri" panose="020F0502020204030204" pitchFamily="34" charset="0"/>
                          <a:cs typeface="Calibri" panose="020F0502020204030204" pitchFamily="34" charset="0"/>
                        </a:rPr>
                        <a:t>10</a:t>
                      </a:r>
                      <a:r>
                        <a:rPr kumimoji="0" lang="en-US" altLang="zh-CN" sz="1200" u="none" strike="noStrike" cap="none" normalizeH="0" baseline="30000" dirty="0">
                          <a:ln>
                            <a:noFill/>
                          </a:ln>
                          <a:effectLst/>
                          <a:latin typeface="Calibri" panose="020F0502020204030204" pitchFamily="34" charset="0"/>
                          <a:cs typeface="Calibri" panose="020F0502020204030204" pitchFamily="34" charset="0"/>
                        </a:rPr>
                        <a:t>13</a:t>
                      </a:r>
                      <a:endParaRPr kumimoji="0" lang="en-US" altLang="zh-CN" sz="1200" b="0" i="0" u="none" strike="noStrike" cap="none" normalizeH="0" baseline="30000" dirty="0">
                        <a:ln>
                          <a:noFill/>
                        </a:ln>
                        <a:solidFill>
                          <a:schemeClr val="tx1"/>
                        </a:solidFill>
                        <a:effectLst/>
                        <a:latin typeface="Calibri" panose="020F0502020204030204" pitchFamily="34" charset="0"/>
                        <a:ea typeface="楷体_GB2312" pitchFamily="49" charset="-122"/>
                        <a:cs typeface="Calibri" panose="020F0502020204030204" pitchFamily="34" charset="0"/>
                      </a:endParaRP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12700" cap="flat" cmpd="sng" algn="ctr">
                      <a:noFill/>
                      <a:prstDash val="solid"/>
                      <a:round/>
                      <a:headEnd type="none" w="med" len="med"/>
                      <a:tailEnd type="none" w="med" len="me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7398.6</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1.04×10</a:t>
                      </a:r>
                      <a:r>
                        <a:rPr kumimoji="0" lang="en-US" altLang="zh-CN" sz="1200" b="0" i="0" u="none" strike="noStrike" cap="none" normalizeH="0" baseline="30000" dirty="0">
                          <a:ln>
                            <a:noFill/>
                          </a:ln>
                          <a:solidFill>
                            <a:schemeClr val="tx1"/>
                          </a:solidFill>
                          <a:effectLst/>
                          <a:latin typeface="Calibri" panose="020F0502020204030204" pitchFamily="34" charset="0"/>
                          <a:ea typeface="楷体_GB2312" pitchFamily="49" charset="-122"/>
                        </a:rPr>
                        <a:t>8</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r h="2571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solidFill>
                          <a:effectLst/>
                          <a:latin typeface="Calibri" panose="020F0502020204030204" pitchFamily="34" charset="0"/>
                          <a:ea typeface="楷体_GB2312" pitchFamily="49" charset="-122"/>
                        </a:rPr>
                        <a:t>1.0keV@FEL</a:t>
                      </a:r>
                    </a:p>
                  </a:txBody>
                  <a:tcPr marL="0" marR="0" marT="0" marB="1"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Puls</a:t>
                      </a:r>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楷体_GB2312" pitchFamily="49" charset="-122"/>
                        <a:cs typeface="Calibri" panose="020F0502020204030204" pitchFamily="34" charset="0"/>
                      </a:endParaRPr>
                    </a:p>
                  </a:txBody>
                  <a:tcPr marL="0" marR="0" marT="0" marB="1" anchor="ctr" horzOverflow="overflow">
                    <a:lnL w="12700" cap="flat" cmpd="sng" algn="ctr">
                      <a:solidFill>
                        <a:srgbClr val="08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 </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3175">
                      <a:solidFill>
                        <a:schemeClr val="tx1"/>
                      </a:solidFill>
                      <a:prstDash val="soli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30</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u="none" strike="noStrike" cap="none" normalizeH="0" baseline="0" dirty="0">
                          <a:ln>
                            <a:noFill/>
                          </a:ln>
                          <a:effectLst/>
                          <a:latin typeface="Calibri" panose="020F0502020204030204" pitchFamily="34" charset="0"/>
                          <a:cs typeface="Calibri" panose="020F0502020204030204" pitchFamily="34" charset="0"/>
                        </a:rPr>
                        <a:t>10</a:t>
                      </a:r>
                      <a:r>
                        <a:rPr kumimoji="0" lang="en-US" altLang="zh-CN" sz="1200" u="none" strike="noStrike" cap="none" normalizeH="0" baseline="30000" dirty="0">
                          <a:ln>
                            <a:noFill/>
                          </a:ln>
                          <a:effectLst/>
                          <a:latin typeface="Calibri" panose="020F0502020204030204" pitchFamily="34" charset="0"/>
                          <a:cs typeface="Calibri" panose="020F0502020204030204" pitchFamily="34" charset="0"/>
                        </a:rPr>
                        <a:t>6</a:t>
                      </a:r>
                      <a:endParaRPr kumimoji="0" lang="en-US" altLang="zh-CN" sz="1200" b="0" i="0" u="none" strike="noStrike" cap="none" normalizeH="0" baseline="30000" dirty="0">
                        <a:ln>
                          <a:noFill/>
                        </a:ln>
                        <a:solidFill>
                          <a:schemeClr val="tx1"/>
                        </a:solidFill>
                        <a:effectLst/>
                        <a:latin typeface="Calibri" panose="020F0502020204030204" pitchFamily="34" charset="0"/>
                        <a:ea typeface="楷体_GB2312" pitchFamily="49" charset="-122"/>
                        <a:cs typeface="Calibri" panose="020F0502020204030204" pitchFamily="34" charset="0"/>
                      </a:endParaRP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u="none" strike="noStrike" cap="none" normalizeH="0" baseline="0" dirty="0">
                          <a:ln>
                            <a:noFill/>
                          </a:ln>
                          <a:effectLst/>
                          <a:latin typeface="Calibri" panose="020F0502020204030204" pitchFamily="34" charset="0"/>
                          <a:cs typeface="Calibri" panose="020F0502020204030204" pitchFamily="34" charset="0"/>
                        </a:rPr>
                        <a:t>10</a:t>
                      </a:r>
                      <a:r>
                        <a:rPr kumimoji="0" lang="en-US" altLang="zh-CN" sz="1200" u="none" strike="noStrike" cap="none" normalizeH="0" baseline="30000" dirty="0">
                          <a:ln>
                            <a:noFill/>
                          </a:ln>
                          <a:effectLst/>
                          <a:latin typeface="Calibri" panose="020F0502020204030204" pitchFamily="34" charset="0"/>
                          <a:cs typeface="Calibri" panose="020F0502020204030204" pitchFamily="34" charset="0"/>
                        </a:rPr>
                        <a:t>13</a:t>
                      </a:r>
                      <a:endParaRPr kumimoji="0" lang="en-US" altLang="zh-CN" sz="1200" b="0" i="0" u="none" strike="noStrike" cap="none" normalizeH="0" baseline="30000" dirty="0">
                        <a:ln>
                          <a:noFill/>
                        </a:ln>
                        <a:solidFill>
                          <a:schemeClr val="tx1"/>
                        </a:solidFill>
                        <a:effectLst/>
                        <a:latin typeface="Calibri" panose="020F0502020204030204" pitchFamily="34" charset="0"/>
                        <a:ea typeface="楷体_GB2312" pitchFamily="49" charset="-122"/>
                        <a:cs typeface="Calibri" panose="020F0502020204030204" pitchFamily="34" charset="0"/>
                      </a:endParaRP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w="12700" cap="flat" cmpd="sng" algn="ctr">
                      <a:noFill/>
                      <a:prstDash val="solid"/>
                      <a:round/>
                      <a:headEnd type="none" w="med" len="med"/>
                      <a:tailEnd type="none" w="med" len="med"/>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7937.8</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Calibri" panose="020F0502020204030204" pitchFamily="34" charset="0"/>
                          <a:ea typeface="楷体_GB2312" pitchFamily="49" charset="-122"/>
                        </a:rPr>
                        <a:t>1.97×10</a:t>
                      </a:r>
                      <a:r>
                        <a:rPr kumimoji="0" lang="en-US" altLang="zh-CN" sz="1200" b="0" i="0" u="none" strike="noStrike" cap="none" normalizeH="0" baseline="30000" dirty="0">
                          <a:ln>
                            <a:noFill/>
                          </a:ln>
                          <a:solidFill>
                            <a:schemeClr val="tx1"/>
                          </a:solidFill>
                          <a:effectLst/>
                          <a:latin typeface="Calibri" panose="020F0502020204030204" pitchFamily="34" charset="0"/>
                          <a:ea typeface="楷体_GB2312" pitchFamily="49" charset="-122"/>
                        </a:rPr>
                        <a:t>7</a:t>
                      </a:r>
                    </a:p>
                  </a:txBody>
                  <a:tcPr marL="0" marR="0" marT="0" marB="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2"/>
                  </a:ext>
                </a:extLst>
              </a:tr>
            </a:tbl>
          </a:graphicData>
        </a:graphic>
      </p:graphicFrame>
      <p:sp>
        <p:nvSpPr>
          <p:cNvPr id="10" name="文本框 12">
            <a:extLst>
              <a:ext uri="{FF2B5EF4-FFF2-40B4-BE49-F238E27FC236}">
                <a16:creationId xmlns:a16="http://schemas.microsoft.com/office/drawing/2014/main" id="{512F743B-B722-BF96-6EB5-55DC07EF9475}"/>
              </a:ext>
            </a:extLst>
          </p:cNvPr>
          <p:cNvSpPr txBox="1"/>
          <p:nvPr/>
        </p:nvSpPr>
        <p:spPr>
          <a:xfrm>
            <a:off x="1392695" y="2999556"/>
            <a:ext cx="1127233" cy="230832"/>
          </a:xfrm>
          <a:prstGeom prst="rect">
            <a:avLst/>
          </a:prstGeom>
          <a:solidFill>
            <a:schemeClr val="bg1"/>
          </a:solidFill>
        </p:spPr>
        <p:txBody>
          <a:bodyPr wrap="none" rtlCol="0">
            <a:spAutoFit/>
          </a:bodyPr>
          <a:lstStyle/>
          <a:p>
            <a:r>
              <a:rPr lang="en-US" altLang="zh-CN" sz="900" b="1" dirty="0">
                <a:latin typeface="+mn-ea"/>
              </a:rPr>
              <a:t>SHINE</a:t>
            </a:r>
            <a:r>
              <a:rPr lang="zh-CN" altLang="en-US" sz="900" b="1" dirty="0">
                <a:latin typeface="+mn-ea"/>
              </a:rPr>
              <a:t>加速器隧道</a:t>
            </a:r>
          </a:p>
        </p:txBody>
      </p:sp>
      <p:sp>
        <p:nvSpPr>
          <p:cNvPr id="11" name="文本框 13">
            <a:extLst>
              <a:ext uri="{FF2B5EF4-FFF2-40B4-BE49-F238E27FC236}">
                <a16:creationId xmlns:a16="http://schemas.microsoft.com/office/drawing/2014/main" id="{305E4712-CA00-48CC-AEF0-36FF829D27B1}"/>
              </a:ext>
            </a:extLst>
          </p:cNvPr>
          <p:cNvSpPr txBox="1"/>
          <p:nvPr/>
        </p:nvSpPr>
        <p:spPr>
          <a:xfrm>
            <a:off x="4244916" y="3489852"/>
            <a:ext cx="896399" cy="230832"/>
          </a:xfrm>
          <a:prstGeom prst="rect">
            <a:avLst/>
          </a:prstGeom>
          <a:solidFill>
            <a:schemeClr val="bg1"/>
          </a:solidFill>
        </p:spPr>
        <p:txBody>
          <a:bodyPr wrap="none" rtlCol="0">
            <a:spAutoFit/>
          </a:bodyPr>
          <a:lstStyle/>
          <a:p>
            <a:r>
              <a:rPr lang="en-US" altLang="zh-CN" sz="900" b="1" dirty="0">
                <a:latin typeface="+mn-ea"/>
              </a:rPr>
              <a:t>SHINE</a:t>
            </a:r>
            <a:r>
              <a:rPr lang="zh-CN" altLang="en-US" sz="900" b="1" dirty="0">
                <a:latin typeface="+mn-ea"/>
              </a:rPr>
              <a:t>实验区</a:t>
            </a:r>
          </a:p>
        </p:txBody>
      </p:sp>
    </p:spTree>
    <p:extLst>
      <p:ext uri="{BB962C8B-B14F-4D97-AF65-F5344CB8AC3E}">
        <p14:creationId xmlns:p14="http://schemas.microsoft.com/office/powerpoint/2010/main" val="1225758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20"/>
          <p:cNvPicPr>
            <a:picLocks noChangeAspect="1"/>
          </p:cNvPicPr>
          <p:nvPr>
            <p:custDataLst>
              <p:tags r:id="rId1"/>
            </p:custDataLst>
          </p:nvPr>
        </p:nvPicPr>
        <p:blipFill>
          <a:blip r:embed="rId3"/>
          <a:stretch>
            <a:fillRect/>
          </a:stretch>
        </p:blipFill>
        <p:spPr>
          <a:xfrm>
            <a:off x="197644" y="924627"/>
            <a:ext cx="8694836" cy="3969381"/>
          </a:xfrm>
          <a:prstGeom prst="rect">
            <a:avLst/>
          </a:prstGeom>
          <a:noFill/>
          <a:ln w="9525">
            <a:noFill/>
          </a:ln>
        </p:spPr>
      </p:pic>
      <p:sp>
        <p:nvSpPr>
          <p:cNvPr id="3" name="文本框 2"/>
          <p:cNvSpPr txBox="1"/>
          <p:nvPr/>
        </p:nvSpPr>
        <p:spPr>
          <a:xfrm>
            <a:off x="2529055" y="4191930"/>
            <a:ext cx="1285929" cy="253916"/>
          </a:xfrm>
          <a:prstGeom prst="rect">
            <a:avLst/>
          </a:prstGeom>
          <a:solidFill>
            <a:schemeClr val="bg1"/>
          </a:solidFill>
        </p:spPr>
        <p:txBody>
          <a:bodyPr wrap="none" rtlCol="0">
            <a:spAutoFit/>
          </a:bodyPr>
          <a:lstStyle/>
          <a:p>
            <a:r>
              <a:rPr lang="en-US" altLang="zh-CN" sz="1050" b="1" dirty="0">
                <a:latin typeface="+mn-ea"/>
              </a:rPr>
              <a:t>SHINE</a:t>
            </a:r>
            <a:r>
              <a:rPr lang="zh-CN" altLang="en-US" sz="1050" b="1" dirty="0">
                <a:latin typeface="+mn-ea"/>
              </a:rPr>
              <a:t>加速器隧道</a:t>
            </a:r>
          </a:p>
        </p:txBody>
      </p:sp>
      <p:sp>
        <p:nvSpPr>
          <p:cNvPr id="5" name="文本框 4"/>
          <p:cNvSpPr txBox="1"/>
          <p:nvPr/>
        </p:nvSpPr>
        <p:spPr>
          <a:xfrm>
            <a:off x="6710376" y="4623978"/>
            <a:ext cx="1016625" cy="253916"/>
          </a:xfrm>
          <a:prstGeom prst="rect">
            <a:avLst/>
          </a:prstGeom>
          <a:solidFill>
            <a:schemeClr val="bg1"/>
          </a:solidFill>
        </p:spPr>
        <p:txBody>
          <a:bodyPr wrap="none" rtlCol="0">
            <a:spAutoFit/>
          </a:bodyPr>
          <a:lstStyle/>
          <a:p>
            <a:r>
              <a:rPr lang="en-US" altLang="zh-CN" sz="1050" b="1" dirty="0">
                <a:latin typeface="+mn-ea"/>
              </a:rPr>
              <a:t>SHINE</a:t>
            </a:r>
            <a:r>
              <a:rPr lang="zh-CN" altLang="en-US" sz="1050" b="1" dirty="0">
                <a:latin typeface="+mn-ea"/>
              </a:rPr>
              <a:t>实验区</a:t>
            </a:r>
          </a:p>
        </p:txBody>
      </p:sp>
      <p:sp>
        <p:nvSpPr>
          <p:cNvPr id="7" name="标题 1"/>
          <p:cNvSpPr>
            <a:spLocks noGrp="1"/>
          </p:cNvSpPr>
          <p:nvPr>
            <p:ph type="title"/>
          </p:nvPr>
        </p:nvSpPr>
        <p:spPr>
          <a:xfrm>
            <a:off x="197644" y="12383"/>
            <a:ext cx="7884746" cy="600133"/>
          </a:xfrm>
        </p:spPr>
        <p:txBody>
          <a:bodyPr/>
          <a:lstStyle/>
          <a:p>
            <a:r>
              <a:rPr lang="en-US" sz="2700" dirty="0"/>
              <a:t>3. </a:t>
            </a:r>
            <a:r>
              <a:rPr lang="en-US" altLang="zh-CN" sz="2700" dirty="0"/>
              <a:t>GeV </a:t>
            </a:r>
            <a:r>
              <a:rPr lang="en-US" sz="2700" dirty="0"/>
              <a:t>gamma beam at SHINE (Proposed)  </a:t>
            </a:r>
            <a:endParaRPr sz="2700" dirty="0"/>
          </a:p>
        </p:txBody>
      </p:sp>
      <p:sp>
        <p:nvSpPr>
          <p:cNvPr id="8" name="Rectangle 14"/>
          <p:cNvSpPr>
            <a:spLocks noChangeArrowheads="1"/>
          </p:cNvSpPr>
          <p:nvPr/>
        </p:nvSpPr>
        <p:spPr bwMode="auto">
          <a:xfrm>
            <a:off x="0" y="759043"/>
            <a:ext cx="9144000" cy="415498"/>
          </a:xfrm>
          <a:prstGeom prst="rect">
            <a:avLst/>
          </a:prstGeom>
          <a:noFill/>
          <a:ln w="9525">
            <a:noFill/>
            <a:miter lim="800000"/>
          </a:ln>
        </p:spPr>
        <p:txBody>
          <a:bodyPr>
            <a:spAutoFit/>
          </a:bodyPr>
          <a:lstStyle/>
          <a:p>
            <a:pPr defTabSz="914378" eaLnBrk="0" hangingPunct="0">
              <a:defRPr/>
            </a:pPr>
            <a:r>
              <a:rPr lang="en-US" altLang="zh-CN" sz="2100" kern="0" dirty="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Layout</a:t>
            </a:r>
            <a:endParaRPr lang="zh-CN" altLang="en-US" sz="2100" kern="0" dirty="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0293-284C-CFA0-E904-957AFF6582DC}"/>
              </a:ext>
            </a:extLst>
          </p:cNvPr>
          <p:cNvSpPr>
            <a:spLocks noGrp="1"/>
          </p:cNvSpPr>
          <p:nvPr>
            <p:ph type="title"/>
          </p:nvPr>
        </p:nvSpPr>
        <p:spPr/>
        <p:txBody>
          <a:bodyPr/>
          <a:lstStyle/>
          <a:p>
            <a:pPr marL="0" lvl="1" algn="l"/>
            <a:r>
              <a:rPr lang="en-US" altLang="zh-CN" sz="2800" dirty="0"/>
              <a:t>GeV </a:t>
            </a:r>
            <a:r>
              <a:rPr lang="en-US" sz="2800" dirty="0"/>
              <a:t>gamma beam at SHINE (Proposed) </a:t>
            </a:r>
            <a:endParaRPr lang="zh-CN" altLang="en-US" sz="2800" kern="0" dirty="0">
              <a:solidFill>
                <a:schemeClr val="tx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图片 1">
            <a:extLst>
              <a:ext uri="{FF2B5EF4-FFF2-40B4-BE49-F238E27FC236}">
                <a16:creationId xmlns:a16="http://schemas.microsoft.com/office/drawing/2014/main" id="{B5A08999-FF03-7225-D468-53151155B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288" t="4420" r="59926" b="2554"/>
          <a:stretch>
            <a:fillRect/>
          </a:stretch>
        </p:blipFill>
        <p:spPr bwMode="auto">
          <a:xfrm>
            <a:off x="838200" y="789552"/>
            <a:ext cx="6804756" cy="43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087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8DA7-BB69-A115-EE7F-F202E69D6866}"/>
              </a:ext>
            </a:extLst>
          </p:cNvPr>
          <p:cNvSpPr>
            <a:spLocks noGrp="1"/>
          </p:cNvSpPr>
          <p:nvPr>
            <p:ph type="title"/>
          </p:nvPr>
        </p:nvSpPr>
        <p:spPr/>
        <p:txBody>
          <a:bodyPr/>
          <a:lstStyle/>
          <a:p>
            <a:r>
              <a:rPr lang="en-US" dirty="0" err="1"/>
              <a:t>小结</a:t>
            </a:r>
            <a:endParaRPr lang="en-US" dirty="0"/>
          </a:p>
        </p:txBody>
      </p:sp>
      <p:sp>
        <p:nvSpPr>
          <p:cNvPr id="3" name="Slide Number Placeholder 2">
            <a:extLst>
              <a:ext uri="{FF2B5EF4-FFF2-40B4-BE49-F238E27FC236}">
                <a16:creationId xmlns:a16="http://schemas.microsoft.com/office/drawing/2014/main" id="{BA21BF74-66A8-1398-B8EF-8B879D6F0BBD}"/>
              </a:ext>
            </a:extLst>
          </p:cNvPr>
          <p:cNvSpPr>
            <a:spLocks noGrp="1"/>
          </p:cNvSpPr>
          <p:nvPr>
            <p:ph type="sldNum" sz="quarter" idx="12"/>
          </p:nvPr>
        </p:nvSpPr>
        <p:spPr/>
        <p:txBody>
          <a:bodyPr/>
          <a:lstStyle/>
          <a:p>
            <a:pPr>
              <a:defRPr/>
            </a:pPr>
            <a:fld id="{E23FAEE1-48F5-4D69-BDD0-B496C360245A}" type="slidenum">
              <a:rPr lang="en-US" altLang="zh-CN" smtClean="0"/>
              <a:pPr>
                <a:defRPr/>
              </a:pPr>
              <a:t>45</a:t>
            </a:fld>
            <a:r>
              <a:rPr lang="zh-CN" altLang="en-US"/>
              <a:t> </a:t>
            </a:r>
            <a:endParaRPr lang="en-US" altLang="zh-CN" dirty="0"/>
          </a:p>
        </p:txBody>
      </p:sp>
      <p:sp>
        <p:nvSpPr>
          <p:cNvPr id="4" name="Content Placeholder 3">
            <a:extLst>
              <a:ext uri="{FF2B5EF4-FFF2-40B4-BE49-F238E27FC236}">
                <a16:creationId xmlns:a16="http://schemas.microsoft.com/office/drawing/2014/main" id="{2CE73B32-F4B5-0954-919D-99F1CF9C4D99}"/>
              </a:ext>
            </a:extLst>
          </p:cNvPr>
          <p:cNvSpPr>
            <a:spLocks noGrp="1"/>
          </p:cNvSpPr>
          <p:nvPr>
            <p:ph idx="1"/>
          </p:nvPr>
        </p:nvSpPr>
        <p:spPr>
          <a:xfrm>
            <a:off x="480060" y="1313808"/>
            <a:ext cx="8183880" cy="3642362"/>
          </a:xfrm>
        </p:spPr>
        <p:txBody>
          <a:bodyPr>
            <a:normAutofit/>
          </a:bodyPr>
          <a:lstStyle/>
          <a:p>
            <a:r>
              <a:rPr lang="en-US" sz="2800" dirty="0" err="1"/>
              <a:t>光子核物理</a:t>
            </a:r>
            <a:r>
              <a:rPr lang="zh-CN" altLang="en-US" sz="2800" dirty="0"/>
              <a:t> </a:t>
            </a:r>
            <a:r>
              <a:rPr lang="en-US" altLang="zh-CN" sz="2800" dirty="0"/>
              <a:t>【</a:t>
            </a:r>
            <a:r>
              <a:rPr lang="zh-CN" altLang="en-US" sz="2800" dirty="0"/>
              <a:t>可见光</a:t>
            </a:r>
            <a:r>
              <a:rPr lang="en-US" altLang="zh-CN" sz="2800" dirty="0"/>
              <a:t>+</a:t>
            </a:r>
            <a:r>
              <a:rPr lang="en-US" altLang="zh-CN" sz="2800" dirty="0" err="1"/>
              <a:t>X+gamma</a:t>
            </a:r>
            <a:r>
              <a:rPr lang="zh-CN" altLang="en-US" sz="2800" dirty="0"/>
              <a:t>光</a:t>
            </a:r>
            <a:r>
              <a:rPr lang="en-US" altLang="zh-CN" sz="2800" dirty="0"/>
              <a:t>】</a:t>
            </a:r>
          </a:p>
          <a:p>
            <a:r>
              <a:rPr lang="en-US" sz="2800" b="1" dirty="0" err="1">
                <a:solidFill>
                  <a:srgbClr val="2136EC"/>
                </a:solidFill>
              </a:rPr>
              <a:t>可见光</a:t>
            </a:r>
            <a:r>
              <a:rPr lang="en-US" sz="2800" dirty="0" err="1"/>
              <a:t>核物理一例</a:t>
            </a:r>
            <a:r>
              <a:rPr lang="zh-CN" altLang="en-US" sz="2800" dirty="0"/>
              <a:t>： 大爆炸锂丰度疑难问题。</a:t>
            </a:r>
            <a:endParaRPr lang="en-US" altLang="zh-CN" sz="2800" dirty="0"/>
          </a:p>
          <a:p>
            <a:r>
              <a:rPr lang="en-US" altLang="zh-CN" sz="2800" b="1" dirty="0">
                <a:solidFill>
                  <a:srgbClr val="2136EC"/>
                </a:solidFill>
              </a:rPr>
              <a:t>X</a:t>
            </a:r>
            <a:r>
              <a:rPr lang="zh-CN" altLang="en-US" sz="2800" b="1" dirty="0">
                <a:solidFill>
                  <a:srgbClr val="2136EC"/>
                </a:solidFill>
              </a:rPr>
              <a:t>光</a:t>
            </a:r>
            <a:r>
              <a:rPr lang="zh-CN" altLang="en-US" sz="2800" dirty="0"/>
              <a:t>核物理一例： 涡旋的穆斯堡尔谱学</a:t>
            </a:r>
            <a:endParaRPr lang="en-US" altLang="zh-CN" sz="2800" dirty="0"/>
          </a:p>
          <a:p>
            <a:r>
              <a:rPr lang="zh-CN" altLang="en-US" sz="2800" b="1" dirty="0">
                <a:solidFill>
                  <a:srgbClr val="2136EC"/>
                </a:solidFill>
              </a:rPr>
              <a:t>伽马光</a:t>
            </a:r>
            <a:r>
              <a:rPr lang="zh-CN" altLang="en-US" sz="2800" dirty="0"/>
              <a:t>核物理：</a:t>
            </a:r>
            <a:endParaRPr lang="en-US" altLang="zh-CN" sz="2800" i="1" dirty="0">
              <a:solidFill>
                <a:schemeClr val="accent5">
                  <a:lumMod val="75000"/>
                </a:schemeClr>
              </a:solidFill>
            </a:endParaRPr>
          </a:p>
          <a:p>
            <a:pPr lvl="1"/>
            <a:r>
              <a:rPr lang="en-US" altLang="zh-CN" sz="2400" dirty="0"/>
              <a:t>SLEGS</a:t>
            </a:r>
            <a:r>
              <a:rPr lang="zh-CN" altLang="en-US" sz="2400" dirty="0"/>
              <a:t> </a:t>
            </a:r>
            <a:r>
              <a:rPr lang="en-US" altLang="zh-CN" sz="2400" dirty="0"/>
              <a:t>【</a:t>
            </a:r>
            <a:r>
              <a:rPr lang="zh-CN" altLang="en-US" sz="2400" dirty="0"/>
              <a:t>建成运行</a:t>
            </a:r>
            <a:r>
              <a:rPr lang="en-US" altLang="zh-CN" sz="2400" dirty="0"/>
              <a:t>】</a:t>
            </a:r>
          </a:p>
          <a:p>
            <a:pPr lvl="1"/>
            <a:r>
              <a:rPr lang="zh-CN" altLang="en-US" sz="2400" dirty="0"/>
              <a:t>上海软</a:t>
            </a:r>
            <a:r>
              <a:rPr lang="en-US" altLang="zh-CN" sz="2400" dirty="0"/>
              <a:t>X</a:t>
            </a:r>
            <a:r>
              <a:rPr lang="zh-CN" altLang="en-US" sz="2400" dirty="0"/>
              <a:t>自由电子激光 </a:t>
            </a:r>
            <a:r>
              <a:rPr lang="en-US" altLang="zh-CN" sz="2400" dirty="0"/>
              <a:t>(SXFEL)【</a:t>
            </a:r>
            <a:r>
              <a:rPr lang="zh-CN" altLang="en-US" sz="2400" dirty="0"/>
              <a:t>未来</a:t>
            </a:r>
            <a:r>
              <a:rPr lang="en-US" altLang="zh-CN" sz="2400" dirty="0"/>
              <a:t>2—3</a:t>
            </a:r>
            <a:r>
              <a:rPr lang="zh-CN" altLang="en-US" sz="2400" dirty="0"/>
              <a:t>年</a:t>
            </a:r>
            <a:r>
              <a:rPr lang="en-US" altLang="zh-CN" sz="2400" dirty="0"/>
              <a:t>】</a:t>
            </a:r>
          </a:p>
          <a:p>
            <a:pPr lvl="1"/>
            <a:r>
              <a:rPr lang="zh-CN" altLang="en-US" sz="2400" dirty="0"/>
              <a:t>上海硬</a:t>
            </a:r>
            <a:r>
              <a:rPr lang="en-US" altLang="zh-CN" sz="2400" dirty="0"/>
              <a:t>X</a:t>
            </a:r>
            <a:r>
              <a:rPr lang="zh-CN" altLang="en-US" sz="2400" dirty="0"/>
              <a:t>自由电子激光</a:t>
            </a:r>
            <a:r>
              <a:rPr lang="en-US" altLang="zh-CN" sz="2400" dirty="0"/>
              <a:t>(SHINE)</a:t>
            </a:r>
            <a:r>
              <a:rPr lang="zh-CN" altLang="en-US" sz="2400" dirty="0"/>
              <a:t> </a:t>
            </a:r>
            <a:r>
              <a:rPr lang="en-US" altLang="zh-CN" sz="2400" dirty="0"/>
              <a:t>【</a:t>
            </a:r>
            <a:r>
              <a:rPr lang="zh-CN" altLang="en-US" sz="2400" dirty="0"/>
              <a:t>未来？？</a:t>
            </a:r>
            <a:r>
              <a:rPr lang="en-US" altLang="zh-CN" sz="2400" dirty="0"/>
              <a:t>】</a:t>
            </a:r>
          </a:p>
          <a:p>
            <a:endParaRPr lang="en-US" dirty="0"/>
          </a:p>
        </p:txBody>
      </p:sp>
    </p:spTree>
    <p:extLst>
      <p:ext uri="{BB962C8B-B14F-4D97-AF65-F5344CB8AC3E}">
        <p14:creationId xmlns:p14="http://schemas.microsoft.com/office/powerpoint/2010/main" val="1706058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7220-26C2-7F26-2756-3545FDA39F30}"/>
              </a:ext>
            </a:extLst>
          </p:cNvPr>
          <p:cNvSpPr>
            <a:spLocks noGrp="1"/>
          </p:cNvSpPr>
          <p:nvPr>
            <p:ph type="title"/>
          </p:nvPr>
        </p:nvSpPr>
        <p:spPr/>
        <p:txBody>
          <a:bodyPr/>
          <a:lstStyle/>
          <a:p>
            <a:r>
              <a:rPr lang="en-US" dirty="0" err="1"/>
              <a:t>主要合作者</a:t>
            </a:r>
            <a:endParaRPr lang="en-US" dirty="0"/>
          </a:p>
        </p:txBody>
      </p:sp>
      <p:sp>
        <p:nvSpPr>
          <p:cNvPr id="3" name="Slide Number Placeholder 2">
            <a:extLst>
              <a:ext uri="{FF2B5EF4-FFF2-40B4-BE49-F238E27FC236}">
                <a16:creationId xmlns:a16="http://schemas.microsoft.com/office/drawing/2014/main" id="{C7ADE89A-7D4B-DB8A-EF2A-E71ADE334231}"/>
              </a:ext>
            </a:extLst>
          </p:cNvPr>
          <p:cNvSpPr>
            <a:spLocks noGrp="1"/>
          </p:cNvSpPr>
          <p:nvPr>
            <p:ph type="sldNum" sz="quarter" idx="12"/>
          </p:nvPr>
        </p:nvSpPr>
        <p:spPr/>
        <p:txBody>
          <a:bodyPr/>
          <a:lstStyle/>
          <a:p>
            <a:pPr>
              <a:defRPr/>
            </a:pPr>
            <a:fld id="{E23FAEE1-48F5-4D69-BDD0-B496C360245A}" type="slidenum">
              <a:rPr lang="en-US" altLang="zh-CN" smtClean="0"/>
              <a:pPr>
                <a:defRPr/>
              </a:pPr>
              <a:t>46</a:t>
            </a:fld>
            <a:r>
              <a:rPr lang="zh-CN" altLang="en-US"/>
              <a:t> </a:t>
            </a:r>
            <a:endParaRPr lang="en-US" altLang="zh-CN" dirty="0"/>
          </a:p>
        </p:txBody>
      </p:sp>
      <p:sp>
        <p:nvSpPr>
          <p:cNvPr id="4" name="Content Placeholder 3">
            <a:extLst>
              <a:ext uri="{FF2B5EF4-FFF2-40B4-BE49-F238E27FC236}">
                <a16:creationId xmlns:a16="http://schemas.microsoft.com/office/drawing/2014/main" id="{52BA743A-BDFB-0500-3A84-A020708814A1}"/>
              </a:ext>
            </a:extLst>
          </p:cNvPr>
          <p:cNvSpPr>
            <a:spLocks noGrp="1"/>
          </p:cNvSpPr>
          <p:nvPr>
            <p:ph idx="1"/>
          </p:nvPr>
        </p:nvSpPr>
        <p:spPr>
          <a:xfrm>
            <a:off x="1295400" y="1436297"/>
            <a:ext cx="5791200" cy="3513132"/>
          </a:xfrm>
        </p:spPr>
        <p:txBody>
          <a:bodyPr/>
          <a:lstStyle/>
          <a:p>
            <a:pPr marL="1897063" marR="0" lvl="0" indent="-1828800" algn="just" defTabSz="914400" eaLnBrk="1" fontAlgn="auto" latinLnBrk="0" hangingPunct="1">
              <a:lnSpc>
                <a:spcPct val="100000"/>
              </a:lnSpc>
              <a:spcBef>
                <a:spcPts val="0"/>
              </a:spcBef>
              <a:spcAft>
                <a:spcPts val="0"/>
              </a:spcAft>
              <a:buClrTx/>
              <a:buSzTx/>
              <a:buFontTx/>
              <a:buNone/>
              <a:defRPr/>
            </a:pPr>
            <a:r>
              <a:rPr lang="en-US" sz="2400" b="1" spc="600" dirty="0" err="1"/>
              <a:t>复旦大学</a:t>
            </a:r>
            <a:r>
              <a:rPr lang="zh-CN" altLang="en-US" dirty="0"/>
              <a:t>：</a:t>
            </a:r>
            <a:r>
              <a:rPr lang="en-US" dirty="0" err="1"/>
              <a:t>马余刚</a:t>
            </a:r>
            <a:r>
              <a:rPr lang="zh-CN" altLang="en-US" dirty="0"/>
              <a:t>， 符长波， 邓先概， 何万兵，</a:t>
            </a:r>
            <a:r>
              <a:rPr lang="zh-CN" altLang="en-US" noProof="1">
                <a:sym typeface="Arial" panose="020B0604020202020204" pitchFamily="34" charset="0"/>
              </a:rPr>
              <a:t>方德清，陈金辉</a:t>
            </a:r>
            <a:endParaRPr lang="en-US" altLang="zh-CN" noProof="1">
              <a:sym typeface="Arial" panose="020B0604020202020204" pitchFamily="34" charset="0"/>
            </a:endParaRPr>
          </a:p>
          <a:p>
            <a:pPr marL="1897063" marR="0" lvl="0" indent="-1828800" algn="just" defTabSz="914400" eaLnBrk="1" fontAlgn="auto" latinLnBrk="0" hangingPunct="1">
              <a:lnSpc>
                <a:spcPct val="100000"/>
              </a:lnSpc>
              <a:spcBef>
                <a:spcPts val="0"/>
              </a:spcBef>
              <a:spcAft>
                <a:spcPts val="0"/>
              </a:spcAft>
              <a:buClrTx/>
              <a:buSzTx/>
              <a:buFontTx/>
              <a:buNone/>
              <a:defRPr/>
            </a:pPr>
            <a:endParaRPr lang="en-US" altLang="zh-CN" sz="2400" b="1" noProof="1"/>
          </a:p>
          <a:p>
            <a:pPr marL="1897063" indent="-1828800" algn="just">
              <a:spcBef>
                <a:spcPts val="0"/>
              </a:spcBef>
              <a:buClrTx/>
              <a:buSzTx/>
              <a:buNone/>
              <a:defRPr/>
            </a:pPr>
            <a:r>
              <a:rPr lang="zh-CN" altLang="en-US" sz="2400" b="1" noProof="1"/>
              <a:t>上海高研院</a:t>
            </a:r>
            <a:r>
              <a:rPr lang="zh-CN" altLang="en-US" sz="2400" kern="0" noProof="1">
                <a:solidFill>
                  <a:srgbClr val="000000"/>
                </a:solidFill>
                <a:latin typeface="Calibri"/>
                <a:ea typeface="宋体" panose="02010600030101010101" pitchFamily="2" charset="-122"/>
              </a:rPr>
              <a:t>：</a:t>
            </a:r>
            <a:r>
              <a:rPr lang="zh-CN" altLang="en-US" noProof="1"/>
              <a:t>沈文庆，王宏伟，范功涛，</a:t>
            </a:r>
            <a:r>
              <a:rPr lang="zh-CN" altLang="en-US" noProof="1">
                <a:sym typeface="+mn-ea"/>
              </a:rPr>
              <a:t>许杭华，刘龙祥，张岳，曹喜光，张国强，卢飞</a:t>
            </a:r>
            <a:endParaRPr lang="en-US" altLang="zh-CN" noProof="1">
              <a:sym typeface="+mn-ea"/>
            </a:endParaRPr>
          </a:p>
          <a:p>
            <a:pPr marL="1897063" marR="0" lvl="0" indent="-1828800" algn="just" defTabSz="914400" eaLnBrk="1" fontAlgn="auto" latinLnBrk="0" hangingPunct="1">
              <a:lnSpc>
                <a:spcPct val="100000"/>
              </a:lnSpc>
              <a:spcBef>
                <a:spcPts val="0"/>
              </a:spcBef>
              <a:spcAft>
                <a:spcPts val="0"/>
              </a:spcAft>
              <a:buClrTx/>
              <a:buSzTx/>
              <a:buFontTx/>
              <a:buNone/>
              <a:defRPr/>
            </a:pPr>
            <a:endParaRPr lang="en-US" kern="0" noProof="1">
              <a:solidFill>
                <a:srgbClr val="000000"/>
              </a:solidFill>
              <a:latin typeface="Calibri"/>
              <a:sym typeface="+mn-ea"/>
            </a:endParaRPr>
          </a:p>
          <a:p>
            <a:pPr marL="1897063" marR="0" lvl="0" indent="-1828800" algn="just" defTabSz="914400" eaLnBrk="1" fontAlgn="auto" latinLnBrk="0" hangingPunct="1">
              <a:lnSpc>
                <a:spcPct val="100000"/>
              </a:lnSpc>
              <a:spcBef>
                <a:spcPts val="0"/>
              </a:spcBef>
              <a:spcAft>
                <a:spcPts val="0"/>
              </a:spcAft>
              <a:buClrTx/>
              <a:buSzTx/>
              <a:buFontTx/>
              <a:buNone/>
              <a:defRPr/>
            </a:pPr>
            <a:r>
              <a:rPr lang="en-US" b="1" dirty="0" err="1"/>
              <a:t>中国原子能院</a:t>
            </a:r>
            <a:r>
              <a:rPr lang="en-US" altLang="zh-CN" dirty="0"/>
              <a:t>:</a:t>
            </a:r>
            <a:r>
              <a:rPr lang="zh-CN" altLang="en-US" dirty="0"/>
              <a:t> 郭冰 吕冲</a:t>
            </a:r>
            <a:endParaRPr lang="en-US" dirty="0"/>
          </a:p>
        </p:txBody>
      </p:sp>
    </p:spTree>
    <p:extLst>
      <p:ext uri="{BB962C8B-B14F-4D97-AF65-F5344CB8AC3E}">
        <p14:creationId xmlns:p14="http://schemas.microsoft.com/office/powerpoint/2010/main" val="1792745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EAD1-1DEF-214F-9109-5E4036D4CC09}"/>
              </a:ext>
            </a:extLst>
          </p:cNvPr>
          <p:cNvSpPr>
            <a:spLocks noGrp="1"/>
          </p:cNvSpPr>
          <p:nvPr>
            <p:ph type="title"/>
          </p:nvPr>
        </p:nvSpPr>
        <p:spPr/>
        <p:txBody>
          <a:bodyPr/>
          <a:lstStyle/>
          <a:p>
            <a:r>
              <a:rPr lang="zh-CN" altLang="en-US" dirty="0"/>
              <a:t>光子核物理</a:t>
            </a:r>
            <a:endParaRPr lang="en-US" dirty="0"/>
          </a:p>
        </p:txBody>
      </p:sp>
      <p:sp>
        <p:nvSpPr>
          <p:cNvPr id="3" name="Content Placeholder 2">
            <a:extLst>
              <a:ext uri="{FF2B5EF4-FFF2-40B4-BE49-F238E27FC236}">
                <a16:creationId xmlns:a16="http://schemas.microsoft.com/office/drawing/2014/main" id="{2F06939A-430E-3647-8069-51B9F877622E}"/>
              </a:ext>
            </a:extLst>
          </p:cNvPr>
          <p:cNvSpPr>
            <a:spLocks noGrp="1"/>
          </p:cNvSpPr>
          <p:nvPr>
            <p:ph idx="1"/>
          </p:nvPr>
        </p:nvSpPr>
        <p:spPr>
          <a:xfrm>
            <a:off x="1216564" y="1491663"/>
            <a:ext cx="2057400" cy="2812994"/>
          </a:xfrm>
          <a:solidFill>
            <a:schemeClr val="accent1">
              <a:lumMod val="20000"/>
              <a:lumOff val="80000"/>
            </a:schemeClr>
          </a:solidFill>
        </p:spPr>
        <p:txBody>
          <a:bodyPr>
            <a:normAutofit/>
          </a:bodyPr>
          <a:lstStyle/>
          <a:p>
            <a:r>
              <a:rPr lang="zh-CN" altLang="en-US" dirty="0"/>
              <a:t>红外激光</a:t>
            </a:r>
            <a:endParaRPr lang="en-US" altLang="zh-CN" dirty="0"/>
          </a:p>
          <a:p>
            <a:r>
              <a:rPr lang="zh-CN" altLang="en-US" dirty="0"/>
              <a:t>可见光激光</a:t>
            </a:r>
            <a:endParaRPr lang="en-US" altLang="zh-CN" dirty="0"/>
          </a:p>
          <a:p>
            <a:r>
              <a:rPr lang="zh-CN" altLang="en-US" dirty="0"/>
              <a:t>紫外激光</a:t>
            </a:r>
            <a:endParaRPr lang="en-US" altLang="zh-CN" dirty="0"/>
          </a:p>
          <a:p>
            <a:r>
              <a:rPr lang="en-US" altLang="zh-CN" dirty="0"/>
              <a:t>FEL</a:t>
            </a:r>
          </a:p>
          <a:p>
            <a:r>
              <a:rPr lang="zh-CN" altLang="en-US" dirty="0"/>
              <a:t>同步辐射</a:t>
            </a:r>
            <a:endParaRPr lang="en-US" altLang="zh-CN" dirty="0"/>
          </a:p>
          <a:p>
            <a:r>
              <a:rPr lang="en-US" altLang="zh-CN" dirty="0"/>
              <a:t>LCS</a:t>
            </a:r>
            <a:r>
              <a:rPr lang="zh-CN" altLang="en-US" dirty="0"/>
              <a:t>伽马源</a:t>
            </a:r>
            <a:endParaRPr lang="en-US" altLang="zh-CN" dirty="0"/>
          </a:p>
        </p:txBody>
      </p:sp>
      <p:sp>
        <p:nvSpPr>
          <p:cNvPr id="4" name="Date Placeholder 3">
            <a:extLst>
              <a:ext uri="{FF2B5EF4-FFF2-40B4-BE49-F238E27FC236}">
                <a16:creationId xmlns:a16="http://schemas.microsoft.com/office/drawing/2014/main" id="{17867BB6-433A-354E-A3F4-BA568CBAC926}"/>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defRPr/>
            </a:pPr>
            <a:r>
              <a:rPr lang="en-US" altLang="zh-CN"/>
              <a:t>Fu Changbo20220713</a:t>
            </a:r>
            <a:endParaRPr lang="en-US" altLang="zh-CN" dirty="0"/>
          </a:p>
        </p:txBody>
      </p:sp>
      <p:sp>
        <p:nvSpPr>
          <p:cNvPr id="5" name="Slide Number Placeholder 4">
            <a:extLst>
              <a:ext uri="{FF2B5EF4-FFF2-40B4-BE49-F238E27FC236}">
                <a16:creationId xmlns:a16="http://schemas.microsoft.com/office/drawing/2014/main" id="{D2A6A887-9AC8-3B44-93C3-77C13D2E2259}"/>
              </a:ext>
            </a:extLst>
          </p:cNvPr>
          <p:cNvSpPr>
            <a:spLocks noGrp="1"/>
          </p:cNvSpPr>
          <p:nvPr>
            <p:ph type="sldNum" sz="quarter" idx="12"/>
          </p:nvPr>
        </p:nvSpPr>
        <p:spPr/>
        <p:txBody>
          <a:bodyPr/>
          <a:lstStyle/>
          <a:p>
            <a:pPr>
              <a:defRPr/>
            </a:pPr>
            <a:fld id="{E23FAEE1-48F5-4D69-BDD0-B496C360245A}" type="slidenum">
              <a:rPr lang="en-US" altLang="zh-CN" smtClean="0"/>
              <a:pPr>
                <a:defRPr/>
              </a:pPr>
              <a:t>5</a:t>
            </a:fld>
            <a:endParaRPr lang="en-US" altLang="zh-CN"/>
          </a:p>
        </p:txBody>
      </p:sp>
      <p:sp>
        <p:nvSpPr>
          <p:cNvPr id="6" name="Content Placeholder 2">
            <a:extLst>
              <a:ext uri="{FF2B5EF4-FFF2-40B4-BE49-F238E27FC236}">
                <a16:creationId xmlns:a16="http://schemas.microsoft.com/office/drawing/2014/main" id="{A6B134AE-1A3F-CE4D-BC19-0FCF88737C99}"/>
              </a:ext>
            </a:extLst>
          </p:cNvPr>
          <p:cNvSpPr txBox="1">
            <a:spLocks/>
          </p:cNvSpPr>
          <p:nvPr/>
        </p:nvSpPr>
        <p:spPr>
          <a:xfrm>
            <a:off x="4419310" y="1000125"/>
            <a:ext cx="3943845" cy="4086226"/>
          </a:xfrm>
          <a:prstGeom prst="rect">
            <a:avLst/>
          </a:prstGeom>
          <a:solidFill>
            <a:schemeClr val="accent4">
              <a:lumMod val="20000"/>
              <a:lumOff val="80000"/>
            </a:schemeClr>
          </a:solidFill>
        </p:spPr>
        <p:txBody>
          <a:bodyPr vert="horz" lIns="137160" tIns="6858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fontAlgn="auto">
              <a:spcAft>
                <a:spcPts val="0"/>
              </a:spcAft>
            </a:pPr>
            <a:r>
              <a:rPr lang="zh-CN" altLang="en-US" sz="1800" dirty="0"/>
              <a:t>强场</a:t>
            </a:r>
            <a:r>
              <a:rPr lang="en-US" altLang="zh-CN" sz="1800" dirty="0"/>
              <a:t>QED</a:t>
            </a:r>
          </a:p>
          <a:p>
            <a:pPr fontAlgn="auto">
              <a:spcAft>
                <a:spcPts val="0"/>
              </a:spcAft>
            </a:pPr>
            <a:r>
              <a:rPr lang="zh-CN" altLang="en-US" sz="1800" dirty="0"/>
              <a:t>暗物质相关</a:t>
            </a:r>
            <a:endParaRPr lang="en-US" altLang="zh-CN" sz="1800" dirty="0"/>
          </a:p>
          <a:p>
            <a:pPr fontAlgn="auto">
              <a:spcAft>
                <a:spcPts val="0"/>
              </a:spcAft>
            </a:pPr>
            <a:r>
              <a:rPr lang="zh-CN" altLang="en-US" sz="1800" dirty="0"/>
              <a:t>黑洞（霍金辐射模拟）</a:t>
            </a:r>
            <a:endParaRPr lang="en-US" altLang="zh-CN" sz="1800" dirty="0"/>
          </a:p>
          <a:p>
            <a:pPr fontAlgn="auto">
              <a:spcAft>
                <a:spcPts val="0"/>
              </a:spcAft>
            </a:pPr>
            <a:r>
              <a:rPr lang="zh-CN" altLang="en-US" sz="1800" dirty="0"/>
              <a:t>宇宙核素演化</a:t>
            </a:r>
            <a:endParaRPr lang="en-US" altLang="zh-CN" sz="1800" dirty="0"/>
          </a:p>
          <a:p>
            <a:pPr fontAlgn="auto">
              <a:spcAft>
                <a:spcPts val="0"/>
              </a:spcAft>
            </a:pPr>
            <a:r>
              <a:rPr lang="zh-CN" altLang="en-US" sz="1800" dirty="0"/>
              <a:t>核激光（伽马）激光</a:t>
            </a:r>
            <a:endParaRPr lang="en-US" altLang="zh-CN" sz="1800" dirty="0"/>
          </a:p>
          <a:p>
            <a:pPr fontAlgn="auto">
              <a:spcAft>
                <a:spcPts val="0"/>
              </a:spcAft>
            </a:pPr>
            <a:r>
              <a:rPr lang="zh-CN" altLang="en-US" sz="1800" dirty="0"/>
              <a:t>核钟</a:t>
            </a:r>
            <a:endParaRPr lang="en-US" altLang="zh-CN" sz="1800" dirty="0"/>
          </a:p>
          <a:p>
            <a:pPr fontAlgn="auto">
              <a:spcAft>
                <a:spcPts val="0"/>
              </a:spcAft>
            </a:pPr>
            <a:r>
              <a:rPr lang="zh-CN" altLang="en-US" sz="1800" dirty="0"/>
              <a:t>穆斯堡尔（非核源）</a:t>
            </a:r>
            <a:endParaRPr lang="en-US" altLang="zh-CN" sz="1800" dirty="0"/>
          </a:p>
          <a:p>
            <a:pPr fontAlgn="auto">
              <a:spcAft>
                <a:spcPts val="0"/>
              </a:spcAft>
            </a:pPr>
            <a:r>
              <a:rPr lang="zh-CN" altLang="en-US" sz="1800" dirty="0"/>
              <a:t>核荧光分析</a:t>
            </a:r>
            <a:endParaRPr lang="en-US" altLang="zh-CN" sz="1800" dirty="0"/>
          </a:p>
          <a:p>
            <a:pPr fontAlgn="auto">
              <a:spcAft>
                <a:spcPts val="0"/>
              </a:spcAft>
            </a:pPr>
            <a:r>
              <a:rPr lang="zh-CN" altLang="en-US" sz="1800" dirty="0"/>
              <a:t>能源相关</a:t>
            </a:r>
            <a:endParaRPr lang="en-US" altLang="zh-CN" sz="1800" dirty="0"/>
          </a:p>
          <a:p>
            <a:pPr fontAlgn="auto">
              <a:spcAft>
                <a:spcPts val="0"/>
              </a:spcAft>
            </a:pPr>
            <a:r>
              <a:rPr lang="zh-CN" altLang="en-US" sz="1800" dirty="0"/>
              <a:t>核结构</a:t>
            </a:r>
            <a:endParaRPr lang="en-US" altLang="zh-CN" sz="1800" dirty="0"/>
          </a:p>
          <a:p>
            <a:pPr fontAlgn="auto">
              <a:spcAft>
                <a:spcPts val="0"/>
              </a:spcAft>
            </a:pPr>
            <a:r>
              <a:rPr lang="zh-CN" altLang="en-US" sz="1800" dirty="0"/>
              <a:t>核数据</a:t>
            </a:r>
            <a:endParaRPr lang="en-US" altLang="zh-CN" sz="1800" dirty="0"/>
          </a:p>
          <a:p>
            <a:pPr fontAlgn="auto">
              <a:spcAft>
                <a:spcPts val="0"/>
              </a:spcAft>
            </a:pPr>
            <a:r>
              <a:rPr lang="zh-CN" altLang="en-US" sz="1800" dirty="0"/>
              <a:t>无损探测</a:t>
            </a:r>
            <a:endParaRPr lang="en-US" altLang="zh-CN" sz="1800" dirty="0"/>
          </a:p>
          <a:p>
            <a:pPr fontAlgn="auto">
              <a:spcAft>
                <a:spcPts val="0"/>
              </a:spcAft>
            </a:pPr>
            <a:r>
              <a:rPr lang="en-US" altLang="zh-CN" sz="1800" dirty="0"/>
              <a:t>…</a:t>
            </a:r>
          </a:p>
          <a:p>
            <a:pPr fontAlgn="auto">
              <a:spcAft>
                <a:spcPts val="0"/>
              </a:spcAft>
            </a:pPr>
            <a:endParaRPr lang="en-US" altLang="zh-CN" sz="1800" dirty="0"/>
          </a:p>
        </p:txBody>
      </p:sp>
      <p:sp>
        <p:nvSpPr>
          <p:cNvPr id="7" name="Right Arrow 6">
            <a:extLst>
              <a:ext uri="{FF2B5EF4-FFF2-40B4-BE49-F238E27FC236}">
                <a16:creationId xmlns:a16="http://schemas.microsoft.com/office/drawing/2014/main" id="{1385B558-22AE-EC49-97C1-4BFE9E896398}"/>
              </a:ext>
            </a:extLst>
          </p:cNvPr>
          <p:cNvSpPr/>
          <p:nvPr/>
        </p:nvSpPr>
        <p:spPr>
          <a:xfrm>
            <a:off x="3352800" y="2526685"/>
            <a:ext cx="1049337" cy="742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1192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25346-BD5D-4D1A-3D91-4D6C01206D83}"/>
              </a:ext>
            </a:extLst>
          </p:cNvPr>
          <p:cNvSpPr>
            <a:spLocks noGrp="1"/>
          </p:cNvSpPr>
          <p:nvPr>
            <p:ph type="title"/>
          </p:nvPr>
        </p:nvSpPr>
        <p:spPr>
          <a:xfrm>
            <a:off x="1098916" y="2114550"/>
            <a:ext cx="6946168" cy="1828800"/>
          </a:xfrm>
        </p:spPr>
        <p:txBody>
          <a:bodyPr>
            <a:noAutofit/>
          </a:bodyPr>
          <a:lstStyle/>
          <a:p>
            <a:pPr algn="ctr"/>
            <a:r>
              <a:rPr lang="zh-CN" altLang="en-US" sz="4000" dirty="0"/>
              <a:t>大爆炸锂丰度疑难问题</a:t>
            </a:r>
            <a:br>
              <a:rPr lang="en-US" altLang="zh-CN" sz="4000" dirty="0"/>
            </a:br>
            <a:br>
              <a:rPr lang="en-US" altLang="zh-CN" sz="4000" dirty="0"/>
            </a:br>
            <a:r>
              <a:rPr lang="zh-CN" altLang="en-US" sz="2800" dirty="0">
                <a:solidFill>
                  <a:srgbClr val="2136EC"/>
                </a:solidFill>
              </a:rPr>
              <a:t>强激光（可见光）核物理一例</a:t>
            </a:r>
            <a:endParaRPr lang="en-US" sz="4000" dirty="0">
              <a:solidFill>
                <a:srgbClr val="2136EC"/>
              </a:solidFill>
            </a:endParaRPr>
          </a:p>
        </p:txBody>
      </p:sp>
      <p:sp>
        <p:nvSpPr>
          <p:cNvPr id="4" name="Date Placeholder 3">
            <a:extLst>
              <a:ext uri="{FF2B5EF4-FFF2-40B4-BE49-F238E27FC236}">
                <a16:creationId xmlns:a16="http://schemas.microsoft.com/office/drawing/2014/main" id="{AFE91764-01B2-CB2C-3AC2-FF67D86710B7}"/>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5" name="Slide Number Placeholder 4">
            <a:extLst>
              <a:ext uri="{FF2B5EF4-FFF2-40B4-BE49-F238E27FC236}">
                <a16:creationId xmlns:a16="http://schemas.microsoft.com/office/drawing/2014/main" id="{DCBE3DE9-C78B-6431-5786-7AC7A7F2F739}"/>
              </a:ext>
            </a:extLst>
          </p:cNvPr>
          <p:cNvSpPr>
            <a:spLocks noGrp="1"/>
          </p:cNvSpPr>
          <p:nvPr>
            <p:ph type="sldNum" sz="quarter" idx="12"/>
          </p:nvPr>
        </p:nvSpPr>
        <p:spPr/>
        <p:txBody>
          <a:bodyPr/>
          <a:lstStyle/>
          <a:p>
            <a:pPr>
              <a:defRPr/>
            </a:pPr>
            <a:fld id="{E23FAEE1-48F5-4D69-BDD0-B496C360245A}" type="slidenum">
              <a:rPr lang="en-US" altLang="zh-CN" smtClean="0"/>
              <a:pPr>
                <a:defRPr/>
              </a:pPr>
              <a:t>6</a:t>
            </a:fld>
            <a:endParaRPr lang="en-US" altLang="zh-CN" dirty="0"/>
          </a:p>
        </p:txBody>
      </p:sp>
    </p:spTree>
    <p:extLst>
      <p:ext uri="{BB962C8B-B14F-4D97-AF65-F5344CB8AC3E}">
        <p14:creationId xmlns:p14="http://schemas.microsoft.com/office/powerpoint/2010/main" val="109885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1494-BCF4-B66E-2757-AEA555CBE9C5}"/>
              </a:ext>
            </a:extLst>
          </p:cNvPr>
          <p:cNvSpPr>
            <a:spLocks noGrp="1"/>
          </p:cNvSpPr>
          <p:nvPr>
            <p:ph type="title"/>
          </p:nvPr>
        </p:nvSpPr>
        <p:spPr/>
        <p:txBody>
          <a:bodyPr/>
          <a:lstStyle/>
          <a:p>
            <a:r>
              <a:rPr lang="en-US" dirty="0" err="1"/>
              <a:t>强激光与次级射线束</a:t>
            </a:r>
            <a:endParaRPr lang="en-US" dirty="0"/>
          </a:p>
        </p:txBody>
      </p:sp>
      <p:sp>
        <p:nvSpPr>
          <p:cNvPr id="3" name="Content Placeholder 2">
            <a:extLst>
              <a:ext uri="{FF2B5EF4-FFF2-40B4-BE49-F238E27FC236}">
                <a16:creationId xmlns:a16="http://schemas.microsoft.com/office/drawing/2014/main" id="{E0DEABE1-C10C-B45C-E28C-7C35108C398D}"/>
              </a:ext>
            </a:extLst>
          </p:cNvPr>
          <p:cNvSpPr>
            <a:spLocks noGrp="1"/>
          </p:cNvSpPr>
          <p:nvPr>
            <p:ph idx="1"/>
          </p:nvPr>
        </p:nvSpPr>
        <p:spPr>
          <a:xfrm>
            <a:off x="5267604" y="1323215"/>
            <a:ext cx="2388777" cy="2989799"/>
          </a:xfrm>
        </p:spPr>
        <p:txBody>
          <a:bodyPr>
            <a:normAutofit/>
          </a:bodyPr>
          <a:lstStyle/>
          <a:p>
            <a:pPr marL="0" indent="0">
              <a:buNone/>
            </a:pPr>
            <a:r>
              <a:rPr lang="en-US" sz="1800" b="1" dirty="0" err="1">
                <a:solidFill>
                  <a:srgbClr val="FF0000"/>
                </a:solidFill>
              </a:rPr>
              <a:t>独特性</a:t>
            </a:r>
            <a:endParaRPr lang="en-US" sz="1800" b="1" dirty="0">
              <a:solidFill>
                <a:srgbClr val="FF0000"/>
              </a:solidFill>
            </a:endParaRPr>
          </a:p>
          <a:p>
            <a:r>
              <a:rPr lang="en-US" sz="1800" b="1" dirty="0" err="1"/>
              <a:t>超快</a:t>
            </a:r>
            <a:r>
              <a:rPr lang="en-US" sz="1800" dirty="0" err="1"/>
              <a:t>电子</a:t>
            </a:r>
            <a:r>
              <a:rPr lang="zh-CN" altLang="en-US" sz="1800" dirty="0"/>
              <a:t>、离子、光子等射线束（</a:t>
            </a:r>
            <a:r>
              <a:rPr lang="en-US" altLang="zh-CN" sz="1800" dirty="0"/>
              <a:t>fs-</a:t>
            </a:r>
            <a:r>
              <a:rPr lang="en-US" altLang="zh-CN" sz="1800" dirty="0" err="1"/>
              <a:t>ps</a:t>
            </a:r>
            <a:r>
              <a:rPr lang="zh-CN" altLang="en-US" sz="1800" dirty="0"/>
              <a:t>）</a:t>
            </a:r>
            <a:endParaRPr lang="en-US" altLang="zh-CN" sz="1800" dirty="0"/>
          </a:p>
          <a:p>
            <a:r>
              <a:rPr lang="zh-CN" altLang="en-US" sz="1800" dirty="0"/>
              <a:t>近</a:t>
            </a:r>
            <a:r>
              <a:rPr lang="zh-CN" altLang="en-US" sz="1800" b="1" dirty="0"/>
              <a:t>宏观</a:t>
            </a:r>
            <a:r>
              <a:rPr lang="zh-CN" altLang="en-US" sz="1800" dirty="0"/>
              <a:t>尺度的的极端环境</a:t>
            </a:r>
            <a:endParaRPr lang="en-US" altLang="zh-CN" sz="1800" dirty="0"/>
          </a:p>
          <a:p>
            <a:r>
              <a:rPr lang="zh-CN" altLang="en-US" sz="1800" b="1" dirty="0"/>
              <a:t>”界观“</a:t>
            </a:r>
            <a:r>
              <a:rPr lang="zh-CN" altLang="en-US" sz="1800" dirty="0"/>
              <a:t>物理（原子尺度与原子核尺度）</a:t>
            </a:r>
            <a:endParaRPr lang="en-US" altLang="zh-CN" sz="1800" dirty="0"/>
          </a:p>
          <a:p>
            <a:endParaRPr lang="en-US" sz="1800" dirty="0"/>
          </a:p>
        </p:txBody>
      </p:sp>
      <p:sp>
        <p:nvSpPr>
          <p:cNvPr id="4" name="Date Placeholder 3">
            <a:extLst>
              <a:ext uri="{FF2B5EF4-FFF2-40B4-BE49-F238E27FC236}">
                <a16:creationId xmlns:a16="http://schemas.microsoft.com/office/drawing/2014/main" id="{9FB01A5A-255A-E47B-9DDC-EB130D81B2B2}"/>
              </a:ext>
            </a:extLst>
          </p:cNvPr>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lgn="l">
              <a:defRPr/>
            </a:pPr>
            <a:r>
              <a:rPr lang="en-US" altLang="zh-CN"/>
              <a:t>Fu Changbo20220713</a:t>
            </a:r>
            <a:endParaRPr lang="en-US" altLang="zh-CN" dirty="0"/>
          </a:p>
        </p:txBody>
      </p:sp>
      <p:sp>
        <p:nvSpPr>
          <p:cNvPr id="5" name="Slide Number Placeholder 4">
            <a:extLst>
              <a:ext uri="{FF2B5EF4-FFF2-40B4-BE49-F238E27FC236}">
                <a16:creationId xmlns:a16="http://schemas.microsoft.com/office/drawing/2014/main" id="{A62529B1-7850-13F8-2798-3118C2D83034}"/>
              </a:ext>
            </a:extLst>
          </p:cNvPr>
          <p:cNvSpPr>
            <a:spLocks noGrp="1"/>
          </p:cNvSpPr>
          <p:nvPr>
            <p:ph type="sldNum" sz="quarter" idx="12"/>
          </p:nvPr>
        </p:nvSpPr>
        <p:spPr/>
        <p:txBody>
          <a:bodyPr/>
          <a:lstStyle/>
          <a:p>
            <a:pPr>
              <a:defRPr/>
            </a:pPr>
            <a:fld id="{E23FAEE1-48F5-4D69-BDD0-B496C360245A}" type="slidenum">
              <a:rPr lang="en-US" altLang="zh-CN" smtClean="0"/>
              <a:pPr>
                <a:defRPr/>
              </a:pPr>
              <a:t>7</a:t>
            </a:fld>
            <a:endParaRPr lang="en-US" altLang="zh-CN" dirty="0"/>
          </a:p>
        </p:txBody>
      </p:sp>
      <p:grpSp>
        <p:nvGrpSpPr>
          <p:cNvPr id="6" name="Group 7">
            <a:extLst>
              <a:ext uri="{FF2B5EF4-FFF2-40B4-BE49-F238E27FC236}">
                <a16:creationId xmlns:a16="http://schemas.microsoft.com/office/drawing/2014/main" id="{F7E0528E-D506-AD80-8D60-D026D5C9F53D}"/>
              </a:ext>
            </a:extLst>
          </p:cNvPr>
          <p:cNvGrpSpPr>
            <a:grpSpLocks noChangeAspect="1"/>
          </p:cNvGrpSpPr>
          <p:nvPr/>
        </p:nvGrpSpPr>
        <p:grpSpPr bwMode="auto">
          <a:xfrm>
            <a:off x="533400" y="1256034"/>
            <a:ext cx="4582491" cy="2989799"/>
            <a:chOff x="32718" y="1461291"/>
            <a:chExt cx="6429375" cy="4629150"/>
          </a:xfrm>
        </p:grpSpPr>
        <p:pic>
          <p:nvPicPr>
            <p:cNvPr id="7" name="Picture 2">
              <a:extLst>
                <a:ext uri="{FF2B5EF4-FFF2-40B4-BE49-F238E27FC236}">
                  <a16:creationId xmlns:a16="http://schemas.microsoft.com/office/drawing/2014/main" id="{EC0AE74D-05CB-6B06-41D1-F9F66936C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8" y="1461291"/>
              <a:ext cx="6429375"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9">
              <a:extLst>
                <a:ext uri="{FF2B5EF4-FFF2-40B4-BE49-F238E27FC236}">
                  <a16:creationId xmlns:a16="http://schemas.microsoft.com/office/drawing/2014/main" id="{479813DB-CB80-83BD-AB9B-19996D63FC70}"/>
                </a:ext>
              </a:extLst>
            </p:cNvPr>
            <p:cNvSpPr txBox="1">
              <a:spLocks noChangeArrowheads="1"/>
            </p:cNvSpPr>
            <p:nvPr/>
          </p:nvSpPr>
          <p:spPr bwMode="auto">
            <a:xfrm>
              <a:off x="4616871" y="2036716"/>
              <a:ext cx="780338" cy="431025"/>
            </a:xfrm>
            <a:prstGeom prst="rect">
              <a:avLst/>
            </a:prstGeom>
            <a:solidFill>
              <a:srgbClr val="B88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788" dirty="0">
                  <a:latin typeface="Arial" panose="020B0604020202020204" pitchFamily="34" charset="0"/>
                </a:rPr>
                <a:t>1TeV</a:t>
              </a:r>
            </a:p>
          </p:txBody>
        </p:sp>
        <p:sp>
          <p:nvSpPr>
            <p:cNvPr id="9" name="TextBox 10">
              <a:extLst>
                <a:ext uri="{FF2B5EF4-FFF2-40B4-BE49-F238E27FC236}">
                  <a16:creationId xmlns:a16="http://schemas.microsoft.com/office/drawing/2014/main" id="{729411B8-211B-4404-3DDE-B1FF159DB525}"/>
                </a:ext>
              </a:extLst>
            </p:cNvPr>
            <p:cNvSpPr txBox="1">
              <a:spLocks noChangeArrowheads="1"/>
            </p:cNvSpPr>
            <p:nvPr/>
          </p:nvSpPr>
          <p:spPr bwMode="auto">
            <a:xfrm>
              <a:off x="4570153" y="2895035"/>
              <a:ext cx="809652" cy="431025"/>
            </a:xfrm>
            <a:prstGeom prst="rect">
              <a:avLst/>
            </a:prstGeom>
            <a:solidFill>
              <a:srgbClr val="B88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788">
                  <a:latin typeface="Arial" panose="020B0604020202020204" pitchFamily="34" charset="0"/>
                </a:rPr>
                <a:t>1GeV</a:t>
              </a:r>
            </a:p>
          </p:txBody>
        </p:sp>
        <p:sp>
          <p:nvSpPr>
            <p:cNvPr id="10" name="TextBox 11">
              <a:extLst>
                <a:ext uri="{FF2B5EF4-FFF2-40B4-BE49-F238E27FC236}">
                  <a16:creationId xmlns:a16="http://schemas.microsoft.com/office/drawing/2014/main" id="{792153F7-5C70-5F8F-2A22-EEDFA9688FAD}"/>
                </a:ext>
              </a:extLst>
            </p:cNvPr>
            <p:cNvSpPr txBox="1">
              <a:spLocks noChangeArrowheads="1"/>
            </p:cNvSpPr>
            <p:nvPr/>
          </p:nvSpPr>
          <p:spPr bwMode="auto">
            <a:xfrm>
              <a:off x="4561198" y="3997303"/>
              <a:ext cx="821378" cy="431025"/>
            </a:xfrm>
            <a:prstGeom prst="rect">
              <a:avLst/>
            </a:prstGeom>
            <a:solidFill>
              <a:srgbClr val="B88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788">
                  <a:latin typeface="Arial" panose="020B0604020202020204" pitchFamily="34" charset="0"/>
                </a:rPr>
                <a:t>1MeV</a:t>
              </a:r>
            </a:p>
          </p:txBody>
        </p:sp>
        <p:sp>
          <p:nvSpPr>
            <p:cNvPr id="11" name="TextBox 12">
              <a:extLst>
                <a:ext uri="{FF2B5EF4-FFF2-40B4-BE49-F238E27FC236}">
                  <a16:creationId xmlns:a16="http://schemas.microsoft.com/office/drawing/2014/main" id="{F0A7ED0F-401A-17D0-A315-6421A968893F}"/>
                </a:ext>
              </a:extLst>
            </p:cNvPr>
            <p:cNvSpPr txBox="1">
              <a:spLocks noChangeArrowheads="1"/>
            </p:cNvSpPr>
            <p:nvPr/>
          </p:nvSpPr>
          <p:spPr bwMode="auto">
            <a:xfrm>
              <a:off x="4696592" y="5052870"/>
              <a:ext cx="666012" cy="431025"/>
            </a:xfrm>
            <a:prstGeom prst="rect">
              <a:avLst/>
            </a:prstGeom>
            <a:solidFill>
              <a:srgbClr val="B88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788">
                  <a:latin typeface="Arial" panose="020B0604020202020204" pitchFamily="34" charset="0"/>
                </a:rPr>
                <a:t>1eV</a:t>
              </a:r>
            </a:p>
          </p:txBody>
        </p:sp>
      </p:grpSp>
    </p:spTree>
    <p:extLst>
      <p:ext uri="{BB962C8B-B14F-4D97-AF65-F5344CB8AC3E}">
        <p14:creationId xmlns:p14="http://schemas.microsoft.com/office/powerpoint/2010/main" val="3419639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171700" y="228040"/>
            <a:ext cx="5715000" cy="4848225"/>
          </a:xfrm>
          <a:prstGeom prst="rect">
            <a:avLst/>
          </a:prstGeom>
        </p:spPr>
      </p:pic>
      <p:sp>
        <p:nvSpPr>
          <p:cNvPr id="4" name="Date Placeholder 3"/>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defRPr/>
            </a:pPr>
            <a:r>
              <a:rPr lang="en-US" altLang="zh-CN"/>
              <a:t>FU-CB-20220801</a:t>
            </a:r>
            <a:endParaRPr lang="en-US" altLang="zh-CN" dirty="0"/>
          </a:p>
        </p:txBody>
      </p:sp>
      <p:sp>
        <p:nvSpPr>
          <p:cNvPr id="5" name="Slide Number Placeholder 4"/>
          <p:cNvSpPr>
            <a:spLocks noGrp="1"/>
          </p:cNvSpPr>
          <p:nvPr>
            <p:ph type="sldNum" sz="quarter" idx="12"/>
          </p:nvPr>
        </p:nvSpPr>
        <p:spPr/>
        <p:txBody>
          <a:bodyPr/>
          <a:lstStyle/>
          <a:p>
            <a:pPr>
              <a:defRPr/>
            </a:pPr>
            <a:fld id="{E23FAEE1-48F5-4D69-BDD0-B496C360245A}" type="slidenum">
              <a:rPr lang="en-US" altLang="zh-CN" smtClean="0"/>
              <a:pPr>
                <a:defRPr/>
              </a:pPr>
              <a:t>8</a:t>
            </a:fld>
            <a:endParaRPr lang="en-US" altLang="zh-CN"/>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1447450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07051" y="1093054"/>
            <a:ext cx="3689194" cy="2299478"/>
          </a:xfrm>
          <a:prstGeom prst="rect">
            <a:avLst/>
          </a:prstGeom>
        </p:spPr>
      </p:pic>
      <p:sp>
        <p:nvSpPr>
          <p:cNvPr id="2" name="Title 1"/>
          <p:cNvSpPr>
            <a:spLocks noGrp="1"/>
          </p:cNvSpPr>
          <p:nvPr>
            <p:ph type="title"/>
          </p:nvPr>
        </p:nvSpPr>
        <p:spPr/>
        <p:txBody>
          <a:bodyPr>
            <a:normAutofit fontScale="90000"/>
          </a:bodyPr>
          <a:lstStyle/>
          <a:p>
            <a:r>
              <a:rPr lang="en-US" baseline="30000" dirty="0">
                <a:solidFill>
                  <a:schemeClr val="tx1"/>
                </a:solidFill>
              </a:rPr>
              <a:t>Motivation:</a:t>
            </a:r>
            <a:br>
              <a:rPr lang="en-US" baseline="30000" dirty="0"/>
            </a:br>
            <a:r>
              <a:rPr lang="en-US" baseline="30000" dirty="0"/>
              <a:t>6,7</a:t>
            </a:r>
            <a:r>
              <a:rPr lang="en-US" dirty="0"/>
              <a:t>Li</a:t>
            </a:r>
            <a:r>
              <a:rPr lang="zh-CN" altLang="en-US" dirty="0"/>
              <a:t> </a:t>
            </a:r>
            <a:r>
              <a:rPr lang="en-US" altLang="zh-CN" dirty="0"/>
              <a:t>abundance</a:t>
            </a:r>
            <a:endParaRPr lang="en-US" dirty="0"/>
          </a:p>
        </p:txBody>
      </p:sp>
      <p:sp>
        <p:nvSpPr>
          <p:cNvPr id="4" name="Date Placeholder 3"/>
          <p:cNvSpPr>
            <a:spLocks noGrp="1"/>
          </p:cNvSpPr>
          <p:nvPr>
            <p:ph type="dt" sz="half" idx="10"/>
          </p:nvPr>
        </p:nvSpPr>
        <p:spPr>
          <a:xfrm>
            <a:off x="381000" y="6477000"/>
            <a:ext cx="2286000" cy="228600"/>
          </a:xfrm>
          <a:prstGeom prst="rect">
            <a:avLst/>
          </a:prstGeom>
        </p:spPr>
        <p:txBody>
          <a:bodyPr vert="horz" anchor="b"/>
          <a:lstStyle>
            <a:defPPr>
              <a:defRPr lang="en-US"/>
            </a:defPPr>
            <a:lvl1pPr algn="r" rtl="0" eaLnBrk="1" fontAlgn="base" latinLnBrk="0" hangingPunct="1">
              <a:spcBef>
                <a:spcPct val="0"/>
              </a:spcBef>
              <a:spcAft>
                <a:spcPct val="0"/>
              </a:spcAft>
              <a:defRPr kumimoji="0" sz="1100" kern="1200">
                <a:solidFill>
                  <a:schemeClr val="bg1">
                    <a:lumMod val="85000"/>
                  </a:schemeClr>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defRPr/>
            </a:pPr>
            <a:r>
              <a:rPr lang="en-US" altLang="zh-CN"/>
              <a:t>FU-CB-20220801</a:t>
            </a:r>
            <a:endParaRPr lang="en-US" altLang="zh-CN" dirty="0"/>
          </a:p>
        </p:txBody>
      </p:sp>
      <p:sp>
        <p:nvSpPr>
          <p:cNvPr id="5" name="Slide Number Placeholder 4"/>
          <p:cNvSpPr>
            <a:spLocks noGrp="1"/>
          </p:cNvSpPr>
          <p:nvPr>
            <p:ph type="sldNum" sz="quarter" idx="12"/>
          </p:nvPr>
        </p:nvSpPr>
        <p:spPr/>
        <p:txBody>
          <a:bodyPr/>
          <a:lstStyle/>
          <a:p>
            <a:pPr>
              <a:defRPr/>
            </a:pPr>
            <a:fld id="{E23FAEE1-48F5-4D69-BDD0-B496C360245A}" type="slidenum">
              <a:rPr lang="en-US" altLang="zh-CN" smtClean="0"/>
              <a:pPr>
                <a:defRPr/>
              </a:pPr>
              <a:t>9</a:t>
            </a:fld>
            <a:endParaRPr lang="en-US" altLang="zh-CN"/>
          </a:p>
        </p:txBody>
      </p:sp>
      <p:pic>
        <p:nvPicPr>
          <p:cNvPr id="7" name="Picture 6"/>
          <p:cNvPicPr>
            <a:picLocks noChangeAspect="1"/>
          </p:cNvPicPr>
          <p:nvPr/>
        </p:nvPicPr>
        <p:blipFill>
          <a:blip r:embed="rId3"/>
          <a:stretch>
            <a:fillRect/>
          </a:stretch>
        </p:blipFill>
        <p:spPr>
          <a:xfrm>
            <a:off x="5188528" y="186578"/>
            <a:ext cx="2794922" cy="4770344"/>
          </a:xfrm>
          <a:prstGeom prst="rect">
            <a:avLst/>
          </a:prstGeom>
        </p:spPr>
      </p:pic>
      <p:pic>
        <p:nvPicPr>
          <p:cNvPr id="9" name="Picture 8"/>
          <p:cNvPicPr>
            <a:picLocks noChangeAspect="1"/>
          </p:cNvPicPr>
          <p:nvPr/>
        </p:nvPicPr>
        <p:blipFill>
          <a:blip r:embed="rId4"/>
          <a:stretch>
            <a:fillRect/>
          </a:stretch>
        </p:blipFill>
        <p:spPr>
          <a:xfrm>
            <a:off x="1174405" y="3638549"/>
            <a:ext cx="3219450" cy="1162050"/>
          </a:xfrm>
          <a:prstGeom prst="rect">
            <a:avLst/>
          </a:prstGeom>
        </p:spPr>
      </p:pic>
    </p:spTree>
    <p:extLst>
      <p:ext uri="{BB962C8B-B14F-4D97-AF65-F5344CB8AC3E}">
        <p14:creationId xmlns:p14="http://schemas.microsoft.com/office/powerpoint/2010/main" val="30370698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540,&quot;width&quot;:20745}"/>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 name="KSO_WM_UNIT_TABLE_BEAUTIFY" val="smartTable{cec2b313-566d-4040-94b5-c96a6322633c}"/>
  <p:tag name="TABLE_ENDDRAG_ORIGIN_RECT" val="568*179"/>
  <p:tag name="TABLE_ENDDRAG_RECT" val="16*357*568*179"/>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 name="KSO_WM_UNIT_TABLE_BEAUTIFY" val="smartTable{2b6e601d-ce62-47ec-8b70-e03d1ab3371c}"/>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e55df6a5-66da-40a7-945c-92c288da30a1}"/>
  <p:tag name="TABLE_ENDDRAG_ORIGIN_RECT" val="672*174"/>
  <p:tag name="TABLE_ENDDRAG_RECT" val="15*128*672*174"/>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 name="KSO_WM_UNIT_TABLE_BEAUTIFY" val="smartTable{3802e6c2-cfde-4aa4-a407-eabc26d81448}"/>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245*431"/>
  <p:tag name="TABLE_ENDDRAG_RECT" val="451*103*245*43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245*431"/>
  <p:tag name="TABLE_ENDDRAG_RECT" val="451*103*245*43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91332</TotalTime>
  <Words>2610</Words>
  <Application>Microsoft Macintosh PowerPoint</Application>
  <PresentationFormat>On-screen Show (16:9)</PresentationFormat>
  <Paragraphs>582</Paragraphs>
  <Slides>46</Slides>
  <Notes>11</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46</vt:i4>
      </vt:variant>
    </vt:vector>
  </HeadingPairs>
  <TitlesOfParts>
    <vt:vector size="64" baseType="lpstr">
      <vt:lpstr>隶书</vt:lpstr>
      <vt:lpstr>Microsoft YaHei</vt:lpstr>
      <vt:lpstr>Microsoft YaHei</vt:lpstr>
      <vt:lpstr>黑体</vt:lpstr>
      <vt:lpstr>宋体</vt:lpstr>
      <vt:lpstr>Times</vt:lpstr>
      <vt:lpstr>Times New Roman Regular</vt:lpstr>
      <vt:lpstr>Arial</vt:lpstr>
      <vt:lpstr>Calibri</vt:lpstr>
      <vt:lpstr>Cambria Math</vt:lpstr>
      <vt:lpstr>Franklin Gothic Book</vt:lpstr>
      <vt:lpstr>Helvetica</vt:lpstr>
      <vt:lpstr>Symbol</vt:lpstr>
      <vt:lpstr>Times New Roman</vt:lpstr>
      <vt:lpstr>Verdana</vt:lpstr>
      <vt:lpstr>Wingdings</vt:lpstr>
      <vt:lpstr>Wingdings 2</vt:lpstr>
      <vt:lpstr>Aspect</vt:lpstr>
      <vt:lpstr>PowerPoint Presentation</vt:lpstr>
      <vt:lpstr>内容提要</vt:lpstr>
      <vt:lpstr>光子与核物理</vt:lpstr>
      <vt:lpstr>光子+核物理</vt:lpstr>
      <vt:lpstr>光子核物理</vt:lpstr>
      <vt:lpstr>大爆炸锂丰度疑难问题  强激光（可见光）核物理一例</vt:lpstr>
      <vt:lpstr>强激光与次级射线束</vt:lpstr>
      <vt:lpstr>PowerPoint Presentation</vt:lpstr>
      <vt:lpstr>Motivation: 6,7Li abundance</vt:lpstr>
      <vt:lpstr>强激光驱动的等离子体环境</vt:lpstr>
      <vt:lpstr>强激光核物理进展例： D-Li等离子体喷流对撞</vt:lpstr>
      <vt:lpstr>PowerPoint Presentation</vt:lpstr>
      <vt:lpstr>中子产额计算结果</vt:lpstr>
      <vt:lpstr>Where did the n products come from?</vt:lpstr>
      <vt:lpstr>自刻度方法</vt:lpstr>
      <vt:lpstr>D-7Li截面实验结果</vt:lpstr>
      <vt:lpstr> 涡旋穆谱：  涡旋光下的穆斯堡尔效应</vt:lpstr>
      <vt:lpstr>研究背景：手性结构 在各物理尺度</vt:lpstr>
      <vt:lpstr>微纳尺度手性结构例子： Skyrmion 和 Hopfion</vt:lpstr>
      <vt:lpstr>涡旋光 例： 拉盖尔高斯光束 </vt:lpstr>
      <vt:lpstr>新维度、新“规律”</vt:lpstr>
      <vt:lpstr>涡旋穆斯堡尔装置（以57Fe为例）</vt:lpstr>
      <vt:lpstr>涡旋穆斯堡尔装置（以57Fe为例）</vt:lpstr>
      <vt:lpstr>𝛄-光核物理：  装备简介与展望</vt:lpstr>
      <vt:lpstr>X-射线核物理</vt:lpstr>
      <vt:lpstr>PowerPoint Presentation</vt:lpstr>
      <vt:lpstr>激光伽马线站设计方案</vt:lpstr>
      <vt:lpstr>Nuclear Resonance Fluorescence (NRF)</vt:lpstr>
      <vt:lpstr>伽马光源系统：</vt:lpstr>
      <vt:lpstr>3、伽马实验系统：</vt:lpstr>
      <vt:lpstr>PowerPoint Presentation</vt:lpstr>
      <vt:lpstr>LCS@SXFEL   软X射线康普顿光源计划 </vt:lpstr>
      <vt:lpstr>LCS@SXFEL</vt:lpstr>
      <vt:lpstr>2 LCS@SXFEL</vt:lpstr>
      <vt:lpstr>2 LCS@SXFEL</vt:lpstr>
      <vt:lpstr> LCS@SHINE     硬X射线FEL装置</vt:lpstr>
      <vt:lpstr> LCS@SHINE   硬X射线FEL装置</vt:lpstr>
      <vt:lpstr>GeV electron beam at SHINE</vt:lpstr>
      <vt:lpstr>2. GeV electron beam at SHINE </vt:lpstr>
      <vt:lpstr>Model I: External laser + Electron</vt:lpstr>
      <vt:lpstr>Model II: High power pulsed laser + Electron</vt:lpstr>
      <vt:lpstr>Model III: X-ray from SHINE + Electron</vt:lpstr>
      <vt:lpstr>3. GeV gamma beam at SHINE (Proposed)  </vt:lpstr>
      <vt:lpstr>GeV gamma beam at SHINE (Proposed) </vt:lpstr>
      <vt:lpstr>小结</vt:lpstr>
      <vt:lpstr>主要合作者</vt:lpstr>
    </vt:vector>
  </TitlesOfParts>
  <Company>TAMU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fcb</dc:creator>
  <cp:lastModifiedBy>Fu Changbo</cp:lastModifiedBy>
  <cp:revision>3222</cp:revision>
  <cp:lastPrinted>2019-10-10T06:04:11Z</cp:lastPrinted>
  <dcterms:created xsi:type="dcterms:W3CDTF">2006-01-13T17:54:07Z</dcterms:created>
  <dcterms:modified xsi:type="dcterms:W3CDTF">2025-11-23T00:40:48Z</dcterms:modified>
</cp:coreProperties>
</file>