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351" r:id="rId4"/>
    <p:sldId id="352" r:id="rId5"/>
    <p:sldId id="370" r:id="rId6"/>
    <p:sldId id="359" r:id="rId7"/>
    <p:sldId id="345" r:id="rId8"/>
    <p:sldId id="361" r:id="rId9"/>
    <p:sldId id="354" r:id="rId10"/>
    <p:sldId id="344" r:id="rId11"/>
    <p:sldId id="368" r:id="rId12"/>
    <p:sldId id="369" r:id="rId13"/>
    <p:sldId id="366" r:id="rId14"/>
    <p:sldId id="347" r:id="rId15"/>
    <p:sldId id="367" r:id="rId16"/>
    <p:sldId id="371" r:id="rId17"/>
    <p:sldId id="357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999999"/>
    <a:srgbClr val="F2F2F2"/>
    <a:srgbClr val="FFFFFF"/>
    <a:srgbClr val="CDCDCD"/>
    <a:srgbClr val="0070C0"/>
    <a:srgbClr val="B5B5B5"/>
    <a:srgbClr val="014723"/>
    <a:srgbClr val="7F7F7F"/>
    <a:srgbClr val="0A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8" autoAdjust="0"/>
    <p:restoredTop sz="95220" autoAdjust="0"/>
  </p:normalViewPr>
  <p:slideViewPr>
    <p:cSldViewPr snapToGrid="0" showGuides="1">
      <p:cViewPr varScale="1">
        <p:scale>
          <a:sx n="82" d="100"/>
          <a:sy n="82" d="100"/>
        </p:scale>
        <p:origin x="189" y="39"/>
      </p:cViewPr>
      <p:guideLst>
        <p:guide orient="horz" pos="2161"/>
        <p:guide pos="3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29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DD7E39-50D0-C4A6-864C-CD94C20E55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C9FE4-497D-4975-8905-993AA4B682D0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F702A2-9C44-1CAF-5B7E-C155293B2C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E3A484-15F1-3150-19A1-8F2B13C277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5A53-DA92-47FF-B7FC-B8DBAFCF52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眉占位符 5">
            <a:extLst>
              <a:ext uri="{FF2B5EF4-FFF2-40B4-BE49-F238E27FC236}">
                <a16:creationId xmlns:a16="http://schemas.microsoft.com/office/drawing/2014/main" id="{88BB3093-A27D-2123-3534-E8108EEB48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Ultra-Peripheral Collisions, UPC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167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Ultra-Peripheral Collisions, UPC</a:t>
            </a:r>
            <a:endParaRPr lang="zh-CN" altLang="en-US"/>
          </a:p>
        </p:txBody>
      </p:sp>
      <p:sp>
        <p:nvSpPr>
          <p:cNvPr id="104928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4261-0CDD-45A3-84C2-311859DE5B03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8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28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9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9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11DA-82CB-44C8-99EC-9CE596A89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公众号壹课</a:t>
            </a: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99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A447D-EB15-FE83-3929-4D787342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15626D28-27FD-E672-265A-D186D975C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B77BE572-C881-2D2D-5AAE-C947AF044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842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A447D-EB15-FE83-3929-4D787342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15626D28-27FD-E672-265A-D186D975C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B77BE572-C881-2D2D-5AAE-C947AF044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33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6B13-75D7-D43B-E398-188C5C83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145BE01F-3D1C-2C60-A60F-D9C1E1446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A5ABD65E-7F5B-8FBD-FDFC-FB349AB07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15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23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026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1BDF1-A72D-4883-1DB0-3BAD3B6B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704B7CF0-1097-31F6-66C6-A2E3A56E5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3023F363-A63E-DFFE-244B-271AB232B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3433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00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公众号壹课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398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312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EE49-463D-A0C4-C915-68AA274F8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C3E94BB4-D1DB-AABD-176A-3102BBBCA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DD3FB55E-E1D7-C759-CA63-ADA500194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01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190-E05F-47AD-9626-C143AF385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AD27A0E3-FD3D-8950-6BFF-4AFD16CE0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698E9CA5-2337-1B7D-2499-0839C0EE9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33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7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7371-ABB8-C4D6-C5D2-E615983A2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>
            <a:extLst>
              <a:ext uri="{FF2B5EF4-FFF2-40B4-BE49-F238E27FC236}">
                <a16:creationId xmlns:a16="http://schemas.microsoft.com/office/drawing/2014/main" id="{E212EE13-7F35-1A75-536D-BB34AD7BB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>
            <a:extLst>
              <a:ext uri="{FF2B5EF4-FFF2-40B4-BE49-F238E27FC236}">
                <a16:creationId xmlns:a16="http://schemas.microsoft.com/office/drawing/2014/main" id="{E3408271-1323-D038-BFA8-DB190C6E7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633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制作者公众号壹课，强烈谴责资料盗用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2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3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9469D2-CE12-8117-CA7E-5E6D87C2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2E-8EC9-4E2A-A347-AAF756BE30C9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ED42D2-EA39-97E6-507A-C7D04C7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494642-F516-4E63-120F-32524E2B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5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43C4-6B40-4850-A95B-387607C2650B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41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368-577B-43ED-8A84-798C18DF3A94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46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8046-902C-4F89-B0A5-5E8D6A35D1BF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6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6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77FB-4AFA-4A3F-B575-C47030D87631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6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6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6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6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6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26BA-873D-47FB-9270-8231EC7EFE6E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7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7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7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7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7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7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7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ED51-6EAC-46A3-8432-1B0D8FF73A5B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7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7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3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B9F8-666F-4F1A-A143-70803EB589D3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3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3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A2B-7554-4AB9-AAC4-8FF1A337FC4B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81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8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8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C48-EC09-420D-BA92-15BB832A4E15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8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8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5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25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5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CEF0-A456-4A48-9013-1D5495027F69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925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5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2BCF-DBAD-4624-ADF1-C7FE56D8EE4E}" type="datetime1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7B7A-7510-410A-AA53-45D600DA02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1" name="矩形 6"/>
          <p:cNvSpPr/>
          <p:nvPr userDrawn="1"/>
        </p:nvSpPr>
        <p:spPr>
          <a:xfrm>
            <a:off x="0" y="-20633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8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2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70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11" Type="http://schemas.openxmlformats.org/officeDocument/2006/relationships/image" Target="../media/image45.png"/><Relationship Id="rId5" Type="http://schemas.openxmlformats.org/officeDocument/2006/relationships/image" Target="../media/image61.png"/><Relationship Id="rId15" Type="http://schemas.openxmlformats.org/officeDocument/2006/relationships/image" Target="../media/image46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2.png"/><Relationship Id="rId10" Type="http://schemas.openxmlformats.org/officeDocument/2006/relationships/image" Target="../media/image79.png"/><Relationship Id="rId4" Type="http://schemas.openxmlformats.org/officeDocument/2006/relationships/image" Target="../media/image36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/>
          <p:cNvPicPr>
            <a:picLocks noChangeAspect="1"/>
          </p:cNvPicPr>
          <p:nvPr/>
        </p:nvPicPr>
        <p:blipFill rotWithShape="1">
          <a:blip r:embed="rId3"/>
          <a:srcRect t="21604" b="46967"/>
          <a:stretch>
            <a:fillRect/>
          </a:stretch>
        </p:blipFill>
        <p:spPr>
          <a:xfrm>
            <a:off x="-17296" y="1989883"/>
            <a:ext cx="12209296" cy="2877923"/>
          </a:xfrm>
          <a:prstGeom prst="rect">
            <a:avLst/>
          </a:prstGeom>
        </p:spPr>
      </p:pic>
      <p:sp>
        <p:nvSpPr>
          <p:cNvPr id="1048585" name="矩形 7"/>
          <p:cNvSpPr/>
          <p:nvPr/>
        </p:nvSpPr>
        <p:spPr>
          <a:xfrm>
            <a:off x="-17296" y="1989884"/>
            <a:ext cx="12192000" cy="2877922"/>
          </a:xfrm>
          <a:prstGeom prst="rect">
            <a:avLst/>
          </a:prstGeom>
          <a:gradFill>
            <a:gsLst>
              <a:gs pos="0">
                <a:srgbClr val="014723"/>
              </a:gs>
              <a:gs pos="59000">
                <a:srgbClr val="014723">
                  <a:alpha val="60000"/>
                </a:srgbClr>
              </a:gs>
              <a:gs pos="100000">
                <a:srgbClr val="014723">
                  <a:alpha val="1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6" name="文本框 14"/>
          <p:cNvSpPr txBox="1"/>
          <p:nvPr/>
        </p:nvSpPr>
        <p:spPr>
          <a:xfrm>
            <a:off x="630609" y="2412317"/>
            <a:ext cx="10930781" cy="1596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Heavy-flavor mesons in a strong electric field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TextBox 6"/>
          <p:cNvSpPr txBox="1"/>
          <p:nvPr/>
        </p:nvSpPr>
        <p:spPr>
          <a:xfrm>
            <a:off x="2444481" y="3219612"/>
            <a:ext cx="6668988" cy="138497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Jiayun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Xiang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 of Physics And Astronomy Sun Yat-sen University 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299716F-6C0D-4DB0-8D81-9430A0E4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" y="1"/>
            <a:ext cx="1800402" cy="17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DE396E9-2CE8-E700-7FF8-570BC4479B5D}"/>
              </a:ext>
            </a:extLst>
          </p:cNvPr>
          <p:cNvSpPr txBox="1"/>
          <p:nvPr/>
        </p:nvSpPr>
        <p:spPr>
          <a:xfrm>
            <a:off x="3247080" y="5088711"/>
            <a:ext cx="566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B050"/>
                </a:solidFill>
              </a:rPr>
              <a:t>JX and </a:t>
            </a:r>
            <a:r>
              <a:rPr lang="en-US" altLang="zh-CN" b="1" u="sng" dirty="0" err="1">
                <a:solidFill>
                  <a:srgbClr val="00B050"/>
                </a:solidFill>
              </a:rPr>
              <a:t>G.Cao</a:t>
            </a:r>
            <a:r>
              <a:rPr lang="en-US" altLang="zh-CN" b="1" u="sng" dirty="0">
                <a:solidFill>
                  <a:srgbClr val="00B050"/>
                </a:solidFill>
              </a:rPr>
              <a:t>, Phys. Rev. D 110, 054033 (2024).  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608CB1-3903-8BF7-3280-83FB0AC208A8}"/>
              </a:ext>
            </a:extLst>
          </p:cNvPr>
          <p:cNvSpPr txBox="1"/>
          <p:nvPr/>
        </p:nvSpPr>
        <p:spPr>
          <a:xfrm>
            <a:off x="2873910" y="724404"/>
            <a:ext cx="58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</a:rPr>
              <a:t>第三届超周边碰撞物理研讨会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1A7AC2-563F-3088-6C92-2C6761004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863" y="42923"/>
            <a:ext cx="1800402" cy="1843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/>
      <p:bldP spid="10485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>
            <a:extLst>
              <a:ext uri="{FF2B5EF4-FFF2-40B4-BE49-F238E27FC236}">
                <a16:creationId xmlns:a16="http://schemas.microsoft.com/office/drawing/2014/main" id="{BB2B8CC9-385B-DC22-95A8-84B198324EC0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FB6BBC22-172F-C1CD-D2EA-111C20A1EDE9}"/>
              </a:ext>
            </a:extLst>
          </p:cNvPr>
          <p:cNvSpPr/>
          <p:nvPr/>
        </p:nvSpPr>
        <p:spPr>
          <a:xfrm>
            <a:off x="4933647" y="1541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8" name="直接连接符 24">
            <a:extLst>
              <a:ext uri="{FF2B5EF4-FFF2-40B4-BE49-F238E27FC236}">
                <a16:creationId xmlns:a16="http://schemas.microsoft.com/office/drawing/2014/main" id="{7BC8C83C-B049-4D22-334E-7E2F98B2CEE4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CFEE20AB-4276-4346-1D22-9F25214F270D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A0A177E6-E441-85AB-67D0-C88E1A307803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A04B3BB7-8438-078C-D26B-AA0A3FFC0043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D98B4A6-2BEB-4ADD-A2C0-00D86CA08A9A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14">
            <a:extLst>
              <a:ext uri="{FF2B5EF4-FFF2-40B4-BE49-F238E27FC236}">
                <a16:creationId xmlns:a16="http://schemas.microsoft.com/office/drawing/2014/main" id="{D675527B-9863-1F88-A429-E6EB677131AE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id="{10610A82-3EFB-2744-4335-C525A4460F67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">
            <a:extLst>
              <a:ext uri="{FF2B5EF4-FFF2-40B4-BE49-F238E27FC236}">
                <a16:creationId xmlns:a16="http://schemas.microsoft.com/office/drawing/2014/main" id="{1D39B9DB-B053-FDF6-480E-919AEC882F6E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7329B86-7151-7702-F328-FCDC642D51CD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AA85E62-EBCE-15B4-807D-B6C457B40F9B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265A5F1-A0AF-0AB9-7CC1-3786059C8F66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39F442-C269-5CED-43F1-D079504F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669" y="3974017"/>
            <a:ext cx="4176640" cy="27063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B79450-D966-D045-1ED5-E2338F7277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577" y="973696"/>
            <a:ext cx="4176641" cy="27556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4E1F6D-EA59-8612-4044-354353D5F4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780" y="1077092"/>
            <a:ext cx="4176641" cy="26863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44D4658-3335-1CC7-3D42-FC9324BC76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4780" y="4012248"/>
            <a:ext cx="4046643" cy="262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7602E0-2EA3-7E66-8965-222F2AB4C3BA}"/>
                  </a:ext>
                </a:extLst>
              </p:cNvPr>
              <p:cNvSpPr txBox="1"/>
              <p:nvPr/>
            </p:nvSpPr>
            <p:spPr>
              <a:xfrm>
                <a:off x="-92702" y="2076754"/>
                <a:ext cx="1577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&gt;|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7602E0-2EA3-7E66-8965-222F2AB4C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02" y="2076754"/>
                <a:ext cx="157748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DC0B0B8-B819-8F06-3943-3B555F7A3993}"/>
                  </a:ext>
                </a:extLst>
              </p:cNvPr>
              <p:cNvSpPr txBox="1"/>
              <p:nvPr/>
            </p:nvSpPr>
            <p:spPr>
              <a:xfrm>
                <a:off x="97980" y="5048186"/>
                <a:ext cx="1577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zh-CN" alt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DC0B0B8-B819-8F06-3943-3B555F7A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0" y="5048186"/>
                <a:ext cx="1577482" cy="369332"/>
              </a:xfrm>
              <a:prstGeom prst="rect">
                <a:avLst/>
              </a:prstGeom>
              <a:blipFill>
                <a:blip r:embed="rId9"/>
                <a:stretch>
                  <a:fillRect l="-308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E4BFF73-FADB-E897-12B9-1A30372D073B}"/>
              </a:ext>
            </a:extLst>
          </p:cNvPr>
          <p:cNvCxnSpPr/>
          <p:nvPr/>
        </p:nvCxnSpPr>
        <p:spPr>
          <a:xfrm flipV="1">
            <a:off x="0" y="3789560"/>
            <a:ext cx="12192000" cy="3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050EB8-4DA3-2D3E-C3F2-5DFB9996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801FD-7EDE-3499-58C6-46F9652F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8120B707-634F-6CAE-68ED-52F6C0617A75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3" name="矩形 23">
            <a:extLst>
              <a:ext uri="{FF2B5EF4-FFF2-40B4-BE49-F238E27FC236}">
                <a16:creationId xmlns:a16="http://schemas.microsoft.com/office/drawing/2014/main" id="{C4BC9BE5-EC1F-BF23-AB5B-BB804549A89E}"/>
              </a:ext>
            </a:extLst>
          </p:cNvPr>
          <p:cNvSpPr/>
          <p:nvPr/>
        </p:nvSpPr>
        <p:spPr>
          <a:xfrm>
            <a:off x="6562155" y="15586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5" name="直接连接符 24">
            <a:extLst>
              <a:ext uri="{FF2B5EF4-FFF2-40B4-BE49-F238E27FC236}">
                <a16:creationId xmlns:a16="http://schemas.microsoft.com/office/drawing/2014/main" id="{2708B629-E13A-06D9-ADC6-FB9B19D7ADD3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0C75456F-94F8-00D6-8C1A-68E64FE05B04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FE64223-B020-3FA0-45E9-09FC3D082724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649F914-E791-47FD-B586-CE3ECACB0EC2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C06E337-BF3C-5B9F-FB53-623EB3AB058C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14">
            <a:extLst>
              <a:ext uri="{FF2B5EF4-FFF2-40B4-BE49-F238E27FC236}">
                <a16:creationId xmlns:a16="http://schemas.microsoft.com/office/drawing/2014/main" id="{09986F70-FB4F-C4B3-CC32-309B00A0D5CF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id="{DF8D2E08-5F8C-44E5-2237-A3FEB1DE8980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">
            <a:extLst>
              <a:ext uri="{FF2B5EF4-FFF2-40B4-BE49-F238E27FC236}">
                <a16:creationId xmlns:a16="http://schemas.microsoft.com/office/drawing/2014/main" id="{83AAC748-D9CE-F14D-2B25-D76709FE716A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37A27F4-3E3C-3A64-3EFE-7D450B74732C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8CE0D1-18DC-D974-E354-1A9C89890938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28C3622-5D42-D6A9-3491-7C3152EB736D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>
            <a:extLst>
              <a:ext uri="{FF2B5EF4-FFF2-40B4-BE49-F238E27FC236}">
                <a16:creationId xmlns:a16="http://schemas.microsoft.com/office/drawing/2014/main" id="{25B9CC7B-DC3C-476D-F10E-B8330AEF7E35}"/>
              </a:ext>
            </a:extLst>
          </p:cNvPr>
          <p:cNvCxnSpPr/>
          <p:nvPr/>
        </p:nvCxnSpPr>
        <p:spPr>
          <a:xfrm>
            <a:off x="473145" y="1301933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>
            <a:extLst>
              <a:ext uri="{FF2B5EF4-FFF2-40B4-BE49-F238E27FC236}">
                <a16:creationId xmlns:a16="http://schemas.microsoft.com/office/drawing/2014/main" id="{C6B7FE69-3852-0666-8AF5-6F2E51870A10}"/>
              </a:ext>
            </a:extLst>
          </p:cNvPr>
          <p:cNvSpPr txBox="1"/>
          <p:nvPr/>
        </p:nvSpPr>
        <p:spPr>
          <a:xfrm>
            <a:off x="180110" y="923680"/>
            <a:ext cx="2693035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Two dimension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6FD1E41B-F51E-7B31-9DF6-A22073D32D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EB2B4A3-756C-9DDA-CC09-40F237B68D6B}"/>
              </a:ext>
            </a:extLst>
          </p:cNvPr>
          <p:cNvCxnSpPr>
            <a:cxnSpLocks/>
          </p:cNvCxnSpPr>
          <p:nvPr/>
        </p:nvCxnSpPr>
        <p:spPr>
          <a:xfrm>
            <a:off x="4725346" y="2074606"/>
            <a:ext cx="0" cy="40366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A4D7C04-9743-75FC-3C3A-0B9CC0EA48B9}"/>
                  </a:ext>
                </a:extLst>
              </p:cNvPr>
              <p:cNvSpPr txBox="1"/>
              <p:nvPr/>
            </p:nvSpPr>
            <p:spPr>
              <a:xfrm>
                <a:off x="1335503" y="2588440"/>
                <a:ext cx="394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70C0"/>
                    </a:solidFill>
                  </a:rPr>
                  <a:t>For Coulomb potential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A4D7C04-9743-75FC-3C3A-0B9CC0EA4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03" y="2588440"/>
                <a:ext cx="3946914" cy="461665"/>
              </a:xfrm>
              <a:prstGeom prst="rect">
                <a:avLst/>
              </a:prstGeom>
              <a:blipFill>
                <a:blip r:embed="rId4"/>
                <a:stretch>
                  <a:fillRect l="-2315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头: 右 45">
            <a:extLst>
              <a:ext uri="{FF2B5EF4-FFF2-40B4-BE49-F238E27FC236}">
                <a16:creationId xmlns:a16="http://schemas.microsoft.com/office/drawing/2014/main" id="{060B3188-36F8-748E-9208-BF6FB2B11FAA}"/>
              </a:ext>
            </a:extLst>
          </p:cNvPr>
          <p:cNvSpPr/>
          <p:nvPr/>
        </p:nvSpPr>
        <p:spPr>
          <a:xfrm>
            <a:off x="5474334" y="2674445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64EB5D-50BB-71EC-AF80-E7AB9DADA028}"/>
              </a:ext>
            </a:extLst>
          </p:cNvPr>
          <p:cNvSpPr txBox="1"/>
          <p:nvPr/>
        </p:nvSpPr>
        <p:spPr>
          <a:xfrm>
            <a:off x="6266386" y="260313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Solve with parabolic coordinate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48" name="文本框 4">
            <a:extLst>
              <a:ext uri="{FF2B5EF4-FFF2-40B4-BE49-F238E27FC236}">
                <a16:creationId xmlns:a16="http://schemas.microsoft.com/office/drawing/2014/main" id="{797F4C10-D4A4-1BF7-99C0-C8FA966C6159}"/>
              </a:ext>
            </a:extLst>
          </p:cNvPr>
          <p:cNvSpPr txBox="1"/>
          <p:nvPr/>
        </p:nvSpPr>
        <p:spPr>
          <a:xfrm>
            <a:off x="7694197" y="2321792"/>
            <a:ext cx="31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>
                <a:solidFill>
                  <a:srgbClr val="00B050"/>
                </a:solidFill>
                <a:latin typeface="AdvOT483a8203"/>
              </a:rPr>
              <a:t>Landau, “Quantum mechanics”</a:t>
            </a:r>
            <a:endParaRPr lang="zh-CN" altLang="en-US" b="1" u="sng" dirty="0">
              <a:solidFill>
                <a:srgbClr val="00B050"/>
              </a:solidFill>
              <a:latin typeface="AdvOT483a8203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B48D6F-CEDB-E213-60AD-E6685AC4AC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557" y="1074234"/>
            <a:ext cx="6926885" cy="12475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E32B4D-7498-8110-1146-D34B29D4C8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1311" r="-2052"/>
          <a:stretch/>
        </p:blipFill>
        <p:spPr>
          <a:xfrm>
            <a:off x="6949729" y="3368112"/>
            <a:ext cx="3213361" cy="3931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9309FE5-E341-7762-A7AA-880D8FF2FE2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503" y="3295177"/>
            <a:ext cx="4821052" cy="547847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31B742D7-2584-9695-1314-4D0E518C7E2D}"/>
              </a:ext>
            </a:extLst>
          </p:cNvPr>
          <p:cNvSpPr/>
          <p:nvPr/>
        </p:nvSpPr>
        <p:spPr>
          <a:xfrm>
            <a:off x="6156555" y="3424273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F0DEEFB-ADD3-0F93-F154-6845792E68A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8718" y="3893678"/>
            <a:ext cx="1217019" cy="44984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EDB8922-9E25-E27F-F4E7-EE6099528C77}"/>
              </a:ext>
            </a:extLst>
          </p:cNvPr>
          <p:cNvSpPr txBox="1"/>
          <p:nvPr/>
        </p:nvSpPr>
        <p:spPr>
          <a:xfrm>
            <a:off x="7812111" y="3889029"/>
            <a:ext cx="385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is also the critical electric field</a:t>
            </a:r>
            <a:endParaRPr lang="zh-CN" altLang="en-US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7BFF7D2-BC17-90A6-8050-AB0DD94CCDB4}"/>
              </a:ext>
            </a:extLst>
          </p:cNvPr>
          <p:cNvSpPr txBox="1"/>
          <p:nvPr/>
        </p:nvSpPr>
        <p:spPr>
          <a:xfrm>
            <a:off x="1284206" y="4240885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In Polar coordinate</a:t>
            </a:r>
            <a:r>
              <a:rPr lang="en-US" altLang="zh-CN" sz="2400" b="1" dirty="0"/>
              <a:t>, assume</a:t>
            </a:r>
            <a:endParaRPr lang="zh-CN" altLang="en-US" sz="2400" b="1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2187A31-7837-E3B4-78BD-2813EC65E56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089" y="4328166"/>
            <a:ext cx="2960920" cy="3896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B01C1D6-BD99-0DCB-C261-E28722E03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0349" y="4357121"/>
            <a:ext cx="3168319" cy="36070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95BC88B-CC65-8C65-FD1F-579F8602A4B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156" y="4872788"/>
            <a:ext cx="6489060" cy="171372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0E94FE-1E76-388A-CB81-E21274CB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48941" grpId="0"/>
      <p:bldP spid="45" grpId="0"/>
      <p:bldP spid="46" grpId="0" animBg="1"/>
      <p:bldP spid="47" grpId="0"/>
      <p:bldP spid="48" grpId="0"/>
      <p:bldP spid="20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801FD-7EDE-3499-58C6-46F9652F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">
            <a:extLst>
              <a:ext uri="{FF2B5EF4-FFF2-40B4-BE49-F238E27FC236}">
                <a16:creationId xmlns:a16="http://schemas.microsoft.com/office/drawing/2014/main" id="{EC38826A-4E00-F5F8-4B0A-8FC42D5DCD15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48" name="矩形 23">
            <a:extLst>
              <a:ext uri="{FF2B5EF4-FFF2-40B4-BE49-F238E27FC236}">
                <a16:creationId xmlns:a16="http://schemas.microsoft.com/office/drawing/2014/main" id="{0B003F13-0CF6-B18F-77BF-1EDF6D17162F}"/>
              </a:ext>
            </a:extLst>
          </p:cNvPr>
          <p:cNvSpPr/>
          <p:nvPr/>
        </p:nvSpPr>
        <p:spPr>
          <a:xfrm>
            <a:off x="6562155" y="15586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51" name="直接连接符 24">
            <a:extLst>
              <a:ext uri="{FF2B5EF4-FFF2-40B4-BE49-F238E27FC236}">
                <a16:creationId xmlns:a16="http://schemas.microsoft.com/office/drawing/2014/main" id="{AD93B682-FE4C-EED6-5CC6-B0F35EC21AE4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6">
            <a:extLst>
              <a:ext uri="{FF2B5EF4-FFF2-40B4-BE49-F238E27FC236}">
                <a16:creationId xmlns:a16="http://schemas.microsoft.com/office/drawing/2014/main" id="{DA89D59F-8EEF-8E82-DCE2-F4869F08ACCA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4F783D7E-6371-133E-4AE0-7D377588C6A8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EE30EF93-F552-4A5C-FF52-51271206B3A3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1431648A-808B-9945-5D76-6C53B0E743AD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97152" name="直接连接符 14">
            <a:extLst>
              <a:ext uri="{FF2B5EF4-FFF2-40B4-BE49-F238E27FC236}">
                <a16:creationId xmlns:a16="http://schemas.microsoft.com/office/drawing/2014/main" id="{00D821C2-224D-9309-F1F8-41D7ECFB33D9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153" name="直接连接符 15">
            <a:extLst>
              <a:ext uri="{FF2B5EF4-FFF2-40B4-BE49-F238E27FC236}">
                <a16:creationId xmlns:a16="http://schemas.microsoft.com/office/drawing/2014/main" id="{AE85D759-FF32-C060-BEB8-971404A2A3FF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7154" name="TextBox 10">
            <a:extLst>
              <a:ext uri="{FF2B5EF4-FFF2-40B4-BE49-F238E27FC236}">
                <a16:creationId xmlns:a16="http://schemas.microsoft.com/office/drawing/2014/main" id="{D416BDD8-8B70-34E9-AAA5-94561E96B6C0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97155" name="直接连接符 2097154">
            <a:extLst>
              <a:ext uri="{FF2B5EF4-FFF2-40B4-BE49-F238E27FC236}">
                <a16:creationId xmlns:a16="http://schemas.microsoft.com/office/drawing/2014/main" id="{4496D8FA-0AA0-0130-4E21-6E68E303CE6C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156" name="直接连接符 2097155">
            <a:extLst>
              <a:ext uri="{FF2B5EF4-FFF2-40B4-BE49-F238E27FC236}">
                <a16:creationId xmlns:a16="http://schemas.microsoft.com/office/drawing/2014/main" id="{19D5B7CB-5087-FF4E-05C4-7E56B098A70A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157" name="直接连接符 2097156">
            <a:extLst>
              <a:ext uri="{FF2B5EF4-FFF2-40B4-BE49-F238E27FC236}">
                <a16:creationId xmlns:a16="http://schemas.microsoft.com/office/drawing/2014/main" id="{D84C42C0-5435-D397-0A78-1699495AB6CD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>
            <a:extLst>
              <a:ext uri="{FF2B5EF4-FFF2-40B4-BE49-F238E27FC236}">
                <a16:creationId xmlns:a16="http://schemas.microsoft.com/office/drawing/2014/main" id="{25B9CC7B-DC3C-476D-F10E-B8330AEF7E35}"/>
              </a:ext>
            </a:extLst>
          </p:cNvPr>
          <p:cNvCxnSpPr/>
          <p:nvPr/>
        </p:nvCxnSpPr>
        <p:spPr>
          <a:xfrm>
            <a:off x="473145" y="1301933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>
            <a:extLst>
              <a:ext uri="{FF2B5EF4-FFF2-40B4-BE49-F238E27FC236}">
                <a16:creationId xmlns:a16="http://schemas.microsoft.com/office/drawing/2014/main" id="{C6B7FE69-3852-0666-8AF5-6F2E51870A10}"/>
              </a:ext>
            </a:extLst>
          </p:cNvPr>
          <p:cNvSpPr txBox="1"/>
          <p:nvPr/>
        </p:nvSpPr>
        <p:spPr>
          <a:xfrm>
            <a:off x="180110" y="923680"/>
            <a:ext cx="2693035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Two dimension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6FD1E41B-F51E-7B31-9DF6-A22073D32D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4F7B863-EAC1-70DE-2215-59093884C8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3448" y="1731410"/>
            <a:ext cx="2581801" cy="5468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FB14C-19CD-0CCA-59D6-E98B054B9C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8538" y="2401289"/>
            <a:ext cx="2451620" cy="51370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7573E48-FBC3-249B-AAA7-434CF779CBD0}"/>
              </a:ext>
            </a:extLst>
          </p:cNvPr>
          <p:cNvSpPr txBox="1"/>
          <p:nvPr/>
        </p:nvSpPr>
        <p:spPr>
          <a:xfrm>
            <a:off x="7225708" y="2095754"/>
            <a:ext cx="129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Mathieu functions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CC49FBB-4D52-04A4-2E3E-265FC1EAD454}"/>
              </a:ext>
            </a:extLst>
          </p:cNvPr>
          <p:cNvCxnSpPr>
            <a:cxnSpLocks/>
          </p:cNvCxnSpPr>
          <p:nvPr/>
        </p:nvCxnSpPr>
        <p:spPr>
          <a:xfrm rot="21041554">
            <a:off x="7277970" y="1903300"/>
            <a:ext cx="920204" cy="14202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8C4C1AF-4B74-2D78-AC35-0E010E24D06C}"/>
                  </a:ext>
                </a:extLst>
              </p:cNvPr>
              <p:cNvSpPr txBox="1"/>
              <p:nvPr/>
            </p:nvSpPr>
            <p:spPr>
              <a:xfrm>
                <a:off x="6556790" y="4817227"/>
                <a:ext cx="2173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≈−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8C4C1AF-4B74-2D78-AC35-0E010E24D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90" y="4817227"/>
                <a:ext cx="2173224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ADC7E0A-ECDA-ADDF-1E61-CE5053822C14}"/>
                  </a:ext>
                </a:extLst>
              </p:cNvPr>
              <p:cNvSpPr txBox="1"/>
              <p:nvPr/>
            </p:nvSpPr>
            <p:spPr>
              <a:xfrm>
                <a:off x="7254446" y="1452032"/>
                <a:ext cx="968342" cy="40011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ADC7E0A-ECDA-ADDF-1E61-CE5053822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446" y="1452032"/>
                <a:ext cx="9683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C7C2DB76-3990-722F-AD86-00F1F28D0B8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6872" y="3155896"/>
            <a:ext cx="3788549" cy="129843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99578E9-240A-A68F-EFC2-35C0E1F12F7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45" y="1652087"/>
            <a:ext cx="6498454" cy="109167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9E584E3-914F-51B0-2E0D-E2DF8CC05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855" y="3603851"/>
            <a:ext cx="671536" cy="35020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7F422043-2D58-E827-BE62-E387450DD56E}"/>
              </a:ext>
            </a:extLst>
          </p:cNvPr>
          <p:cNvSpPr txBox="1"/>
          <p:nvPr/>
        </p:nvSpPr>
        <p:spPr>
          <a:xfrm>
            <a:off x="444245" y="3553947"/>
            <a:ext cx="578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The 2</a:t>
            </a:r>
            <a:r>
              <a:rPr lang="el-GR" altLang="zh-CN" sz="2000" b="1" dirty="0">
                <a:solidFill>
                  <a:schemeClr val="accent2"/>
                </a:solidFill>
              </a:rPr>
              <a:t>π</a:t>
            </a:r>
            <a:r>
              <a:rPr lang="en-US" altLang="zh-CN" sz="2000" b="1" dirty="0">
                <a:solidFill>
                  <a:schemeClr val="accent2"/>
                </a:solidFill>
              </a:rPr>
              <a:t>-periodicity constrains the eigenenergy 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9" name="左大括号 48">
            <a:extLst>
              <a:ext uri="{FF2B5EF4-FFF2-40B4-BE49-F238E27FC236}">
                <a16:creationId xmlns:a16="http://schemas.microsoft.com/office/drawing/2014/main" id="{301DE847-A44A-E767-E15D-1209F42D0A50}"/>
              </a:ext>
            </a:extLst>
          </p:cNvPr>
          <p:cNvSpPr/>
          <p:nvPr/>
        </p:nvSpPr>
        <p:spPr>
          <a:xfrm>
            <a:off x="6971997" y="3219935"/>
            <a:ext cx="134875" cy="1170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0675844-B4AE-A972-E084-AFAE0A64AC55}"/>
              </a:ext>
            </a:extLst>
          </p:cNvPr>
          <p:cNvSpPr txBox="1"/>
          <p:nvPr/>
        </p:nvSpPr>
        <p:spPr>
          <a:xfrm>
            <a:off x="6683386" y="3616745"/>
            <a:ext cx="51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7EC30B34-5349-D34C-E51A-22DF2510E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41" y="4863872"/>
            <a:ext cx="5170302" cy="385895"/>
          </a:xfrm>
          <a:prstGeom prst="rect">
            <a:avLst/>
          </a:prstGeom>
        </p:spPr>
      </p:pic>
      <p:sp>
        <p:nvSpPr>
          <p:cNvPr id="53" name="箭头: 右 52">
            <a:extLst>
              <a:ext uri="{FF2B5EF4-FFF2-40B4-BE49-F238E27FC236}">
                <a16:creationId xmlns:a16="http://schemas.microsoft.com/office/drawing/2014/main" id="{4B66DAD6-A03B-3776-2812-53DCE6CD2F11}"/>
              </a:ext>
            </a:extLst>
          </p:cNvPr>
          <p:cNvSpPr/>
          <p:nvPr/>
        </p:nvSpPr>
        <p:spPr>
          <a:xfrm>
            <a:off x="5956915" y="4928842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4F5CFFAF-2557-9FDD-0DCB-D375080239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27" y="5439374"/>
            <a:ext cx="6322466" cy="1202722"/>
          </a:xfrm>
          <a:prstGeom prst="rect">
            <a:avLst/>
          </a:prstGeom>
        </p:spPr>
      </p:pic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72769B5A-9071-5EA2-2B99-DB4F0B2D4F4E}"/>
              </a:ext>
            </a:extLst>
          </p:cNvPr>
          <p:cNvCxnSpPr/>
          <p:nvPr/>
        </p:nvCxnSpPr>
        <p:spPr>
          <a:xfrm flipH="1">
            <a:off x="4336026" y="5249767"/>
            <a:ext cx="2606673" cy="600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D720E1F-6565-EBC5-F86D-043410B4FA60}"/>
              </a:ext>
            </a:extLst>
          </p:cNvPr>
          <p:cNvCxnSpPr/>
          <p:nvPr/>
        </p:nvCxnSpPr>
        <p:spPr>
          <a:xfrm>
            <a:off x="2428568" y="5535561"/>
            <a:ext cx="216309" cy="963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箭头: 右 59">
            <a:extLst>
              <a:ext uri="{FF2B5EF4-FFF2-40B4-BE49-F238E27FC236}">
                <a16:creationId xmlns:a16="http://schemas.microsoft.com/office/drawing/2014/main" id="{52CE0C38-91A6-90CF-86F6-2F6A0B1D418B}"/>
              </a:ext>
            </a:extLst>
          </p:cNvPr>
          <p:cNvSpPr/>
          <p:nvPr/>
        </p:nvSpPr>
        <p:spPr>
          <a:xfrm>
            <a:off x="6742022" y="5820388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6EBEF7F5-7744-FB80-A468-B5A3C1BF84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5970" y="5563339"/>
            <a:ext cx="4659947" cy="803751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36F6695C-1DD3-50DF-ADC2-2D31B0BEFA29}"/>
              </a:ext>
            </a:extLst>
          </p:cNvPr>
          <p:cNvSpPr txBox="1"/>
          <p:nvPr/>
        </p:nvSpPr>
        <p:spPr>
          <a:xfrm>
            <a:off x="7232619" y="5308263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Effective radial equation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9DB38F-81B4-B790-4655-674447C8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48941" grpId="0"/>
      <p:bldP spid="17" grpId="0"/>
      <p:bldP spid="21" grpId="0"/>
      <p:bldP spid="28" grpId="0" animBg="1"/>
      <p:bldP spid="43" grpId="0"/>
      <p:bldP spid="53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7263-663D-DC84-AD47-7E4F0A51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>
            <a:extLst>
              <a:ext uri="{FF2B5EF4-FFF2-40B4-BE49-F238E27FC236}">
                <a16:creationId xmlns:a16="http://schemas.microsoft.com/office/drawing/2014/main" id="{0E5ABFF9-1898-4D61-D6A1-4112D1AE7B73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34" name="矩形 23">
            <a:extLst>
              <a:ext uri="{FF2B5EF4-FFF2-40B4-BE49-F238E27FC236}">
                <a16:creationId xmlns:a16="http://schemas.microsoft.com/office/drawing/2014/main" id="{C3D9D097-DF89-BF52-2E47-8D2CE5AB9F0B}"/>
              </a:ext>
            </a:extLst>
          </p:cNvPr>
          <p:cNvSpPr/>
          <p:nvPr/>
        </p:nvSpPr>
        <p:spPr>
          <a:xfrm>
            <a:off x="6562155" y="15586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35" name="直接连接符 24">
            <a:extLst>
              <a:ext uri="{FF2B5EF4-FFF2-40B4-BE49-F238E27FC236}">
                <a16:creationId xmlns:a16="http://schemas.microsoft.com/office/drawing/2014/main" id="{106B44A8-9FB3-1F45-6613-2A78816EFFF8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6">
            <a:extLst>
              <a:ext uri="{FF2B5EF4-FFF2-40B4-BE49-F238E27FC236}">
                <a16:creationId xmlns:a16="http://schemas.microsoft.com/office/drawing/2014/main" id="{670FE735-5D94-1B68-B666-15668FA5B5EA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323CF213-484E-A9BF-558F-7473B8C420E1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DD7383AD-640C-1595-57EC-D9B38B631D40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137F55CF-D843-A320-F682-5AD3146B75F2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14">
            <a:extLst>
              <a:ext uri="{FF2B5EF4-FFF2-40B4-BE49-F238E27FC236}">
                <a16:creationId xmlns:a16="http://schemas.microsoft.com/office/drawing/2014/main" id="{725ACA34-F4F9-444E-5778-CE73689954B4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5">
            <a:extLst>
              <a:ext uri="{FF2B5EF4-FFF2-40B4-BE49-F238E27FC236}">
                <a16:creationId xmlns:a16="http://schemas.microsoft.com/office/drawing/2014/main" id="{B5F23DB9-BD58-F8B7-23AE-1D4996B5E0CC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0">
            <a:extLst>
              <a:ext uri="{FF2B5EF4-FFF2-40B4-BE49-F238E27FC236}">
                <a16:creationId xmlns:a16="http://schemas.microsoft.com/office/drawing/2014/main" id="{48C48ED2-BC20-CAA8-7C59-9F04F123D919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5F182CC-2FB7-A629-66EA-E562A296F1CE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192824A-8269-B4BF-8507-2BCD9E54C505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371F462-43F3-FA40-0447-F088D158FD2C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F4841556-40B8-C4CB-2EDE-C7E0F7BDD3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D94596-E9B0-E160-C43F-0DFC31AD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293" y="824669"/>
            <a:ext cx="6295153" cy="11337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48EF8D-80C4-90FF-5045-FE13534952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521" y="1838702"/>
            <a:ext cx="5391833" cy="8976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6EBD3D-37A1-6722-C95B-CB6D5306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872" y="1838702"/>
            <a:ext cx="2518742" cy="41942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9EF865-E659-2019-3639-C4AFDC5A19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569" y="2364459"/>
            <a:ext cx="2315287" cy="426197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148CAF4B-6171-4BB3-F59C-3C54BC4D1E41}"/>
              </a:ext>
            </a:extLst>
          </p:cNvPr>
          <p:cNvSpPr/>
          <p:nvPr/>
        </p:nvSpPr>
        <p:spPr>
          <a:xfrm>
            <a:off x="5475279" y="2182521"/>
            <a:ext cx="546939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69073EA-2BA7-B19A-7A30-BCC0FB8DC5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0260"/>
            <a:ext cx="6185830" cy="3731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85C98A5-EA4E-BCC3-2200-0949D37BCF70}"/>
                  </a:ext>
                </a:extLst>
              </p:cNvPr>
              <p:cNvSpPr txBox="1"/>
              <p:nvPr/>
            </p:nvSpPr>
            <p:spPr>
              <a:xfrm>
                <a:off x="315066" y="2102843"/>
                <a:ext cx="2129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In the limit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</a:rPr>
                  <a:t>=0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85C98A5-EA4E-BCC3-2200-0949D37BC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6" y="2102843"/>
                <a:ext cx="2129109" cy="369332"/>
              </a:xfrm>
              <a:prstGeom prst="rect">
                <a:avLst/>
              </a:prstGeom>
              <a:blipFill>
                <a:blip r:embed="rId10"/>
                <a:stretch>
                  <a:fillRect l="-2579" t="-9836" r="-143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93289-5980-1F2A-6393-BF24CB6FE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101" y="3429000"/>
            <a:ext cx="5612671" cy="246070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8EC20B-B2E2-B36A-ADDB-9DAE399F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>
            <a:extLst>
              <a:ext uri="{FF2B5EF4-FFF2-40B4-BE49-F238E27FC236}">
                <a16:creationId xmlns:a16="http://schemas.microsoft.com/office/drawing/2014/main" id="{DDE0924B-733D-8C49-2B6F-FE8FEFB6AA3C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0D556ABC-B2AB-0AFC-DD53-CA947637B1CD}"/>
              </a:ext>
            </a:extLst>
          </p:cNvPr>
          <p:cNvSpPr/>
          <p:nvPr/>
        </p:nvSpPr>
        <p:spPr>
          <a:xfrm>
            <a:off x="8216103" y="-7563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5" name="直接连接符 24">
            <a:extLst>
              <a:ext uri="{FF2B5EF4-FFF2-40B4-BE49-F238E27FC236}">
                <a16:creationId xmlns:a16="http://schemas.microsoft.com/office/drawing/2014/main" id="{4AF8B9EA-617A-A57E-D41C-C2EF57AA1771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8CCB72DF-D9F0-8FB4-8565-A0879C492B0D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891D7DE6-C50E-4F09-7A80-6BA839ADFE7A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9AB026-3230-49FC-B7DD-46E4A7E53C16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DF626D0B-97F3-ADDF-3DD6-6F03A64DD5F5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4">
            <a:extLst>
              <a:ext uri="{FF2B5EF4-FFF2-40B4-BE49-F238E27FC236}">
                <a16:creationId xmlns:a16="http://schemas.microsoft.com/office/drawing/2014/main" id="{FACF3193-538A-8B18-E5D4-3BB395D5034B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5">
            <a:extLst>
              <a:ext uri="{FF2B5EF4-FFF2-40B4-BE49-F238E27FC236}">
                <a16:creationId xmlns:a16="http://schemas.microsoft.com/office/drawing/2014/main" id="{1EFCAA01-631E-F528-07F5-41D27F7873E2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0">
            <a:extLst>
              <a:ext uri="{FF2B5EF4-FFF2-40B4-BE49-F238E27FC236}">
                <a16:creationId xmlns:a16="http://schemas.microsoft.com/office/drawing/2014/main" id="{68A15050-12D1-BABC-0732-8F9041F424EE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AC94110-1721-6C3E-89ED-8B3483BB93D0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3E8F86-3F1E-108C-9E12-775D1DD68F25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E598BF3-EF99-B42F-5DF7-70CA211C6EA5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/>
          <p:cNvCxnSpPr/>
          <p:nvPr/>
        </p:nvCxnSpPr>
        <p:spPr>
          <a:xfrm>
            <a:off x="473145" y="1301933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/>
          <p:cNvSpPr txBox="1"/>
          <p:nvPr/>
        </p:nvSpPr>
        <p:spPr>
          <a:xfrm>
            <a:off x="180110" y="923680"/>
            <a:ext cx="2693035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Three dimension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92D1BC2-DA7D-D260-F57F-93232ECDD2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755" y="5252645"/>
            <a:ext cx="5106743" cy="77675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82D67EA-B209-196C-3F15-B13547F625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627" y="1359740"/>
            <a:ext cx="8097078" cy="1050044"/>
          </a:xfrm>
          <a:prstGeom prst="rect">
            <a:avLst/>
          </a:prstGeom>
        </p:spPr>
      </p:pic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A48E999-031F-86B4-9C66-257479CF5A87}"/>
              </a:ext>
            </a:extLst>
          </p:cNvPr>
          <p:cNvCxnSpPr>
            <a:cxnSpLocks/>
          </p:cNvCxnSpPr>
          <p:nvPr/>
        </p:nvCxnSpPr>
        <p:spPr>
          <a:xfrm flipH="1">
            <a:off x="4725346" y="2092060"/>
            <a:ext cx="363488" cy="38620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E54C886-2B3C-D1D8-4445-0685C8C53CF0}"/>
                  </a:ext>
                </a:extLst>
              </p:cNvPr>
              <p:cNvSpPr txBox="1"/>
              <p:nvPr/>
            </p:nvSpPr>
            <p:spPr>
              <a:xfrm>
                <a:off x="1335503" y="2588440"/>
                <a:ext cx="394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70C0"/>
                    </a:solidFill>
                  </a:rPr>
                  <a:t>For Coulomb potential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E54C886-2B3C-D1D8-4445-0685C8C5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03" y="2588440"/>
                <a:ext cx="3946914" cy="461665"/>
              </a:xfrm>
              <a:prstGeom prst="rect">
                <a:avLst/>
              </a:prstGeom>
              <a:blipFill>
                <a:blip r:embed="rId6"/>
                <a:stretch>
                  <a:fillRect l="-2315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头: 右 45">
            <a:extLst>
              <a:ext uri="{FF2B5EF4-FFF2-40B4-BE49-F238E27FC236}">
                <a16:creationId xmlns:a16="http://schemas.microsoft.com/office/drawing/2014/main" id="{1DCED833-2DA5-50FF-CA2D-D5B32F71781A}"/>
              </a:ext>
            </a:extLst>
          </p:cNvPr>
          <p:cNvSpPr/>
          <p:nvPr/>
        </p:nvSpPr>
        <p:spPr>
          <a:xfrm>
            <a:off x="5474334" y="2674445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96DC488-9506-B70D-BCD4-76848ABF4FB9}"/>
              </a:ext>
            </a:extLst>
          </p:cNvPr>
          <p:cNvSpPr txBox="1"/>
          <p:nvPr/>
        </p:nvSpPr>
        <p:spPr>
          <a:xfrm>
            <a:off x="6266386" y="260313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Solve with parabolic coordinate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48" name="文本框 4">
            <a:extLst>
              <a:ext uri="{FF2B5EF4-FFF2-40B4-BE49-F238E27FC236}">
                <a16:creationId xmlns:a16="http://schemas.microsoft.com/office/drawing/2014/main" id="{F44CA240-F459-6C05-1A8A-FD1AEACA6357}"/>
              </a:ext>
            </a:extLst>
          </p:cNvPr>
          <p:cNvSpPr txBox="1"/>
          <p:nvPr/>
        </p:nvSpPr>
        <p:spPr>
          <a:xfrm>
            <a:off x="7694197" y="2321792"/>
            <a:ext cx="31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>
                <a:solidFill>
                  <a:srgbClr val="00B050"/>
                </a:solidFill>
                <a:latin typeface="AdvOT483a8203"/>
              </a:rPr>
              <a:t>Landau, “Quantum mechanics”</a:t>
            </a:r>
            <a:endParaRPr lang="zh-CN" altLang="en-US" b="1" u="sng" dirty="0">
              <a:solidFill>
                <a:srgbClr val="00B050"/>
              </a:solidFill>
              <a:latin typeface="AdvOT483a8203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3440C73-BEA1-EF3F-701B-D1363FF9DD8C}"/>
              </a:ext>
            </a:extLst>
          </p:cNvPr>
          <p:cNvSpPr txBox="1"/>
          <p:nvPr/>
        </p:nvSpPr>
        <p:spPr>
          <a:xfrm>
            <a:off x="1378467" y="3200376"/>
            <a:ext cx="478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In Cylindrical coordinate</a:t>
            </a:r>
            <a:r>
              <a:rPr lang="en-US" altLang="zh-CN" sz="2400" b="1" dirty="0"/>
              <a:t>, assume</a:t>
            </a:r>
            <a:endParaRPr lang="zh-CN" altLang="en-US" sz="2400" b="1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2770F08E-146E-C897-395D-0894491405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7438" y="3162090"/>
            <a:ext cx="3691831" cy="441925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5CC20FE-FCB5-500C-D396-7671A670694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8834" y="3701308"/>
            <a:ext cx="2743200" cy="42562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2D60296E-876E-0137-8BE6-4C6ED60D393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353" y="3732017"/>
            <a:ext cx="2743200" cy="39471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93324DFF-4922-F6A7-0585-4F9A9BF78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353" y="4261518"/>
            <a:ext cx="5749549" cy="779176"/>
          </a:xfrm>
          <a:prstGeom prst="rect">
            <a:avLst/>
          </a:prstGeom>
        </p:spPr>
      </p:pic>
      <p:sp>
        <p:nvSpPr>
          <p:cNvPr id="54" name="左大括号 53">
            <a:extLst>
              <a:ext uri="{FF2B5EF4-FFF2-40B4-BE49-F238E27FC236}">
                <a16:creationId xmlns:a16="http://schemas.microsoft.com/office/drawing/2014/main" id="{52EBAB6E-E187-0136-9F93-524EECD2F830}"/>
              </a:ext>
            </a:extLst>
          </p:cNvPr>
          <p:cNvSpPr/>
          <p:nvPr/>
        </p:nvSpPr>
        <p:spPr>
          <a:xfrm>
            <a:off x="1064654" y="4247089"/>
            <a:ext cx="192783" cy="19026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7C766334-944F-ACD5-27C0-DE558459E27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221" y="4525199"/>
            <a:ext cx="2581801" cy="546866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2ED46F7B-682F-A0E8-2194-53BB262E5F67}"/>
              </a:ext>
            </a:extLst>
          </p:cNvPr>
          <p:cNvSpPr txBox="1"/>
          <p:nvPr/>
        </p:nvSpPr>
        <p:spPr>
          <a:xfrm>
            <a:off x="7349481" y="4889543"/>
            <a:ext cx="129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Mathieu functions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C71ACF4-F63F-09D8-7B29-0441494BCB99}"/>
              </a:ext>
            </a:extLst>
          </p:cNvPr>
          <p:cNvCxnSpPr/>
          <p:nvPr/>
        </p:nvCxnSpPr>
        <p:spPr>
          <a:xfrm>
            <a:off x="7360681" y="4651106"/>
            <a:ext cx="800765" cy="16257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3136D0E-B68B-A9DF-58B9-2A8B737B4615}"/>
                  </a:ext>
                </a:extLst>
              </p:cNvPr>
              <p:cNvSpPr txBox="1"/>
              <p:nvPr/>
            </p:nvSpPr>
            <p:spPr>
              <a:xfrm rot="642386">
                <a:off x="7366937" y="4270155"/>
                <a:ext cx="968342" cy="40011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3136D0E-B68B-A9DF-58B9-2A8B737B4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42386">
                <a:off x="7366937" y="4270155"/>
                <a:ext cx="96834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66E296F8-2CB7-FBFD-A204-A955CE58ACF2}"/>
              </a:ext>
            </a:extLst>
          </p:cNvPr>
          <p:cNvCxnSpPr/>
          <p:nvPr/>
        </p:nvCxnSpPr>
        <p:spPr>
          <a:xfrm>
            <a:off x="3101008" y="4261518"/>
            <a:ext cx="374847" cy="73276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B3003EA-9498-E815-1785-4FDA483FD390}"/>
                  </a:ext>
                </a:extLst>
              </p:cNvPr>
              <p:cNvSpPr txBox="1"/>
              <p:nvPr/>
            </p:nvSpPr>
            <p:spPr>
              <a:xfrm>
                <a:off x="8364017" y="5894685"/>
                <a:ext cx="2173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≈−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B3003EA-9498-E815-1785-4FDA483F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017" y="5894685"/>
                <a:ext cx="2173224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AB0DA29-6FA9-2BAE-CAFB-2C8F5D4E71EA}"/>
              </a:ext>
            </a:extLst>
          </p:cNvPr>
          <p:cNvCxnSpPr/>
          <p:nvPr/>
        </p:nvCxnSpPr>
        <p:spPr>
          <a:xfrm>
            <a:off x="3288431" y="5250219"/>
            <a:ext cx="374847" cy="73276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C13DFA9-A79E-E418-39CC-124AB6AD63B7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5185386" y="5761038"/>
            <a:ext cx="3178631" cy="364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B9E6ECDB-E6FC-1463-DDB8-F645BA86A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5726" y="5167628"/>
            <a:ext cx="2451620" cy="51370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AFB1E1-EED9-291C-8CFF-C7A8DFF0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48941" grpId="0"/>
      <p:bldP spid="45" grpId="0"/>
      <p:bldP spid="46" grpId="0" animBg="1"/>
      <p:bldP spid="47" grpId="0"/>
      <p:bldP spid="48" grpId="0"/>
      <p:bldP spid="49" grpId="0"/>
      <p:bldP spid="54" grpId="0" animBg="1"/>
      <p:bldP spid="57" grpId="0"/>
      <p:bldP spid="59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449E2423-7915-9F1B-11A9-D46392D10E7D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3" name="矩形 23">
            <a:extLst>
              <a:ext uri="{FF2B5EF4-FFF2-40B4-BE49-F238E27FC236}">
                <a16:creationId xmlns:a16="http://schemas.microsoft.com/office/drawing/2014/main" id="{B7FC1EB9-8491-649D-E429-8C7597BD7E5B}"/>
              </a:ext>
            </a:extLst>
          </p:cNvPr>
          <p:cNvSpPr/>
          <p:nvPr/>
        </p:nvSpPr>
        <p:spPr>
          <a:xfrm>
            <a:off x="8216103" y="-7563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4" name="直接连接符 24">
            <a:extLst>
              <a:ext uri="{FF2B5EF4-FFF2-40B4-BE49-F238E27FC236}">
                <a16:creationId xmlns:a16="http://schemas.microsoft.com/office/drawing/2014/main" id="{F04C9540-8D88-499A-8ABD-3E8AF045CC07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BA692C04-F193-EA93-4E21-4156FC5D9542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1C3F32D-71C0-FA59-89AB-811E7646B8FB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50B175A-85B6-0A54-4B17-A6A2EDDF6FD2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81375CDB-7386-23C5-CFA6-5AD5220C24F2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14">
            <a:extLst>
              <a:ext uri="{FF2B5EF4-FFF2-40B4-BE49-F238E27FC236}">
                <a16:creationId xmlns:a16="http://schemas.microsoft.com/office/drawing/2014/main" id="{976325C3-41F5-EAA3-CC5F-D2BA95104D04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5">
            <a:extLst>
              <a:ext uri="{FF2B5EF4-FFF2-40B4-BE49-F238E27FC236}">
                <a16:creationId xmlns:a16="http://schemas.microsoft.com/office/drawing/2014/main" id="{396D8E23-D0AA-FD64-DF97-779787E60F61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">
            <a:extLst>
              <a:ext uri="{FF2B5EF4-FFF2-40B4-BE49-F238E27FC236}">
                <a16:creationId xmlns:a16="http://schemas.microsoft.com/office/drawing/2014/main" id="{2F8A3887-1EA5-2FFC-ADB6-C4F223D8CDC7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474CD5F-460F-11A2-72B9-1E524490863D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ED344BF-C1E6-E6E0-F96D-FA46DB536AB0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894366F-756A-C8A4-7998-E1A6DB2449F7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/>
          <p:cNvCxnSpPr/>
          <p:nvPr/>
        </p:nvCxnSpPr>
        <p:spPr>
          <a:xfrm>
            <a:off x="473145" y="1301933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/>
          <p:cNvSpPr txBox="1"/>
          <p:nvPr/>
        </p:nvSpPr>
        <p:spPr>
          <a:xfrm>
            <a:off x="180110" y="923680"/>
            <a:ext cx="2693035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Three dimension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82D67EA-B209-196C-3F15-B13547F625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627" y="1359740"/>
            <a:ext cx="8097078" cy="105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6E0A38E-4372-AB1D-A904-67FC68EFE593}"/>
                  </a:ext>
                </a:extLst>
              </p:cNvPr>
              <p:cNvSpPr txBox="1"/>
              <p:nvPr/>
            </p:nvSpPr>
            <p:spPr>
              <a:xfrm>
                <a:off x="473145" y="2310006"/>
                <a:ext cx="2129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In the limit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</a:rPr>
                  <a:t>=0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6E0A38E-4372-AB1D-A904-67FC68EFE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5" y="2310006"/>
                <a:ext cx="2129109" cy="369332"/>
              </a:xfrm>
              <a:prstGeom prst="rect">
                <a:avLst/>
              </a:prstGeom>
              <a:blipFill>
                <a:blip r:embed="rId5"/>
                <a:stretch>
                  <a:fillRect l="-2579" t="-9836" r="-143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9648EF3A-DE07-C4C8-E627-2A26B605F9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8949" y="2697599"/>
            <a:ext cx="6503400" cy="10244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8E6E680-3949-0D19-9B71-31085DD384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854" y="3163237"/>
            <a:ext cx="2082549" cy="4340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1CE246-063A-A7B5-2158-40E118B37C2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854" y="2727178"/>
            <a:ext cx="3487545" cy="376433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040341C3-9EC0-EA19-5DDF-FD79BFC862F0}"/>
              </a:ext>
            </a:extLst>
          </p:cNvPr>
          <p:cNvSpPr/>
          <p:nvPr/>
        </p:nvSpPr>
        <p:spPr>
          <a:xfrm>
            <a:off x="4175498" y="3088627"/>
            <a:ext cx="401352" cy="289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CA66F5-0D0E-4536-E2FC-7FE8C8B380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997697"/>
            <a:ext cx="5936075" cy="21771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2B4BF1-4BC1-6837-153B-14F1DD57DA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47" y="4009815"/>
            <a:ext cx="5882253" cy="2047357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3397A4-7A93-8BCA-36EF-1D321955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4894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042E0-D076-D6F1-6677-6F468C4B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>
            <a:extLst>
              <a:ext uri="{FF2B5EF4-FFF2-40B4-BE49-F238E27FC236}">
                <a16:creationId xmlns:a16="http://schemas.microsoft.com/office/drawing/2014/main" id="{0AC3AF29-49FC-BCCA-6925-200765F73174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767B553-DA72-1165-5EB6-FB77A2D465CF}"/>
              </a:ext>
            </a:extLst>
          </p:cNvPr>
          <p:cNvSpPr/>
          <p:nvPr/>
        </p:nvSpPr>
        <p:spPr>
          <a:xfrm>
            <a:off x="8216103" y="-7563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702FD35-2F91-7042-A6CC-7F76E7F339FB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>
            <a:extLst>
              <a:ext uri="{FF2B5EF4-FFF2-40B4-BE49-F238E27FC236}">
                <a16:creationId xmlns:a16="http://schemas.microsoft.com/office/drawing/2014/main" id="{0A9539E4-411A-2D09-3747-B6316420D3B7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05691540-AF5A-5A0A-8025-E349B3A5C084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4346721-169C-FB20-BA28-0F5E81C92E1D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642A3335-5457-8A54-83F4-5F22EFACB976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14">
            <a:extLst>
              <a:ext uri="{FF2B5EF4-FFF2-40B4-BE49-F238E27FC236}">
                <a16:creationId xmlns:a16="http://schemas.microsoft.com/office/drawing/2014/main" id="{C1C7E348-8034-F498-215F-E05BA4B7572A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5">
            <a:extLst>
              <a:ext uri="{FF2B5EF4-FFF2-40B4-BE49-F238E27FC236}">
                <a16:creationId xmlns:a16="http://schemas.microsoft.com/office/drawing/2014/main" id="{7985F9DF-7556-C724-7A61-A2D34097849A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0">
            <a:extLst>
              <a:ext uri="{FF2B5EF4-FFF2-40B4-BE49-F238E27FC236}">
                <a16:creationId xmlns:a16="http://schemas.microsoft.com/office/drawing/2014/main" id="{F33652B8-1607-2EC6-2482-FE62E0C6BB71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AADB1B5-86F7-095D-E4C1-5903213DD86A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3805BA-B2AB-3C2E-5E60-EFB3DC909C1E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0534FCC-6F5E-5A63-BAD0-F3C4CB19FC3D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B71D4D92-FA02-6F8F-910B-A23F7D6BA2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6A5660-550E-4510-5E14-44AA712601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448" y="4219039"/>
            <a:ext cx="4014999" cy="25024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F5125D-ED83-BE5C-ECE4-2333D6BA1E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96" y="5019283"/>
            <a:ext cx="4164983" cy="671573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539F1C59-DB03-C2C1-8C17-28222022D2BA}"/>
              </a:ext>
            </a:extLst>
          </p:cNvPr>
          <p:cNvSpPr/>
          <p:nvPr/>
        </p:nvSpPr>
        <p:spPr>
          <a:xfrm>
            <a:off x="5037578" y="5355070"/>
            <a:ext cx="1383171" cy="230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E1DFC4-78C9-B6EF-3AD6-122DB4427534}"/>
              </a:ext>
            </a:extLst>
          </p:cNvPr>
          <p:cNvSpPr txBox="1"/>
          <p:nvPr/>
        </p:nvSpPr>
        <p:spPr>
          <a:xfrm>
            <a:off x="4656295" y="4749549"/>
            <a:ext cx="226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2"/>
                </a:solidFill>
              </a:rPr>
              <a:t>Some radial </a:t>
            </a:r>
            <a:r>
              <a:rPr lang="en-US" altLang="zh-CN" sz="1600" b="1" dirty="0" err="1">
                <a:solidFill>
                  <a:schemeClr val="accent2"/>
                </a:solidFill>
              </a:rPr>
              <a:t>excition</a:t>
            </a:r>
            <a:r>
              <a:rPr lang="en-US" altLang="zh-CN" sz="1600" b="1" dirty="0">
                <a:solidFill>
                  <a:schemeClr val="accent2"/>
                </a:solidFill>
              </a:rPr>
              <a:t> of quarkonium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C462664-B7B0-61F8-5CDB-DDF5A46A61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68" y="1053451"/>
            <a:ext cx="4269481" cy="282830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3D10DD-1FCF-69EB-6AEA-C1796C03D0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5608" y="1007903"/>
            <a:ext cx="4269481" cy="291940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383FAFB-EFDF-AF35-DEDF-F33FE03A699D}"/>
              </a:ext>
            </a:extLst>
          </p:cNvPr>
          <p:cNvSpPr txBox="1"/>
          <p:nvPr/>
        </p:nvSpPr>
        <p:spPr>
          <a:xfrm>
            <a:off x="2380078" y="3881757"/>
            <a:ext cx="673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B050"/>
                </a:solidFill>
              </a:rPr>
              <a:t>B.Wu,B.Chen</a:t>
            </a:r>
            <a:r>
              <a:rPr lang="en-US" altLang="zh-CN" b="1" dirty="0">
                <a:solidFill>
                  <a:srgbClr val="00B050"/>
                </a:solidFill>
              </a:rPr>
              <a:t> and </a:t>
            </a:r>
            <a:r>
              <a:rPr lang="en-US" altLang="zh-CN" b="1" dirty="0" err="1">
                <a:solidFill>
                  <a:srgbClr val="00B050"/>
                </a:solidFill>
              </a:rPr>
              <a:t>X.Zhao</a:t>
            </a:r>
            <a:r>
              <a:rPr lang="en-US" altLang="zh-CN" b="1" dirty="0">
                <a:solidFill>
                  <a:srgbClr val="00B050"/>
                </a:solidFill>
              </a:rPr>
              <a:t>,</a:t>
            </a:r>
            <a:r>
              <a:rPr lang="en-US" altLang="zh-CN" b="1" i="1" dirty="0">
                <a:solidFill>
                  <a:srgbClr val="00B050"/>
                </a:solidFill>
              </a:rPr>
              <a:t> </a:t>
            </a:r>
            <a:r>
              <a:rPr lang="en-US" altLang="zh-CN" b="1" i="1" dirty="0" err="1">
                <a:solidFill>
                  <a:srgbClr val="00B050"/>
                </a:solidFill>
              </a:rPr>
              <a:t>Nucl.Phys.Rev</a:t>
            </a:r>
            <a:r>
              <a:rPr lang="en-US" altLang="zh-CN" b="1" i="1" dirty="0">
                <a:solidFill>
                  <a:srgbClr val="00B050"/>
                </a:solidFill>
              </a:rPr>
              <a:t>.</a:t>
            </a:r>
            <a:r>
              <a:rPr lang="en-US" altLang="zh-CN" b="1" dirty="0">
                <a:solidFill>
                  <a:srgbClr val="00B050"/>
                </a:solidFill>
              </a:rPr>
              <a:t> 36 (2019) 3, 278-288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CF5B31-2B20-09D7-3714-EFEE5128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6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8CF23B4-C59A-C250-E42A-184B39551E4C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17" name="矩形 23">
            <a:extLst>
              <a:ext uri="{FF2B5EF4-FFF2-40B4-BE49-F238E27FC236}">
                <a16:creationId xmlns:a16="http://schemas.microsoft.com/office/drawing/2014/main" id="{FF310928-0294-7E68-CAF4-CF63BFB53BA4}"/>
              </a:ext>
            </a:extLst>
          </p:cNvPr>
          <p:cNvSpPr/>
          <p:nvPr/>
        </p:nvSpPr>
        <p:spPr>
          <a:xfrm>
            <a:off x="10030859" y="-10724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8" name="直接连接符 24">
            <a:extLst>
              <a:ext uri="{FF2B5EF4-FFF2-40B4-BE49-F238E27FC236}">
                <a16:creationId xmlns:a16="http://schemas.microsoft.com/office/drawing/2014/main" id="{9968538B-15AF-7FE4-4697-549736ECCC74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B7F57975-4123-0C1B-6703-F7DCD3EB4D83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E9636DF-BB51-513F-C96C-A4B712D7020D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EE738345-2172-C54E-B96F-1B04DD16F2B6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E1F76631-A6AB-B6EE-C8B6-8CFC0AD1E71A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14">
            <a:extLst>
              <a:ext uri="{FF2B5EF4-FFF2-40B4-BE49-F238E27FC236}">
                <a16:creationId xmlns:a16="http://schemas.microsoft.com/office/drawing/2014/main" id="{A9E6BFE1-2178-D538-7F07-4CDA30301C1B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5">
            <a:extLst>
              <a:ext uri="{FF2B5EF4-FFF2-40B4-BE49-F238E27FC236}">
                <a16:creationId xmlns:a16="http://schemas.microsoft.com/office/drawing/2014/main" id="{E3948370-4895-62EF-CB8B-1EFD0D221A2B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>
            <a:extLst>
              <a:ext uri="{FF2B5EF4-FFF2-40B4-BE49-F238E27FC236}">
                <a16:creationId xmlns:a16="http://schemas.microsoft.com/office/drawing/2014/main" id="{9199696C-C5C1-AA1D-ADC9-3BAF6FB9AA9F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D0A2F2F-210B-C72D-E45A-C07A7E7CEEF4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6065085-7B74-A2BE-3C13-CE6FDEB049C1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67F6625-D2EA-7D97-1E05-5D16ECB19BDA}"/>
              </a:ext>
            </a:extLst>
          </p:cNvPr>
          <p:cNvCxnSpPr/>
          <p:nvPr/>
        </p:nvCxnSpPr>
        <p:spPr>
          <a:xfrm>
            <a:off x="11669249" y="160322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F5100AC-FEE0-DE07-7E56-8F8DCFCA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84" y="4259686"/>
            <a:ext cx="3483731" cy="224067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11B4928-4E3A-B765-F1F5-D312C035A4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5315" y="4301691"/>
            <a:ext cx="3644025" cy="22712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81B30026-097E-CB62-E082-5F01AB79BF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4990" y="1440048"/>
            <a:ext cx="3383135" cy="2192147"/>
          </a:xfrm>
          <a:prstGeom prst="rect">
            <a:avLst/>
          </a:prstGeom>
        </p:spPr>
      </p:pic>
      <p:sp>
        <p:nvSpPr>
          <p:cNvPr id="41" name="文本框 20">
            <a:extLst>
              <a:ext uri="{FF2B5EF4-FFF2-40B4-BE49-F238E27FC236}">
                <a16:creationId xmlns:a16="http://schemas.microsoft.com/office/drawing/2014/main" id="{E943F654-E583-DCEA-A11E-9DE8E6A0ECE3}"/>
              </a:ext>
            </a:extLst>
          </p:cNvPr>
          <p:cNvSpPr txBox="1"/>
          <p:nvPr/>
        </p:nvSpPr>
        <p:spPr>
          <a:xfrm>
            <a:off x="249584" y="903010"/>
            <a:ext cx="9131171" cy="32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/>
              <a:t>There is a critical electric field which means deconfinement of heavy mesons and electric dipole moment prefer to be parallel to the electric field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/>
              <a:t>The electric field reduces the relative of heavy-flavor mesons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/>
              <a:t>Electric field would break the degeneracy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/>
              <a:t>The relative </a:t>
            </a:r>
            <a:r>
              <a:rPr lang="en-US" altLang="zh-CN" sz="2000" b="1" dirty="0" err="1"/>
              <a:t>energes</a:t>
            </a:r>
            <a:r>
              <a:rPr lang="en-US" altLang="zh-CN" sz="2000" b="1" dirty="0"/>
              <a:t> of          and          would </a:t>
            </a:r>
            <a:r>
              <a:rPr lang="en-US" altLang="zh-CN" sz="2000" b="1" dirty="0" err="1"/>
              <a:t>slghtly</a:t>
            </a:r>
            <a:r>
              <a:rPr lang="en-US" altLang="zh-CN" sz="2000" b="1" dirty="0"/>
              <a:t> increase first then             decreases though           decreases monotonically 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898D3080-FE47-A063-0CF0-6223DBB83AE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1780" y="4226700"/>
            <a:ext cx="3711182" cy="231221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5C64826E-D153-22D5-BBD4-D4D9F1A7BFC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298" y="3819752"/>
            <a:ext cx="589509" cy="30862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1338091-19F9-8D91-EB9C-229FA45E310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2051" y="3363499"/>
            <a:ext cx="625678" cy="29475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C2F5CFC3-DEE3-383E-8F7F-37F4BE93C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562" y="3369392"/>
            <a:ext cx="625678" cy="29093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01BCB5-C9C9-9CA1-5C39-636E8286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C3300"/>
              </a:solidFill>
            </a:endParaRPr>
          </a:p>
        </p:txBody>
      </p:sp>
      <p:sp>
        <p:nvSpPr>
          <p:cNvPr id="1048596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7" name="圆角矩形 4"/>
          <p:cNvSpPr/>
          <p:nvPr>
            <p:custDataLst>
              <p:tags r:id="rId1"/>
            </p:custDataLst>
          </p:nvPr>
        </p:nvSpPr>
        <p:spPr>
          <a:xfrm>
            <a:off x="6058542" y="726942"/>
            <a:ext cx="9111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1048598" name="圆角矩形 5"/>
          <p:cNvSpPr/>
          <p:nvPr>
            <p:custDataLst>
              <p:tags r:id="rId2"/>
            </p:custDataLst>
          </p:nvPr>
        </p:nvSpPr>
        <p:spPr>
          <a:xfrm>
            <a:off x="6058542" y="1843423"/>
            <a:ext cx="9111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1048599" name="圆角矩形 6"/>
          <p:cNvSpPr/>
          <p:nvPr>
            <p:custDataLst>
              <p:tags r:id="rId3"/>
            </p:custDataLst>
          </p:nvPr>
        </p:nvSpPr>
        <p:spPr>
          <a:xfrm>
            <a:off x="6018484" y="4163265"/>
            <a:ext cx="9111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1048602" name="圆角矩形 58"/>
          <p:cNvSpPr/>
          <p:nvPr>
            <p:custDataLst>
              <p:tags r:id="rId4"/>
            </p:custDataLst>
          </p:nvPr>
        </p:nvSpPr>
        <p:spPr>
          <a:xfrm>
            <a:off x="7165064" y="741345"/>
            <a:ext cx="34765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Introduction</a:t>
            </a:r>
            <a:endParaRPr lang="zh-CN" altLang="en-US" sz="1600" b="1" dirty="0"/>
          </a:p>
        </p:txBody>
      </p:sp>
      <p:sp>
        <p:nvSpPr>
          <p:cNvPr id="1048604" name="圆角矩形 60"/>
          <p:cNvSpPr/>
          <p:nvPr>
            <p:custDataLst>
              <p:tags r:id="rId5"/>
            </p:custDataLst>
          </p:nvPr>
        </p:nvSpPr>
        <p:spPr>
          <a:xfrm>
            <a:off x="7125006" y="4148862"/>
            <a:ext cx="34765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ym typeface="+mn-ea"/>
              </a:rPr>
              <a:t>  Three dimension</a:t>
            </a:r>
            <a:endParaRPr lang="zh-CN" altLang="en-US" sz="1600" b="1" dirty="0"/>
          </a:p>
        </p:txBody>
      </p:sp>
      <p:sp>
        <p:nvSpPr>
          <p:cNvPr id="1048608" name="TextBox 79"/>
          <p:cNvSpPr txBox="1"/>
          <p:nvPr/>
        </p:nvSpPr>
        <p:spPr>
          <a:xfrm>
            <a:off x="147332" y="2677173"/>
            <a:ext cx="2847254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5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58">
            <a:extLst>
              <a:ext uri="{FF2B5EF4-FFF2-40B4-BE49-F238E27FC236}">
                <a16:creationId xmlns:a16="http://schemas.microsoft.com/office/drawing/2014/main" id="{92884FEC-BA55-D16F-5BC7-DD1A8F1F98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65064" y="1843423"/>
            <a:ext cx="34765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One dimension</a:t>
            </a:r>
            <a:endParaRPr lang="zh-CN" altLang="en-US" sz="1600" b="1" dirty="0"/>
          </a:p>
        </p:txBody>
      </p:sp>
      <p:sp>
        <p:nvSpPr>
          <p:cNvPr id="3" name="圆角矩形 7">
            <a:extLst>
              <a:ext uri="{FF2B5EF4-FFF2-40B4-BE49-F238E27FC236}">
                <a16:creationId xmlns:a16="http://schemas.microsoft.com/office/drawing/2014/main" id="{EEFA7202-34A8-53C0-C378-B1EF9756680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58542" y="5283078"/>
            <a:ext cx="9111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05</a:t>
            </a:r>
            <a:endParaRPr lang="zh-CN" altLang="en-US" b="1" dirty="0"/>
          </a:p>
        </p:txBody>
      </p:sp>
      <p:sp>
        <p:nvSpPr>
          <p:cNvPr id="4" name="圆角矩形 61">
            <a:extLst>
              <a:ext uri="{FF2B5EF4-FFF2-40B4-BE49-F238E27FC236}">
                <a16:creationId xmlns:a16="http://schemas.microsoft.com/office/drawing/2014/main" id="{209BFF90-C509-766C-D343-CEDEC2A1095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25006" y="5254272"/>
            <a:ext cx="34765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ym typeface="+mn-ea"/>
              </a:rPr>
              <a:t>Summary</a:t>
            </a:r>
            <a:endParaRPr lang="zh-CN" altLang="en-US" sz="1600" b="1" dirty="0"/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743C663A-777A-2D8C-FFC2-6F7A3826B7B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058542" y="2978905"/>
            <a:ext cx="9111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7" name="圆角矩形 60">
            <a:extLst>
              <a:ext uri="{FF2B5EF4-FFF2-40B4-BE49-F238E27FC236}">
                <a16:creationId xmlns:a16="http://schemas.microsoft.com/office/drawing/2014/main" id="{420D6198-DE70-9BEE-F045-0C23AC4FD4B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65064" y="2964502"/>
            <a:ext cx="3476556" cy="577144"/>
          </a:xfrm>
          <a:prstGeom prst="roundRect">
            <a:avLst>
              <a:gd name="adj" fmla="val 50000"/>
            </a:avLst>
          </a:prstGeom>
          <a:solidFill>
            <a:srgbClr val="014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ym typeface="+mn-ea"/>
              </a:rPr>
              <a:t>Two dimension</a:t>
            </a:r>
            <a:endParaRPr lang="zh-CN" altLang="en-US" sz="1600" b="1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D8B0DA4-DA7D-4234-7989-D9F2E223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2" grpId="0" animBg="1"/>
      <p:bldP spid="1048604" grpId="0" animBg="1"/>
      <p:bldP spid="1048608" grpId="0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矩形 4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1048935" name="矩形 23"/>
          <p:cNvSpPr/>
          <p:nvPr/>
        </p:nvSpPr>
        <p:spPr>
          <a:xfrm>
            <a:off x="3267647" y="-8518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3145782" name="直接连接符 24"/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6" name="TextBox 6"/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37" name="TextBox 7"/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38" name="TextBox 9"/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39" name="TextBox 10"/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83" name="直接连接符 33"/>
          <p:cNvCxnSpPr/>
          <p:nvPr/>
        </p:nvCxnSpPr>
        <p:spPr>
          <a:xfrm>
            <a:off x="425752" y="1528840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/>
          <p:cNvSpPr txBox="1"/>
          <p:nvPr/>
        </p:nvSpPr>
        <p:spPr>
          <a:xfrm>
            <a:off x="189230" y="1108710"/>
            <a:ext cx="5028656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1.Strong EM field in heavy ion collisions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84" name="直接连接符 14"/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5" name="直接连接符 15"/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AE495F-844D-6725-8547-BBB386EA8C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108" y="3762935"/>
            <a:ext cx="4116935" cy="28653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52EF4B-491E-CDDA-B8A8-F852C0ACE0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4581" y="3692197"/>
            <a:ext cx="4386100" cy="3006784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594C51AD-4C7E-4BE9-AD72-A1686D3BB037}"/>
              </a:ext>
            </a:extLst>
          </p:cNvPr>
          <p:cNvSpPr txBox="1"/>
          <p:nvPr/>
        </p:nvSpPr>
        <p:spPr>
          <a:xfrm>
            <a:off x="4118860" y="6457430"/>
            <a:ext cx="393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 err="1">
                <a:solidFill>
                  <a:srgbClr val="00B050"/>
                </a:solidFill>
                <a:latin typeface="AdvOT483a8203"/>
              </a:rPr>
              <a:t>W.Deng</a:t>
            </a:r>
            <a:r>
              <a:rPr lang="en-US" altLang="zh-CN" b="1" u="sng" dirty="0">
                <a:solidFill>
                  <a:srgbClr val="00B050"/>
                </a:solidFill>
                <a:latin typeface="AdvOT483a8203"/>
              </a:rPr>
              <a:t> and X. Huang, PRC (2012).</a:t>
            </a:r>
            <a:endParaRPr lang="zh-CN" altLang="en-US" b="1" u="sng" dirty="0">
              <a:solidFill>
                <a:srgbClr val="00B050"/>
              </a:solidFill>
              <a:latin typeface="AdvOT483a82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3896039-075B-64BB-C0C2-5A24AE9079D1}"/>
                  </a:ext>
                </a:extLst>
              </p:cNvPr>
              <p:cNvSpPr txBox="1"/>
              <p:nvPr/>
            </p:nvSpPr>
            <p:spPr>
              <a:xfrm>
                <a:off x="6778549" y="1650047"/>
                <a:ext cx="4134942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>
                    <a:solidFill>
                      <a:schemeClr val="accent2"/>
                    </a:solidFill>
                  </a:rPr>
                  <a:t>RHIC</a:t>
                </a:r>
                <a:r>
                  <a:rPr lang="en-US" altLang="zh-CN" sz="2400" b="1" dirty="0"/>
                  <a:t>: 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𝐞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𝟎𝟒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𝑮𝒆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400" b="1" dirty="0"/>
                  <a:t>; 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3896039-075B-64BB-C0C2-5A24AE907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9" y="1650047"/>
                <a:ext cx="4134942" cy="512384"/>
              </a:xfrm>
              <a:prstGeom prst="rect">
                <a:avLst/>
              </a:prstGeom>
              <a:blipFill>
                <a:blip r:embed="rId6"/>
                <a:stretch>
                  <a:fillRect l="-3097" t="-4762" r="-722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B88772-7E13-13AD-76CE-2AD983D3EB8C}"/>
                  </a:ext>
                </a:extLst>
              </p:cNvPr>
              <p:cNvSpPr txBox="1"/>
              <p:nvPr/>
            </p:nvSpPr>
            <p:spPr>
              <a:xfrm>
                <a:off x="6778549" y="2506466"/>
                <a:ext cx="3980093" cy="512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2"/>
                    </a:solidFill>
                  </a:rPr>
                  <a:t>LHC</a:t>
                </a:r>
                <a:r>
                  <a:rPr lang="en-US" altLang="zh-CN" sz="2400" b="1" dirty="0"/>
                  <a:t>: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𝐞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𝑮𝒆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400" b="1" dirty="0"/>
                  <a:t>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B88772-7E13-13AD-76CE-2AD983D3E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9" y="2506466"/>
                <a:ext cx="3980093" cy="512384"/>
              </a:xfrm>
              <a:prstGeom prst="rect">
                <a:avLst/>
              </a:prstGeom>
              <a:blipFill>
                <a:blip r:embed="rId7"/>
                <a:stretch>
                  <a:fillRect l="-1072" t="-4762" r="-1072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>
            <a:extLst>
              <a:ext uri="{FF2B5EF4-FFF2-40B4-BE49-F238E27FC236}">
                <a16:creationId xmlns:a16="http://schemas.microsoft.com/office/drawing/2014/main" id="{E288A627-1A40-78AF-B949-93825B07608E}"/>
              </a:ext>
            </a:extLst>
          </p:cNvPr>
          <p:cNvSpPr/>
          <p:nvPr/>
        </p:nvSpPr>
        <p:spPr>
          <a:xfrm>
            <a:off x="6266465" y="1699601"/>
            <a:ext cx="277718" cy="13143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963664-CB9D-179B-D29D-49D384DABF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580" y="1492649"/>
            <a:ext cx="3174523" cy="2290892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C1693F4D-6630-8051-C55D-4379A58D5F13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9CA94E-0723-BE1F-733A-8FF3034A702C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BA4F87E-A137-BB1F-4901-5A181F27B5EC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198B984-D027-4194-C6F6-DBA52B8CAEC2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3054811B-D59F-25EA-F037-B3122710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8" grpId="0"/>
      <p:bldP spid="1048941" grpId="0"/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id="{CB5D6906-9F38-58BA-2410-C102B78AD983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21" name="矩形 23">
            <a:extLst>
              <a:ext uri="{FF2B5EF4-FFF2-40B4-BE49-F238E27FC236}">
                <a16:creationId xmlns:a16="http://schemas.microsoft.com/office/drawing/2014/main" id="{72E181EB-D20B-0B22-8584-1BFEEC0F3686}"/>
              </a:ext>
            </a:extLst>
          </p:cNvPr>
          <p:cNvSpPr/>
          <p:nvPr/>
        </p:nvSpPr>
        <p:spPr>
          <a:xfrm>
            <a:off x="3267647" y="-8518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31" name="直接连接符 24">
            <a:extLst>
              <a:ext uri="{FF2B5EF4-FFF2-40B4-BE49-F238E27FC236}">
                <a16:creationId xmlns:a16="http://schemas.microsoft.com/office/drawing/2014/main" id="{97BD8241-59C7-219F-19B4-B9CA7D84CC9D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">
            <a:extLst>
              <a:ext uri="{FF2B5EF4-FFF2-40B4-BE49-F238E27FC236}">
                <a16:creationId xmlns:a16="http://schemas.microsoft.com/office/drawing/2014/main" id="{652101EC-5A10-9442-2991-8E2CFE5EACB9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B0E732D1-E5ED-7549-5FB6-8F3EFA348BC0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0621B4A6-A6FE-BE7E-B1C5-05F7E20ECE53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2DE771C5-1839-FEFF-AD9B-85B8442D691F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14">
            <a:extLst>
              <a:ext uri="{FF2B5EF4-FFF2-40B4-BE49-F238E27FC236}">
                <a16:creationId xmlns:a16="http://schemas.microsoft.com/office/drawing/2014/main" id="{846225A3-15D8-0137-E623-DB8B5DF0DE20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id="{859CA41C-76A8-C835-C450-E64F27B1170E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>
            <a:extLst>
              <a:ext uri="{FF2B5EF4-FFF2-40B4-BE49-F238E27FC236}">
                <a16:creationId xmlns:a16="http://schemas.microsoft.com/office/drawing/2014/main" id="{8A196F20-62F8-17D0-4661-4109836C8488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0D03C47-7301-9553-CE94-DAB8FAE474F9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BE08889-B625-52BC-6422-4E746B922693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C6B49DD-A8A8-0404-2131-8FD8E50C59E3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/>
          <p:cNvCxnSpPr/>
          <p:nvPr/>
        </p:nvCxnSpPr>
        <p:spPr>
          <a:xfrm>
            <a:off x="419928" y="1356373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/>
          <p:cNvSpPr txBox="1"/>
          <p:nvPr/>
        </p:nvSpPr>
        <p:spPr>
          <a:xfrm>
            <a:off x="183406" y="936243"/>
            <a:ext cx="5074920" cy="67094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 Properties of QCD in External Fields</a:t>
            </a:r>
          </a:p>
          <a:p>
            <a:pPr algn="ctr"/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5547D7-A653-6F95-521D-AB765ECCC7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08" y="4025564"/>
            <a:ext cx="3817640" cy="2357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E31A37-270E-17C3-A1EF-5208E1174C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3676" y="4108600"/>
            <a:ext cx="3683082" cy="237912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2FF7153-20A9-F558-3E90-3DC493C32C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581" y="1329820"/>
            <a:ext cx="3990846" cy="2570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6C88345-33E6-AA4C-7130-8AC4282F27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3676" y="1405121"/>
            <a:ext cx="3939440" cy="2453271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ECB9B7E-836E-8F86-CAB3-DC5EE4D98024}"/>
              </a:ext>
            </a:extLst>
          </p:cNvPr>
          <p:cNvSpPr txBox="1"/>
          <p:nvPr/>
        </p:nvSpPr>
        <p:spPr>
          <a:xfrm>
            <a:off x="3751272" y="3731927"/>
            <a:ext cx="487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solidFill>
                  <a:srgbClr val="00B050"/>
                </a:solidFill>
              </a:rPr>
              <a:t>G.Cao</a:t>
            </a:r>
            <a:r>
              <a:rPr lang="en-US" altLang="zh-CN" b="1" i="1" dirty="0">
                <a:solidFill>
                  <a:srgbClr val="00B050"/>
                </a:solidFill>
              </a:rPr>
              <a:t> </a:t>
            </a:r>
            <a:r>
              <a:rPr lang="en-US" altLang="zh-CN" b="1" i="1" dirty="0" err="1">
                <a:solidFill>
                  <a:srgbClr val="00B050"/>
                </a:solidFill>
              </a:rPr>
              <a:t>Eur.Phys.J.A</a:t>
            </a:r>
            <a:r>
              <a:rPr lang="en-US" altLang="zh-CN" b="1" dirty="0">
                <a:solidFill>
                  <a:srgbClr val="00B050"/>
                </a:solidFill>
              </a:rPr>
              <a:t> 57 (2021) 9, 264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4EAB01B-108A-97B9-AB6F-EE6C3E035CDC}"/>
              </a:ext>
            </a:extLst>
          </p:cNvPr>
          <p:cNvSpPr txBox="1"/>
          <p:nvPr/>
        </p:nvSpPr>
        <p:spPr>
          <a:xfrm>
            <a:off x="3810485" y="6349009"/>
            <a:ext cx="510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solidFill>
                  <a:srgbClr val="00B050"/>
                </a:solidFill>
              </a:rPr>
              <a:t>G.Cao</a:t>
            </a:r>
            <a:r>
              <a:rPr lang="en-US" altLang="zh-CN" b="1" i="1" dirty="0">
                <a:solidFill>
                  <a:srgbClr val="00B050"/>
                </a:solidFill>
              </a:rPr>
              <a:t> </a:t>
            </a:r>
            <a:r>
              <a:rPr lang="en-US" altLang="zh-CN" b="1" i="1" dirty="0" err="1">
                <a:solidFill>
                  <a:srgbClr val="00B050"/>
                </a:solidFill>
              </a:rPr>
              <a:t>Phys.Rev.D</a:t>
            </a:r>
            <a:r>
              <a:rPr lang="en-US" altLang="zh-CN" b="1" dirty="0">
                <a:solidFill>
                  <a:srgbClr val="00B050"/>
                </a:solidFill>
              </a:rPr>
              <a:t> 101 (2020) 9, 094027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5235AC-0FDB-6739-CD18-248C1E6B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489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9ECC0-00D7-92B8-B805-56E30518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4">
            <a:extLst>
              <a:ext uri="{FF2B5EF4-FFF2-40B4-BE49-F238E27FC236}">
                <a16:creationId xmlns:a16="http://schemas.microsoft.com/office/drawing/2014/main" id="{1476AA6E-CCB7-DE10-AD27-3C144AF7B6AB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18" name="矩形 23">
            <a:extLst>
              <a:ext uri="{FF2B5EF4-FFF2-40B4-BE49-F238E27FC236}">
                <a16:creationId xmlns:a16="http://schemas.microsoft.com/office/drawing/2014/main" id="{69EC443C-9DD7-B98B-FDD2-A5438036B912}"/>
              </a:ext>
            </a:extLst>
          </p:cNvPr>
          <p:cNvSpPr/>
          <p:nvPr/>
        </p:nvSpPr>
        <p:spPr>
          <a:xfrm>
            <a:off x="3267647" y="-8518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9" name="直接连接符 24">
            <a:extLst>
              <a:ext uri="{FF2B5EF4-FFF2-40B4-BE49-F238E27FC236}">
                <a16:creationId xmlns:a16="http://schemas.microsoft.com/office/drawing/2014/main" id="{8D407180-7000-E1FF-EC39-934194CF02A7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>
            <a:extLst>
              <a:ext uri="{FF2B5EF4-FFF2-40B4-BE49-F238E27FC236}">
                <a16:creationId xmlns:a16="http://schemas.microsoft.com/office/drawing/2014/main" id="{8AC78177-7AE4-27C6-6787-7F5A990A4358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2A79B8B7-3091-D16E-986F-A324E7237B4F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DF61A09C-EFB4-AEE3-7B3C-EC726842EDA0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8C92D810-719F-20E1-5AB2-702EB43CF98E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14">
            <a:extLst>
              <a:ext uri="{FF2B5EF4-FFF2-40B4-BE49-F238E27FC236}">
                <a16:creationId xmlns:a16="http://schemas.microsoft.com/office/drawing/2014/main" id="{856FE081-772B-DEE4-8528-2E68311F9213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5">
            <a:extLst>
              <a:ext uri="{FF2B5EF4-FFF2-40B4-BE49-F238E27FC236}">
                <a16:creationId xmlns:a16="http://schemas.microsoft.com/office/drawing/2014/main" id="{D5CD7819-79BF-93E1-7130-DF1C9925B6C9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0">
            <a:extLst>
              <a:ext uri="{FF2B5EF4-FFF2-40B4-BE49-F238E27FC236}">
                <a16:creationId xmlns:a16="http://schemas.microsoft.com/office/drawing/2014/main" id="{F0B07384-A81D-9D3E-0279-3B86EF0CB4D3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A6F0415-3C1C-5D35-ED0D-EFF5817906FD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4897172-C2E7-11E1-0169-450B42D4C1B1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BAF078A-D2B9-6E3E-6CBD-E7C8D4ADB4E7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>
            <a:extLst>
              <a:ext uri="{FF2B5EF4-FFF2-40B4-BE49-F238E27FC236}">
                <a16:creationId xmlns:a16="http://schemas.microsoft.com/office/drawing/2014/main" id="{F9617700-1045-1082-D265-C5E76580EAAC}"/>
              </a:ext>
            </a:extLst>
          </p:cNvPr>
          <p:cNvCxnSpPr/>
          <p:nvPr/>
        </p:nvCxnSpPr>
        <p:spPr>
          <a:xfrm>
            <a:off x="425752" y="1528840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>
            <a:extLst>
              <a:ext uri="{FF2B5EF4-FFF2-40B4-BE49-F238E27FC236}">
                <a16:creationId xmlns:a16="http://schemas.microsoft.com/office/drawing/2014/main" id="{7D82957C-A9FA-7B64-5504-3F55840EE9D1}"/>
              </a:ext>
            </a:extLst>
          </p:cNvPr>
          <p:cNvSpPr txBox="1"/>
          <p:nvPr/>
        </p:nvSpPr>
        <p:spPr>
          <a:xfrm>
            <a:off x="0" y="1094504"/>
            <a:ext cx="5074920" cy="67094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 confinement and deconfinement</a:t>
            </a:r>
          </a:p>
          <a:p>
            <a:pPr algn="ctr"/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ABC44093-BDF0-296B-AE7C-EC31FB0F6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58055F-9647-B995-55D5-71072185A4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679553"/>
            <a:ext cx="4859401" cy="3498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1727C6F-204E-BB0E-FDEE-1BBD01E30B6F}"/>
                  </a:ext>
                </a:extLst>
              </p:cNvPr>
              <p:cNvSpPr txBox="1"/>
              <p:nvPr/>
            </p:nvSpPr>
            <p:spPr>
              <a:xfrm>
                <a:off x="3141033" y="5329160"/>
                <a:ext cx="1862112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800" b="1" i="1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1727C6F-204E-BB0E-FDEE-1BBD01E3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033" y="5329160"/>
                <a:ext cx="1862112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969590E-8E2D-3C93-A48B-18907C401E9F}"/>
              </a:ext>
            </a:extLst>
          </p:cNvPr>
          <p:cNvSpPr txBox="1"/>
          <p:nvPr/>
        </p:nvSpPr>
        <p:spPr>
          <a:xfrm>
            <a:off x="746380" y="5415723"/>
            <a:ext cx="308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Cornell potential: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B5DF44-69C8-4CA8-65B7-F69B51BAB6EA}"/>
              </a:ext>
            </a:extLst>
          </p:cNvPr>
          <p:cNvSpPr txBox="1"/>
          <p:nvPr/>
        </p:nvSpPr>
        <p:spPr>
          <a:xfrm>
            <a:off x="6322575" y="5366087"/>
            <a:ext cx="4795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P. </a:t>
            </a:r>
            <a:r>
              <a:rPr lang="en-US" altLang="zh-CN" b="1" dirty="0" err="1">
                <a:solidFill>
                  <a:schemeClr val="accent2"/>
                </a:solidFill>
              </a:rPr>
              <a:t>Petreczky</a:t>
            </a:r>
            <a:r>
              <a:rPr lang="en-US" altLang="zh-CN" b="1" dirty="0">
                <a:solidFill>
                  <a:schemeClr val="accent2"/>
                </a:solidFill>
              </a:rPr>
              <a:t>, Quarkonium in Hot Medium, J. Phys. G 37, 094009 (2010).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16" name="图片 15" descr="形状&#10;&#10;AI 生成的内容可能不正确。">
            <a:extLst>
              <a:ext uri="{FF2B5EF4-FFF2-40B4-BE49-F238E27FC236}">
                <a16:creationId xmlns:a16="http://schemas.microsoft.com/office/drawing/2014/main" id="{FC2DCCCE-F6F1-8837-348D-41E3C2B356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0" y="2013763"/>
            <a:ext cx="5514466" cy="283047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5CAD0D-6F87-C2F4-0403-F9FF47C1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489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C008-834C-B8FC-5B50-66F16E9D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569452B3-4EC0-7F6D-5878-6694E275F180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1E3AEB63-6288-D4DA-F3E2-35C7451E299D}"/>
              </a:ext>
            </a:extLst>
          </p:cNvPr>
          <p:cNvSpPr/>
          <p:nvPr/>
        </p:nvSpPr>
        <p:spPr>
          <a:xfrm>
            <a:off x="3267647" y="-8518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4" name="直接连接符 24">
            <a:extLst>
              <a:ext uri="{FF2B5EF4-FFF2-40B4-BE49-F238E27FC236}">
                <a16:creationId xmlns:a16="http://schemas.microsoft.com/office/drawing/2014/main" id="{72835C57-65AF-2E22-1217-E794461F4B68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>
            <a:extLst>
              <a:ext uri="{FF2B5EF4-FFF2-40B4-BE49-F238E27FC236}">
                <a16:creationId xmlns:a16="http://schemas.microsoft.com/office/drawing/2014/main" id="{FFE643C8-0E7D-1CD5-B250-8B451BE01D81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9091AFF-4F39-19EF-7943-053246A735CC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545CF157-EF86-F238-5140-2638B68F932F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83E0A857-BF30-A72A-4EA7-CF58A2AD3DA4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4">
            <a:extLst>
              <a:ext uri="{FF2B5EF4-FFF2-40B4-BE49-F238E27FC236}">
                <a16:creationId xmlns:a16="http://schemas.microsoft.com/office/drawing/2014/main" id="{EAAC0548-5E0D-95B0-8419-2C06BE2A5F09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id="{897CFC70-63F9-B031-71B2-82571C61DB5D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A0A4D8CA-40C5-544F-E049-8F5388FCD4CA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B7A84AF-5883-42DB-2DD9-5FF46F964858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B5FB33A-76A1-A64D-8E91-9794AEA914C4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C53D727-2F25-67BF-1DAA-2B9EC40BFAED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>
            <a:extLst>
              <a:ext uri="{FF2B5EF4-FFF2-40B4-BE49-F238E27FC236}">
                <a16:creationId xmlns:a16="http://schemas.microsoft.com/office/drawing/2014/main" id="{FDB71686-D231-3909-1013-975C952B2593}"/>
              </a:ext>
            </a:extLst>
          </p:cNvPr>
          <p:cNvCxnSpPr/>
          <p:nvPr/>
        </p:nvCxnSpPr>
        <p:spPr>
          <a:xfrm>
            <a:off x="425752" y="1528840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>
            <a:extLst>
              <a:ext uri="{FF2B5EF4-FFF2-40B4-BE49-F238E27FC236}">
                <a16:creationId xmlns:a16="http://schemas.microsoft.com/office/drawing/2014/main" id="{5220CB8A-C964-1491-7D01-7CA45E2BC483}"/>
              </a:ext>
            </a:extLst>
          </p:cNvPr>
          <p:cNvSpPr txBox="1"/>
          <p:nvPr/>
        </p:nvSpPr>
        <p:spPr>
          <a:xfrm>
            <a:off x="189230" y="1108710"/>
            <a:ext cx="3042620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4.Heavy flavor mesons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1E61FA15-061A-5DA3-5DD4-695C68B994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CE9B18A-7511-BAFF-B286-42EA92432BFD}"/>
              </a:ext>
            </a:extLst>
          </p:cNvPr>
          <p:cNvSpPr txBox="1"/>
          <p:nvPr/>
        </p:nvSpPr>
        <p:spPr>
          <a:xfrm>
            <a:off x="2825752" y="5842478"/>
            <a:ext cx="673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AdvOT483a8203"/>
              </a:rPr>
              <a:t>Review: </a:t>
            </a:r>
            <a:r>
              <a:rPr lang="en-US" altLang="zh-CN" b="1" u="sng" dirty="0">
                <a:solidFill>
                  <a:srgbClr val="00B050"/>
                </a:solidFill>
                <a:latin typeface="AdvOT483a8203"/>
              </a:rPr>
              <a:t>J. Zhao, et. al., Prog. Part. </a:t>
            </a:r>
            <a:r>
              <a:rPr lang="en-US" altLang="zh-CN" b="1" u="sng" dirty="0" err="1">
                <a:solidFill>
                  <a:srgbClr val="00B050"/>
                </a:solidFill>
                <a:latin typeface="AdvOT483a8203"/>
              </a:rPr>
              <a:t>Nucl</a:t>
            </a:r>
            <a:r>
              <a:rPr lang="en-US" altLang="zh-CN" b="1" u="sng" dirty="0">
                <a:solidFill>
                  <a:srgbClr val="00B050"/>
                </a:solidFill>
                <a:latin typeface="AdvOT483a8203"/>
              </a:rPr>
              <a:t>. Phys. 114, 103801 (2020).</a:t>
            </a:r>
            <a:endParaRPr lang="zh-CN" altLang="en-US" b="1" u="sng" dirty="0">
              <a:solidFill>
                <a:srgbClr val="00B050"/>
              </a:solidFill>
              <a:latin typeface="AdvOT483a8203"/>
            </a:endParaRP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47D51F48-169C-2FB2-05DB-DF2CA61D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887A7C1-54E7-0FA5-9F61-1853502AD3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17" y="1729798"/>
            <a:ext cx="11233552" cy="42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4894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77AAB205-7318-00F2-51F6-3DF3AB380E71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3" name="矩形 23">
            <a:extLst>
              <a:ext uri="{FF2B5EF4-FFF2-40B4-BE49-F238E27FC236}">
                <a16:creationId xmlns:a16="http://schemas.microsoft.com/office/drawing/2014/main" id="{AA216D2D-4DEC-7C94-52E4-9CE503091244}"/>
              </a:ext>
            </a:extLst>
          </p:cNvPr>
          <p:cNvSpPr/>
          <p:nvPr/>
        </p:nvSpPr>
        <p:spPr>
          <a:xfrm>
            <a:off x="4933647" y="1541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5" name="直接连接符 24">
            <a:extLst>
              <a:ext uri="{FF2B5EF4-FFF2-40B4-BE49-F238E27FC236}">
                <a16:creationId xmlns:a16="http://schemas.microsoft.com/office/drawing/2014/main" id="{AD5439AA-498B-B8A5-7489-52A535EC9689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916ED33E-ED39-516D-CEF4-D9E06ED2B66F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D5581A3-1FC4-AD03-2A04-46EEDEEFB08A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30E91B4-1CEC-172D-9ED2-6A522487F583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A52A80C-E3D2-3767-23FA-D3C98318D0FF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4">
            <a:extLst>
              <a:ext uri="{FF2B5EF4-FFF2-40B4-BE49-F238E27FC236}">
                <a16:creationId xmlns:a16="http://schemas.microsoft.com/office/drawing/2014/main" id="{06C33ECC-A71E-D943-A9B9-B5C77E7CFEA5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42E18590-09F4-C9C3-0761-CF77A8C0D940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>
            <a:extLst>
              <a:ext uri="{FF2B5EF4-FFF2-40B4-BE49-F238E27FC236}">
                <a16:creationId xmlns:a16="http://schemas.microsoft.com/office/drawing/2014/main" id="{F7F5AAF8-691B-B720-43CA-F9919EBB2107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F3D31FA-6CD6-1079-0399-29434ED005BB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F4611C7-5104-E39B-D643-23A2F6E520E2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51B84C4-E65F-8033-6BC5-159E2535B8B5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直接连接符 33"/>
          <p:cNvCxnSpPr/>
          <p:nvPr/>
        </p:nvCxnSpPr>
        <p:spPr>
          <a:xfrm>
            <a:off x="425752" y="1528840"/>
            <a:ext cx="24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1" name="TextBox 6"/>
          <p:cNvSpPr txBox="1"/>
          <p:nvPr/>
        </p:nvSpPr>
        <p:spPr>
          <a:xfrm>
            <a:off x="189229" y="1108710"/>
            <a:ext cx="4561030" cy="38393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D-dimensional</a:t>
            </a:r>
            <a:r>
              <a:rPr lang="zh-CN" altLang="en-US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Schrodinger equation</a:t>
            </a:r>
            <a:endParaRPr lang="zh-CN" altLang="en-US" sz="18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sp>
        <p:nvSpPr>
          <p:cNvPr id="43" name="椭圆 42">
            <a:extLst>
              <a:ext uri="{FF2B5EF4-FFF2-40B4-BE49-F238E27FC236}">
                <a16:creationId xmlns:a16="http://schemas.microsoft.com/office/drawing/2014/main" id="{0867344F-32C2-7D15-C14F-B37B71C3CF8F}"/>
              </a:ext>
            </a:extLst>
          </p:cNvPr>
          <p:cNvSpPr/>
          <p:nvPr/>
        </p:nvSpPr>
        <p:spPr>
          <a:xfrm>
            <a:off x="7811910" y="2581474"/>
            <a:ext cx="379988" cy="3651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F59A425-F884-E8C3-8A9D-A4DBCEFCBE38}"/>
              </a:ext>
            </a:extLst>
          </p:cNvPr>
          <p:cNvSpPr/>
          <p:nvPr/>
        </p:nvSpPr>
        <p:spPr>
          <a:xfrm>
            <a:off x="8922791" y="1650394"/>
            <a:ext cx="357743" cy="3651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5D1BCC2-80C5-0A84-CD09-385CF5009A31}"/>
                  </a:ext>
                </a:extLst>
              </p:cNvPr>
              <p:cNvSpPr txBox="1"/>
              <p:nvPr/>
            </p:nvSpPr>
            <p:spPr>
              <a:xfrm>
                <a:off x="6936318" y="3278651"/>
                <a:ext cx="3373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2"/>
                    </a:solidFill>
                  </a:rPr>
                  <a:t>Spliting</a:t>
                </a:r>
                <a:r>
                  <a:rPr lang="en-US" altLang="zh-CN" sz="2400" b="1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∼−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5D1BCC2-80C5-0A84-CD09-385CF5009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18" y="3278651"/>
                <a:ext cx="3373152" cy="461665"/>
              </a:xfrm>
              <a:prstGeom prst="rect">
                <a:avLst/>
              </a:prstGeom>
              <a:blipFill>
                <a:blip r:embed="rId4"/>
                <a:stretch>
                  <a:fillRect l="-2893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E22DE17-E81E-1E85-9B3A-E1A1C21E5C5F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7544972" y="2893128"/>
            <a:ext cx="322586" cy="263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B73DDDC-EB16-7BED-5B59-720A2E4A81A6}"/>
              </a:ext>
            </a:extLst>
          </p:cNvPr>
          <p:cNvCxnSpPr>
            <a:cxnSpLocks/>
          </p:cNvCxnSpPr>
          <p:nvPr/>
        </p:nvCxnSpPr>
        <p:spPr>
          <a:xfrm flipV="1">
            <a:off x="9238411" y="1528840"/>
            <a:ext cx="283975" cy="213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F4EA7A1-DC40-3F30-AD5B-FBC49463DAEF}"/>
              </a:ext>
            </a:extLst>
          </p:cNvPr>
          <p:cNvCxnSpPr/>
          <p:nvPr/>
        </p:nvCxnSpPr>
        <p:spPr>
          <a:xfrm flipV="1">
            <a:off x="7568636" y="1589617"/>
            <a:ext cx="623262" cy="59863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AACB192-3421-9D27-9A1D-B1F3CAA6296B}"/>
                  </a:ext>
                </a:extLst>
              </p:cNvPr>
              <p:cNvSpPr txBox="1"/>
              <p:nvPr/>
            </p:nvSpPr>
            <p:spPr>
              <a:xfrm>
                <a:off x="7237867" y="1528840"/>
                <a:ext cx="468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AACB192-3421-9D27-9A1D-B1F3CAA6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67" y="1528840"/>
                <a:ext cx="4683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03EDDF30-C842-FD88-48D6-216C58845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488" y="1737079"/>
            <a:ext cx="1380255" cy="1380255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F329DBBF-17DE-1993-60E1-A307B1AF3A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967" y="4692356"/>
            <a:ext cx="8125476" cy="1352871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8D60F9CE-416D-1560-C464-191643BD5A77}"/>
              </a:ext>
            </a:extLst>
          </p:cNvPr>
          <p:cNvSpPr txBox="1"/>
          <p:nvPr/>
        </p:nvSpPr>
        <p:spPr>
          <a:xfrm>
            <a:off x="1535747" y="391939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Two-body Schrodinger equation:</a:t>
            </a:r>
            <a:endParaRPr lang="zh-CN" altLang="en-US" sz="2400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FD650E4-227E-E4E9-9491-B2DE8528C7DF}"/>
              </a:ext>
            </a:extLst>
          </p:cNvPr>
          <p:cNvSpPr/>
          <p:nvPr/>
        </p:nvSpPr>
        <p:spPr>
          <a:xfrm>
            <a:off x="1556409" y="4580828"/>
            <a:ext cx="9291667" cy="168113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2147E93-7713-1B9F-CEE2-BE779DEA4D93}"/>
              </a:ext>
            </a:extLst>
          </p:cNvPr>
          <p:cNvCxnSpPr/>
          <p:nvPr/>
        </p:nvCxnSpPr>
        <p:spPr>
          <a:xfrm>
            <a:off x="5262838" y="5713943"/>
            <a:ext cx="13062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DD76C37-878B-EB37-4EC0-A3604F7D18B6}"/>
              </a:ext>
            </a:extLst>
          </p:cNvPr>
          <p:cNvCxnSpPr>
            <a:cxnSpLocks/>
          </p:cNvCxnSpPr>
          <p:nvPr/>
        </p:nvCxnSpPr>
        <p:spPr>
          <a:xfrm>
            <a:off x="6837743" y="5713943"/>
            <a:ext cx="188383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325E7457-EA6D-14FB-1958-2979D7BE29CE}"/>
              </a:ext>
            </a:extLst>
          </p:cNvPr>
          <p:cNvSpPr/>
          <p:nvPr/>
        </p:nvSpPr>
        <p:spPr>
          <a:xfrm>
            <a:off x="2973920" y="2607254"/>
            <a:ext cx="379988" cy="3651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923FD32-F8C8-214E-D9CF-8EF138A96F03}"/>
              </a:ext>
            </a:extLst>
          </p:cNvPr>
          <p:cNvSpPr/>
          <p:nvPr/>
        </p:nvSpPr>
        <p:spPr>
          <a:xfrm>
            <a:off x="4084801" y="1676174"/>
            <a:ext cx="357743" cy="3651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F8931AF-6F7F-0AC8-682B-906BCE36DF7C}"/>
                  </a:ext>
                </a:extLst>
              </p:cNvPr>
              <p:cNvSpPr txBox="1"/>
              <p:nvPr/>
            </p:nvSpPr>
            <p:spPr>
              <a:xfrm>
                <a:off x="2031149" y="3263325"/>
                <a:ext cx="3373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70C0"/>
                    </a:solidFill>
                  </a:rPr>
                  <a:t>Confinement</a:t>
                </a:r>
                <a:r>
                  <a:rPr lang="en-US" altLang="zh-CN" sz="2400" b="1" dirty="0"/>
                  <a:t>: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7F8931AF-6F7F-0AC8-682B-906BCE36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49" y="3263325"/>
                <a:ext cx="3373152" cy="461665"/>
              </a:xfrm>
              <a:prstGeom prst="rect">
                <a:avLst/>
              </a:prstGeom>
              <a:blipFill>
                <a:blip r:embed="rId8"/>
                <a:stretch>
                  <a:fillRect l="-270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1A9AEF9-7442-D854-92DF-5E36B67787B6}"/>
              </a:ext>
            </a:extLst>
          </p:cNvPr>
          <p:cNvCxnSpPr>
            <a:cxnSpLocks/>
            <a:stCxn id="57" idx="3"/>
            <a:endCxn id="56" idx="7"/>
          </p:cNvCxnSpPr>
          <p:nvPr/>
        </p:nvCxnSpPr>
        <p:spPr>
          <a:xfrm flipH="1">
            <a:off x="3298260" y="1987828"/>
            <a:ext cx="838931" cy="6728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D431134-6F9D-F855-0AA1-97CD4B5E9FB0}"/>
              </a:ext>
            </a:extLst>
          </p:cNvPr>
          <p:cNvCxnSpPr/>
          <p:nvPr/>
        </p:nvCxnSpPr>
        <p:spPr>
          <a:xfrm flipH="1">
            <a:off x="3846196" y="2123159"/>
            <a:ext cx="102231" cy="908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D7CA43CA-8068-6259-503D-74B9515D04EE}"/>
              </a:ext>
            </a:extLst>
          </p:cNvPr>
          <p:cNvCxnSpPr>
            <a:cxnSpLocks/>
          </p:cNvCxnSpPr>
          <p:nvPr/>
        </p:nvCxnSpPr>
        <p:spPr>
          <a:xfrm flipV="1">
            <a:off x="3516785" y="2366430"/>
            <a:ext cx="152400" cy="121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46B593-5961-6CDA-E5A4-37CB3001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48941" grpId="0"/>
      <p:bldP spid="43" grpId="0" animBg="1"/>
      <p:bldP spid="44" grpId="0" animBg="1"/>
      <p:bldP spid="45" grpId="0"/>
      <p:bldP spid="49" grpId="0"/>
      <p:bldP spid="52" grpId="0"/>
      <p:bldP spid="53" grpId="0" animBg="1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C574-BF2B-2CAE-66FF-49490500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CCE654AB-6C15-0302-FA4C-16274B3606C9}"/>
              </a:ext>
            </a:extLst>
          </p:cNvPr>
          <p:cNvSpPr/>
          <p:nvPr/>
        </p:nvSpPr>
        <p:spPr>
          <a:xfrm>
            <a:off x="3747976" y="1759357"/>
            <a:ext cx="331980" cy="403770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616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3C0A6C-BC7C-C5F4-DA0B-9024751515C7}"/>
              </a:ext>
            </a:extLst>
          </p:cNvPr>
          <p:cNvSpPr/>
          <p:nvPr/>
        </p:nvSpPr>
        <p:spPr>
          <a:xfrm>
            <a:off x="6305732" y="2306580"/>
            <a:ext cx="4781671" cy="1542025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616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C4A0198-86E6-0049-E6AC-6014673AAD06}"/>
              </a:ext>
            </a:extLst>
          </p:cNvPr>
          <p:cNvSpPr/>
          <p:nvPr/>
        </p:nvSpPr>
        <p:spPr>
          <a:xfrm>
            <a:off x="680721" y="3095151"/>
            <a:ext cx="4781671" cy="1138421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6161"/>
              </a:solidFill>
            </a:endParaRPr>
          </a:p>
        </p:txBody>
      </p:sp>
      <p:sp>
        <p:nvSpPr>
          <p:cNvPr id="37" name="矩形 4">
            <a:extLst>
              <a:ext uri="{FF2B5EF4-FFF2-40B4-BE49-F238E27FC236}">
                <a16:creationId xmlns:a16="http://schemas.microsoft.com/office/drawing/2014/main" id="{B7F812C3-2328-9DF4-8B21-462A897814FB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38" name="矩形 23">
            <a:extLst>
              <a:ext uri="{FF2B5EF4-FFF2-40B4-BE49-F238E27FC236}">
                <a16:creationId xmlns:a16="http://schemas.microsoft.com/office/drawing/2014/main" id="{EB0A692E-0BE0-7E24-190F-97A881522676}"/>
              </a:ext>
            </a:extLst>
          </p:cNvPr>
          <p:cNvSpPr/>
          <p:nvPr/>
        </p:nvSpPr>
        <p:spPr>
          <a:xfrm>
            <a:off x="4939440" y="-23907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39" name="直接连接符 24">
            <a:extLst>
              <a:ext uri="{FF2B5EF4-FFF2-40B4-BE49-F238E27FC236}">
                <a16:creationId xmlns:a16="http://schemas.microsoft.com/office/drawing/2014/main" id="{9F53C680-2B34-8DA1-6B4E-3B275C716AF8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">
            <a:extLst>
              <a:ext uri="{FF2B5EF4-FFF2-40B4-BE49-F238E27FC236}">
                <a16:creationId xmlns:a16="http://schemas.microsoft.com/office/drawing/2014/main" id="{40DEEB67-E5F5-0B62-AC1F-34FF36B5E1E7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A30D5643-2A58-2B5B-DF32-641D53A922B0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F55FCBFE-BCC4-1D7D-1B42-C64276A1BD32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A9E70C57-C287-CA58-8C82-7C213B19400A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14">
            <a:extLst>
              <a:ext uri="{FF2B5EF4-FFF2-40B4-BE49-F238E27FC236}">
                <a16:creationId xmlns:a16="http://schemas.microsoft.com/office/drawing/2014/main" id="{A7DDD54F-83D6-40FB-33CC-A9DBEABA7CF2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:a16="http://schemas.microsoft.com/office/drawing/2014/main" id="{F8F4014B-AE7C-1873-B06E-013142DFC25B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0">
            <a:extLst>
              <a:ext uri="{FF2B5EF4-FFF2-40B4-BE49-F238E27FC236}">
                <a16:creationId xmlns:a16="http://schemas.microsoft.com/office/drawing/2014/main" id="{1810E19D-FC05-D560-B0F4-D4CB5CD5EFDD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19750C7-ED38-39F4-00A0-29E08BD7D73A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7CE35973-BCC0-5386-1291-52E9F603351D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B00AF92-BFE6-37E2-A1BA-B9BD3C77F91C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>
            <a:extLst>
              <a:ext uri="{FF2B5EF4-FFF2-40B4-BE49-F238E27FC236}">
                <a16:creationId xmlns:a16="http://schemas.microsoft.com/office/drawing/2014/main" id="{E87BE865-23EF-E695-47D1-F8830029B8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9C6F14-8995-48FB-EB85-64BAD4C31091}"/>
              </a:ext>
            </a:extLst>
          </p:cNvPr>
          <p:cNvSpPr txBox="1"/>
          <p:nvPr/>
        </p:nvSpPr>
        <p:spPr>
          <a:xfrm>
            <a:off x="439079" y="1087463"/>
            <a:ext cx="551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16161"/>
                </a:solidFill>
              </a:rPr>
              <a:t>Transform to the  center of mass frame</a:t>
            </a:r>
            <a:r>
              <a:rPr lang="en-US" altLang="zh-CN" dirty="0">
                <a:solidFill>
                  <a:srgbClr val="616161"/>
                </a:solidFill>
              </a:rPr>
              <a:t>:</a:t>
            </a:r>
            <a:endParaRPr lang="zh-CN" altLang="en-US" dirty="0">
              <a:solidFill>
                <a:srgbClr val="616161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F5B1BA2-A655-EEB9-B0DA-9577276ABA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769" y="1722096"/>
            <a:ext cx="1483325" cy="3967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CA00709-F3A2-BC0E-E223-7C85DAAE34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631" y="1715029"/>
            <a:ext cx="1483325" cy="40377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66E665A-806B-133C-C63A-7EC38BBBEF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613" y="2400882"/>
            <a:ext cx="3510994" cy="11305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6242FB9-8CF7-D444-BAD9-492895ECD0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586" y="3050823"/>
            <a:ext cx="3893942" cy="12607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482768D-0DF9-EDC3-2DCE-373A29B2B081}"/>
              </a:ext>
            </a:extLst>
          </p:cNvPr>
          <p:cNvSpPr txBox="1"/>
          <p:nvPr/>
        </p:nvSpPr>
        <p:spPr>
          <a:xfrm>
            <a:off x="1415295" y="1724327"/>
            <a:ext cx="13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relative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9A4759-EE0E-9AA2-7712-9B41878305FA}"/>
              </a:ext>
            </a:extLst>
          </p:cNvPr>
          <p:cNvSpPr txBox="1"/>
          <p:nvPr/>
        </p:nvSpPr>
        <p:spPr>
          <a:xfrm>
            <a:off x="6474633" y="1676836"/>
            <a:ext cx="193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center of mass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360FFDD-C4CD-1465-9994-00983C810B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7" y="4607361"/>
            <a:ext cx="1643314" cy="5778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B6D19F-3AAD-9731-77BC-3B2E49465C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557" y="4609607"/>
            <a:ext cx="2308140" cy="4694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9C929D-CA42-ED97-FD40-FDFAAA5D2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234" y="4695503"/>
            <a:ext cx="2076846" cy="4128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4E2556F-5B4C-AB3A-7D72-9C9C9189275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1821" y="4697155"/>
            <a:ext cx="1759592" cy="4383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D0449F3-26EE-921D-06E2-05A5942AA610}"/>
              </a:ext>
            </a:extLst>
          </p:cNvPr>
          <p:cNvSpPr txBox="1"/>
          <p:nvPr/>
        </p:nvSpPr>
        <p:spPr>
          <a:xfrm>
            <a:off x="2892206" y="5395954"/>
            <a:ext cx="640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We are just interested in the relative motion and will concentrate on the relative part</a:t>
            </a:r>
            <a:endParaRPr lang="zh-CN" altLang="en-US" sz="2000" b="1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11727614-C919-4555-CB9F-5AF7648D20CB}"/>
              </a:ext>
            </a:extLst>
          </p:cNvPr>
          <p:cNvCxnSpPr>
            <a:cxnSpLocks/>
          </p:cNvCxnSpPr>
          <p:nvPr/>
        </p:nvCxnSpPr>
        <p:spPr>
          <a:xfrm flipH="1">
            <a:off x="2341330" y="2088687"/>
            <a:ext cx="1406646" cy="30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F58C38E4-B80A-C0C3-E08A-65960A102B42}"/>
              </a:ext>
            </a:extLst>
          </p:cNvPr>
          <p:cNvSpPr txBox="1"/>
          <p:nvPr/>
        </p:nvSpPr>
        <p:spPr>
          <a:xfrm>
            <a:off x="680721" y="2293064"/>
            <a:ext cx="469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Take the second particle as stationary and positively charged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1C26C25E-E82C-0415-92D6-6F6B1990247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812" y="4109017"/>
            <a:ext cx="1916535" cy="41725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689056-3AF6-72F6-855F-1B561512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5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D3634D2-91F4-8E7A-EB0D-A3FFC36F79E7}"/>
              </a:ext>
            </a:extLst>
          </p:cNvPr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46867A45-7843-F4C1-5F4C-F7A8AF0149A8}"/>
              </a:ext>
            </a:extLst>
          </p:cNvPr>
          <p:cNvSpPr/>
          <p:nvPr/>
        </p:nvSpPr>
        <p:spPr>
          <a:xfrm>
            <a:off x="4933647" y="1541"/>
            <a:ext cx="1666001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1" name="直接连接符 24">
            <a:extLst>
              <a:ext uri="{FF2B5EF4-FFF2-40B4-BE49-F238E27FC236}">
                <a16:creationId xmlns:a16="http://schemas.microsoft.com/office/drawing/2014/main" id="{A0F4D593-E005-4BCD-1A35-BC5F89802870}"/>
              </a:ext>
            </a:extLst>
          </p:cNvPr>
          <p:cNvCxnSpPr/>
          <p:nvPr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>
            <a:extLst>
              <a:ext uri="{FF2B5EF4-FFF2-40B4-BE49-F238E27FC236}">
                <a16:creationId xmlns:a16="http://schemas.microsoft.com/office/drawing/2014/main" id="{BD7DC995-7788-9FBF-66B2-D78CC9BB9B0C}"/>
              </a:ext>
            </a:extLst>
          </p:cNvPr>
          <p:cNvSpPr txBox="1"/>
          <p:nvPr/>
        </p:nvSpPr>
        <p:spPr>
          <a:xfrm>
            <a:off x="3374949" y="215903"/>
            <a:ext cx="1344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C6B9245-D7E0-6566-7596-1573704D4D17}"/>
              </a:ext>
            </a:extLst>
          </p:cNvPr>
          <p:cNvSpPr txBox="1"/>
          <p:nvPr/>
        </p:nvSpPr>
        <p:spPr>
          <a:xfrm>
            <a:off x="4886511" y="245517"/>
            <a:ext cx="17018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3B437B4-0D73-C99A-D640-6F09216DD71E}"/>
              </a:ext>
            </a:extLst>
          </p:cNvPr>
          <p:cNvSpPr txBox="1"/>
          <p:nvPr/>
        </p:nvSpPr>
        <p:spPr>
          <a:xfrm>
            <a:off x="6541173" y="251809"/>
            <a:ext cx="1666000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65FF072-61BE-AEDE-74E4-0D3AC2E40B28}"/>
              </a:ext>
            </a:extLst>
          </p:cNvPr>
          <p:cNvSpPr txBox="1"/>
          <p:nvPr/>
        </p:nvSpPr>
        <p:spPr>
          <a:xfrm>
            <a:off x="8194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  <a:r>
              <a:rPr lang="zh-CN" altLang="en-US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dimension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14">
            <a:extLst>
              <a:ext uri="{FF2B5EF4-FFF2-40B4-BE49-F238E27FC236}">
                <a16:creationId xmlns:a16="http://schemas.microsoft.com/office/drawing/2014/main" id="{F640F622-8806-EB87-38DA-2C00322EB663}"/>
              </a:ext>
            </a:extLst>
          </p:cNvPr>
          <p:cNvCxnSpPr/>
          <p:nvPr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5">
            <a:extLst>
              <a:ext uri="{FF2B5EF4-FFF2-40B4-BE49-F238E27FC236}">
                <a16:creationId xmlns:a16="http://schemas.microsoft.com/office/drawing/2014/main" id="{E8AABE32-DBA9-39CD-9055-B2A341A88BE7}"/>
              </a:ext>
            </a:extLst>
          </p:cNvPr>
          <p:cNvCxnSpPr/>
          <p:nvPr/>
        </p:nvCxnSpPr>
        <p:spPr>
          <a:xfrm>
            <a:off x="4933648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">
            <a:extLst>
              <a:ext uri="{FF2B5EF4-FFF2-40B4-BE49-F238E27FC236}">
                <a16:creationId xmlns:a16="http://schemas.microsoft.com/office/drawing/2014/main" id="{BB54C972-17D7-4823-6CEC-DD4E880C1D46}"/>
              </a:ext>
            </a:extLst>
          </p:cNvPr>
          <p:cNvSpPr txBox="1"/>
          <p:nvPr/>
        </p:nvSpPr>
        <p:spPr>
          <a:xfrm>
            <a:off x="9860147" y="239809"/>
            <a:ext cx="1809102" cy="312381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400" b="1" dirty="0">
              <a:solidFill>
                <a:srgbClr val="99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A211030-D157-0A16-5FEE-23E28ABE5FFD}"/>
              </a:ext>
            </a:extLst>
          </p:cNvPr>
          <p:cNvCxnSpPr/>
          <p:nvPr/>
        </p:nvCxnSpPr>
        <p:spPr>
          <a:xfrm>
            <a:off x="6588311" y="215903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A9B169-8D5E-7067-0DC2-BF17DCC6DBC8}"/>
              </a:ext>
            </a:extLst>
          </p:cNvPr>
          <p:cNvCxnSpPr/>
          <p:nvPr/>
        </p:nvCxnSpPr>
        <p:spPr>
          <a:xfrm>
            <a:off x="8194147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7739B14-0B35-2417-A7B4-5B1271C71CD1}"/>
              </a:ext>
            </a:extLst>
          </p:cNvPr>
          <p:cNvCxnSpPr/>
          <p:nvPr/>
        </p:nvCxnSpPr>
        <p:spPr>
          <a:xfrm>
            <a:off x="11353800" y="152761"/>
            <a:ext cx="0" cy="471353"/>
          </a:xfrm>
          <a:prstGeom prst="line">
            <a:avLst/>
          </a:prstGeom>
          <a:ln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10" y="-274792"/>
            <a:ext cx="2508327" cy="11463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2B18FA6-E311-1428-C8EA-A6E527F6D2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090" y="871560"/>
            <a:ext cx="6995255" cy="17415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A9718F8-A88D-2CAA-DE6C-1428EF0053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3733" y="2757161"/>
            <a:ext cx="6285316" cy="143446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DFF05A1-6521-075C-1866-7B0C03A9AFE1}"/>
              </a:ext>
            </a:extLst>
          </p:cNvPr>
          <p:cNvSpPr/>
          <p:nvPr/>
        </p:nvSpPr>
        <p:spPr>
          <a:xfrm>
            <a:off x="3612719" y="2718245"/>
            <a:ext cx="6682882" cy="15724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616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F08B0A7-A56A-7BFB-15B2-3990654C3B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4799" y="4546726"/>
            <a:ext cx="2441169" cy="5376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8ED04DB-4DF6-1609-39B7-0115EF1833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9872" y="4546726"/>
            <a:ext cx="2206050" cy="45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966BE16-0929-7E04-E963-4424C9B8BB03}"/>
              </a:ext>
            </a:extLst>
          </p:cNvPr>
          <p:cNvSpPr txBox="1"/>
          <p:nvPr/>
        </p:nvSpPr>
        <p:spPr>
          <a:xfrm>
            <a:off x="1161257" y="3289788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Wave function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041C21-97DF-D7BA-EC8B-DC0389922BFC}"/>
              </a:ext>
            </a:extLst>
          </p:cNvPr>
          <p:cNvSpPr txBox="1"/>
          <p:nvPr/>
        </p:nvSpPr>
        <p:spPr>
          <a:xfrm>
            <a:off x="1161257" y="4584703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Continuity condition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845A7A9-D278-E4F0-7E6A-61B7358DB119}"/>
              </a:ext>
            </a:extLst>
          </p:cNvPr>
          <p:cNvSpPr txBox="1"/>
          <p:nvPr/>
        </p:nvSpPr>
        <p:spPr>
          <a:xfrm>
            <a:off x="1183975" y="5349351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Normalization condition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7822F22-3DBE-5B98-2386-F2CB0A49A7A7}"/>
              </a:ext>
            </a:extLst>
          </p:cNvPr>
          <p:cNvSpPr txBox="1"/>
          <p:nvPr/>
        </p:nvSpPr>
        <p:spPr>
          <a:xfrm>
            <a:off x="1130579" y="1557762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Two branches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E7766A0-DE7C-4A76-09E3-E41F149AD32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749" y="5236739"/>
            <a:ext cx="5103980" cy="89251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88DFB6-A681-297D-A77F-51F3F9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B7A-7510-410A-AA53-45D600DA02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MzMzc2YWQ4ZDJmOTkzZWQ3NjA3NWVhYzIzYmM2M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0.3028346456693,&quot;left&quot;:444.2554330708661,&quot;top&quot;:94.84858267716535,&quot;width&quot;:367.9945669291339}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4723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806</Words>
  <Application>Microsoft Office PowerPoint</Application>
  <PresentationFormat>宽屏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AdvOT483a8203</vt:lpstr>
      <vt:lpstr>等线</vt:lpstr>
      <vt:lpstr>等线 Light</vt:lpstr>
      <vt:lpstr>微软雅黑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答辩-19</dc:title>
  <dc:creator>LP</dc:creator>
  <cp:lastModifiedBy>佳运 向</cp:lastModifiedBy>
  <cp:revision>67</cp:revision>
  <dcterms:created xsi:type="dcterms:W3CDTF">2016-11-23T17:20:00Z</dcterms:created>
  <dcterms:modified xsi:type="dcterms:W3CDTF">2025-11-23T02:47:18Z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89B7160724564D47A163A68F3D279FA9_13</vt:lpwstr>
  </property>
</Properties>
</file>