
<file path=[Content_Types].xml><?xml version="1.0" encoding="utf-8"?>
<Types xmlns="http://schemas.openxmlformats.org/package/2006/content-types">
  <Default Extension="5Vg6ZEBQxLZPqEbjXwe2rQERDk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1" r:id="rId2"/>
    <p:sldId id="292" r:id="rId3"/>
    <p:sldId id="337" r:id="rId4"/>
    <p:sldId id="296" r:id="rId5"/>
    <p:sldId id="338" r:id="rId6"/>
    <p:sldId id="339" r:id="rId7"/>
    <p:sldId id="305" r:id="rId8"/>
    <p:sldId id="312" r:id="rId9"/>
    <p:sldId id="327" r:id="rId10"/>
    <p:sldId id="328" r:id="rId11"/>
    <p:sldId id="329" r:id="rId12"/>
    <p:sldId id="330" r:id="rId13"/>
    <p:sldId id="331" r:id="rId14"/>
    <p:sldId id="315" r:id="rId15"/>
    <p:sldId id="333" r:id="rId16"/>
    <p:sldId id="326" r:id="rId17"/>
    <p:sldId id="278" r:id="rId18"/>
    <p:sldId id="334" r:id="rId19"/>
    <p:sldId id="335" r:id="rId20"/>
    <p:sldId id="336" r:id="rId21"/>
    <p:sldId id="313" r:id="rId22"/>
    <p:sldId id="27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9" d="100"/>
          <a:sy n="99" d="100"/>
        </p:scale>
        <p:origin x="75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C25A-37C3-4689-AA6D-11055F3FE136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F6D91-01AC-449D-821C-89196F3D52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8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672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15008"/>
            <a:ext cx="10515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 i="0" baseline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8211" y="6356350"/>
            <a:ext cx="5895473" cy="365125"/>
          </a:xfrm>
        </p:spPr>
        <p:txBody>
          <a:bodyPr/>
          <a:lstStyle>
            <a:lvl1pPr>
              <a:defRPr sz="1300" b="1" baseline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305E093-9B89-4B4E-B0D9-7A906A59C2C5}"/>
              </a:ext>
            </a:extLst>
          </p:cNvPr>
          <p:cNvCxnSpPr>
            <a:cxnSpLocks/>
          </p:cNvCxnSpPr>
          <p:nvPr userDrawn="1"/>
        </p:nvCxnSpPr>
        <p:spPr>
          <a:xfrm>
            <a:off x="0" y="6262099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2658D2D-592C-464B-B100-6C3A573A48E3}"/>
              </a:ext>
            </a:extLst>
          </p:cNvPr>
          <p:cNvCxnSpPr>
            <a:cxnSpLocks/>
          </p:cNvCxnSpPr>
          <p:nvPr userDrawn="1"/>
        </p:nvCxnSpPr>
        <p:spPr>
          <a:xfrm>
            <a:off x="0" y="1210639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23/11/2025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The 3rd Workshop on Ultra-Peripheral Collisions Physics - Wangmei Zha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5Vg6ZEBQxLZPqEbjXwe2rQERDk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79812D-C1F8-46F3-B49A-B7861924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193C53-7B29-4CB9-A6D3-1026914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3rd Workshop on Ultra-Peripheral Collisions Physics - </a:t>
            </a:r>
            <a:r>
              <a:rPr lang="en-US" altLang="zh-CN" dirty="0" err="1"/>
              <a:t>Wangmei</a:t>
            </a:r>
            <a:r>
              <a:rPr lang="en-US" altLang="zh-CN" dirty="0"/>
              <a:t> Zha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B43C11-320C-45EB-A569-7083E86E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F22FF-5D45-4FD8-BFC0-DBB57A7E7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0" y="1223376"/>
            <a:ext cx="11777530" cy="17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Measurements of Photon-photon Interactions</a:t>
            </a:r>
          </a:p>
          <a:p>
            <a:pPr eaLnBrk="1" hangingPunct="1"/>
            <a:r>
              <a:rPr lang="en-US" altLang="zh-CN" sz="4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in Ultra-Peripheral Collisions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DCD28A-A880-4902-BA30-AD4E14BF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232" y="3138685"/>
            <a:ext cx="8787865" cy="9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Wangmei Zha</a:t>
            </a:r>
          </a:p>
          <a:p>
            <a:pPr eaLnBrk="1" hangingPunct="1"/>
            <a:r>
              <a:rPr lang="en-US" altLang="zh-C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of Science and Technology of China</a:t>
            </a:r>
            <a:endParaRPr lang="zh-CN" altLang="en-US" sz="1800" kern="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2BB626-C1C9-459F-B353-BE738196E64E}"/>
              </a:ext>
            </a:extLst>
          </p:cNvPr>
          <p:cNvSpPr/>
          <p:nvPr/>
        </p:nvSpPr>
        <p:spPr>
          <a:xfrm>
            <a:off x="1034715" y="4597678"/>
            <a:ext cx="10043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The 3rd Workshop on Ultra-Peripheral Collisions Physics,</a:t>
            </a:r>
          </a:p>
          <a:p>
            <a:pPr algn="ctr" fontAlgn="base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 South China Normal University, Guangzhou − 09/11/2025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4DCD9B-FDBA-8756-F283-4864D864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065" y="2583809"/>
            <a:ext cx="1968599" cy="19354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F09F71-333F-4C99-8347-CD8DC1BC2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2749994"/>
            <a:ext cx="1904145" cy="18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 of Two Light Quanta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Di-Tau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CAE7A0-75A5-4D72-B2B6-3C7BF6886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91" y="3480012"/>
            <a:ext cx="6078352" cy="27704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EB9844-63D2-42DF-8333-E69C3D95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1" y="1264374"/>
            <a:ext cx="9544250" cy="229745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056B166-7C73-429A-91F5-9447DF1E0234}"/>
              </a:ext>
            </a:extLst>
          </p:cNvPr>
          <p:cNvSpPr/>
          <p:nvPr/>
        </p:nvSpPr>
        <p:spPr>
          <a:xfrm>
            <a:off x="7326065" y="3724224"/>
            <a:ext cx="4296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CMS: Phys. Rev. Lett. 131 (2023) 151803</a:t>
            </a:r>
          </a:p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ATLAS: </a:t>
            </a:r>
            <a:r>
              <a:rPr lang="fr-FR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131 (2023) 151802</a:t>
            </a:r>
          </a:p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ATLAS-CONF-2025-004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A9360C-3D55-40EB-8ED8-2108235E06D0}"/>
              </a:ext>
            </a:extLst>
          </p:cNvPr>
          <p:cNvSpPr txBox="1"/>
          <p:nvPr/>
        </p:nvSpPr>
        <p:spPr>
          <a:xfrm>
            <a:off x="7291137" y="4693240"/>
            <a:ext cx="4144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Extends light-by-light scattering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τ-lepton sector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 of Two Light Quanta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Di-Photon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C830D6-1FA3-4905-998C-2907BED2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35" y="1725828"/>
            <a:ext cx="6883667" cy="30827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503634-E29F-4BA4-BABC-5B6EF375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45" y="1877793"/>
            <a:ext cx="2680884" cy="24796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7B8B22-E1E4-4959-83F5-CFFBE7DE0DA7}"/>
              </a:ext>
            </a:extLst>
          </p:cNvPr>
          <p:cNvSpPr/>
          <p:nvPr/>
        </p:nvSpPr>
        <p:spPr>
          <a:xfrm>
            <a:off x="804511" y="4828874"/>
            <a:ext cx="95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ATLAS, </a:t>
            </a:r>
            <a:r>
              <a:rPr lang="fr-FR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Phys. 13 (2017) 852                               ATLAS, Phys.Rev.Lett. 123 (2019) 052001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A87F34-9684-4750-87DB-96FB3F867E2B}"/>
              </a:ext>
            </a:extLst>
          </p:cNvPr>
          <p:cNvSpPr txBox="1"/>
          <p:nvPr/>
        </p:nvSpPr>
        <p:spPr>
          <a:xfrm>
            <a:off x="2073445" y="5499564"/>
            <a:ext cx="804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“quasi-real” to real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58797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boson pair production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C82FA2-605A-4C2D-93DE-9D256704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98" y="1420029"/>
            <a:ext cx="8610599" cy="40179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8466AA-DF04-40E6-B9F9-AB4B71E46DF7}"/>
              </a:ext>
            </a:extLst>
          </p:cNvPr>
          <p:cNvSpPr/>
          <p:nvPr/>
        </p:nvSpPr>
        <p:spPr>
          <a:xfrm>
            <a:off x="1284972" y="5584457"/>
            <a:ext cx="95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CMS, JHEP 08 (2016) 119     CMS PAS SMP-24-019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7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Di-baryon Pair Production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4D8C25-E842-4A95-AA40-5235AEA0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13" y="1367740"/>
            <a:ext cx="2841580" cy="32042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936EFA-55DB-475F-92EF-7CE6E06B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24" y="1290367"/>
            <a:ext cx="7442936" cy="320425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C29EEC-B7AE-46AC-9019-C667225979D7}"/>
              </a:ext>
            </a:extLst>
          </p:cNvPr>
          <p:cNvSpPr txBox="1"/>
          <p:nvPr/>
        </p:nvSpPr>
        <p:spPr>
          <a:xfrm>
            <a:off x="4021281" y="4480056"/>
            <a:ext cx="358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Theory A: Pu et al., arXiv:2407.06091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736445-35A7-4E09-BD3C-F0C22B553836}"/>
              </a:ext>
            </a:extLst>
          </p:cNvPr>
          <p:cNvSpPr txBox="1"/>
          <p:nvPr/>
        </p:nvSpPr>
        <p:spPr>
          <a:xfrm>
            <a:off x="7792992" y="4480056"/>
            <a:ext cx="3588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Theory B </a:t>
            </a:r>
            <a:r>
              <a:rPr lang="da-DK" altLang="zh-CN" sz="1600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: Shao et al., arXiv:2406.05618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FE6F3D-7E43-4E25-8118-11FE18EEC9D1}"/>
              </a:ext>
            </a:extLst>
          </p:cNvPr>
          <p:cNvSpPr txBox="1"/>
          <p:nvPr/>
        </p:nvSpPr>
        <p:spPr>
          <a:xfrm>
            <a:off x="6063793" y="4875312"/>
            <a:ext cx="329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Xin Wu, SQM2024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168382A-B2E9-4483-B701-3D43C5664299}"/>
                  </a:ext>
                </a:extLst>
              </p:cNvPr>
              <p:cNvSpPr txBox="1"/>
              <p:nvPr/>
            </p:nvSpPr>
            <p:spPr>
              <a:xfrm>
                <a:off x="1695897" y="5259427"/>
                <a:ext cx="10691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observation of photoproduction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 panose="02040503050406030204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in heavy-ion collisions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168382A-B2E9-4483-B701-3D43C5664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97" y="5259427"/>
                <a:ext cx="10691446" cy="461665"/>
              </a:xfrm>
              <a:prstGeom prst="rect">
                <a:avLst/>
              </a:prstGeom>
              <a:blipFill>
                <a:blip r:embed="rId4"/>
                <a:stretch>
                  <a:fillRect l="-855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2DD8068-2C51-4E61-9F08-860DFE1304EA}"/>
              </a:ext>
            </a:extLst>
          </p:cNvPr>
          <p:cNvSpPr txBox="1"/>
          <p:nvPr/>
        </p:nvSpPr>
        <p:spPr>
          <a:xfrm>
            <a:off x="4211300" y="5711385"/>
            <a:ext cx="430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light by light scattering?</a:t>
            </a:r>
          </a:p>
        </p:txBody>
      </p:sp>
    </p:spTree>
    <p:extLst>
      <p:ext uri="{BB962C8B-B14F-4D97-AF65-F5344CB8AC3E}">
        <p14:creationId xmlns:p14="http://schemas.microsoft.com/office/powerpoint/2010/main" val="412250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Linear Polarization of The Light Quanta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54991D-7F52-4106-969A-1A9FAD27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090" y="1269585"/>
            <a:ext cx="4572000" cy="33139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20E337-F679-4686-9F56-A352E507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45" y="1524843"/>
            <a:ext cx="3947543" cy="261795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ED80866-F35A-4ADB-A620-FCFF73B2E41F}"/>
              </a:ext>
            </a:extLst>
          </p:cNvPr>
          <p:cNvSpPr/>
          <p:nvPr/>
        </p:nvSpPr>
        <p:spPr>
          <a:xfrm>
            <a:off x="487822" y="4147534"/>
            <a:ext cx="5948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Li, J. Zhou, Y.-j. Zhou, Phys. Lett. B 795, 576 (2019) 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F9B3ED33-BF34-4ADD-BF48-EAB6D03F3829}"/>
              </a:ext>
            </a:extLst>
          </p:cNvPr>
          <p:cNvSpPr txBox="1"/>
          <p:nvPr/>
        </p:nvSpPr>
        <p:spPr>
          <a:xfrm>
            <a:off x="1347647" y="4583621"/>
            <a:ext cx="356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Linearly Polarized Photons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10">
            <a:extLst>
              <a:ext uri="{FF2B5EF4-FFF2-40B4-BE49-F238E27FC236}">
                <a16:creationId xmlns:a16="http://schemas.microsoft.com/office/drawing/2014/main" id="{38F0EB96-E811-4E4A-B68B-CD489CAAB657}"/>
              </a:ext>
            </a:extLst>
          </p:cNvPr>
          <p:cNvSpPr txBox="1"/>
          <p:nvPr/>
        </p:nvSpPr>
        <p:spPr>
          <a:xfrm>
            <a:off x="317492" y="5446833"/>
            <a:ext cx="537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Fourth-Order Cosine Oscillations in the Electron Emission Angle of the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Breit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-Wheeler Process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5175C988-AD2C-409D-959C-5108DD73ED46}"/>
              </a:ext>
            </a:extLst>
          </p:cNvPr>
          <p:cNvSpPr/>
          <p:nvPr/>
        </p:nvSpPr>
        <p:spPr>
          <a:xfrm>
            <a:off x="2664168" y="5081264"/>
            <a:ext cx="247475" cy="29630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0D737E6-7486-40A5-9D38-DDF4CD3158B9}"/>
              </a:ext>
            </a:extLst>
          </p:cNvPr>
          <p:cNvSpPr txBox="1"/>
          <p:nvPr/>
        </p:nvSpPr>
        <p:spPr>
          <a:xfrm>
            <a:off x="6503612" y="5146820"/>
            <a:ext cx="407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Experimental Confirmation of Linear Polarization in the Photoproduction Process!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A291744-B335-45B6-ABB6-6FE29ADAA488}"/>
              </a:ext>
            </a:extLst>
          </p:cNvPr>
          <p:cNvSpPr/>
          <p:nvPr/>
        </p:nvSpPr>
        <p:spPr>
          <a:xfrm>
            <a:off x="6654500" y="46143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STAR,</a:t>
            </a:r>
            <a:r>
              <a:rPr lang="zh-CN" alt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</a:t>
            </a:r>
            <a:r>
              <a:rPr lang="en-US" altLang="zh-C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052302  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44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Linear Polarization of The Light Quanta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DC882BB-1B9E-4F6D-8A86-DCF6D269A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36" y="1251072"/>
            <a:ext cx="4328083" cy="3209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1BD9B3D0-F62D-44A2-AD8F-6326C5A554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0277023"/>
                  </p:ext>
                </p:extLst>
              </p:nvPr>
            </p:nvGraphicFramePr>
            <p:xfrm>
              <a:off x="1312917" y="4553721"/>
              <a:ext cx="4442345" cy="1532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0302">
                      <a:extLst>
                        <a:ext uri="{9D8B030D-6E8A-4147-A177-3AD203B41FA5}">
                          <a16:colId xmlns:a16="http://schemas.microsoft.com/office/drawing/2014/main" val="2236666177"/>
                        </a:ext>
                      </a:extLst>
                    </a:gridCol>
                    <a:gridCol w="952228">
                      <a:extLst>
                        <a:ext uri="{9D8B030D-6E8A-4147-A177-3AD203B41FA5}">
                          <a16:colId xmlns:a16="http://schemas.microsoft.com/office/drawing/2014/main" val="939126008"/>
                        </a:ext>
                      </a:extLst>
                    </a:gridCol>
                    <a:gridCol w="1026765">
                      <a:extLst>
                        <a:ext uri="{9D8B030D-6E8A-4147-A177-3AD203B41FA5}">
                          <a16:colId xmlns:a16="http://schemas.microsoft.com/office/drawing/2014/main" val="2310014017"/>
                        </a:ext>
                      </a:extLst>
                    </a:gridCol>
                    <a:gridCol w="793050">
                      <a:extLst>
                        <a:ext uri="{9D8B030D-6E8A-4147-A177-3AD203B41FA5}">
                          <a16:colId xmlns:a16="http://schemas.microsoft.com/office/drawing/2014/main" val="1593401226"/>
                        </a:ext>
                      </a:extLst>
                    </a:gridCol>
                  </a:tblGrid>
                  <a:tr h="4846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zh-CN" alt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| (%)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𝛥𝜙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| (%)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χ</m:t>
                                    </m:r>
                                  </m:e>
                                  <m:sup>
                                    <m:r>
                                      <a:rPr lang="en-US" altLang="zh-CN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ndf</m:t>
                                </m:r>
                              </m:oMath>
                            </m:oMathPara>
                          </a14:m>
                          <a:endParaRPr lang="zh-CN" altLang="en-US" sz="14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58186460"/>
                      </a:ext>
                    </a:extLst>
                  </a:tr>
                  <a:tr h="35680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Isobar(60-80%)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18/17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654007448"/>
                      </a:ext>
                    </a:extLst>
                  </a:tr>
                  <a:tr h="336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Au+Au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(60-80%)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10/17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303999133"/>
                      </a:ext>
                    </a:extLst>
                  </a:tr>
                  <a:tr h="34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Au+Au</a:t>
                          </a:r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(UPC)</a:t>
                          </a:r>
                          <a:endParaRPr lang="zh-CN" altLang="en-US" sz="14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19/16</a:t>
                          </a:r>
                          <a:endParaRPr lang="zh-CN" altLang="en-US" sz="14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8987089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1BD9B3D0-F62D-44A2-AD8F-6326C5A554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0277023"/>
                  </p:ext>
                </p:extLst>
              </p:nvPr>
            </p:nvGraphicFramePr>
            <p:xfrm>
              <a:off x="1312917" y="4553721"/>
              <a:ext cx="4442345" cy="15322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0302">
                      <a:extLst>
                        <a:ext uri="{9D8B030D-6E8A-4147-A177-3AD203B41FA5}">
                          <a16:colId xmlns:a16="http://schemas.microsoft.com/office/drawing/2014/main" val="2236666177"/>
                        </a:ext>
                      </a:extLst>
                    </a:gridCol>
                    <a:gridCol w="952228">
                      <a:extLst>
                        <a:ext uri="{9D8B030D-6E8A-4147-A177-3AD203B41FA5}">
                          <a16:colId xmlns:a16="http://schemas.microsoft.com/office/drawing/2014/main" val="939126008"/>
                        </a:ext>
                      </a:extLst>
                    </a:gridCol>
                    <a:gridCol w="1026765">
                      <a:extLst>
                        <a:ext uri="{9D8B030D-6E8A-4147-A177-3AD203B41FA5}">
                          <a16:colId xmlns:a16="http://schemas.microsoft.com/office/drawing/2014/main" val="2310014017"/>
                        </a:ext>
                      </a:extLst>
                    </a:gridCol>
                    <a:gridCol w="793050">
                      <a:extLst>
                        <a:ext uri="{9D8B030D-6E8A-4147-A177-3AD203B41FA5}">
                          <a16:colId xmlns:a16="http://schemas.microsoft.com/office/drawing/2014/main" val="1593401226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75159" t="-4938" r="-192994" b="-2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55621" t="-4938" r="-79290" b="-2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62308" t="-4938" r="-3077" b="-219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8186460"/>
                      </a:ext>
                    </a:extLst>
                  </a:tr>
                  <a:tr h="35680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Isobar(60-80%)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175159" t="-144068" r="-192994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255621" t="-144068" r="-79290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18/17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654007448"/>
                      </a:ext>
                    </a:extLst>
                  </a:tr>
                  <a:tr h="336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Au+Au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(60-80%)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175159" t="-257143" r="-19299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255621" t="-257143" r="-7929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10/17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303999133"/>
                      </a:ext>
                    </a:extLst>
                  </a:tr>
                  <a:tr h="34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 err="1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Au+Au</a:t>
                          </a:r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(UPC)</a:t>
                          </a:r>
                          <a:endParaRPr lang="zh-CN" altLang="en-US" sz="14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175159" t="-357143" r="-192994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 anchor="ctr">
                        <a:blipFill>
                          <a:blip r:embed="rId3"/>
                          <a:stretch>
                            <a:fillRect l="-255621" t="-357143" r="-7929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19/16</a:t>
                          </a:r>
                          <a:endParaRPr lang="zh-CN" altLang="en-US" sz="1400" kern="120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8987089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32630C3B-D83A-4CE1-A00C-E82B7BC89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56" y="1251072"/>
            <a:ext cx="4228913" cy="303886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9D1F753-0BC4-460B-B4CA-894757EC3249}"/>
              </a:ext>
            </a:extLst>
          </p:cNvPr>
          <p:cNvSpPr txBox="1"/>
          <p:nvPr/>
        </p:nvSpPr>
        <p:spPr>
          <a:xfrm>
            <a:off x="6075947" y="4879022"/>
            <a:ext cx="5852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parameter dependence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 universality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417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Mixing between</a:t>
            </a:r>
            <a:r>
              <a:rPr lang="en-US" altLang="zh-CN" dirty="0">
                <a:solidFill>
                  <a:srgbClr val="0000CC"/>
                </a:solidFill>
                <a:latin typeface="Symbol" panose="05050102010706020507" pitchFamily="18" charset="2"/>
                <a:ea typeface="华文楷体" panose="02010600040101010101" pitchFamily="2" charset="-122"/>
                <a:cs typeface="Times New Roman" panose="02020603050405020304" pitchFamily="18" charset="0"/>
              </a:rPr>
              <a:t> gg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dirty="0" err="1">
                <a:solidFill>
                  <a:srgbClr val="0000CC"/>
                </a:solidFill>
                <a:latin typeface="Symbol" panose="05050102010706020507" pitchFamily="18" charset="2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7D5642-4E24-4C01-9175-6FE2C59C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3" y="1629457"/>
            <a:ext cx="4340555" cy="1249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2A8835C-A6B1-4F52-8A50-A3F96D6A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26" y="1451380"/>
            <a:ext cx="7135148" cy="28554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3E93DB4-EF95-452E-BF9C-98E2F9642B91}"/>
              </a:ext>
            </a:extLst>
          </p:cNvPr>
          <p:cNvSpPr txBox="1"/>
          <p:nvPr/>
        </p:nvSpPr>
        <p:spPr>
          <a:xfrm>
            <a:off x="561371" y="3233724"/>
            <a:ext cx="3869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Hagiwara et al.,, Phys. Rev. D </a:t>
            </a:r>
            <a:r>
              <a:rPr lang="en-US" altLang="zh-CN" b="1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altLang="zh-CN" b="0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(2021) 074013 </a:t>
            </a:r>
            <a:endParaRPr lang="zh-CN" alt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96F66FE-054E-4581-A65A-CE66B52A87FD}"/>
              </a:ext>
            </a:extLst>
          </p:cNvPr>
          <p:cNvSpPr/>
          <p:nvPr/>
        </p:nvSpPr>
        <p:spPr>
          <a:xfrm>
            <a:off x="1556542" y="4548815"/>
            <a:ext cx="9193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zh-CN" sz="2400" b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Significant 1</a:t>
            </a:r>
            <a:r>
              <a:rPr lang="en-US" altLang="zh-CN" sz="2400" b="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st </a:t>
            </a:r>
            <a:r>
              <a:rPr lang="en-US" altLang="zh-CN" sz="2400" b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order and 3</a:t>
            </a:r>
            <a:r>
              <a:rPr lang="en-US" altLang="zh-CN" sz="2400" b="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rd</a:t>
            </a:r>
            <a:r>
              <a:rPr lang="en-US" altLang="zh-CN" sz="2400" b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cosine modulation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Spin-interference between different angular momentum</a:t>
            </a:r>
            <a:endParaRPr lang="en-US" altLang="zh-CN" sz="2400" b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vl="1"/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Two photon process: 0 or 2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one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photon process: </a:t>
            </a:r>
            <a:r>
              <a:rPr lang="en-US" altLang="zh-CN" sz="2400" b="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297132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Associated Production in γ–γ and γ–A Interactions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EE688-BF55-41B1-8012-CBE9E3BB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320"/>
            <a:ext cx="4434151" cy="2435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5FE2D09-D850-4EC8-93FC-EE8A01243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877" y="1528320"/>
            <a:ext cx="4876668" cy="343598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C45F3F-7151-4DF3-8012-26C10DF25E5D}"/>
              </a:ext>
            </a:extLst>
          </p:cNvPr>
          <p:cNvSpPr/>
          <p:nvPr/>
        </p:nvSpPr>
        <p:spPr>
          <a:xfrm>
            <a:off x="7040304" y="4874366"/>
            <a:ext cx="29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ATLAS, CERN-EP-2025-071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BC193B-6F5B-4733-8451-9873DB6577F3}"/>
                  </a:ext>
                </a:extLst>
              </p:cNvPr>
              <p:cNvSpPr txBox="1"/>
              <p:nvPr/>
            </p:nvSpPr>
            <p:spPr>
              <a:xfrm>
                <a:off x="1394191" y="3924583"/>
                <a:ext cx="3322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BC193B-6F5B-4733-8451-9873DB657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191" y="3924583"/>
                <a:ext cx="3322167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118120-9035-42CA-A5E1-31569F24CBBE}"/>
                  </a:ext>
                </a:extLst>
              </p:cNvPr>
              <p:cNvSpPr txBox="1"/>
              <p:nvPr/>
            </p:nvSpPr>
            <p:spPr>
              <a:xfrm>
                <a:off x="1366455" y="4874366"/>
                <a:ext cx="3322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CN" alt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118120-9035-42CA-A5E1-31569F24C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55" y="4874366"/>
                <a:ext cx="3322167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D533A0-A15A-4085-BF0B-B4082F6D751B}"/>
                  </a:ext>
                </a:extLst>
              </p:cNvPr>
              <p:cNvSpPr txBox="1"/>
              <p:nvPr/>
            </p:nvSpPr>
            <p:spPr>
              <a:xfrm>
                <a:off x="1249427" y="4373057"/>
                <a:ext cx="33221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D533A0-A15A-4085-BF0B-B4082F6D7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427" y="4373057"/>
                <a:ext cx="33221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403047D-D9E6-4CC8-BF43-195EA33C4309}"/>
              </a:ext>
            </a:extLst>
          </p:cNvPr>
          <p:cNvSpPr txBox="1"/>
          <p:nvPr/>
        </p:nvSpPr>
        <p:spPr>
          <a:xfrm>
            <a:off x="1904257" y="5615488"/>
            <a:ext cx="982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Experimental observations of multiphoton-induced processes!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4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How about Higher Order Effect?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9F4B3AB-24E1-4E26-9322-E45984FA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22" y="1355962"/>
            <a:ext cx="3246684" cy="20419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0505D2-1EC1-4EF9-B7A3-A20435B8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75" y="1234963"/>
            <a:ext cx="3343107" cy="22364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D14FAF-18E6-4D16-A6D4-81D271046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689" y="3821214"/>
            <a:ext cx="3204176" cy="92565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FB5C92D-FC8A-451C-A9C3-47A910840549}"/>
              </a:ext>
            </a:extLst>
          </p:cNvPr>
          <p:cNvSpPr txBox="1"/>
          <p:nvPr/>
        </p:nvSpPr>
        <p:spPr>
          <a:xfrm>
            <a:off x="1804222" y="3426867"/>
            <a:ext cx="367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lowest order results: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9D4DF05-C43D-4F5E-9B48-3F7D6BB36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386" y="3920814"/>
            <a:ext cx="4122032" cy="82605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DD6532B-8332-4A53-A3D7-755A5B3E304B}"/>
              </a:ext>
            </a:extLst>
          </p:cNvPr>
          <p:cNvSpPr txBox="1"/>
          <p:nvPr/>
        </p:nvSpPr>
        <p:spPr>
          <a:xfrm>
            <a:off x="6266548" y="3482941"/>
            <a:ext cx="424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higher-order correction: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5DBEC72-86C3-4ABF-AACA-398992CB9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410" y="4670749"/>
            <a:ext cx="4465983" cy="54316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ACF6667D-BA24-4E94-A092-43B19BB11AAD}"/>
              </a:ext>
            </a:extLst>
          </p:cNvPr>
          <p:cNvSpPr/>
          <p:nvPr/>
        </p:nvSpPr>
        <p:spPr>
          <a:xfrm>
            <a:off x="1272717" y="4746865"/>
            <a:ext cx="370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A. Bethe, W. Heitler </a:t>
            </a:r>
          </a:p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 Roy. Soc. Lond. A 146 (1934) 83</a:t>
            </a:r>
            <a:endParaRPr lang="it-IT" altLang="zh-CN" sz="1600" b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005BAE8-4964-44B9-ADB0-49D87E9DA839}"/>
              </a:ext>
            </a:extLst>
          </p:cNvPr>
          <p:cNvSpPr/>
          <p:nvPr/>
        </p:nvSpPr>
        <p:spPr>
          <a:xfrm>
            <a:off x="1272717" y="5270085"/>
            <a:ext cx="3385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H.A. Bethe, L.C. </a:t>
            </a:r>
            <a:r>
              <a:rPr lang="en-US" altLang="zh-CN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Maximon</a:t>
            </a:r>
            <a:endParaRPr lang="en-US" altLang="zh-CN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93 (1954) 768</a:t>
            </a:r>
            <a:endParaRPr lang="it-IT" altLang="zh-CN" sz="1600" b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2E0FCE-7CC6-465D-A4AE-F0D3D6A52F71}"/>
              </a:ext>
            </a:extLst>
          </p:cNvPr>
          <p:cNvSpPr txBox="1"/>
          <p:nvPr/>
        </p:nvSpPr>
        <p:spPr>
          <a:xfrm>
            <a:off x="5900386" y="5184738"/>
            <a:ext cx="4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Sommerfeld-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Maue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approach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6F7CDE3-AD99-4686-B881-4725C28F3E1E}"/>
              </a:ext>
            </a:extLst>
          </p:cNvPr>
          <p:cNvSpPr txBox="1"/>
          <p:nvPr/>
        </p:nvSpPr>
        <p:spPr>
          <a:xfrm>
            <a:off x="5614342" y="5562472"/>
            <a:ext cx="494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-Equivalent to the standard Feynman diagram approach.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7FA3423-B0B7-46C6-8D71-BD4E454A3E8A}"/>
              </a:ext>
            </a:extLst>
          </p:cNvPr>
          <p:cNvSpPr/>
          <p:nvPr/>
        </p:nvSpPr>
        <p:spPr>
          <a:xfrm>
            <a:off x="1386785" y="5728308"/>
            <a:ext cx="434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Sizable negative correction!</a:t>
            </a:r>
          </a:p>
        </p:txBody>
      </p:sp>
    </p:spTree>
    <p:extLst>
      <p:ext uri="{BB962C8B-B14F-4D97-AF65-F5344CB8AC3E}">
        <p14:creationId xmlns:p14="http://schemas.microsoft.com/office/powerpoint/2010/main" val="181551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How about Higher Order Effect?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6B7C0C3-6433-4AEE-9A91-E81FF5F0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31" y="1379549"/>
            <a:ext cx="3766710" cy="34008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572D0EE-C275-4A89-9C18-38CB28C2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179" y="1297735"/>
            <a:ext cx="4726159" cy="340083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73C2F19-49D0-44DD-9BFF-1694AC24C400}"/>
              </a:ext>
            </a:extLst>
          </p:cNvPr>
          <p:cNvSpPr txBox="1"/>
          <p:nvPr/>
        </p:nvSpPr>
        <p:spPr>
          <a:xfrm>
            <a:off x="2204936" y="2283556"/>
            <a:ext cx="6104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0.6 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D14208C-3624-4F73-BE8E-22E4C509A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818" y="4490260"/>
            <a:ext cx="9091383" cy="1141588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E2195CD8-E45F-4A48-921F-83DAE772A789}"/>
              </a:ext>
            </a:extLst>
          </p:cNvPr>
          <p:cNvSpPr/>
          <p:nvPr/>
        </p:nvSpPr>
        <p:spPr>
          <a:xfrm>
            <a:off x="3462498" y="5281474"/>
            <a:ext cx="640522" cy="384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B6C84F2-4858-4AE0-974A-CD1EF4371DD1}"/>
              </a:ext>
            </a:extLst>
          </p:cNvPr>
          <p:cNvSpPr/>
          <p:nvPr/>
        </p:nvSpPr>
        <p:spPr>
          <a:xfrm>
            <a:off x="1270535" y="5631848"/>
            <a:ext cx="509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Baur, K. </a:t>
            </a:r>
            <a:r>
              <a:rPr lang="en-US" altLang="zh-CN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Hencken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D. </a:t>
            </a:r>
            <a:r>
              <a:rPr lang="en-US" altLang="zh-CN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Trautmann</a:t>
            </a:r>
            <a:endParaRPr lang="en-US" altLang="zh-CN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Rep. </a:t>
            </a:r>
            <a:r>
              <a:rPr lang="en-US" altLang="zh-C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453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(2007) 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0BBC875-3267-4171-A6BD-A93251F0F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944" y="5660656"/>
            <a:ext cx="4645195" cy="54450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CCE941-C075-4C9A-941F-84678B211338}"/>
              </a:ext>
            </a:extLst>
          </p:cNvPr>
          <p:cNvSpPr txBox="1"/>
          <p:nvPr/>
        </p:nvSpPr>
        <p:spPr>
          <a:xfrm>
            <a:off x="2372626" y="3643162"/>
            <a:ext cx="130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116CAC1-72B6-40E4-9E90-029F2B0ED9A5}"/>
              </a:ext>
            </a:extLst>
          </p:cNvPr>
          <p:cNvSpPr txBox="1"/>
          <p:nvPr/>
        </p:nvSpPr>
        <p:spPr>
          <a:xfrm>
            <a:off x="7308969" y="2561782"/>
            <a:ext cx="130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Disfavor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0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Vacuum --- Exactly Nothing? </a:t>
            </a:r>
            <a:endParaRPr lang="zh-CN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03777B5-2D03-492F-94F2-8AB7482BCCDF}"/>
              </a:ext>
            </a:extLst>
          </p:cNvPr>
          <p:cNvSpPr/>
          <p:nvPr/>
        </p:nvSpPr>
        <p:spPr>
          <a:xfrm>
            <a:off x="1780396" y="4010016"/>
            <a:ext cx="368254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point energy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random quantum fluctuations of virtual pairs</a:t>
            </a:r>
          </a:p>
        </p:txBody>
      </p:sp>
      <p:pic>
        <p:nvPicPr>
          <p:cNvPr id="18" name="Picture 36">
            <a:extLst>
              <a:ext uri="{FF2B5EF4-FFF2-40B4-BE49-F238E27FC236}">
                <a16:creationId xmlns:a16="http://schemas.microsoft.com/office/drawing/2014/main" id="{E681B99C-FE47-4153-AE9B-F4FFA999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1314">
            <a:off x="5240292" y="5207384"/>
            <a:ext cx="1328697" cy="829018"/>
          </a:xfrm>
          <a:prstGeom prst="rect">
            <a:avLst/>
          </a:prstGeom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EEA4CBDB-E602-4C83-9C58-DDB41DEE4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4285">
            <a:off x="5239778" y="4146353"/>
            <a:ext cx="1328697" cy="82901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3FD3598-68EB-4747-AE26-1F84B0A3C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27" y="3912885"/>
            <a:ext cx="2404896" cy="181416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3A83522-C18F-493C-AC0D-1E74561028EA}"/>
              </a:ext>
            </a:extLst>
          </p:cNvPr>
          <p:cNvSpPr/>
          <p:nvPr/>
        </p:nvSpPr>
        <p:spPr>
          <a:xfrm>
            <a:off x="7336941" y="5674110"/>
            <a:ext cx="3736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H.B.G. Casimir</a:t>
            </a:r>
          </a:p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Indag.Math. 10 (1948) 261-263</a:t>
            </a:r>
            <a:endParaRPr lang="it-IT" altLang="zh-CN" sz="1600" b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BB04AEA-DAA5-41BE-914F-5186FA3C6AE0}"/>
              </a:ext>
            </a:extLst>
          </p:cNvPr>
          <p:cNvSpPr/>
          <p:nvPr/>
        </p:nvSpPr>
        <p:spPr>
          <a:xfrm>
            <a:off x="1453276" y="1272449"/>
            <a:ext cx="580666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Occupies all space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no charge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no angular momentum (isotropic)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no preferred origin (homogeneous)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Non-dispersive (c(λ)=constant)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= ?Zero?? </a:t>
            </a:r>
          </a:p>
        </p:txBody>
      </p:sp>
      <p:pic>
        <p:nvPicPr>
          <p:cNvPr id="1028" name="Picture 4" descr="The Lamb shift. Taken from [HH05]. | Download Scientific Diagram">
            <a:extLst>
              <a:ext uri="{FF2B5EF4-FFF2-40B4-BE49-F238E27FC236}">
                <a16:creationId xmlns:a16="http://schemas.microsoft.com/office/drawing/2014/main" id="{6CC92533-7EEC-4070-81A1-85C27247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79" y="1227927"/>
            <a:ext cx="3832809" cy="20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CC93E1AB-9118-4F03-B000-1F20A1628CC2}"/>
              </a:ext>
            </a:extLst>
          </p:cNvPr>
          <p:cNvSpPr/>
          <p:nvPr/>
        </p:nvSpPr>
        <p:spPr>
          <a:xfrm>
            <a:off x="7412333" y="3191126"/>
            <a:ext cx="3736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E. Lamb, and R. C. Retherford,</a:t>
            </a:r>
          </a:p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72 (1947) 241</a:t>
            </a:r>
          </a:p>
        </p:txBody>
      </p:sp>
    </p:spTree>
    <p:extLst>
      <p:ext uri="{BB962C8B-B14F-4D97-AF65-F5344CB8AC3E}">
        <p14:creationId xmlns:p14="http://schemas.microsoft.com/office/powerpoint/2010/main" val="82725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Puzzle for Di-hadron Photoproduction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20B9C35-0D19-4B62-A0D3-31D605108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8" r="50060"/>
          <a:stretch/>
        </p:blipFill>
        <p:spPr>
          <a:xfrm>
            <a:off x="1410915" y="1616422"/>
            <a:ext cx="5284853" cy="4123650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D8CDBAB-EBBA-451A-A2E7-CB662E54C092}"/>
              </a:ext>
            </a:extLst>
          </p:cNvPr>
          <p:cNvCxnSpPr/>
          <p:nvPr/>
        </p:nvCxnSpPr>
        <p:spPr>
          <a:xfrm>
            <a:off x="6075947" y="4533654"/>
            <a:ext cx="1103179" cy="3539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8935B052-9E45-433C-884E-2C3D0831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457" y="4438239"/>
            <a:ext cx="4262383" cy="116294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008515B-893C-4E6E-9F67-B6F8D3CD3366}"/>
              </a:ext>
            </a:extLst>
          </p:cNvPr>
          <p:cNvCxnSpPr>
            <a:cxnSpLocks/>
          </p:cNvCxnSpPr>
          <p:nvPr/>
        </p:nvCxnSpPr>
        <p:spPr>
          <a:xfrm flipV="1">
            <a:off x="6035039" y="3586808"/>
            <a:ext cx="1103180" cy="802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083E483D-440C-4681-968A-31F38AFF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19" y="1862051"/>
            <a:ext cx="3517667" cy="25047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19E2157-E1DF-4308-B807-33BC0C24A76B}"/>
              </a:ext>
            </a:extLst>
          </p:cNvPr>
          <p:cNvSpPr txBox="1"/>
          <p:nvPr/>
        </p:nvSpPr>
        <p:spPr>
          <a:xfrm>
            <a:off x="7536440" y="1501133"/>
            <a:ext cx="324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Wang et al., arXiv2505.00996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712CF4-32B2-4917-89EF-1BA3D42D2639}"/>
              </a:ext>
            </a:extLst>
          </p:cNvPr>
          <p:cNvSpPr txBox="1"/>
          <p:nvPr/>
        </p:nvSpPr>
        <p:spPr>
          <a:xfrm>
            <a:off x="5570362" y="5678561"/>
            <a:ext cx="76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difference?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9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Hunt for New Physics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B7E715-695D-4150-ABA2-2B564BAF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86" y="1495054"/>
            <a:ext cx="4823946" cy="327907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23DE436-A34C-4158-923B-A38CD53C74D7}"/>
              </a:ext>
            </a:extLst>
          </p:cNvPr>
          <p:cNvSpPr txBox="1"/>
          <p:nvPr/>
        </p:nvSpPr>
        <p:spPr>
          <a:xfrm>
            <a:off x="1799525" y="5049027"/>
            <a:ext cx="2570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CMS-PAS-HIN-21-015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A62DF2-1491-413A-86AA-4EDA417D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491" y="1536522"/>
            <a:ext cx="7049129" cy="314494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5BBFD04-2DF1-4AB0-89C2-31DF2954CEBF}"/>
              </a:ext>
            </a:extLst>
          </p:cNvPr>
          <p:cNvSpPr/>
          <p:nvPr/>
        </p:nvSpPr>
        <p:spPr>
          <a:xfrm>
            <a:off x="7234987" y="5540987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CMS, Rep. Prog. Phys. 87 (2024) 107801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15A5F19-E428-40D8-AD11-C3AC0D5C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80" y="4704990"/>
            <a:ext cx="5626484" cy="6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87F162B-3947-46A8-B672-7D80192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798" y="1147077"/>
            <a:ext cx="8554117" cy="55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0">
              <a:buNone/>
            </a:pPr>
            <a:endParaRPr lang="en-US" altLang="zh-CN" sz="24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 vacuum pair production has been observed in HIC!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Dielectron</a:t>
            </a:r>
            <a:r>
              <a:rPr lang="en-US" altLang="zh-CN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Dimuon, </a:t>
            </a:r>
            <a:r>
              <a:rPr lang="en-US" altLang="zh-CN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Ditau</a:t>
            </a:r>
            <a:endParaRPr lang="en-US" altLang="zh-CN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Linearly polarization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products – Di-photon, </a:t>
            </a:r>
            <a:r>
              <a:rPr lang="en-US" altLang="zh-CN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Dihadron</a:t>
            </a:r>
            <a:endParaRPr lang="en-US" altLang="zh-CN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higher order QED effect for vacuum pair production?</a:t>
            </a:r>
          </a:p>
          <a:p>
            <a:pPr marL="642938" lvl="1" indent="-342900">
              <a:buFont typeface="Wingdings" panose="05000000000000000000" pitchFamily="2" charset="2"/>
              <a:buChar char="ü"/>
            </a:pPr>
            <a:r>
              <a:rPr lang="en-US" altLang="zh-CN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the crossover from perturbative to nonperturbative.</a:t>
            </a:r>
          </a:p>
          <a:p>
            <a:pPr marL="642938" lvl="1" indent="-342900">
              <a:buFont typeface="Wingdings" panose="05000000000000000000" pitchFamily="2" charset="2"/>
              <a:buChar char="ü"/>
            </a:pPr>
            <a:r>
              <a:rPr lang="en-US" altLang="zh-CN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nice reference for QCD study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3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Multi-pair production!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300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vs Incoherent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300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QGP properties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2300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 to initial geometry</a:t>
            </a:r>
          </a:p>
          <a:p>
            <a:pPr marL="642938" lvl="1" indent="-342900">
              <a:buFont typeface="Wingdings" panose="05000000000000000000" pitchFamily="2" charset="2"/>
              <a:buChar char="ü"/>
            </a:pPr>
            <a:endParaRPr lang="en-US" altLang="zh-CN" sz="2000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kern="0" dirty="0">
              <a:solidFill>
                <a:schemeClr val="accent2"/>
              </a:solidFill>
            </a:endParaRPr>
          </a:p>
          <a:p>
            <a:pPr marL="342900" lvl="1" indent="0">
              <a:buNone/>
            </a:pPr>
            <a:r>
              <a:rPr lang="en-US" altLang="zh-CN" sz="500" kern="0" dirty="0">
                <a:solidFill>
                  <a:schemeClr val="accent2"/>
                </a:solidFill>
              </a:rPr>
              <a:t>    </a:t>
            </a:r>
            <a:endParaRPr lang="en-US" altLang="zh-CN" sz="400" kern="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300" kern="0" dirty="0"/>
          </a:p>
        </p:txBody>
      </p:sp>
    </p:spTree>
    <p:extLst>
      <p:ext uri="{BB962C8B-B14F-4D97-AF65-F5344CB8AC3E}">
        <p14:creationId xmlns:p14="http://schemas.microsoft.com/office/powerpoint/2010/main" val="45896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Sparking the Vacuum --- The  Schwinger Mechanism</a:t>
            </a:r>
            <a:endParaRPr lang="zh-CN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1FB999CC-A37F-4F61-AC7D-6076F0B26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r="2381" b="4186"/>
          <a:stretch/>
        </p:blipFill>
        <p:spPr>
          <a:xfrm>
            <a:off x="2306532" y="2578239"/>
            <a:ext cx="2788890" cy="1161442"/>
          </a:xfrm>
          <a:prstGeom prst="rect">
            <a:avLst/>
          </a:prstGeom>
        </p:spPr>
      </p:pic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7BEFC202-13CF-4409-9622-B7A9E2BA30A7}"/>
              </a:ext>
            </a:extLst>
          </p:cNvPr>
          <p:cNvCxnSpPr>
            <a:cxnSpLocks/>
          </p:cNvCxnSpPr>
          <p:nvPr/>
        </p:nvCxnSpPr>
        <p:spPr bwMode="auto">
          <a:xfrm flipV="1">
            <a:off x="2276725" y="2569338"/>
            <a:ext cx="2857776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7">
            <a:extLst>
              <a:ext uri="{FF2B5EF4-FFF2-40B4-BE49-F238E27FC236}">
                <a16:creationId xmlns:a16="http://schemas.microsoft.com/office/drawing/2014/main" id="{3A519FF4-2E17-48CE-AF91-16FAD1C158A4}"/>
              </a:ext>
            </a:extLst>
          </p:cNvPr>
          <p:cNvSpPr txBox="1"/>
          <p:nvPr/>
        </p:nvSpPr>
        <p:spPr>
          <a:xfrm>
            <a:off x="1365034" y="1836908"/>
            <a:ext cx="5709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/>
              <a:t>mc</a:t>
            </a:r>
            <a:r>
              <a:rPr lang="en-US" sz="1400" baseline="30000" dirty="0"/>
              <a:t>2</a:t>
            </a:r>
          </a:p>
          <a:p>
            <a:pPr algn="r">
              <a:spcAft>
                <a:spcPts val="600"/>
              </a:spcAft>
            </a:pPr>
            <a:r>
              <a:rPr lang="en-US" sz="1400" dirty="0"/>
              <a:t>E=0</a:t>
            </a:r>
          </a:p>
          <a:p>
            <a:pPr algn="r">
              <a:spcAft>
                <a:spcPts val="600"/>
              </a:spcAft>
            </a:pPr>
            <a:r>
              <a:rPr lang="en-US" sz="1400" dirty="0"/>
              <a:t>-mc</a:t>
            </a:r>
            <a:r>
              <a:rPr lang="en-US" sz="1400" baseline="30000" dirty="0"/>
              <a:t>2</a:t>
            </a:r>
          </a:p>
        </p:txBody>
      </p:sp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id="{E10970F1-CB73-42D0-9418-3BA74EEF7AFD}"/>
              </a:ext>
            </a:extLst>
          </p:cNvPr>
          <p:cNvCxnSpPr>
            <a:cxnSpLocks/>
          </p:cNvCxnSpPr>
          <p:nvPr/>
        </p:nvCxnSpPr>
        <p:spPr bwMode="auto">
          <a:xfrm flipV="1">
            <a:off x="2279003" y="1984758"/>
            <a:ext cx="2857776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2A41928E-596E-4140-9571-55EA343499DC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3548" y="2280459"/>
            <a:ext cx="2857776" cy="136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12">
            <a:extLst>
              <a:ext uri="{FF2B5EF4-FFF2-40B4-BE49-F238E27FC236}">
                <a16:creationId xmlns:a16="http://schemas.microsoft.com/office/drawing/2014/main" id="{DEFC05B0-7F3C-4AE2-8CFE-7218E2B32DD6}"/>
              </a:ext>
            </a:extLst>
          </p:cNvPr>
          <p:cNvSpPr/>
          <p:nvPr/>
        </p:nvSpPr>
        <p:spPr bwMode="auto">
          <a:xfrm>
            <a:off x="3230207" y="2587537"/>
            <a:ext cx="177421" cy="1590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F3CA1E17-A3EA-4F6C-9ED9-478D10EE4199}"/>
              </a:ext>
            </a:extLst>
          </p:cNvPr>
          <p:cNvSpPr/>
          <p:nvPr/>
        </p:nvSpPr>
        <p:spPr bwMode="auto">
          <a:xfrm>
            <a:off x="3223382" y="1830085"/>
            <a:ext cx="177421" cy="15902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9ADA67B3-F687-4C8E-93F5-1D0B6E7C851F}"/>
              </a:ext>
            </a:extLst>
          </p:cNvPr>
          <p:cNvSpPr/>
          <p:nvPr/>
        </p:nvSpPr>
        <p:spPr bwMode="auto">
          <a:xfrm rot="2620498">
            <a:off x="2629729" y="1808822"/>
            <a:ext cx="914400" cy="91440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Straight Connector 32">
            <a:extLst>
              <a:ext uri="{FF2B5EF4-FFF2-40B4-BE49-F238E27FC236}">
                <a16:creationId xmlns:a16="http://schemas.microsoft.com/office/drawing/2014/main" id="{BFB5EA2B-E2C7-4B91-A0EF-919AC93E7384}"/>
              </a:ext>
            </a:extLst>
          </p:cNvPr>
          <p:cNvCxnSpPr>
            <a:cxnSpLocks/>
          </p:cNvCxnSpPr>
          <p:nvPr/>
        </p:nvCxnSpPr>
        <p:spPr bwMode="auto">
          <a:xfrm flipV="1">
            <a:off x="2276725" y="1685991"/>
            <a:ext cx="0" cy="20392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5">
            <a:extLst>
              <a:ext uri="{FF2B5EF4-FFF2-40B4-BE49-F238E27FC236}">
                <a16:creationId xmlns:a16="http://schemas.microsoft.com/office/drawing/2014/main" id="{50B5A70F-9925-429A-811B-2A712D4FF0A6}"/>
              </a:ext>
            </a:extLst>
          </p:cNvPr>
          <p:cNvSpPr txBox="1"/>
          <p:nvPr/>
        </p:nvSpPr>
        <p:spPr>
          <a:xfrm>
            <a:off x="2559909" y="1460193"/>
            <a:ext cx="30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/>
              <a:t>E</a:t>
            </a:r>
          </a:p>
        </p:txBody>
      </p:sp>
      <p:cxnSp>
        <p:nvCxnSpPr>
          <p:cNvPr id="33" name="Straight Connector 38">
            <a:extLst>
              <a:ext uri="{FF2B5EF4-FFF2-40B4-BE49-F238E27FC236}">
                <a16:creationId xmlns:a16="http://schemas.microsoft.com/office/drawing/2014/main" id="{93293C2A-6D16-4E7B-BF88-0679389F7AB2}"/>
              </a:ext>
            </a:extLst>
          </p:cNvPr>
          <p:cNvCxnSpPr>
            <a:cxnSpLocks/>
          </p:cNvCxnSpPr>
          <p:nvPr/>
        </p:nvCxnSpPr>
        <p:spPr bwMode="auto">
          <a:xfrm>
            <a:off x="2276725" y="3739681"/>
            <a:ext cx="306890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FF7AE81F-DBDF-4352-A115-6464C58692B5}"/>
              </a:ext>
            </a:extLst>
          </p:cNvPr>
          <p:cNvSpPr/>
          <p:nvPr/>
        </p:nvSpPr>
        <p:spPr>
          <a:xfrm>
            <a:off x="2888840" y="1294935"/>
            <a:ext cx="3176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Dirac's View of Vacuum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BC11889-4492-4E8A-BE99-94632EF5A237}"/>
              </a:ext>
            </a:extLst>
          </p:cNvPr>
          <p:cNvSpPr/>
          <p:nvPr/>
        </p:nvSpPr>
        <p:spPr>
          <a:xfrm>
            <a:off x="6219270" y="1150043"/>
            <a:ext cx="4281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insulator with a negative energy "sea" filled with electrons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CF6C7C0-B97C-4523-A8C7-0E0B61E6AAFB}"/>
                  </a:ext>
                </a:extLst>
              </p:cNvPr>
              <p:cNvSpPr/>
              <p:nvPr/>
            </p:nvSpPr>
            <p:spPr>
              <a:xfrm>
                <a:off x="6179515" y="1845576"/>
                <a:ext cx="43606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fluctuations:</a:t>
                </a:r>
              </a:p>
              <a:p>
                <a:pPr lvl="1"/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Creation and annihilation  virtual electron-"hole" pairs.</a:t>
                </a:r>
              </a:p>
              <a:p>
                <a:pPr lvl="1"/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 pair “lifetime” 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zh-CN" sz="2000" i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ℏ/2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 pair “size” 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zh-CN" sz="2000" i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 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ℏ/</m:t>
                    </m:r>
                    <m:r>
                      <a:rPr lang="en-US" altLang="zh-CN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𝑚𝑐</m:t>
                    </m:r>
                  </m:oMath>
                </a14:m>
                <a:r>
                  <a:rPr lang="en-US" altLang="zh-CN" sz="2000" dirty="0">
                    <a:solidFill>
                      <a:srgbClr val="0000CC"/>
                    </a:solidFill>
                  </a:rPr>
                  <a:t>.</a:t>
                </a:r>
                <a:endParaRPr lang="en-US" altLang="zh-CN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CF6C7C0-B97C-4523-A8C7-0E0B61E6A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15" y="1845576"/>
                <a:ext cx="4360633" cy="1754326"/>
              </a:xfrm>
              <a:prstGeom prst="rect">
                <a:avLst/>
              </a:prstGeom>
              <a:blipFill>
                <a:blip r:embed="rId3"/>
                <a:stretch>
                  <a:fillRect l="-2238" t="-2778" b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7">
            <a:extLst>
              <a:ext uri="{FF2B5EF4-FFF2-40B4-BE49-F238E27FC236}">
                <a16:creationId xmlns:a16="http://schemas.microsoft.com/office/drawing/2014/main" id="{F86F686E-E47C-41E3-911A-55B853070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539" y="4248345"/>
            <a:ext cx="2414225" cy="1938696"/>
          </a:xfrm>
          <a:prstGeom prst="rect">
            <a:avLst/>
          </a:prstGeom>
        </p:spPr>
      </p:pic>
      <p:cxnSp>
        <p:nvCxnSpPr>
          <p:cNvPr id="38" name="Straight Connector 8">
            <a:extLst>
              <a:ext uri="{FF2B5EF4-FFF2-40B4-BE49-F238E27FC236}">
                <a16:creationId xmlns:a16="http://schemas.microsoft.com/office/drawing/2014/main" id="{16D65E4E-D7B8-419E-9F1C-B1D8A84C6971}"/>
              </a:ext>
            </a:extLst>
          </p:cNvPr>
          <p:cNvCxnSpPr/>
          <p:nvPr/>
        </p:nvCxnSpPr>
        <p:spPr bwMode="auto">
          <a:xfrm flipV="1">
            <a:off x="2244490" y="4166460"/>
            <a:ext cx="0" cy="20392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9">
            <a:extLst>
              <a:ext uri="{FF2B5EF4-FFF2-40B4-BE49-F238E27FC236}">
                <a16:creationId xmlns:a16="http://schemas.microsoft.com/office/drawing/2014/main" id="{55397285-E0FE-4420-8EC1-14E908E7AB89}"/>
              </a:ext>
            </a:extLst>
          </p:cNvPr>
          <p:cNvCxnSpPr/>
          <p:nvPr/>
        </p:nvCxnSpPr>
        <p:spPr bwMode="auto">
          <a:xfrm>
            <a:off x="2244490" y="6205711"/>
            <a:ext cx="306890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12">
                <a:extLst>
                  <a:ext uri="{FF2B5EF4-FFF2-40B4-BE49-F238E27FC236}">
                    <a16:creationId xmlns:a16="http://schemas.microsoft.com/office/drawing/2014/main" id="{3A4133C2-992B-446E-AB81-CFEDF8019606}"/>
                  </a:ext>
                </a:extLst>
              </p:cNvPr>
              <p:cNvSpPr/>
              <p:nvPr/>
            </p:nvSpPr>
            <p:spPr>
              <a:xfrm>
                <a:off x="2873590" y="4284739"/>
                <a:ext cx="1524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eEx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Rectangle 12">
                <a:extLst>
                  <a:ext uri="{FF2B5EF4-FFF2-40B4-BE49-F238E27FC236}">
                    <a16:creationId xmlns:a16="http://schemas.microsoft.com/office/drawing/2014/main" id="{3A4133C2-992B-446E-AB81-CFEDF8019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90" y="4284739"/>
                <a:ext cx="15240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13">
            <a:extLst>
              <a:ext uri="{FF2B5EF4-FFF2-40B4-BE49-F238E27FC236}">
                <a16:creationId xmlns:a16="http://schemas.microsoft.com/office/drawing/2014/main" id="{8AA7C3A5-B873-4FD7-8F2B-F1A55621C2DE}"/>
              </a:ext>
            </a:extLst>
          </p:cNvPr>
          <p:cNvSpPr txBox="1"/>
          <p:nvPr/>
        </p:nvSpPr>
        <p:spPr>
          <a:xfrm>
            <a:off x="1828372" y="394362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/>
              <a:t>E</a:t>
            </a: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6269AF98-346B-4295-887C-0A37D2C244AC}"/>
              </a:ext>
            </a:extLst>
          </p:cNvPr>
          <p:cNvSpPr txBox="1"/>
          <p:nvPr/>
        </p:nvSpPr>
        <p:spPr>
          <a:xfrm>
            <a:off x="4972800" y="58936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/>
              <a:t>x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F21CADC-08F3-4A53-9DC4-731887A59A67}"/>
              </a:ext>
            </a:extLst>
          </p:cNvPr>
          <p:cNvSpPr/>
          <p:nvPr/>
        </p:nvSpPr>
        <p:spPr>
          <a:xfrm>
            <a:off x="2652555" y="3828986"/>
            <a:ext cx="383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electric external field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C360BE3-12B0-4A50-BF62-B7583855E4A8}"/>
                  </a:ext>
                </a:extLst>
              </p:cNvPr>
              <p:cNvSpPr txBox="1"/>
              <p:nvPr/>
            </p:nvSpPr>
            <p:spPr>
              <a:xfrm>
                <a:off x="6121974" y="4932480"/>
                <a:ext cx="4185812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EC360BE3-12B0-4A50-BF62-B7583855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74" y="4932480"/>
                <a:ext cx="4185812" cy="668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BC3292B-DCDC-480F-8EEF-75CE07BE5805}"/>
                  </a:ext>
                </a:extLst>
              </p:cNvPr>
              <p:cNvSpPr txBox="1"/>
              <p:nvPr/>
            </p:nvSpPr>
            <p:spPr>
              <a:xfrm>
                <a:off x="6378521" y="4432317"/>
                <a:ext cx="3516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𝑙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=2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𝑚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BC3292B-DCDC-480F-8EEF-75CE07BE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521" y="4432317"/>
                <a:ext cx="35162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>
            <a:extLst>
              <a:ext uri="{FF2B5EF4-FFF2-40B4-BE49-F238E27FC236}">
                <a16:creationId xmlns:a16="http://schemas.microsoft.com/office/drawing/2014/main" id="{5C08527B-0286-4316-A328-8F1F9C92C727}"/>
              </a:ext>
            </a:extLst>
          </p:cNvPr>
          <p:cNvSpPr/>
          <p:nvPr/>
        </p:nvSpPr>
        <p:spPr>
          <a:xfrm>
            <a:off x="6199615" y="5674940"/>
            <a:ext cx="3760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Schwinger Critical Field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D84DEED-9009-4321-9EC3-1450A7428A23}"/>
              </a:ext>
            </a:extLst>
          </p:cNvPr>
          <p:cNvSpPr/>
          <p:nvPr/>
        </p:nvSpPr>
        <p:spPr>
          <a:xfrm>
            <a:off x="6764443" y="3738186"/>
            <a:ext cx="319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J.S. Schwinger</a:t>
            </a:r>
          </a:p>
          <a:p>
            <a:pPr algn="ctr"/>
            <a:r>
              <a:rPr lang="it-IT" altLang="zh-CN" sz="16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82 (1951) 664</a:t>
            </a:r>
          </a:p>
        </p:txBody>
      </p:sp>
    </p:spTree>
    <p:extLst>
      <p:ext uri="{BB962C8B-B14F-4D97-AF65-F5344CB8AC3E}">
        <p14:creationId xmlns:p14="http://schemas.microsoft.com/office/powerpoint/2010/main" val="45238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should We Care?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579A660-6F9F-4D77-A0A7-73CB4B54D32F}"/>
              </a:ext>
            </a:extLst>
          </p:cNvPr>
          <p:cNvSpPr txBox="1"/>
          <p:nvPr/>
        </p:nvSpPr>
        <p:spPr>
          <a:xfrm>
            <a:off x="558041" y="1809488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rate of Schwinger Mechanism  at a given constant electric field E: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FB19946-DC2C-44F8-8138-6E8EA0AC6B29}"/>
                  </a:ext>
                </a:extLst>
              </p:cNvPr>
              <p:cNvSpPr txBox="1"/>
              <p:nvPr/>
            </p:nvSpPr>
            <p:spPr>
              <a:xfrm>
                <a:off x="2371379" y="2660955"/>
                <a:ext cx="4651513" cy="90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𝑥𝑑𝑡</m:t>
                          </m:r>
                        </m:den>
                      </m:f>
                      <m:r>
                        <a:rPr lang="en-US" altLang="zh-CN" sz="2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⁡(−</m:t>
                      </m:r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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𝐸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FB19946-DC2C-44F8-8138-6E8EA0AC6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379" y="2660955"/>
                <a:ext cx="4651513" cy="906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647FA63-2258-4862-A687-60001E05949A}"/>
                  </a:ext>
                </a:extLst>
              </p:cNvPr>
              <p:cNvSpPr txBox="1"/>
              <p:nvPr/>
            </p:nvSpPr>
            <p:spPr>
              <a:xfrm>
                <a:off x="641971" y="3471595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non-perturbative nature 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production mechanism.</a:t>
                </a:r>
              </a:p>
              <a:p>
                <a:pPr lvl="1"/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-Related to the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</a:t>
                </a:r>
                <a:endParaRPr lang="zh-CN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647FA63-2258-4862-A687-60001E05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71" y="3471595"/>
                <a:ext cx="7315200" cy="830997"/>
              </a:xfrm>
              <a:prstGeom prst="rect">
                <a:avLst/>
              </a:prstGeom>
              <a:blipFill>
                <a:blip r:embed="rId3"/>
                <a:stretch>
                  <a:fillRect l="-1250" t="-5839" r="-917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19D822E1-A6C0-4955-A88E-241141D96F35}"/>
              </a:ext>
            </a:extLst>
          </p:cNvPr>
          <p:cNvSpPr txBox="1"/>
          <p:nvPr/>
        </p:nvSpPr>
        <p:spPr>
          <a:xfrm>
            <a:off x="641971" y="4363098"/>
            <a:ext cx="7377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analysis in many parts of quantum field theory:</a:t>
            </a:r>
          </a:p>
          <a:p>
            <a:pPr lvl="1"/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-Models of string breaking in QCD.</a:t>
            </a:r>
          </a:p>
          <a:p>
            <a:pPr lvl="1"/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-Insights into Hawking radiation near black holes.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D1784BE-A192-4BE0-8594-D22301768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84" y="1901878"/>
            <a:ext cx="1916473" cy="159991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FFA1173-BDEC-4297-9C46-2A2240E0F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15575"/>
            <a:ext cx="2895600" cy="1758809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DD0781D-4305-4882-A33B-5E443B76DD6D}"/>
              </a:ext>
            </a:extLst>
          </p:cNvPr>
          <p:cNvSpPr/>
          <p:nvPr/>
        </p:nvSpPr>
        <p:spPr>
          <a:xfrm>
            <a:off x="2666151" y="2161437"/>
            <a:ext cx="3793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zh-CN" sz="1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Itzykson, J.B. Zuber</a:t>
            </a:r>
          </a:p>
          <a:p>
            <a:pPr algn="ctr"/>
            <a:r>
              <a:rPr lang="it-IT" altLang="zh-CN" sz="1600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Quantum Electrodynamics of  Strong Fields</a:t>
            </a:r>
            <a:endParaRPr lang="it-IT" altLang="zh-CN" sz="1600" b="0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Achieve in Laboratory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DD31A6E0-2348-49CF-98C4-548B7EC4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57" y="1815033"/>
            <a:ext cx="4566096" cy="3227934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509141E3-7DE7-48DA-A754-E9684BEE1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53" y="1630367"/>
            <a:ext cx="4222409" cy="322265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954B2A9-415A-40D1-AF48-C932C94169E9}"/>
              </a:ext>
            </a:extLst>
          </p:cNvPr>
          <p:cNvSpPr/>
          <p:nvPr/>
        </p:nvSpPr>
        <p:spPr>
          <a:xfrm>
            <a:off x="1789803" y="1247879"/>
            <a:ext cx="415809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Colliding  laser beams above the Schwinger threshold 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2055CA3-E41E-4912-B7C9-5840B8940A31}"/>
                  </a:ext>
                </a:extLst>
              </p:cNvPr>
              <p:cNvSpPr txBox="1"/>
              <p:nvPr/>
            </p:nvSpPr>
            <p:spPr>
              <a:xfrm>
                <a:off x="1488494" y="4808003"/>
                <a:ext cx="4185812" cy="140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1.3</m:t>
                      </m:r>
                      <m:r>
                        <a:rPr lang="en-US" altLang="zh-CN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altLang="zh-CN" sz="2400" dirty="0">
                  <a:solidFill>
                    <a:srgbClr val="0000CC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4</m:t>
                        </m:r>
                      </m:den>
                    </m:f>
                    <m:r>
                      <a:rPr lang="en-US" altLang="zh-CN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2.2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en-US" altLang="zh-CN" sz="2400" b="0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</a:rPr>
                  <a:t> </a:t>
                </a:r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2055CA3-E41E-4912-B7C9-5840B894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94" y="4808003"/>
                <a:ext cx="4185812" cy="1407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EAAC9B4D-ECD4-418B-A3A5-CF28E70D1275}"/>
              </a:ext>
            </a:extLst>
          </p:cNvPr>
          <p:cNvSpPr/>
          <p:nvPr/>
        </p:nvSpPr>
        <p:spPr>
          <a:xfrm>
            <a:off x="6286086" y="5227633"/>
            <a:ext cx="448458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 of magnitude lower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Schwinger threshold!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8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92000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powerful “laser” facility --- Heavy Ion Collider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11" name="Picture 5" descr=" 11">
            <a:extLst>
              <a:ext uri="{FF2B5EF4-FFF2-40B4-BE49-F238E27FC236}">
                <a16:creationId xmlns:a16="http://schemas.microsoft.com/office/drawing/2014/main" id="{0B28BE16-19D5-4864-A845-009B840A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6" y="1407461"/>
            <a:ext cx="2127070" cy="19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4BEEEBE-6FC1-4BFC-B851-F7279810D4C6}"/>
              </a:ext>
            </a:extLst>
          </p:cNvPr>
          <p:cNvSpPr txBox="1"/>
          <p:nvPr/>
        </p:nvSpPr>
        <p:spPr>
          <a:xfrm>
            <a:off x="1238300" y="3401919"/>
            <a:ext cx="434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Colliding Clouds of Quasi-real photons</a:t>
            </a:r>
            <a:endParaRPr lang="zh-CN" alt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A95D9AB-215C-49E7-BA4A-F4681C9A73D5}"/>
                  </a:ext>
                </a:extLst>
              </p:cNvPr>
              <p:cNvSpPr txBox="1"/>
              <p:nvPr/>
            </p:nvSpPr>
            <p:spPr>
              <a:xfrm>
                <a:off x="5340208" y="1282631"/>
                <a:ext cx="48900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RHIC  b = 15 </a:t>
                </a:r>
                <a:r>
                  <a:rPr lang="en-US" altLang="zh-CN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5.3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altLang="zh-CN" sz="2000" i="1" dirty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9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altLang="zh-CN" sz="2000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A95D9AB-215C-49E7-BA4A-F4681C9A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08" y="1282631"/>
                <a:ext cx="4890052" cy="1077218"/>
              </a:xfrm>
              <a:prstGeom prst="rect">
                <a:avLst/>
              </a:prstGeom>
              <a:blipFill>
                <a:blip r:embed="rId3"/>
                <a:stretch>
                  <a:fillRect l="-1870" t="-8475" b="-66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64B1DB0-13B9-4F82-B0EF-69D95C0CA840}"/>
                  </a:ext>
                </a:extLst>
              </p:cNvPr>
              <p:cNvSpPr txBox="1"/>
              <p:nvPr/>
            </p:nvSpPr>
            <p:spPr>
              <a:xfrm>
                <a:off x="5321888" y="2358770"/>
                <a:ext cx="4890052" cy="11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LHC  b = 15 </a:t>
                </a:r>
                <a:r>
                  <a:rPr lang="en-US" altLang="zh-CN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1.4</m:t>
                      </m:r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altLang="zh-CN" sz="2000" i="1" dirty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2.4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altLang="zh-CN" sz="2000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64B1DB0-13B9-4F82-B0EF-69D95C0CA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888" y="2358770"/>
                <a:ext cx="4890052" cy="1103572"/>
              </a:xfrm>
              <a:prstGeom prst="rect">
                <a:avLst/>
              </a:prstGeom>
              <a:blipFill>
                <a:blip r:embed="rId4"/>
                <a:stretch>
                  <a:fillRect l="-1870" t="-8287" b="-62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D65487C-E71A-4C96-A0C1-D88954C7834D}"/>
                  </a:ext>
                </a:extLst>
              </p:cNvPr>
              <p:cNvSpPr txBox="1"/>
              <p:nvPr/>
            </p:nvSpPr>
            <p:spPr>
              <a:xfrm>
                <a:off x="8053184" y="2337312"/>
                <a:ext cx="3909391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=2.2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altLang="zh-CN" sz="2400" i="1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D65487C-E71A-4C96-A0C1-D88954C7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184" y="2337312"/>
                <a:ext cx="3909391" cy="460575"/>
              </a:xfrm>
              <a:prstGeom prst="rect">
                <a:avLst/>
              </a:prstGeom>
              <a:blipFill>
                <a:blip r:embed="rId5"/>
                <a:stretch>
                  <a:fillRect t="-122368" r="-3744" b="-193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99C87381-5F99-44F4-B514-D277BFDD4A9A}"/>
              </a:ext>
            </a:extLst>
          </p:cNvPr>
          <p:cNvSpPr txBox="1"/>
          <p:nvPr/>
        </p:nvSpPr>
        <p:spPr>
          <a:xfrm>
            <a:off x="2277165" y="3857782"/>
            <a:ext cx="763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duration time of the strong field in heavy-ion collisions: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6C08874-08F1-4E63-B234-8BF7C7313E26}"/>
                  </a:ext>
                </a:extLst>
              </p:cNvPr>
              <p:cNvSpPr/>
              <p:nvPr/>
            </p:nvSpPr>
            <p:spPr>
              <a:xfrm>
                <a:off x="2711339" y="4276136"/>
                <a:ext cx="1396216" cy="68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zh-CN" sz="2400" i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zh-CN" sz="2400" i="1" baseline="-250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HIC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CN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</m:t>
                        </m:r>
                      </m:den>
                    </m:f>
                  </m:oMath>
                </a14:m>
                <a:endParaRPr lang="zh-CN" alt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6C08874-08F1-4E63-B234-8BF7C7313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39" y="4276136"/>
                <a:ext cx="1396216" cy="681277"/>
              </a:xfrm>
              <a:prstGeom prst="rect">
                <a:avLst/>
              </a:prstGeom>
              <a:blipFill>
                <a:blip r:embed="rId6"/>
                <a:stretch>
                  <a:fillRect l="-6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ED69D21E-6978-4A7F-A0A5-62C471FA9684}"/>
              </a:ext>
            </a:extLst>
          </p:cNvPr>
          <p:cNvSpPr txBox="1"/>
          <p:nvPr/>
        </p:nvSpPr>
        <p:spPr>
          <a:xfrm>
            <a:off x="4426714" y="4382434"/>
            <a:ext cx="763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0.06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RHIC  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0.0025fm/c</a:t>
            </a:r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LHC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483CFA6-3441-4486-8710-23171043D923}"/>
              </a:ext>
            </a:extLst>
          </p:cNvPr>
          <p:cNvSpPr txBox="1"/>
          <p:nvPr/>
        </p:nvSpPr>
        <p:spPr>
          <a:xfrm>
            <a:off x="2151130" y="4884189"/>
            <a:ext cx="82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pulse duration of PW laser system: </a:t>
            </a:r>
            <a:r>
              <a:rPr lang="en-US" altLang="zh-CN" sz="240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400" i="1" dirty="0" err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CN" sz="2400" i="1" baseline="-25000" dirty="0" err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Laser</a:t>
            </a:r>
            <a:r>
              <a:rPr lang="en-US" altLang="zh-CN" sz="240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9DDBC33-2FAE-4F6E-8CAC-67994469C74D}"/>
                  </a:ext>
                </a:extLst>
              </p:cNvPr>
              <p:cNvSpPr/>
              <p:nvPr/>
            </p:nvSpPr>
            <p:spPr>
              <a:xfrm>
                <a:off x="2192776" y="5352840"/>
                <a:ext cx="67756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Virtual pair “lifetime”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ℏ/2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5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endParaRPr lang="en-US" altLang="zh-C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9DDBC33-2FAE-4F6E-8CAC-67994469C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776" y="5352840"/>
                <a:ext cx="6775637" cy="461665"/>
              </a:xfrm>
              <a:prstGeom prst="rect">
                <a:avLst/>
              </a:prstGeom>
              <a:blipFill>
                <a:blip r:embed="rId7"/>
                <a:stretch>
                  <a:fillRect t="-11842" r="-9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4D20D4BA-1875-4B12-AE15-FF7C90B4CDC3}"/>
              </a:ext>
            </a:extLst>
          </p:cNvPr>
          <p:cNvSpPr/>
          <p:nvPr/>
        </p:nvSpPr>
        <p:spPr>
          <a:xfrm>
            <a:off x="4107555" y="5764191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CN" sz="2400" i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Laser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&gt;&gt;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en-US" altLang="zh-CN" sz="24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&gt;&gt;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en-US" altLang="zh-CN" sz="24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zh-CN" sz="2400" i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HIC</a:t>
            </a:r>
            <a:r>
              <a:rPr lang="en-US" altLang="zh-CN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780CE1B-D7F7-4E38-BE11-73D64545B134}"/>
              </a:ext>
            </a:extLst>
          </p:cNvPr>
          <p:cNvSpPr txBox="1"/>
          <p:nvPr/>
        </p:nvSpPr>
        <p:spPr>
          <a:xfrm>
            <a:off x="1050371" y="5764191"/>
            <a:ext cx="242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Non-perturbative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07ECE34-C20E-4FE3-B11D-AF54EEC51A2F}"/>
              </a:ext>
            </a:extLst>
          </p:cNvPr>
          <p:cNvSpPr txBox="1"/>
          <p:nvPr/>
        </p:nvSpPr>
        <p:spPr>
          <a:xfrm>
            <a:off x="8053184" y="5785530"/>
            <a:ext cx="204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Perturbative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54775ABC-6C05-41B8-B066-CCAFF912E3F0}"/>
              </a:ext>
            </a:extLst>
          </p:cNvPr>
          <p:cNvSpPr/>
          <p:nvPr/>
        </p:nvSpPr>
        <p:spPr>
          <a:xfrm>
            <a:off x="7177072" y="5949033"/>
            <a:ext cx="842210" cy="173010"/>
          </a:xfrm>
          <a:prstGeom prst="rightArrow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3D21407B-9F75-4070-8F18-B46D6440B7DD}"/>
              </a:ext>
            </a:extLst>
          </p:cNvPr>
          <p:cNvSpPr/>
          <p:nvPr/>
        </p:nvSpPr>
        <p:spPr>
          <a:xfrm>
            <a:off x="3305915" y="5944999"/>
            <a:ext cx="794389" cy="181079"/>
          </a:xfrm>
          <a:prstGeom prst="rightArrow">
            <a:avLst/>
          </a:prstGeom>
          <a:noFill/>
          <a:ln w="19050">
            <a:solidFill>
              <a:srgbClr val="0000CC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7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72"/>
            <a:ext cx="12132643" cy="132556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Quasi-real Photons in Heavy-ion Collisions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 descr=" 15">
                <a:extLst>
                  <a:ext uri="{FF2B5EF4-FFF2-40B4-BE49-F238E27FC236}">
                    <a16:creationId xmlns:a16="http://schemas.microsoft.com/office/drawing/2014/main" id="{27B7D651-215B-4A98-BDCE-DBEB74A7006F}"/>
                  </a:ext>
                </a:extLst>
              </p:cNvPr>
              <p:cNvSpPr txBox="1"/>
              <p:nvPr/>
            </p:nvSpPr>
            <p:spPr>
              <a:xfrm>
                <a:off x="4929188" y="2686449"/>
                <a:ext cx="5324475" cy="123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Four momentum: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b="0" i="1" baseline="-2500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（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Quasi-real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r>
                  <a:rPr lang="en-US" altLang="zh-CN" dirty="0"/>
                  <a:t>                           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文本框 5" descr=" 15">
                <a:extLst>
                  <a:ext uri="{FF2B5EF4-FFF2-40B4-BE49-F238E27FC236}">
                    <a16:creationId xmlns:a16="http://schemas.microsoft.com/office/drawing/2014/main" id="{27B7D651-215B-4A98-BDCE-DBEB74A70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88" y="2686449"/>
                <a:ext cx="5324475" cy="1232325"/>
              </a:xfrm>
              <a:prstGeom prst="rect">
                <a:avLst/>
              </a:prstGeom>
              <a:blipFill>
                <a:blip r:embed="rId2"/>
                <a:stretch>
                  <a:fillRect l="-1260" t="-4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 2">
            <a:extLst>
              <a:ext uri="{FF2B5EF4-FFF2-40B4-BE49-F238E27FC236}">
                <a16:creationId xmlns:a16="http://schemas.microsoft.com/office/drawing/2014/main" id="{729DCD84-56A0-4B03-979F-534B5D13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3" y="3306625"/>
            <a:ext cx="2953005" cy="2593414"/>
          </a:xfrm>
          <a:prstGeom prst="rect">
            <a:avLst/>
          </a:prstGeom>
        </p:spPr>
      </p:pic>
      <p:sp>
        <p:nvSpPr>
          <p:cNvPr id="8" name="文本框 7" descr=" 8">
            <a:extLst>
              <a:ext uri="{FF2B5EF4-FFF2-40B4-BE49-F238E27FC236}">
                <a16:creationId xmlns:a16="http://schemas.microsoft.com/office/drawing/2014/main" id="{5A685E4B-DD9C-4E12-872D-FB7367FAA860}"/>
              </a:ext>
            </a:extLst>
          </p:cNvPr>
          <p:cNvSpPr txBox="1"/>
          <p:nvPr/>
        </p:nvSpPr>
        <p:spPr>
          <a:xfrm>
            <a:off x="4998347" y="3955706"/>
            <a:ext cx="5621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View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“quasi-real” photons as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partons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Larger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transverse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extend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Nuc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 6.3 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(Au) 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CN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photons</a:t>
            </a:r>
            <a:r>
              <a:rPr lang="en-US" altLang="zh-CN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&gt;&gt;  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zh-CN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Nuc</a:t>
            </a:r>
            <a:endParaRPr lang="en-US" altLang="zh-CN" baseline="-250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Strong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interactions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without nuclear 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Symbol" panose="05050102010706020507" pitchFamily="18" charset="2"/>
              </a:rPr>
              <a:t>overalp</a:t>
            </a:r>
            <a:endParaRPr lang="en-US" altLang="zh-CN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9" name="矩形 8" descr=" 4">
            <a:extLst>
              <a:ext uri="{FF2B5EF4-FFF2-40B4-BE49-F238E27FC236}">
                <a16:creationId xmlns:a16="http://schemas.microsoft.com/office/drawing/2014/main" id="{4005A12B-54E2-492B-BEB9-4EC6BDE36FE0}"/>
              </a:ext>
            </a:extLst>
          </p:cNvPr>
          <p:cNvSpPr/>
          <p:nvPr/>
        </p:nvSpPr>
        <p:spPr>
          <a:xfrm>
            <a:off x="904265" y="5831013"/>
            <a:ext cx="3601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Klein, Physics Today </a:t>
            </a:r>
            <a:r>
              <a:rPr lang="en-US" altLang="zh-C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(2017) 40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E8F78B-169A-4FB2-B800-807FBF28E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57" y="1547372"/>
            <a:ext cx="1974219" cy="23934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321399-A7E8-4A3A-84AE-5DB3E39D1AF2}"/>
              </a:ext>
            </a:extLst>
          </p:cNvPr>
          <p:cNvSpPr txBox="1"/>
          <p:nvPr/>
        </p:nvSpPr>
        <p:spPr>
          <a:xfrm>
            <a:off x="5494641" y="1231825"/>
            <a:ext cx="452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Equivalent Photon Approximation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675AD3F-68E4-4190-B523-C27A13087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388" y="1756157"/>
            <a:ext cx="4698815" cy="78721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EA3D81A-0439-4F08-8EBB-3154A8BECAAB}"/>
              </a:ext>
            </a:extLst>
          </p:cNvPr>
          <p:cNvSpPr txBox="1"/>
          <p:nvPr/>
        </p:nvSpPr>
        <p:spPr>
          <a:xfrm>
            <a:off x="4998347" y="5538625"/>
            <a:ext cx="579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Ultra-peripheral collisions (UPC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b&gt;2R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Nuc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 descr=" 4">
            <a:extLst>
              <a:ext uri="{FF2B5EF4-FFF2-40B4-BE49-F238E27FC236}">
                <a16:creationId xmlns:a16="http://schemas.microsoft.com/office/drawing/2014/main" id="{F2C1C25B-99FE-47A3-B2C1-B743FB47A90F}"/>
              </a:ext>
            </a:extLst>
          </p:cNvPr>
          <p:cNvSpPr/>
          <p:nvPr/>
        </p:nvSpPr>
        <p:spPr>
          <a:xfrm>
            <a:off x="10020258" y="1268772"/>
            <a:ext cx="2471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C.F. von </a:t>
            </a:r>
            <a:r>
              <a:rPr lang="en-US" altLang="zh-CN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Weizsacker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Z. Phys. </a:t>
            </a:r>
            <a:r>
              <a:rPr lang="en-US" altLang="zh-C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(1934) 612-625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 descr=" 4">
            <a:extLst>
              <a:ext uri="{FF2B5EF4-FFF2-40B4-BE49-F238E27FC236}">
                <a16:creationId xmlns:a16="http://schemas.microsoft.com/office/drawing/2014/main" id="{F654FE60-4A2A-4CE4-91F8-215D9911B65C}"/>
              </a:ext>
            </a:extLst>
          </p:cNvPr>
          <p:cNvSpPr/>
          <p:nvPr/>
        </p:nvSpPr>
        <p:spPr>
          <a:xfrm>
            <a:off x="3222331" y="1253809"/>
            <a:ext cx="2471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E.J. Williams, Phys. Rev. </a:t>
            </a:r>
            <a:r>
              <a:rPr lang="en-US" altLang="zh-C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(1934) 729-730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853B45-C0D8-48F0-9B7A-F1CBA34743BE}"/>
              </a:ext>
            </a:extLst>
          </p:cNvPr>
          <p:cNvSpPr/>
          <p:nvPr/>
        </p:nvSpPr>
        <p:spPr>
          <a:xfrm>
            <a:off x="6785811" y="1910615"/>
            <a:ext cx="221381" cy="2598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72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E7E37B6-F6C9-4208-893A-5C37ACD5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784" y="3769426"/>
            <a:ext cx="3451757" cy="246431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 of Two Light Quanta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Di-Electron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9E1B88-56C2-45A0-83ED-4C7350920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1" y="1475497"/>
            <a:ext cx="5497400" cy="349091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13248FE-A6AA-45F0-8644-A7270D34A2E3}"/>
              </a:ext>
            </a:extLst>
          </p:cNvPr>
          <p:cNvSpPr/>
          <p:nvPr/>
        </p:nvSpPr>
        <p:spPr>
          <a:xfrm>
            <a:off x="449178" y="5585858"/>
            <a:ext cx="5196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zh-CN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J. A. Wheeler, Phys. Rev. 46 (1934) 1087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FF0214-B69A-46CA-9D4D-3D76C3A59BF3}"/>
              </a:ext>
            </a:extLst>
          </p:cNvPr>
          <p:cNvSpPr txBox="1"/>
          <p:nvPr/>
        </p:nvSpPr>
        <p:spPr>
          <a:xfrm>
            <a:off x="1381125" y="5001583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-Wheeler Process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7D2FD4-D01B-49B5-80B8-F7C7FBB3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804" y="1236795"/>
            <a:ext cx="2737931" cy="24221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7B64ED-0DCE-4EAB-80BA-E537FFFE1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735" y="1323563"/>
            <a:ext cx="3495674" cy="22386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65349B2-B96A-4F6D-9D52-68B9489873FE}"/>
              </a:ext>
            </a:extLst>
          </p:cNvPr>
          <p:cNvSpPr txBox="1"/>
          <p:nvPr/>
        </p:nvSpPr>
        <p:spPr>
          <a:xfrm>
            <a:off x="5941751" y="3502240"/>
            <a:ext cx="365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NA45, </a:t>
            </a:r>
            <a:r>
              <a:rPr lang="de-DE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332 (1994) 471-476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0CBDB25-D239-42BA-B6A1-95129F37E61C}"/>
              </a:ext>
            </a:extLst>
          </p:cNvPr>
          <p:cNvSpPr txBox="1"/>
          <p:nvPr/>
        </p:nvSpPr>
        <p:spPr>
          <a:xfrm>
            <a:off x="9458331" y="3617288"/>
            <a:ext cx="244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STAR, Phys.  Rev. C 70 (2004) 031902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816993-3EFB-412B-BC69-6A4A8945AAD2}"/>
              </a:ext>
            </a:extLst>
          </p:cNvPr>
          <p:cNvSpPr txBox="1"/>
          <p:nvPr/>
        </p:nvSpPr>
        <p:spPr>
          <a:xfrm>
            <a:off x="9601200" y="4257160"/>
            <a:ext cx="244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STAR, Phys.  Rev. Lett.  127 (2021) 052302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0E4D48-29DB-4F2F-8A0D-708B6A163D06}"/>
              </a:ext>
            </a:extLst>
          </p:cNvPr>
          <p:cNvSpPr txBox="1"/>
          <p:nvPr/>
        </p:nvSpPr>
        <p:spPr>
          <a:xfrm>
            <a:off x="9679781" y="4909525"/>
            <a:ext cx="226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B-W Process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352192-AA29-4956-9502-F4B03498F23A}"/>
              </a:ext>
            </a:extLst>
          </p:cNvPr>
          <p:cNvSpPr/>
          <p:nvPr/>
        </p:nvSpPr>
        <p:spPr>
          <a:xfrm>
            <a:off x="298561" y="2902018"/>
            <a:ext cx="5497400" cy="20643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8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45EE6-558F-464D-938D-B525348F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 of Two Light Quanta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Di-Muon</a:t>
            </a:r>
            <a:endParaRPr lang="zh-C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0DCF362-C7B4-4DCD-9F80-7BCD2D03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23/11/2025</a:t>
            </a:r>
            <a:endParaRPr lang="zh-CN" altLang="en-US" dirty="0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3C17188D-F3A4-44E9-A473-49808B04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3rd Workshop on Ultra-Peripheral Collisions Physics - Wangmei Zha</a:t>
            </a:r>
            <a:endParaRPr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64784B87-05BE-431D-B0C1-693666EA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CD96D66-9113-4FB9-82A0-A0EEE978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12" y="1544855"/>
            <a:ext cx="3514321" cy="32052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27ACF11-AA66-4AEA-A14B-B5EDAF22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70" y="1626669"/>
            <a:ext cx="4557207" cy="332552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D03BB67-5B2F-4E22-9290-F77AEE8DF3E4}"/>
              </a:ext>
            </a:extLst>
          </p:cNvPr>
          <p:cNvSpPr/>
          <p:nvPr/>
        </p:nvSpPr>
        <p:spPr>
          <a:xfrm>
            <a:off x="1385345" y="5032653"/>
            <a:ext cx="3696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ATLAS, Phys. Rev. C 104, 024906 (2021)</a:t>
            </a:r>
            <a:endParaRPr lang="zh-CN" alt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CF01C14-36BB-4F6C-BB04-8BE24C39D5BD}"/>
              </a:ext>
            </a:extLst>
          </p:cNvPr>
          <p:cNvSpPr txBox="1"/>
          <p:nvPr/>
        </p:nvSpPr>
        <p:spPr>
          <a:xfrm>
            <a:off x="2073445" y="5499564"/>
            <a:ext cx="804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dimuon photoproduction in UPC and PC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44561510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12486</TotalTime>
  <Words>1522</Words>
  <Application>Microsoft Office PowerPoint</Application>
  <PresentationFormat>宽屏</PresentationFormat>
  <Paragraphs>249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Arial</vt:lpstr>
      <vt:lpstr>Calibri</vt:lpstr>
      <vt:lpstr>Cambria Math</vt:lpstr>
      <vt:lpstr>Symbol</vt:lpstr>
      <vt:lpstr>Times New Roman</vt:lpstr>
      <vt:lpstr>Wingdings</vt:lpstr>
      <vt:lpstr>WPS</vt:lpstr>
      <vt:lpstr>PowerPoint 演示文稿</vt:lpstr>
      <vt:lpstr>The Vacuum --- Exactly Nothing? </vt:lpstr>
      <vt:lpstr>Sparking the Vacuum --- The  Schwinger Mechanism</vt:lpstr>
      <vt:lpstr>Why should We Care?</vt:lpstr>
      <vt:lpstr>How to Achieve in Laboratory</vt:lpstr>
      <vt:lpstr>More powerful “laser” facility --- Heavy Ion Collider</vt:lpstr>
      <vt:lpstr>The Quasi-real Photons in Heavy-ion Collisions</vt:lpstr>
      <vt:lpstr> Collision of Two Light Quanta：Di-Electron</vt:lpstr>
      <vt:lpstr> Collision of Two Light Quanta：Di-Muon</vt:lpstr>
      <vt:lpstr> Collision of Two Light Quanta：Di-Tau</vt:lpstr>
      <vt:lpstr> Collision of Two Light Quanta：Di-Photon</vt:lpstr>
      <vt:lpstr> W boson pair production</vt:lpstr>
      <vt:lpstr> Di-baryon Pair Production</vt:lpstr>
      <vt:lpstr> Linear Polarization of The Light Quanta</vt:lpstr>
      <vt:lpstr> Linear Polarization of The Light Quanta</vt:lpstr>
      <vt:lpstr>The Mixing between gg and gA</vt:lpstr>
      <vt:lpstr>Associated Production in γ–γ and γ–A Interactions</vt:lpstr>
      <vt:lpstr>How about Higher Order Effect?</vt:lpstr>
      <vt:lpstr>How about Higher Order Effect?</vt:lpstr>
      <vt:lpstr>The Puzzle for Di-hadron Photoproduction</vt:lpstr>
      <vt:lpstr> Hunt for New Physics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ustc</dc:creator>
  <cp:lastModifiedBy>wangmei zha</cp:lastModifiedBy>
  <cp:revision>294</cp:revision>
  <dcterms:created xsi:type="dcterms:W3CDTF">2023-08-09T12:44:55Z</dcterms:created>
  <dcterms:modified xsi:type="dcterms:W3CDTF">2025-11-23T02:46:59Z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2052-12.1.0.15259</vt:lpwstr>
  </property>
</Properties>
</file>