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999" r:id="rId2"/>
    <p:sldId id="2580" r:id="rId3"/>
    <p:sldId id="2609" r:id="rId4"/>
    <p:sldId id="2610" r:id="rId5"/>
    <p:sldId id="2611" r:id="rId6"/>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沙 鹏" initials="沙" lastIdx="1" clrIdx="0">
    <p:extLst>
      <p:ext uri="{19B8F6BF-5375-455C-9EA6-DF929625EA0E}">
        <p15:presenceInfo xmlns:p15="http://schemas.microsoft.com/office/powerpoint/2012/main" userId="b8608ec0e979a9e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FFFF"/>
    <a:srgbClr val="003399"/>
    <a:srgbClr val="E6E6E6"/>
    <a:srgbClr val="0070C0"/>
    <a:srgbClr val="4D8357"/>
    <a:srgbClr val="005800"/>
    <a:srgbClr val="008400"/>
    <a:srgbClr val="FDCC6D"/>
    <a:srgbClr val="00A2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浅色样式 3 - 强调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76" autoAdjust="0"/>
    <p:restoredTop sz="90931" autoAdjust="0"/>
  </p:normalViewPr>
  <p:slideViewPr>
    <p:cSldViewPr>
      <p:cViewPr varScale="1">
        <p:scale>
          <a:sx n="99" d="100"/>
          <a:sy n="99" d="100"/>
        </p:scale>
        <p:origin x="752" y="176"/>
      </p:cViewPr>
      <p:guideLst>
        <p:guide orient="horz" pos="2160"/>
        <p:guide pos="3840"/>
      </p:guideLst>
    </p:cSldViewPr>
  </p:slideViewPr>
  <p:notesTextViewPr>
    <p:cViewPr>
      <p:scale>
        <a:sx n="3" d="2"/>
        <a:sy n="3" d="2"/>
      </p:scale>
      <p:origin x="0" y="0"/>
    </p:cViewPr>
  </p:notesTextViewPr>
  <p:sorterViewPr>
    <p:cViewPr>
      <p:scale>
        <a:sx n="90" d="100"/>
        <a:sy n="90" d="100"/>
      </p:scale>
      <p:origin x="0" y="9182"/>
    </p:cViewPr>
  </p:sorterViewPr>
  <p:notesViewPr>
    <p:cSldViewPr>
      <p:cViewPr varScale="1">
        <p:scale>
          <a:sx n="62" d="100"/>
          <a:sy n="62" d="100"/>
        </p:scale>
        <p:origin x="3178"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7F9E6D00-2C1C-47F1-8495-043F093F9ED6}" type="datetimeFigureOut">
              <a:rPr lang="zh-CN" altLang="en-US" smtClean="0"/>
              <a:t>2025/6/26</a:t>
            </a:fld>
            <a:endParaRPr lang="zh-CN" altLang="en-US"/>
          </a:p>
        </p:txBody>
      </p:sp>
      <p:sp>
        <p:nvSpPr>
          <p:cNvPr id="4" name="Footer Placeholder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EB5A05AE-EECD-457A-A033-312F4EB81B8B}" type="slidenum">
              <a:rPr lang="zh-CN" altLang="en-US" smtClean="0"/>
              <a:t>‹#›</a:t>
            </a:fld>
            <a:endParaRPr lang="zh-CN" altLang="en-US"/>
          </a:p>
        </p:txBody>
      </p:sp>
    </p:spTree>
    <p:extLst>
      <p:ext uri="{BB962C8B-B14F-4D97-AF65-F5344CB8AC3E}">
        <p14:creationId xmlns:p14="http://schemas.microsoft.com/office/powerpoint/2010/main" val="1638617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A3E0D183-6031-4C32-B44B-14746A336CF0}" type="datetimeFigureOut">
              <a:rPr lang="zh-CN" altLang="en-US" smtClean="0"/>
              <a:pPr/>
              <a:t>2025/6/26</a:t>
            </a:fld>
            <a:endParaRPr lang="zh-CN" altLang="en-US"/>
          </a:p>
        </p:txBody>
      </p:sp>
      <p:sp>
        <p:nvSpPr>
          <p:cNvPr id="4" name="幻灯片图像占位符 3"/>
          <p:cNvSpPr>
            <a:spLocks noGrp="1" noRot="1" noChangeAspect="1"/>
          </p:cNvSpPr>
          <p:nvPr>
            <p:ph type="sldImg" idx="2"/>
          </p:nvPr>
        </p:nvSpPr>
        <p:spPr>
          <a:xfrm>
            <a:off x="142875" y="768350"/>
            <a:ext cx="6818313" cy="3836988"/>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03A1DF17-A28C-4D46-829F-D8D110C09314}" type="slidenum">
              <a:rPr lang="zh-CN" altLang="en-US" smtClean="0"/>
              <a:pPr/>
              <a:t>‹#›</a:t>
            </a:fld>
            <a:endParaRPr lang="zh-CN" altLang="en-US"/>
          </a:p>
        </p:txBody>
      </p:sp>
    </p:spTree>
    <p:extLst>
      <p:ext uri="{BB962C8B-B14F-4D97-AF65-F5344CB8AC3E}">
        <p14:creationId xmlns:p14="http://schemas.microsoft.com/office/powerpoint/2010/main" val="2919462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A1DF17-A28C-4D46-829F-D8D110C09314}" type="slidenum">
              <a:rPr lang="zh-CN" altLang="en-US" smtClean="0"/>
              <a:pPr/>
              <a:t>1</a:t>
            </a:fld>
            <a:endParaRPr lang="zh-CN" altLang="en-US"/>
          </a:p>
        </p:txBody>
      </p:sp>
    </p:spTree>
    <p:extLst>
      <p:ext uri="{BB962C8B-B14F-4D97-AF65-F5344CB8AC3E}">
        <p14:creationId xmlns:p14="http://schemas.microsoft.com/office/powerpoint/2010/main" val="3823730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21308" y="1718148"/>
            <a:ext cx="10363200" cy="1470025"/>
          </a:xfrm>
        </p:spPr>
        <p:txBody>
          <a:bodyPr>
            <a:noAutofit/>
          </a:bodyPr>
          <a:lstStyle>
            <a:lvl1pPr>
              <a:defRPr lang="zh-CN" altLang="en-US" sz="6600" b="1" kern="1200" dirty="0">
                <a:solidFill>
                  <a:srgbClr val="3366FF"/>
                </a:solidFill>
                <a:effectLst>
                  <a:outerShdw blurRad="38100" dist="38100" dir="2700000" algn="tl">
                    <a:srgbClr val="000000">
                      <a:alpha val="43137"/>
                    </a:srgbClr>
                  </a:outerShdw>
                  <a:reflection blurRad="25400" stA="30000" endPos="30000" dist="50800" dir="5400000" sy="-100000" algn="bl" rotWithShape="0"/>
                </a:effectLst>
                <a:latin typeface="微软雅黑" pitchFamily="34" charset="-122"/>
                <a:ea typeface="微软雅黑" pitchFamily="34" charset="-122"/>
                <a:cs typeface="+mn-cs"/>
              </a:defRPr>
            </a:lvl1pPr>
          </a:lstStyle>
          <a:p>
            <a:r>
              <a:rPr lang="zh-CN" altLang="en-US" dirty="0"/>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sp>
        <p:nvSpPr>
          <p:cNvPr id="4" name="日期占位符 3"/>
          <p:cNvSpPr>
            <a:spLocks noGrp="1"/>
          </p:cNvSpPr>
          <p:nvPr>
            <p:ph type="dt" sz="half" idx="10"/>
          </p:nvPr>
        </p:nvSpPr>
        <p:spPr/>
        <p:txBody>
          <a:bodyPr/>
          <a:lstStyle/>
          <a:p>
            <a:fld id="{862A364D-C919-45E7-A57D-C4BE4049E83B}" type="datetime1">
              <a:rPr lang="zh-CN" altLang="en-US" smtClean="0"/>
              <a:t>2025/6/26</a:t>
            </a:fld>
            <a:endParaRPr lang="zh-CN" altLang="en-US"/>
          </a:p>
        </p:txBody>
      </p:sp>
      <p:sp>
        <p:nvSpPr>
          <p:cNvPr id="6" name="灯片编号占位符 5"/>
          <p:cNvSpPr>
            <a:spLocks noGrp="1"/>
          </p:cNvSpPr>
          <p:nvPr>
            <p:ph type="sldNum" sz="quarter" idx="12"/>
          </p:nvPr>
        </p:nvSpPr>
        <p:spPr/>
        <p:txBody>
          <a:bodyPr/>
          <a:lstStyle/>
          <a:p>
            <a:fld id="{F15E9139-A00B-4B2A-98A6-095DC08F1345}" type="slidenum">
              <a:rPr lang="zh-CN" altLang="en-US" smtClean="0"/>
              <a:pPr/>
              <a:t>‹#›</a:t>
            </a:fld>
            <a:endParaRPr lang="zh-CN" altLang="en-US"/>
          </a:p>
        </p:txBody>
      </p:sp>
      <p:sp>
        <p:nvSpPr>
          <p:cNvPr id="8" name="矩形 7"/>
          <p:cNvSpPr/>
          <p:nvPr userDrawn="1"/>
        </p:nvSpPr>
        <p:spPr>
          <a:xfrm>
            <a:off x="0" y="6750024"/>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9" name="矩形 8"/>
          <p:cNvSpPr/>
          <p:nvPr userDrawn="1"/>
        </p:nvSpPr>
        <p:spPr>
          <a:xfrm>
            <a:off x="2476476" y="6750024"/>
            <a:ext cx="9715525" cy="108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0" name="矩形 9"/>
          <p:cNvSpPr/>
          <p:nvPr userDrawn="1"/>
        </p:nvSpPr>
        <p:spPr>
          <a:xfrm>
            <a:off x="-1" y="0"/>
            <a:ext cx="12192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1" name="矩形 10"/>
          <p:cNvSpPr/>
          <p:nvPr userDrawn="1"/>
        </p:nvSpPr>
        <p:spPr>
          <a:xfrm>
            <a:off x="9239272" y="-2"/>
            <a:ext cx="2952728" cy="216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页脚占位符 4"/>
          <p:cNvSpPr>
            <a:spLocks noGrp="1"/>
          </p:cNvSpPr>
          <p:nvPr>
            <p:ph type="ftr" sz="quarter" idx="11"/>
          </p:nvPr>
        </p:nvSpPr>
        <p:spPr>
          <a:xfrm>
            <a:off x="3733552" y="6356351"/>
            <a:ext cx="4738712" cy="365125"/>
          </a:xfrm>
        </p:spPr>
        <p:txBody>
          <a:bodyPr/>
          <a:lstStyle>
            <a:lvl1pPr>
              <a:defRPr>
                <a:solidFill>
                  <a:schemeClr val="tx1"/>
                </a:solidFill>
              </a:defRPr>
            </a:lvl1pPr>
          </a:lstStyle>
          <a:p>
            <a:r>
              <a:rPr lang="en-US" altLang="zh-CN"/>
              <a:t>CEPC Detector Ref-TDR Review</a:t>
            </a:r>
            <a:endParaRPr lang="zh-CN" altLang="en-US" dirty="0"/>
          </a:p>
        </p:txBody>
      </p:sp>
    </p:spTree>
    <p:extLst>
      <p:ext uri="{BB962C8B-B14F-4D97-AF65-F5344CB8AC3E}">
        <p14:creationId xmlns:p14="http://schemas.microsoft.com/office/powerpoint/2010/main" val="179179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609600" y="1285861"/>
            <a:ext cx="10972800" cy="4840303"/>
          </a:xfrm>
        </p:spPr>
        <p:txBody>
          <a:bodyPr/>
          <a:lstStyle>
            <a:lvl1pPr>
              <a:lnSpc>
                <a:spcPct val="110000"/>
              </a:lnSpc>
              <a:spcBef>
                <a:spcPts val="0"/>
              </a:spcBef>
              <a:spcAft>
                <a:spcPts val="1000"/>
              </a:spcAft>
              <a:buClr>
                <a:srgbClr val="FFC000"/>
              </a:buClr>
              <a:buSzPct val="80000"/>
              <a:buFont typeface="Wingdings" pitchFamily="2" charset="2"/>
              <a:buChar char="n"/>
              <a:defRPr sz="2800" b="0" baseline="0">
                <a:solidFill>
                  <a:srgbClr val="0000FF"/>
                </a:solidFill>
                <a:latin typeface="+mn-lt"/>
                <a:ea typeface="微软雅黑" pitchFamily="34" charset="-122"/>
              </a:defRPr>
            </a:lvl1pPr>
            <a:lvl2pPr>
              <a:defRPr sz="2400" baseline="0">
                <a:latin typeface="Arial" panose="020B0604020202020204" pitchFamily="34" charset="0"/>
                <a:ea typeface="微软雅黑" pitchFamily="34" charset="-122"/>
              </a:defRPr>
            </a:lvl2pPr>
            <a:lvl3pPr>
              <a:defRPr baseline="0"/>
            </a:lvl3pPr>
            <a:lvl4pPr>
              <a:defRPr baseline="0"/>
            </a:lvl4pPr>
            <a:lvl5pPr>
              <a:defRPr baseline="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9E3ED583-47F1-4C9E-913E-9C8F8159BAED}" type="datetime1">
              <a:rPr lang="zh-CN" altLang="en-US" smtClean="0"/>
              <a:t>2025/6/26</a:t>
            </a:fld>
            <a:endParaRPr lang="zh-CN" altLang="en-US"/>
          </a:p>
        </p:txBody>
      </p:sp>
      <p:sp>
        <p:nvSpPr>
          <p:cNvPr id="2" name="标题 1"/>
          <p:cNvSpPr>
            <a:spLocks noGrp="1"/>
          </p:cNvSpPr>
          <p:nvPr>
            <p:ph type="title" hasCustomPrompt="1"/>
          </p:nvPr>
        </p:nvSpPr>
        <p:spPr>
          <a:xfrm>
            <a:off x="666712" y="142852"/>
            <a:ext cx="10763325" cy="725470"/>
          </a:xfrm>
        </p:spPr>
        <p:txBody>
          <a:bodyPr>
            <a:normAutofit/>
          </a:bodyPr>
          <a:lstStyle>
            <a:lvl1pPr algn="ctr">
              <a:defRPr sz="4000" b="1" baseline="0">
                <a:solidFill>
                  <a:srgbClr val="C00000"/>
                </a:solidFill>
                <a:effectLst/>
                <a:latin typeface="Arial Black" panose="020B0A04020102020204" pitchFamily="34" charset="0"/>
                <a:ea typeface="微软雅黑" pitchFamily="34" charset="-122"/>
                <a:cs typeface="Arial" panose="020B0604020202020204" pitchFamily="34" charset="0"/>
              </a:defRPr>
            </a:lvl1pPr>
          </a:lstStyle>
          <a:p>
            <a:r>
              <a:rPr lang="zh-CN" altLang="en-US" dirty="0"/>
              <a:t>单击此处编辑母版标题样式</a:t>
            </a:r>
          </a:p>
        </p:txBody>
      </p:sp>
      <p:sp>
        <p:nvSpPr>
          <p:cNvPr id="15" name="矩形 14"/>
          <p:cNvSpPr/>
          <p:nvPr userDrawn="1"/>
        </p:nvSpPr>
        <p:spPr>
          <a:xfrm>
            <a:off x="0" y="6750024"/>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6" name="矩形 15"/>
          <p:cNvSpPr/>
          <p:nvPr userDrawn="1"/>
        </p:nvSpPr>
        <p:spPr>
          <a:xfrm>
            <a:off x="2476476" y="6750024"/>
            <a:ext cx="9715525" cy="108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8" name="矩形 17"/>
          <p:cNvSpPr/>
          <p:nvPr userDrawn="1"/>
        </p:nvSpPr>
        <p:spPr>
          <a:xfrm>
            <a:off x="-1" y="937526"/>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3" name="矩形 22"/>
          <p:cNvSpPr/>
          <p:nvPr userDrawn="1"/>
        </p:nvSpPr>
        <p:spPr>
          <a:xfrm>
            <a:off x="0" y="0"/>
            <a:ext cx="285709" cy="91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页脚占位符 4"/>
          <p:cNvSpPr>
            <a:spLocks noGrp="1"/>
          </p:cNvSpPr>
          <p:nvPr>
            <p:ph type="ftr" sz="quarter" idx="11"/>
          </p:nvPr>
        </p:nvSpPr>
        <p:spPr>
          <a:xfrm>
            <a:off x="3586586" y="6386391"/>
            <a:ext cx="5040560" cy="354977"/>
          </a:xfrm>
        </p:spPr>
        <p:txBody>
          <a:bodyPr/>
          <a:lstStyle/>
          <a:p>
            <a:r>
              <a:rPr lang="en-US" altLang="zh-CN"/>
              <a:t>CEPC Detector Ref-TDR Review</a:t>
            </a:r>
            <a:endParaRPr lang="zh-CN" altLang="en-US" dirty="0"/>
          </a:p>
        </p:txBody>
      </p:sp>
      <p:sp>
        <p:nvSpPr>
          <p:cNvPr id="6" name="灯片编号占位符 5"/>
          <p:cNvSpPr>
            <a:spLocks noGrp="1"/>
          </p:cNvSpPr>
          <p:nvPr>
            <p:ph type="sldNum" sz="quarter" idx="12"/>
          </p:nvPr>
        </p:nvSpPr>
        <p:spPr/>
        <p:txBody>
          <a:bodyPr/>
          <a:lstStyle/>
          <a:p>
            <a:fld id="{F15E9139-A00B-4B2A-98A6-095DC08F1345}"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0F67FF2-22DD-4CF8-BE9E-25F2457D970D}" type="datetime1">
              <a:rPr lang="zh-CN" altLang="en-US" smtClean="0"/>
              <a:t>2025/6/26</a:t>
            </a:fld>
            <a:endParaRPr lang="zh-CN" altLang="en-US"/>
          </a:p>
        </p:txBody>
      </p:sp>
      <p:sp>
        <p:nvSpPr>
          <p:cNvPr id="4" name="灯片编号占位符 3"/>
          <p:cNvSpPr>
            <a:spLocks noGrp="1"/>
          </p:cNvSpPr>
          <p:nvPr>
            <p:ph type="sldNum" sz="quarter" idx="12"/>
          </p:nvPr>
        </p:nvSpPr>
        <p:spPr/>
        <p:txBody>
          <a:bodyPr/>
          <a:lstStyle/>
          <a:p>
            <a:fld id="{F15E9139-A00B-4B2A-98A6-095DC08F1345}" type="slidenum">
              <a:rPr lang="zh-CN" altLang="en-US" smtClean="0"/>
              <a:pPr/>
              <a:t>‹#›</a:t>
            </a:fld>
            <a:endParaRPr lang="zh-CN" altLang="en-US"/>
          </a:p>
        </p:txBody>
      </p:sp>
      <p:sp>
        <p:nvSpPr>
          <p:cNvPr id="6" name="页脚占位符 4"/>
          <p:cNvSpPr>
            <a:spLocks noGrp="1"/>
          </p:cNvSpPr>
          <p:nvPr>
            <p:ph type="ftr" sz="quarter" idx="11"/>
          </p:nvPr>
        </p:nvSpPr>
        <p:spPr>
          <a:xfrm>
            <a:off x="3586586" y="6386391"/>
            <a:ext cx="5040560" cy="354977"/>
          </a:xfrm>
        </p:spPr>
        <p:txBody>
          <a:bodyPr/>
          <a:lstStyle/>
          <a:p>
            <a:r>
              <a:rPr lang="en-US" altLang="zh-CN"/>
              <a:t>CEPC Detector Ref-TDR Review</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zh-CN" altLang="en-US"/>
          </a:p>
        </p:txBody>
      </p:sp>
      <p:sp>
        <p:nvSpPr>
          <p:cNvPr id="4" name="Date Placeholder 3"/>
          <p:cNvSpPr>
            <a:spLocks noGrp="1"/>
          </p:cNvSpPr>
          <p:nvPr>
            <p:ph type="dt" sz="half" idx="10"/>
          </p:nvPr>
        </p:nvSpPr>
        <p:spPr/>
        <p:txBody>
          <a:bodyPr/>
          <a:lstStyle/>
          <a:p>
            <a:fld id="{7E5C1474-FB53-481B-9A68-D9081559E308}" type="datetime1">
              <a:rPr lang="zh-CN" altLang="en-US" smtClean="0"/>
              <a:t>2025/6/26</a:t>
            </a:fld>
            <a:endParaRPr lang="zh-CN" altLang="en-US"/>
          </a:p>
        </p:txBody>
      </p:sp>
      <p:sp>
        <p:nvSpPr>
          <p:cNvPr id="5" name="Footer Placeholder 4"/>
          <p:cNvSpPr>
            <a:spLocks noGrp="1"/>
          </p:cNvSpPr>
          <p:nvPr>
            <p:ph type="ftr" sz="quarter" idx="11"/>
          </p:nvPr>
        </p:nvSpPr>
        <p:spPr/>
        <p:txBody>
          <a:bodyPr/>
          <a:lstStyle/>
          <a:p>
            <a:r>
              <a:rPr lang="en-US" altLang="zh-CN"/>
              <a:t>CEPC Detector Ref-TDR Review</a:t>
            </a:r>
            <a:endParaRPr lang="zh-CN" altLang="en-US"/>
          </a:p>
        </p:txBody>
      </p:sp>
      <p:sp>
        <p:nvSpPr>
          <p:cNvPr id="6" name="Slide Number Placeholder 5"/>
          <p:cNvSpPr>
            <a:spLocks noGrp="1"/>
          </p:cNvSpPr>
          <p:nvPr>
            <p:ph type="sldNum" sz="quarter" idx="12"/>
          </p:nvPr>
        </p:nvSpPr>
        <p:spPr/>
        <p:txBody>
          <a:bodyPr/>
          <a:lstStyle/>
          <a:p>
            <a:fld id="{27F552FA-C358-4F70-9CE8-3E41459FCE36}" type="slidenum">
              <a:rPr lang="zh-CN" altLang="en-US" smtClean="0"/>
              <a:t>‹#›</a:t>
            </a:fld>
            <a:endParaRPr lang="zh-CN" altLang="en-US"/>
          </a:p>
        </p:txBody>
      </p:sp>
      <p:sp>
        <p:nvSpPr>
          <p:cNvPr id="7" name="Title 6"/>
          <p:cNvSpPr>
            <a:spLocks noGrp="1"/>
          </p:cNvSpPr>
          <p:nvPr>
            <p:ph type="title"/>
          </p:nvPr>
        </p:nvSpPr>
        <p:spPr/>
        <p:txBody>
          <a:bodyPr/>
          <a:lstStyle/>
          <a:p>
            <a:r>
              <a:rPr lang="en-US" altLang="zh-CN"/>
              <a:t>Click to edit Master title style</a:t>
            </a:r>
            <a:endParaRPr lang="zh-CN" altLang="en-US"/>
          </a:p>
        </p:txBody>
      </p:sp>
    </p:spTree>
    <p:extLst>
      <p:ext uri="{BB962C8B-B14F-4D97-AF65-F5344CB8AC3E}">
        <p14:creationId xmlns:p14="http://schemas.microsoft.com/office/powerpoint/2010/main" val="689675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97A9A-512A-4894-931E-4EFF37503AC0}" type="datetime1">
              <a:rPr lang="zh-CN" altLang="en-US" smtClean="0"/>
              <a:t>2025/6/26</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a:t>CEPC Detector Ref-TDR Review</a:t>
            </a:r>
            <a:endParaRPr lang="zh-CN" altLang="en-US" dirty="0"/>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E9139-A00B-4B2A-98A6-095DC08F1345}" type="slidenum">
              <a:rPr lang="zh-CN" altLang="en-US" smtClean="0"/>
              <a:pPr/>
              <a:t>‹#›</a:t>
            </a:fld>
            <a:endParaRPr lang="zh-CN" altLang="en-US" dirty="0"/>
          </a:p>
        </p:txBody>
      </p:sp>
    </p:spTree>
  </p:cSld>
  <p:clrMap bg1="lt1" tx1="dk1" bg2="lt2" tx2="dk2" accent1="accent1" accent2="accent2" accent3="accent3" accent4="accent4" accent5="accent5" accent6="accent6" hlink="hlink" folHlink="folHlink"/>
  <p:sldLayoutIdLst>
    <p:sldLayoutId id="2147483673" r:id="rId1"/>
    <p:sldLayoutId id="2147483650" r:id="rId2"/>
    <p:sldLayoutId id="2147483655" r:id="rId3"/>
    <p:sldLayoutId id="2147483674"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3" descr="8d5d924e275b0c7f58feed1244176003"/>
          <p:cNvPicPr>
            <a:picLocks noChangeAspect="1"/>
          </p:cNvPicPr>
          <p:nvPr/>
        </p:nvPicPr>
        <p:blipFill rotWithShape="1">
          <a:blip r:embed="rId3"/>
          <a:srcRect t="28679" b="6192"/>
          <a:stretch/>
        </p:blipFill>
        <p:spPr>
          <a:xfrm>
            <a:off x="635" y="0"/>
            <a:ext cx="12191365" cy="2118283"/>
          </a:xfrm>
          <a:prstGeom prst="rect">
            <a:avLst/>
          </a:prstGeom>
        </p:spPr>
      </p:pic>
      <p:sp>
        <p:nvSpPr>
          <p:cNvPr id="6" name="标题 3"/>
          <p:cNvSpPr txBox="1">
            <a:spLocks/>
          </p:cNvSpPr>
          <p:nvPr/>
        </p:nvSpPr>
        <p:spPr>
          <a:xfrm>
            <a:off x="1692720" y="2860228"/>
            <a:ext cx="8627534" cy="1326319"/>
          </a:xfrm>
          <a:prstGeom prst="rect">
            <a:avLst/>
          </a:prstGeom>
        </p:spPr>
        <p:txBody>
          <a:bodyPr vert="horz" lIns="68580" tIns="34290" rIns="68580" bIns="34290" rtlCol="0" anchor="ctr">
            <a:noAutofit/>
          </a:bodyPr>
          <a:lstStyle>
            <a:lvl1pPr algn="ctr" defTabSz="914354"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altLang="zh-CN" sz="6000" dirty="0">
                <a:solidFill>
                  <a:srgbClr val="C00000"/>
                </a:solidFill>
              </a:rPr>
              <a:t>CEPC vertex Detector</a:t>
            </a:r>
            <a:br>
              <a:rPr lang="en-US" altLang="zh-CN" sz="6000" dirty="0">
                <a:solidFill>
                  <a:srgbClr val="C00000"/>
                </a:solidFill>
              </a:rPr>
            </a:br>
            <a:endParaRPr lang="zh-CN" altLang="en-US" sz="6000" dirty="0">
              <a:solidFill>
                <a:srgbClr val="C00000"/>
              </a:solidFill>
            </a:endParaRPr>
          </a:p>
        </p:txBody>
      </p:sp>
      <p:sp>
        <p:nvSpPr>
          <p:cNvPr id="7" name="文本框 7">
            <a:extLst>
              <a:ext uri="{FF2B5EF4-FFF2-40B4-BE49-F238E27FC236}">
                <a16:creationId xmlns:a16="http://schemas.microsoft.com/office/drawing/2014/main" id="{785816F2-AEF2-4FFE-A0DA-84B4490709A4}"/>
              </a:ext>
            </a:extLst>
          </p:cNvPr>
          <p:cNvSpPr txBox="1"/>
          <p:nvPr/>
        </p:nvSpPr>
        <p:spPr>
          <a:xfrm>
            <a:off x="1002006" y="3880713"/>
            <a:ext cx="10603055" cy="1384995"/>
          </a:xfrm>
          <a:prstGeom prst="rect">
            <a:avLst/>
          </a:prstGeom>
          <a:noFill/>
        </p:spPr>
        <p:txBody>
          <a:bodyPr wrap="square" rtlCol="0">
            <a:spAutoFit/>
          </a:bodyPr>
          <a:lstStyle/>
          <a:p>
            <a:pPr algn="ctr"/>
            <a:r>
              <a:rPr lang="en-US" altLang="zh-CN" sz="2800" dirty="0">
                <a:latin typeface="Times New Roman" panose="02020603050405020304" pitchFamily="18" charset="0"/>
                <a:ea typeface="微软雅黑" panose="020B0503020204020204" pitchFamily="34" charset="-122"/>
              </a:rPr>
              <a:t>Zhijun</a:t>
            </a:r>
            <a:r>
              <a:rPr lang="zh-CN" altLang="en-US" sz="2800" dirty="0">
                <a:latin typeface="Times New Roman" panose="02020603050405020304" pitchFamily="18" charset="0"/>
                <a:ea typeface="微软雅黑" panose="020B0503020204020204" pitchFamily="34" charset="-122"/>
              </a:rPr>
              <a:t> </a:t>
            </a:r>
            <a:r>
              <a:rPr lang="en-US" altLang="zh-CN" sz="2800" dirty="0">
                <a:latin typeface="Times New Roman" panose="02020603050405020304" pitchFamily="18" charset="0"/>
                <a:ea typeface="微软雅黑" panose="020B0503020204020204" pitchFamily="34" charset="-122"/>
              </a:rPr>
              <a:t>Liang</a:t>
            </a:r>
          </a:p>
          <a:p>
            <a:pPr algn="ctr"/>
            <a:r>
              <a:rPr lang="en-US" altLang="zh-CN" sz="2800" dirty="0">
                <a:latin typeface="Times New Roman" panose="02020603050405020304" pitchFamily="18" charset="0"/>
                <a:ea typeface="微软雅黑" panose="020B0503020204020204" pitchFamily="34" charset="-122"/>
              </a:rPr>
              <a:t>(On behalf of the CEPC physics and detector group)</a:t>
            </a:r>
          </a:p>
          <a:p>
            <a:pPr algn="ctr"/>
            <a:r>
              <a:rPr lang="zh-CN" altLang="en-US" sz="2800" dirty="0">
                <a:latin typeface="Times New Roman" panose="02020603050405020304" pitchFamily="18" charset="0"/>
                <a:ea typeface="微软雅黑" panose="020B0503020204020204" pitchFamily="34" charset="-122"/>
              </a:rPr>
              <a:t> </a:t>
            </a:r>
            <a:endParaRPr lang="en-US" altLang="zh-CN" sz="2800" dirty="0">
              <a:latin typeface="Times New Roman" panose="02020603050405020304" pitchFamily="18" charset="0"/>
              <a:ea typeface="微软雅黑" panose="020B0503020204020204" pitchFamily="34" charset="-122"/>
            </a:endParaRPr>
          </a:p>
        </p:txBody>
      </p:sp>
      <p:sp>
        <p:nvSpPr>
          <p:cNvPr id="9" name="TextBox 8"/>
          <p:cNvSpPr txBox="1"/>
          <p:nvPr/>
        </p:nvSpPr>
        <p:spPr>
          <a:xfrm>
            <a:off x="635" y="6457890"/>
            <a:ext cx="12191365" cy="369332"/>
          </a:xfrm>
          <a:prstGeom prst="rect">
            <a:avLst/>
          </a:prstGeom>
          <a:solidFill>
            <a:schemeClr val="accent1"/>
          </a:solidFill>
        </p:spPr>
        <p:txBody>
          <a:bodyPr wrap="square" rtlCol="0">
            <a:spAutoFit/>
          </a:bodyPr>
          <a:lstStyle/>
          <a:p>
            <a:pPr algn="ctr"/>
            <a:r>
              <a:rPr lang="en-US" altLang="zh-CN" dirty="0">
                <a:solidFill>
                  <a:schemeClr val="bg1"/>
                </a:solidFill>
              </a:rPr>
              <a:t>Apr. 15</a:t>
            </a:r>
            <a:r>
              <a:rPr lang="en-US" altLang="zh-CN" baseline="30000" dirty="0">
                <a:solidFill>
                  <a:schemeClr val="bg1"/>
                </a:solidFill>
              </a:rPr>
              <a:t>th</a:t>
            </a:r>
            <a:r>
              <a:rPr lang="zh-CN" altLang="en-US" dirty="0">
                <a:solidFill>
                  <a:schemeClr val="bg1"/>
                </a:solidFill>
              </a:rPr>
              <a:t> </a:t>
            </a:r>
            <a:r>
              <a:rPr lang="en-US" altLang="zh-CN" dirty="0">
                <a:solidFill>
                  <a:schemeClr val="bg1"/>
                </a:solidFill>
              </a:rPr>
              <a:t>, 2025, CEPC Detector Ref-TDR Review</a:t>
            </a:r>
            <a:endParaRPr lang="zh-CN" altLang="en-US" dirty="0">
              <a:solidFill>
                <a:schemeClr val="bg1"/>
              </a:solidFill>
            </a:endParaRPr>
          </a:p>
        </p:txBody>
      </p:sp>
      <p:pic>
        <p:nvPicPr>
          <p:cNvPr id="10" name="Picture 2" descr="C:\Users\Administrator\Desktop\1111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342" y="35979"/>
            <a:ext cx="1548428" cy="912600"/>
          </a:xfrm>
          <a:prstGeom prst="rect">
            <a:avLst/>
          </a:prstGeom>
          <a:noFill/>
          <a:extLst>
            <a:ext uri="{909E8E84-426E-40DD-AFC4-6F175D3DCCD1}">
              <a14:hiddenFill xmlns:a14="http://schemas.microsoft.com/office/drawing/2010/main">
                <a:solidFill>
                  <a:srgbClr val="FFFFFF"/>
                </a:solidFill>
              </a14:hiddenFill>
            </a:ext>
          </a:extLst>
        </p:spPr>
      </p:pic>
      <p:pic>
        <p:nvPicPr>
          <p:cNvPr id="11" name="图片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46363" y="5398314"/>
            <a:ext cx="3552825" cy="672912"/>
          </a:xfrm>
          <a:prstGeom prst="rect">
            <a:avLst/>
          </a:prstGeom>
        </p:spPr>
      </p:pic>
      <p:sp>
        <p:nvSpPr>
          <p:cNvPr id="12" name="Slide Number Placeholder 11"/>
          <p:cNvSpPr>
            <a:spLocks noGrp="1"/>
          </p:cNvSpPr>
          <p:nvPr>
            <p:ph type="sldNum" sz="quarter" idx="12"/>
          </p:nvPr>
        </p:nvSpPr>
        <p:spPr/>
        <p:txBody>
          <a:bodyPr/>
          <a:lstStyle/>
          <a:p>
            <a:fld id="{27F552FA-C358-4F70-9CE8-3E41459FCE36}" type="slidenum">
              <a:rPr lang="zh-CN" altLang="en-US" smtClean="0"/>
              <a:t>1</a:t>
            </a:fld>
            <a:endParaRPr lang="zh-CN" altLang="en-US" dirty="0"/>
          </a:p>
        </p:txBody>
      </p:sp>
    </p:spTree>
    <p:extLst>
      <p:ext uri="{BB962C8B-B14F-4D97-AF65-F5344CB8AC3E}">
        <p14:creationId xmlns:p14="http://schemas.microsoft.com/office/powerpoint/2010/main" val="3998446984"/>
      </p:ext>
    </p:extLst>
  </p:cSld>
  <p:clrMapOvr>
    <a:masterClrMapping/>
  </p:clrMapOvr>
  <mc:AlternateContent xmlns:mc="http://schemas.openxmlformats.org/markup-compatibility/2006" xmlns:p14="http://schemas.microsoft.com/office/powerpoint/2010/main">
    <mc:Choice Requires="p14">
      <p:transition spd="slow" p14:dur="2000" advTm="8556"/>
    </mc:Choice>
    <mc:Fallback xmlns="">
      <p:transition spd="slow" advTm="855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09CA1-C20D-9BE6-E186-6965923F81A3}"/>
              </a:ext>
            </a:extLst>
          </p:cNvPr>
          <p:cNvSpPr>
            <a:spLocks noGrp="1"/>
          </p:cNvSpPr>
          <p:nvPr>
            <p:ph type="title"/>
          </p:nvPr>
        </p:nvSpPr>
        <p:spPr/>
        <p:txBody>
          <a:bodyPr/>
          <a:lstStyle/>
          <a:p>
            <a:r>
              <a:rPr lang="en-US" altLang="zh-CN" dirty="0"/>
              <a:t>Timeline</a:t>
            </a:r>
            <a:r>
              <a:rPr lang="zh-CN" altLang="en-US" dirty="0"/>
              <a:t> </a:t>
            </a:r>
            <a:endParaRPr lang="en-CN" dirty="0"/>
          </a:p>
        </p:txBody>
      </p:sp>
      <p:sp>
        <p:nvSpPr>
          <p:cNvPr id="3" name="Slide Number Placeholder 2">
            <a:extLst>
              <a:ext uri="{FF2B5EF4-FFF2-40B4-BE49-F238E27FC236}">
                <a16:creationId xmlns:a16="http://schemas.microsoft.com/office/drawing/2014/main" id="{14401F33-CEA1-1329-99E5-57A63AD689F8}"/>
              </a:ext>
            </a:extLst>
          </p:cNvPr>
          <p:cNvSpPr>
            <a:spLocks noGrp="1"/>
          </p:cNvSpPr>
          <p:nvPr>
            <p:ph type="sldNum" sz="quarter" idx="12"/>
          </p:nvPr>
        </p:nvSpPr>
        <p:spPr/>
        <p:txBody>
          <a:bodyPr/>
          <a:lstStyle/>
          <a:p>
            <a:fld id="{80293A8B-7656-41F7-B47F-4F4E036E5275}" type="slidenum">
              <a:rPr lang="en-US" altLang="zh-CN" smtClean="0"/>
              <a:t>2</a:t>
            </a:fld>
            <a:endParaRPr lang="zh-CN" altLang="en-US"/>
          </a:p>
        </p:txBody>
      </p:sp>
      <p:sp>
        <p:nvSpPr>
          <p:cNvPr id="4" name="Content Placeholder 3">
            <a:extLst>
              <a:ext uri="{FF2B5EF4-FFF2-40B4-BE49-F238E27FC236}">
                <a16:creationId xmlns:a16="http://schemas.microsoft.com/office/drawing/2014/main" id="{52881751-4F8C-3209-1A07-FCB206B42255}"/>
              </a:ext>
            </a:extLst>
          </p:cNvPr>
          <p:cNvSpPr>
            <a:spLocks noGrp="1"/>
          </p:cNvSpPr>
          <p:nvPr>
            <p:ph idx="1"/>
          </p:nvPr>
        </p:nvSpPr>
        <p:spPr>
          <a:xfrm>
            <a:off x="-168696" y="1192185"/>
            <a:ext cx="12529392" cy="4840303"/>
          </a:xfrm>
        </p:spPr>
        <p:txBody>
          <a:bodyPr>
            <a:normAutofit/>
          </a:bodyPr>
          <a:lstStyle/>
          <a:p>
            <a:pPr lvl="1"/>
            <a:r>
              <a:rPr lang="en-US" altLang="zh-CN" dirty="0">
                <a:cs typeface="Arial" panose="020B0604020202020204" pitchFamily="34" charset="0"/>
              </a:rPr>
              <a:t> update</a:t>
            </a:r>
            <a:r>
              <a:rPr lang="zh-CN" altLang="en-US" dirty="0">
                <a:cs typeface="Arial" panose="020B0604020202020204" pitchFamily="34" charset="0"/>
              </a:rPr>
              <a:t> </a:t>
            </a:r>
            <a:r>
              <a:rPr lang="en-US" altLang="zh-CN" dirty="0">
                <a:cs typeface="Arial" panose="020B0604020202020204" pitchFamily="34" charset="0"/>
              </a:rPr>
              <a:t>another</a:t>
            </a:r>
            <a:r>
              <a:rPr lang="zh-CN" altLang="en-US" dirty="0">
                <a:cs typeface="Arial" panose="020B0604020202020204" pitchFamily="34" charset="0"/>
              </a:rPr>
              <a:t> </a:t>
            </a:r>
            <a:r>
              <a:rPr lang="en-US" altLang="zh-CN" dirty="0">
                <a:cs typeface="Arial" panose="020B0604020202020204" pitchFamily="34" charset="0"/>
              </a:rPr>
              <a:t>vertex section</a:t>
            </a:r>
            <a:r>
              <a:rPr lang="zh-CN" altLang="en-US" dirty="0">
                <a:cs typeface="Arial" panose="020B0604020202020204" pitchFamily="34" charset="0"/>
              </a:rPr>
              <a:t> </a:t>
            </a:r>
            <a:r>
              <a:rPr lang="en-US" altLang="zh-CN" dirty="0">
                <a:cs typeface="Arial" panose="020B0604020202020204" pitchFamily="34" charset="0"/>
              </a:rPr>
              <a:t>version</a:t>
            </a:r>
            <a:r>
              <a:rPr lang="zh-CN" altLang="en-US" dirty="0">
                <a:cs typeface="Arial" panose="020B0604020202020204" pitchFamily="34" charset="0"/>
              </a:rPr>
              <a:t> </a:t>
            </a:r>
            <a:r>
              <a:rPr lang="en-US" altLang="zh-CN" dirty="0">
                <a:cs typeface="Arial" panose="020B0604020202020204" pitchFamily="34" charset="0"/>
              </a:rPr>
              <a:t>this</a:t>
            </a:r>
            <a:r>
              <a:rPr lang="zh-CN" altLang="en-US" dirty="0">
                <a:cs typeface="Arial" panose="020B0604020202020204" pitchFamily="34" charset="0"/>
              </a:rPr>
              <a:t> </a:t>
            </a:r>
            <a:r>
              <a:rPr lang="en-US" altLang="zh-CN" dirty="0">
                <a:cs typeface="Arial" panose="020B0604020202020204" pitchFamily="34" charset="0"/>
              </a:rPr>
              <a:t>weekend</a:t>
            </a:r>
          </a:p>
          <a:p>
            <a:pPr lvl="1"/>
            <a:r>
              <a:rPr lang="zh-CN" altLang="en-US" dirty="0">
                <a:cs typeface="Arial" panose="020B0604020202020204" pitchFamily="34" charset="0"/>
              </a:rPr>
              <a:t> </a:t>
            </a:r>
            <a:r>
              <a:rPr lang="en-US" altLang="zh-CN" dirty="0">
                <a:cs typeface="Arial" panose="020B0604020202020204" pitchFamily="34" charset="0"/>
              </a:rPr>
              <a:t>updated overall TDR version by July 7</a:t>
            </a:r>
            <a:r>
              <a:rPr lang="en-US" altLang="zh-CN" baseline="30000" dirty="0">
                <a:cs typeface="Arial" panose="020B0604020202020204" pitchFamily="34" charset="0"/>
              </a:rPr>
              <a:t>th</a:t>
            </a:r>
            <a:r>
              <a:rPr lang="en-US" altLang="zh-CN" dirty="0">
                <a:cs typeface="Arial" panose="020B0604020202020204" pitchFamily="34" charset="0"/>
              </a:rPr>
              <a:t> </a:t>
            </a:r>
          </a:p>
          <a:p>
            <a:pPr lvl="1"/>
            <a:r>
              <a:rPr lang="en-US" altLang="zh-CN" dirty="0">
                <a:cs typeface="Arial" panose="020B0604020202020204" pitchFamily="34" charset="0"/>
              </a:rPr>
              <a:t>2</a:t>
            </a:r>
            <a:r>
              <a:rPr lang="en-US" altLang="zh-CN" baseline="30000" dirty="0">
                <a:cs typeface="Arial" panose="020B0604020202020204" pitchFamily="34" charset="0"/>
              </a:rPr>
              <a:t>nd</a:t>
            </a:r>
            <a:r>
              <a:rPr lang="en-US" altLang="zh-CN" dirty="0">
                <a:cs typeface="Arial" panose="020B0604020202020204" pitchFamily="34" charset="0"/>
              </a:rPr>
              <a:t> IDRC review July 21</a:t>
            </a:r>
            <a:r>
              <a:rPr lang="en-US" altLang="zh-CN" baseline="30000" dirty="0">
                <a:cs typeface="Arial" panose="020B0604020202020204" pitchFamily="34" charset="0"/>
              </a:rPr>
              <a:t>st</a:t>
            </a:r>
            <a:r>
              <a:rPr lang="en-US" altLang="zh-CN" dirty="0">
                <a:cs typeface="Arial" panose="020B0604020202020204" pitchFamily="34" charset="0"/>
              </a:rPr>
              <a:t> ? </a:t>
            </a:r>
          </a:p>
          <a:p>
            <a:pPr lvl="1"/>
            <a:endParaRPr lang="en-CN" dirty="0"/>
          </a:p>
        </p:txBody>
      </p:sp>
    </p:spTree>
    <p:extLst>
      <p:ext uri="{BB962C8B-B14F-4D97-AF65-F5344CB8AC3E}">
        <p14:creationId xmlns:p14="http://schemas.microsoft.com/office/powerpoint/2010/main" val="3466956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2020B-CF3D-687C-413C-FA16EB32C0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0C35DA-E5BC-5051-15CD-92E430EC30B3}"/>
              </a:ext>
            </a:extLst>
          </p:cNvPr>
          <p:cNvSpPr>
            <a:spLocks noGrp="1"/>
          </p:cNvSpPr>
          <p:nvPr>
            <p:ph type="title"/>
          </p:nvPr>
        </p:nvSpPr>
        <p:spPr/>
        <p:txBody>
          <a:bodyPr/>
          <a:lstStyle/>
          <a:p>
            <a:r>
              <a:rPr lang="en-US" altLang="zh-CN" dirty="0"/>
              <a:t>R</a:t>
            </a:r>
            <a:r>
              <a:rPr lang="en-CN" altLang="zh-CN" dirty="0"/>
              <a:t>eview</a:t>
            </a:r>
            <a:r>
              <a:rPr lang="zh-CN" altLang="en-US" dirty="0"/>
              <a:t> </a:t>
            </a:r>
            <a:r>
              <a:rPr lang="en-US" altLang="zh-CN" dirty="0"/>
              <a:t>comments</a:t>
            </a:r>
            <a:endParaRPr lang="en-CN" dirty="0"/>
          </a:p>
        </p:txBody>
      </p:sp>
      <p:sp>
        <p:nvSpPr>
          <p:cNvPr id="3" name="Slide Number Placeholder 2">
            <a:extLst>
              <a:ext uri="{FF2B5EF4-FFF2-40B4-BE49-F238E27FC236}">
                <a16:creationId xmlns:a16="http://schemas.microsoft.com/office/drawing/2014/main" id="{55A04E6E-09FB-A024-1CEF-365FFCD3E863}"/>
              </a:ext>
            </a:extLst>
          </p:cNvPr>
          <p:cNvSpPr>
            <a:spLocks noGrp="1"/>
          </p:cNvSpPr>
          <p:nvPr>
            <p:ph type="sldNum" sz="quarter" idx="12"/>
          </p:nvPr>
        </p:nvSpPr>
        <p:spPr/>
        <p:txBody>
          <a:bodyPr/>
          <a:lstStyle/>
          <a:p>
            <a:fld id="{80293A8B-7656-41F7-B47F-4F4E036E5275}" type="slidenum">
              <a:rPr lang="en-US" altLang="zh-CN" smtClean="0"/>
              <a:t>3</a:t>
            </a:fld>
            <a:endParaRPr lang="zh-CN" altLang="en-US"/>
          </a:p>
        </p:txBody>
      </p:sp>
      <p:sp>
        <p:nvSpPr>
          <p:cNvPr id="4" name="Content Placeholder 3">
            <a:extLst>
              <a:ext uri="{FF2B5EF4-FFF2-40B4-BE49-F238E27FC236}">
                <a16:creationId xmlns:a16="http://schemas.microsoft.com/office/drawing/2014/main" id="{D7E2B998-88A1-4C7E-8C1D-8FFF1A562DA8}"/>
              </a:ext>
            </a:extLst>
          </p:cNvPr>
          <p:cNvSpPr>
            <a:spLocks noGrp="1"/>
          </p:cNvSpPr>
          <p:nvPr>
            <p:ph idx="1"/>
          </p:nvPr>
        </p:nvSpPr>
        <p:spPr>
          <a:xfrm>
            <a:off x="-168696" y="1192185"/>
            <a:ext cx="12529392" cy="4840303"/>
          </a:xfrm>
        </p:spPr>
        <p:txBody>
          <a:bodyPr>
            <a:normAutofit/>
          </a:bodyPr>
          <a:lstStyle/>
          <a:p>
            <a:pPr lvl="1"/>
            <a:r>
              <a:rPr lang="en-US" altLang="zh-CN" dirty="0">
                <a:cs typeface="Arial" panose="020B0604020202020204" pitchFamily="34" charset="0"/>
              </a:rPr>
              <a:t> chapter 4.1 should present an overview of </a:t>
            </a:r>
            <a:r>
              <a:rPr lang="en-US" altLang="zh-CN" dirty="0" err="1">
                <a:cs typeface="Arial" panose="020B0604020202020204" pitchFamily="34" charset="0"/>
              </a:rPr>
              <a:t>teh</a:t>
            </a:r>
            <a:r>
              <a:rPr lang="en-US" altLang="zh-CN" dirty="0">
                <a:cs typeface="Arial" panose="020B0604020202020204" pitchFamily="34" charset="0"/>
              </a:rPr>
              <a:t> detector that we propose to build. This should present the layout and all main points of this detector. You should NOT talk about alternative designs in this section. This section should all present CLEARLY what are the specifications/physics requirements for the detector.</a:t>
            </a:r>
          </a:p>
          <a:p>
            <a:pPr lvl="1"/>
            <a:r>
              <a:rPr lang="en-US" dirty="0"/>
              <a:t>Chapter 4.2 is supposed to give the detailed design of the detector. This is where for instance, you can discuss in detail the regions in the wafer that will make up each layer, etc... Again, you should NOT talk about alternative designs in this section either.</a:t>
            </a:r>
            <a:endParaRPr lang="en-CN" dirty="0"/>
          </a:p>
        </p:txBody>
      </p:sp>
    </p:spTree>
    <p:extLst>
      <p:ext uri="{BB962C8B-B14F-4D97-AF65-F5344CB8AC3E}">
        <p14:creationId xmlns:p14="http://schemas.microsoft.com/office/powerpoint/2010/main" val="1194801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C965F7-BD1E-DC64-49D3-2CA7FD60A00A}"/>
              </a:ext>
            </a:extLst>
          </p:cNvPr>
          <p:cNvSpPr>
            <a:spLocks noGrp="1"/>
          </p:cNvSpPr>
          <p:nvPr>
            <p:ph idx="1"/>
          </p:nvPr>
        </p:nvSpPr>
        <p:spPr/>
        <p:txBody>
          <a:bodyPr/>
          <a:lstStyle/>
          <a:p>
            <a:r>
              <a:rPr lang="en-US" dirty="0"/>
              <a:t>REB , LEB also sound like bad definitions. "Block" does not mean anything. One should indicate what block means. I would suggest Right Readout Block and Left Readout Block, or it could be Right-end Readout Block, Left-end Readout Block, if needed. (In general, try to use the least number of words that define something</a:t>
            </a:r>
          </a:p>
          <a:p>
            <a:r>
              <a:rPr lang="en-US" dirty="0"/>
              <a:t>It is not clear to me how the modules in the middle of the sensor are read</a:t>
            </a:r>
            <a:endParaRPr lang="en-CN" dirty="0"/>
          </a:p>
        </p:txBody>
      </p:sp>
      <p:sp>
        <p:nvSpPr>
          <p:cNvPr id="3" name="Title 2">
            <a:extLst>
              <a:ext uri="{FF2B5EF4-FFF2-40B4-BE49-F238E27FC236}">
                <a16:creationId xmlns:a16="http://schemas.microsoft.com/office/drawing/2014/main" id="{2317BFA8-4752-F4F2-93C8-410EC0275FB4}"/>
              </a:ext>
            </a:extLst>
          </p:cNvPr>
          <p:cNvSpPr>
            <a:spLocks noGrp="1"/>
          </p:cNvSpPr>
          <p:nvPr>
            <p:ph type="title"/>
          </p:nvPr>
        </p:nvSpPr>
        <p:spPr/>
        <p:txBody>
          <a:bodyPr/>
          <a:lstStyle/>
          <a:p>
            <a:r>
              <a:rPr lang="en-US" dirty="0"/>
              <a:t>C</a:t>
            </a:r>
            <a:r>
              <a:rPr lang="en-CN" dirty="0"/>
              <a:t>omments</a:t>
            </a:r>
            <a:r>
              <a:rPr lang="zh-CN" altLang="en-US" dirty="0"/>
              <a:t> </a:t>
            </a:r>
            <a:r>
              <a:rPr lang="en-US" altLang="zh-CN" dirty="0"/>
              <a:t>on</a:t>
            </a:r>
            <a:r>
              <a:rPr lang="zh-CN" altLang="en-US" dirty="0"/>
              <a:t> </a:t>
            </a:r>
            <a:r>
              <a:rPr lang="en-US" altLang="zh-CN" dirty="0"/>
              <a:t>electronics</a:t>
            </a:r>
            <a:r>
              <a:rPr lang="zh-CN" altLang="en-US" dirty="0"/>
              <a:t> </a:t>
            </a:r>
            <a:endParaRPr lang="en-CN" dirty="0"/>
          </a:p>
        </p:txBody>
      </p:sp>
      <p:sp>
        <p:nvSpPr>
          <p:cNvPr id="4" name="Slide Number Placeholder 3">
            <a:extLst>
              <a:ext uri="{FF2B5EF4-FFF2-40B4-BE49-F238E27FC236}">
                <a16:creationId xmlns:a16="http://schemas.microsoft.com/office/drawing/2014/main" id="{CF058379-2341-1583-7928-950B18D4E3BF}"/>
              </a:ext>
            </a:extLst>
          </p:cNvPr>
          <p:cNvSpPr>
            <a:spLocks noGrp="1"/>
          </p:cNvSpPr>
          <p:nvPr>
            <p:ph type="sldNum" sz="quarter" idx="12"/>
          </p:nvPr>
        </p:nvSpPr>
        <p:spPr/>
        <p:txBody>
          <a:bodyPr/>
          <a:lstStyle/>
          <a:p>
            <a:fld id="{F15E9139-A00B-4B2A-98A6-095DC08F1345}" type="slidenum">
              <a:rPr lang="zh-CN" altLang="en-US" smtClean="0"/>
              <a:pPr/>
              <a:t>4</a:t>
            </a:fld>
            <a:endParaRPr lang="zh-CN" altLang="en-US"/>
          </a:p>
        </p:txBody>
      </p:sp>
    </p:spTree>
    <p:extLst>
      <p:ext uri="{BB962C8B-B14F-4D97-AF65-F5344CB8AC3E}">
        <p14:creationId xmlns:p14="http://schemas.microsoft.com/office/powerpoint/2010/main" val="235525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93EBB2-BA8F-6049-5232-F1C2277B0C9D}"/>
              </a:ext>
            </a:extLst>
          </p:cNvPr>
          <p:cNvSpPr>
            <a:spLocks noGrp="1"/>
          </p:cNvSpPr>
          <p:nvPr>
            <p:ph idx="1"/>
          </p:nvPr>
        </p:nvSpPr>
        <p:spPr/>
        <p:txBody>
          <a:bodyPr/>
          <a:lstStyle/>
          <a:p>
            <a:r>
              <a:rPr lang="en-US" dirty="0"/>
              <a:t>BVTX is a terrible name because B can easily be understood as barrel, also Bent is not a geometrical term, while planar is. I would suggest to call this Cylindrical Vertex Layer, or Curved Vertex Layer. Bent can be any shape, not necessarily curved</a:t>
            </a:r>
            <a:endParaRPr lang="en-CN" dirty="0"/>
          </a:p>
        </p:txBody>
      </p:sp>
      <p:sp>
        <p:nvSpPr>
          <p:cNvPr id="3" name="Title 2">
            <a:extLst>
              <a:ext uri="{FF2B5EF4-FFF2-40B4-BE49-F238E27FC236}">
                <a16:creationId xmlns:a16="http://schemas.microsoft.com/office/drawing/2014/main" id="{1BE61B13-8111-2C29-CF7F-E9C49D4FE3BB}"/>
              </a:ext>
            </a:extLst>
          </p:cNvPr>
          <p:cNvSpPr>
            <a:spLocks noGrp="1"/>
          </p:cNvSpPr>
          <p:nvPr>
            <p:ph type="title"/>
          </p:nvPr>
        </p:nvSpPr>
        <p:spPr/>
        <p:txBody>
          <a:bodyPr/>
          <a:lstStyle/>
          <a:p>
            <a:r>
              <a:rPr lang="en-US" altLang="zh-CN" dirty="0"/>
              <a:t>Comments</a:t>
            </a:r>
            <a:r>
              <a:rPr lang="zh-CN" altLang="en-US" dirty="0"/>
              <a:t> </a:t>
            </a:r>
            <a:r>
              <a:rPr lang="en-US" altLang="zh-CN" dirty="0"/>
              <a:t>on</a:t>
            </a:r>
            <a:r>
              <a:rPr lang="zh-CN" altLang="en-US" dirty="0"/>
              <a:t> </a:t>
            </a:r>
            <a:r>
              <a:rPr lang="en-US" altLang="zh-CN" dirty="0"/>
              <a:t>layout</a:t>
            </a:r>
            <a:r>
              <a:rPr lang="zh-CN" altLang="en-US" dirty="0"/>
              <a:t> </a:t>
            </a:r>
            <a:endParaRPr lang="en-CN" dirty="0"/>
          </a:p>
        </p:txBody>
      </p:sp>
      <p:sp>
        <p:nvSpPr>
          <p:cNvPr id="4" name="Slide Number Placeholder 3">
            <a:extLst>
              <a:ext uri="{FF2B5EF4-FFF2-40B4-BE49-F238E27FC236}">
                <a16:creationId xmlns:a16="http://schemas.microsoft.com/office/drawing/2014/main" id="{B08114D0-E168-CD5A-B3C1-E325E4B2A51D}"/>
              </a:ext>
            </a:extLst>
          </p:cNvPr>
          <p:cNvSpPr>
            <a:spLocks noGrp="1"/>
          </p:cNvSpPr>
          <p:nvPr>
            <p:ph type="sldNum" sz="quarter" idx="12"/>
          </p:nvPr>
        </p:nvSpPr>
        <p:spPr/>
        <p:txBody>
          <a:bodyPr/>
          <a:lstStyle/>
          <a:p>
            <a:fld id="{F15E9139-A00B-4B2A-98A6-095DC08F1345}" type="slidenum">
              <a:rPr lang="zh-CN" altLang="en-US" smtClean="0"/>
              <a:pPr/>
              <a:t>5</a:t>
            </a:fld>
            <a:endParaRPr lang="zh-CN" altLang="en-US"/>
          </a:p>
        </p:txBody>
      </p:sp>
    </p:spTree>
    <p:extLst>
      <p:ext uri="{BB962C8B-B14F-4D97-AF65-F5344CB8AC3E}">
        <p14:creationId xmlns:p14="http://schemas.microsoft.com/office/powerpoint/2010/main" val="44147621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44692</TotalTime>
  <Words>308</Words>
  <Application>Microsoft Macintosh PowerPoint</Application>
  <PresentationFormat>Widescreen</PresentationFormat>
  <Paragraphs>23</Paragraphs>
  <Slides>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等线</vt:lpstr>
      <vt:lpstr>微软雅黑</vt:lpstr>
      <vt:lpstr>Arial</vt:lpstr>
      <vt:lpstr>Arial Black</vt:lpstr>
      <vt:lpstr>Calibri</vt:lpstr>
      <vt:lpstr>Times New Roman</vt:lpstr>
      <vt:lpstr>Wingdings</vt:lpstr>
      <vt:lpstr>Office 主题</vt:lpstr>
      <vt:lpstr>PowerPoint Presentation</vt:lpstr>
      <vt:lpstr>Timeline </vt:lpstr>
      <vt:lpstr>Review comments</vt:lpstr>
      <vt:lpstr>Comments on electronics </vt:lpstr>
      <vt:lpstr>Comments on layout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vivi</dc:creator>
  <cp:lastModifiedBy>zhijun liang</cp:lastModifiedBy>
  <cp:revision>2100</cp:revision>
  <cp:lastPrinted>2022-11-06T05:19:21Z</cp:lastPrinted>
  <dcterms:created xsi:type="dcterms:W3CDTF">2012-09-04T11:33:36Z</dcterms:created>
  <dcterms:modified xsi:type="dcterms:W3CDTF">2025-06-26T05:59:58Z</dcterms:modified>
</cp:coreProperties>
</file>