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5" r:id="rId3"/>
    <p:sldId id="257" r:id="rId4"/>
    <p:sldId id="259" r:id="rId5"/>
    <p:sldId id="258" r:id="rId6"/>
    <p:sldId id="271" r:id="rId7"/>
    <p:sldId id="274" r:id="rId8"/>
    <p:sldId id="273" r:id="rId9"/>
    <p:sldId id="272" r:id="rId10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FF40FF"/>
    <a:srgbClr val="00F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10"/>
    <p:restoredTop sz="94758"/>
  </p:normalViewPr>
  <p:slideViewPr>
    <p:cSldViewPr snapToGrid="0">
      <p:cViewPr varScale="1">
        <p:scale>
          <a:sx n="188" d="100"/>
          <a:sy n="188" d="100"/>
        </p:scale>
        <p:origin x="7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60C9A-E8D0-849E-12ED-CAB35D9007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FB1722-9BCD-8CBA-BC0A-183238BFFF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C09E78-B603-ECEF-F848-37A9A3A3A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5AD22-F3A7-D64C-8503-F3FF78FB09B5}" type="datetimeFigureOut">
              <a:rPr lang="en-CH" smtClean="0"/>
              <a:t>30.05.25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B39C6-AC47-F067-0835-4C92A33DC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56AB37-FF1B-DA1C-8BC9-2483B96BC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53B4-DDDA-DE44-B86B-845612BC7F8B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265413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5D141-FE8E-60E7-B768-6D651F0C6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E39F10-BF86-C6B6-7332-F4D5995ECF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ACE06D-061B-A7D5-52A1-FC80AA5EA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5AD22-F3A7-D64C-8503-F3FF78FB09B5}" type="datetimeFigureOut">
              <a:rPr lang="en-CH" smtClean="0"/>
              <a:t>30.05.25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B6DD29-1F89-B22D-1EEE-5E4EE425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6E56B-DF67-7EED-C3F4-58E6E92CF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53B4-DDDA-DE44-B86B-845612BC7F8B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263576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FCA736-D46F-598B-8F17-31ADF60751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994737-6052-E2AF-61E6-D0F17EDDE4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A86926-89DE-8FB9-8C74-A46D3F888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5AD22-F3A7-D64C-8503-F3FF78FB09B5}" type="datetimeFigureOut">
              <a:rPr lang="en-CH" smtClean="0"/>
              <a:t>30.05.25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5DECD3-C27C-DECC-5B5F-EFFC593B4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62E694-2A1E-E35F-F8FA-06DFBCDE4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53B4-DDDA-DE44-B86B-845612BC7F8B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103136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12CC2-C7D8-0DC1-A39D-490768BA8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02030-3618-98DB-92A3-BE820C8FD3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FDFCF-E23C-0223-A538-6CF3F2A23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5AD22-F3A7-D64C-8503-F3FF78FB09B5}" type="datetimeFigureOut">
              <a:rPr lang="en-CH" smtClean="0"/>
              <a:t>30.05.25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B926C-5444-6A3E-BEFE-FE5DB3180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94AF4-4E14-5BBF-1D0A-3A0A3D8B9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53B4-DDDA-DE44-B86B-845612BC7F8B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269716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BA820-E6F1-CAA0-CD5B-B630A7BF1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EB4D4B-833F-4161-434B-FB965CC147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71609C-4E9F-8FC9-E133-3EC139DC9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5AD22-F3A7-D64C-8503-F3FF78FB09B5}" type="datetimeFigureOut">
              <a:rPr lang="en-CH" smtClean="0"/>
              <a:t>30.05.25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525D0-0BEE-5CC7-8092-1EA29B65D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97F6CB-804F-A9C8-9F4A-5DD3FC1D6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53B4-DDDA-DE44-B86B-845612BC7F8B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46093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93CB0-1F06-CE99-57F4-EB2154B48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93BA4-7076-0DBF-283E-04D65D1AEC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EEF5BC-3E51-B982-42CA-F26B1141F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7C0B99-E7D6-22EC-A357-776EB2946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5AD22-F3A7-D64C-8503-F3FF78FB09B5}" type="datetimeFigureOut">
              <a:rPr lang="en-CH" smtClean="0"/>
              <a:t>30.05.25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C0D3D4-C6A4-2F08-84D6-DFD192C5C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5DE325-F506-880F-3023-EF6A30316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53B4-DDDA-DE44-B86B-845612BC7F8B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775753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14BDB-4426-1D46-0EBF-74723F4E8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940EB6-A795-AA26-910F-7A1642644F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2FF882-8FC4-C772-1F49-EC20E87B71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76EEE4-F4DA-4BB3-D54B-CDF678CE04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3FB728-E679-88EE-BDF4-FAF9981123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787195-32DF-D7A6-6B8B-692936AA2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5AD22-F3A7-D64C-8503-F3FF78FB09B5}" type="datetimeFigureOut">
              <a:rPr lang="en-CH" smtClean="0"/>
              <a:t>30.05.25</a:t>
            </a:fld>
            <a:endParaRPr lang="en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2F8ADE-06DA-DE38-FD1C-00C67EE3F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E11578-904F-CD4C-E963-BF0C7162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53B4-DDDA-DE44-B86B-845612BC7F8B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695999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36A5F-0680-3C4B-FF44-E0531ABF3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A7F6F0-310D-074B-69CA-A71E836B3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5AD22-F3A7-D64C-8503-F3FF78FB09B5}" type="datetimeFigureOut">
              <a:rPr lang="en-CH" smtClean="0"/>
              <a:t>30.05.25</a:t>
            </a:fld>
            <a:endParaRPr lang="en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88B53-7893-8C52-B16A-4514B1D9F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50F057-F10A-2108-9404-50A37B2A5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53B4-DDDA-DE44-B86B-845612BC7F8B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666443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98182B-3098-3673-0A95-FC9F5C319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5AD22-F3A7-D64C-8503-F3FF78FB09B5}" type="datetimeFigureOut">
              <a:rPr lang="en-CH" smtClean="0"/>
              <a:t>30.05.25</a:t>
            </a:fld>
            <a:endParaRPr lang="en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7E1905-5119-DD9C-2459-8A41D9D40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37E6A2-FA4A-8855-7E91-F50CCB78C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53B4-DDDA-DE44-B86B-845612BC7F8B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860915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E5783-6405-972E-46BA-3CBA1954A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48B09-763B-4FFA-D878-1F93C074B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A95E10-EC3A-52EF-145B-D3094B5BF6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E8E592-F96C-4CD7-4498-1C090B03D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5AD22-F3A7-D64C-8503-F3FF78FB09B5}" type="datetimeFigureOut">
              <a:rPr lang="en-CH" smtClean="0"/>
              <a:t>30.05.25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FA9D1-3493-D744-1FD1-A4CBAB1C3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2973A0-5D72-5F29-8A2F-09A253618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53B4-DDDA-DE44-B86B-845612BC7F8B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811583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401A4-91FD-48DB-0DE2-1A53613F1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10375F-07D2-AC58-2B90-8675591EF4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AD07D5-FD9B-0AAE-FF63-909731104E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6C7664-74A5-8D7C-91C9-8BC027B73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5AD22-F3A7-D64C-8503-F3FF78FB09B5}" type="datetimeFigureOut">
              <a:rPr lang="en-CH" smtClean="0"/>
              <a:t>30.05.25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683AA5-A8D6-9198-A96B-2E4A11E70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8B1C4E-CD54-C5C4-4FE3-B67ED3D5C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53B4-DDDA-DE44-B86B-845612BC7F8B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147186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892A71-9267-33F6-5EC0-99C59157A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636EC1-9A48-B6C9-C2E5-7072869D63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5BB397-1D26-1D41-D00D-B725979811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5AD22-F3A7-D64C-8503-F3FF78FB09B5}" type="datetimeFigureOut">
              <a:rPr lang="en-CH" smtClean="0"/>
              <a:t>30.05.25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63F72D-9B57-D015-D050-3382FEEFA7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41B3B8-699C-9785-DCBA-F0ECFE5EE8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153B4-DDDA-DE44-B86B-845612BC7F8B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723729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00306-B132-DE86-7488-9FEC0D2AB1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55651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rgbClr val="0432FF"/>
                </a:solidFill>
              </a:rPr>
              <a:t>CSNS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&amp;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CSNS-II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beam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instr.</a:t>
            </a:r>
            <a:br>
              <a:rPr lang="en-US" altLang="zh-CN" dirty="0">
                <a:solidFill>
                  <a:srgbClr val="0432FF"/>
                </a:solidFill>
              </a:rPr>
            </a:br>
            <a:br>
              <a:rPr lang="en-US" altLang="zh-CN" dirty="0">
                <a:solidFill>
                  <a:srgbClr val="0432FF"/>
                </a:solidFill>
              </a:rPr>
            </a:br>
            <a:r>
              <a:rPr lang="en-CH" altLang="zh-CN" sz="4800" dirty="0">
                <a:solidFill>
                  <a:srgbClr val="0432FF"/>
                </a:solidFill>
              </a:rPr>
              <a:t>A</a:t>
            </a:r>
            <a:r>
              <a:rPr lang="en-US" altLang="zh-CN" sz="4800" dirty="0">
                <a:solidFill>
                  <a:srgbClr val="0432FF"/>
                </a:solidFill>
              </a:rPr>
              <a:t>pr.</a:t>
            </a:r>
            <a:r>
              <a:rPr lang="zh-CN" altLang="en-US" sz="4800" dirty="0">
                <a:solidFill>
                  <a:srgbClr val="0432FF"/>
                </a:solidFill>
              </a:rPr>
              <a:t> </a:t>
            </a:r>
            <a:r>
              <a:rPr lang="en-US" altLang="zh-CN" sz="4800" dirty="0">
                <a:solidFill>
                  <a:srgbClr val="0432FF"/>
                </a:solidFill>
              </a:rPr>
              <a:t>28</a:t>
            </a:r>
            <a:r>
              <a:rPr lang="zh-CN" altLang="en-US" sz="4800" dirty="0">
                <a:solidFill>
                  <a:srgbClr val="0432FF"/>
                </a:solidFill>
              </a:rPr>
              <a:t> </a:t>
            </a:r>
            <a:r>
              <a:rPr lang="en-US" altLang="zh-CN" sz="4800" dirty="0">
                <a:solidFill>
                  <a:srgbClr val="0432FF"/>
                </a:solidFill>
              </a:rPr>
              <a:t>week</a:t>
            </a:r>
            <a:endParaRPr lang="en-CH" sz="4800" dirty="0">
              <a:solidFill>
                <a:srgbClr val="0432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1B41B4-A3BD-E783-9D3D-57BA8BEF8B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00217"/>
            <a:ext cx="9144000" cy="1655762"/>
          </a:xfrm>
        </p:spPr>
        <p:txBody>
          <a:bodyPr/>
          <a:lstStyle/>
          <a:p>
            <a:endParaRPr lang="en-CH" dirty="0"/>
          </a:p>
          <a:p>
            <a:r>
              <a:rPr lang="en-US" altLang="zh-CN" dirty="0">
                <a:solidFill>
                  <a:srgbClr val="0432FF"/>
                </a:solidFill>
              </a:rPr>
              <a:t>R.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Yang</a:t>
            </a:r>
          </a:p>
        </p:txBody>
      </p:sp>
    </p:spTree>
    <p:extLst>
      <p:ext uri="{BB962C8B-B14F-4D97-AF65-F5344CB8AC3E}">
        <p14:creationId xmlns:p14="http://schemas.microsoft.com/office/powerpoint/2010/main" val="4061152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A08A4-E11E-D33B-1D2E-3EC044B59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202"/>
            <a:ext cx="10515600" cy="1325563"/>
          </a:xfrm>
        </p:spPr>
        <p:txBody>
          <a:bodyPr/>
          <a:lstStyle/>
          <a:p>
            <a:r>
              <a:rPr lang="en-CH" dirty="0"/>
              <a:t>BPM</a:t>
            </a:r>
            <a:r>
              <a:rPr lang="zh-CN" altLang="en-US" dirty="0"/>
              <a:t> </a:t>
            </a:r>
            <a:r>
              <a:rPr lang="en-US" altLang="zh-CN" dirty="0"/>
              <a:t>inside</a:t>
            </a:r>
            <a:r>
              <a:rPr lang="zh-CN" altLang="en-US" dirty="0"/>
              <a:t> </a:t>
            </a:r>
            <a:r>
              <a:rPr lang="en-US" altLang="zh-CN" dirty="0"/>
              <a:t>DTL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01F8A-7215-C574-6DBB-F71779233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815" y="1414889"/>
            <a:ext cx="10515600" cy="713894"/>
          </a:xfrm>
        </p:spPr>
        <p:txBody>
          <a:bodyPr>
            <a:normAutofit fontScale="85000" lnSpcReduction="10000"/>
          </a:bodyPr>
          <a:lstStyle/>
          <a:p>
            <a:r>
              <a:rPr lang="en-US" altLang="zh-CN" sz="2400" dirty="0"/>
              <a:t>BPM</a:t>
            </a:r>
            <a:r>
              <a:rPr lang="zh-CN" altLang="en-US" sz="2400" dirty="0"/>
              <a:t> </a:t>
            </a:r>
            <a:r>
              <a:rPr lang="en-US" altLang="zh-CN" sz="2400" dirty="0"/>
              <a:t>inside</a:t>
            </a:r>
            <a:r>
              <a:rPr lang="zh-CN" altLang="en-US" sz="2400" dirty="0"/>
              <a:t> </a:t>
            </a:r>
            <a:r>
              <a:rPr lang="en-US" altLang="zh-CN" sz="2400" dirty="0"/>
              <a:t>DTL</a:t>
            </a:r>
            <a:r>
              <a:rPr lang="zh-CN" altLang="en-US" sz="2400" dirty="0"/>
              <a:t> </a:t>
            </a:r>
            <a:r>
              <a:rPr lang="en-US" altLang="zh-CN" sz="2400" dirty="0"/>
              <a:t>might</a:t>
            </a:r>
            <a:r>
              <a:rPr lang="zh-CN" altLang="en-US" sz="2400" dirty="0"/>
              <a:t> </a:t>
            </a:r>
            <a:r>
              <a:rPr lang="en-US" altLang="zh-CN" sz="2400" dirty="0"/>
              <a:t>be</a:t>
            </a:r>
            <a:r>
              <a:rPr lang="zh-CN" altLang="en-US" sz="2400" dirty="0"/>
              <a:t> </a:t>
            </a:r>
            <a:r>
              <a:rPr lang="en-US" altLang="zh-CN" sz="2400" dirty="0"/>
              <a:t>needed</a:t>
            </a:r>
            <a:r>
              <a:rPr lang="zh-CN" altLang="en-US" sz="2400" dirty="0"/>
              <a:t> </a:t>
            </a:r>
            <a:r>
              <a:rPr lang="en-US" altLang="zh-CN" sz="2400" dirty="0"/>
              <a:t>for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neutron</a:t>
            </a:r>
            <a:r>
              <a:rPr lang="zh-CN" altLang="en-US" sz="2400" dirty="0"/>
              <a:t> </a:t>
            </a:r>
            <a:r>
              <a:rPr lang="en-US" altLang="zh-CN" sz="2400" dirty="0"/>
              <a:t>source</a:t>
            </a:r>
            <a:r>
              <a:rPr lang="zh-CN" altLang="en-US" sz="2400" dirty="0"/>
              <a:t> </a:t>
            </a:r>
            <a:r>
              <a:rPr lang="en-US" altLang="zh-CN" sz="2400" dirty="0"/>
              <a:t>in</a:t>
            </a:r>
            <a:r>
              <a:rPr lang="zh-CN" altLang="en-US" sz="2400" dirty="0"/>
              <a:t> </a:t>
            </a:r>
            <a:r>
              <a:rPr lang="en-US" altLang="zh-CN" sz="2400" dirty="0"/>
              <a:t>Suzhou</a:t>
            </a:r>
            <a:r>
              <a:rPr lang="zh-CN" altLang="en-US" sz="2400" dirty="0"/>
              <a:t> </a:t>
            </a:r>
            <a:r>
              <a:rPr lang="en-US" altLang="zh-CN" sz="2400" dirty="0"/>
              <a:t>(May</a:t>
            </a:r>
            <a:r>
              <a:rPr lang="zh-CN" altLang="en-US" sz="2400" dirty="0"/>
              <a:t> </a:t>
            </a:r>
            <a:r>
              <a:rPr lang="en-US" altLang="zh-CN" sz="2400" dirty="0"/>
              <a:t>13,</a:t>
            </a:r>
            <a:r>
              <a:rPr lang="zh-CN" altLang="en-US" sz="2400" dirty="0"/>
              <a:t> </a:t>
            </a:r>
            <a:r>
              <a:rPr lang="en-US" altLang="zh-CN" sz="2400" dirty="0"/>
              <a:t>2025,</a:t>
            </a:r>
            <a:r>
              <a:rPr lang="zh-CN" altLang="en-US" sz="2400" dirty="0"/>
              <a:t> </a:t>
            </a:r>
            <a:r>
              <a:rPr lang="en-US" altLang="zh-CN" sz="2400" dirty="0"/>
              <a:t>Jun</a:t>
            </a:r>
            <a:r>
              <a:rPr lang="zh-CN" altLang="en-US" sz="2400" dirty="0"/>
              <a:t> </a:t>
            </a:r>
            <a:r>
              <a:rPr lang="en-US" altLang="zh-CN" sz="2400" dirty="0"/>
              <a:t>Peng)</a:t>
            </a:r>
          </a:p>
          <a:p>
            <a:r>
              <a:rPr lang="en-US" altLang="zh-CN" sz="2400" dirty="0"/>
              <a:t>Prototype</a:t>
            </a:r>
            <a:r>
              <a:rPr lang="zh-CN" altLang="en-US" sz="2400" dirty="0"/>
              <a:t> </a:t>
            </a:r>
            <a:r>
              <a:rPr lang="en-US" altLang="zh-CN" sz="2400" dirty="0"/>
              <a:t>R&amp;D</a:t>
            </a:r>
            <a:r>
              <a:rPr lang="zh-CN" altLang="en-US" sz="2400" dirty="0"/>
              <a:t> </a:t>
            </a:r>
            <a:r>
              <a:rPr lang="en-US" altLang="zh-CN" sz="2400" dirty="0"/>
              <a:t>should</a:t>
            </a:r>
            <a:r>
              <a:rPr lang="zh-CN" altLang="en-US" sz="2400" dirty="0"/>
              <a:t> </a:t>
            </a:r>
            <a:r>
              <a:rPr lang="en-US" altLang="zh-CN" sz="2400" dirty="0"/>
              <a:t>be</a:t>
            </a:r>
            <a:r>
              <a:rPr lang="zh-CN" altLang="en-US" sz="2400" dirty="0"/>
              <a:t> </a:t>
            </a:r>
            <a:r>
              <a:rPr lang="en-US" altLang="zh-CN" sz="2400" dirty="0"/>
              <a:t>launched</a:t>
            </a:r>
            <a:r>
              <a:rPr lang="zh-CN" altLang="en-US" sz="2400" dirty="0"/>
              <a:t> </a:t>
            </a:r>
            <a:r>
              <a:rPr lang="en-US" altLang="zh-CN" sz="2400" dirty="0"/>
              <a:t>in</a:t>
            </a:r>
            <a:r>
              <a:rPr lang="zh-CN" altLang="en-US" sz="2400" dirty="0"/>
              <a:t> </a:t>
            </a:r>
            <a:r>
              <a:rPr lang="en-US" altLang="zh-CN" sz="2400" dirty="0"/>
              <a:t>2025-2026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027867-7832-B8F1-9406-D372DC4717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06"/>
          <a:stretch/>
        </p:blipFill>
        <p:spPr>
          <a:xfrm>
            <a:off x="6339840" y="2477345"/>
            <a:ext cx="4579621" cy="19044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1FF3C9-E627-56CC-C7EB-B8F678060B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260" y="4541539"/>
            <a:ext cx="1784414" cy="13602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A7E1A6-623E-D688-2161-957A8CFA0280}"/>
              </a:ext>
            </a:extLst>
          </p:cNvPr>
          <p:cNvSpPr txBox="1"/>
          <p:nvPr/>
        </p:nvSpPr>
        <p:spPr>
          <a:xfrm>
            <a:off x="8248714" y="4816072"/>
            <a:ext cx="383370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1600" dirty="0"/>
              <a:t>The vacuum pipe and the inner conductor</a:t>
            </a:r>
            <a:r>
              <a:rPr lang="zh-CN" altLang="en-US" sz="1600" dirty="0"/>
              <a:t> </a:t>
            </a:r>
            <a:r>
              <a:rPr lang="en-CH" sz="1600" dirty="0"/>
              <a:t>were aligned mechanically by using an alignment pin.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FD3534-1CF4-5775-92A6-6E452B3BBE0A}"/>
              </a:ext>
            </a:extLst>
          </p:cNvPr>
          <p:cNvSpPr txBox="1"/>
          <p:nvPr/>
        </p:nvSpPr>
        <p:spPr>
          <a:xfrm>
            <a:off x="6034193" y="2128783"/>
            <a:ext cx="5227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C00000"/>
                </a:solidFill>
              </a:rPr>
              <a:t>BPM</a:t>
            </a:r>
            <a:r>
              <a:rPr lang="zh-CN" altLang="en-US" sz="1600" dirty="0">
                <a:solidFill>
                  <a:srgbClr val="C00000"/>
                </a:solidFill>
              </a:rPr>
              <a:t> </a:t>
            </a:r>
            <a:r>
              <a:rPr lang="en-US" altLang="zh-CN" sz="1600" dirty="0">
                <a:solidFill>
                  <a:srgbClr val="C00000"/>
                </a:solidFill>
              </a:rPr>
              <a:t>body</a:t>
            </a:r>
            <a:r>
              <a:rPr lang="zh-CN" altLang="en-US" sz="1600" dirty="0">
                <a:solidFill>
                  <a:srgbClr val="C00000"/>
                </a:solidFill>
              </a:rPr>
              <a:t> </a:t>
            </a:r>
            <a:r>
              <a:rPr lang="en-US" altLang="zh-CN" sz="1600" dirty="0">
                <a:solidFill>
                  <a:srgbClr val="C00000"/>
                </a:solidFill>
              </a:rPr>
              <a:t>in</a:t>
            </a:r>
            <a:r>
              <a:rPr lang="zh-CN" altLang="en-US" sz="1600" dirty="0">
                <a:solidFill>
                  <a:srgbClr val="C00000"/>
                </a:solidFill>
              </a:rPr>
              <a:t> </a:t>
            </a:r>
            <a:r>
              <a:rPr lang="en-US" altLang="zh-CN" sz="1600" dirty="0">
                <a:solidFill>
                  <a:srgbClr val="C00000"/>
                </a:solidFill>
              </a:rPr>
              <a:t>between</a:t>
            </a:r>
            <a:r>
              <a:rPr lang="zh-CN" altLang="en-US" sz="1600" dirty="0">
                <a:solidFill>
                  <a:srgbClr val="C00000"/>
                </a:solidFill>
              </a:rPr>
              <a:t> </a:t>
            </a:r>
            <a:r>
              <a:rPr lang="en-US" altLang="zh-CN" sz="1600" dirty="0">
                <a:solidFill>
                  <a:srgbClr val="C00000"/>
                </a:solidFill>
              </a:rPr>
              <a:t>drift</a:t>
            </a:r>
            <a:r>
              <a:rPr lang="zh-CN" altLang="en-US" sz="1600" dirty="0">
                <a:solidFill>
                  <a:srgbClr val="C00000"/>
                </a:solidFill>
              </a:rPr>
              <a:t> </a:t>
            </a:r>
            <a:r>
              <a:rPr lang="en-US" altLang="zh-CN" sz="1600" dirty="0" err="1">
                <a:solidFill>
                  <a:srgbClr val="C00000"/>
                </a:solidFill>
              </a:rPr>
              <a:t>tubes@PEFP</a:t>
            </a:r>
            <a:r>
              <a:rPr lang="zh-CN" altLang="en-US" sz="1600" dirty="0">
                <a:solidFill>
                  <a:srgbClr val="C00000"/>
                </a:solidFill>
              </a:rPr>
              <a:t> </a:t>
            </a:r>
            <a:r>
              <a:rPr lang="en-US" altLang="zh-CN" sz="1600" dirty="0">
                <a:solidFill>
                  <a:srgbClr val="C00000"/>
                </a:solidFill>
              </a:rPr>
              <a:t>LINAC,</a:t>
            </a:r>
            <a:r>
              <a:rPr lang="zh-CN" altLang="en-US" sz="1600" dirty="0">
                <a:solidFill>
                  <a:srgbClr val="C00000"/>
                </a:solidFill>
              </a:rPr>
              <a:t> </a:t>
            </a:r>
            <a:r>
              <a:rPr lang="en-US" altLang="zh-CN" sz="1600" dirty="0">
                <a:solidFill>
                  <a:srgbClr val="C00000"/>
                </a:solidFill>
              </a:rPr>
              <a:t>Korea</a:t>
            </a:r>
            <a:endParaRPr lang="en-CH" sz="1600" dirty="0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E74EE9-EEE8-1667-2F55-9401A2774F5E}"/>
              </a:ext>
            </a:extLst>
          </p:cNvPr>
          <p:cNvSpPr txBox="1"/>
          <p:nvPr/>
        </p:nvSpPr>
        <p:spPr>
          <a:xfrm>
            <a:off x="6469380" y="6117310"/>
            <a:ext cx="4579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[2]</a:t>
            </a:r>
            <a:r>
              <a:rPr lang="zh-CN" altLang="en-US" sz="1400" dirty="0"/>
              <a:t> </a:t>
            </a:r>
            <a:r>
              <a:rPr lang="en-US" altLang="zh-CN" sz="1400" dirty="0"/>
              <a:t>H.</a:t>
            </a:r>
            <a:r>
              <a:rPr lang="zh-CN" altLang="en-US" sz="1400" dirty="0"/>
              <a:t> </a:t>
            </a:r>
            <a:r>
              <a:rPr lang="en-US" altLang="zh-CN" sz="1400" dirty="0"/>
              <a:t>Kwon</a:t>
            </a:r>
            <a:r>
              <a:rPr lang="zh-CN" altLang="en-US" sz="1400" dirty="0"/>
              <a:t> </a:t>
            </a:r>
            <a:r>
              <a:rPr lang="en-US" altLang="zh-CN" sz="1400" dirty="0"/>
              <a:t>et</a:t>
            </a:r>
            <a:r>
              <a:rPr lang="zh-CN" altLang="en-US" sz="1400" dirty="0"/>
              <a:t> </a:t>
            </a:r>
            <a:r>
              <a:rPr lang="en-US" altLang="zh-CN" sz="1400" dirty="0"/>
              <a:t>al.,</a:t>
            </a:r>
            <a:r>
              <a:rPr lang="zh-CN" altLang="en-US" sz="1400" dirty="0"/>
              <a:t> </a:t>
            </a:r>
            <a:r>
              <a:rPr lang="en-US" altLang="zh-CN" sz="1400" dirty="0"/>
              <a:t>NET</a:t>
            </a:r>
            <a:r>
              <a:rPr lang="zh-CN" altLang="en-US" sz="1400" dirty="0"/>
              <a:t> </a:t>
            </a:r>
            <a:r>
              <a:rPr lang="en-US" altLang="zh-CN" sz="1400" dirty="0"/>
              <a:t>45:4,</a:t>
            </a:r>
            <a:r>
              <a:rPr lang="zh-CN" altLang="en-US" sz="1400" dirty="0"/>
              <a:t> </a:t>
            </a:r>
            <a:r>
              <a:rPr lang="en-US" altLang="zh-CN" sz="1400" dirty="0"/>
              <a:t>2013</a:t>
            </a:r>
            <a:endParaRPr lang="en-CH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E578D2-0394-8960-65AD-070C2AFEB5D6}"/>
              </a:ext>
            </a:extLst>
          </p:cNvPr>
          <p:cNvSpPr txBox="1"/>
          <p:nvPr/>
        </p:nvSpPr>
        <p:spPr>
          <a:xfrm>
            <a:off x="685800" y="5047712"/>
            <a:ext cx="517906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H" sz="1600" dirty="0">
                <a:solidFill>
                  <a:srgbClr val="0432FF"/>
                </a:solidFill>
              </a:rPr>
              <a:t>placing the BPPM gap near the DT center</a:t>
            </a:r>
            <a:r>
              <a:rPr lang="zh-CN" altLang="en-US" sz="1600" dirty="0">
                <a:solidFill>
                  <a:srgbClr val="0432FF"/>
                </a:solidFill>
              </a:rPr>
              <a:t> </a:t>
            </a:r>
            <a:r>
              <a:rPr lang="en-CH" sz="1600" dirty="0">
                <a:solidFill>
                  <a:srgbClr val="0432FF"/>
                </a:solidFill>
              </a:rPr>
              <a:t>reduces the RF-induced signal significantly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0432FF"/>
                </a:solidFill>
              </a:rPr>
              <a:t>Signal</a:t>
            </a:r>
            <a:r>
              <a:rPr lang="zh-CN" altLang="en-US" sz="1600" dirty="0">
                <a:solidFill>
                  <a:srgbClr val="0432FF"/>
                </a:solidFill>
              </a:rPr>
              <a:t> </a:t>
            </a:r>
            <a:r>
              <a:rPr lang="en-US" altLang="zh-CN" sz="1600" dirty="0">
                <a:solidFill>
                  <a:srgbClr val="0432FF"/>
                </a:solidFill>
              </a:rPr>
              <a:t>processing</a:t>
            </a:r>
            <a:r>
              <a:rPr lang="zh-CN" altLang="en-US" sz="1600" dirty="0">
                <a:solidFill>
                  <a:srgbClr val="0432FF"/>
                </a:solidFill>
              </a:rPr>
              <a:t> </a:t>
            </a:r>
            <a:r>
              <a:rPr lang="en-US" altLang="zh-CN" sz="1600" dirty="0">
                <a:solidFill>
                  <a:srgbClr val="0432FF"/>
                </a:solidFill>
              </a:rPr>
              <a:t>at</a:t>
            </a:r>
            <a:r>
              <a:rPr lang="zh-CN" altLang="en-US" sz="1600" dirty="0">
                <a:solidFill>
                  <a:srgbClr val="0432FF"/>
                </a:solidFill>
              </a:rPr>
              <a:t> </a:t>
            </a:r>
            <a:r>
              <a:rPr lang="en-US" altLang="zh-CN" sz="1600" dirty="0">
                <a:solidFill>
                  <a:srgbClr val="0432FF"/>
                </a:solidFill>
              </a:rPr>
              <a:t>2</a:t>
            </a:r>
            <a:r>
              <a:rPr lang="zh-CN" altLang="en-US" sz="1600" dirty="0">
                <a:solidFill>
                  <a:srgbClr val="0432FF"/>
                </a:solidFill>
              </a:rPr>
              <a:t>*</a:t>
            </a:r>
            <a:r>
              <a:rPr lang="en-US" altLang="zh-CN" sz="1600" dirty="0" err="1">
                <a:solidFill>
                  <a:srgbClr val="0432FF"/>
                </a:solidFill>
              </a:rPr>
              <a:t>f_RF</a:t>
            </a:r>
            <a:r>
              <a:rPr lang="zh-CN" altLang="en-US" sz="1600" dirty="0">
                <a:solidFill>
                  <a:srgbClr val="0432FF"/>
                </a:solidFill>
              </a:rPr>
              <a:t> </a:t>
            </a:r>
            <a:r>
              <a:rPr lang="en-US" altLang="zh-CN" sz="1600" dirty="0">
                <a:solidFill>
                  <a:srgbClr val="0432FF"/>
                </a:solidFill>
              </a:rPr>
              <a:t>to</a:t>
            </a:r>
            <a:r>
              <a:rPr lang="zh-CN" altLang="en-US" sz="1600" dirty="0">
                <a:solidFill>
                  <a:srgbClr val="0432FF"/>
                </a:solidFill>
              </a:rPr>
              <a:t> </a:t>
            </a:r>
            <a:r>
              <a:rPr lang="en-US" altLang="zh-CN" sz="1600" dirty="0">
                <a:solidFill>
                  <a:srgbClr val="0432FF"/>
                </a:solidFill>
              </a:rPr>
              <a:t>avoid</a:t>
            </a:r>
            <a:r>
              <a:rPr lang="zh-CN" altLang="en-US" sz="1600" dirty="0">
                <a:solidFill>
                  <a:srgbClr val="0432FF"/>
                </a:solidFill>
              </a:rPr>
              <a:t> </a:t>
            </a:r>
            <a:r>
              <a:rPr lang="en-US" altLang="zh-CN" sz="1600" dirty="0">
                <a:solidFill>
                  <a:srgbClr val="0432FF"/>
                </a:solidFill>
              </a:rPr>
              <a:t>RF</a:t>
            </a:r>
            <a:r>
              <a:rPr lang="zh-CN" altLang="en-US" sz="1600" dirty="0">
                <a:solidFill>
                  <a:srgbClr val="0432FF"/>
                </a:solidFill>
              </a:rPr>
              <a:t> </a:t>
            </a:r>
            <a:r>
              <a:rPr lang="en-US" altLang="zh-CN" sz="1600" dirty="0">
                <a:solidFill>
                  <a:srgbClr val="0432FF"/>
                </a:solidFill>
              </a:rPr>
              <a:t>induced</a:t>
            </a:r>
            <a:r>
              <a:rPr lang="zh-CN" altLang="en-US" sz="1600" dirty="0">
                <a:solidFill>
                  <a:srgbClr val="0432FF"/>
                </a:solidFill>
              </a:rPr>
              <a:t> </a:t>
            </a:r>
            <a:r>
              <a:rPr lang="en-US" altLang="zh-CN" sz="1600" dirty="0">
                <a:solidFill>
                  <a:srgbClr val="0432FF"/>
                </a:solidFill>
              </a:rPr>
              <a:t>interference</a:t>
            </a:r>
            <a:r>
              <a:rPr lang="zh-CN" altLang="en-US" sz="1600" dirty="0">
                <a:solidFill>
                  <a:srgbClr val="0432FF"/>
                </a:solidFill>
              </a:rPr>
              <a:t> </a:t>
            </a:r>
            <a:r>
              <a:rPr lang="en-US" altLang="zh-CN" sz="1600" dirty="0">
                <a:solidFill>
                  <a:srgbClr val="0432FF"/>
                </a:solidFill>
              </a:rPr>
              <a:t>at</a:t>
            </a:r>
            <a:r>
              <a:rPr lang="zh-CN" altLang="en-US" sz="1600" dirty="0">
                <a:solidFill>
                  <a:srgbClr val="0432FF"/>
                </a:solidFill>
              </a:rPr>
              <a:t> </a:t>
            </a:r>
            <a:r>
              <a:rPr lang="en-US" altLang="zh-CN" sz="1600" dirty="0" err="1">
                <a:solidFill>
                  <a:srgbClr val="0432FF"/>
                </a:solidFill>
              </a:rPr>
              <a:t>f_RF</a:t>
            </a:r>
            <a:endParaRPr lang="en-CH" sz="1600" dirty="0">
              <a:solidFill>
                <a:srgbClr val="0432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ECCCC1-A659-BB5E-292F-B381DA364072}"/>
              </a:ext>
            </a:extLst>
          </p:cNvPr>
          <p:cNvSpPr txBox="1"/>
          <p:nvPr/>
        </p:nvSpPr>
        <p:spPr>
          <a:xfrm>
            <a:off x="685800" y="6202680"/>
            <a:ext cx="4579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[1]</a:t>
            </a:r>
            <a:r>
              <a:rPr lang="zh-CN" altLang="en-US" sz="1400" dirty="0"/>
              <a:t> </a:t>
            </a:r>
            <a:r>
              <a:rPr lang="en-US" altLang="zh-CN" sz="1400" dirty="0"/>
              <a:t>J.</a:t>
            </a:r>
            <a:r>
              <a:rPr lang="zh-CN" altLang="en-US" sz="1400" dirty="0"/>
              <a:t> </a:t>
            </a:r>
            <a:r>
              <a:rPr lang="en-US" altLang="zh-CN" sz="1400" dirty="0"/>
              <a:t>Power</a:t>
            </a:r>
            <a:r>
              <a:rPr lang="zh-CN" altLang="en-US" sz="1400" dirty="0"/>
              <a:t> </a:t>
            </a:r>
            <a:r>
              <a:rPr lang="en-US" altLang="zh-CN" sz="1400" dirty="0"/>
              <a:t>et</a:t>
            </a:r>
            <a:r>
              <a:rPr lang="zh-CN" altLang="en-US" sz="1400" dirty="0"/>
              <a:t> </a:t>
            </a:r>
            <a:r>
              <a:rPr lang="en-US" altLang="zh-CN" sz="1400" dirty="0"/>
              <a:t>al.,</a:t>
            </a:r>
            <a:r>
              <a:rPr lang="zh-CN" altLang="en-US" sz="1400" dirty="0"/>
              <a:t> </a:t>
            </a:r>
            <a:r>
              <a:rPr lang="en-US" altLang="zh-CN" sz="1400" dirty="0"/>
              <a:t>BPPM</a:t>
            </a:r>
            <a:r>
              <a:rPr lang="zh-CN" altLang="en-US" sz="1400" dirty="0"/>
              <a:t> </a:t>
            </a:r>
            <a:r>
              <a:rPr lang="en-US" altLang="zh-CN" sz="1400" dirty="0"/>
              <a:t>for</a:t>
            </a:r>
            <a:r>
              <a:rPr lang="zh-CN" altLang="en-US" sz="1400" dirty="0"/>
              <a:t> </a:t>
            </a:r>
            <a:r>
              <a:rPr lang="en-US" altLang="zh-CN" sz="1400" dirty="0"/>
              <a:t>SNS</a:t>
            </a:r>
            <a:r>
              <a:rPr lang="zh-CN" altLang="en-US" sz="1400" dirty="0"/>
              <a:t> </a:t>
            </a:r>
            <a:r>
              <a:rPr lang="en-US" altLang="zh-CN" sz="1400" dirty="0"/>
              <a:t>LINAC,</a:t>
            </a:r>
            <a:r>
              <a:rPr lang="zh-CN" altLang="en-US" sz="1400" dirty="0"/>
              <a:t> </a:t>
            </a:r>
            <a:r>
              <a:rPr lang="en-US" altLang="zh-CN" sz="1400" dirty="0"/>
              <a:t>PAC2001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B298832-752D-30B6-D58E-62715F2964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2702942"/>
            <a:ext cx="2000250" cy="21399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0071FBB-750F-AB31-2186-34533ED5243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7307"/>
          <a:stretch/>
        </p:blipFill>
        <p:spPr>
          <a:xfrm>
            <a:off x="2686050" y="3261360"/>
            <a:ext cx="3178810" cy="92430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CB4BC68-8097-BB36-A9DB-BCAA83F63515}"/>
              </a:ext>
            </a:extLst>
          </p:cNvPr>
          <p:cNvSpPr txBox="1"/>
          <p:nvPr/>
        </p:nvSpPr>
        <p:spPr>
          <a:xfrm>
            <a:off x="685800" y="2256930"/>
            <a:ext cx="5227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C00000"/>
                </a:solidFill>
              </a:rPr>
              <a:t>BPM</a:t>
            </a:r>
            <a:r>
              <a:rPr lang="zh-CN" altLang="en-US" sz="1600" dirty="0">
                <a:solidFill>
                  <a:srgbClr val="C00000"/>
                </a:solidFill>
              </a:rPr>
              <a:t> </a:t>
            </a:r>
            <a:r>
              <a:rPr lang="en-US" altLang="zh-CN" sz="1600" dirty="0">
                <a:solidFill>
                  <a:srgbClr val="C00000"/>
                </a:solidFill>
              </a:rPr>
              <a:t>inside</a:t>
            </a:r>
            <a:r>
              <a:rPr lang="zh-CN" altLang="en-US" sz="1600" dirty="0">
                <a:solidFill>
                  <a:srgbClr val="C00000"/>
                </a:solidFill>
              </a:rPr>
              <a:t> </a:t>
            </a:r>
            <a:r>
              <a:rPr lang="en-US" altLang="zh-CN" sz="1600" dirty="0">
                <a:solidFill>
                  <a:srgbClr val="C00000"/>
                </a:solidFill>
              </a:rPr>
              <a:t>drift</a:t>
            </a:r>
            <a:r>
              <a:rPr lang="zh-CN" altLang="en-US" sz="1600" dirty="0">
                <a:solidFill>
                  <a:srgbClr val="C00000"/>
                </a:solidFill>
              </a:rPr>
              <a:t> </a:t>
            </a:r>
            <a:r>
              <a:rPr lang="en-US" altLang="zh-CN" sz="1600" dirty="0" err="1">
                <a:solidFill>
                  <a:srgbClr val="C00000"/>
                </a:solidFill>
              </a:rPr>
              <a:t>tubes@SNS</a:t>
            </a:r>
            <a:endParaRPr lang="en-CH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107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0DFAE-B1B0-9E3B-BA43-12FA789B1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CSNS</a:t>
            </a:r>
            <a:r>
              <a:rPr lang="zh-CN" altLang="en-US" dirty="0"/>
              <a:t> </a:t>
            </a:r>
            <a:r>
              <a:rPr lang="en-US" altLang="zh-CN" dirty="0"/>
              <a:t>instr.</a:t>
            </a:r>
            <a:r>
              <a:rPr lang="zh-CN" altLang="en-US" dirty="0"/>
              <a:t> </a:t>
            </a:r>
            <a:r>
              <a:rPr lang="en-US" altLang="zh-CN" dirty="0"/>
              <a:t>(2025)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2F7AC-EC68-99ED-C31B-B520A1A44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75175"/>
          </a:xfrm>
        </p:spPr>
        <p:txBody>
          <a:bodyPr>
            <a:normAutofit/>
          </a:bodyPr>
          <a:lstStyle/>
          <a:p>
            <a:r>
              <a:rPr lang="en-US" altLang="zh-CN" dirty="0"/>
              <a:t>Injection</a:t>
            </a:r>
          </a:p>
          <a:p>
            <a:pPr lvl="1"/>
            <a:r>
              <a:rPr lang="en-US" altLang="zh-CN" dirty="0"/>
              <a:t>BCT</a:t>
            </a:r>
            <a:r>
              <a:rPr lang="zh-CN" altLang="en-US" dirty="0"/>
              <a:t> </a:t>
            </a:r>
            <a:r>
              <a:rPr lang="en-US" altLang="zh-CN" dirty="0"/>
              <a:t>(</a:t>
            </a:r>
            <a:r>
              <a:rPr lang="en-US" altLang="zh-CN" dirty="0">
                <a:solidFill>
                  <a:srgbClr val="00B050"/>
                </a:solidFill>
              </a:rPr>
              <a:t>W.</a:t>
            </a:r>
            <a:r>
              <a:rPr lang="zh-CN" altLang="en-US" dirty="0">
                <a:solidFill>
                  <a:srgbClr val="00B050"/>
                </a:solidFill>
              </a:rPr>
              <a:t> </a:t>
            </a:r>
            <a:r>
              <a:rPr lang="en-US" altLang="zh-CN" dirty="0">
                <a:solidFill>
                  <a:srgbClr val="00B050"/>
                </a:solidFill>
              </a:rPr>
              <a:t>Huang:</a:t>
            </a:r>
            <a:r>
              <a:rPr lang="zh-CN" altLang="en-US" dirty="0">
                <a:solidFill>
                  <a:srgbClr val="00B050"/>
                </a:solidFill>
              </a:rPr>
              <a:t> </a:t>
            </a:r>
            <a:r>
              <a:rPr lang="en-CH" altLang="zh-CN" dirty="0">
                <a:solidFill>
                  <a:srgbClr val="00B050"/>
                </a:solidFill>
              </a:rPr>
              <a:t>detector</a:t>
            </a:r>
            <a:r>
              <a:rPr lang="zh-CN" altLang="en-US" dirty="0">
                <a:solidFill>
                  <a:srgbClr val="00B050"/>
                </a:solidFill>
              </a:rPr>
              <a:t> </a:t>
            </a:r>
            <a:r>
              <a:rPr lang="en-US" altLang="zh-CN" dirty="0">
                <a:solidFill>
                  <a:srgbClr val="00B050"/>
                </a:solidFill>
              </a:rPr>
              <a:t>arrived,</a:t>
            </a:r>
            <a:r>
              <a:rPr lang="zh-CN" altLang="en-US" dirty="0">
                <a:solidFill>
                  <a:srgbClr val="00B050"/>
                </a:solidFill>
              </a:rPr>
              <a:t> </a:t>
            </a:r>
            <a:r>
              <a:rPr lang="en-US" altLang="zh-CN" dirty="0">
                <a:solidFill>
                  <a:srgbClr val="00B050"/>
                </a:solidFill>
              </a:rPr>
              <a:t>cal.</a:t>
            </a:r>
            <a:r>
              <a:rPr lang="zh-CN" altLang="en-US" dirty="0">
                <a:solidFill>
                  <a:srgbClr val="00B050"/>
                </a:solidFill>
              </a:rPr>
              <a:t> </a:t>
            </a:r>
            <a:r>
              <a:rPr lang="en-US" altLang="zh-CN" dirty="0">
                <a:solidFill>
                  <a:srgbClr val="00B050"/>
                </a:solidFill>
              </a:rPr>
              <a:t>tool</a:t>
            </a:r>
            <a:r>
              <a:rPr lang="zh-CN" altLang="en-US" dirty="0">
                <a:solidFill>
                  <a:srgbClr val="00B050"/>
                </a:solidFill>
              </a:rPr>
              <a:t> </a:t>
            </a:r>
            <a:r>
              <a:rPr lang="en-US" altLang="zh-CN" dirty="0">
                <a:solidFill>
                  <a:srgbClr val="00B050"/>
                </a:solidFill>
              </a:rPr>
              <a:t>ok;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C00000"/>
                </a:solidFill>
              </a:rPr>
              <a:t>R.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 err="1">
                <a:solidFill>
                  <a:srgbClr val="C00000"/>
                </a:solidFill>
              </a:rPr>
              <a:t>Qiu</a:t>
            </a:r>
            <a:r>
              <a:rPr lang="en-US" altLang="zh-CN" dirty="0">
                <a:solidFill>
                  <a:srgbClr val="C00000"/>
                </a:solidFill>
              </a:rPr>
              <a:t>: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preparing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electronics,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X2,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processing</a:t>
            </a:r>
            <a:r>
              <a:rPr lang="en-US" altLang="zh-CN" dirty="0"/>
              <a:t>)</a:t>
            </a:r>
          </a:p>
          <a:p>
            <a:pPr lvl="1"/>
            <a:r>
              <a:rPr lang="en-US" altLang="zh-CN" dirty="0"/>
              <a:t>MWS</a:t>
            </a:r>
            <a:r>
              <a:rPr lang="zh-CN" altLang="en-US" dirty="0"/>
              <a:t> </a:t>
            </a:r>
            <a:r>
              <a:rPr lang="en-US" altLang="zh-CN" dirty="0"/>
              <a:t>(CNT</a:t>
            </a:r>
            <a:r>
              <a:rPr lang="zh-CN" altLang="en-US" dirty="0"/>
              <a:t> </a:t>
            </a:r>
            <a:r>
              <a:rPr lang="en-US" altLang="zh-CN" dirty="0"/>
              <a:t>wire,</a:t>
            </a:r>
            <a:r>
              <a:rPr lang="zh-CN" altLang="en-US" dirty="0"/>
              <a:t> </a:t>
            </a:r>
            <a:r>
              <a:rPr lang="en-US" altLang="zh-CN" dirty="0"/>
              <a:t>detector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weld,</a:t>
            </a:r>
            <a:r>
              <a:rPr lang="zh-CN" altLang="en-US" dirty="0">
                <a:solidFill>
                  <a:srgbClr val="FF40FF"/>
                </a:solidFill>
              </a:rPr>
              <a:t> </a:t>
            </a:r>
            <a:r>
              <a:rPr lang="en-US" altLang="zh-CN" dirty="0">
                <a:solidFill>
                  <a:srgbClr val="FF40FF"/>
                </a:solidFill>
              </a:rPr>
              <a:t>mover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00B050"/>
                </a:solidFill>
              </a:rPr>
              <a:t>analog</a:t>
            </a:r>
            <a:r>
              <a:rPr lang="zh-CN" altLang="en-US" dirty="0">
                <a:solidFill>
                  <a:srgbClr val="00B050"/>
                </a:solidFill>
              </a:rPr>
              <a:t> </a:t>
            </a:r>
            <a:r>
              <a:rPr lang="en-US" altLang="zh-CN" dirty="0">
                <a:solidFill>
                  <a:srgbClr val="00B050"/>
                </a:solidFill>
              </a:rPr>
              <a:t>electronics</a:t>
            </a:r>
            <a:r>
              <a:rPr lang="en-US" altLang="zh-CN" dirty="0"/>
              <a:t>)</a:t>
            </a:r>
          </a:p>
          <a:p>
            <a:pPr lvl="1"/>
            <a:r>
              <a:rPr lang="en-US" altLang="zh-CN" dirty="0"/>
              <a:t>E-Col</a:t>
            </a:r>
            <a:r>
              <a:rPr lang="zh-CN" altLang="en-US" dirty="0"/>
              <a:t> </a:t>
            </a:r>
            <a:r>
              <a:rPr lang="en-US" altLang="zh-CN" dirty="0"/>
              <a:t>(</a:t>
            </a:r>
            <a:r>
              <a:rPr lang="en-US" altLang="zh-CN" dirty="0">
                <a:solidFill>
                  <a:srgbClr val="00B050"/>
                </a:solidFill>
              </a:rPr>
              <a:t>fabricating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C00000"/>
                </a:solidFill>
              </a:rPr>
              <a:t>F.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Li/</a:t>
            </a:r>
            <a:r>
              <a:rPr lang="en-US" altLang="zh-CN" dirty="0" err="1">
                <a:solidFill>
                  <a:srgbClr val="C00000"/>
                </a:solidFill>
              </a:rPr>
              <a:t>R.Qiu</a:t>
            </a:r>
            <a:r>
              <a:rPr lang="en-US" altLang="zh-CN" dirty="0">
                <a:solidFill>
                  <a:srgbClr val="C00000"/>
                </a:solidFill>
              </a:rPr>
              <a:t>: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amplifier/filter(BW=100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kHz)</a:t>
            </a:r>
            <a:r>
              <a:rPr lang="en-US" altLang="zh-CN" dirty="0"/>
              <a:t>)</a:t>
            </a:r>
          </a:p>
          <a:p>
            <a:pPr lvl="1"/>
            <a:r>
              <a:rPr lang="en-US" altLang="zh-CN" dirty="0"/>
              <a:t>BLM</a:t>
            </a:r>
            <a:r>
              <a:rPr lang="zh-CN" altLang="en-US" dirty="0"/>
              <a:t> </a:t>
            </a:r>
            <a:r>
              <a:rPr lang="en-US" altLang="zh-CN" dirty="0"/>
              <a:t>(</a:t>
            </a:r>
            <a:r>
              <a:rPr lang="en-US" altLang="zh-CN" dirty="0">
                <a:solidFill>
                  <a:srgbClr val="00B050"/>
                </a:solidFill>
              </a:rPr>
              <a:t>ready</a:t>
            </a:r>
            <a:r>
              <a:rPr lang="en-US" altLang="zh-CN" dirty="0"/>
              <a:t>)</a:t>
            </a:r>
          </a:p>
          <a:p>
            <a:pPr lvl="1"/>
            <a:r>
              <a:rPr lang="en-US" altLang="zh-CN" dirty="0"/>
              <a:t>Rectangular</a:t>
            </a:r>
            <a:r>
              <a:rPr lang="zh-CN" altLang="en-US" dirty="0"/>
              <a:t> </a:t>
            </a:r>
            <a:r>
              <a:rPr lang="en-US" altLang="zh-CN" dirty="0"/>
              <a:t>BPM</a:t>
            </a:r>
            <a:r>
              <a:rPr lang="zh-CN" altLang="en-US" dirty="0"/>
              <a:t> </a:t>
            </a:r>
            <a:r>
              <a:rPr lang="en-US" altLang="zh-CN" dirty="0"/>
              <a:t>(</a:t>
            </a:r>
            <a:r>
              <a:rPr lang="en-US" altLang="zh-CN" dirty="0">
                <a:solidFill>
                  <a:srgbClr val="00B050"/>
                </a:solidFill>
              </a:rPr>
              <a:t>electrodes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00B050"/>
                </a:solidFill>
              </a:rPr>
              <a:t>CNC</a:t>
            </a:r>
            <a:r>
              <a:rPr lang="zh-CN" altLang="en-US" dirty="0">
                <a:solidFill>
                  <a:srgbClr val="00B050"/>
                </a:solidFill>
              </a:rPr>
              <a:t> </a:t>
            </a:r>
            <a:r>
              <a:rPr lang="en-US" altLang="zh-CN" dirty="0">
                <a:solidFill>
                  <a:srgbClr val="00B050"/>
                </a:solidFill>
              </a:rPr>
              <a:t>machining,</a:t>
            </a:r>
            <a:r>
              <a:rPr lang="zh-CN" altLang="en-US" dirty="0">
                <a:solidFill>
                  <a:srgbClr val="00B05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lead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time: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&lt;6.15</a:t>
            </a:r>
            <a:r>
              <a:rPr lang="en-US" altLang="zh-CN" dirty="0"/>
              <a:t>)</a:t>
            </a:r>
          </a:p>
          <a:p>
            <a:pPr lvl="1"/>
            <a:r>
              <a:rPr lang="en-US" dirty="0"/>
              <a:t>S</a:t>
            </a:r>
            <a:r>
              <a:rPr lang="en-US" altLang="zh-CN" dirty="0"/>
              <a:t>creen</a:t>
            </a:r>
            <a:r>
              <a:rPr lang="zh-CN" altLang="en-US" dirty="0"/>
              <a:t> </a:t>
            </a:r>
            <a:r>
              <a:rPr lang="en-US" altLang="zh-CN" dirty="0"/>
              <a:t>(</a:t>
            </a:r>
            <a:r>
              <a:rPr lang="en-US" altLang="zh-CN" dirty="0">
                <a:solidFill>
                  <a:srgbClr val="0432FF"/>
                </a:solidFill>
              </a:rPr>
              <a:t>welded/check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on-site</a:t>
            </a:r>
            <a:r>
              <a:rPr lang="en-US" altLang="zh-CN" dirty="0">
                <a:solidFill>
                  <a:srgbClr val="C00000"/>
                </a:solidFill>
              </a:rPr>
              <a:t>,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mover!</a:t>
            </a:r>
            <a:r>
              <a:rPr lang="en-US" altLang="zh-CN" dirty="0"/>
              <a:t>)</a:t>
            </a:r>
          </a:p>
          <a:p>
            <a:r>
              <a:rPr lang="en-US" altLang="zh-CN" dirty="0"/>
              <a:t>RABT</a:t>
            </a:r>
          </a:p>
          <a:p>
            <a:pPr lvl="1"/>
            <a:r>
              <a:rPr lang="en-US" altLang="zh-CN" dirty="0"/>
              <a:t>d290</a:t>
            </a:r>
            <a:r>
              <a:rPr lang="zh-CN" altLang="en-US" dirty="0"/>
              <a:t> </a:t>
            </a:r>
            <a:r>
              <a:rPr lang="en-US" altLang="zh-CN" dirty="0"/>
              <a:t>mm</a:t>
            </a:r>
            <a:r>
              <a:rPr lang="zh-CN" altLang="en-US" dirty="0"/>
              <a:t> </a:t>
            </a:r>
            <a:r>
              <a:rPr lang="en-US" altLang="zh-CN" dirty="0"/>
              <a:t>BPM</a:t>
            </a:r>
            <a:r>
              <a:rPr lang="zh-CN" altLang="en-US" dirty="0"/>
              <a:t> </a:t>
            </a:r>
            <a:r>
              <a:rPr lang="en-US" altLang="zh-CN" dirty="0"/>
              <a:t>(R2BPM01):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machined,</a:t>
            </a:r>
            <a:r>
              <a:rPr lang="zh-CN" altLang="en-US" dirty="0"/>
              <a:t> </a:t>
            </a:r>
            <a:r>
              <a:rPr lang="en-US" altLang="zh-CN" dirty="0"/>
              <a:t>lead</a:t>
            </a:r>
            <a:r>
              <a:rPr lang="zh-CN" altLang="en-US" dirty="0"/>
              <a:t> </a:t>
            </a:r>
            <a:r>
              <a:rPr lang="en-US" altLang="zh-CN" dirty="0"/>
              <a:t>time:</a:t>
            </a:r>
            <a:r>
              <a:rPr lang="zh-CN" altLang="en-US" dirty="0"/>
              <a:t> </a:t>
            </a:r>
            <a:r>
              <a:rPr lang="en-US" altLang="zh-CN" dirty="0"/>
              <a:t>July</a:t>
            </a:r>
            <a:r>
              <a:rPr lang="zh-CN" altLang="en-US" dirty="0"/>
              <a:t> </a:t>
            </a:r>
            <a:r>
              <a:rPr lang="en-US" altLang="zh-CN" dirty="0"/>
              <a:t>2025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686473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4907D-44B2-14EE-EE62-097DE0575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CSNS</a:t>
            </a:r>
            <a:r>
              <a:rPr lang="zh-CN" altLang="en-US" dirty="0"/>
              <a:t> </a:t>
            </a:r>
            <a:r>
              <a:rPr lang="en-US" altLang="zh-CN" dirty="0"/>
              <a:t>instr.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36160-A814-DA8C-F022-1A39C596F8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RCS</a:t>
            </a:r>
            <a:r>
              <a:rPr lang="zh-CN" altLang="en-US" dirty="0"/>
              <a:t> </a:t>
            </a:r>
            <a:r>
              <a:rPr lang="en-US" altLang="zh-CN" dirty="0"/>
              <a:t>BPM</a:t>
            </a:r>
            <a:r>
              <a:rPr lang="zh-CN" altLang="en-US" dirty="0"/>
              <a:t> </a:t>
            </a:r>
            <a:endParaRPr lang="en-US" altLang="zh-CN" dirty="0"/>
          </a:p>
          <a:p>
            <a:pPr lvl="1"/>
            <a:r>
              <a:rPr lang="en-US" altLang="zh-CN" dirty="0">
                <a:solidFill>
                  <a:srgbClr val="FF0000"/>
                </a:solidFill>
              </a:rPr>
              <a:t>Re-</a:t>
            </a:r>
            <a:r>
              <a:rPr lang="en-CH" altLang="zh-CN" dirty="0">
                <a:solidFill>
                  <a:srgbClr val="FF0000"/>
                </a:solidFill>
              </a:rPr>
              <a:t>Mapping</a:t>
            </a:r>
            <a:r>
              <a:rPr lang="en-US" altLang="zh-CN" dirty="0">
                <a:solidFill>
                  <a:srgbClr val="FF0000"/>
                </a:solidFill>
              </a:rPr>
              <a:t>;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CST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simulations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(w/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pipe);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electronics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(algorithm)</a:t>
            </a:r>
            <a:endParaRPr lang="en-CH" altLang="zh-CN" dirty="0">
              <a:solidFill>
                <a:srgbClr val="FF0000"/>
              </a:solidFill>
            </a:endParaRPr>
          </a:p>
          <a:p>
            <a:pPr lvl="1"/>
            <a:r>
              <a:rPr lang="en-US" altLang="zh-CN" dirty="0"/>
              <a:t>New</a:t>
            </a:r>
            <a:r>
              <a:rPr lang="zh-CN" altLang="en-US" dirty="0"/>
              <a:t> </a:t>
            </a:r>
            <a:r>
              <a:rPr lang="en-US" altLang="zh-CN" dirty="0"/>
              <a:t>electronics</a:t>
            </a:r>
            <a:r>
              <a:rPr lang="zh-CN" altLang="en-US" dirty="0"/>
              <a:t> </a:t>
            </a:r>
            <a:r>
              <a:rPr lang="en-US" altLang="zh-CN" dirty="0"/>
              <a:t>(PXIe</a:t>
            </a:r>
            <a:r>
              <a:rPr lang="zh-CN" altLang="en-US" dirty="0"/>
              <a:t> </a:t>
            </a:r>
            <a:r>
              <a:rPr lang="en-US" altLang="zh-CN" dirty="0"/>
              <a:t>vs.</a:t>
            </a:r>
            <a:r>
              <a:rPr lang="zh-CN" altLang="en-US" dirty="0"/>
              <a:t> </a:t>
            </a:r>
            <a:r>
              <a:rPr lang="en-US" altLang="zh-CN" dirty="0" err="1"/>
              <a:t>mTCA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b="1" dirty="0">
                <a:solidFill>
                  <a:srgbClr val="C00000"/>
                </a:solidFill>
              </a:rPr>
              <a:t>hurry!</a:t>
            </a:r>
            <a:r>
              <a:rPr lang="en-US" altLang="zh-CN" dirty="0"/>
              <a:t>)</a:t>
            </a:r>
          </a:p>
          <a:p>
            <a:r>
              <a:rPr lang="en-CH" dirty="0"/>
              <a:t>LINAC</a:t>
            </a:r>
            <a:r>
              <a:rPr lang="zh-CN" altLang="en-US" dirty="0"/>
              <a:t> </a:t>
            </a:r>
            <a:r>
              <a:rPr lang="en-US" altLang="zh-CN" dirty="0"/>
              <a:t>BLM</a:t>
            </a:r>
          </a:p>
          <a:p>
            <a:pPr lvl="1"/>
            <a:r>
              <a:rPr lang="en-US" altLang="zh-CN" dirty="0" err="1"/>
              <a:t>icBLM</a:t>
            </a:r>
            <a:r>
              <a:rPr lang="zh-CN" altLang="en-US" dirty="0"/>
              <a:t> </a:t>
            </a:r>
            <a:r>
              <a:rPr lang="en-US" altLang="zh-CN" dirty="0"/>
              <a:t>&amp;</a:t>
            </a:r>
            <a:r>
              <a:rPr lang="zh-CN" altLang="en-US" dirty="0"/>
              <a:t> </a:t>
            </a:r>
            <a:r>
              <a:rPr lang="en-US" altLang="zh-CN" dirty="0"/>
              <a:t>electronics</a:t>
            </a:r>
            <a:r>
              <a:rPr lang="zh-CN" altLang="en-US" dirty="0"/>
              <a:t> </a:t>
            </a:r>
            <a:r>
              <a:rPr lang="en-US" altLang="zh-CN" dirty="0"/>
              <a:t>(specification,</a:t>
            </a:r>
            <a:r>
              <a:rPr lang="zh-CN" altLang="en-US" dirty="0"/>
              <a:t> </a:t>
            </a:r>
            <a:r>
              <a:rPr lang="en-US" altLang="zh-CN" dirty="0"/>
              <a:t>survey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ESS</a:t>
            </a:r>
            <a:r>
              <a:rPr lang="zh-CN" altLang="en-US" dirty="0"/>
              <a:t> </a:t>
            </a:r>
            <a:r>
              <a:rPr lang="en-US" altLang="zh-CN" dirty="0"/>
              <a:t>case)</a:t>
            </a:r>
          </a:p>
          <a:p>
            <a:pPr lvl="1"/>
            <a:r>
              <a:rPr lang="en-US" altLang="zh-CN" dirty="0"/>
              <a:t>DAQ</a:t>
            </a:r>
            <a:r>
              <a:rPr lang="zh-CN" altLang="en-US" dirty="0"/>
              <a:t> </a:t>
            </a:r>
            <a:r>
              <a:rPr lang="en-US" altLang="zh-CN" dirty="0"/>
              <a:t>system</a:t>
            </a:r>
            <a:r>
              <a:rPr lang="zh-CN" altLang="en-US" dirty="0"/>
              <a:t> </a:t>
            </a:r>
            <a:r>
              <a:rPr lang="en-US" altLang="zh-CN" dirty="0"/>
              <a:t>(</a:t>
            </a:r>
            <a:r>
              <a:rPr lang="en-US" altLang="zh-CN" dirty="0" err="1"/>
              <a:t>BI+Control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00B050"/>
                </a:solidFill>
              </a:rPr>
              <a:t>designed</a:t>
            </a:r>
            <a:r>
              <a:rPr lang="en-US" altLang="zh-CN" dirty="0"/>
              <a:t>)</a:t>
            </a:r>
          </a:p>
          <a:p>
            <a:pPr lvl="1"/>
            <a:r>
              <a:rPr lang="en-US" altLang="zh-CN" dirty="0">
                <a:solidFill>
                  <a:srgbClr val="C00000"/>
                </a:solidFill>
              </a:rPr>
              <a:t>Discussion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in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early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May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endParaRPr lang="en-US" altLang="zh-CN" dirty="0">
              <a:solidFill>
                <a:srgbClr val="C00000"/>
              </a:solidFill>
            </a:endParaRPr>
          </a:p>
          <a:p>
            <a:r>
              <a:rPr lang="en-US" altLang="zh-CN" dirty="0"/>
              <a:t>BSM</a:t>
            </a:r>
          </a:p>
          <a:p>
            <a:pPr lvl="1"/>
            <a:r>
              <a:rPr lang="en-US" altLang="zh-CN" dirty="0"/>
              <a:t>Status:</a:t>
            </a:r>
            <a:r>
              <a:rPr lang="zh-CN" altLang="en-US" dirty="0"/>
              <a:t> </a:t>
            </a:r>
            <a:r>
              <a:rPr lang="en-US" altLang="zh-CN" dirty="0"/>
              <a:t>prepare</a:t>
            </a:r>
            <a:r>
              <a:rPr lang="zh-CN" altLang="en-US" dirty="0"/>
              <a:t> </a:t>
            </a:r>
            <a:r>
              <a:rPr lang="en-US" altLang="zh-CN" dirty="0"/>
              <a:t>discussion</a:t>
            </a:r>
            <a:r>
              <a:rPr lang="zh-CN" altLang="en-US" dirty="0"/>
              <a:t> </a:t>
            </a:r>
            <a:r>
              <a:rPr lang="en-US" altLang="zh-CN" dirty="0"/>
              <a:t>meeting</a:t>
            </a:r>
            <a:r>
              <a:rPr lang="zh-CN" altLang="en-US" dirty="0"/>
              <a:t> </a:t>
            </a:r>
            <a:r>
              <a:rPr lang="en-US" altLang="zh-CN" dirty="0"/>
              <a:t>(May</a:t>
            </a:r>
            <a:r>
              <a:rPr lang="zh-CN" altLang="en-US" dirty="0"/>
              <a:t> </a:t>
            </a:r>
            <a:r>
              <a:rPr lang="en-US" altLang="zh-CN" dirty="0"/>
              <a:t>7,</a:t>
            </a:r>
            <a:r>
              <a:rPr lang="zh-CN" altLang="en-US" dirty="0"/>
              <a:t> </a:t>
            </a:r>
            <a:r>
              <a:rPr lang="en-US" altLang="zh-CN" dirty="0"/>
              <a:t>2025)</a:t>
            </a:r>
          </a:p>
          <a:p>
            <a:pPr marL="457200" lvl="1" indent="0">
              <a:buNone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736763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F499F-292A-74E4-47CF-CC34C3A31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CSNS</a:t>
            </a:r>
            <a:r>
              <a:rPr lang="zh-CN" altLang="en-US" dirty="0"/>
              <a:t> </a:t>
            </a:r>
            <a:r>
              <a:rPr lang="en-US" altLang="zh-CN" dirty="0"/>
              <a:t>instr.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A2585-D13B-3253-3DE8-89859FDB7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90485"/>
          </a:xfrm>
        </p:spPr>
        <p:txBody>
          <a:bodyPr>
            <a:normAutofit/>
          </a:bodyPr>
          <a:lstStyle/>
          <a:p>
            <a:r>
              <a:rPr lang="en-US" altLang="zh-CN" dirty="0"/>
              <a:t>LW</a:t>
            </a:r>
            <a:r>
              <a:rPr lang="zh-CN" altLang="en-US" dirty="0"/>
              <a:t> </a:t>
            </a:r>
            <a:r>
              <a:rPr lang="en-US" altLang="zh-CN" dirty="0"/>
              <a:t>prototype</a:t>
            </a:r>
          </a:p>
          <a:p>
            <a:pPr lvl="1"/>
            <a:r>
              <a:rPr lang="en-US" altLang="zh-CN" dirty="0"/>
              <a:t>Prototype-v1</a:t>
            </a:r>
            <a:r>
              <a:rPr lang="zh-CN" altLang="en-US" dirty="0"/>
              <a:t> </a:t>
            </a:r>
            <a:r>
              <a:rPr lang="en-US" altLang="zh-CN" dirty="0"/>
              <a:t>succeeded,</a:t>
            </a:r>
            <a:r>
              <a:rPr lang="zh-CN" altLang="en-US" dirty="0"/>
              <a:t> </a:t>
            </a:r>
            <a:r>
              <a:rPr lang="en-US" altLang="zh-CN" dirty="0"/>
              <a:t>experiments</a:t>
            </a:r>
            <a:r>
              <a:rPr lang="zh-CN" altLang="en-US" dirty="0"/>
              <a:t> </a:t>
            </a:r>
            <a:r>
              <a:rPr lang="en-US" altLang="zh-CN" dirty="0"/>
              <a:t>almost</a:t>
            </a:r>
            <a:r>
              <a:rPr lang="zh-CN" altLang="en-US" dirty="0"/>
              <a:t> </a:t>
            </a:r>
            <a:r>
              <a:rPr lang="en-US" altLang="zh-CN" dirty="0"/>
              <a:t>finished</a:t>
            </a:r>
          </a:p>
          <a:p>
            <a:pPr lvl="1"/>
            <a:r>
              <a:rPr lang="en-US" altLang="zh-CN" dirty="0"/>
              <a:t>Chamber</a:t>
            </a:r>
            <a:r>
              <a:rPr lang="zh-CN" altLang="en-US" dirty="0"/>
              <a:t> </a:t>
            </a:r>
            <a:r>
              <a:rPr lang="en-US" altLang="zh-CN" dirty="0"/>
              <a:t>update</a:t>
            </a:r>
            <a:r>
              <a:rPr lang="zh-CN" altLang="en-US" dirty="0"/>
              <a:t> </a:t>
            </a:r>
            <a:r>
              <a:rPr lang="en-US" altLang="zh-CN" dirty="0"/>
              <a:t>(</a:t>
            </a:r>
            <a:r>
              <a:rPr lang="en-US" altLang="zh-CN" dirty="0">
                <a:solidFill>
                  <a:srgbClr val="00B050"/>
                </a:solidFill>
              </a:rPr>
              <a:t>done</a:t>
            </a:r>
            <a:r>
              <a:rPr lang="en-US" altLang="zh-CN" dirty="0"/>
              <a:t>)</a:t>
            </a:r>
          </a:p>
          <a:p>
            <a:pPr lvl="1"/>
            <a:r>
              <a:rPr lang="en-US" altLang="zh-CN" dirty="0"/>
              <a:t>H0</a:t>
            </a:r>
            <a:r>
              <a:rPr lang="zh-CN" altLang="en-US" dirty="0"/>
              <a:t> </a:t>
            </a:r>
            <a:r>
              <a:rPr lang="en-US" altLang="zh-CN" dirty="0"/>
              <a:t>detection</a:t>
            </a:r>
            <a:r>
              <a:rPr lang="zh-CN" altLang="en-US" dirty="0"/>
              <a:t> </a:t>
            </a:r>
            <a:r>
              <a:rPr lang="en-US" altLang="zh-CN" dirty="0"/>
              <a:t>(</a:t>
            </a:r>
            <a:r>
              <a:rPr lang="en-US" altLang="zh-CN" dirty="0">
                <a:solidFill>
                  <a:srgbClr val="0432FF"/>
                </a:solidFill>
              </a:rPr>
              <a:t>LGAD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sensor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preparation</a:t>
            </a:r>
            <a:r>
              <a:rPr lang="en-US" altLang="zh-CN" dirty="0"/>
              <a:t>)</a:t>
            </a:r>
            <a:r>
              <a:rPr lang="zh-CN" altLang="en-US" dirty="0"/>
              <a:t> </a:t>
            </a:r>
            <a:r>
              <a:rPr lang="en-US" altLang="zh-CN" dirty="0"/>
              <a:t>=&gt;</a:t>
            </a:r>
            <a:r>
              <a:rPr lang="zh-CN" altLang="en-US" dirty="0"/>
              <a:t> </a:t>
            </a:r>
            <a:r>
              <a:rPr lang="en-US" altLang="zh-CN" dirty="0"/>
              <a:t>review</a:t>
            </a:r>
            <a:r>
              <a:rPr lang="zh-CN" altLang="en-US" dirty="0"/>
              <a:t> </a:t>
            </a:r>
            <a:r>
              <a:rPr lang="en-US" altLang="zh-CN" dirty="0"/>
              <a:t>meeting</a:t>
            </a:r>
          </a:p>
          <a:p>
            <a:r>
              <a:rPr lang="en-US" altLang="zh-CN" dirty="0"/>
              <a:t>RCS</a:t>
            </a:r>
            <a:r>
              <a:rPr lang="zh-CN" altLang="en-US" dirty="0"/>
              <a:t> </a:t>
            </a:r>
            <a:r>
              <a:rPr lang="en-US" altLang="zh-CN" dirty="0"/>
              <a:t>IPM</a:t>
            </a:r>
          </a:p>
          <a:p>
            <a:pPr lvl="1"/>
            <a:r>
              <a:rPr lang="en-US" altLang="zh-CN" dirty="0"/>
              <a:t>Experiments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e-col.</a:t>
            </a:r>
            <a:r>
              <a:rPr lang="zh-CN" altLang="en-US" dirty="0"/>
              <a:t> </a:t>
            </a:r>
            <a:r>
              <a:rPr lang="en-US" altLang="zh-CN" dirty="0"/>
              <a:t>mode</a:t>
            </a:r>
            <a:r>
              <a:rPr lang="zh-CN" altLang="en-US" dirty="0"/>
              <a:t> </a:t>
            </a:r>
            <a:r>
              <a:rPr lang="en-US" altLang="zh-CN" dirty="0"/>
              <a:t>(</a:t>
            </a:r>
            <a:r>
              <a:rPr lang="zh-CN" altLang="en-US" dirty="0"/>
              <a:t> </a:t>
            </a:r>
            <a:r>
              <a:rPr lang="en-US" altLang="zh-CN" dirty="0"/>
              <a:t>-&gt;</a:t>
            </a:r>
            <a:r>
              <a:rPr lang="zh-CN" altLang="en-US" dirty="0"/>
              <a:t> </a:t>
            </a:r>
            <a:r>
              <a:rPr lang="en-US" altLang="zh-CN" dirty="0"/>
              <a:t>discussion</a:t>
            </a:r>
            <a:r>
              <a:rPr lang="zh-CN" altLang="en-US" dirty="0"/>
              <a:t> </a:t>
            </a:r>
            <a:r>
              <a:rPr lang="en-US" altLang="zh-CN" dirty="0"/>
              <a:t>meeting)</a:t>
            </a:r>
          </a:p>
          <a:p>
            <a:pPr lvl="1"/>
            <a:r>
              <a:rPr lang="en-US" altLang="zh-CN" dirty="0"/>
              <a:t>Gated</a:t>
            </a:r>
            <a:r>
              <a:rPr lang="zh-CN" altLang="en-US" dirty="0"/>
              <a:t> </a:t>
            </a:r>
            <a:r>
              <a:rPr lang="en-US" altLang="zh-CN" dirty="0"/>
              <a:t>IPM</a:t>
            </a:r>
            <a:r>
              <a:rPr lang="zh-CN" altLang="en-US" dirty="0"/>
              <a:t> </a:t>
            </a:r>
            <a:r>
              <a:rPr lang="en-US" altLang="zh-CN" dirty="0"/>
              <a:t>test</a:t>
            </a:r>
            <a:r>
              <a:rPr lang="zh-CN" altLang="en-US" dirty="0"/>
              <a:t> </a:t>
            </a:r>
            <a:r>
              <a:rPr lang="en-US" altLang="zh-CN" dirty="0"/>
              <a:t>&amp;</a:t>
            </a:r>
            <a:r>
              <a:rPr lang="zh-CN" altLang="en-US" dirty="0"/>
              <a:t> </a:t>
            </a:r>
            <a:r>
              <a:rPr lang="en-US" altLang="zh-CN" dirty="0"/>
              <a:t>commissioning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lab.</a:t>
            </a:r>
            <a:endParaRPr lang="en-US" altLang="zh-CN" dirty="0">
              <a:solidFill>
                <a:srgbClr val="C00000"/>
              </a:solidFill>
            </a:endParaRPr>
          </a:p>
          <a:p>
            <a:r>
              <a:rPr lang="en-US" altLang="zh-CN" dirty="0" err="1"/>
              <a:t>BxB</a:t>
            </a:r>
            <a:r>
              <a:rPr lang="zh-CN" altLang="en-US" dirty="0"/>
              <a:t> </a:t>
            </a:r>
            <a:r>
              <a:rPr lang="en-US" altLang="zh-CN" dirty="0"/>
              <a:t>feedback</a:t>
            </a:r>
          </a:p>
          <a:p>
            <a:pPr lvl="1"/>
            <a:r>
              <a:rPr lang="en-US" altLang="zh-CN" dirty="0"/>
              <a:t>Simulation</a:t>
            </a:r>
            <a:r>
              <a:rPr lang="zh-CN" altLang="en-US" dirty="0"/>
              <a:t> </a:t>
            </a:r>
            <a:r>
              <a:rPr lang="en-US" altLang="zh-CN" dirty="0"/>
              <a:t>effort</a:t>
            </a:r>
            <a:r>
              <a:rPr lang="zh-CN" altLang="en-US" dirty="0"/>
              <a:t> </a:t>
            </a:r>
            <a:endParaRPr lang="en-US" altLang="zh-CN" dirty="0"/>
          </a:p>
          <a:p>
            <a:pPr lvl="1"/>
            <a:r>
              <a:rPr lang="en-US" altLang="zh-CN" dirty="0"/>
              <a:t>FPGA</a:t>
            </a:r>
            <a:r>
              <a:rPr lang="zh-CN" altLang="en-US" dirty="0"/>
              <a:t> </a:t>
            </a:r>
            <a:r>
              <a:rPr lang="en-US" altLang="zh-CN" dirty="0"/>
              <a:t>function</a:t>
            </a:r>
            <a:r>
              <a:rPr lang="zh-CN" altLang="en-US" dirty="0"/>
              <a:t> </a:t>
            </a:r>
            <a:r>
              <a:rPr lang="en-US" altLang="zh-CN" dirty="0"/>
              <a:t>programming</a:t>
            </a:r>
          </a:p>
          <a:p>
            <a:pPr lvl="1"/>
            <a:r>
              <a:rPr lang="en-US" altLang="zh-CN" dirty="0"/>
              <a:t>Power</a:t>
            </a:r>
            <a:r>
              <a:rPr lang="zh-CN" altLang="en-US" dirty="0"/>
              <a:t> </a:t>
            </a:r>
            <a:r>
              <a:rPr lang="en-US" altLang="zh-CN" dirty="0"/>
              <a:t>amplifier</a:t>
            </a:r>
            <a:r>
              <a:rPr lang="zh-CN" altLang="en-US" dirty="0"/>
              <a:t> </a:t>
            </a:r>
            <a:r>
              <a:rPr lang="en-US" altLang="zh-CN" dirty="0"/>
              <a:t>specification</a:t>
            </a:r>
            <a:r>
              <a:rPr lang="zh-CN" altLang="en-US" dirty="0"/>
              <a:t> </a:t>
            </a:r>
            <a:r>
              <a:rPr lang="en-US" altLang="zh-CN" dirty="0"/>
              <a:t>&amp;</a:t>
            </a:r>
            <a:r>
              <a:rPr lang="zh-CN" altLang="en-US" dirty="0"/>
              <a:t> </a:t>
            </a:r>
            <a:r>
              <a:rPr lang="en-US" altLang="zh-CN" dirty="0"/>
              <a:t>supplier</a:t>
            </a:r>
          </a:p>
          <a:p>
            <a:pPr lvl="1"/>
            <a:endParaRPr lang="en-US" altLang="zh-CN" dirty="0"/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630099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587D6-16B6-F1B9-53D7-1C7F93854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Meeting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Discussions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April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964777-1980-5F5E-BBE7-06C0A49C70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>
                <a:solidFill>
                  <a:srgbClr val="0432FF"/>
                </a:solidFill>
              </a:rPr>
              <a:t>RCS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BPM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electronics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design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(R.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 err="1">
                <a:solidFill>
                  <a:srgbClr val="0432FF"/>
                </a:solidFill>
              </a:rPr>
              <a:t>Qiu</a:t>
            </a:r>
            <a:r>
              <a:rPr lang="en-US" altLang="zh-CN" dirty="0">
                <a:solidFill>
                  <a:srgbClr val="0432FF"/>
                </a:solidFill>
              </a:rPr>
              <a:t>,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Z.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Xu,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23-24/04/2025)</a:t>
            </a:r>
          </a:p>
          <a:p>
            <a:r>
              <a:rPr lang="en-US" altLang="zh-CN" dirty="0">
                <a:solidFill>
                  <a:srgbClr val="0432FF"/>
                </a:solidFill>
              </a:rPr>
              <a:t>RCS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BPM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measurement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accuracy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discussion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(28/03/2025)</a:t>
            </a:r>
          </a:p>
          <a:p>
            <a:r>
              <a:rPr lang="en-US" altLang="zh-CN" dirty="0">
                <a:solidFill>
                  <a:srgbClr val="0432FF"/>
                </a:solidFill>
              </a:rPr>
              <a:t>LRBT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FCT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re-location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(F.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Li,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Dr.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W.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Huang)</a:t>
            </a:r>
          </a:p>
          <a:p>
            <a:r>
              <a:rPr lang="en-US" altLang="zh-CN" dirty="0">
                <a:solidFill>
                  <a:srgbClr val="C00000"/>
                </a:solidFill>
              </a:rPr>
              <a:t>BSM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progress,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status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and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new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requirements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(Dr.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W.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Huang)</a:t>
            </a:r>
          </a:p>
          <a:p>
            <a:r>
              <a:rPr lang="en-US" altLang="zh-CN" dirty="0">
                <a:solidFill>
                  <a:srgbClr val="0432FF"/>
                </a:solidFill>
              </a:rPr>
              <a:t>Injection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MWS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and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CNT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wire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(Z.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Lu,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16/04/2025)</a:t>
            </a:r>
          </a:p>
          <a:p>
            <a:r>
              <a:rPr lang="en-US" altLang="zh-CN" dirty="0">
                <a:solidFill>
                  <a:srgbClr val="C00000"/>
                </a:solidFill>
              </a:rPr>
              <a:t>LINAC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50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Hz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summary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(Z.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Xu,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b="1" dirty="0">
                <a:solidFill>
                  <a:srgbClr val="C00000"/>
                </a:solidFill>
              </a:rPr>
              <a:t>F.</a:t>
            </a:r>
            <a:r>
              <a:rPr lang="zh-CN" altLang="en-US" b="1" dirty="0">
                <a:solidFill>
                  <a:srgbClr val="C00000"/>
                </a:solidFill>
              </a:rPr>
              <a:t> </a:t>
            </a:r>
            <a:r>
              <a:rPr lang="en-US" altLang="zh-CN" b="1" dirty="0">
                <a:solidFill>
                  <a:srgbClr val="C00000"/>
                </a:solidFill>
              </a:rPr>
              <a:t>Li</a:t>
            </a:r>
            <a:r>
              <a:rPr lang="en-US" altLang="zh-CN" dirty="0">
                <a:solidFill>
                  <a:srgbClr val="C00000"/>
                </a:solidFill>
              </a:rPr>
              <a:t>)</a:t>
            </a:r>
          </a:p>
          <a:p>
            <a:r>
              <a:rPr lang="en-US" altLang="zh-CN" dirty="0">
                <a:solidFill>
                  <a:srgbClr val="0432FF"/>
                </a:solidFill>
              </a:rPr>
              <a:t>LW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experiments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and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new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design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(R.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Yang,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14/04/2025)</a:t>
            </a:r>
          </a:p>
          <a:p>
            <a:r>
              <a:rPr lang="en-US" altLang="zh-CN" dirty="0">
                <a:solidFill>
                  <a:srgbClr val="0432FF"/>
                </a:solidFill>
              </a:rPr>
              <a:t>FPS: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Monitor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part</a:t>
            </a:r>
          </a:p>
          <a:p>
            <a:r>
              <a:rPr lang="en-US" altLang="zh-CN" dirty="0" err="1">
                <a:solidFill>
                  <a:srgbClr val="0432FF"/>
                </a:solidFill>
              </a:rPr>
              <a:t>BxB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Feedback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3317553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530FB-BE11-9FE0-59A3-FDB9F88E6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Others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88639A-3C57-0A24-85E0-B8917551A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CSNS</a:t>
            </a:r>
            <a:r>
              <a:rPr lang="zh-CN" altLang="en-US" dirty="0"/>
              <a:t> </a:t>
            </a:r>
            <a:r>
              <a:rPr lang="en-US" altLang="zh-CN" dirty="0"/>
              <a:t>Operation:</a:t>
            </a:r>
            <a:r>
              <a:rPr lang="zh-CN" altLang="en-US" dirty="0"/>
              <a:t> </a:t>
            </a:r>
            <a:endParaRPr lang="en-US" altLang="zh-CN" dirty="0"/>
          </a:p>
          <a:p>
            <a:pPr lvl="1"/>
            <a:r>
              <a:rPr lang="en-US" altLang="zh-CN" dirty="0"/>
              <a:t>user-friend</a:t>
            </a:r>
            <a:r>
              <a:rPr lang="zh-CN" altLang="en-US" dirty="0"/>
              <a:t> </a:t>
            </a:r>
            <a:r>
              <a:rPr lang="en-US" altLang="zh-CN" dirty="0"/>
              <a:t>GUI</a:t>
            </a:r>
            <a:r>
              <a:rPr lang="zh-CN" altLang="en-US" dirty="0"/>
              <a:t> </a:t>
            </a:r>
            <a:r>
              <a:rPr lang="en-US" altLang="zh-CN" dirty="0"/>
              <a:t>oriented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CSNS-II;</a:t>
            </a:r>
            <a:r>
              <a:rPr lang="zh-CN" altLang="en-US" dirty="0"/>
              <a:t> </a:t>
            </a:r>
            <a:endParaRPr lang="en-US" altLang="zh-CN" dirty="0"/>
          </a:p>
          <a:p>
            <a:pPr lvl="1"/>
            <a:r>
              <a:rPr lang="en-US" altLang="zh-CN" dirty="0"/>
              <a:t>necessary</a:t>
            </a:r>
            <a:r>
              <a:rPr lang="zh-CN" altLang="en-US" dirty="0"/>
              <a:t> </a:t>
            </a:r>
            <a:r>
              <a:rPr lang="en-US" altLang="zh-CN" dirty="0"/>
              <a:t>upgrade,</a:t>
            </a:r>
            <a:r>
              <a:rPr lang="zh-CN" altLang="en-US" dirty="0"/>
              <a:t> </a:t>
            </a:r>
            <a:r>
              <a:rPr lang="en-US" altLang="zh-CN" dirty="0"/>
              <a:t>e.g.,</a:t>
            </a:r>
            <a:r>
              <a:rPr lang="zh-CN" altLang="en-US" dirty="0"/>
              <a:t> </a:t>
            </a:r>
            <a:r>
              <a:rPr lang="en-US" altLang="zh-CN" dirty="0"/>
              <a:t>WS</a:t>
            </a:r>
            <a:r>
              <a:rPr lang="zh-CN" altLang="en-US" dirty="0"/>
              <a:t> </a:t>
            </a:r>
            <a:r>
              <a:rPr lang="en-US" altLang="zh-CN" dirty="0"/>
              <a:t>mover</a:t>
            </a:r>
            <a:r>
              <a:rPr lang="zh-CN" altLang="en-US" dirty="0"/>
              <a:t> </a:t>
            </a:r>
            <a:r>
              <a:rPr lang="en-US" altLang="zh-CN" dirty="0"/>
              <a:t>control?</a:t>
            </a:r>
          </a:p>
          <a:p>
            <a:r>
              <a:rPr lang="en-US" altLang="zh-CN" dirty="0"/>
              <a:t>CSNS-II:</a:t>
            </a:r>
            <a:r>
              <a:rPr lang="zh-CN" altLang="en-US" dirty="0"/>
              <a:t> </a:t>
            </a:r>
            <a:endParaRPr lang="en-US" altLang="zh-CN" dirty="0"/>
          </a:p>
          <a:p>
            <a:pPr lvl="1"/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align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CPM</a:t>
            </a:r>
            <a:r>
              <a:rPr lang="zh-CN" altLang="en-US" dirty="0"/>
              <a:t> </a:t>
            </a:r>
            <a:r>
              <a:rPr lang="en-US" altLang="zh-CN" dirty="0"/>
              <a:t>plan!</a:t>
            </a:r>
            <a:r>
              <a:rPr lang="zh-CN" altLang="en-US" dirty="0"/>
              <a:t> </a:t>
            </a:r>
            <a:endParaRPr lang="en-US" altLang="zh-CN" dirty="0"/>
          </a:p>
          <a:p>
            <a:pPr lvl="1"/>
            <a:r>
              <a:rPr lang="en-US" altLang="zh-CN" b="1" dirty="0"/>
              <a:t>BPM</a:t>
            </a:r>
            <a:r>
              <a:rPr lang="zh-CN" altLang="en-US" b="1" dirty="0"/>
              <a:t> </a:t>
            </a:r>
            <a:r>
              <a:rPr lang="en-US" altLang="zh-CN" b="1" dirty="0"/>
              <a:t>&amp;</a:t>
            </a:r>
            <a:r>
              <a:rPr lang="zh-CN" altLang="en-US" b="1" dirty="0"/>
              <a:t> </a:t>
            </a:r>
            <a:r>
              <a:rPr lang="en-US" altLang="zh-CN" b="1" dirty="0"/>
              <a:t>BPM</a:t>
            </a:r>
            <a:r>
              <a:rPr lang="zh-CN" altLang="en-US" b="1" dirty="0"/>
              <a:t> </a:t>
            </a:r>
            <a:r>
              <a:rPr lang="en-US" altLang="zh-CN" b="1" dirty="0"/>
              <a:t>electronics!!</a:t>
            </a:r>
          </a:p>
          <a:p>
            <a:r>
              <a:rPr lang="en-US" altLang="zh-CN" dirty="0"/>
              <a:t>Others</a:t>
            </a:r>
          </a:p>
          <a:p>
            <a:pPr lvl="1"/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ready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Isotope</a:t>
            </a:r>
            <a:r>
              <a:rPr lang="zh-CN" altLang="en-US" dirty="0"/>
              <a:t> </a:t>
            </a:r>
            <a:r>
              <a:rPr lang="en-US" altLang="zh-CN" dirty="0"/>
              <a:t>project</a:t>
            </a:r>
          </a:p>
        </p:txBody>
      </p:sp>
    </p:spTree>
    <p:extLst>
      <p:ext uri="{BB962C8B-B14F-4D97-AF65-F5344CB8AC3E}">
        <p14:creationId xmlns:p14="http://schemas.microsoft.com/office/powerpoint/2010/main" val="710348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587D6-16B6-F1B9-53D7-1C7F93854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One</a:t>
            </a:r>
            <a:r>
              <a:rPr lang="zh-CN" altLang="en-US" dirty="0"/>
              <a:t> </a:t>
            </a:r>
            <a:r>
              <a:rPr lang="en-US" altLang="zh-CN" dirty="0"/>
              <a:t>major</a:t>
            </a:r>
            <a:r>
              <a:rPr lang="zh-CN" altLang="en-US" dirty="0"/>
              <a:t> </a:t>
            </a:r>
            <a:r>
              <a:rPr lang="en-US" altLang="zh-CN" dirty="0"/>
              <a:t>project</a:t>
            </a:r>
            <a:r>
              <a:rPr lang="zh-CN" altLang="en-US" dirty="0"/>
              <a:t> </a:t>
            </a:r>
            <a:r>
              <a:rPr lang="en-US" altLang="zh-CN" dirty="0"/>
              <a:t>one</a:t>
            </a:r>
            <a:r>
              <a:rPr lang="zh-CN" altLang="en-US" dirty="0"/>
              <a:t> </a:t>
            </a:r>
            <a:r>
              <a:rPr lang="en-US" altLang="zh-CN" dirty="0"/>
              <a:t>person</a:t>
            </a:r>
            <a:r>
              <a:rPr lang="zh-CN" altLang="en-US" dirty="0"/>
              <a:t> </a:t>
            </a:r>
            <a:r>
              <a:rPr lang="en-US" altLang="zh-CN" dirty="0"/>
              <a:t>until</a:t>
            </a:r>
            <a:r>
              <a:rPr lang="zh-CN" altLang="en-US" dirty="0"/>
              <a:t> </a:t>
            </a:r>
            <a:r>
              <a:rPr lang="en-US" altLang="zh-CN" dirty="0"/>
              <a:t>2025.12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964777-1980-5F5E-BBE7-06C0A49C70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olidFill>
                  <a:srgbClr val="0432FF"/>
                </a:solidFill>
              </a:rPr>
              <a:t>W.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Huang,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BSM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prototype</a:t>
            </a:r>
          </a:p>
          <a:p>
            <a:r>
              <a:rPr lang="en-US" altLang="zh-CN" dirty="0" err="1">
                <a:solidFill>
                  <a:srgbClr val="0432FF"/>
                </a:solidFill>
              </a:rPr>
              <a:t>Zhihong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Xu,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LabView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Linux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(INJ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MWS)</a:t>
            </a:r>
          </a:p>
          <a:p>
            <a:r>
              <a:rPr lang="en-US" altLang="zh-CN" dirty="0" err="1">
                <a:solidFill>
                  <a:srgbClr val="0432FF"/>
                </a:solidFill>
              </a:rPr>
              <a:t>Ruiyang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 err="1">
                <a:solidFill>
                  <a:srgbClr val="0432FF"/>
                </a:solidFill>
              </a:rPr>
              <a:t>Qiu</a:t>
            </a:r>
            <a:r>
              <a:rPr lang="en-US" altLang="zh-CN" dirty="0">
                <a:solidFill>
                  <a:srgbClr val="0432FF"/>
                </a:solidFill>
              </a:rPr>
              <a:t>,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Analog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Front-end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design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(URGENT)</a:t>
            </a:r>
          </a:p>
          <a:p>
            <a:r>
              <a:rPr lang="en-US" altLang="zh-CN" dirty="0">
                <a:solidFill>
                  <a:srgbClr val="0432FF"/>
                </a:solidFill>
              </a:rPr>
              <a:t>Lei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Zeng,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demo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of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&lt;10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us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response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time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of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 err="1">
                <a:solidFill>
                  <a:srgbClr val="0432FF"/>
                </a:solidFill>
              </a:rPr>
              <a:t>icBLM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electronics</a:t>
            </a:r>
          </a:p>
          <a:p>
            <a:r>
              <a:rPr lang="en-US" altLang="zh-CN" dirty="0">
                <a:solidFill>
                  <a:srgbClr val="0432FF"/>
                </a:solidFill>
              </a:rPr>
              <a:t>Fang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Li,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new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GUI,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 err="1">
                <a:solidFill>
                  <a:srgbClr val="0432FF"/>
                </a:solidFill>
              </a:rPr>
              <a:t>Control&amp;DAQ@Ions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Source</a:t>
            </a:r>
          </a:p>
          <a:p>
            <a:r>
              <a:rPr lang="en-US" altLang="zh-CN" dirty="0">
                <a:solidFill>
                  <a:srgbClr val="0432FF"/>
                </a:solidFill>
              </a:rPr>
              <a:t>Zhijun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Lu,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CNT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wire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experiments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in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lab.</a:t>
            </a:r>
          </a:p>
          <a:p>
            <a:r>
              <a:rPr lang="en-US" altLang="zh-CN" dirty="0">
                <a:solidFill>
                  <a:srgbClr val="0432FF"/>
                </a:solidFill>
              </a:rPr>
              <a:t>M.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Rehman,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Gated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IPM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design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&amp;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report</a:t>
            </a:r>
          </a:p>
          <a:p>
            <a:endParaRPr lang="en-US" altLang="zh-CN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378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3947D-D18B-F54B-F4EA-738049F2F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IBIC2025</a:t>
            </a:r>
            <a:endParaRPr lang="en-CH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6AC15F-F679-7495-67BC-0A7C6D1B1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582" y="1605242"/>
            <a:ext cx="7772400" cy="470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1789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17014</TotalTime>
  <Words>593</Words>
  <Application>Microsoft Macintosh PowerPoint</Application>
  <PresentationFormat>Widescreen</PresentationFormat>
  <Paragraphs>73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CSNS &amp; CSNS-II beam instr.  Apr. 28 week</vt:lpstr>
      <vt:lpstr>BPM inside DTL</vt:lpstr>
      <vt:lpstr>CSNS instr. (2025)</vt:lpstr>
      <vt:lpstr>CSNS instr.</vt:lpstr>
      <vt:lpstr>CSNS instr.</vt:lpstr>
      <vt:lpstr>Meeting and Discussions in April</vt:lpstr>
      <vt:lpstr>Others</vt:lpstr>
      <vt:lpstr>One major project one person until 2025.12</vt:lpstr>
      <vt:lpstr>IBIC2025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2024.11.03 week </dc:title>
  <dc:creator>Microsoft Office User</dc:creator>
  <cp:lastModifiedBy>Microsoft Office User</cp:lastModifiedBy>
  <cp:revision>851</cp:revision>
  <dcterms:created xsi:type="dcterms:W3CDTF">2024-11-03T12:24:03Z</dcterms:created>
  <dcterms:modified xsi:type="dcterms:W3CDTF">2025-05-30T05:37:29Z</dcterms:modified>
</cp:coreProperties>
</file>