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4" r:id="rId11"/>
    <p:sldId id="274" r:id="rId12"/>
    <p:sldId id="265" r:id="rId13"/>
    <p:sldId id="269" r:id="rId14"/>
    <p:sldId id="270" r:id="rId15"/>
    <p:sldId id="266" r:id="rId16"/>
    <p:sldId id="271" r:id="rId17"/>
    <p:sldId id="268" r:id="rId18"/>
    <p:sldId id="267" r:id="rId19"/>
    <p:sldId id="27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4DD2-385E-49DA-8420-A7D3F20BAD1D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D3B91-9EF0-4195-97C8-D5E025C422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全部事例</a:t>
            </a:r>
            <a:r>
              <a:rPr lang="en-US" altLang="zh-CN" dirty="0"/>
              <a:t>sideband</a:t>
            </a:r>
            <a:r>
              <a:rPr lang="zh-CN" altLang="en-US" dirty="0"/>
              <a:t>、桶部</a:t>
            </a:r>
            <a:r>
              <a:rPr lang="en-US" altLang="zh-CN" dirty="0" err="1"/>
              <a:t>BhaBha</a:t>
            </a:r>
            <a:r>
              <a:rPr lang="zh-CN" altLang="en-US" dirty="0"/>
              <a:t>、</a:t>
            </a:r>
            <a:r>
              <a:rPr lang="en-US" altLang="zh-CN" dirty="0"/>
              <a:t>Random Trigger</a:t>
            </a:r>
            <a:r>
              <a:rPr lang="zh-CN" altLang="en-US" dirty="0"/>
              <a:t>按事例归一，看时间谱噪声的平台高度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4713-30A2-49E9-8AA2-45AEDD33DA8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5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90348-D71E-4475-AC8E-2FAC2D647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8F8263-B62B-4A56-9F22-C091D7572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C0600F-78B3-4F11-9E0F-F1A7A43B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D2933-ECDF-41AF-AF42-37312A93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BF1DC6-C6A9-4449-8C3A-752A800E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1E98E-6CF4-4FA8-AB7B-30C5AB8A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881001-ABC3-4602-AE9D-5EB1A5DD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D355E-343E-4865-A257-80A2672B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CEB17-37F8-401C-9C05-E7E52C00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A9B5E0-8F3D-4D8A-B3AB-A359B85A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5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8CD9E8-5426-4183-988B-7E3EF02A2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2F3D7F-228D-43E5-B8C0-A1F6FFD54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2F8D0-5295-4C0A-805C-7E97773E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5E850-C5E0-4BB7-B9CF-84EBAEF3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4BD49B-499C-420D-9F21-FF035D61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660D0-B3EB-4C40-ACBD-BE27F1A8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303398-0049-46EE-B03F-81DD5589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7BF6F4-D10A-47D3-9262-0EA3E1A3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8CB4F-1087-4ADF-B64D-2CAA4AA6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4AA8F-92D7-4421-81EC-3372BEEE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08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410EC-1BC8-4FDC-93A2-0CA12343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EED0FA-5023-4A2A-A0AF-3B2DF2FB6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7BE19-DEBC-436B-8D01-F32802F8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C8C61-E2AF-475F-9B5F-894FA132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5C165E-1950-4A9D-9E59-100736AB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6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E44D1-2ABD-4376-98EB-299E7208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A2CC6-433E-474E-9C7B-B1EFC0FD8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C02E66-BD8D-4DBE-A567-1CFB9DD55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DB7168-05AA-4E46-93AE-FEB4B459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7422BB-ACCA-4E2D-A483-45A6B7F6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9C3711-7701-4017-841E-8EA97BC0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50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576A3-C10A-4CDF-9D97-FEEE4B9D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343CEA-3669-45DE-9D92-3E891FBF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F8295-F126-4F31-9383-E97961EFD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657CA5-708A-41EF-8FDE-F9C669D23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1CCF46-8A88-45BA-8BA4-F4EBF8DDD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D481FB-027E-4959-8939-E88C3E29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20021E-BF3F-40BF-8237-D3554C5E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250138-DB77-49B3-91CD-E6D9F8E7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4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227E2-63F1-4ED8-8C71-69B39DCC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20DE8E-115C-485D-BB91-11881CCF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33898F-6260-406C-B950-2F45A395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AB1D79-0FC1-4520-B769-24C9FA08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7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8F521C-8598-44E1-A611-2D27CFB1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6E35F0-8F57-40E8-897A-FBFF2D83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BD36AA-E2D4-4BB9-84A3-77F4D6DC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2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834B9-2052-4847-B600-0741DA1B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29DAE-5890-4C0C-87DD-9D4CD62A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F86ADB-1EF9-44B5-B8C0-708D8740F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BFBB6F-97B3-4092-AB45-5319E75A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EA44DF-DA32-46AF-9BEA-7D1FD7DA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93D13-C30F-44CC-8062-37184F9B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3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73BE2-9391-4C83-A767-4915201E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33BDAE-D2CA-406B-81A6-A08F8A401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DB69C8-42B3-4374-9529-020204F0B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EA9E5B-BB88-4664-902A-A7DC942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0C8FCE-4CED-43D7-BD23-34FBCE6D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9296B-3765-48EA-ACF0-8AB3BF10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6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32794-C8F4-4895-A60E-788E63F3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811E4-02AE-468E-9C1D-8488CE01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701B1E-44B9-4C64-ADE2-7BF829A8D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FA89-AAB1-47D4-A2C1-91699EC71364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403A8B-77EB-4EFD-9D29-FE4D7D41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3DCA1E-50CA-4C32-8098-DB06EC88F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83D6-1E38-4475-8FD9-19E134BB4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45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BE056-87C9-47F6-B33F-9E0FA1E9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0458"/>
            <a:ext cx="12192000" cy="1313096"/>
          </a:xfrm>
        </p:spPr>
        <p:txBody>
          <a:bodyPr>
            <a:normAutofit/>
          </a:bodyPr>
          <a:lstStyle/>
          <a:p>
            <a:r>
              <a:rPr lang="en-US" altLang="zh-CN" b="1" i="0" dirty="0">
                <a:solidFill>
                  <a:srgbClr val="1A63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 software updates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627CCC6-67CF-4EE0-B316-18479FC8A9CB}"/>
              </a:ext>
            </a:extLst>
          </p:cNvPr>
          <p:cNvSpPr txBox="1">
            <a:spLocks/>
          </p:cNvSpPr>
          <p:nvPr/>
        </p:nvSpPr>
        <p:spPr>
          <a:xfrm>
            <a:off x="0" y="3824447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</a:t>
            </a:r>
            <a:r>
              <a:rPr lang="en-US" altLang="zh-CN" sz="4400" b="1" dirty="0" err="1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xinnan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7A83F5-3811-411E-A2D3-A3B0F524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" y="1822579"/>
            <a:ext cx="5514951" cy="432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77900D-3926-42FC-A28A-4941D1AC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12" y="1822579"/>
            <a:ext cx="5445446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E1F8E5-6C70-4DD9-835A-F60404D3165A}"/>
                  </a:ext>
                </a:extLst>
              </p:cNvPr>
              <p:cNvSpPr txBox="1"/>
              <p:nvPr/>
            </p:nvSpPr>
            <p:spPr>
              <a:xfrm>
                <a:off x="2171158" y="1265426"/>
                <a:ext cx="1850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E1F8E5-6C70-4DD9-835A-F60404D3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58" y="1265426"/>
                <a:ext cx="1850469" cy="369332"/>
              </a:xfrm>
              <a:prstGeom prst="rect">
                <a:avLst/>
              </a:prstGeom>
              <a:blipFill>
                <a:blip r:embed="rId4"/>
                <a:stretch>
                  <a:fillRect l="-263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F22E999-F597-42AF-A237-EA5615444FC3}"/>
                  </a:ext>
                </a:extLst>
              </p:cNvPr>
              <p:cNvSpPr txBox="1"/>
              <p:nvPr/>
            </p:nvSpPr>
            <p:spPr>
              <a:xfrm>
                <a:off x="8374100" y="1265426"/>
                <a:ext cx="1850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F22E999-F597-42AF-A237-EA5615444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100" y="1265426"/>
                <a:ext cx="1850469" cy="369332"/>
              </a:xfrm>
              <a:prstGeom prst="rect">
                <a:avLst/>
              </a:prstGeom>
              <a:blipFill>
                <a:blip r:embed="rId5"/>
                <a:stretch>
                  <a:fillRect l="-297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89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D4560B1-35D0-4C00-AC38-1B3DBEB0BD3E}"/>
              </a:ext>
            </a:extLst>
          </p:cNvPr>
          <p:cNvSpPr txBox="1"/>
          <p:nvPr/>
        </p:nvSpPr>
        <p:spPr>
          <a:xfrm>
            <a:off x="69337" y="5503732"/>
            <a:ext cx="1183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 for background digits for different time windows are similar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8F47CD-55E9-452D-8E75-7CED27C0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0" y="228613"/>
            <a:ext cx="9492000" cy="504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A95C30C-2A21-4F49-A523-26DE4AC79035}"/>
              </a:ext>
            </a:extLst>
          </p:cNvPr>
          <p:cNvSpPr txBox="1"/>
          <p:nvPr/>
        </p:nvSpPr>
        <p:spPr>
          <a:xfrm>
            <a:off x="147344" y="6189811"/>
            <a:ext cx="1176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mixer based on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side-band digits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feasible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317CC02-1665-4E9E-B999-B9D0E4859913}"/>
                  </a:ext>
                </a:extLst>
              </p:cNvPr>
              <p:cNvSpPr txBox="1"/>
              <p:nvPr/>
            </p:nvSpPr>
            <p:spPr>
              <a:xfrm>
                <a:off x="7375870" y="0"/>
                <a:ext cx="4816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total events are 10000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317CC02-1665-4E9E-B999-B9D0E4859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70" y="0"/>
                <a:ext cx="4816129" cy="400110"/>
              </a:xfrm>
              <a:prstGeom prst="rect">
                <a:avLst/>
              </a:prstGeom>
              <a:blipFill>
                <a:blip r:embed="rId3"/>
                <a:stretch>
                  <a:fillRect l="-139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533726B-127C-41C1-B922-795ACFEE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02" y="3637712"/>
            <a:ext cx="5760000" cy="31158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A53F7F3-B1A2-4011-A99C-39290EE4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7712"/>
            <a:ext cx="5760000" cy="31158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054942-F52A-43C5-A1F7-A626590B8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683"/>
            <a:ext cx="5760000" cy="28186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56B3AF-7610-4D17-A578-4B53217A8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35" y="216683"/>
            <a:ext cx="5760000" cy="28186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3485895-FF07-4A77-AC72-69920831757C}"/>
              </a:ext>
            </a:extLst>
          </p:cNvPr>
          <p:cNvSpPr txBox="1"/>
          <p:nvPr/>
        </p:nvSpPr>
        <p:spPr>
          <a:xfrm>
            <a:off x="3294438" y="2927874"/>
            <a:ext cx="695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Charge distribution for layer 1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C3671B-FB07-432B-B83C-9DE27858E677}"/>
              </a:ext>
            </a:extLst>
          </p:cNvPr>
          <p:cNvSpPr txBox="1"/>
          <p:nvPr/>
        </p:nvSpPr>
        <p:spPr>
          <a:xfrm>
            <a:off x="2331503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5596DA-51EB-468D-9351-669C4377E07B}"/>
              </a:ext>
            </a:extLst>
          </p:cNvPr>
          <p:cNvSpPr txBox="1"/>
          <p:nvPr/>
        </p:nvSpPr>
        <p:spPr>
          <a:xfrm>
            <a:off x="8632628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5107F8-7360-4CC5-BA68-1033C60BB25F}"/>
              </a:ext>
            </a:extLst>
          </p:cNvPr>
          <p:cNvSpPr txBox="1"/>
          <p:nvPr/>
        </p:nvSpPr>
        <p:spPr>
          <a:xfrm>
            <a:off x="2331503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14C5FB-BC75-4946-85D1-51881C82AF99}"/>
              </a:ext>
            </a:extLst>
          </p:cNvPr>
          <p:cNvSpPr txBox="1"/>
          <p:nvPr/>
        </p:nvSpPr>
        <p:spPr>
          <a:xfrm>
            <a:off x="8632628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1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0A54A0-5417-44D4-B50B-BCAE3794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55"/>
            <a:ext cx="5760000" cy="31727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63CC47-4F5F-476B-830E-BF030F36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0" y="0"/>
            <a:ext cx="5760000" cy="31765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794F75A-1A62-417F-BB60-AF63AE02ADC9}"/>
              </a:ext>
            </a:extLst>
          </p:cNvPr>
          <p:cNvSpPr txBox="1"/>
          <p:nvPr/>
        </p:nvSpPr>
        <p:spPr>
          <a:xfrm>
            <a:off x="2351728" y="308989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F7052C-9DE9-49C5-82E1-0A9DD3B1DFDE}"/>
              </a:ext>
            </a:extLst>
          </p:cNvPr>
          <p:cNvSpPr txBox="1"/>
          <p:nvPr/>
        </p:nvSpPr>
        <p:spPr>
          <a:xfrm>
            <a:off x="8652853" y="308989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EE434C-37E6-4801-AE4F-C16905CE7742}"/>
              </a:ext>
            </a:extLst>
          </p:cNvPr>
          <p:cNvSpPr txBox="1"/>
          <p:nvPr/>
        </p:nvSpPr>
        <p:spPr>
          <a:xfrm>
            <a:off x="3060421" y="3829273"/>
            <a:ext cx="695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ID for layer 1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4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4F35BF-1D5C-417B-AD2B-3A2EE6E6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02"/>
            <a:ext cx="5760000" cy="28186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FC761B-6483-43DB-B12A-7B2641BD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472"/>
            <a:ext cx="5760000" cy="28186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9B0E5E-637D-467C-A1DC-D17A7AF3C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814" y="105203"/>
            <a:ext cx="5760000" cy="28186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23B3E4-A792-47A4-8AA7-4DE33306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000" y="3797472"/>
            <a:ext cx="5760000" cy="28186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71B9DE5-BF29-4EDE-B54F-90BF130E16E0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distribution for layer 2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295870-9747-44D8-BCC3-0039057CB0E4}"/>
              </a:ext>
            </a:extLst>
          </p:cNvPr>
          <p:cNvSpPr txBox="1"/>
          <p:nvPr/>
        </p:nvSpPr>
        <p:spPr>
          <a:xfrm>
            <a:off x="2331503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C55719-F072-4BE2-BB5B-F6B0CA885D26}"/>
              </a:ext>
            </a:extLst>
          </p:cNvPr>
          <p:cNvSpPr txBox="1"/>
          <p:nvPr/>
        </p:nvSpPr>
        <p:spPr>
          <a:xfrm>
            <a:off x="8632628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B08C41-D7CA-4C14-A353-AADAE74BD344}"/>
              </a:ext>
            </a:extLst>
          </p:cNvPr>
          <p:cNvSpPr txBox="1"/>
          <p:nvPr/>
        </p:nvSpPr>
        <p:spPr>
          <a:xfrm>
            <a:off x="2331503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3FE216-1DAC-4D7C-90C9-E5DE142D5DB4}"/>
              </a:ext>
            </a:extLst>
          </p:cNvPr>
          <p:cNvSpPr txBox="1"/>
          <p:nvPr/>
        </p:nvSpPr>
        <p:spPr>
          <a:xfrm>
            <a:off x="8632628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9512EA-2F11-4387-9950-7DCCCD8D58FF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E00B41-43FE-4567-8EAA-9A379BDB380E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272FD72-7CB3-420D-A559-494C21A22658}"/>
              </a:ext>
            </a:extLst>
          </p:cNvPr>
          <p:cNvCxnSpPr>
            <a:cxnSpLocks/>
          </p:cNvCxnSpPr>
          <p:nvPr/>
        </p:nvCxnSpPr>
        <p:spPr>
          <a:xfrm>
            <a:off x="60671" y="3232272"/>
            <a:ext cx="39956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F95204D-4ABA-4EA9-8B1A-934A76C850D5}"/>
              </a:ext>
            </a:extLst>
          </p:cNvPr>
          <p:cNvCxnSpPr>
            <a:cxnSpLocks/>
          </p:cNvCxnSpPr>
          <p:nvPr/>
        </p:nvCxnSpPr>
        <p:spPr>
          <a:xfrm>
            <a:off x="8788641" y="3220261"/>
            <a:ext cx="3370173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0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D88F236-6790-4373-93C5-B29E4A48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00" y="3709468"/>
            <a:ext cx="5760000" cy="31485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31C6472-DDE1-46BD-88BB-CF016867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9469"/>
            <a:ext cx="5760000" cy="31485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ED038E-B7D1-4A1C-9829-AA5B22AF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00" y="0"/>
            <a:ext cx="5760000" cy="30908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3326C23-2762-4675-8D06-5846C4BB0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5760000" cy="309089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EC1B2E-2E8E-4654-940A-1BD3A7A8741A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 for layer 2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4E27AA-6F43-4B27-A90C-AC97FAAACE22}"/>
              </a:ext>
            </a:extLst>
          </p:cNvPr>
          <p:cNvSpPr txBox="1"/>
          <p:nvPr/>
        </p:nvSpPr>
        <p:spPr>
          <a:xfrm>
            <a:off x="2331503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2481F9-C5D9-4793-A950-6C3F49BA68E3}"/>
              </a:ext>
            </a:extLst>
          </p:cNvPr>
          <p:cNvSpPr txBox="1"/>
          <p:nvPr/>
        </p:nvSpPr>
        <p:spPr>
          <a:xfrm>
            <a:off x="8632628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8E935F-171D-4DA8-9477-EA30A2335913}"/>
              </a:ext>
            </a:extLst>
          </p:cNvPr>
          <p:cNvSpPr txBox="1"/>
          <p:nvPr/>
        </p:nvSpPr>
        <p:spPr>
          <a:xfrm>
            <a:off x="2331503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852A-6203-4A34-87C2-D80BE9BD9CAB}"/>
              </a:ext>
            </a:extLst>
          </p:cNvPr>
          <p:cNvSpPr txBox="1"/>
          <p:nvPr/>
        </p:nvSpPr>
        <p:spPr>
          <a:xfrm>
            <a:off x="8632628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30F040-C17B-4E30-A530-5DE7D0757FEF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49BD46-D18D-48C4-AD37-F494C2969160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3B813E3-164B-44B5-AECC-94C369DB24D3}"/>
              </a:ext>
            </a:extLst>
          </p:cNvPr>
          <p:cNvCxnSpPr>
            <a:cxnSpLocks/>
          </p:cNvCxnSpPr>
          <p:nvPr/>
        </p:nvCxnSpPr>
        <p:spPr>
          <a:xfrm>
            <a:off x="60671" y="3232272"/>
            <a:ext cx="37529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AF47BF0-6F62-4FC4-8A55-FED82024BB7B}"/>
              </a:ext>
            </a:extLst>
          </p:cNvPr>
          <p:cNvCxnSpPr>
            <a:cxnSpLocks/>
          </p:cNvCxnSpPr>
          <p:nvPr/>
        </p:nvCxnSpPr>
        <p:spPr>
          <a:xfrm>
            <a:off x="8788641" y="3220261"/>
            <a:ext cx="3370173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1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53671C-19CA-4336-ADC8-E5E66731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0000" cy="31174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DFC4B2-9EF1-42B9-A4C0-01B05DC1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2" y="-1"/>
            <a:ext cx="5760000" cy="31174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0B8585-CD0A-48A8-AAA4-8E2DB627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1479"/>
            <a:ext cx="5760000" cy="3176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67B1E2-1E5E-4F08-AD58-0FEDA3D9A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669" y="3681478"/>
            <a:ext cx="5760000" cy="31765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F92024-A1A4-4513-B76A-D90792F26176}"/>
              </a:ext>
            </a:extLst>
          </p:cNvPr>
          <p:cNvSpPr txBox="1"/>
          <p:nvPr/>
        </p:nvSpPr>
        <p:spPr>
          <a:xfrm>
            <a:off x="1022741" y="4155969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19F2AD-0C79-4178-87CD-370A00C73487}"/>
              </a:ext>
            </a:extLst>
          </p:cNvPr>
          <p:cNvSpPr txBox="1"/>
          <p:nvPr/>
        </p:nvSpPr>
        <p:spPr>
          <a:xfrm>
            <a:off x="9013989" y="3925136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0968CC-19DB-4547-A4E2-DB023066630D}"/>
              </a:ext>
            </a:extLst>
          </p:cNvPr>
          <p:cNvSpPr txBox="1"/>
          <p:nvPr/>
        </p:nvSpPr>
        <p:spPr>
          <a:xfrm>
            <a:off x="1022741" y="992405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5A488E-E713-4188-9CB2-F8E9A0E6F989}"/>
              </a:ext>
            </a:extLst>
          </p:cNvPr>
          <p:cNvSpPr txBox="1"/>
          <p:nvPr/>
        </p:nvSpPr>
        <p:spPr>
          <a:xfrm>
            <a:off x="9013989" y="238350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074020-2B94-4E73-AEEF-BF32F4144BDE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ID for layer 2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E88488-BEE4-4577-BD70-C5133365B120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ED86FA1-138D-4A13-9D91-AB2A56F5D01C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0721958-55CB-45C0-805D-2CD2D5A392AF}"/>
              </a:ext>
            </a:extLst>
          </p:cNvPr>
          <p:cNvCxnSpPr>
            <a:cxnSpLocks/>
          </p:cNvCxnSpPr>
          <p:nvPr/>
        </p:nvCxnSpPr>
        <p:spPr>
          <a:xfrm flipV="1">
            <a:off x="60671" y="3220261"/>
            <a:ext cx="4775682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4AE339-966F-4F7F-B20C-E82C21F40722}"/>
              </a:ext>
            </a:extLst>
          </p:cNvPr>
          <p:cNvCxnSpPr>
            <a:cxnSpLocks/>
          </p:cNvCxnSpPr>
          <p:nvPr/>
        </p:nvCxnSpPr>
        <p:spPr>
          <a:xfrm>
            <a:off x="8069255" y="3220261"/>
            <a:ext cx="4089559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8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71B9DE5-BF29-4EDE-B54F-90BF130E16E0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distribution for layer 3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A29BB3-53C4-4DE0-B3EE-9DDCA0F5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03"/>
            <a:ext cx="5760000" cy="28186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8E49F-B4A7-490F-94BB-E6BE792F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0" y="105203"/>
            <a:ext cx="5760000" cy="28186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2F6D99-3602-4237-8754-2C79B3DD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8143"/>
            <a:ext cx="5760000" cy="28186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BAFFD6-99E2-4698-BB17-FA693EAF7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000" y="3858142"/>
            <a:ext cx="5760000" cy="28186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7FAB47B-DA81-45AE-AEBE-11586B046CE7}"/>
              </a:ext>
            </a:extLst>
          </p:cNvPr>
          <p:cNvSpPr txBox="1"/>
          <p:nvPr/>
        </p:nvSpPr>
        <p:spPr>
          <a:xfrm>
            <a:off x="2331503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949602-37B1-49B0-8D8A-D76281C5963E}"/>
              </a:ext>
            </a:extLst>
          </p:cNvPr>
          <p:cNvSpPr txBox="1"/>
          <p:nvPr/>
        </p:nvSpPr>
        <p:spPr>
          <a:xfrm>
            <a:off x="8632628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2FBE44-A8F5-4652-B42B-5A660466599B}"/>
              </a:ext>
            </a:extLst>
          </p:cNvPr>
          <p:cNvSpPr txBox="1"/>
          <p:nvPr/>
        </p:nvSpPr>
        <p:spPr>
          <a:xfrm>
            <a:off x="2331503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FD126A-5A71-43E5-8155-F21E30944D47}"/>
              </a:ext>
            </a:extLst>
          </p:cNvPr>
          <p:cNvSpPr txBox="1"/>
          <p:nvPr/>
        </p:nvSpPr>
        <p:spPr>
          <a:xfrm>
            <a:off x="8632628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1AB5C3-30C4-4278-B386-CF82311DD98D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2F7711F-E7EA-4DBF-B09A-5874F9A75FC6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8E39DA7-7355-47E0-8361-F521EAE04211}"/>
              </a:ext>
            </a:extLst>
          </p:cNvPr>
          <p:cNvCxnSpPr>
            <a:cxnSpLocks/>
          </p:cNvCxnSpPr>
          <p:nvPr/>
        </p:nvCxnSpPr>
        <p:spPr>
          <a:xfrm>
            <a:off x="60671" y="3232272"/>
            <a:ext cx="39956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FB0E9D2-6876-464B-B816-792CA0B48ADA}"/>
              </a:ext>
            </a:extLst>
          </p:cNvPr>
          <p:cNvCxnSpPr>
            <a:cxnSpLocks/>
          </p:cNvCxnSpPr>
          <p:nvPr/>
        </p:nvCxnSpPr>
        <p:spPr>
          <a:xfrm>
            <a:off x="8788641" y="3220261"/>
            <a:ext cx="3370173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5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9E93F7E-0B27-42A6-B479-0B8B3D74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38" y="3709469"/>
            <a:ext cx="5760000" cy="3148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D5D6B4-F91E-45FA-87A5-C6C46D30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0" y="5475"/>
            <a:ext cx="5760000" cy="30908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47F593-BACA-4965-A9F1-A8495C850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3994"/>
            <a:ext cx="5760000" cy="31485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8881DA-8A2F-471A-A72A-CAFE60F4D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5"/>
            <a:ext cx="5760000" cy="309089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B6C909A-1561-4467-9EEB-630FE0EE4101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 for layer 3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FD82D-B730-43A8-9E1B-BE71A3B48CD6}"/>
              </a:ext>
            </a:extLst>
          </p:cNvPr>
          <p:cNvSpPr txBox="1"/>
          <p:nvPr/>
        </p:nvSpPr>
        <p:spPr>
          <a:xfrm>
            <a:off x="2331503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6A0A6A-3ED0-43FE-B830-541F3279EFD9}"/>
              </a:ext>
            </a:extLst>
          </p:cNvPr>
          <p:cNvSpPr txBox="1"/>
          <p:nvPr/>
        </p:nvSpPr>
        <p:spPr>
          <a:xfrm>
            <a:off x="8632628" y="4693342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D6E385-65DF-400B-AE6D-C1D75FD11ED6}"/>
              </a:ext>
            </a:extLst>
          </p:cNvPr>
          <p:cNvSpPr txBox="1"/>
          <p:nvPr/>
        </p:nvSpPr>
        <p:spPr>
          <a:xfrm>
            <a:off x="2331503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6FBE3B-81B3-4009-8AC1-590F6C9CE31E}"/>
              </a:ext>
            </a:extLst>
          </p:cNvPr>
          <p:cNvSpPr txBox="1"/>
          <p:nvPr/>
        </p:nvSpPr>
        <p:spPr>
          <a:xfrm>
            <a:off x="8632628" y="1529778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B2A975-15F7-4C44-97CB-B3FA6F625905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AE8701-E266-4C11-9648-03BE3CB0A00F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26CAD13-498B-4E12-9FC6-C86C0AD18F4C}"/>
              </a:ext>
            </a:extLst>
          </p:cNvPr>
          <p:cNvCxnSpPr>
            <a:cxnSpLocks/>
          </p:cNvCxnSpPr>
          <p:nvPr/>
        </p:nvCxnSpPr>
        <p:spPr>
          <a:xfrm>
            <a:off x="60671" y="3232272"/>
            <a:ext cx="373560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E6F756A-A5E3-49DF-9A87-984B53DA70DB}"/>
              </a:ext>
            </a:extLst>
          </p:cNvPr>
          <p:cNvCxnSpPr>
            <a:cxnSpLocks/>
          </p:cNvCxnSpPr>
          <p:nvPr/>
        </p:nvCxnSpPr>
        <p:spPr>
          <a:xfrm>
            <a:off x="8788641" y="3220261"/>
            <a:ext cx="3370173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2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6542AB-4580-4933-A89E-50F44800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0000" cy="31174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6E2162-30D8-4F05-8086-C6A7F93B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00" y="-1"/>
            <a:ext cx="5760000" cy="31174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7A9429-DC3D-43D2-8DDA-D07AA58FB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1479"/>
            <a:ext cx="5760000" cy="3176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5F3B17-2D37-4295-9087-8E206F1A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000" y="3681478"/>
            <a:ext cx="5760000" cy="31765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FCFC34B-23D6-475E-A236-50F2CB148C4B}"/>
              </a:ext>
            </a:extLst>
          </p:cNvPr>
          <p:cNvSpPr txBox="1"/>
          <p:nvPr/>
        </p:nvSpPr>
        <p:spPr>
          <a:xfrm>
            <a:off x="632713" y="4750434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051375-97D5-4AC7-A146-14A177445B31}"/>
              </a:ext>
            </a:extLst>
          </p:cNvPr>
          <p:cNvSpPr txBox="1"/>
          <p:nvPr/>
        </p:nvSpPr>
        <p:spPr>
          <a:xfrm>
            <a:off x="9941390" y="4288769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267114-A7FF-459A-85FF-14D26A006170}"/>
              </a:ext>
            </a:extLst>
          </p:cNvPr>
          <p:cNvSpPr txBox="1"/>
          <p:nvPr/>
        </p:nvSpPr>
        <p:spPr>
          <a:xfrm>
            <a:off x="632713" y="1586870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0EDD9E-297E-41F0-BB4B-84B1435651C8}"/>
              </a:ext>
            </a:extLst>
          </p:cNvPr>
          <p:cNvSpPr txBox="1"/>
          <p:nvPr/>
        </p:nvSpPr>
        <p:spPr>
          <a:xfrm>
            <a:off x="9941390" y="1125205"/>
            <a:ext cx="118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V-view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31C118-6C1C-4AE2-AA3D-119614E8EF40}"/>
              </a:ext>
            </a:extLst>
          </p:cNvPr>
          <p:cNvSpPr txBox="1"/>
          <p:nvPr/>
        </p:nvSpPr>
        <p:spPr>
          <a:xfrm>
            <a:off x="3294438" y="2927874"/>
            <a:ext cx="6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 ID for layer 3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33E595-D939-448B-A086-AF43AE79A646}"/>
              </a:ext>
            </a:extLst>
          </p:cNvPr>
          <p:cNvSpPr txBox="1"/>
          <p:nvPr/>
        </p:nvSpPr>
        <p:spPr>
          <a:xfrm>
            <a:off x="5281855" y="11252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ED4073-14A1-4F0C-9E45-AEEEDFB2DAFF}"/>
              </a:ext>
            </a:extLst>
          </p:cNvPr>
          <p:cNvSpPr txBox="1"/>
          <p:nvPr/>
        </p:nvSpPr>
        <p:spPr>
          <a:xfrm>
            <a:off x="5281855" y="4782805"/>
            <a:ext cx="186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0F9645-D53B-43F0-87D1-B9C7D3269204}"/>
              </a:ext>
            </a:extLst>
          </p:cNvPr>
          <p:cNvCxnSpPr>
            <a:cxnSpLocks/>
          </p:cNvCxnSpPr>
          <p:nvPr/>
        </p:nvCxnSpPr>
        <p:spPr>
          <a:xfrm flipV="1">
            <a:off x="60671" y="3220261"/>
            <a:ext cx="4775682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6D93F29-654A-4D8B-8002-C125175DA8B5}"/>
              </a:ext>
            </a:extLst>
          </p:cNvPr>
          <p:cNvCxnSpPr>
            <a:cxnSpLocks/>
          </p:cNvCxnSpPr>
          <p:nvPr/>
        </p:nvCxnSpPr>
        <p:spPr>
          <a:xfrm>
            <a:off x="8069255" y="3220261"/>
            <a:ext cx="4089559" cy="120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1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793B1-A1D2-4737-9511-1CF76F28F6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77543" cy="754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903EDC9-516B-46DC-B062-598EAD21B48F}"/>
              </a:ext>
            </a:extLst>
          </p:cNvPr>
          <p:cNvSpPr txBox="1">
            <a:spLocks/>
          </p:cNvSpPr>
          <p:nvPr/>
        </p:nvSpPr>
        <p:spPr>
          <a:xfrm>
            <a:off x="0" y="1152752"/>
            <a:ext cx="11544842" cy="1685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 background mixing and validation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ntegration of CGEM simulation into BOSS800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1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C2B06BD-FB72-4FFF-AB0C-DD7CDCB6DD57}"/>
              </a:ext>
            </a:extLst>
          </p:cNvPr>
          <p:cNvSpPr txBox="1"/>
          <p:nvPr/>
        </p:nvSpPr>
        <p:spPr>
          <a:xfrm>
            <a:off x="0" y="0"/>
            <a:ext cx="835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 background mixing and validation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36973F-45D1-4A7E-8E6C-CA1DDC34025A}"/>
              </a:ext>
            </a:extLst>
          </p:cNvPr>
          <p:cNvSpPr txBox="1"/>
          <p:nvPr/>
        </p:nvSpPr>
        <p:spPr>
          <a:xfrm>
            <a:off x="0" y="63572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improve the consistency between the simulation and the data, a background mixing algorithm for CGEM is developed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EC79B41-A7D6-4039-BC36-1B392BE2510B}"/>
              </a:ext>
            </a:extLst>
          </p:cNvPr>
          <p:cNvGrpSpPr/>
          <p:nvPr/>
        </p:nvGrpSpPr>
        <p:grpSpPr>
          <a:xfrm>
            <a:off x="3087003" y="1657074"/>
            <a:ext cx="6017994" cy="5164630"/>
            <a:chOff x="4966362" y="1466720"/>
            <a:chExt cx="6017994" cy="516463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BD80619-898D-409F-8EF2-CD62ECE41A7A}"/>
                </a:ext>
              </a:extLst>
            </p:cNvPr>
            <p:cNvSpPr/>
            <p:nvPr/>
          </p:nvSpPr>
          <p:spPr>
            <a:xfrm>
              <a:off x="5070369" y="3017085"/>
              <a:ext cx="4163194" cy="59804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raw files of random triggers 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3A2FF20E-E6C1-412E-8EF5-50EA68F96DE5}"/>
                </a:ext>
              </a:extLst>
            </p:cNvPr>
            <p:cNvSpPr/>
            <p:nvPr/>
          </p:nvSpPr>
          <p:spPr>
            <a:xfrm>
              <a:off x="6959840" y="3615129"/>
              <a:ext cx="338024" cy="407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F36CFC5-23B3-406B-8998-3C078F70DD20}"/>
                </a:ext>
              </a:extLst>
            </p:cNvPr>
            <p:cNvSpPr/>
            <p:nvPr/>
          </p:nvSpPr>
          <p:spPr>
            <a:xfrm>
              <a:off x="5070369" y="4022492"/>
              <a:ext cx="4163194" cy="59804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Decode and convert to background digits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7F4CB89E-A80D-40CA-936F-C88C88CAE6F4}"/>
                </a:ext>
              </a:extLst>
            </p:cNvPr>
            <p:cNvSpPr/>
            <p:nvPr/>
          </p:nvSpPr>
          <p:spPr>
            <a:xfrm>
              <a:off x="6959840" y="4620536"/>
              <a:ext cx="338024" cy="407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D18A046-0B91-490C-A78F-17E5CF695056}"/>
                </a:ext>
              </a:extLst>
            </p:cNvPr>
            <p:cNvSpPr/>
            <p:nvPr/>
          </p:nvSpPr>
          <p:spPr>
            <a:xfrm>
              <a:off x="5070369" y="5027899"/>
              <a:ext cx="4163194" cy="59804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background digits to </a:t>
              </a:r>
              <a:r>
                <a:rPr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DigiCollection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EE05090-2170-40AA-BEA2-B3900F6840DA}"/>
                </a:ext>
              </a:extLst>
            </p:cNvPr>
            <p:cNvSpPr txBox="1"/>
            <p:nvPr/>
          </p:nvSpPr>
          <p:spPr>
            <a:xfrm>
              <a:off x="6231786" y="1466720"/>
              <a:ext cx="21321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Work flow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6CCC2944-BE0F-42C8-85D9-09E4F40B8387}"/>
                </a:ext>
              </a:extLst>
            </p:cNvPr>
            <p:cNvSpPr/>
            <p:nvPr/>
          </p:nvSpPr>
          <p:spPr>
            <a:xfrm>
              <a:off x="6959840" y="2627984"/>
              <a:ext cx="338024" cy="407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C11667A-DA6F-4142-BE7F-F5899225604A}"/>
                </a:ext>
              </a:extLst>
            </p:cNvPr>
            <p:cNvSpPr/>
            <p:nvPr/>
          </p:nvSpPr>
          <p:spPr>
            <a:xfrm>
              <a:off x="5043826" y="2028745"/>
              <a:ext cx="4082298" cy="59804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箭头: 下 16">
              <a:extLst>
                <a:ext uri="{FF2B5EF4-FFF2-40B4-BE49-F238E27FC236}">
                  <a16:creationId xmlns:a16="http://schemas.microsoft.com/office/drawing/2014/main" id="{55515B7D-8C67-46AE-B1E2-001756919045}"/>
                </a:ext>
              </a:extLst>
            </p:cNvPr>
            <p:cNvSpPr/>
            <p:nvPr/>
          </p:nvSpPr>
          <p:spPr>
            <a:xfrm>
              <a:off x="6959840" y="5625943"/>
              <a:ext cx="338024" cy="40736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F582C5A-B1DD-4C1B-864F-77FEA3657CD4}"/>
                </a:ext>
              </a:extLst>
            </p:cNvPr>
            <p:cNvSpPr/>
            <p:nvPr/>
          </p:nvSpPr>
          <p:spPr>
            <a:xfrm>
              <a:off x="5070369" y="6033306"/>
              <a:ext cx="4082298" cy="59804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Reconstruction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96D1CF2-831B-4403-B579-304F043E2713}"/>
                </a:ext>
              </a:extLst>
            </p:cNvPr>
            <p:cNvSpPr/>
            <p:nvPr/>
          </p:nvSpPr>
          <p:spPr>
            <a:xfrm>
              <a:off x="4966362" y="2912015"/>
              <a:ext cx="4368318" cy="2894877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27C224B-A05C-4461-9A65-80E5529A29EC}"/>
                </a:ext>
              </a:extLst>
            </p:cNvPr>
            <p:cNvSpPr txBox="1"/>
            <p:nvPr/>
          </p:nvSpPr>
          <p:spPr>
            <a:xfrm>
              <a:off x="9334680" y="3818810"/>
              <a:ext cx="1649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mixing</a:t>
              </a:r>
              <a:r>
                <a:rPr lang="en-US" altLang="zh-CN" sz="2400" dirty="0"/>
                <a:t> 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13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2F7711-E918-4834-816A-E7D048388910}"/>
              </a:ext>
            </a:extLst>
          </p:cNvPr>
          <p:cNvSpPr txBox="1"/>
          <p:nvPr/>
        </p:nvSpPr>
        <p:spPr>
          <a:xfrm>
            <a:off x="0" y="0"/>
            <a:ext cx="835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 background mixing and validation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4EE690-F5CB-45AC-91BE-7191943D762C}"/>
              </a:ext>
            </a:extLst>
          </p:cNvPr>
          <p:cNvSpPr txBox="1"/>
          <p:nvPr/>
        </p:nvSpPr>
        <p:spPr>
          <a:xfrm>
            <a:off x="0" y="745388"/>
            <a:ext cx="3609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on background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2E0ACB-71AE-44A1-8960-6A5F90A3BEF2}"/>
              </a:ext>
            </a:extLst>
          </p:cNvPr>
          <p:cNvSpPr txBox="1"/>
          <p:nvPr/>
        </p:nvSpPr>
        <p:spPr>
          <a:xfrm>
            <a:off x="5574518" y="899276"/>
            <a:ext cx="6617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events and random triggers at </a:t>
            </a:r>
            <a:r>
              <a:rPr lang="en-US" altLang="zh-CN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25/07/06 are used for analysis</a:t>
            </a:r>
            <a:endParaRPr lang="zh-CN" alt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FCF7A8-9E23-4063-8A95-B7213EF6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" y="1979800"/>
            <a:ext cx="5358316" cy="43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B9436F-785D-43FA-BFF6-77F567A8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78" y="1979800"/>
            <a:ext cx="5502482" cy="43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484DF0-0849-4100-9CCB-6B3681B6C773}"/>
              </a:ext>
            </a:extLst>
          </p:cNvPr>
          <p:cNvSpPr txBox="1"/>
          <p:nvPr/>
        </p:nvSpPr>
        <p:spPr>
          <a:xfrm>
            <a:off x="1222090" y="3527591"/>
            <a:ext cx="321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in random trigger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time dependence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FF8B9B-C907-472A-B410-59AE5400948B}"/>
              </a:ext>
            </a:extLst>
          </p:cNvPr>
          <p:cNvSpPr txBox="1"/>
          <p:nvPr/>
        </p:nvSpPr>
        <p:spPr>
          <a:xfrm>
            <a:off x="6929502" y="3425750"/>
            <a:ext cx="499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noise level after subtracting event start time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D69382-1F16-4834-B844-B77613D8B9D1}"/>
                  </a:ext>
                </a:extLst>
              </p:cNvPr>
              <p:cNvSpPr txBox="1"/>
              <p:nvPr/>
            </p:nvSpPr>
            <p:spPr>
              <a:xfrm>
                <a:off x="8015740" y="1393371"/>
                <a:ext cx="28255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1D69382-1F16-4834-B844-B77613D8B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740" y="1393371"/>
                <a:ext cx="2825539" cy="461665"/>
              </a:xfrm>
              <a:prstGeom prst="rect">
                <a:avLst/>
              </a:prstGeom>
              <a:blipFill>
                <a:blip r:embed="rId4"/>
                <a:stretch>
                  <a:fillRect l="-345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27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74EBF2-CFAF-4C5D-BC3D-A44BEB2F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12" y="1728963"/>
            <a:ext cx="9336264" cy="360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22A9E7-4E47-4434-B97B-B0872DE06704}"/>
              </a:ext>
            </a:extLst>
          </p:cNvPr>
          <p:cNvSpPr txBox="1"/>
          <p:nvPr/>
        </p:nvSpPr>
        <p:spPr>
          <a:xfrm>
            <a:off x="593709" y="5571647"/>
            <a:ext cx="608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Index for background digits set to -1000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7BCDA04-D905-4E08-9838-48F866A35C38}"/>
                  </a:ext>
                </a:extLst>
              </p:cNvPr>
              <p:cNvSpPr txBox="1"/>
              <p:nvPr/>
            </p:nvSpPr>
            <p:spPr>
              <a:xfrm>
                <a:off x="7375871" y="6411595"/>
                <a:ext cx="4816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total events are 10000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7BCDA04-D905-4E08-9838-48F866A35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71" y="6411595"/>
                <a:ext cx="4816129" cy="400110"/>
              </a:xfrm>
              <a:prstGeom prst="rect">
                <a:avLst/>
              </a:prstGeom>
              <a:blipFill>
                <a:blip r:embed="rId3"/>
                <a:stretch>
                  <a:fillRect l="-139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8C3260B-F8D8-4079-9EAD-F2BB794A3E1D}"/>
              </a:ext>
            </a:extLst>
          </p:cNvPr>
          <p:cNvSpPr txBox="1"/>
          <p:nvPr/>
        </p:nvSpPr>
        <p:spPr>
          <a:xfrm>
            <a:off x="0" y="0"/>
            <a:ext cx="835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 background mixing and validation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DA5842-0518-4706-91E8-F06869CD2F71}"/>
              </a:ext>
            </a:extLst>
          </p:cNvPr>
          <p:cNvSpPr txBox="1"/>
          <p:nvPr/>
        </p:nvSpPr>
        <p:spPr>
          <a:xfrm>
            <a:off x="0" y="745388"/>
            <a:ext cx="5070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altLang="zh-C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mixing algorithm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2107DF2-0377-4A82-948A-26DE6ABCA6F5}"/>
              </a:ext>
            </a:extLst>
          </p:cNvPr>
          <p:cNvSpPr/>
          <p:nvPr/>
        </p:nvSpPr>
        <p:spPr>
          <a:xfrm>
            <a:off x="4038961" y="2158157"/>
            <a:ext cx="996739" cy="3024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B6F810-8A53-4779-9D15-DDC7FAC325E2}"/>
              </a:ext>
            </a:extLst>
          </p:cNvPr>
          <p:cNvSpPr txBox="1"/>
          <p:nvPr/>
        </p:nvSpPr>
        <p:spPr>
          <a:xfrm>
            <a:off x="2327171" y="1769555"/>
            <a:ext cx="4151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digits after mixing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6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A2D7C1D-F1B3-404D-96EE-AF1D43A9B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36" y="345480"/>
            <a:ext cx="7200000" cy="3279617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AAB74238-745F-469A-97EA-855DF6B475FA}"/>
              </a:ext>
            </a:extLst>
          </p:cNvPr>
          <p:cNvSpPr/>
          <p:nvPr/>
        </p:nvSpPr>
        <p:spPr>
          <a:xfrm>
            <a:off x="7713893" y="1770466"/>
            <a:ext cx="1326097" cy="390028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FF3C4F-F50B-428A-905E-B7E1932572AB}"/>
              </a:ext>
            </a:extLst>
          </p:cNvPr>
          <p:cNvSpPr txBox="1"/>
          <p:nvPr/>
        </p:nvSpPr>
        <p:spPr>
          <a:xfrm>
            <a:off x="6994507" y="939469"/>
            <a:ext cx="311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background digits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T0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BFA5EBE-3D82-4E7B-9845-29A473F42CE1}"/>
              </a:ext>
            </a:extLst>
          </p:cNvPr>
          <p:cNvSpPr txBox="1"/>
          <p:nvPr/>
        </p:nvSpPr>
        <p:spPr>
          <a:xfrm>
            <a:off x="0" y="0"/>
            <a:ext cx="442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Results comparison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B55E5B-7EC8-45EA-B17A-11E92EA0C467}"/>
              </a:ext>
            </a:extLst>
          </p:cNvPr>
          <p:cNvSpPr txBox="1"/>
          <p:nvPr/>
        </p:nvSpPr>
        <p:spPr>
          <a:xfrm>
            <a:off x="1122415" y="1734647"/>
            <a:ext cx="26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distribution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251DCD-155D-4C00-884E-ED88C166662D}"/>
              </a:ext>
            </a:extLst>
          </p:cNvPr>
          <p:cNvSpPr txBox="1"/>
          <p:nvPr/>
        </p:nvSpPr>
        <p:spPr>
          <a:xfrm>
            <a:off x="1122415" y="4629525"/>
            <a:ext cx="26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C905CFC-A360-4819-B1AD-02ED9963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36" y="3578383"/>
            <a:ext cx="7200000" cy="3279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DF0120-CF96-490C-81FB-4554FFA3AC6E}"/>
                  </a:ext>
                </a:extLst>
              </p:cNvPr>
              <p:cNvSpPr txBox="1"/>
              <p:nvPr/>
            </p:nvSpPr>
            <p:spPr>
              <a:xfrm>
                <a:off x="7375870" y="0"/>
                <a:ext cx="4816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total events are 10000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DF0120-CF96-490C-81FB-4554FFA3A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70" y="0"/>
                <a:ext cx="4816129" cy="400110"/>
              </a:xfrm>
              <a:prstGeom prst="rect">
                <a:avLst/>
              </a:prstGeom>
              <a:blipFill>
                <a:blip r:embed="rId4"/>
                <a:stretch>
                  <a:fillRect l="-139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197C2D56-8759-410A-A072-7E2AFDED71DF}"/>
              </a:ext>
            </a:extLst>
          </p:cNvPr>
          <p:cNvSpPr txBox="1"/>
          <p:nvPr/>
        </p:nvSpPr>
        <p:spPr>
          <a:xfrm>
            <a:off x="0" y="745388"/>
            <a:ext cx="5070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altLang="zh-C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mixing algorithm </a:t>
            </a:r>
          </a:p>
        </p:txBody>
      </p:sp>
    </p:spTree>
    <p:extLst>
      <p:ext uri="{BB962C8B-B14F-4D97-AF65-F5344CB8AC3E}">
        <p14:creationId xmlns:p14="http://schemas.microsoft.com/office/powerpoint/2010/main" val="13061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674DF8D-981D-4183-883F-FCF6DE0D1377}"/>
              </a:ext>
            </a:extLst>
          </p:cNvPr>
          <p:cNvSpPr txBox="1"/>
          <p:nvPr/>
        </p:nvSpPr>
        <p:spPr>
          <a:xfrm>
            <a:off x="-1" y="0"/>
            <a:ext cx="972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CGEM simulation into BOSS800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44CD40-0568-473A-849E-3669A8A0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15" y="1204614"/>
            <a:ext cx="3226885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181420-E207-4557-939D-BC0C72E4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16" y="3925938"/>
            <a:ext cx="3226885" cy="252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A2C7C5-979B-49DA-B353-A52CCA25AB63}"/>
              </a:ext>
            </a:extLst>
          </p:cNvPr>
          <p:cNvSpPr txBox="1"/>
          <p:nvPr/>
        </p:nvSpPr>
        <p:spPr>
          <a:xfrm>
            <a:off x="9865895" y="1955678"/>
            <a:ext cx="161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Charge distribution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E24104-09F6-48C4-B775-077D17C05771}"/>
              </a:ext>
            </a:extLst>
          </p:cNvPr>
          <p:cNvSpPr txBox="1"/>
          <p:nvPr/>
        </p:nvSpPr>
        <p:spPr>
          <a:xfrm>
            <a:off x="10136257" y="5153891"/>
            <a:ext cx="1613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Time distribution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726EE5-687E-4307-B4FE-5FEEE4FD23D3}"/>
              </a:ext>
            </a:extLst>
          </p:cNvPr>
          <p:cNvSpPr txBox="1"/>
          <p:nvPr/>
        </p:nvSpPr>
        <p:spPr>
          <a:xfrm>
            <a:off x="4020575" y="1318926"/>
            <a:ext cx="428336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Modify packages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DetectorDescription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GdmlManagement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DetectorDescription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/Identifier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DetectorDescription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/G4Geo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AsciiDmp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EventModel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RootEventData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McTruth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RawEvent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DstEvent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RootCnvSvc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RootIO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Simulation/BOOST/SimUtil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Simulation/BOOST/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MdcSim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Simulation/BOOST/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BesSim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Simulation/G4Svc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MdcGeomSvc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MdcRecEvent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Utilities/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DetVerSvc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5414E-CA6B-4AA8-9AE5-9A8198D28B02}"/>
              </a:ext>
            </a:extLst>
          </p:cNvPr>
          <p:cNvSpPr txBox="1"/>
          <p:nvPr/>
        </p:nvSpPr>
        <p:spPr>
          <a:xfrm>
            <a:off x="0" y="756227"/>
            <a:ext cx="760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Leapfrog update in Bes Offline Software System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776991-6146-4488-B78D-C0BDD7DEE15F}"/>
              </a:ext>
            </a:extLst>
          </p:cNvPr>
          <p:cNvSpPr txBox="1"/>
          <p:nvPr/>
        </p:nvSpPr>
        <p:spPr>
          <a:xfrm>
            <a:off x="144588" y="1327788"/>
            <a:ext cx="348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 packages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CgemRawEvent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CgemRecEvent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CgemGeomSvc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/CgemDigitizerSvc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Simulation/BOOST/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CgemSim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B6D4A9-0E2B-4C31-9AD8-7B5433E2D6BB}"/>
              </a:ext>
            </a:extLst>
          </p:cNvPr>
          <p:cNvSpPr txBox="1"/>
          <p:nvPr/>
        </p:nvSpPr>
        <p:spPr>
          <a:xfrm>
            <a:off x="9394844" y="3435868"/>
            <a:ext cx="203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Consistent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C1F670D-6956-47B7-8F53-9D1339EAF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4872"/>
            <a:ext cx="3967907" cy="216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A7A06DA-52F5-409D-81D7-A9B58E297365}"/>
              </a:ext>
            </a:extLst>
          </p:cNvPr>
          <p:cNvSpPr txBox="1"/>
          <p:nvPr/>
        </p:nvSpPr>
        <p:spPr>
          <a:xfrm>
            <a:off x="0" y="3463004"/>
            <a:ext cx="1233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Li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Mingrun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80F7BE8-6B5A-45CE-A758-826AC5DE5EA6}"/>
              </a:ext>
            </a:extLst>
          </p:cNvPr>
          <p:cNvSpPr txBox="1"/>
          <p:nvPr/>
        </p:nvSpPr>
        <p:spPr>
          <a:xfrm>
            <a:off x="-1" y="0"/>
            <a:ext cx="972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8C87E7-0652-44E7-B048-9DC9851DEB51}"/>
              </a:ext>
            </a:extLst>
          </p:cNvPr>
          <p:cNvSpPr txBox="1"/>
          <p:nvPr/>
        </p:nvSpPr>
        <p:spPr>
          <a:xfrm>
            <a:off x="39002" y="1232929"/>
            <a:ext cx="1169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Check on background in random triggers has been performed: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 time dependence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Similar noise level with </a:t>
            </a:r>
            <a:r>
              <a:rPr lang="en-US" altLang="zh-CN" sz="2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BhaBha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events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Simulation </a:t>
            </a:r>
            <a:r>
              <a:rPr lang="en-US" altLang="zh-CN" sz="2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softwares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of CGEM have been i</a:t>
            </a:r>
            <a:r>
              <a:rPr lang="en-US" altLang="zh-C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ntegrated to BOSS800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9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A5E21D1-7D50-4944-941B-241FC637F572}"/>
              </a:ext>
            </a:extLst>
          </p:cNvPr>
          <p:cNvSpPr txBox="1"/>
          <p:nvPr/>
        </p:nvSpPr>
        <p:spPr>
          <a:xfrm>
            <a:off x="147344" y="164679"/>
            <a:ext cx="417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3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441</Words>
  <Application>Microsoft Office PowerPoint</Application>
  <PresentationFormat>宽屏</PresentationFormat>
  <Paragraphs>128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CGEM software updates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CGEM background mixing, validation and integration of CGEM simulation into BOSS800</dc:title>
  <dc:creator>王 新南</dc:creator>
  <cp:lastModifiedBy>王 新南</cp:lastModifiedBy>
  <cp:revision>89</cp:revision>
  <dcterms:created xsi:type="dcterms:W3CDTF">2025-09-04T01:43:38Z</dcterms:created>
  <dcterms:modified xsi:type="dcterms:W3CDTF">2025-09-04T08:53:38Z</dcterms:modified>
</cp:coreProperties>
</file>