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284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5F6DB8-0CC3-431D-B36F-7D2B5ADD1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62CABB3-563C-4B0E-82C5-54BB4C616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7D5CEE-69E4-4EED-AB98-0696400AA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581CA9-6D85-4B95-A4B7-F987E81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C644EA-FE32-422A-ACF9-7C2A12D3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30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D78717-0060-47A4-A132-9CBC720E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37C1425-7661-4E5B-B0C2-F7A8A608A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89AEB1-8E5C-4281-ACA6-7C8759FA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DAC9E4-C2CA-435F-B042-5672F22D2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B81616-1751-4A2F-B45B-3DA365A89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0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7602CC0-E1AA-45CF-9DE5-8B7B09FF2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8CC15EA-8330-4B6C-8AC3-DC279BCDA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338D48-AA77-4318-BBD0-E6DC5D7E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C5F43D-EB7A-443C-93B2-77337E54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08ED6F-ECDC-4026-8712-7292F9B5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78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FA0120-75CA-478A-971C-E3E9C6B56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E8DD58-528A-4563-84B7-013DC4583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7EA71D-5496-43E1-A965-08411387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26513B-57F1-4739-BE2C-804C2234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78F8F4-5256-469B-93D3-FFF4C706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44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2580E-D93F-4B17-BB54-8E6D52DC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05452A-6FE8-41BA-B8BF-E8F63D1CF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93C36F-C348-41F2-BF5C-306D7F2A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73F1CC-905B-4A59-8D84-6206AC30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1048E7-F81F-4276-B64D-2B57F7F7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33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9B87DC-7CA3-4DF4-8E50-0209FFF2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BB9EDE-5480-4D4B-9EED-48AC17A0B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04F84D-C817-42A4-BF06-5257D49CD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ADCD38-89D0-46EF-BA89-96AFDD7D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CC0903-A5F8-4CC8-B95B-0C7E73E5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7E04E8-A6BC-4487-8006-00483A39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21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14123-DAD8-4D15-A070-3C15D798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150C2B-C8D1-4185-A9ED-33FCFD615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F39AF0-09EA-41A3-AB59-21F1C4692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54BC381-F23B-4EF0-B16F-B045C23AC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3F0E77-D0AD-407D-B90A-C61DD4D73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2FFE178-1D1D-44AB-86B9-913C0AD4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336485F-ECCB-45D8-82A2-384CBD7F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CD192FF-797A-4174-9333-5FC50C0D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46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C85222-3B18-456B-B5AB-41B43729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05A4A9-4879-41D7-A6E5-82DFE2031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F321691-6A07-447C-A938-51C72E478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3041CF5-C122-47C5-B2BF-8E64EFE8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44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4570AA-1279-4947-89DB-FEE715F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E5FC323-2177-4683-90F1-0745E317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3DAE5B-47C5-4632-AD72-79F9C52EC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53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47E648-90FA-428B-B529-4C13C5E17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BE0853-371F-41C0-A04E-3120BF47C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E7B738-36AD-42C0-9D86-396ACE10E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F7AB9B6-29BF-4197-8E97-B27E9A986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D9522E-D3CA-48A4-A295-BAE12729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CC8929-B9C7-496D-9BEF-789AA495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44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C1350-D63C-454C-8633-F38B4C896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CFB43A5-48D5-4AA5-B604-C58415B62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F8A87B-9FAA-4DD2-B6A9-A00BA9764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922F8D-5758-4860-8B00-BB620B02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7928E88-9202-4455-8D12-72047A6BC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5CB4BB-7C4C-4601-8797-5C739E8D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32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3935363-158E-4557-A944-0CA811B4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436DBD-1755-4D06-A7D9-8FB27C96E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E9DA09-E4CF-41F1-B40C-E4B59F63E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32862-4742-45C0-9463-0A4F6E0D4F00}" type="datetimeFigureOut">
              <a:rPr lang="zh-CN" altLang="en-US" smtClean="0"/>
              <a:t>2025/7/1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14A9C5-C123-4CBF-8BD5-26C28A93A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3DC71F-9B0D-4D1F-96FD-48FD4C17E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D4652-087E-4C17-BB73-EA2E90478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013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93EC76-9EA5-483C-B45B-5CFECECB1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Comparison of CGEM Data Integration Schemes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6DE4572-CD51-4FC1-9AC9-453AD84C96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Tingxuan Zeng 2025/06/30</a:t>
            </a:r>
          </a:p>
          <a:p>
            <a:r>
              <a:rPr lang="en-US" altLang="zh-CN" dirty="0"/>
              <a:t>IHEP DAQ  Group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265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0A37D0-C3E9-478E-B304-EFB82DB7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Background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8B0E29-4B52-406D-B1DD-E1095E46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87052"/>
          </a:xfrm>
        </p:spPr>
        <p:txBody>
          <a:bodyPr>
            <a:normAutofit/>
          </a:bodyPr>
          <a:lstStyle/>
          <a:p>
            <a:r>
              <a:rPr lang="en-US" altLang="zh-CN" dirty="0"/>
              <a:t>CGEM data is currently stored separately and merged offline.</a:t>
            </a:r>
          </a:p>
          <a:p>
            <a:r>
              <a:rPr lang="en-US" altLang="zh-CN" dirty="0"/>
              <a:t>With improved system stability and higher analysis demands, more efficient integration methods are needed.</a:t>
            </a:r>
          </a:p>
          <a:p>
            <a:r>
              <a:rPr lang="en-US" altLang="zh-CN" dirty="0"/>
              <a:t>This report compares three options and offers recommendations.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605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5C8277-4F5D-4CA8-B513-D2B50B35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Option 1: DAQ Readout Module Receives CGEM Data in Real Time from GUFI</a:t>
            </a:r>
            <a:endParaRPr lang="zh-CN" altLang="en-US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AF71567-8EA5-445B-84D7-2BE3660BF616}"/>
              </a:ext>
            </a:extLst>
          </p:cNvPr>
          <p:cNvSpPr txBox="1"/>
          <p:nvPr/>
        </p:nvSpPr>
        <p:spPr>
          <a:xfrm>
            <a:off x="1670538" y="2286000"/>
            <a:ext cx="8563708" cy="2543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✅ </a:t>
            </a:r>
            <a:r>
              <a:rPr lang="en-US" altLang="zh-CN" dirty="0"/>
              <a:t>Pros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Data integration is completed at the readout stage</a:t>
            </a:r>
            <a:endParaRPr lang="zh-CN" altLang="en-US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Simplifies backend processing and enables unified handling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 </a:t>
            </a:r>
            <a:r>
              <a:rPr lang="en-US" altLang="zh-CN" dirty="0"/>
              <a:t>GUFI handles the hardware configuration,</a:t>
            </a:r>
            <a:r>
              <a:rPr lang="zh-CN" altLang="en-US" dirty="0"/>
              <a:t> </a:t>
            </a:r>
            <a:r>
              <a:rPr lang="en-US" altLang="zh-CN" dirty="0"/>
              <a:t>save commissioning time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zh-CN" altLang="en-US" dirty="0"/>
              <a:t>⚠️ </a:t>
            </a:r>
            <a:r>
              <a:rPr lang="en-US" altLang="zh-CN" dirty="0"/>
              <a:t>Cons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Needs GUFI developers to add a real-time data sending module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589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ABD5F7-7E65-470B-B5D0-30FA37AE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Option 2: DAQ Reads Files Stored by GUFI</a:t>
            </a:r>
            <a:endParaRPr lang="zh-CN" altLang="en-US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C810443-80FB-4504-88D5-B52C5B4636A3}"/>
              </a:ext>
            </a:extLst>
          </p:cNvPr>
          <p:cNvSpPr txBox="1"/>
          <p:nvPr/>
        </p:nvSpPr>
        <p:spPr>
          <a:xfrm>
            <a:off x="1661747" y="1949685"/>
            <a:ext cx="7414112" cy="212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✅ </a:t>
            </a:r>
            <a:r>
              <a:rPr lang="en-US" altLang="zh-CN" dirty="0"/>
              <a:t>Pros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Same as Option 1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zh-CN" altLang="en-US" dirty="0"/>
              <a:t>⚠️ </a:t>
            </a:r>
            <a:r>
              <a:rPr lang="en-US" altLang="zh-CN" dirty="0"/>
              <a:t>Cons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Synchronization between concurrent file read and write operations must be ensured.</a:t>
            </a:r>
          </a:p>
        </p:txBody>
      </p:sp>
    </p:spTree>
    <p:extLst>
      <p:ext uri="{BB962C8B-B14F-4D97-AF65-F5344CB8AC3E}">
        <p14:creationId xmlns:p14="http://schemas.microsoft.com/office/powerpoint/2010/main" val="316651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ABD5F7-7E65-470B-B5D0-30FA37AE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Option 3: DAQ Reads Data from VME-DC Board</a:t>
            </a:r>
            <a:endParaRPr lang="zh-CN" altLang="en-US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C810443-80FB-4504-88D5-B52C5B4636A3}"/>
              </a:ext>
            </a:extLst>
          </p:cNvPr>
          <p:cNvSpPr txBox="1"/>
          <p:nvPr/>
        </p:nvSpPr>
        <p:spPr>
          <a:xfrm>
            <a:off x="1661747" y="1949685"/>
            <a:ext cx="9504484" cy="2958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✅ </a:t>
            </a:r>
            <a:r>
              <a:rPr lang="en-US" altLang="zh-CN" dirty="0"/>
              <a:t>Pros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A VME-based readout program has already been developed.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Easy to maintain, with good real-time performance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⚠️ </a:t>
            </a:r>
            <a:r>
              <a:rPr lang="en-US" altLang="zh-CN" dirty="0"/>
              <a:t>Cons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The debugging efficiency of the DC board is low, and interrupt issues still need to be resolved.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 </a:t>
            </a:r>
            <a:r>
              <a:rPr lang="en-US" altLang="zh-CN" dirty="0"/>
              <a:t>The hardware configuration program needs to be re-integrated and commissioned.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065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EFEA3C-59B6-4E44-BC37-F91B39C09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Option 4: DAQ Reads Data from GEMROCs</a:t>
            </a:r>
            <a:endParaRPr lang="zh-CN" altLang="en-US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9B7FA52-62E1-43DA-8FED-DB628C88C19E}"/>
              </a:ext>
            </a:extLst>
          </p:cNvPr>
          <p:cNvSpPr txBox="1"/>
          <p:nvPr/>
        </p:nvSpPr>
        <p:spPr>
          <a:xfrm>
            <a:off x="993531" y="1987062"/>
            <a:ext cx="9012115" cy="2543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✅ </a:t>
            </a:r>
            <a:r>
              <a:rPr lang="en-US" altLang="zh-CN" dirty="0"/>
              <a:t>Pros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Easy to maintain, with good real-time performance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⚠️</a:t>
            </a:r>
            <a:r>
              <a:rPr lang="en-US" altLang="zh-CN" dirty="0"/>
              <a:t>Cons</a:t>
            </a:r>
            <a:r>
              <a:rPr lang="zh-CN" altLang="en-US" dirty="0"/>
              <a:t>：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The hardware configuration program needs to be re-integrated and commissioned.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 An UDP data acquisition program requires to developed and  commissioned together with the hardware team.</a:t>
            </a:r>
          </a:p>
        </p:txBody>
      </p:sp>
    </p:spTree>
    <p:extLst>
      <p:ext uri="{BB962C8B-B14F-4D97-AF65-F5344CB8AC3E}">
        <p14:creationId xmlns:p14="http://schemas.microsoft.com/office/powerpoint/2010/main" val="104641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00C358-5E84-432A-8203-E07CC5F1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358" y="343219"/>
            <a:ext cx="10515600" cy="1325563"/>
          </a:xfrm>
        </p:spPr>
        <p:txBody>
          <a:bodyPr/>
          <a:lstStyle/>
          <a:p>
            <a:r>
              <a:rPr lang="en-US" altLang="zh-CN" b="1" i="0" dirty="0">
                <a:effectLst/>
              </a:rPr>
              <a:t>Options Comparison Table</a:t>
            </a:r>
            <a:endParaRPr lang="zh-CN" altLang="en-US" b="1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7709E2D-7A11-451E-8B8B-D1E153A71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06982"/>
              </p:ext>
            </p:extLst>
          </p:nvPr>
        </p:nvGraphicFramePr>
        <p:xfrm>
          <a:off x="167785" y="2033817"/>
          <a:ext cx="11856429" cy="3042679"/>
        </p:xfrm>
        <a:graphic>
          <a:graphicData uri="http://schemas.openxmlformats.org/drawingml/2006/table">
            <a:tbl>
              <a:tblPr/>
              <a:tblGrid>
                <a:gridCol w="2281160">
                  <a:extLst>
                    <a:ext uri="{9D8B030D-6E8A-4147-A177-3AD203B41FA5}">
                      <a16:colId xmlns:a16="http://schemas.microsoft.com/office/drawing/2014/main" val="1101703711"/>
                    </a:ext>
                  </a:extLst>
                </a:gridCol>
                <a:gridCol w="2274942">
                  <a:extLst>
                    <a:ext uri="{9D8B030D-6E8A-4147-A177-3AD203B41FA5}">
                      <a16:colId xmlns:a16="http://schemas.microsoft.com/office/drawing/2014/main" val="1794120546"/>
                    </a:ext>
                  </a:extLst>
                </a:gridCol>
                <a:gridCol w="2172384">
                  <a:extLst>
                    <a:ext uri="{9D8B030D-6E8A-4147-A177-3AD203B41FA5}">
                      <a16:colId xmlns:a16="http://schemas.microsoft.com/office/drawing/2014/main" val="196196036"/>
                    </a:ext>
                  </a:extLst>
                </a:gridCol>
                <a:gridCol w="2501973">
                  <a:extLst>
                    <a:ext uri="{9D8B030D-6E8A-4147-A177-3AD203B41FA5}">
                      <a16:colId xmlns:a16="http://schemas.microsoft.com/office/drawing/2014/main" val="997319259"/>
                    </a:ext>
                  </a:extLst>
                </a:gridCol>
                <a:gridCol w="2625970">
                  <a:extLst>
                    <a:ext uri="{9D8B030D-6E8A-4147-A177-3AD203B41FA5}">
                      <a16:colId xmlns:a16="http://schemas.microsoft.com/office/drawing/2014/main" val="2864466131"/>
                    </a:ext>
                  </a:extLst>
                </a:gridCol>
              </a:tblGrid>
              <a:tr h="848119">
                <a:tc>
                  <a:txBody>
                    <a:bodyPr/>
                    <a:lstStyle/>
                    <a:p>
                      <a:r>
                        <a:rPr lang="en-US" altLang="zh-CN" dirty="0"/>
                        <a:t>Options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read from GUFI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Read from file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read from VME-DC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read from GEMROCs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434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Development Effort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✅</a:t>
                      </a:r>
                      <a:r>
                        <a:rPr lang="en-US" altLang="zh-CN" dirty="0"/>
                        <a:t>moderate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moderate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⚠️</a:t>
                      </a:r>
                      <a:r>
                        <a:rPr lang="en-US" altLang="zh-CN" dirty="0"/>
                        <a:t>significant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⚠️</a:t>
                      </a:r>
                      <a:r>
                        <a:rPr lang="en-US" altLang="zh-CN" dirty="0"/>
                        <a:t>significant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349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altLang="zh-CN" dirty="0"/>
                    </a:p>
                    <a:p>
                      <a:r>
                        <a:rPr lang="en-US" altLang="zh-CN" dirty="0"/>
                        <a:t>Real-time Performance</a:t>
                      </a:r>
                    </a:p>
                    <a:p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⚠️ </a:t>
                      </a:r>
                      <a:r>
                        <a:rPr lang="en-US" altLang="zh-CN" dirty="0"/>
                        <a:t>has Latency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20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Maintainability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✅ </a:t>
                      </a:r>
                      <a:r>
                        <a:rPr lang="en-US" altLang="zh-CN" dirty="0"/>
                        <a:t>good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72329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6BF5530-EEB5-4064-9B7A-425AF19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9035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02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315</Words>
  <Application>Microsoft Office PowerPoint</Application>
  <PresentationFormat>宽屏</PresentationFormat>
  <Paragraphs>54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Comparison of CGEM Data Integration Schemes</vt:lpstr>
      <vt:lpstr>Background</vt:lpstr>
      <vt:lpstr>Option 1: DAQ Readout Module Receives CGEM Data in Real Time from GUFI</vt:lpstr>
      <vt:lpstr>Option 2: DAQ Reads Files Stored by GUFI</vt:lpstr>
      <vt:lpstr>Option 3: DAQ Reads Data from VME-DC Board</vt:lpstr>
      <vt:lpstr>Option 4: DAQ Reads Data from GEMROCs</vt:lpstr>
      <vt:lpstr>Options Comparison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数据接入方案比较</dc:title>
  <dc:creator>tingxuan</dc:creator>
  <cp:lastModifiedBy>tingxuan</cp:lastModifiedBy>
  <cp:revision>19</cp:revision>
  <dcterms:created xsi:type="dcterms:W3CDTF">2025-06-30T07:46:05Z</dcterms:created>
  <dcterms:modified xsi:type="dcterms:W3CDTF">2025-07-01T08:51:18Z</dcterms:modified>
</cp:coreProperties>
</file>