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256" r:id="rId2"/>
    <p:sldId id="1873" r:id="rId3"/>
    <p:sldId id="1870" r:id="rId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1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697" autoAdjust="0"/>
  </p:normalViewPr>
  <p:slideViewPr>
    <p:cSldViewPr snapToGrid="0">
      <p:cViewPr varScale="1">
        <p:scale>
          <a:sx n="115" d="100"/>
          <a:sy n="115" d="100"/>
        </p:scale>
        <p:origin x="202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DC064D4E-6A59-417B-A767-5EA9379898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31FAF4F-29E3-4715-8BE0-2396F4DD7E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F51630-68EE-498E-8CBC-93198619C25B}" type="datetimeFigureOut">
              <a:rPr lang="zh-CN" altLang="en-US" smtClean="0"/>
              <a:t>2025/7/1</a:t>
            </a:fld>
            <a:endParaRPr lang="zh-CN" altLang="en-US"/>
          </a:p>
        </p:txBody>
      </p:sp>
      <p:sp>
        <p:nvSpPr>
          <p:cNvPr id="4" name="页脚占位符 3">
            <a:extLst>
              <a:ext uri="{FF2B5EF4-FFF2-40B4-BE49-F238E27FC236}">
                <a16:creationId xmlns:a16="http://schemas.microsoft.com/office/drawing/2014/main" id="{0638BD85-1C28-4011-97FB-5BE6C36EC0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4C7D5CCF-43DD-43C9-A73C-A6A3209C17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D78253-F690-4AE4-B2CD-CCB6F90CB6F6}" type="slidenum">
              <a:rPr lang="zh-CN" altLang="en-US" smtClean="0"/>
              <a:t>‹#›</a:t>
            </a:fld>
            <a:endParaRPr lang="zh-CN" altLang="en-US"/>
          </a:p>
        </p:txBody>
      </p:sp>
    </p:spTree>
    <p:extLst>
      <p:ext uri="{BB962C8B-B14F-4D97-AF65-F5344CB8AC3E}">
        <p14:creationId xmlns:p14="http://schemas.microsoft.com/office/powerpoint/2010/main" val="12211939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8568F-0AD9-4F93-8839-C38794A96F95}" type="datetimeFigureOut">
              <a:rPr lang="zh-CN" altLang="en-US" smtClean="0"/>
              <a:t>2025/7/1</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D8AD07-4286-4764-988A-894E9FEFEA77}" type="slidenum">
              <a:rPr lang="zh-CN" altLang="en-US" smtClean="0"/>
              <a:t>‹#›</a:t>
            </a:fld>
            <a:endParaRPr lang="zh-CN" altLang="en-US"/>
          </a:p>
        </p:txBody>
      </p:sp>
    </p:spTree>
    <p:extLst>
      <p:ext uri="{BB962C8B-B14F-4D97-AF65-F5344CB8AC3E}">
        <p14:creationId xmlns:p14="http://schemas.microsoft.com/office/powerpoint/2010/main" val="10151316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1</a:t>
            </a:fld>
            <a:endParaRPr lang="zh-CN" altLang="en-US"/>
          </a:p>
        </p:txBody>
      </p:sp>
    </p:spTree>
    <p:extLst>
      <p:ext uri="{BB962C8B-B14F-4D97-AF65-F5344CB8AC3E}">
        <p14:creationId xmlns:p14="http://schemas.microsoft.com/office/powerpoint/2010/main" val="356841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2</a:t>
            </a:fld>
            <a:endParaRPr lang="zh-CN" altLang="en-US"/>
          </a:p>
        </p:txBody>
      </p:sp>
    </p:spTree>
    <p:extLst>
      <p:ext uri="{BB962C8B-B14F-4D97-AF65-F5344CB8AC3E}">
        <p14:creationId xmlns:p14="http://schemas.microsoft.com/office/powerpoint/2010/main" val="556929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3</a:t>
            </a:fld>
            <a:endParaRPr lang="zh-CN" altLang="en-US"/>
          </a:p>
        </p:txBody>
      </p:sp>
    </p:spTree>
    <p:extLst>
      <p:ext uri="{BB962C8B-B14F-4D97-AF65-F5344CB8AC3E}">
        <p14:creationId xmlns:p14="http://schemas.microsoft.com/office/powerpoint/2010/main" val="3003652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9BE1A7-3ED7-4DB8-8C07-0E9EFE746CC8}"/>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62151C67-0E89-432B-B628-22B345260E3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77633B-9057-4325-87A7-8A25D1A77880}"/>
              </a:ext>
            </a:extLst>
          </p:cNvPr>
          <p:cNvSpPr>
            <a:spLocks noGrp="1"/>
          </p:cNvSpPr>
          <p:nvPr>
            <p:ph type="dt" sz="half" idx="10"/>
          </p:nvPr>
        </p:nvSpPr>
        <p:spPr/>
        <p:txBody>
          <a:bodyPr/>
          <a:lstStyle/>
          <a:p>
            <a:fld id="{9F0FBE48-265C-4708-9958-BCC3D46E3FF5}" type="datetime1">
              <a:rPr lang="zh-CN" altLang="en-US" smtClean="0"/>
              <a:t>2025/7/1</a:t>
            </a:fld>
            <a:endParaRPr lang="zh-CN" altLang="en-US"/>
          </a:p>
        </p:txBody>
      </p:sp>
      <p:sp>
        <p:nvSpPr>
          <p:cNvPr id="5" name="页脚占位符 4">
            <a:extLst>
              <a:ext uri="{FF2B5EF4-FFF2-40B4-BE49-F238E27FC236}">
                <a16:creationId xmlns:a16="http://schemas.microsoft.com/office/drawing/2014/main" id="{78CC0FE9-B547-4AB4-9573-51E0CB6B7F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84FC18-E8E4-421C-BAA0-08E1451F3BB7}"/>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364170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9D495D-CFEA-4971-B440-76BBA043C8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60F985-217D-435D-B9EA-A6DF9FFE26A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E2D177-0132-4DFB-84A0-159D691E12A8}"/>
              </a:ext>
            </a:extLst>
          </p:cNvPr>
          <p:cNvSpPr>
            <a:spLocks noGrp="1"/>
          </p:cNvSpPr>
          <p:nvPr>
            <p:ph type="dt" sz="half" idx="10"/>
          </p:nvPr>
        </p:nvSpPr>
        <p:spPr/>
        <p:txBody>
          <a:bodyPr/>
          <a:lstStyle/>
          <a:p>
            <a:fld id="{E660ADC2-8B28-4632-BA15-148946C91D02}" type="datetime1">
              <a:rPr lang="zh-CN" altLang="en-US" smtClean="0"/>
              <a:t>2025/7/1</a:t>
            </a:fld>
            <a:endParaRPr lang="zh-CN" altLang="en-US"/>
          </a:p>
        </p:txBody>
      </p:sp>
      <p:sp>
        <p:nvSpPr>
          <p:cNvPr id="5" name="页脚占位符 4">
            <a:extLst>
              <a:ext uri="{FF2B5EF4-FFF2-40B4-BE49-F238E27FC236}">
                <a16:creationId xmlns:a16="http://schemas.microsoft.com/office/drawing/2014/main" id="{9B08143B-B1F4-4DD4-84C5-73E1EA30CA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5F7577-4F29-4C09-8CA0-1B8B0DACB99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56734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EA4E63C-B053-4ECF-9637-98BB644E8C0A}"/>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DD667CA-FD49-4AE7-B248-A21903E77400}"/>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FCEAD5-AA11-4598-AAC2-C8BD5F678B1E}"/>
              </a:ext>
            </a:extLst>
          </p:cNvPr>
          <p:cNvSpPr>
            <a:spLocks noGrp="1"/>
          </p:cNvSpPr>
          <p:nvPr>
            <p:ph type="dt" sz="half" idx="10"/>
          </p:nvPr>
        </p:nvSpPr>
        <p:spPr/>
        <p:txBody>
          <a:bodyPr/>
          <a:lstStyle/>
          <a:p>
            <a:fld id="{68CCF10E-07E9-450C-9B7F-7A63DABC8EAB}" type="datetime1">
              <a:rPr lang="zh-CN" altLang="en-US" smtClean="0"/>
              <a:t>2025/7/1</a:t>
            </a:fld>
            <a:endParaRPr lang="zh-CN" altLang="en-US"/>
          </a:p>
        </p:txBody>
      </p:sp>
      <p:sp>
        <p:nvSpPr>
          <p:cNvPr id="5" name="页脚占位符 4">
            <a:extLst>
              <a:ext uri="{FF2B5EF4-FFF2-40B4-BE49-F238E27FC236}">
                <a16:creationId xmlns:a16="http://schemas.microsoft.com/office/drawing/2014/main" id="{2C8812D1-B73C-4693-B27E-42BAB33CD6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6161BF8-3C78-43C1-AB7F-00E1393EA06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716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userDrawn="1">
  <p:cSld name="Title slide">
    <p:bg>
      <p:bgPr>
        <a:solidFill>
          <a:schemeClr val="bg1"/>
        </a:solidFill>
        <a:effectLst/>
      </p:bgPr>
    </p:bg>
    <p:spTree>
      <p:nvGrpSpPr>
        <p:cNvPr id="1" name="Shape 9"/>
        <p:cNvGrpSpPr/>
        <p:nvPr/>
      </p:nvGrpSpPr>
      <p:grpSpPr>
        <a:xfrm>
          <a:off x="0" y="0"/>
          <a:ext cx="0" cy="0"/>
          <a:chOff x="0" y="0"/>
          <a:chExt cx="0" cy="0"/>
        </a:xfrm>
      </p:grpSpPr>
      <p:sp>
        <p:nvSpPr>
          <p:cNvPr id="10" name="Shape 10"/>
          <p:cNvSpPr/>
          <p:nvPr/>
        </p:nvSpPr>
        <p:spPr>
          <a:xfrm>
            <a:off x="0" y="1640448"/>
            <a:ext cx="9144000" cy="2334683"/>
          </a:xfrm>
          <a:prstGeom prst="rect">
            <a:avLst/>
          </a:prstGeom>
          <a:solidFill>
            <a:srgbClr val="711A5F"/>
          </a:solidFill>
          <a:ln>
            <a:noFill/>
          </a:ln>
        </p:spPr>
        <p:txBody>
          <a:bodyPr spcFirstLastPara="1" wrap="square" lIns="68569" tIns="68569" rIns="68569" bIns="68569" anchor="ctr" anchorCtr="0">
            <a:noAutofit/>
          </a:bodyPr>
          <a:lstStyle/>
          <a:p>
            <a:pPr marL="0" marR="0" lvl="0" indent="0" algn="l" defTabSz="685783" rtl="0" eaLnBrk="1" fontAlgn="auto" latinLnBrk="0" hangingPunct="1">
              <a:lnSpc>
                <a:spcPct val="100000"/>
              </a:lnSpc>
              <a:spcBef>
                <a:spcPts val="0"/>
              </a:spcBef>
              <a:spcAft>
                <a:spcPts val="0"/>
              </a:spcAft>
              <a:buClr>
                <a:srgbClr val="000000"/>
              </a:buClr>
              <a:buSzTx/>
              <a:buFont typeface="Arial"/>
              <a:buNone/>
              <a:tabLst/>
              <a:defRPr/>
            </a:pPr>
            <a:endParaRPr kumimoji="0" sz="1050" b="0" i="0" u="none" strike="noStrike" kern="0" cap="none" spc="0" normalizeH="0" baseline="0" noProof="0" dirty="0">
              <a:ln>
                <a:noFill/>
              </a:ln>
              <a:solidFill>
                <a:srgbClr val="000000"/>
              </a:solidFill>
              <a:effectLst/>
              <a:uLnTx/>
              <a:uFillTx/>
              <a:latin typeface="Arial"/>
              <a:cs typeface="Arial"/>
              <a:sym typeface="Arial"/>
            </a:endParaRPr>
          </a:p>
        </p:txBody>
      </p:sp>
      <p:sp>
        <p:nvSpPr>
          <p:cNvPr id="12" name="Shape 12"/>
          <p:cNvSpPr txBox="1">
            <a:spLocks noGrp="1"/>
          </p:cNvSpPr>
          <p:nvPr>
            <p:ph type="ctrTitle" hasCustomPrompt="1"/>
          </p:nvPr>
        </p:nvSpPr>
        <p:spPr>
          <a:xfrm>
            <a:off x="1523979" y="2341522"/>
            <a:ext cx="6096041" cy="932533"/>
          </a:xfrm>
          <a:prstGeom prst="rect">
            <a:avLst/>
          </a:prstGeom>
        </p:spPr>
        <p:txBody>
          <a:bodyPr spcFirstLastPara="1" wrap="square" lIns="0" tIns="91425" rIns="0" bIns="91425" anchor="ctr" anchorCtr="1">
            <a:spAutoFit/>
          </a:bodyPr>
          <a:lstStyle>
            <a:lvl1pPr lvl="0" algn="ctr">
              <a:spcBef>
                <a:spcPts val="0"/>
              </a:spcBef>
              <a:spcAft>
                <a:spcPts val="0"/>
              </a:spcAft>
              <a:buClr>
                <a:srgbClr val="434343"/>
              </a:buClr>
              <a:buSzPts val="3600"/>
              <a:buNone/>
              <a:defRPr sz="2700" b="1">
                <a:solidFill>
                  <a:srgbClr val="711A5F"/>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defRPr>
            </a:lvl1pPr>
            <a:lvl2pPr lvl="1">
              <a:spcBef>
                <a:spcPts val="0"/>
              </a:spcBef>
              <a:spcAft>
                <a:spcPts val="0"/>
              </a:spcAft>
              <a:buClr>
                <a:schemeClr val="accent1"/>
              </a:buClr>
              <a:buSzPts val="4200"/>
              <a:buNone/>
              <a:defRPr sz="3150">
                <a:solidFill>
                  <a:schemeClr val="accent1"/>
                </a:solidFill>
              </a:defRPr>
            </a:lvl2pPr>
            <a:lvl3pPr lvl="2">
              <a:spcBef>
                <a:spcPts val="0"/>
              </a:spcBef>
              <a:spcAft>
                <a:spcPts val="0"/>
              </a:spcAft>
              <a:buClr>
                <a:schemeClr val="accent1"/>
              </a:buClr>
              <a:buSzPts val="4200"/>
              <a:buNone/>
              <a:defRPr sz="3150">
                <a:solidFill>
                  <a:schemeClr val="accent1"/>
                </a:solidFill>
              </a:defRPr>
            </a:lvl3pPr>
            <a:lvl4pPr lvl="3">
              <a:spcBef>
                <a:spcPts val="0"/>
              </a:spcBef>
              <a:spcAft>
                <a:spcPts val="0"/>
              </a:spcAft>
              <a:buClr>
                <a:schemeClr val="accent1"/>
              </a:buClr>
              <a:buSzPts val="4200"/>
              <a:buNone/>
              <a:defRPr sz="3150">
                <a:solidFill>
                  <a:schemeClr val="accent1"/>
                </a:solidFill>
              </a:defRPr>
            </a:lvl4pPr>
            <a:lvl5pPr lvl="4">
              <a:spcBef>
                <a:spcPts val="0"/>
              </a:spcBef>
              <a:spcAft>
                <a:spcPts val="0"/>
              </a:spcAft>
              <a:buClr>
                <a:schemeClr val="accent1"/>
              </a:buClr>
              <a:buSzPts val="4200"/>
              <a:buNone/>
              <a:defRPr sz="3150">
                <a:solidFill>
                  <a:schemeClr val="accent1"/>
                </a:solidFill>
              </a:defRPr>
            </a:lvl5pPr>
            <a:lvl6pPr lvl="5">
              <a:spcBef>
                <a:spcPts val="0"/>
              </a:spcBef>
              <a:spcAft>
                <a:spcPts val="0"/>
              </a:spcAft>
              <a:buClr>
                <a:schemeClr val="accent1"/>
              </a:buClr>
              <a:buSzPts val="4200"/>
              <a:buNone/>
              <a:defRPr sz="3150">
                <a:solidFill>
                  <a:schemeClr val="accent1"/>
                </a:solidFill>
              </a:defRPr>
            </a:lvl6pPr>
            <a:lvl7pPr lvl="6">
              <a:spcBef>
                <a:spcPts val="0"/>
              </a:spcBef>
              <a:spcAft>
                <a:spcPts val="0"/>
              </a:spcAft>
              <a:buClr>
                <a:schemeClr val="accent1"/>
              </a:buClr>
              <a:buSzPts val="4200"/>
              <a:buNone/>
              <a:defRPr sz="3150">
                <a:solidFill>
                  <a:schemeClr val="accent1"/>
                </a:solidFill>
              </a:defRPr>
            </a:lvl7pPr>
            <a:lvl8pPr lvl="7">
              <a:spcBef>
                <a:spcPts val="0"/>
              </a:spcBef>
              <a:spcAft>
                <a:spcPts val="0"/>
              </a:spcAft>
              <a:buClr>
                <a:schemeClr val="accent1"/>
              </a:buClr>
              <a:buSzPts val="4200"/>
              <a:buNone/>
              <a:defRPr sz="3150">
                <a:solidFill>
                  <a:schemeClr val="accent1"/>
                </a:solidFill>
              </a:defRPr>
            </a:lvl8pPr>
            <a:lvl9pPr lvl="8">
              <a:spcBef>
                <a:spcPts val="0"/>
              </a:spcBef>
              <a:spcAft>
                <a:spcPts val="0"/>
              </a:spcAft>
              <a:buClr>
                <a:schemeClr val="accent1"/>
              </a:buClr>
              <a:buSzPts val="4200"/>
              <a:buNone/>
              <a:defRPr sz="3150">
                <a:solidFill>
                  <a:schemeClr val="accent1"/>
                </a:solidFill>
              </a:defRPr>
            </a:lvl9pPr>
          </a:lstStyle>
          <a:p>
            <a:r>
              <a:rPr lang="en-US" dirty="0"/>
              <a:t>Search for Lepton number violation decay at BESIII</a:t>
            </a:r>
            <a:endParaRPr dirty="0"/>
          </a:p>
        </p:txBody>
      </p:sp>
      <p:pic>
        <p:nvPicPr>
          <p:cNvPr id="15" name="Shape 15"/>
          <p:cNvPicPr preferRelativeResize="0"/>
          <p:nvPr/>
        </p:nvPicPr>
        <p:blipFill>
          <a:blip r:embed="rId2">
            <a:alphaModFix/>
          </a:blip>
          <a:stretch>
            <a:fillRect/>
          </a:stretch>
        </p:blipFill>
        <p:spPr>
          <a:xfrm>
            <a:off x="7583643" y="151931"/>
            <a:ext cx="1110300" cy="1137373"/>
          </a:xfrm>
          <a:prstGeom prst="rect">
            <a:avLst/>
          </a:prstGeom>
          <a:noFill/>
          <a:ln>
            <a:noFill/>
          </a:ln>
        </p:spPr>
      </p:pic>
      <p:pic>
        <p:nvPicPr>
          <p:cNvPr id="19" name="图片 18">
            <a:extLst>
              <a:ext uri="{FF2B5EF4-FFF2-40B4-BE49-F238E27FC236}">
                <a16:creationId xmlns:a16="http://schemas.microsoft.com/office/drawing/2014/main" id="{811D09F9-0947-FF4F-8601-83B6B3C488FD}"/>
              </a:ext>
            </a:extLst>
          </p:cNvPr>
          <p:cNvPicPr>
            <a:picLocks noChangeAspect="1"/>
          </p:cNvPicPr>
          <p:nvPr userDrawn="1"/>
        </p:nvPicPr>
        <p:blipFill>
          <a:blip r:embed="rId3"/>
          <a:stretch>
            <a:fillRect/>
          </a:stretch>
        </p:blipFill>
        <p:spPr>
          <a:xfrm>
            <a:off x="123114" y="262376"/>
            <a:ext cx="1757559" cy="1027535"/>
          </a:xfrm>
          <a:prstGeom prst="rect">
            <a:avLst/>
          </a:prstGeom>
        </p:spPr>
      </p:pic>
    </p:spTree>
    <p:extLst>
      <p:ext uri="{BB962C8B-B14F-4D97-AF65-F5344CB8AC3E}">
        <p14:creationId xmlns:p14="http://schemas.microsoft.com/office/powerpoint/2010/main" val="2700009066"/>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673671-B052-457D-9901-FC618E73517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66F99C8-780E-4E9C-BEF2-6F491134FC4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F64439-FDF0-4CCD-8558-DC0823B0EA7A}"/>
              </a:ext>
            </a:extLst>
          </p:cNvPr>
          <p:cNvSpPr>
            <a:spLocks noGrp="1"/>
          </p:cNvSpPr>
          <p:nvPr>
            <p:ph type="dt" sz="half" idx="10"/>
          </p:nvPr>
        </p:nvSpPr>
        <p:spPr/>
        <p:txBody>
          <a:bodyPr/>
          <a:lstStyle/>
          <a:p>
            <a:fld id="{7908D6C5-54D8-478D-90EE-C9918212DA19}" type="datetime1">
              <a:rPr lang="zh-CN" altLang="en-US" smtClean="0"/>
              <a:t>2025/7/1</a:t>
            </a:fld>
            <a:endParaRPr lang="zh-CN" altLang="en-US"/>
          </a:p>
        </p:txBody>
      </p:sp>
      <p:sp>
        <p:nvSpPr>
          <p:cNvPr id="5" name="页脚占位符 4">
            <a:extLst>
              <a:ext uri="{FF2B5EF4-FFF2-40B4-BE49-F238E27FC236}">
                <a16:creationId xmlns:a16="http://schemas.microsoft.com/office/drawing/2014/main" id="{3E296433-4CE5-4184-BECE-3DCBC5CAC9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010A71-2F88-4C85-99DC-68AF0085E4B1}"/>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48099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EADC34-DC6E-4566-A83C-AA611E4FDBAD}"/>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CC06ABD4-A112-4B3F-8AF4-ED759C3CD7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5B61480-5C17-4BC1-8D4D-7C1E37D6FA47}"/>
              </a:ext>
            </a:extLst>
          </p:cNvPr>
          <p:cNvSpPr>
            <a:spLocks noGrp="1"/>
          </p:cNvSpPr>
          <p:nvPr>
            <p:ph type="dt" sz="half" idx="10"/>
          </p:nvPr>
        </p:nvSpPr>
        <p:spPr/>
        <p:txBody>
          <a:bodyPr/>
          <a:lstStyle/>
          <a:p>
            <a:fld id="{717E5A58-40DD-4005-AA53-0C6712E339F2}" type="datetime1">
              <a:rPr lang="zh-CN" altLang="en-US" smtClean="0"/>
              <a:t>2025/7/1</a:t>
            </a:fld>
            <a:endParaRPr lang="zh-CN" altLang="en-US"/>
          </a:p>
        </p:txBody>
      </p:sp>
      <p:sp>
        <p:nvSpPr>
          <p:cNvPr id="5" name="页脚占位符 4">
            <a:extLst>
              <a:ext uri="{FF2B5EF4-FFF2-40B4-BE49-F238E27FC236}">
                <a16:creationId xmlns:a16="http://schemas.microsoft.com/office/drawing/2014/main" id="{82EC242A-EEA9-409D-887D-3F1EC4696F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C0E60-9936-4919-B43B-154FEBF3329F}"/>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641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8D0DB-66D7-40D8-AC63-5A50CACDA8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632025E-BAE3-4AB5-8E9F-E7617995E571}"/>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37AC9AB-B1E4-4B37-AAD1-1FAAFF37E90A}"/>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22BECF5-82BA-4CF9-8E6A-41B509458D05}"/>
              </a:ext>
            </a:extLst>
          </p:cNvPr>
          <p:cNvSpPr>
            <a:spLocks noGrp="1"/>
          </p:cNvSpPr>
          <p:nvPr>
            <p:ph type="dt" sz="half" idx="10"/>
          </p:nvPr>
        </p:nvSpPr>
        <p:spPr/>
        <p:txBody>
          <a:bodyPr/>
          <a:lstStyle/>
          <a:p>
            <a:fld id="{AB562AA5-53A9-45BC-BEDC-931408137623}" type="datetime1">
              <a:rPr lang="zh-CN" altLang="en-US" smtClean="0"/>
              <a:t>2025/7/1</a:t>
            </a:fld>
            <a:endParaRPr lang="zh-CN" altLang="en-US"/>
          </a:p>
        </p:txBody>
      </p:sp>
      <p:sp>
        <p:nvSpPr>
          <p:cNvPr id="6" name="页脚占位符 5">
            <a:extLst>
              <a:ext uri="{FF2B5EF4-FFF2-40B4-BE49-F238E27FC236}">
                <a16:creationId xmlns:a16="http://schemas.microsoft.com/office/drawing/2014/main" id="{FAEDE221-68B8-4E32-AD43-1927BCFD34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397F639-B4B3-4CEE-81CB-01D24AFF82AE}"/>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23637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CAC28-D35B-4FC7-92EB-2E5EB72F8E4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AE8B3F2-B1EE-4E19-89BD-F2A3775177C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F0D39BE-1774-44D6-A5BC-01C69AFCB606}"/>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9C3F040-64AB-480E-B155-3F19F9217C7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43FFA73-CBD7-43DD-90C4-483FB0A2568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25F50CB-7BDD-4CFE-9156-563C9462D40E}"/>
              </a:ext>
            </a:extLst>
          </p:cNvPr>
          <p:cNvSpPr>
            <a:spLocks noGrp="1"/>
          </p:cNvSpPr>
          <p:nvPr>
            <p:ph type="dt" sz="half" idx="10"/>
          </p:nvPr>
        </p:nvSpPr>
        <p:spPr/>
        <p:txBody>
          <a:bodyPr/>
          <a:lstStyle/>
          <a:p>
            <a:fld id="{822363AA-999D-48F6-9731-08B226C717F9}" type="datetime1">
              <a:rPr lang="zh-CN" altLang="en-US" smtClean="0"/>
              <a:t>2025/7/1</a:t>
            </a:fld>
            <a:endParaRPr lang="zh-CN" altLang="en-US"/>
          </a:p>
        </p:txBody>
      </p:sp>
      <p:sp>
        <p:nvSpPr>
          <p:cNvPr id="8" name="页脚占位符 7">
            <a:extLst>
              <a:ext uri="{FF2B5EF4-FFF2-40B4-BE49-F238E27FC236}">
                <a16:creationId xmlns:a16="http://schemas.microsoft.com/office/drawing/2014/main" id="{18AC0501-6393-4C0E-97F4-7AE306B2A10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160B669-F363-4373-9564-A743CF4CDC0C}"/>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35330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A2B840-C78C-4188-91A1-EBF7353FC76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2B4FAE6-D7B2-42B0-A0E2-CDBC92648DED}"/>
              </a:ext>
            </a:extLst>
          </p:cNvPr>
          <p:cNvSpPr>
            <a:spLocks noGrp="1"/>
          </p:cNvSpPr>
          <p:nvPr>
            <p:ph type="dt" sz="half" idx="10"/>
          </p:nvPr>
        </p:nvSpPr>
        <p:spPr/>
        <p:txBody>
          <a:bodyPr/>
          <a:lstStyle/>
          <a:p>
            <a:fld id="{2B4EC098-C256-4C66-A54C-4391C04F4E29}" type="datetime1">
              <a:rPr lang="zh-CN" altLang="en-US" smtClean="0"/>
              <a:t>2025/7/1</a:t>
            </a:fld>
            <a:endParaRPr lang="zh-CN" altLang="en-US"/>
          </a:p>
        </p:txBody>
      </p:sp>
      <p:sp>
        <p:nvSpPr>
          <p:cNvPr id="4" name="页脚占位符 3">
            <a:extLst>
              <a:ext uri="{FF2B5EF4-FFF2-40B4-BE49-F238E27FC236}">
                <a16:creationId xmlns:a16="http://schemas.microsoft.com/office/drawing/2014/main" id="{063FBAB7-551C-4560-B26F-F83D793B3BC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5BC02F0-866C-4B06-9926-C588922F6E5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65858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016436F-76E4-4EB7-8C4C-4D4077141BBE}"/>
              </a:ext>
            </a:extLst>
          </p:cNvPr>
          <p:cNvSpPr>
            <a:spLocks noGrp="1"/>
          </p:cNvSpPr>
          <p:nvPr>
            <p:ph type="dt" sz="half" idx="10"/>
          </p:nvPr>
        </p:nvSpPr>
        <p:spPr/>
        <p:txBody>
          <a:bodyPr/>
          <a:lstStyle/>
          <a:p>
            <a:fld id="{E6360084-E21A-4DEC-9136-EE9E64D78BDC}" type="datetime1">
              <a:rPr lang="zh-CN" altLang="en-US" smtClean="0"/>
              <a:t>2025/7/1</a:t>
            </a:fld>
            <a:endParaRPr lang="zh-CN" altLang="en-US"/>
          </a:p>
        </p:txBody>
      </p:sp>
      <p:sp>
        <p:nvSpPr>
          <p:cNvPr id="3" name="页脚占位符 2">
            <a:extLst>
              <a:ext uri="{FF2B5EF4-FFF2-40B4-BE49-F238E27FC236}">
                <a16:creationId xmlns:a16="http://schemas.microsoft.com/office/drawing/2014/main" id="{5BB5F9E9-C191-4725-95D8-D8A9BE6E02E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D4E5B9C-A955-4CAE-8063-BF58629826DE}"/>
              </a:ext>
            </a:extLst>
          </p:cNvPr>
          <p:cNvSpPr>
            <a:spLocks noGrp="1"/>
          </p:cNvSpPr>
          <p:nvPr>
            <p:ph type="sldNum" sz="quarter" idx="12"/>
          </p:nvPr>
        </p:nvSpPr>
        <p:spPr>
          <a:xfrm>
            <a:off x="6830089" y="6492875"/>
            <a:ext cx="2057400" cy="365125"/>
          </a:xfrm>
        </p:spPr>
        <p:txBody>
          <a:bodyPr/>
          <a:lstStyle>
            <a:lvl1pPr>
              <a:defRPr sz="1800">
                <a:solidFill>
                  <a:schemeClr val="tx1"/>
                </a:solidFill>
                <a:latin typeface="Times New Roman" panose="02020603050405020304" pitchFamily="18" charset="0"/>
                <a:cs typeface="Times New Roman" panose="02020603050405020304" pitchFamily="18" charset="0"/>
              </a:defRPr>
            </a:lvl1pPr>
          </a:lstStyle>
          <a:p>
            <a:fld id="{5146D64B-CE35-4CB1-99F3-8D83A5281A59}" type="slidenum">
              <a:rPr lang="zh-CN" altLang="en-US" smtClean="0"/>
              <a:pPr/>
              <a:t>‹#›</a:t>
            </a:fld>
            <a:endParaRPr lang="zh-CN" altLang="en-US" dirty="0"/>
          </a:p>
        </p:txBody>
      </p:sp>
    </p:spTree>
    <p:extLst>
      <p:ext uri="{BB962C8B-B14F-4D97-AF65-F5344CB8AC3E}">
        <p14:creationId xmlns:p14="http://schemas.microsoft.com/office/powerpoint/2010/main" val="223741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2B5611-5450-482A-AD1F-9D961B9AC0DD}"/>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DFB5A0CC-6653-4AA5-BFE4-D2200039456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21AF32F-A447-415F-A3E9-892E0CA454B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7CB65AE-9288-443E-8E41-E41AB5369808}"/>
              </a:ext>
            </a:extLst>
          </p:cNvPr>
          <p:cNvSpPr>
            <a:spLocks noGrp="1"/>
          </p:cNvSpPr>
          <p:nvPr>
            <p:ph type="dt" sz="half" idx="10"/>
          </p:nvPr>
        </p:nvSpPr>
        <p:spPr/>
        <p:txBody>
          <a:bodyPr/>
          <a:lstStyle/>
          <a:p>
            <a:fld id="{539CB926-57FD-4A17-A571-8FBB96C1D875}" type="datetime1">
              <a:rPr lang="zh-CN" altLang="en-US" smtClean="0"/>
              <a:t>2025/7/1</a:t>
            </a:fld>
            <a:endParaRPr lang="zh-CN" altLang="en-US"/>
          </a:p>
        </p:txBody>
      </p:sp>
      <p:sp>
        <p:nvSpPr>
          <p:cNvPr id="6" name="页脚占位符 5">
            <a:extLst>
              <a:ext uri="{FF2B5EF4-FFF2-40B4-BE49-F238E27FC236}">
                <a16:creationId xmlns:a16="http://schemas.microsoft.com/office/drawing/2014/main" id="{8380F62B-9082-4BEF-96E0-34BF54195AD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3DC5B36-BCEC-4C1A-A304-E35F942F9D9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94611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F040C1-0B0F-4964-848B-097E0843FF97}"/>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F3BF2DD1-9D0E-40D0-864E-0A863483081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9E71163D-EA41-460C-A41E-13F5908BB9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6E869E-4406-4ED6-84C1-4B181FF6A3F6}"/>
              </a:ext>
            </a:extLst>
          </p:cNvPr>
          <p:cNvSpPr>
            <a:spLocks noGrp="1"/>
          </p:cNvSpPr>
          <p:nvPr>
            <p:ph type="dt" sz="half" idx="10"/>
          </p:nvPr>
        </p:nvSpPr>
        <p:spPr/>
        <p:txBody>
          <a:bodyPr/>
          <a:lstStyle/>
          <a:p>
            <a:fld id="{3DD71CF9-BD9F-42FD-A78B-6705207634D8}" type="datetime1">
              <a:rPr lang="zh-CN" altLang="en-US" smtClean="0"/>
              <a:t>2025/7/1</a:t>
            </a:fld>
            <a:endParaRPr lang="zh-CN" altLang="en-US"/>
          </a:p>
        </p:txBody>
      </p:sp>
      <p:sp>
        <p:nvSpPr>
          <p:cNvPr id="6" name="页脚占位符 5">
            <a:extLst>
              <a:ext uri="{FF2B5EF4-FFF2-40B4-BE49-F238E27FC236}">
                <a16:creationId xmlns:a16="http://schemas.microsoft.com/office/drawing/2014/main" id="{A4D88575-2919-47A2-BC86-60D3167B31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AFE08F-C4BC-4E25-B2D4-1BF3E3A279F3}"/>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0172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A53CD35-071D-4927-850B-67952E5E897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B0AB9B2-7DBF-455D-9028-58A3B882948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B3F188-3219-4CF1-B65F-34D910948E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D5A557-E252-4718-9CC6-4C88518CCF5D}" type="datetime1">
              <a:rPr lang="zh-CN" altLang="en-US" smtClean="0"/>
              <a:t>2025/7/1</a:t>
            </a:fld>
            <a:endParaRPr lang="zh-CN" altLang="en-US"/>
          </a:p>
        </p:txBody>
      </p:sp>
      <p:sp>
        <p:nvSpPr>
          <p:cNvPr id="5" name="页脚占位符 4">
            <a:extLst>
              <a:ext uri="{FF2B5EF4-FFF2-40B4-BE49-F238E27FC236}">
                <a16:creationId xmlns:a16="http://schemas.microsoft.com/office/drawing/2014/main" id="{E770B044-F567-4DAB-96ED-75AC165285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B40B138-152C-468C-A819-34A7DD57AA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29648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63488" y="2436448"/>
            <a:ext cx="6096041" cy="1015632"/>
          </a:xfrm>
        </p:spPr>
        <p:txBody>
          <a:bodyPr/>
          <a:lstStyle/>
          <a:p>
            <a:r>
              <a:rPr lang="en-US" altLang="zh-CN" sz="6000" dirty="0">
                <a:solidFill>
                  <a:schemeClr val="bg1"/>
                </a:solidFill>
              </a:rPr>
              <a:t>Weekly Report</a:t>
            </a:r>
            <a:endParaRPr lang="zh-CN" altLang="en-US" sz="6000" dirty="0">
              <a:solidFill>
                <a:schemeClr val="bg1"/>
              </a:solidFill>
            </a:endParaRPr>
          </a:p>
        </p:txBody>
      </p:sp>
      <p:sp>
        <p:nvSpPr>
          <p:cNvPr id="4" name="文本框 3">
            <a:extLst>
              <a:ext uri="{FF2B5EF4-FFF2-40B4-BE49-F238E27FC236}">
                <a16:creationId xmlns:a16="http://schemas.microsoft.com/office/drawing/2014/main" id="{9BF6486A-AB58-F418-B7B1-F989862BC0B6}"/>
              </a:ext>
            </a:extLst>
          </p:cNvPr>
          <p:cNvSpPr txBox="1"/>
          <p:nvPr/>
        </p:nvSpPr>
        <p:spPr>
          <a:xfrm>
            <a:off x="2698595" y="4883563"/>
            <a:ext cx="4572000" cy="369332"/>
          </a:xfrm>
          <a:prstGeom prst="rect">
            <a:avLst/>
          </a:prstGeom>
          <a:noFill/>
        </p:spPr>
        <p:txBody>
          <a:bodyPr wrap="square">
            <a:spAutoFit/>
          </a:bodyPr>
          <a:lstStyle/>
          <a:p>
            <a:r>
              <a:rPr lang="en-US" altLang="zh-CN" sz="1800" dirty="0" err="1">
                <a:latin typeface="Times New Roman" panose="02020603050405020304" pitchFamily="18" charset="0"/>
                <a:ea typeface="微软雅黑" panose="020B0503020204020204" pitchFamily="34" charset="-122"/>
                <a:cs typeface="Times New Roman" panose="02020603050405020304" pitchFamily="18" charset="0"/>
              </a:rPr>
              <a:t>Minghao</a:t>
            </a:r>
            <a:r>
              <a:rPr lang="en-US" altLang="zh-CN" sz="1800" dirty="0">
                <a:latin typeface="Times New Roman" panose="02020603050405020304" pitchFamily="18" charset="0"/>
                <a:ea typeface="微软雅黑" panose="020B0503020204020204" pitchFamily="34" charset="-122"/>
                <a:cs typeface="Times New Roman" panose="02020603050405020304" pitchFamily="18" charset="0"/>
              </a:rPr>
              <a:t> Li                    2025.07.01</a:t>
            </a:r>
            <a:endParaRPr lang="zh-CN" altLang="en-US" sz="18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28140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2</a:t>
            </a:fld>
            <a:endParaRPr lang="zh-CN" altLang="en-US" dirty="0"/>
          </a:p>
        </p:txBody>
      </p:sp>
      <p:sp>
        <p:nvSpPr>
          <p:cNvPr id="2" name="文本框 1">
            <a:extLst>
              <a:ext uri="{FF2B5EF4-FFF2-40B4-BE49-F238E27FC236}">
                <a16:creationId xmlns:a16="http://schemas.microsoft.com/office/drawing/2014/main" id="{DBB68681-D93A-AA02-20CC-B30933952406}"/>
              </a:ext>
            </a:extLst>
          </p:cNvPr>
          <p:cNvSpPr txBox="1"/>
          <p:nvPr/>
        </p:nvSpPr>
        <p:spPr>
          <a:xfrm>
            <a:off x="680224" y="900558"/>
            <a:ext cx="7783550" cy="1200329"/>
          </a:xfrm>
          <a:prstGeom prst="rect">
            <a:avLst/>
          </a:prstGeom>
          <a:noFill/>
        </p:spPr>
        <p:txBody>
          <a:bodyPr wrap="square">
            <a:spAutoFit/>
          </a:bodyPr>
          <a:lstStyle/>
          <a:p>
            <a:pPr marL="285750" indent="-285750">
              <a:buFont typeface="Wingdings" pitchFamily="2" charset="2"/>
              <a:buChar char="Ø"/>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The systematic uncertainty in determination of mass and width of X(2085) through partial wave analysis are estimated by considering the quoted mass and width of involved resonance states from PDG, mass window, and background number. </a:t>
            </a:r>
            <a:endParaRPr lang="zh-CN" altLang="en-US" dirty="0">
              <a:latin typeface="Comic Sans MS" panose="030F0902030302020204" pitchFamily="66" charset="0"/>
              <a:ea typeface="楷体" panose="02010609060101010101" pitchFamily="49" charset="-122"/>
              <a:cs typeface="Times New Roman" panose="02020603050405020304" pitchFamily="18" charset="0"/>
            </a:endParaRPr>
          </a:p>
        </p:txBody>
      </p:sp>
      <p:pic>
        <p:nvPicPr>
          <p:cNvPr id="4" name="图片 3">
            <a:extLst>
              <a:ext uri="{FF2B5EF4-FFF2-40B4-BE49-F238E27FC236}">
                <a16:creationId xmlns:a16="http://schemas.microsoft.com/office/drawing/2014/main" id="{54EA7336-5CEA-315A-6447-4BD1B4CC65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98183" y="2175279"/>
            <a:ext cx="4431906" cy="1354490"/>
          </a:xfrm>
          <a:prstGeom prst="rect">
            <a:avLst/>
          </a:prstGeom>
        </p:spPr>
      </p:pic>
      <p:sp>
        <p:nvSpPr>
          <p:cNvPr id="7" name="文本框 6">
            <a:extLst>
              <a:ext uri="{FF2B5EF4-FFF2-40B4-BE49-F238E27FC236}">
                <a16:creationId xmlns:a16="http://schemas.microsoft.com/office/drawing/2014/main" id="{3A726DEE-01A1-C298-B17B-0F158EC3F3C6}"/>
              </a:ext>
            </a:extLst>
          </p:cNvPr>
          <p:cNvSpPr txBox="1"/>
          <p:nvPr/>
        </p:nvSpPr>
        <p:spPr>
          <a:xfrm>
            <a:off x="975732" y="6021131"/>
            <a:ext cx="7783550" cy="646331"/>
          </a:xfrm>
          <a:prstGeom prst="rect">
            <a:avLst/>
          </a:prstGeom>
          <a:noFill/>
        </p:spPr>
        <p:txBody>
          <a:bodyPr wrap="square">
            <a:spAutoFit/>
          </a:bodyPr>
          <a:lstStyle/>
          <a:p>
            <a:r>
              <a:rPr lang="zh-CN" altLang="en-US" dirty="0">
                <a:latin typeface="Comic Sans MS" panose="030F0902030302020204" pitchFamily="66" charset="0"/>
                <a:ea typeface="楷体" panose="02010609060101010101" pitchFamily="49" charset="-122"/>
                <a:cs typeface="Times New Roman" panose="02020603050405020304" pitchFamily="18" charset="0"/>
              </a:rPr>
              <a:t>We have completed the response to </a:t>
            </a:r>
            <a:r>
              <a:rPr lang="en-US" altLang="zh-CN" dirty="0">
                <a:latin typeface="Comic Sans MS" panose="030F0902030302020204" pitchFamily="66" charset="0"/>
                <a:ea typeface="楷体" panose="02010609060101010101" pitchFamily="49" charset="-122"/>
                <a:cs typeface="Times New Roman" panose="02020603050405020304" pitchFamily="18" charset="0"/>
              </a:rPr>
              <a:t>Prof</a:t>
            </a:r>
            <a:r>
              <a:rPr lang="zh-CN" altLang="en-US" dirty="0">
                <a:latin typeface="Comic Sans MS" panose="030F0902030302020204" pitchFamily="66" charset="0"/>
                <a:ea typeface="楷体" panose="02010609060101010101" pitchFamily="49" charset="-122"/>
                <a:cs typeface="Times New Roman" panose="02020603050405020304" pitchFamily="18" charset="0"/>
              </a:rPr>
              <a:t>. Sun's questions and </a:t>
            </a:r>
            <a:r>
              <a:rPr lang="en-US" altLang="zh-CN" dirty="0">
                <a:latin typeface="Comic Sans MS" panose="030F0902030302020204" pitchFamily="66" charset="0"/>
                <a:ea typeface="楷体" panose="02010609060101010101" pitchFamily="49" charset="-122"/>
                <a:cs typeface="Times New Roman" panose="02020603050405020304" pitchFamily="18" charset="0"/>
              </a:rPr>
              <a:t>updated</a:t>
            </a:r>
            <a:r>
              <a:rPr lang="zh-CN" altLang="en-US" dirty="0">
                <a:latin typeface="Comic Sans MS" panose="030F0902030302020204" pitchFamily="66" charset="0"/>
                <a:ea typeface="楷体" panose="02010609060101010101" pitchFamily="49" charset="-122"/>
                <a:cs typeface="Times New Roman" panose="02020603050405020304" pitchFamily="18" charset="0"/>
              </a:rPr>
              <a:t> the memo.</a:t>
            </a:r>
          </a:p>
        </p:txBody>
      </p:sp>
      <p:pic>
        <p:nvPicPr>
          <p:cNvPr id="8" name="图片 7">
            <a:extLst>
              <a:ext uri="{FF2B5EF4-FFF2-40B4-BE49-F238E27FC236}">
                <a16:creationId xmlns:a16="http://schemas.microsoft.com/office/drawing/2014/main" id="{BE7F5B07-71F2-75B4-001A-9D236A9144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6480" y="3760633"/>
            <a:ext cx="5691038" cy="2069960"/>
          </a:xfrm>
          <a:prstGeom prst="rect">
            <a:avLst/>
          </a:prstGeom>
        </p:spPr>
      </p:pic>
    </p:spTree>
    <p:extLst>
      <p:ext uri="{BB962C8B-B14F-4D97-AF65-F5344CB8AC3E}">
        <p14:creationId xmlns:p14="http://schemas.microsoft.com/office/powerpoint/2010/main" val="428862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3</a:t>
            </a:fld>
            <a:endParaRPr lang="zh-CN" altLang="en-US" dirty="0"/>
          </a:p>
        </p:txBody>
      </p:sp>
      <p:sp>
        <p:nvSpPr>
          <p:cNvPr id="9" name="文本框 8">
            <a:extLst>
              <a:ext uri="{FF2B5EF4-FFF2-40B4-BE49-F238E27FC236}">
                <a16:creationId xmlns:a16="http://schemas.microsoft.com/office/drawing/2014/main" id="{1D9C52E0-16BA-7D8E-3DC5-49172EC71705}"/>
              </a:ext>
            </a:extLst>
          </p:cNvPr>
          <p:cNvSpPr txBox="1"/>
          <p:nvPr/>
        </p:nvSpPr>
        <p:spPr>
          <a:xfrm>
            <a:off x="908823" y="4534973"/>
            <a:ext cx="7326351" cy="1200329"/>
          </a:xfrm>
          <a:prstGeom prst="rect">
            <a:avLst/>
          </a:prstGeom>
          <a:noFill/>
        </p:spPr>
        <p:txBody>
          <a:bodyPr wrap="square">
            <a:spAutoFit/>
          </a:bodyPr>
          <a:lstStyle/>
          <a:p>
            <a:pPr marL="285750" indent="-285750">
              <a:buFont typeface="Arial" panose="020B0604020202020204" pitchFamily="34" charset="0"/>
              <a:buChar char="•"/>
            </a:pPr>
            <a:r>
              <a:rPr lang="zh-CN" altLang="en-US" dirty="0">
                <a:latin typeface="Comic Sans MS" panose="030F0902030302020204" pitchFamily="66" charset="0"/>
                <a:ea typeface="楷体" panose="02010609060101010101" pitchFamily="49" charset="-122"/>
                <a:cs typeface="Times New Roman" panose="02020603050405020304" pitchFamily="18" charset="0"/>
              </a:rPr>
              <a:t>Yesterday, we received the latest questions from </a:t>
            </a:r>
            <a:r>
              <a:rPr lang="en-US" altLang="zh-CN" dirty="0">
                <a:latin typeface="Comic Sans MS" panose="030F0902030302020204" pitchFamily="66" charset="0"/>
                <a:ea typeface="楷体" panose="02010609060101010101" pitchFamily="49" charset="-122"/>
                <a:cs typeface="Times New Roman" panose="02020603050405020304" pitchFamily="18" charset="0"/>
              </a:rPr>
              <a:t>Prof.</a:t>
            </a:r>
            <a:r>
              <a:rPr lang="zh-CN" altLang="en-US" dirty="0">
                <a:latin typeface="Comic Sans MS" panose="030F0902030302020204" pitchFamily="66" charset="0"/>
                <a:ea typeface="楷体" panose="02010609060101010101" pitchFamily="49" charset="-122"/>
                <a:cs typeface="Times New Roman" panose="02020603050405020304" pitchFamily="18" charset="0"/>
              </a:rPr>
              <a:t> Zhao. We are currently studying this </a:t>
            </a:r>
            <a:r>
              <a:rPr lang="en-US" altLang="zh-CN" dirty="0">
                <a:latin typeface="Comic Sans MS" panose="030F0902030302020204" pitchFamily="66" charset="0"/>
                <a:ea typeface="楷体" panose="02010609060101010101" pitchFamily="49" charset="-122"/>
                <a:cs typeface="Times New Roman" panose="02020603050405020304" pitchFamily="18" charset="0"/>
              </a:rPr>
              <a:t>questions</a:t>
            </a:r>
            <a:r>
              <a:rPr lang="zh-CN" altLang="en-US" dirty="0">
                <a:latin typeface="Comic Sans MS" panose="030F0902030302020204" pitchFamily="66" charset="0"/>
                <a:ea typeface="楷体" panose="02010609060101010101" pitchFamily="49" charset="-122"/>
                <a:cs typeface="Times New Roman" panose="02020603050405020304" pitchFamily="18" charset="0"/>
              </a:rPr>
              <a:t>.</a:t>
            </a:r>
          </a:p>
          <a:p>
            <a:pPr marL="285750" indent="-285750">
              <a:buFont typeface="Arial" panose="020B0604020202020204" pitchFamily="34" charset="0"/>
              <a:buChar char="•"/>
            </a:pPr>
            <a:endParaRPr lang="en-US" altLang="zh-CN" dirty="0">
              <a:latin typeface="Comic Sans MS" panose="030F0902030302020204" pitchFamily="66" charset="0"/>
              <a:ea typeface="楷体" panose="02010609060101010101" pitchFamily="49" charset="-122"/>
              <a:cs typeface="Times New Roman" panose="02020603050405020304" pitchFamily="18" charset="0"/>
            </a:endParaRPr>
          </a:p>
          <a:p>
            <a:pPr marL="285750" indent="-285750">
              <a:buFont typeface="Arial" panose="020B0604020202020204" pitchFamily="34" charset="0"/>
              <a:buChar char="•"/>
            </a:pPr>
            <a:r>
              <a:rPr lang="zh-CN" altLang="en-US" dirty="0">
                <a:latin typeface="Comic Sans MS" panose="030F0902030302020204" pitchFamily="66" charset="0"/>
                <a:ea typeface="楷体" panose="02010609060101010101" pitchFamily="49" charset="-122"/>
                <a:cs typeface="Times New Roman" panose="02020603050405020304" pitchFamily="18" charset="0"/>
              </a:rPr>
              <a:t>We are going to write the draft.</a:t>
            </a:r>
          </a:p>
        </p:txBody>
      </p:sp>
      <p:pic>
        <p:nvPicPr>
          <p:cNvPr id="11" name="图片 10">
            <a:extLst>
              <a:ext uri="{FF2B5EF4-FFF2-40B4-BE49-F238E27FC236}">
                <a16:creationId xmlns:a16="http://schemas.microsoft.com/office/drawing/2014/main" id="{0D613031-13CD-AC40-4E9E-1F9599D867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4039" y="1535332"/>
            <a:ext cx="7772400" cy="2141641"/>
          </a:xfrm>
          <a:prstGeom prst="rect">
            <a:avLst/>
          </a:prstGeom>
        </p:spPr>
      </p:pic>
    </p:spTree>
    <p:extLst>
      <p:ext uri="{BB962C8B-B14F-4D97-AF65-F5344CB8AC3E}">
        <p14:creationId xmlns:p14="http://schemas.microsoft.com/office/powerpoint/2010/main" val="318680739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14300</TotalTime>
  <Words>115</Words>
  <Application>Microsoft Macintosh PowerPoint</Application>
  <PresentationFormat>全屏显示(4:3)</PresentationFormat>
  <Paragraphs>14</Paragraphs>
  <Slides>3</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vt:i4>
      </vt:variant>
    </vt:vector>
  </HeadingPairs>
  <TitlesOfParts>
    <vt:vector size="12" baseType="lpstr">
      <vt:lpstr>等线</vt:lpstr>
      <vt:lpstr>等线 Light</vt:lpstr>
      <vt:lpstr>Microsoft YaHei</vt:lpstr>
      <vt:lpstr>Arial</vt:lpstr>
      <vt:lpstr>Cambria Math</vt:lpstr>
      <vt:lpstr>Comic Sans MS</vt:lpstr>
      <vt:lpstr>Times New Roman</vt:lpstr>
      <vt:lpstr>Wingdings</vt:lpstr>
      <vt:lpstr>Office 主题​​</vt:lpstr>
      <vt:lpstr>Weekly Report</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for BNV/LNV decay D0  pe</dc:title>
  <dc:creator>Administrator</dc:creator>
  <cp:lastModifiedBy>明浩 李</cp:lastModifiedBy>
  <cp:revision>1547</cp:revision>
  <dcterms:created xsi:type="dcterms:W3CDTF">2019-09-27T12:30:10Z</dcterms:created>
  <dcterms:modified xsi:type="dcterms:W3CDTF">2025-07-01T08:43:57Z</dcterms:modified>
</cp:coreProperties>
</file>