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7" r:id="rId5"/>
    <p:sldId id="261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8" d="100"/>
          <a:sy n="148" d="100"/>
        </p:scale>
        <p:origin x="74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9B245C-EE95-81CB-46E6-50A399AAF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A0DC0AB-417A-FD5A-0C05-98D575102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9BC202-7F16-25CD-7454-FB5B8CC12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C3C9-5ABA-4D50-A15E-4B23131527EC}" type="datetimeFigureOut">
              <a:rPr lang="zh-CN" altLang="en-US" smtClean="0"/>
              <a:t>2025/7/1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3C9F5D-9723-38B4-600F-3B18F6FAC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4177D2-C447-CA3E-B97E-5DEC1CD67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F91A-5330-4D94-99A2-8CF6B3401C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087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BEECBE-FA37-BEC7-5EB2-3D5E50F46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2032092-8D18-2BA3-6E47-357CCA25F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DC621E-3218-679F-7FD4-50C7D2E2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C3C9-5ABA-4D50-A15E-4B23131527EC}" type="datetimeFigureOut">
              <a:rPr lang="zh-CN" altLang="en-US" smtClean="0"/>
              <a:t>2025/7/1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8B8611-55E5-8F8B-E186-CC5DE6B63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2DADE-01FD-3366-88D5-2DEC8C043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F91A-5330-4D94-99A2-8CF6B3401C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980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EDD3CAF-C0B9-F0ED-8A62-31B58E67E5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AC7895D-E52E-D60B-CDFB-D3F1D0415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F5C1F5-9F08-7A38-671F-1AE15203D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C3C9-5ABA-4D50-A15E-4B23131527EC}" type="datetimeFigureOut">
              <a:rPr lang="zh-CN" altLang="en-US" smtClean="0"/>
              <a:t>2025/7/1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3E41CF-91D5-0CD4-2679-ABEAB0A09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EB8E93-D26A-15A2-89E4-B75715D5F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F91A-5330-4D94-99A2-8CF6B3401C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80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65E19A-08FA-E54F-2ADB-BFE9038E1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72C955-AE5D-E21E-300D-7F8B25995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5D3A40-3F10-3263-EDED-30D6D0A8D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C3C9-5ABA-4D50-A15E-4B23131527EC}" type="datetimeFigureOut">
              <a:rPr lang="zh-CN" altLang="en-US" smtClean="0"/>
              <a:t>2025/7/1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2BA25E-4075-73A0-38B2-7BAB1EF7D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E066A8-E9CE-73C6-42B3-96C2B554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F91A-5330-4D94-99A2-8CF6B3401C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42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A409F-9B9F-1B1E-EDFC-13C81DE86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0870C5-499C-D8E9-53E9-DB30D8E92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8DD684-5690-7484-73E4-0433CD898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C3C9-5ABA-4D50-A15E-4B23131527EC}" type="datetimeFigureOut">
              <a:rPr lang="zh-CN" altLang="en-US" smtClean="0"/>
              <a:t>2025/7/1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69FCF9-EB2F-2714-2232-7644F7442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07C9B6-34B1-B156-0534-9676C4564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F91A-5330-4D94-99A2-8CF6B3401C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19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F6A082-D39F-6753-B48C-731BF11DC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9B748D-4241-DAE1-7D98-B87A4800F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58C7815-2AAC-FFE0-2D55-901A79140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68C975-8524-FEFB-9841-441E5ABFD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C3C9-5ABA-4D50-A15E-4B23131527EC}" type="datetimeFigureOut">
              <a:rPr lang="zh-CN" altLang="en-US" smtClean="0"/>
              <a:t>2025/7/1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B342AC9-CFFA-494D-22BA-E315A1E40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7C6453B-D69E-B0BD-873A-66A710ED4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F91A-5330-4D94-99A2-8CF6B3401C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29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4B53C0-29DE-0D4F-A53B-F33EBEDAE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46D0BFD-B0AC-3198-6769-2C33853E1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D53E077-218D-6AC3-D3D1-8F1D7C83A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744EA7B-8E85-7827-77AB-9DE24D54AF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B0888D7-A07E-B5AD-4FEA-6F1AC0CC7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BAE041A-CEE5-8E2F-A8E7-A8876756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C3C9-5ABA-4D50-A15E-4B23131527EC}" type="datetimeFigureOut">
              <a:rPr lang="zh-CN" altLang="en-US" smtClean="0"/>
              <a:t>2025/7/1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78F861D-3F70-50EA-697D-03841E583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1BF4FCB-C097-8B5B-4A93-88B3E9B9B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F91A-5330-4D94-99A2-8CF6B3401C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70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3F5938-AFED-12CE-D66A-E35C0441C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BD65F31-E9A3-A3ED-CC53-A265DAB0D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C3C9-5ABA-4D50-A15E-4B23131527EC}" type="datetimeFigureOut">
              <a:rPr lang="zh-CN" altLang="en-US" smtClean="0"/>
              <a:t>2025/7/1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34BEB14-3B03-2A99-57AF-716CE6026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668274-D9F9-5C81-3554-1509E50F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F91A-5330-4D94-99A2-8CF6B3401C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62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2C2DD54-970F-A954-BB5E-D8AB5BC8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C3C9-5ABA-4D50-A15E-4B23131527EC}" type="datetimeFigureOut">
              <a:rPr lang="zh-CN" altLang="en-US" smtClean="0"/>
              <a:t>2025/7/1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613FC54-0E1D-18EA-D79B-3936CB60D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BA7BC3-EEF6-7B11-0B4E-E9003C9BF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F91A-5330-4D94-99A2-8CF6B3401C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45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B92D77-5C05-82E9-2A22-BB1188FF6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2145BC-8EE1-51A2-AE28-135FAB002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54088E1-B7E2-FCF7-7A31-12D0DA744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71F28E-7677-B3C8-92B5-DA3774C9B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C3C9-5ABA-4D50-A15E-4B23131527EC}" type="datetimeFigureOut">
              <a:rPr lang="zh-CN" altLang="en-US" smtClean="0"/>
              <a:t>2025/7/1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53E511-E821-A2DF-6EA3-F084473F8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6CDADE1-5527-442E-8D7C-A37CF2881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F91A-5330-4D94-99A2-8CF6B3401C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759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A881C4-93C0-FDBE-BDAC-30D71C777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7B6173D-F64D-F843-3614-2BE925FB21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665C294-68E8-B0E2-46CB-D4D4AFD53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AC8297C-7E50-84A1-EED4-5CF93E697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C3C9-5ABA-4D50-A15E-4B23131527EC}" type="datetimeFigureOut">
              <a:rPr lang="zh-CN" altLang="en-US" smtClean="0"/>
              <a:t>2025/7/1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C2CAAB-13D9-44BE-DC90-692A699E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CF44AC-8AA9-6650-A2F2-227DE473A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F91A-5330-4D94-99A2-8CF6B3401C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06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6A4C6C6-BAE7-A481-36FD-307125A26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89E3D9-3791-E59E-8879-87DED54F1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D940AD-15A2-CE4A-E972-14CCC1DB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D4C3C9-5ABA-4D50-A15E-4B23131527EC}" type="datetimeFigureOut">
              <a:rPr lang="zh-CN" altLang="en-US" smtClean="0"/>
              <a:t>2025/7/1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E582C7-AEAC-D72C-FA94-DD41526BD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82C567-8061-C5A8-F3A2-870FBE266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0BF91A-5330-4D94-99A2-8CF6B3401C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43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1B1B02E1-DD1E-0B56-2FF3-D87729E82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/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Observation of ferroelectric domains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810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1C9CDB-C730-421A-8645-2A268E3E9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Phase transformation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0840A3F-57F4-52F7-5A5A-525E1C20DECB}"/>
              </a:ext>
            </a:extLst>
          </p:cNvPr>
          <p:cNvSpPr txBox="1"/>
          <p:nvPr/>
        </p:nvSpPr>
        <p:spPr>
          <a:xfrm>
            <a:off x="1729194" y="2228350"/>
            <a:ext cx="21570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Cambria Math" panose="02040503050406030204" pitchFamily="18" charset="0"/>
              </a:rPr>
              <a:t>Ferroelectric phase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3A7EA4B-C4E7-C42E-6A0A-BD3F946BD20F}"/>
              </a:ext>
            </a:extLst>
          </p:cNvPr>
          <p:cNvSpPr txBox="1"/>
          <p:nvPr/>
        </p:nvSpPr>
        <p:spPr>
          <a:xfrm>
            <a:off x="8403467" y="2228350"/>
            <a:ext cx="24966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</a:rPr>
              <a:t>Paraelectric phase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D4A7DB2E-F72B-1B84-FD31-1C83352A2DE3}"/>
              </a:ext>
            </a:extLst>
          </p:cNvPr>
          <p:cNvCxnSpPr>
            <a:stCxn id="5" idx="3"/>
            <a:endCxn id="7" idx="1"/>
          </p:cNvCxnSpPr>
          <p:nvPr/>
        </p:nvCxnSpPr>
        <p:spPr>
          <a:xfrm>
            <a:off x="3886199" y="2413016"/>
            <a:ext cx="451726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2520466-6F33-605A-8D70-2D16150A30D3}"/>
                  </a:ext>
                </a:extLst>
              </p:cNvPr>
              <p:cNvSpPr txBox="1"/>
              <p:nvPr/>
            </p:nvSpPr>
            <p:spPr>
              <a:xfrm>
                <a:off x="5178859" y="1967327"/>
                <a:ext cx="312694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>
                    <a:latin typeface="Cambria Math" panose="02040503050406030204" pitchFamily="18" charset="0"/>
                  </a:rPr>
                  <a:t>Temperature rise</a:t>
                </a:r>
                <a:r>
                  <a:rPr lang="en-US" altLang="zh-CN" dirty="0">
                    <a:latin typeface="Cambria Math" panose="02040503050406030204" pitchFamily="18" charset="0"/>
                  </a:rPr>
                  <a:t>:</a:t>
                </a:r>
                <a:r>
                  <a:rPr lang="zh-CN" altLang="en-US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endParaRPr lang="zh-CN" alt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2520466-6F33-605A-8D70-2D16150A3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859" y="1967327"/>
                <a:ext cx="3126944" cy="369332"/>
              </a:xfrm>
              <a:prstGeom prst="rect">
                <a:avLst/>
              </a:prstGeom>
              <a:blipFill>
                <a:blip r:embed="rId2"/>
                <a:stretch>
                  <a:fillRect l="-1754" t="-11667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F672B728-9A87-F182-317D-1688DB301EEE}"/>
              </a:ext>
            </a:extLst>
          </p:cNvPr>
          <p:cNvSpPr txBox="1"/>
          <p:nvPr/>
        </p:nvSpPr>
        <p:spPr>
          <a:xfrm>
            <a:off x="1729194" y="3735104"/>
            <a:ext cx="3118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Example: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78BE81B-4BA8-7761-08AF-3676D2845F8A}"/>
              </a:ext>
            </a:extLst>
          </p:cNvPr>
          <p:cNvSpPr txBox="1"/>
          <p:nvPr/>
        </p:nvSpPr>
        <p:spPr>
          <a:xfrm>
            <a:off x="3267828" y="3735104"/>
            <a:ext cx="61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ice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64654D5B-4817-A49C-0A62-DD3DBFA5E42B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3886200" y="3909007"/>
            <a:ext cx="4517267" cy="107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D5145337-1E00-8115-1722-61DAF0AA65C2}"/>
              </a:ext>
            </a:extLst>
          </p:cNvPr>
          <p:cNvSpPr txBox="1"/>
          <p:nvPr/>
        </p:nvSpPr>
        <p:spPr>
          <a:xfrm>
            <a:off x="8403466" y="3735104"/>
            <a:ext cx="1029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water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073FBBD-9567-4D13-F9F7-5D58839FF998}"/>
              </a:ext>
            </a:extLst>
          </p:cNvPr>
          <p:cNvSpPr txBox="1"/>
          <p:nvPr/>
        </p:nvSpPr>
        <p:spPr>
          <a:xfrm>
            <a:off x="1729194" y="5289047"/>
            <a:ext cx="9624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Experiment aim: Observe the complex ferroelectric domains during the phase transition process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346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D3275D-ED6C-6072-A1C1-6FF6331CB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ferroelectric domains of each sample</a:t>
            </a:r>
            <a:endParaRPr lang="zh-CN" altLang="en-US" dirty="0"/>
          </a:p>
        </p:txBody>
      </p:sp>
      <p:pic>
        <p:nvPicPr>
          <p:cNvPr id="4" name="图片 3" descr="侧面的墙上&#10;&#10;AI 生成的内容可能不正确。">
            <a:extLst>
              <a:ext uri="{FF2B5EF4-FFF2-40B4-BE49-F238E27FC236}">
                <a16:creationId xmlns:a16="http://schemas.microsoft.com/office/drawing/2014/main" id="{1B8349A8-09D8-C96D-CE99-C6F78947B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9672"/>
            <a:ext cx="4029891" cy="302241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724334C-377B-EA95-A579-E057108A82AE}"/>
              </a:ext>
            </a:extLst>
          </p:cNvPr>
          <p:cNvSpPr txBox="1"/>
          <p:nvPr/>
        </p:nvSpPr>
        <p:spPr>
          <a:xfrm>
            <a:off x="3183620" y="235899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50×</a:t>
            </a:r>
            <a:endParaRPr lang="zh-CN" altLang="en-US" sz="2000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2A6ECA4-8304-99CC-06CD-BD0776C884C9}"/>
                  </a:ext>
                </a:extLst>
              </p:cNvPr>
              <p:cNvSpPr txBox="1"/>
              <p:nvPr/>
            </p:nvSpPr>
            <p:spPr>
              <a:xfrm>
                <a:off x="106680" y="2358990"/>
                <a:ext cx="21096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24AA001</a:t>
                </a:r>
              </a:p>
              <a:p>
                <a:r>
                  <a:rPr lang="en-US" altLang="zh-CN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20.9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zh-CN" altLang="en-US" sz="20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2A6ECA4-8304-99CC-06CD-BD0776C88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" y="2358990"/>
                <a:ext cx="2109652" cy="707886"/>
              </a:xfrm>
              <a:prstGeom prst="rect">
                <a:avLst/>
              </a:prstGeom>
              <a:blipFill>
                <a:blip r:embed="rId3"/>
                <a:stretch>
                  <a:fillRect l="-3179" t="-5172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 descr="墙上的海报&#10;&#10;AI 生成的内容可能不正确。">
            <a:extLst>
              <a:ext uri="{FF2B5EF4-FFF2-40B4-BE49-F238E27FC236}">
                <a16:creationId xmlns:a16="http://schemas.microsoft.com/office/drawing/2014/main" id="{3F82B485-7469-B94F-C0F2-EA4B0BCB2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891" y="2219672"/>
            <a:ext cx="4029890" cy="302241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8B5A7B7-2C8F-4403-1185-D8E25FF85AF4}"/>
              </a:ext>
            </a:extLst>
          </p:cNvPr>
          <p:cNvSpPr txBox="1"/>
          <p:nvPr/>
        </p:nvSpPr>
        <p:spPr>
          <a:xfrm>
            <a:off x="7106831" y="2358254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5×</a:t>
            </a:r>
            <a:endParaRPr lang="zh-CN" altLang="en-US" sz="2000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C0A2CE8-F75B-6168-4F73-732B8EF3B8D6}"/>
                  </a:ext>
                </a:extLst>
              </p:cNvPr>
              <p:cNvSpPr txBox="1"/>
              <p:nvPr/>
            </p:nvSpPr>
            <p:spPr>
              <a:xfrm>
                <a:off x="4029891" y="2358254"/>
                <a:ext cx="21096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24AA004</a:t>
                </a:r>
              </a:p>
              <a:p>
                <a:r>
                  <a:rPr lang="en-US" altLang="zh-CN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28.2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zh-CN" altLang="en-US" sz="20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C0A2CE8-F75B-6168-4F73-732B8EF3B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891" y="2358254"/>
                <a:ext cx="2109652" cy="707886"/>
              </a:xfrm>
              <a:prstGeom prst="rect">
                <a:avLst/>
              </a:prstGeom>
              <a:blipFill>
                <a:blip r:embed="rId5"/>
                <a:stretch>
                  <a:fillRect l="-2890" t="-5172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 descr="在门上&#10;&#10;AI 生成的内容可能不正确。">
            <a:extLst>
              <a:ext uri="{FF2B5EF4-FFF2-40B4-BE49-F238E27FC236}">
                <a16:creationId xmlns:a16="http://schemas.microsoft.com/office/drawing/2014/main" id="{7FF3E0A3-53A3-C785-2337-23934E673F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781" y="2219672"/>
            <a:ext cx="4029891" cy="302241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3004D75-8769-8BD7-E03B-DE4D6C304E97}"/>
              </a:ext>
            </a:extLst>
          </p:cNvPr>
          <p:cNvSpPr txBox="1"/>
          <p:nvPr/>
        </p:nvSpPr>
        <p:spPr>
          <a:xfrm>
            <a:off x="11136722" y="2356046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50×</a:t>
            </a:r>
            <a:endParaRPr lang="zh-CN" altLang="en-US" sz="2000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CB4F14D-2D2B-6A2B-5B5E-A2FA9EEB38F6}"/>
                  </a:ext>
                </a:extLst>
              </p:cNvPr>
              <p:cNvSpPr txBox="1"/>
              <p:nvPr/>
            </p:nvSpPr>
            <p:spPr>
              <a:xfrm>
                <a:off x="8059782" y="2356046"/>
                <a:ext cx="21096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24AA006</a:t>
                </a:r>
              </a:p>
              <a:p>
                <a:r>
                  <a:rPr lang="en-US" altLang="zh-CN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41.4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zh-CN" altLang="en-US" sz="20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CB4F14D-2D2B-6A2B-5B5E-A2FA9EEB3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782" y="2356046"/>
                <a:ext cx="2109652" cy="707886"/>
              </a:xfrm>
              <a:prstGeom prst="rect">
                <a:avLst/>
              </a:prstGeom>
              <a:blipFill>
                <a:blip r:embed="rId7"/>
                <a:stretch>
                  <a:fillRect l="-2890" t="-4274" b="-136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713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在门上&#10;&#10;AI 生成的内容可能不正确。">
            <a:extLst>
              <a:ext uri="{FF2B5EF4-FFF2-40B4-BE49-F238E27FC236}">
                <a16:creationId xmlns:a16="http://schemas.microsoft.com/office/drawing/2014/main" id="{91F7084B-9564-60FC-E531-AED07E329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194" y="1971480"/>
            <a:ext cx="4190173" cy="3142629"/>
          </a:xfrm>
          <a:prstGeom prst="rect">
            <a:avLst/>
          </a:prstGeom>
        </p:spPr>
      </p:pic>
      <p:pic>
        <p:nvPicPr>
          <p:cNvPr id="10" name="图片 9" descr="侧面的墙上&#10;&#10;AI 生成的内容可能不正确。">
            <a:extLst>
              <a:ext uri="{FF2B5EF4-FFF2-40B4-BE49-F238E27FC236}">
                <a16:creationId xmlns:a16="http://schemas.microsoft.com/office/drawing/2014/main" id="{A5EC84E8-53B0-9322-4DF2-179920263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022" y="1971480"/>
            <a:ext cx="4190172" cy="314262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1356A33-B74B-6D90-A2CB-92CBA4D94B9D}"/>
              </a:ext>
            </a:extLst>
          </p:cNvPr>
          <p:cNvSpPr txBox="1"/>
          <p:nvPr/>
        </p:nvSpPr>
        <p:spPr>
          <a:xfrm>
            <a:off x="7241282" y="2155991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50×</a:t>
            </a:r>
            <a:endParaRPr lang="zh-CN" altLang="en-US" sz="2000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A7E86B6-55D2-B1EA-2F1B-591D6F803A55}"/>
                  </a:ext>
                </a:extLst>
              </p:cNvPr>
              <p:cNvSpPr txBox="1"/>
              <p:nvPr/>
            </p:nvSpPr>
            <p:spPr>
              <a:xfrm>
                <a:off x="3785355" y="2110798"/>
                <a:ext cx="21096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24AA001</a:t>
                </a:r>
              </a:p>
              <a:p>
                <a:r>
                  <a:rPr lang="en-US" altLang="zh-CN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20.9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zh-CN" altLang="en-US" sz="20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A7E86B6-55D2-B1EA-2F1B-591D6F803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355" y="2110798"/>
                <a:ext cx="2109652" cy="707886"/>
              </a:xfrm>
              <a:prstGeom prst="rect">
                <a:avLst/>
              </a:prstGeom>
              <a:blipFill>
                <a:blip r:embed="rId4"/>
                <a:stretch>
                  <a:fillRect l="-3179" t="-4310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0073BE15-2B29-796C-8992-1C92CD9AC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Observation of complex ferroelectric domains</a:t>
            </a:r>
            <a:endParaRPr lang="zh-CN" altLang="en-US" dirty="0"/>
          </a:p>
        </p:txBody>
      </p:sp>
      <p:pic>
        <p:nvPicPr>
          <p:cNvPr id="4" name="图片 3" descr="图片包含 照片, 女人, 建筑, 站&#10;&#10;AI 生成的内容可能不正确。">
            <a:extLst>
              <a:ext uri="{FF2B5EF4-FFF2-40B4-BE49-F238E27FC236}">
                <a16:creationId xmlns:a16="http://schemas.microsoft.com/office/drawing/2014/main" id="{89DA6629-6416-3A8C-8624-D1CB4DCB8E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" y="1971480"/>
            <a:ext cx="3676652" cy="356092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A2E6EE9-5DDE-727F-C2F0-B54B9A6C5920}"/>
              </a:ext>
            </a:extLst>
          </p:cNvPr>
          <p:cNvSpPr txBox="1"/>
          <p:nvPr/>
        </p:nvSpPr>
        <p:spPr>
          <a:xfrm>
            <a:off x="2008759" y="2228036"/>
            <a:ext cx="123204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Pro Xin</a:t>
            </a:r>
            <a:endParaRPr lang="zh-CN" altLang="en-US" sz="2400" dirty="0">
              <a:highlight>
                <a:srgbClr val="FFFF00"/>
              </a:highlight>
              <a:latin typeface="Cambria Math" panose="020405030504060302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00CE4C5-9963-AD4A-CD5C-45ED30E75BB6}"/>
              </a:ext>
            </a:extLst>
          </p:cNvPr>
          <p:cNvSpPr txBox="1"/>
          <p:nvPr/>
        </p:nvSpPr>
        <p:spPr>
          <a:xfrm>
            <a:off x="6320049" y="2228036"/>
            <a:ext cx="78136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JHW</a:t>
            </a:r>
            <a:endParaRPr lang="zh-CN" altLang="en-US" sz="2400" dirty="0">
              <a:highlight>
                <a:srgbClr val="FFFF00"/>
              </a:highlight>
              <a:latin typeface="Cambria Math" panose="020405030504060302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5117496-A8B6-51FF-0439-44C9996F2D31}"/>
              </a:ext>
            </a:extLst>
          </p:cNvPr>
          <p:cNvSpPr txBox="1"/>
          <p:nvPr/>
        </p:nvSpPr>
        <p:spPr>
          <a:xfrm>
            <a:off x="11149785" y="2155991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50×</a:t>
            </a:r>
            <a:endParaRPr lang="zh-CN" altLang="en-US" sz="2000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4E8A488-D5BE-64E9-605A-54017790B4A4}"/>
                  </a:ext>
                </a:extLst>
              </p:cNvPr>
              <p:cNvSpPr txBox="1"/>
              <p:nvPr/>
            </p:nvSpPr>
            <p:spPr>
              <a:xfrm>
                <a:off x="8299236" y="2110798"/>
                <a:ext cx="21096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24AA006</a:t>
                </a:r>
              </a:p>
              <a:p>
                <a:r>
                  <a:rPr lang="en-US" altLang="zh-CN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41.4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zh-CN" altLang="en-US" sz="20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4E8A488-D5BE-64E9-605A-54017790B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236" y="2110798"/>
                <a:ext cx="2109652" cy="707886"/>
              </a:xfrm>
              <a:prstGeom prst="rect">
                <a:avLst/>
              </a:prstGeom>
              <a:blipFill>
                <a:blip r:embed="rId6"/>
                <a:stretch>
                  <a:fillRect l="-2890" t="-4310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FB0EA477-4119-CEEC-436A-226FA119C26A}"/>
              </a:ext>
            </a:extLst>
          </p:cNvPr>
          <p:cNvSpPr txBox="1"/>
          <p:nvPr/>
        </p:nvSpPr>
        <p:spPr>
          <a:xfrm>
            <a:off x="10260437" y="2228036"/>
            <a:ext cx="78136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JHW</a:t>
            </a:r>
            <a:endParaRPr lang="zh-CN" altLang="en-US" sz="2400" dirty="0">
              <a:highlight>
                <a:srgbClr val="FFFF00"/>
              </a:highlight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835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照片, 女人, 建筑, 站&#10;&#10;AI 生成的内容可能不正确。">
            <a:extLst>
              <a:ext uri="{FF2B5EF4-FFF2-40B4-BE49-F238E27FC236}">
                <a16:creationId xmlns:a16="http://schemas.microsoft.com/office/drawing/2014/main" id="{6D51AF91-7B30-30B3-73D8-D97557B3A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728" y="1971480"/>
            <a:ext cx="3676652" cy="356092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45CECDE-CA0D-2FEA-6A7C-0074C40F672B}"/>
              </a:ext>
            </a:extLst>
          </p:cNvPr>
          <p:cNvSpPr txBox="1"/>
          <p:nvPr/>
        </p:nvSpPr>
        <p:spPr>
          <a:xfrm>
            <a:off x="2008759" y="2228036"/>
            <a:ext cx="123204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Pro Xin</a:t>
            </a:r>
            <a:endParaRPr lang="zh-CN" altLang="en-US" sz="2400" dirty="0">
              <a:highlight>
                <a:srgbClr val="FFFF00"/>
              </a:highlight>
              <a:latin typeface="Cambria Math" panose="02040503050406030204" pitchFamily="18" charset="0"/>
            </a:endParaRPr>
          </a:p>
        </p:txBody>
      </p:sp>
      <p:pic>
        <p:nvPicPr>
          <p:cNvPr id="8" name="图片 7" descr="电脑屏幕的照片&#10;&#10;AI 生成的内容可能不正确。">
            <a:extLst>
              <a:ext uri="{FF2B5EF4-FFF2-40B4-BE49-F238E27FC236}">
                <a16:creationId xmlns:a16="http://schemas.microsoft.com/office/drawing/2014/main" id="{D9B1E01F-3C94-976F-212C-C30B43C6E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443" y="1971480"/>
            <a:ext cx="4785900" cy="3560922"/>
          </a:xfrm>
          <a:prstGeom prst="rect">
            <a:avLst/>
          </a:prstGeom>
        </p:spPr>
      </p:pic>
      <p:sp>
        <p:nvSpPr>
          <p:cNvPr id="12" name="标题 11">
            <a:extLst>
              <a:ext uri="{FF2B5EF4-FFF2-40B4-BE49-F238E27FC236}">
                <a16:creationId xmlns:a16="http://schemas.microsoft.com/office/drawing/2014/main" id="{F6C9AB13-68A9-2DC8-7CAD-8A176A250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Reproduction of</a:t>
            </a:r>
            <a:r>
              <a:rPr lang="zh-CN" altLang="en-US" dirty="0">
                <a:latin typeface="Cambria Math" panose="02040503050406030204" pitchFamily="18" charset="0"/>
              </a:rPr>
              <a:t> 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experimental result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318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77</Words>
  <Application>Microsoft Office PowerPoint</Application>
  <PresentationFormat>宽屏</PresentationFormat>
  <Paragraphs>31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0" baseType="lpstr">
      <vt:lpstr>等线</vt:lpstr>
      <vt:lpstr>等线 Light</vt:lpstr>
      <vt:lpstr>Arial</vt:lpstr>
      <vt:lpstr>Cambria Math</vt:lpstr>
      <vt:lpstr>Office 主题​​</vt:lpstr>
      <vt:lpstr>Observation of ferroelectric domains</vt:lpstr>
      <vt:lpstr>Phase transformation</vt:lpstr>
      <vt:lpstr>ferroelectric domains of each sample</vt:lpstr>
      <vt:lpstr>Observation of complex ferroelectric domains</vt:lpstr>
      <vt:lpstr>Reproduction of experimental result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江红 王</dc:creator>
  <cp:lastModifiedBy>江红 王</cp:lastModifiedBy>
  <cp:revision>36</cp:revision>
  <dcterms:created xsi:type="dcterms:W3CDTF">2025-06-06T05:10:02Z</dcterms:created>
  <dcterms:modified xsi:type="dcterms:W3CDTF">2025-07-01T07:20:28Z</dcterms:modified>
</cp:coreProperties>
</file>