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7" r:id="rId10"/>
    <p:sldId id="276" r:id="rId11"/>
    <p:sldId id="278" r:id="rId12"/>
    <p:sldId id="279" r:id="rId13"/>
    <p:sldId id="281" r:id="rId14"/>
    <p:sldId id="282" r:id="rId15"/>
    <p:sldId id="283" r:id="rId16"/>
    <p:sldId id="284" r:id="rId17"/>
    <p:sldId id="286" r:id="rId18"/>
    <p:sldId id="287" r:id="rId19"/>
    <p:sldId id="290" r:id="rId20"/>
    <p:sldId id="291" r:id="rId21"/>
    <p:sldId id="298" r:id="rId22"/>
    <p:sldId id="303" r:id="rId23"/>
    <p:sldId id="295" r:id="rId24"/>
    <p:sldId id="299" r:id="rId25"/>
    <p:sldId id="296" r:id="rId26"/>
    <p:sldId id="300" r:id="rId27"/>
    <p:sldId id="304" r:id="rId28"/>
    <p:sldId id="301" r:id="rId29"/>
    <p:sldId id="288" r:id="rId30"/>
    <p:sldId id="302" r:id="rId31"/>
    <p:sldId id="310" r:id="rId32"/>
    <p:sldId id="311" r:id="rId33"/>
    <p:sldId id="305" r:id="rId34"/>
    <p:sldId id="306" r:id="rId35"/>
    <p:sldId id="307" r:id="rId36"/>
    <p:sldId id="308" r:id="rId37"/>
    <p:sldId id="309" r:id="rId38"/>
    <p:sldId id="312" r:id="rId39"/>
    <p:sldId id="314" r:id="rId40"/>
    <p:sldId id="315" r:id="rId41"/>
    <p:sldId id="316" r:id="rId42"/>
    <p:sldId id="317" r:id="rId43"/>
    <p:sldId id="319" r:id="rId44"/>
    <p:sldId id="318" r:id="rId45"/>
    <p:sldId id="3915" r:id="rId46"/>
    <p:sldId id="3916" r:id="rId47"/>
    <p:sldId id="3917" r:id="rId48"/>
    <p:sldId id="3918" r:id="rId49"/>
    <p:sldId id="3922" r:id="rId50"/>
    <p:sldId id="3921" r:id="rId51"/>
    <p:sldId id="3920" r:id="rId52"/>
    <p:sldId id="3923" r:id="rId53"/>
    <p:sldId id="3924" r:id="rId54"/>
    <p:sldId id="280" r:id="rId5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9F05B-E55B-65FE-C43A-CA4FDF388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6ACF63-46B1-B75B-9075-D63F692E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CB0347-E73A-319E-26EA-5A29BB846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34537B-86B7-9604-6203-5294790B8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738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435D-5255-801C-EDF6-D4DCFD6C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DC904B-844E-8018-E2DA-62C0C8332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6A90DC-C6A4-701C-DEBC-A8E4FB612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4043B0-C817-4EEF-DC41-2BE81FFBD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955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31A9-5F8B-C553-41DF-88F6643A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99954C-BEB4-55BB-FB36-974678C22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134758-223D-CE32-766C-21F5F8599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0AB832-DF3E-1868-CD79-3759709A6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5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F36C-9110-99EF-4C65-8B0971E6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161685-407B-631B-B96D-D782B7474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231A01-ABFD-D005-8252-550AB9DB8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D62B53-64D8-8A5D-7B93-88F11836B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DACF4-21C9-4BD1-9647-DB9508309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171E9E-DEB5-2BAD-2D7C-9606739F3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9BC68E-3089-BD69-1F3E-AAD8B3C28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90E8CF-D037-D3FB-A05A-C12B9E362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95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41D1-D97A-79FE-23A2-C8A932CC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2739B64-C829-55CB-F359-1A088B32A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87922D-C578-F42D-09CA-DD711D255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EF12B-3A58-95D1-E6C4-996B0F532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6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1A69-BCA5-4FE3-D3FF-48AFEE4A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A9CE22-0B58-B194-FFFA-F3A0AE458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97EAC6-C758-1777-FCF8-EE79D97AE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7AABE-0EC2-B372-8C43-CB8029C98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834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94FA-220C-D8EB-4ACE-BCE536EB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FA265F-5324-59F2-2026-1E4AF7505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4656CD-B66F-7304-0CF3-6B83EEFF9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F727B0-2A43-6EFF-FDB3-8E947718B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4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7CCA-2465-7370-76AD-6034AB72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746B00-59A2-C0C2-706B-D6A028FDC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064DEA-AF26-FB29-2B4C-2C2691403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1666DB-B197-7D9E-9A2C-915FCDF16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853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E746-EDDD-4392-667B-A1209929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8727B2-A5CC-54CC-7B8A-EE5EABC3B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94F03A-5D96-72ED-8801-AE9714908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1CAB2-6FD6-7528-F392-13FA6063E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920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5652-06EB-E778-AB7F-C81A74656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06656A-61DD-4375-89DB-B2194A0F7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0D3D34-6A8B-C57B-DCE3-226B75561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5B8321-0808-4B0D-6D51-88FFAD3E1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946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4AD02-9DF4-2FB6-03E4-F153716D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C8D6C5-4F07-2ECD-BBE3-0B79B74AF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A1C629-C553-D05D-F467-3CCECB8FE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4C0468-D157-2922-ECE4-4A25D3CF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3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D9BF-3BC0-8754-D18D-26D0584C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1F072C-FC2E-33DC-7B7C-453C35D7E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014820-9BAF-7709-5A7C-FBEC92874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C8A1CD-EA71-7233-6315-C7E3575C3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97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FC11C-D0A0-0A80-8DD7-919C0F707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33AACB-3E01-112A-646C-B0C566151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05191B-89D4-2790-AC98-437A8D4B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BBC34-E1E2-FB8F-3B60-C05B46114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21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7037-9CFB-C659-499F-DCF54187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517F08-EC47-878D-CFFC-CD83E1F9C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EDBAA3-B4C6-31BC-1216-2C83C8DF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AD023D-8CF8-7041-4AC0-D36251CAE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00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06AE-5EC6-BB73-8A82-19E93A5B1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D8E44F-91E7-EAAD-8D28-CF63A87C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B20AFC-7B2E-96DF-DE1A-EB556A8D9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F22F03-F42D-F487-1536-B8143A93A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952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938B2-925F-45BF-2CB6-6E573F34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19E6C5-D30B-A80B-DDC0-10751D2F3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A26EA1-F161-3C40-E23A-4FB9F2D46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0A007A-CD7F-4E66-1D61-8310B1DC8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312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613A-315D-BE40-0D54-8B89EA5D3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A44BBD-82BD-61C0-AD2F-2B5040A3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CA41FF-A5FB-A2B9-98A9-680FF99E6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45F2E0-D25E-B27D-3338-B91A3E1D9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6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38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E16D-FAB0-F087-9742-F159104CB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B8FB4B-2671-227B-AE02-5FB466C31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EF7B0F-F1A8-8A4B-4C1B-B35229522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D0928D-A054-E77D-F734-3EDB56364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69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BBD0-9427-1EEE-1AB8-DF3CB6D9E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E9171F-3F4A-9475-E996-F6B6A43B0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566BB92-0392-5638-BACF-4AE2692BD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CA80C9-F9A1-D7EC-93B8-54BE2F040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811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59E3-DE7C-59D1-D71C-96A41BAEF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D96303-E805-FAFF-ED4A-05713BE4B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333906-B71A-C830-86EB-F0BAC9AF5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60B13B-FF80-C265-4B72-D20F59A56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84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E50D1-8499-6FA6-2E9B-C85FF9D9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37E805-5D0A-DF20-4D3F-2EB9DBCFC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5AD747-1B60-A61D-4FDA-60F5EDCA5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74F4CD-2E8D-B274-98CC-6068F35D7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090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D3657-E856-63C6-B147-90C299D59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592E42-F8D1-D484-DBE5-0CC16E0CD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A7F13D-49F0-8289-E982-B119A5337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194DBE-E7B7-3AC4-D4FC-9F5E28B52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4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E1BFD-BCAD-F1C4-5DAE-03386E7E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D4104B-C1D8-41C8-0E36-D16E353114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4BE53C-2E8F-4C04-91E5-D2FFFC12CCE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5152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D1B9-9D63-B75A-26D1-E5E5259C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F3DE4A-34CC-5928-5942-F8D039F956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DCDE15-00C9-E50B-7CB2-F4E3845F499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43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98284-D503-3644-F07D-67AA09D5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5F39CF-482B-02EF-CF5D-168C20BD21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325F7-69AA-32F8-CAF4-A753A7014DE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083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A1A1A-8EC5-6D04-9040-F999F63A0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D9AFA2-5292-6EB3-1655-FCEFED476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889D74-B1F6-1465-53C9-69ED3891550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3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5534A-0F34-F6BC-D345-EAE46901E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7EBFE0-F053-CDB6-7597-96B5FEAA96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8122F8-8705-70BD-8B81-856D22E958C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001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71B1B-3422-E518-7323-5BE8C7D89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5BA9DC-F0F9-475D-E8EC-FFC6A5D452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CF3EE5-8296-724D-4A62-A6FC500645F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6423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DA392-32A1-7CC4-20DB-E933DB3E4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C58185-AF99-9DEC-9F6C-3ED913CE98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DB5684-9C75-F477-E639-6C0BEC48EDF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457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5C94F-B845-61B7-13B6-5180C24A8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89C14C7-212D-0A4B-73CF-97B2FFF5A6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9AE7EE-6891-276A-C80C-4E8C4E5C226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5933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E0A89-8321-3A36-EAB8-E13EEDD41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F05737-4655-6A40-50DB-8AAC5B8A2B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495186-33C4-DF43-3539-101C9E1D7CE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2056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B158-9762-CB44-2C17-F3B03F76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90C2917-3A4C-9DF4-431B-245EE04DE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0B859A-587A-F7CA-388C-312C1337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809D45-3211-6750-4E51-F49ED1AEE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11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3463-94CA-FD49-6825-A0E4CFB9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9E9104-0C98-A87D-BBF6-866DB856B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06C84C-6FEB-1A44-F1CB-9DAD2A20F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A5D11F-864B-AC53-F8D7-B46FC0C89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32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1173C-01E6-EA2A-62C2-B25F267A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01CEA3-8B27-8606-F7E7-C40BAAB09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7A5F687-F5BD-5155-2B15-AB4B80786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B3F7E4-58F8-59A1-C2DA-A9AFF6BC7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3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mp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0" Type="http://schemas.openxmlformats.org/officeDocument/2006/relationships/image" Target="../media/image25.tmp"/><Relationship Id="rId4" Type="http://schemas.openxmlformats.org/officeDocument/2006/relationships/image" Target="../media/image24.tm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5.tmp"/><Relationship Id="rId7" Type="http://schemas.openxmlformats.org/officeDocument/2006/relationships/image" Target="../media/image70.png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tmp"/><Relationship Id="rId10" Type="http://schemas.openxmlformats.org/officeDocument/2006/relationships/image" Target="../media/image73.png"/><Relationship Id="rId4" Type="http://schemas.openxmlformats.org/officeDocument/2006/relationships/image" Target="../media/image66.tmp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mp"/><Relationship Id="rId3" Type="http://schemas.openxmlformats.org/officeDocument/2006/relationships/image" Target="../media/image74.png"/><Relationship Id="rId7" Type="http://schemas.openxmlformats.org/officeDocument/2006/relationships/image" Target="../media/image71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mp"/><Relationship Id="rId11" Type="http://schemas.openxmlformats.org/officeDocument/2006/relationships/image" Target="../media/image80.png"/><Relationship Id="rId5" Type="http://schemas.openxmlformats.org/officeDocument/2006/relationships/image" Target="../media/image69.tmp"/><Relationship Id="rId10" Type="http://schemas.openxmlformats.org/officeDocument/2006/relationships/image" Target="../media/image79.png"/><Relationship Id="rId4" Type="http://schemas.openxmlformats.org/officeDocument/2006/relationships/image" Target="../media/image68.tmp"/><Relationship Id="rId9" Type="http://schemas.openxmlformats.org/officeDocument/2006/relationships/image" Target="../media/image66.tm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mp"/><Relationship Id="rId13" Type="http://schemas.openxmlformats.org/officeDocument/2006/relationships/image" Target="../media/image91.png"/><Relationship Id="rId3" Type="http://schemas.openxmlformats.org/officeDocument/2006/relationships/image" Target="../media/image72.tmp"/><Relationship Id="rId7" Type="http://schemas.openxmlformats.org/officeDocument/2006/relationships/image" Target="../media/image76.tmp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tmp"/><Relationship Id="rId11" Type="http://schemas.openxmlformats.org/officeDocument/2006/relationships/image" Target="../media/image89.png"/><Relationship Id="rId5" Type="http://schemas.openxmlformats.org/officeDocument/2006/relationships/image" Target="../media/image74.tmp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73.tmp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79.tmp"/><Relationship Id="rId4" Type="http://schemas.openxmlformats.org/officeDocument/2006/relationships/image" Target="../media/image78.tm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mp"/><Relationship Id="rId3" Type="http://schemas.openxmlformats.org/officeDocument/2006/relationships/image" Target="../media/image94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81.tmp"/><Relationship Id="rId4" Type="http://schemas.openxmlformats.org/officeDocument/2006/relationships/image" Target="../media/image80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4.png"/><Relationship Id="rId7" Type="http://schemas.openxmlformats.org/officeDocument/2006/relationships/image" Target="../media/image86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mp"/><Relationship Id="rId5" Type="http://schemas.openxmlformats.org/officeDocument/2006/relationships/image" Target="../media/image84.tmp"/><Relationship Id="rId4" Type="http://schemas.openxmlformats.org/officeDocument/2006/relationships/image" Target="../media/image83.tm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0.png"/><Relationship Id="rId10" Type="http://schemas.openxmlformats.org/officeDocument/2006/relationships/image" Target="../media/image107.png"/><Relationship Id="rId4" Type="http://schemas.openxmlformats.org/officeDocument/2006/relationships/image" Target="../media/image99.png"/><Relationship Id="rId9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28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270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260.png"/><Relationship Id="rId5" Type="http://schemas.openxmlformats.org/officeDocument/2006/relationships/image" Target="../media/image112.png"/><Relationship Id="rId15" Type="http://schemas.openxmlformats.org/officeDocument/2006/relationships/image" Target="../media/image116.png"/><Relationship Id="rId10" Type="http://schemas.openxmlformats.org/officeDocument/2006/relationships/image" Target="../media/image25.png"/><Relationship Id="rId4" Type="http://schemas.openxmlformats.org/officeDocument/2006/relationships/image" Target="../media/image111.png"/><Relationship Id="rId14" Type="http://schemas.openxmlformats.org/officeDocument/2006/relationships/image" Target="../media/image2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tmp"/><Relationship Id="rId5" Type="http://schemas.openxmlformats.org/officeDocument/2006/relationships/image" Target="../media/image138.png"/><Relationship Id="rId4" Type="http://schemas.openxmlformats.org/officeDocument/2006/relationships/image" Target="../media/image137.tm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image" Target="../media/image171.png"/><Relationship Id="rId3" Type="http://schemas.openxmlformats.org/officeDocument/2006/relationships/image" Target="../media/image164.png"/><Relationship Id="rId12" Type="http://schemas.openxmlformats.org/officeDocument/2006/relationships/image" Target="../media/image159.png"/><Relationship Id="rId17" Type="http://schemas.openxmlformats.org/officeDocument/2006/relationships/image" Target="../media/image170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158.png"/><Relationship Id="rId5" Type="http://schemas.openxmlformats.org/officeDocument/2006/relationships/image" Target="../media/image166.png"/><Relationship Id="rId15" Type="http://schemas.openxmlformats.org/officeDocument/2006/relationships/image" Target="../media/image168.png"/><Relationship Id="rId10" Type="http://schemas.openxmlformats.org/officeDocument/2006/relationships/image" Target="../media/image157.png"/><Relationship Id="rId19" Type="http://schemas.openxmlformats.org/officeDocument/2006/relationships/image" Target="../media/image172.png"/><Relationship Id="rId4" Type="http://schemas.openxmlformats.org/officeDocument/2006/relationships/image" Target="../media/image165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mp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 fontScale="90000"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2025.03.11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56743-7E66-8867-45FD-E41503D0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51171F-14E8-D571-4227-E2961A2E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A40891-37BB-9FA4-CF24-85C42F60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9" y="1674112"/>
            <a:ext cx="3823591" cy="27446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8257AB-DD46-F68C-68FF-47654C84E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39" y="1674113"/>
            <a:ext cx="3905163" cy="28055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06A35D-F04A-6B2C-9583-DB134EC4E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41" y="1471016"/>
            <a:ext cx="3054559" cy="2947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/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peaking contribution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800" b="1" i="1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sideband can be neglected.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blipFill>
                <a:blip r:embed="rId6"/>
                <a:stretch>
                  <a:fillRect l="-130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85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B4B962-18BB-1E24-79E7-36FF2E5A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0" y="1093972"/>
            <a:ext cx="9011826" cy="539536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894D0F-3C6D-507E-305E-2BB39EFCCE2D}"/>
              </a:ext>
            </a:extLst>
          </p:cNvPr>
          <p:cNvSpPr/>
          <p:nvPr/>
        </p:nvSpPr>
        <p:spPr>
          <a:xfrm>
            <a:off x="1719799" y="2095248"/>
            <a:ext cx="8477880" cy="175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ACB8A9-078A-02E2-6924-81C59D385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7" y="1047624"/>
            <a:ext cx="3675102" cy="26886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D0DE16-ED7B-87E5-DE60-94EDDE3AB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5" y="3945242"/>
            <a:ext cx="3669720" cy="25887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3A5EAA-6B71-0158-84EC-320C1C208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29" y="1114267"/>
            <a:ext cx="3800446" cy="262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C8E960-BA21-B1D7-BA9C-89AC80B1F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1146925"/>
            <a:ext cx="3870688" cy="26766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02D259-209A-DAD0-7357-9D28BB8A3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3856213"/>
            <a:ext cx="3820101" cy="2676631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220A2BE5-C89F-8F56-935F-ACC1F1DE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2-body Combinations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10D0A5E-88DA-D8C8-8F32-FE99F7E9F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65" y="3935040"/>
            <a:ext cx="3789000" cy="2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6547-4FB5-80DC-77FD-AC6421F0E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9244E9D4-1BC5-AF2E-1AB7-66B320DF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7CF6C7-8745-4785-44A5-CA303E82D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9" y="1240784"/>
            <a:ext cx="3339803" cy="2494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D8D094-F7CE-6C08-A199-3FA8BBD70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28" y="1260175"/>
            <a:ext cx="3393793" cy="25401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783489-940A-69EC-E0CE-143CF9543472}"/>
              </a:ext>
            </a:extLst>
          </p:cNvPr>
          <p:cNvSpPr txBox="1"/>
          <p:nvPr/>
        </p:nvSpPr>
        <p:spPr>
          <a:xfrm>
            <a:off x="8368877" y="1798522"/>
            <a:ext cx="38231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background contribution from the CM energy at 3.65 GeV is neglected.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consideration will be given to the background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contribution from the data at CM energy of 3.773 GeV.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0B1D3A-E451-C1C9-A9EF-51668F781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b="1"/>
          <a:stretch/>
        </p:blipFill>
        <p:spPr>
          <a:xfrm>
            <a:off x="783869" y="3872957"/>
            <a:ext cx="3406453" cy="24517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E63159-B886-E2F6-7113-2F98FED9A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68" y="3800315"/>
            <a:ext cx="3499315" cy="25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95A89-0A4F-9A51-F7E3-19DD2239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3376D11-6BB9-A373-5E27-56504E95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1F5BBF-4279-CB99-DA32-3104A66F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" y="1814445"/>
            <a:ext cx="3963975" cy="28393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BB087B-5C3D-8B16-BB1A-084673FC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61" y="1814445"/>
            <a:ext cx="3984252" cy="2839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/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𝟏𝟓𝟐𝟎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window:(1.477, 1.564)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blipFill>
                <a:blip r:embed="rId6"/>
                <a:stretch>
                  <a:fillRect l="-1837" r="-3673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/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𝟏𝟔𝟕𝟎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window:(1.575, 1.764)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blipFill>
                <a:blip r:embed="rId7"/>
                <a:stretch>
                  <a:fillRect l="-1629" r="-5499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/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𝟏𝟔𝟗𝟎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window:(1.643, 1.731)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blipFill>
                <a:blip r:embed="rId8"/>
                <a:stretch>
                  <a:fillRect l="-1633" r="-5714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/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400" b="1" i="1" smtClean="0"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el-GR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blipFill>
                <a:blip r:embed="rId9"/>
                <a:stretch>
                  <a:fillRect t="-80000" r="-12745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4C7DE41-8694-E739-0841-71D35882E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97" y="1813661"/>
            <a:ext cx="3981042" cy="28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7746-090C-A30A-73AF-574B414C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6B7068C-9D6F-55A2-BBC6-3D9F97AC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157880-64FA-7F16-F03B-A459D1922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0" y="1121107"/>
            <a:ext cx="3610477" cy="3499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1E9747-B287-9BD8-2797-5388F44C6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65" y="1121107"/>
            <a:ext cx="3610286" cy="34993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E1898B-55CE-6324-DECF-0B82CC6C6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88" y="1121107"/>
            <a:ext cx="3656026" cy="34993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EE7CB3-52C7-BD60-F55A-B5F929378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45" y="4620446"/>
            <a:ext cx="2124090" cy="206217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EA14433-CE69-A224-1E6D-1BF0135FA6EB}"/>
              </a:ext>
            </a:extLst>
          </p:cNvPr>
          <p:cNvSpPr/>
          <p:nvPr/>
        </p:nvSpPr>
        <p:spPr>
          <a:xfrm>
            <a:off x="9707593" y="3255034"/>
            <a:ext cx="586596" cy="569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AC86CE1-2913-A851-446F-F0B9F29393CD}"/>
              </a:ext>
            </a:extLst>
          </p:cNvPr>
          <p:cNvCxnSpPr>
            <a:cxnSpLocks/>
          </p:cNvCxnSpPr>
          <p:nvPr/>
        </p:nvCxnSpPr>
        <p:spPr>
          <a:xfrm flipH="1">
            <a:off x="9270521" y="3824377"/>
            <a:ext cx="437072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AA44604-BE0B-6E4A-5EF3-4E0116AE2588}"/>
              </a:ext>
            </a:extLst>
          </p:cNvPr>
          <p:cNvCxnSpPr>
            <a:cxnSpLocks/>
          </p:cNvCxnSpPr>
          <p:nvPr/>
        </p:nvCxnSpPr>
        <p:spPr>
          <a:xfrm>
            <a:off x="10294189" y="3824377"/>
            <a:ext cx="517585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F2658068-BBF9-C2BB-BF82-66EB4FB6B0CD}"/>
              </a:ext>
            </a:extLst>
          </p:cNvPr>
          <p:cNvSpPr/>
          <p:nvPr/>
        </p:nvSpPr>
        <p:spPr>
          <a:xfrm>
            <a:off x="9782355" y="509533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4283A30-CCE7-48C7-D42E-4A6B2406B3EA}"/>
              </a:ext>
            </a:extLst>
          </p:cNvPr>
          <p:cNvSpPr/>
          <p:nvPr/>
        </p:nvSpPr>
        <p:spPr>
          <a:xfrm>
            <a:off x="9782355" y="571312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D863116-AECD-BC3F-D9B4-2783E275E468}"/>
              </a:ext>
            </a:extLst>
          </p:cNvPr>
          <p:cNvCxnSpPr>
            <a:stCxn id="17" idx="1"/>
          </p:cNvCxnSpPr>
          <p:nvPr/>
        </p:nvCxnSpPr>
        <p:spPr>
          <a:xfrm flipH="1">
            <a:off x="8465389" y="5974794"/>
            <a:ext cx="1316966" cy="1442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29B0402-73F6-BFFA-CE91-FDFB96BD588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8465389" y="5216106"/>
            <a:ext cx="1316966" cy="1408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DD6A956-6613-06C2-D3EA-D90EA0EA0C23}"/>
              </a:ext>
            </a:extLst>
          </p:cNvPr>
          <p:cNvSpPr txBox="1"/>
          <p:nvPr/>
        </p:nvSpPr>
        <p:spPr>
          <a:xfrm>
            <a:off x="8095688" y="5016051"/>
            <a:ext cx="33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/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(1670)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(1690)</m:t>
                      </m:r>
                    </m:oMath>
                  </m:oMathPara>
                </a14:m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blipFill>
                <a:blip r:embed="rId7"/>
                <a:stretch>
                  <a:fillRect r="-5119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22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D5629-A9CE-5098-9F3D-80DBC2F9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B9D1A874-BF36-7271-08E8-5922A629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674679-4050-029F-C5FB-08D5C1832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1491778"/>
            <a:ext cx="5709225" cy="40975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E7531A-C2ED-05EA-B5A0-406507D1D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95" y="1542570"/>
            <a:ext cx="5531415" cy="40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E46B-82E4-8D59-6BBE-A1979E19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52A861D-D727-DF65-1FCD-B8E8E6F8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47C85E-D4E4-84F0-4295-F32F776C8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1214727"/>
            <a:ext cx="9364450" cy="23782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1553CD-D50D-6069-9A65-8AD34DA87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3725374"/>
            <a:ext cx="9364450" cy="2386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/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blipFill>
                <a:blip r:embed="rId5"/>
                <a:stretch>
                  <a:fillRect l="-541" b="-7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/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blipFill>
                <a:blip r:embed="rId6"/>
                <a:stretch>
                  <a:fillRect r="-5842" b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7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44F7-03D8-57E3-98E8-CC393269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04C554F-D317-A062-591C-6198C993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  <m:sup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en-US" altLang="zh-CN" sz="20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53" t="-800" r="-201" b="-6488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7903" t="-68478" r="-3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37903" t="-68478" r="-2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36997" t="-68478" r="-100536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8172" t="-68478" r="-806" b="-3407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248000" r="-291977" b="-4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348000" r="-291977" b="-3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448000" r="-291977" b="-2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548000" r="-291977" b="-1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648000" r="-291977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3879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9114-FE23-8B67-7605-5D91E25A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8C008D2F-D9BC-5E96-AD49-9CD5449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FCFBC7-2D59-6A62-BE3E-68B632A16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" y="898792"/>
            <a:ext cx="12166963" cy="59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18A58-999D-9AB3-D133-00796517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D0E187E-8882-BCC3-133D-350B0490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98185F-7D4B-B2F4-C148-797C4939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829"/>
            <a:ext cx="12192001" cy="55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825C-C49E-BEBC-67AD-CD586C653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33424203-4251-8737-CA49-861360B2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A69E15-6474-E85C-5A58-DED5CC2D3B10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62A15F-BA6D-655C-B77F-F0B128C38257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E94C1E-D192-5C64-43E4-82EC64D0E688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D508E7-9EF3-7DE3-70DF-CC49D203E8F1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33BAEA-1EDE-9A71-49A9-3DBA7742D99B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l-GR" altLang="zh-CN" sz="2400" dirty="0">
                <a:solidFill>
                  <a:srgbClr val="0070C0"/>
                </a:solidFill>
              </a:rPr>
              <a:t> 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325974-7E3B-8297-22CA-63E6744700E0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74267B-8F4E-ECC9-026F-9AF34AEFEC37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321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0.9874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804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478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C82A1A-18A2-ED46-03FE-3960A7238DF6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1450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972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426A-5D92-99C8-72C9-F332CB2C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29DA55-32EC-BF95-8ECD-44772C1D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CC0319-8A8A-3388-010E-7E7EA7533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82FCEAB-627B-F889-2A88-40718D949C1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4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3233-DCF4-A9F3-06C9-0BD910187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B8A4637-6486-7B61-92B3-E15314DA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C4A73A-BC62-472F-27F4-FEBFE4D8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" y="1711299"/>
            <a:ext cx="3880627" cy="2912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FB985C-CF85-8D78-9D76-3A3B97BD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38" y="1711299"/>
            <a:ext cx="3880627" cy="28526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822A2DE-CDC8-9BF4-EFF4-C3204DFC0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/>
        </p:blipFill>
        <p:spPr>
          <a:xfrm>
            <a:off x="7790008" y="1711299"/>
            <a:ext cx="3880627" cy="285260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DED3C88-2021-E493-1135-E5FF92501F58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6F9E7D-0E2A-035E-3F4E-014F925112C0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8.61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22.34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3590BC5-9443-B190-3766-24BDCBB9AD9D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6.41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2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864AE-5215-24B5-B2DF-13D33FBDA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5FD4C4E-F02D-7801-2A54-1B616A26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43501AB-568D-EF92-B3DB-002411E3B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12"/>
            <a:ext cx="3886130" cy="291246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752482A-943F-67DA-1E01-083D0B6E0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41" y="1791812"/>
            <a:ext cx="3896113" cy="291246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E8DAC9-8EF6-706D-3A2C-981B01C79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54" y="1780842"/>
            <a:ext cx="3897910" cy="292343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D13C654-9AC7-EE55-A4C3-868DCB0ECF33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6721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07D6-194E-CBC3-69CF-6CD0FCD7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5CC0844-AEF9-B08A-8305-61297630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AB080E-8281-2A47-EC6A-60EDF64D1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3" y="920140"/>
            <a:ext cx="10219428" cy="59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7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A00B-B31F-B6EB-0954-22F5610F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1015F22-E4C9-BAB7-28B4-97B98E41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Toy MC from PWA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669692-5286-8E98-C08E-157A9AA05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0" y="1178256"/>
            <a:ext cx="4818140" cy="27668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D3F825-1877-2C6C-1FE4-C928CE34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3893228"/>
            <a:ext cx="5007965" cy="27433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343CAD-0645-7D09-6D5D-12983A750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2870"/>
            <a:ext cx="5257800" cy="28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28BC1-395A-2723-5EC0-08D3931A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5FF89-6B66-A198-4C9A-E06F4253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91B3A5-0509-DB9F-039F-4DDB2107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ED8C3C9-8728-DCF1-0369-3970D6BC873F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387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F48D-8154-1DE1-3CDE-0B0642040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2F009C6-BD02-A1D5-87AD-80806CF3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8E930A-0D9C-D29A-D046-9AF5B9A5BDE2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777C67-66A5-56E6-1720-E36BF1E00ADB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3CAAD2-F4BA-9C7D-EB57-6EDA2D109E5B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163761-B59C-07BA-531E-4ECDE69B53F9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→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N_1535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74AFBF-A56A-1108-43AE-E79307E3F9E8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i="0" u="none" strike="noStrike" dirty="0"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→</a:t>
            </a:r>
            <a:r>
              <a:rPr lang="zh-CN" altLang="en-US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5E3DA5-4931-CE1B-8D4F-23CFD0BB4183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B9880E-3C11-8346-715B-E48E7A52A923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624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228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8B6719-CEE9-2DA3-37E6-EAD532C98FD1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1062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1863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0F9B3DF-5C52-51E1-A278-F1CA705A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A3748B-837A-C8F6-DA4D-92458665A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462"/>
            <a:ext cx="3960000" cy="29682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3E5CE3-9532-01DB-44FC-7CC62D67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461462"/>
            <a:ext cx="3960000" cy="2951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BB6938-26F5-D93D-5A3B-C1F5F9A11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462358"/>
            <a:ext cx="3960000" cy="29673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5D86047-FDE5-7510-B80D-70F6F334ACFF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BBEE37-25ED-C4CC-BC3C-2C75C77D3893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6.87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19.72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ACD5AE-DEF2-4595-4698-D52A622E2263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535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5.15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3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study of charmonium decay plays a crucial role in our understanding of the low-energy regime of QCD. Among the charmonium decays, the processes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and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𝐽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decaying into baryon pairs have been understood in terms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annihilations into three gluons or into a virtual photon.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Currently, there is a significant amount of experimental and theoretical research on the decay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into a pair of octet-baryons. However, there is a lack of research on decay modes with excited state as the final state. The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has higher energy, which allows for the search of heavier excited-state hyperons.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  <a:blipFill>
                <a:blip r:embed="rId3"/>
                <a:stretch>
                  <a:fillRect l="-542" r="-1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D802-B66D-75A2-89EC-37B4D32DD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7A742DE-7772-94F8-06E8-F5D21B00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90E865-5874-AB16-00A8-5DC5B30E9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777"/>
            <a:ext cx="3960000" cy="29771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8121F8-8B84-8C9C-BBBA-2D0A4BB7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11777"/>
            <a:ext cx="3960000" cy="295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1D2B8D-87AA-DEEE-26F0-0A837CA72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10006"/>
            <a:ext cx="3960000" cy="296014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01DDDB4-5DBB-3D25-F9DC-E87CAE249998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0332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81E1-5FD1-B023-4A0E-EB63FD7F6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50F084-CA44-3A94-519F-BB39455B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AB06E9-26F4-A650-CD4B-5F831824F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EB3DA0-66E9-3FC2-3AA1-C46F798B21E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902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48FDB-7211-7CEB-B83C-A039E879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47874D-E1F6-1DC9-3211-FF00322C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D03BDB-FCE8-AD1B-5679-56888990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25EC52E-4A0B-277E-FE27-5C1B30B4D047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54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079C-E4DB-E869-054B-ED7F2C9D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0456879-3221-553D-996C-B86DC363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C80B28-E492-5BEF-4FA6-35FD59E1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" y="975177"/>
            <a:ext cx="4068000" cy="29233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C42AA9-FE1C-C98B-4157-645ADB51A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00" y="975177"/>
            <a:ext cx="4068000" cy="2923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2ED11C-EA21-8EC0-992C-90B006813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975177"/>
            <a:ext cx="4068000" cy="2923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/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0.243, 0.290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/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0.153, 0.193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/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0.114, 0.140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C4BD2441-86E0-8647-4CCF-11CBA9645A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" y="4020642"/>
            <a:ext cx="4068000" cy="22687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F5B92DF-A3CD-E793-8D83-1486D16EA6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00" y="4020642"/>
            <a:ext cx="4068000" cy="22687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F33CC8-1F69-217F-49B1-58FDE2E9D5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4020642"/>
            <a:ext cx="4068000" cy="22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5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C312-1F6B-AB2C-614E-0233C15C3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8512ECB-1E80-1A01-55E6-D9300548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A0D0A1-5B9C-31F0-6157-D7AC6617A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806"/>
            <a:ext cx="10800000" cy="2900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7D8DBB-8A39-441D-43A0-4738F4CBD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513"/>
            <a:ext cx="10800000" cy="25778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25588E0-707C-859E-176F-74C172B66EC9}"/>
              </a:ext>
            </a:extLst>
          </p:cNvPr>
          <p:cNvSpPr/>
          <p:nvPr/>
        </p:nvSpPr>
        <p:spPr>
          <a:xfrm>
            <a:off x="373811" y="1828800"/>
            <a:ext cx="10138914" cy="5750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6DB42BA-66DB-45AD-DDC6-08C7A3B4D451}"/>
              </a:ext>
            </a:extLst>
          </p:cNvPr>
          <p:cNvSpPr/>
          <p:nvPr/>
        </p:nvSpPr>
        <p:spPr>
          <a:xfrm>
            <a:off x="373811" y="4902679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EA4B80-F5B7-23CA-282F-26B4B228549F}"/>
              </a:ext>
            </a:extLst>
          </p:cNvPr>
          <p:cNvSpPr/>
          <p:nvPr/>
        </p:nvSpPr>
        <p:spPr>
          <a:xfrm>
            <a:off x="373811" y="5859670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3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 (iii)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2119221" y="1510006"/>
            <a:ext cx="79535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		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chemeClr val="accent1"/>
                </a:solidFill>
              </a:rPr>
              <a:t>439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110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14.8%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</a:rPr>
              <a:t>	</a:t>
            </a:r>
            <a:r>
              <a:rPr lang="en-US" altLang="zh-CN" sz="2400" b="1" dirty="0"/>
              <a:t>QED3650: </a:t>
            </a:r>
            <a:r>
              <a:rPr lang="en-US" altLang="zh-CN" sz="2400" b="1" dirty="0">
                <a:solidFill>
                  <a:schemeClr val="accent1"/>
                </a:solidFill>
              </a:rPr>
              <a:t>10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8.377</a:t>
            </a:r>
            <a:r>
              <a:rPr lang="en-US" altLang="zh-CN" sz="2400" b="1" dirty="0"/>
              <a:t>,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84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  <a:p>
            <a:endParaRPr lang="zh-CN" altLang="en-US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5769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359EB-971F-2560-498B-952E94A6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117DDFD-FA79-010C-B500-072F9C7C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578C82-212F-3D59-60BD-1CE7FBAF4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6" y="1118561"/>
            <a:ext cx="8524911" cy="23621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D7401D-D94E-EA9C-9925-E1BA2E56D3FD}"/>
              </a:ext>
            </a:extLst>
          </p:cNvPr>
          <p:cNvSpPr txBox="1"/>
          <p:nvPr/>
        </p:nvSpPr>
        <p:spPr>
          <a:xfrm>
            <a:off x="9736350" y="2068827"/>
            <a:ext cx="1938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Weight: 0.1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FD0D80-4307-1897-5D1B-7CB273FA3FD6}"/>
              </a:ext>
            </a:extLst>
          </p:cNvPr>
          <p:cNvSpPr txBox="1"/>
          <p:nvPr/>
        </p:nvSpPr>
        <p:spPr>
          <a:xfrm>
            <a:off x="644106" y="3480759"/>
            <a:ext cx="10836216" cy="336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QED3773: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439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inclusive MC: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5868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 ×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587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&lt; inclusive MC ?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There may be a wrong with normalization, I will correct it, but it may not affect enough.</a:t>
            </a:r>
          </a:p>
        </p:txBody>
      </p:sp>
    </p:spTree>
    <p:extLst>
      <p:ext uri="{BB962C8B-B14F-4D97-AF65-F5344CB8AC3E}">
        <p14:creationId xmlns:p14="http://schemas.microsoft.com/office/powerpoint/2010/main" val="905872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1BDB-C8D3-2891-3320-6155478D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CFDE05D-73B5-5650-2F42-CE4802C3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68540D-FC9B-DF07-0FBC-FB0072226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0" y="1072522"/>
            <a:ext cx="3893799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075BF2-B3C4-4282-DD81-F3FCF6F26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7" y="3952522"/>
            <a:ext cx="3903057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EC2688-296E-C756-3B69-B11391F9A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67" y="1072522"/>
            <a:ext cx="3881613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5AA11F-0FEC-451B-C65A-951B82F54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27" y="3952522"/>
            <a:ext cx="3921723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/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/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/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𝒅𝒂𝒕𝒂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/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𝒊𝒏𝒄𝒍𝒖𝒔𝒊𝒗𝒆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𝑴𝑪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D132FA0-6ED0-A598-FFC2-590C16242383}"/>
              </a:ext>
            </a:extLst>
          </p:cNvPr>
          <p:cNvCxnSpPr/>
          <p:nvPr/>
        </p:nvCxnSpPr>
        <p:spPr>
          <a:xfrm>
            <a:off x="377559" y="3563210"/>
            <a:ext cx="975753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320F688-E23F-6E3C-C675-965BAE20CBFD}"/>
              </a:ext>
            </a:extLst>
          </p:cNvPr>
          <p:cNvCxnSpPr/>
          <p:nvPr/>
        </p:nvCxnSpPr>
        <p:spPr>
          <a:xfrm flipH="1">
            <a:off x="5203231" y="1072522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/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blipFill>
                <a:blip r:embed="rId10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228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F81C6-932E-4B4E-8D98-36A63AE7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4F44E19-3435-8B86-8A6E-DC32948D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73B764-773D-F079-A2AA-C5834E611DB6}"/>
              </a:ext>
            </a:extLst>
          </p:cNvPr>
          <p:cNvSpPr txBox="1"/>
          <p:nvPr/>
        </p:nvSpPr>
        <p:spPr>
          <a:xfrm>
            <a:off x="1536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3650</a:t>
            </a:r>
            <a:endParaRPr lang="zh-CN" altLang="en-US" sz="2400" b="1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6765D48-1964-6ECE-8EED-4F1C97A4C873}"/>
              </a:ext>
            </a:extLst>
          </p:cNvPr>
          <p:cNvCxnSpPr>
            <a:cxnSpLocks/>
          </p:cNvCxnSpPr>
          <p:nvPr/>
        </p:nvCxnSpPr>
        <p:spPr>
          <a:xfrm>
            <a:off x="49755" y="3586214"/>
            <a:ext cx="1141187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/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blipFill>
                <a:blip r:embed="rId3"/>
                <a:stretch>
                  <a:fillRect l="-1527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B1A6CC62-ABDF-39ED-C1E2-63D0B0D90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666"/>
            <a:ext cx="3960000" cy="21623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109A14-A9BA-D14C-EE72-155F6D32F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843"/>
            <a:ext cx="3960000" cy="21583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F095FD-C5EE-CB2A-4FC6-C4BF96103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0" y="1225694"/>
            <a:ext cx="3960000" cy="2193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684953-FFCB-CEF2-BF13-EA3D207A4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91" y="3890629"/>
            <a:ext cx="3960000" cy="216116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461CE2-C7AF-EF8B-25C9-236E89D08442}"/>
              </a:ext>
            </a:extLst>
          </p:cNvPr>
          <p:cNvSpPr txBox="1"/>
          <p:nvPr/>
        </p:nvSpPr>
        <p:spPr>
          <a:xfrm>
            <a:off x="5652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3682</a:t>
            </a:r>
            <a:endParaRPr lang="zh-CN" altLang="en-US" sz="2400" b="1" dirty="0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BF96C37-3F4D-0B70-B213-9AF0523166F3}"/>
              </a:ext>
            </a:extLst>
          </p:cNvPr>
          <p:cNvCxnSpPr/>
          <p:nvPr/>
        </p:nvCxnSpPr>
        <p:spPr>
          <a:xfrm flipH="1">
            <a:off x="3958358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63D4DFC-06FB-E729-979D-CB845EEDBE1F}"/>
              </a:ext>
            </a:extLst>
          </p:cNvPr>
          <p:cNvCxnSpPr/>
          <p:nvPr/>
        </p:nvCxnSpPr>
        <p:spPr>
          <a:xfrm flipH="1">
            <a:off x="7960544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4C7A539D-C3D8-F517-A932-96A424B31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06" y="1267833"/>
            <a:ext cx="3960000" cy="2196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5BF991-0B30-AD41-BFF6-DA012EEFD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04" y="3890629"/>
            <a:ext cx="3960000" cy="2203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/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blipFill>
                <a:blip r:embed="rId10"/>
                <a:stretch>
                  <a:fillRect r="-5039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/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blipFill>
                <a:blip r:embed="rId11"/>
                <a:stretch>
                  <a:fillRect l="-2139" r="-3209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BC3BB354-AFA7-DDAE-05B7-1E2B75188ECF}"/>
              </a:ext>
            </a:extLst>
          </p:cNvPr>
          <p:cNvSpPr txBox="1"/>
          <p:nvPr/>
        </p:nvSpPr>
        <p:spPr>
          <a:xfrm>
            <a:off x="9859458" y="6183625"/>
            <a:ext cx="886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3773</a:t>
            </a:r>
          </a:p>
        </p:txBody>
      </p:sp>
    </p:spTree>
    <p:extLst>
      <p:ext uri="{BB962C8B-B14F-4D97-AF65-F5344CB8AC3E}">
        <p14:creationId xmlns:p14="http://schemas.microsoft.com/office/powerpoint/2010/main" val="572667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1636141" y="1860813"/>
            <a:ext cx="9578198" cy="262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22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3.0%</a:t>
            </a:r>
          </a:p>
        </p:txBody>
      </p:sp>
    </p:spTree>
    <p:extLst>
      <p:ext uri="{BB962C8B-B14F-4D97-AF65-F5344CB8AC3E}">
        <p14:creationId xmlns:p14="http://schemas.microsoft.com/office/powerpoint/2010/main" val="230938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4047F-5B17-4B9C-08D8-8E44006D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CA3647-B3B7-7302-7725-3AE446F3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1FFBC2-3F6D-FBCF-40BD-11585A38B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251"/>
            <a:ext cx="3960000" cy="29752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1F8982-F961-8B37-A852-D9566B511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786424"/>
            <a:ext cx="3960000" cy="29668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B274BF-02F7-7FC2-543D-100DAC8A9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781210"/>
            <a:ext cx="3960000" cy="29720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9A44FC-D789-2881-A2AB-93C6ECF09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227"/>
            <a:ext cx="3960000" cy="29647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A07091-AA4E-A4F9-1A4C-D914FB81F0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3893227"/>
            <a:ext cx="3960000" cy="296791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D6471F-A211-5FD9-8BBA-9E6D8975D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3885907"/>
            <a:ext cx="3960000" cy="2972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/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/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1690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/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/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43578D9-558E-5FB7-D3D0-BB68F61FE8E0}"/>
              </a:ext>
            </a:extLst>
          </p:cNvPr>
          <p:cNvCxnSpPr/>
          <p:nvPr/>
        </p:nvCxnSpPr>
        <p:spPr>
          <a:xfrm flipH="1">
            <a:off x="983411" y="1535502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A5344B6-6601-5DA3-7474-721808846CB2}"/>
              </a:ext>
            </a:extLst>
          </p:cNvPr>
          <p:cNvCxnSpPr/>
          <p:nvPr/>
        </p:nvCxnSpPr>
        <p:spPr>
          <a:xfrm flipH="1">
            <a:off x="1639019" y="2267252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DA039FCE-1179-7B34-6891-47F46EC8C137}"/>
              </a:ext>
            </a:extLst>
          </p:cNvPr>
          <p:cNvCxnSpPr/>
          <p:nvPr/>
        </p:nvCxnSpPr>
        <p:spPr>
          <a:xfrm flipH="1">
            <a:off x="4756030" y="1584516"/>
            <a:ext cx="448574" cy="7733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F9FD254-DC4B-AF1C-A2B0-1BCF5EF368BF}"/>
              </a:ext>
            </a:extLst>
          </p:cNvPr>
          <p:cNvCxnSpPr/>
          <p:nvPr/>
        </p:nvCxnSpPr>
        <p:spPr>
          <a:xfrm flipH="1">
            <a:off x="4796287" y="2027207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32302AB1-96E3-BB6B-4211-52ED80BBA6F4}"/>
              </a:ext>
            </a:extLst>
          </p:cNvPr>
          <p:cNvSpPr/>
          <p:nvPr/>
        </p:nvSpPr>
        <p:spPr>
          <a:xfrm>
            <a:off x="8517147" y="1535502"/>
            <a:ext cx="437072" cy="82238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/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𝟏𝟓𝟐𝟎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  <a:endParaRPr lang="zh-CN" altLang="en-US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blipFill>
                <a:blip r:embed="rId1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AB0AA69-3B35-D2BA-B309-3BED2C863625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8890211" y="1528712"/>
            <a:ext cx="896207" cy="12722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/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875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/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9FEB23DD-9D3A-3432-A9F7-9320C21B5542}"/>
              </a:ext>
            </a:extLst>
          </p:cNvPr>
          <p:cNvCxnSpPr>
            <a:cxnSpLocks/>
          </p:cNvCxnSpPr>
          <p:nvPr/>
        </p:nvCxnSpPr>
        <p:spPr>
          <a:xfrm flipH="1">
            <a:off x="5601419" y="4587436"/>
            <a:ext cx="753373" cy="10772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984893B3-641B-44A2-0F17-629E4CFF3604}"/>
              </a:ext>
            </a:extLst>
          </p:cNvPr>
          <p:cNvCxnSpPr/>
          <p:nvPr/>
        </p:nvCxnSpPr>
        <p:spPr>
          <a:xfrm flipH="1">
            <a:off x="9900000" y="4594756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010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E477-8399-5285-48AC-81C851CF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3B8D5F9-5964-82CE-DB9A-1CC7DA3CA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1204476"/>
            <a:ext cx="5400000" cy="40216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CAD888-088A-9E21-7913-9B00D3B79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36" y="1187459"/>
            <a:ext cx="5400000" cy="4038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/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2.055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blipFill>
                <a:blip r:embed="rId6"/>
                <a:stretch>
                  <a:fillRect l="-443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/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3.160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blipFill>
                <a:blip r:embed="rId7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195056C-652E-4117-15A1-9E154955F151}"/>
              </a:ext>
            </a:extLst>
          </p:cNvPr>
          <p:cNvCxnSpPr>
            <a:cxnSpLocks/>
          </p:cNvCxnSpPr>
          <p:nvPr/>
        </p:nvCxnSpPr>
        <p:spPr>
          <a:xfrm flipV="1">
            <a:off x="1033410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9528C25-8976-7E18-ABED-2526182FA404}"/>
              </a:ext>
            </a:extLst>
          </p:cNvPr>
          <p:cNvCxnSpPr>
            <a:cxnSpLocks/>
          </p:cNvCxnSpPr>
          <p:nvPr/>
        </p:nvCxnSpPr>
        <p:spPr>
          <a:xfrm flipV="1">
            <a:off x="7299063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947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A33D9-38D2-C989-CB72-147E87600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D245499-6C56-79B6-8861-F0BCDF64F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3" y="2583912"/>
            <a:ext cx="5400000" cy="3024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5142E9-2DB0-81AC-7184-E33293371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28" y="2569706"/>
            <a:ext cx="5400000" cy="30340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CE5EAD-E6F1-0AB5-022C-F954A993348E}"/>
              </a:ext>
            </a:extLst>
          </p:cNvPr>
          <p:cNvSpPr txBox="1"/>
          <p:nvPr/>
        </p:nvSpPr>
        <p:spPr>
          <a:xfrm>
            <a:off x="8537205" y="5806938"/>
            <a:ext cx="119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ambria Math" panose="02040503050406030204" pitchFamily="18" charset="0"/>
                <a:cs typeface="Times New Roman" panose="02020603050405020304" pitchFamily="18" charset="0"/>
              </a:rPr>
              <a:t>MC_Truth</a:t>
            </a:r>
            <a:endParaRPr lang="en-US" altLang="zh-CN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/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/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Signal MC of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1535</m:t>
                          </m:r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(1535)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Λ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blipFill>
                <a:blip r:embed="rId7"/>
                <a:stretch>
                  <a:fillRect l="-1078" t="-3947" b="-4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B92D38B-7FA2-DC70-DBDA-9E89BD5507E3}"/>
              </a:ext>
            </a:extLst>
          </p:cNvPr>
          <p:cNvCxnSpPr/>
          <p:nvPr/>
        </p:nvCxnSpPr>
        <p:spPr>
          <a:xfrm flipV="1">
            <a:off x="273744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8ECE21B-3481-C05A-DBAB-19D0082F333E}"/>
              </a:ext>
            </a:extLst>
          </p:cNvPr>
          <p:cNvCxnSpPr/>
          <p:nvPr/>
        </p:nvCxnSpPr>
        <p:spPr>
          <a:xfrm flipV="1">
            <a:off x="764587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8EDE4206-646D-F92C-C692-633040CA5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9" y="1046805"/>
            <a:ext cx="9977902" cy="7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70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0D42E-9E44-79B7-E06F-1C90BE39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03C2182-34C1-1C65-DF2B-05DC8BF16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2"/>
          <a:stretch/>
        </p:blipFill>
        <p:spPr>
          <a:xfrm>
            <a:off x="0" y="1147281"/>
            <a:ext cx="7500973" cy="21764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56635D-264E-84DB-4828-A3546CE83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4311"/>
            <a:ext cx="7500973" cy="32866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02FA91E-4C7E-F853-7475-2FFCF5F9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7" y="375637"/>
            <a:ext cx="3645619" cy="27323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E9577E-5BAE-E2AE-BE0C-9A76DBA41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6" y="3136641"/>
            <a:ext cx="3645619" cy="273421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67F46FB-25D1-7B1B-A8EA-5CD31167756F}"/>
              </a:ext>
            </a:extLst>
          </p:cNvPr>
          <p:cNvSpPr/>
          <p:nvPr/>
        </p:nvSpPr>
        <p:spPr>
          <a:xfrm>
            <a:off x="0" y="2064589"/>
            <a:ext cx="5141343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BBE737-63A7-5240-6080-723659758A9F}"/>
              </a:ext>
            </a:extLst>
          </p:cNvPr>
          <p:cNvSpPr/>
          <p:nvPr/>
        </p:nvSpPr>
        <p:spPr>
          <a:xfrm>
            <a:off x="793630" y="2720196"/>
            <a:ext cx="6469812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/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3.72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blipFill>
                <a:blip r:embed="rId8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106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A020-409F-521B-6901-7F672340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F81106-D9DF-0DB2-636D-E0047AE4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E1AC60-12B8-3AB2-2F95-B53839BCC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933229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A30D29-865C-12AC-7F5B-9AE027CF4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933229"/>
            <a:ext cx="3840000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79D903-9F03-780E-B424-7D0C174ED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933229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7234D56-4D03-C0F4-725F-40A0971FC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3813229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15D5FD-E605-9F00-F379-F5905C6FD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3813229"/>
            <a:ext cx="3840000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F28D1FC-A4C9-7E48-B1CA-80F2DEDDE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3813229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/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/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/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C07B9B0A-562C-271B-74E3-213BBEE4F270}"/>
              </a:ext>
            </a:extLst>
          </p:cNvPr>
          <p:cNvCxnSpPr/>
          <p:nvPr/>
        </p:nvCxnSpPr>
        <p:spPr>
          <a:xfrm flipH="1">
            <a:off x="1299712" y="1575758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8C61DCCF-63AF-DF18-B45A-D544812B692A}"/>
              </a:ext>
            </a:extLst>
          </p:cNvPr>
          <p:cNvCxnSpPr/>
          <p:nvPr/>
        </p:nvCxnSpPr>
        <p:spPr>
          <a:xfrm flipH="1">
            <a:off x="1955320" y="2307508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266AC74-73DC-A60D-34B3-EDA95C07824B}"/>
              </a:ext>
            </a:extLst>
          </p:cNvPr>
          <p:cNvCxnSpPr/>
          <p:nvPr/>
        </p:nvCxnSpPr>
        <p:spPr>
          <a:xfrm flipH="1">
            <a:off x="4994072" y="1940942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/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0DB48D28-F097-F591-DF83-14A55C147D67}"/>
              </a:ext>
            </a:extLst>
          </p:cNvPr>
          <p:cNvCxnSpPr/>
          <p:nvPr/>
        </p:nvCxnSpPr>
        <p:spPr>
          <a:xfrm flipH="1">
            <a:off x="9896433" y="1575758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2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5646-F80A-C5EB-C2D2-A5EC86F7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D53EA7F-7C84-70A4-D29D-B3401B481EE7}"/>
              </a:ext>
            </a:extLst>
          </p:cNvPr>
          <p:cNvGrpSpPr/>
          <p:nvPr/>
        </p:nvGrpSpPr>
        <p:grpSpPr>
          <a:xfrm>
            <a:off x="828786" y="980222"/>
            <a:ext cx="7200000" cy="3600000"/>
            <a:chOff x="762547" y="1166111"/>
            <a:chExt cx="9878188" cy="492281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88AC341-0D08-839C-D32B-F010266D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1166111"/>
              <a:ext cx="3240000" cy="2430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1008BC1-036F-D47C-74B3-6B332A88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1166111"/>
              <a:ext cx="3240000" cy="243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1A2D74C-CF19-4735-F1A8-B4C1244A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3658930"/>
              <a:ext cx="3240000" cy="24300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0DBA157-089D-9AA2-5B9B-79EB55D68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3658930"/>
              <a:ext cx="3240000" cy="24300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5DCB7B2-3664-E58B-7CE8-71DE5F73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3658930"/>
              <a:ext cx="3240000" cy="243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D25B4-5803-E9C2-A29F-0A210189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1166111"/>
              <a:ext cx="3240000" cy="243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/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07B0188C-BCC3-D7CF-E3AC-166FF3D9AAA7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1593740" y="1861379"/>
              <a:ext cx="457138" cy="68447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/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69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6BE8A5B7-7D7F-2FA4-CD92-0650FC473587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2129972" y="2293530"/>
              <a:ext cx="540757" cy="41852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/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0991D789-A049-346B-EC54-A9A8219A0684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4738778" y="2073868"/>
              <a:ext cx="1130574" cy="55061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/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b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1430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blipFill>
                  <a:blip r:embed="rId13"/>
                  <a:stretch>
                    <a:fillRect r="-6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913BE890-5773-360C-E943-CCE251C3C3ED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8853064" y="1861379"/>
              <a:ext cx="455880" cy="56884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/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blipFill>
                  <a:blip r:embed="rId14"/>
                  <a:stretch>
                    <a:fillRect r="-83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F23D8874-2477-E719-8895-2D85C6AEF929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H="1">
              <a:off x="1453244" y="4386314"/>
              <a:ext cx="1171882" cy="7735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/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Basic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+</a:t>
                </a:r>
                <a:r>
                  <a:rPr lang="el-GR" altLang="zh-CN" sz="2000" dirty="0">
                    <a:solidFill>
                      <a:schemeClr val="tx1"/>
                    </a:solidFill>
                    <a:ea typeface="微软雅黑" panose="020B050302020402020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blipFill>
                <a:blip r:embed="rId15"/>
                <a:stretch>
                  <a:fillRect l="-2703" t="-2362" b="-125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/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Other states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20.45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3.24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blipFill>
                <a:blip r:embed="rId16"/>
                <a:stretch>
                  <a:fillRect l="-2391" t="-725" r="-1522" b="-33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14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90816" t="-1818" r="-414796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184236" t="-1818" r="-300493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285644" t="-1818" r="-2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385644" t="-1818" r="-1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85644" t="-1818" r="-1980" b="-55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93333" r="-57005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193333" r="-570056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293333" r="-57005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393333" r="-570056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493333" r="-570056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1" name="文本框 60">
            <a:extLst>
              <a:ext uri="{FF2B5EF4-FFF2-40B4-BE49-F238E27FC236}">
                <a16:creationId xmlns:a16="http://schemas.microsoft.com/office/drawing/2014/main" id="{73C10D70-C718-DE4D-4E81-8619AD866BDB}"/>
              </a:ext>
            </a:extLst>
          </p:cNvPr>
          <p:cNvSpPr txBox="1"/>
          <p:nvPr/>
        </p:nvSpPr>
        <p:spPr>
          <a:xfrm>
            <a:off x="1783360" y="5255080"/>
            <a:ext cx="2103109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Fit fractions of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components (%) :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E17FB85-A57A-7B23-86F4-B98876E5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4B6BC-D8F7-6C1D-500D-DA334E8B3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B28E-69A0-AF1B-BE1F-80ECA594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1FA075-A2CA-46ED-4B30-4430800AB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69" y="878583"/>
            <a:ext cx="3528000" cy="26547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A78DEC0-9406-FDBB-B758-A774F0308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24" y="882954"/>
            <a:ext cx="3528000" cy="264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/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69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blipFill>
                <a:blip r:embed="rId5"/>
                <a:stretch>
                  <a:fillRect t="-4412" r="-1749" b="-26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/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67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6.39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blipFill>
                <a:blip r:embed="rId6"/>
                <a:stretch>
                  <a:fillRect t="-2899" b="-24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6A0CCCA2-4794-1ED1-C7D0-0E104C932EAB}"/>
              </a:ext>
            </a:extLst>
          </p:cNvPr>
          <p:cNvGrpSpPr/>
          <p:nvPr/>
        </p:nvGrpSpPr>
        <p:grpSpPr>
          <a:xfrm>
            <a:off x="687466" y="3945478"/>
            <a:ext cx="5040000" cy="2862000"/>
            <a:chOff x="0" y="3186282"/>
            <a:chExt cx="6120000" cy="347316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9377F2C-D50F-C766-BBB9-4FEDB55D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86282"/>
              <a:ext cx="6120000" cy="3473164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C75CE27-3650-FE14-A5D7-A31FB516B997}"/>
                </a:ext>
              </a:extLst>
            </p:cNvPr>
            <p:cNvSpPr/>
            <p:nvPr/>
          </p:nvSpPr>
          <p:spPr>
            <a:xfrm>
              <a:off x="63260" y="407166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5777B-AABB-A270-28AB-E5FDD2545437}"/>
                </a:ext>
              </a:extLst>
            </p:cNvPr>
            <p:cNvSpPr/>
            <p:nvPr/>
          </p:nvSpPr>
          <p:spPr>
            <a:xfrm>
              <a:off x="63260" y="5236161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F6829A5-F39D-E2EA-C960-05EB4EBB3255}"/>
              </a:ext>
            </a:extLst>
          </p:cNvPr>
          <p:cNvGrpSpPr/>
          <p:nvPr/>
        </p:nvGrpSpPr>
        <p:grpSpPr>
          <a:xfrm>
            <a:off x="5779562" y="3981408"/>
            <a:ext cx="5040000" cy="2066400"/>
            <a:chOff x="6072000" y="3186282"/>
            <a:chExt cx="6120000" cy="250803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E169808-B80D-D7C9-B41A-051FDB89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000" y="3186282"/>
              <a:ext cx="6120000" cy="2508039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625F7B8-92C7-6A36-53A0-2EE983098517}"/>
                </a:ext>
              </a:extLst>
            </p:cNvPr>
            <p:cNvSpPr/>
            <p:nvPr/>
          </p:nvSpPr>
          <p:spPr>
            <a:xfrm>
              <a:off x="6135260" y="4028536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8304BDD-5486-2B4A-F098-A34C636AE6B5}"/>
                </a:ext>
              </a:extLst>
            </p:cNvPr>
            <p:cNvSpPr/>
            <p:nvPr/>
          </p:nvSpPr>
          <p:spPr>
            <a:xfrm>
              <a:off x="6120000" y="451109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1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58019-9135-228D-8FCE-D8F52A4B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91E210-D00B-4D07-AC47-BC83050F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Toy MC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F9C2A55-DC42-8D7F-9234-6B1139D51370}"/>
              </a:ext>
            </a:extLst>
          </p:cNvPr>
          <p:cNvGrpSpPr/>
          <p:nvPr/>
        </p:nvGrpSpPr>
        <p:grpSpPr>
          <a:xfrm>
            <a:off x="682925" y="1112779"/>
            <a:ext cx="3511882" cy="2698670"/>
            <a:chOff x="682925" y="1112779"/>
            <a:chExt cx="3511882" cy="269867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E5F1D9-7633-6FCD-23EE-8A50AC326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4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0711CA4-6D48-07A4-3BF1-22E0D0E509A4}"/>
              </a:ext>
            </a:extLst>
          </p:cNvPr>
          <p:cNvGrpSpPr/>
          <p:nvPr/>
        </p:nvGrpSpPr>
        <p:grpSpPr>
          <a:xfrm>
            <a:off x="682925" y="4021534"/>
            <a:ext cx="3514981" cy="2702325"/>
            <a:chOff x="682925" y="4021534"/>
            <a:chExt cx="3514981" cy="270232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61159C5-A2B5-DB50-8C70-17521C7C0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6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F677CED-069A-0623-9539-8B2620F47519}"/>
              </a:ext>
            </a:extLst>
          </p:cNvPr>
          <p:cNvGrpSpPr/>
          <p:nvPr/>
        </p:nvGrpSpPr>
        <p:grpSpPr>
          <a:xfrm>
            <a:off x="4787373" y="1112779"/>
            <a:ext cx="3514981" cy="2702324"/>
            <a:chOff x="4787373" y="1112779"/>
            <a:chExt cx="3514981" cy="27023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35F3316-9920-5B65-A8F3-42853564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7373" y="1112779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/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𝛬𝜂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blipFill>
                  <a:blip r:embed="rId8"/>
                  <a:stretch>
                    <a:fillRect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9BE4A5B-30A4-F1A8-7DC3-FC231E2DF8DD}"/>
              </a:ext>
            </a:extLst>
          </p:cNvPr>
          <p:cNvGrpSpPr/>
          <p:nvPr/>
        </p:nvGrpSpPr>
        <p:grpSpPr>
          <a:xfrm>
            <a:off x="4787372" y="4021534"/>
            <a:ext cx="3514981" cy="2702324"/>
            <a:chOff x="4787372" y="4021534"/>
            <a:chExt cx="3514981" cy="270232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31FB7CF-9C03-93B1-00C4-7C93FC3D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7372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/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blipFill>
                  <a:blip r:embed="rId10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/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PWA results :</a:t>
                </a: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r>
                      <a:rPr lang="zh-CN" altLang="en-US" sz="2000"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blipFill>
                <a:blip r:embed="rId11"/>
                <a:stretch>
                  <a:fillRect l="-2397" t="-3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0A7DCBA9-2323-DFDA-03D8-A8E6D2157156}"/>
              </a:ext>
            </a:extLst>
          </p:cNvPr>
          <p:cNvSpPr txBox="1"/>
          <p:nvPr/>
        </p:nvSpPr>
        <p:spPr>
          <a:xfrm>
            <a:off x="8891819" y="4866384"/>
            <a:ext cx="2801788" cy="69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Normalized by events number.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F538CA5-FC56-339B-7669-F328B55ABAA7}"/>
              </a:ext>
            </a:extLst>
          </p:cNvPr>
          <p:cNvGrpSpPr/>
          <p:nvPr/>
        </p:nvGrpSpPr>
        <p:grpSpPr>
          <a:xfrm>
            <a:off x="976108" y="1112779"/>
            <a:ext cx="3511882" cy="2698670"/>
            <a:chOff x="682925" y="1112779"/>
            <a:chExt cx="3511882" cy="26986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5C31CA92-E57A-E5E1-4DFF-618CB1BD5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12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915F7F0-3762-A7EB-8E9B-4C5ED5F62E72}"/>
              </a:ext>
            </a:extLst>
          </p:cNvPr>
          <p:cNvGrpSpPr/>
          <p:nvPr/>
        </p:nvGrpSpPr>
        <p:grpSpPr>
          <a:xfrm>
            <a:off x="976108" y="4021534"/>
            <a:ext cx="3514981" cy="2702325"/>
            <a:chOff x="682925" y="4021534"/>
            <a:chExt cx="3514981" cy="2702325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41294118-879A-74DA-AFDC-56B1C356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13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717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8D543-5E76-52CB-B42A-123BEEDC0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C89C10-2111-903D-94F5-3C9A16AD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E4672F-B19C-C9E8-5759-17ED41B140F0}"/>
              </a:ext>
            </a:extLst>
          </p:cNvPr>
          <p:cNvSpPr txBox="1"/>
          <p:nvPr/>
        </p:nvSpPr>
        <p:spPr>
          <a:xfrm>
            <a:off x="182592" y="1137133"/>
            <a:ext cx="516578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Efficiency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( 64762 + 66857 ) / 2800000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≈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4.70068%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B181F5-2810-1832-E439-72BCC95EB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5304"/>
            <a:ext cx="5400714" cy="38719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9313B7B-1EA1-30EF-D7C4-CE87F75CE8CD}"/>
              </a:ext>
            </a:extLst>
          </p:cNvPr>
          <p:cNvSpPr txBox="1"/>
          <p:nvPr/>
        </p:nvSpPr>
        <p:spPr>
          <a:xfrm>
            <a:off x="182592" y="2291575"/>
            <a:ext cx="4510177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Number of events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706.216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B478926-250B-CD49-0060-07EBF058D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89" y="5429770"/>
            <a:ext cx="5943556" cy="624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/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Branch fraction 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706.216</m:t>
                          </m:r>
                        </m:num>
                        <m:den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(2712.4×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39.36%×64.1%×4.70068%]</m:t>
                          </m:r>
                        </m:den>
                      </m:f>
                      <m:r>
                        <a:rPr lang="en-US" altLang="zh-CN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2.19 ×</m:t>
                          </m:r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blipFill>
                <a:blip r:embed="rId5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B48AFCA8-CE36-7713-E1A8-C29A29556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764285"/>
            <a:ext cx="3759331" cy="2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D1768-6DB6-1209-C358-3785185D5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C492F9-5DA5-73C3-EE5B-31ED1CCD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7D21CB8-8978-639D-BFCD-1136FEC08F97}"/>
              </a:ext>
            </a:extLst>
          </p:cNvPr>
          <p:cNvGrpSpPr/>
          <p:nvPr/>
        </p:nvGrpSpPr>
        <p:grpSpPr>
          <a:xfrm>
            <a:off x="277858" y="869027"/>
            <a:ext cx="11520000" cy="5766344"/>
            <a:chOff x="277858" y="869027"/>
            <a:chExt cx="11520000" cy="576634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D0D54C8-A8D0-56BA-5A6F-D1F5CC70B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1B9D45C-5C57-7090-9ABE-0B90402B7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A1244A9-4502-CB9A-8BBC-9DB46B508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858" y="3755371"/>
              <a:ext cx="3840000" cy="2880000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B0971329-BCE5-746B-8018-D9A56656507A}"/>
                </a:ext>
              </a:extLst>
            </p:cNvPr>
            <p:cNvGrpSpPr/>
            <p:nvPr/>
          </p:nvGrpSpPr>
          <p:grpSpPr>
            <a:xfrm>
              <a:off x="277858" y="869027"/>
              <a:ext cx="3840000" cy="2880000"/>
              <a:chOff x="277858" y="869027"/>
              <a:chExt cx="3840000" cy="2880000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47B36CE2-8296-C86D-7081-5DCFD5FD3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/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1520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/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E35CBBC7-4228-9995-44F5-F1EA8632D6A3}"/>
                  </a:ext>
                </a:extLst>
              </p:cNvPr>
              <p:cNvCxnSpPr/>
              <p:nvPr/>
            </p:nvCxnSpPr>
            <p:spPr>
              <a:xfrm flipH="1">
                <a:off x="1265207" y="1587260"/>
                <a:ext cx="304800" cy="98341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798AEFCB-BAB4-ABE5-E570-76DFA0A876CF}"/>
                  </a:ext>
                </a:extLst>
              </p:cNvPr>
              <p:cNvCxnSpPr/>
              <p:nvPr/>
            </p:nvCxnSpPr>
            <p:spPr>
              <a:xfrm flipH="1">
                <a:off x="1920815" y="2319010"/>
                <a:ext cx="684362" cy="42994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AA95A276-280E-02DB-5B57-1CD4F98AC227}"/>
                </a:ext>
              </a:extLst>
            </p:cNvPr>
            <p:cNvGrpSpPr/>
            <p:nvPr/>
          </p:nvGrpSpPr>
          <p:grpSpPr>
            <a:xfrm>
              <a:off x="4117858" y="869027"/>
              <a:ext cx="3840000" cy="2880000"/>
              <a:chOff x="4117858" y="869027"/>
              <a:chExt cx="3840000" cy="2880000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D66A6B9-545E-7B9E-8F3F-846FFFF93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/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E07D3C5B-1D32-77B0-9D2B-EDF67AB93C54}"/>
                  </a:ext>
                </a:extLst>
              </p:cNvPr>
              <p:cNvCxnSpPr/>
              <p:nvPr/>
            </p:nvCxnSpPr>
            <p:spPr>
              <a:xfrm flipH="1">
                <a:off x="4907809" y="1949678"/>
                <a:ext cx="1357222" cy="61822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CB4D253-5809-CE4B-B8FA-7CA3332EB365}"/>
                </a:ext>
              </a:extLst>
            </p:cNvPr>
            <p:cNvGrpSpPr/>
            <p:nvPr/>
          </p:nvGrpSpPr>
          <p:grpSpPr>
            <a:xfrm>
              <a:off x="7957858" y="869027"/>
              <a:ext cx="3840000" cy="2880000"/>
              <a:chOff x="7957858" y="869027"/>
              <a:chExt cx="3840000" cy="2880000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46D61FC7-BA63-0B36-456F-0CA310FC33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/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l-GR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535</m:t>
                            </m:r>
                          </m:e>
                        </m:d>
                      </m:oMath>
                    </a14:m>
                    <a:r>
                      <a:rPr lang="zh-CN" altLang="en-US" sz="1400" dirty="0">
                        <a:solidFill>
                          <a:srgbClr val="FF0000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650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6D0FDED2-9DB6-FD52-A870-2BBCF805FBDC}"/>
                  </a:ext>
                </a:extLst>
              </p:cNvPr>
              <p:cNvCxnSpPr>
                <a:cxnSpLocks/>
                <a:stCxn id="31" idx="2"/>
              </p:cNvCxnSpPr>
              <p:nvPr/>
            </p:nvCxnSpPr>
            <p:spPr>
              <a:xfrm flipH="1">
                <a:off x="8730875" y="1756874"/>
                <a:ext cx="1434218" cy="63551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450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EE2B1DC-243B-F07C-C07E-963D1B338878}"/>
              </a:ext>
            </a:extLst>
          </p:cNvPr>
          <p:cNvGrpSpPr/>
          <p:nvPr/>
        </p:nvGrpSpPr>
        <p:grpSpPr>
          <a:xfrm>
            <a:off x="1062189" y="1445741"/>
            <a:ext cx="10067622" cy="4487225"/>
            <a:chOff x="1062189" y="1445741"/>
            <a:chExt cx="10067622" cy="448722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84630A3-B060-7A4E-02C6-6AB549F0A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89" y="1445741"/>
              <a:ext cx="10067622" cy="4487225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E22AA3D-3A50-8F48-CDCF-54F85DE2E4C2}"/>
                </a:ext>
              </a:extLst>
            </p:cNvPr>
            <p:cNvSpPr/>
            <p:nvPr/>
          </p:nvSpPr>
          <p:spPr>
            <a:xfrm>
              <a:off x="8948468" y="2047336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36E482-3BD5-CDE9-67C6-504DA072C8E8}"/>
                </a:ext>
              </a:extLst>
            </p:cNvPr>
            <p:cNvSpPr/>
            <p:nvPr/>
          </p:nvSpPr>
          <p:spPr>
            <a:xfrm>
              <a:off x="8563155" y="2648931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2D37A-DCE8-9FC3-8CC7-B591C87A5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BBCD0-C6DD-D348-5911-072787FDD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5843966"/>
                  </p:ext>
                </p:extLst>
              </p:nvPr>
            </p:nvGraphicFramePr>
            <p:xfrm>
              <a:off x="0" y="1102026"/>
              <a:ext cx="12192000" cy="575597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5843966"/>
                  </p:ext>
                </p:extLst>
              </p:nvPr>
            </p:nvGraphicFramePr>
            <p:xfrm>
              <a:off x="0" y="1102026"/>
              <a:ext cx="12192000" cy="575597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5833" t="-758" r="-60000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6820" t="-758" r="-50251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35417" t="-758" r="-400417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7238" t="-758" r="-302092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7238" t="-758" r="-202092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34583" t="-758" r="-10125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37657" t="-758" r="-1674" b="-6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114655" r="-518519" b="-6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214655" r="-518519" b="-5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314655" r="-518519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414655" r="-518519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510256" r="-518519" b="-200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615517" r="-518519" b="-1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715517" r="-518519" b="-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273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683C4-DB47-9D2B-FADA-C20E23E35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A776AC-0A64-B273-7286-E894AD0D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3686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𝜂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5455" t="-9836" r="-455" b="-1095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/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Tracking and photon reconstruction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kaon;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0.5%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photon;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PID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kaon;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Λ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reconstruction : The uncertainties due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>
                        <a:latin typeface="Cambria Math" panose="02040503050406030204" pitchFamily="18" charset="0"/>
                      </a:rPr>
                      <m:t>Λ</m:t>
                    </m:r>
                    <m:r>
                      <a:rPr lang="el-GR" altLang="zh-CN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 secondary vertex fits are determined to be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1.0%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each;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Kinematic fit : The difference in MC efficiency between before and after the helix parameters correction is taken as the systematic uncertainty;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MC statistics :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/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 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, in which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=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(1 −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)/N;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N_</a:t>
                </a: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ψ3686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: The total number of ψ(3686) events is determined with inclusive hadronic ψ(3686) decays and its uncertainty is 0.5%.</a:t>
                </a:r>
              </a:p>
              <a:p>
                <a:pPr marL="342900" indent="-342900">
                  <a:buAutoNum type="arabicPeriod"/>
                </a:pPr>
                <a:endParaRPr lang="zh-CN" altLang="en-US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blipFill>
                <a:blip r:embed="rId4"/>
                <a:stretch>
                  <a:fillRect l="-1085" t="-835" r="-14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9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D2687-50AE-C1FD-BAB8-2324957D5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E277D-3791-F295-72D1-B7609C53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199861-27F8-E36E-BEAE-67F5B8BDC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994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3DA4A-29E8-A190-13D8-760A9923B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994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A7526F-14D1-06B9-BEC7-40B545EDE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899994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BC862D-AF5F-D9A5-AD0D-D259D35CE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779994"/>
            <a:ext cx="3840000" cy="28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A680032-6E8B-9D30-56E8-32BB17239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899994"/>
            <a:ext cx="3840000" cy="288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C7AEBBA-ECC1-E77F-E539-71599B98BC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779994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/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94D8C322-3983-20BB-E5D5-BF2DAFE5BF91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881EE38A-0E51-83D1-F6F4-96627298A87D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621766" y="1974412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/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162D6E6A-D1CC-C4ED-725C-C7C3E348FB45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685177" y="1867721"/>
            <a:ext cx="235597" cy="9665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/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512C251F-15DF-8004-BE1E-9F111E91D354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1983356" y="2370304"/>
            <a:ext cx="499613" cy="33551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D375A96E-B790-EFB6-384A-EE2FCC6C47E0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/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F3578AC7-7DCC-9051-7B85-579BE3A3B6CC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1242204" y="5039125"/>
            <a:ext cx="1090785" cy="4408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AC602C1-A691-196E-1C18-280CE8832683}"/>
                  </a:ext>
                </a:extLst>
              </p:cNvPr>
              <p:cNvSpPr txBox="1"/>
              <p:nvPr/>
            </p:nvSpPr>
            <p:spPr>
              <a:xfrm>
                <a:off x="5655404" y="1497812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AC602C1-A691-196E-1C18-280CE8832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404" y="1497812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FB38502C-1F53-F4BF-52A3-A5B00FFDD855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5260387" y="1867144"/>
            <a:ext cx="912602" cy="8113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3BCBF35C-E4E9-F12F-64E3-5C24235C64F5}"/>
                  </a:ext>
                </a:extLst>
              </p:cNvPr>
              <p:cNvSpPr txBox="1"/>
              <p:nvPr/>
            </p:nvSpPr>
            <p:spPr>
              <a:xfrm>
                <a:off x="5742028" y="4197767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1895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3BCBF35C-E4E9-F12F-64E3-5C24235C6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028" y="4197767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02D5A62C-BEFA-0834-528F-CF2702FB8A9F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555577" y="4567099"/>
            <a:ext cx="704036" cy="861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70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28E3D-6C62-5308-E714-71146A0F9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9A60C72-DF49-4BFA-4EB7-10BC16086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00" y="3779994"/>
            <a:ext cx="3840000" cy="28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0C04C3-C7C1-E5A4-656E-CF4332FE7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00" y="947146"/>
            <a:ext cx="3840000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70E67D-B8D6-4CDB-1F37-E0AB9A45B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994"/>
            <a:ext cx="3840000" cy="288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8125CDE-BB50-DE2A-BE16-71477D46B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146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A3CD1E7-4204-B1B0-7159-F21E5D40B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8E889E1-27D2-58AF-A805-4BC22036FA39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635DB11-0ECC-6CF6-9A15-2670B63500CA}"/>
                  </a:ext>
                </a:extLst>
              </p:cNvPr>
              <p:cNvSpPr txBox="1"/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B14462E4-92A0-5C63-FC26-FEA244034552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F81FCFAC-8C72-4886-79DC-3A3F2D632930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621766" y="1974412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9CFAB0D4-C187-589C-97D9-9E4BE3DA2EE5}"/>
                  </a:ext>
                </a:extLst>
              </p:cNvPr>
              <p:cNvSpPr txBox="1"/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605C5D38-69CA-4BBD-652A-009D150F3B3E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685177" y="1867721"/>
            <a:ext cx="235597" cy="9665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66A80C34-6C04-6B06-4950-4C3A99FC7068}"/>
                  </a:ext>
                </a:extLst>
              </p:cNvPr>
              <p:cNvSpPr txBox="1"/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C0D4C63C-E9F5-901A-BFAB-F21021A862D0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1983356" y="2370304"/>
            <a:ext cx="499613" cy="33551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CE6C1F12-6ECA-4D1F-EEDB-48734E712597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8D614F08-C5AB-19E9-5D61-623615D11D23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E69C9D0F-E6AC-C444-D387-D827C1E02D6A}"/>
                  </a:ext>
                </a:extLst>
              </p:cNvPr>
              <p:cNvSpPr txBox="1"/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407D7500-7CD2-045C-11F6-CC73172CE738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1242204" y="5039125"/>
            <a:ext cx="1090785" cy="4408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AAF706BC-60D2-A580-8B2C-1101BB173F8D}"/>
                  </a:ext>
                </a:extLst>
              </p:cNvPr>
              <p:cNvSpPr txBox="1"/>
              <p:nvPr/>
            </p:nvSpPr>
            <p:spPr>
              <a:xfrm>
                <a:off x="5613544" y="1610556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AAF706BC-60D2-A580-8B2C-1101BB173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544" y="1610556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CCB1ADD5-FFBC-5DB2-F564-1F8293035671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5218527" y="1979888"/>
            <a:ext cx="912602" cy="8113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B89F5E7-158E-7FD2-286D-F4DD1586116D}"/>
                  </a:ext>
                </a:extLst>
              </p:cNvPr>
              <p:cNvSpPr txBox="1"/>
              <p:nvPr/>
            </p:nvSpPr>
            <p:spPr>
              <a:xfrm>
                <a:off x="5658928" y="4335281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1895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B89F5E7-158E-7FD2-286D-F4DD15861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928" y="4335281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8054FA8F-FCC2-1D20-4C69-3E062767DD3A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472477" y="4704613"/>
            <a:ext cx="704036" cy="861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B39FC985-4D96-E2BC-6BEA-BCFA208067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00" y="947146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C56189-E773-033A-F153-91D29DD1C1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00" y="3775162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22CA721-145B-7D7B-4CA4-5D4E0B5FB13B}"/>
                  </a:ext>
                </a:extLst>
              </p:cNvPr>
              <p:cNvSpPr txBox="1"/>
              <p:nvPr/>
            </p:nvSpPr>
            <p:spPr>
              <a:xfrm>
                <a:off x="5218527" y="1317742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22CA721-145B-7D7B-4CA4-5D4E0B5FB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527" y="1317742"/>
                <a:ext cx="1035170" cy="369332"/>
              </a:xfrm>
              <a:prstGeom prst="rect">
                <a:avLst/>
              </a:prstGeom>
              <a:blipFill>
                <a:blip r:embed="rId19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E6479E1-45B9-6569-9929-396E8230EE8B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4540992" y="1687074"/>
            <a:ext cx="1195120" cy="9887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0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0DA0-2A7E-67D1-C8D0-442F60E1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682E67-D44F-649B-322E-7E235114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Next  to do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CAD6FD-EF5C-4992-8F56-77C68A7E6AA6}"/>
              </a:ext>
            </a:extLst>
          </p:cNvPr>
          <p:cNvSpPr txBox="1"/>
          <p:nvPr/>
        </p:nvSpPr>
        <p:spPr>
          <a:xfrm>
            <a:off x="838199" y="1907524"/>
            <a:ext cx="9989265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Estimate systematic uncertainties;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Check and renew </a:t>
            </a:r>
            <a:r>
              <a:rPr lang="en-US" altLang="zh-CN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pwa</a:t>
            </a: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 results.</a:t>
            </a:r>
          </a:p>
        </p:txBody>
      </p:sp>
    </p:spTree>
    <p:extLst>
      <p:ext uri="{BB962C8B-B14F-4D97-AF65-F5344CB8AC3E}">
        <p14:creationId xmlns:p14="http://schemas.microsoft.com/office/powerpoint/2010/main" val="2471888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No vertex constraint (from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  <a:endParaRPr kumimoji="0" lang="en-US" altLang="zh-CN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</m:acc>
                    <m:r>
                      <a:rPr lang="en-US" altLang="zh-CN" sz="2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l-GR" altLang="zh-CN" sz="2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oppositely charged tracks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mass hypotheses satisfying a secondary vertex constraint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</a:t>
                </a:r>
                <a:r>
                  <a:rPr lang="en-US" altLang="zh-CN" sz="2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constrsint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(4C) kinematic fit under hypothesis of </a:t>
                </a:r>
                <a14:m>
                  <m:oMath xmlns:m="http://schemas.openxmlformats.org/officeDocument/2006/math"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09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D86E4F-2243-1C63-DFD6-A5631BE9C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" y="1632243"/>
            <a:ext cx="3950520" cy="2855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A3B9AC-4F8B-A6B1-2E7D-69AB9F56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47" y="1665537"/>
            <a:ext cx="4057676" cy="28912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57B8E-79C1-BF63-551A-363C2839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10" y="1629181"/>
            <a:ext cx="4045112" cy="2906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𝟓𝟐𝟑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𝟓𝟔𝟖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/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𝟏𝟎𝟔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</m:acc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blipFill>
                <a:blip r:embed="rId7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𝟏𝟏𝟒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blipFill>
                <a:blip r:embed="rId8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772E48F-470C-1257-370A-726D3C4D6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" y="2049840"/>
            <a:ext cx="5408551" cy="38240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F1E513-8369-3FE2-C76B-90371DFAD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01" y="1933781"/>
            <a:ext cx="5654773" cy="4056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814A5-9AE3-4210-8A9E-3D22F7A98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4D3CF-094A-A814-93A2-EE37B453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9A38BC-1BC6-89C3-1A49-F5E0BB15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2" y="1155785"/>
            <a:ext cx="5135480" cy="41137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4EF746-1A55-BEB6-D3BF-74C32DF7B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80" y="1325563"/>
            <a:ext cx="4520655" cy="3930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/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supress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background with unexpected numbers of photons, we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blipFill>
                <a:blip r:embed="rId5"/>
                <a:stretch>
                  <a:fillRect l="-1036" t="-5882" r="-259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08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1786</Words>
  <Application>Microsoft Office PowerPoint</Application>
  <PresentationFormat>宽屏</PresentationFormat>
  <Paragraphs>437</Paragraphs>
  <Slides>54</Slides>
  <Notes>45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3" baseType="lpstr">
      <vt:lpstr>等线</vt:lpstr>
      <vt:lpstr>等线 Light</vt:lpstr>
      <vt:lpstr>黑体</vt:lpstr>
      <vt:lpstr>微软雅黑</vt:lpstr>
      <vt:lpstr>Arial</vt:lpstr>
      <vt:lpstr>Calibri</vt:lpstr>
      <vt:lpstr>Cambria Math</vt:lpstr>
      <vt:lpstr>Times New Roman</vt:lpstr>
      <vt:lpstr>Office 主题​​</vt:lpstr>
      <vt:lpstr>Study of ψ(3686)→pK^- Λ ̅η+c.c.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Other Event Selection Criteria</vt:lpstr>
      <vt:lpstr>Topology Analysis</vt:lpstr>
      <vt:lpstr>2-body Combinations</vt:lpstr>
      <vt:lpstr>Continuum Background</vt:lpstr>
      <vt:lpstr>Potential excited states</vt:lpstr>
      <vt:lpstr>Potential excited states</vt:lpstr>
      <vt:lpstr>Potential excited states</vt:lpstr>
      <vt:lpstr>Signal yields extraction</vt:lpstr>
      <vt:lpstr>Signal yields extraction</vt:lpstr>
      <vt:lpstr>Partial Wave Analysis</vt:lpstr>
      <vt:lpstr>Partial Wave Analysis</vt:lpstr>
      <vt:lpstr>Partial Wave Analysis ( i )</vt:lpstr>
      <vt:lpstr>Background from inclusive MC ( i )</vt:lpstr>
      <vt:lpstr>Partial Wave Analysis ( i )</vt:lpstr>
      <vt:lpstr>Partial Wave Analysis ( i )</vt:lpstr>
      <vt:lpstr>Partial Wave Analysis ( i )</vt:lpstr>
      <vt:lpstr>Toy MC from PWA ( i )</vt:lpstr>
      <vt:lpstr>Background from inclusive MC ( ii )</vt:lpstr>
      <vt:lpstr>Partial Wave Analysis ( ii )</vt:lpstr>
      <vt:lpstr>Partial Wave Analysis ( ii )</vt:lpstr>
      <vt:lpstr>Partial Wave Analysis ( ii )</vt:lpstr>
      <vt:lpstr>Background from inclusive MC ( i )</vt:lpstr>
      <vt:lpstr>Background from inclusive MC ( ii )</vt:lpstr>
      <vt:lpstr>Background from inclusive MC ( iii )</vt:lpstr>
      <vt:lpstr>Background from inclusive MC ( iii )</vt:lpstr>
      <vt:lpstr>Datasets (iii)</vt:lpstr>
      <vt:lpstr>QED3773 puzzle (i)</vt:lpstr>
      <vt:lpstr>QED3773 puzzle (i)</vt:lpstr>
      <vt:lpstr>QED background</vt:lpstr>
      <vt:lpstr>Datasets</vt:lpstr>
      <vt:lpstr>Data PWA</vt:lpstr>
      <vt:lpstr>N^+ (1520/1535) analysis</vt:lpstr>
      <vt:lpstr>N^+ (1520/1535) analysis</vt:lpstr>
      <vt:lpstr>N^+ (1535) analysis</vt:lpstr>
      <vt:lpstr>Data PWA</vt:lpstr>
      <vt:lpstr>PWA results</vt:lpstr>
      <vt:lpstr>PWA results</vt:lpstr>
      <vt:lpstr>Toy MC</vt:lpstr>
      <vt:lpstr>Branch fraction</vt:lpstr>
      <vt:lpstr>PWA results</vt:lpstr>
      <vt:lpstr>Branch fraction</vt:lpstr>
      <vt:lpstr>Systematic Uncertainties</vt:lpstr>
      <vt:lpstr>PWA results</vt:lpstr>
      <vt:lpstr>PWA results</vt:lpstr>
      <vt:lpstr>Next  to 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68</cp:revision>
  <dcterms:created xsi:type="dcterms:W3CDTF">2024-11-06T22:18:16Z</dcterms:created>
  <dcterms:modified xsi:type="dcterms:W3CDTF">2025-07-01T11:54:38Z</dcterms:modified>
</cp:coreProperties>
</file>