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6.xml"/><Relationship Id="rId3" Type="http://schemas.openxmlformats.org/officeDocument/2006/relationships/image" Target="../media/image1.png"/><Relationship Id="rId2" Type="http://schemas.openxmlformats.org/officeDocument/2006/relationships/tags" Target="../tags/tag65.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92480" y="774700"/>
            <a:ext cx="10706735" cy="4107815"/>
          </a:xfrm>
          <a:prstGeom prst="rect">
            <a:avLst/>
          </a:prstGeom>
          <a:noFill/>
        </p:spPr>
        <p:txBody>
          <a:bodyPr wrap="square" rtlCol="0">
            <a:spAutoFit/>
          </a:bodyPr>
          <a:p>
            <a:r>
              <a:rPr lang="en-US" altLang="zh-CN">
                <a:sym typeface="+mn-ea"/>
              </a:rPr>
              <a:t>Current Work 1</a:t>
            </a:r>
            <a:r>
              <a:rPr lang="zh-CN" altLang="en-US">
                <a:sym typeface="+mn-ea"/>
              </a:rPr>
              <a:t>：</a:t>
            </a:r>
            <a:r>
              <a:rPr lang="en-US" altLang="zh-CN">
                <a:sym typeface="+mn-ea"/>
              </a:rPr>
              <a:t>Learning </a:t>
            </a:r>
            <a:r>
              <a:rPr lang="en-US" altLang="zh-CN">
                <a:sym typeface="+mn-ea"/>
              </a:rPr>
              <a:t>the program Geant4 for detecting the neutrino.</a:t>
            </a:r>
            <a:endParaRPr lang="en-US" altLang="zh-CN">
              <a:sym typeface="+mn-ea"/>
            </a:endParaRPr>
          </a:p>
          <a:p>
            <a:endParaRPr lang="en-US" altLang="zh-CN"/>
          </a:p>
          <a:p>
            <a:r>
              <a:rPr lang="en-US" altLang="zh-CN"/>
              <a:t>Current Work 2</a:t>
            </a:r>
            <a:r>
              <a:rPr lang="zh-CN" altLang="en-US"/>
              <a:t>：</a:t>
            </a:r>
            <a:r>
              <a:rPr lang="en-US" altLang="zh-CN"/>
              <a:t>Read some papers or reports for Radiation.And read some papers of neutrino.</a:t>
            </a:r>
            <a:endParaRPr lang="en-US" altLang="zh-CN"/>
          </a:p>
          <a:p>
            <a:endParaRPr lang="en-US" altLang="zh-CN"/>
          </a:p>
          <a:p>
            <a:pPr>
              <a:lnSpc>
                <a:spcPct val="150000"/>
              </a:lnSpc>
            </a:pPr>
            <a:r>
              <a:rPr lang="en-US" altLang="zh-CN"/>
              <a:t>Next Plan:</a:t>
            </a:r>
            <a:endParaRPr lang="en-US" altLang="zh-CN"/>
          </a:p>
          <a:p>
            <a:pPr>
              <a:lnSpc>
                <a:spcPct val="150000"/>
              </a:lnSpc>
            </a:pPr>
            <a:r>
              <a:rPr lang="en-US" altLang="zh-CN"/>
              <a:t>1.</a:t>
            </a:r>
            <a:r>
              <a:rPr lang="en-US" altLang="zh-CN">
                <a:sym typeface="+mn-ea"/>
              </a:rPr>
              <a:t>I enrolled one activity.It starts from the 07/03,ends up to 07/11.</a:t>
            </a:r>
            <a:endParaRPr lang="en-US" altLang="zh-CN">
              <a:sym typeface="+mn-ea"/>
            </a:endParaRPr>
          </a:p>
          <a:p>
            <a:pPr>
              <a:lnSpc>
                <a:spcPct val="150000"/>
              </a:lnSpc>
            </a:pPr>
            <a:r>
              <a:rPr lang="en-US" altLang="zh-CN">
                <a:sym typeface="+mn-ea"/>
              </a:rPr>
              <a:t>2.Another thing is that I will participate the activity named Nanshanqingbei that Prof. Yu hosted from 07/20 to 07/31.</a:t>
            </a:r>
            <a:endParaRPr lang="en-US" altLang="zh-CN">
              <a:sym typeface="+mn-ea"/>
            </a:endParaRPr>
          </a:p>
          <a:p>
            <a:pPr>
              <a:lnSpc>
                <a:spcPct val="150000"/>
              </a:lnSpc>
            </a:pPr>
            <a:r>
              <a:rPr lang="en-US" altLang="zh-CN"/>
              <a:t>3.Seemly maybe I will participate another activity named The 2nd JUNO neutrino summer school which sent by Prof.Yu from 08/17 to 08/24.This afternoon Prof.Yu told me ,and later I will consult more precise information about this meeting toward Prof.Qi.</a:t>
            </a:r>
            <a:endParaRPr lang="en-US" altLang="zh-CN"/>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452825"/>
            <a:ext cx="10969200" cy="705600"/>
          </a:xfrm>
        </p:spPr>
        <p:txBody>
          <a:bodyPr/>
          <a:p>
            <a:r>
              <a:rPr lang="en-US" altLang="zh-CN"/>
              <a:t>Conclusion of Recent Work</a:t>
            </a:r>
            <a:endParaRPr lang="en-US" altLang="zh-CN"/>
          </a:p>
        </p:txBody>
      </p:sp>
      <p:sp>
        <p:nvSpPr>
          <p:cNvPr id="3" name="内容占位符 2"/>
          <p:cNvSpPr>
            <a:spLocks noGrp="1"/>
          </p:cNvSpPr>
          <p:nvPr>
            <p:ph idx="1"/>
          </p:nvPr>
        </p:nvSpPr>
        <p:spPr>
          <a:xfrm>
            <a:off x="608330" y="1356995"/>
            <a:ext cx="10968990" cy="5021580"/>
          </a:xfrm>
        </p:spPr>
        <p:txBody>
          <a:bodyPr/>
          <a:p>
            <a:pPr marL="0" indent="0">
              <a:buNone/>
            </a:pPr>
            <a:r>
              <a:rPr lang="en-US" altLang="zh-CN" sz="2000">
                <a:solidFill>
                  <a:schemeClr val="tx1"/>
                </a:solidFill>
              </a:rPr>
              <a:t>Study of Shielding Design for SANS at CSNS written by Prof.Liang:</a:t>
            </a:r>
            <a:endParaRPr lang="en-US" altLang="zh-CN">
              <a:solidFill>
                <a:schemeClr val="tx1"/>
              </a:solidFill>
            </a:endParaRPr>
          </a:p>
          <a:p>
            <a:pPr marL="0" indent="0">
              <a:buNone/>
            </a:pPr>
            <a:r>
              <a:rPr lang="en-US" altLang="zh-CN">
                <a:solidFill>
                  <a:schemeClr val="tx1"/>
                </a:solidFill>
              </a:rPr>
              <a:t>1.It introduced the fundamental concept of radiation and reaction of neutrons.</a:t>
            </a:r>
            <a:endParaRPr lang="en-US" altLang="zh-CN">
              <a:solidFill>
                <a:schemeClr val="tx1"/>
              </a:solidFill>
            </a:endParaRPr>
          </a:p>
          <a:p>
            <a:pPr marL="0" indent="0">
              <a:buNone/>
            </a:pPr>
            <a:r>
              <a:rPr lang="en-US" altLang="zh-CN">
                <a:solidFill>
                  <a:schemeClr val="tx1"/>
                </a:solidFill>
              </a:rPr>
              <a:t>The type of Neutron nuclear reaction are divided into two types,Scattering and Absorbing.</a:t>
            </a:r>
            <a:endParaRPr lang="en-US" altLang="zh-CN">
              <a:solidFill>
                <a:schemeClr val="tx1"/>
              </a:solidFill>
            </a:endParaRPr>
          </a:p>
          <a:p>
            <a:pPr marL="0" indent="0" algn="ctr">
              <a:buNone/>
            </a:pPr>
            <a:r>
              <a:rPr lang="en-US" altLang="zh-CN">
                <a:solidFill>
                  <a:schemeClr val="tx1"/>
                </a:solidFill>
              </a:rPr>
              <a:t>Character of Neutron Nuclear Reaction</a:t>
            </a:r>
            <a:endParaRPr lang="en-US" altLang="zh-CN">
              <a:solidFill>
                <a:schemeClr val="tx1"/>
              </a:solidFill>
            </a:endParaRPr>
          </a:p>
          <a:p>
            <a:pPr marL="0" indent="0" algn="ctr">
              <a:buNone/>
            </a:pPr>
            <a:endParaRPr lang="en-US" altLang="zh-CN">
              <a:solidFill>
                <a:schemeClr val="tx1"/>
              </a:solidFill>
            </a:endParaRPr>
          </a:p>
          <a:p>
            <a:pPr marL="0" indent="0" algn="ctr">
              <a:buNone/>
            </a:pPr>
            <a:endParaRPr lang="en-US" altLang="zh-CN">
              <a:solidFill>
                <a:schemeClr val="tx1"/>
              </a:solidFill>
            </a:endParaRPr>
          </a:p>
          <a:p>
            <a:pPr marL="0" indent="0" algn="ctr">
              <a:buNone/>
            </a:pPr>
            <a:endParaRPr lang="en-US" altLang="zh-CN">
              <a:solidFill>
                <a:schemeClr val="tx1"/>
              </a:solidFill>
            </a:endParaRPr>
          </a:p>
          <a:p>
            <a:pPr marL="0" indent="0" algn="ctr">
              <a:buNone/>
            </a:pPr>
            <a:endParaRPr lang="en-US" altLang="zh-CN">
              <a:solidFill>
                <a:schemeClr val="tx1"/>
              </a:solidFill>
            </a:endParaRPr>
          </a:p>
          <a:p>
            <a:pPr marL="0" indent="0" algn="ctr">
              <a:buNone/>
            </a:pPr>
            <a:endParaRPr lang="en-US" altLang="zh-CN">
              <a:solidFill>
                <a:schemeClr val="tx1"/>
              </a:solidFill>
            </a:endParaRPr>
          </a:p>
          <a:p>
            <a:pPr marL="0" indent="0" algn="l">
              <a:buNone/>
            </a:pPr>
            <a:endParaRPr lang="en-US" altLang="zh-CN">
              <a:solidFill>
                <a:schemeClr val="tx1"/>
              </a:solidFill>
            </a:endParaRPr>
          </a:p>
        </p:txBody>
      </p:sp>
      <mc:AlternateContent xmlns:mc="http://schemas.openxmlformats.org/markup-compatibility/2006" xmlns:a14="http://schemas.microsoft.com/office/drawing/2010/main">
        <mc:Choice Requires="a14">
          <p:graphicFrame>
            <p:nvGraphicFramePr>
              <p:cNvPr id="5" name="表格 4"/>
              <p:cNvGraphicFramePr/>
              <p:nvPr>
                <p:custDataLst>
                  <p:tags r:id="rId1"/>
                </p:custDataLst>
              </p:nvPr>
            </p:nvGraphicFramePr>
            <p:xfrm>
              <a:off x="1610360" y="3429000"/>
              <a:ext cx="8994140" cy="2286000"/>
            </p:xfrm>
            <a:graphic>
              <a:graphicData uri="http://schemas.openxmlformats.org/drawingml/2006/table">
                <a:tbl>
                  <a:tblPr firstRow="1" bandRow="1">
                    <a:tableStyleId>{5C22544A-7EE6-4342-B048-85BDC9FD1C3A}</a:tableStyleId>
                  </a:tblPr>
                  <a:tblGrid>
                    <a:gridCol w="2998470"/>
                    <a:gridCol w="5995670"/>
                  </a:tblGrid>
                  <a:tr h="0">
                    <a:tc>
                      <a:txBody>
                        <a:bodyPr/>
                        <a:p>
                          <a:pPr>
                            <a:buNone/>
                          </a:pPr>
                          <a:endParaRPr lang="zh-CN" alt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lgn="ctr">
                            <a:buNone/>
                          </a:pPr>
                          <a:r>
                            <a:rPr lang="en-US" altLang="zh-CN">
                              <a:solidFill>
                                <a:schemeClr val="tx1"/>
                              </a:solidFill>
                            </a:rPr>
                            <a:t>Character</a:t>
                          </a:r>
                          <a:endParaRPr lang="en-US"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381000">
                    <a:tc>
                      <a:txBody>
                        <a:bodyPr/>
                        <a:p>
                          <a:pPr algn="ctr">
                            <a:buNone/>
                          </a:pPr>
                          <a:r>
                            <a:rPr lang="en-US" altLang="zh-CN"/>
                            <a:t>Elastic Scattering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buNone/>
                          </a:pPr>
                          <a:r>
                            <a:rPr lang="en-US" altLang="zh-CN"/>
                            <a:t>The total energy no change,the direction of neutron will change.</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381000">
                    <a:tc>
                      <a:txBody>
                        <a:bodyPr/>
                        <a:p>
                          <a:pPr algn="ctr">
                            <a:buNone/>
                          </a:pPr>
                          <a:r>
                            <a:rPr lang="en-US" altLang="zh-CN"/>
                            <a:t>Inelastic Scattering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buNone/>
                          </a:pPr>
                          <a:r>
                            <a:rPr lang="en-US" altLang="zh-CN"/>
                            <a:t>Neutron must have the enough energy,this reaction will happen.This is one threshold response.</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381000">
                    <a:tc>
                      <a:txBody>
                        <a:bodyPr/>
                        <a:p>
                          <a:pPr algn="ctr">
                            <a:buNone/>
                          </a:pPr>
                          <a:r>
                            <a:rPr lang="en-US" altLang="zh-CN"/>
                            <a:t>Absorbing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buNone/>
                          </a:pPr>
                          <a:r>
                            <a:rPr lang="en-US" altLang="zh-CN"/>
                            <a:t>The reaction will product the new particles.And it can be divinded into many types like (n,</a:t>
                          </a:r>
                          <a14:m>
                            <m:oMath xmlns:m="http://schemas.openxmlformats.org/officeDocument/2006/math">
                              <m:r>
                                <a:rPr lang="en-US" altLang="zh-CN" i="1">
                                  <a:latin typeface="Cambria Math" panose="02040503050406030204" charset="0"/>
                                  <a:cs typeface="Cambria Math" panose="02040503050406030204" charset="0"/>
                                </a:rPr>
                                <m:t>𝛾</m:t>
                              </m:r>
                            </m:oMath>
                          </a14:m>
                          <a:r>
                            <a:rPr lang="en-US" altLang="zh-CN"/>
                            <a:t>) (n,c) (n,f) and so on.</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bl>
              </a:graphicData>
            </a:graphic>
          </p:graphicFrame>
        </mc:Choice>
        <mc:Fallback xmlns="">
          <p:graphicFrame>
            <p:nvGraphicFramePr>
              <p:cNvPr id="5" name="表格 4"/>
              <p:cNvGraphicFramePr/>
              <p:nvPr>
                <p:custDataLst>
                  <p:tags r:id="rId2"/>
                </p:custDataLst>
              </p:nvPr>
            </p:nvGraphicFramePr>
            <p:xfrm>
              <a:off x="1610360" y="3429000"/>
              <a:ext cx="8994140" cy="2286000"/>
            </p:xfrm>
            <a:graphic>
              <a:graphicData uri="http://schemas.openxmlformats.org/drawingml/2006/table">
                <a:tbl>
                  <a:tblPr firstRow="1" bandRow="1">
                    <a:tableStyleId>{5C22544A-7EE6-4342-B048-85BDC9FD1C3A}</a:tableStyleId>
                  </a:tblPr>
                  <a:tblGrid>
                    <a:gridCol w="2998470"/>
                    <a:gridCol w="5995670"/>
                  </a:tblGrid>
                  <a:tr h="0">
                    <a:tc>
                      <a:txBody>
                        <a:bodyPr/>
                        <a:p>
                          <a:pPr>
                            <a:buNone/>
                          </a:pPr>
                          <a:endParaRPr lang="zh-CN" alt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lgn="ctr">
                            <a:buNone/>
                          </a:pPr>
                          <a:r>
                            <a:rPr lang="en-US" altLang="zh-CN">
                              <a:solidFill>
                                <a:schemeClr val="tx1"/>
                              </a:solidFill>
                            </a:rPr>
                            <a:t>Character</a:t>
                          </a:r>
                          <a:endParaRPr lang="en-US"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381000">
                    <a:tc>
                      <a:txBody>
                        <a:bodyPr/>
                        <a:p>
                          <a:pPr algn="ctr">
                            <a:buNone/>
                          </a:pPr>
                          <a:r>
                            <a:rPr lang="en-US" altLang="zh-CN"/>
                            <a:t>Elastic Scattering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buNone/>
                          </a:pPr>
                          <a:r>
                            <a:rPr lang="en-US" altLang="zh-CN"/>
                            <a:t>The total energy no change,the direction of neutron will change.</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381000">
                    <a:tc>
                      <a:txBody>
                        <a:bodyPr/>
                        <a:p>
                          <a:pPr algn="ctr">
                            <a:buNone/>
                          </a:pPr>
                          <a:r>
                            <a:rPr lang="en-US" altLang="zh-CN"/>
                            <a:t>Inelastic Scattering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p>
                          <a:pPr>
                            <a:buNone/>
                          </a:pPr>
                          <a:r>
                            <a:rPr lang="en-US" altLang="zh-CN"/>
                            <a:t>Neutron must have the enough energy,this reaction will happen.This is one threshold response.</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r>
                  <a:tr h="640080">
                    <a:tc>
                      <a:txBody>
                        <a:bodyPr/>
                        <a:p>
                          <a:pPr algn="ctr">
                            <a:buNone/>
                          </a:pPr>
                          <a:r>
                            <a:rPr lang="en-US" altLang="zh-CN"/>
                            <a:t>Absorbing</a:t>
                          </a:r>
                          <a:endParaRPr lang="en-US" altLang="zh-CN"/>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85000"/>
                          </a:schemeClr>
                        </a:solidFill>
                      </a:tcPr>
                    </a:tc>
                    <a:tc>
                      <a:txBody>
                        <a:bodyPr/>
                        <a:lstStyle/>
                        <a:p>
                          <a:endParaRPr 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blipFill>
                          <a:blip r:embed="rId3"/>
                        </a:blipFill>
                      </a:tcPr>
                    </a:tc>
                  </a:tr>
                </a:tbl>
              </a:graphicData>
            </a:graphic>
          </p:graphicFrame>
        </mc:Fallback>
      </mc:AlternateContent>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a:t>The Determination of the Radiation Background Level of the Beijing </a:t>
            </a:r>
            <a:r>
              <a:rPr lang="en-US" altLang="zh-CN"/>
              <a:t>Spectronmeter</a:t>
            </a:r>
            <a:endParaRPr lang="en-US" altLang="zh-CN"/>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p>
                <a:pPr marL="0" indent="0" algn="just">
                  <a:buNone/>
                </a:pPr>
                <a:r>
                  <a:rPr lang="en-US" altLang="zh-CN">
                    <a:solidFill>
                      <a:schemeClr val="tx1"/>
                    </a:solidFill>
                  </a:rPr>
                  <a:t>It is the chinese paper.I think next information is useful for me.</a:t>
                </a:r>
                <a:endParaRPr lang="en-US" altLang="zh-CN">
                  <a:solidFill>
                    <a:schemeClr val="tx1"/>
                  </a:solidFill>
                </a:endParaRPr>
              </a:p>
              <a:p>
                <a:pPr marL="0" indent="0" algn="just">
                  <a:buNone/>
                </a:pPr>
                <a:r>
                  <a:rPr lang="en-US" altLang="zh-CN">
                    <a:solidFill>
                      <a:schemeClr val="tx1"/>
                    </a:solidFill>
                  </a:rPr>
                  <a:t>   1.</a:t>
                </a:r>
                <a:r>
                  <a:rPr lang="en-US" altLang="zh-CN">
                    <a:solidFill>
                      <a:schemeClr val="tx1"/>
                    </a:solidFill>
                  </a:rPr>
                  <a:t>When electrons with energy greater than the critical energy Ec(how much ?) are incident on a medium, bremsstrahlung is produced. </a:t>
                </a:r>
                <a:endParaRPr lang="en-US" altLang="zh-CN">
                  <a:solidFill>
                    <a:schemeClr val="tx1"/>
                  </a:solidFill>
                </a:endParaRPr>
              </a:p>
              <a:p>
                <a:pPr marL="0" indent="0" algn="just">
                  <a:buNone/>
                </a:pPr>
                <a:r>
                  <a:rPr lang="en-US" altLang="zh-CN">
                    <a:solidFill>
                      <a:schemeClr val="tx1"/>
                    </a:solidFill>
                  </a:rPr>
                  <a:t>The photon with energy higher than 1.02 MeV,and the electron will produce the bremsstrahlun.The photon will produce the pair of electron and positron.The process will happen repeatedly until the energy is lost completely.</a:t>
                </a:r>
                <a:endParaRPr lang="en-US" altLang="zh-CN">
                  <a:solidFill>
                    <a:schemeClr val="tx1"/>
                  </a:solidFill>
                </a:endParaRPr>
              </a:p>
              <a:p>
                <a:pPr marL="0" indent="0" algn="just">
                  <a:buNone/>
                </a:pPr>
                <a:r>
                  <a:rPr lang="en-US" altLang="zh-CN">
                    <a:solidFill>
                      <a:schemeClr val="tx1"/>
                    </a:solidFill>
                  </a:rPr>
                  <a:t>2.Partly the photon with enough energy will react with Nucleon</a:t>
                </a:r>
                <a:r>
                  <a:rPr lang="en-US" altLang="zh-CN">
                    <a:solidFill>
                      <a:schemeClr val="tx1"/>
                    </a:solidFill>
                    <a:sym typeface="+mn-ea"/>
                  </a:rPr>
                  <a:t>(</a:t>
                </a:r>
                <a14:m>
                  <m:oMathPara xmlns:m="http://schemas.openxmlformats.org/officeDocument/2006/math">
                    <m:oMathParaPr>
                      <m:jc m:val="centerGroup"/>
                    </m:oMathParaPr>
                    <m:oMath xmlns:m="http://schemas.openxmlformats.org/officeDocument/2006/math">
                      <m:r>
                        <a:rPr lang="en-US" altLang="zh-CN" i="1">
                          <a:solidFill>
                            <a:schemeClr val="tx1"/>
                          </a:solidFill>
                          <a:latin typeface="Cambria Math" panose="02040503050406030204" charset="0"/>
                          <a:cs typeface="Cambria Math" panose="02040503050406030204" charset="0"/>
                        </a:rPr>
                        <m:t>𝛾</m:t>
                      </m:r>
                      <m:r>
                        <a:rPr lang="en-US" altLang="zh-CN" i="1">
                          <a:solidFill>
                            <a:schemeClr val="tx1"/>
                          </a:solidFill>
                          <a:latin typeface="Cambria Math" panose="02040503050406030204" charset="0"/>
                          <a:cs typeface="Cambria Math" panose="02040503050406030204" charset="0"/>
                        </a:rPr>
                        <m:t>,</m:t>
                      </m:r>
                      <m:r>
                        <a:rPr lang="en-US" altLang="zh-CN" i="1">
                          <a:solidFill>
                            <a:schemeClr val="tx1"/>
                          </a:solidFill>
                          <a:latin typeface="Cambria Math" panose="02040503050406030204" charset="0"/>
                          <a:cs typeface="Cambria Math" panose="02040503050406030204" charset="0"/>
                        </a:rPr>
                        <m:t>𝑛</m:t>
                      </m:r>
                    </m:oMath>
                  </m:oMathPara>
                </a14:m>
                <a:r>
                  <a:rPr lang="en-US" altLang="zh-CN">
                    <a:solidFill>
                      <a:schemeClr val="tx1"/>
                    </a:solidFill>
                    <a:sym typeface="+mn-ea"/>
                  </a:rPr>
                  <a:t>)</a:t>
                </a:r>
                <a:r>
                  <a:rPr lang="en-US" altLang="zh-CN">
                    <a:solidFill>
                      <a:schemeClr val="tx1"/>
                    </a:solidFill>
                  </a:rPr>
                  <a:t>.It will produce the neutron.</a:t>
                </a:r>
                <a:endParaRPr lang="en-US" altLang="zh-CN">
                  <a:solidFill>
                    <a:schemeClr val="tx1"/>
                  </a:solidFill>
                </a:endParaRPr>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l="-1" t="-1" r="3" b="12"/>
                </a:stretch>
              </a:blipFill>
            </p:spPr>
            <p:txBody>
              <a:bodyPr/>
              <a:lstStyle/>
              <a:p>
                <a:r>
                  <a:rPr lang="zh-CN" altLang="en-US">
                    <a:noFill/>
                  </a:rPr>
                  <a:t> </a:t>
                </a:r>
              </a:p>
            </p:txBody>
          </p:sp>
        </mc:Fallback>
      </mc:AlternateContent>
      <p:graphicFrame>
        <p:nvGraphicFramePr>
          <p:cNvPr id="4" name="表格 3"/>
          <p:cNvGraphicFramePr/>
          <p:nvPr>
            <p:custDataLst>
              <p:tags r:id="rId2"/>
            </p:custDataLst>
          </p:nvPr>
        </p:nvGraphicFramePr>
        <p:xfrm>
          <a:off x="1077595" y="4932680"/>
          <a:ext cx="10049510" cy="1816100"/>
        </p:xfrm>
        <a:graphic>
          <a:graphicData uri="http://schemas.openxmlformats.org/drawingml/2006/table">
            <a:tbl>
              <a:tblPr firstRow="1" bandRow="1">
                <a:tableStyleId>{5C22544A-7EE6-4342-B048-85BDC9FD1C3A}</a:tableStyleId>
              </a:tblPr>
              <a:tblGrid>
                <a:gridCol w="4759325"/>
                <a:gridCol w="5290185"/>
              </a:tblGrid>
              <a:tr h="371475">
                <a:tc>
                  <a:txBody>
                    <a:bodyPr/>
                    <a:p>
                      <a:pPr algn="ctr">
                        <a:buNone/>
                      </a:pPr>
                      <a:r>
                        <a:rPr lang="en-US" altLang="zh-CN">
                          <a:solidFill>
                            <a:schemeClr val="tx1"/>
                          </a:solidFill>
                        </a:rPr>
                        <a:t>the energy of photon(E</a:t>
                      </a:r>
                      <a:r>
                        <a:rPr lang="en-US" altLang="zh-CN" b="0">
                          <a:solidFill>
                            <a:schemeClr val="tx1"/>
                          </a:solidFill>
                        </a:rPr>
                        <a:t>p</a:t>
                      </a:r>
                      <a:r>
                        <a:rPr lang="en-US" altLang="zh-CN">
                          <a:solidFill>
                            <a:schemeClr val="tx1"/>
                          </a:solidFill>
                        </a:rPr>
                        <a:t>)</a:t>
                      </a:r>
                      <a:endParaRPr lang="en-US"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a:solidFill>
                            <a:schemeClr val="tx1"/>
                          </a:solidFill>
                        </a:rPr>
                        <a:t>the name of reaction</a:t>
                      </a:r>
                      <a:endParaRPr lang="en-US" altLang="zh-CN">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371475">
                <a:tc>
                  <a:txBody>
                    <a:bodyPr/>
                    <a:p>
                      <a:pPr algn="ctr">
                        <a:buNone/>
                      </a:pPr>
                      <a:r>
                        <a:rPr lang="en-US" altLang="zh-CN">
                          <a:solidFill>
                            <a:schemeClr val="tx1"/>
                          </a:solidFill>
                        </a:rPr>
                        <a:t>30MeV&gt;</a:t>
                      </a:r>
                      <a:r>
                        <a:rPr lang="en-US" altLang="zh-CN" b="1">
                          <a:solidFill>
                            <a:schemeClr val="tx1"/>
                          </a:solidFill>
                        </a:rPr>
                        <a:t>E</a:t>
                      </a:r>
                      <a:r>
                        <a:rPr lang="en-US" altLang="zh-CN">
                          <a:solidFill>
                            <a:schemeClr val="tx1"/>
                          </a:solidFill>
                        </a:rPr>
                        <a:t>p&gt;the threshold of photonuclear reaction</a:t>
                      </a:r>
                      <a:endParaRPr lang="en-US"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a:solidFill>
                            <a:schemeClr val="tx1"/>
                          </a:solidFill>
                        </a:rPr>
                        <a:t>Big resonance reaction</a:t>
                      </a:r>
                      <a:endParaRPr lang="en-US"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r h="804545">
                <a:tc>
                  <a:txBody>
                    <a:bodyPr/>
                    <a:p>
                      <a:pPr algn="ctr">
                        <a:buNone/>
                      </a:pPr>
                      <a:r>
                        <a:rPr lang="en-US" altLang="zh-CN" b="1">
                          <a:solidFill>
                            <a:schemeClr val="tx1"/>
                          </a:solidFill>
                        </a:rPr>
                        <a:t>E</a:t>
                      </a:r>
                      <a:r>
                        <a:rPr lang="en-US" altLang="zh-CN">
                          <a:solidFill>
                            <a:schemeClr val="tx1"/>
                          </a:solidFill>
                        </a:rPr>
                        <a:t>p&gt;30MeV</a:t>
                      </a:r>
                      <a:endParaRPr lang="en-US"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algn="ctr">
                        <a:buNone/>
                      </a:pPr>
                      <a:r>
                        <a:rPr lang="en-US" altLang="zh-CN">
                          <a:solidFill>
                            <a:schemeClr val="tx1"/>
                          </a:solidFill>
                        </a:rPr>
                        <a:t>The pseudo-deuterium nuclear reaction</a:t>
                      </a:r>
                      <a:endParaRPr lang="en-US" altLang="zh-CN">
                        <a:solidFill>
                          <a:schemeClr val="tx1"/>
                        </a:solidFill>
                      </a:endParaRPr>
                    </a:p>
                    <a:p>
                      <a:pPr algn="ctr">
                        <a:buNone/>
                      </a:pPr>
                      <a:r>
                        <a:rPr lang="en-US" altLang="zh-CN">
                          <a:solidFill>
                            <a:schemeClr val="tx1"/>
                          </a:solidFill>
                        </a:rPr>
                        <a:t>(It will produce neutron with energy of 20MeV)</a:t>
                      </a:r>
                      <a:endParaRPr lang="en-US" altLang="zh-CN">
                        <a:solidFill>
                          <a:schemeClr val="tx1"/>
                        </a:solidFill>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r>
            </a:tbl>
          </a:graphicData>
        </a:graphic>
      </p:graphicFrame>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a:t>Estimation of the radiation backgrounds in the CEPC vertex detector</a:t>
            </a:r>
            <a:endParaRPr lang="en-US" altLang="zh-CN"/>
          </a:p>
        </p:txBody>
      </p:sp>
      <p:sp>
        <p:nvSpPr>
          <p:cNvPr id="3" name="内容占位符 2"/>
          <p:cNvSpPr>
            <a:spLocks noGrp="1"/>
          </p:cNvSpPr>
          <p:nvPr>
            <p:ph idx="1"/>
          </p:nvPr>
        </p:nvSpPr>
        <p:spPr/>
        <p:txBody>
          <a:bodyPr>
            <a:normAutofit lnSpcReduction="20000"/>
          </a:bodyPr>
          <a:p>
            <a:pPr marL="0" indent="0">
              <a:buNone/>
            </a:pPr>
            <a:r>
              <a:rPr lang="en-US" altLang="zh-CN">
                <a:solidFill>
                  <a:schemeClr val="tx1"/>
                </a:solidFill>
              </a:rPr>
              <a:t>The source of Radiation:</a:t>
            </a:r>
            <a:endParaRPr lang="en-US" altLang="zh-CN">
              <a:solidFill>
                <a:schemeClr val="tx1"/>
              </a:solidFill>
            </a:endParaRPr>
          </a:p>
          <a:p>
            <a:pPr marL="0" indent="0">
              <a:buNone/>
            </a:pPr>
            <a:r>
              <a:rPr lang="en-US" altLang="zh-CN">
                <a:solidFill>
                  <a:schemeClr val="tx1"/>
                </a:solidFill>
              </a:rPr>
              <a:t>1.Photon backgrounds</a:t>
            </a:r>
            <a:endParaRPr lang="en-US" altLang="zh-CN">
              <a:solidFill>
                <a:schemeClr val="tx1"/>
              </a:solidFill>
            </a:endParaRPr>
          </a:p>
          <a:p>
            <a:pPr marL="0" indent="0">
              <a:buNone/>
            </a:pPr>
            <a:r>
              <a:rPr lang="en-US" altLang="zh-CN">
                <a:solidFill>
                  <a:schemeClr val="tx1"/>
                </a:solidFill>
              </a:rPr>
              <a:t>Photons originating from the synchrotron radiation and pair production processes</a:t>
            </a:r>
            <a:endParaRPr lang="en-US" altLang="zh-CN">
              <a:solidFill>
                <a:schemeClr val="tx1"/>
              </a:solidFill>
            </a:endParaRPr>
          </a:p>
          <a:p>
            <a:pPr marL="0" indent="0">
              <a:buNone/>
            </a:pPr>
            <a:r>
              <a:rPr lang="en-US" altLang="zh-CN">
                <a:solidFill>
                  <a:schemeClr val="tx1"/>
                </a:solidFill>
              </a:rPr>
              <a:t>2.Synchrotron radiation</a:t>
            </a:r>
            <a:endParaRPr lang="en-US" altLang="zh-CN"/>
          </a:p>
          <a:p>
            <a:pPr marL="0" indent="0">
              <a:buNone/>
            </a:pPr>
            <a:r>
              <a:rPr lang="en-US" altLang="zh-CN">
                <a:solidFill>
                  <a:schemeClr val="tx1"/>
                </a:solidFill>
              </a:rPr>
              <a:t>3.Pair production</a:t>
            </a:r>
            <a:endParaRPr lang="en-US" altLang="zh-CN">
              <a:solidFill>
                <a:schemeClr val="tx1"/>
              </a:solidFill>
            </a:endParaRPr>
          </a:p>
          <a:p>
            <a:pPr marL="0" indent="0">
              <a:buNone/>
            </a:pPr>
            <a:r>
              <a:rPr lang="en-US" altLang="zh-CN">
                <a:solidFill>
                  <a:schemeClr val="tx1"/>
                </a:solidFill>
              </a:rPr>
              <a:t>Beam–beam interaction could cause the emission of Beamstrahlung photons because of the pinch effect.Consequently, electron–positron pairs could be produced either coherently or incoherently from the interaction between the real and/or virtual photons.</a:t>
            </a:r>
            <a:endParaRPr lang="en-US" altLang="zh-CN">
              <a:solidFill>
                <a:schemeClr val="tx1"/>
              </a:solidFill>
            </a:endParaRPr>
          </a:p>
          <a:p>
            <a:pPr marL="0" indent="0">
              <a:buNone/>
            </a:pPr>
            <a:r>
              <a:rPr lang="en-US" altLang="zh-CN">
                <a:solidFill>
                  <a:schemeClr val="tx1"/>
                </a:solidFill>
              </a:rPr>
              <a:t>4.Beam loss backgrounds</a:t>
            </a:r>
            <a:endParaRPr lang="en-US" altLang="zh-CN">
              <a:solidFill>
                <a:schemeClr val="tx1"/>
              </a:solidFill>
            </a:endParaRPr>
          </a:p>
          <a:p>
            <a:pPr marL="0" indent="0">
              <a:buNone/>
            </a:pPr>
            <a:r>
              <a:rPr lang="en-US" altLang="zh-CN">
                <a:solidFill>
                  <a:schemeClr val="tx1"/>
                </a:solidFill>
              </a:rPr>
              <a:t>The beam loss particles can interact with the beam pipe and give rise to the radiation backgrounds.</a:t>
            </a:r>
            <a:endParaRPr lang="en-US" altLang="zh-CN">
              <a:solidFill>
                <a:schemeClr val="tx1"/>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330" y="608330"/>
            <a:ext cx="10968990" cy="554990"/>
          </a:xfrm>
        </p:spPr>
        <p:txBody>
          <a:bodyPr/>
          <a:p>
            <a:r>
              <a:rPr lang="en-US" altLang="zh-CN" sz="2400"/>
              <a:t>Current Learning Condition of Geant4</a:t>
            </a:r>
            <a:endParaRPr lang="en-US" altLang="zh-CN" sz="2400"/>
          </a:p>
        </p:txBody>
      </p:sp>
      <p:sp>
        <p:nvSpPr>
          <p:cNvPr id="3" name="内容占位符 2"/>
          <p:cNvSpPr>
            <a:spLocks noGrp="1"/>
          </p:cNvSpPr>
          <p:nvPr>
            <p:ph idx="1"/>
          </p:nvPr>
        </p:nvSpPr>
        <p:spPr>
          <a:xfrm>
            <a:off x="612845" y="1334825"/>
            <a:ext cx="10969200" cy="4759200"/>
          </a:xfrm>
        </p:spPr>
        <p:txBody>
          <a:bodyPr/>
          <a:p>
            <a:pPr marL="0" indent="0">
              <a:buNone/>
            </a:pPr>
            <a:r>
              <a:rPr lang="en-US" altLang="zh-CN">
                <a:solidFill>
                  <a:schemeClr val="tx1"/>
                </a:solidFill>
              </a:rPr>
              <a:t>   I have implement the fundamental program.But I can’t implement </a:t>
            </a:r>
            <a:r>
              <a:rPr lang="en-US" altLang="zh-CN">
                <a:solidFill>
                  <a:schemeClr val="tx1"/>
                </a:solidFill>
                <a:sym typeface="+mn-ea"/>
              </a:rPr>
              <a:t>the complex function include the visiualizing and scoring</a:t>
            </a:r>
            <a:r>
              <a:rPr lang="en-US" altLang="zh-CN">
                <a:solidFill>
                  <a:schemeClr val="tx1"/>
                </a:solidFill>
              </a:rPr>
              <a:t>.I need to learn how to use these method in further time.</a:t>
            </a:r>
            <a:endParaRPr lang="en-US" altLang="zh-CN">
              <a:solidFill>
                <a:schemeClr val="tx1"/>
              </a:solidFill>
            </a:endParaRPr>
          </a:p>
          <a:p>
            <a:pPr marL="0" indent="0">
              <a:buNone/>
            </a:pPr>
            <a:r>
              <a:rPr lang="en-US" altLang="zh-CN">
                <a:solidFill>
                  <a:schemeClr val="tx1"/>
                </a:solidFill>
              </a:rPr>
              <a:t>Progress of CryoCsI R&amp;D from COHERNT(Report)</a:t>
            </a:r>
            <a:endParaRPr lang="en-US" altLang="zh-CN">
              <a:solidFill>
                <a:schemeClr val="tx1"/>
              </a:solidFill>
            </a:endParaRPr>
          </a:p>
          <a:p>
            <a:pPr marL="0" indent="0">
              <a:buNone/>
            </a:pPr>
            <a:r>
              <a:rPr lang="en-US" altLang="zh-CN">
                <a:solidFill>
                  <a:schemeClr val="tx1"/>
                </a:solidFill>
                <a:sym typeface="+mn-ea"/>
              </a:rPr>
              <a:t>The CryoCsI means that </a:t>
            </a:r>
            <a:r>
              <a:rPr lang="en-US" altLang="zh-CN">
                <a:solidFill>
                  <a:schemeClr val="tx1"/>
                </a:solidFill>
              </a:rPr>
              <a:t>Cryogenic Cesium Iodide.</a:t>
            </a:r>
            <a:endParaRPr lang="en-US" altLang="zh-CN"/>
          </a:p>
          <a:p>
            <a:pPr marL="0" indent="0">
              <a:buNone/>
            </a:pPr>
            <a:r>
              <a:rPr lang="en-US" altLang="zh-CN">
                <a:solidFill>
                  <a:schemeClr val="tx1"/>
                </a:solidFill>
              </a:rPr>
              <a:t>1.High light yield and good resolution</a:t>
            </a:r>
            <a:endParaRPr lang="en-US" altLang="zh-CN">
              <a:solidFill>
                <a:schemeClr val="tx1"/>
              </a:solidFill>
            </a:endParaRPr>
          </a:p>
          <a:p>
            <a:pPr marL="0" indent="0">
              <a:buNone/>
            </a:pPr>
            <a:r>
              <a:rPr lang="en-US" altLang="zh-CN">
                <a:solidFill>
                  <a:schemeClr val="tx1"/>
                </a:solidFill>
              </a:rPr>
              <a:t>2.High quenching factor</a:t>
            </a:r>
            <a:endParaRPr lang="en-US" altLang="zh-CN">
              <a:solidFill>
                <a:schemeClr val="tx1"/>
              </a:solidFill>
            </a:endParaRPr>
          </a:p>
          <a:p>
            <a:pPr marL="0" indent="0">
              <a:buNone/>
            </a:pPr>
            <a:r>
              <a:rPr lang="en-US" altLang="zh-CN">
                <a:solidFill>
                  <a:schemeClr val="tx1"/>
                </a:solidFill>
              </a:rPr>
              <a:t>3.Low afterglow</a:t>
            </a:r>
            <a:endParaRPr lang="en-US" altLang="zh-CN">
              <a:solidFill>
                <a:schemeClr val="tx1"/>
              </a:solidFill>
            </a:endParaRPr>
          </a:p>
          <a:p>
            <a:pPr marL="0" indent="0">
              <a:buNone/>
            </a:pPr>
            <a:r>
              <a:rPr lang="en-US" altLang="zh-CN">
                <a:solidFill>
                  <a:schemeClr val="tx1"/>
                </a:solidFill>
              </a:rPr>
              <a:t>A Lower shreshold down to 1keVnr.</a:t>
            </a:r>
            <a:endParaRPr lang="en-US" altLang="zh-CN">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a:t>Coherent Elastic Neutrino-Nucleus Scattering</a:t>
            </a:r>
            <a:br>
              <a:rPr lang="en-US" altLang="zh-CN"/>
            </a:br>
            <a:r>
              <a:rPr lang="en-US" altLang="zh-CN"/>
              <a:t>+ COHERENT results and future</a:t>
            </a:r>
            <a:endParaRPr lang="en-US" altLang="zh-CN"/>
          </a:p>
        </p:txBody>
      </p:sp>
      <p:sp>
        <p:nvSpPr>
          <p:cNvPr id="3" name="内容占位符 2"/>
          <p:cNvSpPr>
            <a:spLocks noGrp="1"/>
          </p:cNvSpPr>
          <p:nvPr>
            <p:ph idx="1"/>
          </p:nvPr>
        </p:nvSpPr>
        <p:spPr/>
        <p:txBody>
          <a:bodyPr/>
          <a:p>
            <a:pPr marL="0" indent="0" algn="just">
              <a:buNone/>
            </a:pPr>
            <a:r>
              <a:rPr lang="en-US" altLang="zh-CN">
                <a:solidFill>
                  <a:schemeClr val="tx1"/>
                </a:solidFill>
              </a:rPr>
              <a:t>  A neutrino smacks a nucleus via exchange of a Z, and the nucleus recoils as a whole;coherent up to En~ 50 MeV(This energy seemly cover the region of energy I want.)</a:t>
            </a:r>
            <a:endParaRPr lang="en-US" altLang="zh-CN">
              <a:solidFill>
                <a:schemeClr val="tx1"/>
              </a:solidFill>
            </a:endParaRPr>
          </a:p>
          <a:p>
            <a:pPr marL="0" indent="0">
              <a:buNone/>
            </a:pPr>
            <a:r>
              <a:rPr lang="en-US" altLang="zh-CN">
                <a:solidFill>
                  <a:schemeClr val="tx1"/>
                </a:solidFill>
              </a:rPr>
              <a:t>  Large cross section (by neutrino standards) but hard to observe due to tiny nuclear recoil energies.The max recoil energy is ~2Ev{^2}/M(25keV for Ge) .The only experimental signature is tiny energy deposited by nuclear recoils in the                                                          target material.</a:t>
            </a:r>
            <a:endParaRPr lang="en-US" altLang="zh-CN">
              <a:solidFill>
                <a:schemeClr val="tx1"/>
              </a:solidFill>
            </a:endParaRPr>
          </a:p>
          <a:p>
            <a:pPr marL="0" indent="0">
              <a:buNone/>
            </a:pPr>
            <a:endParaRPr lang="en-US" altLang="zh-CN">
              <a:solidFill>
                <a:schemeClr val="tx1"/>
              </a:solidFill>
            </a:endParaRPr>
          </a:p>
        </p:txBody>
      </p:sp>
      <p:pic>
        <p:nvPicPr>
          <p:cNvPr id="4" name="图片 3"/>
          <p:cNvPicPr>
            <a:picLocks noChangeAspect="1"/>
          </p:cNvPicPr>
          <p:nvPr/>
        </p:nvPicPr>
        <p:blipFill>
          <a:blip r:embed="rId1"/>
          <a:stretch>
            <a:fillRect/>
          </a:stretch>
        </p:blipFill>
        <p:spPr>
          <a:xfrm>
            <a:off x="7319645" y="3573145"/>
            <a:ext cx="4447540" cy="3181985"/>
          </a:xfrm>
          <a:prstGeom prst="rect">
            <a:avLst/>
          </a:prstGeom>
        </p:spPr>
      </p:pic>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内容占位符 4"/>
          <p:cNvPicPr>
            <a:picLocks noChangeAspect="1"/>
          </p:cNvPicPr>
          <p:nvPr>
            <p:ph idx="1"/>
          </p:nvPr>
        </p:nvPicPr>
        <p:blipFill>
          <a:blip r:embed="rId1"/>
          <a:stretch>
            <a:fillRect/>
          </a:stretch>
        </p:blipFill>
        <p:spPr>
          <a:xfrm>
            <a:off x="6150610" y="732790"/>
            <a:ext cx="4899025" cy="3322955"/>
          </a:xfrm>
          <a:prstGeom prst="rect">
            <a:avLst/>
          </a:prstGeom>
        </p:spPr>
      </p:pic>
      <p:sp>
        <p:nvSpPr>
          <p:cNvPr id="7" name="文本框 6"/>
          <p:cNvSpPr txBox="1"/>
          <p:nvPr/>
        </p:nvSpPr>
        <p:spPr>
          <a:xfrm>
            <a:off x="608965" y="865505"/>
            <a:ext cx="5541645" cy="645160"/>
          </a:xfrm>
          <a:prstGeom prst="rect">
            <a:avLst/>
          </a:prstGeom>
          <a:noFill/>
        </p:spPr>
        <p:txBody>
          <a:bodyPr wrap="square" rtlCol="0">
            <a:spAutoFit/>
          </a:bodyPr>
          <a:p>
            <a:r>
              <a:rPr lang="en-US" altLang="zh-CN"/>
              <a:t>From the picture,the cross section of CsI seemly is the biggest.</a:t>
            </a:r>
            <a:endParaRPr lang="en-US" altLang="zh-CN"/>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TABLE_ENDDRAG_ORIGIN_RECT" val="708*201"/>
  <p:tag name="TABLE_ENDDRAG_RECT" val="126*283*708*201"/>
</p:tagLst>
</file>

<file path=ppt/tags/tag65.xml><?xml version="1.0" encoding="utf-8"?>
<p:tagLst xmlns:p="http://schemas.openxmlformats.org/presentationml/2006/main">
  <p:tag name="TABLE_ENDDRAG_ORIGIN_RECT" val="708*201"/>
  <p:tag name="TABLE_ENDDRAG_RECT" val="126*283*708*20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TABLE_ENDDRAG_ORIGIN_RECT" val="749*128"/>
  <p:tag name="TABLE_ENDDRAG_RECT" val="84*388*749*128"/>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3667</Words>
  <Application>WPS 演示</Application>
  <PresentationFormat>宽屏</PresentationFormat>
  <Paragraphs>85</Paragraphs>
  <Slides>7</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Arial</vt:lpstr>
      <vt:lpstr>宋体</vt:lpstr>
      <vt:lpstr>Wingdings</vt:lpstr>
      <vt:lpstr>Wingdings</vt:lpstr>
      <vt:lpstr>微软雅黑</vt:lpstr>
      <vt:lpstr>Arial Unicode MS</vt:lpstr>
      <vt:lpstr>Calibri</vt:lpstr>
      <vt:lpstr>Cambria Math</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尚继强</cp:lastModifiedBy>
  <cp:revision>162</cp:revision>
  <dcterms:created xsi:type="dcterms:W3CDTF">2019-06-19T02:08:00Z</dcterms:created>
  <dcterms:modified xsi:type="dcterms:W3CDTF">2025-07-01T12:54:03Z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9AC41B0E93BA43A29CC3AE4A518C0DA2_11</vt:lpwstr>
  </property>
</Properties>
</file>