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377" r:id="rId4"/>
    <p:sldId id="1168" r:id="rId5"/>
    <p:sldId id="402" r:id="rId6"/>
    <p:sldId id="378" r:id="rId7"/>
    <p:sldId id="387" r:id="rId8"/>
    <p:sldId id="1169" r:id="rId9"/>
    <p:sldId id="1170" r:id="rId10"/>
    <p:sldId id="1171" r:id="rId11"/>
    <p:sldId id="362" r:id="rId12"/>
    <p:sldId id="1172" r:id="rId13"/>
    <p:sldId id="428" r:id="rId14"/>
    <p:sldId id="1174" r:id="rId15"/>
    <p:sldId id="1155" r:id="rId16"/>
    <p:sldId id="1166" r:id="rId17"/>
    <p:sldId id="495" r:id="rId18"/>
    <p:sldId id="1163" r:id="rId19"/>
    <p:sldId id="1175" r:id="rId20"/>
    <p:sldId id="11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2" autoAdjust="0"/>
    <p:restoredTop sz="94660"/>
  </p:normalViewPr>
  <p:slideViewPr>
    <p:cSldViewPr snapToGrid="0">
      <p:cViewPr varScale="1">
        <p:scale>
          <a:sx n="168" d="100"/>
          <a:sy n="168" d="100"/>
        </p:scale>
        <p:origin x="234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9CA49-7A1B-4E63-9D72-C5ACCFA6B8DD}" type="datetimeFigureOut">
              <a:rPr lang="en-US" smtClean="0"/>
              <a:t>7/18/2025</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119AE-F99F-429D-AEBD-E113ECD5D898}" type="slidenum">
              <a:rPr lang="en-US" smtClean="0"/>
              <a:t>‹#›</a:t>
            </a:fld>
            <a:endParaRPr lang="en-US"/>
          </a:p>
        </p:txBody>
      </p:sp>
    </p:spTree>
    <p:extLst>
      <p:ext uri="{BB962C8B-B14F-4D97-AF65-F5344CB8AC3E}">
        <p14:creationId xmlns:p14="http://schemas.microsoft.com/office/powerpoint/2010/main" val="399754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963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377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620CD8F-86B4-4116-9225-2F3EEB8CB61B}" type="datetime1">
              <a:rPr lang="en-US" smtClean="0"/>
              <a:t>7/18/2025</a:t>
            </a:fld>
            <a:endParaRPr lang="en-US"/>
          </a:p>
        </p:txBody>
      </p:sp>
      <p:sp>
        <p:nvSpPr>
          <p:cNvPr id="5" name="Footer Placeholder 4"/>
          <p:cNvSpPr>
            <a:spLocks noGrp="1"/>
          </p:cNvSpPr>
          <p:nvPr>
            <p:ph type="ftr" sz="quarter" idx="11"/>
          </p:nvPr>
        </p:nvSpPr>
        <p:spPr/>
        <p:txBody>
          <a:bodyPr/>
          <a:lstStyle/>
          <a:p>
            <a:r>
              <a:rPr lang="en-US"/>
              <a:t>2025 European Edition of the International Workshop on the Circular Electron-Positron Collider (CEPC)</a:t>
            </a:r>
          </a:p>
        </p:txBody>
      </p:sp>
      <p:sp>
        <p:nvSpPr>
          <p:cNvPr id="6" name="Slide Number Placeholder 5"/>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26144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F26F279-0C7B-4736-98A7-E1FC98923E0C}" type="datetime1">
              <a:rPr lang="en-US" smtClean="0"/>
              <a:t>7/18/2025</a:t>
            </a:fld>
            <a:endParaRPr lang="en-US"/>
          </a:p>
        </p:txBody>
      </p:sp>
      <p:sp>
        <p:nvSpPr>
          <p:cNvPr id="5" name="Footer Placeholder 4"/>
          <p:cNvSpPr>
            <a:spLocks noGrp="1"/>
          </p:cNvSpPr>
          <p:nvPr>
            <p:ph type="ftr" sz="quarter" idx="11"/>
          </p:nvPr>
        </p:nvSpPr>
        <p:spPr/>
        <p:txBody>
          <a:bodyPr/>
          <a:lstStyle/>
          <a:p>
            <a:r>
              <a:rPr lang="en-US"/>
              <a:t>2025 European Edition of the International Workshop on the Circular Electron-Positron Collider (CEPC)</a:t>
            </a:r>
          </a:p>
        </p:txBody>
      </p:sp>
      <p:sp>
        <p:nvSpPr>
          <p:cNvPr id="6" name="Slide Number Placeholder 5"/>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241176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E56F6FB-75FE-4F83-9064-F195EEC44E83}" type="datetime1">
              <a:rPr lang="en-US" smtClean="0"/>
              <a:t>7/18/2025</a:t>
            </a:fld>
            <a:endParaRPr lang="en-US"/>
          </a:p>
        </p:txBody>
      </p:sp>
      <p:sp>
        <p:nvSpPr>
          <p:cNvPr id="5" name="Footer Placeholder 4"/>
          <p:cNvSpPr>
            <a:spLocks noGrp="1"/>
          </p:cNvSpPr>
          <p:nvPr>
            <p:ph type="ftr" sz="quarter" idx="11"/>
          </p:nvPr>
        </p:nvSpPr>
        <p:spPr/>
        <p:txBody>
          <a:bodyPr/>
          <a:lstStyle/>
          <a:p>
            <a:r>
              <a:rPr lang="en-US"/>
              <a:t>2025 European Edition of the International Workshop on the Circular Electron-Positron Collider (CEPC)</a:t>
            </a:r>
          </a:p>
        </p:txBody>
      </p:sp>
      <p:sp>
        <p:nvSpPr>
          <p:cNvPr id="6" name="Slide Number Placeholder 5"/>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135693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2288F47-CBAD-4CEF-8B02-2345B640B16C}" type="datetime1">
              <a:rPr lang="en-US" smtClean="0"/>
              <a:t>7/18/2025</a:t>
            </a:fld>
            <a:endParaRPr lang="en-US"/>
          </a:p>
        </p:txBody>
      </p:sp>
      <p:sp>
        <p:nvSpPr>
          <p:cNvPr id="5" name="Footer Placeholder 4"/>
          <p:cNvSpPr>
            <a:spLocks noGrp="1"/>
          </p:cNvSpPr>
          <p:nvPr>
            <p:ph type="ftr" sz="quarter" idx="11"/>
          </p:nvPr>
        </p:nvSpPr>
        <p:spPr/>
        <p:txBody>
          <a:bodyPr/>
          <a:lstStyle/>
          <a:p>
            <a:r>
              <a:rPr lang="en-US"/>
              <a:t>2025 European Edition of the International Workshop on the Circular Electron-Positron Collider (CEPC)</a:t>
            </a:r>
          </a:p>
        </p:txBody>
      </p:sp>
      <p:sp>
        <p:nvSpPr>
          <p:cNvPr id="6" name="Slide Number Placeholder 5"/>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51949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D3C092C-F3EB-4045-9622-7FD1A0B6B764}" type="datetime1">
              <a:rPr lang="en-US" smtClean="0"/>
              <a:t>7/18/2025</a:t>
            </a:fld>
            <a:endParaRPr lang="en-US"/>
          </a:p>
        </p:txBody>
      </p:sp>
      <p:sp>
        <p:nvSpPr>
          <p:cNvPr id="5" name="Footer Placeholder 4"/>
          <p:cNvSpPr>
            <a:spLocks noGrp="1"/>
          </p:cNvSpPr>
          <p:nvPr>
            <p:ph type="ftr" sz="quarter" idx="11"/>
          </p:nvPr>
        </p:nvSpPr>
        <p:spPr/>
        <p:txBody>
          <a:bodyPr/>
          <a:lstStyle/>
          <a:p>
            <a:r>
              <a:rPr lang="en-US"/>
              <a:t>2025 European Edition of the International Workshop on the Circular Electron-Positron Collider (CEPC)</a:t>
            </a:r>
          </a:p>
        </p:txBody>
      </p:sp>
      <p:sp>
        <p:nvSpPr>
          <p:cNvPr id="6" name="Slide Number Placeholder 5"/>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282213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EAFB5DC-1040-400C-9CC1-8F5DF6C454D6}" type="datetime1">
              <a:rPr lang="en-US" smtClean="0"/>
              <a:t>7/18/2025</a:t>
            </a:fld>
            <a:endParaRPr lang="en-US"/>
          </a:p>
        </p:txBody>
      </p:sp>
      <p:sp>
        <p:nvSpPr>
          <p:cNvPr id="6" name="Footer Placeholder 5"/>
          <p:cNvSpPr>
            <a:spLocks noGrp="1"/>
          </p:cNvSpPr>
          <p:nvPr>
            <p:ph type="ftr" sz="quarter" idx="11"/>
          </p:nvPr>
        </p:nvSpPr>
        <p:spPr/>
        <p:txBody>
          <a:bodyPr/>
          <a:lstStyle/>
          <a:p>
            <a:r>
              <a:rPr lang="en-US"/>
              <a:t>2025 European Edition of the International Workshop on the Circular Electron-Positron Collider (CEPC)</a:t>
            </a:r>
          </a:p>
        </p:txBody>
      </p:sp>
      <p:sp>
        <p:nvSpPr>
          <p:cNvPr id="7" name="Slide Number Placeholder 6"/>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398606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5E9DADB-B347-45D1-9A77-F668E12D5F13}" type="datetime1">
              <a:rPr lang="en-US" smtClean="0"/>
              <a:t>7/18/2025</a:t>
            </a:fld>
            <a:endParaRPr lang="en-US"/>
          </a:p>
        </p:txBody>
      </p:sp>
      <p:sp>
        <p:nvSpPr>
          <p:cNvPr id="8" name="Footer Placeholder 7"/>
          <p:cNvSpPr>
            <a:spLocks noGrp="1"/>
          </p:cNvSpPr>
          <p:nvPr>
            <p:ph type="ftr" sz="quarter" idx="11"/>
          </p:nvPr>
        </p:nvSpPr>
        <p:spPr/>
        <p:txBody>
          <a:bodyPr/>
          <a:lstStyle/>
          <a:p>
            <a:r>
              <a:rPr lang="en-US"/>
              <a:t>2025 European Edition of the International Workshop on the Circular Electron-Positron Collider (CEPC)</a:t>
            </a:r>
          </a:p>
        </p:txBody>
      </p:sp>
      <p:sp>
        <p:nvSpPr>
          <p:cNvPr id="9" name="Slide Number Placeholder 8"/>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370919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98AE23D-25E1-45A8-A011-50C95740D52D}" type="datetime1">
              <a:rPr lang="en-US" smtClean="0"/>
              <a:t>7/18/2025</a:t>
            </a:fld>
            <a:endParaRPr lang="en-US"/>
          </a:p>
        </p:txBody>
      </p:sp>
      <p:sp>
        <p:nvSpPr>
          <p:cNvPr id="4" name="Footer Placeholder 3"/>
          <p:cNvSpPr>
            <a:spLocks noGrp="1"/>
          </p:cNvSpPr>
          <p:nvPr>
            <p:ph type="ftr" sz="quarter" idx="11"/>
          </p:nvPr>
        </p:nvSpPr>
        <p:spPr/>
        <p:txBody>
          <a:bodyPr/>
          <a:lstStyle/>
          <a:p>
            <a:r>
              <a:rPr lang="en-US"/>
              <a:t>2025 European Edition of the International Workshop on the Circular Electron-Positron Collider (CEPC)</a:t>
            </a:r>
          </a:p>
        </p:txBody>
      </p:sp>
      <p:sp>
        <p:nvSpPr>
          <p:cNvPr id="5" name="Slide Number Placeholder 4"/>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97331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59755-5E4D-466B-AA13-FD1783583616}" type="datetime1">
              <a:rPr lang="en-US" smtClean="0"/>
              <a:t>7/18/2025</a:t>
            </a:fld>
            <a:endParaRPr lang="en-US"/>
          </a:p>
        </p:txBody>
      </p:sp>
      <p:sp>
        <p:nvSpPr>
          <p:cNvPr id="3" name="Footer Placeholder 2"/>
          <p:cNvSpPr>
            <a:spLocks noGrp="1"/>
          </p:cNvSpPr>
          <p:nvPr>
            <p:ph type="ftr" sz="quarter" idx="11"/>
          </p:nvPr>
        </p:nvSpPr>
        <p:spPr/>
        <p:txBody>
          <a:bodyPr/>
          <a:lstStyle/>
          <a:p>
            <a:r>
              <a:rPr lang="en-US"/>
              <a:t>2025 European Edition of the International Workshop on the Circular Electron-Positron Collider (CEPC)</a:t>
            </a:r>
          </a:p>
        </p:txBody>
      </p:sp>
      <p:sp>
        <p:nvSpPr>
          <p:cNvPr id="4" name="Slide Number Placeholder 3"/>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1770878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3730F1B9-5B9F-4CCA-B2A5-F4D6FE852DDD}" type="datetime1">
              <a:rPr lang="en-US" smtClean="0"/>
              <a:t>7/18/2025</a:t>
            </a:fld>
            <a:endParaRPr lang="en-US"/>
          </a:p>
        </p:txBody>
      </p:sp>
      <p:sp>
        <p:nvSpPr>
          <p:cNvPr id="6" name="Footer Placeholder 5"/>
          <p:cNvSpPr>
            <a:spLocks noGrp="1"/>
          </p:cNvSpPr>
          <p:nvPr>
            <p:ph type="ftr" sz="quarter" idx="11"/>
          </p:nvPr>
        </p:nvSpPr>
        <p:spPr/>
        <p:txBody>
          <a:bodyPr/>
          <a:lstStyle/>
          <a:p>
            <a:r>
              <a:rPr lang="en-US"/>
              <a:t>2025 European Edition of the International Workshop on the Circular Electron-Positron Collider (CEPC)</a:t>
            </a:r>
          </a:p>
        </p:txBody>
      </p:sp>
      <p:sp>
        <p:nvSpPr>
          <p:cNvPr id="7" name="Slide Number Placeholder 6"/>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36338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819CB20-3B28-4813-9DD9-9D58A86B8513}" type="datetime1">
              <a:rPr lang="en-US" smtClean="0"/>
              <a:t>7/18/2025</a:t>
            </a:fld>
            <a:endParaRPr lang="en-US"/>
          </a:p>
        </p:txBody>
      </p:sp>
      <p:sp>
        <p:nvSpPr>
          <p:cNvPr id="6" name="Footer Placeholder 5"/>
          <p:cNvSpPr>
            <a:spLocks noGrp="1"/>
          </p:cNvSpPr>
          <p:nvPr>
            <p:ph type="ftr" sz="quarter" idx="11"/>
          </p:nvPr>
        </p:nvSpPr>
        <p:spPr/>
        <p:txBody>
          <a:bodyPr/>
          <a:lstStyle/>
          <a:p>
            <a:r>
              <a:rPr lang="en-US"/>
              <a:t>2025 European Edition of the International Workshop on the Circular Electron-Positron Collider (CEPC)</a:t>
            </a:r>
          </a:p>
        </p:txBody>
      </p:sp>
      <p:sp>
        <p:nvSpPr>
          <p:cNvPr id="7" name="Slide Number Placeholder 6"/>
          <p:cNvSpPr>
            <a:spLocks noGrp="1"/>
          </p:cNvSpPr>
          <p:nvPr>
            <p:ph type="sldNum" sz="quarter" idx="12"/>
          </p:nvPr>
        </p:nvSpPr>
        <p:spPr/>
        <p:txBody>
          <a:bodyPr/>
          <a:lstStyle/>
          <a:p>
            <a:fld id="{C8B86B79-9261-4484-B184-5AEF64C22345}" type="slidenum">
              <a:rPr lang="en-US" smtClean="0"/>
              <a:t>‹#›</a:t>
            </a:fld>
            <a:endParaRPr lang="en-US"/>
          </a:p>
        </p:txBody>
      </p:sp>
    </p:spTree>
    <p:extLst>
      <p:ext uri="{BB962C8B-B14F-4D97-AF65-F5344CB8AC3E}">
        <p14:creationId xmlns:p14="http://schemas.microsoft.com/office/powerpoint/2010/main" val="374630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420AB-7276-42A9-8D92-75FE5BB09563}" type="datetime1">
              <a:rPr lang="en-US" smtClean="0"/>
              <a:t>7/18/2025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2025 European Edition of the International Workshop on the Circular Electron-Positron Collider (CEPC)</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86B79-9261-4484-B184-5AEF64C22345}" type="slidenum">
              <a:rPr lang="en-US" smtClean="0"/>
              <a:t>‹#›</a:t>
            </a:fld>
            <a:endParaRPr lang="en-US"/>
          </a:p>
        </p:txBody>
      </p:sp>
    </p:spTree>
    <p:extLst>
      <p:ext uri="{BB962C8B-B14F-4D97-AF65-F5344CB8AC3E}">
        <p14:creationId xmlns:p14="http://schemas.microsoft.com/office/powerpoint/2010/main" val="4156767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06E6DA-C554-4B48-A382-EBDBF28922E0}"/>
              </a:ext>
            </a:extLst>
          </p:cNvPr>
          <p:cNvSpPr>
            <a:spLocks noGrp="1"/>
          </p:cNvSpPr>
          <p:nvPr>
            <p:ph type="ctrTitle"/>
          </p:nvPr>
        </p:nvSpPr>
        <p:spPr/>
        <p:txBody>
          <a:bodyPr/>
          <a:lstStyle/>
          <a:p>
            <a:r>
              <a:rPr lang="en-US" dirty="0"/>
              <a:t>BEPCII-U and HEPS status </a:t>
            </a:r>
          </a:p>
        </p:txBody>
      </p:sp>
      <p:sp>
        <p:nvSpPr>
          <p:cNvPr id="3" name="副标题 2">
            <a:extLst>
              <a:ext uri="{FF2B5EF4-FFF2-40B4-BE49-F238E27FC236}">
                <a16:creationId xmlns:a16="http://schemas.microsoft.com/office/drawing/2014/main" id="{21194C10-0737-4C98-994A-8FBF185FF8FB}"/>
              </a:ext>
            </a:extLst>
          </p:cNvPr>
          <p:cNvSpPr>
            <a:spLocks noGrp="1"/>
          </p:cNvSpPr>
          <p:nvPr>
            <p:ph type="subTitle" idx="1"/>
          </p:nvPr>
        </p:nvSpPr>
        <p:spPr/>
        <p:txBody>
          <a:bodyPr/>
          <a:lstStyle/>
          <a:p>
            <a:r>
              <a:rPr lang="en-US" altLang="zh-CN" b="1" dirty="0" err="1">
                <a:latin typeface="华文楷体" panose="02010600040101010101" pitchFamily="2" charset="-122"/>
                <a:ea typeface="华文楷体" panose="02010600040101010101" pitchFamily="2" charset="-122"/>
                <a:cs typeface="Times New Roman" panose="02020603050405020304" pitchFamily="18" charset="0"/>
              </a:rPr>
              <a:t>Daheng</a:t>
            </a:r>
            <a:r>
              <a:rPr lang="en-US" altLang="zh-CN" b="1" dirty="0">
                <a:latin typeface="华文楷体" panose="02010600040101010101" pitchFamily="2" charset="-122"/>
                <a:ea typeface="华文楷体" panose="02010600040101010101" pitchFamily="2" charset="-122"/>
                <a:cs typeface="Times New Roman" panose="02020603050405020304" pitchFamily="18" charset="0"/>
              </a:rPr>
              <a:t> Ji</a:t>
            </a:r>
          </a:p>
          <a:p>
            <a:r>
              <a:rPr lang="en-US" altLang="zh-CN" dirty="0"/>
              <a:t>BEPCII-U &amp; HEPS commissioning team</a:t>
            </a:r>
            <a:endParaRPr lang="en-US" altLang="zh-CN" b="1" dirty="0">
              <a:latin typeface="华文楷体" panose="02010600040101010101" pitchFamily="2" charset="-122"/>
              <a:ea typeface="华文楷体" panose="02010600040101010101" pitchFamily="2" charset="-122"/>
              <a:cs typeface="Times New Roman" panose="02020603050405020304" pitchFamily="18" charset="0"/>
            </a:endParaRPr>
          </a:p>
          <a:p>
            <a:pPr>
              <a:spcAft>
                <a:spcPts val="900"/>
              </a:spcAft>
            </a:pPr>
            <a:r>
              <a:rPr lang="en-US" altLang="zh-CN" b="1" dirty="0">
                <a:latin typeface="Times New Roman" panose="02020603050405020304" pitchFamily="18" charset="0"/>
                <a:ea typeface="华文楷体" panose="02010600040101010101" pitchFamily="2" charset="-122"/>
                <a:cs typeface="Times New Roman" panose="02020603050405020304" pitchFamily="18" charset="0"/>
              </a:rPr>
              <a:t>2025.07.18</a:t>
            </a:r>
            <a:endParaRPr lang="en-US" altLang="zh-CN" sz="1500" b="1" dirty="0">
              <a:latin typeface="Times New Roman" panose="02020603050405020304" pitchFamily="18" charset="0"/>
              <a:ea typeface="华文楷体" panose="02010600040101010101" pitchFamily="2" charset="-122"/>
              <a:cs typeface="Times New Roman" panose="02020603050405020304" pitchFamily="18" charset="0"/>
            </a:endParaRPr>
          </a:p>
          <a:p>
            <a:endParaRPr lang="en-US" dirty="0"/>
          </a:p>
        </p:txBody>
      </p:sp>
      <p:pic>
        <p:nvPicPr>
          <p:cNvPr id="7" name="图片 6">
            <a:extLst>
              <a:ext uri="{FF2B5EF4-FFF2-40B4-BE49-F238E27FC236}">
                <a16:creationId xmlns:a16="http://schemas.microsoft.com/office/drawing/2014/main" id="{32B3C9DD-0398-4C71-B1BE-3AC8FDF6E447}"/>
              </a:ext>
            </a:extLst>
          </p:cNvPr>
          <p:cNvPicPr>
            <a:picLocks noChangeAspect="1"/>
          </p:cNvPicPr>
          <p:nvPr/>
        </p:nvPicPr>
        <p:blipFill>
          <a:blip r:embed="rId2"/>
          <a:stretch>
            <a:fillRect/>
          </a:stretch>
        </p:blipFill>
        <p:spPr>
          <a:xfrm>
            <a:off x="5503438" y="943513"/>
            <a:ext cx="3640562" cy="755510"/>
          </a:xfrm>
          <a:prstGeom prst="rect">
            <a:avLst/>
          </a:prstGeom>
        </p:spPr>
      </p:pic>
    </p:spTree>
    <p:extLst>
      <p:ext uri="{BB962C8B-B14F-4D97-AF65-F5344CB8AC3E}">
        <p14:creationId xmlns:p14="http://schemas.microsoft.com/office/powerpoint/2010/main" val="4209133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64B50C-C883-4B8B-8FFB-A1F7867588B9}"/>
              </a:ext>
            </a:extLst>
          </p:cNvPr>
          <p:cNvSpPr>
            <a:spLocks noGrp="1"/>
          </p:cNvSpPr>
          <p:nvPr>
            <p:ph type="title"/>
          </p:nvPr>
        </p:nvSpPr>
        <p:spPr>
          <a:xfrm>
            <a:off x="0" y="0"/>
            <a:ext cx="7886700" cy="1325563"/>
          </a:xfrm>
        </p:spPr>
        <p:txBody>
          <a:bodyPr/>
          <a:lstStyle/>
          <a:p>
            <a:r>
              <a:rPr lang="en-US" dirty="0"/>
              <a:t>Current Status of BEPCII-U</a:t>
            </a:r>
          </a:p>
        </p:txBody>
      </p:sp>
      <p:sp>
        <p:nvSpPr>
          <p:cNvPr id="3" name="内容占位符 2">
            <a:extLst>
              <a:ext uri="{FF2B5EF4-FFF2-40B4-BE49-F238E27FC236}">
                <a16:creationId xmlns:a16="http://schemas.microsoft.com/office/drawing/2014/main" id="{DA9E4721-E857-43C5-805E-7FE30F2E43E6}"/>
              </a:ext>
            </a:extLst>
          </p:cNvPr>
          <p:cNvSpPr>
            <a:spLocks noGrp="1"/>
          </p:cNvSpPr>
          <p:nvPr>
            <p:ph idx="1"/>
          </p:nvPr>
        </p:nvSpPr>
        <p:spPr>
          <a:xfrm>
            <a:off x="628650" y="1763149"/>
            <a:ext cx="7886700" cy="3785725"/>
          </a:xfrm>
        </p:spPr>
        <p:txBody>
          <a:bodyPr>
            <a:normAutofit fontScale="92500" lnSpcReduction="10000"/>
          </a:bodyPr>
          <a:lstStyle/>
          <a:p>
            <a:pPr>
              <a:lnSpc>
                <a:spcPct val="120000"/>
              </a:lnSpc>
              <a:spcBef>
                <a:spcPts val="0"/>
              </a:spcBef>
            </a:pPr>
            <a:r>
              <a:rPr lang="en-US" sz="2100" dirty="0"/>
              <a:t>BEPCII-U is currently with one cavity per ring, and the installation of new cavities is scheduled for completion in the Q3. </a:t>
            </a:r>
          </a:p>
          <a:p>
            <a:pPr lvl="1">
              <a:lnSpc>
                <a:spcPct val="120000"/>
              </a:lnSpc>
              <a:spcBef>
                <a:spcPts val="0"/>
              </a:spcBef>
            </a:pPr>
            <a:r>
              <a:rPr lang="en-US" sz="1700" dirty="0"/>
              <a:t>High-energy physics experiments were previously conducted at 1.89 GeV, and the energy scan for these experiments has recently been successfully concluded. </a:t>
            </a:r>
          </a:p>
          <a:p>
            <a:pPr>
              <a:lnSpc>
                <a:spcPct val="120000"/>
              </a:lnSpc>
              <a:spcBef>
                <a:spcPts val="0"/>
              </a:spcBef>
            </a:pPr>
            <a:r>
              <a:rPr lang="en-US" sz="2100" dirty="0"/>
              <a:t>Concurrently, synchrotron radiation experiments have been carried out in parallel.</a:t>
            </a:r>
          </a:p>
          <a:p>
            <a:pPr>
              <a:lnSpc>
                <a:spcPct val="120000"/>
              </a:lnSpc>
              <a:spcBef>
                <a:spcPts val="0"/>
              </a:spcBef>
            </a:pPr>
            <a:r>
              <a:rPr lang="en-US" sz="2100" dirty="0"/>
              <a:t>Machine commissioning activities have been progressing alongside these experiments. </a:t>
            </a:r>
          </a:p>
          <a:p>
            <a:pPr lvl="1">
              <a:lnSpc>
                <a:spcPct val="120000"/>
              </a:lnSpc>
              <a:spcBef>
                <a:spcPts val="0"/>
              </a:spcBef>
            </a:pPr>
            <a:r>
              <a:rPr lang="en-US" sz="1700" dirty="0"/>
              <a:t>Preliminary mode correction, coupling adjustment, Beam-Based Alignment (BBA), and partial hardware debugging was finished. </a:t>
            </a:r>
          </a:p>
          <a:p>
            <a:pPr lvl="1">
              <a:lnSpc>
                <a:spcPct val="120000"/>
              </a:lnSpc>
              <a:spcBef>
                <a:spcPts val="0"/>
              </a:spcBef>
            </a:pPr>
            <a:r>
              <a:rPr lang="en-US" sz="1700" dirty="0"/>
              <a:t>The team will focus on more refined optics calibration and luminosity optimization to further enhance the collider's performance.</a:t>
            </a:r>
            <a:endParaRPr lang="en-US" dirty="0"/>
          </a:p>
        </p:txBody>
      </p:sp>
      <p:cxnSp>
        <p:nvCxnSpPr>
          <p:cNvPr id="5" name="直接连接符 4">
            <a:extLst>
              <a:ext uri="{FF2B5EF4-FFF2-40B4-BE49-F238E27FC236}">
                <a16:creationId xmlns:a16="http://schemas.microsoft.com/office/drawing/2014/main" id="{85E15AA9-C8E6-4AD8-9F29-802C5F6E2004}"/>
              </a:ext>
            </a:extLst>
          </p:cNvPr>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62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66816" y="1114336"/>
            <a:ext cx="8977184" cy="466281"/>
          </a:xfrm>
          <a:prstGeom prst="rect">
            <a:avLst/>
          </a:prstGeom>
          <a:noFill/>
        </p:spPr>
        <p:txBody>
          <a:bodyPr wrap="square" rtlCol="0">
            <a:spAutoFit/>
          </a:bodyPr>
          <a:lstStyle/>
          <a:p>
            <a:pPr algn="ctr" defTabSz="514830">
              <a:lnSpc>
                <a:spcPct val="90000"/>
              </a:lnSpc>
              <a:spcBef>
                <a:spcPct val="0"/>
              </a:spcBef>
            </a:pPr>
            <a:r>
              <a:rPr lang="en-US" altLang="zh-CN" sz="2700" b="1" spc="-34" dirty="0">
                <a:solidFill>
                  <a:srgbClr val="A40000"/>
                </a:solidFill>
                <a:latin typeface="+mn-ea"/>
                <a:ea typeface="+mj-ea"/>
                <a:cs typeface="+mj-cs"/>
              </a:rPr>
              <a:t>High Energy Photon Source(HEPS)</a:t>
            </a:r>
            <a:endParaRPr lang="zh-CN" altLang="en-US" sz="2700" b="1" spc="-34" dirty="0">
              <a:solidFill>
                <a:srgbClr val="A40000"/>
              </a:solidFill>
              <a:latin typeface="+mn-ea"/>
              <a:ea typeface="+mj-ea"/>
              <a:cs typeface="+mj-cs"/>
            </a:endParaRPr>
          </a:p>
        </p:txBody>
      </p:sp>
      <p:pic>
        <p:nvPicPr>
          <p:cNvPr id="38" name="图片 37">
            <a:extLst>
              <a:ext uri="{FF2B5EF4-FFF2-40B4-BE49-F238E27FC236}">
                <a16:creationId xmlns:a16="http://schemas.microsoft.com/office/drawing/2014/main" id="{5AF3C1D8-591D-4024-AE91-C67EA9DBA59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68" r="8455"/>
          <a:stretch/>
        </p:blipFill>
        <p:spPr>
          <a:xfrm>
            <a:off x="6639973" y="2885819"/>
            <a:ext cx="2474945" cy="2636960"/>
          </a:xfrm>
          <a:prstGeom prst="rect">
            <a:avLst/>
          </a:prstGeom>
        </p:spPr>
      </p:pic>
      <p:pic>
        <p:nvPicPr>
          <p:cNvPr id="44" name="图片 7" descr="6326cb5fdc8c3e849482617c3aeb5b4">
            <a:extLst>
              <a:ext uri="{FF2B5EF4-FFF2-40B4-BE49-F238E27FC236}">
                <a16:creationId xmlns:a16="http://schemas.microsoft.com/office/drawing/2014/main" id="{C0C66726-979C-4CCA-A2D7-82EEC85CE3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609" r="2547"/>
          <a:stretch>
            <a:fillRect/>
          </a:stretch>
        </p:blipFill>
        <p:spPr bwMode="auto">
          <a:xfrm>
            <a:off x="3319987" y="2911811"/>
            <a:ext cx="1249526" cy="12173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a:extLst>
              <a:ext uri="{FF2B5EF4-FFF2-40B4-BE49-F238E27FC236}">
                <a16:creationId xmlns:a16="http://schemas.microsoft.com/office/drawing/2014/main" id="{5BB30B65-B961-4C74-A363-12139F357D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0155" t="4843" r="4472"/>
          <a:stretch>
            <a:fillRect/>
          </a:stretch>
        </p:blipFill>
        <p:spPr bwMode="auto">
          <a:xfrm>
            <a:off x="4685996" y="2901279"/>
            <a:ext cx="697160" cy="1211987"/>
          </a:xfrm>
          <a:prstGeom prst="rect">
            <a:avLst/>
          </a:prstGeom>
          <a:noFill/>
          <a:extLst>
            <a:ext uri="{909E8E84-426E-40DD-AFC4-6F175D3DCCD1}">
              <a14:hiddenFill xmlns:a14="http://schemas.microsoft.com/office/drawing/2010/main">
                <a:solidFill>
                  <a:srgbClr val="FFFFFF"/>
                </a:solidFill>
              </a14:hiddenFill>
            </a:ext>
          </a:extLst>
        </p:spPr>
      </p:pic>
      <p:pic>
        <p:nvPicPr>
          <p:cNvPr id="46" name="图片 5">
            <a:extLst>
              <a:ext uri="{FF2B5EF4-FFF2-40B4-BE49-F238E27FC236}">
                <a16:creationId xmlns:a16="http://schemas.microsoft.com/office/drawing/2014/main" id="{CF220F89-F027-4957-86CE-6152EF9E47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4865"/>
          <a:stretch>
            <a:fillRect/>
          </a:stretch>
        </p:blipFill>
        <p:spPr bwMode="auto">
          <a:xfrm>
            <a:off x="5699169" y="2885819"/>
            <a:ext cx="879495" cy="12173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E63AA3E3-67B7-4931-A95A-49542827AC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3450" y="4332170"/>
            <a:ext cx="3244086" cy="1218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a:extLst>
              <a:ext uri="{FF2B5EF4-FFF2-40B4-BE49-F238E27FC236}">
                <a16:creationId xmlns:a16="http://schemas.microsoft.com/office/drawing/2014/main" id="{55A634A8-11BE-487F-8156-73633738AB33}"/>
              </a:ext>
            </a:extLst>
          </p:cNvPr>
          <p:cNvSpPr/>
          <p:nvPr/>
        </p:nvSpPr>
        <p:spPr>
          <a:xfrm>
            <a:off x="1700833" y="1684182"/>
            <a:ext cx="5658050" cy="415498"/>
          </a:xfrm>
          <a:prstGeom prst="rect">
            <a:avLst/>
          </a:prstGeom>
        </p:spPr>
        <p:txBody>
          <a:bodyPr wrap="square">
            <a:spAutoFit/>
          </a:bodyPr>
          <a:lstStyle/>
          <a:p>
            <a:r>
              <a:rPr lang="en-US" altLang="zh-CN" sz="2100" b="1" dirty="0">
                <a:solidFill>
                  <a:srgbClr val="FF0000"/>
                </a:solidFill>
                <a:latin typeface="+mj-lt"/>
              </a:rPr>
              <a:t>4th-generation synchrotron radiation light source</a:t>
            </a:r>
            <a:endParaRPr lang="zh-CN" altLang="en-US" sz="2100" b="1" dirty="0">
              <a:solidFill>
                <a:srgbClr val="FF0000"/>
              </a:solidFill>
              <a:latin typeface="+mj-lt"/>
            </a:endParaRPr>
          </a:p>
        </p:txBody>
      </p:sp>
      <p:graphicFrame>
        <p:nvGraphicFramePr>
          <p:cNvPr id="52" name="表格 51">
            <a:extLst>
              <a:ext uri="{FF2B5EF4-FFF2-40B4-BE49-F238E27FC236}">
                <a16:creationId xmlns:a16="http://schemas.microsoft.com/office/drawing/2014/main" id="{CEEA9DC1-4F67-4C1B-B156-6BFA5179AE9A}"/>
              </a:ext>
            </a:extLst>
          </p:cNvPr>
          <p:cNvGraphicFramePr>
            <a:graphicFrameLocks noGrp="1"/>
          </p:cNvGraphicFramePr>
          <p:nvPr>
            <p:extLst>
              <p:ext uri="{D42A27DB-BD31-4B8C-83A1-F6EECF244321}">
                <p14:modId xmlns:p14="http://schemas.microsoft.com/office/powerpoint/2010/main" val="2580448015"/>
              </p:ext>
            </p:extLst>
          </p:nvPr>
        </p:nvGraphicFramePr>
        <p:xfrm>
          <a:off x="23463" y="3326448"/>
          <a:ext cx="3244087" cy="1923399"/>
        </p:xfrm>
        <a:graphic>
          <a:graphicData uri="http://schemas.openxmlformats.org/drawingml/2006/table">
            <a:tbl>
              <a:tblPr firstRow="1" firstCol="1" bandRow="1">
                <a:tableStyleId>{69012ECD-51FC-41F1-AA8D-1B2483CD663E}</a:tableStyleId>
              </a:tblPr>
              <a:tblGrid>
                <a:gridCol w="1260538">
                  <a:extLst>
                    <a:ext uri="{9D8B030D-6E8A-4147-A177-3AD203B41FA5}">
                      <a16:colId xmlns:a16="http://schemas.microsoft.com/office/drawing/2014/main" val="3724562239"/>
                    </a:ext>
                  </a:extLst>
                </a:gridCol>
                <a:gridCol w="934967">
                  <a:extLst>
                    <a:ext uri="{9D8B030D-6E8A-4147-A177-3AD203B41FA5}">
                      <a16:colId xmlns:a16="http://schemas.microsoft.com/office/drawing/2014/main" val="4110685839"/>
                    </a:ext>
                  </a:extLst>
                </a:gridCol>
                <a:gridCol w="1048582">
                  <a:extLst>
                    <a:ext uri="{9D8B030D-6E8A-4147-A177-3AD203B41FA5}">
                      <a16:colId xmlns:a16="http://schemas.microsoft.com/office/drawing/2014/main" val="3781651302"/>
                    </a:ext>
                  </a:extLst>
                </a:gridCol>
              </a:tblGrid>
              <a:tr h="306166">
                <a:tc>
                  <a:txBody>
                    <a:bodyPr/>
                    <a:lstStyle/>
                    <a:p>
                      <a:pPr algn="ctr">
                        <a:spcBef>
                          <a:spcPts val="600"/>
                        </a:spcBef>
                        <a:spcAft>
                          <a:spcPts val="600"/>
                        </a:spcAft>
                      </a:pPr>
                      <a:r>
                        <a:rPr lang="en-GB"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Circumference</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1360.4</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m</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7608166"/>
                  </a:ext>
                </a:extLst>
              </a:tr>
              <a:tr h="306166">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Energy</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6</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GeV</a:t>
                      </a: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153969"/>
                  </a:ext>
                </a:extLst>
              </a:tr>
              <a:tr h="306166">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Emittance</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≤0.06</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nm</a:t>
                      </a:r>
                      <a:r>
                        <a:rPr lang="zh-CN"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rad</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9668735"/>
                  </a:ext>
                </a:extLst>
              </a:tr>
              <a:tr h="306166">
                <a:tc>
                  <a:txBody>
                    <a:bodyPr/>
                    <a:lstStyle/>
                    <a:p>
                      <a:pPr algn="ctr">
                        <a:spcBef>
                          <a:spcPts val="0"/>
                        </a:spcBef>
                        <a:spcAft>
                          <a:spcPts val="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Brightness</a:t>
                      </a: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&gt;1</a:t>
                      </a:r>
                      <a:r>
                        <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10</a:t>
                      </a:r>
                      <a:r>
                        <a:rPr lang="en-US" sz="1200" b="0" kern="10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22</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600" b="0" kern="100" dirty="0" err="1">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phs</a:t>
                      </a:r>
                      <a:r>
                        <a:rPr lang="en-US" altLang="zh-CN" sz="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/s/mm</a:t>
                      </a:r>
                      <a:r>
                        <a:rPr lang="en-US" altLang="zh-CN" sz="600" b="0" kern="10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/mrad</a:t>
                      </a:r>
                      <a:r>
                        <a:rPr lang="en-US" altLang="zh-CN" sz="600" b="0" kern="100" baseline="300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/0.1%BW</a:t>
                      </a:r>
                      <a:endParaRPr lang="zh-CN" sz="6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4233695"/>
                  </a:ext>
                </a:extLst>
              </a:tr>
              <a:tr h="392569">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Beam Line</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≥90</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GB" altLang="zh-CN" sz="1200" b="0" i="0" kern="1200" dirty="0">
                          <a:solidFill>
                            <a:schemeClr val="tx1"/>
                          </a:solidFill>
                          <a:effectLst/>
                          <a:latin typeface="Times New Roman" panose="02020603050405020304" pitchFamily="18" charset="0"/>
                          <a:ea typeface="+mn-ea"/>
                          <a:cs typeface="Times New Roman" panose="02020603050405020304" pitchFamily="18" charset="0"/>
                        </a:rPr>
                        <a:t>Initially: 14</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3302845"/>
                  </a:ext>
                </a:extLst>
              </a:tr>
              <a:tr h="306166">
                <a:tc>
                  <a:txBody>
                    <a:bodyPr/>
                    <a:lstStyle/>
                    <a:p>
                      <a:pPr algn="ctr">
                        <a:spcBef>
                          <a:spcPts val="600"/>
                        </a:spcBef>
                        <a:spcAft>
                          <a:spcPts val="600"/>
                        </a:spcAft>
                      </a:pPr>
                      <a:r>
                        <a:rPr lang="en-GB"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Photon Energy </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0.1-300</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Bef>
                          <a:spcPts val="600"/>
                        </a:spcBef>
                        <a:spcAft>
                          <a:spcPts val="600"/>
                        </a:spcAft>
                      </a:pPr>
                      <a:r>
                        <a:rPr lang="en-US" alt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keV</a:t>
                      </a:r>
                      <a:endParaRPr lang="zh-CN" sz="1200" b="0" kern="1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161899" marR="161899" marT="22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9167419"/>
                  </a:ext>
                </a:extLst>
              </a:tr>
            </a:tbl>
          </a:graphicData>
        </a:graphic>
      </p:graphicFrame>
      <p:pic>
        <p:nvPicPr>
          <p:cNvPr id="10" name="图片 8">
            <a:extLst>
              <a:ext uri="{FF2B5EF4-FFF2-40B4-BE49-F238E27FC236}">
                <a16:creationId xmlns:a16="http://schemas.microsoft.com/office/drawing/2014/main" id="{52543BEA-D7DF-4FB6-9D76-27648C1FCBA9}"/>
              </a:ext>
            </a:extLst>
          </p:cNvPr>
          <p:cNvPicPr>
            <a:picLocks noChangeAspect="1"/>
          </p:cNvPicPr>
          <p:nvPr/>
        </p:nvPicPr>
        <p:blipFill>
          <a:blip r:embed="rId7" cstate="email"/>
          <a:srcRect l="16391" r="15167" b="19849"/>
          <a:stretch>
            <a:fillRect/>
          </a:stretch>
        </p:blipFill>
        <p:spPr bwMode="auto">
          <a:xfrm>
            <a:off x="7185463" y="1200986"/>
            <a:ext cx="2021412" cy="157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51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669F08-119A-4311-9954-F55292859346}"/>
              </a:ext>
            </a:extLst>
          </p:cNvPr>
          <p:cNvSpPr>
            <a:spLocks noGrp="1"/>
          </p:cNvSpPr>
          <p:nvPr>
            <p:ph type="title"/>
          </p:nvPr>
        </p:nvSpPr>
        <p:spPr>
          <a:xfrm>
            <a:off x="-1137" y="-2796"/>
            <a:ext cx="7886700" cy="1325563"/>
          </a:xfrm>
        </p:spPr>
        <p:txBody>
          <a:bodyPr>
            <a:noAutofit/>
          </a:bodyPr>
          <a:lstStyle/>
          <a:p>
            <a:r>
              <a:rPr lang="en-US" sz="4000" b="1" dirty="0"/>
              <a:t>HEPS Storage Ring Commissioning</a:t>
            </a:r>
            <a:endParaRPr lang="en-US" sz="4000" dirty="0"/>
          </a:p>
        </p:txBody>
      </p:sp>
      <p:pic>
        <p:nvPicPr>
          <p:cNvPr id="6" name="内容占位符 4">
            <a:extLst>
              <a:ext uri="{FF2B5EF4-FFF2-40B4-BE49-F238E27FC236}">
                <a16:creationId xmlns:a16="http://schemas.microsoft.com/office/drawing/2014/main" id="{F63BB0F4-5EFC-4C49-8E28-08D99A583F3D}"/>
              </a:ext>
            </a:extLst>
          </p:cNvPr>
          <p:cNvPicPr>
            <a:picLocks noChangeAspect="1"/>
          </p:cNvPicPr>
          <p:nvPr/>
        </p:nvPicPr>
        <p:blipFill rotWithShape="1">
          <a:blip r:embed="rId2">
            <a:extLst>
              <a:ext uri="{28A0092B-C50C-407E-A947-70E740481C1C}">
                <a14:useLocalDpi xmlns:a14="http://schemas.microsoft.com/office/drawing/2010/main" val="0"/>
              </a:ext>
            </a:extLst>
          </a:blip>
          <a:srcRect l="379" t="1392" b="2294"/>
          <a:stretch/>
        </p:blipFill>
        <p:spPr>
          <a:xfrm>
            <a:off x="0" y="2224760"/>
            <a:ext cx="9015219" cy="3995454"/>
          </a:xfrm>
          <a:prstGeom prst="rect">
            <a:avLst/>
          </a:prstGeom>
        </p:spPr>
      </p:pic>
      <p:cxnSp>
        <p:nvCxnSpPr>
          <p:cNvPr id="7" name="直接箭头连接符 6">
            <a:extLst>
              <a:ext uri="{FF2B5EF4-FFF2-40B4-BE49-F238E27FC236}">
                <a16:creationId xmlns:a16="http://schemas.microsoft.com/office/drawing/2014/main" id="{1A5CF7BA-419E-43B5-96CD-A0F549F0AF0E}"/>
              </a:ext>
            </a:extLst>
          </p:cNvPr>
          <p:cNvCxnSpPr>
            <a:cxnSpLocks/>
          </p:cNvCxnSpPr>
          <p:nvPr/>
        </p:nvCxnSpPr>
        <p:spPr>
          <a:xfrm>
            <a:off x="341347" y="2224760"/>
            <a:ext cx="1021734"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1ED105D7-047E-4263-A052-80DD806D110D}"/>
              </a:ext>
            </a:extLst>
          </p:cNvPr>
          <p:cNvSpPr/>
          <p:nvPr/>
        </p:nvSpPr>
        <p:spPr>
          <a:xfrm>
            <a:off x="426750" y="1872775"/>
            <a:ext cx="1332918" cy="302990"/>
          </a:xfrm>
          <a:prstGeom prst="rect">
            <a:avLst/>
          </a:prstGeom>
          <a:ln>
            <a:noFill/>
          </a:ln>
        </p:spPr>
        <p:txBody>
          <a:bodyPr wrap="square">
            <a:spAutoFit/>
          </a:bodyPr>
          <a:lstStyle/>
          <a:p>
            <a:r>
              <a:rPr lang="en-US" altLang="zh-CN" sz="1378" dirty="0">
                <a:solidFill>
                  <a:srgbClr val="0000FF"/>
                </a:solidFill>
                <a:latin typeface="微软雅黑" panose="020B0503020204020204" pitchFamily="34" charset="-122"/>
                <a:ea typeface="微软雅黑" panose="020B0503020204020204" pitchFamily="34" charset="-122"/>
              </a:rPr>
              <a:t>Phase 1</a:t>
            </a:r>
            <a:endParaRPr lang="zh-CN" altLang="en-US" sz="1378" dirty="0">
              <a:solidFill>
                <a:srgbClr val="0000FF"/>
              </a:solidFill>
              <a:latin typeface="微软雅黑" panose="020B0503020204020204" pitchFamily="34" charset="-122"/>
              <a:ea typeface="微软雅黑" panose="020B0503020204020204" pitchFamily="34" charset="-122"/>
            </a:endParaRPr>
          </a:p>
        </p:txBody>
      </p:sp>
      <p:cxnSp>
        <p:nvCxnSpPr>
          <p:cNvPr id="9" name="直接箭头连接符 8">
            <a:extLst>
              <a:ext uri="{FF2B5EF4-FFF2-40B4-BE49-F238E27FC236}">
                <a16:creationId xmlns:a16="http://schemas.microsoft.com/office/drawing/2014/main" id="{8C37857F-E0FC-455D-97A6-DEA7FD08C7D9}"/>
              </a:ext>
            </a:extLst>
          </p:cNvPr>
          <p:cNvCxnSpPr>
            <a:cxnSpLocks/>
          </p:cNvCxnSpPr>
          <p:nvPr/>
        </p:nvCxnSpPr>
        <p:spPr>
          <a:xfrm>
            <a:off x="1723333" y="2224760"/>
            <a:ext cx="434878"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9D53B1D8-3E0F-4479-BEEF-BADA16D9A40C}"/>
              </a:ext>
            </a:extLst>
          </p:cNvPr>
          <p:cNvCxnSpPr>
            <a:cxnSpLocks/>
          </p:cNvCxnSpPr>
          <p:nvPr/>
        </p:nvCxnSpPr>
        <p:spPr>
          <a:xfrm>
            <a:off x="2389141" y="2224760"/>
            <a:ext cx="723227"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378AA87D-770B-48EB-8862-6F79B9DCD0D8}"/>
              </a:ext>
            </a:extLst>
          </p:cNvPr>
          <p:cNvCxnSpPr>
            <a:cxnSpLocks/>
          </p:cNvCxnSpPr>
          <p:nvPr/>
        </p:nvCxnSpPr>
        <p:spPr>
          <a:xfrm>
            <a:off x="3905541" y="2224760"/>
            <a:ext cx="1597898"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64529846-16BC-43CF-A32A-998787DC937B}"/>
              </a:ext>
            </a:extLst>
          </p:cNvPr>
          <p:cNvSpPr/>
          <p:nvPr/>
        </p:nvSpPr>
        <p:spPr>
          <a:xfrm>
            <a:off x="1499686" y="1872775"/>
            <a:ext cx="1332918" cy="302990"/>
          </a:xfrm>
          <a:prstGeom prst="rect">
            <a:avLst/>
          </a:prstGeom>
          <a:ln>
            <a:noFill/>
          </a:ln>
        </p:spPr>
        <p:txBody>
          <a:bodyPr wrap="square">
            <a:spAutoFit/>
          </a:bodyPr>
          <a:lstStyle/>
          <a:p>
            <a:r>
              <a:rPr lang="en-US" altLang="zh-CN" sz="1378" dirty="0">
                <a:solidFill>
                  <a:srgbClr val="0000FF"/>
                </a:solidFill>
                <a:latin typeface="微软雅黑" panose="020B0503020204020204" pitchFamily="34" charset="-122"/>
                <a:ea typeface="微软雅黑" panose="020B0503020204020204" pitchFamily="34" charset="-122"/>
              </a:rPr>
              <a:t>Phase 2</a:t>
            </a:r>
            <a:endParaRPr lang="zh-CN" altLang="en-US" sz="1378" dirty="0">
              <a:solidFill>
                <a:srgbClr val="0000FF"/>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1ED105D7-047E-4263-A052-80DD806D110D}"/>
              </a:ext>
            </a:extLst>
          </p:cNvPr>
          <p:cNvSpPr/>
          <p:nvPr/>
        </p:nvSpPr>
        <p:spPr>
          <a:xfrm>
            <a:off x="2292859" y="1872775"/>
            <a:ext cx="1332918" cy="302990"/>
          </a:xfrm>
          <a:prstGeom prst="rect">
            <a:avLst/>
          </a:prstGeom>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378" dirty="0">
                <a:solidFill>
                  <a:srgbClr val="0000FF"/>
                </a:solidFill>
                <a:latin typeface="微软雅黑" panose="020B0503020204020204" pitchFamily="34" charset="-122"/>
                <a:ea typeface="微软雅黑" panose="020B0503020204020204" pitchFamily="34" charset="-122"/>
              </a:rPr>
              <a:t>Phase 3</a:t>
            </a:r>
            <a:endParaRPr lang="zh-CN" altLang="en-US" sz="1378" dirty="0">
              <a:solidFill>
                <a:srgbClr val="0000FF"/>
              </a:solidFill>
              <a:latin typeface="微软雅黑" panose="020B0503020204020204" pitchFamily="34" charset="-122"/>
              <a:ea typeface="微软雅黑" panose="020B0503020204020204" pitchFamily="34" charset="-122"/>
            </a:endParaRPr>
          </a:p>
        </p:txBody>
      </p:sp>
      <p:sp>
        <p:nvSpPr>
          <p:cNvPr id="26" name="矩形 25">
            <a:extLst>
              <a:ext uri="{FF2B5EF4-FFF2-40B4-BE49-F238E27FC236}">
                <a16:creationId xmlns:a16="http://schemas.microsoft.com/office/drawing/2014/main" id="{1ED105D7-047E-4263-A052-80DD806D110D}"/>
              </a:ext>
            </a:extLst>
          </p:cNvPr>
          <p:cNvSpPr/>
          <p:nvPr/>
        </p:nvSpPr>
        <p:spPr>
          <a:xfrm>
            <a:off x="4309439" y="1872775"/>
            <a:ext cx="1332918" cy="302990"/>
          </a:xfrm>
          <a:prstGeom prst="rect">
            <a:avLst/>
          </a:prstGeom>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378" dirty="0">
                <a:solidFill>
                  <a:srgbClr val="0000FF"/>
                </a:solidFill>
                <a:latin typeface="微软雅黑" panose="020B0503020204020204" pitchFamily="34" charset="-122"/>
                <a:ea typeface="微软雅黑" panose="020B0503020204020204" pitchFamily="34" charset="-122"/>
              </a:rPr>
              <a:t>Phase 4</a:t>
            </a:r>
            <a:endParaRPr lang="zh-CN" altLang="en-US" sz="1378" dirty="0">
              <a:solidFill>
                <a:srgbClr val="0000FF"/>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id="{1ED105D7-047E-4263-A052-80DD806D110D}"/>
              </a:ext>
            </a:extLst>
          </p:cNvPr>
          <p:cNvSpPr/>
          <p:nvPr/>
        </p:nvSpPr>
        <p:spPr>
          <a:xfrm>
            <a:off x="7525669" y="1872775"/>
            <a:ext cx="1332918" cy="302990"/>
          </a:xfrm>
          <a:prstGeom prst="rect">
            <a:avLst/>
          </a:prstGeom>
          <a:ln>
            <a:no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378" dirty="0">
                <a:solidFill>
                  <a:srgbClr val="0000FF"/>
                </a:solidFill>
                <a:latin typeface="微软雅黑" panose="020B0503020204020204" pitchFamily="34" charset="-122"/>
                <a:ea typeface="微软雅黑" panose="020B0503020204020204" pitchFamily="34" charset="-122"/>
              </a:rPr>
              <a:t>Phase 5</a:t>
            </a:r>
            <a:endParaRPr lang="zh-CN" altLang="en-US" sz="1378" dirty="0">
              <a:solidFill>
                <a:srgbClr val="0000FF"/>
              </a:solidFill>
              <a:latin typeface="微软雅黑" panose="020B0503020204020204" pitchFamily="34" charset="-122"/>
              <a:ea typeface="微软雅黑" panose="020B0503020204020204" pitchFamily="34" charset="-122"/>
            </a:endParaRPr>
          </a:p>
        </p:txBody>
      </p:sp>
      <p:cxnSp>
        <p:nvCxnSpPr>
          <p:cNvPr id="32" name="直接箭头连接符 31">
            <a:extLst>
              <a:ext uri="{FF2B5EF4-FFF2-40B4-BE49-F238E27FC236}">
                <a16:creationId xmlns:a16="http://schemas.microsoft.com/office/drawing/2014/main" id="{C12C7DBF-17CD-4AC2-B3A5-4D0D1325B1A2}"/>
              </a:ext>
            </a:extLst>
          </p:cNvPr>
          <p:cNvCxnSpPr>
            <a:cxnSpLocks/>
          </p:cNvCxnSpPr>
          <p:nvPr/>
        </p:nvCxnSpPr>
        <p:spPr>
          <a:xfrm>
            <a:off x="7119193" y="2224760"/>
            <a:ext cx="1597898"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3" name="左大括号 32">
            <a:extLst>
              <a:ext uri="{FF2B5EF4-FFF2-40B4-BE49-F238E27FC236}">
                <a16:creationId xmlns:a16="http://schemas.microsoft.com/office/drawing/2014/main" id="{9BCED495-776C-4235-801F-86560AEF3D2C}"/>
              </a:ext>
            </a:extLst>
          </p:cNvPr>
          <p:cNvSpPr/>
          <p:nvPr/>
        </p:nvSpPr>
        <p:spPr>
          <a:xfrm rot="5400000">
            <a:off x="1402688" y="3700369"/>
            <a:ext cx="281037" cy="36025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72"/>
          </a:p>
        </p:txBody>
      </p:sp>
      <p:sp>
        <p:nvSpPr>
          <p:cNvPr id="34" name="左大括号 33">
            <a:extLst>
              <a:ext uri="{FF2B5EF4-FFF2-40B4-BE49-F238E27FC236}">
                <a16:creationId xmlns:a16="http://schemas.microsoft.com/office/drawing/2014/main" id="{23E02706-F96F-433C-A270-CA110BE8BC10}"/>
              </a:ext>
            </a:extLst>
          </p:cNvPr>
          <p:cNvSpPr/>
          <p:nvPr/>
        </p:nvSpPr>
        <p:spPr>
          <a:xfrm rot="5400000">
            <a:off x="2130934" y="3717448"/>
            <a:ext cx="293418" cy="222996"/>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72"/>
          </a:p>
        </p:txBody>
      </p:sp>
      <p:sp>
        <p:nvSpPr>
          <p:cNvPr id="35" name="左大括号 34">
            <a:extLst>
              <a:ext uri="{FF2B5EF4-FFF2-40B4-BE49-F238E27FC236}">
                <a16:creationId xmlns:a16="http://schemas.microsoft.com/office/drawing/2014/main" id="{16CF91D2-5B67-453A-A4C9-D0E157EF18D5}"/>
              </a:ext>
            </a:extLst>
          </p:cNvPr>
          <p:cNvSpPr/>
          <p:nvPr/>
        </p:nvSpPr>
        <p:spPr>
          <a:xfrm rot="5400000">
            <a:off x="3339607" y="3454997"/>
            <a:ext cx="338694" cy="79317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72"/>
          </a:p>
        </p:txBody>
      </p:sp>
      <p:sp>
        <p:nvSpPr>
          <p:cNvPr id="36" name="左大括号 35">
            <a:extLst>
              <a:ext uri="{FF2B5EF4-FFF2-40B4-BE49-F238E27FC236}">
                <a16:creationId xmlns:a16="http://schemas.microsoft.com/office/drawing/2014/main" id="{0F20B19A-AA64-41EB-A2D9-28FCCAF8810E}"/>
              </a:ext>
            </a:extLst>
          </p:cNvPr>
          <p:cNvSpPr/>
          <p:nvPr/>
        </p:nvSpPr>
        <p:spPr>
          <a:xfrm rot="5400000">
            <a:off x="6121077" y="3096809"/>
            <a:ext cx="380478" cy="1615753"/>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772"/>
          </a:p>
        </p:txBody>
      </p:sp>
      <p:sp>
        <p:nvSpPr>
          <p:cNvPr id="37" name="矩形 36">
            <a:extLst>
              <a:ext uri="{FF2B5EF4-FFF2-40B4-BE49-F238E27FC236}">
                <a16:creationId xmlns:a16="http://schemas.microsoft.com/office/drawing/2014/main" id="{98E80301-452A-4E2C-B9B7-FFBD115CA275}"/>
              </a:ext>
            </a:extLst>
          </p:cNvPr>
          <p:cNvSpPr/>
          <p:nvPr/>
        </p:nvSpPr>
        <p:spPr>
          <a:xfrm>
            <a:off x="1143556" y="2816139"/>
            <a:ext cx="712259" cy="728469"/>
          </a:xfrm>
          <a:prstGeom prst="rect">
            <a:avLst/>
          </a:prstGeom>
          <a:ln>
            <a:noFill/>
          </a:ln>
        </p:spPr>
        <p:txBody>
          <a:bodyPr wrap="square">
            <a:spAutoFit/>
          </a:bodyPr>
          <a:lstStyle/>
          <a:p>
            <a:pPr algn="ctr"/>
            <a:r>
              <a:rPr lang="en-US" altLang="zh-CN" sz="1378" b="1" dirty="0">
                <a:latin typeface="微软雅黑" panose="020B0503020204020204" pitchFamily="34" charset="-122"/>
                <a:ea typeface="微软雅黑" panose="020B0503020204020204" pitchFamily="34" charset="-122"/>
              </a:rPr>
              <a:t>Shut down#1</a:t>
            </a:r>
            <a:endParaRPr lang="zh-CN" altLang="en-US" sz="1378" b="1" dirty="0">
              <a:latin typeface="微软雅黑" panose="020B0503020204020204" pitchFamily="34" charset="-122"/>
              <a:ea typeface="微软雅黑" panose="020B0503020204020204" pitchFamily="34" charset="-122"/>
            </a:endParaRPr>
          </a:p>
        </p:txBody>
      </p:sp>
      <p:sp>
        <p:nvSpPr>
          <p:cNvPr id="38" name="矩形 37">
            <a:extLst>
              <a:ext uri="{FF2B5EF4-FFF2-40B4-BE49-F238E27FC236}">
                <a16:creationId xmlns:a16="http://schemas.microsoft.com/office/drawing/2014/main" id="{D5A94C1B-B355-4CD3-A4F6-47E0F4D38175}"/>
              </a:ext>
            </a:extLst>
          </p:cNvPr>
          <p:cNvSpPr/>
          <p:nvPr/>
        </p:nvSpPr>
        <p:spPr>
          <a:xfrm>
            <a:off x="1936729" y="2816139"/>
            <a:ext cx="712259" cy="728469"/>
          </a:xfrm>
          <a:prstGeom prst="rect">
            <a:avLst/>
          </a:prstGeom>
          <a:ln>
            <a:noFill/>
          </a:ln>
        </p:spPr>
        <p:txBody>
          <a:bodyPr wrap="square">
            <a:spAutoFit/>
          </a:bodyPr>
          <a:lstStyle/>
          <a:p>
            <a:pPr algn="ctr"/>
            <a:r>
              <a:rPr lang="en-US" altLang="zh-CN" sz="1378" b="1" dirty="0">
                <a:latin typeface="微软雅黑" panose="020B0503020204020204" pitchFamily="34" charset="-122"/>
                <a:ea typeface="微软雅黑" panose="020B0503020204020204" pitchFamily="34" charset="-122"/>
              </a:rPr>
              <a:t>Shut down#2</a:t>
            </a:r>
            <a:endParaRPr lang="zh-CN" altLang="en-US" sz="1378" b="1" dirty="0">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id="{5F4021EB-0FC3-4AD8-B413-E8C943398324}"/>
              </a:ext>
            </a:extLst>
          </p:cNvPr>
          <p:cNvSpPr/>
          <p:nvPr/>
        </p:nvSpPr>
        <p:spPr>
          <a:xfrm>
            <a:off x="3187432" y="2816139"/>
            <a:ext cx="712259" cy="728469"/>
          </a:xfrm>
          <a:prstGeom prst="rect">
            <a:avLst/>
          </a:prstGeom>
          <a:ln>
            <a:noFill/>
          </a:ln>
        </p:spPr>
        <p:txBody>
          <a:bodyPr wrap="square">
            <a:spAutoFit/>
          </a:bodyPr>
          <a:lstStyle/>
          <a:p>
            <a:pPr algn="ctr"/>
            <a:r>
              <a:rPr lang="en-US" altLang="zh-CN" sz="1378" b="1" dirty="0">
                <a:latin typeface="微软雅黑" panose="020B0503020204020204" pitchFamily="34" charset="-122"/>
                <a:ea typeface="微软雅黑" panose="020B0503020204020204" pitchFamily="34" charset="-122"/>
              </a:rPr>
              <a:t>Shut down#3</a:t>
            </a:r>
            <a:endParaRPr lang="zh-CN" altLang="en-US" sz="1378" b="1" dirty="0">
              <a:latin typeface="微软雅黑" panose="020B0503020204020204" pitchFamily="34" charset="-122"/>
              <a:ea typeface="微软雅黑" panose="020B0503020204020204" pitchFamily="34" charset="-122"/>
            </a:endParaRPr>
          </a:p>
        </p:txBody>
      </p:sp>
      <p:sp>
        <p:nvSpPr>
          <p:cNvPr id="40" name="矩形 39">
            <a:extLst>
              <a:ext uri="{FF2B5EF4-FFF2-40B4-BE49-F238E27FC236}">
                <a16:creationId xmlns:a16="http://schemas.microsoft.com/office/drawing/2014/main" id="{7032A22F-F591-4A6C-99DA-BF49ED91CC1B}"/>
              </a:ext>
            </a:extLst>
          </p:cNvPr>
          <p:cNvSpPr/>
          <p:nvPr/>
        </p:nvSpPr>
        <p:spPr>
          <a:xfrm>
            <a:off x="5955186" y="2816139"/>
            <a:ext cx="712259" cy="728469"/>
          </a:xfrm>
          <a:prstGeom prst="rect">
            <a:avLst/>
          </a:prstGeom>
          <a:ln>
            <a:noFill/>
          </a:ln>
        </p:spPr>
        <p:txBody>
          <a:bodyPr wrap="square">
            <a:spAutoFit/>
          </a:bodyPr>
          <a:lstStyle/>
          <a:p>
            <a:pPr algn="ctr"/>
            <a:r>
              <a:rPr lang="en-US" altLang="zh-CN" sz="1378" b="1" dirty="0">
                <a:latin typeface="微软雅黑" panose="020B0503020204020204" pitchFamily="34" charset="-122"/>
                <a:ea typeface="微软雅黑" panose="020B0503020204020204" pitchFamily="34" charset="-122"/>
              </a:rPr>
              <a:t>Shut down#4</a:t>
            </a:r>
            <a:endParaRPr lang="zh-CN" altLang="en-US" sz="1378" b="1" dirty="0">
              <a:latin typeface="微软雅黑" panose="020B0503020204020204" pitchFamily="34" charset="-122"/>
              <a:ea typeface="微软雅黑" panose="020B0503020204020204" pitchFamily="34" charset="-122"/>
            </a:endParaRPr>
          </a:p>
        </p:txBody>
      </p:sp>
      <p:cxnSp>
        <p:nvCxnSpPr>
          <p:cNvPr id="42" name="直接连接符 41">
            <a:extLst>
              <a:ext uri="{FF2B5EF4-FFF2-40B4-BE49-F238E27FC236}">
                <a16:creationId xmlns:a16="http://schemas.microsoft.com/office/drawing/2014/main" id="{5236F156-2453-48DE-BDDB-192E94CF610C}"/>
              </a:ext>
            </a:extLst>
          </p:cNvPr>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8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任意多边形: 形状 83">
            <a:extLst>
              <a:ext uri="{FF2B5EF4-FFF2-40B4-BE49-F238E27FC236}">
                <a16:creationId xmlns:a16="http://schemas.microsoft.com/office/drawing/2014/main" id="{493AF7B8-010B-474A-A891-BC139FD4086D}"/>
              </a:ext>
            </a:extLst>
          </p:cNvPr>
          <p:cNvSpPr/>
          <p:nvPr/>
        </p:nvSpPr>
        <p:spPr>
          <a:xfrm>
            <a:off x="6485144" y="4249138"/>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pic>
        <p:nvPicPr>
          <p:cNvPr id="103" name="内容占位符 5">
            <a:extLst>
              <a:ext uri="{FF2B5EF4-FFF2-40B4-BE49-F238E27FC236}">
                <a16:creationId xmlns:a16="http://schemas.microsoft.com/office/drawing/2014/main" id="{DC9B97CE-910C-49C8-8FEB-1B5BDD7389F3}"/>
              </a:ext>
            </a:extLst>
          </p:cNvPr>
          <p:cNvPicPr>
            <a:picLocks noChangeAspect="1"/>
          </p:cNvPicPr>
          <p:nvPr/>
        </p:nvPicPr>
        <p:blipFill rotWithShape="1">
          <a:blip r:embed="rId3"/>
          <a:srcRect l="813"/>
          <a:stretch/>
        </p:blipFill>
        <p:spPr>
          <a:xfrm>
            <a:off x="6485984" y="4292276"/>
            <a:ext cx="1767835" cy="991645"/>
          </a:xfrm>
          <a:prstGeom prst="rect">
            <a:avLst/>
          </a:prstGeom>
        </p:spPr>
      </p:pic>
      <p:sp>
        <p:nvSpPr>
          <p:cNvPr id="105" name="任意多边形: 形状 104">
            <a:extLst>
              <a:ext uri="{FF2B5EF4-FFF2-40B4-BE49-F238E27FC236}">
                <a16:creationId xmlns:a16="http://schemas.microsoft.com/office/drawing/2014/main" id="{EAA3D35E-84A9-4A75-8CD1-BE4BDA628261}"/>
              </a:ext>
            </a:extLst>
          </p:cNvPr>
          <p:cNvSpPr/>
          <p:nvPr/>
        </p:nvSpPr>
        <p:spPr>
          <a:xfrm>
            <a:off x="7312535" y="1934676"/>
            <a:ext cx="1690559" cy="1050716"/>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161B53BF-31BF-4FAD-BA6B-E60B2E88C73E}"/>
              </a:ext>
            </a:extLst>
          </p:cNvPr>
          <p:cNvSpPr>
            <a:spLocks noGrp="1"/>
          </p:cNvSpPr>
          <p:nvPr>
            <p:ph type="title"/>
          </p:nvPr>
        </p:nvSpPr>
        <p:spPr/>
        <p:txBody>
          <a:bodyPr>
            <a:normAutofit/>
          </a:bodyPr>
          <a:lstStyle/>
          <a:p>
            <a:r>
              <a:rPr lang="en-US" altLang="zh-CN" sz="3200" dirty="0"/>
              <a:t>Phase 1:</a:t>
            </a:r>
            <a:r>
              <a:rPr lang="en-US" sz="3200" dirty="0"/>
              <a:t> Achieved beam storage with current &gt;10 mA.</a:t>
            </a:r>
            <a:r>
              <a:rPr lang="en-US" altLang="zh-CN" sz="3200" dirty="0"/>
              <a:t>(</a:t>
            </a:r>
            <a:r>
              <a:rPr lang="en-US" altLang="zh-CN" sz="1969" dirty="0"/>
              <a:t>7.23-8.27)</a:t>
            </a:r>
            <a:endParaRPr lang="zh-CN" altLang="en-US" sz="1969" dirty="0"/>
          </a:p>
        </p:txBody>
      </p:sp>
      <p:sp>
        <p:nvSpPr>
          <p:cNvPr id="12" name="直接连接符 11">
            <a:extLst>
              <a:ext uri="{FF2B5EF4-FFF2-40B4-BE49-F238E27FC236}">
                <a16:creationId xmlns:a16="http://schemas.microsoft.com/office/drawing/2014/main" id="{E9563CF0-024E-4055-AF82-D65332F42504}"/>
              </a:ext>
            </a:extLst>
          </p:cNvPr>
          <p:cNvSpPr/>
          <p:nvPr/>
        </p:nvSpPr>
        <p:spPr>
          <a:xfrm flipV="1">
            <a:off x="220721" y="3596723"/>
            <a:ext cx="8645714" cy="17568"/>
          </a:xfrm>
          <a:prstGeom prst="line">
            <a:avLst/>
          </a:prstGeom>
          <a:solidFill>
            <a:sysClr val="window" lastClr="FFFFFF">
              <a:alpha val="90000"/>
              <a:hueOff val="0"/>
              <a:satOff val="0"/>
              <a:lumOff val="0"/>
              <a:alphaOff val="0"/>
            </a:sysClr>
          </a:solidFill>
          <a:ln w="76200" cap="flat" cmpd="sng" algn="ctr">
            <a:solidFill>
              <a:srgbClr val="FF0000"/>
            </a:solidFill>
            <a:prstDash val="solid"/>
            <a:miter lim="800000"/>
            <a:tailEnd type="triangle" w="lg" len="lg"/>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任意多边形: 形状 12">
            <a:extLst>
              <a:ext uri="{FF2B5EF4-FFF2-40B4-BE49-F238E27FC236}">
                <a16:creationId xmlns:a16="http://schemas.microsoft.com/office/drawing/2014/main" id="{59A3FC94-A61F-43CA-B89F-2D09A140D6E0}"/>
              </a:ext>
            </a:extLst>
          </p:cNvPr>
          <p:cNvSpPr/>
          <p:nvPr/>
        </p:nvSpPr>
        <p:spPr>
          <a:xfrm>
            <a:off x="149198" y="2977672"/>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400" dirty="0">
                <a:solidFill>
                  <a:sysClr val="window" lastClr="FFFFFF"/>
                </a:solidFill>
                <a:ea typeface="Microsoft YaHei UI" panose="020B0503020204020204" pitchFamily="34" charset="-122"/>
              </a:rPr>
              <a:t>Commissioning begin</a:t>
            </a:r>
            <a:endParaRPr lang="zh-CN" altLang="en-US" sz="1400" dirty="0">
              <a:solidFill>
                <a:sysClr val="window" lastClr="FFFFFF"/>
              </a:solidFill>
              <a:ea typeface="Microsoft YaHei UI" panose="020B0503020204020204" pitchFamily="34" charset="-122"/>
            </a:endParaRPr>
          </a:p>
        </p:txBody>
      </p:sp>
      <p:sp>
        <p:nvSpPr>
          <p:cNvPr id="14" name="任意多边形: 形状 13">
            <a:extLst>
              <a:ext uri="{FF2B5EF4-FFF2-40B4-BE49-F238E27FC236}">
                <a16:creationId xmlns:a16="http://schemas.microsoft.com/office/drawing/2014/main" id="{2DDB7847-889B-4E27-BB11-E139DFC01B65}"/>
              </a:ext>
            </a:extLst>
          </p:cNvPr>
          <p:cNvSpPr/>
          <p:nvPr/>
        </p:nvSpPr>
        <p:spPr>
          <a:xfrm>
            <a:off x="149198" y="193897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35" name="直接连接符 34">
            <a:extLst>
              <a:ext uri="{FF2B5EF4-FFF2-40B4-BE49-F238E27FC236}">
                <a16:creationId xmlns:a16="http://schemas.microsoft.com/office/drawing/2014/main" id="{3663AD96-52F7-4386-AA22-2775ADC30ECE}"/>
              </a:ext>
            </a:extLst>
          </p:cNvPr>
          <p:cNvSpPr/>
          <p:nvPr/>
        </p:nvSpPr>
        <p:spPr>
          <a:xfrm>
            <a:off x="1035640" y="3379747"/>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6" name="任意多边形: 形状 35">
            <a:extLst>
              <a:ext uri="{FF2B5EF4-FFF2-40B4-BE49-F238E27FC236}">
                <a16:creationId xmlns:a16="http://schemas.microsoft.com/office/drawing/2014/main" id="{56671679-356D-4E3A-B215-C4B798E90747}"/>
              </a:ext>
            </a:extLst>
          </p:cNvPr>
          <p:cNvSpPr/>
          <p:nvPr/>
        </p:nvSpPr>
        <p:spPr>
          <a:xfrm>
            <a:off x="592254" y="3848839"/>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r>
              <a:rPr lang="en-US" dirty="0"/>
              <a:t>1</a:t>
            </a:r>
            <a:r>
              <a:rPr lang="en-US" baseline="30000" dirty="0"/>
              <a:t>st</a:t>
            </a:r>
            <a:r>
              <a:rPr lang="en-US" dirty="0"/>
              <a:t>-turn</a:t>
            </a:r>
          </a:p>
        </p:txBody>
      </p:sp>
      <p:sp>
        <p:nvSpPr>
          <p:cNvPr id="37" name="任意多边形: 形状 36">
            <a:extLst>
              <a:ext uri="{FF2B5EF4-FFF2-40B4-BE49-F238E27FC236}">
                <a16:creationId xmlns:a16="http://schemas.microsoft.com/office/drawing/2014/main" id="{12F68987-D370-4837-9E3C-089F32893224}"/>
              </a:ext>
            </a:extLst>
          </p:cNvPr>
          <p:cNvSpPr/>
          <p:nvPr/>
        </p:nvSpPr>
        <p:spPr>
          <a:xfrm>
            <a:off x="592254" y="425091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38" name="直接连接符 37">
            <a:extLst>
              <a:ext uri="{FF2B5EF4-FFF2-40B4-BE49-F238E27FC236}">
                <a16:creationId xmlns:a16="http://schemas.microsoft.com/office/drawing/2014/main" id="{E6B99BD6-1505-4CBC-B6F0-C03ECDC2F137}"/>
              </a:ext>
            </a:extLst>
          </p:cNvPr>
          <p:cNvSpPr/>
          <p:nvPr/>
        </p:nvSpPr>
        <p:spPr>
          <a:xfrm>
            <a:off x="1478697" y="3614289"/>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9" name="椭圆 38">
            <a:extLst>
              <a:ext uri="{FF2B5EF4-FFF2-40B4-BE49-F238E27FC236}">
                <a16:creationId xmlns:a16="http://schemas.microsoft.com/office/drawing/2014/main" id="{1BAF75B0-CFFA-4EA4-A6DC-2E315858B8A1}"/>
              </a:ext>
            </a:extLst>
          </p:cNvPr>
          <p:cNvSpPr/>
          <p:nvPr/>
        </p:nvSpPr>
        <p:spPr>
          <a:xfrm rot="2700000">
            <a:off x="1452765"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0" name="椭圆 39">
            <a:extLst>
              <a:ext uri="{FF2B5EF4-FFF2-40B4-BE49-F238E27FC236}">
                <a16:creationId xmlns:a16="http://schemas.microsoft.com/office/drawing/2014/main" id="{7D556528-4C71-4D32-A0EE-EE9452594E79}"/>
              </a:ext>
            </a:extLst>
          </p:cNvPr>
          <p:cNvSpPr/>
          <p:nvPr/>
        </p:nvSpPr>
        <p:spPr>
          <a:xfrm rot="2700000">
            <a:off x="1012420"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1" name="任意多边形: 形状 40">
            <a:extLst>
              <a:ext uri="{FF2B5EF4-FFF2-40B4-BE49-F238E27FC236}">
                <a16:creationId xmlns:a16="http://schemas.microsoft.com/office/drawing/2014/main" id="{7B68C2C9-479E-49E2-8A73-6C4AC190B5A9}"/>
              </a:ext>
            </a:extLst>
          </p:cNvPr>
          <p:cNvSpPr/>
          <p:nvPr/>
        </p:nvSpPr>
        <p:spPr>
          <a:xfrm>
            <a:off x="1955766" y="2977672"/>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ysClr val="window" lastClr="FFFFFF"/>
                </a:solidFill>
                <a:latin typeface="Microsoft YaHei UI" panose="020B0503020204020204" pitchFamily="34" charset="-122"/>
                <a:ea typeface="Microsoft YaHei UI" panose="020B0503020204020204" pitchFamily="34" charset="-122"/>
              </a:rPr>
              <a:t>10 turns</a:t>
            </a:r>
            <a:endParaRPr lang="zh-CN" altLang="en-US" sz="1379" b="1" dirty="0">
              <a:solidFill>
                <a:sysClr val="window" lastClr="FFFFFF"/>
              </a:solidFill>
              <a:latin typeface="Microsoft YaHei UI" panose="020B0503020204020204" pitchFamily="34" charset="-122"/>
              <a:ea typeface="Microsoft YaHei UI" panose="020B0503020204020204" pitchFamily="34" charset="-122"/>
            </a:endParaRPr>
          </a:p>
        </p:txBody>
      </p:sp>
      <p:sp>
        <p:nvSpPr>
          <p:cNvPr id="42" name="任意多边形: 形状 41">
            <a:extLst>
              <a:ext uri="{FF2B5EF4-FFF2-40B4-BE49-F238E27FC236}">
                <a16:creationId xmlns:a16="http://schemas.microsoft.com/office/drawing/2014/main" id="{AC7B62B5-7282-4D99-B984-0C0D78B83902}"/>
              </a:ext>
            </a:extLst>
          </p:cNvPr>
          <p:cNvSpPr/>
          <p:nvPr/>
        </p:nvSpPr>
        <p:spPr>
          <a:xfrm>
            <a:off x="1955766" y="193897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43" name="直接连接符 42">
            <a:extLst>
              <a:ext uri="{FF2B5EF4-FFF2-40B4-BE49-F238E27FC236}">
                <a16:creationId xmlns:a16="http://schemas.microsoft.com/office/drawing/2014/main" id="{57FCC124-B49F-47C7-A5E1-86D2D287F054}"/>
              </a:ext>
            </a:extLst>
          </p:cNvPr>
          <p:cNvSpPr/>
          <p:nvPr/>
        </p:nvSpPr>
        <p:spPr>
          <a:xfrm>
            <a:off x="2842210" y="3379747"/>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44" name="任意多边形: 形状 43">
            <a:extLst>
              <a:ext uri="{FF2B5EF4-FFF2-40B4-BE49-F238E27FC236}">
                <a16:creationId xmlns:a16="http://schemas.microsoft.com/office/drawing/2014/main" id="{3AD52CDD-4C26-4C7B-9BF6-C2E3F019718F}"/>
              </a:ext>
            </a:extLst>
          </p:cNvPr>
          <p:cNvSpPr/>
          <p:nvPr/>
        </p:nvSpPr>
        <p:spPr>
          <a:xfrm>
            <a:off x="2568274" y="3848839"/>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ysClr val="window" lastClr="FFFFFF"/>
                </a:solidFill>
                <a:latin typeface="Microsoft YaHei UI" panose="020B0503020204020204" pitchFamily="34" charset="-122"/>
                <a:ea typeface="Microsoft YaHei UI" panose="020B0503020204020204" pitchFamily="34" charset="-122"/>
              </a:rPr>
              <a:t>1000 turns</a:t>
            </a:r>
            <a:endParaRPr lang="zh-CN" altLang="en-US" sz="1379" b="1" dirty="0">
              <a:solidFill>
                <a:sysClr val="window" lastClr="FFFFFF"/>
              </a:solidFill>
              <a:latin typeface="Microsoft YaHei UI" panose="020B0503020204020204" pitchFamily="34" charset="-122"/>
              <a:ea typeface="Microsoft YaHei UI" panose="020B0503020204020204" pitchFamily="34" charset="-122"/>
            </a:endParaRPr>
          </a:p>
        </p:txBody>
      </p:sp>
      <p:sp>
        <p:nvSpPr>
          <p:cNvPr id="45" name="任意多边形: 形状 44">
            <a:extLst>
              <a:ext uri="{FF2B5EF4-FFF2-40B4-BE49-F238E27FC236}">
                <a16:creationId xmlns:a16="http://schemas.microsoft.com/office/drawing/2014/main" id="{5635BFB9-5524-47B3-B56E-5502A96DE38D}"/>
              </a:ext>
            </a:extLst>
          </p:cNvPr>
          <p:cNvSpPr/>
          <p:nvPr/>
        </p:nvSpPr>
        <p:spPr>
          <a:xfrm>
            <a:off x="2568274" y="425091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46" name="直接连接符 45">
            <a:extLst>
              <a:ext uri="{FF2B5EF4-FFF2-40B4-BE49-F238E27FC236}">
                <a16:creationId xmlns:a16="http://schemas.microsoft.com/office/drawing/2014/main" id="{B240FB24-CE06-472F-8624-69AA013CBED3}"/>
              </a:ext>
            </a:extLst>
          </p:cNvPr>
          <p:cNvSpPr/>
          <p:nvPr/>
        </p:nvSpPr>
        <p:spPr>
          <a:xfrm>
            <a:off x="3454714" y="3614289"/>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47" name="椭圆 46">
            <a:extLst>
              <a:ext uri="{FF2B5EF4-FFF2-40B4-BE49-F238E27FC236}">
                <a16:creationId xmlns:a16="http://schemas.microsoft.com/office/drawing/2014/main" id="{7266CACD-0042-4151-9EA2-960D630A2DCF}"/>
              </a:ext>
            </a:extLst>
          </p:cNvPr>
          <p:cNvSpPr/>
          <p:nvPr/>
        </p:nvSpPr>
        <p:spPr>
          <a:xfrm rot="2700000">
            <a:off x="2816148"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8" name="椭圆 47">
            <a:extLst>
              <a:ext uri="{FF2B5EF4-FFF2-40B4-BE49-F238E27FC236}">
                <a16:creationId xmlns:a16="http://schemas.microsoft.com/office/drawing/2014/main" id="{EE1F6929-0CB9-491C-8759-414A3F2547BF}"/>
              </a:ext>
            </a:extLst>
          </p:cNvPr>
          <p:cNvSpPr/>
          <p:nvPr/>
        </p:nvSpPr>
        <p:spPr>
          <a:xfrm rot="2700000">
            <a:off x="3428654"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49" name="任意多边形: 形状 48">
            <a:extLst>
              <a:ext uri="{FF2B5EF4-FFF2-40B4-BE49-F238E27FC236}">
                <a16:creationId xmlns:a16="http://schemas.microsoft.com/office/drawing/2014/main" id="{FEE3B958-0F7E-4C40-93DF-90F23B59805E}"/>
              </a:ext>
            </a:extLst>
          </p:cNvPr>
          <p:cNvSpPr/>
          <p:nvPr/>
        </p:nvSpPr>
        <p:spPr>
          <a:xfrm>
            <a:off x="3756929" y="2977672"/>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r>
              <a:rPr lang="en-US" sz="1400" b="1" dirty="0"/>
              <a:t>Beam Accumulation</a:t>
            </a:r>
          </a:p>
        </p:txBody>
      </p:sp>
      <p:sp>
        <p:nvSpPr>
          <p:cNvPr id="50" name="任意多边形: 形状 49">
            <a:extLst>
              <a:ext uri="{FF2B5EF4-FFF2-40B4-BE49-F238E27FC236}">
                <a16:creationId xmlns:a16="http://schemas.microsoft.com/office/drawing/2014/main" id="{F0BB3FCE-F9D6-49E9-971D-9BE07B47DF76}"/>
              </a:ext>
            </a:extLst>
          </p:cNvPr>
          <p:cNvSpPr/>
          <p:nvPr/>
        </p:nvSpPr>
        <p:spPr>
          <a:xfrm>
            <a:off x="3756929" y="193897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51" name="直接连接符 50">
            <a:extLst>
              <a:ext uri="{FF2B5EF4-FFF2-40B4-BE49-F238E27FC236}">
                <a16:creationId xmlns:a16="http://schemas.microsoft.com/office/drawing/2014/main" id="{A6557B1D-75CD-4FBF-9FF3-78333AE23341}"/>
              </a:ext>
            </a:extLst>
          </p:cNvPr>
          <p:cNvSpPr/>
          <p:nvPr/>
        </p:nvSpPr>
        <p:spPr>
          <a:xfrm>
            <a:off x="4479874" y="3379747"/>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2" name="任意多边形: 形状 51">
            <a:extLst>
              <a:ext uri="{FF2B5EF4-FFF2-40B4-BE49-F238E27FC236}">
                <a16:creationId xmlns:a16="http://schemas.microsoft.com/office/drawing/2014/main" id="{9A11C7BE-83BD-443B-BFC1-CCE8E73B9870}"/>
              </a:ext>
            </a:extLst>
          </p:cNvPr>
          <p:cNvSpPr/>
          <p:nvPr/>
        </p:nvSpPr>
        <p:spPr>
          <a:xfrm>
            <a:off x="4455359" y="3848839"/>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ysClr val="window" lastClr="FFFFFF"/>
                </a:solidFill>
                <a:latin typeface="Microsoft YaHei UI" panose="020B0503020204020204" pitchFamily="34" charset="-122"/>
                <a:ea typeface="Microsoft YaHei UI" panose="020B0503020204020204" pitchFamily="34" charset="-122"/>
              </a:rPr>
              <a:t>Life time 1 min</a:t>
            </a:r>
            <a:endParaRPr lang="zh-CN" altLang="en-US" sz="1379" b="1" dirty="0">
              <a:solidFill>
                <a:sysClr val="window" lastClr="FFFFFF"/>
              </a:solidFill>
              <a:latin typeface="Microsoft YaHei UI" panose="020B0503020204020204" pitchFamily="34" charset="-122"/>
              <a:ea typeface="Microsoft YaHei UI" panose="020B0503020204020204" pitchFamily="34" charset="-122"/>
            </a:endParaRPr>
          </a:p>
        </p:txBody>
      </p:sp>
      <p:sp>
        <p:nvSpPr>
          <p:cNvPr id="53" name="任意多边形: 形状 52">
            <a:extLst>
              <a:ext uri="{FF2B5EF4-FFF2-40B4-BE49-F238E27FC236}">
                <a16:creationId xmlns:a16="http://schemas.microsoft.com/office/drawing/2014/main" id="{E307E2B8-28E0-4AAC-99DB-E5AAC55AE767}"/>
              </a:ext>
            </a:extLst>
          </p:cNvPr>
          <p:cNvSpPr/>
          <p:nvPr/>
        </p:nvSpPr>
        <p:spPr>
          <a:xfrm>
            <a:off x="4455359" y="4250912"/>
            <a:ext cx="1772888"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54" name="直接连接符 53">
            <a:extLst>
              <a:ext uri="{FF2B5EF4-FFF2-40B4-BE49-F238E27FC236}">
                <a16:creationId xmlns:a16="http://schemas.microsoft.com/office/drawing/2014/main" id="{D6A7E2AA-34B6-4C59-A932-940D91952B33}"/>
              </a:ext>
            </a:extLst>
          </p:cNvPr>
          <p:cNvSpPr/>
          <p:nvPr/>
        </p:nvSpPr>
        <p:spPr>
          <a:xfrm>
            <a:off x="5341802" y="3614289"/>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55" name="椭圆 54">
            <a:extLst>
              <a:ext uri="{FF2B5EF4-FFF2-40B4-BE49-F238E27FC236}">
                <a16:creationId xmlns:a16="http://schemas.microsoft.com/office/drawing/2014/main" id="{56422AEA-8F51-40FC-BF8B-CC2250D8B518}"/>
              </a:ext>
            </a:extLst>
          </p:cNvPr>
          <p:cNvSpPr/>
          <p:nvPr/>
        </p:nvSpPr>
        <p:spPr>
          <a:xfrm rot="2700000">
            <a:off x="4453820"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56" name="椭圆 55">
            <a:extLst>
              <a:ext uri="{FF2B5EF4-FFF2-40B4-BE49-F238E27FC236}">
                <a16:creationId xmlns:a16="http://schemas.microsoft.com/office/drawing/2014/main" id="{09A3DAB1-04F6-4DA5-919F-ED71974B1C9D}"/>
              </a:ext>
            </a:extLst>
          </p:cNvPr>
          <p:cNvSpPr/>
          <p:nvPr/>
        </p:nvSpPr>
        <p:spPr>
          <a:xfrm rot="2700000">
            <a:off x="5315741" y="3588613"/>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28" name="文本框 27">
            <a:extLst>
              <a:ext uri="{FF2B5EF4-FFF2-40B4-BE49-F238E27FC236}">
                <a16:creationId xmlns:a16="http://schemas.microsoft.com/office/drawing/2014/main" id="{04F0AA52-DE4C-4741-8EAE-B437879DB686}"/>
              </a:ext>
            </a:extLst>
          </p:cNvPr>
          <p:cNvSpPr txBox="1"/>
          <p:nvPr/>
        </p:nvSpPr>
        <p:spPr>
          <a:xfrm>
            <a:off x="785138" y="361726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07.23</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30" name="文本框 29">
            <a:extLst>
              <a:ext uri="{FF2B5EF4-FFF2-40B4-BE49-F238E27FC236}">
                <a16:creationId xmlns:a16="http://schemas.microsoft.com/office/drawing/2014/main" id="{5056C46E-FA76-4584-A02F-6B44269B989E}"/>
              </a:ext>
            </a:extLst>
          </p:cNvPr>
          <p:cNvSpPr txBox="1"/>
          <p:nvPr/>
        </p:nvSpPr>
        <p:spPr>
          <a:xfrm>
            <a:off x="2573091" y="361726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07.29</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31" name="文本框 30">
            <a:extLst>
              <a:ext uri="{FF2B5EF4-FFF2-40B4-BE49-F238E27FC236}">
                <a16:creationId xmlns:a16="http://schemas.microsoft.com/office/drawing/2014/main" id="{64DFAF7F-912F-426B-909A-422DCE6EAB38}"/>
              </a:ext>
            </a:extLst>
          </p:cNvPr>
          <p:cNvSpPr txBox="1"/>
          <p:nvPr/>
        </p:nvSpPr>
        <p:spPr>
          <a:xfrm>
            <a:off x="3176161" y="3363612"/>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08.04</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32" name="文本框 31">
            <a:extLst>
              <a:ext uri="{FF2B5EF4-FFF2-40B4-BE49-F238E27FC236}">
                <a16:creationId xmlns:a16="http://schemas.microsoft.com/office/drawing/2014/main" id="{A947A561-141B-4965-96C6-E1DAF966FF14}"/>
              </a:ext>
            </a:extLst>
          </p:cNvPr>
          <p:cNvSpPr txBox="1"/>
          <p:nvPr/>
        </p:nvSpPr>
        <p:spPr>
          <a:xfrm>
            <a:off x="4218283" y="361726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08.06</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34" name="文本框 33">
            <a:extLst>
              <a:ext uri="{FF2B5EF4-FFF2-40B4-BE49-F238E27FC236}">
                <a16:creationId xmlns:a16="http://schemas.microsoft.com/office/drawing/2014/main" id="{B76030B4-6A9A-4E89-9B5C-B4C8BA2AB602}"/>
              </a:ext>
            </a:extLst>
          </p:cNvPr>
          <p:cNvSpPr txBox="1"/>
          <p:nvPr/>
        </p:nvSpPr>
        <p:spPr>
          <a:xfrm>
            <a:off x="5068627" y="3363612"/>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08.06</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pic>
        <p:nvPicPr>
          <p:cNvPr id="5" name="图片 4">
            <a:extLst>
              <a:ext uri="{FF2B5EF4-FFF2-40B4-BE49-F238E27FC236}">
                <a16:creationId xmlns:a16="http://schemas.microsoft.com/office/drawing/2014/main" id="{88498FE8-931F-4CB7-B6FB-6CC561F241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98" y="1955191"/>
            <a:ext cx="1767379" cy="1008545"/>
          </a:xfrm>
          <a:prstGeom prst="rect">
            <a:avLst/>
          </a:prstGeom>
        </p:spPr>
      </p:pic>
      <p:pic>
        <p:nvPicPr>
          <p:cNvPr id="61" name="Picture 9">
            <a:extLst>
              <a:ext uri="{FF2B5EF4-FFF2-40B4-BE49-F238E27FC236}">
                <a16:creationId xmlns:a16="http://schemas.microsoft.com/office/drawing/2014/main" id="{2E82E7F3-68C6-4DD8-82C3-36D553722E54}"/>
              </a:ext>
            </a:extLst>
          </p:cNvPr>
          <p:cNvPicPr>
            <a:picLocks noChangeAspect="1"/>
          </p:cNvPicPr>
          <p:nvPr/>
        </p:nvPicPr>
        <p:blipFill rotWithShape="1">
          <a:blip r:embed="rId5"/>
          <a:srcRect t="56369" r="41755" b="10083"/>
          <a:stretch/>
        </p:blipFill>
        <p:spPr>
          <a:xfrm>
            <a:off x="591866" y="4278535"/>
            <a:ext cx="1767899" cy="1009496"/>
          </a:xfrm>
          <a:prstGeom prst="rect">
            <a:avLst/>
          </a:prstGeom>
        </p:spPr>
      </p:pic>
      <p:sp>
        <p:nvSpPr>
          <p:cNvPr id="63" name="内容占位符 1">
            <a:extLst>
              <a:ext uri="{FF2B5EF4-FFF2-40B4-BE49-F238E27FC236}">
                <a16:creationId xmlns:a16="http://schemas.microsoft.com/office/drawing/2014/main" id="{8843813B-D4DF-490D-97CE-20140C207B99}"/>
              </a:ext>
            </a:extLst>
          </p:cNvPr>
          <p:cNvSpPr txBox="1">
            <a:spLocks/>
          </p:cNvSpPr>
          <p:nvPr/>
        </p:nvSpPr>
        <p:spPr>
          <a:xfrm>
            <a:off x="1133736" y="4892872"/>
            <a:ext cx="1255158" cy="232481"/>
          </a:xfrm>
          <a:prstGeom prst="rect">
            <a:avLst/>
          </a:prstGeom>
        </p:spPr>
        <p:txBody>
          <a:bodyPr vert="horz" lIns="66928" tIns="33463" rIns="66928" bIns="33463" rtlCol="0" anchor="t">
            <a:no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ctr">
              <a:spcBef>
                <a:spcPts val="0"/>
              </a:spcBef>
              <a:buNone/>
            </a:pPr>
            <a:r>
              <a:rPr lang="en-US" sz="1182" dirty="0">
                <a:solidFill>
                  <a:srgbClr val="000000"/>
                </a:solidFill>
                <a:latin typeface="黑体" panose="02010609060101010101" pitchFamily="49" charset="-122"/>
                <a:ea typeface="黑体" panose="02010609060101010101" pitchFamily="49" charset="-122"/>
              </a:rPr>
              <a:t>2</a:t>
            </a:r>
            <a:r>
              <a:rPr lang="en-US" sz="1182" baseline="30000" dirty="0">
                <a:solidFill>
                  <a:srgbClr val="000000"/>
                </a:solidFill>
                <a:latin typeface="黑体" panose="02010609060101010101" pitchFamily="49" charset="-122"/>
                <a:ea typeface="黑体" panose="02010609060101010101" pitchFamily="49" charset="-122"/>
              </a:rPr>
              <a:t>nd</a:t>
            </a:r>
            <a:r>
              <a:rPr lang="en-US" sz="1182" dirty="0">
                <a:solidFill>
                  <a:srgbClr val="000000"/>
                </a:solidFill>
                <a:latin typeface="黑体" panose="02010609060101010101" pitchFamily="49" charset="-122"/>
                <a:ea typeface="黑体" panose="02010609060101010101" pitchFamily="49" charset="-122"/>
              </a:rPr>
              <a:t> turn signal</a:t>
            </a:r>
            <a:endParaRPr sz="1182" dirty="0">
              <a:solidFill>
                <a:srgbClr val="000000"/>
              </a:solidFill>
              <a:latin typeface="黑体" panose="02010609060101010101" pitchFamily="49" charset="-122"/>
              <a:ea typeface="黑体" panose="02010609060101010101" pitchFamily="49" charset="-122"/>
            </a:endParaRPr>
          </a:p>
        </p:txBody>
      </p:sp>
      <p:sp>
        <p:nvSpPr>
          <p:cNvPr id="69" name="椭圆 68">
            <a:extLst>
              <a:ext uri="{FF2B5EF4-FFF2-40B4-BE49-F238E27FC236}">
                <a16:creationId xmlns:a16="http://schemas.microsoft.com/office/drawing/2014/main" id="{882AC1E5-4D7A-4583-8908-38794CE3A92E}"/>
              </a:ext>
            </a:extLst>
          </p:cNvPr>
          <p:cNvSpPr/>
          <p:nvPr/>
        </p:nvSpPr>
        <p:spPr>
          <a:xfrm>
            <a:off x="1524319" y="4688343"/>
            <a:ext cx="167245" cy="237352"/>
          </a:xfrm>
          <a:prstGeom prst="ellipse">
            <a:avLst/>
          </a:prstGeom>
          <a:noFill/>
          <a:ln w="12700">
            <a:solidFill>
              <a:srgbClr val="0070C0"/>
            </a:solidFill>
            <a:prstDash val="dash"/>
          </a:ln>
        </p:spPr>
        <p:style>
          <a:lnRef idx="2">
            <a:schemeClr val="dk1"/>
          </a:lnRef>
          <a:fillRef idx="1">
            <a:schemeClr val="lt1"/>
          </a:fillRef>
          <a:effectRef idx="0">
            <a:schemeClr val="dk1"/>
          </a:effectRef>
          <a:fontRef idx="minor">
            <a:schemeClr val="dk1"/>
          </a:fontRef>
        </p:style>
        <p:txBody>
          <a:bodyPr lIns="89154" tIns="44579" rIns="89154" bIns="44579" rtlCol="0" anchor="ctr"/>
          <a:lstStyle/>
          <a:p>
            <a:pPr algn="ctr" defTabSz="675563"/>
            <a:endParaRPr lang="zh-CN" altLang="en-US" sz="985" dirty="0">
              <a:ln>
                <a:solidFill>
                  <a:srgbClr val="FF0000"/>
                </a:solidFill>
              </a:ln>
              <a:solidFill>
                <a:srgbClr val="FFC000"/>
              </a:solidFill>
            </a:endParaRPr>
          </a:p>
        </p:txBody>
      </p:sp>
      <p:sp>
        <p:nvSpPr>
          <p:cNvPr id="71" name="文本框 70">
            <a:extLst>
              <a:ext uri="{FF2B5EF4-FFF2-40B4-BE49-F238E27FC236}">
                <a16:creationId xmlns:a16="http://schemas.microsoft.com/office/drawing/2014/main" id="{5AB19AA4-4CEB-446C-8A35-573D746EEED4}"/>
              </a:ext>
            </a:extLst>
          </p:cNvPr>
          <p:cNvSpPr txBox="1"/>
          <p:nvPr/>
        </p:nvSpPr>
        <p:spPr>
          <a:xfrm>
            <a:off x="2515602" y="2119585"/>
            <a:ext cx="1359467" cy="272817"/>
          </a:xfrm>
          <a:prstGeom prst="rect">
            <a:avLst/>
          </a:prstGeom>
          <a:noFill/>
          <a:ln>
            <a:noFill/>
          </a:ln>
        </p:spPr>
        <p:txBody>
          <a:bodyPr wrap="square" lIns="89154" tIns="44579" rIns="89154" bIns="44579" rtlCol="0">
            <a:spAutoFit/>
          </a:bodyPr>
          <a:lstStyle/>
          <a:p>
            <a:pPr defTabSz="675563"/>
            <a:r>
              <a:rPr lang="zh-CN" altLang="en-US" sz="1182" dirty="0">
                <a:solidFill>
                  <a:srgbClr val="FF0000"/>
                </a:solidFill>
                <a:latin typeface="黑体" panose="02010609060101010101" pitchFamily="49" charset="-122"/>
                <a:ea typeface="黑体" panose="02010609060101010101" pitchFamily="49" charset="-122"/>
              </a:rPr>
              <a:t>第</a:t>
            </a:r>
            <a:r>
              <a:rPr lang="en-US" altLang="zh-CN" sz="1182" dirty="0">
                <a:solidFill>
                  <a:srgbClr val="FF0000"/>
                </a:solidFill>
                <a:latin typeface="Times New Roman"/>
                <a:ea typeface="黑体" panose="02010609060101010101" pitchFamily="49" charset="-122"/>
              </a:rPr>
              <a:t>11</a:t>
            </a:r>
            <a:r>
              <a:rPr lang="zh-CN" altLang="en-US" sz="1182" dirty="0">
                <a:solidFill>
                  <a:srgbClr val="FF0000"/>
                </a:solidFill>
                <a:latin typeface="Times New Roman"/>
                <a:ea typeface="黑体" panose="02010609060101010101" pitchFamily="49" charset="-122"/>
              </a:rPr>
              <a:t>圈</a:t>
            </a:r>
            <a:r>
              <a:rPr lang="zh-CN" altLang="en-US" sz="1182" dirty="0">
                <a:solidFill>
                  <a:srgbClr val="FF0000"/>
                </a:solidFill>
                <a:latin typeface="黑体" panose="02010609060101010101" pitchFamily="49" charset="-122"/>
                <a:ea typeface="黑体" panose="02010609060101010101" pitchFamily="49" charset="-122"/>
              </a:rPr>
              <a:t>束流信号</a:t>
            </a:r>
          </a:p>
        </p:txBody>
      </p:sp>
      <p:pic>
        <p:nvPicPr>
          <p:cNvPr id="74" name="图片 73">
            <a:extLst>
              <a:ext uri="{FF2B5EF4-FFF2-40B4-BE49-F238E27FC236}">
                <a16:creationId xmlns:a16="http://schemas.microsoft.com/office/drawing/2014/main" id="{3049E2D0-0F11-47A3-80D3-E4273C598C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8274" y="4278535"/>
            <a:ext cx="1772888" cy="1009496"/>
          </a:xfrm>
          <a:prstGeom prst="rect">
            <a:avLst/>
          </a:prstGeom>
        </p:spPr>
      </p:pic>
      <p:cxnSp>
        <p:nvCxnSpPr>
          <p:cNvPr id="77" name="直接连接符 76">
            <a:extLst>
              <a:ext uri="{FF2B5EF4-FFF2-40B4-BE49-F238E27FC236}">
                <a16:creationId xmlns:a16="http://schemas.microsoft.com/office/drawing/2014/main" id="{B96F2F0D-9D80-460E-8EAF-4BCF1B0CA6AC}"/>
              </a:ext>
            </a:extLst>
          </p:cNvPr>
          <p:cNvCxnSpPr>
            <a:cxnSpLocks/>
          </p:cNvCxnSpPr>
          <p:nvPr/>
        </p:nvCxnSpPr>
        <p:spPr>
          <a:xfrm>
            <a:off x="2620728" y="5067176"/>
            <a:ext cx="947713" cy="0"/>
          </a:xfrm>
          <a:prstGeom prst="line">
            <a:avLst/>
          </a:prstGeom>
          <a:ln w="127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8" name="内容占位符 1">
            <a:extLst>
              <a:ext uri="{FF2B5EF4-FFF2-40B4-BE49-F238E27FC236}">
                <a16:creationId xmlns:a16="http://schemas.microsoft.com/office/drawing/2014/main" id="{C7CAD7A8-3DD2-453E-92C3-F8560FC87F55}"/>
              </a:ext>
            </a:extLst>
          </p:cNvPr>
          <p:cNvSpPr txBox="1">
            <a:spLocks/>
          </p:cNvSpPr>
          <p:nvPr/>
        </p:nvSpPr>
        <p:spPr>
          <a:xfrm>
            <a:off x="2568271" y="4863424"/>
            <a:ext cx="946169" cy="272072"/>
          </a:xfrm>
          <a:prstGeom prst="rect">
            <a:avLst/>
          </a:prstGeom>
        </p:spPr>
        <p:txBody>
          <a:bodyPr vert="horz" lIns="66928" tIns="33463" rIns="66928" bIns="33463" rtlCol="0" anchor="t">
            <a:norm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ctr">
              <a:spcBef>
                <a:spcPts val="0"/>
              </a:spcBef>
              <a:buNone/>
            </a:pPr>
            <a:r>
              <a:rPr lang="en-US" altLang="zh-CN" sz="1182" dirty="0">
                <a:solidFill>
                  <a:srgbClr val="000000"/>
                </a:solidFill>
                <a:latin typeface="Times New Roman"/>
                <a:ea typeface="黑体" panose="02010609060101010101" pitchFamily="49" charset="-122"/>
              </a:rPr>
              <a:t>&gt;1000 turns</a:t>
            </a:r>
            <a:endParaRPr sz="1182" dirty="0">
              <a:solidFill>
                <a:srgbClr val="000000"/>
              </a:solidFill>
              <a:latin typeface="Times New Roman"/>
              <a:ea typeface="黑体" panose="02010609060101010101" pitchFamily="49" charset="-122"/>
            </a:endParaRPr>
          </a:p>
        </p:txBody>
      </p:sp>
      <p:cxnSp>
        <p:nvCxnSpPr>
          <p:cNvPr id="79" name="直接连接符 78">
            <a:extLst>
              <a:ext uri="{FF2B5EF4-FFF2-40B4-BE49-F238E27FC236}">
                <a16:creationId xmlns:a16="http://schemas.microsoft.com/office/drawing/2014/main" id="{BF876198-C359-453F-8C6E-FCC4BE1CC2E7}"/>
              </a:ext>
            </a:extLst>
          </p:cNvPr>
          <p:cNvCxnSpPr>
            <a:cxnSpLocks/>
          </p:cNvCxnSpPr>
          <p:nvPr/>
        </p:nvCxnSpPr>
        <p:spPr>
          <a:xfrm>
            <a:off x="3554538" y="4296191"/>
            <a:ext cx="7153" cy="93868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80" name="Picture 8">
            <a:extLst>
              <a:ext uri="{FF2B5EF4-FFF2-40B4-BE49-F238E27FC236}">
                <a16:creationId xmlns:a16="http://schemas.microsoft.com/office/drawing/2014/main" id="{1D57F5B4-46DE-48EF-A5D6-029AD79A865B}"/>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261" t="16039" r="41147" b="-1"/>
          <a:stretch/>
        </p:blipFill>
        <p:spPr bwMode="auto">
          <a:xfrm>
            <a:off x="3756929" y="1937189"/>
            <a:ext cx="1772888" cy="1007337"/>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直接连接符 84">
            <a:extLst>
              <a:ext uri="{FF2B5EF4-FFF2-40B4-BE49-F238E27FC236}">
                <a16:creationId xmlns:a16="http://schemas.microsoft.com/office/drawing/2014/main" id="{5AABA239-AB34-46F8-AFF3-9B254E699B0B}"/>
              </a:ext>
            </a:extLst>
          </p:cNvPr>
          <p:cNvCxnSpPr>
            <a:cxnSpLocks/>
          </p:cNvCxnSpPr>
          <p:nvPr/>
        </p:nvCxnSpPr>
        <p:spPr>
          <a:xfrm>
            <a:off x="4423280" y="1950957"/>
            <a:ext cx="0" cy="970362"/>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05914186-C5D2-45D3-93E7-4D2A6C18453A}"/>
              </a:ext>
            </a:extLst>
          </p:cNvPr>
          <p:cNvCxnSpPr>
            <a:cxnSpLocks/>
          </p:cNvCxnSpPr>
          <p:nvPr/>
        </p:nvCxnSpPr>
        <p:spPr>
          <a:xfrm>
            <a:off x="4411555" y="2805777"/>
            <a:ext cx="384963" cy="0"/>
          </a:xfrm>
          <a:prstGeom prst="line">
            <a:avLst/>
          </a:prstGeom>
          <a:ln w="12700">
            <a:solidFill>
              <a:srgbClr val="0070C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7" name="内容占位符 1">
            <a:extLst>
              <a:ext uri="{FF2B5EF4-FFF2-40B4-BE49-F238E27FC236}">
                <a16:creationId xmlns:a16="http://schemas.microsoft.com/office/drawing/2014/main" id="{A0B1B57A-9F2D-4FB7-9CF7-10786CCC0439}"/>
              </a:ext>
            </a:extLst>
          </p:cNvPr>
          <p:cNvSpPr txBox="1">
            <a:spLocks/>
          </p:cNvSpPr>
          <p:nvPr/>
        </p:nvSpPr>
        <p:spPr>
          <a:xfrm>
            <a:off x="4713001" y="2480570"/>
            <a:ext cx="753270" cy="272072"/>
          </a:xfrm>
          <a:prstGeom prst="rect">
            <a:avLst/>
          </a:prstGeom>
        </p:spPr>
        <p:txBody>
          <a:bodyPr vert="horz" lIns="66928" tIns="33463" rIns="66928" bIns="33463" rtlCol="0" anchor="t">
            <a:norm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lgn="ctr">
              <a:spcBef>
                <a:spcPts val="0"/>
              </a:spcBef>
              <a:buNone/>
            </a:pP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~1.3sec</a:t>
            </a:r>
            <a:endPar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88" name="直接连接符 87">
            <a:extLst>
              <a:ext uri="{FF2B5EF4-FFF2-40B4-BE49-F238E27FC236}">
                <a16:creationId xmlns:a16="http://schemas.microsoft.com/office/drawing/2014/main" id="{3F90E5A6-77BB-418D-A028-2F811D0E0837}"/>
              </a:ext>
            </a:extLst>
          </p:cNvPr>
          <p:cNvCxnSpPr>
            <a:cxnSpLocks/>
          </p:cNvCxnSpPr>
          <p:nvPr/>
        </p:nvCxnSpPr>
        <p:spPr>
          <a:xfrm>
            <a:off x="4789365" y="1953885"/>
            <a:ext cx="7153" cy="93868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9" name="文本框 88">
            <a:extLst>
              <a:ext uri="{FF2B5EF4-FFF2-40B4-BE49-F238E27FC236}">
                <a16:creationId xmlns:a16="http://schemas.microsoft.com/office/drawing/2014/main" id="{F8025787-1944-4B84-B58A-748CFE2779A5}"/>
              </a:ext>
            </a:extLst>
          </p:cNvPr>
          <p:cNvSpPr txBox="1"/>
          <p:nvPr/>
        </p:nvSpPr>
        <p:spPr>
          <a:xfrm>
            <a:off x="1203416" y="337722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07.23</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90" name="任意多边形: 形状 89">
            <a:extLst>
              <a:ext uri="{FF2B5EF4-FFF2-40B4-BE49-F238E27FC236}">
                <a16:creationId xmlns:a16="http://schemas.microsoft.com/office/drawing/2014/main" id="{5E80B047-D6A5-4292-9433-7B3B73E4D130}"/>
              </a:ext>
            </a:extLst>
          </p:cNvPr>
          <p:cNvSpPr/>
          <p:nvPr/>
        </p:nvSpPr>
        <p:spPr>
          <a:xfrm>
            <a:off x="5558171" y="2975920"/>
            <a:ext cx="1726010"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ysClr val="window" lastClr="FFFFFF"/>
                </a:solidFill>
                <a:latin typeface="Microsoft YaHei UI" panose="020B0503020204020204" pitchFamily="34" charset="-122"/>
                <a:ea typeface="Microsoft YaHei UI" panose="020B0503020204020204" pitchFamily="34" charset="-122"/>
              </a:rPr>
              <a:t>Multi Bunch</a:t>
            </a:r>
            <a:endParaRPr lang="zh-CN" altLang="en-US" sz="1379" b="1" dirty="0">
              <a:solidFill>
                <a:sysClr val="window" lastClr="FFFFFF"/>
              </a:solidFill>
              <a:latin typeface="Microsoft YaHei UI" panose="020B0503020204020204" pitchFamily="34" charset="-122"/>
              <a:ea typeface="Microsoft YaHei UI" panose="020B0503020204020204" pitchFamily="34" charset="-122"/>
            </a:endParaRPr>
          </a:p>
        </p:txBody>
      </p:sp>
      <p:sp>
        <p:nvSpPr>
          <p:cNvPr id="91" name="任意多边形: 形状 90">
            <a:extLst>
              <a:ext uri="{FF2B5EF4-FFF2-40B4-BE49-F238E27FC236}">
                <a16:creationId xmlns:a16="http://schemas.microsoft.com/office/drawing/2014/main" id="{C93C6DE3-B1E4-4A45-9649-3490E0C77FA0}"/>
              </a:ext>
            </a:extLst>
          </p:cNvPr>
          <p:cNvSpPr/>
          <p:nvPr/>
        </p:nvSpPr>
        <p:spPr>
          <a:xfrm>
            <a:off x="5558171" y="1937220"/>
            <a:ext cx="1726010" cy="1038698"/>
          </a:xfrm>
          <a:custGeom>
            <a:avLst/>
            <a:gdLst>
              <a:gd name="connsiteX0" fmla="*/ 0 w 2434621"/>
              <a:gd name="connsiteY0" fmla="*/ 0 h 1405509"/>
              <a:gd name="connsiteX1" fmla="*/ 2434621 w 2434621"/>
              <a:gd name="connsiteY1" fmla="*/ 0 h 1405509"/>
              <a:gd name="connsiteX2" fmla="*/ 2434621 w 2434621"/>
              <a:gd name="connsiteY2" fmla="*/ 1405509 h 1405509"/>
              <a:gd name="connsiteX3" fmla="*/ 0 w 2434621"/>
              <a:gd name="connsiteY3" fmla="*/ 1405509 h 1405509"/>
              <a:gd name="connsiteX4" fmla="*/ 0 w 2434621"/>
              <a:gd name="connsiteY4" fmla="*/ 0 h 140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1405509">
                <a:moveTo>
                  <a:pt x="0" y="0"/>
                </a:moveTo>
                <a:lnTo>
                  <a:pt x="2434621" y="0"/>
                </a:lnTo>
                <a:lnTo>
                  <a:pt x="2434621" y="1405509"/>
                </a:lnTo>
                <a:lnTo>
                  <a:pt x="0" y="1405509"/>
                </a:lnTo>
                <a:lnTo>
                  <a:pt x="0" y="0"/>
                </a:lnTo>
                <a:close/>
              </a:path>
            </a:pathLst>
          </a:custGeom>
          <a:solidFill>
            <a:srgbClr val="E6E6E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83660" tIns="83660" rIns="83660" bIns="83660" numCol="1" spcCol="1257" rtlCol="0" anchor="ctr" anchorCtr="0">
            <a:noAutofit/>
          </a:bodyPr>
          <a:lstStyle/>
          <a:p>
            <a:pPr defTabSz="390386">
              <a:lnSpc>
                <a:spcPct val="90000"/>
              </a:lnSpc>
              <a:spcBef>
                <a:spcPct val="0"/>
              </a:spcBef>
              <a:spcAft>
                <a:spcPct val="35000"/>
              </a:spcAft>
            </a:pPr>
            <a:endParaRPr lang="zh-CN" altLang="en-US" sz="887" i="1" dirty="0">
              <a:solidFill>
                <a:srgbClr val="454D55"/>
              </a:solidFill>
              <a:latin typeface="Microsoft YaHei UI" panose="020B0503020204020204" pitchFamily="34" charset="-122"/>
              <a:ea typeface="Microsoft YaHei UI" panose="020B0503020204020204" pitchFamily="34" charset="-122"/>
            </a:endParaRPr>
          </a:p>
        </p:txBody>
      </p:sp>
      <p:sp>
        <p:nvSpPr>
          <p:cNvPr id="92" name="直接连接符 91">
            <a:extLst>
              <a:ext uri="{FF2B5EF4-FFF2-40B4-BE49-F238E27FC236}">
                <a16:creationId xmlns:a16="http://schemas.microsoft.com/office/drawing/2014/main" id="{E405B6D9-80D4-48F7-9AFC-6147A0DFAB35}"/>
              </a:ext>
            </a:extLst>
          </p:cNvPr>
          <p:cNvSpPr/>
          <p:nvPr/>
        </p:nvSpPr>
        <p:spPr>
          <a:xfrm>
            <a:off x="6444613" y="3377995"/>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93" name="椭圆 92">
            <a:extLst>
              <a:ext uri="{FF2B5EF4-FFF2-40B4-BE49-F238E27FC236}">
                <a16:creationId xmlns:a16="http://schemas.microsoft.com/office/drawing/2014/main" id="{049CC772-289B-40ED-86E7-564DD9082B65}"/>
              </a:ext>
            </a:extLst>
          </p:cNvPr>
          <p:cNvSpPr/>
          <p:nvPr/>
        </p:nvSpPr>
        <p:spPr>
          <a:xfrm rot="2700000">
            <a:off x="6418554" y="3586861"/>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99" name="文本框 98">
            <a:extLst>
              <a:ext uri="{FF2B5EF4-FFF2-40B4-BE49-F238E27FC236}">
                <a16:creationId xmlns:a16="http://schemas.microsoft.com/office/drawing/2014/main" id="{B6F52BA0-7A9A-4910-A063-3505C48474A9}"/>
              </a:ext>
            </a:extLst>
          </p:cNvPr>
          <p:cNvSpPr txBox="1"/>
          <p:nvPr/>
        </p:nvSpPr>
        <p:spPr>
          <a:xfrm>
            <a:off x="6179061" y="3620357"/>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08.08</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pic>
        <p:nvPicPr>
          <p:cNvPr id="100" name="内容占位符 5">
            <a:extLst>
              <a:ext uri="{FF2B5EF4-FFF2-40B4-BE49-F238E27FC236}">
                <a16:creationId xmlns:a16="http://schemas.microsoft.com/office/drawing/2014/main" id="{7F302F7A-87B3-4EEB-BAD3-8DCD84A44BA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701" b="3932"/>
          <a:stretch/>
        </p:blipFill>
        <p:spPr>
          <a:xfrm>
            <a:off x="4455359" y="4278534"/>
            <a:ext cx="1772888" cy="1009301"/>
          </a:xfrm>
          <a:prstGeom prst="rect">
            <a:avLst/>
          </a:prstGeom>
        </p:spPr>
      </p:pic>
      <p:sp>
        <p:nvSpPr>
          <p:cNvPr id="101" name="内容占位符 1">
            <a:extLst>
              <a:ext uri="{FF2B5EF4-FFF2-40B4-BE49-F238E27FC236}">
                <a16:creationId xmlns:a16="http://schemas.microsoft.com/office/drawing/2014/main" id="{7390A15B-572E-4255-9EF9-B826EC1853F5}"/>
              </a:ext>
            </a:extLst>
          </p:cNvPr>
          <p:cNvSpPr txBox="1">
            <a:spLocks/>
          </p:cNvSpPr>
          <p:nvPr/>
        </p:nvSpPr>
        <p:spPr>
          <a:xfrm>
            <a:off x="4948830" y="4748426"/>
            <a:ext cx="1255158" cy="232481"/>
          </a:xfrm>
          <a:prstGeom prst="rect">
            <a:avLst/>
          </a:prstGeom>
        </p:spPr>
        <p:txBody>
          <a:bodyPr vert="horz" lIns="66928" tIns="33463" rIns="66928" bIns="33463" rtlCol="0" anchor="t">
            <a:no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spcBef>
                <a:spcPts val="0"/>
              </a:spcBef>
              <a:buNone/>
            </a:pPr>
            <a:r>
              <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current</a:t>
            </a: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60</a:t>
            </a:r>
            <a:r>
              <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sz="1182"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uA</a:t>
            </a:r>
            <a:endPar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Life time~ 1 min</a:t>
            </a:r>
            <a:endPar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2" name="图片 61">
            <a:extLst>
              <a:ext uri="{FF2B5EF4-FFF2-40B4-BE49-F238E27FC236}">
                <a16:creationId xmlns:a16="http://schemas.microsoft.com/office/drawing/2014/main" id="{E2B4FEC1-7689-4159-8296-22E169BB2E4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132" t="57773" r="1722"/>
          <a:stretch/>
        </p:blipFill>
        <p:spPr>
          <a:xfrm>
            <a:off x="5561552" y="1950142"/>
            <a:ext cx="1722629" cy="1012861"/>
          </a:xfrm>
          <a:prstGeom prst="rect">
            <a:avLst/>
          </a:prstGeom>
        </p:spPr>
      </p:pic>
      <p:sp>
        <p:nvSpPr>
          <p:cNvPr id="83" name="任意多边形: 形状 82">
            <a:extLst>
              <a:ext uri="{FF2B5EF4-FFF2-40B4-BE49-F238E27FC236}">
                <a16:creationId xmlns:a16="http://schemas.microsoft.com/office/drawing/2014/main" id="{53E4535E-932F-4180-90B4-79559CF0AC12}"/>
              </a:ext>
            </a:extLst>
          </p:cNvPr>
          <p:cNvSpPr/>
          <p:nvPr/>
        </p:nvSpPr>
        <p:spPr>
          <a:xfrm>
            <a:off x="6485144" y="3847063"/>
            <a:ext cx="1772888"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ysClr val="window" lastClr="FFFFFF"/>
                </a:solidFill>
                <a:latin typeface="Microsoft YaHei UI" panose="020B0503020204020204" pitchFamily="34" charset="-122"/>
                <a:ea typeface="Microsoft YaHei UI" panose="020B0503020204020204" pitchFamily="34" charset="-122"/>
              </a:rPr>
              <a:t>7mA</a:t>
            </a:r>
            <a:endParaRPr lang="zh-CN" altLang="en-US" sz="1379" b="1" dirty="0">
              <a:solidFill>
                <a:sysClr val="window" lastClr="FFFFFF"/>
              </a:solidFill>
              <a:latin typeface="Microsoft YaHei UI" panose="020B0503020204020204" pitchFamily="34" charset="-122"/>
              <a:ea typeface="Microsoft YaHei UI" panose="020B0503020204020204" pitchFamily="34" charset="-122"/>
            </a:endParaRPr>
          </a:p>
        </p:txBody>
      </p:sp>
      <p:sp>
        <p:nvSpPr>
          <p:cNvPr id="94" name="直接连接符 93">
            <a:extLst>
              <a:ext uri="{FF2B5EF4-FFF2-40B4-BE49-F238E27FC236}">
                <a16:creationId xmlns:a16="http://schemas.microsoft.com/office/drawing/2014/main" id="{001E7775-04B7-4C56-9654-D8DA85CE03F1}"/>
              </a:ext>
            </a:extLst>
          </p:cNvPr>
          <p:cNvSpPr/>
          <p:nvPr/>
        </p:nvSpPr>
        <p:spPr>
          <a:xfrm>
            <a:off x="7371588" y="3612516"/>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95" name="椭圆 94">
            <a:extLst>
              <a:ext uri="{FF2B5EF4-FFF2-40B4-BE49-F238E27FC236}">
                <a16:creationId xmlns:a16="http://schemas.microsoft.com/office/drawing/2014/main" id="{EEF46DF9-9083-4290-9CA0-96A66F01595C}"/>
              </a:ext>
            </a:extLst>
          </p:cNvPr>
          <p:cNvSpPr/>
          <p:nvPr/>
        </p:nvSpPr>
        <p:spPr>
          <a:xfrm rot="2700000">
            <a:off x="7345527" y="3586838"/>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sp>
        <p:nvSpPr>
          <p:cNvPr id="96" name="文本框 95">
            <a:extLst>
              <a:ext uri="{FF2B5EF4-FFF2-40B4-BE49-F238E27FC236}">
                <a16:creationId xmlns:a16="http://schemas.microsoft.com/office/drawing/2014/main" id="{E8170DF2-C1C0-4968-8651-19F06A969DFA}"/>
              </a:ext>
            </a:extLst>
          </p:cNvPr>
          <p:cNvSpPr txBox="1"/>
          <p:nvPr/>
        </p:nvSpPr>
        <p:spPr>
          <a:xfrm>
            <a:off x="7098410" y="336183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08.15</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sp>
        <p:nvSpPr>
          <p:cNvPr id="98" name="内容占位符 1">
            <a:extLst>
              <a:ext uri="{FF2B5EF4-FFF2-40B4-BE49-F238E27FC236}">
                <a16:creationId xmlns:a16="http://schemas.microsoft.com/office/drawing/2014/main" id="{CB0D0D25-B23B-4838-B26F-63D171DD9731}"/>
              </a:ext>
            </a:extLst>
          </p:cNvPr>
          <p:cNvSpPr txBox="1">
            <a:spLocks/>
          </p:cNvSpPr>
          <p:nvPr/>
        </p:nvSpPr>
        <p:spPr>
          <a:xfrm>
            <a:off x="6978616" y="4746652"/>
            <a:ext cx="1255158" cy="232481"/>
          </a:xfrm>
          <a:prstGeom prst="rect">
            <a:avLst/>
          </a:prstGeom>
        </p:spPr>
        <p:txBody>
          <a:bodyPr vert="horz" lIns="66928" tIns="33463" rIns="66928" bIns="33463" rtlCol="0" anchor="t">
            <a:no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spcBef>
                <a:spcPts val="0"/>
              </a:spcBef>
              <a:buNone/>
            </a:pPr>
            <a:r>
              <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Current~ 7</a:t>
            </a:r>
            <a:r>
              <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mA</a:t>
            </a:r>
            <a:endPar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Life time~ 2 mins</a:t>
            </a:r>
            <a:endPar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6" name="直接连接符 105">
            <a:extLst>
              <a:ext uri="{FF2B5EF4-FFF2-40B4-BE49-F238E27FC236}">
                <a16:creationId xmlns:a16="http://schemas.microsoft.com/office/drawing/2014/main" id="{B8DE4DB9-F870-4C19-ABAE-658579A33D34}"/>
              </a:ext>
            </a:extLst>
          </p:cNvPr>
          <p:cNvSpPr/>
          <p:nvPr/>
        </p:nvSpPr>
        <p:spPr>
          <a:xfrm>
            <a:off x="8104317" y="3375450"/>
            <a:ext cx="0" cy="234545"/>
          </a:xfrm>
          <a:prstGeom prst="line">
            <a:avLst/>
          </a:prstGeom>
          <a:noFill/>
          <a:ln w="19050" cap="flat" cmpd="sng" algn="ctr">
            <a:solidFill>
              <a:srgbClr val="808080"/>
            </a:solidFill>
            <a:prstDash val="solid"/>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33" name="椭圆 132">
            <a:extLst>
              <a:ext uri="{FF2B5EF4-FFF2-40B4-BE49-F238E27FC236}">
                <a16:creationId xmlns:a16="http://schemas.microsoft.com/office/drawing/2014/main" id="{4B4A694B-2908-4698-AC32-478754CA93C1}"/>
              </a:ext>
            </a:extLst>
          </p:cNvPr>
          <p:cNvSpPr/>
          <p:nvPr/>
        </p:nvSpPr>
        <p:spPr>
          <a:xfrm rot="2700000">
            <a:off x="8084191" y="3584850"/>
            <a:ext cx="52123" cy="51360"/>
          </a:xfrm>
          <a:prstGeom prst="ellipse">
            <a:avLst/>
          </a:prstGeom>
          <a:solidFill>
            <a:srgbClr val="A67C52"/>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sp>
      <p:pic>
        <p:nvPicPr>
          <p:cNvPr id="136" name="内容占位符 24">
            <a:extLst>
              <a:ext uri="{FF2B5EF4-FFF2-40B4-BE49-F238E27FC236}">
                <a16:creationId xmlns:a16="http://schemas.microsoft.com/office/drawing/2014/main" id="{C0D708D4-13DF-4F8F-85FB-4FB404D6516A}"/>
              </a:ext>
            </a:extLst>
          </p:cNvPr>
          <p:cNvPicPr>
            <a:picLocks noGrp="1" noChangeAspect="1"/>
          </p:cNvPicPr>
          <p:nvPr>
            <p:ph idx="1"/>
          </p:nvPr>
        </p:nvPicPr>
        <p:blipFill>
          <a:blip r:embed="rId10"/>
          <a:stretch>
            <a:fillRect/>
          </a:stretch>
        </p:blipFill>
        <p:spPr>
          <a:xfrm>
            <a:off x="1934056" y="1954909"/>
            <a:ext cx="1794518" cy="1043803"/>
          </a:xfrm>
          <a:prstGeom prst="rect">
            <a:avLst/>
          </a:prstGeom>
        </p:spPr>
      </p:pic>
      <p:sp>
        <p:nvSpPr>
          <p:cNvPr id="134" name="文本框 133">
            <a:extLst>
              <a:ext uri="{FF2B5EF4-FFF2-40B4-BE49-F238E27FC236}">
                <a16:creationId xmlns:a16="http://schemas.microsoft.com/office/drawing/2014/main" id="{5E0E3064-75D2-47DD-9E90-BF12B786E4F3}"/>
              </a:ext>
            </a:extLst>
          </p:cNvPr>
          <p:cNvSpPr txBox="1"/>
          <p:nvPr/>
        </p:nvSpPr>
        <p:spPr>
          <a:xfrm>
            <a:off x="7844697" y="3618348"/>
            <a:ext cx="531107" cy="241609"/>
          </a:xfrm>
          <a:prstGeom prst="rect">
            <a:avLst/>
          </a:prstGeom>
          <a:noFill/>
        </p:spPr>
        <p:txBody>
          <a:bodyPr wrap="none" lIns="89154" tIns="44579" rIns="89154" bIns="44579" rtlCol="0" anchor="ctr" anchorCtr="0">
            <a:spAutoFit/>
          </a:bodyPr>
          <a:lstStyle/>
          <a:p>
            <a:pPr algn="ctr" defTabSz="675563"/>
            <a:r>
              <a:rPr lang="en-US" altLang="zh-CN" sz="985" b="1" dirty="0">
                <a:solidFill>
                  <a:srgbClr val="808080"/>
                </a:solidFill>
                <a:latin typeface="Microsoft YaHei UI" panose="020B0503020204020204" pitchFamily="34" charset="-122"/>
                <a:ea typeface="Microsoft YaHei UI" panose="020B0503020204020204" pitchFamily="34" charset="-122"/>
              </a:rPr>
              <a:t>08.18</a:t>
            </a:r>
            <a:endParaRPr lang="zh-CN" altLang="en-US" sz="985" b="1" dirty="0">
              <a:solidFill>
                <a:srgbClr val="808080"/>
              </a:solidFill>
              <a:latin typeface="Microsoft YaHei UI" panose="020B0503020204020204" pitchFamily="34" charset="-122"/>
              <a:ea typeface="Microsoft YaHei UI" panose="020B0503020204020204" pitchFamily="34" charset="-122"/>
            </a:endParaRPr>
          </a:p>
        </p:txBody>
      </p:sp>
      <p:pic>
        <p:nvPicPr>
          <p:cNvPr id="1026" name="Picture 2" descr="273fe7e5-97ee-4a9e-b041-9f3cba67ed7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21897" y="1932856"/>
            <a:ext cx="1686695" cy="1017848"/>
          </a:xfrm>
          <a:prstGeom prst="rect">
            <a:avLst/>
          </a:prstGeom>
          <a:noFill/>
          <a:extLst>
            <a:ext uri="{909E8E84-426E-40DD-AFC4-6F175D3DCCD1}">
              <a14:hiddenFill xmlns:a14="http://schemas.microsoft.com/office/drawing/2010/main">
                <a:solidFill>
                  <a:srgbClr val="FFFFFF"/>
                </a:solidFill>
              </a14:hiddenFill>
            </a:ext>
          </a:extLst>
        </p:spPr>
      </p:pic>
      <p:sp>
        <p:nvSpPr>
          <p:cNvPr id="73" name="椭圆 72">
            <a:extLst>
              <a:ext uri="{FF2B5EF4-FFF2-40B4-BE49-F238E27FC236}">
                <a16:creationId xmlns:a16="http://schemas.microsoft.com/office/drawing/2014/main" id="{9F3CE5F5-559D-4549-B062-E5B0FEC62AB8}"/>
              </a:ext>
            </a:extLst>
          </p:cNvPr>
          <p:cNvSpPr/>
          <p:nvPr/>
        </p:nvSpPr>
        <p:spPr>
          <a:xfrm>
            <a:off x="2986609" y="2600671"/>
            <a:ext cx="99035" cy="397994"/>
          </a:xfrm>
          <a:prstGeom prst="ellipse">
            <a:avLst/>
          </a:prstGeom>
          <a:noFill/>
          <a:ln w="12700">
            <a:solidFill>
              <a:srgbClr val="0070C0"/>
            </a:solidFill>
            <a:prstDash val="dash"/>
          </a:ln>
        </p:spPr>
        <p:style>
          <a:lnRef idx="2">
            <a:schemeClr val="dk1"/>
          </a:lnRef>
          <a:fillRef idx="1">
            <a:schemeClr val="lt1"/>
          </a:fillRef>
          <a:effectRef idx="0">
            <a:schemeClr val="dk1"/>
          </a:effectRef>
          <a:fontRef idx="minor">
            <a:schemeClr val="dk1"/>
          </a:fontRef>
        </p:style>
        <p:txBody>
          <a:bodyPr lIns="89154" tIns="44579" rIns="89154" bIns="44579" rtlCol="0" anchor="ctr"/>
          <a:lstStyle/>
          <a:p>
            <a:pPr algn="ctr" defTabSz="675563"/>
            <a:endParaRPr lang="zh-CN" altLang="en-US" sz="985" dirty="0">
              <a:ln>
                <a:solidFill>
                  <a:srgbClr val="FF0000"/>
                </a:solidFill>
              </a:ln>
              <a:solidFill>
                <a:srgbClr val="FFC000"/>
              </a:solidFill>
            </a:endParaRPr>
          </a:p>
        </p:txBody>
      </p:sp>
      <p:sp>
        <p:nvSpPr>
          <p:cNvPr id="137" name="文本框 136">
            <a:extLst>
              <a:ext uri="{FF2B5EF4-FFF2-40B4-BE49-F238E27FC236}">
                <a16:creationId xmlns:a16="http://schemas.microsoft.com/office/drawing/2014/main" id="{18F43889-A3BE-4010-B455-D218076F3CD9}"/>
              </a:ext>
            </a:extLst>
          </p:cNvPr>
          <p:cNvSpPr txBox="1"/>
          <p:nvPr/>
        </p:nvSpPr>
        <p:spPr>
          <a:xfrm>
            <a:off x="2591968" y="2140571"/>
            <a:ext cx="1359467" cy="271938"/>
          </a:xfrm>
          <a:prstGeom prst="rect">
            <a:avLst/>
          </a:prstGeom>
          <a:noFill/>
          <a:ln>
            <a:noFill/>
          </a:ln>
        </p:spPr>
        <p:txBody>
          <a:bodyPr wrap="square" lIns="89154" tIns="44579" rIns="89154" bIns="44579" rtlCol="0">
            <a:spAutoFit/>
          </a:bodyPr>
          <a:lstStyle/>
          <a:p>
            <a:pPr defTabSz="675563"/>
            <a:r>
              <a:rPr lang="en-US" altLang="zh-CN" sz="1182" dirty="0">
                <a:solidFill>
                  <a:srgbClr val="000000"/>
                </a:solidFill>
                <a:latin typeface="黑体" panose="02010609060101010101" pitchFamily="49" charset="-122"/>
                <a:ea typeface="黑体" panose="02010609060101010101" pitchFamily="49" charset="-122"/>
              </a:rPr>
              <a:t>12</a:t>
            </a:r>
            <a:r>
              <a:rPr lang="en-US" altLang="zh-CN" sz="1182" baseline="30000" dirty="0">
                <a:solidFill>
                  <a:srgbClr val="000000"/>
                </a:solidFill>
                <a:latin typeface="黑体" panose="02010609060101010101" pitchFamily="49" charset="-122"/>
                <a:ea typeface="黑体" panose="02010609060101010101" pitchFamily="49" charset="-122"/>
              </a:rPr>
              <a:t>th</a:t>
            </a:r>
            <a:r>
              <a:rPr lang="en-US" altLang="zh-CN" sz="1182" dirty="0">
                <a:solidFill>
                  <a:srgbClr val="000000"/>
                </a:solidFill>
                <a:latin typeface="黑体" panose="02010609060101010101" pitchFamily="49" charset="-122"/>
                <a:ea typeface="黑体" panose="02010609060101010101" pitchFamily="49" charset="-122"/>
              </a:rPr>
              <a:t> turn </a:t>
            </a:r>
            <a:r>
              <a:rPr lang="en-US" altLang="zh-CN" sz="1182" dirty="0" err="1">
                <a:solidFill>
                  <a:srgbClr val="000000"/>
                </a:solidFill>
                <a:latin typeface="黑体" panose="02010609060101010101" pitchFamily="49" charset="-122"/>
                <a:ea typeface="黑体" panose="02010609060101010101" pitchFamily="49" charset="-122"/>
              </a:rPr>
              <a:t>singal</a:t>
            </a:r>
            <a:endParaRPr lang="zh-CN" altLang="en-US" sz="1182" dirty="0">
              <a:solidFill>
                <a:srgbClr val="000000"/>
              </a:solidFill>
              <a:latin typeface="黑体" panose="02010609060101010101" pitchFamily="49" charset="-122"/>
              <a:ea typeface="黑体" panose="02010609060101010101" pitchFamily="49" charset="-122"/>
            </a:endParaRPr>
          </a:p>
        </p:txBody>
      </p:sp>
      <p:sp>
        <p:nvSpPr>
          <p:cNvPr id="104" name="任意多边形: 形状 103">
            <a:extLst>
              <a:ext uri="{FF2B5EF4-FFF2-40B4-BE49-F238E27FC236}">
                <a16:creationId xmlns:a16="http://schemas.microsoft.com/office/drawing/2014/main" id="{236D36A7-D71F-4D7C-AAF1-2B75B5783888}"/>
              </a:ext>
            </a:extLst>
          </p:cNvPr>
          <p:cNvSpPr/>
          <p:nvPr/>
        </p:nvSpPr>
        <p:spPr>
          <a:xfrm>
            <a:off x="7311757" y="2973374"/>
            <a:ext cx="1691334" cy="402077"/>
          </a:xfrm>
          <a:custGeom>
            <a:avLst/>
            <a:gdLst>
              <a:gd name="connsiteX0" fmla="*/ 0 w 2434621"/>
              <a:gd name="connsiteY0" fmla="*/ 0 h 544068"/>
              <a:gd name="connsiteX1" fmla="*/ 2434621 w 2434621"/>
              <a:gd name="connsiteY1" fmla="*/ 0 h 544068"/>
              <a:gd name="connsiteX2" fmla="*/ 2434621 w 2434621"/>
              <a:gd name="connsiteY2" fmla="*/ 544068 h 544068"/>
              <a:gd name="connsiteX3" fmla="*/ 0 w 2434621"/>
              <a:gd name="connsiteY3" fmla="*/ 544068 h 544068"/>
              <a:gd name="connsiteX4" fmla="*/ 0 w 2434621"/>
              <a:gd name="connsiteY4" fmla="*/ 0 h 544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4621" h="544068">
                <a:moveTo>
                  <a:pt x="0" y="0"/>
                </a:moveTo>
                <a:lnTo>
                  <a:pt x="2434621" y="0"/>
                </a:lnTo>
                <a:lnTo>
                  <a:pt x="2434621" y="544068"/>
                </a:lnTo>
                <a:lnTo>
                  <a:pt x="0" y="544068"/>
                </a:lnTo>
                <a:lnTo>
                  <a:pt x="0" y="0"/>
                </a:lnTo>
                <a:close/>
              </a:path>
            </a:pathLst>
          </a:custGeom>
          <a:solidFill>
            <a:srgbClr val="A67C52"/>
          </a:solidFill>
          <a:ln w="1270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74365" tIns="74365" rIns="74365" bIns="74365" numCol="1" spcCol="1257" rtlCol="0" anchor="ctr" anchorCtr="0">
            <a:noAutofit/>
          </a:bodyPr>
          <a:lstStyle/>
          <a:p>
            <a:pPr algn="ctr" defTabSz="650642">
              <a:lnSpc>
                <a:spcPct val="90000"/>
              </a:lnSpc>
              <a:spcBef>
                <a:spcPct val="0"/>
              </a:spcBef>
              <a:spcAft>
                <a:spcPct val="35000"/>
              </a:spcAft>
              <a:defRPr b="1"/>
            </a:pPr>
            <a:r>
              <a:rPr lang="en-US" altLang="zh-CN" sz="1379" b="1" dirty="0">
                <a:solidFill>
                  <a:srgbClr val="FF0000"/>
                </a:solidFill>
                <a:latin typeface="Microsoft YaHei UI" panose="020B0503020204020204" pitchFamily="34" charset="-122"/>
                <a:ea typeface="Microsoft YaHei UI" panose="020B0503020204020204" pitchFamily="34" charset="-122"/>
              </a:rPr>
              <a:t>Current 12mA</a:t>
            </a:r>
            <a:endParaRPr lang="zh-CN" altLang="en-US" sz="1379" b="1" dirty="0">
              <a:solidFill>
                <a:srgbClr val="FF0000"/>
              </a:solidFill>
              <a:latin typeface="Microsoft YaHei UI" panose="020B0503020204020204" pitchFamily="34" charset="-122"/>
              <a:ea typeface="Microsoft YaHei UI" panose="020B0503020204020204" pitchFamily="34" charset="-122"/>
            </a:endParaRPr>
          </a:p>
        </p:txBody>
      </p:sp>
      <p:pic>
        <p:nvPicPr>
          <p:cNvPr id="97" name="图片 96"/>
          <p:cNvPicPr>
            <a:picLocks noChangeAspect="1"/>
          </p:cNvPicPr>
          <p:nvPr/>
        </p:nvPicPr>
        <p:blipFill>
          <a:blip r:embed="rId12"/>
          <a:stretch>
            <a:fillRect/>
          </a:stretch>
        </p:blipFill>
        <p:spPr>
          <a:xfrm>
            <a:off x="6480931" y="4293093"/>
            <a:ext cx="1404993" cy="233905"/>
          </a:xfrm>
          <a:prstGeom prst="rect">
            <a:avLst/>
          </a:prstGeom>
        </p:spPr>
      </p:pic>
      <p:cxnSp>
        <p:nvCxnSpPr>
          <p:cNvPr id="82" name="直接连接符 81">
            <a:extLst>
              <a:ext uri="{FF2B5EF4-FFF2-40B4-BE49-F238E27FC236}">
                <a16:creationId xmlns:a16="http://schemas.microsoft.com/office/drawing/2014/main" id="{BF876198-C359-453F-8C6E-FCC4BE1CC2E7}"/>
              </a:ext>
            </a:extLst>
          </p:cNvPr>
          <p:cNvCxnSpPr>
            <a:cxnSpLocks/>
          </p:cNvCxnSpPr>
          <p:nvPr/>
        </p:nvCxnSpPr>
        <p:spPr>
          <a:xfrm>
            <a:off x="2603149" y="4291587"/>
            <a:ext cx="7153" cy="93868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35" name="内容占位符 1">
            <a:extLst>
              <a:ext uri="{FF2B5EF4-FFF2-40B4-BE49-F238E27FC236}">
                <a16:creationId xmlns:a16="http://schemas.microsoft.com/office/drawing/2014/main" id="{307A7915-87B1-47F1-8259-03114F0620E7}"/>
              </a:ext>
            </a:extLst>
          </p:cNvPr>
          <p:cNvSpPr txBox="1">
            <a:spLocks/>
          </p:cNvSpPr>
          <p:nvPr/>
        </p:nvSpPr>
        <p:spPr>
          <a:xfrm>
            <a:off x="7676836" y="2412323"/>
            <a:ext cx="1262702" cy="232481"/>
          </a:xfrm>
          <a:prstGeom prst="rect">
            <a:avLst/>
          </a:prstGeom>
        </p:spPr>
        <p:txBody>
          <a:bodyPr vert="horz" lIns="66928" tIns="33463" rIns="66928" bIns="33463" rtlCol="0" anchor="t">
            <a:no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spcBef>
                <a:spcPts val="0"/>
              </a:spcBef>
              <a:buNone/>
            </a:pPr>
            <a:r>
              <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Current~ 12 mA</a:t>
            </a:r>
            <a:endPar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Life time~ 2 mins</a:t>
            </a:r>
            <a:endPar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endPar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6" name="内容占位符 1">
            <a:extLst>
              <a:ext uri="{FF2B5EF4-FFF2-40B4-BE49-F238E27FC236}">
                <a16:creationId xmlns:a16="http://schemas.microsoft.com/office/drawing/2014/main" id="{28796609-FA5F-442F-8A94-946913EFD479}"/>
              </a:ext>
            </a:extLst>
          </p:cNvPr>
          <p:cNvSpPr txBox="1">
            <a:spLocks/>
          </p:cNvSpPr>
          <p:nvPr/>
        </p:nvSpPr>
        <p:spPr>
          <a:xfrm>
            <a:off x="5872364" y="2441786"/>
            <a:ext cx="1262702" cy="232481"/>
          </a:xfrm>
          <a:prstGeom prst="rect">
            <a:avLst/>
          </a:prstGeom>
        </p:spPr>
        <p:txBody>
          <a:bodyPr vert="horz" lIns="66928" tIns="33463" rIns="66928" bIns="33463" rtlCol="0" anchor="t">
            <a:noAutofit/>
          </a:bodyPr>
          <a:lstStyle>
            <a:lvl1pPr marL="357188" indent="-357188" algn="l" defTabSz="914400" rtl="0" eaLnBrk="1" latinLnBrk="0" hangingPunct="1">
              <a:lnSpc>
                <a:spcPct val="100000"/>
              </a:lnSpc>
              <a:spcBef>
                <a:spcPts val="1200"/>
              </a:spcBef>
              <a:spcAft>
                <a:spcPts val="0"/>
              </a:spcAft>
              <a:buClrTx/>
              <a:buSzPct val="8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804863" indent="-301625"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252538" indent="-29210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0" indent="0">
              <a:spcBef>
                <a:spcPts val="0"/>
              </a:spcBef>
              <a:buNone/>
            </a:pPr>
            <a:r>
              <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Current~ 0.4 mA</a:t>
            </a:r>
            <a:endPar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r>
              <a:rPr lang="en-US" altLang="zh-CN"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Life time~ 1 mins</a:t>
            </a:r>
            <a:endParaRPr lang="en-US"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a:spcBef>
                <a:spcPts val="0"/>
              </a:spcBef>
              <a:buNone/>
            </a:pPr>
            <a:endParaRPr sz="1182"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矩形 2">
            <a:extLst>
              <a:ext uri="{FF2B5EF4-FFF2-40B4-BE49-F238E27FC236}">
                <a16:creationId xmlns:a16="http://schemas.microsoft.com/office/drawing/2014/main" id="{7B1E37EB-EF04-4F23-B5CE-0EF3FBE3A6DA}"/>
              </a:ext>
            </a:extLst>
          </p:cNvPr>
          <p:cNvSpPr/>
          <p:nvPr/>
        </p:nvSpPr>
        <p:spPr>
          <a:xfrm>
            <a:off x="163415" y="5520325"/>
            <a:ext cx="4466287" cy="1200329"/>
          </a:xfrm>
          <a:prstGeom prst="rect">
            <a:avLst/>
          </a:prstGeom>
        </p:spPr>
        <p:txBody>
          <a:bodyPr wrap="none">
            <a:spAutoFit/>
          </a:bodyPr>
          <a:lstStyle/>
          <a:p>
            <a:r>
              <a:rPr lang="en-US" altLang="zh-CN" b="1" dirty="0">
                <a:latin typeface="微软雅黑" panose="020B0503020204020204" pitchFamily="34" charset="-122"/>
                <a:ea typeface="微软雅黑" panose="020B0503020204020204" pitchFamily="34" charset="-122"/>
              </a:rPr>
              <a:t>Shut down #1:</a:t>
            </a:r>
          </a:p>
          <a:p>
            <a:pPr marL="285750" indent="-285750">
              <a:buFont typeface="Arial" panose="020B0604020202020204" pitchFamily="34" charset="0"/>
              <a:buChar char="•"/>
            </a:pPr>
            <a:r>
              <a:rPr lang="en-US" dirty="0"/>
              <a:t>Replace injection kicker and power supply;</a:t>
            </a:r>
          </a:p>
          <a:p>
            <a:pPr marL="285750" indent="-285750">
              <a:buFont typeface="Arial" panose="020B0604020202020204" pitchFamily="34" charset="0"/>
              <a:buChar char="•"/>
            </a:pPr>
            <a:r>
              <a:rPr lang="en-US" dirty="0"/>
              <a:t>Replace R20VC14 vacuum chamber.</a:t>
            </a:r>
          </a:p>
          <a:p>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959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B8A0685-EC35-4E62-8D16-3FB96152814A}"/>
              </a:ext>
            </a:extLst>
          </p:cNvPr>
          <p:cNvSpPr>
            <a:spLocks noGrp="1"/>
          </p:cNvSpPr>
          <p:nvPr>
            <p:ph idx="1"/>
          </p:nvPr>
        </p:nvSpPr>
        <p:spPr>
          <a:xfrm>
            <a:off x="416794" y="681087"/>
            <a:ext cx="4740874" cy="5082774"/>
          </a:xfrm>
        </p:spPr>
        <p:txBody>
          <a:bodyPr>
            <a:normAutofit fontScale="62500" lnSpcReduction="20000"/>
          </a:bodyPr>
          <a:lstStyle/>
          <a:p>
            <a:pPr>
              <a:lnSpc>
                <a:spcPct val="120000"/>
              </a:lnSpc>
              <a:spcBef>
                <a:spcPts val="0"/>
              </a:spcBef>
              <a:buFont typeface="Wingdings" panose="05000000000000000000" pitchFamily="2" charset="2"/>
              <a:buChar char="Ø"/>
            </a:pPr>
            <a:r>
              <a:rPr lang="en-US" altLang="zh-CN" dirty="0"/>
              <a:t>Phase 1 commissioning:</a:t>
            </a:r>
          </a:p>
          <a:p>
            <a:pPr lvl="1">
              <a:lnSpc>
                <a:spcPct val="120000"/>
              </a:lnSpc>
              <a:spcBef>
                <a:spcPts val="0"/>
              </a:spcBef>
            </a:pPr>
            <a:r>
              <a:rPr lang="en-US" altLang="zh-CN" dirty="0"/>
              <a:t>The first full loop circulation on the 1</a:t>
            </a:r>
            <a:r>
              <a:rPr lang="en-US" altLang="zh-CN" baseline="30000" dirty="0"/>
              <a:t>st</a:t>
            </a:r>
            <a:r>
              <a:rPr lang="en-US" altLang="zh-CN" dirty="0"/>
              <a:t> day</a:t>
            </a:r>
          </a:p>
          <a:p>
            <a:pPr lvl="2">
              <a:lnSpc>
                <a:spcPct val="120000"/>
              </a:lnSpc>
              <a:spcBef>
                <a:spcPts val="0"/>
              </a:spcBef>
              <a:buFont typeface="Wingdings" panose="05000000000000000000" pitchFamily="2" charset="2"/>
              <a:buChar char="§"/>
            </a:pPr>
            <a:r>
              <a:rPr lang="en-US" altLang="zh-CN" dirty="0"/>
              <a:t>proving the absence of any major obstacles and showcasing excellent magnet alignment work</a:t>
            </a:r>
          </a:p>
          <a:p>
            <a:pPr lvl="1">
              <a:lnSpc>
                <a:spcPct val="120000"/>
              </a:lnSpc>
              <a:spcBef>
                <a:spcPts val="0"/>
              </a:spcBef>
            </a:pPr>
            <a:r>
              <a:rPr lang="en-US" altLang="zh-CN" dirty="0"/>
              <a:t>The small beam aperture at the two LSM magnet locations </a:t>
            </a:r>
          </a:p>
          <a:p>
            <a:pPr lvl="2">
              <a:lnSpc>
                <a:spcPct val="120000"/>
              </a:lnSpc>
              <a:spcBef>
                <a:spcPts val="0"/>
              </a:spcBef>
              <a:buFont typeface="Wingdings" panose="05000000000000000000" pitchFamily="2" charset="2"/>
              <a:buChar char="§"/>
            </a:pPr>
            <a:r>
              <a:rPr lang="en-US" altLang="zh-CN" dirty="0"/>
              <a:t>±2.5 mm aperture in a 1.6-meter-long magnet</a:t>
            </a:r>
          </a:p>
          <a:p>
            <a:pPr lvl="1">
              <a:lnSpc>
                <a:spcPct val="120000"/>
              </a:lnSpc>
              <a:spcBef>
                <a:spcPts val="0"/>
              </a:spcBef>
            </a:pPr>
            <a:r>
              <a:rPr lang="en-US" altLang="zh-CN" dirty="0"/>
              <a:t>multi-turn automatic correction</a:t>
            </a:r>
          </a:p>
          <a:p>
            <a:pPr lvl="2">
              <a:lnSpc>
                <a:spcPct val="120000"/>
              </a:lnSpc>
              <a:spcBef>
                <a:spcPts val="0"/>
              </a:spcBef>
              <a:buFont typeface="Wingdings" panose="05000000000000000000" pitchFamily="2" charset="2"/>
              <a:buChar char="§"/>
            </a:pPr>
            <a:r>
              <a:rPr lang="en-US" altLang="zh-CN" dirty="0"/>
              <a:t>Encountering abnormal high-order effects during </a:t>
            </a:r>
          </a:p>
          <a:p>
            <a:pPr lvl="2">
              <a:lnSpc>
                <a:spcPct val="120000"/>
              </a:lnSpc>
              <a:spcBef>
                <a:spcPts val="0"/>
              </a:spcBef>
              <a:buFont typeface="Wingdings" panose="05000000000000000000" pitchFamily="2" charset="2"/>
              <a:buChar char="§"/>
            </a:pPr>
            <a:r>
              <a:rPr lang="en-US" altLang="zh-CN" dirty="0"/>
              <a:t>despite thorough preparation and calibration of beam position monitors (BPM) beforehand. Most of the time was spent observing signals from the beam position monitors rather than utilizing automatic correction based on beam position information.</a:t>
            </a:r>
          </a:p>
          <a:p>
            <a:pPr lvl="1">
              <a:lnSpc>
                <a:spcPct val="120000"/>
              </a:lnSpc>
              <a:spcBef>
                <a:spcPts val="0"/>
              </a:spcBef>
            </a:pPr>
            <a:r>
              <a:rPr lang="en-US" altLang="zh-CN" dirty="0"/>
              <a:t>Vacuum </a:t>
            </a:r>
            <a:r>
              <a:rPr lang="en-US" altLang="zh-CN" dirty="0" err="1"/>
              <a:t>anomal</a:t>
            </a:r>
            <a:r>
              <a:rPr lang="en-US" altLang="zh-CN" dirty="0"/>
              <a:t>: </a:t>
            </a:r>
          </a:p>
          <a:p>
            <a:pPr lvl="2">
              <a:lnSpc>
                <a:spcPct val="120000"/>
              </a:lnSpc>
              <a:spcBef>
                <a:spcPts val="0"/>
              </a:spcBef>
              <a:buFont typeface="Wingdings" panose="05000000000000000000" pitchFamily="2" charset="2"/>
              <a:buChar char="§"/>
            </a:pPr>
            <a:r>
              <a:rPr lang="en-US" altLang="zh-CN" dirty="0"/>
              <a:t>Abnormally high ion pump current at R20VC14 vacuum chamber</a:t>
            </a:r>
          </a:p>
          <a:p>
            <a:pPr>
              <a:lnSpc>
                <a:spcPct val="120000"/>
              </a:lnSpc>
              <a:spcBef>
                <a:spcPts val="0"/>
              </a:spcBef>
              <a:buFont typeface="Wingdings" panose="05000000000000000000" pitchFamily="2" charset="2"/>
              <a:buChar char="Ø"/>
            </a:pPr>
            <a:r>
              <a:rPr lang="en-US" dirty="0"/>
              <a:t>Shut down #1</a:t>
            </a:r>
          </a:p>
          <a:p>
            <a:pPr lvl="1"/>
            <a:r>
              <a:rPr lang="en-US" dirty="0"/>
              <a:t>Replace injection kicker and power supply;</a:t>
            </a:r>
          </a:p>
          <a:p>
            <a:pPr lvl="1"/>
            <a:r>
              <a:rPr lang="en-US" dirty="0"/>
              <a:t>Replace R20VC14 vacuum chamber.</a:t>
            </a:r>
          </a:p>
          <a:p>
            <a:pPr lvl="1">
              <a:lnSpc>
                <a:spcPct val="120000"/>
              </a:lnSpc>
              <a:spcBef>
                <a:spcPts val="0"/>
              </a:spcBef>
            </a:pPr>
            <a:endParaRPr lang="en-US" dirty="0"/>
          </a:p>
        </p:txBody>
      </p:sp>
      <p:grpSp>
        <p:nvGrpSpPr>
          <p:cNvPr id="10" name="组合 9">
            <a:extLst>
              <a:ext uri="{FF2B5EF4-FFF2-40B4-BE49-F238E27FC236}">
                <a16:creationId xmlns:a16="http://schemas.microsoft.com/office/drawing/2014/main" id="{82220D36-6F47-4C2E-93FC-72491B30D5D7}"/>
              </a:ext>
            </a:extLst>
          </p:cNvPr>
          <p:cNvGrpSpPr/>
          <p:nvPr/>
        </p:nvGrpSpPr>
        <p:grpSpPr>
          <a:xfrm>
            <a:off x="5328851" y="93320"/>
            <a:ext cx="3815149" cy="2846934"/>
            <a:chOff x="5328852" y="2910353"/>
            <a:chExt cx="3815149" cy="2846934"/>
          </a:xfrm>
        </p:grpSpPr>
        <p:pic>
          <p:nvPicPr>
            <p:cNvPr id="5" name="图片 4">
              <a:extLst>
                <a:ext uri="{FF2B5EF4-FFF2-40B4-BE49-F238E27FC236}">
                  <a16:creationId xmlns:a16="http://schemas.microsoft.com/office/drawing/2014/main" id="{6A39A24A-BB32-466C-95F8-08B495E2CA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328852" y="2910353"/>
              <a:ext cx="3815149" cy="2846934"/>
            </a:xfrm>
            <a:prstGeom prst="rect">
              <a:avLst/>
            </a:prstGeom>
          </p:spPr>
        </p:pic>
        <p:sp>
          <p:nvSpPr>
            <p:cNvPr id="6" name="文本框 5">
              <a:extLst>
                <a:ext uri="{FF2B5EF4-FFF2-40B4-BE49-F238E27FC236}">
                  <a16:creationId xmlns:a16="http://schemas.microsoft.com/office/drawing/2014/main" id="{A5F6B184-7749-4C86-9C2F-21E601144380}"/>
                </a:ext>
              </a:extLst>
            </p:cNvPr>
            <p:cNvSpPr txBox="1"/>
            <p:nvPr/>
          </p:nvSpPr>
          <p:spPr>
            <a:xfrm>
              <a:off x="6286491" y="4333820"/>
              <a:ext cx="788380" cy="258982"/>
            </a:xfrm>
            <a:prstGeom prst="rect">
              <a:avLst/>
            </a:prstGeom>
            <a:noFill/>
          </p:spPr>
          <p:txBody>
            <a:bodyPr wrap="square" rtlCol="0">
              <a:spAutoFit/>
            </a:bodyPr>
            <a:lstStyle/>
            <a:p>
              <a:r>
                <a:rPr lang="en-US" altLang="zh-CN" sz="1083" dirty="0">
                  <a:solidFill>
                    <a:schemeClr val="tx1">
                      <a:lumMod val="50000"/>
                      <a:lumOff val="50000"/>
                    </a:schemeClr>
                  </a:solidFill>
                  <a:latin typeface="+mj-lt"/>
                  <a:ea typeface="黑体" panose="02010609060101010101" pitchFamily="49" charset="-122"/>
                </a:rPr>
                <a:t>corrector</a:t>
              </a:r>
            </a:p>
          </p:txBody>
        </p:sp>
        <p:sp>
          <p:nvSpPr>
            <p:cNvPr id="7" name="文本框 6">
              <a:extLst>
                <a:ext uri="{FF2B5EF4-FFF2-40B4-BE49-F238E27FC236}">
                  <a16:creationId xmlns:a16="http://schemas.microsoft.com/office/drawing/2014/main" id="{560B6529-8E77-4D50-81A6-F7423C9ED0F0}"/>
                </a:ext>
              </a:extLst>
            </p:cNvPr>
            <p:cNvSpPr txBox="1"/>
            <p:nvPr/>
          </p:nvSpPr>
          <p:spPr>
            <a:xfrm>
              <a:off x="6742199" y="3842689"/>
              <a:ext cx="706379" cy="425629"/>
            </a:xfrm>
            <a:prstGeom prst="rect">
              <a:avLst/>
            </a:prstGeom>
            <a:noFill/>
          </p:spPr>
          <p:txBody>
            <a:bodyPr wrap="square" rtlCol="0">
              <a:spAutoFit/>
            </a:bodyPr>
            <a:lstStyle/>
            <a:p>
              <a:r>
                <a:rPr lang="en-US" altLang="zh-CN" sz="1083" dirty="0">
                  <a:solidFill>
                    <a:schemeClr val="tx1">
                      <a:lumMod val="50000"/>
                      <a:lumOff val="50000"/>
                    </a:schemeClr>
                  </a:solidFill>
                  <a:latin typeface="+mj-lt"/>
                  <a:ea typeface="黑体" panose="02010609060101010101" pitchFamily="49" charset="-122"/>
                </a:rPr>
                <a:t>Injection Energy</a:t>
              </a:r>
            </a:p>
          </p:txBody>
        </p:sp>
        <p:sp>
          <p:nvSpPr>
            <p:cNvPr id="8" name="文本框 7">
              <a:extLst>
                <a:ext uri="{FF2B5EF4-FFF2-40B4-BE49-F238E27FC236}">
                  <a16:creationId xmlns:a16="http://schemas.microsoft.com/office/drawing/2014/main" id="{01511A63-8B56-4C19-B01C-18A05EBF7C88}"/>
                </a:ext>
              </a:extLst>
            </p:cNvPr>
            <p:cNvSpPr txBox="1"/>
            <p:nvPr/>
          </p:nvSpPr>
          <p:spPr>
            <a:xfrm>
              <a:off x="7790945" y="4079544"/>
              <a:ext cx="657500" cy="425629"/>
            </a:xfrm>
            <a:prstGeom prst="rect">
              <a:avLst/>
            </a:prstGeom>
            <a:noFill/>
          </p:spPr>
          <p:txBody>
            <a:bodyPr wrap="square" rtlCol="0">
              <a:spAutoFit/>
            </a:bodyPr>
            <a:lstStyle/>
            <a:p>
              <a:r>
                <a:rPr lang="en-US" altLang="zh-CN" sz="1083" dirty="0">
                  <a:solidFill>
                    <a:schemeClr val="tx1">
                      <a:lumMod val="50000"/>
                      <a:lumOff val="50000"/>
                    </a:schemeClr>
                  </a:solidFill>
                  <a:latin typeface="+mj-lt"/>
                  <a:ea typeface="黑体" panose="02010609060101010101" pitchFamily="49" charset="-122"/>
                </a:rPr>
                <a:t>Tune</a:t>
              </a:r>
            </a:p>
            <a:p>
              <a:endParaRPr lang="en-US" altLang="zh-CN" sz="1083" dirty="0">
                <a:solidFill>
                  <a:schemeClr val="tx1">
                    <a:lumMod val="50000"/>
                    <a:lumOff val="50000"/>
                  </a:schemeClr>
                </a:solidFill>
                <a:latin typeface="+mj-lt"/>
                <a:ea typeface="黑体" panose="02010609060101010101" pitchFamily="49" charset="-122"/>
              </a:endParaRPr>
            </a:p>
          </p:txBody>
        </p:sp>
        <p:sp>
          <p:nvSpPr>
            <p:cNvPr id="9" name="文本框 8">
              <a:extLst>
                <a:ext uri="{FF2B5EF4-FFF2-40B4-BE49-F238E27FC236}">
                  <a16:creationId xmlns:a16="http://schemas.microsoft.com/office/drawing/2014/main" id="{C7C2298B-408A-4A8A-891E-1787347722AF}"/>
                </a:ext>
              </a:extLst>
            </p:cNvPr>
            <p:cNvSpPr txBox="1"/>
            <p:nvPr/>
          </p:nvSpPr>
          <p:spPr>
            <a:xfrm>
              <a:off x="8039770" y="3361288"/>
              <a:ext cx="731558" cy="258982"/>
            </a:xfrm>
            <a:prstGeom prst="rect">
              <a:avLst/>
            </a:prstGeom>
            <a:noFill/>
          </p:spPr>
          <p:txBody>
            <a:bodyPr wrap="square" rtlCol="0">
              <a:spAutoFit/>
            </a:bodyPr>
            <a:lstStyle/>
            <a:p>
              <a:r>
                <a:rPr lang="en-US" altLang="zh-CN" sz="1083" dirty="0">
                  <a:solidFill>
                    <a:schemeClr val="tx1">
                      <a:lumMod val="50000"/>
                      <a:lumOff val="50000"/>
                    </a:schemeClr>
                  </a:solidFill>
                  <a:latin typeface="+mj-lt"/>
                  <a:ea typeface="黑体" panose="02010609060101010101" pitchFamily="49" charset="-122"/>
                </a:rPr>
                <a:t>Corrector</a:t>
              </a:r>
            </a:p>
          </p:txBody>
        </p:sp>
      </p:grpSp>
      <p:grpSp>
        <p:nvGrpSpPr>
          <p:cNvPr id="21" name="组合 20">
            <a:extLst>
              <a:ext uri="{FF2B5EF4-FFF2-40B4-BE49-F238E27FC236}">
                <a16:creationId xmlns:a16="http://schemas.microsoft.com/office/drawing/2014/main" id="{6D0D3B56-4E52-4794-AECA-5B90482A379D}"/>
              </a:ext>
            </a:extLst>
          </p:cNvPr>
          <p:cNvGrpSpPr/>
          <p:nvPr/>
        </p:nvGrpSpPr>
        <p:grpSpPr>
          <a:xfrm>
            <a:off x="5435284" y="2950737"/>
            <a:ext cx="3708716" cy="1962033"/>
            <a:chOff x="455515" y="2065834"/>
            <a:chExt cx="8120510" cy="3281603"/>
          </a:xfrm>
        </p:grpSpPr>
        <p:pic>
          <p:nvPicPr>
            <p:cNvPr id="11" name="内容占位符 4">
              <a:extLst>
                <a:ext uri="{FF2B5EF4-FFF2-40B4-BE49-F238E27FC236}">
                  <a16:creationId xmlns:a16="http://schemas.microsoft.com/office/drawing/2014/main" id="{4670892B-30F7-48A6-B7AE-379177D83C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5515" y="2065834"/>
              <a:ext cx="8120510" cy="3281603"/>
            </a:xfrm>
            <a:prstGeom prst="rect">
              <a:avLst/>
            </a:prstGeom>
          </p:spPr>
        </p:pic>
        <p:cxnSp>
          <p:nvCxnSpPr>
            <p:cNvPr id="12" name="直接连接符 11">
              <a:extLst>
                <a:ext uri="{FF2B5EF4-FFF2-40B4-BE49-F238E27FC236}">
                  <a16:creationId xmlns:a16="http://schemas.microsoft.com/office/drawing/2014/main" id="{3DB667D2-D67C-4FDA-934E-8EC27F59582B}"/>
                </a:ext>
              </a:extLst>
            </p:cNvPr>
            <p:cNvCxnSpPr>
              <a:cxnSpLocks/>
            </p:cNvCxnSpPr>
            <p:nvPr/>
          </p:nvCxnSpPr>
          <p:spPr>
            <a:xfrm>
              <a:off x="4379852" y="3730595"/>
              <a:ext cx="1" cy="1239347"/>
            </a:xfrm>
            <a:prstGeom prst="line">
              <a:avLst/>
            </a:prstGeom>
            <a:ln w="19050">
              <a:solidFill>
                <a:schemeClr val="tx1">
                  <a:lumMod val="50000"/>
                  <a:lumOff val="50000"/>
                </a:schemeClr>
              </a:solidFill>
              <a:prstDash val="dash"/>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3FAE2FAA-B551-42AF-8125-D6838B1BF1DD}"/>
                </a:ext>
              </a:extLst>
            </p:cNvPr>
            <p:cNvCxnSpPr/>
            <p:nvPr/>
          </p:nvCxnSpPr>
          <p:spPr>
            <a:xfrm>
              <a:off x="4407141" y="4607527"/>
              <a:ext cx="794692"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B7D5473C-529B-44AD-A600-FED7AF37EA5D}"/>
                </a:ext>
              </a:extLst>
            </p:cNvPr>
            <p:cNvSpPr txBox="1"/>
            <p:nvPr/>
          </p:nvSpPr>
          <p:spPr>
            <a:xfrm>
              <a:off x="4407139" y="4632355"/>
              <a:ext cx="3114878" cy="251607"/>
            </a:xfrm>
            <a:prstGeom prst="rect">
              <a:avLst/>
            </a:prstGeom>
            <a:noFill/>
          </p:spPr>
          <p:txBody>
            <a:bodyPr wrap="square" rtlCol="0">
              <a:spAutoFit/>
            </a:bodyPr>
            <a:lstStyle/>
            <a:p>
              <a:r>
                <a:rPr lang="en-US" altLang="zh-CN" sz="1035" dirty="0">
                  <a:latin typeface="黑体" panose="02010609060101010101" pitchFamily="49" charset="-122"/>
                  <a:ea typeface="黑体" panose="02010609060101010101" pitchFamily="49" charset="-122"/>
                </a:rPr>
                <a:t>RF on.            Sextupole on</a:t>
              </a:r>
              <a:endParaRPr lang="zh-CN" altLang="en-US" sz="1035" dirty="0">
                <a:latin typeface="黑体" panose="02010609060101010101" pitchFamily="49" charset="-122"/>
                <a:ea typeface="黑体" panose="02010609060101010101" pitchFamily="49" charset="-122"/>
              </a:endParaRPr>
            </a:p>
          </p:txBody>
        </p:sp>
        <p:sp>
          <p:nvSpPr>
            <p:cNvPr id="15" name="文本框 14">
              <a:extLst>
                <a:ext uri="{FF2B5EF4-FFF2-40B4-BE49-F238E27FC236}">
                  <a16:creationId xmlns:a16="http://schemas.microsoft.com/office/drawing/2014/main" id="{ECA7528A-1E1B-4AAA-A4B8-6510363D5F45}"/>
                </a:ext>
              </a:extLst>
            </p:cNvPr>
            <p:cNvSpPr txBox="1"/>
            <p:nvPr/>
          </p:nvSpPr>
          <p:spPr>
            <a:xfrm>
              <a:off x="1603640" y="3583053"/>
              <a:ext cx="2472281" cy="953616"/>
            </a:xfrm>
            <a:prstGeom prst="rect">
              <a:avLst/>
            </a:prstGeom>
            <a:noFill/>
          </p:spPr>
          <p:txBody>
            <a:bodyPr wrap="square" rtlCol="0">
              <a:spAutoFit/>
            </a:bodyPr>
            <a:lstStyle/>
            <a:p>
              <a:r>
                <a:rPr lang="en-US" altLang="zh-CN" sz="1035" dirty="0">
                  <a:latin typeface="黑体" panose="02010609060101010101" pitchFamily="49" charset="-122"/>
                  <a:ea typeface="黑体" panose="02010609060101010101" pitchFamily="49" charset="-122"/>
                </a:rPr>
                <a:t>Multi-trajectory correction</a:t>
              </a:r>
              <a:endParaRPr lang="zh-CN" altLang="en-US" sz="1035" dirty="0">
                <a:latin typeface="黑体" panose="02010609060101010101" pitchFamily="49" charset="-122"/>
                <a:ea typeface="黑体" panose="02010609060101010101" pitchFamily="49" charset="-122"/>
              </a:endParaRPr>
            </a:p>
          </p:txBody>
        </p:sp>
        <p:pic>
          <p:nvPicPr>
            <p:cNvPr id="16" name="内容占位符 19">
              <a:extLst>
                <a:ext uri="{FF2B5EF4-FFF2-40B4-BE49-F238E27FC236}">
                  <a16:creationId xmlns:a16="http://schemas.microsoft.com/office/drawing/2014/main" id="{96B76CB3-B775-4501-978A-9D644E869D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6746" y="2345100"/>
              <a:ext cx="2166050" cy="1380801"/>
            </a:xfrm>
            <a:prstGeom prst="rect">
              <a:avLst/>
            </a:prstGeom>
          </p:spPr>
        </p:pic>
        <p:cxnSp>
          <p:nvCxnSpPr>
            <p:cNvPr id="17" name="直接箭头连接符 16">
              <a:extLst>
                <a:ext uri="{FF2B5EF4-FFF2-40B4-BE49-F238E27FC236}">
                  <a16:creationId xmlns:a16="http://schemas.microsoft.com/office/drawing/2014/main" id="{87AE5B6C-813F-4733-BB5E-5075AF52FAA1}"/>
                </a:ext>
              </a:extLst>
            </p:cNvPr>
            <p:cNvCxnSpPr>
              <a:cxnSpLocks/>
            </p:cNvCxnSpPr>
            <p:nvPr/>
          </p:nvCxnSpPr>
          <p:spPr>
            <a:xfrm flipH="1">
              <a:off x="4379851" y="2961156"/>
              <a:ext cx="2831319" cy="14899"/>
            </a:xfrm>
            <a:prstGeom prst="straightConnector1">
              <a:avLst/>
            </a:prstGeom>
            <a:ln w="63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2C3024B8-F61B-46B8-9C72-64924D5331D9}"/>
                </a:ext>
              </a:extLst>
            </p:cNvPr>
            <p:cNvSpPr txBox="1"/>
            <p:nvPr/>
          </p:nvSpPr>
          <p:spPr>
            <a:xfrm>
              <a:off x="5093860" y="2968606"/>
              <a:ext cx="1451987" cy="251607"/>
            </a:xfrm>
            <a:prstGeom prst="rect">
              <a:avLst/>
            </a:prstGeom>
            <a:noFill/>
          </p:spPr>
          <p:txBody>
            <a:bodyPr wrap="square" rtlCol="0">
              <a:spAutoFit/>
            </a:bodyPr>
            <a:lstStyle/>
            <a:p>
              <a:r>
                <a:rPr lang="el-GR" altLang="zh-CN" sz="1035" dirty="0">
                  <a:latin typeface="+mj-lt"/>
                  <a:ea typeface="黑体" panose="02010609060101010101" pitchFamily="49" charset="-122"/>
                </a:rPr>
                <a:t>Δ</a:t>
              </a:r>
              <a:r>
                <a:rPr lang="en-US" altLang="zh-CN" sz="1035" dirty="0">
                  <a:latin typeface="+mj-lt"/>
                  <a:ea typeface="黑体" panose="02010609060101010101" pitchFamily="49" charset="-122"/>
                </a:rPr>
                <a:t>Frequency~200 Hz</a:t>
              </a:r>
              <a:endParaRPr lang="zh-CN" altLang="en-US" sz="1035" dirty="0">
                <a:latin typeface="+mj-lt"/>
                <a:ea typeface="黑体" panose="02010609060101010101" pitchFamily="49" charset="-122"/>
              </a:endParaRPr>
            </a:p>
          </p:txBody>
        </p:sp>
        <p:sp>
          <p:nvSpPr>
            <p:cNvPr id="19" name="椭圆 18">
              <a:extLst>
                <a:ext uri="{FF2B5EF4-FFF2-40B4-BE49-F238E27FC236}">
                  <a16:creationId xmlns:a16="http://schemas.microsoft.com/office/drawing/2014/main" id="{486DA7BD-E061-43D5-BEBF-BDE9C4EC159F}"/>
                </a:ext>
              </a:extLst>
            </p:cNvPr>
            <p:cNvSpPr/>
            <p:nvPr/>
          </p:nvSpPr>
          <p:spPr>
            <a:xfrm>
              <a:off x="3653803" y="2549467"/>
              <a:ext cx="528230" cy="972068"/>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2"/>
            </a:p>
          </p:txBody>
        </p:sp>
        <p:sp>
          <p:nvSpPr>
            <p:cNvPr id="20" name="椭圆 19">
              <a:extLst>
                <a:ext uri="{FF2B5EF4-FFF2-40B4-BE49-F238E27FC236}">
                  <a16:creationId xmlns:a16="http://schemas.microsoft.com/office/drawing/2014/main" id="{AE1CFC88-94A4-4442-9DF9-22A1CB56982C}"/>
                </a:ext>
              </a:extLst>
            </p:cNvPr>
            <p:cNvSpPr/>
            <p:nvPr/>
          </p:nvSpPr>
          <p:spPr>
            <a:xfrm rot="1378451">
              <a:off x="7214180" y="2496774"/>
              <a:ext cx="518508" cy="1132825"/>
            </a:xfrm>
            <a:prstGeom prst="ellipse">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2"/>
            </a:p>
          </p:txBody>
        </p:sp>
      </p:grpSp>
      <p:pic>
        <p:nvPicPr>
          <p:cNvPr id="22" name="图片 21">
            <a:extLst>
              <a:ext uri="{FF2B5EF4-FFF2-40B4-BE49-F238E27FC236}">
                <a16:creationId xmlns:a16="http://schemas.microsoft.com/office/drawing/2014/main" id="{99D82D48-E1E1-4399-98B7-CBC688FB5CFF}"/>
              </a:ext>
            </a:extLst>
          </p:cNvPr>
          <p:cNvPicPr>
            <a:picLocks noChangeAspect="1"/>
          </p:cNvPicPr>
          <p:nvPr/>
        </p:nvPicPr>
        <p:blipFill rotWithShape="1">
          <a:blip r:embed="rId5"/>
          <a:srcRect l="24505" r="29336" b="44553"/>
          <a:stretch/>
        </p:blipFill>
        <p:spPr>
          <a:xfrm>
            <a:off x="6300597" y="4991290"/>
            <a:ext cx="2026230" cy="1823525"/>
          </a:xfrm>
          <a:prstGeom prst="rect">
            <a:avLst/>
          </a:prstGeom>
        </p:spPr>
      </p:pic>
    </p:spTree>
    <p:extLst>
      <p:ext uri="{BB962C8B-B14F-4D97-AF65-F5344CB8AC3E}">
        <p14:creationId xmlns:p14="http://schemas.microsoft.com/office/powerpoint/2010/main" val="263062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1B53BF-31BF-4FAD-BA6B-E60B2E88C73E}"/>
              </a:ext>
            </a:extLst>
          </p:cNvPr>
          <p:cNvSpPr>
            <a:spLocks noGrp="1"/>
          </p:cNvSpPr>
          <p:nvPr>
            <p:ph type="title"/>
          </p:nvPr>
        </p:nvSpPr>
        <p:spPr/>
        <p:txBody>
          <a:bodyPr/>
          <a:lstStyle/>
          <a:p>
            <a:r>
              <a:rPr lang="en-US" altLang="zh-CN" sz="3200" dirty="0"/>
              <a:t>Phase 2: Current increased to ~40 mA.</a:t>
            </a:r>
            <a:r>
              <a:rPr lang="en-US" altLang="zh-CN" sz="1400" dirty="0"/>
              <a:t>(</a:t>
            </a:r>
            <a:r>
              <a:rPr lang="en-US" altLang="zh-CN" sz="1969" dirty="0"/>
              <a:t>9.12-9.26)</a:t>
            </a:r>
            <a:endParaRPr lang="zh-CN" altLang="en-US" sz="1969" dirty="0"/>
          </a:p>
        </p:txBody>
      </p:sp>
      <p:pic>
        <p:nvPicPr>
          <p:cNvPr id="102"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2729" r="509"/>
          <a:stretch/>
        </p:blipFill>
        <p:spPr bwMode="auto">
          <a:xfrm>
            <a:off x="807015" y="1850094"/>
            <a:ext cx="7330691" cy="356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本框 3"/>
          <p:cNvSpPr txBox="1"/>
          <p:nvPr/>
        </p:nvSpPr>
        <p:spPr>
          <a:xfrm>
            <a:off x="494123" y="1435525"/>
            <a:ext cx="6128177" cy="367028"/>
          </a:xfrm>
          <a:prstGeom prst="rect">
            <a:avLst/>
          </a:prstGeom>
          <a:noFill/>
        </p:spPr>
        <p:txBody>
          <a:bodyPr wrap="square" lIns="89154" tIns="44579" rIns="89154" bIns="44579" rtlCol="0">
            <a:spAutoFit/>
          </a:bodyPr>
          <a:lstStyle/>
          <a:p>
            <a:r>
              <a:rPr lang="en-US" dirty="0"/>
              <a:t>R20 vacuum chamber replaced to address vacuum limitations.</a:t>
            </a:r>
          </a:p>
        </p:txBody>
      </p:sp>
      <p:sp>
        <p:nvSpPr>
          <p:cNvPr id="107" name="文本框 106"/>
          <p:cNvSpPr txBox="1"/>
          <p:nvPr/>
        </p:nvSpPr>
        <p:spPr>
          <a:xfrm>
            <a:off x="1227642" y="2977407"/>
            <a:ext cx="5482631" cy="367028"/>
          </a:xfrm>
          <a:prstGeom prst="rect">
            <a:avLst/>
          </a:prstGeom>
          <a:noFill/>
        </p:spPr>
        <p:txBody>
          <a:bodyPr wrap="square" lIns="89154" tIns="44579" rIns="89154" bIns="44579" rtlCol="0">
            <a:spAutoFit/>
          </a:bodyPr>
          <a:lstStyle/>
          <a:p>
            <a:r>
              <a:rPr lang="en-US" dirty="0"/>
              <a:t>Injection kicker replaced to resolve current limitations.</a:t>
            </a:r>
          </a:p>
        </p:txBody>
      </p:sp>
      <p:cxnSp>
        <p:nvCxnSpPr>
          <p:cNvPr id="17" name="直接连接符 16">
            <a:extLst>
              <a:ext uri="{FF2B5EF4-FFF2-40B4-BE49-F238E27FC236}">
                <a16:creationId xmlns:a16="http://schemas.microsoft.com/office/drawing/2014/main" id="{113E1D44-5C80-4BBD-B041-CD80611B8A48}"/>
              </a:ext>
            </a:extLst>
          </p:cNvPr>
          <p:cNvCxnSpPr>
            <a:cxnSpLocks/>
          </p:cNvCxnSpPr>
          <p:nvPr/>
        </p:nvCxnSpPr>
        <p:spPr>
          <a:xfrm flipH="1">
            <a:off x="2257960" y="1802553"/>
            <a:ext cx="13237" cy="1174854"/>
          </a:xfrm>
          <a:prstGeom prst="line">
            <a:avLst/>
          </a:prstGeom>
          <a:ln w="63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113E1D44-5C80-4BBD-B041-CD80611B8A48}"/>
              </a:ext>
            </a:extLst>
          </p:cNvPr>
          <p:cNvCxnSpPr>
            <a:cxnSpLocks/>
          </p:cNvCxnSpPr>
          <p:nvPr/>
        </p:nvCxnSpPr>
        <p:spPr>
          <a:xfrm flipH="1">
            <a:off x="2271197" y="3310333"/>
            <a:ext cx="13239" cy="1725587"/>
          </a:xfrm>
          <a:prstGeom prst="line">
            <a:avLst/>
          </a:prstGeom>
          <a:ln w="6350">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2525948" y="3089272"/>
            <a:ext cx="4156819" cy="153952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6794305" y="3331233"/>
            <a:ext cx="1320020" cy="972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697481" y="3034764"/>
            <a:ext cx="2112694" cy="305472"/>
          </a:xfrm>
          <a:prstGeom prst="rect">
            <a:avLst/>
          </a:prstGeom>
        </p:spPr>
        <p:txBody>
          <a:bodyPr wrap="none" lIns="89154" tIns="44579" rIns="89154" bIns="44579">
            <a:spAutoFit/>
          </a:bodyPr>
          <a:lstStyle/>
          <a:p>
            <a:r>
              <a:rPr lang="en-US" sz="1400" dirty="0"/>
              <a:t>Beam cleaning performed.</a:t>
            </a:r>
          </a:p>
        </p:txBody>
      </p:sp>
      <p:sp>
        <p:nvSpPr>
          <p:cNvPr id="13" name="椭圆 12"/>
          <p:cNvSpPr/>
          <p:nvPr/>
        </p:nvSpPr>
        <p:spPr>
          <a:xfrm>
            <a:off x="7268838" y="5086781"/>
            <a:ext cx="73334" cy="73896"/>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9154" tIns="44579" rIns="89154" bIns="44579" rtlCol="0" anchor="ctr"/>
          <a:lstStyle/>
          <a:p>
            <a:pPr algn="ctr" defTabSz="675563"/>
            <a:endParaRPr lang="zh-CN" altLang="en-US" sz="1281">
              <a:solidFill>
                <a:srgbClr val="FFFFFF"/>
              </a:solidFill>
            </a:endParaRPr>
          </a:p>
        </p:txBody>
      </p:sp>
      <p:cxnSp>
        <p:nvCxnSpPr>
          <p:cNvPr id="14" name="直接箭头连接符 13"/>
          <p:cNvCxnSpPr/>
          <p:nvPr/>
        </p:nvCxnSpPr>
        <p:spPr>
          <a:xfrm>
            <a:off x="7341122" y="5123727"/>
            <a:ext cx="726088"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7"/>
          <p:cNvSpPr txBox="1"/>
          <p:nvPr/>
        </p:nvSpPr>
        <p:spPr>
          <a:xfrm>
            <a:off x="7268839" y="4651335"/>
            <a:ext cx="1257302" cy="256869"/>
          </a:xfrm>
          <a:prstGeom prst="rect">
            <a:avLst/>
          </a:prstGeom>
          <a:solidFill>
            <a:srgbClr val="002060"/>
          </a:solidFill>
        </p:spPr>
        <p:txBody>
          <a:bodyPr wrap="square" lIns="89154" tIns="44579" rIns="89154" bIns="44579" rtlCol="0">
            <a:spAutoFit/>
          </a:bodyPr>
          <a:lstStyle/>
          <a:p>
            <a:pPr defTabSz="675563"/>
            <a:r>
              <a:rPr lang="en-US" altLang="zh-CN" sz="1084" dirty="0">
                <a:solidFill>
                  <a:srgbClr val="FFFFFF"/>
                </a:solidFill>
              </a:rPr>
              <a:t>9-23 SR from Bend</a:t>
            </a:r>
            <a:endParaRPr lang="zh-CN" altLang="en-US" sz="1084" dirty="0">
              <a:solidFill>
                <a:srgbClr val="FFFFFF"/>
              </a:solidFill>
            </a:endParaRPr>
          </a:p>
        </p:txBody>
      </p:sp>
      <p:sp>
        <p:nvSpPr>
          <p:cNvPr id="6" name="矩形 5">
            <a:extLst>
              <a:ext uri="{FF2B5EF4-FFF2-40B4-BE49-F238E27FC236}">
                <a16:creationId xmlns:a16="http://schemas.microsoft.com/office/drawing/2014/main" id="{32EB259E-1DF4-465A-B258-71EB42839C28}"/>
              </a:ext>
            </a:extLst>
          </p:cNvPr>
          <p:cNvSpPr/>
          <p:nvPr/>
        </p:nvSpPr>
        <p:spPr>
          <a:xfrm>
            <a:off x="684378" y="5478661"/>
            <a:ext cx="5182547" cy="646331"/>
          </a:xfrm>
          <a:prstGeom prst="rect">
            <a:avLst/>
          </a:prstGeom>
        </p:spPr>
        <p:txBody>
          <a:bodyPr wrap="square">
            <a:spAutoFit/>
          </a:bodyPr>
          <a:lstStyle/>
          <a:p>
            <a:r>
              <a:rPr lang="en-US" dirty="0">
                <a:latin typeface="Inter"/>
              </a:rPr>
              <a:t>Shutdown #2:</a:t>
            </a:r>
            <a:br>
              <a:rPr lang="en-US" dirty="0"/>
            </a:br>
            <a:r>
              <a:rPr lang="en-US" dirty="0">
                <a:solidFill>
                  <a:srgbClr val="000000"/>
                </a:solidFill>
                <a:latin typeface="Inter"/>
              </a:rPr>
              <a:t>Replace ID21/42/46 vacuum chambers.</a:t>
            </a:r>
            <a:endParaRPr lang="en-US" b="0" i="0" dirty="0">
              <a:solidFill>
                <a:srgbClr val="000000"/>
              </a:solidFill>
              <a:effectLst/>
              <a:latin typeface="Inter"/>
            </a:endParaRPr>
          </a:p>
        </p:txBody>
      </p:sp>
      <p:pic>
        <p:nvPicPr>
          <p:cNvPr id="18" name="图片 17">
            <a:extLst>
              <a:ext uri="{FF2B5EF4-FFF2-40B4-BE49-F238E27FC236}">
                <a16:creationId xmlns:a16="http://schemas.microsoft.com/office/drawing/2014/main" id="{C18C4189-8DDC-4333-A3BC-24F16D4F3C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242" y="5378406"/>
            <a:ext cx="908483" cy="891655"/>
          </a:xfrm>
          <a:prstGeom prst="rect">
            <a:avLst/>
          </a:prstGeom>
        </p:spPr>
      </p:pic>
      <p:sp>
        <p:nvSpPr>
          <p:cNvPr id="19" name="矩形 18">
            <a:extLst>
              <a:ext uri="{FF2B5EF4-FFF2-40B4-BE49-F238E27FC236}">
                <a16:creationId xmlns:a16="http://schemas.microsoft.com/office/drawing/2014/main" id="{4C9209F4-E1A8-4E1E-A9D8-BAB1B339E98B}"/>
              </a:ext>
            </a:extLst>
          </p:cNvPr>
          <p:cNvSpPr/>
          <p:nvPr/>
        </p:nvSpPr>
        <p:spPr>
          <a:xfrm>
            <a:off x="6575970" y="6270061"/>
            <a:ext cx="1821025" cy="5141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Monochromatic light near the focal point</a:t>
            </a:r>
            <a:br>
              <a:rPr lang="en-US" altLang="zh-CN" sz="1050" dirty="0"/>
            </a:br>
            <a:r>
              <a:rPr lang="en-US" altLang="zh-CN" sz="1350" dirty="0"/>
              <a:t>Experimental station</a:t>
            </a:r>
            <a:endParaRPr lang="zh-CN" altLang="en-US" sz="1008" dirty="0"/>
          </a:p>
        </p:txBody>
      </p:sp>
    </p:spTree>
    <p:extLst>
      <p:ext uri="{BB962C8B-B14F-4D97-AF65-F5344CB8AC3E}">
        <p14:creationId xmlns:p14="http://schemas.microsoft.com/office/powerpoint/2010/main" val="3641727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85217" y="1789507"/>
            <a:ext cx="8039241" cy="3550888"/>
          </a:xfrm>
        </p:spPr>
        <p:txBody>
          <a:bodyPr/>
          <a:lstStyle/>
          <a:p>
            <a:endParaRPr lang="zh-CN" altLang="en-US"/>
          </a:p>
        </p:txBody>
      </p:sp>
      <p:sp>
        <p:nvSpPr>
          <p:cNvPr id="3" name="标题 2"/>
          <p:cNvSpPr>
            <a:spLocks noGrp="1"/>
          </p:cNvSpPr>
          <p:nvPr>
            <p:ph type="title"/>
          </p:nvPr>
        </p:nvSpPr>
        <p:spPr>
          <a:xfrm>
            <a:off x="517447" y="785419"/>
            <a:ext cx="8297013" cy="490394"/>
          </a:xfrm>
        </p:spPr>
        <p:txBody>
          <a:bodyPr>
            <a:normAutofit fontScale="90000"/>
          </a:bodyPr>
          <a:lstStyle/>
          <a:p>
            <a:r>
              <a:rPr lang="en-US" altLang="zh-CN" sz="3600" dirty="0">
                <a:solidFill>
                  <a:schemeClr val="tx1"/>
                </a:solidFill>
              </a:rPr>
              <a:t>Phase 3</a:t>
            </a:r>
            <a:r>
              <a:rPr lang="en-US" altLang="zh-CN" sz="3600" dirty="0"/>
              <a:t>:</a:t>
            </a:r>
            <a:r>
              <a:rPr lang="zh-CN" altLang="en-US" sz="3600" dirty="0"/>
              <a:t> </a:t>
            </a:r>
            <a:r>
              <a:rPr lang="en-US" sz="3600" dirty="0"/>
              <a:t>First light, beamline experiments.</a:t>
            </a:r>
            <a:r>
              <a:rPr lang="zh-CN" altLang="en-US" sz="3600" dirty="0">
                <a:solidFill>
                  <a:schemeClr val="tx1"/>
                </a:solidFill>
              </a:rPr>
              <a:t> </a:t>
            </a:r>
            <a:r>
              <a:rPr lang="en-US" altLang="zh-CN" sz="1969" dirty="0"/>
              <a:t>(10.5-11.1)</a:t>
            </a:r>
            <a:endParaRPr lang="zh-CN" altLang="en-US" sz="1969" dirty="0"/>
          </a:p>
        </p:txBody>
      </p:sp>
      <p:sp>
        <p:nvSpPr>
          <p:cNvPr id="4" name="内容占位符 2"/>
          <p:cNvSpPr txBox="1">
            <a:spLocks/>
          </p:cNvSpPr>
          <p:nvPr/>
        </p:nvSpPr>
        <p:spPr>
          <a:xfrm>
            <a:off x="517447" y="1771904"/>
            <a:ext cx="8109107" cy="3344772"/>
          </a:xfrm>
          <a:prstGeom prst="rect">
            <a:avLst/>
          </a:prstGeom>
        </p:spPr>
        <p:txBody>
          <a:bodyPr vert="horz" lIns="90102" tIns="45050" rIns="90102" bIns="4505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zh-CN" altLang="en-US" sz="3153" dirty="0">
              <a:solidFill>
                <a:sysClr val="windowText" lastClr="000000"/>
              </a:solidFill>
              <a:ea typeface="宋体"/>
            </a:endParaRPr>
          </a:p>
        </p:txBody>
      </p:sp>
      <p:pic>
        <p:nvPicPr>
          <p:cNvPr id="5" name="Picture 2" descr="https://logbook.ihep.ac.cn/files/20241030/bde19a59-7381-4afb-9e11-80d5bbe1e9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518" y="1633394"/>
            <a:ext cx="8126844" cy="37191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a:xfrm flipV="1">
            <a:off x="2443389" y="1966991"/>
            <a:ext cx="0" cy="3143136"/>
          </a:xfrm>
          <a:prstGeom prst="line">
            <a:avLst/>
          </a:prstGeom>
          <a:noFill/>
          <a:ln w="34925" cap="flat" cmpd="sng" algn="ctr">
            <a:solidFill>
              <a:sysClr val="windowText" lastClr="000000"/>
            </a:solidFill>
            <a:prstDash val="dash"/>
            <a:tailEnd type="none"/>
          </a:ln>
          <a:effectLst/>
        </p:spPr>
      </p:cxnSp>
      <p:sp>
        <p:nvSpPr>
          <p:cNvPr id="7" name="TextBox 6"/>
          <p:cNvSpPr txBox="1"/>
          <p:nvPr/>
        </p:nvSpPr>
        <p:spPr>
          <a:xfrm>
            <a:off x="1331234" y="1346674"/>
            <a:ext cx="1064305" cy="523220"/>
          </a:xfrm>
          <a:prstGeom prst="rect">
            <a:avLst/>
          </a:prstGeom>
          <a:noFill/>
        </p:spPr>
        <p:txBody>
          <a:bodyPr wrap="square" rtlCol="0">
            <a:spAutoFit/>
          </a:bodyPr>
          <a:lstStyle/>
          <a:p>
            <a:r>
              <a:rPr lang="en-US" sz="1400" dirty="0"/>
              <a:t>Accelerator recovery</a:t>
            </a:r>
            <a:endParaRPr lang="zh-CN" altLang="en-US" sz="1050" dirty="0">
              <a:solidFill>
                <a:prstClr val="black"/>
              </a:solidFill>
              <a:latin typeface="微软雅黑" panose="020B0503020204020204" pitchFamily="34" charset="-122"/>
            </a:endParaRPr>
          </a:p>
        </p:txBody>
      </p:sp>
      <p:cxnSp>
        <p:nvCxnSpPr>
          <p:cNvPr id="8" name="直接连接符 7"/>
          <p:cNvCxnSpPr/>
          <p:nvPr/>
        </p:nvCxnSpPr>
        <p:spPr>
          <a:xfrm flipV="1">
            <a:off x="4359139" y="1968884"/>
            <a:ext cx="0" cy="3143136"/>
          </a:xfrm>
          <a:prstGeom prst="line">
            <a:avLst/>
          </a:prstGeom>
          <a:noFill/>
          <a:ln w="34925" cap="flat" cmpd="sng" algn="ctr">
            <a:solidFill>
              <a:sysClr val="windowText" lastClr="000000"/>
            </a:solidFill>
            <a:prstDash val="dash"/>
            <a:tailEnd type="none"/>
          </a:ln>
          <a:effectLst/>
        </p:spPr>
      </p:cxnSp>
      <p:sp>
        <p:nvSpPr>
          <p:cNvPr id="9" name="TextBox 8"/>
          <p:cNvSpPr txBox="1"/>
          <p:nvPr/>
        </p:nvSpPr>
        <p:spPr>
          <a:xfrm>
            <a:off x="2419464" y="1346674"/>
            <a:ext cx="1915750" cy="523220"/>
          </a:xfrm>
          <a:prstGeom prst="rect">
            <a:avLst/>
          </a:prstGeom>
          <a:noFill/>
        </p:spPr>
        <p:txBody>
          <a:bodyPr wrap="square" rtlCol="0">
            <a:spAutoFit/>
          </a:bodyPr>
          <a:lstStyle/>
          <a:p>
            <a:r>
              <a:rPr lang="en-US" sz="1400" dirty="0"/>
              <a:t>B7 beamline tuning</a:t>
            </a:r>
          </a:p>
          <a:p>
            <a:r>
              <a:rPr lang="en-US" sz="1400" dirty="0"/>
              <a:t>(low </a:t>
            </a:r>
            <a:r>
              <a:rPr lang="en-US" sz="1400" dirty="0" err="1"/>
              <a:t>corrent</a:t>
            </a:r>
            <a:r>
              <a:rPr lang="en-US" sz="1400" dirty="0"/>
              <a:t>)</a:t>
            </a:r>
          </a:p>
        </p:txBody>
      </p:sp>
      <p:sp>
        <p:nvSpPr>
          <p:cNvPr id="10" name="TextBox 9"/>
          <p:cNvSpPr txBox="1"/>
          <p:nvPr/>
        </p:nvSpPr>
        <p:spPr>
          <a:xfrm>
            <a:off x="4359139" y="1454396"/>
            <a:ext cx="1631936" cy="307777"/>
          </a:xfrm>
          <a:prstGeom prst="rect">
            <a:avLst/>
          </a:prstGeom>
          <a:noFill/>
        </p:spPr>
        <p:txBody>
          <a:bodyPr wrap="square" rtlCol="0">
            <a:spAutoFit/>
          </a:bodyPr>
          <a:lstStyle/>
          <a:p>
            <a:r>
              <a:rPr lang="en-US" sz="1400" dirty="0"/>
              <a:t>Accelerator tuning </a:t>
            </a:r>
            <a:endParaRPr lang="zh-CN" altLang="en-US" sz="1400" dirty="0"/>
          </a:p>
        </p:txBody>
      </p:sp>
      <p:cxnSp>
        <p:nvCxnSpPr>
          <p:cNvPr id="11" name="直接连接符 10"/>
          <p:cNvCxnSpPr/>
          <p:nvPr/>
        </p:nvCxnSpPr>
        <p:spPr>
          <a:xfrm flipV="1">
            <a:off x="7268241" y="1966990"/>
            <a:ext cx="0" cy="3143136"/>
          </a:xfrm>
          <a:prstGeom prst="line">
            <a:avLst/>
          </a:prstGeom>
          <a:noFill/>
          <a:ln w="34925" cap="flat" cmpd="sng" algn="ctr">
            <a:solidFill>
              <a:sysClr val="windowText" lastClr="000000"/>
            </a:solidFill>
            <a:prstDash val="dash"/>
            <a:tailEnd type="none"/>
          </a:ln>
          <a:effectLst/>
        </p:spPr>
      </p:cxnSp>
      <p:cxnSp>
        <p:nvCxnSpPr>
          <p:cNvPr id="12" name="直接连接符 11"/>
          <p:cNvCxnSpPr/>
          <p:nvPr/>
        </p:nvCxnSpPr>
        <p:spPr>
          <a:xfrm flipV="1">
            <a:off x="6842519" y="1974714"/>
            <a:ext cx="0" cy="3143136"/>
          </a:xfrm>
          <a:prstGeom prst="line">
            <a:avLst/>
          </a:prstGeom>
          <a:noFill/>
          <a:ln w="34925" cap="flat" cmpd="sng" algn="ctr">
            <a:solidFill>
              <a:sysClr val="windowText" lastClr="000000"/>
            </a:solidFill>
            <a:prstDash val="dash"/>
            <a:tailEnd type="none"/>
          </a:ln>
          <a:effectLst/>
        </p:spPr>
      </p:cxnSp>
      <p:sp>
        <p:nvSpPr>
          <p:cNvPr id="13" name="TextBox 12"/>
          <p:cNvSpPr txBox="1"/>
          <p:nvPr/>
        </p:nvSpPr>
        <p:spPr>
          <a:xfrm>
            <a:off x="6586207" y="1346674"/>
            <a:ext cx="1631936" cy="523220"/>
          </a:xfrm>
          <a:prstGeom prst="rect">
            <a:avLst/>
          </a:prstGeom>
          <a:noFill/>
        </p:spPr>
        <p:txBody>
          <a:bodyPr wrap="square" rtlCol="0">
            <a:spAutoFit/>
          </a:bodyPr>
          <a:lstStyle/>
          <a:p>
            <a:r>
              <a:rPr lang="en-US" sz="1400" dirty="0"/>
              <a:t>B7 optimization</a:t>
            </a:r>
          </a:p>
          <a:p>
            <a:r>
              <a:rPr lang="en-US" sz="1400" dirty="0"/>
              <a:t>(high </a:t>
            </a:r>
            <a:r>
              <a:rPr lang="en-US" sz="1400" dirty="0" err="1"/>
              <a:t>corrent</a:t>
            </a:r>
            <a:r>
              <a:rPr lang="en-US" sz="1400" dirty="0"/>
              <a:t>)</a:t>
            </a:r>
          </a:p>
        </p:txBody>
      </p:sp>
      <p:cxnSp>
        <p:nvCxnSpPr>
          <p:cNvPr id="14" name="直接连接符 13"/>
          <p:cNvCxnSpPr/>
          <p:nvPr/>
        </p:nvCxnSpPr>
        <p:spPr>
          <a:xfrm flipV="1">
            <a:off x="5920121" y="1974714"/>
            <a:ext cx="0" cy="3143136"/>
          </a:xfrm>
          <a:prstGeom prst="line">
            <a:avLst/>
          </a:prstGeom>
          <a:noFill/>
          <a:ln w="34925" cap="flat" cmpd="sng" algn="ctr">
            <a:solidFill>
              <a:sysClr val="windowText" lastClr="000000"/>
            </a:solidFill>
            <a:prstDash val="dash"/>
            <a:tailEnd type="none"/>
          </a:ln>
          <a:effectLst/>
        </p:spPr>
      </p:cxnSp>
      <p:cxnSp>
        <p:nvCxnSpPr>
          <p:cNvPr id="15" name="直接连接符 14"/>
          <p:cNvCxnSpPr/>
          <p:nvPr/>
        </p:nvCxnSpPr>
        <p:spPr>
          <a:xfrm flipV="1">
            <a:off x="7906824" y="1988162"/>
            <a:ext cx="0" cy="3143136"/>
          </a:xfrm>
          <a:prstGeom prst="line">
            <a:avLst/>
          </a:prstGeom>
          <a:noFill/>
          <a:ln w="34925" cap="flat" cmpd="sng" algn="ctr">
            <a:solidFill>
              <a:sysClr val="windowText" lastClr="000000"/>
            </a:solidFill>
            <a:prstDash val="dash"/>
            <a:tailEnd type="none"/>
          </a:ln>
          <a:effectLst/>
        </p:spPr>
      </p:cxnSp>
      <p:cxnSp>
        <p:nvCxnSpPr>
          <p:cNvPr id="16" name="直接连接符 15"/>
          <p:cNvCxnSpPr/>
          <p:nvPr/>
        </p:nvCxnSpPr>
        <p:spPr>
          <a:xfrm flipV="1">
            <a:off x="8403500" y="1966989"/>
            <a:ext cx="0" cy="3143136"/>
          </a:xfrm>
          <a:prstGeom prst="line">
            <a:avLst/>
          </a:prstGeom>
          <a:noFill/>
          <a:ln w="34925" cap="flat" cmpd="sng" algn="ctr">
            <a:solidFill>
              <a:sysClr val="windowText" lastClr="000000"/>
            </a:solidFill>
            <a:prstDash val="dash"/>
            <a:tailEnd type="none"/>
          </a:ln>
          <a:effectLst/>
        </p:spPr>
      </p:cxnSp>
      <p:sp>
        <p:nvSpPr>
          <p:cNvPr id="17" name="TextBox 16"/>
          <p:cNvSpPr txBox="1"/>
          <p:nvPr/>
        </p:nvSpPr>
        <p:spPr>
          <a:xfrm>
            <a:off x="6682541" y="5330997"/>
            <a:ext cx="1971941" cy="307777"/>
          </a:xfrm>
          <a:prstGeom prst="rect">
            <a:avLst/>
          </a:prstGeom>
          <a:noFill/>
        </p:spPr>
        <p:txBody>
          <a:bodyPr wrap="square" rtlCol="0">
            <a:spAutoFit/>
          </a:bodyPr>
          <a:lstStyle/>
          <a:p>
            <a:r>
              <a:rPr lang="en-US" altLang="zh-CN" sz="1400" dirty="0"/>
              <a:t>Other beamlines tuning</a:t>
            </a:r>
            <a:endParaRPr lang="zh-CN" altLang="en-US" sz="1400" dirty="0"/>
          </a:p>
        </p:txBody>
      </p:sp>
      <p:cxnSp>
        <p:nvCxnSpPr>
          <p:cNvPr id="18" name="直接箭头连接符 17"/>
          <p:cNvCxnSpPr/>
          <p:nvPr/>
        </p:nvCxnSpPr>
        <p:spPr>
          <a:xfrm flipH="1" flipV="1">
            <a:off x="7121332" y="5144744"/>
            <a:ext cx="338895" cy="221292"/>
          </a:xfrm>
          <a:prstGeom prst="straightConnector1">
            <a:avLst/>
          </a:prstGeom>
          <a:noFill/>
          <a:ln w="34925" cap="flat" cmpd="sng" algn="ctr">
            <a:solidFill>
              <a:sysClr val="windowText" lastClr="000000"/>
            </a:solidFill>
            <a:prstDash val="solid"/>
            <a:tailEnd type="arrow"/>
          </a:ln>
          <a:effectLst/>
        </p:spPr>
      </p:cxnSp>
      <p:cxnSp>
        <p:nvCxnSpPr>
          <p:cNvPr id="19" name="直接箭头连接符 18"/>
          <p:cNvCxnSpPr/>
          <p:nvPr/>
        </p:nvCxnSpPr>
        <p:spPr>
          <a:xfrm flipV="1">
            <a:off x="7835870" y="5112019"/>
            <a:ext cx="212861" cy="240569"/>
          </a:xfrm>
          <a:prstGeom prst="straightConnector1">
            <a:avLst/>
          </a:prstGeom>
          <a:noFill/>
          <a:ln w="34925" cap="flat" cmpd="sng" algn="ctr">
            <a:solidFill>
              <a:sysClr val="windowText" lastClr="000000"/>
            </a:solidFill>
            <a:prstDash val="solid"/>
            <a:tailEnd type="arrow"/>
          </a:ln>
          <a:effectLst/>
        </p:spPr>
      </p:cxnSp>
      <p:sp>
        <p:nvSpPr>
          <p:cNvPr id="20" name="矩形 19"/>
          <p:cNvSpPr/>
          <p:nvPr/>
        </p:nvSpPr>
        <p:spPr>
          <a:xfrm>
            <a:off x="5920121" y="1954250"/>
            <a:ext cx="922398" cy="3143134"/>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sp>
        <p:nvSpPr>
          <p:cNvPr id="21" name="矩形 20"/>
          <p:cNvSpPr/>
          <p:nvPr/>
        </p:nvSpPr>
        <p:spPr>
          <a:xfrm>
            <a:off x="7290779" y="1954248"/>
            <a:ext cx="616046" cy="3143134"/>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sp>
        <p:nvSpPr>
          <p:cNvPr id="22" name="矩形 21"/>
          <p:cNvSpPr/>
          <p:nvPr/>
        </p:nvSpPr>
        <p:spPr>
          <a:xfrm>
            <a:off x="8403500" y="1975423"/>
            <a:ext cx="212861" cy="3143134"/>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cxnSp>
        <p:nvCxnSpPr>
          <p:cNvPr id="23" name="直接箭头连接符 22"/>
          <p:cNvCxnSpPr/>
          <p:nvPr/>
        </p:nvCxnSpPr>
        <p:spPr>
          <a:xfrm flipH="1">
            <a:off x="6487751" y="1902482"/>
            <a:ext cx="283814" cy="236018"/>
          </a:xfrm>
          <a:prstGeom prst="straightConnector1">
            <a:avLst/>
          </a:prstGeom>
          <a:noFill/>
          <a:ln w="34925" cap="flat" cmpd="sng" algn="ctr">
            <a:solidFill>
              <a:sysClr val="windowText" lastClr="000000"/>
            </a:solidFill>
            <a:prstDash val="solid"/>
            <a:tailEnd type="arrow"/>
          </a:ln>
          <a:effectLst/>
        </p:spPr>
      </p:cxnSp>
      <p:cxnSp>
        <p:nvCxnSpPr>
          <p:cNvPr id="24" name="直接箭头连接符 23"/>
          <p:cNvCxnSpPr/>
          <p:nvPr/>
        </p:nvCxnSpPr>
        <p:spPr>
          <a:xfrm>
            <a:off x="7205548" y="1848979"/>
            <a:ext cx="393254" cy="360475"/>
          </a:xfrm>
          <a:prstGeom prst="straightConnector1">
            <a:avLst/>
          </a:prstGeom>
          <a:noFill/>
          <a:ln w="34925" cap="flat" cmpd="sng" algn="ctr">
            <a:solidFill>
              <a:sysClr val="windowText" lastClr="000000"/>
            </a:solidFill>
            <a:prstDash val="solid"/>
            <a:tailEnd type="arrow"/>
          </a:ln>
          <a:effectLst/>
        </p:spPr>
      </p:cxnSp>
      <p:cxnSp>
        <p:nvCxnSpPr>
          <p:cNvPr id="25" name="直接箭头连接符 24"/>
          <p:cNvCxnSpPr/>
          <p:nvPr/>
        </p:nvCxnSpPr>
        <p:spPr>
          <a:xfrm>
            <a:off x="7816628" y="1854484"/>
            <a:ext cx="693303" cy="354971"/>
          </a:xfrm>
          <a:prstGeom prst="straightConnector1">
            <a:avLst/>
          </a:prstGeom>
          <a:noFill/>
          <a:ln w="34925" cap="flat" cmpd="sng" algn="ctr">
            <a:solidFill>
              <a:sysClr val="windowText" lastClr="000000"/>
            </a:solidFill>
            <a:prstDash val="solid"/>
            <a:tailEnd type="arrow"/>
          </a:ln>
          <a:effectLst/>
        </p:spPr>
      </p:cxnSp>
      <p:sp>
        <p:nvSpPr>
          <p:cNvPr id="26" name="矩形 25"/>
          <p:cNvSpPr/>
          <p:nvPr/>
        </p:nvSpPr>
        <p:spPr>
          <a:xfrm>
            <a:off x="2443389" y="1954250"/>
            <a:ext cx="1915750" cy="3143134"/>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6915" t="-556" r="10692" b="9100"/>
          <a:stretch/>
        </p:blipFill>
        <p:spPr>
          <a:xfrm>
            <a:off x="3081973" y="2031968"/>
            <a:ext cx="996978" cy="841980"/>
          </a:xfrm>
          <a:prstGeom prst="rect">
            <a:avLst/>
          </a:prstGeom>
        </p:spPr>
      </p:pic>
      <p:cxnSp>
        <p:nvCxnSpPr>
          <p:cNvPr id="29" name="直接箭头连接符 28"/>
          <p:cNvCxnSpPr>
            <a:stCxn id="27" idx="2"/>
          </p:cNvCxnSpPr>
          <p:nvPr/>
        </p:nvCxnSpPr>
        <p:spPr>
          <a:xfrm flipH="1">
            <a:off x="3507695" y="2873948"/>
            <a:ext cx="72766" cy="211300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066996" y="2500111"/>
            <a:ext cx="1209840" cy="365036"/>
          </a:xfrm>
          <a:prstGeom prst="rect">
            <a:avLst/>
          </a:prstGeom>
          <a:noFill/>
        </p:spPr>
        <p:txBody>
          <a:bodyPr wrap="square" rtlCol="0">
            <a:spAutoFit/>
          </a:bodyPr>
          <a:lstStyle/>
          <a:p>
            <a:r>
              <a:rPr lang="en-US" altLang="zh-CN" sz="1772" dirty="0">
                <a:solidFill>
                  <a:schemeClr val="bg1"/>
                </a:solidFill>
                <a:latin typeface="+mj-lt"/>
                <a:ea typeface="黑体" panose="02010609060101010101" pitchFamily="49" charset="-122"/>
              </a:rPr>
              <a:t>First Light </a:t>
            </a:r>
            <a:endParaRPr lang="zh-CN" altLang="en-US" sz="1772" dirty="0">
              <a:solidFill>
                <a:schemeClr val="bg1"/>
              </a:solidFill>
              <a:latin typeface="+mj-lt"/>
              <a:ea typeface="黑体" panose="02010609060101010101" pitchFamily="49" charset="-122"/>
            </a:endParaRPr>
          </a:p>
        </p:txBody>
      </p:sp>
      <p:sp>
        <p:nvSpPr>
          <p:cNvPr id="32" name="矩形 31">
            <a:extLst>
              <a:ext uri="{FF2B5EF4-FFF2-40B4-BE49-F238E27FC236}">
                <a16:creationId xmlns:a16="http://schemas.microsoft.com/office/drawing/2014/main" id="{CD8F017A-0BE1-401B-8678-C720497B2CD1}"/>
              </a:ext>
            </a:extLst>
          </p:cNvPr>
          <p:cNvSpPr/>
          <p:nvPr/>
        </p:nvSpPr>
        <p:spPr>
          <a:xfrm>
            <a:off x="771214" y="5195160"/>
            <a:ext cx="5601181" cy="1477328"/>
          </a:xfrm>
          <a:prstGeom prst="rect">
            <a:avLst/>
          </a:prstGeom>
        </p:spPr>
        <p:txBody>
          <a:bodyPr wrap="square">
            <a:spAutoFit/>
          </a:bodyPr>
          <a:lstStyle/>
          <a:p>
            <a:r>
              <a:rPr lang="en-US" dirty="0"/>
              <a:t>Shutdown #3:</a:t>
            </a:r>
          </a:p>
          <a:p>
            <a:pPr marL="742950" lvl="1" indent="-285750">
              <a:buFont typeface="Arial" panose="020B0604020202020204" pitchFamily="34" charset="0"/>
              <a:buChar char="•"/>
            </a:pPr>
            <a:r>
              <a:rPr lang="en-US" dirty="0"/>
              <a:t>Install ID09 ID;</a:t>
            </a:r>
          </a:p>
          <a:p>
            <a:pPr marL="742950" lvl="1" indent="-285750">
              <a:buFont typeface="Arial" panose="020B0604020202020204" pitchFamily="34" charset="0"/>
              <a:buChar char="•"/>
            </a:pPr>
            <a:r>
              <a:rPr lang="en-US" dirty="0"/>
              <a:t>Replace ID08 and ID30 vacuum chambers;</a:t>
            </a:r>
          </a:p>
          <a:p>
            <a:pPr marL="742950" lvl="1" indent="-285750">
              <a:buFont typeface="Arial" panose="020B0604020202020204" pitchFamily="34" charset="0"/>
              <a:buChar char="•"/>
            </a:pPr>
            <a:r>
              <a:rPr lang="en-US" dirty="0"/>
              <a:t>Install three collimators;</a:t>
            </a:r>
          </a:p>
          <a:p>
            <a:pPr marL="742950" lvl="1" indent="-285750">
              <a:buFont typeface="Arial" panose="020B0604020202020204" pitchFamily="34" charset="0"/>
              <a:buChar char="•"/>
            </a:pPr>
            <a:r>
              <a:rPr lang="en-US" dirty="0"/>
              <a:t>Replace superconducting cavity.</a:t>
            </a:r>
          </a:p>
        </p:txBody>
      </p:sp>
    </p:spTree>
    <p:extLst>
      <p:ext uri="{BB962C8B-B14F-4D97-AF65-F5344CB8AC3E}">
        <p14:creationId xmlns:p14="http://schemas.microsoft.com/office/powerpoint/2010/main" val="157697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96053" y="365126"/>
            <a:ext cx="8344747" cy="1325563"/>
          </a:xfrm>
        </p:spPr>
        <p:txBody>
          <a:bodyPr>
            <a:normAutofit/>
          </a:bodyPr>
          <a:lstStyle/>
          <a:p>
            <a:r>
              <a:rPr lang="en-US" altLang="zh-CN" sz="3200" dirty="0"/>
              <a:t>Phase 4: </a:t>
            </a:r>
            <a:r>
              <a:rPr lang="en-US" sz="3200" dirty="0"/>
              <a:t>Preliminary beam dynamics optimization completed.</a:t>
            </a:r>
            <a:r>
              <a:rPr lang="en-US" altLang="zh-CN" sz="1969" dirty="0"/>
              <a:t>(11.30-1.26)</a:t>
            </a:r>
            <a:endParaRPr lang="zh-CN" altLang="en-US" sz="1969" dirty="0"/>
          </a:p>
        </p:txBody>
      </p:sp>
      <p:pic>
        <p:nvPicPr>
          <p:cNvPr id="4" name="Picture 2" descr="https://logbook.ihep.ac.cn/files/20250121/ce3c5298-eded-4af6-b2fd-a4131de0b48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25" y="2153205"/>
            <a:ext cx="8584445" cy="3183554"/>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683032" y="1773012"/>
            <a:ext cx="4640808" cy="271745"/>
          </a:xfrm>
          <a:prstGeom prst="rect">
            <a:avLst/>
          </a:prstGeom>
          <a:noFill/>
        </p:spPr>
        <p:txBody>
          <a:bodyPr wrap="square" lIns="89154" tIns="44579" rIns="89154" bIns="44579" rtlCol="0">
            <a:spAutoFit/>
          </a:bodyPr>
          <a:lstStyle/>
          <a:p>
            <a:r>
              <a:rPr lang="en-US" sz="1181" b="1" dirty="0">
                <a:latin typeface="+mj-lt"/>
                <a:ea typeface="黑体" panose="02010609060101010101" pitchFamily="49" charset="-122"/>
              </a:rPr>
              <a:t>Verified swap-out injection with high-energy accumulation in the booster.</a:t>
            </a:r>
          </a:p>
        </p:txBody>
      </p:sp>
      <p:pic>
        <p:nvPicPr>
          <p:cNvPr id="6" name="Picture 4">
            <a:extLst>
              <a:ext uri="{FF2B5EF4-FFF2-40B4-BE49-F238E27FC236}">
                <a16:creationId xmlns:a16="http://schemas.microsoft.com/office/drawing/2014/main" id="{6AA54781-F5B3-44CB-98CA-5D4C3123BF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9166"/>
          <a:stretch/>
        </p:blipFill>
        <p:spPr bwMode="auto">
          <a:xfrm>
            <a:off x="2142559" y="2072864"/>
            <a:ext cx="2021860" cy="1129375"/>
          </a:xfrm>
          <a:prstGeom prst="rect">
            <a:avLst/>
          </a:prstGeom>
          <a:noFill/>
          <a:extLst>
            <a:ext uri="{909E8E84-426E-40DD-AFC4-6F175D3DCCD1}">
              <a14:hiddenFill xmlns:a14="http://schemas.microsoft.com/office/drawing/2010/main">
                <a:solidFill>
                  <a:srgbClr val="FFFFFF"/>
                </a:solidFill>
              </a14:hiddenFill>
            </a:ext>
          </a:extLst>
        </p:spPr>
      </p:pic>
      <p:sp>
        <p:nvSpPr>
          <p:cNvPr id="9" name="椭圆 8"/>
          <p:cNvSpPr/>
          <p:nvPr/>
        </p:nvSpPr>
        <p:spPr>
          <a:xfrm>
            <a:off x="3153488" y="2499067"/>
            <a:ext cx="354768" cy="2441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4"/>
          </a:p>
        </p:txBody>
      </p:sp>
      <p:sp>
        <p:nvSpPr>
          <p:cNvPr id="12" name="矩形 11">
            <a:extLst>
              <a:ext uri="{FF2B5EF4-FFF2-40B4-BE49-F238E27FC236}">
                <a16:creationId xmlns:a16="http://schemas.microsoft.com/office/drawing/2014/main" id="{55F2547C-C685-4020-9513-A08A966FF652}"/>
              </a:ext>
            </a:extLst>
          </p:cNvPr>
          <p:cNvSpPr/>
          <p:nvPr/>
        </p:nvSpPr>
        <p:spPr>
          <a:xfrm>
            <a:off x="5570482" y="1647442"/>
            <a:ext cx="2489874" cy="454485"/>
          </a:xfrm>
          <a:prstGeom prst="rect">
            <a:avLst/>
          </a:prstGeom>
        </p:spPr>
        <p:txBody>
          <a:bodyPr wrap="square">
            <a:spAutoFit/>
          </a:bodyPr>
          <a:lstStyle/>
          <a:p>
            <a:r>
              <a:rPr lang="en-US" altLang="zh-CN" sz="1181" b="1" dirty="0">
                <a:latin typeface="+mj-lt"/>
                <a:ea typeface="黑体" panose="02010609060101010101" pitchFamily="49" charset="-122"/>
              </a:rPr>
              <a:t>Beam emittance reduced to &lt;100 </a:t>
            </a:r>
            <a:r>
              <a:rPr lang="en-US" altLang="zh-CN" sz="1181" b="1" dirty="0" err="1">
                <a:latin typeface="+mj-lt"/>
                <a:ea typeface="黑体" panose="02010609060101010101" pitchFamily="49" charset="-122"/>
              </a:rPr>
              <a:t>pm·rad</a:t>
            </a:r>
            <a:r>
              <a:rPr lang="en-US" altLang="zh-CN" sz="1181" b="1" dirty="0">
                <a:latin typeface="+mj-lt"/>
                <a:ea typeface="黑体" panose="02010609060101010101" pitchFamily="49" charset="-122"/>
              </a:rPr>
              <a:t> at 27 mA.</a:t>
            </a:r>
            <a:endParaRPr lang="zh-CN" altLang="en-US" sz="1181" b="1" dirty="0">
              <a:latin typeface="+mj-lt"/>
              <a:ea typeface="黑体" panose="02010609060101010101" pitchFamily="49" charset="-122"/>
            </a:endParaRPr>
          </a:p>
        </p:txBody>
      </p:sp>
      <p:pic>
        <p:nvPicPr>
          <p:cNvPr id="18" name="图片 17">
            <a:extLst>
              <a:ext uri="{FF2B5EF4-FFF2-40B4-BE49-F238E27FC236}">
                <a16:creationId xmlns:a16="http://schemas.microsoft.com/office/drawing/2014/main" id="{5BD69F27-BAC0-4280-B2D1-472192B636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0482" y="2096991"/>
            <a:ext cx="2337459" cy="868324"/>
          </a:xfrm>
          <a:prstGeom prst="rect">
            <a:avLst/>
          </a:prstGeom>
        </p:spPr>
      </p:pic>
      <p:cxnSp>
        <p:nvCxnSpPr>
          <p:cNvPr id="13" name="直接箭头连接符 12">
            <a:extLst>
              <a:ext uri="{FF2B5EF4-FFF2-40B4-BE49-F238E27FC236}">
                <a16:creationId xmlns:a16="http://schemas.microsoft.com/office/drawing/2014/main" id="{24FA3B1D-3A65-4D04-80D0-AE4DD2C44665}"/>
              </a:ext>
            </a:extLst>
          </p:cNvPr>
          <p:cNvCxnSpPr>
            <a:cxnSpLocks/>
          </p:cNvCxnSpPr>
          <p:nvPr/>
        </p:nvCxnSpPr>
        <p:spPr>
          <a:xfrm>
            <a:off x="4192052" y="2839290"/>
            <a:ext cx="970472" cy="498961"/>
          </a:xfrm>
          <a:prstGeom prst="straightConnector1">
            <a:avLst/>
          </a:prstGeom>
          <a:noFill/>
          <a:ln w="34925" cap="flat" cmpd="sng" algn="ctr">
            <a:solidFill>
              <a:sysClr val="windowText" lastClr="000000"/>
            </a:solidFill>
            <a:prstDash val="solid"/>
            <a:tailEnd type="arrow"/>
          </a:ln>
          <a:effectLst/>
        </p:spPr>
      </p:cxnSp>
      <p:cxnSp>
        <p:nvCxnSpPr>
          <p:cNvPr id="14" name="直接箭头连接符 13">
            <a:extLst>
              <a:ext uri="{FF2B5EF4-FFF2-40B4-BE49-F238E27FC236}">
                <a16:creationId xmlns:a16="http://schemas.microsoft.com/office/drawing/2014/main" id="{DCA5CA98-8FC5-4BCE-A3F5-2C786B8EF5BB}"/>
              </a:ext>
            </a:extLst>
          </p:cNvPr>
          <p:cNvCxnSpPr>
            <a:cxnSpLocks/>
            <a:stCxn id="18" idx="2"/>
          </p:cNvCxnSpPr>
          <p:nvPr/>
        </p:nvCxnSpPr>
        <p:spPr>
          <a:xfrm>
            <a:off x="6739212" y="2965314"/>
            <a:ext cx="93143" cy="449550"/>
          </a:xfrm>
          <a:prstGeom prst="straightConnector1">
            <a:avLst/>
          </a:prstGeom>
          <a:noFill/>
          <a:ln w="34925" cap="flat" cmpd="sng" algn="ctr">
            <a:solidFill>
              <a:sysClr val="windowText" lastClr="000000"/>
            </a:solidFill>
            <a:prstDash val="solid"/>
            <a:tailEnd type="arrow"/>
          </a:ln>
          <a:effectLst/>
        </p:spPr>
      </p:cxnSp>
      <p:sp>
        <p:nvSpPr>
          <p:cNvPr id="7" name="矩形 6">
            <a:extLst>
              <a:ext uri="{FF2B5EF4-FFF2-40B4-BE49-F238E27FC236}">
                <a16:creationId xmlns:a16="http://schemas.microsoft.com/office/drawing/2014/main" id="{774504AA-6BE2-462A-B16B-BB90D4BC1379}"/>
              </a:ext>
            </a:extLst>
          </p:cNvPr>
          <p:cNvSpPr/>
          <p:nvPr/>
        </p:nvSpPr>
        <p:spPr>
          <a:xfrm>
            <a:off x="825431" y="5392973"/>
            <a:ext cx="4572000" cy="1200329"/>
          </a:xfrm>
          <a:prstGeom prst="rect">
            <a:avLst/>
          </a:prstGeom>
        </p:spPr>
        <p:txBody>
          <a:bodyPr>
            <a:spAutoFit/>
          </a:bodyPr>
          <a:lstStyle/>
          <a:p>
            <a:r>
              <a:rPr lang="en-US" dirty="0"/>
              <a:t>Shutdown #4:</a:t>
            </a:r>
          </a:p>
          <a:p>
            <a:pPr marL="742950" lvl="1" indent="-285750">
              <a:buFont typeface="Arial" panose="020B0604020202020204" pitchFamily="34" charset="0"/>
              <a:buChar char="•"/>
            </a:pPr>
            <a:r>
              <a:rPr lang="en-US" dirty="0"/>
              <a:t>Install most ID;</a:t>
            </a:r>
          </a:p>
          <a:p>
            <a:pPr marL="742950" lvl="1" indent="-285750">
              <a:buFont typeface="Arial" panose="020B0604020202020204" pitchFamily="34" charset="0"/>
              <a:buChar char="•"/>
            </a:pPr>
            <a:r>
              <a:rPr lang="en-US" dirty="0"/>
              <a:t>Perform full-ring precise alignment;</a:t>
            </a:r>
          </a:p>
          <a:p>
            <a:pPr marL="742950" lvl="1" indent="-285750">
              <a:buFont typeface="Arial" panose="020B0604020202020204" pitchFamily="34" charset="0"/>
              <a:buChar char="•"/>
            </a:pPr>
            <a:r>
              <a:rPr lang="en-US" dirty="0"/>
              <a:t>Install pre-kicker.</a:t>
            </a:r>
          </a:p>
        </p:txBody>
      </p:sp>
      <p:sp>
        <p:nvSpPr>
          <p:cNvPr id="10" name="矩形 9">
            <a:extLst>
              <a:ext uri="{FF2B5EF4-FFF2-40B4-BE49-F238E27FC236}">
                <a16:creationId xmlns:a16="http://schemas.microsoft.com/office/drawing/2014/main" id="{C80E4475-C97A-4D99-B321-167D9509F12E}"/>
              </a:ext>
            </a:extLst>
          </p:cNvPr>
          <p:cNvSpPr/>
          <p:nvPr/>
        </p:nvSpPr>
        <p:spPr>
          <a:xfrm>
            <a:off x="5273419" y="4829318"/>
            <a:ext cx="3751311" cy="923330"/>
          </a:xfrm>
          <a:prstGeom prst="rect">
            <a:avLst/>
          </a:prstGeom>
        </p:spPr>
        <p:txBody>
          <a:bodyPr wrap="square">
            <a:spAutoFit/>
          </a:bodyPr>
          <a:lstStyle/>
          <a:p>
            <a:pPr>
              <a:buFont typeface="Arial" panose="020B0604020202020204" pitchFamily="34" charset="0"/>
              <a:buChar char="•"/>
            </a:pPr>
            <a:r>
              <a:rPr lang="en-US" dirty="0">
                <a:solidFill>
                  <a:srgbClr val="000000"/>
                </a:solidFill>
                <a:latin typeface="Inter"/>
              </a:rPr>
              <a:t>COD(rms): ~100/100 mm.</a:t>
            </a:r>
          </a:p>
          <a:p>
            <a:pPr>
              <a:buFont typeface="Arial" panose="020B0604020202020204" pitchFamily="34" charset="0"/>
              <a:buChar char="•"/>
            </a:pPr>
            <a:r>
              <a:rPr lang="en-US" dirty="0">
                <a:solidFill>
                  <a:srgbClr val="000000"/>
                </a:solidFill>
                <a:latin typeface="Inter"/>
              </a:rPr>
              <a:t>Beta beating (rms): ~3%/3%.</a:t>
            </a:r>
          </a:p>
          <a:p>
            <a:pPr>
              <a:buFont typeface="Arial" panose="020B0604020202020204" pitchFamily="34" charset="0"/>
              <a:buChar char="•"/>
            </a:pPr>
            <a:r>
              <a:rPr lang="en-US" dirty="0">
                <a:solidFill>
                  <a:srgbClr val="000000"/>
                </a:solidFill>
                <a:latin typeface="Inter"/>
              </a:rPr>
              <a:t>Dispersion deviation (std): ~4/3 mm.</a:t>
            </a:r>
            <a:endParaRPr lang="en-US" b="0" i="0" dirty="0">
              <a:solidFill>
                <a:srgbClr val="000000"/>
              </a:solidFill>
              <a:effectLst/>
              <a:latin typeface="Inter"/>
            </a:endParaRPr>
          </a:p>
        </p:txBody>
      </p:sp>
    </p:spTree>
    <p:extLst>
      <p:ext uri="{BB962C8B-B14F-4D97-AF65-F5344CB8AC3E}">
        <p14:creationId xmlns:p14="http://schemas.microsoft.com/office/powerpoint/2010/main" val="426575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4EA9F673-66A3-4671-AEFB-3BC0C22DBE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7" t="586" r="233"/>
          <a:stretch/>
        </p:blipFill>
        <p:spPr>
          <a:xfrm>
            <a:off x="-1" y="1875073"/>
            <a:ext cx="9144001" cy="3401185"/>
          </a:xfrm>
        </p:spPr>
      </p:pic>
      <p:sp>
        <p:nvSpPr>
          <p:cNvPr id="3" name="标题 2">
            <a:extLst>
              <a:ext uri="{FF2B5EF4-FFF2-40B4-BE49-F238E27FC236}">
                <a16:creationId xmlns:a16="http://schemas.microsoft.com/office/drawing/2014/main" id="{579C1C76-2B3F-4C88-9E6F-004695CFF1EE}"/>
              </a:ext>
            </a:extLst>
          </p:cNvPr>
          <p:cNvSpPr>
            <a:spLocks noGrp="1"/>
          </p:cNvSpPr>
          <p:nvPr>
            <p:ph type="title"/>
          </p:nvPr>
        </p:nvSpPr>
        <p:spPr/>
        <p:txBody>
          <a:bodyPr>
            <a:normAutofit/>
          </a:bodyPr>
          <a:lstStyle/>
          <a:p>
            <a:r>
              <a:rPr lang="en-US" altLang="zh-CN" sz="3200" dirty="0">
                <a:solidFill>
                  <a:schemeClr val="tx1"/>
                </a:solidFill>
              </a:rPr>
              <a:t>Phase 5:</a:t>
            </a:r>
            <a:r>
              <a:rPr lang="en-US" sz="3200" dirty="0"/>
              <a:t>Optimization of storage ring current, lifetime, and vacuum.</a:t>
            </a:r>
            <a:r>
              <a:rPr lang="en-US" altLang="zh-CN" sz="1969" dirty="0">
                <a:solidFill>
                  <a:prstClr val="black"/>
                </a:solidFill>
              </a:rPr>
              <a:t> (3.23-5.20)</a:t>
            </a:r>
            <a:endParaRPr lang="zh-CN" altLang="en-US" sz="3200" dirty="0"/>
          </a:p>
        </p:txBody>
      </p:sp>
      <p:sp>
        <p:nvSpPr>
          <p:cNvPr id="6" name="矩形 5">
            <a:extLst>
              <a:ext uri="{FF2B5EF4-FFF2-40B4-BE49-F238E27FC236}">
                <a16:creationId xmlns:a16="http://schemas.microsoft.com/office/drawing/2014/main" id="{4BA87F79-FBA6-4AC8-8FA5-74A265CA0220}"/>
              </a:ext>
            </a:extLst>
          </p:cNvPr>
          <p:cNvSpPr/>
          <p:nvPr/>
        </p:nvSpPr>
        <p:spPr>
          <a:xfrm>
            <a:off x="5358890" y="1875073"/>
            <a:ext cx="2917377" cy="3180213"/>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sp>
        <p:nvSpPr>
          <p:cNvPr id="7" name="TextBox 12">
            <a:extLst>
              <a:ext uri="{FF2B5EF4-FFF2-40B4-BE49-F238E27FC236}">
                <a16:creationId xmlns:a16="http://schemas.microsoft.com/office/drawing/2014/main" id="{92EA1476-4D87-47EE-92A5-7A6F59CAF87C}"/>
              </a:ext>
            </a:extLst>
          </p:cNvPr>
          <p:cNvSpPr txBox="1"/>
          <p:nvPr/>
        </p:nvSpPr>
        <p:spPr>
          <a:xfrm>
            <a:off x="5358889" y="1591845"/>
            <a:ext cx="2917377" cy="307777"/>
          </a:xfrm>
          <a:prstGeom prst="rect">
            <a:avLst/>
          </a:prstGeom>
          <a:solidFill>
            <a:srgbClr val="FFDDCD"/>
          </a:solidFill>
        </p:spPr>
        <p:txBody>
          <a:bodyPr wrap="square" rtlCol="0">
            <a:spAutoFit/>
          </a:bodyPr>
          <a:lstStyle/>
          <a:p>
            <a:pPr algn="ctr"/>
            <a:r>
              <a:rPr lang="en-US" altLang="zh-CN" sz="1400" dirty="0"/>
              <a:t>Beamline tuning</a:t>
            </a:r>
            <a:endParaRPr lang="zh-CN" altLang="en-US" sz="1400" dirty="0"/>
          </a:p>
        </p:txBody>
      </p:sp>
      <p:sp>
        <p:nvSpPr>
          <p:cNvPr id="11" name="TextBox 6">
            <a:extLst>
              <a:ext uri="{FF2B5EF4-FFF2-40B4-BE49-F238E27FC236}">
                <a16:creationId xmlns:a16="http://schemas.microsoft.com/office/drawing/2014/main" id="{14A4F9D2-CF0B-4C0D-B043-FDD11A0C2247}"/>
              </a:ext>
            </a:extLst>
          </p:cNvPr>
          <p:cNvSpPr txBox="1"/>
          <p:nvPr/>
        </p:nvSpPr>
        <p:spPr>
          <a:xfrm>
            <a:off x="219446" y="1591845"/>
            <a:ext cx="1092565" cy="523220"/>
          </a:xfrm>
          <a:prstGeom prst="rect">
            <a:avLst/>
          </a:prstGeom>
          <a:solidFill>
            <a:srgbClr val="FFDDCD"/>
          </a:solidFill>
        </p:spPr>
        <p:txBody>
          <a:bodyPr wrap="square" rtlCol="0">
            <a:spAutoFit/>
          </a:bodyPr>
          <a:lstStyle/>
          <a:p>
            <a:r>
              <a:rPr lang="en-US" sz="1400" dirty="0"/>
              <a:t>Accelerator recovery</a:t>
            </a:r>
            <a:endParaRPr lang="zh-CN" altLang="en-US" sz="1400" dirty="0">
              <a:solidFill>
                <a:prstClr val="black"/>
              </a:solidFill>
              <a:latin typeface="微软雅黑" panose="020B0503020204020204" pitchFamily="34" charset="-122"/>
            </a:endParaRPr>
          </a:p>
        </p:txBody>
      </p:sp>
      <p:sp>
        <p:nvSpPr>
          <p:cNvPr id="12" name="矩形 11">
            <a:extLst>
              <a:ext uri="{FF2B5EF4-FFF2-40B4-BE49-F238E27FC236}">
                <a16:creationId xmlns:a16="http://schemas.microsoft.com/office/drawing/2014/main" id="{D3B64F17-92BE-4D01-8ACE-065DFD116021}"/>
              </a:ext>
            </a:extLst>
          </p:cNvPr>
          <p:cNvSpPr/>
          <p:nvPr/>
        </p:nvSpPr>
        <p:spPr>
          <a:xfrm>
            <a:off x="331728" y="1881790"/>
            <a:ext cx="913296" cy="3180213"/>
          </a:xfrm>
          <a:prstGeom prst="rect">
            <a:avLst/>
          </a:prstGeom>
          <a:solidFill>
            <a:srgbClr val="FF9966">
              <a:alpha val="33000"/>
            </a:srgbClr>
          </a:solidFill>
          <a:ln w="25400" cap="flat" cmpd="sng" algn="ctr">
            <a:noFill/>
            <a:prstDash val="solid"/>
          </a:ln>
          <a:effectLst/>
        </p:spPr>
        <p:txBody>
          <a:bodyPr rtlCol="0" anchor="ctr"/>
          <a:lstStyle/>
          <a:p>
            <a:pPr algn="ctr" defTabSz="900946" fontAlgn="base">
              <a:spcBef>
                <a:spcPct val="0"/>
              </a:spcBef>
              <a:spcAft>
                <a:spcPct val="0"/>
              </a:spcAft>
              <a:defRPr/>
            </a:pPr>
            <a:endParaRPr lang="zh-CN" altLang="en-US" sz="3547" b="1" kern="0">
              <a:solidFill>
                <a:srgbClr val="FFFFFF"/>
              </a:solidFill>
              <a:latin typeface="Arial"/>
              <a:ea typeface="黑体"/>
            </a:endParaRPr>
          </a:p>
        </p:txBody>
      </p:sp>
      <p:sp>
        <p:nvSpPr>
          <p:cNvPr id="13" name="TextBox 12">
            <a:extLst>
              <a:ext uri="{FF2B5EF4-FFF2-40B4-BE49-F238E27FC236}">
                <a16:creationId xmlns:a16="http://schemas.microsoft.com/office/drawing/2014/main" id="{15FDC562-0B1C-431A-A053-434D56908B3B}"/>
              </a:ext>
            </a:extLst>
          </p:cNvPr>
          <p:cNvSpPr txBox="1"/>
          <p:nvPr/>
        </p:nvSpPr>
        <p:spPr>
          <a:xfrm>
            <a:off x="1245024" y="1591845"/>
            <a:ext cx="4113866" cy="3413242"/>
          </a:xfrm>
          <a:prstGeom prst="rect">
            <a:avLst/>
          </a:prstGeom>
          <a:solidFill>
            <a:srgbClr val="D9F1F6">
              <a:alpha val="40000"/>
            </a:srgbClr>
          </a:solidFill>
        </p:spPr>
        <p:txBody>
          <a:bodyPr wrap="square" rtlCol="0">
            <a:spAutoFit/>
          </a:bodyPr>
          <a:lstStyle/>
          <a:p>
            <a:pPr algn="ctr"/>
            <a:r>
              <a:rPr lang="en-US" altLang="zh-CN" sz="1400" dirty="0"/>
              <a:t>BBA, Optics correction </a:t>
            </a: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181" dirty="0">
              <a:solidFill>
                <a:prstClr val="black"/>
              </a:solidFill>
              <a:latin typeface="微软雅黑" panose="020B0503020204020204" pitchFamily="34" charset="-122"/>
            </a:endParaRPr>
          </a:p>
          <a:p>
            <a:pPr algn="ctr"/>
            <a:endParaRPr lang="en-US" altLang="zh-CN" sz="1181" dirty="0">
              <a:solidFill>
                <a:prstClr val="black"/>
              </a:solidFill>
              <a:latin typeface="微软雅黑" panose="020B0503020204020204" pitchFamily="34" charset="-122"/>
            </a:endParaRPr>
          </a:p>
          <a:p>
            <a:pPr algn="ctr"/>
            <a:endParaRPr lang="en-US" altLang="zh-CN" sz="1181" dirty="0">
              <a:solidFill>
                <a:prstClr val="black"/>
              </a:solidFill>
              <a:latin typeface="微软雅黑" panose="020B0503020204020204" pitchFamily="34" charset="-122"/>
            </a:endParaRPr>
          </a:p>
          <a:p>
            <a:pPr algn="ctr"/>
            <a:endParaRPr lang="en-US" altLang="zh-CN" sz="1378" dirty="0">
              <a:solidFill>
                <a:prstClr val="black"/>
              </a:solidFill>
              <a:latin typeface="微软雅黑" panose="020B0503020204020204" pitchFamily="34" charset="-122"/>
            </a:endParaRPr>
          </a:p>
          <a:p>
            <a:pPr algn="ctr"/>
            <a:endParaRPr lang="en-US" altLang="zh-CN" sz="1378" dirty="0">
              <a:solidFill>
                <a:prstClr val="black"/>
              </a:solidFill>
              <a:latin typeface="微软雅黑" panose="020B0503020204020204" pitchFamily="34" charset="-122"/>
            </a:endParaRPr>
          </a:p>
          <a:p>
            <a:pPr algn="ctr"/>
            <a:endParaRPr lang="en-US" altLang="zh-CN" sz="1181" dirty="0">
              <a:solidFill>
                <a:prstClr val="black"/>
              </a:solidFill>
              <a:latin typeface="微软雅黑" panose="020B0503020204020204" pitchFamily="34" charset="-122"/>
            </a:endParaRPr>
          </a:p>
          <a:p>
            <a:pPr algn="ctr"/>
            <a:endParaRPr lang="en-US" altLang="zh-CN" sz="1181"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a:p>
            <a:pPr algn="ctr"/>
            <a:endParaRPr lang="en-US" altLang="zh-CN" sz="1280" dirty="0">
              <a:solidFill>
                <a:prstClr val="black"/>
              </a:solidFill>
              <a:latin typeface="微软雅黑" panose="020B0503020204020204" pitchFamily="34" charset="-122"/>
            </a:endParaRPr>
          </a:p>
        </p:txBody>
      </p:sp>
      <p:sp>
        <p:nvSpPr>
          <p:cNvPr id="14" name="TextBox 12">
            <a:extLst>
              <a:ext uri="{FF2B5EF4-FFF2-40B4-BE49-F238E27FC236}">
                <a16:creationId xmlns:a16="http://schemas.microsoft.com/office/drawing/2014/main" id="{E8DB860F-77D3-4EFC-ACC3-D66D84B5C37E}"/>
              </a:ext>
            </a:extLst>
          </p:cNvPr>
          <p:cNvSpPr txBox="1"/>
          <p:nvPr/>
        </p:nvSpPr>
        <p:spPr>
          <a:xfrm>
            <a:off x="4890522" y="1881896"/>
            <a:ext cx="1092565" cy="954107"/>
          </a:xfrm>
          <a:prstGeom prst="rect">
            <a:avLst/>
          </a:prstGeom>
          <a:solidFill>
            <a:schemeClr val="accent3">
              <a:lumMod val="40000"/>
              <a:lumOff val="60000"/>
              <a:alpha val="40000"/>
            </a:schemeClr>
          </a:solidFill>
        </p:spPr>
        <p:txBody>
          <a:bodyPr wrap="square" rtlCol="0">
            <a:spAutoFit/>
          </a:bodyPr>
          <a:lstStyle/>
          <a:p>
            <a:pPr algn="ctr"/>
            <a:r>
              <a:rPr lang="en-US" sz="1400" dirty="0"/>
              <a:t>Pre-kicker and collimator tuning</a:t>
            </a:r>
            <a:endParaRPr lang="zh-CN" altLang="en-US" sz="1400" dirty="0"/>
          </a:p>
        </p:txBody>
      </p:sp>
      <p:sp>
        <p:nvSpPr>
          <p:cNvPr id="15" name="TextBox 12">
            <a:extLst>
              <a:ext uri="{FF2B5EF4-FFF2-40B4-BE49-F238E27FC236}">
                <a16:creationId xmlns:a16="http://schemas.microsoft.com/office/drawing/2014/main" id="{506DA162-6363-4B27-8595-FC0E3B4C674E}"/>
              </a:ext>
            </a:extLst>
          </p:cNvPr>
          <p:cNvSpPr txBox="1"/>
          <p:nvPr/>
        </p:nvSpPr>
        <p:spPr>
          <a:xfrm>
            <a:off x="7207327" y="1950820"/>
            <a:ext cx="1092565" cy="307777"/>
          </a:xfrm>
          <a:prstGeom prst="rect">
            <a:avLst/>
          </a:prstGeom>
          <a:solidFill>
            <a:schemeClr val="accent3">
              <a:lumMod val="40000"/>
              <a:lumOff val="60000"/>
              <a:alpha val="40000"/>
            </a:schemeClr>
          </a:solidFill>
        </p:spPr>
        <p:txBody>
          <a:bodyPr wrap="square" rtlCol="0">
            <a:spAutoFit/>
          </a:bodyPr>
          <a:lstStyle/>
          <a:p>
            <a:pPr algn="ctr"/>
            <a:r>
              <a:rPr lang="en-US" altLang="zh-CN" sz="1400" dirty="0"/>
              <a:t>SOFB on</a:t>
            </a:r>
            <a:endParaRPr lang="zh-CN" altLang="en-US" sz="1400" dirty="0"/>
          </a:p>
        </p:txBody>
      </p:sp>
      <p:sp>
        <p:nvSpPr>
          <p:cNvPr id="16" name="矩形 15">
            <a:extLst>
              <a:ext uri="{FF2B5EF4-FFF2-40B4-BE49-F238E27FC236}">
                <a16:creationId xmlns:a16="http://schemas.microsoft.com/office/drawing/2014/main" id="{6F94BFCE-53EC-4635-AE7C-4F2A69621451}"/>
              </a:ext>
            </a:extLst>
          </p:cNvPr>
          <p:cNvSpPr/>
          <p:nvPr/>
        </p:nvSpPr>
        <p:spPr>
          <a:xfrm>
            <a:off x="825431" y="5392973"/>
            <a:ext cx="4572000" cy="923330"/>
          </a:xfrm>
          <a:prstGeom prst="rect">
            <a:avLst/>
          </a:prstGeom>
        </p:spPr>
        <p:txBody>
          <a:bodyPr>
            <a:spAutoFit/>
          </a:bodyPr>
          <a:lstStyle/>
          <a:p>
            <a:r>
              <a:rPr lang="en-US" dirty="0"/>
              <a:t>Shutdown #5 (Now):</a:t>
            </a:r>
          </a:p>
          <a:p>
            <a:pPr marL="742950" lvl="1" indent="-285750">
              <a:buFont typeface="Arial" panose="020B0604020202020204" pitchFamily="34" charset="0"/>
              <a:buChar char="•"/>
            </a:pPr>
            <a:r>
              <a:rPr lang="en-US" dirty="0"/>
              <a:t>Install all 166 MHz cavity;</a:t>
            </a:r>
          </a:p>
          <a:p>
            <a:pPr marL="742950" lvl="1" indent="-285750">
              <a:buFont typeface="Arial" panose="020B0604020202020204" pitchFamily="34" charset="0"/>
              <a:buChar char="•"/>
            </a:pPr>
            <a:r>
              <a:rPr lang="en-US" dirty="0"/>
              <a:t>Replace collimator.</a:t>
            </a:r>
          </a:p>
        </p:txBody>
      </p:sp>
    </p:spTree>
    <p:extLst>
      <p:ext uri="{BB962C8B-B14F-4D97-AF65-F5344CB8AC3E}">
        <p14:creationId xmlns:p14="http://schemas.microsoft.com/office/powerpoint/2010/main" val="124504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729336-0F7E-46CE-9A20-4DD3BB81774F}"/>
              </a:ext>
            </a:extLst>
          </p:cNvPr>
          <p:cNvSpPr>
            <a:spLocks noGrp="1"/>
          </p:cNvSpPr>
          <p:nvPr>
            <p:ph type="title"/>
          </p:nvPr>
        </p:nvSpPr>
        <p:spPr/>
        <p:txBody>
          <a:bodyPr>
            <a:normAutofit/>
          </a:bodyPr>
          <a:lstStyle/>
          <a:p>
            <a:r>
              <a:rPr lang="en-US" sz="4000" dirty="0"/>
              <a:t>Considerations for Next Phase</a:t>
            </a:r>
          </a:p>
        </p:txBody>
      </p:sp>
      <p:sp>
        <p:nvSpPr>
          <p:cNvPr id="3" name="内容占位符 2">
            <a:extLst>
              <a:ext uri="{FF2B5EF4-FFF2-40B4-BE49-F238E27FC236}">
                <a16:creationId xmlns:a16="http://schemas.microsoft.com/office/drawing/2014/main" id="{8CB5DFE7-E142-426C-8A50-1A04693AC886}"/>
              </a:ext>
            </a:extLst>
          </p:cNvPr>
          <p:cNvSpPr>
            <a:spLocks noGrp="1"/>
          </p:cNvSpPr>
          <p:nvPr>
            <p:ph idx="1"/>
          </p:nvPr>
        </p:nvSpPr>
        <p:spPr/>
        <p:txBody>
          <a:bodyPr>
            <a:normAutofit fontScale="70000" lnSpcReduction="20000"/>
          </a:bodyPr>
          <a:lstStyle/>
          <a:p>
            <a:pPr>
              <a:lnSpc>
                <a:spcPct val="120000"/>
              </a:lnSpc>
            </a:pPr>
            <a:r>
              <a:rPr lang="en-US" b="1" dirty="0"/>
              <a:t>Preparations and Tests During Shutdown</a:t>
            </a:r>
          </a:p>
          <a:p>
            <a:pPr lvl="1">
              <a:lnSpc>
                <a:spcPct val="120000"/>
              </a:lnSpc>
            </a:pPr>
            <a:r>
              <a:rPr lang="en-US" dirty="0"/>
              <a:t>Programs for harmonic cavity stretching, streak camera operation, LLRF feedback.</a:t>
            </a:r>
          </a:p>
          <a:p>
            <a:pPr lvl="1">
              <a:lnSpc>
                <a:spcPct val="120000"/>
              </a:lnSpc>
            </a:pPr>
            <a:r>
              <a:rPr lang="en-US" dirty="0"/>
              <a:t>Simulation of low-frequency beam fluctuations on BBA measurements.</a:t>
            </a:r>
          </a:p>
          <a:p>
            <a:pPr lvl="1">
              <a:lnSpc>
                <a:spcPct val="120000"/>
              </a:lnSpc>
            </a:pPr>
            <a:r>
              <a:rPr lang="en-US" dirty="0"/>
              <a:t>Mode correction program based on TBT data.</a:t>
            </a:r>
          </a:p>
          <a:p>
            <a:pPr lvl="1">
              <a:lnSpc>
                <a:spcPct val="120000"/>
              </a:lnSpc>
            </a:pPr>
            <a:r>
              <a:rPr lang="en-US" dirty="0"/>
              <a:t>FOFB physics tuning program.</a:t>
            </a:r>
          </a:p>
          <a:p>
            <a:pPr lvl="1">
              <a:lnSpc>
                <a:spcPct val="120000"/>
              </a:lnSpc>
            </a:pPr>
            <a:r>
              <a:rPr lang="en-US" dirty="0"/>
              <a:t>Sextupole mover tests.</a:t>
            </a:r>
          </a:p>
          <a:p>
            <a:pPr lvl="1">
              <a:lnSpc>
                <a:spcPct val="120000"/>
              </a:lnSpc>
            </a:pPr>
            <a:r>
              <a:rPr lang="en-US" dirty="0"/>
              <a:t>Research and discussion on low-frequency beam fluctuations.</a:t>
            </a:r>
          </a:p>
          <a:p>
            <a:pPr>
              <a:lnSpc>
                <a:spcPct val="120000"/>
              </a:lnSpc>
            </a:pPr>
            <a:r>
              <a:rPr lang="en-US" b="1" dirty="0"/>
              <a:t>September - Mid-October (1.5 months)</a:t>
            </a:r>
          </a:p>
          <a:p>
            <a:pPr lvl="1">
              <a:lnSpc>
                <a:spcPct val="120000"/>
              </a:lnSpc>
            </a:pPr>
            <a:r>
              <a:rPr lang="en-US" dirty="0"/>
              <a:t>Resume beam operation with 166 MHz superconducting cavity as fundamental frequency.</a:t>
            </a:r>
          </a:p>
          <a:p>
            <a:pPr lvl="1">
              <a:lnSpc>
                <a:spcPct val="120000"/>
              </a:lnSpc>
            </a:pPr>
            <a:r>
              <a:rPr lang="en-US" dirty="0"/>
              <a:t>Stretch bunch length with harmonic cavity to increase current to 100 mA.</a:t>
            </a:r>
          </a:p>
          <a:p>
            <a:pPr lvl="1">
              <a:lnSpc>
                <a:spcPct val="120000"/>
              </a:lnSpc>
            </a:pPr>
            <a:r>
              <a:rPr lang="en-US" dirty="0"/>
              <a:t>BBA and mode correction.</a:t>
            </a:r>
          </a:p>
          <a:p>
            <a:pPr>
              <a:lnSpc>
                <a:spcPct val="120000"/>
              </a:lnSpc>
            </a:pPr>
            <a:endParaRPr lang="en-US" dirty="0"/>
          </a:p>
        </p:txBody>
      </p:sp>
    </p:spTree>
    <p:extLst>
      <p:ext uri="{BB962C8B-B14F-4D97-AF65-F5344CB8AC3E}">
        <p14:creationId xmlns:p14="http://schemas.microsoft.com/office/powerpoint/2010/main" val="393309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451CA3B-F18E-4DFE-AB81-4555F5D061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5506" y="105307"/>
            <a:ext cx="2578494" cy="2243403"/>
          </a:xfrm>
          <a:prstGeom prst="rect">
            <a:avLst/>
          </a:prstGeom>
          <a:noFill/>
          <a:ln>
            <a:noFill/>
          </a:ln>
        </p:spPr>
      </p:pic>
      <p:sp>
        <p:nvSpPr>
          <p:cNvPr id="2" name="标题 1">
            <a:extLst>
              <a:ext uri="{FF2B5EF4-FFF2-40B4-BE49-F238E27FC236}">
                <a16:creationId xmlns:a16="http://schemas.microsoft.com/office/drawing/2014/main" id="{8EC1B0B9-C92B-4ABF-B8CB-99215C007DED}"/>
              </a:ext>
            </a:extLst>
          </p:cNvPr>
          <p:cNvSpPr>
            <a:spLocks noGrp="1"/>
          </p:cNvSpPr>
          <p:nvPr>
            <p:ph type="title"/>
          </p:nvPr>
        </p:nvSpPr>
        <p:spPr/>
        <p:txBody>
          <a:bodyPr/>
          <a:lstStyle/>
          <a:p>
            <a:r>
              <a:rPr lang="en-US" altLang="zh-CN" sz="4000" b="1" dirty="0"/>
              <a:t>BEPCII-U</a:t>
            </a:r>
            <a:endParaRPr lang="en-US" sz="4000" b="1" dirty="0"/>
          </a:p>
        </p:txBody>
      </p:sp>
      <p:sp>
        <p:nvSpPr>
          <p:cNvPr id="3" name="内容占位符 2">
            <a:extLst>
              <a:ext uri="{FF2B5EF4-FFF2-40B4-BE49-F238E27FC236}">
                <a16:creationId xmlns:a16="http://schemas.microsoft.com/office/drawing/2014/main" id="{B9351BEA-B9E4-45A1-B5DD-FEEFC60F0772}"/>
              </a:ext>
            </a:extLst>
          </p:cNvPr>
          <p:cNvSpPr>
            <a:spLocks noGrp="1"/>
          </p:cNvSpPr>
          <p:nvPr>
            <p:ph idx="1"/>
          </p:nvPr>
        </p:nvSpPr>
        <p:spPr>
          <a:xfrm>
            <a:off x="628650" y="1758157"/>
            <a:ext cx="7886700" cy="3023985"/>
          </a:xfrm>
        </p:spPr>
        <p:txBody>
          <a:bodyPr>
            <a:normAutofit fontScale="77500" lnSpcReduction="20000"/>
          </a:bodyPr>
          <a:lstStyle/>
          <a:p>
            <a:pPr>
              <a:lnSpc>
                <a:spcPct val="120000"/>
              </a:lnSpc>
            </a:pPr>
            <a:r>
              <a:rPr lang="en-US" altLang="zh-CN" dirty="0"/>
              <a:t>Design goals of BEPCII</a:t>
            </a:r>
            <a:r>
              <a:rPr lang="zh-CN" altLang="en-US" dirty="0"/>
              <a:t>：</a:t>
            </a:r>
            <a:endParaRPr lang="en-US" altLang="zh-CN" dirty="0"/>
          </a:p>
          <a:p>
            <a:pPr lvl="1">
              <a:lnSpc>
                <a:spcPct val="120000"/>
              </a:lnSpc>
            </a:pPr>
            <a:r>
              <a:rPr lang="en-US" altLang="zh-CN" dirty="0"/>
              <a:t>HEP</a:t>
            </a:r>
          </a:p>
          <a:p>
            <a:pPr lvl="2">
              <a:lnSpc>
                <a:spcPct val="120000"/>
              </a:lnSpc>
            </a:pPr>
            <a:r>
              <a:rPr lang="en-US" altLang="zh-CN" dirty="0"/>
              <a:t>Beam energy range                     1-2.1 GeV</a:t>
            </a:r>
          </a:p>
          <a:p>
            <a:pPr lvl="2">
              <a:lnSpc>
                <a:spcPct val="120000"/>
              </a:lnSpc>
            </a:pPr>
            <a:r>
              <a:rPr lang="en-US" altLang="zh-CN" dirty="0"/>
              <a:t>Optimized beam energy             1.89 GeV</a:t>
            </a:r>
          </a:p>
          <a:p>
            <a:pPr lvl="2">
              <a:lnSpc>
                <a:spcPct val="120000"/>
              </a:lnSpc>
            </a:pPr>
            <a:r>
              <a:rPr lang="en-US" altLang="zh-CN" dirty="0"/>
              <a:t>Beam current                                910 mA</a:t>
            </a:r>
          </a:p>
          <a:p>
            <a:pPr lvl="2">
              <a:lnSpc>
                <a:spcPct val="120000"/>
              </a:lnSpc>
            </a:pPr>
            <a:r>
              <a:rPr lang="en-US" altLang="zh-CN" dirty="0"/>
              <a:t>Luminosity                                     1×10</a:t>
            </a:r>
            <a:r>
              <a:rPr lang="en-US" altLang="zh-CN" baseline="30000" dirty="0"/>
              <a:t>33</a:t>
            </a:r>
            <a:r>
              <a:rPr lang="en-US" altLang="zh-CN" dirty="0"/>
              <a:t>cm</a:t>
            </a:r>
            <a:r>
              <a:rPr lang="en-US" altLang="zh-CN" baseline="30000" dirty="0"/>
              <a:t>-2</a:t>
            </a:r>
            <a:r>
              <a:rPr lang="en-US" altLang="zh-CN" dirty="0"/>
              <a:t>s</a:t>
            </a:r>
            <a:r>
              <a:rPr lang="en-US" altLang="zh-CN" baseline="30000" dirty="0"/>
              <a:t>-1</a:t>
            </a:r>
            <a:r>
              <a:rPr lang="en-US" altLang="zh-CN" dirty="0"/>
              <a:t> @1.89 GeV</a:t>
            </a:r>
          </a:p>
          <a:p>
            <a:pPr lvl="1">
              <a:lnSpc>
                <a:spcPct val="120000"/>
              </a:lnSpc>
            </a:pPr>
            <a:r>
              <a:rPr lang="en-US" altLang="zh-CN" dirty="0"/>
              <a:t>Synchrotron radiation</a:t>
            </a:r>
          </a:p>
          <a:p>
            <a:pPr lvl="2">
              <a:lnSpc>
                <a:spcPct val="120000"/>
              </a:lnSpc>
            </a:pPr>
            <a:r>
              <a:rPr lang="en-US" altLang="zh-CN" dirty="0"/>
              <a:t>Beam energy                                 2.5 GeV</a:t>
            </a:r>
          </a:p>
          <a:p>
            <a:pPr lvl="2">
              <a:lnSpc>
                <a:spcPct val="120000"/>
              </a:lnSpc>
            </a:pPr>
            <a:r>
              <a:rPr lang="en-US" altLang="zh-CN" dirty="0"/>
              <a:t>Beam current                                250 mA</a:t>
            </a:r>
          </a:p>
          <a:p>
            <a:pPr>
              <a:lnSpc>
                <a:spcPct val="120000"/>
              </a:lnSpc>
            </a:pPr>
            <a:endParaRPr lang="en-US" altLang="zh-CN" dirty="0"/>
          </a:p>
          <a:p>
            <a:pPr lvl="1">
              <a:lnSpc>
                <a:spcPct val="120000"/>
              </a:lnSpc>
            </a:pPr>
            <a:endParaRPr lang="en-US" altLang="zh-CN" dirty="0"/>
          </a:p>
        </p:txBody>
      </p:sp>
      <p:pic>
        <p:nvPicPr>
          <p:cNvPr id="6" name="图片 5">
            <a:extLst>
              <a:ext uri="{FF2B5EF4-FFF2-40B4-BE49-F238E27FC236}">
                <a16:creationId xmlns:a16="http://schemas.microsoft.com/office/drawing/2014/main" id="{19BEF8B5-CE27-4E43-A3B6-CF00FEED6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590" y="2480252"/>
            <a:ext cx="2191229" cy="1690712"/>
          </a:xfrm>
          <a:prstGeom prst="rect">
            <a:avLst/>
          </a:prstGeom>
        </p:spPr>
      </p:pic>
      <p:sp>
        <p:nvSpPr>
          <p:cNvPr id="7" name="矩形 6">
            <a:extLst>
              <a:ext uri="{FF2B5EF4-FFF2-40B4-BE49-F238E27FC236}">
                <a16:creationId xmlns:a16="http://schemas.microsoft.com/office/drawing/2014/main" id="{1AA8880F-1B8F-4B7E-8713-4F2CE7EC9B71}"/>
              </a:ext>
            </a:extLst>
          </p:cNvPr>
          <p:cNvSpPr/>
          <p:nvPr/>
        </p:nvSpPr>
        <p:spPr>
          <a:xfrm>
            <a:off x="628650" y="4914950"/>
            <a:ext cx="8356324" cy="802784"/>
          </a:xfrm>
          <a:prstGeom prst="rect">
            <a:avLst/>
          </a:prstGeom>
        </p:spPr>
        <p:txBody>
          <a:bodyPr wrap="square">
            <a:spAutoFit/>
          </a:bodyPr>
          <a:lstStyle/>
          <a:p>
            <a:pPr marL="57150" indent="-228600" defTabSz="914400">
              <a:buFont typeface="Arial" panose="020B0604020202020204" pitchFamily="34" charset="0"/>
              <a:buChar char="•"/>
            </a:pPr>
            <a:r>
              <a:rPr lang="en-US" altLang="zh-CN" sz="2400" b="1" dirty="0"/>
              <a:t>BEPCII-U: Increase luminosity at </a:t>
            </a:r>
            <a:r>
              <a:rPr lang="en-US" altLang="zh-CN" sz="2400" b="1" dirty="0">
                <a:solidFill>
                  <a:srgbClr val="C00000"/>
                </a:solidFill>
              </a:rPr>
              <a:t>higher</a:t>
            </a:r>
            <a:r>
              <a:rPr lang="en-US" altLang="zh-CN" sz="2400" b="1" dirty="0"/>
              <a:t> Energy</a:t>
            </a:r>
          </a:p>
          <a:p>
            <a:pPr marL="685800" lvl="1" indent="-228600" defTabSz="914400">
              <a:spcBef>
                <a:spcPts val="500"/>
              </a:spcBef>
              <a:buFont typeface="Arial" panose="020B0604020202020204" pitchFamily="34" charset="0"/>
              <a:buChar char="•"/>
            </a:pPr>
            <a:r>
              <a:rPr lang="en-US" altLang="zh-CN" dirty="0"/>
              <a:t>Squeeze bunch length and </a:t>
            </a:r>
            <a:r>
              <a:rPr lang="zh-CN" altLang="en-US" dirty="0"/>
              <a:t>𝛽</a:t>
            </a:r>
            <a:r>
              <a:rPr lang="zh-CN" altLang="en-US" baseline="-25000" dirty="0"/>
              <a:t>𝑦</a:t>
            </a:r>
            <a:r>
              <a:rPr lang="en-US" altLang="zh-CN" baseline="30000" dirty="0"/>
              <a:t>∗</a:t>
            </a:r>
            <a:r>
              <a:rPr lang="en-US" altLang="zh-CN" dirty="0"/>
              <a:t> by increasing RF voltage + Increase beam current</a:t>
            </a:r>
          </a:p>
        </p:txBody>
      </p:sp>
    </p:spTree>
    <p:extLst>
      <p:ext uri="{BB962C8B-B14F-4D97-AF65-F5344CB8AC3E}">
        <p14:creationId xmlns:p14="http://schemas.microsoft.com/office/powerpoint/2010/main" val="271475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F1F137-13D3-4E29-AF18-699229B32794}"/>
              </a:ext>
            </a:extLst>
          </p:cNvPr>
          <p:cNvSpPr>
            <a:spLocks noGrp="1"/>
          </p:cNvSpPr>
          <p:nvPr>
            <p:ph type="title"/>
          </p:nvPr>
        </p:nvSpPr>
        <p:spPr/>
        <p:txBody>
          <a:bodyPr/>
          <a:lstStyle/>
          <a:p>
            <a:endParaRPr lang="en-US"/>
          </a:p>
        </p:txBody>
      </p:sp>
      <p:sp>
        <p:nvSpPr>
          <p:cNvPr id="3" name="内容占位符 2">
            <a:extLst>
              <a:ext uri="{FF2B5EF4-FFF2-40B4-BE49-F238E27FC236}">
                <a16:creationId xmlns:a16="http://schemas.microsoft.com/office/drawing/2014/main" id="{CDA8FA7F-706F-4304-857B-44515DAD000E}"/>
              </a:ext>
            </a:extLst>
          </p:cNvPr>
          <p:cNvSpPr>
            <a:spLocks noGrp="1"/>
          </p:cNvSpPr>
          <p:nvPr>
            <p:ph idx="1"/>
          </p:nvPr>
        </p:nvSpPr>
        <p:spPr/>
        <p:txBody>
          <a:bodyPr/>
          <a:lstStyle/>
          <a:p>
            <a:r>
              <a:rPr lang="en-US" altLang="zh-CN" dirty="0"/>
              <a:t>Thanks to BEPCII-U &amp; HEPS Commissioning Team</a:t>
            </a:r>
            <a:endParaRPr lang="zh-CN" altLang="en-US" dirty="0"/>
          </a:p>
          <a:p>
            <a:endParaRPr lang="en-US" dirty="0"/>
          </a:p>
        </p:txBody>
      </p:sp>
      <p:sp>
        <p:nvSpPr>
          <p:cNvPr id="5" name="标题 1">
            <a:extLst>
              <a:ext uri="{FF2B5EF4-FFF2-40B4-BE49-F238E27FC236}">
                <a16:creationId xmlns:a16="http://schemas.microsoft.com/office/drawing/2014/main" id="{4D75C8A8-D247-43D8-A0BC-D724B213130F}"/>
              </a:ext>
            </a:extLst>
          </p:cNvPr>
          <p:cNvSpPr txBox="1">
            <a:spLocks/>
          </p:cNvSpPr>
          <p:nvPr/>
        </p:nvSpPr>
        <p:spPr>
          <a:xfrm>
            <a:off x="457200" y="2858294"/>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8800" dirty="0"/>
              <a:t>Thank you !</a:t>
            </a:r>
            <a:endParaRPr lang="zh-CN" altLang="en-US" sz="8800" dirty="0"/>
          </a:p>
        </p:txBody>
      </p:sp>
    </p:spTree>
    <p:extLst>
      <p:ext uri="{BB962C8B-B14F-4D97-AF65-F5344CB8AC3E}">
        <p14:creationId xmlns:p14="http://schemas.microsoft.com/office/powerpoint/2010/main" val="355462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51520" y="125760"/>
            <a:ext cx="8856984" cy="1143000"/>
          </a:xfrm>
        </p:spPr>
        <p:txBody>
          <a:bodyPr>
            <a:normAutofit fontScale="90000"/>
          </a:bodyPr>
          <a:lstStyle/>
          <a:p>
            <a:r>
              <a:rPr lang="en-US" altLang="zh-CN" b="1" dirty="0"/>
              <a:t>Design parameters before/after upgrade</a:t>
            </a:r>
            <a:endParaRPr lang="zh-CN" altLang="en-US" b="1" dirty="0"/>
          </a:p>
        </p:txBody>
      </p:sp>
      <p:cxnSp>
        <p:nvCxnSpPr>
          <p:cNvPr id="6" name="直接连接符 5"/>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9D888CBA-4D42-43F3-B380-5D7F65A61679}"/>
              </a:ext>
            </a:extLst>
          </p:cNvPr>
          <p:cNvSpPr txBox="1"/>
          <p:nvPr/>
        </p:nvSpPr>
        <p:spPr>
          <a:xfrm>
            <a:off x="251520" y="1134746"/>
            <a:ext cx="3732558" cy="400110"/>
          </a:xfrm>
          <a:prstGeom prst="rect">
            <a:avLst/>
          </a:prstGeom>
          <a:noFill/>
        </p:spPr>
        <p:txBody>
          <a:bodyPr wrap="square" rtlCol="0">
            <a:spAutoFit/>
          </a:bodyPr>
          <a:lstStyle/>
          <a:p>
            <a:r>
              <a:rPr lang="en-US" altLang="zh-CN" sz="2000" b="1" dirty="0">
                <a:cs typeface="Arial" panose="020B0604020202020204" pitchFamily="34" charset="0"/>
              </a:rPr>
              <a:t>Beam Energy</a:t>
            </a:r>
            <a:r>
              <a:rPr lang="zh-CN" altLang="en-US" sz="2000" b="1" dirty="0">
                <a:cs typeface="Arial" panose="020B0604020202020204" pitchFamily="34" charset="0"/>
              </a:rPr>
              <a:t>：</a:t>
            </a:r>
            <a:r>
              <a:rPr lang="en-US" altLang="zh-CN" sz="2000" b="1" dirty="0">
                <a:cs typeface="Arial" panose="020B0604020202020204" pitchFamily="34" charset="0"/>
              </a:rPr>
              <a:t>2.35GeV</a:t>
            </a:r>
            <a:endParaRPr lang="zh-CN" altLang="en-US" sz="2000" b="1" dirty="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482A361A-FD84-4026-BA6D-CC260B1090EE}"/>
                  </a:ext>
                </a:extLst>
              </p:cNvPr>
              <p:cNvGraphicFramePr>
                <a:graphicFrameLocks noGrp="1"/>
              </p:cNvGraphicFramePr>
              <p:nvPr>
                <p:extLst>
                  <p:ext uri="{D42A27DB-BD31-4B8C-83A1-F6EECF244321}">
                    <p14:modId xmlns:p14="http://schemas.microsoft.com/office/powerpoint/2010/main" val="353369029"/>
                  </p:ext>
                </p:extLst>
              </p:nvPr>
            </p:nvGraphicFramePr>
            <p:xfrm>
              <a:off x="35496" y="1549923"/>
              <a:ext cx="4266620" cy="4861179"/>
            </p:xfrm>
            <a:graphic>
              <a:graphicData uri="http://schemas.openxmlformats.org/drawingml/2006/table">
                <a:tbl>
                  <a:tblPr firstRow="1" bandRow="1">
                    <a:tableStyleId>{5C22544A-7EE6-4342-B048-85BDC9FD1C3A}</a:tableStyleId>
                  </a:tblPr>
                  <a:tblGrid>
                    <a:gridCol w="2132900">
                      <a:extLst>
                        <a:ext uri="{9D8B030D-6E8A-4147-A177-3AD203B41FA5}">
                          <a16:colId xmlns:a16="http://schemas.microsoft.com/office/drawing/2014/main" val="3012214071"/>
                        </a:ext>
                      </a:extLst>
                    </a:gridCol>
                    <a:gridCol w="1107460">
                      <a:extLst>
                        <a:ext uri="{9D8B030D-6E8A-4147-A177-3AD203B41FA5}">
                          <a16:colId xmlns:a16="http://schemas.microsoft.com/office/drawing/2014/main" val="571587157"/>
                        </a:ext>
                      </a:extLst>
                    </a:gridCol>
                    <a:gridCol w="1026260">
                      <a:extLst>
                        <a:ext uri="{9D8B030D-6E8A-4147-A177-3AD203B41FA5}">
                          <a16:colId xmlns:a16="http://schemas.microsoft.com/office/drawing/2014/main" val="3178211034"/>
                        </a:ext>
                      </a:extLst>
                    </a:gridCol>
                  </a:tblGrid>
                  <a:tr h="370840">
                    <a:tc>
                      <a:txBody>
                        <a:bodyPr/>
                        <a:lstStyle/>
                        <a:p>
                          <a:endParaRPr lang="zh-CN" altLang="en-US" dirty="0"/>
                        </a:p>
                      </a:txBody>
                      <a:tcPr/>
                    </a:tc>
                    <a:tc>
                      <a:txBody>
                        <a:bodyPr/>
                        <a:lstStyle/>
                        <a:p>
                          <a:pPr algn="ctr"/>
                          <a:r>
                            <a:rPr lang="en-US" altLang="zh-CN" dirty="0"/>
                            <a:t>BEPCII</a:t>
                          </a:r>
                          <a:endParaRPr lang="zh-CN" altLang="en-US" dirty="0"/>
                        </a:p>
                      </a:txBody>
                      <a:tcPr/>
                    </a:tc>
                    <a:tc>
                      <a:txBody>
                        <a:bodyPr/>
                        <a:lstStyle/>
                        <a:p>
                          <a:pPr algn="ctr"/>
                          <a:r>
                            <a:rPr lang="en-US" altLang="zh-CN" dirty="0"/>
                            <a:t>BEPCII-U</a:t>
                          </a:r>
                          <a:endParaRPr lang="zh-CN" altLang="en-US" dirty="0"/>
                        </a:p>
                      </a:txBody>
                      <a:tcPr/>
                    </a:tc>
                    <a:extLst>
                      <a:ext uri="{0D108BD9-81ED-4DB2-BD59-A6C34878D82A}">
                        <a16:rowId xmlns:a16="http://schemas.microsoft.com/office/drawing/2014/main" val="2479440256"/>
                      </a:ext>
                    </a:extLst>
                  </a:tr>
                  <a:tr h="370840">
                    <a:tc>
                      <a:txBody>
                        <a:bodyPr/>
                        <a:lstStyle/>
                        <a:p>
                          <a:pPr algn="l"/>
                          <a:r>
                            <a:rPr lang="en-US" altLang="zh-CN" dirty="0"/>
                            <a:t>Lum [10</a:t>
                          </a:r>
                          <a:r>
                            <a:rPr lang="en-US" altLang="zh-CN" baseline="30000" dirty="0"/>
                            <a:t>32</a:t>
                          </a:r>
                          <a:r>
                            <a:rPr lang="en-US" altLang="zh-CN" baseline="0" dirty="0"/>
                            <a:t>cm</a:t>
                          </a:r>
                          <a:r>
                            <a:rPr lang="en-US" altLang="zh-CN" baseline="30000" dirty="0"/>
                            <a:t>-2</a:t>
                          </a:r>
                          <a:r>
                            <a:rPr lang="en-US" altLang="zh-CN" baseline="0" dirty="0"/>
                            <a:t>s</a:t>
                          </a:r>
                          <a:r>
                            <a:rPr lang="en-US" altLang="zh-CN" baseline="30000" dirty="0"/>
                            <a:t>-1</a:t>
                          </a:r>
                          <a:r>
                            <a:rPr lang="en-US" altLang="zh-CN" baseline="0" dirty="0"/>
                            <a:t>]</a:t>
                          </a:r>
                          <a:endParaRPr lang="zh-CN" altLang="en-US" dirty="0"/>
                        </a:p>
                      </a:txBody>
                      <a:tcPr/>
                    </a:tc>
                    <a:tc>
                      <a:txBody>
                        <a:bodyPr/>
                        <a:lstStyle/>
                        <a:p>
                          <a:pPr algn="ctr"/>
                          <a:r>
                            <a:rPr lang="en-US" altLang="zh-CN" b="1" dirty="0">
                              <a:solidFill>
                                <a:srgbClr val="FF0000"/>
                              </a:solidFill>
                            </a:rPr>
                            <a:t>3.5</a:t>
                          </a:r>
                          <a:endParaRPr lang="zh-CN" altLang="en-US" b="1" dirty="0">
                            <a:solidFill>
                              <a:srgbClr val="FF0000"/>
                            </a:solidFill>
                          </a:endParaRPr>
                        </a:p>
                      </a:txBody>
                      <a:tcPr/>
                    </a:tc>
                    <a:tc>
                      <a:txBody>
                        <a:bodyPr/>
                        <a:lstStyle/>
                        <a:p>
                          <a:pPr algn="ctr"/>
                          <a:r>
                            <a:rPr lang="en-US" altLang="zh-CN" b="1" dirty="0">
                              <a:solidFill>
                                <a:srgbClr val="FF0000"/>
                              </a:solidFill>
                            </a:rPr>
                            <a:t>11</a:t>
                          </a:r>
                          <a:endParaRPr lang="zh-CN" altLang="en-US" b="1" dirty="0">
                            <a:solidFill>
                              <a:srgbClr val="FF0000"/>
                            </a:solidFill>
                          </a:endParaRPr>
                        </a:p>
                      </a:txBody>
                      <a:tcPr/>
                    </a:tc>
                    <a:extLst>
                      <a:ext uri="{0D108BD9-81ED-4DB2-BD59-A6C34878D82A}">
                        <a16:rowId xmlns:a16="http://schemas.microsoft.com/office/drawing/2014/main" val="3066833453"/>
                      </a:ext>
                    </a:extLst>
                  </a:tr>
                  <a:tr h="370840">
                    <a:tc>
                      <a:txBody>
                        <a:bodyPr/>
                        <a:lstStyle/>
                        <a:p>
                          <a:pPr algn="l"/>
                          <a14:m>
                            <m:oMath xmlns:m="http://schemas.openxmlformats.org/officeDocument/2006/math">
                              <m:sSubSup>
                                <m:sSubSupPr>
                                  <m:ctrlPr>
                                    <a:rPr lang="en-US" altLang="zh-CN" sz="1800" b="0" i="1" smtClean="0">
                                      <a:solidFill>
                                        <a:srgbClr val="FF0000"/>
                                      </a:solidFill>
                                      <a:latin typeface="Cambria Math" panose="02040503050406030204" pitchFamily="18" charset="0"/>
                                    </a:rPr>
                                  </m:ctrlPr>
                                </m:sSubSupPr>
                                <m:e>
                                  <m:r>
                                    <a:rPr lang="en-US" altLang="zh-CN" sz="1800" b="0" i="1" smtClean="0">
                                      <a:solidFill>
                                        <a:srgbClr val="FF0000"/>
                                      </a:solidFill>
                                      <a:latin typeface="Cambria Math" panose="02040503050406030204" pitchFamily="18" charset="0"/>
                                    </a:rPr>
                                    <m:t>𝛽</m:t>
                                  </m:r>
                                </m:e>
                                <m:sub>
                                  <m:r>
                                    <a:rPr lang="en-US" altLang="zh-CN" sz="1800" b="0" i="1" smtClean="0">
                                      <a:solidFill>
                                        <a:srgbClr val="FF0000"/>
                                      </a:solidFill>
                                      <a:latin typeface="Cambria Math" panose="02040503050406030204" pitchFamily="18" charset="0"/>
                                    </a:rPr>
                                    <m:t>𝑦</m:t>
                                  </m:r>
                                </m:sub>
                                <m:sup>
                                  <m:r>
                                    <a:rPr lang="en-US" altLang="zh-CN" sz="1800" b="0" i="1" smtClean="0">
                                      <a:solidFill>
                                        <a:srgbClr val="FF0000"/>
                                      </a:solidFill>
                                      <a:latin typeface="Cambria Math" panose="02040503050406030204" pitchFamily="18" charset="0"/>
                                    </a:rPr>
                                    <m:t>∗</m:t>
                                  </m:r>
                                </m:sup>
                              </m:sSubSup>
                            </m:oMath>
                          </a14:m>
                          <a:r>
                            <a:rPr lang="zh-CN" altLang="en-US" dirty="0"/>
                            <a:t> </a:t>
                          </a:r>
                          <a:r>
                            <a:rPr lang="en-US" altLang="zh-CN" dirty="0"/>
                            <a:t>[cm]</a:t>
                          </a:r>
                          <a:endParaRPr lang="zh-CN" altLang="en-US" dirty="0"/>
                        </a:p>
                      </a:txBody>
                      <a:tcPr/>
                    </a:tc>
                    <a:tc>
                      <a:txBody>
                        <a:bodyPr/>
                        <a:lstStyle/>
                        <a:p>
                          <a:pPr algn="ctr"/>
                          <a:r>
                            <a:rPr lang="en-US" altLang="zh-CN" b="1" dirty="0">
                              <a:solidFill>
                                <a:srgbClr val="0070C0"/>
                              </a:solidFill>
                            </a:rPr>
                            <a:t>1.5</a:t>
                          </a:r>
                          <a:endParaRPr lang="zh-CN" altLang="en-US" b="1" dirty="0">
                            <a:solidFill>
                              <a:srgbClr val="0070C0"/>
                            </a:solidFill>
                          </a:endParaRPr>
                        </a:p>
                      </a:txBody>
                      <a:tcPr/>
                    </a:tc>
                    <a:tc>
                      <a:txBody>
                        <a:bodyPr/>
                        <a:lstStyle/>
                        <a:p>
                          <a:pPr algn="ctr"/>
                          <a:r>
                            <a:rPr lang="en-US" altLang="zh-CN" b="1" dirty="0">
                              <a:solidFill>
                                <a:srgbClr val="0070C0"/>
                              </a:solidFill>
                            </a:rPr>
                            <a:t>1.3</a:t>
                          </a:r>
                          <a:endParaRPr lang="zh-CN" altLang="en-US" b="1" dirty="0">
                            <a:solidFill>
                              <a:srgbClr val="0070C0"/>
                            </a:solidFill>
                          </a:endParaRPr>
                        </a:p>
                      </a:txBody>
                      <a:tcPr/>
                    </a:tc>
                    <a:extLst>
                      <a:ext uri="{0D108BD9-81ED-4DB2-BD59-A6C34878D82A}">
                        <a16:rowId xmlns:a16="http://schemas.microsoft.com/office/drawing/2014/main" val="501843433"/>
                      </a:ext>
                    </a:extLst>
                  </a:tr>
                  <a:tr h="370840">
                    <a:tc>
                      <a:txBody>
                        <a:bodyPr/>
                        <a:lstStyle/>
                        <a:p>
                          <a:pPr algn="l"/>
                          <a:r>
                            <a:rPr lang="en-US" altLang="zh-CN" dirty="0"/>
                            <a:t>Bunch Current [mA]</a:t>
                          </a:r>
                          <a:endParaRPr lang="zh-CN" altLang="en-US" dirty="0"/>
                        </a:p>
                      </a:txBody>
                      <a:tcPr/>
                    </a:tc>
                    <a:tc>
                      <a:txBody>
                        <a:bodyPr/>
                        <a:lstStyle/>
                        <a:p>
                          <a:pPr algn="ctr"/>
                          <a:r>
                            <a:rPr lang="en-US" altLang="zh-CN" dirty="0"/>
                            <a:t>7.1</a:t>
                          </a:r>
                          <a:endParaRPr lang="zh-CN" altLang="en-US" dirty="0"/>
                        </a:p>
                      </a:txBody>
                      <a:tcPr/>
                    </a:tc>
                    <a:tc>
                      <a:txBody>
                        <a:bodyPr/>
                        <a:lstStyle/>
                        <a:p>
                          <a:pPr algn="ctr"/>
                          <a:r>
                            <a:rPr lang="en-US" altLang="zh-CN" dirty="0"/>
                            <a:t>7.5</a:t>
                          </a:r>
                          <a:endParaRPr lang="zh-CN" altLang="en-US" dirty="0"/>
                        </a:p>
                      </a:txBody>
                      <a:tcPr/>
                    </a:tc>
                    <a:extLst>
                      <a:ext uri="{0D108BD9-81ED-4DB2-BD59-A6C34878D82A}">
                        <a16:rowId xmlns:a16="http://schemas.microsoft.com/office/drawing/2014/main" val="1107028279"/>
                      </a:ext>
                    </a:extLst>
                  </a:tr>
                  <a:tr h="370840">
                    <a:tc>
                      <a:txBody>
                        <a:bodyPr/>
                        <a:lstStyle/>
                        <a:p>
                          <a:pPr algn="l"/>
                          <a:r>
                            <a:rPr lang="en-US" altLang="zh-CN" dirty="0"/>
                            <a:t>Bunch Num</a:t>
                          </a:r>
                          <a:endParaRPr lang="zh-CN" altLang="en-US" dirty="0"/>
                        </a:p>
                      </a:txBody>
                      <a:tcPr/>
                    </a:tc>
                    <a:tc>
                      <a:txBody>
                        <a:bodyPr/>
                        <a:lstStyle/>
                        <a:p>
                          <a:pPr algn="ctr"/>
                          <a:r>
                            <a:rPr lang="en-US" altLang="zh-CN" dirty="0">
                              <a:solidFill>
                                <a:srgbClr val="FF0000"/>
                              </a:solidFill>
                            </a:rPr>
                            <a:t>56</a:t>
                          </a:r>
                          <a:endParaRPr lang="zh-CN" altLang="en-US" dirty="0">
                            <a:solidFill>
                              <a:srgbClr val="FF0000"/>
                            </a:solidFill>
                          </a:endParaRPr>
                        </a:p>
                      </a:txBody>
                      <a:tcPr/>
                    </a:tc>
                    <a:tc>
                      <a:txBody>
                        <a:bodyPr/>
                        <a:lstStyle/>
                        <a:p>
                          <a:pPr algn="ctr"/>
                          <a:r>
                            <a:rPr lang="en-US" altLang="zh-CN" dirty="0">
                              <a:solidFill>
                                <a:srgbClr val="FF0000"/>
                              </a:solidFill>
                            </a:rPr>
                            <a:t>120</a:t>
                          </a:r>
                          <a:endParaRPr lang="zh-CN" altLang="en-US" dirty="0">
                            <a:solidFill>
                              <a:srgbClr val="FF0000"/>
                            </a:solidFill>
                          </a:endParaRPr>
                        </a:p>
                      </a:txBody>
                      <a:tcPr/>
                    </a:tc>
                    <a:extLst>
                      <a:ext uri="{0D108BD9-81ED-4DB2-BD59-A6C34878D82A}">
                        <a16:rowId xmlns:a16="http://schemas.microsoft.com/office/drawing/2014/main" val="1719896679"/>
                      </a:ext>
                    </a:extLst>
                  </a:tr>
                  <a:tr h="370840">
                    <a:tc>
                      <a:txBody>
                        <a:bodyPr/>
                        <a:lstStyle/>
                        <a:p>
                          <a:pPr algn="l"/>
                          <a:r>
                            <a:rPr lang="en-US" altLang="zh-CN" dirty="0"/>
                            <a:t>SR Power [kW]</a:t>
                          </a:r>
                          <a:endParaRPr lang="zh-CN" altLang="en-US" dirty="0"/>
                        </a:p>
                      </a:txBody>
                      <a:tcPr/>
                    </a:tc>
                    <a:tc>
                      <a:txBody>
                        <a:bodyPr/>
                        <a:lstStyle/>
                        <a:p>
                          <a:pPr algn="ctr"/>
                          <a:r>
                            <a:rPr lang="en-US" altLang="zh-CN" b="1" dirty="0">
                              <a:solidFill>
                                <a:srgbClr val="FF0000"/>
                              </a:solidFill>
                            </a:rPr>
                            <a:t>110</a:t>
                          </a:r>
                          <a:endParaRPr lang="zh-CN" altLang="en-US" b="1" dirty="0">
                            <a:solidFill>
                              <a:srgbClr val="FF0000"/>
                            </a:solidFill>
                          </a:endParaRPr>
                        </a:p>
                      </a:txBody>
                      <a:tcPr/>
                    </a:tc>
                    <a:tc>
                      <a:txBody>
                        <a:bodyPr/>
                        <a:lstStyle/>
                        <a:p>
                          <a:pPr algn="ctr"/>
                          <a:r>
                            <a:rPr lang="en-US" altLang="zh-CN" b="1" dirty="0">
                              <a:solidFill>
                                <a:srgbClr val="FF0000"/>
                              </a:solidFill>
                            </a:rPr>
                            <a:t>250</a:t>
                          </a:r>
                          <a:endParaRPr lang="zh-CN" altLang="en-US" b="1" dirty="0">
                            <a:solidFill>
                              <a:srgbClr val="FF0000"/>
                            </a:solidFill>
                          </a:endParaRPr>
                        </a:p>
                      </a:txBody>
                      <a:tcPr/>
                    </a:tc>
                    <a:extLst>
                      <a:ext uri="{0D108BD9-81ED-4DB2-BD59-A6C34878D82A}">
                        <a16:rowId xmlns:a16="http://schemas.microsoft.com/office/drawing/2014/main" val="2623648032"/>
                      </a:ext>
                    </a:extLst>
                  </a:tr>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𝜉</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lum</m:t>
                                    </m:r>
                                  </m:sub>
                                </m:sSub>
                              </m:oMath>
                            </m:oMathPara>
                          </a14:m>
                          <a:endParaRPr lang="zh-CN" altLang="en-US" dirty="0"/>
                        </a:p>
                      </a:txBody>
                      <a:tcPr/>
                    </a:tc>
                    <a:tc>
                      <a:txBody>
                        <a:bodyPr/>
                        <a:lstStyle/>
                        <a:p>
                          <a:pPr algn="ctr"/>
                          <a:r>
                            <a:rPr lang="en-US" altLang="zh-CN" b="1" dirty="0">
                              <a:solidFill>
                                <a:srgbClr val="0070C0"/>
                              </a:solidFill>
                            </a:rPr>
                            <a:t>0.029</a:t>
                          </a:r>
                          <a:endParaRPr lang="zh-CN" altLang="en-US" b="1" dirty="0">
                            <a:solidFill>
                              <a:srgbClr val="0070C0"/>
                            </a:solidFill>
                          </a:endParaRPr>
                        </a:p>
                      </a:txBody>
                      <a:tcPr/>
                    </a:tc>
                    <a:tc>
                      <a:txBody>
                        <a:bodyPr/>
                        <a:lstStyle/>
                        <a:p>
                          <a:pPr algn="ctr"/>
                          <a:r>
                            <a:rPr lang="en-US" altLang="zh-CN" b="1" dirty="0">
                              <a:solidFill>
                                <a:srgbClr val="0070C0"/>
                              </a:solidFill>
                            </a:rPr>
                            <a:t>0.036</a:t>
                          </a:r>
                          <a:endParaRPr lang="zh-CN" altLang="en-US" b="1" dirty="0">
                            <a:solidFill>
                              <a:srgbClr val="0070C0"/>
                            </a:solidFill>
                          </a:endParaRPr>
                        </a:p>
                      </a:txBody>
                      <a:tcPr/>
                    </a:tc>
                    <a:extLst>
                      <a:ext uri="{0D108BD9-81ED-4DB2-BD59-A6C34878D82A}">
                        <a16:rowId xmlns:a16="http://schemas.microsoft.com/office/drawing/2014/main" val="66890292"/>
                      </a:ext>
                    </a:extLst>
                  </a:tr>
                  <a:tr h="370840">
                    <a:tc>
                      <a:txBody>
                        <a:bodyPr/>
                        <a:lstStyle/>
                        <a:p>
                          <a:pPr algn="l"/>
                          <a:r>
                            <a:rPr lang="en-US" altLang="zh-CN" dirty="0"/>
                            <a:t>Emittance [</a:t>
                          </a:r>
                          <a:r>
                            <a:rPr lang="en-US" altLang="zh-CN" dirty="0" err="1"/>
                            <a:t>nmrad</a:t>
                          </a:r>
                          <a:r>
                            <a:rPr lang="en-US" altLang="zh-CN" dirty="0"/>
                            <a:t>]</a:t>
                          </a:r>
                          <a:endParaRPr lang="zh-CN" altLang="en-US" dirty="0"/>
                        </a:p>
                      </a:txBody>
                      <a:tcPr/>
                    </a:tc>
                    <a:tc>
                      <a:txBody>
                        <a:bodyPr/>
                        <a:lstStyle/>
                        <a:p>
                          <a:pPr algn="ctr"/>
                          <a:r>
                            <a:rPr lang="en-US" altLang="zh-CN" dirty="0"/>
                            <a:t>147</a:t>
                          </a:r>
                          <a:endParaRPr lang="zh-CN" altLang="en-US" dirty="0"/>
                        </a:p>
                      </a:txBody>
                      <a:tcPr/>
                    </a:tc>
                    <a:tc>
                      <a:txBody>
                        <a:bodyPr/>
                        <a:lstStyle/>
                        <a:p>
                          <a:pPr algn="ctr"/>
                          <a:r>
                            <a:rPr lang="en-US" altLang="zh-CN" dirty="0"/>
                            <a:t>152</a:t>
                          </a:r>
                          <a:endParaRPr lang="zh-CN" altLang="en-US" dirty="0"/>
                        </a:p>
                      </a:txBody>
                      <a:tcPr/>
                    </a:tc>
                    <a:extLst>
                      <a:ext uri="{0D108BD9-81ED-4DB2-BD59-A6C34878D82A}">
                        <a16:rowId xmlns:a16="http://schemas.microsoft.com/office/drawing/2014/main" val="1515091050"/>
                      </a:ext>
                    </a:extLst>
                  </a:tr>
                  <a:tr h="370840">
                    <a:tc>
                      <a:txBody>
                        <a:bodyPr/>
                        <a:lstStyle/>
                        <a:p>
                          <a:pPr algn="l"/>
                          <a:r>
                            <a:rPr lang="en-US" altLang="zh-CN" dirty="0"/>
                            <a:t>Coupling [%]</a:t>
                          </a:r>
                          <a:endParaRPr lang="zh-CN" altLang="en-US" dirty="0"/>
                        </a:p>
                      </a:txBody>
                      <a:tcPr/>
                    </a:tc>
                    <a:tc>
                      <a:txBody>
                        <a:bodyPr/>
                        <a:lstStyle/>
                        <a:p>
                          <a:pPr algn="ctr"/>
                          <a:r>
                            <a:rPr lang="en-US" altLang="zh-CN" b="1" dirty="0">
                              <a:solidFill>
                                <a:srgbClr val="FF0000"/>
                              </a:solidFill>
                            </a:rPr>
                            <a:t>0.53</a:t>
                          </a:r>
                          <a:endParaRPr lang="zh-CN" altLang="en-US" b="1" dirty="0">
                            <a:solidFill>
                              <a:srgbClr val="FF0000"/>
                            </a:solidFill>
                          </a:endParaRPr>
                        </a:p>
                      </a:txBody>
                      <a:tcPr/>
                    </a:tc>
                    <a:tc>
                      <a:txBody>
                        <a:bodyPr/>
                        <a:lstStyle/>
                        <a:p>
                          <a:pPr algn="ctr"/>
                          <a:r>
                            <a:rPr lang="en-US" altLang="zh-CN" b="1" dirty="0">
                              <a:solidFill>
                                <a:srgbClr val="FF0000"/>
                              </a:solidFill>
                            </a:rPr>
                            <a:t>0.35</a:t>
                          </a:r>
                          <a:endParaRPr lang="zh-CN" altLang="en-US" b="1" dirty="0">
                            <a:solidFill>
                              <a:srgbClr val="FF0000"/>
                            </a:solidFill>
                          </a:endParaRPr>
                        </a:p>
                      </a:txBody>
                      <a:tcPr/>
                    </a:tc>
                    <a:extLst>
                      <a:ext uri="{0D108BD9-81ED-4DB2-BD59-A6C34878D82A}">
                        <a16:rowId xmlns:a16="http://schemas.microsoft.com/office/drawing/2014/main" val="878466887"/>
                      </a:ext>
                    </a:extLst>
                  </a:tr>
                  <a:tr h="370840">
                    <a:tc>
                      <a:txBody>
                        <a:bodyPr/>
                        <a:lstStyle/>
                        <a:p>
                          <a:pPr algn="l"/>
                          <a:r>
                            <a:rPr lang="en-US" altLang="zh-CN" dirty="0"/>
                            <a:t>Bucket Height</a:t>
                          </a:r>
                          <a:endParaRPr lang="zh-CN" altLang="en-US" dirty="0"/>
                        </a:p>
                      </a:txBody>
                      <a:tcPr/>
                    </a:tc>
                    <a:tc>
                      <a:txBody>
                        <a:bodyPr/>
                        <a:lstStyle/>
                        <a:p>
                          <a:pPr algn="ctr"/>
                          <a:r>
                            <a:rPr lang="en-US" altLang="zh-CN" dirty="0"/>
                            <a:t>0.0069</a:t>
                          </a:r>
                          <a:endParaRPr lang="zh-CN" altLang="en-US" dirty="0"/>
                        </a:p>
                      </a:txBody>
                      <a:tcPr/>
                    </a:tc>
                    <a:tc>
                      <a:txBody>
                        <a:bodyPr/>
                        <a:lstStyle/>
                        <a:p>
                          <a:pPr algn="ctr"/>
                          <a:r>
                            <a:rPr lang="en-US" altLang="zh-CN" dirty="0"/>
                            <a:t>0.011</a:t>
                          </a:r>
                          <a:endParaRPr lang="zh-CN" altLang="en-US" dirty="0"/>
                        </a:p>
                      </a:txBody>
                      <a:tcPr/>
                    </a:tc>
                    <a:extLst>
                      <a:ext uri="{0D108BD9-81ED-4DB2-BD59-A6C34878D82A}">
                        <a16:rowId xmlns:a16="http://schemas.microsoft.com/office/drawing/2014/main" val="1029179639"/>
                      </a:ext>
                    </a:extLst>
                  </a:tr>
                  <a:tr h="370840">
                    <a:tc>
                      <a:txBody>
                        <a:bodyPr/>
                        <a:lstStyle/>
                        <a:p>
                          <a:pPr algn="l"/>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,0</m:t>
                                  </m:r>
                                </m:sub>
                              </m:sSub>
                            </m:oMath>
                          </a14:m>
                          <a:r>
                            <a:rPr lang="zh-CN" altLang="en-US" dirty="0"/>
                            <a:t> </a:t>
                          </a:r>
                          <a:r>
                            <a:rPr lang="en-US" altLang="zh-CN" dirty="0"/>
                            <a:t>[cm]</a:t>
                          </a:r>
                          <a:endParaRPr lang="zh-CN" altLang="en-US" dirty="0"/>
                        </a:p>
                      </a:txBody>
                      <a:tcPr/>
                    </a:tc>
                    <a:tc>
                      <a:txBody>
                        <a:bodyPr/>
                        <a:lstStyle/>
                        <a:p>
                          <a:pPr algn="ctr"/>
                          <a:r>
                            <a:rPr lang="en-US" altLang="zh-CN" dirty="0"/>
                            <a:t>1.54</a:t>
                          </a:r>
                          <a:endParaRPr lang="zh-CN" altLang="en-US" dirty="0"/>
                        </a:p>
                      </a:txBody>
                      <a:tcPr/>
                    </a:tc>
                    <a:tc>
                      <a:txBody>
                        <a:bodyPr/>
                        <a:lstStyle/>
                        <a:p>
                          <a:pPr algn="ctr"/>
                          <a:r>
                            <a:rPr lang="en-US" altLang="zh-CN" dirty="0"/>
                            <a:t>1.04</a:t>
                          </a:r>
                          <a:endParaRPr lang="zh-CN" altLang="en-US" dirty="0"/>
                        </a:p>
                      </a:txBody>
                      <a:tcPr/>
                    </a:tc>
                    <a:extLst>
                      <a:ext uri="{0D108BD9-81ED-4DB2-BD59-A6C34878D82A}">
                        <a16:rowId xmlns:a16="http://schemas.microsoft.com/office/drawing/2014/main" val="8752203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𝜎</m:t>
                                  </m:r>
                                </m:e>
                                <m:sub>
                                  <m:r>
                                    <a:rPr lang="en-US" altLang="zh-CN" b="0" i="1" smtClean="0">
                                      <a:latin typeface="Cambria Math" panose="02040503050406030204" pitchFamily="18" charset="0"/>
                                    </a:rPr>
                                    <m:t>𝑧</m:t>
                                  </m:r>
                                </m:sub>
                              </m:sSub>
                            </m:oMath>
                          </a14:m>
                          <a:r>
                            <a:rPr lang="zh-CN" altLang="en-US" dirty="0"/>
                            <a:t> </a:t>
                          </a:r>
                          <a:r>
                            <a:rPr lang="en-US" altLang="zh-CN" dirty="0"/>
                            <a:t>[cm]</a:t>
                          </a:r>
                          <a:endParaRPr lang="zh-CN" altLang="en-US" dirty="0"/>
                        </a:p>
                      </a:txBody>
                      <a:tcPr/>
                    </a:tc>
                    <a:tc>
                      <a:txBody>
                        <a:bodyPr/>
                        <a:lstStyle/>
                        <a:p>
                          <a:pPr algn="ctr"/>
                          <a:r>
                            <a:rPr lang="en-US" altLang="zh-CN" b="1" dirty="0">
                              <a:solidFill>
                                <a:srgbClr val="0070C0"/>
                              </a:solidFill>
                            </a:rPr>
                            <a:t>1.69</a:t>
                          </a:r>
                          <a:endParaRPr lang="zh-CN" altLang="en-US" b="1" dirty="0">
                            <a:solidFill>
                              <a:srgbClr val="0070C0"/>
                            </a:solidFill>
                          </a:endParaRPr>
                        </a:p>
                      </a:txBody>
                      <a:tcPr/>
                    </a:tc>
                    <a:tc>
                      <a:txBody>
                        <a:bodyPr/>
                        <a:lstStyle/>
                        <a:p>
                          <a:pPr algn="ctr"/>
                          <a:r>
                            <a:rPr lang="en-US" altLang="zh-CN" b="1" dirty="0">
                              <a:solidFill>
                                <a:srgbClr val="0070C0"/>
                              </a:solidFill>
                            </a:rPr>
                            <a:t>1.3</a:t>
                          </a:r>
                          <a:endParaRPr lang="zh-CN" altLang="en-US" b="1" dirty="0">
                            <a:solidFill>
                              <a:srgbClr val="0070C0"/>
                            </a:solidFill>
                          </a:endParaRPr>
                        </a:p>
                      </a:txBody>
                      <a:tcPr/>
                    </a:tc>
                    <a:extLst>
                      <a:ext uri="{0D108BD9-81ED-4DB2-BD59-A6C34878D82A}">
                        <a16:rowId xmlns:a16="http://schemas.microsoft.com/office/drawing/2014/main" val="3326427482"/>
                      </a:ext>
                    </a:extLst>
                  </a:tr>
                  <a:tr h="370840">
                    <a:tc>
                      <a:txBody>
                        <a:bodyPr/>
                        <a:lstStyle/>
                        <a:p>
                          <a:pPr algn="l"/>
                          <a:r>
                            <a:rPr lang="en-US" altLang="zh-CN" dirty="0"/>
                            <a:t>RF Voltage</a:t>
                          </a:r>
                          <a:endParaRPr lang="zh-CN" altLang="en-US" dirty="0"/>
                        </a:p>
                      </a:txBody>
                      <a:tcPr/>
                    </a:tc>
                    <a:tc>
                      <a:txBody>
                        <a:bodyPr/>
                        <a:lstStyle/>
                        <a:p>
                          <a:pPr algn="ctr"/>
                          <a:r>
                            <a:rPr lang="en-US" altLang="zh-CN" b="1" dirty="0">
                              <a:solidFill>
                                <a:srgbClr val="C00000"/>
                              </a:solidFill>
                            </a:rPr>
                            <a:t>1.6 MV</a:t>
                          </a:r>
                          <a:endParaRPr lang="zh-CN" altLang="en-US" b="1" dirty="0">
                            <a:solidFill>
                              <a:srgbClr val="C00000"/>
                            </a:solidFill>
                          </a:endParaRPr>
                        </a:p>
                      </a:txBody>
                      <a:tcPr/>
                    </a:tc>
                    <a:tc>
                      <a:txBody>
                        <a:bodyPr/>
                        <a:lstStyle/>
                        <a:p>
                          <a:pPr algn="ctr"/>
                          <a:r>
                            <a:rPr lang="en-US" altLang="zh-CN" b="1" dirty="0">
                              <a:solidFill>
                                <a:srgbClr val="C00000"/>
                              </a:solidFill>
                            </a:rPr>
                            <a:t>3.3 MV</a:t>
                          </a:r>
                          <a:endParaRPr lang="zh-CN" altLang="en-US" b="1" dirty="0">
                            <a:solidFill>
                              <a:srgbClr val="C00000"/>
                            </a:solidFill>
                          </a:endParaRPr>
                        </a:p>
                      </a:txBody>
                      <a:tcPr/>
                    </a:tc>
                    <a:extLst>
                      <a:ext uri="{0D108BD9-81ED-4DB2-BD59-A6C34878D82A}">
                        <a16:rowId xmlns:a16="http://schemas.microsoft.com/office/drawing/2014/main" val="2252236613"/>
                      </a:ext>
                    </a:extLst>
                  </a:tr>
                </a:tbl>
              </a:graphicData>
            </a:graphic>
          </p:graphicFrame>
        </mc:Choice>
        <mc:Fallback xmlns="">
          <p:graphicFrame>
            <p:nvGraphicFramePr>
              <p:cNvPr id="7" name="表格 6">
                <a:extLst>
                  <a:ext uri="{FF2B5EF4-FFF2-40B4-BE49-F238E27FC236}">
                    <a16:creationId xmlns:a16="http://schemas.microsoft.com/office/drawing/2014/main" id="{482A361A-FD84-4026-BA6D-CC260B1090EE}"/>
                  </a:ext>
                </a:extLst>
              </p:cNvPr>
              <p:cNvGraphicFramePr>
                <a:graphicFrameLocks noGrp="1"/>
              </p:cNvGraphicFramePr>
              <p:nvPr>
                <p:extLst>
                  <p:ext uri="{D42A27DB-BD31-4B8C-83A1-F6EECF244321}">
                    <p14:modId xmlns:p14="http://schemas.microsoft.com/office/powerpoint/2010/main" val="353369029"/>
                  </p:ext>
                </p:extLst>
              </p:nvPr>
            </p:nvGraphicFramePr>
            <p:xfrm>
              <a:off x="35496" y="1549923"/>
              <a:ext cx="4266620" cy="4861179"/>
            </p:xfrm>
            <a:graphic>
              <a:graphicData uri="http://schemas.openxmlformats.org/drawingml/2006/table">
                <a:tbl>
                  <a:tblPr firstRow="1" bandRow="1">
                    <a:tableStyleId>{5C22544A-7EE6-4342-B048-85BDC9FD1C3A}</a:tableStyleId>
                  </a:tblPr>
                  <a:tblGrid>
                    <a:gridCol w="2132900">
                      <a:extLst>
                        <a:ext uri="{9D8B030D-6E8A-4147-A177-3AD203B41FA5}">
                          <a16:colId xmlns:a16="http://schemas.microsoft.com/office/drawing/2014/main" val="3012214071"/>
                        </a:ext>
                      </a:extLst>
                    </a:gridCol>
                    <a:gridCol w="1107460">
                      <a:extLst>
                        <a:ext uri="{9D8B030D-6E8A-4147-A177-3AD203B41FA5}">
                          <a16:colId xmlns:a16="http://schemas.microsoft.com/office/drawing/2014/main" val="571587157"/>
                        </a:ext>
                      </a:extLst>
                    </a:gridCol>
                    <a:gridCol w="1026260">
                      <a:extLst>
                        <a:ext uri="{9D8B030D-6E8A-4147-A177-3AD203B41FA5}">
                          <a16:colId xmlns:a16="http://schemas.microsoft.com/office/drawing/2014/main" val="3178211034"/>
                        </a:ext>
                      </a:extLst>
                    </a:gridCol>
                  </a:tblGrid>
                  <a:tr h="370840">
                    <a:tc>
                      <a:txBody>
                        <a:bodyPr/>
                        <a:lstStyle/>
                        <a:p>
                          <a:endParaRPr lang="zh-CN" altLang="en-US" dirty="0"/>
                        </a:p>
                      </a:txBody>
                      <a:tcPr/>
                    </a:tc>
                    <a:tc>
                      <a:txBody>
                        <a:bodyPr/>
                        <a:lstStyle/>
                        <a:p>
                          <a:pPr algn="ctr"/>
                          <a:r>
                            <a:rPr lang="en-US" altLang="zh-CN" dirty="0"/>
                            <a:t>BEPCII</a:t>
                          </a:r>
                          <a:endParaRPr lang="zh-CN" altLang="en-US" dirty="0"/>
                        </a:p>
                      </a:txBody>
                      <a:tcPr/>
                    </a:tc>
                    <a:tc>
                      <a:txBody>
                        <a:bodyPr/>
                        <a:lstStyle/>
                        <a:p>
                          <a:pPr algn="ctr"/>
                          <a:r>
                            <a:rPr lang="en-US" altLang="zh-CN" dirty="0"/>
                            <a:t>BEPCII-U</a:t>
                          </a:r>
                          <a:endParaRPr lang="zh-CN" altLang="en-US" dirty="0"/>
                        </a:p>
                      </a:txBody>
                      <a:tcPr/>
                    </a:tc>
                    <a:extLst>
                      <a:ext uri="{0D108BD9-81ED-4DB2-BD59-A6C34878D82A}">
                        <a16:rowId xmlns:a16="http://schemas.microsoft.com/office/drawing/2014/main" val="2479440256"/>
                      </a:ext>
                    </a:extLst>
                  </a:tr>
                  <a:tr h="370840">
                    <a:tc>
                      <a:txBody>
                        <a:bodyPr/>
                        <a:lstStyle/>
                        <a:p>
                          <a:pPr algn="l"/>
                          <a:r>
                            <a:rPr lang="en-US" altLang="zh-CN" dirty="0"/>
                            <a:t>Lum [10</a:t>
                          </a:r>
                          <a:r>
                            <a:rPr lang="en-US" altLang="zh-CN" baseline="30000" dirty="0"/>
                            <a:t>32</a:t>
                          </a:r>
                          <a:r>
                            <a:rPr lang="en-US" altLang="zh-CN" baseline="0" dirty="0"/>
                            <a:t>cm</a:t>
                          </a:r>
                          <a:r>
                            <a:rPr lang="en-US" altLang="zh-CN" baseline="30000" dirty="0"/>
                            <a:t>-2</a:t>
                          </a:r>
                          <a:r>
                            <a:rPr lang="en-US" altLang="zh-CN" baseline="0" dirty="0"/>
                            <a:t>s</a:t>
                          </a:r>
                          <a:r>
                            <a:rPr lang="en-US" altLang="zh-CN" baseline="30000" dirty="0"/>
                            <a:t>-1</a:t>
                          </a:r>
                          <a:r>
                            <a:rPr lang="en-US" altLang="zh-CN" baseline="0" dirty="0"/>
                            <a:t>]</a:t>
                          </a:r>
                          <a:endParaRPr lang="zh-CN" altLang="en-US" dirty="0"/>
                        </a:p>
                      </a:txBody>
                      <a:tcPr/>
                    </a:tc>
                    <a:tc>
                      <a:txBody>
                        <a:bodyPr/>
                        <a:lstStyle/>
                        <a:p>
                          <a:pPr algn="ctr"/>
                          <a:r>
                            <a:rPr lang="en-US" altLang="zh-CN" b="1" dirty="0">
                              <a:solidFill>
                                <a:srgbClr val="FF0000"/>
                              </a:solidFill>
                            </a:rPr>
                            <a:t>3.5</a:t>
                          </a:r>
                          <a:endParaRPr lang="zh-CN" altLang="en-US" b="1" dirty="0">
                            <a:solidFill>
                              <a:srgbClr val="FF0000"/>
                            </a:solidFill>
                          </a:endParaRPr>
                        </a:p>
                      </a:txBody>
                      <a:tcPr/>
                    </a:tc>
                    <a:tc>
                      <a:txBody>
                        <a:bodyPr/>
                        <a:lstStyle/>
                        <a:p>
                          <a:pPr algn="ctr"/>
                          <a:r>
                            <a:rPr lang="en-US" altLang="zh-CN" b="1" dirty="0">
                              <a:solidFill>
                                <a:srgbClr val="FF0000"/>
                              </a:solidFill>
                            </a:rPr>
                            <a:t>11</a:t>
                          </a:r>
                          <a:endParaRPr lang="zh-CN" altLang="en-US" b="1" dirty="0">
                            <a:solidFill>
                              <a:srgbClr val="FF0000"/>
                            </a:solidFill>
                          </a:endParaRPr>
                        </a:p>
                      </a:txBody>
                      <a:tcPr/>
                    </a:tc>
                    <a:extLst>
                      <a:ext uri="{0D108BD9-81ED-4DB2-BD59-A6C34878D82A}">
                        <a16:rowId xmlns:a16="http://schemas.microsoft.com/office/drawing/2014/main" val="3066833453"/>
                      </a:ext>
                    </a:extLst>
                  </a:tr>
                  <a:tr h="387477">
                    <a:tc>
                      <a:txBody>
                        <a:bodyPr/>
                        <a:lstStyle/>
                        <a:p>
                          <a:endParaRPr lang="en-US"/>
                        </a:p>
                      </a:txBody>
                      <a:tcPr>
                        <a:blipFill>
                          <a:blip r:embed="rId2"/>
                          <a:stretch>
                            <a:fillRect l="-286" t="-201587" r="-101429" b="-996825"/>
                          </a:stretch>
                        </a:blipFill>
                      </a:tcPr>
                    </a:tc>
                    <a:tc>
                      <a:txBody>
                        <a:bodyPr/>
                        <a:lstStyle/>
                        <a:p>
                          <a:pPr algn="ctr"/>
                          <a:r>
                            <a:rPr lang="en-US" altLang="zh-CN" b="1" dirty="0">
                              <a:solidFill>
                                <a:srgbClr val="0070C0"/>
                              </a:solidFill>
                            </a:rPr>
                            <a:t>1.5</a:t>
                          </a:r>
                          <a:endParaRPr lang="zh-CN" altLang="en-US" b="1" dirty="0">
                            <a:solidFill>
                              <a:srgbClr val="0070C0"/>
                            </a:solidFill>
                          </a:endParaRPr>
                        </a:p>
                      </a:txBody>
                      <a:tcPr/>
                    </a:tc>
                    <a:tc>
                      <a:txBody>
                        <a:bodyPr/>
                        <a:lstStyle/>
                        <a:p>
                          <a:pPr algn="ctr"/>
                          <a:r>
                            <a:rPr lang="en-US" altLang="zh-CN" b="1" dirty="0">
                              <a:solidFill>
                                <a:srgbClr val="0070C0"/>
                              </a:solidFill>
                            </a:rPr>
                            <a:t>1.3</a:t>
                          </a:r>
                          <a:endParaRPr lang="zh-CN" altLang="en-US" b="1" dirty="0">
                            <a:solidFill>
                              <a:srgbClr val="0070C0"/>
                            </a:solidFill>
                          </a:endParaRPr>
                        </a:p>
                      </a:txBody>
                      <a:tcPr/>
                    </a:tc>
                    <a:extLst>
                      <a:ext uri="{0D108BD9-81ED-4DB2-BD59-A6C34878D82A}">
                        <a16:rowId xmlns:a16="http://schemas.microsoft.com/office/drawing/2014/main" val="501843433"/>
                      </a:ext>
                    </a:extLst>
                  </a:tr>
                  <a:tr h="370840">
                    <a:tc>
                      <a:txBody>
                        <a:bodyPr/>
                        <a:lstStyle/>
                        <a:p>
                          <a:pPr algn="l"/>
                          <a:r>
                            <a:rPr lang="en-US" altLang="zh-CN" dirty="0"/>
                            <a:t>Bunch Current [mA]</a:t>
                          </a:r>
                          <a:endParaRPr lang="zh-CN" altLang="en-US" dirty="0"/>
                        </a:p>
                      </a:txBody>
                      <a:tcPr/>
                    </a:tc>
                    <a:tc>
                      <a:txBody>
                        <a:bodyPr/>
                        <a:lstStyle/>
                        <a:p>
                          <a:pPr algn="ctr"/>
                          <a:r>
                            <a:rPr lang="en-US" altLang="zh-CN" dirty="0"/>
                            <a:t>7.1</a:t>
                          </a:r>
                          <a:endParaRPr lang="zh-CN" altLang="en-US" dirty="0"/>
                        </a:p>
                      </a:txBody>
                      <a:tcPr/>
                    </a:tc>
                    <a:tc>
                      <a:txBody>
                        <a:bodyPr/>
                        <a:lstStyle/>
                        <a:p>
                          <a:pPr algn="ctr"/>
                          <a:r>
                            <a:rPr lang="en-US" altLang="zh-CN" dirty="0"/>
                            <a:t>7.5</a:t>
                          </a:r>
                          <a:endParaRPr lang="zh-CN" altLang="en-US" dirty="0"/>
                        </a:p>
                      </a:txBody>
                      <a:tcPr/>
                    </a:tc>
                    <a:extLst>
                      <a:ext uri="{0D108BD9-81ED-4DB2-BD59-A6C34878D82A}">
                        <a16:rowId xmlns:a16="http://schemas.microsoft.com/office/drawing/2014/main" val="1107028279"/>
                      </a:ext>
                    </a:extLst>
                  </a:tr>
                  <a:tr h="370840">
                    <a:tc>
                      <a:txBody>
                        <a:bodyPr/>
                        <a:lstStyle/>
                        <a:p>
                          <a:pPr algn="l"/>
                          <a:r>
                            <a:rPr lang="en-US" altLang="zh-CN" dirty="0"/>
                            <a:t>Bunch Num</a:t>
                          </a:r>
                          <a:endParaRPr lang="zh-CN" altLang="en-US" dirty="0"/>
                        </a:p>
                      </a:txBody>
                      <a:tcPr/>
                    </a:tc>
                    <a:tc>
                      <a:txBody>
                        <a:bodyPr/>
                        <a:lstStyle/>
                        <a:p>
                          <a:pPr algn="ctr"/>
                          <a:r>
                            <a:rPr lang="en-US" altLang="zh-CN" dirty="0">
                              <a:solidFill>
                                <a:srgbClr val="FF0000"/>
                              </a:solidFill>
                            </a:rPr>
                            <a:t>56</a:t>
                          </a:r>
                          <a:endParaRPr lang="zh-CN" altLang="en-US" dirty="0">
                            <a:solidFill>
                              <a:srgbClr val="FF0000"/>
                            </a:solidFill>
                          </a:endParaRPr>
                        </a:p>
                      </a:txBody>
                      <a:tcPr/>
                    </a:tc>
                    <a:tc>
                      <a:txBody>
                        <a:bodyPr/>
                        <a:lstStyle/>
                        <a:p>
                          <a:pPr algn="ctr"/>
                          <a:r>
                            <a:rPr lang="en-US" altLang="zh-CN" dirty="0">
                              <a:solidFill>
                                <a:srgbClr val="FF0000"/>
                              </a:solidFill>
                            </a:rPr>
                            <a:t>120</a:t>
                          </a:r>
                          <a:endParaRPr lang="zh-CN" altLang="en-US" dirty="0">
                            <a:solidFill>
                              <a:srgbClr val="FF0000"/>
                            </a:solidFill>
                          </a:endParaRPr>
                        </a:p>
                      </a:txBody>
                      <a:tcPr/>
                    </a:tc>
                    <a:extLst>
                      <a:ext uri="{0D108BD9-81ED-4DB2-BD59-A6C34878D82A}">
                        <a16:rowId xmlns:a16="http://schemas.microsoft.com/office/drawing/2014/main" val="1719896679"/>
                      </a:ext>
                    </a:extLst>
                  </a:tr>
                  <a:tr h="370840">
                    <a:tc>
                      <a:txBody>
                        <a:bodyPr/>
                        <a:lstStyle/>
                        <a:p>
                          <a:pPr algn="l"/>
                          <a:r>
                            <a:rPr lang="en-US" altLang="zh-CN" dirty="0"/>
                            <a:t>SR Power [kW]</a:t>
                          </a:r>
                          <a:endParaRPr lang="zh-CN" altLang="en-US" dirty="0"/>
                        </a:p>
                      </a:txBody>
                      <a:tcPr/>
                    </a:tc>
                    <a:tc>
                      <a:txBody>
                        <a:bodyPr/>
                        <a:lstStyle/>
                        <a:p>
                          <a:pPr algn="ctr"/>
                          <a:r>
                            <a:rPr lang="en-US" altLang="zh-CN" b="1" dirty="0">
                              <a:solidFill>
                                <a:srgbClr val="FF0000"/>
                              </a:solidFill>
                            </a:rPr>
                            <a:t>110</a:t>
                          </a:r>
                          <a:endParaRPr lang="zh-CN" altLang="en-US" b="1" dirty="0">
                            <a:solidFill>
                              <a:srgbClr val="FF0000"/>
                            </a:solidFill>
                          </a:endParaRPr>
                        </a:p>
                      </a:txBody>
                      <a:tcPr/>
                    </a:tc>
                    <a:tc>
                      <a:txBody>
                        <a:bodyPr/>
                        <a:lstStyle/>
                        <a:p>
                          <a:pPr algn="ctr"/>
                          <a:r>
                            <a:rPr lang="en-US" altLang="zh-CN" b="1" dirty="0">
                              <a:solidFill>
                                <a:srgbClr val="FF0000"/>
                              </a:solidFill>
                            </a:rPr>
                            <a:t>250</a:t>
                          </a:r>
                          <a:endParaRPr lang="zh-CN" altLang="en-US" b="1" dirty="0">
                            <a:solidFill>
                              <a:srgbClr val="FF0000"/>
                            </a:solidFill>
                          </a:endParaRPr>
                        </a:p>
                      </a:txBody>
                      <a:tcPr/>
                    </a:tc>
                    <a:extLst>
                      <a:ext uri="{0D108BD9-81ED-4DB2-BD59-A6C34878D82A}">
                        <a16:rowId xmlns:a16="http://schemas.microsoft.com/office/drawing/2014/main" val="2623648032"/>
                      </a:ext>
                    </a:extLst>
                  </a:tr>
                  <a:tr h="387477">
                    <a:tc>
                      <a:txBody>
                        <a:bodyPr/>
                        <a:lstStyle/>
                        <a:p>
                          <a:endParaRPr lang="en-US"/>
                        </a:p>
                      </a:txBody>
                      <a:tcPr>
                        <a:blipFill>
                          <a:blip r:embed="rId2"/>
                          <a:stretch>
                            <a:fillRect l="-286" t="-582813" r="-101429" b="-595313"/>
                          </a:stretch>
                        </a:blipFill>
                      </a:tcPr>
                    </a:tc>
                    <a:tc>
                      <a:txBody>
                        <a:bodyPr/>
                        <a:lstStyle/>
                        <a:p>
                          <a:pPr algn="ctr"/>
                          <a:r>
                            <a:rPr lang="en-US" altLang="zh-CN" b="1" dirty="0">
                              <a:solidFill>
                                <a:srgbClr val="0070C0"/>
                              </a:solidFill>
                            </a:rPr>
                            <a:t>0.029</a:t>
                          </a:r>
                          <a:endParaRPr lang="zh-CN" altLang="en-US" b="1" dirty="0">
                            <a:solidFill>
                              <a:srgbClr val="0070C0"/>
                            </a:solidFill>
                          </a:endParaRPr>
                        </a:p>
                      </a:txBody>
                      <a:tcPr/>
                    </a:tc>
                    <a:tc>
                      <a:txBody>
                        <a:bodyPr/>
                        <a:lstStyle/>
                        <a:p>
                          <a:pPr algn="ctr"/>
                          <a:r>
                            <a:rPr lang="en-US" altLang="zh-CN" b="1" dirty="0">
                              <a:solidFill>
                                <a:srgbClr val="0070C0"/>
                              </a:solidFill>
                            </a:rPr>
                            <a:t>0.036</a:t>
                          </a:r>
                          <a:endParaRPr lang="zh-CN" altLang="en-US" b="1" dirty="0">
                            <a:solidFill>
                              <a:srgbClr val="0070C0"/>
                            </a:solidFill>
                          </a:endParaRPr>
                        </a:p>
                      </a:txBody>
                      <a:tcPr/>
                    </a:tc>
                    <a:extLst>
                      <a:ext uri="{0D108BD9-81ED-4DB2-BD59-A6C34878D82A}">
                        <a16:rowId xmlns:a16="http://schemas.microsoft.com/office/drawing/2014/main" val="66890292"/>
                      </a:ext>
                    </a:extLst>
                  </a:tr>
                  <a:tr h="370840">
                    <a:tc>
                      <a:txBody>
                        <a:bodyPr/>
                        <a:lstStyle/>
                        <a:p>
                          <a:pPr algn="l"/>
                          <a:r>
                            <a:rPr lang="en-US" altLang="zh-CN" dirty="0"/>
                            <a:t>Emittance [</a:t>
                          </a:r>
                          <a:r>
                            <a:rPr lang="en-US" altLang="zh-CN" dirty="0" err="1"/>
                            <a:t>nmrad</a:t>
                          </a:r>
                          <a:r>
                            <a:rPr lang="en-US" altLang="zh-CN" dirty="0"/>
                            <a:t>]</a:t>
                          </a:r>
                          <a:endParaRPr lang="zh-CN" altLang="en-US" dirty="0"/>
                        </a:p>
                      </a:txBody>
                      <a:tcPr/>
                    </a:tc>
                    <a:tc>
                      <a:txBody>
                        <a:bodyPr/>
                        <a:lstStyle/>
                        <a:p>
                          <a:pPr algn="ctr"/>
                          <a:r>
                            <a:rPr lang="en-US" altLang="zh-CN" dirty="0"/>
                            <a:t>147</a:t>
                          </a:r>
                          <a:endParaRPr lang="zh-CN" altLang="en-US" dirty="0"/>
                        </a:p>
                      </a:txBody>
                      <a:tcPr/>
                    </a:tc>
                    <a:tc>
                      <a:txBody>
                        <a:bodyPr/>
                        <a:lstStyle/>
                        <a:p>
                          <a:pPr algn="ctr"/>
                          <a:r>
                            <a:rPr lang="en-US" altLang="zh-CN" dirty="0"/>
                            <a:t>152</a:t>
                          </a:r>
                          <a:endParaRPr lang="zh-CN" altLang="en-US" dirty="0"/>
                        </a:p>
                      </a:txBody>
                      <a:tcPr/>
                    </a:tc>
                    <a:extLst>
                      <a:ext uri="{0D108BD9-81ED-4DB2-BD59-A6C34878D82A}">
                        <a16:rowId xmlns:a16="http://schemas.microsoft.com/office/drawing/2014/main" val="1515091050"/>
                      </a:ext>
                    </a:extLst>
                  </a:tr>
                  <a:tr h="370840">
                    <a:tc>
                      <a:txBody>
                        <a:bodyPr/>
                        <a:lstStyle/>
                        <a:p>
                          <a:pPr algn="l"/>
                          <a:r>
                            <a:rPr lang="en-US" altLang="zh-CN" dirty="0"/>
                            <a:t>Coupling [%]</a:t>
                          </a:r>
                          <a:endParaRPr lang="zh-CN" altLang="en-US" dirty="0"/>
                        </a:p>
                      </a:txBody>
                      <a:tcPr/>
                    </a:tc>
                    <a:tc>
                      <a:txBody>
                        <a:bodyPr/>
                        <a:lstStyle/>
                        <a:p>
                          <a:pPr algn="ctr"/>
                          <a:r>
                            <a:rPr lang="en-US" altLang="zh-CN" b="1" dirty="0">
                              <a:solidFill>
                                <a:srgbClr val="FF0000"/>
                              </a:solidFill>
                            </a:rPr>
                            <a:t>0.53</a:t>
                          </a:r>
                          <a:endParaRPr lang="zh-CN" altLang="en-US" b="1" dirty="0">
                            <a:solidFill>
                              <a:srgbClr val="FF0000"/>
                            </a:solidFill>
                          </a:endParaRPr>
                        </a:p>
                      </a:txBody>
                      <a:tcPr/>
                    </a:tc>
                    <a:tc>
                      <a:txBody>
                        <a:bodyPr/>
                        <a:lstStyle/>
                        <a:p>
                          <a:pPr algn="ctr"/>
                          <a:r>
                            <a:rPr lang="en-US" altLang="zh-CN" b="1" dirty="0">
                              <a:solidFill>
                                <a:srgbClr val="FF0000"/>
                              </a:solidFill>
                            </a:rPr>
                            <a:t>0.35</a:t>
                          </a:r>
                          <a:endParaRPr lang="zh-CN" altLang="en-US" b="1" dirty="0">
                            <a:solidFill>
                              <a:srgbClr val="FF0000"/>
                            </a:solidFill>
                          </a:endParaRPr>
                        </a:p>
                      </a:txBody>
                      <a:tcPr/>
                    </a:tc>
                    <a:extLst>
                      <a:ext uri="{0D108BD9-81ED-4DB2-BD59-A6C34878D82A}">
                        <a16:rowId xmlns:a16="http://schemas.microsoft.com/office/drawing/2014/main" val="878466887"/>
                      </a:ext>
                    </a:extLst>
                  </a:tr>
                  <a:tr h="370840">
                    <a:tc>
                      <a:txBody>
                        <a:bodyPr/>
                        <a:lstStyle/>
                        <a:p>
                          <a:pPr algn="l"/>
                          <a:r>
                            <a:rPr lang="en-US" altLang="zh-CN" dirty="0"/>
                            <a:t>Bucket Height</a:t>
                          </a:r>
                          <a:endParaRPr lang="zh-CN" altLang="en-US" dirty="0"/>
                        </a:p>
                      </a:txBody>
                      <a:tcPr/>
                    </a:tc>
                    <a:tc>
                      <a:txBody>
                        <a:bodyPr/>
                        <a:lstStyle/>
                        <a:p>
                          <a:pPr algn="ctr"/>
                          <a:r>
                            <a:rPr lang="en-US" altLang="zh-CN" dirty="0"/>
                            <a:t>0.0069</a:t>
                          </a:r>
                          <a:endParaRPr lang="zh-CN" altLang="en-US" dirty="0"/>
                        </a:p>
                      </a:txBody>
                      <a:tcPr/>
                    </a:tc>
                    <a:tc>
                      <a:txBody>
                        <a:bodyPr/>
                        <a:lstStyle/>
                        <a:p>
                          <a:pPr algn="ctr"/>
                          <a:r>
                            <a:rPr lang="en-US" altLang="zh-CN" dirty="0"/>
                            <a:t>0.011</a:t>
                          </a:r>
                          <a:endParaRPr lang="zh-CN" altLang="en-US" dirty="0"/>
                        </a:p>
                      </a:txBody>
                      <a:tcPr/>
                    </a:tc>
                    <a:extLst>
                      <a:ext uri="{0D108BD9-81ED-4DB2-BD59-A6C34878D82A}">
                        <a16:rowId xmlns:a16="http://schemas.microsoft.com/office/drawing/2014/main" val="1029179639"/>
                      </a:ext>
                    </a:extLst>
                  </a:tr>
                  <a:tr h="377825">
                    <a:tc>
                      <a:txBody>
                        <a:bodyPr/>
                        <a:lstStyle/>
                        <a:p>
                          <a:endParaRPr lang="en-US"/>
                        </a:p>
                      </a:txBody>
                      <a:tcPr>
                        <a:blipFill>
                          <a:blip r:embed="rId2"/>
                          <a:stretch>
                            <a:fillRect l="-286" t="-998387" r="-101429" b="-220968"/>
                          </a:stretch>
                        </a:blipFill>
                      </a:tcPr>
                    </a:tc>
                    <a:tc>
                      <a:txBody>
                        <a:bodyPr/>
                        <a:lstStyle/>
                        <a:p>
                          <a:pPr algn="ctr"/>
                          <a:r>
                            <a:rPr lang="en-US" altLang="zh-CN" dirty="0"/>
                            <a:t>1.54</a:t>
                          </a:r>
                          <a:endParaRPr lang="zh-CN" altLang="en-US" dirty="0"/>
                        </a:p>
                      </a:txBody>
                      <a:tcPr/>
                    </a:tc>
                    <a:tc>
                      <a:txBody>
                        <a:bodyPr/>
                        <a:lstStyle/>
                        <a:p>
                          <a:pPr algn="ctr"/>
                          <a:r>
                            <a:rPr lang="en-US" altLang="zh-CN" dirty="0"/>
                            <a:t>1.04</a:t>
                          </a:r>
                          <a:endParaRPr lang="zh-CN" altLang="en-US" dirty="0"/>
                        </a:p>
                      </a:txBody>
                      <a:tcPr/>
                    </a:tc>
                    <a:extLst>
                      <a:ext uri="{0D108BD9-81ED-4DB2-BD59-A6C34878D82A}">
                        <a16:rowId xmlns:a16="http://schemas.microsoft.com/office/drawing/2014/main" val="875220317"/>
                      </a:ext>
                    </a:extLst>
                  </a:tr>
                  <a:tr h="370840">
                    <a:tc>
                      <a:txBody>
                        <a:bodyPr/>
                        <a:lstStyle/>
                        <a:p>
                          <a:endParaRPr lang="en-US"/>
                        </a:p>
                      </a:txBody>
                      <a:tcPr>
                        <a:blipFill>
                          <a:blip r:embed="rId2"/>
                          <a:stretch>
                            <a:fillRect l="-286" t="-1116393" r="-101429" b="-124590"/>
                          </a:stretch>
                        </a:blipFill>
                      </a:tcPr>
                    </a:tc>
                    <a:tc>
                      <a:txBody>
                        <a:bodyPr/>
                        <a:lstStyle/>
                        <a:p>
                          <a:pPr algn="ctr"/>
                          <a:r>
                            <a:rPr lang="en-US" altLang="zh-CN" b="1" dirty="0">
                              <a:solidFill>
                                <a:srgbClr val="0070C0"/>
                              </a:solidFill>
                            </a:rPr>
                            <a:t>1.69</a:t>
                          </a:r>
                          <a:endParaRPr lang="zh-CN" altLang="en-US" b="1" dirty="0">
                            <a:solidFill>
                              <a:srgbClr val="0070C0"/>
                            </a:solidFill>
                          </a:endParaRPr>
                        </a:p>
                      </a:txBody>
                      <a:tcPr/>
                    </a:tc>
                    <a:tc>
                      <a:txBody>
                        <a:bodyPr/>
                        <a:lstStyle/>
                        <a:p>
                          <a:pPr algn="ctr"/>
                          <a:r>
                            <a:rPr lang="en-US" altLang="zh-CN" b="1" dirty="0">
                              <a:solidFill>
                                <a:srgbClr val="0070C0"/>
                              </a:solidFill>
                            </a:rPr>
                            <a:t>1.3</a:t>
                          </a:r>
                          <a:endParaRPr lang="zh-CN" altLang="en-US" b="1" dirty="0">
                            <a:solidFill>
                              <a:srgbClr val="0070C0"/>
                            </a:solidFill>
                          </a:endParaRPr>
                        </a:p>
                      </a:txBody>
                      <a:tcPr/>
                    </a:tc>
                    <a:extLst>
                      <a:ext uri="{0D108BD9-81ED-4DB2-BD59-A6C34878D82A}">
                        <a16:rowId xmlns:a16="http://schemas.microsoft.com/office/drawing/2014/main" val="3326427482"/>
                      </a:ext>
                    </a:extLst>
                  </a:tr>
                  <a:tr h="370840">
                    <a:tc>
                      <a:txBody>
                        <a:bodyPr/>
                        <a:lstStyle/>
                        <a:p>
                          <a:pPr algn="l"/>
                          <a:r>
                            <a:rPr lang="en-US" altLang="zh-CN" dirty="0"/>
                            <a:t>RF Voltage</a:t>
                          </a:r>
                          <a:endParaRPr lang="zh-CN" altLang="en-US" dirty="0"/>
                        </a:p>
                      </a:txBody>
                      <a:tcPr/>
                    </a:tc>
                    <a:tc>
                      <a:txBody>
                        <a:bodyPr/>
                        <a:lstStyle/>
                        <a:p>
                          <a:pPr algn="ctr"/>
                          <a:r>
                            <a:rPr lang="en-US" altLang="zh-CN" b="1" dirty="0">
                              <a:solidFill>
                                <a:srgbClr val="C00000"/>
                              </a:solidFill>
                            </a:rPr>
                            <a:t>1.6 MV</a:t>
                          </a:r>
                          <a:endParaRPr lang="zh-CN" altLang="en-US" b="1" dirty="0">
                            <a:solidFill>
                              <a:srgbClr val="C00000"/>
                            </a:solidFill>
                          </a:endParaRPr>
                        </a:p>
                      </a:txBody>
                      <a:tcPr/>
                    </a:tc>
                    <a:tc>
                      <a:txBody>
                        <a:bodyPr/>
                        <a:lstStyle/>
                        <a:p>
                          <a:pPr algn="ctr"/>
                          <a:r>
                            <a:rPr lang="en-US" altLang="zh-CN" b="1" dirty="0">
                              <a:solidFill>
                                <a:srgbClr val="C00000"/>
                              </a:solidFill>
                            </a:rPr>
                            <a:t>3.3 MV</a:t>
                          </a:r>
                          <a:endParaRPr lang="zh-CN" altLang="en-US" b="1" dirty="0">
                            <a:solidFill>
                              <a:srgbClr val="C00000"/>
                            </a:solidFill>
                          </a:endParaRPr>
                        </a:p>
                      </a:txBody>
                      <a:tcPr/>
                    </a:tc>
                    <a:extLst>
                      <a:ext uri="{0D108BD9-81ED-4DB2-BD59-A6C34878D82A}">
                        <a16:rowId xmlns:a16="http://schemas.microsoft.com/office/drawing/2014/main" val="2252236613"/>
                      </a:ext>
                    </a:extLst>
                  </a:tr>
                </a:tbl>
              </a:graphicData>
            </a:graphic>
          </p:graphicFrame>
        </mc:Fallback>
      </mc:AlternateContent>
      <p:sp>
        <p:nvSpPr>
          <p:cNvPr id="8" name="文本框 7">
            <a:extLst>
              <a:ext uri="{FF2B5EF4-FFF2-40B4-BE49-F238E27FC236}">
                <a16:creationId xmlns:a16="http://schemas.microsoft.com/office/drawing/2014/main" id="{0588A161-44D8-42A4-98A1-8FD891D93960}"/>
              </a:ext>
            </a:extLst>
          </p:cNvPr>
          <p:cNvSpPr txBox="1"/>
          <p:nvPr/>
        </p:nvSpPr>
        <p:spPr>
          <a:xfrm>
            <a:off x="4499992" y="4941168"/>
            <a:ext cx="4608512" cy="1323439"/>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b="1" dirty="0">
                <a:cs typeface="Arial" panose="020B0604020202020204" pitchFamily="34" charset="0"/>
              </a:rPr>
              <a:t>Luminosity is increased by a factor of 3 @2.35GeV</a:t>
            </a:r>
          </a:p>
          <a:p>
            <a:pPr marL="342900" indent="-342900">
              <a:buFont typeface="Wingdings" panose="05000000000000000000" pitchFamily="2" charset="2"/>
              <a:buChar char="Ø"/>
            </a:pPr>
            <a:r>
              <a:rPr lang="en-US" altLang="zh-CN" sz="2000" b="1" dirty="0">
                <a:cs typeface="Arial" panose="020B0604020202020204" pitchFamily="34" charset="0"/>
              </a:rPr>
              <a:t>Maximum beam energy is increased from 2.1GeV to 2.8GeV.</a:t>
            </a:r>
            <a:endParaRPr lang="zh-CN" altLang="en-US" sz="2000" b="1" dirty="0">
              <a:cs typeface="Arial" panose="020B0604020202020204" pitchFamily="34" charset="0"/>
            </a:endParaRPr>
          </a:p>
        </p:txBody>
      </p:sp>
      <p:pic>
        <p:nvPicPr>
          <p:cNvPr id="9" name="图片 8">
            <a:extLst>
              <a:ext uri="{FF2B5EF4-FFF2-40B4-BE49-F238E27FC236}">
                <a16:creationId xmlns:a16="http://schemas.microsoft.com/office/drawing/2014/main" id="{31C9B1A2-62C2-4C61-A122-F704EFB789A1}"/>
              </a:ext>
            </a:extLst>
          </p:cNvPr>
          <p:cNvPicPr>
            <a:picLocks noChangeAspect="1"/>
          </p:cNvPicPr>
          <p:nvPr/>
        </p:nvPicPr>
        <p:blipFill>
          <a:blip r:embed="rId3"/>
          <a:stretch>
            <a:fillRect/>
          </a:stretch>
        </p:blipFill>
        <p:spPr>
          <a:xfrm>
            <a:off x="4385316" y="1967864"/>
            <a:ext cx="4723188" cy="2912202"/>
          </a:xfrm>
          <a:prstGeom prst="rect">
            <a:avLst/>
          </a:prstGeom>
        </p:spPr>
      </p:pic>
      <p:sp>
        <p:nvSpPr>
          <p:cNvPr id="10" name="文本框 9">
            <a:extLst>
              <a:ext uri="{FF2B5EF4-FFF2-40B4-BE49-F238E27FC236}">
                <a16:creationId xmlns:a16="http://schemas.microsoft.com/office/drawing/2014/main" id="{98584DB4-79A3-4CC9-BF40-4CE78C65659E}"/>
              </a:ext>
            </a:extLst>
          </p:cNvPr>
          <p:cNvSpPr txBox="1"/>
          <p:nvPr/>
        </p:nvSpPr>
        <p:spPr>
          <a:xfrm>
            <a:off x="4427984" y="1249596"/>
            <a:ext cx="4344456" cy="523220"/>
          </a:xfrm>
          <a:prstGeom prst="rect">
            <a:avLst/>
          </a:prstGeom>
          <a:noFill/>
        </p:spPr>
        <p:txBody>
          <a:bodyPr wrap="square" rtlCol="0">
            <a:spAutoFit/>
          </a:bodyPr>
          <a:lstStyle/>
          <a:p>
            <a:pPr algn="ctr"/>
            <a:r>
              <a:rPr lang="en-US" altLang="zh-CN" sz="2800" b="1" dirty="0">
                <a:solidFill>
                  <a:srgbClr val="00C800"/>
                </a:solidFill>
                <a:cs typeface="Arial" panose="020B0604020202020204" pitchFamily="34" charset="0"/>
              </a:rPr>
              <a:t>BEPCII-U</a:t>
            </a:r>
            <a:r>
              <a:rPr lang="en-US" altLang="zh-CN" sz="2800" b="1" dirty="0">
                <a:solidFill>
                  <a:srgbClr val="00B050"/>
                </a:solidFill>
                <a:cs typeface="Arial" panose="020B0604020202020204" pitchFamily="34" charset="0"/>
              </a:rPr>
              <a:t> </a:t>
            </a:r>
            <a:r>
              <a:rPr lang="en-US" altLang="zh-CN" sz="2800" dirty="0">
                <a:cs typeface="Arial" panose="020B0604020202020204" pitchFamily="34" charset="0"/>
              </a:rPr>
              <a:t>vs </a:t>
            </a:r>
            <a:r>
              <a:rPr lang="en-US" altLang="zh-CN" sz="2800" dirty="0">
                <a:solidFill>
                  <a:srgbClr val="FF0000"/>
                </a:solidFill>
                <a:cs typeface="Arial" panose="020B0604020202020204" pitchFamily="34" charset="0"/>
              </a:rPr>
              <a:t>BEPCII</a:t>
            </a:r>
            <a:endParaRPr lang="zh-CN" altLang="en-US" sz="2800" dirty="0">
              <a:solidFill>
                <a:srgbClr val="FF0000"/>
              </a:solidFill>
              <a:cs typeface="Arial" panose="020B0604020202020204" pitchFamily="34" charset="0"/>
            </a:endParaRPr>
          </a:p>
        </p:txBody>
      </p:sp>
      <p:cxnSp>
        <p:nvCxnSpPr>
          <p:cNvPr id="11" name="直接连接符 10">
            <a:extLst>
              <a:ext uri="{FF2B5EF4-FFF2-40B4-BE49-F238E27FC236}">
                <a16:creationId xmlns:a16="http://schemas.microsoft.com/office/drawing/2014/main" id="{9E319992-D2FA-4069-9126-5A4E251424A3}"/>
              </a:ext>
            </a:extLst>
          </p:cNvPr>
          <p:cNvCxnSpPr>
            <a:cxnSpLocks/>
          </p:cNvCxnSpPr>
          <p:nvPr/>
        </p:nvCxnSpPr>
        <p:spPr>
          <a:xfrm>
            <a:off x="8035564" y="1886687"/>
            <a:ext cx="0" cy="1902353"/>
          </a:xfrm>
          <a:prstGeom prst="line">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1B60DA91-E039-41D7-93BD-91B7D54A9144}"/>
              </a:ext>
            </a:extLst>
          </p:cNvPr>
          <p:cNvSpPr txBox="1"/>
          <p:nvPr/>
        </p:nvSpPr>
        <p:spPr>
          <a:xfrm>
            <a:off x="7747532" y="2927919"/>
            <a:ext cx="1216956" cy="369332"/>
          </a:xfrm>
          <a:prstGeom prst="rect">
            <a:avLst/>
          </a:prstGeom>
          <a:noFill/>
        </p:spPr>
        <p:txBody>
          <a:bodyPr wrap="square" rtlCol="0">
            <a:spAutoFit/>
          </a:bodyPr>
          <a:lstStyle/>
          <a:p>
            <a:r>
              <a:rPr lang="en-US" altLang="zh-CN" b="1" dirty="0">
                <a:ea typeface="微软雅黑" panose="020B0503020204020204" pitchFamily="34" charset="-122"/>
                <a:cs typeface="Times New Roman" panose="02020603050405020304" pitchFamily="18" charset="0"/>
              </a:rPr>
              <a:t>3 times</a:t>
            </a:r>
            <a:endParaRPr lang="zh-CN" altLang="en-US" b="1" dirty="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42786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BBF8D905-FE1C-4917-AB5F-94E4DFD7FE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296" y="4652338"/>
            <a:ext cx="2471423" cy="1717240"/>
          </a:xfrm>
          <a:prstGeom prst="rect">
            <a:avLst/>
          </a:prstGeom>
          <a:ln>
            <a:noFill/>
          </a:ln>
        </p:spPr>
      </p:pic>
      <p:sp>
        <p:nvSpPr>
          <p:cNvPr id="2" name="标题 1">
            <a:extLst>
              <a:ext uri="{FF2B5EF4-FFF2-40B4-BE49-F238E27FC236}">
                <a16:creationId xmlns:a16="http://schemas.microsoft.com/office/drawing/2014/main" id="{26A397FF-F5A5-4C12-9D2D-BC45818CB8A9}"/>
              </a:ext>
            </a:extLst>
          </p:cNvPr>
          <p:cNvSpPr>
            <a:spLocks noGrp="1"/>
          </p:cNvSpPr>
          <p:nvPr>
            <p:ph type="title"/>
          </p:nvPr>
        </p:nvSpPr>
        <p:spPr>
          <a:xfrm>
            <a:off x="0" y="12274"/>
            <a:ext cx="7886700" cy="1325563"/>
          </a:xfrm>
        </p:spPr>
        <p:txBody>
          <a:bodyPr/>
          <a:lstStyle/>
          <a:p>
            <a:r>
              <a:rPr lang="en-US" altLang="zh-CN" b="1" dirty="0"/>
              <a:t>Hardware upgrade: RF</a:t>
            </a:r>
            <a:endParaRPr lang="en-US" dirty="0"/>
          </a:p>
        </p:txBody>
      </p:sp>
      <p:sp>
        <p:nvSpPr>
          <p:cNvPr id="3" name="内容占位符 2">
            <a:extLst>
              <a:ext uri="{FF2B5EF4-FFF2-40B4-BE49-F238E27FC236}">
                <a16:creationId xmlns:a16="http://schemas.microsoft.com/office/drawing/2014/main" id="{EB90404B-F9C7-4DCA-B825-EAF4B8BFFF25}"/>
              </a:ext>
            </a:extLst>
          </p:cNvPr>
          <p:cNvSpPr>
            <a:spLocks noGrp="1"/>
          </p:cNvSpPr>
          <p:nvPr>
            <p:ph idx="1"/>
          </p:nvPr>
        </p:nvSpPr>
        <p:spPr>
          <a:xfrm>
            <a:off x="628650" y="2743636"/>
            <a:ext cx="7886700" cy="2027147"/>
          </a:xfrm>
        </p:spPr>
        <p:txBody>
          <a:bodyPr>
            <a:normAutofit fontScale="55000" lnSpcReduction="20000"/>
          </a:bodyPr>
          <a:lstStyle/>
          <a:p>
            <a:pPr marL="285750" indent="-285750">
              <a:lnSpc>
                <a:spcPct val="120000"/>
              </a:lnSpc>
              <a:buFont typeface="Wingdings" panose="05000000000000000000" pitchFamily="2" charset="2"/>
              <a:buChar char="Ø"/>
            </a:pPr>
            <a:r>
              <a:rPr lang="en-US" altLang="zh-CN" dirty="0"/>
              <a:t>1 existing + 1 new RF Cavity/ per ring</a:t>
            </a:r>
          </a:p>
          <a:p>
            <a:pPr lvl="1">
              <a:lnSpc>
                <a:spcPct val="120000"/>
              </a:lnSpc>
            </a:pPr>
            <a:r>
              <a:rPr lang="en-US" altLang="zh-CN" dirty="0"/>
              <a:t>2 old cavities; 1 backup cavity; 1 new cavity</a:t>
            </a:r>
          </a:p>
          <a:p>
            <a:pPr lvl="1">
              <a:lnSpc>
                <a:spcPct val="120000"/>
              </a:lnSpc>
            </a:pPr>
            <a:r>
              <a:rPr lang="en-US" altLang="zh-CN" dirty="0"/>
              <a:t>Survey will be</a:t>
            </a:r>
            <a:r>
              <a:rPr lang="zh-CN" altLang="en-US" dirty="0"/>
              <a:t> </a:t>
            </a:r>
            <a:r>
              <a:rPr lang="en-US" altLang="zh-CN" dirty="0"/>
              <a:t>kept</a:t>
            </a:r>
            <a:r>
              <a:rPr lang="zh-CN" altLang="en-US" dirty="0"/>
              <a:t> </a:t>
            </a:r>
            <a:r>
              <a:rPr lang="en-US" altLang="zh-CN" dirty="0"/>
              <a:t>exactly</a:t>
            </a:r>
            <a:r>
              <a:rPr lang="zh-CN" altLang="en-US" dirty="0"/>
              <a:t> </a:t>
            </a:r>
            <a:r>
              <a:rPr lang="en-US" altLang="zh-CN" dirty="0"/>
              <a:t>the</a:t>
            </a:r>
            <a:r>
              <a:rPr lang="zh-CN" altLang="en-US" dirty="0"/>
              <a:t> </a:t>
            </a:r>
            <a:r>
              <a:rPr lang="en-US" altLang="zh-CN" dirty="0"/>
              <a:t>same</a:t>
            </a:r>
            <a:r>
              <a:rPr lang="zh-CN" altLang="en-US" dirty="0"/>
              <a:t> </a:t>
            </a:r>
            <a:r>
              <a:rPr lang="en-US" altLang="zh-CN" dirty="0"/>
              <a:t>as BEPCII</a:t>
            </a:r>
          </a:p>
          <a:p>
            <a:pPr lvl="1">
              <a:lnSpc>
                <a:spcPct val="120000"/>
              </a:lnSpc>
            </a:pPr>
            <a:r>
              <a:rPr lang="en-US" altLang="zh-CN" dirty="0"/>
              <a:t>Two sets of 500MHz, 200kW solid state power source are installed</a:t>
            </a:r>
          </a:p>
          <a:p>
            <a:pPr marL="285750" indent="-285750">
              <a:lnSpc>
                <a:spcPct val="120000"/>
              </a:lnSpc>
              <a:buFont typeface="Wingdings" panose="05000000000000000000" pitchFamily="2" charset="2"/>
              <a:buChar char="Ø"/>
            </a:pPr>
            <a:r>
              <a:rPr lang="en-US" altLang="zh-CN" dirty="0"/>
              <a:t>Cryogenic system: upgraded with a new refrigerator</a:t>
            </a:r>
          </a:p>
          <a:p>
            <a:pPr marL="285750" indent="-285750">
              <a:lnSpc>
                <a:spcPct val="120000"/>
              </a:lnSpc>
              <a:buFont typeface="Wingdings" panose="05000000000000000000" pitchFamily="2" charset="2"/>
              <a:buChar char="Ø"/>
            </a:pPr>
            <a:r>
              <a:rPr lang="en-US" altLang="zh-CN" dirty="0"/>
              <a:t>Photon absorber capacity upgraded from 110 kW to 250 kW</a:t>
            </a:r>
            <a:endParaRPr lang="en-US" altLang="zh-CN" sz="2800" dirty="0"/>
          </a:p>
          <a:p>
            <a:pPr lvl="1"/>
            <a:endParaRPr lang="en-US" altLang="zh-CN" dirty="0"/>
          </a:p>
          <a:p>
            <a:endParaRPr lang="en-US" dirty="0"/>
          </a:p>
        </p:txBody>
      </p:sp>
      <p:pic>
        <p:nvPicPr>
          <p:cNvPr id="6" name="Picture 2">
            <a:extLst>
              <a:ext uri="{FF2B5EF4-FFF2-40B4-BE49-F238E27FC236}">
                <a16:creationId xmlns:a16="http://schemas.microsoft.com/office/drawing/2014/main" id="{E4C4A220-D4F4-478E-8B7C-99BF50D7EB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34" b="39176"/>
          <a:stretch/>
        </p:blipFill>
        <p:spPr bwMode="auto">
          <a:xfrm>
            <a:off x="751790" y="1418072"/>
            <a:ext cx="7528926" cy="128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本框 23">
            <a:extLst>
              <a:ext uri="{FF2B5EF4-FFF2-40B4-BE49-F238E27FC236}">
                <a16:creationId xmlns:a16="http://schemas.microsoft.com/office/drawing/2014/main" id="{E1D1D721-3643-4A0C-B0AB-3F5332F51B78}"/>
              </a:ext>
            </a:extLst>
          </p:cNvPr>
          <p:cNvSpPr txBox="1"/>
          <p:nvPr/>
        </p:nvSpPr>
        <p:spPr>
          <a:xfrm>
            <a:off x="2560490" y="1446919"/>
            <a:ext cx="3971817" cy="461665"/>
          </a:xfrm>
          <a:prstGeom prst="rect">
            <a:avLst/>
          </a:prstGeom>
          <a:noFill/>
        </p:spPr>
        <p:txBody>
          <a:bodyPr wrap="square" rtlCol="0">
            <a:spAutoFit/>
          </a:bodyPr>
          <a:lstStyle/>
          <a:p>
            <a:pPr algn="ctr"/>
            <a:r>
              <a:rPr lang="en-US" altLang="zh-CN" sz="2400" b="1" dirty="0">
                <a:latin typeface="Times New Roman" panose="02020603050405020304" pitchFamily="18" charset="0"/>
                <a:cs typeface="Times New Roman" panose="02020603050405020304" pitchFamily="18" charset="0"/>
              </a:rPr>
              <a:t>BEPCII-U</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RF region</a:t>
            </a:r>
            <a:endParaRPr lang="zh-CN" altLang="en-US" sz="2400" b="1"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4F73232A-50C8-4271-8BB7-48CD3C56730A}"/>
              </a:ext>
            </a:extLst>
          </p:cNvPr>
          <p:cNvSpPr/>
          <p:nvPr/>
        </p:nvSpPr>
        <p:spPr>
          <a:xfrm>
            <a:off x="1332124" y="1728014"/>
            <a:ext cx="851925" cy="56795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a:extLst>
              <a:ext uri="{FF2B5EF4-FFF2-40B4-BE49-F238E27FC236}">
                <a16:creationId xmlns:a16="http://schemas.microsoft.com/office/drawing/2014/main" id="{9D5255A8-F2E7-40F5-9DAF-6297601A7D34}"/>
              </a:ext>
            </a:extLst>
          </p:cNvPr>
          <p:cNvSpPr/>
          <p:nvPr/>
        </p:nvSpPr>
        <p:spPr>
          <a:xfrm>
            <a:off x="6789180" y="1728014"/>
            <a:ext cx="851925" cy="567950"/>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 9" descr="总图半剖1">
            <a:extLst>
              <a:ext uri="{FF2B5EF4-FFF2-40B4-BE49-F238E27FC236}">
                <a16:creationId xmlns:a16="http://schemas.microsoft.com/office/drawing/2014/main" id="{67E0A99C-318C-4D22-ABBB-3EDC023034C9}"/>
              </a:ext>
            </a:extLst>
          </p:cNvPr>
          <p:cNvPicPr/>
          <p:nvPr/>
        </p:nvPicPr>
        <p:blipFill>
          <a:blip r:embed="rId4" cstate="print">
            <a:extLst>
              <a:ext uri="{28A0092B-C50C-407E-A947-70E740481C1C}">
                <a14:useLocalDpi xmlns:a14="http://schemas.microsoft.com/office/drawing/2010/main" val="0"/>
              </a:ext>
            </a:extLst>
          </a:blip>
          <a:srcRect l="7942" r="7582" b="1991"/>
          <a:stretch>
            <a:fillRect/>
          </a:stretch>
        </p:blipFill>
        <p:spPr bwMode="auto">
          <a:xfrm>
            <a:off x="5914937" y="2625790"/>
            <a:ext cx="2600413" cy="1894309"/>
          </a:xfrm>
          <a:prstGeom prst="rect">
            <a:avLst/>
          </a:prstGeom>
          <a:noFill/>
          <a:ln>
            <a:noFill/>
          </a:ln>
        </p:spPr>
      </p:pic>
      <p:pic>
        <p:nvPicPr>
          <p:cNvPr id="11" name="Picture 2" descr="http://www.ihep.cas.cn/xwdt/gnxw/2016/201610/W020161025551989021854.jpg">
            <a:extLst>
              <a:ext uri="{FF2B5EF4-FFF2-40B4-BE49-F238E27FC236}">
                <a16:creationId xmlns:a16="http://schemas.microsoft.com/office/drawing/2014/main" id="{2D7445E9-B402-457B-8638-DB52718E8E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442" y="4633996"/>
            <a:ext cx="2471422" cy="1611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5A165AF5-9B1D-42B4-A915-4F5E52DDE362}"/>
              </a:ext>
            </a:extLst>
          </p:cNvPr>
          <p:cNvPicPr>
            <a:picLocks noChangeAspect="1"/>
          </p:cNvPicPr>
          <p:nvPr/>
        </p:nvPicPr>
        <p:blipFill>
          <a:blip r:embed="rId6"/>
          <a:stretch>
            <a:fillRect/>
          </a:stretch>
        </p:blipFill>
        <p:spPr>
          <a:xfrm>
            <a:off x="5608323" y="5539151"/>
            <a:ext cx="3086100" cy="750923"/>
          </a:xfrm>
          <a:prstGeom prst="rect">
            <a:avLst/>
          </a:prstGeom>
        </p:spPr>
      </p:pic>
      <p:pic>
        <p:nvPicPr>
          <p:cNvPr id="13" name="图片 12">
            <a:extLst>
              <a:ext uri="{FF2B5EF4-FFF2-40B4-BE49-F238E27FC236}">
                <a16:creationId xmlns:a16="http://schemas.microsoft.com/office/drawing/2014/main" id="{94B5B622-195D-43B9-925B-FAA173BCF332}"/>
              </a:ext>
            </a:extLst>
          </p:cNvPr>
          <p:cNvPicPr>
            <a:picLocks noChangeAspect="1"/>
          </p:cNvPicPr>
          <p:nvPr/>
        </p:nvPicPr>
        <p:blipFill>
          <a:blip r:embed="rId7"/>
          <a:stretch>
            <a:fillRect/>
          </a:stretch>
        </p:blipFill>
        <p:spPr>
          <a:xfrm>
            <a:off x="5608323" y="4527388"/>
            <a:ext cx="3086100" cy="893494"/>
          </a:xfrm>
          <a:prstGeom prst="rect">
            <a:avLst/>
          </a:prstGeom>
        </p:spPr>
      </p:pic>
      <p:sp>
        <p:nvSpPr>
          <p:cNvPr id="15" name="矩形 14">
            <a:extLst>
              <a:ext uri="{FF2B5EF4-FFF2-40B4-BE49-F238E27FC236}">
                <a16:creationId xmlns:a16="http://schemas.microsoft.com/office/drawing/2014/main" id="{430F028B-C1B0-41F1-86CF-47D7E02BCA50}"/>
              </a:ext>
            </a:extLst>
          </p:cNvPr>
          <p:cNvSpPr/>
          <p:nvPr/>
        </p:nvSpPr>
        <p:spPr>
          <a:xfrm>
            <a:off x="1199536" y="1377879"/>
            <a:ext cx="1232517" cy="369332"/>
          </a:xfrm>
          <a:prstGeom prst="rect">
            <a:avLst/>
          </a:prstGeom>
        </p:spPr>
        <p:txBody>
          <a:bodyPr wrap="none">
            <a:spAutoFit/>
          </a:bodyPr>
          <a:lstStyle/>
          <a:p>
            <a:r>
              <a:rPr lang="en-US">
                <a:latin typeface="Inter"/>
              </a:rPr>
              <a:t>new cavity </a:t>
            </a:r>
            <a:endParaRPr lang="en-US" dirty="0"/>
          </a:p>
        </p:txBody>
      </p:sp>
      <p:sp>
        <p:nvSpPr>
          <p:cNvPr id="16" name="矩形 15">
            <a:extLst>
              <a:ext uri="{FF2B5EF4-FFF2-40B4-BE49-F238E27FC236}">
                <a16:creationId xmlns:a16="http://schemas.microsoft.com/office/drawing/2014/main" id="{4E34B99F-3896-488C-8871-609ED122257D}"/>
              </a:ext>
            </a:extLst>
          </p:cNvPr>
          <p:cNvSpPr/>
          <p:nvPr/>
        </p:nvSpPr>
        <p:spPr>
          <a:xfrm>
            <a:off x="6655447" y="1364582"/>
            <a:ext cx="1232517" cy="369332"/>
          </a:xfrm>
          <a:prstGeom prst="rect">
            <a:avLst/>
          </a:prstGeom>
        </p:spPr>
        <p:txBody>
          <a:bodyPr wrap="none">
            <a:spAutoFit/>
          </a:bodyPr>
          <a:lstStyle/>
          <a:p>
            <a:r>
              <a:rPr lang="en-US" dirty="0">
                <a:latin typeface="Inter"/>
              </a:rPr>
              <a:t>new cavity </a:t>
            </a:r>
            <a:endParaRPr lang="en-US" dirty="0"/>
          </a:p>
        </p:txBody>
      </p:sp>
      <p:cxnSp>
        <p:nvCxnSpPr>
          <p:cNvPr id="17" name="直接连接符 16">
            <a:extLst>
              <a:ext uri="{FF2B5EF4-FFF2-40B4-BE49-F238E27FC236}">
                <a16:creationId xmlns:a16="http://schemas.microsoft.com/office/drawing/2014/main" id="{C47078A4-F103-44B9-90A8-9918B48D4882}"/>
              </a:ext>
            </a:extLst>
          </p:cNvPr>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468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2360"/>
            <a:ext cx="8507288" cy="1214985"/>
          </a:xfrm>
        </p:spPr>
        <p:txBody>
          <a:bodyPr>
            <a:normAutofit/>
          </a:bodyPr>
          <a:lstStyle/>
          <a:p>
            <a:r>
              <a:rPr lang="en-US" altLang="zh-CN" b="1" dirty="0"/>
              <a:t>Hardware upgrade ----SCQ</a:t>
            </a:r>
            <a:endParaRPr lang="zh-CN" altLang="en-US" b="1" dirty="0"/>
          </a:p>
        </p:txBody>
      </p:sp>
      <p:cxnSp>
        <p:nvCxnSpPr>
          <p:cNvPr id="6" name="直接连接符 5"/>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FA3DAB3C-8B60-459E-9D19-390AEC57D168}"/>
              </a:ext>
            </a:extLst>
          </p:cNvPr>
          <p:cNvSpPr txBox="1"/>
          <p:nvPr/>
        </p:nvSpPr>
        <p:spPr>
          <a:xfrm>
            <a:off x="215516" y="4147696"/>
            <a:ext cx="8712968" cy="156966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t>The strength of SCQ(Superconducting Quadrupole) is critical for high luminosity at 2.8 GeV (current SCQs exceed quench current limit). </a:t>
            </a:r>
          </a:p>
          <a:p>
            <a:pPr marL="342900" indent="-342900">
              <a:buFont typeface="Wingdings" panose="05000000000000000000" pitchFamily="2" charset="2"/>
              <a:buChar char="Ø"/>
            </a:pPr>
            <a:r>
              <a:rPr lang="en-US" altLang="zh-CN" sz="2400" dirty="0"/>
              <a:t>New SCQs replace existing ones for 2.8 GeV operation. </a:t>
            </a:r>
          </a:p>
        </p:txBody>
      </p:sp>
      <p:pic>
        <p:nvPicPr>
          <p:cNvPr id="9" name="Picture 2">
            <a:extLst>
              <a:ext uri="{FF2B5EF4-FFF2-40B4-BE49-F238E27FC236}">
                <a16:creationId xmlns:a16="http://schemas.microsoft.com/office/drawing/2014/main" id="{BE8FA57E-2E05-40F3-8171-D0D35C9A3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238" y="1301294"/>
            <a:ext cx="4210268" cy="2616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图片 9">
            <a:extLst>
              <a:ext uri="{FF2B5EF4-FFF2-40B4-BE49-F238E27FC236}">
                <a16:creationId xmlns:a16="http://schemas.microsoft.com/office/drawing/2014/main" id="{C5243774-B2B3-4011-B196-E4A7838809B9}"/>
              </a:ext>
            </a:extLst>
          </p:cNvPr>
          <p:cNvPicPr/>
          <p:nvPr/>
        </p:nvPicPr>
        <p:blipFill>
          <a:blip r:embed="rId3"/>
          <a:stretch>
            <a:fillRect/>
          </a:stretch>
        </p:blipFill>
        <p:spPr>
          <a:xfrm>
            <a:off x="4932567" y="1248629"/>
            <a:ext cx="3594682" cy="2792363"/>
          </a:xfrm>
          <a:prstGeom prst="rect">
            <a:avLst/>
          </a:prstGeom>
        </p:spPr>
      </p:pic>
      <p:sp>
        <p:nvSpPr>
          <p:cNvPr id="11" name="下箭头 13">
            <a:extLst>
              <a:ext uri="{FF2B5EF4-FFF2-40B4-BE49-F238E27FC236}">
                <a16:creationId xmlns:a16="http://schemas.microsoft.com/office/drawing/2014/main" id="{8915B7E5-B4FF-4A9D-9DB1-582453E88012}"/>
              </a:ext>
            </a:extLst>
          </p:cNvPr>
          <p:cNvSpPr/>
          <p:nvPr/>
        </p:nvSpPr>
        <p:spPr>
          <a:xfrm flipV="1">
            <a:off x="8328293" y="1543407"/>
            <a:ext cx="72008" cy="57606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4">
            <a:extLst>
              <a:ext uri="{FF2B5EF4-FFF2-40B4-BE49-F238E27FC236}">
                <a16:creationId xmlns:a16="http://schemas.microsoft.com/office/drawing/2014/main" id="{40F6555E-300C-4EF8-A047-7F16158BD37F}"/>
              </a:ext>
            </a:extLst>
          </p:cNvPr>
          <p:cNvSpPr txBox="1"/>
          <p:nvPr/>
        </p:nvSpPr>
        <p:spPr>
          <a:xfrm>
            <a:off x="7939086" y="2191479"/>
            <a:ext cx="864096" cy="461665"/>
          </a:xfrm>
          <a:prstGeom prst="rect">
            <a:avLst/>
          </a:prstGeom>
          <a:noFill/>
        </p:spPr>
        <p:txBody>
          <a:bodyPr wrap="square" rtlCol="0">
            <a:spAutoFit/>
          </a:bodyPr>
          <a:lstStyle/>
          <a:p>
            <a:r>
              <a:rPr lang="en-US" altLang="zh-CN" sz="2400" b="1" dirty="0">
                <a:solidFill>
                  <a:srgbClr val="FF0000"/>
                </a:solidFill>
              </a:rPr>
              <a:t>530A</a:t>
            </a:r>
            <a:endParaRPr lang="zh-CN" altLang="en-US" sz="2400" b="1" dirty="0">
              <a:solidFill>
                <a:srgbClr val="FF0000"/>
              </a:solidFill>
            </a:endParaRPr>
          </a:p>
        </p:txBody>
      </p:sp>
    </p:spTree>
    <p:extLst>
      <p:ext uri="{BB962C8B-B14F-4D97-AF65-F5344CB8AC3E}">
        <p14:creationId xmlns:p14="http://schemas.microsoft.com/office/powerpoint/2010/main" val="323608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125760"/>
            <a:ext cx="8229600" cy="1143000"/>
          </a:xfrm>
        </p:spPr>
        <p:txBody>
          <a:bodyPr/>
          <a:lstStyle/>
          <a:p>
            <a:r>
              <a:rPr lang="en-US" altLang="zh-CN" b="1" dirty="0"/>
              <a:t>Lattice  modified @2.35GeV</a:t>
            </a:r>
            <a:endParaRPr lang="zh-CN" altLang="en-US" b="1" dirty="0"/>
          </a:p>
        </p:txBody>
      </p:sp>
      <p:cxnSp>
        <p:nvCxnSpPr>
          <p:cNvPr id="6" name="直接连接符 5"/>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pic>
        <p:nvPicPr>
          <p:cNvPr id="11" name="Picture 2">
            <a:extLst>
              <a:ext uri="{FF2B5EF4-FFF2-40B4-BE49-F238E27FC236}">
                <a16:creationId xmlns:a16="http://schemas.microsoft.com/office/drawing/2014/main" id="{60E2AB37-0126-480C-94E3-6684E2316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997" y="1292776"/>
            <a:ext cx="3600400" cy="264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内容占位符 2">
            <a:extLst>
              <a:ext uri="{FF2B5EF4-FFF2-40B4-BE49-F238E27FC236}">
                <a16:creationId xmlns:a16="http://schemas.microsoft.com/office/drawing/2014/main" id="{06E3A64C-D7F0-4DB3-A6D9-57DA2535D457}"/>
              </a:ext>
            </a:extLst>
          </p:cNvPr>
          <p:cNvSpPr>
            <a:spLocks noGrp="1"/>
          </p:cNvSpPr>
          <p:nvPr>
            <p:ph idx="1"/>
          </p:nvPr>
        </p:nvSpPr>
        <p:spPr>
          <a:xfrm>
            <a:off x="411997" y="4206945"/>
            <a:ext cx="7887957" cy="2390407"/>
          </a:xfrm>
        </p:spPr>
        <p:txBody>
          <a:bodyPr>
            <a:normAutofit lnSpcReduction="10000"/>
          </a:bodyPr>
          <a:lstStyle/>
          <a:p>
            <a:pPr>
              <a:buFont typeface="Wingdings" panose="05000000000000000000" pitchFamily="2" charset="2"/>
              <a:buChar char="Ø"/>
            </a:pPr>
            <a:r>
              <a:rPr lang="en-US" altLang="zh-CN" sz="2400" dirty="0">
                <a:latin typeface="+mj-lt"/>
              </a:rPr>
              <a:t>Local optics redesigned at the RF region</a:t>
            </a:r>
          </a:p>
          <a:p>
            <a:pPr>
              <a:buFont typeface="Wingdings" panose="05000000000000000000" pitchFamily="2" charset="2"/>
              <a:buChar char="Ø"/>
            </a:pPr>
            <a:r>
              <a:rPr lang="en-US" altLang="zh-CN" sz="2400" dirty="0">
                <a:latin typeface="+mj-lt"/>
              </a:rPr>
              <a:t>Global tuning has been done to minimize the emittance</a:t>
            </a:r>
          </a:p>
          <a:p>
            <a:pPr>
              <a:buFont typeface="Wingdings" panose="05000000000000000000" pitchFamily="2" charset="2"/>
              <a:buChar char="Ø"/>
            </a:pPr>
            <a:r>
              <a:rPr lang="en-US" altLang="zh-CN" sz="2400" dirty="0">
                <a:latin typeface="+mj-lt"/>
              </a:rPr>
              <a:t>Dynamic aperture is optimized to ensure enough beam lifetime</a:t>
            </a:r>
          </a:p>
          <a:p>
            <a:pPr>
              <a:buFont typeface="Wingdings" panose="05000000000000000000" pitchFamily="2" charset="2"/>
              <a:buChar char="Ø"/>
            </a:pPr>
            <a:r>
              <a:rPr lang="en-US" altLang="zh-CN" sz="2400" dirty="0">
                <a:latin typeface="+mj-lt"/>
              </a:rPr>
              <a:t>Intensive multiparticle tracking has been done to make sure the luminosity performance</a:t>
            </a:r>
          </a:p>
        </p:txBody>
      </p:sp>
      <p:pic>
        <p:nvPicPr>
          <p:cNvPr id="18" name="Picture 2">
            <a:extLst>
              <a:ext uri="{FF2B5EF4-FFF2-40B4-BE49-F238E27FC236}">
                <a16:creationId xmlns:a16="http://schemas.microsoft.com/office/drawing/2014/main" id="{A6C12A75-FB99-44F6-941D-26E43776F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501" y="1268760"/>
            <a:ext cx="4205596" cy="2914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98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457200" y="125760"/>
            <a:ext cx="8229600" cy="1143000"/>
          </a:xfrm>
        </p:spPr>
        <p:txBody>
          <a:bodyPr/>
          <a:lstStyle/>
          <a:p>
            <a:r>
              <a:rPr lang="en-US" altLang="zh-CN" b="1" dirty="0"/>
              <a:t>Schedule</a:t>
            </a:r>
            <a:endParaRPr lang="zh-CN" altLang="en-US" b="1" dirty="0"/>
          </a:p>
        </p:txBody>
      </p:sp>
      <p:cxnSp>
        <p:nvCxnSpPr>
          <p:cNvPr id="6" name="直接连接符 5"/>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EB802CA9-241D-4133-AD9F-95DF653B1005}"/>
              </a:ext>
            </a:extLst>
          </p:cNvPr>
          <p:cNvSpPr/>
          <p:nvPr/>
        </p:nvSpPr>
        <p:spPr>
          <a:xfrm>
            <a:off x="539552" y="1413062"/>
            <a:ext cx="8147248" cy="1631216"/>
          </a:xfrm>
          <a:prstGeom prst="rect">
            <a:avLst/>
          </a:prstGeom>
        </p:spPr>
        <p:txBody>
          <a:bodyPr wrap="square">
            <a:spAutoFit/>
          </a:bodyPr>
          <a:lstStyle/>
          <a:p>
            <a:pPr marL="457200" indent="-457200">
              <a:buFont typeface="Wingdings" panose="05000000000000000000" pitchFamily="2" charset="2"/>
              <a:buChar char="Ø"/>
            </a:pPr>
            <a:r>
              <a:rPr lang="en-US" altLang="zh-CN" sz="2000" dirty="0">
                <a:latin typeface="+mj-lt"/>
              </a:rPr>
              <a:t>2024 .7-12, Shut down for hardware dismantling and installation</a:t>
            </a:r>
          </a:p>
          <a:p>
            <a:pPr marL="457200" indent="-457200">
              <a:buFont typeface="Wingdings" panose="05000000000000000000" pitchFamily="2" charset="2"/>
              <a:buChar char="Ø"/>
            </a:pPr>
            <a:r>
              <a:rPr lang="en-US" altLang="zh-CN" sz="2000" dirty="0">
                <a:latin typeface="+mj-lt"/>
              </a:rPr>
              <a:t>2025-2028, </a:t>
            </a:r>
            <a:r>
              <a:rPr lang="en-US" altLang="zh-CN" sz="2000" b="1" dirty="0">
                <a:latin typeface="+mj-lt"/>
              </a:rPr>
              <a:t>Operation at 1.89~2.5GeV, and prepare for energy upgrade</a:t>
            </a:r>
          </a:p>
          <a:p>
            <a:pPr marL="914400" lvl="1" indent="-457200">
              <a:buFont typeface="Arial" panose="020B0604020202020204" pitchFamily="34" charset="0"/>
              <a:buChar char="•"/>
            </a:pPr>
            <a:r>
              <a:rPr lang="en-US" altLang="zh-CN" sz="2000" b="1" dirty="0">
                <a:latin typeface="+mj-lt"/>
              </a:rPr>
              <a:t>Current status: Commissioning at 1.89 GeV until August 2025</a:t>
            </a:r>
          </a:p>
          <a:p>
            <a:pPr marL="457200" indent="-457200">
              <a:buFont typeface="Wingdings" panose="05000000000000000000" pitchFamily="2" charset="2"/>
              <a:buChar char="Ø"/>
            </a:pPr>
            <a:r>
              <a:rPr lang="en-US" altLang="zh-CN" sz="2000" dirty="0">
                <a:latin typeface="+mj-lt"/>
              </a:rPr>
              <a:t>2028.6-9, Energy upgrade to 2.8GeV</a:t>
            </a:r>
          </a:p>
          <a:p>
            <a:pPr marL="457200" indent="-457200">
              <a:buFont typeface="Wingdings" panose="05000000000000000000" pitchFamily="2" charset="2"/>
              <a:buChar char="Ø"/>
            </a:pPr>
            <a:r>
              <a:rPr lang="en-US" altLang="zh-CN" sz="2000" dirty="0">
                <a:latin typeface="+mj-lt"/>
              </a:rPr>
              <a:t>2028.9~2030, Operation at 2.5~2.8GeV</a:t>
            </a:r>
          </a:p>
        </p:txBody>
      </p:sp>
      <p:pic>
        <p:nvPicPr>
          <p:cNvPr id="7" name="图片 6">
            <a:extLst>
              <a:ext uri="{FF2B5EF4-FFF2-40B4-BE49-F238E27FC236}">
                <a16:creationId xmlns:a16="http://schemas.microsoft.com/office/drawing/2014/main" id="{FD331655-0442-4A3C-8CFD-A9251282EC07}"/>
              </a:ext>
            </a:extLst>
          </p:cNvPr>
          <p:cNvPicPr>
            <a:picLocks noChangeAspect="1"/>
          </p:cNvPicPr>
          <p:nvPr/>
        </p:nvPicPr>
        <p:blipFill>
          <a:blip r:embed="rId2"/>
          <a:stretch>
            <a:fillRect/>
          </a:stretch>
        </p:blipFill>
        <p:spPr>
          <a:xfrm>
            <a:off x="107504" y="3400339"/>
            <a:ext cx="8784976" cy="3363225"/>
          </a:xfrm>
          <a:prstGeom prst="rect">
            <a:avLst/>
          </a:prstGeom>
        </p:spPr>
      </p:pic>
      <p:sp>
        <p:nvSpPr>
          <p:cNvPr id="8" name="文本框 7">
            <a:extLst>
              <a:ext uri="{FF2B5EF4-FFF2-40B4-BE49-F238E27FC236}">
                <a16:creationId xmlns:a16="http://schemas.microsoft.com/office/drawing/2014/main" id="{CFF7B4A0-09E8-4CDC-9097-87F08EE7F3E4}"/>
              </a:ext>
            </a:extLst>
          </p:cNvPr>
          <p:cNvSpPr txBox="1"/>
          <p:nvPr/>
        </p:nvSpPr>
        <p:spPr>
          <a:xfrm>
            <a:off x="467544" y="3645024"/>
            <a:ext cx="4572000" cy="461665"/>
          </a:xfrm>
          <a:prstGeom prst="rect">
            <a:avLst/>
          </a:prstGeom>
          <a:noFill/>
        </p:spPr>
        <p:txBody>
          <a:bodyPr wrap="square">
            <a:spAutoFit/>
          </a:bodyPr>
          <a:lstStyle/>
          <a:p>
            <a:r>
              <a:rPr lang="en-US" altLang="zh-CN" sz="2400" kern="100" dirty="0">
                <a:solidFill>
                  <a:srgbClr val="FF0000"/>
                </a:solidFill>
                <a:effectLst/>
                <a:latin typeface="Times New Roman" panose="02020603050405020304" pitchFamily="18" charset="0"/>
                <a:ea typeface="宋体" panose="02010600030101010101" pitchFamily="2" charset="-122"/>
              </a:rPr>
              <a:t>e+</a:t>
            </a:r>
            <a:r>
              <a:rPr lang="en-US" altLang="zh-CN" sz="2400" kern="100" dirty="0">
                <a:solidFill>
                  <a:srgbClr val="FF0000"/>
                </a:solidFill>
                <a:latin typeface="Times New Roman" panose="02020603050405020304" pitchFamily="18" charset="0"/>
                <a:ea typeface="宋体" panose="02010600030101010101" pitchFamily="2" charset="-122"/>
              </a:rPr>
              <a:t>,</a:t>
            </a:r>
            <a:r>
              <a:rPr lang="en-US" altLang="zh-CN" sz="2400" kern="100" dirty="0">
                <a:solidFill>
                  <a:srgbClr val="0000FF"/>
                </a:solidFill>
                <a:effectLst/>
                <a:latin typeface="Times New Roman" panose="02020603050405020304" pitchFamily="18" charset="0"/>
                <a:ea typeface="宋体" panose="02010600030101010101" pitchFamily="2" charset="-122"/>
              </a:rPr>
              <a:t> e-, </a:t>
            </a:r>
            <a:r>
              <a:rPr lang="en-US" altLang="zh-CN" sz="2400" kern="100" dirty="0">
                <a:solidFill>
                  <a:srgbClr val="6AD509"/>
                </a:solidFill>
                <a:effectLst/>
                <a:latin typeface="Times New Roman" panose="02020603050405020304" pitchFamily="18" charset="0"/>
                <a:ea typeface="宋体" panose="02010600030101010101" pitchFamily="2" charset="-122"/>
              </a:rPr>
              <a:t>Lum.</a:t>
            </a:r>
            <a:endParaRPr lang="zh-CN" altLang="en-US" sz="2400" dirty="0">
              <a:solidFill>
                <a:srgbClr val="6AD509"/>
              </a:solidFill>
            </a:endParaRPr>
          </a:p>
        </p:txBody>
      </p:sp>
    </p:spTree>
    <p:extLst>
      <p:ext uri="{BB962C8B-B14F-4D97-AF65-F5344CB8AC3E}">
        <p14:creationId xmlns:p14="http://schemas.microsoft.com/office/powerpoint/2010/main" val="299488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D82F76-EF58-406A-AC5A-55BE04309E6C}"/>
              </a:ext>
            </a:extLst>
          </p:cNvPr>
          <p:cNvSpPr>
            <a:spLocks noGrp="1"/>
          </p:cNvSpPr>
          <p:nvPr>
            <p:ph type="title"/>
          </p:nvPr>
        </p:nvSpPr>
        <p:spPr>
          <a:xfrm>
            <a:off x="0" y="121644"/>
            <a:ext cx="7886700" cy="1325563"/>
          </a:xfrm>
        </p:spPr>
        <p:txBody>
          <a:bodyPr/>
          <a:lstStyle/>
          <a:p>
            <a:r>
              <a:rPr lang="en-US" dirty="0"/>
              <a:t>Beam Commissioning w/o RF</a:t>
            </a:r>
          </a:p>
        </p:txBody>
      </p:sp>
      <p:sp>
        <p:nvSpPr>
          <p:cNvPr id="3" name="内容占位符 2">
            <a:extLst>
              <a:ext uri="{FF2B5EF4-FFF2-40B4-BE49-F238E27FC236}">
                <a16:creationId xmlns:a16="http://schemas.microsoft.com/office/drawing/2014/main" id="{4F4BA20B-6E2C-4DB3-86B1-C6EF64BCC24D}"/>
              </a:ext>
            </a:extLst>
          </p:cNvPr>
          <p:cNvSpPr>
            <a:spLocks noGrp="1"/>
          </p:cNvSpPr>
          <p:nvPr>
            <p:ph idx="1"/>
          </p:nvPr>
        </p:nvSpPr>
        <p:spPr>
          <a:xfrm>
            <a:off x="628650" y="1825625"/>
            <a:ext cx="7886700" cy="1325563"/>
          </a:xfrm>
        </p:spPr>
        <p:txBody>
          <a:bodyPr>
            <a:normAutofit fontScale="77500" lnSpcReduction="20000"/>
          </a:bodyPr>
          <a:lstStyle/>
          <a:p>
            <a:pPr algn="just"/>
            <a:r>
              <a:rPr lang="en-US" dirty="0"/>
              <a:t>The cryogenic system was ready at May 2</a:t>
            </a:r>
            <a:r>
              <a:rPr lang="en-US" baseline="30000" dirty="0"/>
              <a:t>nd</a:t>
            </a:r>
            <a:r>
              <a:rPr lang="en-US" dirty="0"/>
              <a:t>.</a:t>
            </a:r>
          </a:p>
          <a:p>
            <a:pPr algn="just"/>
            <a:r>
              <a:rPr lang="en-US" dirty="0"/>
              <a:t>In March and April, commissioning of injection beams at 1.89GeV was conducted without the RF system, with the BPR and BER obtaining beam signals of 80 turns and 100 turns respectively.</a:t>
            </a:r>
          </a:p>
          <a:p>
            <a:pPr algn="just"/>
            <a:endParaRPr lang="en-US" dirty="0"/>
          </a:p>
        </p:txBody>
      </p:sp>
      <p:sp>
        <p:nvSpPr>
          <p:cNvPr id="5" name="文本框 4">
            <a:extLst>
              <a:ext uri="{FF2B5EF4-FFF2-40B4-BE49-F238E27FC236}">
                <a16:creationId xmlns:a16="http://schemas.microsoft.com/office/drawing/2014/main" id="{9636F3B7-F315-410D-AA87-23629E037B05}"/>
              </a:ext>
            </a:extLst>
          </p:cNvPr>
          <p:cNvSpPr txBox="1"/>
          <p:nvPr/>
        </p:nvSpPr>
        <p:spPr>
          <a:xfrm>
            <a:off x="890025" y="5751336"/>
            <a:ext cx="2998948" cy="369332"/>
          </a:xfrm>
          <a:prstGeom prst="rect">
            <a:avLst/>
          </a:prstGeom>
          <a:noFill/>
        </p:spPr>
        <p:txBody>
          <a:bodyPr wrap="square" rtlCol="0">
            <a:spAutoFit/>
          </a:bodyPr>
          <a:lstStyle/>
          <a:p>
            <a:r>
              <a:rPr lang="en-US" altLang="zh-CN" sz="1800" dirty="0">
                <a:solidFill>
                  <a:schemeClr val="tx1"/>
                </a:solidFill>
              </a:rPr>
              <a:t>BER 120 turns</a:t>
            </a:r>
            <a:endParaRPr lang="zh-CN" altLang="en-US" sz="1800" dirty="0">
              <a:solidFill>
                <a:schemeClr val="tx1"/>
              </a:solidFill>
            </a:endParaRPr>
          </a:p>
        </p:txBody>
      </p:sp>
      <p:pic>
        <p:nvPicPr>
          <p:cNvPr id="6" name="图片 5">
            <a:extLst>
              <a:ext uri="{FF2B5EF4-FFF2-40B4-BE49-F238E27FC236}">
                <a16:creationId xmlns:a16="http://schemas.microsoft.com/office/drawing/2014/main" id="{B64AFEBA-05D1-416B-8892-FA3287709CD7}"/>
              </a:ext>
            </a:extLst>
          </p:cNvPr>
          <p:cNvPicPr>
            <a:picLocks noChangeAspect="1"/>
          </p:cNvPicPr>
          <p:nvPr/>
        </p:nvPicPr>
        <p:blipFill>
          <a:blip r:embed="rId2"/>
          <a:stretch>
            <a:fillRect/>
          </a:stretch>
        </p:blipFill>
        <p:spPr>
          <a:xfrm>
            <a:off x="390053" y="3207144"/>
            <a:ext cx="3998892" cy="2443768"/>
          </a:xfrm>
          <a:prstGeom prst="rect">
            <a:avLst/>
          </a:prstGeom>
        </p:spPr>
      </p:pic>
      <p:pic>
        <p:nvPicPr>
          <p:cNvPr id="7" name="图片 6">
            <a:extLst>
              <a:ext uri="{FF2B5EF4-FFF2-40B4-BE49-F238E27FC236}">
                <a16:creationId xmlns:a16="http://schemas.microsoft.com/office/drawing/2014/main" id="{D8570AF4-0BEE-47FC-8A19-1C9B2C86D4EA}"/>
              </a:ext>
            </a:extLst>
          </p:cNvPr>
          <p:cNvPicPr>
            <a:picLocks noChangeAspect="1"/>
          </p:cNvPicPr>
          <p:nvPr/>
        </p:nvPicPr>
        <p:blipFill>
          <a:blip r:embed="rId3"/>
          <a:stretch>
            <a:fillRect/>
          </a:stretch>
        </p:blipFill>
        <p:spPr>
          <a:xfrm>
            <a:off x="4854157" y="3280766"/>
            <a:ext cx="3888432" cy="2296524"/>
          </a:xfrm>
          <a:prstGeom prst="rect">
            <a:avLst/>
          </a:prstGeom>
        </p:spPr>
      </p:pic>
      <p:sp>
        <p:nvSpPr>
          <p:cNvPr id="8" name="文本框 7">
            <a:extLst>
              <a:ext uri="{FF2B5EF4-FFF2-40B4-BE49-F238E27FC236}">
                <a16:creationId xmlns:a16="http://schemas.microsoft.com/office/drawing/2014/main" id="{1BDC72EC-61B7-40B7-B656-F4F1D4CD5050}"/>
              </a:ext>
            </a:extLst>
          </p:cNvPr>
          <p:cNvSpPr txBox="1"/>
          <p:nvPr/>
        </p:nvSpPr>
        <p:spPr>
          <a:xfrm>
            <a:off x="6438529" y="5686904"/>
            <a:ext cx="2304060" cy="369332"/>
          </a:xfrm>
          <a:prstGeom prst="rect">
            <a:avLst/>
          </a:prstGeom>
          <a:noFill/>
        </p:spPr>
        <p:txBody>
          <a:bodyPr wrap="square" rtlCol="0">
            <a:spAutoFit/>
          </a:bodyPr>
          <a:lstStyle/>
          <a:p>
            <a:r>
              <a:rPr lang="en-US" altLang="zh-CN" sz="1800" dirty="0">
                <a:solidFill>
                  <a:schemeClr val="tx1"/>
                </a:solidFill>
              </a:rPr>
              <a:t>BPR 80 </a:t>
            </a:r>
            <a:r>
              <a:rPr lang="en-US" altLang="zh-CN" dirty="0"/>
              <a:t>turns</a:t>
            </a:r>
            <a:endParaRPr lang="zh-CN" altLang="en-US" sz="1800" dirty="0">
              <a:solidFill>
                <a:schemeClr val="tx1"/>
              </a:solidFill>
            </a:endParaRPr>
          </a:p>
        </p:txBody>
      </p:sp>
      <p:cxnSp>
        <p:nvCxnSpPr>
          <p:cNvPr id="9" name="直接连接符 8">
            <a:extLst>
              <a:ext uri="{FF2B5EF4-FFF2-40B4-BE49-F238E27FC236}">
                <a16:creationId xmlns:a16="http://schemas.microsoft.com/office/drawing/2014/main" id="{164BCBF1-C1E2-447F-B8CC-AF8730792990}"/>
              </a:ext>
            </a:extLst>
          </p:cNvPr>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9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6913D3-4254-4A99-B415-DCA788AB089F}"/>
              </a:ext>
            </a:extLst>
          </p:cNvPr>
          <p:cNvSpPr>
            <a:spLocks noGrp="1"/>
          </p:cNvSpPr>
          <p:nvPr>
            <p:ph type="title"/>
          </p:nvPr>
        </p:nvSpPr>
        <p:spPr>
          <a:xfrm>
            <a:off x="0" y="-10248"/>
            <a:ext cx="7886700" cy="1325563"/>
          </a:xfrm>
        </p:spPr>
        <p:txBody>
          <a:bodyPr/>
          <a:lstStyle/>
          <a:p>
            <a:r>
              <a:rPr lang="en-US" dirty="0"/>
              <a:t>Beam Commissioning with RF</a:t>
            </a:r>
          </a:p>
        </p:txBody>
      </p:sp>
      <p:sp>
        <p:nvSpPr>
          <p:cNvPr id="3" name="内容占位符 2">
            <a:extLst>
              <a:ext uri="{FF2B5EF4-FFF2-40B4-BE49-F238E27FC236}">
                <a16:creationId xmlns:a16="http://schemas.microsoft.com/office/drawing/2014/main" id="{A7C425E4-63A9-40FD-8359-A89D4DDE4D79}"/>
              </a:ext>
            </a:extLst>
          </p:cNvPr>
          <p:cNvSpPr>
            <a:spLocks noGrp="1"/>
          </p:cNvSpPr>
          <p:nvPr>
            <p:ph idx="1"/>
          </p:nvPr>
        </p:nvSpPr>
        <p:spPr>
          <a:xfrm>
            <a:off x="628650" y="1357403"/>
            <a:ext cx="7886700" cy="2620908"/>
          </a:xfrm>
        </p:spPr>
        <p:txBody>
          <a:bodyPr>
            <a:normAutofit fontScale="55000" lnSpcReduction="20000"/>
          </a:bodyPr>
          <a:lstStyle/>
          <a:p>
            <a:pPr>
              <a:lnSpc>
                <a:spcPct val="120000"/>
              </a:lnSpc>
              <a:spcBef>
                <a:spcPts val="0"/>
              </a:spcBef>
            </a:pPr>
            <a:r>
              <a:rPr lang="en-US" dirty="0"/>
              <a:t>May 2:	RF cavity on;</a:t>
            </a:r>
          </a:p>
          <a:p>
            <a:pPr>
              <a:lnSpc>
                <a:spcPct val="120000"/>
              </a:lnSpc>
              <a:spcBef>
                <a:spcPts val="0"/>
              </a:spcBef>
            </a:pPr>
            <a:r>
              <a:rPr lang="en-US" dirty="0"/>
              <a:t>May 3: 	electron accumulation;</a:t>
            </a:r>
          </a:p>
          <a:p>
            <a:pPr>
              <a:lnSpc>
                <a:spcPct val="120000"/>
              </a:lnSpc>
              <a:spcBef>
                <a:spcPts val="0"/>
              </a:spcBef>
            </a:pPr>
            <a:r>
              <a:rPr lang="en-US" dirty="0"/>
              <a:t>May 5: 	positron accumulation;</a:t>
            </a:r>
          </a:p>
          <a:p>
            <a:pPr>
              <a:lnSpc>
                <a:spcPct val="120000"/>
              </a:lnSpc>
              <a:spcBef>
                <a:spcPts val="0"/>
              </a:spcBef>
            </a:pPr>
            <a:r>
              <a:rPr lang="en-US" dirty="0"/>
              <a:t>May 6: 	RM measured, initial orbit and </a:t>
            </a:r>
            <a:r>
              <a:rPr lang="en-US" altLang="zh-CN" dirty="0"/>
              <a:t>optics</a:t>
            </a:r>
            <a:r>
              <a:rPr lang="en-US" dirty="0"/>
              <a:t> correction completed;</a:t>
            </a:r>
          </a:p>
          <a:p>
            <a:pPr>
              <a:lnSpc>
                <a:spcPct val="120000"/>
              </a:lnSpc>
              <a:spcBef>
                <a:spcPts val="0"/>
              </a:spcBef>
            </a:pPr>
            <a:r>
              <a:rPr lang="en-US" dirty="0"/>
              <a:t>May 12: 	1W1 and 4W1 on.</a:t>
            </a:r>
          </a:p>
          <a:p>
            <a:pPr>
              <a:lnSpc>
                <a:spcPct val="120000"/>
              </a:lnSpc>
              <a:spcBef>
                <a:spcPts val="0"/>
              </a:spcBef>
            </a:pPr>
            <a:r>
              <a:rPr lang="en-US" dirty="0"/>
              <a:t>May 15: 	Synchrotron radiation facility commissioned.</a:t>
            </a:r>
          </a:p>
          <a:p>
            <a:pPr>
              <a:lnSpc>
                <a:spcPct val="120000"/>
              </a:lnSpc>
              <a:spcBef>
                <a:spcPts val="0"/>
              </a:spcBef>
            </a:pPr>
            <a:r>
              <a:rPr lang="en-US" dirty="0"/>
              <a:t>May 16: 	Beam collision achieved.</a:t>
            </a:r>
          </a:p>
          <a:p>
            <a:pPr>
              <a:lnSpc>
                <a:spcPct val="120000"/>
              </a:lnSpc>
              <a:spcBef>
                <a:spcPts val="0"/>
              </a:spcBef>
            </a:pPr>
            <a:r>
              <a:rPr lang="en-US" dirty="0"/>
              <a:t>May 17: 	BESIII starts data taking.</a:t>
            </a:r>
          </a:p>
          <a:p>
            <a:pPr>
              <a:lnSpc>
                <a:spcPct val="120000"/>
              </a:lnSpc>
              <a:spcBef>
                <a:spcPts val="0"/>
              </a:spcBef>
            </a:pPr>
            <a:r>
              <a:rPr lang="en-US" dirty="0"/>
              <a:t>June 6: 	1W2 added; beam collision current &gt;400 mA, luminosity &gt;0.5×10³² cm⁻²s⁻¹.</a:t>
            </a:r>
          </a:p>
          <a:p>
            <a:pPr>
              <a:lnSpc>
                <a:spcPct val="120000"/>
              </a:lnSpc>
              <a:spcBef>
                <a:spcPts val="0"/>
              </a:spcBef>
            </a:pPr>
            <a:endParaRPr lang="en-US" dirty="0"/>
          </a:p>
          <a:p>
            <a:pPr>
              <a:lnSpc>
                <a:spcPct val="120000"/>
              </a:lnSpc>
              <a:spcBef>
                <a:spcPts val="0"/>
              </a:spcBef>
            </a:pPr>
            <a:endParaRPr lang="en-US" dirty="0"/>
          </a:p>
        </p:txBody>
      </p:sp>
      <p:pic>
        <p:nvPicPr>
          <p:cNvPr id="5" name="图片 4">
            <a:extLst>
              <a:ext uri="{FF2B5EF4-FFF2-40B4-BE49-F238E27FC236}">
                <a16:creationId xmlns:a16="http://schemas.microsoft.com/office/drawing/2014/main" id="{99FB48E9-AC95-4B08-A021-A4D6DC0EC314}"/>
              </a:ext>
            </a:extLst>
          </p:cNvPr>
          <p:cNvPicPr>
            <a:picLocks noChangeAspect="1"/>
          </p:cNvPicPr>
          <p:nvPr/>
        </p:nvPicPr>
        <p:blipFill>
          <a:blip r:embed="rId2"/>
          <a:stretch>
            <a:fillRect/>
          </a:stretch>
        </p:blipFill>
        <p:spPr>
          <a:xfrm>
            <a:off x="107504" y="3578087"/>
            <a:ext cx="8784976" cy="3185477"/>
          </a:xfrm>
          <a:prstGeom prst="rect">
            <a:avLst/>
          </a:prstGeom>
        </p:spPr>
      </p:pic>
      <p:sp>
        <p:nvSpPr>
          <p:cNvPr id="6" name="文本框 5">
            <a:extLst>
              <a:ext uri="{FF2B5EF4-FFF2-40B4-BE49-F238E27FC236}">
                <a16:creationId xmlns:a16="http://schemas.microsoft.com/office/drawing/2014/main" id="{D4ECF3CE-3CC9-46FD-BC96-A8CB653ECB0B}"/>
              </a:ext>
            </a:extLst>
          </p:cNvPr>
          <p:cNvSpPr txBox="1"/>
          <p:nvPr/>
        </p:nvSpPr>
        <p:spPr>
          <a:xfrm>
            <a:off x="478903" y="4235693"/>
            <a:ext cx="4572000" cy="461665"/>
          </a:xfrm>
          <a:prstGeom prst="rect">
            <a:avLst/>
          </a:prstGeom>
          <a:noFill/>
        </p:spPr>
        <p:txBody>
          <a:bodyPr wrap="square">
            <a:spAutoFit/>
          </a:bodyPr>
          <a:lstStyle/>
          <a:p>
            <a:r>
              <a:rPr lang="en-US" altLang="zh-CN" sz="2400" kern="100" dirty="0">
                <a:solidFill>
                  <a:srgbClr val="FF0000"/>
                </a:solidFill>
                <a:effectLst/>
                <a:latin typeface="Times New Roman" panose="02020603050405020304" pitchFamily="18" charset="0"/>
                <a:ea typeface="宋体" panose="02010600030101010101" pitchFamily="2" charset="-122"/>
              </a:rPr>
              <a:t>e+</a:t>
            </a:r>
            <a:r>
              <a:rPr lang="en-US" altLang="zh-CN" sz="2400" kern="100" dirty="0">
                <a:solidFill>
                  <a:srgbClr val="FF0000"/>
                </a:solidFill>
                <a:latin typeface="Times New Roman" panose="02020603050405020304" pitchFamily="18" charset="0"/>
                <a:ea typeface="宋体" panose="02010600030101010101" pitchFamily="2" charset="-122"/>
              </a:rPr>
              <a:t>,</a:t>
            </a:r>
            <a:r>
              <a:rPr lang="en-US" altLang="zh-CN" sz="2400" kern="100" dirty="0">
                <a:solidFill>
                  <a:srgbClr val="0000FF"/>
                </a:solidFill>
                <a:effectLst/>
                <a:latin typeface="Times New Roman" panose="02020603050405020304" pitchFamily="18" charset="0"/>
                <a:ea typeface="宋体" panose="02010600030101010101" pitchFamily="2" charset="-122"/>
              </a:rPr>
              <a:t> e-, </a:t>
            </a:r>
            <a:r>
              <a:rPr lang="en-US" altLang="zh-CN" sz="2400" kern="100" dirty="0">
                <a:solidFill>
                  <a:srgbClr val="6AD509"/>
                </a:solidFill>
                <a:effectLst/>
                <a:latin typeface="Times New Roman" panose="02020603050405020304" pitchFamily="18" charset="0"/>
                <a:ea typeface="宋体" panose="02010600030101010101" pitchFamily="2" charset="-122"/>
              </a:rPr>
              <a:t>Lum.</a:t>
            </a:r>
            <a:endParaRPr lang="zh-CN" altLang="en-US" sz="2400" dirty="0">
              <a:solidFill>
                <a:srgbClr val="6AD509"/>
              </a:solidFill>
            </a:endParaRPr>
          </a:p>
        </p:txBody>
      </p:sp>
      <p:cxnSp>
        <p:nvCxnSpPr>
          <p:cNvPr id="7" name="直接连接符 6">
            <a:extLst>
              <a:ext uri="{FF2B5EF4-FFF2-40B4-BE49-F238E27FC236}">
                <a16:creationId xmlns:a16="http://schemas.microsoft.com/office/drawing/2014/main" id="{CF5FC386-B892-4864-A11B-67DA851069D6}"/>
              </a:ext>
            </a:extLst>
          </p:cNvPr>
          <p:cNvCxnSpPr>
            <a:cxnSpLocks/>
          </p:cNvCxnSpPr>
          <p:nvPr/>
        </p:nvCxnSpPr>
        <p:spPr>
          <a:xfrm>
            <a:off x="0" y="1124744"/>
            <a:ext cx="9144000" cy="0"/>
          </a:xfrm>
          <a:prstGeom prst="line">
            <a:avLst/>
          </a:prstGeom>
          <a:ln w="47625">
            <a:solidFill>
              <a:srgbClr val="003C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34538"/>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5710</TotalTime>
  <Words>1307</Words>
  <Application>Microsoft Office PowerPoint</Application>
  <PresentationFormat>全屏显示(4:3)</PresentationFormat>
  <Paragraphs>262</Paragraphs>
  <Slides>20</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Inter</vt:lpstr>
      <vt:lpstr>Microsoft YaHei UI</vt:lpstr>
      <vt:lpstr>等线</vt:lpstr>
      <vt:lpstr>等线 Light</vt:lpstr>
      <vt:lpstr>黑体</vt:lpstr>
      <vt:lpstr>华文楷体</vt:lpstr>
      <vt:lpstr>宋体</vt:lpstr>
      <vt:lpstr>微软雅黑</vt:lpstr>
      <vt:lpstr>Arial</vt:lpstr>
      <vt:lpstr>Calibri</vt:lpstr>
      <vt:lpstr>Calibri Light</vt:lpstr>
      <vt:lpstr>Cambria Math</vt:lpstr>
      <vt:lpstr>Times New Roman</vt:lpstr>
      <vt:lpstr>Wingdings</vt:lpstr>
      <vt:lpstr>Office 主题​​</vt:lpstr>
      <vt:lpstr>BEPCII-U and HEPS status </vt:lpstr>
      <vt:lpstr>BEPCII-U</vt:lpstr>
      <vt:lpstr>Design parameters before/after upgrade</vt:lpstr>
      <vt:lpstr>Hardware upgrade: RF</vt:lpstr>
      <vt:lpstr>Hardware upgrade ----SCQ</vt:lpstr>
      <vt:lpstr>Lattice  modified @2.35GeV</vt:lpstr>
      <vt:lpstr>Schedule</vt:lpstr>
      <vt:lpstr>Beam Commissioning w/o RF</vt:lpstr>
      <vt:lpstr>Beam Commissioning with RF</vt:lpstr>
      <vt:lpstr>Current Status of BEPCII-U</vt:lpstr>
      <vt:lpstr>PowerPoint 演示文稿</vt:lpstr>
      <vt:lpstr>HEPS Storage Ring Commissioning</vt:lpstr>
      <vt:lpstr>Phase 1: Achieved beam storage with current &gt;10 mA.(7.23-8.27)</vt:lpstr>
      <vt:lpstr>PowerPoint 演示文稿</vt:lpstr>
      <vt:lpstr>Phase 2: Current increased to ~40 mA.(9.12-9.26)</vt:lpstr>
      <vt:lpstr>Phase 3: First light, beamline experiments. (10.5-11.1)</vt:lpstr>
      <vt:lpstr>Phase 4: Preliminary beam dynamics optimization completed.(11.30-1.26)</vt:lpstr>
      <vt:lpstr>Phase 5:Optimization of storage ring current, lifetime, and vacuum. (3.23-5.20)</vt:lpstr>
      <vt:lpstr>Considerations for Next Phase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BEPCII-U and HEPS stauts</dc:title>
  <dc:creator>jidh</dc:creator>
  <cp:lastModifiedBy>jidh</cp:lastModifiedBy>
  <cp:revision>33</cp:revision>
  <dcterms:created xsi:type="dcterms:W3CDTF">2025-06-13T15:13:54Z</dcterms:created>
  <dcterms:modified xsi:type="dcterms:W3CDTF">2025-07-18T05:56:18Z</dcterms:modified>
</cp:coreProperties>
</file>