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953" r:id="rId2"/>
    <p:sldId id="907" r:id="rId3"/>
    <p:sldId id="1638" r:id="rId4"/>
    <p:sldId id="1661" r:id="rId5"/>
    <p:sldId id="1662" r:id="rId6"/>
    <p:sldId id="1663" r:id="rId7"/>
    <p:sldId id="1664" r:id="rId8"/>
    <p:sldId id="1637" r:id="rId9"/>
    <p:sldId id="1665" r:id="rId10"/>
    <p:sldId id="1666" r:id="rId11"/>
    <p:sldId id="1667" r:id="rId12"/>
    <p:sldId id="1669" r:id="rId13"/>
    <p:sldId id="1670" r:id="rId14"/>
    <p:sldId id="1671" r:id="rId15"/>
    <p:sldId id="1674" r:id="rId16"/>
    <p:sldId id="1672" r:id="rId17"/>
    <p:sldId id="1675" r:id="rId18"/>
    <p:sldId id="1673" r:id="rId19"/>
    <p:sldId id="1676" r:id="rId20"/>
    <p:sldId id="1677" r:id="rId21"/>
    <p:sldId id="1678" r:id="rId22"/>
    <p:sldId id="1594" r:id="rId23"/>
  </p:sldIdLst>
  <p:sldSz cx="12192000" cy="6858000"/>
  <p:notesSz cx="9872663" cy="679767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沙 鹏" initials="沙" lastIdx="1" clrIdx="0">
    <p:extLst>
      <p:ext uri="{19B8F6BF-5375-455C-9EA6-DF929625EA0E}">
        <p15:presenceInfo xmlns:p15="http://schemas.microsoft.com/office/powerpoint/2012/main" userId="b8608ec0e979a9e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400"/>
    <a:srgbClr val="0070C0"/>
    <a:srgbClr val="005800"/>
    <a:srgbClr val="003399"/>
    <a:srgbClr val="FFFFFF"/>
    <a:srgbClr val="0000FF"/>
    <a:srgbClr val="E6E6E6"/>
    <a:srgbClr val="4D8357"/>
    <a:srgbClr val="FDCC6D"/>
    <a:srgbClr val="00A2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33" autoAdjust="0"/>
    <p:restoredTop sz="96224" autoAdjust="0"/>
  </p:normalViewPr>
  <p:slideViewPr>
    <p:cSldViewPr>
      <p:cViewPr varScale="1">
        <p:scale>
          <a:sx n="114" d="100"/>
          <a:sy n="114" d="100"/>
        </p:scale>
        <p:origin x="252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9182"/>
    </p:cViewPr>
  </p:sorterViewPr>
  <p:notesViewPr>
    <p:cSldViewPr>
      <p:cViewPr varScale="1">
        <p:scale>
          <a:sx n="53" d="100"/>
          <a:sy n="53" d="100"/>
        </p:scale>
        <p:origin x="3312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7786" cy="340570"/>
          </a:xfrm>
          <a:prstGeom prst="rect">
            <a:avLst/>
          </a:prstGeom>
        </p:spPr>
        <p:txBody>
          <a:bodyPr vert="horz" lIns="87910" tIns="43955" rIns="87910" bIns="43955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671" y="0"/>
            <a:ext cx="4277786" cy="340570"/>
          </a:xfrm>
          <a:prstGeom prst="rect">
            <a:avLst/>
          </a:prstGeom>
        </p:spPr>
        <p:txBody>
          <a:bodyPr vert="horz" lIns="87910" tIns="43955" rIns="87910" bIns="43955" rtlCol="0"/>
          <a:lstStyle>
            <a:lvl1pPr algn="r">
              <a:defRPr sz="1200"/>
            </a:lvl1pPr>
          </a:lstStyle>
          <a:p>
            <a:fld id="{7F9E6D00-2C1C-47F1-8495-043F093F9ED6}" type="datetimeFigureOut">
              <a:rPr lang="zh-CN" altLang="en-US" smtClean="0"/>
              <a:t>2025/7/18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7105"/>
            <a:ext cx="4277786" cy="340570"/>
          </a:xfrm>
          <a:prstGeom prst="rect">
            <a:avLst/>
          </a:prstGeom>
        </p:spPr>
        <p:txBody>
          <a:bodyPr vert="horz" lIns="87910" tIns="43955" rIns="87910" bIns="43955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671" y="6457105"/>
            <a:ext cx="4277786" cy="340570"/>
          </a:xfrm>
          <a:prstGeom prst="rect">
            <a:avLst/>
          </a:prstGeom>
        </p:spPr>
        <p:txBody>
          <a:bodyPr vert="horz" lIns="87910" tIns="43955" rIns="87910" bIns="43955" rtlCol="0" anchor="b"/>
          <a:lstStyle>
            <a:lvl1pPr algn="r">
              <a:defRPr sz="1200"/>
            </a:lvl1pPr>
          </a:lstStyle>
          <a:p>
            <a:fld id="{EB5A05AE-EECD-457A-A033-312F4EB81B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8617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154" cy="339884"/>
          </a:xfrm>
          <a:prstGeom prst="rect">
            <a:avLst/>
          </a:prstGeom>
        </p:spPr>
        <p:txBody>
          <a:bodyPr vert="horz" lIns="95251" tIns="47626" rIns="95251" bIns="47626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592225" y="1"/>
            <a:ext cx="4278154" cy="339884"/>
          </a:xfrm>
          <a:prstGeom prst="rect">
            <a:avLst/>
          </a:prstGeom>
        </p:spPr>
        <p:txBody>
          <a:bodyPr vert="horz" lIns="95251" tIns="47626" rIns="95251" bIns="47626" rtlCol="0"/>
          <a:lstStyle>
            <a:lvl1pPr algn="r">
              <a:defRPr sz="1200"/>
            </a:lvl1pPr>
          </a:lstStyle>
          <a:p>
            <a:fld id="{A3E0D183-6031-4C32-B44B-14746A336CF0}" type="datetimeFigureOut">
              <a:rPr lang="zh-CN" altLang="en-US" smtClean="0"/>
              <a:pPr/>
              <a:t>2025/7/18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671763" y="511175"/>
            <a:ext cx="4529137" cy="2547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51" tIns="47626" rIns="95251" bIns="47626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87267" y="3228896"/>
            <a:ext cx="7898130" cy="3058953"/>
          </a:xfrm>
          <a:prstGeom prst="rect">
            <a:avLst/>
          </a:prstGeom>
        </p:spPr>
        <p:txBody>
          <a:bodyPr vert="horz" lIns="95251" tIns="47626" rIns="95251" bIns="47626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5251" tIns="47626" rIns="95251" bIns="47626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592225" y="6456612"/>
            <a:ext cx="4278154" cy="339884"/>
          </a:xfrm>
          <a:prstGeom prst="rect">
            <a:avLst/>
          </a:prstGeom>
        </p:spPr>
        <p:txBody>
          <a:bodyPr vert="horz" lIns="95251" tIns="47626" rIns="95251" bIns="47626" rtlCol="0" anchor="b"/>
          <a:lstStyle>
            <a:lvl1pPr algn="r">
              <a:defRPr sz="1200"/>
            </a:lvl1pPr>
          </a:lstStyle>
          <a:p>
            <a:fld id="{03A1DF17-A28C-4D46-829F-D8D110C0931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946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1384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21308" y="1718148"/>
            <a:ext cx="10363200" cy="1470025"/>
          </a:xfrm>
        </p:spPr>
        <p:txBody>
          <a:bodyPr>
            <a:noAutofit/>
          </a:bodyPr>
          <a:lstStyle>
            <a:lvl1pPr>
              <a:defRPr lang="zh-CN" altLang="en-US" sz="6600" b="1" kern="1200" dirty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  <a:cs typeface="+mn-cs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30B2B-8DAF-4635-9F01-0B9C458933E3}" type="datetime1">
              <a:rPr lang="zh-CN" altLang="en-US" smtClean="0"/>
              <a:t>2025/7/18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9" name="矩形 8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0" name="矩形 9"/>
          <p:cNvSpPr/>
          <p:nvPr userDrawn="1"/>
        </p:nvSpPr>
        <p:spPr>
          <a:xfrm>
            <a:off x="-1" y="0"/>
            <a:ext cx="12192000" cy="21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矩形 10"/>
          <p:cNvSpPr/>
          <p:nvPr userDrawn="1"/>
        </p:nvSpPr>
        <p:spPr>
          <a:xfrm>
            <a:off x="9239272" y="-2"/>
            <a:ext cx="2952728" cy="216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733552" y="6356351"/>
            <a:ext cx="4738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/>
              <a:t>CEPC Accelerator TDR International Review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179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4840303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FFC000"/>
              </a:buClr>
              <a:buSzPct val="80000"/>
              <a:buFont typeface="Wingdings" pitchFamily="2" charset="2"/>
              <a:buChar char="n"/>
              <a:defRPr sz="2400" b="0" baseline="0">
                <a:latin typeface="Arial" panose="020B0604020202020204" pitchFamily="34" charset="0"/>
                <a:ea typeface="微软雅黑" pitchFamily="34" charset="-122"/>
              </a:defRPr>
            </a:lvl1pPr>
            <a:lvl2pPr>
              <a:defRPr sz="2000" baseline="0">
                <a:latin typeface="Arial" panose="020B0604020202020204" pitchFamily="34" charset="0"/>
                <a:ea typeface="微软雅黑" pitchFamily="34" charset="-122"/>
              </a:defRPr>
            </a:lvl2pPr>
            <a:lvl3pPr>
              <a:defRPr sz="1800"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315D-5845-4E10-96EE-900B6420E4E9}" type="datetime1">
              <a:rPr lang="zh-CN" altLang="en-US" smtClean="0"/>
              <a:t>2025/7/18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6712" y="142852"/>
            <a:ext cx="10763325" cy="725470"/>
          </a:xfrm>
        </p:spPr>
        <p:txBody>
          <a:bodyPr>
            <a:normAutofit/>
          </a:bodyPr>
          <a:lstStyle>
            <a:lvl1pPr algn="l">
              <a:defRPr sz="3000" b="1" baseline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微软雅黑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5" name="矩形 14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6" name="矩形 15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8" name="矩形 17"/>
          <p:cNvSpPr/>
          <p:nvPr userDrawn="1"/>
        </p:nvSpPr>
        <p:spPr>
          <a:xfrm>
            <a:off x="-1" y="937526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3" name="矩形 22"/>
          <p:cNvSpPr/>
          <p:nvPr userDrawn="1"/>
        </p:nvSpPr>
        <p:spPr>
          <a:xfrm>
            <a:off x="0" y="0"/>
            <a:ext cx="285709" cy="91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D2C3-E4EE-4507-8B92-8AE7B7B616F4}" type="datetime1">
              <a:rPr lang="zh-CN" altLang="en-US" smtClean="0"/>
              <a:t>2025/7/18</a:t>
            </a:fld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/>
              <a:t>CEPC Accelerator TDR International Review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2942-8651-4956-B7C0-A7B74FFC6096}" type="datetime1">
              <a:rPr lang="zh-CN" altLang="en-US" smtClean="0"/>
              <a:t>2025/7/18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Accelerator TDR International Review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967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CE2C9-0858-40D0-852F-2215466EB8FC}" type="datetime1">
              <a:rPr lang="zh-CN" altLang="en-US" smtClean="0"/>
              <a:t>2025/7/18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dirty="0"/>
              <a:t>CEPC Accelerator TDR International Review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50" r:id="rId2"/>
    <p:sldLayoutId id="2147483655" r:id="rId3"/>
    <p:sldLayoutId id="2147483674" r:id="rId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3" descr="8d5d924e275b0c7f58feed124417600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5" y="0"/>
            <a:ext cx="12191365" cy="2118283"/>
          </a:xfrm>
          <a:prstGeom prst="rect">
            <a:avLst/>
          </a:prstGeom>
        </p:spPr>
      </p:pic>
      <p:sp>
        <p:nvSpPr>
          <p:cNvPr id="6" name="标题 3"/>
          <p:cNvSpPr txBox="1">
            <a:spLocks/>
          </p:cNvSpPr>
          <p:nvPr/>
        </p:nvSpPr>
        <p:spPr>
          <a:xfrm>
            <a:off x="623392" y="2480570"/>
            <a:ext cx="11161240" cy="132631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dirty="0">
                <a:solidFill>
                  <a:srgbClr val="C00000"/>
                </a:solidFill>
              </a:rPr>
              <a:t>CEPC collimators status for background and machine protections</a:t>
            </a:r>
            <a:endParaRPr lang="zh-CN" altLang="en-US" sz="4800" dirty="0">
              <a:solidFill>
                <a:srgbClr val="C00000"/>
              </a:solidFill>
            </a:endParaRPr>
          </a:p>
        </p:txBody>
      </p:sp>
      <p:sp>
        <p:nvSpPr>
          <p:cNvPr id="7" name="文本框 7">
            <a:extLst>
              <a:ext uri="{FF2B5EF4-FFF2-40B4-BE49-F238E27FC236}">
                <a16:creationId xmlns:a16="http://schemas.microsoft.com/office/drawing/2014/main" id="{785816F2-AEF2-4FFE-A0DA-84B4490709A4}"/>
              </a:ext>
            </a:extLst>
          </p:cNvPr>
          <p:cNvSpPr txBox="1"/>
          <p:nvPr/>
        </p:nvSpPr>
        <p:spPr>
          <a:xfrm>
            <a:off x="1559496" y="4242209"/>
            <a:ext cx="85689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Cui </a:t>
            </a:r>
            <a:r>
              <a:rPr lang="en-US" altLang="zh-CN" sz="2800" dirty="0" err="1">
                <a:latin typeface="Times New Roman" panose="02020603050405020304" pitchFamily="18" charset="0"/>
                <a:ea typeface="微软雅黑" panose="020B0503020204020204" pitchFamily="34" charset="-122"/>
              </a:rPr>
              <a:t>Xiaohao</a:t>
            </a:r>
            <a:endParaRPr lang="en-US" altLang="zh-CN" sz="28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algn="ctr"/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</a:p>
          <a:p>
            <a:pPr algn="ctr"/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CEPC DAY</a:t>
            </a:r>
          </a:p>
          <a:p>
            <a:pPr algn="ctr"/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2025.07.18</a:t>
            </a:r>
          </a:p>
        </p:txBody>
      </p:sp>
      <p:pic>
        <p:nvPicPr>
          <p:cNvPr id="10" name="Picture 2" descr="C:\Users\Administrator\Desktop\1111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342" y="35979"/>
            <a:ext cx="1548428" cy="91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9776" y="5949280"/>
            <a:ext cx="3552825" cy="672912"/>
          </a:xfrm>
          <a:prstGeom prst="rect">
            <a:avLst/>
          </a:prstGeom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239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56"/>
    </mc:Choice>
    <mc:Fallback xmlns="">
      <p:transition spd="slow" advTm="855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042FCC92-6172-45C5-89D5-E3AAD894A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 CEPC collimator</a:t>
            </a:r>
            <a:r>
              <a:rPr lang="zh-CN" altLang="en-US" dirty="0"/>
              <a:t>系统介绍：</a:t>
            </a:r>
            <a:r>
              <a:rPr lang="en-US" altLang="zh-CN" dirty="0"/>
              <a:t>BG collimator</a:t>
            </a: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5ED7C25-AF47-4244-B643-00CD56E94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4782" y="6360438"/>
            <a:ext cx="28448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5E9139-A00B-4B2A-98A6-095DC08F134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内容占位符 5">
            <a:extLst>
              <a:ext uri="{FF2B5EF4-FFF2-40B4-BE49-F238E27FC236}">
                <a16:creationId xmlns:a16="http://schemas.microsoft.com/office/drawing/2014/main" id="{B0F268EA-9C25-4CB3-995B-B8C8D031E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85875"/>
            <a:ext cx="10972800" cy="4840288"/>
          </a:xfrm>
        </p:spPr>
        <p:txBody>
          <a:bodyPr/>
          <a:lstStyle/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</a:t>
            </a:r>
            <a:endParaRPr lang="zh-CN" altLang="en-US" dirty="0"/>
          </a:p>
        </p:txBody>
      </p:sp>
      <p:graphicFrame>
        <p:nvGraphicFramePr>
          <p:cNvPr id="31" name="内容占位符 3">
            <a:extLst>
              <a:ext uri="{FF2B5EF4-FFF2-40B4-BE49-F238E27FC236}">
                <a16:creationId xmlns:a16="http://schemas.microsoft.com/office/drawing/2014/main" id="{E30FF9CF-9971-4924-98FA-0684880A75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735131"/>
              </p:ext>
            </p:extLst>
          </p:nvPr>
        </p:nvGraphicFramePr>
        <p:xfrm>
          <a:off x="1559496" y="926599"/>
          <a:ext cx="9530190" cy="5852160"/>
        </p:xfrm>
        <a:graphic>
          <a:graphicData uri="http://schemas.openxmlformats.org/drawingml/2006/table">
            <a:tbl>
              <a:tblPr firstRow="1" bandRow="1"/>
              <a:tblGrid>
                <a:gridCol w="1058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8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8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8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8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89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89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89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589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007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name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Position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Distance</a:t>
                      </a:r>
                      <a:r>
                        <a:rPr lang="en-US" altLang="zh-CN" sz="1200" baseline="0" dirty="0"/>
                        <a:t> to IP/m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Beta function/m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Horizontal Dispersion/m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Phase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BSC/2/m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Range of half width allowed/mm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4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APTX1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D1I.1042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44669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81.64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0.15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202.79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0.00711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1.4~7.1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4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APTX2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D1I.1046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44728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89.97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0.15 QF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203.04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0.0073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1.4~7.3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4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APTX3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D1I.2291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4969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90.04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0.15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QF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425.34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0.0073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1.4~7.3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4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APTX4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D1I.2294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4915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89.97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0.15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QF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425.59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0.0073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1.4~7.3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4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APTX5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D1O.10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1721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90.01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0.15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QF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7.00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0.0073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1.4~7.3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78410"/>
                  </a:ext>
                </a:extLst>
              </a:tr>
              <a:tr h="2574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APTX6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D1O.14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1776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90.01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0.15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QF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7.25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0.0073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1.4~7.3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871761"/>
                  </a:ext>
                </a:extLst>
              </a:tr>
              <a:tr h="2574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APTX7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D1O.1262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51418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90.01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0.15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QF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229.80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0.0073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1.4~7.3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172571"/>
                  </a:ext>
                </a:extLst>
              </a:tr>
              <a:tr h="2574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APTX8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D1O.1264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51469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81.62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0.15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QF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230.05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0.0073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1.4~7.3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71780"/>
                  </a:ext>
                </a:extLst>
              </a:tr>
              <a:tr h="2574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APTX9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19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307.40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0.006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444.85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0.01098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/>
                        <a:t>2.6~10.98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/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979331"/>
                  </a:ext>
                </a:extLst>
              </a:tr>
              <a:tr h="2574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APTY1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D1I.1051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44809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90.25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0.075 QD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203.38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4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APTY2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D1I.1054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44864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89.78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0.077 QD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203.63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4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APTY3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D1I.2299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4833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90.25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0.077 QD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425.99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4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ATPY4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D1I.2302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4778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89.78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0.077 QD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426.24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4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APTY5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D1O.16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1826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18.77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0.15 QF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7.31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425472"/>
                  </a:ext>
                </a:extLst>
              </a:tr>
              <a:tr h="2574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APTY6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D1O.19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1881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18.56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0.15 QF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7.56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600829"/>
                  </a:ext>
                </a:extLst>
              </a:tr>
              <a:tr h="2574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APTY7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D1O.1271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51578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18.77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0.15 QF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230.42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742533"/>
                  </a:ext>
                </a:extLst>
              </a:tr>
              <a:tr h="2574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APTY8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D1O.1274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51633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18.56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0.15 QF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230.67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251403"/>
                  </a:ext>
                </a:extLst>
              </a:tr>
              <a:tr h="2574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APTY9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D1I.1540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18307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81.95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0.079 QD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364.96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262755"/>
                  </a:ext>
                </a:extLst>
              </a:tr>
              <a:tr h="2574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APTY10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D1I.1543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18250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81.28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0.081 QD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365.21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等线" panose="020F0502020204030204"/>
                        </a:defRPr>
                      </a:lvl9pPr>
                    </a:lstStyle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020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216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042FCC92-6172-45C5-89D5-E3AAD894A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 CEPC collimator</a:t>
            </a:r>
            <a:r>
              <a:rPr lang="zh-CN" altLang="en-US" dirty="0"/>
              <a:t>系统介绍：全环所有</a:t>
            </a:r>
            <a:r>
              <a:rPr lang="en-US" altLang="zh-CN" dirty="0"/>
              <a:t>collimator</a:t>
            </a: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5ED7C25-AF47-4244-B643-00CD56E94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4782" y="6360438"/>
            <a:ext cx="28448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5E9139-A00B-4B2A-98A6-095DC08F134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内容占位符 5">
            <a:extLst>
              <a:ext uri="{FF2B5EF4-FFF2-40B4-BE49-F238E27FC236}">
                <a16:creationId xmlns:a16="http://schemas.microsoft.com/office/drawing/2014/main" id="{B0F268EA-9C25-4CB3-995B-B8C8D031E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85875"/>
            <a:ext cx="10972800" cy="4840288"/>
          </a:xfrm>
        </p:spPr>
        <p:txBody>
          <a:bodyPr/>
          <a:lstStyle/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</a:t>
            </a:r>
            <a:endParaRPr lang="zh-CN" altLang="en-US" dirty="0"/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8B3AEC98-DCAF-4833-9F34-0DA121FBE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607" y="1093245"/>
            <a:ext cx="7322117" cy="2655352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DF34E7D9-57D4-4EF0-9407-3C23B293D6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607" y="4142122"/>
            <a:ext cx="7351710" cy="2623281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DDDF647F-140F-465F-A621-97032C644BBF}"/>
              </a:ext>
            </a:extLst>
          </p:cNvPr>
          <p:cNvSpPr txBox="1"/>
          <p:nvPr/>
        </p:nvSpPr>
        <p:spPr>
          <a:xfrm>
            <a:off x="2207568" y="2204864"/>
            <a:ext cx="1091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zh-CN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X</a:t>
            </a:r>
            <a:endParaRPr lang="zh-CN" altLang="en-US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92B490D-053A-4277-95CF-AB97D2D187C2}"/>
              </a:ext>
            </a:extLst>
          </p:cNvPr>
          <p:cNvSpPr txBox="1"/>
          <p:nvPr/>
        </p:nvSpPr>
        <p:spPr>
          <a:xfrm>
            <a:off x="2207567" y="5108265"/>
            <a:ext cx="1091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zh-CN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Y</a:t>
            </a:r>
            <a:endParaRPr lang="zh-CN" altLang="en-US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7B6A5628-FEC5-43E2-9508-250642D7E3A9}"/>
              </a:ext>
            </a:extLst>
          </p:cNvPr>
          <p:cNvSpPr txBox="1"/>
          <p:nvPr/>
        </p:nvSpPr>
        <p:spPr>
          <a:xfrm>
            <a:off x="2333036" y="3474385"/>
            <a:ext cx="1091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对撞点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254AC259-2ABA-4907-97CA-CB627D2B981C}"/>
              </a:ext>
            </a:extLst>
          </p:cNvPr>
          <p:cNvSpPr txBox="1"/>
          <p:nvPr/>
        </p:nvSpPr>
        <p:spPr>
          <a:xfrm>
            <a:off x="9312987" y="3453443"/>
            <a:ext cx="1091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对撞点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7F5B44DE-DD54-41F6-910E-3F84F6BED6F2}"/>
              </a:ext>
            </a:extLst>
          </p:cNvPr>
          <p:cNvSpPr txBox="1"/>
          <p:nvPr/>
        </p:nvSpPr>
        <p:spPr>
          <a:xfrm>
            <a:off x="2272683" y="6412015"/>
            <a:ext cx="1091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对撞点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449F9D1-01BB-4EBC-856E-091538619CFC}"/>
              </a:ext>
            </a:extLst>
          </p:cNvPr>
          <p:cNvSpPr txBox="1"/>
          <p:nvPr/>
        </p:nvSpPr>
        <p:spPr>
          <a:xfrm>
            <a:off x="9373340" y="6353518"/>
            <a:ext cx="1091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对撞点</a:t>
            </a:r>
          </a:p>
        </p:txBody>
      </p:sp>
    </p:spTree>
    <p:extLst>
      <p:ext uri="{BB962C8B-B14F-4D97-AF65-F5344CB8AC3E}">
        <p14:creationId xmlns:p14="http://schemas.microsoft.com/office/powerpoint/2010/main" val="4025011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3C1EAE0A-38D4-4B6A-A649-B7DCB38D5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 fontAlgn="base">
              <a:spcBef>
                <a:spcPts val="3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zh-CN" altLang="zh-CN" sz="1800" b="1" kern="0" dirty="0">
                <a:solidFill>
                  <a:srgbClr val="000000"/>
                </a:solidFill>
                <a:effectLst/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粒子加速器中的磁铁供电重要性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：在现代高能粒子加速器（如</a:t>
            </a:r>
            <a:r>
              <a:rPr lang="en-US" altLang="zh-CN" sz="1800" kern="0" dirty="0">
                <a:solidFill>
                  <a:srgbClr val="000000"/>
                </a:solidFill>
                <a:effectLst/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CEPC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）中，磁铁系统通过精确供电实现粒子束的偏转、聚焦与稳定控制，直接关系到加速器能否正常运行与性能发挥。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l" fontAlgn="base">
              <a:spcBef>
                <a:spcPts val="3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zh-CN" altLang="zh-CN" sz="1800" b="1" kern="0" dirty="0">
                <a:solidFill>
                  <a:srgbClr val="000000"/>
                </a:solidFill>
                <a:effectLst/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掉电故障风险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：掉电故障作为潜在风险，会导致磁场突变，可能引起束流偏离、振荡甚至失稳，对设备安全和束流质量构成威胁，研究其效应是保障加速器可靠运行的关键。</a:t>
            </a:r>
            <a:endParaRPr lang="en-US" altLang="zh-CN" sz="1800" kern="0" dirty="0">
              <a:solidFill>
                <a:srgbClr val="000000"/>
              </a:solidFill>
              <a:effectLst/>
              <a:latin typeface="inherit"/>
              <a:ea typeface="宋体" panose="02010600030101010101" pitchFamily="2" charset="-122"/>
              <a:cs typeface="Segoe UI" panose="020B0502040204020203" pitchFamily="34" charset="0"/>
            </a:endParaRPr>
          </a:p>
          <a:p>
            <a:pPr marL="342900" lvl="0" indent="-342900" algn="l" fontAlgn="base">
              <a:spcBef>
                <a:spcPts val="300"/>
              </a:spcBef>
              <a:spcAft>
                <a:spcPts val="9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altLang="zh-CN" sz="1800" b="1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CEPC</a:t>
            </a:r>
            <a:r>
              <a:rPr lang="zh-CN" altLang="en-US" sz="1800" b="1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储存环</a:t>
            </a:r>
            <a:r>
              <a:rPr lang="zh-CN" altLang="zh-CN" sz="1800" b="1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结构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：由多个弧段组成，包含</a:t>
            </a:r>
            <a:r>
              <a:rPr lang="zh-CN" altLang="en-US" sz="1800" kern="0" dirty="0">
                <a:solidFill>
                  <a:srgbClr val="000000"/>
                </a:solidFill>
                <a:effectLst/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弧区，直线段，对撞区等</a:t>
            </a:r>
            <a:endParaRPr lang="en-US" altLang="zh-CN" sz="1800" kern="0" dirty="0">
              <a:solidFill>
                <a:srgbClr val="000000"/>
              </a:solidFill>
              <a:effectLst/>
              <a:latin typeface="inherit"/>
              <a:ea typeface="宋体" panose="02010600030101010101" pitchFamily="2" charset="-122"/>
              <a:cs typeface="Segoe UI" panose="020B0502040204020203" pitchFamily="34" charset="0"/>
            </a:endParaRPr>
          </a:p>
          <a:p>
            <a:pPr marL="342900" lvl="0" indent="-342900" algn="l" fontAlgn="base">
              <a:spcBef>
                <a:spcPts val="300"/>
              </a:spcBef>
              <a:spcAft>
                <a:spcPts val="9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zh-CN" altLang="zh-CN" sz="1800" b="1" kern="0" dirty="0">
                <a:solidFill>
                  <a:srgbClr val="000000"/>
                </a:solidFill>
                <a:effectLst/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磁铁类型与供电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：包括</a:t>
            </a:r>
            <a:r>
              <a:rPr lang="zh-CN" altLang="en-US" sz="1800" kern="0" dirty="0">
                <a:solidFill>
                  <a:srgbClr val="000000"/>
                </a:solidFill>
                <a:effectLst/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二极磁铁，四极磁铁，超导四极磁铁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，分别用于偏转和聚焦</a:t>
            </a:r>
            <a:r>
              <a:rPr lang="zh-CN" altLang="en-US" sz="1800" kern="0" dirty="0">
                <a:solidFill>
                  <a:srgbClr val="000000"/>
                </a:solidFill>
                <a:effectLst/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。二极铁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采用</a:t>
            </a:r>
            <a:r>
              <a:rPr lang="en-US" altLang="zh-CN" sz="1800" kern="0" dirty="0">
                <a:solidFill>
                  <a:srgbClr val="000000"/>
                </a:solidFill>
                <a:effectLst/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1</a:t>
            </a:r>
            <a:r>
              <a:rPr lang="en-US" altLang="zh-CN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/8</a:t>
            </a:r>
            <a:r>
              <a:rPr lang="zh-CN" altLang="en-US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弧区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分段供电</a:t>
            </a:r>
            <a:r>
              <a:rPr lang="zh-CN" altLang="en-US" sz="1800" kern="0" dirty="0">
                <a:solidFill>
                  <a:srgbClr val="000000"/>
                </a:solidFill>
                <a:effectLst/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，四极磁铁独立供电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。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l" fontAlgn="base">
              <a:spcAft>
                <a:spcPts val="9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l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71ADF5C7-243F-4B97-902F-E84362735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</a:t>
            </a:r>
            <a:r>
              <a:rPr lang="zh-CN" altLang="en-US" dirty="0"/>
              <a:t>磁铁及</a:t>
            </a:r>
            <a:r>
              <a:rPr lang="en-US" altLang="zh-CN" dirty="0"/>
              <a:t>RF</a:t>
            </a:r>
            <a:r>
              <a:rPr lang="zh-CN" altLang="en-US" dirty="0"/>
              <a:t>掉电情况下的丢束模拟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1F07528-5809-40C0-941C-C88326B1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0497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3C1EAE0A-38D4-4B6A-A649-B7DCB38D5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spcBef>
                <a:spcPts val="3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zh-CN" altLang="zh-CN" sz="1800" b="1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软件工具：</a:t>
            </a:r>
            <a:r>
              <a:rPr lang="zh-CN" altLang="zh-CN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采用</a:t>
            </a:r>
            <a:r>
              <a:rPr lang="zh-CN" altLang="en-US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束流跟踪程序</a:t>
            </a:r>
            <a:r>
              <a:rPr lang="en-US" altLang="zh-CN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SAD </a:t>
            </a:r>
            <a:r>
              <a:rPr lang="zh-CN" altLang="zh-CN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模拟粒子束在加速器中的运动，</a:t>
            </a:r>
            <a:r>
              <a:rPr lang="zh-CN" altLang="en-US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根据参数逐圈改变磁场强度</a:t>
            </a:r>
            <a:r>
              <a:rPr lang="zh-CN" altLang="zh-CN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，模拟掉电故障场景。</a:t>
            </a:r>
          </a:p>
          <a:p>
            <a:pPr fontAlgn="base">
              <a:spcBef>
                <a:spcPts val="3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zh-CN" altLang="zh-CN" sz="1800" b="1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模型设置：</a:t>
            </a:r>
            <a:r>
              <a:rPr lang="zh-CN" altLang="zh-CN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考虑同步辐射效应</a:t>
            </a:r>
            <a:r>
              <a:rPr lang="zh-CN" altLang="en-US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。</a:t>
            </a:r>
            <a:r>
              <a:rPr lang="zh-CN" altLang="zh-CN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包含同步辐射对粒子束能量损失、束流发射度增长等影响。</a:t>
            </a:r>
          </a:p>
          <a:p>
            <a:pPr fontAlgn="base">
              <a:spcBef>
                <a:spcPts val="300"/>
              </a:spcBef>
              <a:spcAft>
                <a:spcPts val="9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zh-CN" altLang="zh-CN" sz="1800" b="1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边界条件：</a:t>
            </a:r>
            <a:r>
              <a:rPr lang="zh-CN" altLang="en-US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全环大部分按半径</a:t>
            </a:r>
            <a:r>
              <a:rPr lang="en-US" altLang="zh-CN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28mm</a:t>
            </a:r>
            <a:r>
              <a:rPr lang="zh-CN" altLang="en-US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孔径考虑，</a:t>
            </a:r>
            <a:r>
              <a:rPr lang="en-US" altLang="zh-CN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collimator</a:t>
            </a:r>
            <a:r>
              <a:rPr lang="zh-CN" altLang="en-US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位置按具体 </a:t>
            </a:r>
            <a:r>
              <a:rPr lang="en-US" altLang="zh-CN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collimator</a:t>
            </a:r>
            <a:r>
              <a:rPr lang="zh-CN" altLang="en-US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尺寸设置孔径。</a:t>
            </a:r>
            <a:endParaRPr lang="en-US" altLang="zh-CN" sz="1800" kern="0" dirty="0">
              <a:solidFill>
                <a:srgbClr val="000000"/>
              </a:solidFill>
              <a:latin typeface="inherit"/>
              <a:ea typeface="宋体" panose="02010600030101010101" pitchFamily="2" charset="-122"/>
              <a:cs typeface="Segoe UI" panose="020B0502040204020203" pitchFamily="34" charset="0"/>
            </a:endParaRPr>
          </a:p>
          <a:p>
            <a:pPr fontAlgn="base">
              <a:spcBef>
                <a:spcPts val="3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zh-CN" altLang="zh-CN" sz="1800" b="1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参数设置：</a:t>
            </a:r>
            <a:r>
              <a:rPr lang="zh-CN" altLang="zh-CN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依据</a:t>
            </a:r>
            <a:r>
              <a:rPr lang="en-US" altLang="zh-CN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CEPC</a:t>
            </a:r>
            <a:r>
              <a:rPr lang="zh-CN" altLang="zh-CN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设计参数，如束流能量、磁场梯度、磁铁长度等，构建精确的加速器模型。</a:t>
            </a:r>
            <a:endParaRPr lang="en-US" altLang="zh-CN" sz="1800" kern="0" dirty="0">
              <a:solidFill>
                <a:srgbClr val="000000"/>
              </a:solidFill>
              <a:latin typeface="inherit"/>
              <a:ea typeface="宋体" panose="02010600030101010101" pitchFamily="2" charset="-122"/>
              <a:cs typeface="Segoe UI" panose="020B0502040204020203" pitchFamily="34" charset="0"/>
            </a:endParaRPr>
          </a:p>
          <a:p>
            <a:pPr fontAlgn="base">
              <a:spcBef>
                <a:spcPts val="3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zh-CN" altLang="zh-CN" sz="1800" kern="0" dirty="0">
              <a:solidFill>
                <a:srgbClr val="000000"/>
              </a:solidFill>
              <a:latin typeface="inherit"/>
              <a:ea typeface="宋体" panose="02010600030101010101" pitchFamily="2" charset="-122"/>
              <a:cs typeface="Segoe UI" panose="020B0502040204020203" pitchFamily="34" charset="0"/>
            </a:endParaRPr>
          </a:p>
          <a:p>
            <a:pPr marL="342900" lvl="0" indent="-342900" algn="l" fontAlgn="base">
              <a:spcAft>
                <a:spcPts val="9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l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71ADF5C7-243F-4B97-902F-E84362735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</a:t>
            </a:r>
            <a:r>
              <a:rPr lang="zh-CN" altLang="en-US" dirty="0"/>
              <a:t>磁铁及</a:t>
            </a:r>
            <a:r>
              <a:rPr lang="en-US" altLang="zh-CN" dirty="0"/>
              <a:t>RF</a:t>
            </a:r>
            <a:r>
              <a:rPr lang="zh-CN" altLang="en-US" dirty="0"/>
              <a:t>掉电情况下的丢束模拟：模拟设置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1F07528-5809-40C0-941C-C88326B1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5E9139-A00B-4B2A-98A6-095DC08F134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8473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3C1EAE0A-38D4-4B6A-A649-B7DCB38D5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假设加速器中发生高频腔保护，高频腔腔压以指数下降</a:t>
            </a:r>
            <a:r>
              <a:rPr lang="en-US" altLang="zh-CN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, V(t)=V0​⋅e</a:t>
            </a:r>
            <a:r>
              <a:rPr lang="en-US" altLang="zh-CN" sz="1800" kern="0" baseline="3000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−t/</a:t>
            </a:r>
            <a:r>
              <a:rPr lang="el-GR" altLang="zh-CN" sz="1800" kern="0" baseline="3000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τ</a:t>
            </a:r>
            <a:r>
              <a:rPr lang="en-US" altLang="zh-CN" sz="1800" kern="0" baseline="3000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zh-CN" altLang="en-US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下降的时间常数为</a:t>
            </a:r>
            <a:r>
              <a:rPr lang="en-US" altLang="zh-CN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 773 µs.</a:t>
            </a:r>
            <a:r>
              <a:rPr lang="zh-CN" altLang="en-US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束流丢失的圈数主要集中在</a:t>
            </a:r>
            <a:r>
              <a:rPr lang="en-US" altLang="zh-CN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15</a:t>
            </a:r>
            <a:r>
              <a:rPr lang="zh-CN" altLang="en-US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圈左右</a:t>
            </a:r>
            <a:r>
              <a:rPr lang="en-US" altLang="zh-CN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, </a:t>
            </a:r>
            <a:r>
              <a:rPr lang="zh-CN" altLang="en-US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可以采用主动保护。</a:t>
            </a:r>
          </a:p>
          <a:p>
            <a:pPr marL="342900" lvl="0" indent="-342900" algn="l" fontAlgn="base">
              <a:spcAft>
                <a:spcPts val="9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l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71ADF5C7-243F-4B97-902F-E84362735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</a:t>
            </a:r>
            <a:r>
              <a:rPr lang="zh-CN" altLang="en-US" dirty="0"/>
              <a:t>磁铁及</a:t>
            </a:r>
            <a:r>
              <a:rPr lang="en-US" altLang="zh-CN" dirty="0"/>
              <a:t>RF</a:t>
            </a:r>
            <a:r>
              <a:rPr lang="zh-CN" altLang="en-US" dirty="0"/>
              <a:t>掉电情况下的丢束模拟：</a:t>
            </a:r>
            <a:r>
              <a:rPr lang="en-US" altLang="zh-CN" dirty="0"/>
              <a:t>RF</a:t>
            </a:r>
            <a:r>
              <a:rPr lang="zh-CN" altLang="en-US" dirty="0"/>
              <a:t>保护</a:t>
            </a:r>
            <a:r>
              <a:rPr lang="en-US" altLang="zh-CN" dirty="0"/>
              <a:t>-Z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1F07528-5809-40C0-941C-C88326B1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5E9139-A00B-4B2A-98A6-095DC08F134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2E60A79-EE2E-45AC-B6FA-1C40D3344F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16" y="2149784"/>
            <a:ext cx="4563140" cy="342235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BDFCBFA5-E658-4624-8E80-72F2A05158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7220" y="2420888"/>
            <a:ext cx="6115180" cy="3040556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F8A575A3-1F82-4380-936B-6794A1491C5D}"/>
              </a:ext>
            </a:extLst>
          </p:cNvPr>
          <p:cNvSpPr txBox="1"/>
          <p:nvPr/>
        </p:nvSpPr>
        <p:spPr>
          <a:xfrm>
            <a:off x="2063552" y="5664485"/>
            <a:ext cx="2685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束流丢失圈数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F2BBBDA-6267-4A30-A840-FFA8CC74AF4C}"/>
              </a:ext>
            </a:extLst>
          </p:cNvPr>
          <p:cNvSpPr txBox="1"/>
          <p:nvPr/>
        </p:nvSpPr>
        <p:spPr>
          <a:xfrm>
            <a:off x="8256240" y="5609138"/>
            <a:ext cx="2685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束流丢失位置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35416A8-8609-48C7-9F61-4C8F23B288B6}"/>
              </a:ext>
            </a:extLst>
          </p:cNvPr>
          <p:cNvSpPr txBox="1"/>
          <p:nvPr/>
        </p:nvSpPr>
        <p:spPr>
          <a:xfrm>
            <a:off x="10895150" y="5343017"/>
            <a:ext cx="914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对撞点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A18959F-D6CF-43A3-B6CE-B786DDADE86E}"/>
              </a:ext>
            </a:extLst>
          </p:cNvPr>
          <p:cNvSpPr txBox="1"/>
          <p:nvPr/>
        </p:nvSpPr>
        <p:spPr>
          <a:xfrm>
            <a:off x="7904346" y="5322299"/>
            <a:ext cx="914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对撞点</a:t>
            </a:r>
          </a:p>
        </p:txBody>
      </p:sp>
    </p:spTree>
    <p:extLst>
      <p:ext uri="{BB962C8B-B14F-4D97-AF65-F5344CB8AC3E}">
        <p14:creationId xmlns:p14="http://schemas.microsoft.com/office/powerpoint/2010/main" val="308543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3C1EAE0A-38D4-4B6A-A649-B7DCB38D5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假设加速器中发生高频腔保护，高频腔腔压以指数下降</a:t>
            </a:r>
            <a:r>
              <a:rPr lang="en-US" altLang="zh-CN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, V(t)=V0​⋅e</a:t>
            </a:r>
            <a:r>
              <a:rPr lang="en-US" altLang="zh-CN" sz="1800" kern="0" baseline="3000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−t/</a:t>
            </a:r>
            <a:r>
              <a:rPr lang="el-GR" altLang="zh-CN" sz="1800" kern="0" baseline="3000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τ</a:t>
            </a:r>
            <a:r>
              <a:rPr lang="en-US" altLang="zh-CN" sz="1800" kern="0" baseline="3000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zh-CN" altLang="en-US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下降的时间常数为</a:t>
            </a:r>
            <a:r>
              <a:rPr lang="en-US" altLang="zh-CN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 773 µs. Higgs</a:t>
            </a:r>
            <a:r>
              <a:rPr lang="zh-CN" altLang="en-US" sz="1800" kern="0" dirty="0">
                <a:solidFill>
                  <a:srgbClr val="000000"/>
                </a:solidFill>
                <a:latin typeface="inherit"/>
                <a:ea typeface="宋体" panose="02010600030101010101" pitchFamily="2" charset="-122"/>
                <a:cs typeface="Segoe UI" panose="020B0502040204020203" pitchFamily="34" charset="0"/>
              </a:rPr>
              <a:t>能量下束流丢失更快。</a:t>
            </a:r>
          </a:p>
          <a:p>
            <a:pPr marL="342900" lvl="0" indent="-342900" algn="l" fontAlgn="base">
              <a:spcAft>
                <a:spcPts val="9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l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71ADF5C7-243F-4B97-902F-E84362735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</a:t>
            </a:r>
            <a:r>
              <a:rPr lang="zh-CN" altLang="en-US" dirty="0"/>
              <a:t>磁铁及</a:t>
            </a:r>
            <a:r>
              <a:rPr lang="en-US" altLang="zh-CN" dirty="0"/>
              <a:t>RF</a:t>
            </a:r>
            <a:r>
              <a:rPr lang="zh-CN" altLang="en-US" dirty="0"/>
              <a:t>掉电情况下的丢束模拟：</a:t>
            </a:r>
            <a:r>
              <a:rPr lang="en-US" altLang="zh-CN" dirty="0"/>
              <a:t>RF</a:t>
            </a:r>
            <a:r>
              <a:rPr lang="zh-CN" altLang="en-US" dirty="0"/>
              <a:t>保护</a:t>
            </a:r>
            <a:r>
              <a:rPr lang="en-US" altLang="zh-CN" dirty="0"/>
              <a:t>-Higgs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1F07528-5809-40C0-941C-C88326B1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5E9139-A00B-4B2A-98A6-095DC08F134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9A88E2C-145F-4876-974F-F6D34392E5B6}"/>
              </a:ext>
            </a:extLst>
          </p:cNvPr>
          <p:cNvSpPr txBox="1"/>
          <p:nvPr/>
        </p:nvSpPr>
        <p:spPr>
          <a:xfrm>
            <a:off x="5976520" y="5987018"/>
            <a:ext cx="4339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束流丢失位置，全部丢失在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collimator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上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762D44B5-7953-4AD4-8249-DA634146C7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102" y="1987017"/>
            <a:ext cx="5333333" cy="4000000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8FC8908C-09FA-427F-8664-E1300A3D8828}"/>
              </a:ext>
            </a:extLst>
          </p:cNvPr>
          <p:cNvSpPr txBox="1"/>
          <p:nvPr/>
        </p:nvSpPr>
        <p:spPr>
          <a:xfrm>
            <a:off x="1779934" y="5987018"/>
            <a:ext cx="2685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束流丢失圈数更快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12328EDA-A464-4D04-99F7-267D0BDEC4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17" y="2055814"/>
            <a:ext cx="5333333" cy="4000000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366E4936-94EC-426F-909C-A33BAD87B77D}"/>
              </a:ext>
            </a:extLst>
          </p:cNvPr>
          <p:cNvSpPr txBox="1"/>
          <p:nvPr/>
        </p:nvSpPr>
        <p:spPr>
          <a:xfrm>
            <a:off x="10379754" y="5604482"/>
            <a:ext cx="914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对撞点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BFB112B2-FE18-49BF-AFAA-4612DD51CE18}"/>
              </a:ext>
            </a:extLst>
          </p:cNvPr>
          <p:cNvSpPr txBox="1"/>
          <p:nvPr/>
        </p:nvSpPr>
        <p:spPr>
          <a:xfrm>
            <a:off x="7822733" y="5528504"/>
            <a:ext cx="914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对撞点</a:t>
            </a:r>
          </a:p>
        </p:txBody>
      </p:sp>
    </p:spTree>
    <p:extLst>
      <p:ext uri="{BB962C8B-B14F-4D97-AF65-F5344CB8AC3E}">
        <p14:creationId xmlns:p14="http://schemas.microsoft.com/office/powerpoint/2010/main" val="2742706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3C1EAE0A-38D4-4B6A-A649-B7DCB38D5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假设加速器中发生二极磁铁掉电，环中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1/8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二极磁铁磁场以指数下降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, </a:t>
            </a:r>
            <a:r>
              <a:rPr lang="en-US" altLang="zh-CN" sz="1400" b="0" i="1" dirty="0">
                <a:solidFill>
                  <a:srgbClr val="333333"/>
                </a:solidFill>
                <a:effectLst/>
                <a:latin typeface="KaTeX_Math"/>
              </a:rPr>
              <a:t>B</a:t>
            </a:r>
            <a:r>
              <a:rPr lang="en-US" altLang="zh-CN" sz="1400" b="0" i="0" dirty="0">
                <a:solidFill>
                  <a:srgbClr val="333333"/>
                </a:solidFill>
                <a:effectLst/>
                <a:latin typeface="KaTeX_Main"/>
              </a:rPr>
              <a:t>(</a:t>
            </a:r>
            <a:r>
              <a:rPr lang="en-US" altLang="zh-CN" sz="1400" b="0" i="1" dirty="0">
                <a:solidFill>
                  <a:srgbClr val="333333"/>
                </a:solidFill>
                <a:effectLst/>
                <a:latin typeface="KaTeX_Math"/>
              </a:rPr>
              <a:t>t</a:t>
            </a:r>
            <a:r>
              <a:rPr lang="en-US" altLang="zh-CN" sz="1400" b="0" i="0" dirty="0">
                <a:solidFill>
                  <a:srgbClr val="333333"/>
                </a:solidFill>
                <a:effectLst/>
                <a:latin typeface="KaTeX_Main"/>
              </a:rPr>
              <a:t>)=</a:t>
            </a:r>
            <a:r>
              <a:rPr lang="en-US" altLang="zh-CN" sz="1400" i="1" dirty="0">
                <a:solidFill>
                  <a:srgbClr val="333333"/>
                </a:solidFill>
                <a:latin typeface="KaTeX_Math"/>
              </a:rPr>
              <a:t>B</a:t>
            </a:r>
            <a:r>
              <a:rPr lang="en-US" altLang="zh-CN" sz="1400" b="0" i="0" dirty="0">
                <a:solidFill>
                  <a:srgbClr val="333333"/>
                </a:solidFill>
                <a:effectLst/>
                <a:latin typeface="KaTeX_Main"/>
              </a:rPr>
              <a:t>0​⋅</a:t>
            </a:r>
            <a:r>
              <a:rPr lang="en-US" altLang="zh-CN" sz="1400" b="0" i="1" dirty="0">
                <a:solidFill>
                  <a:srgbClr val="333333"/>
                </a:solidFill>
                <a:effectLst/>
                <a:latin typeface="KaTeX_Math"/>
              </a:rPr>
              <a:t>e</a:t>
            </a:r>
            <a:r>
              <a:rPr lang="en-US" altLang="zh-CN" sz="1400" b="0" i="0" baseline="30000" dirty="0">
                <a:solidFill>
                  <a:srgbClr val="333333"/>
                </a:solidFill>
                <a:effectLst/>
                <a:latin typeface="KaTeX_Main"/>
              </a:rPr>
              <a:t>−</a:t>
            </a:r>
            <a:r>
              <a:rPr lang="en-US" altLang="zh-CN" sz="1400" b="0" i="1" baseline="30000" dirty="0">
                <a:solidFill>
                  <a:srgbClr val="333333"/>
                </a:solidFill>
                <a:effectLst/>
                <a:latin typeface="KaTeX_Math"/>
              </a:rPr>
              <a:t>t</a:t>
            </a:r>
            <a:r>
              <a:rPr lang="en-US" altLang="zh-CN" sz="1400" b="0" i="0" baseline="30000" dirty="0">
                <a:solidFill>
                  <a:srgbClr val="333333"/>
                </a:solidFill>
                <a:effectLst/>
                <a:latin typeface="KaTeX_Main"/>
              </a:rPr>
              <a:t>/</a:t>
            </a:r>
            <a:r>
              <a:rPr lang="el-GR" altLang="zh-CN" sz="1400" b="0" i="1" baseline="30000" dirty="0">
                <a:solidFill>
                  <a:srgbClr val="333333"/>
                </a:solidFill>
                <a:effectLst/>
                <a:latin typeface="KaTeX_Math"/>
              </a:rPr>
              <a:t>τ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下降的时间常数为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 10ms.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束流丢失的圈数晚于</a:t>
            </a: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3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圈，可以采用主动保护。</a:t>
            </a:r>
          </a:p>
          <a:p>
            <a:pPr marL="342900" lvl="0" indent="-342900" algn="l" fontAlgn="base">
              <a:spcAft>
                <a:spcPts val="9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l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71ADF5C7-243F-4B97-902F-E84362735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</a:t>
            </a:r>
            <a:r>
              <a:rPr lang="zh-CN" altLang="en-US" dirty="0"/>
              <a:t>磁铁及</a:t>
            </a:r>
            <a:r>
              <a:rPr lang="en-US" altLang="zh-CN" dirty="0"/>
              <a:t>RF</a:t>
            </a:r>
            <a:r>
              <a:rPr lang="zh-CN" altLang="en-US" dirty="0"/>
              <a:t>掉电情况下的丢束模拟：</a:t>
            </a:r>
            <a:r>
              <a:rPr lang="en-US" altLang="zh-CN" dirty="0"/>
              <a:t>Dipole</a:t>
            </a:r>
            <a:r>
              <a:rPr lang="zh-CN" altLang="en-US" dirty="0"/>
              <a:t>掉电</a:t>
            </a:r>
            <a:r>
              <a:rPr lang="en-US" altLang="zh-CN" dirty="0"/>
              <a:t>-Z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1F07528-5809-40C0-941C-C88326B1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5E9139-A00B-4B2A-98A6-095DC08F134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7EF1684-0604-4C8C-8FA8-3B92A91C38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1938555"/>
            <a:ext cx="5852172" cy="4389129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20DEA990-F4DB-438F-925A-109BC0AB8B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064" y="1915470"/>
            <a:ext cx="5852172" cy="4389129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B5CB5298-08CC-40A8-A1E7-036966339259}"/>
              </a:ext>
            </a:extLst>
          </p:cNvPr>
          <p:cNvSpPr txBox="1"/>
          <p:nvPr/>
        </p:nvSpPr>
        <p:spPr>
          <a:xfrm>
            <a:off x="2855640" y="6286500"/>
            <a:ext cx="2685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束流丢失圈数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B2312B38-E46C-4905-A75D-BF6CD9C92965}"/>
              </a:ext>
            </a:extLst>
          </p:cNvPr>
          <p:cNvSpPr txBox="1"/>
          <p:nvPr/>
        </p:nvSpPr>
        <p:spPr>
          <a:xfrm>
            <a:off x="8425104" y="6264503"/>
            <a:ext cx="2685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束流丢失位置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F898C20F-D064-4AC5-B0C2-8EB2FCC506C4}"/>
              </a:ext>
            </a:extLst>
          </p:cNvPr>
          <p:cNvSpPr txBox="1"/>
          <p:nvPr/>
        </p:nvSpPr>
        <p:spPr>
          <a:xfrm>
            <a:off x="11349385" y="5736784"/>
            <a:ext cx="914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对撞点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90199260-7B34-42D3-BFCB-4FB3B7665121}"/>
              </a:ext>
            </a:extLst>
          </p:cNvPr>
          <p:cNvSpPr txBox="1"/>
          <p:nvPr/>
        </p:nvSpPr>
        <p:spPr>
          <a:xfrm>
            <a:off x="8732007" y="5921450"/>
            <a:ext cx="914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对撞点</a:t>
            </a:r>
          </a:p>
        </p:txBody>
      </p:sp>
    </p:spTree>
    <p:extLst>
      <p:ext uri="{BB962C8B-B14F-4D97-AF65-F5344CB8AC3E}">
        <p14:creationId xmlns:p14="http://schemas.microsoft.com/office/powerpoint/2010/main" val="158781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3C1EAE0A-38D4-4B6A-A649-B7DCB38D5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假设加速器中发生单个四极磁铁掉电，四极铁磁铁磁场以指数下降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, </a:t>
            </a:r>
            <a:r>
              <a:rPr kumimoji="0" lang="en-US" altLang="zh-CN" sz="1800" b="0" i="1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B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in"/>
                <a:ea typeface="等线" panose="02010600030101010101" pitchFamily="2" charset="-122"/>
                <a:cs typeface="+mn-cs"/>
              </a:rPr>
              <a:t>(</a:t>
            </a:r>
            <a:r>
              <a:rPr kumimoji="0" lang="en-US" altLang="zh-CN" sz="1800" b="0" i="1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t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in"/>
                <a:ea typeface="等线" panose="02010600030101010101" pitchFamily="2" charset="-122"/>
                <a:cs typeface="+mn-cs"/>
              </a:rPr>
              <a:t>)=</a:t>
            </a:r>
            <a:r>
              <a:rPr kumimoji="0" lang="en-US" altLang="zh-CN" sz="1800" b="0" i="1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B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in"/>
                <a:ea typeface="等线" panose="02010600030101010101" pitchFamily="2" charset="-122"/>
                <a:cs typeface="+mn-cs"/>
              </a:rPr>
              <a:t>0​⋅</a:t>
            </a:r>
            <a:r>
              <a:rPr kumimoji="0" lang="en-US" altLang="zh-CN" sz="1800" b="0" i="1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e</a:t>
            </a:r>
            <a:r>
              <a:rPr kumimoji="0" lang="en-US" altLang="zh-CN" sz="1800" b="0" i="0" u="none" strike="noStrike" kern="1200" cap="none" spc="0" normalizeH="0" baseline="3000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in"/>
                <a:ea typeface="等线" panose="02010600030101010101" pitchFamily="2" charset="-122"/>
                <a:cs typeface="+mn-cs"/>
              </a:rPr>
              <a:t>−</a:t>
            </a:r>
            <a:r>
              <a:rPr kumimoji="0" lang="en-US" altLang="zh-CN" sz="1800" b="0" i="1" u="none" strike="noStrike" kern="1200" cap="none" spc="0" normalizeH="0" baseline="3000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t</a:t>
            </a:r>
            <a:r>
              <a:rPr kumimoji="0" lang="en-US" altLang="zh-CN" sz="1800" b="0" i="0" u="none" strike="noStrike" kern="1200" cap="none" spc="0" normalizeH="0" baseline="3000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in"/>
                <a:ea typeface="等线" panose="02010600030101010101" pitchFamily="2" charset="-122"/>
                <a:cs typeface="+mn-cs"/>
              </a:rPr>
              <a:t>/</a:t>
            </a:r>
            <a:r>
              <a:rPr kumimoji="0" lang="el-GR" altLang="zh-CN" sz="1800" b="0" i="1" u="none" strike="noStrike" kern="1200" cap="none" spc="0" normalizeH="0" baseline="3000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τ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下降的时间常数为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 10ms.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束流在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50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圈内没有丢束。可以采用主动保护。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l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71ADF5C7-243F-4B97-902F-E84362735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</a:t>
            </a:r>
            <a:r>
              <a:rPr lang="zh-CN" altLang="en-US" dirty="0"/>
              <a:t>磁铁及</a:t>
            </a:r>
            <a:r>
              <a:rPr lang="en-US" altLang="zh-CN" dirty="0"/>
              <a:t>RF</a:t>
            </a:r>
            <a:r>
              <a:rPr lang="zh-CN" altLang="en-US" dirty="0"/>
              <a:t>掉电情况下的丢束模拟：</a:t>
            </a:r>
            <a:r>
              <a:rPr lang="en-US" altLang="zh-CN" dirty="0"/>
              <a:t>Q</a:t>
            </a:r>
            <a:r>
              <a:rPr lang="zh-CN" altLang="en-US" dirty="0"/>
              <a:t>掉电</a:t>
            </a:r>
            <a:r>
              <a:rPr lang="en-US" altLang="zh-CN" dirty="0"/>
              <a:t>-Z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1F07528-5809-40C0-941C-C88326B1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5E9139-A00B-4B2A-98A6-095DC08F134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48859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3C1EAE0A-38D4-4B6A-A649-B7DCB38D5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假设加速器中发生超导铁失超，超导四极铁磁铁磁场以指数下降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, </a:t>
            </a:r>
            <a:r>
              <a:rPr kumimoji="0" lang="en-US" altLang="zh-CN" sz="1800" b="0" i="1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B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in"/>
                <a:ea typeface="等线" panose="02010600030101010101" pitchFamily="2" charset="-122"/>
                <a:cs typeface="+mn-cs"/>
              </a:rPr>
              <a:t>(</a:t>
            </a:r>
            <a:r>
              <a:rPr kumimoji="0" lang="en-US" altLang="zh-CN" sz="1800" b="0" i="1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t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in"/>
                <a:ea typeface="等线" panose="02010600030101010101" pitchFamily="2" charset="-122"/>
                <a:cs typeface="+mn-cs"/>
              </a:rPr>
              <a:t>)=</a:t>
            </a:r>
            <a:r>
              <a:rPr kumimoji="0" lang="en-US" altLang="zh-CN" sz="1800" b="0" i="1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B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in"/>
                <a:ea typeface="等线" panose="02010600030101010101" pitchFamily="2" charset="-122"/>
                <a:cs typeface="+mn-cs"/>
              </a:rPr>
              <a:t>0​⋅</a:t>
            </a:r>
            <a:r>
              <a:rPr kumimoji="0" lang="en-US" altLang="zh-CN" sz="1800" b="0" i="1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e</a:t>
            </a:r>
            <a:r>
              <a:rPr kumimoji="0" lang="en-US" altLang="zh-CN" sz="1800" b="0" i="0" u="none" strike="noStrike" kern="1200" cap="none" spc="0" normalizeH="0" baseline="3000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in"/>
                <a:ea typeface="等线" panose="02010600030101010101" pitchFamily="2" charset="-122"/>
                <a:cs typeface="+mn-cs"/>
              </a:rPr>
              <a:t>−</a:t>
            </a:r>
            <a:r>
              <a:rPr kumimoji="0" lang="en-US" altLang="zh-CN" sz="1800" b="0" i="1" u="none" strike="noStrike" kern="1200" cap="none" spc="0" normalizeH="0" baseline="3000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t</a:t>
            </a:r>
            <a:r>
              <a:rPr kumimoji="0" lang="en-US" altLang="zh-CN" sz="1800" b="0" i="0" u="none" strike="noStrike" kern="1200" cap="none" spc="0" normalizeH="0" baseline="3000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in"/>
                <a:ea typeface="等线" panose="02010600030101010101" pitchFamily="2" charset="-122"/>
                <a:cs typeface="+mn-cs"/>
              </a:rPr>
              <a:t>/</a:t>
            </a:r>
            <a:r>
              <a:rPr kumimoji="0" lang="el-GR" altLang="zh-CN" sz="1800" b="0" i="1" u="none" strike="noStrike" kern="1200" cap="none" spc="0" normalizeH="0" baseline="3000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τ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下降的时间常数为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 10ms.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模拟发现对撞点处有丢束。正在检查设置，查找原因。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342900" lvl="0" indent="-342900" algn="l" fontAlgn="base">
              <a:spcAft>
                <a:spcPts val="9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l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71ADF5C7-243F-4B97-902F-E84362735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</a:t>
            </a:r>
            <a:r>
              <a:rPr lang="zh-CN" altLang="en-US" dirty="0"/>
              <a:t>磁铁及</a:t>
            </a:r>
            <a:r>
              <a:rPr lang="en-US" altLang="zh-CN" dirty="0"/>
              <a:t>RF</a:t>
            </a:r>
            <a:r>
              <a:rPr lang="zh-CN" altLang="en-US" dirty="0"/>
              <a:t>掉电情况下的丢束模拟：</a:t>
            </a:r>
            <a:r>
              <a:rPr lang="en-US" altLang="zh-CN" dirty="0"/>
              <a:t>SCQ</a:t>
            </a:r>
            <a:r>
              <a:rPr lang="zh-CN" altLang="en-US" dirty="0"/>
              <a:t>掉电</a:t>
            </a:r>
            <a:r>
              <a:rPr lang="en-US" altLang="zh-CN"/>
              <a:t>-Z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1F07528-5809-40C0-941C-C88326B1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5E9139-A00B-4B2A-98A6-095DC08F134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0630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71ADF5C7-243F-4B97-902F-E84362735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4. SAD-</a:t>
            </a:r>
            <a:r>
              <a:rPr lang="en-US" altLang="zh-CN" dirty="0" err="1"/>
              <a:t>Fluka</a:t>
            </a:r>
            <a:r>
              <a:rPr lang="zh-CN" altLang="en-US" dirty="0"/>
              <a:t>联合模拟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1F07528-5809-40C0-941C-C88326B1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5E9139-A00B-4B2A-98A6-095DC08F134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C56A9303-D9E3-4C1E-9855-63767C3141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89329" y="1628800"/>
            <a:ext cx="5223295" cy="4248472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298D86E2-7D16-4C30-973D-E60FC9C09C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136" y="3658812"/>
            <a:ext cx="1576552" cy="14400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EA6AE83B-0C2F-4F4C-8CD9-B467CD68E7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8269" y="3661730"/>
            <a:ext cx="1601119" cy="144000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A87BC4DA-7D5C-49D5-8046-779E8B11EC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9576" y="3645024"/>
            <a:ext cx="1589223" cy="144000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C8B0CDE4-6295-4793-9152-15E7300C56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45299" y="350117"/>
            <a:ext cx="1322947" cy="518205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98C0C652-4BDE-462E-82AC-F814D4CF7B7D}"/>
              </a:ext>
            </a:extLst>
          </p:cNvPr>
          <p:cNvSpPr txBox="1"/>
          <p:nvPr/>
        </p:nvSpPr>
        <p:spPr>
          <a:xfrm>
            <a:off x="551384" y="1484784"/>
            <a:ext cx="49685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zh-CN" altLang="en-US" i="0" dirty="0">
                <a:solidFill>
                  <a:srgbClr val="333333"/>
                </a:solidFill>
                <a:effectLst/>
                <a:latin typeface="PingFang SC"/>
              </a:rPr>
              <a:t>在</a:t>
            </a:r>
            <a:r>
              <a:rPr lang="en-US" altLang="zh-CN" i="0" dirty="0">
                <a:solidFill>
                  <a:srgbClr val="333333"/>
                </a:solidFill>
                <a:effectLst/>
                <a:latin typeface="PingFang SC"/>
              </a:rPr>
              <a:t>SAD</a:t>
            </a:r>
            <a:r>
              <a:rPr lang="zh-CN" altLang="en-US" i="0" dirty="0">
                <a:solidFill>
                  <a:srgbClr val="333333"/>
                </a:solidFill>
                <a:effectLst/>
                <a:latin typeface="PingFang SC"/>
              </a:rPr>
              <a:t>模拟中，可以设置不同的参数和能量。</a:t>
            </a:r>
            <a:endParaRPr lang="en-US" altLang="zh-CN" i="0" dirty="0">
              <a:solidFill>
                <a:srgbClr val="333333"/>
              </a:solidFill>
              <a:effectLst/>
              <a:latin typeface="PingFang SC"/>
            </a:endParaRPr>
          </a:p>
          <a:p>
            <a:pPr algn="l">
              <a:buFont typeface="+mj-lt"/>
              <a:buAutoNum type="arabicPeriod"/>
            </a:pPr>
            <a:endParaRPr lang="zh-CN" altLang="en-US" i="0" dirty="0">
              <a:solidFill>
                <a:srgbClr val="333333"/>
              </a:solidFill>
              <a:effectLst/>
              <a:latin typeface="PingFang SC"/>
            </a:endParaRPr>
          </a:p>
          <a:p>
            <a:pPr algn="l">
              <a:buFont typeface="+mj-lt"/>
              <a:buAutoNum type="arabicPeriod"/>
            </a:pPr>
            <a:r>
              <a:rPr lang="en-US" altLang="zh-CN" i="0" dirty="0">
                <a:solidFill>
                  <a:srgbClr val="333333"/>
                </a:solidFill>
                <a:effectLst/>
                <a:latin typeface="PingFang SC"/>
              </a:rPr>
              <a:t>‌</a:t>
            </a:r>
            <a:r>
              <a:rPr lang="zh-CN" altLang="en-US" i="0" dirty="0">
                <a:solidFill>
                  <a:srgbClr val="333333"/>
                </a:solidFill>
                <a:effectLst/>
                <a:latin typeface="PingFang SC"/>
              </a:rPr>
              <a:t>记录束管</a:t>
            </a:r>
            <a:r>
              <a:rPr lang="en-US" altLang="zh-CN" i="0" dirty="0">
                <a:solidFill>
                  <a:srgbClr val="333333"/>
                </a:solidFill>
                <a:effectLst/>
                <a:latin typeface="PingFang SC"/>
              </a:rPr>
              <a:t>/</a:t>
            </a:r>
            <a:r>
              <a:rPr lang="zh-CN" altLang="en-US" i="0" dirty="0">
                <a:solidFill>
                  <a:srgbClr val="333333"/>
                </a:solidFill>
                <a:effectLst/>
                <a:latin typeface="PingFang SC"/>
              </a:rPr>
              <a:t>准直器上的束流损失。‌</a:t>
            </a:r>
            <a:endParaRPr lang="en-US" altLang="zh-CN" i="0" dirty="0">
              <a:solidFill>
                <a:srgbClr val="333333"/>
              </a:solidFill>
              <a:effectLst/>
              <a:latin typeface="PingFang SC"/>
            </a:endParaRPr>
          </a:p>
          <a:p>
            <a:pPr algn="l">
              <a:buFont typeface="+mj-lt"/>
              <a:buAutoNum type="arabicPeriod"/>
            </a:pPr>
            <a:endParaRPr lang="zh-CN" altLang="en-US" i="0" dirty="0">
              <a:solidFill>
                <a:srgbClr val="333333"/>
              </a:solidFill>
              <a:effectLst/>
              <a:latin typeface="PingFang SC"/>
            </a:endParaRPr>
          </a:p>
          <a:p>
            <a:pPr algn="l">
              <a:buFont typeface="+mj-lt"/>
              <a:buAutoNum type="arabicPeriod"/>
            </a:pPr>
            <a:r>
              <a:rPr lang="en-US" altLang="zh-CN" i="0" dirty="0">
                <a:solidFill>
                  <a:srgbClr val="333333"/>
                </a:solidFill>
                <a:effectLst/>
                <a:latin typeface="PingFang SC"/>
              </a:rPr>
              <a:t>‌</a:t>
            </a:r>
            <a:r>
              <a:rPr lang="zh-CN" altLang="en-US" i="0" dirty="0">
                <a:solidFill>
                  <a:srgbClr val="333333"/>
                </a:solidFill>
                <a:effectLst/>
                <a:latin typeface="PingFang SC"/>
              </a:rPr>
              <a:t>所有撞击准直器的束流损失会传递给</a:t>
            </a:r>
            <a:r>
              <a:rPr lang="en-US" altLang="zh-CN" i="0" dirty="0">
                <a:solidFill>
                  <a:srgbClr val="333333"/>
                </a:solidFill>
                <a:effectLst/>
                <a:latin typeface="PingFang SC"/>
              </a:rPr>
              <a:t>FLUKA</a:t>
            </a:r>
            <a:r>
              <a:rPr lang="zh-CN" altLang="en-US" i="0" dirty="0">
                <a:solidFill>
                  <a:srgbClr val="333333"/>
                </a:solidFill>
                <a:effectLst/>
                <a:latin typeface="PingFang SC"/>
              </a:rPr>
              <a:t>，然后在</a:t>
            </a:r>
            <a:r>
              <a:rPr lang="en-US" altLang="zh-CN" i="0" dirty="0">
                <a:solidFill>
                  <a:srgbClr val="333333"/>
                </a:solidFill>
                <a:effectLst/>
                <a:latin typeface="PingFang SC"/>
              </a:rPr>
              <a:t>FLUKA</a:t>
            </a:r>
            <a:r>
              <a:rPr lang="zh-CN" altLang="en-US" i="0" dirty="0">
                <a:solidFill>
                  <a:srgbClr val="333333"/>
                </a:solidFill>
                <a:effectLst/>
                <a:latin typeface="PingFang SC"/>
              </a:rPr>
              <a:t>中模拟的次级粒子会传递回</a:t>
            </a:r>
            <a:r>
              <a:rPr lang="en-US" altLang="zh-CN" i="0" dirty="0">
                <a:solidFill>
                  <a:srgbClr val="333333"/>
                </a:solidFill>
                <a:effectLst/>
                <a:latin typeface="PingFang SC"/>
              </a:rPr>
              <a:t>SAD</a:t>
            </a:r>
          </a:p>
          <a:p>
            <a:endParaRPr lang="zh-CN" altLang="en-US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DA8A86DB-5987-475E-9A74-FF0C264FC58E}"/>
              </a:ext>
            </a:extLst>
          </p:cNvPr>
          <p:cNvSpPr txBox="1"/>
          <p:nvPr/>
        </p:nvSpPr>
        <p:spPr>
          <a:xfrm>
            <a:off x="2279577" y="5507940"/>
            <a:ext cx="3423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Collimator </a:t>
            </a:r>
            <a:r>
              <a:rPr lang="zh-CN" altLang="en-US" dirty="0"/>
              <a:t>设置</a:t>
            </a:r>
          </a:p>
        </p:txBody>
      </p:sp>
    </p:spTree>
    <p:extLst>
      <p:ext uri="{BB962C8B-B14F-4D97-AF65-F5344CB8AC3E}">
        <p14:creationId xmlns:p14="http://schemas.microsoft.com/office/powerpoint/2010/main" val="216737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</p:nvPr>
        </p:nvSpPr>
        <p:spPr>
          <a:xfrm>
            <a:off x="2121448" y="67537"/>
            <a:ext cx="7916416" cy="1036506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altLang="zh-CN" sz="6000" kern="0" dirty="0">
                <a:latin typeface="Arial Black" panose="020B0A04020102020204" pitchFamily="34" charset="0"/>
              </a:rPr>
              <a:t>Content</a:t>
            </a:r>
            <a:endParaRPr lang="zh-CN" altLang="en-US" sz="6000" kern="0" dirty="0">
              <a:latin typeface="Arial Black" panose="020B0A04020102020204" pitchFamily="34" charset="0"/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335360" y="1412776"/>
            <a:ext cx="10578570" cy="4747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1. </a:t>
            </a:r>
            <a:r>
              <a:rPr lang="zh-CN" altLang="en-US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引言</a:t>
            </a:r>
            <a:r>
              <a:rPr lang="en-US" altLang="zh-CN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altLang="zh-CN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2. CEPC collimator</a:t>
            </a:r>
            <a:r>
              <a:rPr lang="zh-CN" altLang="en-US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系统介绍</a:t>
            </a:r>
            <a:endParaRPr lang="en-US" altLang="zh-CN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3. </a:t>
            </a:r>
            <a:r>
              <a:rPr lang="zh-CN" altLang="en-US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磁铁及</a:t>
            </a:r>
            <a:r>
              <a:rPr lang="en-US" altLang="zh-CN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RF</a:t>
            </a:r>
            <a:r>
              <a:rPr lang="zh-CN" altLang="en-US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掉电情况下的丢束模拟</a:t>
            </a:r>
            <a:endParaRPr lang="en-US" altLang="zh-CN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4. SAD-FLUKA</a:t>
            </a:r>
            <a:r>
              <a:rPr lang="zh-CN" altLang="en-US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联合模拟</a:t>
            </a:r>
            <a:endParaRPr lang="en-US" altLang="zh-CN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4. </a:t>
            </a:r>
            <a:r>
              <a:rPr lang="zh-CN" altLang="en-US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总结</a:t>
            </a:r>
            <a:endParaRPr lang="en-US" altLang="zh-CN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262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378"/>
    </mc:Choice>
    <mc:Fallback xmlns="">
      <p:transition spd="slow" advTm="57378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71ADF5C7-243F-4B97-902F-E84362735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4. SAD-</a:t>
            </a:r>
            <a:r>
              <a:rPr lang="en-US" altLang="zh-CN" dirty="0" err="1"/>
              <a:t>Fluka</a:t>
            </a:r>
            <a:r>
              <a:rPr lang="en-US" altLang="zh-CN" dirty="0"/>
              <a:t> </a:t>
            </a:r>
            <a:r>
              <a:rPr lang="zh-CN" altLang="en-US" dirty="0"/>
              <a:t>联合模拟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1F07528-5809-40C0-941C-C88326B1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5E9139-A00B-4B2A-98A6-095DC08F134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9DDF22E-788A-4548-B96D-21663C3E9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0" y="2276872"/>
            <a:ext cx="11656562" cy="384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9419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9B41C91A-DEE9-4103-9DF1-09F74CEF4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1. Z</a:t>
            </a:r>
            <a:r>
              <a:rPr lang="zh-CN" altLang="en-US" dirty="0"/>
              <a:t>模式下，大多数情况丢束都较慢。可以采用主动</a:t>
            </a:r>
            <a:r>
              <a:rPr lang="zh-CN" altLang="en-US"/>
              <a:t>保护；</a:t>
            </a:r>
            <a:endParaRPr lang="en-US" altLang="zh-CN" dirty="0"/>
          </a:p>
          <a:p>
            <a:r>
              <a:rPr lang="en-US" altLang="zh-CN" dirty="0"/>
              <a:t>2. Z</a:t>
            </a:r>
            <a:r>
              <a:rPr lang="zh-CN" altLang="en-US" dirty="0"/>
              <a:t>模式下，</a:t>
            </a:r>
            <a:r>
              <a:rPr lang="en-US" altLang="zh-CN" dirty="0"/>
              <a:t>SCQ</a:t>
            </a:r>
            <a:r>
              <a:rPr lang="zh-CN" altLang="en-US" dirty="0"/>
              <a:t>铁失超情况下，发现丢在对撞点的粒子，正在检查模拟设置；</a:t>
            </a:r>
            <a:endParaRPr lang="en-US" altLang="zh-CN" dirty="0"/>
          </a:p>
          <a:p>
            <a:r>
              <a:rPr lang="en-US" altLang="zh-CN" dirty="0"/>
              <a:t>3. Higgs</a:t>
            </a:r>
            <a:r>
              <a:rPr lang="zh-CN" altLang="en-US" dirty="0"/>
              <a:t>模式下，丢束更快，更依赖被动保护。</a:t>
            </a:r>
            <a:endParaRPr lang="en-US" altLang="zh-CN" dirty="0"/>
          </a:p>
          <a:p>
            <a:r>
              <a:rPr lang="en-US" altLang="zh-CN" dirty="0"/>
              <a:t>4. </a:t>
            </a:r>
            <a:r>
              <a:rPr lang="en-AU" altLang="zh-CN" dirty="0"/>
              <a:t>SAD-</a:t>
            </a:r>
            <a:r>
              <a:rPr lang="en-AU" altLang="zh-CN" dirty="0" err="1"/>
              <a:t>Fluka</a:t>
            </a:r>
            <a:r>
              <a:rPr lang="en-AU" altLang="zh-CN" dirty="0"/>
              <a:t> </a:t>
            </a:r>
            <a:r>
              <a:rPr lang="zh-CN" altLang="en-US" dirty="0"/>
              <a:t>联合模拟正在进行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467645FB-659D-4275-8B5D-51CB7E188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5. </a:t>
            </a:r>
            <a:r>
              <a:rPr lang="zh-CN" altLang="en-US" dirty="0"/>
              <a:t>结论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188F209-BF38-4A8B-9437-70BB10534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43120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BF8FDD97-2E35-41A6-879D-D8760E749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6600" dirty="0"/>
          </a:p>
          <a:p>
            <a:pPr marL="0" indent="0">
              <a:buNone/>
            </a:pPr>
            <a:r>
              <a:rPr lang="en-US" sz="6600" dirty="0"/>
              <a:t>  Thanks for your attention!</a:t>
            </a:r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DFF64964-1F31-47D3-A15E-F0EB1B349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46F22FD-9BDE-4F3E-9793-F6E10BBD0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2128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FA32E5BE-3F88-4ADE-8A01-BE9B0CC1E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altLang="zh-CN" dirty="0"/>
              <a:t>. </a:t>
            </a:r>
            <a:r>
              <a:rPr lang="zh-CN" altLang="en-US" dirty="0"/>
              <a:t>引言</a:t>
            </a: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9EFE3DB-7D8D-45AC-8E8A-D359FA7F6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3</a:t>
            </a:fld>
            <a:endParaRPr lang="zh-CN" altLang="en-US"/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DAD64319-E315-4547-9F78-25C2198C8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480" y="2696146"/>
            <a:ext cx="9705673" cy="3456732"/>
          </a:xfrm>
          <a:prstGeom prst="rect">
            <a:avLst/>
          </a:prstGeom>
        </p:spPr>
      </p:pic>
      <p:sp>
        <p:nvSpPr>
          <p:cNvPr id="23" name="文本框 22">
            <a:extLst>
              <a:ext uri="{FF2B5EF4-FFF2-40B4-BE49-F238E27FC236}">
                <a16:creationId xmlns:a16="http://schemas.microsoft.com/office/drawing/2014/main" id="{AC953087-E966-43F9-A724-FCD29BFD8218}"/>
              </a:ext>
            </a:extLst>
          </p:cNvPr>
          <p:cNvSpPr txBox="1"/>
          <p:nvPr/>
        </p:nvSpPr>
        <p:spPr>
          <a:xfrm>
            <a:off x="1271464" y="1772816"/>
            <a:ext cx="105156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CEPC</a:t>
            </a:r>
            <a:r>
              <a:rPr lang="zh-CN" altLang="en-US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中储存在束流中的能量非常高；</a:t>
            </a:r>
            <a:endParaRPr lang="en-US" altLang="zh-CN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  <a:p>
            <a:pPr>
              <a:defRPr/>
            </a:pPr>
            <a:r>
              <a:rPr lang="zh-CN" altLang="en-US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机器保护系统用来减小束流对机器关键部件的破坏；</a:t>
            </a:r>
            <a:endParaRPr lang="en-US" altLang="zh-CN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  <a:p>
            <a:pPr>
              <a:defRPr/>
            </a:pPr>
            <a:r>
              <a:rPr lang="en-US" altLang="zh-CN" dirty="0" err="1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SuperKEKB</a:t>
            </a:r>
            <a:r>
              <a:rPr lang="en-US" altLang="zh-CN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 ~0.2 MJ</a:t>
            </a:r>
            <a:r>
              <a:rPr lang="zh-CN" altLang="en-US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，</a:t>
            </a:r>
            <a:r>
              <a:rPr lang="en-US" altLang="zh-CN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LHC~300MJ</a:t>
            </a:r>
          </a:p>
        </p:txBody>
      </p:sp>
    </p:spTree>
    <p:extLst>
      <p:ext uri="{BB962C8B-B14F-4D97-AF65-F5344CB8AC3E}">
        <p14:creationId xmlns:p14="http://schemas.microsoft.com/office/powerpoint/2010/main" val="1883324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DE6720B8-68FD-48A3-BAA4-5343E75E9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zh-CN" altLang="zh-CN" sz="24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机器保护系统的功能与重要性</a:t>
            </a:r>
          </a:p>
          <a:p>
            <a:pPr marL="742950" lvl="1" indent="-285750" algn="just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zh-CN" altLang="zh-CN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保护加速器设备免受束流损失的损害</a:t>
            </a:r>
          </a:p>
          <a:p>
            <a:pPr marL="742950" lvl="1" indent="-285750" algn="just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zh-CN" altLang="zh-CN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确保探测器的正常运行</a:t>
            </a:r>
          </a:p>
          <a:p>
            <a:pPr marL="742950" lvl="1" indent="-285750" algn="just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zh-CN" altLang="zh-CN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提供束流稳定性和机器可用性</a:t>
            </a: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228600" marR="0" lvl="0" indent="-228600" algn="just" fontAlgn="base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ts val="1000"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24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机器保护系统的组成</a:t>
            </a:r>
            <a:r>
              <a:rPr lang="en-US" altLang="zh-CN" sz="24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742950" marR="0" lvl="1" indent="-285750" algn="just" fontAlgn="base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ts val="1000"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主动保护</a:t>
            </a:r>
            <a:r>
              <a:rPr lang="en-US" altLang="zh-CN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1143000" marR="0" lvl="2" indent="-228600" algn="just" fontAlgn="base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ts val="1000"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24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监测环中正负电子束流的稳定性，控制束流损失，降低辐射水平</a:t>
            </a:r>
          </a:p>
          <a:p>
            <a:pPr marL="1143000" marR="0" lvl="2" indent="-228600" algn="just" fontAlgn="base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ts val="1000"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24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主动束流垃圾站系统：在检测到束流故障时快速将束流引导到束流垃圾站系统</a:t>
            </a:r>
          </a:p>
          <a:p>
            <a:pPr marL="742950" marR="0" lvl="1" indent="-285750" algn="just" fontAlgn="base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ts val="1000"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被动保护</a:t>
            </a:r>
            <a:r>
              <a:rPr lang="en-US" altLang="zh-CN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1143000" marR="0" lvl="2" indent="-228600" algn="just" fontAlgn="base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ts val="1000"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24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collimators</a:t>
            </a:r>
            <a:r>
              <a:rPr lang="zh-CN" altLang="en-US" sz="24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（准直器）：安装在对撞机环中，用于清除束流中的散射粒子，减少束流损失</a:t>
            </a:r>
          </a:p>
          <a:p>
            <a:pPr marL="1143000" marR="0" lvl="2" indent="-228600" algn="just" fontAlgn="base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ts val="1000"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24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屏蔽：使用适当的材料和设计，防止辐射泄漏到周围环境</a:t>
            </a:r>
          </a:p>
          <a:p>
            <a:endParaRPr lang="zh-CN" altLang="en-US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31D45CCC-9301-48C1-B590-11389AE1D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 </a:t>
            </a:r>
            <a:r>
              <a:rPr lang="zh-CN" altLang="en-US" dirty="0"/>
              <a:t>引言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F8FF0E2-9FA8-471C-8C0C-3AFAE2F86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4992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DE6720B8-68FD-48A3-BAA4-5343E75E9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60607"/>
                </a:solidFill>
                <a:effectLst/>
                <a:uLnTx/>
                <a:uFillTx/>
                <a:latin typeface="inherit"/>
                <a:ea typeface="等线" panose="02010600030101010101" pitchFamily="2" charset="-122"/>
                <a:cs typeface="+mn-cs"/>
              </a:rPr>
              <a:t>机器保护系统的设计考虑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60607"/>
                </a:solidFill>
                <a:effectLst/>
                <a:uLnTx/>
                <a:uFillTx/>
                <a:latin typeface="inherit"/>
                <a:ea typeface="等线" panose="02010600030101010101" pitchFamily="2" charset="-122"/>
                <a:cs typeface="+mn-cs"/>
              </a:rPr>
              <a:t>:</a:t>
            </a:r>
          </a:p>
          <a:p>
            <a:pPr marR="0" lvl="1" algn="just" fontAlgn="base">
              <a:lnSpc>
                <a:spcPct val="90000"/>
              </a:lnSpc>
              <a:spcAft>
                <a:spcPts val="0"/>
              </a:spcAft>
              <a:buClrTx/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  <a:defRPr/>
            </a:pPr>
            <a:r>
              <a:rPr lang="zh-CN" altLang="en-US" sz="19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不同运行模式下的束流参数和束流损失特性</a:t>
            </a:r>
          </a:p>
          <a:p>
            <a:pPr marR="0" lvl="1" algn="just" fontAlgn="base">
              <a:lnSpc>
                <a:spcPct val="90000"/>
              </a:lnSpc>
              <a:spcAft>
                <a:spcPts val="0"/>
              </a:spcAft>
              <a:buClrTx/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  <a:defRPr/>
            </a:pPr>
            <a:r>
              <a:rPr lang="zh-CN" altLang="en-US" sz="19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束流寿命和机器保护系统的响应时间</a:t>
            </a:r>
          </a:p>
          <a:p>
            <a:pPr marR="0" lvl="1" algn="just" fontAlgn="base">
              <a:lnSpc>
                <a:spcPct val="90000"/>
              </a:lnSpc>
              <a:spcAft>
                <a:spcPts val="0"/>
              </a:spcAft>
              <a:buClrTx/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  <a:defRPr/>
            </a:pPr>
            <a:r>
              <a:rPr lang="en-US" altLang="zh-CN" sz="19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collimators </a:t>
            </a:r>
            <a:r>
              <a:rPr lang="zh-CN" altLang="en-US" sz="19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的位置、尺寸和材料选择，以平衡保护效果和对束流的影响</a:t>
            </a:r>
          </a:p>
          <a:p>
            <a:pPr marR="0" lvl="1" algn="just" fontAlgn="base">
              <a:lnSpc>
                <a:spcPct val="90000"/>
              </a:lnSpc>
              <a:spcAft>
                <a:spcPts val="0"/>
              </a:spcAft>
              <a:buClrTx/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  <a:defRPr/>
            </a:pPr>
            <a:r>
              <a:rPr lang="zh-CN" altLang="en-US" sz="19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阻抗管理，以减少束流与机器元件之间的相互作用</a:t>
            </a:r>
            <a:endParaRPr lang="en-US" altLang="zh-CN" sz="19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060607"/>
                </a:solidFill>
                <a:effectLst/>
                <a:latin typeface="inherit"/>
              </a:rPr>
              <a:t>机器保护的设计挑战</a:t>
            </a:r>
            <a:r>
              <a:rPr lang="en-US" altLang="zh-CN" b="0" i="0" dirty="0">
                <a:solidFill>
                  <a:srgbClr val="060607"/>
                </a:solidFill>
                <a:effectLst/>
                <a:latin typeface="inherit"/>
              </a:rPr>
              <a:t>:</a:t>
            </a:r>
          </a:p>
          <a:p>
            <a:pPr lvl="1" algn="just" fontAlgn="base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zh-CN" altLang="en-US" sz="19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高能量束流的破坏性</a:t>
            </a:r>
            <a:r>
              <a:rPr lang="en-US" altLang="zh-CN" sz="19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zh-CN" altLang="en-US" sz="19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高能量束流的意外损失可能导致设备损坏</a:t>
            </a:r>
          </a:p>
          <a:p>
            <a:pPr lvl="1" algn="just" fontAlgn="base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zh-CN" altLang="en-US" sz="19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束流损失的快速性</a:t>
            </a:r>
            <a:r>
              <a:rPr lang="en-US" altLang="zh-CN" sz="19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zh-CN" altLang="en-US" sz="19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需要有效的保护系统应对快速束损</a:t>
            </a:r>
          </a:p>
          <a:p>
            <a:pPr lvl="1" algn="just" fontAlgn="base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zh-CN" altLang="en-US" sz="19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被动保护的局限性</a:t>
            </a:r>
            <a:r>
              <a:rPr lang="en-US" altLang="zh-CN" sz="19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zh-CN" altLang="en-US" sz="19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仅靠被动保护（如 </a:t>
            </a:r>
            <a:r>
              <a:rPr lang="en-US" altLang="zh-CN" sz="19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collimators</a:t>
            </a:r>
            <a:r>
              <a:rPr lang="zh-CN" altLang="en-US" sz="19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）不足以应对所有情况</a:t>
            </a:r>
          </a:p>
          <a:p>
            <a:endParaRPr lang="zh-CN" altLang="en-US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31D45CCC-9301-48C1-B590-11389AE1D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 </a:t>
            </a:r>
            <a:r>
              <a:rPr lang="zh-CN" altLang="en-US" dirty="0"/>
              <a:t>引言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F8FF0E2-9FA8-471C-8C0C-3AFAE2F86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5E9139-A00B-4B2A-98A6-095DC08F134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5736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DE6720B8-68FD-48A3-BAA4-5343E75E9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85861"/>
            <a:ext cx="6350496" cy="4840303"/>
          </a:xfrm>
        </p:spPr>
        <p:txBody>
          <a:bodyPr>
            <a:normAutofit/>
          </a:bodyPr>
          <a:lstStyle/>
          <a:p>
            <a:pPr marL="457200" lvl="1" indent="0" algn="just" fontAlgn="base">
              <a:spcBef>
                <a:spcPts val="500"/>
              </a:spcBef>
              <a:buSzPts val="1000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60607"/>
                </a:solidFill>
                <a:effectLst/>
                <a:uLnTx/>
                <a:uFillTx/>
                <a:latin typeface="inherit"/>
                <a:ea typeface="等线" panose="02010600030101010101" pitchFamily="2" charset="-122"/>
                <a:cs typeface="+mn-cs"/>
              </a:rPr>
              <a:t>主动保护系统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60607"/>
                </a:solidFill>
                <a:effectLst/>
                <a:uLnTx/>
                <a:uFillTx/>
                <a:latin typeface="inherit"/>
                <a:ea typeface="等线" panose="02010600030101010101" pitchFamily="2" charset="-122"/>
                <a:cs typeface="+mn-cs"/>
              </a:rPr>
              <a:t>:</a:t>
            </a:r>
          </a:p>
          <a:p>
            <a:pPr marL="457200" marR="0" lvl="1" indent="0" algn="just" fontAlgn="base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ts val="1000"/>
              <a:buNone/>
              <a:tabLst/>
              <a:defRPr/>
            </a:pPr>
            <a:r>
              <a:rPr lang="zh-CN" altLang="en-US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主动保护系统由环中的束损探测系统，束损信号控制系统，以及束流垃圾桶系统组成。环中探测到束流异常后，会将束流引出到垃圾桶系统。垃圾桶束线上的</a:t>
            </a:r>
            <a:r>
              <a:rPr lang="en-US" altLang="zh-CN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kicker</a:t>
            </a:r>
            <a:r>
              <a:rPr lang="zh-CN" altLang="en-US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会将束流打散，然后传进垃圾桶。</a:t>
            </a:r>
            <a:endParaRPr lang="en-US" altLang="zh-CN" sz="22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742950" marR="0" lvl="1" indent="-285750" algn="just" fontAlgn="base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ts val="1000"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主动保护系统的优势：</a:t>
            </a:r>
            <a:endParaRPr lang="en-US" altLang="zh-CN" sz="22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57200" marR="0" lvl="1" indent="0" algn="just" fontAlgn="base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ts val="1000"/>
              <a:buNone/>
              <a:tabLst/>
              <a:defRPr/>
            </a:pPr>
            <a:r>
              <a:rPr lang="en-US" altLang="zh-CN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   </a:t>
            </a:r>
            <a:r>
              <a:rPr lang="zh-CN" altLang="en-US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束流不会丢在环内，可以有效保护机器运行</a:t>
            </a:r>
            <a:endParaRPr lang="en-US" altLang="zh-CN" sz="22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 algn="just" fontAlgn="base">
              <a:lnSpc>
                <a:spcPct val="110000"/>
              </a:lnSpc>
              <a:spcBef>
                <a:spcPts val="500"/>
              </a:spcBef>
              <a:buSzPts val="1000"/>
              <a:buFont typeface="Arial" panose="020B0604020202020204" pitchFamily="34" charset="0"/>
              <a:buChar char="•"/>
              <a:defRPr/>
            </a:pPr>
            <a:r>
              <a:rPr lang="zh-CN" altLang="en-US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主动保护系统的劣势：</a:t>
            </a:r>
            <a:endParaRPr lang="en-US" altLang="zh-CN" sz="22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57200" lvl="1" indent="0" algn="just" fontAlgn="base">
              <a:lnSpc>
                <a:spcPct val="110000"/>
              </a:lnSpc>
              <a:spcBef>
                <a:spcPts val="500"/>
              </a:spcBef>
              <a:buSzPts val="1000"/>
              <a:buNone/>
              <a:defRPr/>
            </a:pPr>
            <a:r>
              <a:rPr lang="en-US" altLang="zh-CN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   </a:t>
            </a:r>
            <a:r>
              <a:rPr lang="zh-CN" altLang="en-US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反应较慢：信号检测时间</a:t>
            </a:r>
            <a:r>
              <a:rPr lang="en-US" altLang="zh-CN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信号传输时间</a:t>
            </a:r>
            <a:r>
              <a:rPr lang="en-US" altLang="zh-CN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信号处理时间</a:t>
            </a:r>
            <a:r>
              <a:rPr lang="en-US" altLang="zh-CN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打束时间</a:t>
            </a:r>
            <a:r>
              <a:rPr lang="en-US" altLang="zh-CN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~</a:t>
            </a:r>
            <a:r>
              <a:rPr lang="zh-CN" altLang="en-US" sz="22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数圈</a:t>
            </a:r>
            <a:endParaRPr lang="en-US" altLang="zh-CN" sz="2200" b="1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31D45CCC-9301-48C1-B590-11389AE1D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 </a:t>
            </a:r>
            <a:r>
              <a:rPr lang="zh-CN" altLang="en-US" dirty="0"/>
              <a:t>引言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6465B760-6767-449B-8C70-3E8E30826D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7276" y="1390720"/>
            <a:ext cx="3456384" cy="203828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27BFE19A-0AFB-425F-8856-B24FC1620B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183" y="3645023"/>
            <a:ext cx="3677853" cy="2753473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720170B8-A938-471C-8EC6-189FF99E09BE}"/>
              </a:ext>
            </a:extLst>
          </p:cNvPr>
          <p:cNvSpPr txBox="1"/>
          <p:nvPr/>
        </p:nvSpPr>
        <p:spPr>
          <a:xfrm>
            <a:off x="9048328" y="6346383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/>
              <a:t>打到垃圾桶的粒子</a:t>
            </a:r>
          </a:p>
        </p:txBody>
      </p:sp>
    </p:spTree>
    <p:extLst>
      <p:ext uri="{BB962C8B-B14F-4D97-AF65-F5344CB8AC3E}">
        <p14:creationId xmlns:p14="http://schemas.microsoft.com/office/powerpoint/2010/main" val="2762935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DE6720B8-68FD-48A3-BAA4-5343E75E9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85861"/>
            <a:ext cx="6350496" cy="4840303"/>
          </a:xfrm>
        </p:spPr>
        <p:txBody>
          <a:bodyPr>
            <a:normAutofit/>
          </a:bodyPr>
          <a:lstStyle/>
          <a:p>
            <a:pPr marL="457200" lvl="1" indent="0" algn="just" fontAlgn="base">
              <a:spcBef>
                <a:spcPts val="500"/>
              </a:spcBef>
              <a:buSzPts val="1000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60607"/>
                </a:solidFill>
                <a:effectLst/>
                <a:uLnTx/>
                <a:uFillTx/>
                <a:latin typeface="inherit"/>
                <a:ea typeface="等线" panose="02010600030101010101" pitchFamily="2" charset="-122"/>
                <a:cs typeface="+mn-cs"/>
              </a:rPr>
              <a:t>被动保护系统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60607"/>
                </a:solidFill>
                <a:effectLst/>
                <a:uLnTx/>
                <a:uFillTx/>
                <a:latin typeface="inherit"/>
                <a:ea typeface="等线" panose="02010600030101010101" pitchFamily="2" charset="-122"/>
                <a:cs typeface="+mn-cs"/>
              </a:rPr>
              <a:t>:</a:t>
            </a:r>
          </a:p>
          <a:p>
            <a:pPr marL="457200" marR="0" lvl="1" indent="0" algn="just" fontAlgn="base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ts val="1000"/>
              <a:buNone/>
              <a:tabLst/>
              <a:defRPr/>
            </a:pPr>
            <a:r>
              <a:rPr lang="zh-CN" altLang="en-US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主动保护系统主要指分布在全环的</a:t>
            </a:r>
            <a:r>
              <a:rPr lang="en-US" altLang="zh-CN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collimator</a:t>
            </a:r>
            <a:r>
              <a:rPr lang="zh-CN" altLang="en-US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mask</a:t>
            </a:r>
            <a:r>
              <a:rPr lang="zh-CN" altLang="en-US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及屏蔽。</a:t>
            </a:r>
            <a:endParaRPr lang="en-US" altLang="zh-CN" sz="22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742950" marR="0" lvl="1" indent="-285750" algn="just" fontAlgn="base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ts val="1000"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被动保护系统的优势：</a:t>
            </a:r>
            <a:endParaRPr lang="en-US" altLang="zh-CN" sz="22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57200" marR="0" lvl="1" indent="0" algn="just" fontAlgn="base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ts val="1000"/>
              <a:buNone/>
              <a:tabLst/>
              <a:defRPr/>
            </a:pPr>
            <a:r>
              <a:rPr lang="en-US" altLang="zh-CN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   </a:t>
            </a:r>
            <a:r>
              <a:rPr lang="zh-CN" altLang="en-US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可以随时阻挡束流丢失造成影响；减小探测器本底</a:t>
            </a:r>
            <a:endParaRPr lang="en-US" altLang="zh-CN" sz="22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 algn="just" fontAlgn="base">
              <a:lnSpc>
                <a:spcPct val="110000"/>
              </a:lnSpc>
              <a:spcBef>
                <a:spcPts val="500"/>
              </a:spcBef>
              <a:buSzPts val="1000"/>
              <a:buFont typeface="Arial" panose="020B0604020202020204" pitchFamily="34" charset="0"/>
              <a:buChar char="•"/>
              <a:defRPr/>
            </a:pPr>
            <a:r>
              <a:rPr lang="zh-CN" altLang="en-US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被动保护系统的劣势：</a:t>
            </a:r>
            <a:endParaRPr lang="en-US" altLang="zh-CN" sz="22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57200" lvl="1" indent="0" algn="just" fontAlgn="base">
              <a:lnSpc>
                <a:spcPct val="110000"/>
              </a:lnSpc>
              <a:spcBef>
                <a:spcPts val="500"/>
              </a:spcBef>
              <a:buSzPts val="1000"/>
              <a:buNone/>
              <a:defRPr/>
            </a:pPr>
            <a:r>
              <a:rPr lang="en-US" altLang="zh-CN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   </a:t>
            </a:r>
            <a:r>
              <a:rPr lang="zh-CN" altLang="en-US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束流丢在环内，产生次级粒子；可能无法</a:t>
            </a:r>
            <a:r>
              <a:rPr lang="en-US" altLang="zh-CN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100%</a:t>
            </a:r>
            <a:r>
              <a:rPr lang="zh-CN" altLang="en-US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阻挡束流；</a:t>
            </a:r>
            <a:r>
              <a:rPr lang="en-US" altLang="zh-CN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collimator</a:t>
            </a:r>
            <a:r>
              <a:rPr lang="zh-CN" altLang="en-US" sz="22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损坏</a:t>
            </a:r>
            <a:endParaRPr lang="zh-CN" altLang="en-US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31D45CCC-9301-48C1-B590-11389AE1D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 </a:t>
            </a:r>
            <a:r>
              <a:rPr lang="zh-CN" altLang="en-US" dirty="0"/>
              <a:t>引言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F8FF0E2-9FA8-471C-8C0C-3AFAE2F86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5E9139-A00B-4B2A-98A6-095DC08F134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979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042FCC92-6172-45C5-89D5-E3AAD894A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 CEPC collimator</a:t>
            </a:r>
            <a:r>
              <a:rPr lang="zh-CN" altLang="en-US" dirty="0"/>
              <a:t>系统介绍</a:t>
            </a: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5ED7C25-AF47-4244-B643-00CD56E94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8</a:t>
            </a:fld>
            <a:endParaRPr lang="zh-CN" altLang="en-US"/>
          </a:p>
        </p:txBody>
      </p:sp>
      <p:sp>
        <p:nvSpPr>
          <p:cNvPr id="7" name="内容占位符 5">
            <a:extLst>
              <a:ext uri="{FF2B5EF4-FFF2-40B4-BE49-F238E27FC236}">
                <a16:creationId xmlns:a16="http://schemas.microsoft.com/office/drawing/2014/main" id="{B0F268EA-9C25-4CB3-995B-B8C8D031E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85875"/>
            <a:ext cx="10972800" cy="4840288"/>
          </a:xfrm>
        </p:spPr>
        <p:txBody>
          <a:bodyPr/>
          <a:lstStyle/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</a:t>
            </a:r>
            <a:r>
              <a:rPr lang="en-US" altLang="zh-CN" b="1" dirty="0"/>
              <a:t>BG collimators  </a:t>
            </a:r>
            <a:r>
              <a:rPr lang="en-US" altLang="zh-CN" dirty="0"/>
              <a:t>-- </a:t>
            </a:r>
            <a:r>
              <a:rPr lang="zh-CN" altLang="en-US" dirty="0"/>
              <a:t>主要用于减少探测器位置的束流本底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</a:t>
            </a:r>
            <a:r>
              <a:rPr lang="en-US" altLang="zh-CN" b="1" dirty="0"/>
              <a:t>SR Mask ---- </a:t>
            </a:r>
            <a:r>
              <a:rPr lang="en-US" altLang="zh-CN" dirty="0"/>
              <a:t>near the IP 1.9m~1.95m</a:t>
            </a:r>
            <a:r>
              <a:rPr lang="zh-CN" altLang="en-US" dirty="0"/>
              <a:t>，用于屏蔽同步光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</a:t>
            </a:r>
            <a:r>
              <a:rPr lang="zh-CN" altLang="en-US" b="1" dirty="0"/>
              <a:t>机器保护 </a:t>
            </a:r>
            <a:r>
              <a:rPr lang="en-US" altLang="zh-CN" b="1" dirty="0"/>
              <a:t>collimators </a:t>
            </a:r>
            <a:r>
              <a:rPr lang="en-US" altLang="zh-CN" dirty="0"/>
              <a:t>– </a:t>
            </a:r>
            <a:r>
              <a:rPr lang="zh-CN" altLang="en-US" dirty="0"/>
              <a:t>主要用于机器保护</a:t>
            </a:r>
          </a:p>
        </p:txBody>
      </p:sp>
    </p:spTree>
    <p:extLst>
      <p:ext uri="{BB962C8B-B14F-4D97-AF65-F5344CB8AC3E}">
        <p14:creationId xmlns:p14="http://schemas.microsoft.com/office/powerpoint/2010/main" val="1467404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042FCC92-6172-45C5-89D5-E3AAD894A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 CEPC collimator</a:t>
            </a:r>
            <a:r>
              <a:rPr lang="zh-CN" altLang="en-US" dirty="0"/>
              <a:t>系统介绍：机器保护</a:t>
            </a:r>
            <a:r>
              <a:rPr lang="en-US" altLang="zh-CN" dirty="0"/>
              <a:t>collimator</a:t>
            </a: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5ED7C25-AF47-4244-B643-00CD56E94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5E9139-A00B-4B2A-98A6-095DC08F134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内容占位符 5">
            <a:extLst>
              <a:ext uri="{FF2B5EF4-FFF2-40B4-BE49-F238E27FC236}">
                <a16:creationId xmlns:a16="http://schemas.microsoft.com/office/drawing/2014/main" id="{B0F268EA-9C25-4CB3-995B-B8C8D031E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85875"/>
            <a:ext cx="10972800" cy="4840288"/>
          </a:xfrm>
        </p:spPr>
        <p:txBody>
          <a:bodyPr/>
          <a:lstStyle/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</a:t>
            </a:r>
            <a:endParaRPr lang="zh-CN" altLang="en-US" dirty="0"/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B8C1D249-B6E4-4DF3-97C0-325667CB5154}"/>
              </a:ext>
            </a:extLst>
          </p:cNvPr>
          <p:cNvGrpSpPr/>
          <p:nvPr/>
        </p:nvGrpSpPr>
        <p:grpSpPr>
          <a:xfrm>
            <a:off x="6744071" y="3428999"/>
            <a:ext cx="4991353" cy="3774363"/>
            <a:chOff x="2751544" y="1471785"/>
            <a:chExt cx="7306057" cy="5163029"/>
          </a:xfrm>
        </p:grpSpPr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AD9E8F0B-0CAD-4CE0-9FB7-88CC77B5DB7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51544" y="1471785"/>
              <a:ext cx="7306057" cy="5163029"/>
            </a:xfrm>
            <a:prstGeom prst="rect">
              <a:avLst/>
            </a:prstGeom>
          </p:spPr>
        </p:pic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B0914EB9-301C-4E3C-B80C-8239B3636890}"/>
                </a:ext>
              </a:extLst>
            </p:cNvPr>
            <p:cNvSpPr/>
            <p:nvPr/>
          </p:nvSpPr>
          <p:spPr>
            <a:xfrm rot="7985251">
              <a:off x="7628082" y="5072431"/>
              <a:ext cx="109728" cy="35661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ACF35B4B-547C-4521-B034-368142B84A30}"/>
                </a:ext>
              </a:extLst>
            </p:cNvPr>
            <p:cNvSpPr/>
            <p:nvPr/>
          </p:nvSpPr>
          <p:spPr>
            <a:xfrm rot="7577833">
              <a:off x="5062029" y="2668424"/>
              <a:ext cx="109728" cy="35661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FF3D6787-6A83-4FA3-9268-1BD3E9C6EDA3}"/>
                </a:ext>
              </a:extLst>
            </p:cNvPr>
            <p:cNvSpPr/>
            <p:nvPr/>
          </p:nvSpPr>
          <p:spPr>
            <a:xfrm rot="13532185">
              <a:off x="7618411" y="2637805"/>
              <a:ext cx="109728" cy="35661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8ACE5BFD-B6F5-40FD-888F-0A5D6EC8B193}"/>
                </a:ext>
              </a:extLst>
            </p:cNvPr>
            <p:cNvSpPr/>
            <p:nvPr/>
          </p:nvSpPr>
          <p:spPr>
            <a:xfrm rot="13947924">
              <a:off x="5033643" y="5000689"/>
              <a:ext cx="109728" cy="35661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CB08B266-03AE-4DB1-9109-EBEE0E50B860}"/>
                </a:ext>
              </a:extLst>
            </p:cNvPr>
            <p:cNvSpPr/>
            <p:nvPr/>
          </p:nvSpPr>
          <p:spPr>
            <a:xfrm rot="13773974">
              <a:off x="7764541" y="2756534"/>
              <a:ext cx="109728" cy="35661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BD9D9051-A85A-46E6-B215-7AB4DDDC0FE8}"/>
                </a:ext>
              </a:extLst>
            </p:cNvPr>
            <p:cNvSpPr/>
            <p:nvPr/>
          </p:nvSpPr>
          <p:spPr>
            <a:xfrm rot="18603470">
              <a:off x="7830861" y="4808778"/>
              <a:ext cx="109728" cy="35661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024FBAD1-C51C-400C-996F-193238E05679}"/>
                </a:ext>
              </a:extLst>
            </p:cNvPr>
            <p:cNvSpPr/>
            <p:nvPr/>
          </p:nvSpPr>
          <p:spPr>
            <a:xfrm rot="18523593">
              <a:off x="4934112" y="2840782"/>
              <a:ext cx="109728" cy="35661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B666B73A-237A-41AC-8712-ECF7B24C291E}"/>
                </a:ext>
              </a:extLst>
            </p:cNvPr>
            <p:cNvSpPr/>
            <p:nvPr/>
          </p:nvSpPr>
          <p:spPr>
            <a:xfrm rot="14213535">
              <a:off x="4823196" y="4748198"/>
              <a:ext cx="109728" cy="35661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7F7F627A-17AF-4875-83E1-B37F8FCC89BE}"/>
                </a:ext>
              </a:extLst>
            </p:cNvPr>
            <p:cNvSpPr/>
            <p:nvPr/>
          </p:nvSpPr>
          <p:spPr>
            <a:xfrm rot="5400000">
              <a:off x="7974089" y="4218830"/>
              <a:ext cx="109728" cy="35661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C8B7E4FA-6A59-4553-A013-CB5CE3BB713C}"/>
                </a:ext>
              </a:extLst>
            </p:cNvPr>
            <p:cNvSpPr/>
            <p:nvPr/>
          </p:nvSpPr>
          <p:spPr>
            <a:xfrm rot="5400000">
              <a:off x="4701127" y="3478905"/>
              <a:ext cx="109728" cy="35661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A758146A-8BEE-4224-B801-62708BB1C4CD}"/>
                </a:ext>
              </a:extLst>
            </p:cNvPr>
            <p:cNvSpPr/>
            <p:nvPr/>
          </p:nvSpPr>
          <p:spPr>
            <a:xfrm rot="2697385">
              <a:off x="7530329" y="2518652"/>
              <a:ext cx="109728" cy="35661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507472DB-6ADA-4A64-9794-CEE7B2CBB0AB}"/>
                </a:ext>
              </a:extLst>
            </p:cNvPr>
            <p:cNvSpPr/>
            <p:nvPr/>
          </p:nvSpPr>
          <p:spPr>
            <a:xfrm rot="3223949">
              <a:off x="4924885" y="4898219"/>
              <a:ext cx="109728" cy="35661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20" name="内容占位符 5">
            <a:extLst>
              <a:ext uri="{FF2B5EF4-FFF2-40B4-BE49-F238E27FC236}">
                <a16:creationId xmlns:a16="http://schemas.microsoft.com/office/drawing/2014/main" id="{B435801D-02BE-4D13-AEB1-A0F28CB92EE0}"/>
              </a:ext>
            </a:extLst>
          </p:cNvPr>
          <p:cNvSpPr txBox="1">
            <a:spLocks/>
          </p:cNvSpPr>
          <p:nvPr/>
        </p:nvSpPr>
        <p:spPr>
          <a:xfrm>
            <a:off x="1989741" y="1751382"/>
            <a:ext cx="3939699" cy="4911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FFC000"/>
              </a:buClr>
              <a:buSzPct val="80000"/>
              <a:buFont typeface="Wingdings" pitchFamily="2" charset="2"/>
              <a:buChar char="n"/>
              <a:defRPr sz="2400" b="0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itchFamily="34" charset="-122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/>
              <a:t>    </a:t>
            </a:r>
            <a:r>
              <a:rPr lang="zh-CN" altLang="en-US" sz="2000" dirty="0"/>
              <a:t>阻挡水平震荡粒子</a:t>
            </a:r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  <a:p>
            <a:pPr marL="0" indent="0">
              <a:buNone/>
            </a:pPr>
            <a:r>
              <a:rPr lang="en-US" altLang="zh-CN" sz="2000" dirty="0"/>
              <a:t>     </a:t>
            </a:r>
          </a:p>
          <a:p>
            <a:pPr marL="0" indent="0">
              <a:buNone/>
            </a:pPr>
            <a:r>
              <a:rPr lang="zh-CN" altLang="en-US" sz="2000" dirty="0"/>
              <a:t>     阻挡能散较大粒子</a:t>
            </a:r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  <a:p>
            <a:pPr marL="0" indent="0">
              <a:buNone/>
            </a:pPr>
            <a:r>
              <a:rPr lang="en-US" altLang="zh-CN" sz="2000" dirty="0"/>
              <a:t>     </a:t>
            </a:r>
            <a:r>
              <a:rPr lang="zh-CN" altLang="en-US" sz="2000" dirty="0"/>
              <a:t>阻挡垂直位移粒子</a:t>
            </a:r>
            <a:endParaRPr lang="en-US" altLang="zh-CN" sz="2000" dirty="0"/>
          </a:p>
          <a:p>
            <a:endParaRPr lang="zh-CN" altLang="en-US" sz="2000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FDFD0D5A-4C8B-4477-9581-A8B72C6F2F97}"/>
              </a:ext>
            </a:extLst>
          </p:cNvPr>
          <p:cNvSpPr/>
          <p:nvPr/>
        </p:nvSpPr>
        <p:spPr>
          <a:xfrm>
            <a:off x="1797289" y="1849614"/>
            <a:ext cx="109728" cy="35661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2D92BB95-2BD5-40BA-82E3-B20A7545276E}"/>
              </a:ext>
            </a:extLst>
          </p:cNvPr>
          <p:cNvSpPr/>
          <p:nvPr/>
        </p:nvSpPr>
        <p:spPr>
          <a:xfrm rot="10800000">
            <a:off x="1797289" y="3216303"/>
            <a:ext cx="109728" cy="35661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2027CEFE-E8A9-45CE-BDE7-409E84F5A179}"/>
              </a:ext>
            </a:extLst>
          </p:cNvPr>
          <p:cNvSpPr/>
          <p:nvPr/>
        </p:nvSpPr>
        <p:spPr>
          <a:xfrm rot="10800000">
            <a:off x="1779810" y="4162554"/>
            <a:ext cx="109728" cy="35661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1A378A3D-5202-4FB4-9126-0A99CCFDCFCD}"/>
              </a:ext>
            </a:extLst>
          </p:cNvPr>
          <p:cNvSpPr txBox="1"/>
          <p:nvPr/>
        </p:nvSpPr>
        <p:spPr>
          <a:xfrm>
            <a:off x="299466" y="1125186"/>
            <a:ext cx="6871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直线节无色散位置有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4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个水平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collimator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 Light" panose="020F03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05F57001-A626-457A-B2D8-C62C9F6FD570}"/>
              </a:ext>
            </a:extLst>
          </p:cNvPr>
          <p:cNvSpPr txBox="1"/>
          <p:nvPr/>
        </p:nvSpPr>
        <p:spPr>
          <a:xfrm>
            <a:off x="344329" y="2323503"/>
            <a:ext cx="6871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弧区色散位置有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4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个水平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collimator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 Light" panose="020F03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505E7D50-A6F4-4F35-9C51-F4A8614976C0}"/>
              </a:ext>
            </a:extLst>
          </p:cNvPr>
          <p:cNvSpPr txBox="1"/>
          <p:nvPr/>
        </p:nvSpPr>
        <p:spPr>
          <a:xfrm>
            <a:off x="344329" y="3558675"/>
            <a:ext cx="6871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直线节有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4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个垂直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collimator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 Light" panose="020F03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8" name="灯片编号占位符 3">
            <a:extLst>
              <a:ext uri="{FF2B5EF4-FFF2-40B4-BE49-F238E27FC236}">
                <a16:creationId xmlns:a16="http://schemas.microsoft.com/office/drawing/2014/main" id="{BDF8D50C-FD40-4AE6-A05B-737A06746DE4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776CDCE-69F1-46E1-8B9C-319C96043F49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等线" panose="020F0502020204030204"/>
                <a:ea typeface="等线" panose="02010600030101010101" pitchFamily="2" charset="-122"/>
              </a:rPr>
              <a:pPr>
                <a:defRPr/>
              </a:pPr>
              <a:t>9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966486B9-2548-48F1-9B2C-A664ECA589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2619" y="1056656"/>
            <a:ext cx="5265052" cy="2738908"/>
          </a:xfrm>
          <a:prstGeom prst="rect">
            <a:avLst/>
          </a:prstGeom>
        </p:spPr>
      </p:pic>
      <p:sp>
        <p:nvSpPr>
          <p:cNvPr id="29" name="文本框 28">
            <a:extLst>
              <a:ext uri="{FF2B5EF4-FFF2-40B4-BE49-F238E27FC236}">
                <a16:creationId xmlns:a16="http://schemas.microsoft.com/office/drawing/2014/main" id="{A14A1D05-EB4E-4050-9FC0-40A066A5685D}"/>
              </a:ext>
            </a:extLst>
          </p:cNvPr>
          <p:cNvSpPr txBox="1"/>
          <p:nvPr/>
        </p:nvSpPr>
        <p:spPr>
          <a:xfrm>
            <a:off x="5696918" y="3330514"/>
            <a:ext cx="1152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高频区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AD89DB80-2F9F-4508-AB94-C6FE799D06FE}"/>
              </a:ext>
            </a:extLst>
          </p:cNvPr>
          <p:cNvSpPr txBox="1"/>
          <p:nvPr/>
        </p:nvSpPr>
        <p:spPr>
          <a:xfrm>
            <a:off x="11462635" y="3330514"/>
            <a:ext cx="1152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高频区</a:t>
            </a:r>
          </a:p>
        </p:txBody>
      </p:sp>
    </p:spTree>
    <p:extLst>
      <p:ext uri="{BB962C8B-B14F-4D97-AF65-F5344CB8AC3E}">
        <p14:creationId xmlns:p14="http://schemas.microsoft.com/office/powerpoint/2010/main" val="547426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57601</TotalTime>
  <Words>1663</Words>
  <Application>Microsoft Office PowerPoint</Application>
  <PresentationFormat>宽屏</PresentationFormat>
  <Paragraphs>329</Paragraphs>
  <Slides>22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7" baseType="lpstr">
      <vt:lpstr>inherit</vt:lpstr>
      <vt:lpstr>KaTeX_Main</vt:lpstr>
      <vt:lpstr>KaTeX_Math</vt:lpstr>
      <vt:lpstr>PingFang SC</vt:lpstr>
      <vt:lpstr>等线</vt:lpstr>
      <vt:lpstr>等线 Light</vt:lpstr>
      <vt:lpstr>微软雅黑</vt:lpstr>
      <vt:lpstr>Arial</vt:lpstr>
      <vt:lpstr>Arial Black</vt:lpstr>
      <vt:lpstr>Calibri</vt:lpstr>
      <vt:lpstr>Courier New</vt:lpstr>
      <vt:lpstr>Symbol</vt:lpstr>
      <vt:lpstr>Times New Roman</vt:lpstr>
      <vt:lpstr>Wingdings</vt:lpstr>
      <vt:lpstr>Office 主题</vt:lpstr>
      <vt:lpstr>PowerPoint 演示文稿</vt:lpstr>
      <vt:lpstr>Content</vt:lpstr>
      <vt:lpstr>1. 引言</vt:lpstr>
      <vt:lpstr>1. 引言</vt:lpstr>
      <vt:lpstr>1. 引言</vt:lpstr>
      <vt:lpstr>1. 引言</vt:lpstr>
      <vt:lpstr>1. 引言</vt:lpstr>
      <vt:lpstr>2. CEPC collimator系统介绍</vt:lpstr>
      <vt:lpstr>2. CEPC collimator系统介绍：机器保护collimator</vt:lpstr>
      <vt:lpstr>2. CEPC collimator系统介绍：BG collimator</vt:lpstr>
      <vt:lpstr>2. CEPC collimator系统介绍：全环所有collimator</vt:lpstr>
      <vt:lpstr>3. 磁铁及RF掉电情况下的丢束模拟</vt:lpstr>
      <vt:lpstr>3. 磁铁及RF掉电情况下的丢束模拟：模拟设置</vt:lpstr>
      <vt:lpstr>3. 磁铁及RF掉电情况下的丢束模拟：RF保护-Z</vt:lpstr>
      <vt:lpstr>3. 磁铁及RF掉电情况下的丢束模拟：RF保护-Higgs</vt:lpstr>
      <vt:lpstr>3. 磁铁及RF掉电情况下的丢束模拟：Dipole掉电-Z</vt:lpstr>
      <vt:lpstr>3. 磁铁及RF掉电情况下的丢束模拟：Q掉电-Z</vt:lpstr>
      <vt:lpstr>3. 磁铁及RF掉电情况下的丢束模拟：SCQ掉电-Z</vt:lpstr>
      <vt:lpstr>4. SAD-Fluka联合模拟</vt:lpstr>
      <vt:lpstr>4. SAD-Fluka 联合模拟</vt:lpstr>
      <vt:lpstr>5. 结论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vivi</dc:creator>
  <cp:lastModifiedBy>hasee</cp:lastModifiedBy>
  <cp:revision>2763</cp:revision>
  <cp:lastPrinted>2025-05-22T08:43:04Z</cp:lastPrinted>
  <dcterms:created xsi:type="dcterms:W3CDTF">2012-09-04T11:33:36Z</dcterms:created>
  <dcterms:modified xsi:type="dcterms:W3CDTF">2025-07-18T05:58:10Z</dcterms:modified>
</cp:coreProperties>
</file>