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1"/>
  </p:notesMasterIdLst>
  <p:handoutMasterIdLst>
    <p:handoutMasterId r:id="rId52"/>
  </p:handoutMasterIdLst>
  <p:sldIdLst>
    <p:sldId id="953" r:id="rId2"/>
    <p:sldId id="907" r:id="rId3"/>
    <p:sldId id="1638" r:id="rId4"/>
    <p:sldId id="1660" r:id="rId5"/>
    <p:sldId id="1659" r:id="rId6"/>
    <p:sldId id="1642" r:id="rId7"/>
    <p:sldId id="1661" r:id="rId8"/>
    <p:sldId id="1675" r:id="rId9"/>
    <p:sldId id="1641" r:id="rId10"/>
    <p:sldId id="1662" r:id="rId11"/>
    <p:sldId id="1663" r:id="rId12"/>
    <p:sldId id="1664" r:id="rId13"/>
    <p:sldId id="1665" r:id="rId14"/>
    <p:sldId id="1666" r:id="rId15"/>
    <p:sldId id="1624" r:id="rId16"/>
    <p:sldId id="1668" r:id="rId17"/>
    <p:sldId id="1648" r:id="rId18"/>
    <p:sldId id="1651" r:id="rId19"/>
    <p:sldId id="1649" r:id="rId20"/>
    <p:sldId id="1676" r:id="rId21"/>
    <p:sldId id="1652" r:id="rId22"/>
    <p:sldId id="1653" r:id="rId23"/>
    <p:sldId id="1654" r:id="rId24"/>
    <p:sldId id="1656" r:id="rId25"/>
    <p:sldId id="1655" r:id="rId26"/>
    <p:sldId id="1657" r:id="rId27"/>
    <p:sldId id="1658" r:id="rId28"/>
    <p:sldId id="1669" r:id="rId29"/>
    <p:sldId id="1670" r:id="rId30"/>
    <p:sldId id="1673" r:id="rId31"/>
    <p:sldId id="1671" r:id="rId32"/>
    <p:sldId id="1674" r:id="rId33"/>
    <p:sldId id="1672" r:id="rId34"/>
    <p:sldId id="1127" r:id="rId35"/>
    <p:sldId id="1136" r:id="rId36"/>
    <p:sldId id="1138" r:id="rId37"/>
    <p:sldId id="1589" r:id="rId38"/>
    <p:sldId id="954" r:id="rId39"/>
    <p:sldId id="1591" r:id="rId40"/>
    <p:sldId id="1131" r:id="rId41"/>
    <p:sldId id="1140" r:id="rId42"/>
    <p:sldId id="1583" r:id="rId43"/>
    <p:sldId id="1598" r:id="rId44"/>
    <p:sldId id="1597" r:id="rId45"/>
    <p:sldId id="971" r:id="rId46"/>
    <p:sldId id="1596" r:id="rId47"/>
    <p:sldId id="1118" r:id="rId48"/>
    <p:sldId id="1637" r:id="rId49"/>
    <p:sldId id="1594" r:id="rId50"/>
  </p:sldIdLst>
  <p:sldSz cx="12192000" cy="6858000"/>
  <p:notesSz cx="9872663"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沙 鹏" initials="沙" lastIdx="1" clrIdx="0">
    <p:extLst>
      <p:ext uri="{19B8F6BF-5375-455C-9EA6-DF929625EA0E}">
        <p15:presenceInfo xmlns:p15="http://schemas.microsoft.com/office/powerpoint/2012/main" userId="b8608ec0e979a9e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0C0"/>
    <a:srgbClr val="008400"/>
    <a:srgbClr val="005800"/>
    <a:srgbClr val="003399"/>
    <a:srgbClr val="FFFFFF"/>
    <a:srgbClr val="0000FF"/>
    <a:srgbClr val="E6E6E6"/>
    <a:srgbClr val="4D8357"/>
    <a:srgbClr val="FDCC6D"/>
    <a:srgbClr val="00A2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中度样式 1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33" autoAdjust="0"/>
    <p:restoredTop sz="96224" autoAdjust="0"/>
  </p:normalViewPr>
  <p:slideViewPr>
    <p:cSldViewPr>
      <p:cViewPr varScale="1">
        <p:scale>
          <a:sx n="102" d="100"/>
          <a:sy n="102" d="100"/>
        </p:scale>
        <p:origin x="150" y="282"/>
      </p:cViewPr>
      <p:guideLst>
        <p:guide orient="horz" pos="2160"/>
        <p:guide pos="3840"/>
      </p:guideLst>
    </p:cSldViewPr>
  </p:slideViewPr>
  <p:notesTextViewPr>
    <p:cViewPr>
      <p:scale>
        <a:sx n="3" d="2"/>
        <a:sy n="3" d="2"/>
      </p:scale>
      <p:origin x="0" y="0"/>
    </p:cViewPr>
  </p:notesTextViewPr>
  <p:sorterViewPr>
    <p:cViewPr>
      <p:scale>
        <a:sx n="90" d="100"/>
        <a:sy n="90" d="100"/>
      </p:scale>
      <p:origin x="0" y="9182"/>
    </p:cViewPr>
  </p:sorterViewPr>
  <p:notesViewPr>
    <p:cSldViewPr>
      <p:cViewPr varScale="1">
        <p:scale>
          <a:sx n="53" d="100"/>
          <a:sy n="53" d="100"/>
        </p:scale>
        <p:origin x="331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E:\CEPC\&#20250;&#35758;&#36164;&#26009;\CEPC%20DAY\20250718-&#20316;&#25253;&#21578;\physics%20design%20progres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ltLang="zh-CN" sz="2000" dirty="0"/>
              <a:t>Physics</a:t>
            </a:r>
            <a:r>
              <a:rPr lang="en-US" altLang="zh-CN" sz="2000" baseline="0" dirty="0"/>
              <a:t> design progress</a:t>
            </a:r>
            <a:endParaRPr lang="zh-CN" altLang="en-US" sz="2000"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May</c:v>
                </c:pt>
              </c:strCache>
            </c:strRef>
          </c:tx>
          <c:spPr>
            <a:solidFill>
              <a:schemeClr val="accent1"/>
            </a:solidFill>
            <a:ln>
              <a:noFill/>
            </a:ln>
            <a:effectLst/>
          </c:spPr>
          <c:invertIfNegative val="0"/>
          <c:cat>
            <c:strRef>
              <c:f>Sheet1!$A$2:$A$7</c:f>
              <c:strCache>
                <c:ptCount val="6"/>
                <c:pt idx="0">
                  <c:v>collider</c:v>
                </c:pt>
                <c:pt idx="1">
                  <c:v>Booster</c:v>
                </c:pt>
                <c:pt idx="2">
                  <c:v>linac</c:v>
                </c:pt>
                <c:pt idx="3">
                  <c:v>DR</c:v>
                </c:pt>
                <c:pt idx="4">
                  <c:v>TL</c:v>
                </c:pt>
                <c:pt idx="5">
                  <c:v>INJ &amp; EXT</c:v>
                </c:pt>
              </c:strCache>
            </c:strRef>
          </c:cat>
          <c:val>
            <c:numRef>
              <c:f>Sheet1!$B$2:$B$7</c:f>
              <c:numCache>
                <c:formatCode>General</c:formatCode>
                <c:ptCount val="6"/>
                <c:pt idx="0">
                  <c:v>12</c:v>
                </c:pt>
                <c:pt idx="1">
                  <c:v>16</c:v>
                </c:pt>
                <c:pt idx="2">
                  <c:v>14</c:v>
                </c:pt>
                <c:pt idx="3">
                  <c:v>1</c:v>
                </c:pt>
                <c:pt idx="4">
                  <c:v>0</c:v>
                </c:pt>
                <c:pt idx="5">
                  <c:v>0</c:v>
                </c:pt>
              </c:numCache>
            </c:numRef>
          </c:val>
          <c:extLst>
            <c:ext xmlns:c16="http://schemas.microsoft.com/office/drawing/2014/chart" uri="{C3380CC4-5D6E-409C-BE32-E72D297353CC}">
              <c16:uniqueId val="{00000000-187D-4DF4-8BC1-7D9241F99174}"/>
            </c:ext>
          </c:extLst>
        </c:ser>
        <c:ser>
          <c:idx val="1"/>
          <c:order val="1"/>
          <c:tx>
            <c:strRef>
              <c:f>Sheet1!$C$1</c:f>
              <c:strCache>
                <c:ptCount val="1"/>
                <c:pt idx="0">
                  <c:v>July</c:v>
                </c:pt>
              </c:strCache>
            </c:strRef>
          </c:tx>
          <c:spPr>
            <a:solidFill>
              <a:schemeClr val="accent2"/>
            </a:solidFill>
            <a:ln>
              <a:noFill/>
            </a:ln>
            <a:effectLst/>
          </c:spPr>
          <c:invertIfNegative val="0"/>
          <c:cat>
            <c:strRef>
              <c:f>Sheet1!$A$2:$A$7</c:f>
              <c:strCache>
                <c:ptCount val="6"/>
                <c:pt idx="0">
                  <c:v>collider</c:v>
                </c:pt>
                <c:pt idx="1">
                  <c:v>Booster</c:v>
                </c:pt>
                <c:pt idx="2">
                  <c:v>linac</c:v>
                </c:pt>
                <c:pt idx="3">
                  <c:v>DR</c:v>
                </c:pt>
                <c:pt idx="4">
                  <c:v>TL</c:v>
                </c:pt>
                <c:pt idx="5">
                  <c:v>INJ &amp; EXT</c:v>
                </c:pt>
              </c:strCache>
            </c:strRef>
          </c:cat>
          <c:val>
            <c:numRef>
              <c:f>Sheet1!$C$2:$C$7</c:f>
              <c:numCache>
                <c:formatCode>General</c:formatCode>
                <c:ptCount val="6"/>
                <c:pt idx="0">
                  <c:v>18</c:v>
                </c:pt>
                <c:pt idx="1">
                  <c:v>23</c:v>
                </c:pt>
                <c:pt idx="2">
                  <c:v>34</c:v>
                </c:pt>
                <c:pt idx="3">
                  <c:v>2</c:v>
                </c:pt>
                <c:pt idx="4">
                  <c:v>14</c:v>
                </c:pt>
                <c:pt idx="5">
                  <c:v>10</c:v>
                </c:pt>
              </c:numCache>
            </c:numRef>
          </c:val>
          <c:extLst>
            <c:ext xmlns:c16="http://schemas.microsoft.com/office/drawing/2014/chart" uri="{C3380CC4-5D6E-409C-BE32-E72D297353CC}">
              <c16:uniqueId val="{00000001-187D-4DF4-8BC1-7D9241F99174}"/>
            </c:ext>
          </c:extLst>
        </c:ser>
        <c:dLbls>
          <c:showLegendKey val="0"/>
          <c:showVal val="0"/>
          <c:showCatName val="0"/>
          <c:showSerName val="0"/>
          <c:showPercent val="0"/>
          <c:showBubbleSize val="0"/>
        </c:dLbls>
        <c:gapWidth val="219"/>
        <c:overlap val="-27"/>
        <c:axId val="1675936207"/>
        <c:axId val="1585341135"/>
      </c:barChart>
      <c:catAx>
        <c:axId val="16759362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85341135"/>
        <c:crosses val="autoZero"/>
        <c:auto val="1"/>
        <c:lblAlgn val="ctr"/>
        <c:lblOffset val="100"/>
        <c:noMultiLvlLbl val="0"/>
      </c:catAx>
      <c:valAx>
        <c:axId val="158534113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6759362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7786" cy="340570"/>
          </a:xfrm>
          <a:prstGeom prst="rect">
            <a:avLst/>
          </a:prstGeom>
        </p:spPr>
        <p:txBody>
          <a:bodyPr vert="horz" lIns="87910" tIns="43955" rIns="87910" bIns="43955" rtlCol="0"/>
          <a:lstStyle>
            <a:lvl1pPr algn="l">
              <a:defRPr sz="1200"/>
            </a:lvl1pPr>
          </a:lstStyle>
          <a:p>
            <a:endParaRPr lang="zh-CN" altLang="en-US"/>
          </a:p>
        </p:txBody>
      </p:sp>
      <p:sp>
        <p:nvSpPr>
          <p:cNvPr id="3" name="Date Placeholder 2"/>
          <p:cNvSpPr>
            <a:spLocks noGrp="1"/>
          </p:cNvSpPr>
          <p:nvPr>
            <p:ph type="dt" sz="quarter" idx="1"/>
          </p:nvPr>
        </p:nvSpPr>
        <p:spPr>
          <a:xfrm>
            <a:off x="5592671" y="0"/>
            <a:ext cx="4277786" cy="340570"/>
          </a:xfrm>
          <a:prstGeom prst="rect">
            <a:avLst/>
          </a:prstGeom>
        </p:spPr>
        <p:txBody>
          <a:bodyPr vert="horz" lIns="87910" tIns="43955" rIns="87910" bIns="43955" rtlCol="0"/>
          <a:lstStyle>
            <a:lvl1pPr algn="r">
              <a:defRPr sz="1200"/>
            </a:lvl1pPr>
          </a:lstStyle>
          <a:p>
            <a:fld id="{7F9E6D00-2C1C-47F1-8495-043F093F9ED6}" type="datetimeFigureOut">
              <a:rPr lang="zh-CN" altLang="en-US" smtClean="0"/>
              <a:t>2025/7/18</a:t>
            </a:fld>
            <a:endParaRPr lang="zh-CN" altLang="en-US"/>
          </a:p>
        </p:txBody>
      </p:sp>
      <p:sp>
        <p:nvSpPr>
          <p:cNvPr id="4" name="Footer Placeholder 3"/>
          <p:cNvSpPr>
            <a:spLocks noGrp="1"/>
          </p:cNvSpPr>
          <p:nvPr>
            <p:ph type="ftr" sz="quarter" idx="2"/>
          </p:nvPr>
        </p:nvSpPr>
        <p:spPr>
          <a:xfrm>
            <a:off x="1" y="6457105"/>
            <a:ext cx="4277786" cy="340570"/>
          </a:xfrm>
          <a:prstGeom prst="rect">
            <a:avLst/>
          </a:prstGeom>
        </p:spPr>
        <p:txBody>
          <a:bodyPr vert="horz" lIns="87910" tIns="43955" rIns="87910" bIns="43955" rtlCol="0" anchor="b"/>
          <a:lstStyle>
            <a:lvl1pPr algn="l">
              <a:defRPr sz="1200"/>
            </a:lvl1pPr>
          </a:lstStyle>
          <a:p>
            <a:endParaRPr lang="zh-CN" altLang="en-US"/>
          </a:p>
        </p:txBody>
      </p:sp>
      <p:sp>
        <p:nvSpPr>
          <p:cNvPr id="5" name="Slide Number Placeholder 4"/>
          <p:cNvSpPr>
            <a:spLocks noGrp="1"/>
          </p:cNvSpPr>
          <p:nvPr>
            <p:ph type="sldNum" sz="quarter" idx="3"/>
          </p:nvPr>
        </p:nvSpPr>
        <p:spPr>
          <a:xfrm>
            <a:off x="5592671" y="6457105"/>
            <a:ext cx="4277786" cy="340570"/>
          </a:xfrm>
          <a:prstGeom prst="rect">
            <a:avLst/>
          </a:prstGeom>
        </p:spPr>
        <p:txBody>
          <a:bodyPr vert="horz" lIns="87910" tIns="43955" rIns="87910" bIns="43955" rtlCol="0" anchor="b"/>
          <a:lstStyle>
            <a:lvl1pPr algn="r">
              <a:defRPr sz="1200"/>
            </a:lvl1pPr>
          </a:lstStyle>
          <a:p>
            <a:fld id="{EB5A05AE-EECD-457A-A033-312F4EB81B8B}" type="slidenum">
              <a:rPr lang="zh-CN" altLang="en-US" smtClean="0"/>
              <a:t>‹#›</a:t>
            </a:fld>
            <a:endParaRPr lang="zh-CN" altLang="en-US"/>
          </a:p>
        </p:txBody>
      </p:sp>
    </p:spTree>
    <p:extLst>
      <p:ext uri="{BB962C8B-B14F-4D97-AF65-F5344CB8AC3E}">
        <p14:creationId xmlns:p14="http://schemas.microsoft.com/office/powerpoint/2010/main" val="1638617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4278154" cy="339884"/>
          </a:xfrm>
          <a:prstGeom prst="rect">
            <a:avLst/>
          </a:prstGeom>
        </p:spPr>
        <p:txBody>
          <a:bodyPr vert="horz" lIns="95251" tIns="47626" rIns="95251" bIns="47626" rtlCol="0"/>
          <a:lstStyle>
            <a:lvl1pPr algn="l">
              <a:defRPr sz="1200"/>
            </a:lvl1pPr>
          </a:lstStyle>
          <a:p>
            <a:endParaRPr lang="zh-CN" altLang="en-US"/>
          </a:p>
        </p:txBody>
      </p:sp>
      <p:sp>
        <p:nvSpPr>
          <p:cNvPr id="3" name="日期占位符 2"/>
          <p:cNvSpPr>
            <a:spLocks noGrp="1"/>
          </p:cNvSpPr>
          <p:nvPr>
            <p:ph type="dt" idx="1"/>
          </p:nvPr>
        </p:nvSpPr>
        <p:spPr>
          <a:xfrm>
            <a:off x="5592225" y="1"/>
            <a:ext cx="4278154" cy="339884"/>
          </a:xfrm>
          <a:prstGeom prst="rect">
            <a:avLst/>
          </a:prstGeom>
        </p:spPr>
        <p:txBody>
          <a:bodyPr vert="horz" lIns="95251" tIns="47626" rIns="95251" bIns="47626" rtlCol="0"/>
          <a:lstStyle>
            <a:lvl1pPr algn="r">
              <a:defRPr sz="1200"/>
            </a:lvl1pPr>
          </a:lstStyle>
          <a:p>
            <a:fld id="{A3E0D183-6031-4C32-B44B-14746A336CF0}" type="datetimeFigureOut">
              <a:rPr lang="zh-CN" altLang="en-US" smtClean="0"/>
              <a:pPr/>
              <a:t>2025/7/18</a:t>
            </a:fld>
            <a:endParaRPr lang="zh-CN" altLang="en-US"/>
          </a:p>
        </p:txBody>
      </p:sp>
      <p:sp>
        <p:nvSpPr>
          <p:cNvPr id="4" name="幻灯片图像占位符 3"/>
          <p:cNvSpPr>
            <a:spLocks noGrp="1" noRot="1" noChangeAspect="1"/>
          </p:cNvSpPr>
          <p:nvPr>
            <p:ph type="sldImg" idx="2"/>
          </p:nvPr>
        </p:nvSpPr>
        <p:spPr>
          <a:xfrm>
            <a:off x="2671763" y="511175"/>
            <a:ext cx="4529137" cy="2547938"/>
          </a:xfrm>
          <a:prstGeom prst="rect">
            <a:avLst/>
          </a:prstGeom>
          <a:noFill/>
          <a:ln w="12700">
            <a:solidFill>
              <a:prstClr val="black"/>
            </a:solidFill>
          </a:ln>
        </p:spPr>
        <p:txBody>
          <a:bodyPr vert="horz" lIns="95251" tIns="47626" rIns="95251" bIns="47626" rtlCol="0" anchor="ctr"/>
          <a:lstStyle/>
          <a:p>
            <a:endParaRPr lang="zh-CN" altLang="en-US"/>
          </a:p>
        </p:txBody>
      </p:sp>
      <p:sp>
        <p:nvSpPr>
          <p:cNvPr id="5" name="备注占位符 4"/>
          <p:cNvSpPr>
            <a:spLocks noGrp="1"/>
          </p:cNvSpPr>
          <p:nvPr>
            <p:ph type="body" sz="quarter" idx="3"/>
          </p:nvPr>
        </p:nvSpPr>
        <p:spPr>
          <a:xfrm>
            <a:off x="987267" y="3228896"/>
            <a:ext cx="7898130" cy="3058953"/>
          </a:xfrm>
          <a:prstGeom prst="rect">
            <a:avLst/>
          </a:prstGeom>
        </p:spPr>
        <p:txBody>
          <a:bodyPr vert="horz" lIns="95251" tIns="47626" rIns="95251" bIns="47626"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6456612"/>
            <a:ext cx="4278154" cy="339884"/>
          </a:xfrm>
          <a:prstGeom prst="rect">
            <a:avLst/>
          </a:prstGeom>
        </p:spPr>
        <p:txBody>
          <a:bodyPr vert="horz" lIns="95251" tIns="47626" rIns="95251" bIns="47626"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592225" y="6456612"/>
            <a:ext cx="4278154" cy="339884"/>
          </a:xfrm>
          <a:prstGeom prst="rect">
            <a:avLst/>
          </a:prstGeom>
        </p:spPr>
        <p:txBody>
          <a:bodyPr vert="horz" lIns="95251" tIns="47626" rIns="95251" bIns="47626" rtlCol="0" anchor="b"/>
          <a:lstStyle>
            <a:lvl1pPr algn="r">
              <a:defRPr sz="1200"/>
            </a:lvl1pPr>
          </a:lstStyle>
          <a:p>
            <a:fld id="{03A1DF17-A28C-4D46-829F-D8D110C09314}" type="slidenum">
              <a:rPr lang="zh-CN" altLang="en-US" smtClean="0"/>
              <a:pPr/>
              <a:t>‹#›</a:t>
            </a:fld>
            <a:endParaRPr lang="zh-CN" altLang="en-US"/>
          </a:p>
        </p:txBody>
      </p:sp>
    </p:spTree>
    <p:extLst>
      <p:ext uri="{BB962C8B-B14F-4D97-AF65-F5344CB8AC3E}">
        <p14:creationId xmlns:p14="http://schemas.microsoft.com/office/powerpoint/2010/main" val="2919462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3A1DF17-A28C-4D46-829F-D8D110C09314}" type="slidenum">
              <a:rPr lang="zh-CN" altLang="en-US" smtClean="0"/>
              <a:pPr/>
              <a:t>2</a:t>
            </a:fld>
            <a:endParaRPr lang="zh-CN" altLang="en-US"/>
          </a:p>
        </p:txBody>
      </p:sp>
    </p:spTree>
    <p:extLst>
      <p:ext uri="{BB962C8B-B14F-4D97-AF65-F5344CB8AC3E}">
        <p14:creationId xmlns:p14="http://schemas.microsoft.com/office/powerpoint/2010/main" val="250138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a:t>表述修改，更准确</a:t>
            </a:r>
            <a:endParaRPr lang="en-US"/>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40</a:t>
            </a:fld>
            <a:endParaRPr lang="zh-CN" altLang="en-US"/>
          </a:p>
        </p:txBody>
      </p:sp>
    </p:spTree>
    <p:extLst>
      <p:ext uri="{BB962C8B-B14F-4D97-AF65-F5344CB8AC3E}">
        <p14:creationId xmlns:p14="http://schemas.microsoft.com/office/powerpoint/2010/main" val="3110028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03A1DF17-A28C-4D46-829F-D8D110C09314}" type="slidenum">
              <a:rPr lang="zh-CN" altLang="en-US" smtClean="0"/>
              <a:pPr/>
              <a:t>42</a:t>
            </a:fld>
            <a:endParaRPr lang="zh-CN" altLang="en-US"/>
          </a:p>
        </p:txBody>
      </p:sp>
    </p:spTree>
    <p:extLst>
      <p:ext uri="{BB962C8B-B14F-4D97-AF65-F5344CB8AC3E}">
        <p14:creationId xmlns:p14="http://schemas.microsoft.com/office/powerpoint/2010/main" val="15203221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21308" y="1718148"/>
            <a:ext cx="10363200" cy="1470025"/>
          </a:xfrm>
        </p:spPr>
        <p:txBody>
          <a:bodyPr>
            <a:noAutofit/>
          </a:bodyPr>
          <a:lstStyle>
            <a:lvl1pPr>
              <a:defRPr lang="zh-CN" altLang="en-US" sz="6600" b="1" kern="1200" dirty="0">
                <a:solidFill>
                  <a:srgbClr val="3366FF"/>
                </a:solidFill>
                <a:effectLst>
                  <a:outerShdw blurRad="38100" dist="38100" dir="2700000" algn="tl">
                    <a:srgbClr val="000000">
                      <a:alpha val="43137"/>
                    </a:srgbClr>
                  </a:outerShdw>
                  <a:reflection blurRad="25400" stA="30000" endPos="30000" dist="50800" dir="5400000" sy="-100000" algn="bl" rotWithShape="0"/>
                </a:effectLst>
                <a:latin typeface="微软雅黑" pitchFamily="34" charset="-122"/>
                <a:ea typeface="微软雅黑" pitchFamily="34" charset="-122"/>
                <a:cs typeface="+mn-cs"/>
              </a:defRPr>
            </a:lvl1pPr>
          </a:lstStyle>
          <a:p>
            <a:r>
              <a:rPr lang="zh-CN" altLang="en-US" dirty="0"/>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EEB30B2B-8DAF-4635-9F01-0B9C458933E3}" type="datetime1">
              <a:rPr lang="zh-CN" altLang="en-US" smtClean="0"/>
              <a:t>2025/7/18</a:t>
            </a:fld>
            <a:endParaRPr lang="zh-CN" altLang="en-US"/>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8" name="矩形 7"/>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9" name="矩形 8"/>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0" name="矩形 9"/>
          <p:cNvSpPr/>
          <p:nvPr userDrawn="1"/>
        </p:nvSpPr>
        <p:spPr>
          <a:xfrm>
            <a:off x="-1" y="0"/>
            <a:ext cx="12192000" cy="216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1" name="矩形 10"/>
          <p:cNvSpPr/>
          <p:nvPr userDrawn="1"/>
        </p:nvSpPr>
        <p:spPr>
          <a:xfrm>
            <a:off x="9239272" y="-2"/>
            <a:ext cx="2952728" cy="216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5" name="页脚占位符 4"/>
          <p:cNvSpPr>
            <a:spLocks noGrp="1"/>
          </p:cNvSpPr>
          <p:nvPr>
            <p:ph type="ftr" sz="quarter" idx="11"/>
          </p:nvPr>
        </p:nvSpPr>
        <p:spPr>
          <a:xfrm>
            <a:off x="3733552" y="6356351"/>
            <a:ext cx="4738712" cy="365125"/>
          </a:xfrm>
        </p:spPr>
        <p:txBody>
          <a:bodyPr/>
          <a:lstStyle>
            <a:lvl1pPr>
              <a:defRPr>
                <a:solidFill>
                  <a:schemeClr val="tx1"/>
                </a:solidFill>
              </a:defRPr>
            </a:lvl1pPr>
          </a:lstStyle>
          <a:p>
            <a:r>
              <a:rPr lang="en-US" altLang="zh-CN"/>
              <a:t>CEPC Accelerator TDR International Review</a:t>
            </a:r>
            <a:endParaRPr lang="zh-CN" altLang="en-US" dirty="0"/>
          </a:p>
        </p:txBody>
      </p:sp>
    </p:spTree>
    <p:extLst>
      <p:ext uri="{BB962C8B-B14F-4D97-AF65-F5344CB8AC3E}">
        <p14:creationId xmlns:p14="http://schemas.microsoft.com/office/powerpoint/2010/main" val="1791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09600" y="1285861"/>
            <a:ext cx="10972800" cy="4840303"/>
          </a:xfrm>
        </p:spPr>
        <p:txBody>
          <a:bodyPr/>
          <a:lstStyle>
            <a:lvl1pPr>
              <a:lnSpc>
                <a:spcPct val="110000"/>
              </a:lnSpc>
              <a:spcBef>
                <a:spcPts val="0"/>
              </a:spcBef>
              <a:spcAft>
                <a:spcPts val="1000"/>
              </a:spcAft>
              <a:buClr>
                <a:srgbClr val="FFC000"/>
              </a:buClr>
              <a:buSzPct val="80000"/>
              <a:buFont typeface="Wingdings" pitchFamily="2" charset="2"/>
              <a:buChar char="n"/>
              <a:defRPr sz="2400" b="0" baseline="0">
                <a:latin typeface="Arial" panose="020B0604020202020204" pitchFamily="34" charset="0"/>
                <a:ea typeface="微软雅黑" pitchFamily="34" charset="-122"/>
              </a:defRPr>
            </a:lvl1pPr>
            <a:lvl2pPr>
              <a:defRPr sz="2000" baseline="0">
                <a:latin typeface="Arial" panose="020B0604020202020204" pitchFamily="34" charset="0"/>
                <a:ea typeface="微软雅黑" pitchFamily="34" charset="-122"/>
              </a:defRPr>
            </a:lvl2pPr>
            <a:lvl3pPr>
              <a:defRPr sz="1800" baseline="0"/>
            </a:lvl3pPr>
            <a:lvl4pPr>
              <a:defRPr baseline="0"/>
            </a:lvl4pPr>
            <a:lvl5pPr>
              <a:defRPr baseline="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ACAB315D-5845-4E10-96EE-900B6420E4E9}" type="datetime1">
              <a:rPr lang="zh-CN" altLang="en-US" smtClean="0"/>
              <a:t>2025/7/18</a:t>
            </a:fld>
            <a:endParaRPr lang="zh-CN" altLang="en-US"/>
          </a:p>
        </p:txBody>
      </p:sp>
      <p:sp>
        <p:nvSpPr>
          <p:cNvPr id="2" name="标题 1"/>
          <p:cNvSpPr>
            <a:spLocks noGrp="1"/>
          </p:cNvSpPr>
          <p:nvPr>
            <p:ph type="title"/>
          </p:nvPr>
        </p:nvSpPr>
        <p:spPr>
          <a:xfrm>
            <a:off x="666712" y="142852"/>
            <a:ext cx="10763325" cy="725470"/>
          </a:xfrm>
        </p:spPr>
        <p:txBody>
          <a:bodyPr>
            <a:normAutofit/>
          </a:bodyPr>
          <a:lstStyle>
            <a:lvl1pPr algn="l">
              <a:defRPr sz="3000" b="1" baseline="0">
                <a:solidFill>
                  <a:srgbClr val="FF0000"/>
                </a:solidFill>
                <a:effectLst>
                  <a:outerShdw blurRad="38100" dist="38100" dir="2700000" algn="tl">
                    <a:srgbClr val="000000">
                      <a:alpha val="43137"/>
                    </a:srgbClr>
                  </a:outerShdw>
                </a:effectLst>
                <a:latin typeface="Arial Black" pitchFamily="34" charset="0"/>
                <a:ea typeface="微软雅黑" pitchFamily="34" charset="-122"/>
              </a:defRPr>
            </a:lvl1pPr>
          </a:lstStyle>
          <a:p>
            <a:r>
              <a:rPr lang="zh-CN" altLang="en-US" dirty="0"/>
              <a:t>单击此处编辑母版标题样式</a:t>
            </a:r>
          </a:p>
        </p:txBody>
      </p:sp>
      <p:sp>
        <p:nvSpPr>
          <p:cNvPr id="15" name="矩形 14"/>
          <p:cNvSpPr/>
          <p:nvPr userDrawn="1"/>
        </p:nvSpPr>
        <p:spPr>
          <a:xfrm>
            <a:off x="0" y="6750024"/>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6" name="矩形 15"/>
          <p:cNvSpPr/>
          <p:nvPr userDrawn="1"/>
        </p:nvSpPr>
        <p:spPr>
          <a:xfrm>
            <a:off x="2476476" y="6750024"/>
            <a:ext cx="9715525" cy="108000"/>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8" name="矩形 17"/>
          <p:cNvSpPr/>
          <p:nvPr userDrawn="1"/>
        </p:nvSpPr>
        <p:spPr>
          <a:xfrm>
            <a:off x="-1" y="937526"/>
            <a:ext cx="12192000" cy="10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23" name="矩形 22"/>
          <p:cNvSpPr/>
          <p:nvPr userDrawn="1"/>
        </p:nvSpPr>
        <p:spPr>
          <a:xfrm>
            <a:off x="0" y="0"/>
            <a:ext cx="285709" cy="91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6" name="灯片编号占位符 5"/>
          <p:cNvSpPr>
            <a:spLocks noGrp="1"/>
          </p:cNvSpPr>
          <p:nvPr>
            <p:ph type="sldNum" sz="quarter" idx="12"/>
          </p:nvPr>
        </p:nvSpPr>
        <p:spPr/>
        <p:txBody>
          <a:bodyPr/>
          <a:lstStyle/>
          <a:p>
            <a:fld id="{F15E9139-A00B-4B2A-98A6-095DC08F1345}"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AE8D2C3-E4EE-4507-8B92-8AE7B7B616F4}" type="datetime1">
              <a:rPr lang="zh-CN" altLang="en-US" smtClean="0"/>
              <a:t>2025/7/18</a:t>
            </a:fld>
            <a:endParaRPr lang="zh-CN" altLang="en-US"/>
          </a:p>
        </p:txBody>
      </p:sp>
      <p:sp>
        <p:nvSpPr>
          <p:cNvPr id="4" name="灯片编号占位符 3"/>
          <p:cNvSpPr>
            <a:spLocks noGrp="1"/>
          </p:cNvSpPr>
          <p:nvPr>
            <p:ph type="sldNum" sz="quarter" idx="12"/>
          </p:nvPr>
        </p:nvSpPr>
        <p:spPr/>
        <p:txBody>
          <a:bodyPr/>
          <a:lstStyle/>
          <a:p>
            <a:fld id="{F15E9139-A00B-4B2A-98A6-095DC08F1345}" type="slidenum">
              <a:rPr lang="zh-CN" altLang="en-US" smtClean="0"/>
              <a:pPr/>
              <a:t>‹#›</a:t>
            </a:fld>
            <a:endParaRPr lang="zh-CN" altLang="en-US"/>
          </a:p>
        </p:txBody>
      </p:sp>
      <p:sp>
        <p:nvSpPr>
          <p:cNvPr id="6" name="页脚占位符 4"/>
          <p:cNvSpPr>
            <a:spLocks noGrp="1"/>
          </p:cNvSpPr>
          <p:nvPr>
            <p:ph type="ftr" sz="quarter" idx="11"/>
          </p:nvPr>
        </p:nvSpPr>
        <p:spPr>
          <a:xfrm>
            <a:off x="3586586" y="6386391"/>
            <a:ext cx="5040560" cy="354977"/>
          </a:xfrm>
        </p:spPr>
        <p:txBody>
          <a:bodyPr/>
          <a:lstStyle/>
          <a:p>
            <a:r>
              <a:rPr lang="en-US" altLang="zh-CN"/>
              <a:t>CEPC Accelerator TDR International Review</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zh-CN" altLang="en-US"/>
          </a:p>
        </p:txBody>
      </p:sp>
      <p:sp>
        <p:nvSpPr>
          <p:cNvPr id="4" name="Date Placeholder 3"/>
          <p:cNvSpPr>
            <a:spLocks noGrp="1"/>
          </p:cNvSpPr>
          <p:nvPr>
            <p:ph type="dt" sz="half" idx="10"/>
          </p:nvPr>
        </p:nvSpPr>
        <p:spPr/>
        <p:txBody>
          <a:bodyPr/>
          <a:lstStyle/>
          <a:p>
            <a:fld id="{62D92942-8651-4956-B7C0-A7B74FFC6096}" type="datetime1">
              <a:rPr lang="zh-CN" altLang="en-US" smtClean="0"/>
              <a:t>2025/7/18</a:t>
            </a:fld>
            <a:endParaRPr lang="zh-CN" altLang="en-US"/>
          </a:p>
        </p:txBody>
      </p:sp>
      <p:sp>
        <p:nvSpPr>
          <p:cNvPr id="5" name="Footer Placeholder 4"/>
          <p:cNvSpPr>
            <a:spLocks noGrp="1"/>
          </p:cNvSpPr>
          <p:nvPr>
            <p:ph type="ftr" sz="quarter" idx="11"/>
          </p:nvPr>
        </p:nvSpPr>
        <p:spPr/>
        <p:txBody>
          <a:bodyPr/>
          <a:lstStyle/>
          <a:p>
            <a:r>
              <a:rPr lang="en-US" altLang="zh-CN"/>
              <a:t>CEPC Accelerator TDR International Review</a:t>
            </a:r>
            <a:endParaRPr lang="zh-CN" altLang="en-US"/>
          </a:p>
        </p:txBody>
      </p:sp>
      <p:sp>
        <p:nvSpPr>
          <p:cNvPr id="6" name="Slide Number Placeholder 5"/>
          <p:cNvSpPr>
            <a:spLocks noGrp="1"/>
          </p:cNvSpPr>
          <p:nvPr>
            <p:ph type="sldNum" sz="quarter" idx="12"/>
          </p:nvPr>
        </p:nvSpPr>
        <p:spPr/>
        <p:txBody>
          <a:bodyPr/>
          <a:lstStyle/>
          <a:p>
            <a:fld id="{27F552FA-C358-4F70-9CE8-3E41459FCE36}" type="slidenum">
              <a:rPr lang="zh-CN" altLang="en-US" smtClean="0"/>
              <a:t>‹#›</a:t>
            </a:fld>
            <a:endParaRPr lang="zh-CN" altLang="en-US"/>
          </a:p>
        </p:txBody>
      </p:sp>
      <p:sp>
        <p:nvSpPr>
          <p:cNvPr id="7" name="Title 6"/>
          <p:cNvSpPr>
            <a:spLocks noGrp="1"/>
          </p:cNvSpPr>
          <p:nvPr>
            <p:ph type="title"/>
          </p:nvPr>
        </p:nvSpPr>
        <p:spPr/>
        <p:txBody>
          <a:bodyPr/>
          <a:lstStyle/>
          <a:p>
            <a:r>
              <a:rPr lang="en-US" altLang="zh-CN"/>
              <a:t>Click to edit Master title style</a:t>
            </a:r>
            <a:endParaRPr lang="zh-CN" altLang="en-US"/>
          </a:p>
        </p:txBody>
      </p:sp>
    </p:spTree>
    <p:extLst>
      <p:ext uri="{BB962C8B-B14F-4D97-AF65-F5344CB8AC3E}">
        <p14:creationId xmlns:p14="http://schemas.microsoft.com/office/powerpoint/2010/main" val="689675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CE2C9-0858-40D0-852F-2215466EB8FC}" type="datetime1">
              <a:rPr lang="zh-CN" altLang="en-US" smtClean="0"/>
              <a:t>2025/7/18</a:t>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a:t>CEPC Accelerator TDR International Review</a:t>
            </a:r>
            <a:endParaRPr lang="zh-CN" altLang="en-US" dirty="0"/>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5E9139-A00B-4B2A-98A6-095DC08F134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73" r:id="rId1"/>
    <p:sldLayoutId id="2147483650" r:id="rId2"/>
    <p:sldLayoutId id="2147483655" r:id="rId3"/>
    <p:sldLayoutId id="2147483674" r:id="rId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70.png"/><Relationship Id="rId2" Type="http://schemas.openxmlformats.org/officeDocument/2006/relationships/image" Target="../media/image160.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4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0.png"/><Relationship Id="rId7"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10.png"/></Relationships>
</file>

<file path=ppt/slides/_rels/slide4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png"/><Relationship Id="rId4" Type="http://schemas.openxmlformats.org/officeDocument/2006/relationships/image" Target="../media/image49.pn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3" descr="8d5d924e275b0c7f58feed124417600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35" y="0"/>
            <a:ext cx="12191365" cy="2118283"/>
          </a:xfrm>
          <a:prstGeom prst="rect">
            <a:avLst/>
          </a:prstGeom>
        </p:spPr>
      </p:pic>
      <p:sp>
        <p:nvSpPr>
          <p:cNvPr id="6" name="标题 3"/>
          <p:cNvSpPr txBox="1">
            <a:spLocks/>
          </p:cNvSpPr>
          <p:nvPr/>
        </p:nvSpPr>
        <p:spPr>
          <a:xfrm>
            <a:off x="623392" y="2480570"/>
            <a:ext cx="11161240" cy="1326319"/>
          </a:xfrm>
          <a:prstGeom prst="rect">
            <a:avLst/>
          </a:prstGeom>
        </p:spPr>
        <p:txBody>
          <a:bodyPr vert="horz" lIns="68580" tIns="34290" rIns="68580" bIns="34290" rtlCol="0" anchor="ctr">
            <a:noAutofit/>
          </a:bodyPr>
          <a:lstStyle>
            <a:lvl1pPr algn="ctr" defTabSz="914354" rtl="0" eaLnBrk="1" latinLnBrk="0" hangingPunct="1">
              <a:lnSpc>
                <a:spcPct val="90000"/>
              </a:lnSpc>
              <a:spcBef>
                <a:spcPct val="0"/>
              </a:spcBef>
              <a:buNone/>
              <a:defRPr sz="4000" b="1" kern="1200">
                <a:solidFill>
                  <a:schemeClr val="accent1"/>
                </a:solidFill>
                <a:latin typeface="+mj-lt"/>
                <a:ea typeface="+mj-ea"/>
                <a:cs typeface="+mj-cs"/>
              </a:defRPr>
            </a:lvl1pPr>
          </a:lstStyle>
          <a:p>
            <a:r>
              <a:rPr lang="en-US" altLang="zh-CN" sz="6000" dirty="0">
                <a:solidFill>
                  <a:srgbClr val="C00000"/>
                </a:solidFill>
              </a:rPr>
              <a:t>CEPC survey, naming system and MDI mechanics properties</a:t>
            </a:r>
            <a:endParaRPr lang="zh-CN" altLang="en-US" sz="6000" dirty="0">
              <a:solidFill>
                <a:srgbClr val="C00000"/>
              </a:solidFill>
            </a:endParaRPr>
          </a:p>
        </p:txBody>
      </p:sp>
      <p:sp>
        <p:nvSpPr>
          <p:cNvPr id="7" name="文本框 7">
            <a:extLst>
              <a:ext uri="{FF2B5EF4-FFF2-40B4-BE49-F238E27FC236}">
                <a16:creationId xmlns:a16="http://schemas.microsoft.com/office/drawing/2014/main" id="{785816F2-AEF2-4FFE-A0DA-84B4490709A4}"/>
              </a:ext>
            </a:extLst>
          </p:cNvPr>
          <p:cNvSpPr txBox="1"/>
          <p:nvPr/>
        </p:nvSpPr>
        <p:spPr>
          <a:xfrm>
            <a:off x="1091444" y="4249127"/>
            <a:ext cx="10225136" cy="1815882"/>
          </a:xfrm>
          <a:prstGeom prst="rect">
            <a:avLst/>
          </a:prstGeom>
          <a:noFill/>
        </p:spPr>
        <p:txBody>
          <a:bodyPr wrap="square" rtlCol="0">
            <a:spAutoFit/>
          </a:bodyPr>
          <a:lstStyle/>
          <a:p>
            <a:pPr algn="ctr"/>
            <a:r>
              <a:rPr lang="en-US" altLang="zh-CN" sz="2800" dirty="0" err="1">
                <a:latin typeface="Times New Roman" panose="02020603050405020304" pitchFamily="18" charset="0"/>
                <a:ea typeface="微软雅黑" panose="020B0503020204020204" pitchFamily="34" charset="-122"/>
              </a:rPr>
              <a:t>Haijing</a:t>
            </a:r>
            <a:r>
              <a:rPr lang="zh-CN" altLang="en-US" sz="2800" dirty="0">
                <a:latin typeface="Times New Roman" panose="02020603050405020304" pitchFamily="18" charset="0"/>
                <a:ea typeface="微软雅黑" panose="020B0503020204020204" pitchFamily="34" charset="-122"/>
              </a:rPr>
              <a:t> </a:t>
            </a:r>
            <a:r>
              <a:rPr lang="en-US" altLang="zh-CN" sz="2800" dirty="0">
                <a:latin typeface="Times New Roman" panose="02020603050405020304" pitchFamily="18" charset="0"/>
                <a:ea typeface="微软雅黑" panose="020B0503020204020204" pitchFamily="34" charset="-122"/>
              </a:rPr>
              <a:t>Wang</a:t>
            </a:r>
          </a:p>
          <a:p>
            <a:pPr algn="ctr"/>
            <a:r>
              <a:rPr lang="en-US" altLang="zh-CN" sz="2800" dirty="0">
                <a:latin typeface="Times New Roman" panose="02020603050405020304" pitchFamily="18" charset="0"/>
                <a:ea typeface="微软雅黑" panose="020B0503020204020204" pitchFamily="34" charset="-122"/>
              </a:rPr>
              <a:t>On behalf of CEPC survey, naming colleagues and MDI colleagues</a:t>
            </a:r>
          </a:p>
          <a:p>
            <a:pPr algn="ctr"/>
            <a:r>
              <a:rPr lang="en-US" altLang="zh-CN" sz="2800" dirty="0">
                <a:latin typeface="Times New Roman" panose="02020603050405020304" pitchFamily="18" charset="0"/>
                <a:ea typeface="微软雅黑" panose="020B0503020204020204" pitchFamily="34" charset="-122"/>
              </a:rPr>
              <a:t> CEPC DAY</a:t>
            </a:r>
          </a:p>
          <a:p>
            <a:pPr algn="ctr"/>
            <a:r>
              <a:rPr lang="en-US" altLang="zh-CN" sz="2800" dirty="0">
                <a:latin typeface="Times New Roman" panose="02020603050405020304" pitchFamily="18" charset="0"/>
                <a:ea typeface="微软雅黑" panose="020B0503020204020204" pitchFamily="34" charset="-122"/>
              </a:rPr>
              <a:t>2025.7.18</a:t>
            </a:r>
          </a:p>
        </p:txBody>
      </p:sp>
      <p:pic>
        <p:nvPicPr>
          <p:cNvPr id="10" name="Picture 2" descr="C:\Users\Administrator\Desktop\11112.pn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98342" y="35979"/>
            <a:ext cx="1548428" cy="912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79776" y="5949280"/>
            <a:ext cx="3552825" cy="672912"/>
          </a:xfrm>
          <a:prstGeom prst="rect">
            <a:avLst/>
          </a:prstGeom>
        </p:spPr>
      </p:pic>
      <p:sp>
        <p:nvSpPr>
          <p:cNvPr id="12" name="Slide Number Placeholder 11"/>
          <p:cNvSpPr>
            <a:spLocks noGrp="1"/>
          </p:cNvSpPr>
          <p:nvPr>
            <p:ph type="sldNum" sz="quarter" idx="12"/>
          </p:nvPr>
        </p:nvSpPr>
        <p:spPr/>
        <p:txBody>
          <a:bodyPr/>
          <a:lstStyle/>
          <a:p>
            <a:fld id="{27F552FA-C358-4F70-9CE8-3E41459FCE36}" type="slidenum">
              <a:rPr lang="zh-CN" altLang="en-US" smtClean="0"/>
              <a:t>1</a:t>
            </a:fld>
            <a:endParaRPr lang="zh-CN" altLang="en-US" dirty="0"/>
          </a:p>
        </p:txBody>
      </p:sp>
    </p:spTree>
    <p:extLst>
      <p:ext uri="{BB962C8B-B14F-4D97-AF65-F5344CB8AC3E}">
        <p14:creationId xmlns:p14="http://schemas.microsoft.com/office/powerpoint/2010/main" val="1692391731"/>
      </p:ext>
    </p:extLst>
  </p:cSld>
  <p:clrMapOvr>
    <a:masterClrMapping/>
  </p:clrMapOvr>
  <mc:AlternateContent xmlns:mc="http://schemas.openxmlformats.org/markup-compatibility/2006" xmlns:p14="http://schemas.microsoft.com/office/powerpoint/2010/main">
    <mc:Choice Requires="p14">
      <p:transition spd="slow" p14:dur="2000" advTm="8556"/>
    </mc:Choice>
    <mc:Fallback xmlns="">
      <p:transition spd="slow" advTm="855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EC32175-6268-4C21-B447-D7949889999E}"/>
              </a:ext>
            </a:extLst>
          </p:cNvPr>
          <p:cNvSpPr>
            <a:spLocks noGrp="1"/>
          </p:cNvSpPr>
          <p:nvPr>
            <p:ph idx="1"/>
          </p:nvPr>
        </p:nvSpPr>
        <p:spPr/>
        <p:txBody>
          <a:bodyPr/>
          <a:lstStyle/>
          <a:p>
            <a:r>
              <a:rPr lang="en-US" dirty="0"/>
              <a:t>Identify and discuss problems during survey and layout work</a:t>
            </a:r>
          </a:p>
          <a:p>
            <a:pPr lvl="1"/>
            <a:r>
              <a:rPr lang="en-US" altLang="zh-CN" dirty="0"/>
              <a:t>Example 1: LSM or dipole?</a:t>
            </a:r>
          </a:p>
          <a:p>
            <a:pPr lvl="2"/>
            <a:r>
              <a:rPr lang="en-US" altLang="zh-CN" dirty="0">
                <a:latin typeface="Arial" panose="020B0604020202020204" pitchFamily="34" charset="0"/>
                <a:cs typeface="Arial" panose="020B0604020202020204" pitchFamily="34" charset="0"/>
              </a:rPr>
              <a:t>Changed part of </a:t>
            </a:r>
            <a:r>
              <a:rPr lang="en-US" altLang="zh-CN" dirty="0">
                <a:solidFill>
                  <a:srgbClr val="FF0000"/>
                </a:solidFill>
                <a:latin typeface="Arial" panose="020B0604020202020204" pitchFamily="34" charset="0"/>
                <a:cs typeface="Arial" panose="020B0604020202020204" pitchFamily="34" charset="0"/>
              </a:rPr>
              <a:t>LSMs to regular dipoles </a:t>
            </a:r>
            <a:r>
              <a:rPr lang="en-US" altLang="zh-CN" dirty="0">
                <a:latin typeface="Arial" panose="020B0604020202020204" pitchFamily="34" charset="0"/>
                <a:cs typeface="Arial" panose="020B0604020202020204" pitchFamily="34" charset="0"/>
              </a:rPr>
              <a:t>during LSM design.</a:t>
            </a:r>
          </a:p>
        </p:txBody>
      </p:sp>
      <p:sp>
        <p:nvSpPr>
          <p:cNvPr id="3" name="标题 2">
            <a:extLst>
              <a:ext uri="{FF2B5EF4-FFF2-40B4-BE49-F238E27FC236}">
                <a16:creationId xmlns:a16="http://schemas.microsoft.com/office/drawing/2014/main" id="{1311BAD2-E690-4FA2-812E-689CCDF72C26}"/>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EDR accelerator survey and layout progress</a:t>
            </a:r>
            <a:endParaRPr lang="en-US" dirty="0"/>
          </a:p>
        </p:txBody>
      </p:sp>
      <p:sp>
        <p:nvSpPr>
          <p:cNvPr id="4" name="灯片编号占位符 3">
            <a:extLst>
              <a:ext uri="{FF2B5EF4-FFF2-40B4-BE49-F238E27FC236}">
                <a16:creationId xmlns:a16="http://schemas.microsoft.com/office/drawing/2014/main" id="{3A55BD08-0387-4389-BF74-9C5C16224097}"/>
              </a:ext>
            </a:extLst>
          </p:cNvPr>
          <p:cNvSpPr>
            <a:spLocks noGrp="1"/>
          </p:cNvSpPr>
          <p:nvPr>
            <p:ph type="sldNum" sz="quarter" idx="12"/>
          </p:nvPr>
        </p:nvSpPr>
        <p:spPr/>
        <p:txBody>
          <a:bodyPr/>
          <a:lstStyle/>
          <a:p>
            <a:fld id="{F15E9139-A00B-4B2A-98A6-095DC08F1345}" type="slidenum">
              <a:rPr lang="zh-CN" altLang="en-US" smtClean="0"/>
              <a:pPr/>
              <a:t>10</a:t>
            </a:fld>
            <a:endParaRPr lang="zh-CN" altLang="en-US"/>
          </a:p>
        </p:txBody>
      </p:sp>
      <p:pic>
        <p:nvPicPr>
          <p:cNvPr id="8" name="图片 7">
            <a:extLst>
              <a:ext uri="{FF2B5EF4-FFF2-40B4-BE49-F238E27FC236}">
                <a16:creationId xmlns:a16="http://schemas.microsoft.com/office/drawing/2014/main" id="{C431B8CB-141C-4B34-8213-231CE113439C}"/>
              </a:ext>
            </a:extLst>
          </p:cNvPr>
          <p:cNvPicPr>
            <a:picLocks noChangeAspect="1"/>
          </p:cNvPicPr>
          <p:nvPr/>
        </p:nvPicPr>
        <p:blipFill>
          <a:blip r:embed="rId2"/>
          <a:stretch>
            <a:fillRect/>
          </a:stretch>
        </p:blipFill>
        <p:spPr>
          <a:xfrm>
            <a:off x="819150" y="3157538"/>
            <a:ext cx="10553700" cy="3381375"/>
          </a:xfrm>
          <a:prstGeom prst="rect">
            <a:avLst/>
          </a:prstGeom>
        </p:spPr>
      </p:pic>
    </p:spTree>
    <p:extLst>
      <p:ext uri="{BB962C8B-B14F-4D97-AF65-F5344CB8AC3E}">
        <p14:creationId xmlns:p14="http://schemas.microsoft.com/office/powerpoint/2010/main" val="788313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EC32175-6268-4C21-B447-D7949889999E}"/>
              </a:ext>
            </a:extLst>
          </p:cNvPr>
          <p:cNvSpPr>
            <a:spLocks noGrp="1"/>
          </p:cNvSpPr>
          <p:nvPr>
            <p:ph idx="1"/>
          </p:nvPr>
        </p:nvSpPr>
        <p:spPr>
          <a:xfrm>
            <a:off x="609600" y="1285861"/>
            <a:ext cx="10972800" cy="3007235"/>
          </a:xfrm>
        </p:spPr>
        <p:txBody>
          <a:bodyPr/>
          <a:lstStyle/>
          <a:p>
            <a:r>
              <a:rPr lang="en-US" dirty="0"/>
              <a:t>Identify and discuss problems during survey and layout work</a:t>
            </a:r>
          </a:p>
          <a:p>
            <a:pPr lvl="1"/>
            <a:r>
              <a:rPr lang="en-US" altLang="zh-CN" dirty="0"/>
              <a:t>Example 2: collimators</a:t>
            </a:r>
          </a:p>
          <a:p>
            <a:pPr lvl="2"/>
            <a:r>
              <a:rPr lang="en-US" altLang="zh-CN" dirty="0">
                <a:latin typeface="Arial" panose="020B0604020202020204" pitchFamily="34" charset="0"/>
                <a:cs typeface="Arial" panose="020B0604020202020204" pitchFamily="34" charset="0"/>
              </a:rPr>
              <a:t>Optimize design according to new lattice, update data formats</a:t>
            </a:r>
          </a:p>
          <a:p>
            <a:pPr lvl="2"/>
            <a:r>
              <a:rPr lang="en-US" altLang="zh-CN" dirty="0">
                <a:latin typeface="Arial" panose="020B0604020202020204" pitchFamily="34" charset="0"/>
                <a:cs typeface="Arial" panose="020B0604020202020204" pitchFamily="34" charset="0"/>
              </a:rPr>
              <a:t>MPS collimators: 12/ring, 4 horizontal, 4 vertical, 4 momentum</a:t>
            </a:r>
          </a:p>
          <a:p>
            <a:pPr lvl="2"/>
            <a:r>
              <a:rPr lang="en-US" altLang="zh-CN" dirty="0">
                <a:latin typeface="Arial" panose="020B0604020202020204" pitchFamily="34" charset="0"/>
                <a:cs typeface="Arial" panose="020B0604020202020204" pitchFamily="34" charset="0"/>
              </a:rPr>
              <a:t>BG collimators: 19/ring, 9 horizontal, 10 vertical    </a:t>
            </a:r>
            <a:r>
              <a:rPr lang="en-US" altLang="zh-CN" dirty="0">
                <a:solidFill>
                  <a:srgbClr val="0070C0"/>
                </a:solidFill>
              </a:rPr>
              <a:t>*</a:t>
            </a:r>
            <a:r>
              <a:rPr lang="en-US" dirty="0">
                <a:solidFill>
                  <a:srgbClr val="0070C0"/>
                </a:solidFill>
              </a:rPr>
              <a:t>note 1</a:t>
            </a:r>
            <a:endParaRPr lang="en-US" altLang="zh-CN" dirty="0">
              <a:solidFill>
                <a:srgbClr val="0070C0"/>
              </a:solidFill>
            </a:endParaRPr>
          </a:p>
          <a:p>
            <a:pPr lvl="2"/>
            <a:r>
              <a:rPr lang="en-US" altLang="zh-CN" dirty="0">
                <a:latin typeface="Arial" panose="020B0604020202020204" pitchFamily="34" charset="0"/>
                <a:cs typeface="Arial" panose="020B0604020202020204" pitchFamily="34" charset="0"/>
              </a:rPr>
              <a:t>Each collimator is allocated a 2-meter reserved space.</a:t>
            </a:r>
          </a:p>
          <a:p>
            <a:pPr lvl="2"/>
            <a:endParaRPr lang="en-US" altLang="zh-CN" dirty="0">
              <a:latin typeface="Arial" panose="020B0604020202020204" pitchFamily="34" charset="0"/>
              <a:cs typeface="Arial" panose="020B0604020202020204" pitchFamily="34" charset="0"/>
            </a:endParaRPr>
          </a:p>
        </p:txBody>
      </p:sp>
      <p:sp>
        <p:nvSpPr>
          <p:cNvPr id="3" name="标题 2">
            <a:extLst>
              <a:ext uri="{FF2B5EF4-FFF2-40B4-BE49-F238E27FC236}">
                <a16:creationId xmlns:a16="http://schemas.microsoft.com/office/drawing/2014/main" id="{1311BAD2-E690-4FA2-812E-689CCDF72C26}"/>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EDR accelerator survey and layout progress</a:t>
            </a:r>
            <a:endParaRPr lang="en-US" dirty="0"/>
          </a:p>
        </p:txBody>
      </p:sp>
      <p:sp>
        <p:nvSpPr>
          <p:cNvPr id="4" name="灯片编号占位符 3">
            <a:extLst>
              <a:ext uri="{FF2B5EF4-FFF2-40B4-BE49-F238E27FC236}">
                <a16:creationId xmlns:a16="http://schemas.microsoft.com/office/drawing/2014/main" id="{3A55BD08-0387-4389-BF74-9C5C16224097}"/>
              </a:ext>
            </a:extLst>
          </p:cNvPr>
          <p:cNvSpPr>
            <a:spLocks noGrp="1"/>
          </p:cNvSpPr>
          <p:nvPr>
            <p:ph type="sldNum" sz="quarter" idx="12"/>
          </p:nvPr>
        </p:nvSpPr>
        <p:spPr/>
        <p:txBody>
          <a:bodyPr/>
          <a:lstStyle/>
          <a:p>
            <a:fld id="{F15E9139-A00B-4B2A-98A6-095DC08F1345}" type="slidenum">
              <a:rPr lang="zh-CN" altLang="en-US" smtClean="0"/>
              <a:pPr/>
              <a:t>11</a:t>
            </a:fld>
            <a:endParaRPr lang="zh-CN" altLang="en-US"/>
          </a:p>
        </p:txBody>
      </p:sp>
      <p:sp>
        <p:nvSpPr>
          <p:cNvPr id="5" name="内容占位符 1">
            <a:extLst>
              <a:ext uri="{FF2B5EF4-FFF2-40B4-BE49-F238E27FC236}">
                <a16:creationId xmlns:a16="http://schemas.microsoft.com/office/drawing/2014/main" id="{7A2D1234-E41C-4F54-BE59-C5F4DBCD9203}"/>
              </a:ext>
            </a:extLst>
          </p:cNvPr>
          <p:cNvSpPr txBox="1">
            <a:spLocks/>
          </p:cNvSpPr>
          <p:nvPr/>
        </p:nvSpPr>
        <p:spPr>
          <a:xfrm>
            <a:off x="595902" y="5572139"/>
            <a:ext cx="11177754" cy="966774"/>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1800" dirty="0">
                <a:solidFill>
                  <a:schemeClr val="accent1"/>
                </a:solidFill>
              </a:rPr>
              <a:t>note 1</a:t>
            </a:r>
            <a:r>
              <a:rPr lang="en-US" sz="1800" dirty="0"/>
              <a:t>, the design of BG collimator quantity mainly centers on IP1. Considering the design difference between IP1 and IP3, the quantity may be changed in future. </a:t>
            </a:r>
          </a:p>
        </p:txBody>
      </p:sp>
    </p:spTree>
    <p:extLst>
      <p:ext uri="{BB962C8B-B14F-4D97-AF65-F5344CB8AC3E}">
        <p14:creationId xmlns:p14="http://schemas.microsoft.com/office/powerpoint/2010/main" val="4375531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EC32175-6268-4C21-B447-D7949889999E}"/>
              </a:ext>
            </a:extLst>
          </p:cNvPr>
          <p:cNvSpPr>
            <a:spLocks noGrp="1"/>
          </p:cNvSpPr>
          <p:nvPr>
            <p:ph idx="1"/>
          </p:nvPr>
        </p:nvSpPr>
        <p:spPr/>
        <p:txBody>
          <a:bodyPr/>
          <a:lstStyle/>
          <a:p>
            <a:r>
              <a:rPr lang="en-US" dirty="0"/>
              <a:t>Identify and discuss problems during survey and layout work</a:t>
            </a:r>
          </a:p>
          <a:p>
            <a:pPr lvl="1"/>
            <a:r>
              <a:rPr lang="en-US" altLang="zh-CN" dirty="0"/>
              <a:t>Example 3: DUMP space interference in </a:t>
            </a:r>
            <a:r>
              <a:rPr lang="en-US" altLang="zh-CN" dirty="0" err="1"/>
              <a:t>Linac</a:t>
            </a:r>
            <a:r>
              <a:rPr lang="en-US" altLang="zh-CN" dirty="0"/>
              <a:t> and update</a:t>
            </a:r>
          </a:p>
          <a:p>
            <a:pPr lvl="2"/>
            <a:endParaRPr lang="en-US" altLang="zh-CN" dirty="0">
              <a:latin typeface="Arial" panose="020B0604020202020204" pitchFamily="34" charset="0"/>
              <a:cs typeface="Arial" panose="020B0604020202020204" pitchFamily="34" charset="0"/>
            </a:endParaRPr>
          </a:p>
          <a:p>
            <a:pPr lvl="2"/>
            <a:endParaRPr lang="en-US" altLang="zh-CN" dirty="0">
              <a:latin typeface="Arial" panose="020B0604020202020204" pitchFamily="34" charset="0"/>
              <a:cs typeface="Arial" panose="020B0604020202020204" pitchFamily="34" charset="0"/>
            </a:endParaRPr>
          </a:p>
        </p:txBody>
      </p:sp>
      <p:sp>
        <p:nvSpPr>
          <p:cNvPr id="3" name="标题 2">
            <a:extLst>
              <a:ext uri="{FF2B5EF4-FFF2-40B4-BE49-F238E27FC236}">
                <a16:creationId xmlns:a16="http://schemas.microsoft.com/office/drawing/2014/main" id="{1311BAD2-E690-4FA2-812E-689CCDF72C26}"/>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EDR accelerator survey and layout progress</a:t>
            </a:r>
            <a:endParaRPr lang="en-US" dirty="0"/>
          </a:p>
        </p:txBody>
      </p:sp>
      <p:sp>
        <p:nvSpPr>
          <p:cNvPr id="4" name="灯片编号占位符 3">
            <a:extLst>
              <a:ext uri="{FF2B5EF4-FFF2-40B4-BE49-F238E27FC236}">
                <a16:creationId xmlns:a16="http://schemas.microsoft.com/office/drawing/2014/main" id="{3A55BD08-0387-4389-BF74-9C5C16224097}"/>
              </a:ext>
            </a:extLst>
          </p:cNvPr>
          <p:cNvSpPr>
            <a:spLocks noGrp="1"/>
          </p:cNvSpPr>
          <p:nvPr>
            <p:ph type="sldNum" sz="quarter" idx="12"/>
          </p:nvPr>
        </p:nvSpPr>
        <p:spPr/>
        <p:txBody>
          <a:bodyPr/>
          <a:lstStyle/>
          <a:p>
            <a:fld id="{F15E9139-A00B-4B2A-98A6-095DC08F1345}" type="slidenum">
              <a:rPr lang="zh-CN" altLang="en-US" smtClean="0"/>
              <a:pPr/>
              <a:t>12</a:t>
            </a:fld>
            <a:endParaRPr lang="zh-CN" altLang="en-US"/>
          </a:p>
        </p:txBody>
      </p:sp>
      <p:pic>
        <p:nvPicPr>
          <p:cNvPr id="6" name="图片 5">
            <a:extLst>
              <a:ext uri="{FF2B5EF4-FFF2-40B4-BE49-F238E27FC236}">
                <a16:creationId xmlns:a16="http://schemas.microsoft.com/office/drawing/2014/main" id="{D93F05CB-0B70-4DD3-9836-A57662D4B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5720" y="2564904"/>
            <a:ext cx="4320000" cy="3947473"/>
          </a:xfrm>
          <a:prstGeom prst="rect">
            <a:avLst/>
          </a:prstGeom>
        </p:spPr>
      </p:pic>
    </p:spTree>
    <p:extLst>
      <p:ext uri="{BB962C8B-B14F-4D97-AF65-F5344CB8AC3E}">
        <p14:creationId xmlns:p14="http://schemas.microsoft.com/office/powerpoint/2010/main" val="282495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EC32175-6268-4C21-B447-D7949889999E}"/>
              </a:ext>
            </a:extLst>
          </p:cNvPr>
          <p:cNvSpPr>
            <a:spLocks noGrp="1"/>
          </p:cNvSpPr>
          <p:nvPr>
            <p:ph idx="1"/>
          </p:nvPr>
        </p:nvSpPr>
        <p:spPr/>
        <p:txBody>
          <a:bodyPr/>
          <a:lstStyle/>
          <a:p>
            <a:r>
              <a:rPr lang="en-US" dirty="0"/>
              <a:t>Identify and discuss problems during survey and layout work</a:t>
            </a:r>
          </a:p>
          <a:p>
            <a:pPr lvl="1"/>
            <a:r>
              <a:rPr lang="en-US" altLang="zh-CN" dirty="0"/>
              <a:t>Example 4: Different vacuum layout considering installation requirements </a:t>
            </a:r>
          </a:p>
          <a:p>
            <a:pPr lvl="2"/>
            <a:r>
              <a:rPr lang="en-US" altLang="zh-CN" dirty="0">
                <a:latin typeface="Arial" panose="020B0604020202020204" pitchFamily="34" charset="0"/>
                <a:cs typeface="Arial" panose="020B0604020202020204" pitchFamily="34" charset="0"/>
              </a:rPr>
              <a:t>Three vacuum layout for Collider, reported last CEPC DAY</a:t>
            </a:r>
          </a:p>
          <a:p>
            <a:pPr lvl="2"/>
            <a:r>
              <a:rPr lang="en-US" altLang="zh-CN" dirty="0">
                <a:latin typeface="Arial" panose="020B0604020202020204" pitchFamily="34" charset="0"/>
                <a:cs typeface="Arial" panose="020B0604020202020204" pitchFamily="34" charset="0"/>
              </a:rPr>
              <a:t>3 vacuum layout for Booster, will be discussed next week</a:t>
            </a:r>
          </a:p>
        </p:txBody>
      </p:sp>
      <p:sp>
        <p:nvSpPr>
          <p:cNvPr id="3" name="标题 2">
            <a:extLst>
              <a:ext uri="{FF2B5EF4-FFF2-40B4-BE49-F238E27FC236}">
                <a16:creationId xmlns:a16="http://schemas.microsoft.com/office/drawing/2014/main" id="{1311BAD2-E690-4FA2-812E-689CCDF72C26}"/>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EDR accelerator survey and layout progress</a:t>
            </a:r>
            <a:endParaRPr lang="en-US" dirty="0"/>
          </a:p>
        </p:txBody>
      </p:sp>
      <p:sp>
        <p:nvSpPr>
          <p:cNvPr id="4" name="灯片编号占位符 3">
            <a:extLst>
              <a:ext uri="{FF2B5EF4-FFF2-40B4-BE49-F238E27FC236}">
                <a16:creationId xmlns:a16="http://schemas.microsoft.com/office/drawing/2014/main" id="{3A55BD08-0387-4389-BF74-9C5C16224097}"/>
              </a:ext>
            </a:extLst>
          </p:cNvPr>
          <p:cNvSpPr>
            <a:spLocks noGrp="1"/>
          </p:cNvSpPr>
          <p:nvPr>
            <p:ph type="sldNum" sz="quarter" idx="12"/>
          </p:nvPr>
        </p:nvSpPr>
        <p:spPr/>
        <p:txBody>
          <a:bodyPr/>
          <a:lstStyle/>
          <a:p>
            <a:fld id="{F15E9139-A00B-4B2A-98A6-095DC08F1345}" type="slidenum">
              <a:rPr lang="zh-CN" altLang="en-US" smtClean="0"/>
              <a:pPr/>
              <a:t>13</a:t>
            </a:fld>
            <a:endParaRPr lang="zh-CN" altLang="en-US"/>
          </a:p>
        </p:txBody>
      </p:sp>
      <p:graphicFrame>
        <p:nvGraphicFramePr>
          <p:cNvPr id="7" name="表格 6">
            <a:extLst>
              <a:ext uri="{FF2B5EF4-FFF2-40B4-BE49-F238E27FC236}">
                <a16:creationId xmlns:a16="http://schemas.microsoft.com/office/drawing/2014/main" id="{8083D919-EFD6-4187-9EA7-81EDEC7B263F}"/>
              </a:ext>
            </a:extLst>
          </p:cNvPr>
          <p:cNvGraphicFramePr>
            <a:graphicFrameLocks noGrp="1"/>
          </p:cNvGraphicFramePr>
          <p:nvPr>
            <p:extLst>
              <p:ext uri="{D42A27DB-BD31-4B8C-83A1-F6EECF244321}">
                <p14:modId xmlns:p14="http://schemas.microsoft.com/office/powerpoint/2010/main" val="3520592781"/>
              </p:ext>
            </p:extLst>
          </p:nvPr>
        </p:nvGraphicFramePr>
        <p:xfrm>
          <a:off x="2142363" y="3138828"/>
          <a:ext cx="6615075" cy="3576320"/>
        </p:xfrm>
        <a:graphic>
          <a:graphicData uri="http://schemas.openxmlformats.org/drawingml/2006/table">
            <a:tbl>
              <a:tblPr firstRow="1" bandRow="1">
                <a:tableStyleId>{5C22544A-7EE6-4342-B048-85BDC9FD1C3A}</a:tableStyleId>
              </a:tblPr>
              <a:tblGrid>
                <a:gridCol w="3131191">
                  <a:extLst>
                    <a:ext uri="{9D8B030D-6E8A-4147-A177-3AD203B41FA5}">
                      <a16:colId xmlns:a16="http://schemas.microsoft.com/office/drawing/2014/main" val="2239039443"/>
                    </a:ext>
                  </a:extLst>
                </a:gridCol>
                <a:gridCol w="858552">
                  <a:extLst>
                    <a:ext uri="{9D8B030D-6E8A-4147-A177-3AD203B41FA5}">
                      <a16:colId xmlns:a16="http://schemas.microsoft.com/office/drawing/2014/main" val="1194607920"/>
                    </a:ext>
                  </a:extLst>
                </a:gridCol>
                <a:gridCol w="858552">
                  <a:extLst>
                    <a:ext uri="{9D8B030D-6E8A-4147-A177-3AD203B41FA5}">
                      <a16:colId xmlns:a16="http://schemas.microsoft.com/office/drawing/2014/main" val="491062906"/>
                    </a:ext>
                  </a:extLst>
                </a:gridCol>
                <a:gridCol w="1766780">
                  <a:extLst>
                    <a:ext uri="{9D8B030D-6E8A-4147-A177-3AD203B41FA5}">
                      <a16:colId xmlns:a16="http://schemas.microsoft.com/office/drawing/2014/main" val="1503467693"/>
                    </a:ext>
                  </a:extLst>
                </a:gridCol>
              </a:tblGrid>
              <a:tr h="370840">
                <a:tc>
                  <a:txBody>
                    <a:bodyPr/>
                    <a:lstStyle/>
                    <a:p>
                      <a:endParaRPr lang="en-US" dirty="0"/>
                    </a:p>
                  </a:txBody>
                  <a:tcPr/>
                </a:tc>
                <a:tc>
                  <a:txBody>
                    <a:bodyPr/>
                    <a:lstStyle/>
                    <a:p>
                      <a:r>
                        <a:rPr lang="en-US" altLang="zh-CN" dirty="0"/>
                        <a:t>V1</a:t>
                      </a:r>
                      <a:endParaRPr lang="en-US" dirty="0"/>
                    </a:p>
                  </a:txBody>
                  <a:tcPr/>
                </a:tc>
                <a:tc>
                  <a:txBody>
                    <a:bodyPr/>
                    <a:lstStyle/>
                    <a:p>
                      <a:r>
                        <a:rPr lang="en-US" dirty="0"/>
                        <a:t>V2</a:t>
                      </a:r>
                    </a:p>
                  </a:txBody>
                  <a:tcPr/>
                </a:tc>
                <a:tc>
                  <a:txBody>
                    <a:bodyPr/>
                    <a:lstStyle/>
                    <a:p>
                      <a:r>
                        <a:rPr lang="en-US" dirty="0"/>
                        <a:t>V3</a:t>
                      </a:r>
                    </a:p>
                  </a:txBody>
                  <a:tcPr/>
                </a:tc>
                <a:extLst>
                  <a:ext uri="{0D108BD9-81ED-4DB2-BD59-A6C34878D82A}">
                    <a16:rowId xmlns:a16="http://schemas.microsoft.com/office/drawing/2014/main" val="2600687481"/>
                  </a:ext>
                </a:extLst>
              </a:tr>
              <a:tr h="370840">
                <a:tc>
                  <a:txBody>
                    <a:bodyPr/>
                    <a:lstStyle/>
                    <a:p>
                      <a:r>
                        <a:rPr lang="en-US" dirty="0"/>
                        <a:t>No. of vacuum tubes</a:t>
                      </a:r>
                    </a:p>
                  </a:txBody>
                  <a:tcPr/>
                </a:tc>
                <a:tc>
                  <a:txBody>
                    <a:bodyPr/>
                    <a:lstStyle/>
                    <a:p>
                      <a:r>
                        <a:rPr lang="en-US" dirty="0"/>
                        <a:t>18</a:t>
                      </a:r>
                    </a:p>
                  </a:txBody>
                  <a:tcPr/>
                </a:tc>
                <a:tc>
                  <a:txBody>
                    <a:bodyPr/>
                    <a:lstStyle/>
                    <a:p>
                      <a:r>
                        <a:rPr lang="en-US" dirty="0"/>
                        <a:t>20</a:t>
                      </a:r>
                    </a:p>
                  </a:txBody>
                  <a:tcPr/>
                </a:tc>
                <a:tc>
                  <a:txBody>
                    <a:bodyPr/>
                    <a:lstStyle/>
                    <a:p>
                      <a:r>
                        <a:rPr lang="en-US" dirty="0"/>
                        <a:t>20</a:t>
                      </a:r>
                    </a:p>
                  </a:txBody>
                  <a:tcPr/>
                </a:tc>
                <a:extLst>
                  <a:ext uri="{0D108BD9-81ED-4DB2-BD59-A6C34878D82A}">
                    <a16:rowId xmlns:a16="http://schemas.microsoft.com/office/drawing/2014/main" val="4187981148"/>
                  </a:ext>
                </a:extLst>
              </a:tr>
              <a:tr h="370840">
                <a:tc>
                  <a:txBody>
                    <a:bodyPr/>
                    <a:lstStyle/>
                    <a:p>
                      <a:r>
                        <a:rPr lang="en-US" dirty="0"/>
                        <a:t>No. of vacuum tubes can be pre-installed outside</a:t>
                      </a:r>
                    </a:p>
                  </a:txBody>
                  <a:tcPr/>
                </a:tc>
                <a:tc>
                  <a:txBody>
                    <a:bodyPr/>
                    <a:lstStyle/>
                    <a:p>
                      <a:r>
                        <a:rPr lang="en-US" dirty="0"/>
                        <a:t>10</a:t>
                      </a:r>
                    </a:p>
                  </a:txBody>
                  <a:tcPr/>
                </a:tc>
                <a:tc>
                  <a:txBody>
                    <a:bodyPr/>
                    <a:lstStyle/>
                    <a:p>
                      <a:r>
                        <a:rPr lang="en-US" dirty="0"/>
                        <a:t>14</a:t>
                      </a:r>
                    </a:p>
                  </a:txBody>
                  <a:tcPr/>
                </a:tc>
                <a:tc>
                  <a:txBody>
                    <a:bodyPr/>
                    <a:lstStyle/>
                    <a:p>
                      <a:r>
                        <a:rPr lang="en-US" dirty="0"/>
                        <a:t>14</a:t>
                      </a:r>
                    </a:p>
                  </a:txBody>
                  <a:tcPr/>
                </a:tc>
                <a:extLst>
                  <a:ext uri="{0D108BD9-81ED-4DB2-BD59-A6C34878D82A}">
                    <a16:rowId xmlns:a16="http://schemas.microsoft.com/office/drawing/2014/main" val="1817654949"/>
                  </a:ext>
                </a:extLst>
              </a:tr>
              <a:tr h="370840">
                <a:tc>
                  <a:txBody>
                    <a:bodyPr/>
                    <a:lstStyle/>
                    <a:p>
                      <a:r>
                        <a:rPr lang="en-US" dirty="0"/>
                        <a:t>No. of dipole core can be pre-installed outside (total of 24)</a:t>
                      </a:r>
                    </a:p>
                  </a:txBody>
                  <a:tcPr/>
                </a:tc>
                <a:tc>
                  <a:txBody>
                    <a:bodyPr/>
                    <a:lstStyle/>
                    <a:p>
                      <a:r>
                        <a:rPr lang="en-US" dirty="0"/>
                        <a:t>16</a:t>
                      </a:r>
                    </a:p>
                  </a:txBody>
                  <a:tcPr/>
                </a:tc>
                <a:tc>
                  <a:txBody>
                    <a:bodyPr/>
                    <a:lstStyle/>
                    <a:p>
                      <a:r>
                        <a:rPr lang="en-US" dirty="0"/>
                        <a:t>20</a:t>
                      </a:r>
                    </a:p>
                  </a:txBody>
                  <a:tcPr/>
                </a:tc>
                <a:tc>
                  <a:txBody>
                    <a:bodyPr/>
                    <a:lstStyle/>
                    <a:p>
                      <a:r>
                        <a:rPr lang="en-US" dirty="0"/>
                        <a:t>24</a:t>
                      </a:r>
                    </a:p>
                  </a:txBody>
                  <a:tcPr/>
                </a:tc>
                <a:extLst>
                  <a:ext uri="{0D108BD9-81ED-4DB2-BD59-A6C34878D82A}">
                    <a16:rowId xmlns:a16="http://schemas.microsoft.com/office/drawing/2014/main" val="3555803115"/>
                  </a:ext>
                </a:extLst>
              </a:tr>
              <a:tr h="370840">
                <a:tc>
                  <a:txBody>
                    <a:bodyPr/>
                    <a:lstStyle/>
                    <a:p>
                      <a:r>
                        <a:rPr lang="en-US" dirty="0"/>
                        <a:t>No. of vacuum connection parts (bellows &amp; pumps)</a:t>
                      </a:r>
                    </a:p>
                  </a:txBody>
                  <a:tcPr/>
                </a:tc>
                <a:tc>
                  <a:txBody>
                    <a:bodyPr/>
                    <a:lstStyle/>
                    <a:p>
                      <a:r>
                        <a:rPr lang="en-US" dirty="0"/>
                        <a:t>16</a:t>
                      </a:r>
                    </a:p>
                  </a:txBody>
                  <a:tcPr/>
                </a:tc>
                <a:tc>
                  <a:txBody>
                    <a:bodyPr/>
                    <a:lstStyle/>
                    <a:p>
                      <a:r>
                        <a:rPr lang="en-US" dirty="0"/>
                        <a:t>16</a:t>
                      </a:r>
                    </a:p>
                  </a:txBody>
                  <a:tcPr/>
                </a:tc>
                <a:tc>
                  <a:txBody>
                    <a:bodyPr/>
                    <a:lstStyle/>
                    <a:p>
                      <a:r>
                        <a:rPr lang="en-US" dirty="0"/>
                        <a:t>18</a:t>
                      </a:r>
                    </a:p>
                  </a:txBody>
                  <a:tcPr/>
                </a:tc>
                <a:extLst>
                  <a:ext uri="{0D108BD9-81ED-4DB2-BD59-A6C34878D82A}">
                    <a16:rowId xmlns:a16="http://schemas.microsoft.com/office/drawing/2014/main" val="1589710325"/>
                  </a:ext>
                </a:extLst>
              </a:tr>
              <a:tr h="370840">
                <a:tc>
                  <a:txBody>
                    <a:bodyPr/>
                    <a:lstStyle/>
                    <a:p>
                      <a:r>
                        <a:rPr lang="en-US" dirty="0"/>
                        <a:t>Others </a:t>
                      </a:r>
                    </a:p>
                  </a:txBody>
                  <a:tcPr/>
                </a:tc>
                <a:tc>
                  <a:txBody>
                    <a:bodyPr/>
                    <a:lstStyle/>
                    <a:p>
                      <a:endParaRPr lang="en-US"/>
                    </a:p>
                  </a:txBody>
                  <a:tcPr/>
                </a:tc>
                <a:tc>
                  <a:txBody>
                    <a:bodyPr/>
                    <a:lstStyle/>
                    <a:p>
                      <a:endParaRPr lang="en-US"/>
                    </a:p>
                  </a:txBody>
                  <a:tcPr/>
                </a:tc>
                <a:tc>
                  <a:txBody>
                    <a:bodyPr/>
                    <a:lstStyle/>
                    <a:p>
                      <a:r>
                        <a:rPr lang="en-US" dirty="0"/>
                        <a:t>Dipole length decease ~600mm/1</a:t>
                      </a:r>
                      <a:r>
                        <a:rPr lang="en-US" altLang="zh-CN" dirty="0"/>
                        <a:t>64m</a:t>
                      </a:r>
                      <a:endParaRPr lang="en-US" dirty="0"/>
                    </a:p>
                  </a:txBody>
                  <a:tcPr/>
                </a:tc>
                <a:extLst>
                  <a:ext uri="{0D108BD9-81ED-4DB2-BD59-A6C34878D82A}">
                    <a16:rowId xmlns:a16="http://schemas.microsoft.com/office/drawing/2014/main" val="3261032496"/>
                  </a:ext>
                </a:extLst>
              </a:tr>
            </a:tbl>
          </a:graphicData>
        </a:graphic>
      </p:graphicFrame>
      <p:sp>
        <p:nvSpPr>
          <p:cNvPr id="5" name="文本框 4">
            <a:extLst>
              <a:ext uri="{FF2B5EF4-FFF2-40B4-BE49-F238E27FC236}">
                <a16:creationId xmlns:a16="http://schemas.microsoft.com/office/drawing/2014/main" id="{3F7959E6-54C3-4367-92E5-3E6A752898B4}"/>
              </a:ext>
            </a:extLst>
          </p:cNvPr>
          <p:cNvSpPr txBox="1"/>
          <p:nvPr/>
        </p:nvSpPr>
        <p:spPr>
          <a:xfrm>
            <a:off x="9466051" y="5013176"/>
            <a:ext cx="2146390" cy="646331"/>
          </a:xfrm>
          <a:prstGeom prst="rect">
            <a:avLst/>
          </a:prstGeom>
          <a:noFill/>
        </p:spPr>
        <p:txBody>
          <a:bodyPr wrap="square" rtlCol="0">
            <a:spAutoFit/>
          </a:bodyPr>
          <a:lstStyle/>
          <a:p>
            <a:r>
              <a:rPr lang="en-US" dirty="0"/>
              <a:t>Different vacuum layout for Collider</a:t>
            </a:r>
          </a:p>
        </p:txBody>
      </p:sp>
    </p:spTree>
    <p:extLst>
      <p:ext uri="{BB962C8B-B14F-4D97-AF65-F5344CB8AC3E}">
        <p14:creationId xmlns:p14="http://schemas.microsoft.com/office/powerpoint/2010/main" val="2916996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a:extLst>
              <a:ext uri="{FF2B5EF4-FFF2-40B4-BE49-F238E27FC236}">
                <a16:creationId xmlns:a16="http://schemas.microsoft.com/office/drawing/2014/main" id="{4CA0F850-FFFD-49F3-B7D6-0BEDA721D9D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4548"/>
          <a:stretch/>
        </p:blipFill>
        <p:spPr>
          <a:xfrm>
            <a:off x="1703512" y="2524602"/>
            <a:ext cx="9000000" cy="4326006"/>
          </a:xfrm>
        </p:spPr>
      </p:pic>
      <p:sp>
        <p:nvSpPr>
          <p:cNvPr id="3" name="标题 2">
            <a:extLst>
              <a:ext uri="{FF2B5EF4-FFF2-40B4-BE49-F238E27FC236}">
                <a16:creationId xmlns:a16="http://schemas.microsoft.com/office/drawing/2014/main" id="{D8161B58-82F6-483D-A680-1B72B586D172}"/>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EDR accelerator survey and layout progress</a:t>
            </a:r>
            <a:endParaRPr lang="en-US" dirty="0"/>
          </a:p>
        </p:txBody>
      </p:sp>
      <p:sp>
        <p:nvSpPr>
          <p:cNvPr id="4" name="灯片编号占位符 3">
            <a:extLst>
              <a:ext uri="{FF2B5EF4-FFF2-40B4-BE49-F238E27FC236}">
                <a16:creationId xmlns:a16="http://schemas.microsoft.com/office/drawing/2014/main" id="{CC9E8C97-BB67-4E3D-BD89-69838602CD42}"/>
              </a:ext>
            </a:extLst>
          </p:cNvPr>
          <p:cNvSpPr>
            <a:spLocks noGrp="1"/>
          </p:cNvSpPr>
          <p:nvPr>
            <p:ph type="sldNum" sz="quarter" idx="12"/>
          </p:nvPr>
        </p:nvSpPr>
        <p:spPr/>
        <p:txBody>
          <a:bodyPr/>
          <a:lstStyle/>
          <a:p>
            <a:fld id="{F15E9139-A00B-4B2A-98A6-095DC08F1345}" type="slidenum">
              <a:rPr lang="zh-CN" altLang="en-US" smtClean="0"/>
              <a:pPr/>
              <a:t>14</a:t>
            </a:fld>
            <a:endParaRPr lang="zh-CN" altLang="en-US"/>
          </a:p>
        </p:txBody>
      </p:sp>
      <p:sp>
        <p:nvSpPr>
          <p:cNvPr id="7" name="内容占位符 1">
            <a:extLst>
              <a:ext uri="{FF2B5EF4-FFF2-40B4-BE49-F238E27FC236}">
                <a16:creationId xmlns:a16="http://schemas.microsoft.com/office/drawing/2014/main" id="{E475ECEA-3D76-4BD8-92F0-5697BDE1BD3A}"/>
              </a:ext>
            </a:extLst>
          </p:cNvPr>
          <p:cNvSpPr txBox="1">
            <a:spLocks/>
          </p:cNvSpPr>
          <p:nvPr/>
        </p:nvSpPr>
        <p:spPr>
          <a:xfrm>
            <a:off x="609600" y="1285861"/>
            <a:ext cx="10972800" cy="4840303"/>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dirty="0">
                <a:latin typeface="Arial" panose="020B0604020202020204" pitchFamily="34" charset="0"/>
                <a:cs typeface="Arial" panose="020B0604020202020204" pitchFamily="34" charset="0"/>
              </a:rPr>
              <a:t>Discuss the p</a:t>
            </a:r>
            <a:r>
              <a:rPr lang="en-US" altLang="zh-CN" dirty="0">
                <a:cs typeface="Arial" panose="020B0604020202020204" pitchFamily="34" charset="0"/>
              </a:rPr>
              <a:t>ossible scheme for modeling and data managing with Autodesk</a:t>
            </a:r>
          </a:p>
          <a:p>
            <a:pPr lvl="1"/>
            <a:r>
              <a:rPr lang="en-US" altLang="zh-CN" dirty="0">
                <a:cs typeface="Arial" panose="020B0604020202020204" pitchFamily="34" charset="0"/>
              </a:rPr>
              <a:t>Aim: To establish a comprehensive, multidisciplinary 3D digital platform encompassing design, engineering, manufacturing, installation, and management for the CEPC.</a:t>
            </a:r>
          </a:p>
          <a:p>
            <a:pPr lvl="1"/>
            <a:endParaRPr lang="en-US" altLang="zh-CN" dirty="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0412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F0E47E39-BC18-4E72-A5B9-077DE4C7EDB6}"/>
              </a:ext>
            </a:extLst>
          </p:cNvPr>
          <p:cNvPicPr>
            <a:picLocks noChangeAspect="1"/>
          </p:cNvPicPr>
          <p:nvPr/>
        </p:nvPicPr>
        <p:blipFill rotWithShape="1">
          <a:blip r:embed="rId2"/>
          <a:srcRect t="16782"/>
          <a:stretch/>
        </p:blipFill>
        <p:spPr>
          <a:xfrm>
            <a:off x="0" y="3356992"/>
            <a:ext cx="12192000" cy="3384376"/>
          </a:xfrm>
          <a:prstGeom prst="rect">
            <a:avLst/>
          </a:prstGeom>
        </p:spPr>
      </p:pic>
      <p:sp>
        <p:nvSpPr>
          <p:cNvPr id="2" name="内容占位符 1">
            <a:extLst>
              <a:ext uri="{FF2B5EF4-FFF2-40B4-BE49-F238E27FC236}">
                <a16:creationId xmlns:a16="http://schemas.microsoft.com/office/drawing/2014/main" id="{C072ACD9-BB4B-469A-A1C4-313CDF3D0047}"/>
              </a:ext>
            </a:extLst>
          </p:cNvPr>
          <p:cNvSpPr>
            <a:spLocks noGrp="1"/>
          </p:cNvSpPr>
          <p:nvPr>
            <p:ph idx="1"/>
          </p:nvPr>
        </p:nvSpPr>
        <p:spPr>
          <a:xfrm>
            <a:off x="609600" y="1285861"/>
            <a:ext cx="6062464" cy="4840303"/>
          </a:xfrm>
        </p:spPr>
        <p:txBody>
          <a:bodyPr/>
          <a:lstStyle/>
          <a:p>
            <a:r>
              <a:rPr lang="en-US" dirty="0"/>
              <a:t>2D/3D linkage design for CEPC</a:t>
            </a:r>
          </a:p>
          <a:p>
            <a:pPr lvl="1"/>
            <a:r>
              <a:rPr lang="en-US" dirty="0"/>
              <a:t>If the 3D model is changed or replaced, the 2D model will be updated. </a:t>
            </a:r>
          </a:p>
          <a:p>
            <a:pPr lvl="1"/>
            <a:r>
              <a:rPr lang="en-US" dirty="0"/>
              <a:t>If the 2D model is replaced or its location is changed, the 3D model will be updated. </a:t>
            </a:r>
          </a:p>
          <a:p>
            <a:pPr lvl="1"/>
            <a:endParaRPr lang="en-US" dirty="0"/>
          </a:p>
        </p:txBody>
      </p:sp>
      <p:sp>
        <p:nvSpPr>
          <p:cNvPr id="4" name="灯片编号占位符 3">
            <a:extLst>
              <a:ext uri="{FF2B5EF4-FFF2-40B4-BE49-F238E27FC236}">
                <a16:creationId xmlns:a16="http://schemas.microsoft.com/office/drawing/2014/main" id="{141378F0-C1B9-43B4-96C3-32A4D8221389}"/>
              </a:ext>
            </a:extLst>
          </p:cNvPr>
          <p:cNvSpPr>
            <a:spLocks noGrp="1"/>
          </p:cNvSpPr>
          <p:nvPr>
            <p:ph type="sldNum" sz="quarter" idx="12"/>
          </p:nvPr>
        </p:nvSpPr>
        <p:spPr/>
        <p:txBody>
          <a:bodyPr/>
          <a:lstStyle/>
          <a:p>
            <a:fld id="{F15E9139-A00B-4B2A-98A6-095DC08F1345}" type="slidenum">
              <a:rPr lang="zh-CN" altLang="en-US" smtClean="0"/>
              <a:pPr/>
              <a:t>15</a:t>
            </a:fld>
            <a:endParaRPr lang="zh-CN" altLang="en-US"/>
          </a:p>
        </p:txBody>
      </p:sp>
      <p:sp>
        <p:nvSpPr>
          <p:cNvPr id="5" name="标题 2">
            <a:extLst>
              <a:ext uri="{FF2B5EF4-FFF2-40B4-BE49-F238E27FC236}">
                <a16:creationId xmlns:a16="http://schemas.microsoft.com/office/drawing/2014/main" id="{91BE2C38-7504-492C-B66D-8AB35F729613}"/>
              </a:ext>
            </a:extLst>
          </p:cNvPr>
          <p:cNvSpPr>
            <a:spLocks noGrp="1"/>
          </p:cNvSpPr>
          <p:nvPr>
            <p:ph type="title"/>
          </p:nvPr>
        </p:nvSpPr>
        <p:spPr>
          <a:xfrm>
            <a:off x="666712" y="142852"/>
            <a:ext cx="10763325" cy="725470"/>
          </a:xfrm>
        </p:spPr>
        <p:txBody>
          <a:bodyPr vert="horz" lIns="91440" tIns="45720" rIns="91440" bIns="45720" rtlCol="0" anchor="ctr">
            <a:normAutofit/>
          </a:bodyPr>
          <a:lstStyle/>
          <a:p>
            <a:r>
              <a:rPr lang="en-US" altLang="zh-CN" dirty="0">
                <a:latin typeface="Arial" panose="020B0604020202020204" pitchFamily="34" charset="0"/>
                <a:cs typeface="Arial" panose="020B0604020202020204" pitchFamily="34" charset="0"/>
              </a:rPr>
              <a:t>EDR accelerator survey and layout progress</a:t>
            </a:r>
            <a:endParaRPr lang="en-US" dirty="0"/>
          </a:p>
        </p:txBody>
      </p:sp>
      <p:sp>
        <p:nvSpPr>
          <p:cNvPr id="8" name="文本框 7">
            <a:extLst>
              <a:ext uri="{FF2B5EF4-FFF2-40B4-BE49-F238E27FC236}">
                <a16:creationId xmlns:a16="http://schemas.microsoft.com/office/drawing/2014/main" id="{C0B77C2C-125E-4165-AF6F-82C253624271}"/>
              </a:ext>
            </a:extLst>
          </p:cNvPr>
          <p:cNvSpPr txBox="1"/>
          <p:nvPr/>
        </p:nvSpPr>
        <p:spPr>
          <a:xfrm>
            <a:off x="7248128" y="3861048"/>
            <a:ext cx="3024336" cy="369332"/>
          </a:xfrm>
          <a:prstGeom prst="rect">
            <a:avLst/>
          </a:prstGeom>
          <a:noFill/>
        </p:spPr>
        <p:txBody>
          <a:bodyPr wrap="square" rtlCol="0">
            <a:spAutoFit/>
          </a:bodyPr>
          <a:lstStyle/>
          <a:p>
            <a:r>
              <a:rPr lang="en-US" dirty="0"/>
              <a:t>Part of Collider arc section</a:t>
            </a:r>
          </a:p>
        </p:txBody>
      </p:sp>
      <p:pic>
        <p:nvPicPr>
          <p:cNvPr id="3" name="图片 2">
            <a:extLst>
              <a:ext uri="{FF2B5EF4-FFF2-40B4-BE49-F238E27FC236}">
                <a16:creationId xmlns:a16="http://schemas.microsoft.com/office/drawing/2014/main" id="{6096CE15-4E42-4E26-9EAE-9E046AB365AB}"/>
              </a:ext>
            </a:extLst>
          </p:cNvPr>
          <p:cNvPicPr>
            <a:picLocks noChangeAspect="1"/>
          </p:cNvPicPr>
          <p:nvPr/>
        </p:nvPicPr>
        <p:blipFill>
          <a:blip r:embed="rId3"/>
          <a:stretch>
            <a:fillRect/>
          </a:stretch>
        </p:blipFill>
        <p:spPr>
          <a:xfrm>
            <a:off x="7464152" y="830520"/>
            <a:ext cx="3600000" cy="2444036"/>
          </a:xfrm>
          <a:prstGeom prst="rect">
            <a:avLst/>
          </a:prstGeom>
        </p:spPr>
      </p:pic>
    </p:spTree>
    <p:extLst>
      <p:ext uri="{BB962C8B-B14F-4D97-AF65-F5344CB8AC3E}">
        <p14:creationId xmlns:p14="http://schemas.microsoft.com/office/powerpoint/2010/main" val="3668462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072ACD9-BB4B-469A-A1C4-313CDF3D0047}"/>
              </a:ext>
            </a:extLst>
          </p:cNvPr>
          <p:cNvSpPr>
            <a:spLocks noGrp="1"/>
          </p:cNvSpPr>
          <p:nvPr>
            <p:ph idx="1"/>
          </p:nvPr>
        </p:nvSpPr>
        <p:spPr>
          <a:xfrm>
            <a:off x="609600" y="1285861"/>
            <a:ext cx="10972800" cy="5311491"/>
          </a:xfrm>
        </p:spPr>
        <p:txBody>
          <a:bodyPr>
            <a:normAutofit/>
          </a:bodyPr>
          <a:lstStyle/>
          <a:p>
            <a:r>
              <a:rPr lang="en-US" altLang="zh-CN" dirty="0"/>
              <a:t>Problems and</a:t>
            </a:r>
            <a:r>
              <a:rPr lang="zh-CN" altLang="en-US" dirty="0"/>
              <a:t> </a:t>
            </a:r>
            <a:r>
              <a:rPr lang="en-US" altLang="zh-CN" dirty="0"/>
              <a:t>solutions</a:t>
            </a:r>
          </a:p>
          <a:p>
            <a:pPr lvl="1"/>
            <a:r>
              <a:rPr lang="en-US" dirty="0"/>
              <a:t>We tried to use </a:t>
            </a:r>
            <a:r>
              <a:rPr lang="en-US" dirty="0">
                <a:solidFill>
                  <a:srgbClr val="FF0000"/>
                </a:solidFill>
              </a:rPr>
              <a:t>BIM</a:t>
            </a:r>
            <a:r>
              <a:rPr lang="en-US" dirty="0"/>
              <a:t> to make the model </a:t>
            </a:r>
            <a:r>
              <a:rPr lang="en-US" dirty="0">
                <a:solidFill>
                  <a:srgbClr val="FF0000"/>
                </a:solidFill>
              </a:rPr>
              <a:t>more lighter</a:t>
            </a:r>
            <a:r>
              <a:rPr lang="en-US" dirty="0"/>
              <a:t>, but it may hide some important components such as adjusting mechanics. </a:t>
            </a:r>
          </a:p>
          <a:p>
            <a:pPr marL="457200" lvl="1" indent="0">
              <a:buNone/>
            </a:pPr>
            <a:r>
              <a:rPr lang="en-US" dirty="0">
                <a:sym typeface="Wingdings" panose="05000000000000000000" pitchFamily="2" charset="2"/>
              </a:rPr>
              <a:t>	We have discussed it with </a:t>
            </a:r>
            <a:r>
              <a:rPr lang="en-US" dirty="0" err="1">
                <a:sym typeface="Wingdings" panose="05000000000000000000" pitchFamily="2" charset="2"/>
              </a:rPr>
              <a:t>Huadongyuan</a:t>
            </a:r>
            <a:r>
              <a:rPr lang="en-US" dirty="0">
                <a:sym typeface="Wingdings" panose="05000000000000000000" pitchFamily="2" charset="2"/>
              </a:rPr>
              <a:t>. They suggested not to employ BIM, but instead to </a:t>
            </a:r>
            <a:r>
              <a:rPr lang="en-US" dirty="0">
                <a:solidFill>
                  <a:srgbClr val="FF0000"/>
                </a:solidFill>
                <a:sym typeface="Wingdings" panose="05000000000000000000" pitchFamily="2" charset="2"/>
              </a:rPr>
              <a:t>utilize some external interfaces </a:t>
            </a:r>
            <a:r>
              <a:rPr lang="en-US" dirty="0">
                <a:sym typeface="Wingdings" panose="05000000000000000000" pitchFamily="2" charset="2"/>
              </a:rPr>
              <a:t>to directly generate three-dimensional models.</a:t>
            </a:r>
          </a:p>
          <a:p>
            <a:pPr marL="457200" lvl="1" indent="0">
              <a:buNone/>
            </a:pPr>
            <a:r>
              <a:rPr lang="en-US" dirty="0">
                <a:sym typeface="Wingdings" panose="05000000000000000000" pitchFamily="2" charset="2"/>
              </a:rPr>
              <a:t>	 We have conducted research on </a:t>
            </a:r>
            <a:r>
              <a:rPr lang="en-US" dirty="0">
                <a:solidFill>
                  <a:srgbClr val="FF0000"/>
                </a:solidFill>
                <a:sym typeface="Wingdings" panose="05000000000000000000" pitchFamily="2" charset="2"/>
              </a:rPr>
              <a:t>NVIDIA's USD </a:t>
            </a:r>
            <a:r>
              <a:rPr lang="en-US" dirty="0">
                <a:sym typeface="Wingdings" panose="05000000000000000000" pitchFamily="2" charset="2"/>
              </a:rPr>
              <a:t>(Universal Scene Description) file format and the </a:t>
            </a:r>
            <a:r>
              <a:rPr lang="en-US" dirty="0" err="1">
                <a:solidFill>
                  <a:srgbClr val="FF0000"/>
                </a:solidFill>
                <a:sym typeface="Wingdings" panose="05000000000000000000" pitchFamily="2" charset="2"/>
              </a:rPr>
              <a:t>Omniverse</a:t>
            </a:r>
            <a:r>
              <a:rPr lang="en-US" dirty="0">
                <a:solidFill>
                  <a:srgbClr val="FF0000"/>
                </a:solidFill>
                <a:sym typeface="Wingdings" panose="05000000000000000000" pitchFamily="2" charset="2"/>
              </a:rPr>
              <a:t> platform</a:t>
            </a:r>
            <a:r>
              <a:rPr lang="en-US" dirty="0">
                <a:sym typeface="Wingdings" panose="05000000000000000000" pitchFamily="2" charset="2"/>
              </a:rPr>
              <a:t>, which can encompass models, animations, lighting, materials... With compact file size and high compatibility (have requirements on computers).</a:t>
            </a:r>
          </a:p>
          <a:p>
            <a:pPr marL="457200" lvl="1" indent="0">
              <a:buNone/>
            </a:pPr>
            <a:r>
              <a:rPr lang="en-US" dirty="0">
                <a:sym typeface="Wingdings" panose="05000000000000000000" pitchFamily="2" charset="2"/>
              </a:rPr>
              <a:t>	We have discussed it with Autodesk. They suggested some BIM applying skills, and the application of </a:t>
            </a:r>
            <a:r>
              <a:rPr lang="en-US" dirty="0">
                <a:solidFill>
                  <a:srgbClr val="FF0000"/>
                </a:solidFill>
                <a:sym typeface="Wingdings" panose="05000000000000000000" pitchFamily="2" charset="2"/>
              </a:rPr>
              <a:t>Navisworks</a:t>
            </a:r>
            <a:r>
              <a:rPr lang="en-US" dirty="0">
                <a:sym typeface="Wingdings" panose="05000000000000000000" pitchFamily="2" charset="2"/>
              </a:rPr>
              <a:t>. We haven’t taken a trial yet. </a:t>
            </a:r>
          </a:p>
          <a:p>
            <a:pPr lvl="1"/>
            <a:r>
              <a:rPr lang="en-US" dirty="0">
                <a:sym typeface="Wingdings" panose="05000000000000000000" pitchFamily="2" charset="2"/>
              </a:rPr>
              <a:t>CEPC is such a big project. The layout is big too. </a:t>
            </a:r>
            <a:r>
              <a:rPr lang="en-US" dirty="0">
                <a:solidFill>
                  <a:srgbClr val="FF0000"/>
                </a:solidFill>
                <a:sym typeface="Wingdings" panose="05000000000000000000" pitchFamily="2" charset="2"/>
              </a:rPr>
              <a:t>Computer lag </a:t>
            </a:r>
            <a:r>
              <a:rPr lang="en-US" dirty="0">
                <a:sym typeface="Wingdings" panose="05000000000000000000" pitchFamily="2" charset="2"/>
              </a:rPr>
              <a:t>reduces work efficiency. </a:t>
            </a:r>
          </a:p>
          <a:p>
            <a:pPr marL="457200" lvl="1" indent="0">
              <a:buNone/>
            </a:pPr>
            <a:r>
              <a:rPr lang="en-US" dirty="0">
                <a:sym typeface="Wingdings" panose="05000000000000000000" pitchFamily="2" charset="2"/>
              </a:rPr>
              <a:t>	  We require better workstations.</a:t>
            </a:r>
            <a:endParaRPr lang="en-US" altLang="zh-CN" dirty="0"/>
          </a:p>
        </p:txBody>
      </p:sp>
      <p:sp>
        <p:nvSpPr>
          <p:cNvPr id="4" name="灯片编号占位符 3">
            <a:extLst>
              <a:ext uri="{FF2B5EF4-FFF2-40B4-BE49-F238E27FC236}">
                <a16:creationId xmlns:a16="http://schemas.microsoft.com/office/drawing/2014/main" id="{141378F0-C1B9-43B4-96C3-32A4D8221389}"/>
              </a:ext>
            </a:extLst>
          </p:cNvPr>
          <p:cNvSpPr>
            <a:spLocks noGrp="1"/>
          </p:cNvSpPr>
          <p:nvPr>
            <p:ph type="sldNum" sz="quarter" idx="12"/>
          </p:nvPr>
        </p:nvSpPr>
        <p:spPr/>
        <p:txBody>
          <a:bodyPr/>
          <a:lstStyle/>
          <a:p>
            <a:fld id="{F15E9139-A00B-4B2A-98A6-095DC08F1345}" type="slidenum">
              <a:rPr lang="zh-CN" altLang="en-US" smtClean="0"/>
              <a:pPr/>
              <a:t>16</a:t>
            </a:fld>
            <a:endParaRPr lang="zh-CN" altLang="en-US"/>
          </a:p>
        </p:txBody>
      </p:sp>
      <p:sp>
        <p:nvSpPr>
          <p:cNvPr id="5" name="标题 2">
            <a:extLst>
              <a:ext uri="{FF2B5EF4-FFF2-40B4-BE49-F238E27FC236}">
                <a16:creationId xmlns:a16="http://schemas.microsoft.com/office/drawing/2014/main" id="{91BE2C38-7504-492C-B66D-8AB35F729613}"/>
              </a:ext>
            </a:extLst>
          </p:cNvPr>
          <p:cNvSpPr>
            <a:spLocks noGrp="1"/>
          </p:cNvSpPr>
          <p:nvPr>
            <p:ph type="title"/>
          </p:nvPr>
        </p:nvSpPr>
        <p:spPr>
          <a:xfrm>
            <a:off x="666712" y="142852"/>
            <a:ext cx="10763325" cy="725470"/>
          </a:xfrm>
        </p:spPr>
        <p:txBody>
          <a:bodyPr vert="horz" lIns="91440" tIns="45720" rIns="91440" bIns="45720" rtlCol="0" anchor="ctr">
            <a:normAutofit/>
          </a:bodyPr>
          <a:lstStyle/>
          <a:p>
            <a:r>
              <a:rPr lang="en-US" altLang="zh-CN" dirty="0">
                <a:latin typeface="Arial" panose="020B0604020202020204" pitchFamily="34" charset="0"/>
                <a:cs typeface="Arial" panose="020B0604020202020204" pitchFamily="34" charset="0"/>
              </a:rPr>
              <a:t>EDR accelerator survey and layout progress</a:t>
            </a:r>
            <a:endParaRPr lang="en-US" dirty="0"/>
          </a:p>
        </p:txBody>
      </p:sp>
    </p:spTree>
    <p:extLst>
      <p:ext uri="{BB962C8B-B14F-4D97-AF65-F5344CB8AC3E}">
        <p14:creationId xmlns:p14="http://schemas.microsoft.com/office/powerpoint/2010/main" val="269573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4865DE6-2877-4414-9AB6-2C0FB4E8A901}"/>
              </a:ext>
            </a:extLst>
          </p:cNvPr>
          <p:cNvSpPr>
            <a:spLocks noGrp="1"/>
          </p:cNvSpPr>
          <p:nvPr>
            <p:ph idx="1"/>
          </p:nvPr>
        </p:nvSpPr>
        <p:spPr/>
        <p:txBody>
          <a:bodyPr>
            <a:normAutofit/>
          </a:bodyPr>
          <a:lstStyle/>
          <a:p>
            <a:r>
              <a:rPr lang="en-US" sz="2000" dirty="0"/>
              <a:t>We </a:t>
            </a:r>
            <a:r>
              <a:rPr lang="en-US" altLang="zh-CN" sz="2000" dirty="0">
                <a:sym typeface="Wingdings" panose="05000000000000000000" pitchFamily="2" charset="2"/>
              </a:rPr>
              <a:t>have formulated preliminary opinions.</a:t>
            </a:r>
          </a:p>
          <a:p>
            <a:pPr lvl="1"/>
            <a:r>
              <a:rPr lang="en-US" sz="1800" dirty="0"/>
              <a:t>The CEPC equipment name consists of four parts: accelerator code + zone code + equipment code + sequence number.</a:t>
            </a:r>
          </a:p>
          <a:p>
            <a:r>
              <a:rPr lang="en-US" sz="2000" dirty="0">
                <a:solidFill>
                  <a:srgbClr val="FF0000"/>
                </a:solidFill>
              </a:rPr>
              <a:t>Accelerator Code</a:t>
            </a:r>
            <a:r>
              <a:rPr lang="en-US" sz="2000" dirty="0"/>
              <a:t>: Uniformly named.</a:t>
            </a:r>
          </a:p>
          <a:p>
            <a:r>
              <a:rPr lang="en-US" sz="2000" dirty="0">
                <a:solidFill>
                  <a:srgbClr val="FF0000"/>
                </a:solidFill>
              </a:rPr>
              <a:t>Zone Code</a:t>
            </a:r>
            <a:r>
              <a:rPr lang="en-US" sz="2000" dirty="0"/>
              <a:t>: Uniformly named.</a:t>
            </a:r>
          </a:p>
          <a:p>
            <a:r>
              <a:rPr lang="en-US" sz="2000" dirty="0">
                <a:solidFill>
                  <a:srgbClr val="FF0000"/>
                </a:solidFill>
              </a:rPr>
              <a:t>Equipment Code</a:t>
            </a:r>
            <a:r>
              <a:rPr lang="en-US" sz="2000" dirty="0"/>
              <a:t>: Assigned by each subsystem, adhering as closely as possible to international standards.</a:t>
            </a:r>
          </a:p>
          <a:p>
            <a:r>
              <a:rPr lang="en-US" sz="2000" dirty="0">
                <a:solidFill>
                  <a:srgbClr val="FF0000"/>
                </a:solidFill>
              </a:rPr>
              <a:t>Sequence Number</a:t>
            </a:r>
            <a:r>
              <a:rPr lang="en-US" sz="2000" dirty="0"/>
              <a:t>: Assigned by each subsystem according to unified rules</a:t>
            </a:r>
          </a:p>
          <a:p>
            <a:r>
              <a:rPr lang="en-US" sz="2000" dirty="0"/>
              <a:t>If additional equipment is added later, it can be appended with "P + new sequence number" following the sequence of the upstream equipment with the same equipment code.</a:t>
            </a:r>
          </a:p>
        </p:txBody>
      </p:sp>
      <p:sp>
        <p:nvSpPr>
          <p:cNvPr id="3" name="标题 2">
            <a:extLst>
              <a:ext uri="{FF2B5EF4-FFF2-40B4-BE49-F238E27FC236}">
                <a16:creationId xmlns:a16="http://schemas.microsoft.com/office/drawing/2014/main" id="{D1C1FE1E-2430-4244-BD72-70248D05B550}"/>
              </a:ext>
            </a:extLst>
          </p:cNvPr>
          <p:cNvSpPr>
            <a:spLocks noGrp="1"/>
          </p:cNvSpPr>
          <p:nvPr>
            <p:ph type="title"/>
          </p:nvPr>
        </p:nvSpPr>
        <p:spPr/>
        <p:txBody>
          <a:bodyPr/>
          <a:lstStyle/>
          <a:p>
            <a:r>
              <a:rPr lang="en-US" dirty="0"/>
              <a:t>Naming</a:t>
            </a:r>
          </a:p>
        </p:txBody>
      </p:sp>
      <p:sp>
        <p:nvSpPr>
          <p:cNvPr id="4" name="灯片编号占位符 3">
            <a:extLst>
              <a:ext uri="{FF2B5EF4-FFF2-40B4-BE49-F238E27FC236}">
                <a16:creationId xmlns:a16="http://schemas.microsoft.com/office/drawing/2014/main" id="{B0B54512-BA5E-47A4-9AE5-880B15CA4FA7}"/>
              </a:ext>
            </a:extLst>
          </p:cNvPr>
          <p:cNvSpPr>
            <a:spLocks noGrp="1"/>
          </p:cNvSpPr>
          <p:nvPr>
            <p:ph type="sldNum" sz="quarter" idx="12"/>
          </p:nvPr>
        </p:nvSpPr>
        <p:spPr/>
        <p:txBody>
          <a:bodyPr/>
          <a:lstStyle/>
          <a:p>
            <a:fld id="{F15E9139-A00B-4B2A-98A6-095DC08F1345}" type="slidenum">
              <a:rPr lang="zh-CN" altLang="en-US" smtClean="0"/>
              <a:pPr/>
              <a:t>17</a:t>
            </a:fld>
            <a:endParaRPr lang="zh-CN" altLang="en-US"/>
          </a:p>
        </p:txBody>
      </p:sp>
    </p:spTree>
    <p:extLst>
      <p:ext uri="{BB962C8B-B14F-4D97-AF65-F5344CB8AC3E}">
        <p14:creationId xmlns:p14="http://schemas.microsoft.com/office/powerpoint/2010/main" val="2943084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8E73B0C-01CB-4A23-9711-A34FA09003D8}"/>
              </a:ext>
            </a:extLst>
          </p:cNvPr>
          <p:cNvSpPr>
            <a:spLocks noGrp="1"/>
          </p:cNvSpPr>
          <p:nvPr>
            <p:ph idx="1"/>
          </p:nvPr>
        </p:nvSpPr>
        <p:spPr/>
        <p:txBody>
          <a:bodyPr/>
          <a:lstStyle/>
          <a:p>
            <a:r>
              <a:rPr lang="en-US" dirty="0"/>
              <a:t>Accelerator Code</a:t>
            </a:r>
          </a:p>
          <a:p>
            <a:pPr lvl="1"/>
            <a:r>
              <a:rPr lang="zh-CN" altLang="en-US" dirty="0"/>
              <a:t>对撞机 </a:t>
            </a:r>
            <a:r>
              <a:rPr lang="en-US" altLang="zh-CN" dirty="0"/>
              <a:t>C</a:t>
            </a:r>
            <a:r>
              <a:rPr lang="zh-CN" altLang="en-US" dirty="0"/>
              <a:t>（</a:t>
            </a:r>
            <a:r>
              <a:rPr lang="en-US" altLang="zh-CN" dirty="0"/>
              <a:t>Collider</a:t>
            </a:r>
            <a:r>
              <a:rPr lang="zh-CN" altLang="en-US" dirty="0"/>
              <a:t>）</a:t>
            </a:r>
            <a:endParaRPr lang="en-US" altLang="zh-CN" dirty="0"/>
          </a:p>
          <a:p>
            <a:pPr lvl="1"/>
            <a:r>
              <a:rPr lang="zh-CN" altLang="en-US" dirty="0"/>
              <a:t>增强器 </a:t>
            </a:r>
            <a:r>
              <a:rPr lang="en-US" altLang="zh-CN" dirty="0"/>
              <a:t>B</a:t>
            </a:r>
            <a:r>
              <a:rPr lang="zh-CN" altLang="en-US" dirty="0"/>
              <a:t>（</a:t>
            </a:r>
            <a:r>
              <a:rPr lang="en-US" altLang="zh-CN" dirty="0"/>
              <a:t>Booster</a:t>
            </a:r>
            <a:r>
              <a:rPr lang="zh-CN" altLang="en-US" dirty="0"/>
              <a:t>）</a:t>
            </a:r>
            <a:endParaRPr lang="en-US" altLang="zh-CN" dirty="0"/>
          </a:p>
          <a:p>
            <a:pPr lvl="1"/>
            <a:r>
              <a:rPr lang="zh-CN" altLang="en-US" dirty="0"/>
              <a:t>直线</a:t>
            </a:r>
            <a:r>
              <a:rPr lang="en-US" altLang="zh-CN" dirty="0"/>
              <a:t>L</a:t>
            </a:r>
            <a:r>
              <a:rPr lang="zh-CN" altLang="en-US" dirty="0"/>
              <a:t>（</a:t>
            </a:r>
            <a:r>
              <a:rPr lang="en-US" altLang="zh-CN" dirty="0" err="1"/>
              <a:t>Linac</a:t>
            </a:r>
            <a:r>
              <a:rPr lang="zh-CN" altLang="en-US" dirty="0"/>
              <a:t>）</a:t>
            </a:r>
            <a:endParaRPr lang="en-US" altLang="zh-CN" dirty="0"/>
          </a:p>
          <a:p>
            <a:pPr lvl="1"/>
            <a:r>
              <a:rPr lang="zh-CN" altLang="en-US" dirty="0"/>
              <a:t>阻尼环</a:t>
            </a:r>
            <a:r>
              <a:rPr lang="en-US" altLang="zh-CN" dirty="0"/>
              <a:t>D</a:t>
            </a:r>
            <a:r>
              <a:rPr lang="zh-CN" altLang="en-US" dirty="0"/>
              <a:t>（</a:t>
            </a:r>
            <a:r>
              <a:rPr lang="en-US" altLang="zh-CN" dirty="0"/>
              <a:t>Damping ring</a:t>
            </a:r>
            <a:r>
              <a:rPr lang="zh-CN" altLang="en-US" dirty="0"/>
              <a:t>）</a:t>
            </a:r>
            <a:endParaRPr lang="en-US" altLang="zh-CN" dirty="0"/>
          </a:p>
          <a:p>
            <a:pPr lvl="1"/>
            <a:r>
              <a:rPr lang="zh-CN" altLang="en-US" dirty="0"/>
              <a:t>输运线</a:t>
            </a:r>
            <a:r>
              <a:rPr lang="en-US" altLang="zh-CN" dirty="0"/>
              <a:t>T(</a:t>
            </a:r>
            <a:r>
              <a:rPr lang="en-US" altLang="zh-CN" dirty="0" err="1"/>
              <a:t>Tansport</a:t>
            </a:r>
            <a:r>
              <a:rPr lang="en-US" altLang="zh-CN" dirty="0"/>
              <a:t> lines)</a:t>
            </a:r>
          </a:p>
          <a:p>
            <a:endParaRPr lang="en-US" dirty="0"/>
          </a:p>
        </p:txBody>
      </p:sp>
      <p:sp>
        <p:nvSpPr>
          <p:cNvPr id="3" name="标题 2">
            <a:extLst>
              <a:ext uri="{FF2B5EF4-FFF2-40B4-BE49-F238E27FC236}">
                <a16:creationId xmlns:a16="http://schemas.microsoft.com/office/drawing/2014/main" id="{C6F2136E-73C5-44AA-87E1-5D9927C40EB5}"/>
              </a:ext>
            </a:extLst>
          </p:cNvPr>
          <p:cNvSpPr>
            <a:spLocks noGrp="1"/>
          </p:cNvSpPr>
          <p:nvPr>
            <p:ph type="title"/>
          </p:nvPr>
        </p:nvSpPr>
        <p:spPr/>
        <p:txBody>
          <a:bodyPr/>
          <a:lstStyle/>
          <a:p>
            <a:r>
              <a:rPr lang="en-US" dirty="0"/>
              <a:t>Naming </a:t>
            </a:r>
          </a:p>
        </p:txBody>
      </p:sp>
      <p:sp>
        <p:nvSpPr>
          <p:cNvPr id="4" name="灯片编号占位符 3">
            <a:extLst>
              <a:ext uri="{FF2B5EF4-FFF2-40B4-BE49-F238E27FC236}">
                <a16:creationId xmlns:a16="http://schemas.microsoft.com/office/drawing/2014/main" id="{B9BEA889-F38C-4D70-93E1-515EF86CB5E9}"/>
              </a:ext>
            </a:extLst>
          </p:cNvPr>
          <p:cNvSpPr>
            <a:spLocks noGrp="1"/>
          </p:cNvSpPr>
          <p:nvPr>
            <p:ph type="sldNum" sz="quarter" idx="12"/>
          </p:nvPr>
        </p:nvSpPr>
        <p:spPr/>
        <p:txBody>
          <a:bodyPr/>
          <a:lstStyle/>
          <a:p>
            <a:fld id="{F15E9139-A00B-4B2A-98A6-095DC08F1345}" type="slidenum">
              <a:rPr lang="zh-CN" altLang="en-US" smtClean="0"/>
              <a:pPr/>
              <a:t>18</a:t>
            </a:fld>
            <a:endParaRPr lang="zh-CN" altLang="en-US"/>
          </a:p>
        </p:txBody>
      </p:sp>
    </p:spTree>
    <p:extLst>
      <p:ext uri="{BB962C8B-B14F-4D97-AF65-F5344CB8AC3E}">
        <p14:creationId xmlns:p14="http://schemas.microsoft.com/office/powerpoint/2010/main" val="18629238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4865DE6-2877-4414-9AB6-2C0FB4E8A901}"/>
              </a:ext>
            </a:extLst>
          </p:cNvPr>
          <p:cNvSpPr>
            <a:spLocks noGrp="1"/>
          </p:cNvSpPr>
          <p:nvPr>
            <p:ph idx="1"/>
          </p:nvPr>
        </p:nvSpPr>
        <p:spPr/>
        <p:txBody>
          <a:bodyPr>
            <a:normAutofit/>
          </a:bodyPr>
          <a:lstStyle/>
          <a:p>
            <a:r>
              <a:rPr lang="en-US" dirty="0"/>
              <a:t>We have deliberated on three partitioning schemes for the collider and the booster, and have decided to adopt the third scheme.</a:t>
            </a:r>
          </a:p>
        </p:txBody>
      </p:sp>
      <p:sp>
        <p:nvSpPr>
          <p:cNvPr id="3" name="标题 2">
            <a:extLst>
              <a:ext uri="{FF2B5EF4-FFF2-40B4-BE49-F238E27FC236}">
                <a16:creationId xmlns:a16="http://schemas.microsoft.com/office/drawing/2014/main" id="{D1C1FE1E-2430-4244-BD72-70248D05B550}"/>
              </a:ext>
            </a:extLst>
          </p:cNvPr>
          <p:cNvSpPr>
            <a:spLocks noGrp="1"/>
          </p:cNvSpPr>
          <p:nvPr>
            <p:ph type="title"/>
          </p:nvPr>
        </p:nvSpPr>
        <p:spPr/>
        <p:txBody>
          <a:bodyPr/>
          <a:lstStyle/>
          <a:p>
            <a:r>
              <a:rPr lang="en-US" dirty="0"/>
              <a:t>Naming</a:t>
            </a:r>
          </a:p>
        </p:txBody>
      </p:sp>
      <p:sp>
        <p:nvSpPr>
          <p:cNvPr id="4" name="灯片编号占位符 3">
            <a:extLst>
              <a:ext uri="{FF2B5EF4-FFF2-40B4-BE49-F238E27FC236}">
                <a16:creationId xmlns:a16="http://schemas.microsoft.com/office/drawing/2014/main" id="{B0B54512-BA5E-47A4-9AE5-880B15CA4FA7}"/>
              </a:ext>
            </a:extLst>
          </p:cNvPr>
          <p:cNvSpPr>
            <a:spLocks noGrp="1"/>
          </p:cNvSpPr>
          <p:nvPr>
            <p:ph type="sldNum" sz="quarter" idx="12"/>
          </p:nvPr>
        </p:nvSpPr>
        <p:spPr/>
        <p:txBody>
          <a:bodyPr/>
          <a:lstStyle/>
          <a:p>
            <a:fld id="{F15E9139-A00B-4B2A-98A6-095DC08F1345}" type="slidenum">
              <a:rPr lang="zh-CN" altLang="en-US" smtClean="0"/>
              <a:pPr/>
              <a:t>19</a:t>
            </a:fld>
            <a:endParaRPr lang="zh-CN" altLang="en-US"/>
          </a:p>
        </p:txBody>
      </p:sp>
      <p:pic>
        <p:nvPicPr>
          <p:cNvPr id="5" name="图片 4">
            <a:extLst>
              <a:ext uri="{FF2B5EF4-FFF2-40B4-BE49-F238E27FC236}">
                <a16:creationId xmlns:a16="http://schemas.microsoft.com/office/drawing/2014/main" id="{60F844F1-D1BC-4F69-B313-574ED150B8BB}"/>
              </a:ext>
            </a:extLst>
          </p:cNvPr>
          <p:cNvPicPr>
            <a:picLocks noChangeAspect="1"/>
          </p:cNvPicPr>
          <p:nvPr/>
        </p:nvPicPr>
        <p:blipFill>
          <a:blip r:embed="rId2"/>
          <a:stretch>
            <a:fillRect/>
          </a:stretch>
        </p:blipFill>
        <p:spPr>
          <a:xfrm>
            <a:off x="335760" y="3370730"/>
            <a:ext cx="4320000" cy="3252190"/>
          </a:xfrm>
          <a:prstGeom prst="rect">
            <a:avLst/>
          </a:prstGeom>
        </p:spPr>
      </p:pic>
      <p:pic>
        <p:nvPicPr>
          <p:cNvPr id="6" name="图片 5">
            <a:extLst>
              <a:ext uri="{FF2B5EF4-FFF2-40B4-BE49-F238E27FC236}">
                <a16:creationId xmlns:a16="http://schemas.microsoft.com/office/drawing/2014/main" id="{DCC2006A-7B8E-485F-97A2-A14531275034}"/>
              </a:ext>
            </a:extLst>
          </p:cNvPr>
          <p:cNvPicPr>
            <a:picLocks noChangeAspect="1"/>
          </p:cNvPicPr>
          <p:nvPr/>
        </p:nvPicPr>
        <p:blipFill>
          <a:blip r:embed="rId3"/>
          <a:stretch>
            <a:fillRect/>
          </a:stretch>
        </p:blipFill>
        <p:spPr>
          <a:xfrm>
            <a:off x="4151784" y="3399368"/>
            <a:ext cx="4320000" cy="3259205"/>
          </a:xfrm>
          <a:prstGeom prst="rect">
            <a:avLst/>
          </a:prstGeom>
        </p:spPr>
      </p:pic>
      <p:pic>
        <p:nvPicPr>
          <p:cNvPr id="8" name="图片 7">
            <a:extLst>
              <a:ext uri="{FF2B5EF4-FFF2-40B4-BE49-F238E27FC236}">
                <a16:creationId xmlns:a16="http://schemas.microsoft.com/office/drawing/2014/main" id="{3C12F6D9-1B5F-47AE-A520-402ED560D407}"/>
              </a:ext>
            </a:extLst>
          </p:cNvPr>
          <p:cNvPicPr>
            <a:picLocks noChangeAspect="1"/>
          </p:cNvPicPr>
          <p:nvPr/>
        </p:nvPicPr>
        <p:blipFill>
          <a:blip r:embed="rId4"/>
          <a:stretch>
            <a:fillRect/>
          </a:stretch>
        </p:blipFill>
        <p:spPr>
          <a:xfrm>
            <a:off x="7872000" y="3452286"/>
            <a:ext cx="4320000" cy="3262862"/>
          </a:xfrm>
          <a:prstGeom prst="rect">
            <a:avLst/>
          </a:prstGeom>
        </p:spPr>
      </p:pic>
      <p:graphicFrame>
        <p:nvGraphicFramePr>
          <p:cNvPr id="9" name="表格 8">
            <a:extLst>
              <a:ext uri="{FF2B5EF4-FFF2-40B4-BE49-F238E27FC236}">
                <a16:creationId xmlns:a16="http://schemas.microsoft.com/office/drawing/2014/main" id="{FF9F7D1F-3066-4189-B3F8-32D1750FEF7D}"/>
              </a:ext>
            </a:extLst>
          </p:cNvPr>
          <p:cNvGraphicFramePr>
            <a:graphicFrameLocks noGrp="1"/>
          </p:cNvGraphicFramePr>
          <p:nvPr>
            <p:extLst>
              <p:ext uri="{D42A27DB-BD31-4B8C-83A1-F6EECF244321}">
                <p14:modId xmlns:p14="http://schemas.microsoft.com/office/powerpoint/2010/main" val="2403808557"/>
              </p:ext>
            </p:extLst>
          </p:nvPr>
        </p:nvGraphicFramePr>
        <p:xfrm>
          <a:off x="1743968" y="2056207"/>
          <a:ext cx="7519904" cy="1381760"/>
        </p:xfrm>
        <a:graphic>
          <a:graphicData uri="http://schemas.openxmlformats.org/drawingml/2006/table">
            <a:tbl>
              <a:tblPr firstRow="1" bandRow="1">
                <a:tableStyleId>{5C22544A-7EE6-4342-B048-85BDC9FD1C3A}</a:tableStyleId>
              </a:tblPr>
              <a:tblGrid>
                <a:gridCol w="3199904">
                  <a:extLst>
                    <a:ext uri="{9D8B030D-6E8A-4147-A177-3AD203B41FA5}">
                      <a16:colId xmlns:a16="http://schemas.microsoft.com/office/drawing/2014/main" val="215189693"/>
                    </a:ext>
                  </a:extLst>
                </a:gridCol>
                <a:gridCol w="1440000">
                  <a:extLst>
                    <a:ext uri="{9D8B030D-6E8A-4147-A177-3AD203B41FA5}">
                      <a16:colId xmlns:a16="http://schemas.microsoft.com/office/drawing/2014/main" val="726684095"/>
                    </a:ext>
                  </a:extLst>
                </a:gridCol>
                <a:gridCol w="1440000">
                  <a:extLst>
                    <a:ext uri="{9D8B030D-6E8A-4147-A177-3AD203B41FA5}">
                      <a16:colId xmlns:a16="http://schemas.microsoft.com/office/drawing/2014/main" val="1384310641"/>
                    </a:ext>
                  </a:extLst>
                </a:gridCol>
                <a:gridCol w="1440000">
                  <a:extLst>
                    <a:ext uri="{9D8B030D-6E8A-4147-A177-3AD203B41FA5}">
                      <a16:colId xmlns:a16="http://schemas.microsoft.com/office/drawing/2014/main" val="319478411"/>
                    </a:ext>
                  </a:extLst>
                </a:gridCol>
              </a:tblGrid>
              <a:tr h="370840">
                <a:tc>
                  <a:txBody>
                    <a:bodyPr/>
                    <a:lstStyle/>
                    <a:p>
                      <a:endParaRPr lang="en-US" dirty="0"/>
                    </a:p>
                  </a:txBody>
                  <a:tcPr/>
                </a:tc>
                <a:tc>
                  <a:txBody>
                    <a:bodyPr/>
                    <a:lstStyle/>
                    <a:p>
                      <a:r>
                        <a:rPr lang="en-US" dirty="0"/>
                        <a:t>Scheme 1</a:t>
                      </a:r>
                    </a:p>
                  </a:txBody>
                  <a:tcPr/>
                </a:tc>
                <a:tc>
                  <a:txBody>
                    <a:bodyPr/>
                    <a:lstStyle/>
                    <a:p>
                      <a:r>
                        <a:rPr lang="en-US" dirty="0"/>
                        <a:t>Scheme 2</a:t>
                      </a:r>
                    </a:p>
                  </a:txBody>
                  <a:tcPr/>
                </a:tc>
                <a:tc>
                  <a:txBody>
                    <a:bodyPr/>
                    <a:lstStyle/>
                    <a:p>
                      <a:r>
                        <a:rPr lang="en-US" dirty="0"/>
                        <a:t>Scheme 3</a:t>
                      </a:r>
                    </a:p>
                  </a:txBody>
                  <a:tcPr/>
                </a:tc>
                <a:extLst>
                  <a:ext uri="{0D108BD9-81ED-4DB2-BD59-A6C34878D82A}">
                    <a16:rowId xmlns:a16="http://schemas.microsoft.com/office/drawing/2014/main" val="911156118"/>
                  </a:ext>
                </a:extLst>
              </a:tr>
              <a:tr h="370840">
                <a:tc>
                  <a:txBody>
                    <a:bodyPr/>
                    <a:lstStyle/>
                    <a:p>
                      <a:r>
                        <a:rPr lang="en-US" dirty="0"/>
                        <a:t>IPs correspond to the zones</a:t>
                      </a:r>
                    </a:p>
                  </a:txBody>
                  <a:tcPr/>
                </a:tc>
                <a:tc>
                  <a:txBody>
                    <a:bodyPr/>
                    <a:lstStyle/>
                    <a:p>
                      <a:r>
                        <a:rPr lang="en-US" dirty="0">
                          <a:solidFill>
                            <a:srgbClr val="008400"/>
                          </a:solidFill>
                          <a:sym typeface="Wingdings" panose="05000000000000000000" pitchFamily="2" charset="2"/>
                        </a:rPr>
                        <a:t></a:t>
                      </a:r>
                      <a:endParaRPr lang="en-US" dirty="0">
                        <a:solidFill>
                          <a:srgbClr val="0084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sym typeface="Wingdings" panose="05000000000000000000" pitchFamily="2" charset="2"/>
                        </a:rPr>
                        <a:t></a:t>
                      </a:r>
                      <a:endParaRPr lang="en-US"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8400"/>
                          </a:solidFill>
                          <a:sym typeface="Wingdings" panose="05000000000000000000" pitchFamily="2" charset="2"/>
                        </a:rPr>
                        <a:t></a:t>
                      </a:r>
                      <a:endParaRPr lang="en-US" dirty="0"/>
                    </a:p>
                  </a:txBody>
                  <a:tcPr/>
                </a:tc>
                <a:extLst>
                  <a:ext uri="{0D108BD9-81ED-4DB2-BD59-A6C34878D82A}">
                    <a16:rowId xmlns:a16="http://schemas.microsoft.com/office/drawing/2014/main" val="1025725032"/>
                  </a:ext>
                </a:extLst>
              </a:tr>
              <a:tr h="370840">
                <a:tc>
                  <a:txBody>
                    <a:bodyPr/>
                    <a:lstStyle/>
                    <a:p>
                      <a:r>
                        <a:rPr lang="en-US" dirty="0"/>
                        <a:t>CEPC and SPPC have the same sequential numbering trend</a:t>
                      </a:r>
                    </a:p>
                  </a:txBody>
                  <a:tcPr/>
                </a:tc>
                <a:tc>
                  <a:txBody>
                    <a:bodyPr/>
                    <a:lstStyle/>
                    <a:p>
                      <a:r>
                        <a:rPr lang="en-US" dirty="0">
                          <a:solidFill>
                            <a:srgbClr val="FF0000"/>
                          </a:solidFill>
                          <a:sym typeface="Wingdings" panose="05000000000000000000" pitchFamily="2" charset="2"/>
                        </a:rPr>
                        <a:t></a:t>
                      </a:r>
                      <a:endParaRPr lang="en-US"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8400"/>
                          </a:solidFill>
                          <a:sym typeface="Wingdings" panose="05000000000000000000" pitchFamily="2" charset="2"/>
                        </a:rPr>
                        <a:t></a:t>
                      </a:r>
                      <a:endParaRPr lang="en-US" dirty="0">
                        <a:solidFill>
                          <a:srgbClr val="0084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8400"/>
                          </a:solidFill>
                          <a:sym typeface="Wingdings" panose="05000000000000000000" pitchFamily="2" charset="2"/>
                        </a:rPr>
                        <a:t></a:t>
                      </a:r>
                      <a:endParaRPr lang="en-US" dirty="0">
                        <a:solidFill>
                          <a:srgbClr val="008400"/>
                        </a:solidFill>
                      </a:endParaRPr>
                    </a:p>
                  </a:txBody>
                  <a:tcPr/>
                </a:tc>
                <a:extLst>
                  <a:ext uri="{0D108BD9-81ED-4DB2-BD59-A6C34878D82A}">
                    <a16:rowId xmlns:a16="http://schemas.microsoft.com/office/drawing/2014/main" val="2703718799"/>
                  </a:ext>
                </a:extLst>
              </a:tr>
            </a:tbl>
          </a:graphicData>
        </a:graphic>
      </p:graphicFrame>
    </p:spTree>
    <p:extLst>
      <p:ext uri="{BB962C8B-B14F-4D97-AF65-F5344CB8AC3E}">
        <p14:creationId xmlns:p14="http://schemas.microsoft.com/office/powerpoint/2010/main" val="1943297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a:xfrm>
            <a:off x="2121448" y="67537"/>
            <a:ext cx="7916416" cy="1036506"/>
          </a:xfrm>
        </p:spPr>
        <p:txBody>
          <a:bodyPr/>
          <a:lstStyle/>
          <a:p>
            <a:pPr>
              <a:lnSpc>
                <a:spcPct val="150000"/>
              </a:lnSpc>
              <a:defRPr/>
            </a:pPr>
            <a:r>
              <a:rPr lang="en-US" altLang="zh-CN" sz="6000" kern="0" dirty="0">
                <a:latin typeface="Arial Black" panose="020B0A04020102020204" pitchFamily="34" charset="0"/>
              </a:rPr>
              <a:t>Content</a:t>
            </a:r>
            <a:endParaRPr lang="zh-CN" altLang="en-US" sz="6000" kern="0" dirty="0">
              <a:latin typeface="Arial Black" panose="020B0A04020102020204" pitchFamily="34" charset="0"/>
            </a:endParaRPr>
          </a:p>
        </p:txBody>
      </p:sp>
      <p:sp>
        <p:nvSpPr>
          <p:cNvPr id="7" name="内容占位符 2"/>
          <p:cNvSpPr txBox="1">
            <a:spLocks/>
          </p:cNvSpPr>
          <p:nvPr/>
        </p:nvSpPr>
        <p:spPr>
          <a:xfrm>
            <a:off x="335360" y="1412776"/>
            <a:ext cx="10578570" cy="47472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EDR accelerator survey and layout progress</a:t>
            </a:r>
          </a:p>
          <a:p>
            <a:pPr>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Naming progress</a:t>
            </a:r>
          </a:p>
          <a:p>
            <a:pPr>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MDI mechanics progress</a:t>
            </a:r>
          </a:p>
          <a:p>
            <a:pPr>
              <a:lnSpc>
                <a:spcPct val="120000"/>
              </a:lnSpc>
            </a:pPr>
            <a:r>
              <a:rPr lang="en-US" altLang="zh-CN" b="1" dirty="0">
                <a:latin typeface="Arial" panose="020B0604020202020204" pitchFamily="34" charset="0"/>
                <a:ea typeface="微软雅黑" panose="020B0503020204020204" pitchFamily="34" charset="-122"/>
                <a:cs typeface="Arial" panose="020B0604020202020204" pitchFamily="34" charset="0"/>
              </a:rPr>
              <a:t>Summary</a:t>
            </a:r>
          </a:p>
        </p:txBody>
      </p:sp>
    </p:spTree>
    <p:extLst>
      <p:ext uri="{BB962C8B-B14F-4D97-AF65-F5344CB8AC3E}">
        <p14:creationId xmlns:p14="http://schemas.microsoft.com/office/powerpoint/2010/main" val="1610262731"/>
      </p:ext>
    </p:extLst>
  </p:cSld>
  <p:clrMapOvr>
    <a:masterClrMapping/>
  </p:clrMapOvr>
  <mc:AlternateContent xmlns:mc="http://schemas.openxmlformats.org/markup-compatibility/2006" xmlns:p14="http://schemas.microsoft.com/office/powerpoint/2010/main">
    <mc:Choice Requires="p14">
      <p:transition spd="slow" p14:dur="2000" advTm="57378"/>
    </mc:Choice>
    <mc:Fallback xmlns="">
      <p:transition spd="slow" advTm="5737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dirty="0"/>
              <a:t>Naming </a:t>
            </a:r>
            <a:endParaRPr lang="en-US" dirty="0"/>
          </a:p>
        </p:txBody>
      </p:sp>
      <p:sp>
        <p:nvSpPr>
          <p:cNvPr id="4" name="灯片编号占位符 3"/>
          <p:cNvSpPr>
            <a:spLocks noGrp="1"/>
          </p:cNvSpPr>
          <p:nvPr>
            <p:ph type="sldNum" sz="quarter" idx="12"/>
          </p:nvPr>
        </p:nvSpPr>
        <p:spPr/>
        <p:txBody>
          <a:bodyPr/>
          <a:lstStyle/>
          <a:p>
            <a:fld id="{F15E9139-A00B-4B2A-98A6-095DC08F1345}" type="slidenum">
              <a:rPr lang="zh-CN" altLang="en-US" smtClean="0"/>
              <a:t>20</a:t>
            </a:fld>
            <a:endParaRPr lang="zh-CN" altLang="en-US"/>
          </a:p>
        </p:txBody>
      </p:sp>
      <p:sp>
        <p:nvSpPr>
          <p:cNvPr id="34" name="内容占位符 1"/>
          <p:cNvSpPr txBox="1"/>
          <p:nvPr/>
        </p:nvSpPr>
        <p:spPr>
          <a:xfrm>
            <a:off x="911424" y="1516048"/>
            <a:ext cx="10763324" cy="1840944"/>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anose="05000000000000000000" pitchFamily="2" charset="2"/>
              <a:buChar char="n"/>
              <a:defRPr sz="2400" b="0" kern="1200" baseline="0">
                <a:solidFill>
                  <a:schemeClr val="tx1"/>
                </a:solidFill>
                <a:latin typeface="Arial" panose="020B0604020202020204" pitchFamily="34" charset="0"/>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dirty="0"/>
              <a:t>Collider equipment code</a:t>
            </a:r>
          </a:p>
          <a:p>
            <a:pPr lvl="1"/>
            <a:r>
              <a:rPr lang="zh-CN" altLang="en-US" sz="1800" dirty="0"/>
              <a:t>前缀代号</a:t>
            </a:r>
            <a:r>
              <a:rPr lang="en-US" altLang="zh-CN" sz="1800" dirty="0"/>
              <a:t>+</a:t>
            </a:r>
            <a:r>
              <a:rPr lang="zh-CN" altLang="en-US" sz="1800" dirty="0"/>
              <a:t>通用代号组成。</a:t>
            </a:r>
            <a:endParaRPr lang="en-US" altLang="zh-CN" sz="1800" dirty="0"/>
          </a:p>
          <a:p>
            <a:pPr lvl="1"/>
            <a:r>
              <a:rPr lang="zh-CN" altLang="en-US" sz="1800" dirty="0"/>
              <a:t>前缀代号：</a:t>
            </a:r>
            <a:r>
              <a:rPr lang="en-US" altLang="zh-CN" sz="1800" dirty="0"/>
              <a:t>2</a:t>
            </a:r>
            <a:r>
              <a:rPr lang="zh-CN" altLang="en-US" sz="1800" dirty="0"/>
              <a:t>位字母。以</a:t>
            </a:r>
            <a:r>
              <a:rPr lang="en-US" altLang="zh-CN" sz="1800" dirty="0"/>
              <a:t>I</a:t>
            </a:r>
            <a:r>
              <a:rPr lang="zh-CN" altLang="en-US" sz="1800" dirty="0"/>
              <a:t>和</a:t>
            </a:r>
            <a:r>
              <a:rPr lang="en-US" altLang="zh-CN" sz="1800" dirty="0"/>
              <a:t>O </a:t>
            </a:r>
            <a:r>
              <a:rPr lang="zh-CN" altLang="en-US" sz="1800" dirty="0"/>
              <a:t>分别代表内环和外环，以</a:t>
            </a:r>
            <a:r>
              <a:rPr lang="en-US" altLang="zh-CN" sz="1800" dirty="0"/>
              <a:t>E </a:t>
            </a:r>
            <a:r>
              <a:rPr lang="zh-CN" altLang="en-US" sz="1800" dirty="0"/>
              <a:t>和</a:t>
            </a:r>
            <a:r>
              <a:rPr lang="en-US" altLang="zh-CN" sz="1800" dirty="0"/>
              <a:t>P </a:t>
            </a:r>
            <a:r>
              <a:rPr lang="zh-CN" altLang="en-US" sz="1800" dirty="0"/>
              <a:t>分别代表电子和正电子，比如</a:t>
            </a:r>
            <a:r>
              <a:rPr lang="en-US" altLang="zh-CN" sz="1800" dirty="0"/>
              <a:t>IE </a:t>
            </a:r>
            <a:r>
              <a:rPr lang="zh-CN" altLang="en-US" sz="1800" dirty="0"/>
              <a:t>代表内环为电子，</a:t>
            </a:r>
            <a:r>
              <a:rPr lang="en-US" altLang="zh-CN" sz="1800" dirty="0"/>
              <a:t>OE </a:t>
            </a:r>
            <a:r>
              <a:rPr lang="zh-CN" altLang="en-US" sz="1800" dirty="0"/>
              <a:t>代表外环为电子。对于双孔径设备，用</a:t>
            </a:r>
            <a:r>
              <a:rPr lang="en-US" altLang="zh-CN" sz="1800" dirty="0"/>
              <a:t>DA </a:t>
            </a:r>
            <a:r>
              <a:rPr lang="zh-CN" altLang="en-US" sz="1800" dirty="0"/>
              <a:t>表示；共享单孔径设备，用</a:t>
            </a:r>
            <a:r>
              <a:rPr lang="en-US" altLang="zh-CN" sz="1800" dirty="0"/>
              <a:t>EP</a:t>
            </a:r>
            <a:r>
              <a:rPr lang="zh-CN" altLang="en-US" sz="1800" dirty="0"/>
              <a:t>表示。</a:t>
            </a:r>
          </a:p>
        </p:txBody>
      </p:sp>
      <p:sp>
        <p:nvSpPr>
          <p:cNvPr id="35" name="内容占位符 1"/>
          <p:cNvSpPr txBox="1"/>
          <p:nvPr/>
        </p:nvSpPr>
        <p:spPr>
          <a:xfrm>
            <a:off x="6888088" y="3531768"/>
            <a:ext cx="4896544" cy="2993576"/>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anose="05000000000000000000" pitchFamily="2" charset="2"/>
              <a:buChar char="n"/>
              <a:defRPr sz="2400" b="0" kern="1200" baseline="0">
                <a:solidFill>
                  <a:schemeClr val="tx1"/>
                </a:solidFill>
                <a:latin typeface="Arial" panose="020B0604020202020204" pitchFamily="34" charset="0"/>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zh-CN" altLang="en-US" sz="1800" dirty="0"/>
              <a:t>束测元件：</a:t>
            </a:r>
            <a:r>
              <a:rPr lang="en-US" altLang="zh-CN" sz="1800" dirty="0"/>
              <a:t>BPM</a:t>
            </a:r>
            <a:r>
              <a:rPr lang="zh-CN" altLang="en-US" sz="1800" dirty="0"/>
              <a:t>、</a:t>
            </a:r>
            <a:r>
              <a:rPr lang="en-US" altLang="zh-CN" sz="1800" dirty="0"/>
              <a:t>PR</a:t>
            </a:r>
            <a:r>
              <a:rPr lang="zh-CN" altLang="en-US" sz="1800" dirty="0"/>
              <a:t>、</a:t>
            </a:r>
            <a:r>
              <a:rPr lang="en-US" altLang="zh-CN" sz="1800" dirty="0"/>
              <a:t>ICT</a:t>
            </a:r>
          </a:p>
          <a:p>
            <a:pPr lvl="1"/>
            <a:r>
              <a:rPr lang="zh-CN" altLang="en-US" sz="1800" dirty="0"/>
              <a:t>波纹管：</a:t>
            </a:r>
            <a:r>
              <a:rPr lang="en-US" altLang="zh-CN" sz="1800" dirty="0"/>
              <a:t>BLW</a:t>
            </a:r>
          </a:p>
          <a:p>
            <a:pPr lvl="1"/>
            <a:r>
              <a:rPr lang="zh-CN" altLang="en-US" sz="1800" dirty="0"/>
              <a:t>阀门：</a:t>
            </a:r>
            <a:r>
              <a:rPr lang="en-US" altLang="zh-CN" sz="1800" dirty="0"/>
              <a:t>GV</a:t>
            </a:r>
          </a:p>
          <a:p>
            <a:pPr lvl="1"/>
            <a:r>
              <a:rPr lang="zh-CN" altLang="en-US" sz="1800" dirty="0"/>
              <a:t>真空盒：</a:t>
            </a:r>
            <a:r>
              <a:rPr lang="en-US" altLang="zh-CN" sz="1800" dirty="0"/>
              <a:t>VA</a:t>
            </a:r>
          </a:p>
          <a:p>
            <a:pPr lvl="1"/>
            <a:r>
              <a:rPr lang="zh-CN" altLang="en-US" sz="1800" dirty="0"/>
              <a:t>准直器：</a:t>
            </a:r>
            <a:r>
              <a:rPr lang="en-US" altLang="zh-CN" sz="1800" dirty="0"/>
              <a:t>CLM</a:t>
            </a:r>
          </a:p>
          <a:p>
            <a:pPr lvl="1"/>
            <a:r>
              <a:rPr lang="en-US" altLang="zh-CN" sz="1800" dirty="0"/>
              <a:t>Higgs</a:t>
            </a:r>
            <a:r>
              <a:rPr lang="zh-CN" altLang="en-US" sz="1800" dirty="0"/>
              <a:t>模组：</a:t>
            </a:r>
            <a:r>
              <a:rPr lang="en-US" altLang="zh-CN" sz="1800" dirty="0"/>
              <a:t>HCM</a:t>
            </a:r>
          </a:p>
          <a:p>
            <a:pPr lvl="1"/>
            <a:r>
              <a:rPr lang="en-US" altLang="zh-CN" sz="1800" dirty="0"/>
              <a:t>Z</a:t>
            </a:r>
            <a:r>
              <a:rPr lang="zh-CN" altLang="en-US" sz="1800" dirty="0"/>
              <a:t>模组：</a:t>
            </a:r>
            <a:r>
              <a:rPr lang="en-US" altLang="zh-CN" sz="1800" dirty="0"/>
              <a:t>ZCM</a:t>
            </a:r>
          </a:p>
          <a:p>
            <a:pPr lvl="1"/>
            <a:r>
              <a:rPr lang="en-US" altLang="zh-CN" sz="1800" dirty="0"/>
              <a:t>Ttbar</a:t>
            </a:r>
            <a:r>
              <a:rPr lang="zh-CN" altLang="en-US" sz="1800" dirty="0"/>
              <a:t>模组：</a:t>
            </a:r>
            <a:r>
              <a:rPr lang="en-US" altLang="zh-CN" sz="1800" dirty="0"/>
              <a:t>TCM</a:t>
            </a:r>
          </a:p>
          <a:p>
            <a:pPr lvl="1"/>
            <a:r>
              <a:rPr lang="zh-CN" altLang="en-US" sz="1800" dirty="0"/>
              <a:t>注入引出</a:t>
            </a:r>
            <a:r>
              <a:rPr lang="en-US" altLang="zh-CN" sz="1800" dirty="0"/>
              <a:t>kicker</a:t>
            </a:r>
            <a:r>
              <a:rPr lang="zh-CN" altLang="en-US" sz="1800" dirty="0"/>
              <a:t>：</a:t>
            </a:r>
            <a:r>
              <a:rPr lang="en-US" altLang="zh-CN" sz="1800" dirty="0"/>
              <a:t>K</a:t>
            </a:r>
          </a:p>
          <a:p>
            <a:pPr lvl="1"/>
            <a:r>
              <a:rPr lang="zh-CN" altLang="en-US" sz="1800" dirty="0"/>
              <a:t>注入引出切割磁铁：</a:t>
            </a:r>
            <a:r>
              <a:rPr lang="en-US" altLang="zh-CN" sz="1800" dirty="0"/>
              <a:t>LSM</a:t>
            </a:r>
            <a:endParaRPr lang="zh-CN" altLang="en-US" sz="1800" dirty="0"/>
          </a:p>
        </p:txBody>
      </p:sp>
      <p:sp>
        <p:nvSpPr>
          <p:cNvPr id="6" name="内容占位符 1"/>
          <p:cNvSpPr txBox="1"/>
          <p:nvPr/>
        </p:nvSpPr>
        <p:spPr>
          <a:xfrm>
            <a:off x="911171" y="3140974"/>
            <a:ext cx="6192941" cy="3423860"/>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anose="05000000000000000000" pitchFamily="2" charset="2"/>
              <a:buChar char="n"/>
              <a:defRPr sz="2400" b="0" kern="1200" baseline="0">
                <a:solidFill>
                  <a:schemeClr val="tx1"/>
                </a:solidFill>
                <a:latin typeface="Arial" panose="020B0604020202020204" pitchFamily="34" charset="0"/>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zh-CN" altLang="en-US" sz="1800" dirty="0"/>
              <a:t>通用代号（部分设备，已通过各系统收集）</a:t>
            </a:r>
            <a:endParaRPr lang="en-US" altLang="zh-CN" sz="1800" dirty="0">
              <a:solidFill>
                <a:srgbClr val="FF0000"/>
              </a:solidFill>
            </a:endParaRPr>
          </a:p>
          <a:p>
            <a:pPr lvl="1"/>
            <a:r>
              <a:rPr lang="zh-CN" altLang="en-US" sz="1800" dirty="0"/>
              <a:t>二极铁：</a:t>
            </a:r>
            <a:r>
              <a:rPr lang="en-US" altLang="zh-CN" sz="1800" dirty="0"/>
              <a:t>BA</a:t>
            </a:r>
            <a:r>
              <a:rPr lang="zh-CN" altLang="en-US" sz="1800" dirty="0"/>
              <a:t>、</a:t>
            </a:r>
            <a:r>
              <a:rPr lang="en-US" altLang="zh-CN" sz="1800" dirty="0"/>
              <a:t>BB</a:t>
            </a:r>
            <a:r>
              <a:rPr lang="zh-CN" altLang="en-US" sz="1800" dirty="0"/>
              <a:t>、</a:t>
            </a:r>
            <a:r>
              <a:rPr lang="en-US" altLang="zh-CN" sz="1800" dirty="0"/>
              <a:t>BC</a:t>
            </a:r>
            <a:r>
              <a:rPr lang="zh-CN" altLang="en-US" sz="1800" dirty="0"/>
              <a:t>（三种长度</a:t>
            </a:r>
            <a:r>
              <a:rPr lang="en-US" altLang="zh-CN" sz="1800" dirty="0"/>
              <a:t>/</a:t>
            </a:r>
            <a:r>
              <a:rPr lang="zh-CN" altLang="en-US" sz="1800" dirty="0"/>
              <a:t>间距组合）；</a:t>
            </a:r>
            <a:endParaRPr lang="en-US" altLang="zh-CN" sz="1800" dirty="0"/>
          </a:p>
          <a:p>
            <a:pPr lvl="1"/>
            <a:r>
              <a:rPr lang="zh-CN" altLang="en-US" sz="1800" dirty="0"/>
              <a:t>散焦四极铁：</a:t>
            </a:r>
            <a:r>
              <a:rPr lang="en-US" altLang="zh-CN" sz="1800" dirty="0"/>
              <a:t>QD</a:t>
            </a:r>
          </a:p>
          <a:p>
            <a:pPr lvl="1"/>
            <a:r>
              <a:rPr lang="zh-CN" altLang="en-US" sz="1800" dirty="0"/>
              <a:t>聚焦四极铁：</a:t>
            </a:r>
            <a:r>
              <a:rPr lang="en-US" altLang="zh-CN" sz="1800" dirty="0"/>
              <a:t>QF</a:t>
            </a:r>
          </a:p>
          <a:p>
            <a:pPr lvl="1"/>
            <a:r>
              <a:rPr lang="zh-CN" altLang="en-US" sz="1800" dirty="0"/>
              <a:t>散焦六极铁：</a:t>
            </a:r>
            <a:r>
              <a:rPr lang="en-US" altLang="zh-CN" sz="1800" dirty="0"/>
              <a:t>SD</a:t>
            </a:r>
          </a:p>
          <a:p>
            <a:pPr lvl="1"/>
            <a:r>
              <a:rPr lang="zh-CN" altLang="en-US" sz="1800" dirty="0"/>
              <a:t>聚焦六极铁：</a:t>
            </a:r>
            <a:r>
              <a:rPr lang="en-US" altLang="zh-CN" sz="1800" dirty="0"/>
              <a:t>SF</a:t>
            </a:r>
          </a:p>
          <a:p>
            <a:pPr lvl="1"/>
            <a:r>
              <a:rPr lang="zh-CN" altLang="en-US" sz="1800" dirty="0"/>
              <a:t>垂直校正磁铁</a:t>
            </a:r>
            <a:r>
              <a:rPr lang="en-US" altLang="zh-CN" sz="1800" dirty="0"/>
              <a:t>:  CV</a:t>
            </a:r>
          </a:p>
          <a:p>
            <a:pPr lvl="1"/>
            <a:r>
              <a:rPr lang="zh-CN" altLang="en-US" sz="1800" dirty="0"/>
              <a:t>水平校正磁铁：</a:t>
            </a:r>
            <a:r>
              <a:rPr lang="en-US" altLang="zh-CN" sz="1800" dirty="0"/>
              <a:t>CH</a:t>
            </a:r>
          </a:p>
          <a:p>
            <a:pPr lvl="1"/>
            <a:r>
              <a:rPr lang="zh-CN" altLang="en-US" sz="1800" dirty="0"/>
              <a:t>静电</a:t>
            </a:r>
            <a:r>
              <a:rPr lang="en-US" altLang="zh-CN" sz="1800" dirty="0"/>
              <a:t>-</a:t>
            </a:r>
            <a:r>
              <a:rPr lang="zh-CN" altLang="en-US" sz="1800" dirty="0"/>
              <a:t>电磁分离器：</a:t>
            </a:r>
            <a:r>
              <a:rPr lang="en-US" altLang="zh-CN" sz="1800" dirty="0"/>
              <a:t>EMS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1EA59A40-DB51-4E6A-8AC7-33E1499C812E}"/>
              </a:ext>
            </a:extLst>
          </p:cNvPr>
          <p:cNvSpPr>
            <a:spLocks noGrp="1"/>
          </p:cNvSpPr>
          <p:nvPr>
            <p:ph idx="1"/>
          </p:nvPr>
        </p:nvSpPr>
        <p:spPr/>
        <p:txBody>
          <a:bodyPr>
            <a:normAutofit/>
          </a:bodyPr>
          <a:lstStyle/>
          <a:p>
            <a:r>
              <a:rPr lang="en-US" dirty="0"/>
              <a:t>Collider naming examples</a:t>
            </a:r>
          </a:p>
          <a:p>
            <a:pPr lvl="1"/>
            <a:r>
              <a:rPr lang="en-US" altLang="zh-CN" dirty="0"/>
              <a:t>C.3A.OE.QD.001:</a:t>
            </a:r>
            <a:r>
              <a:rPr lang="zh-CN" altLang="en-US" dirty="0"/>
              <a:t>对撞机</a:t>
            </a:r>
            <a:r>
              <a:rPr lang="en-US" altLang="zh-CN" dirty="0"/>
              <a:t>.3A</a:t>
            </a:r>
            <a:r>
              <a:rPr lang="zh-CN" altLang="en-US" dirty="0"/>
              <a:t>区</a:t>
            </a:r>
            <a:r>
              <a:rPr lang="en-US" altLang="zh-CN" dirty="0"/>
              <a:t>.</a:t>
            </a:r>
            <a:r>
              <a:rPr lang="zh-CN" altLang="en-US" dirty="0"/>
              <a:t>外环电子</a:t>
            </a:r>
            <a:r>
              <a:rPr lang="en-US" altLang="zh-CN" dirty="0"/>
              <a:t>.</a:t>
            </a:r>
            <a:r>
              <a:rPr lang="zh-CN" altLang="en-US" dirty="0"/>
              <a:t>散焦四极磁铁</a:t>
            </a:r>
            <a:r>
              <a:rPr lang="en-US" altLang="zh-CN" dirty="0"/>
              <a:t>.</a:t>
            </a:r>
            <a:r>
              <a:rPr lang="zh-CN" altLang="en-US" dirty="0"/>
              <a:t>第</a:t>
            </a:r>
            <a:r>
              <a:rPr lang="en-US" altLang="zh-CN" dirty="0"/>
              <a:t>1</a:t>
            </a:r>
            <a:r>
              <a:rPr lang="zh-CN" altLang="en-US" dirty="0"/>
              <a:t>台</a:t>
            </a:r>
          </a:p>
          <a:p>
            <a:pPr lvl="1"/>
            <a:r>
              <a:rPr lang="en-US" altLang="zh-CN" dirty="0"/>
              <a:t>C.3B.OP.QD.001:</a:t>
            </a:r>
            <a:r>
              <a:rPr lang="zh-CN" altLang="en-US" dirty="0"/>
              <a:t>对撞机</a:t>
            </a:r>
            <a:r>
              <a:rPr lang="en-US" altLang="zh-CN" dirty="0"/>
              <a:t>.3B</a:t>
            </a:r>
            <a:r>
              <a:rPr lang="zh-CN" altLang="en-US" dirty="0"/>
              <a:t>区</a:t>
            </a:r>
            <a:r>
              <a:rPr lang="en-US" altLang="zh-CN" dirty="0"/>
              <a:t>.</a:t>
            </a:r>
            <a:r>
              <a:rPr lang="zh-CN" altLang="en-US" dirty="0"/>
              <a:t>外环正电子</a:t>
            </a:r>
            <a:r>
              <a:rPr lang="en-US" altLang="zh-CN" dirty="0"/>
              <a:t>.</a:t>
            </a:r>
            <a:r>
              <a:rPr lang="zh-CN" altLang="en-US" dirty="0"/>
              <a:t>散焦四极磁铁</a:t>
            </a:r>
            <a:r>
              <a:rPr lang="en-US" altLang="zh-CN" dirty="0"/>
              <a:t>.</a:t>
            </a:r>
            <a:r>
              <a:rPr lang="zh-CN" altLang="en-US" dirty="0"/>
              <a:t>第</a:t>
            </a:r>
            <a:r>
              <a:rPr lang="en-US" altLang="zh-CN" dirty="0"/>
              <a:t>1</a:t>
            </a:r>
            <a:r>
              <a:rPr lang="zh-CN" altLang="en-US" dirty="0"/>
              <a:t>台</a:t>
            </a:r>
          </a:p>
          <a:p>
            <a:pPr lvl="1"/>
            <a:r>
              <a:rPr lang="en-US" altLang="zh-CN" dirty="0"/>
              <a:t>C.3B.DA.QD.001:</a:t>
            </a:r>
            <a:r>
              <a:rPr lang="zh-CN" altLang="en-US" dirty="0"/>
              <a:t>对撞机</a:t>
            </a:r>
            <a:r>
              <a:rPr lang="en-US" altLang="zh-CN" dirty="0"/>
              <a:t>.3B</a:t>
            </a:r>
            <a:r>
              <a:rPr lang="zh-CN" altLang="en-US" dirty="0"/>
              <a:t>区</a:t>
            </a:r>
            <a:r>
              <a:rPr lang="en-US" altLang="zh-CN" dirty="0"/>
              <a:t>.</a:t>
            </a:r>
            <a:r>
              <a:rPr lang="zh-CN" altLang="en-US" dirty="0"/>
              <a:t>双孔径</a:t>
            </a:r>
            <a:r>
              <a:rPr lang="en-US" altLang="zh-CN" dirty="0"/>
              <a:t>.</a:t>
            </a:r>
            <a:r>
              <a:rPr lang="zh-CN" altLang="en-US" dirty="0"/>
              <a:t>散焦四极铁</a:t>
            </a:r>
            <a:r>
              <a:rPr lang="en-US" altLang="zh-CN" dirty="0"/>
              <a:t>.</a:t>
            </a:r>
            <a:r>
              <a:rPr lang="zh-CN" altLang="en-US" dirty="0"/>
              <a:t>第</a:t>
            </a:r>
            <a:r>
              <a:rPr lang="en-US" altLang="zh-CN" dirty="0"/>
              <a:t>1</a:t>
            </a:r>
            <a:r>
              <a:rPr lang="zh-CN" altLang="en-US" dirty="0"/>
              <a:t>台（极性对应外环）</a:t>
            </a:r>
          </a:p>
          <a:p>
            <a:pPr lvl="1"/>
            <a:r>
              <a:rPr lang="en-US" altLang="zh-CN" dirty="0"/>
              <a:t>C.3B.DA.B.001.1:</a:t>
            </a:r>
            <a:r>
              <a:rPr lang="zh-CN" altLang="en-US" dirty="0"/>
              <a:t>对撞机</a:t>
            </a:r>
            <a:r>
              <a:rPr lang="en-US" altLang="zh-CN" dirty="0"/>
              <a:t>.3B</a:t>
            </a:r>
            <a:r>
              <a:rPr lang="zh-CN" altLang="en-US" dirty="0"/>
              <a:t>区</a:t>
            </a:r>
            <a:r>
              <a:rPr lang="en-US" altLang="zh-CN" dirty="0"/>
              <a:t>.</a:t>
            </a:r>
            <a:r>
              <a:rPr lang="zh-CN" altLang="en-US" dirty="0"/>
              <a:t>双孔径</a:t>
            </a:r>
            <a:r>
              <a:rPr lang="en-US" altLang="zh-CN" dirty="0"/>
              <a:t>.</a:t>
            </a:r>
            <a:r>
              <a:rPr lang="zh-CN" altLang="en-US" dirty="0"/>
              <a:t>二极铁</a:t>
            </a:r>
            <a:r>
              <a:rPr lang="en-US" altLang="zh-CN" dirty="0"/>
              <a:t>.</a:t>
            </a:r>
            <a:r>
              <a:rPr lang="zh-CN" altLang="en-US" dirty="0"/>
              <a:t>第</a:t>
            </a:r>
            <a:r>
              <a:rPr lang="en-US" altLang="zh-CN" dirty="0"/>
              <a:t>1</a:t>
            </a:r>
            <a:r>
              <a:rPr lang="zh-CN" altLang="en-US" dirty="0"/>
              <a:t>台</a:t>
            </a:r>
            <a:r>
              <a:rPr lang="en-US" altLang="zh-CN" dirty="0"/>
              <a:t>.</a:t>
            </a:r>
            <a:r>
              <a:rPr lang="zh-CN" altLang="en-US" dirty="0"/>
              <a:t>第</a:t>
            </a:r>
            <a:r>
              <a:rPr lang="en-US" altLang="zh-CN" dirty="0"/>
              <a:t>1</a:t>
            </a:r>
            <a:r>
              <a:rPr lang="zh-CN" altLang="en-US" dirty="0"/>
              <a:t>个铁芯</a:t>
            </a:r>
          </a:p>
          <a:p>
            <a:pPr lvl="1"/>
            <a:r>
              <a:rPr lang="en-US" altLang="zh-CN" dirty="0"/>
              <a:t>C.3B.DA.B.001.OTPS:</a:t>
            </a:r>
            <a:r>
              <a:rPr lang="zh-CN" altLang="en-US" dirty="0"/>
              <a:t>对撞机</a:t>
            </a:r>
            <a:r>
              <a:rPr lang="en-US" altLang="zh-CN" dirty="0"/>
              <a:t>.3B</a:t>
            </a:r>
            <a:r>
              <a:rPr lang="zh-CN" altLang="en-US" dirty="0"/>
              <a:t>区</a:t>
            </a:r>
            <a:r>
              <a:rPr lang="en-US" altLang="zh-CN" dirty="0"/>
              <a:t>.</a:t>
            </a:r>
            <a:r>
              <a:rPr lang="zh-CN" altLang="en-US" dirty="0"/>
              <a:t>双孔径</a:t>
            </a:r>
            <a:r>
              <a:rPr lang="en-US" altLang="zh-CN" dirty="0"/>
              <a:t>.</a:t>
            </a:r>
            <a:r>
              <a:rPr lang="zh-CN" altLang="en-US" dirty="0"/>
              <a:t>二极铁</a:t>
            </a:r>
            <a:r>
              <a:rPr lang="en-US" altLang="zh-CN" dirty="0"/>
              <a:t>.</a:t>
            </a:r>
            <a:r>
              <a:rPr lang="zh-CN" altLang="en-US" dirty="0"/>
              <a:t>第</a:t>
            </a:r>
            <a:r>
              <a:rPr lang="en-US" altLang="zh-CN" dirty="0"/>
              <a:t>1</a:t>
            </a:r>
            <a:r>
              <a:rPr lang="zh-CN" altLang="en-US" dirty="0"/>
              <a:t>台</a:t>
            </a:r>
            <a:r>
              <a:rPr lang="en-US" altLang="zh-CN" dirty="0"/>
              <a:t>.</a:t>
            </a:r>
            <a:r>
              <a:rPr lang="zh-CN" altLang="en-US" dirty="0"/>
              <a:t>外环辅助线圈电源</a:t>
            </a:r>
          </a:p>
          <a:p>
            <a:pPr lvl="1"/>
            <a:r>
              <a:rPr lang="en-US" altLang="zh-CN" dirty="0"/>
              <a:t>C.2B.EP.EMS.01:</a:t>
            </a:r>
            <a:r>
              <a:rPr lang="zh-CN" altLang="en-US" dirty="0"/>
              <a:t>对撞机</a:t>
            </a:r>
            <a:r>
              <a:rPr lang="en-US" altLang="zh-CN" dirty="0"/>
              <a:t>.2B</a:t>
            </a:r>
            <a:r>
              <a:rPr lang="zh-CN" altLang="en-US" dirty="0"/>
              <a:t>区</a:t>
            </a:r>
            <a:r>
              <a:rPr lang="en-US" altLang="zh-CN" dirty="0"/>
              <a:t>.</a:t>
            </a:r>
            <a:r>
              <a:rPr lang="zh-CN" altLang="en-US" dirty="0"/>
              <a:t>共享单孔径</a:t>
            </a:r>
            <a:r>
              <a:rPr lang="en-US" altLang="zh-CN" dirty="0"/>
              <a:t>.</a:t>
            </a:r>
            <a:r>
              <a:rPr lang="zh-CN" altLang="en-US" dirty="0"/>
              <a:t>静电</a:t>
            </a:r>
            <a:r>
              <a:rPr lang="en-US" altLang="zh-CN" dirty="0"/>
              <a:t>-</a:t>
            </a:r>
            <a:r>
              <a:rPr lang="zh-CN" altLang="en-US" dirty="0"/>
              <a:t>电磁分离器</a:t>
            </a:r>
            <a:r>
              <a:rPr lang="en-US" altLang="zh-CN" dirty="0"/>
              <a:t>.</a:t>
            </a:r>
            <a:r>
              <a:rPr lang="zh-CN" altLang="en-US" dirty="0"/>
              <a:t>第</a:t>
            </a:r>
            <a:r>
              <a:rPr lang="en-US" altLang="zh-CN" dirty="0"/>
              <a:t>1</a:t>
            </a:r>
            <a:r>
              <a:rPr lang="zh-CN" altLang="en-US" dirty="0"/>
              <a:t>台</a:t>
            </a:r>
          </a:p>
          <a:p>
            <a:pPr lvl="1"/>
            <a:r>
              <a:rPr lang="en-US" altLang="zh-CN" dirty="0"/>
              <a:t>C.2B.EP.QD.01:</a:t>
            </a:r>
            <a:r>
              <a:rPr lang="zh-CN" altLang="en-US" dirty="0"/>
              <a:t>对撞机</a:t>
            </a:r>
            <a:r>
              <a:rPr lang="en-US" altLang="zh-CN" dirty="0"/>
              <a:t>.2B</a:t>
            </a:r>
            <a:r>
              <a:rPr lang="zh-CN" altLang="en-US" dirty="0"/>
              <a:t>区</a:t>
            </a:r>
            <a:r>
              <a:rPr lang="en-US" altLang="zh-CN" dirty="0"/>
              <a:t>.</a:t>
            </a:r>
            <a:r>
              <a:rPr lang="zh-CN" altLang="en-US" dirty="0"/>
              <a:t>共享单孔径</a:t>
            </a:r>
            <a:r>
              <a:rPr lang="en-US" altLang="zh-CN" dirty="0"/>
              <a:t>.</a:t>
            </a:r>
            <a:r>
              <a:rPr lang="zh-CN" altLang="en-US" dirty="0"/>
              <a:t>四极铁</a:t>
            </a:r>
            <a:r>
              <a:rPr lang="en-US" altLang="zh-CN" dirty="0"/>
              <a:t>.</a:t>
            </a:r>
            <a:r>
              <a:rPr lang="zh-CN" altLang="en-US" dirty="0"/>
              <a:t>第</a:t>
            </a:r>
            <a:r>
              <a:rPr lang="en-US" altLang="zh-CN" dirty="0"/>
              <a:t>1</a:t>
            </a:r>
            <a:r>
              <a:rPr lang="zh-CN" altLang="en-US" dirty="0"/>
              <a:t>台</a:t>
            </a:r>
            <a:endParaRPr lang="en-US" altLang="zh-CN" dirty="0"/>
          </a:p>
          <a:p>
            <a:pPr lvl="1"/>
            <a:r>
              <a:rPr lang="en-US" altLang="zh-CN" dirty="0">
                <a:sym typeface="+mn-ea"/>
              </a:rPr>
              <a:t>C.2A.HCM.01.1:</a:t>
            </a:r>
            <a:r>
              <a:rPr lang="zh-CN" altLang="en-US" dirty="0">
                <a:sym typeface="+mn-ea"/>
              </a:rPr>
              <a:t>对撞机</a:t>
            </a:r>
            <a:r>
              <a:rPr lang="en-US" altLang="zh-CN" dirty="0">
                <a:sym typeface="+mn-ea"/>
              </a:rPr>
              <a:t>.2A</a:t>
            </a:r>
            <a:r>
              <a:rPr lang="zh-CN" altLang="en-US" dirty="0">
                <a:sym typeface="+mn-ea"/>
              </a:rPr>
              <a:t>区</a:t>
            </a:r>
            <a:r>
              <a:rPr lang="en-US" altLang="zh-CN" dirty="0">
                <a:sym typeface="+mn-ea"/>
              </a:rPr>
              <a:t>.Higgs</a:t>
            </a:r>
            <a:r>
              <a:rPr lang="zh-CN" altLang="en-US" dirty="0">
                <a:sym typeface="+mn-ea"/>
              </a:rPr>
              <a:t>模组</a:t>
            </a:r>
            <a:r>
              <a:rPr lang="en-US" altLang="zh-CN" dirty="0">
                <a:sym typeface="+mn-ea"/>
              </a:rPr>
              <a:t>.</a:t>
            </a:r>
            <a:r>
              <a:rPr lang="zh-CN" altLang="en-US" dirty="0">
                <a:sym typeface="+mn-ea"/>
              </a:rPr>
              <a:t>第</a:t>
            </a:r>
            <a:r>
              <a:rPr lang="en-US" altLang="zh-CN" dirty="0">
                <a:sym typeface="+mn-ea"/>
              </a:rPr>
              <a:t>1</a:t>
            </a:r>
            <a:r>
              <a:rPr lang="zh-CN" altLang="en-US" dirty="0">
                <a:sym typeface="+mn-ea"/>
              </a:rPr>
              <a:t>台</a:t>
            </a:r>
            <a:r>
              <a:rPr lang="en-US" altLang="zh-CN" dirty="0">
                <a:sym typeface="+mn-ea"/>
              </a:rPr>
              <a:t>.</a:t>
            </a:r>
            <a:r>
              <a:rPr lang="zh-CN" altLang="en-US" dirty="0">
                <a:sym typeface="+mn-ea"/>
              </a:rPr>
              <a:t>第</a:t>
            </a:r>
            <a:r>
              <a:rPr lang="en-US" altLang="zh-CN" dirty="0">
                <a:sym typeface="+mn-ea"/>
              </a:rPr>
              <a:t>1</a:t>
            </a:r>
            <a:r>
              <a:rPr lang="zh-CN" altLang="en-US" dirty="0">
                <a:sym typeface="+mn-ea"/>
              </a:rPr>
              <a:t>个腔</a:t>
            </a:r>
            <a:endParaRPr lang="en-US" altLang="zh-CN" dirty="0">
              <a:sym typeface="+mn-ea"/>
            </a:endParaRPr>
          </a:p>
          <a:p>
            <a:pPr lvl="1"/>
            <a:r>
              <a:rPr lang="en-US" altLang="zh-CN" dirty="0">
                <a:sym typeface="+mn-ea"/>
              </a:rPr>
              <a:t>C.2A.HCM.01.KLY3:</a:t>
            </a:r>
            <a:r>
              <a:rPr lang="zh-CN" altLang="en-US" dirty="0">
                <a:sym typeface="+mn-ea"/>
              </a:rPr>
              <a:t>对撞机</a:t>
            </a:r>
            <a:r>
              <a:rPr lang="en-US" altLang="zh-CN" dirty="0">
                <a:sym typeface="+mn-ea"/>
              </a:rPr>
              <a:t>.2A</a:t>
            </a:r>
            <a:r>
              <a:rPr lang="zh-CN" altLang="en-US" dirty="0">
                <a:sym typeface="+mn-ea"/>
              </a:rPr>
              <a:t>区</a:t>
            </a:r>
            <a:r>
              <a:rPr lang="en-US" altLang="zh-CN" dirty="0">
                <a:sym typeface="+mn-ea"/>
              </a:rPr>
              <a:t>. Higgs</a:t>
            </a:r>
            <a:r>
              <a:rPr lang="zh-CN" altLang="en-US" dirty="0">
                <a:sym typeface="+mn-ea"/>
              </a:rPr>
              <a:t>模组</a:t>
            </a:r>
            <a:r>
              <a:rPr lang="en-US" altLang="zh-CN" dirty="0">
                <a:sym typeface="+mn-ea"/>
              </a:rPr>
              <a:t>.</a:t>
            </a:r>
            <a:r>
              <a:rPr lang="zh-CN" altLang="en-US" dirty="0">
                <a:sym typeface="+mn-ea"/>
              </a:rPr>
              <a:t>第</a:t>
            </a:r>
            <a:r>
              <a:rPr lang="en-US" altLang="zh-CN" dirty="0">
                <a:sym typeface="+mn-ea"/>
              </a:rPr>
              <a:t>1</a:t>
            </a:r>
            <a:r>
              <a:rPr lang="zh-CN" altLang="en-US" dirty="0">
                <a:sym typeface="+mn-ea"/>
              </a:rPr>
              <a:t>台</a:t>
            </a:r>
            <a:r>
              <a:rPr lang="en-US" altLang="zh-CN" dirty="0">
                <a:sym typeface="+mn-ea"/>
              </a:rPr>
              <a:t>.</a:t>
            </a:r>
            <a:r>
              <a:rPr lang="zh-CN" altLang="en-US" dirty="0">
                <a:sym typeface="+mn-ea"/>
              </a:rPr>
              <a:t>第</a:t>
            </a:r>
            <a:r>
              <a:rPr lang="en-US" altLang="zh-CN" dirty="0">
                <a:sym typeface="+mn-ea"/>
              </a:rPr>
              <a:t>3</a:t>
            </a:r>
            <a:r>
              <a:rPr lang="zh-CN" altLang="en-US" dirty="0">
                <a:sym typeface="+mn-ea"/>
              </a:rPr>
              <a:t>个速调管</a:t>
            </a:r>
          </a:p>
          <a:p>
            <a:pPr lvl="1"/>
            <a:r>
              <a:rPr lang="en-US" altLang="zh-CN" dirty="0">
                <a:sym typeface="+mn-ea"/>
              </a:rPr>
              <a:t>C.3B.OP.BPM.001:</a:t>
            </a:r>
            <a:r>
              <a:rPr lang="zh-CN" altLang="en-US" dirty="0">
                <a:sym typeface="+mn-ea"/>
              </a:rPr>
              <a:t>对撞机</a:t>
            </a:r>
            <a:r>
              <a:rPr lang="en-US" altLang="zh-CN" dirty="0">
                <a:sym typeface="+mn-ea"/>
              </a:rPr>
              <a:t>.3B</a:t>
            </a:r>
            <a:r>
              <a:rPr lang="zh-CN" altLang="en-US" dirty="0">
                <a:sym typeface="+mn-ea"/>
              </a:rPr>
              <a:t>区</a:t>
            </a:r>
            <a:r>
              <a:rPr lang="en-US" altLang="zh-CN" dirty="0">
                <a:sym typeface="+mn-ea"/>
              </a:rPr>
              <a:t>.</a:t>
            </a:r>
            <a:r>
              <a:rPr lang="zh-CN" altLang="en-US" dirty="0">
                <a:sym typeface="+mn-ea"/>
              </a:rPr>
              <a:t>外环正电子</a:t>
            </a:r>
            <a:r>
              <a:rPr lang="en-US" altLang="zh-CN" dirty="0">
                <a:sym typeface="+mn-ea"/>
              </a:rPr>
              <a:t>.BPM.</a:t>
            </a:r>
            <a:r>
              <a:rPr lang="zh-CN" altLang="en-US" dirty="0">
                <a:sym typeface="+mn-ea"/>
              </a:rPr>
              <a:t>第</a:t>
            </a:r>
            <a:r>
              <a:rPr lang="en-US" altLang="zh-CN" dirty="0">
                <a:sym typeface="+mn-ea"/>
              </a:rPr>
              <a:t>1</a:t>
            </a:r>
            <a:r>
              <a:rPr lang="zh-CN" altLang="en-US" dirty="0">
                <a:sym typeface="+mn-ea"/>
              </a:rPr>
              <a:t>台。</a:t>
            </a:r>
          </a:p>
          <a:p>
            <a:pPr lvl="1"/>
            <a:r>
              <a:rPr lang="en-US" altLang="zh-CN" dirty="0">
                <a:sym typeface="+mn-ea"/>
              </a:rPr>
              <a:t>C.3B.OP.BLW.001:</a:t>
            </a:r>
            <a:r>
              <a:rPr lang="zh-CN" altLang="en-US" dirty="0">
                <a:sym typeface="+mn-ea"/>
              </a:rPr>
              <a:t>对撞机</a:t>
            </a:r>
            <a:r>
              <a:rPr lang="en-US" altLang="zh-CN" dirty="0">
                <a:sym typeface="+mn-ea"/>
              </a:rPr>
              <a:t>.3B</a:t>
            </a:r>
            <a:r>
              <a:rPr lang="zh-CN" altLang="en-US" dirty="0">
                <a:sym typeface="+mn-ea"/>
              </a:rPr>
              <a:t>区</a:t>
            </a:r>
            <a:r>
              <a:rPr lang="en-US" altLang="zh-CN" dirty="0">
                <a:sym typeface="+mn-ea"/>
              </a:rPr>
              <a:t>.</a:t>
            </a:r>
            <a:r>
              <a:rPr lang="zh-CN" altLang="en-US" dirty="0">
                <a:sym typeface="+mn-ea"/>
              </a:rPr>
              <a:t>外环正电子</a:t>
            </a:r>
            <a:r>
              <a:rPr lang="en-US" altLang="zh-CN" dirty="0">
                <a:sym typeface="+mn-ea"/>
              </a:rPr>
              <a:t>.</a:t>
            </a:r>
            <a:r>
              <a:rPr lang="zh-CN" altLang="en-US" dirty="0">
                <a:sym typeface="+mn-ea"/>
              </a:rPr>
              <a:t>波纹管</a:t>
            </a:r>
            <a:r>
              <a:rPr lang="en-US" altLang="zh-CN" dirty="0">
                <a:sym typeface="+mn-ea"/>
              </a:rPr>
              <a:t>.</a:t>
            </a:r>
            <a:r>
              <a:rPr lang="zh-CN" altLang="en-US" dirty="0">
                <a:sym typeface="+mn-ea"/>
              </a:rPr>
              <a:t>第</a:t>
            </a:r>
            <a:r>
              <a:rPr lang="en-US" altLang="zh-CN" dirty="0">
                <a:sym typeface="+mn-ea"/>
              </a:rPr>
              <a:t>1</a:t>
            </a:r>
            <a:r>
              <a:rPr lang="zh-CN" altLang="en-US" dirty="0">
                <a:sym typeface="+mn-ea"/>
              </a:rPr>
              <a:t>台。</a:t>
            </a:r>
            <a:endParaRPr lang="en-US" altLang="zh-CN" dirty="0">
              <a:sym typeface="+mn-ea"/>
            </a:endParaRPr>
          </a:p>
          <a:p>
            <a:pPr lvl="1"/>
            <a:endParaRPr lang="zh-CN" altLang="en-US" dirty="0"/>
          </a:p>
          <a:p>
            <a:pPr lvl="1"/>
            <a:endParaRPr lang="en-US" dirty="0"/>
          </a:p>
        </p:txBody>
      </p:sp>
      <p:sp>
        <p:nvSpPr>
          <p:cNvPr id="3" name="标题 2">
            <a:extLst>
              <a:ext uri="{FF2B5EF4-FFF2-40B4-BE49-F238E27FC236}">
                <a16:creationId xmlns:a16="http://schemas.microsoft.com/office/drawing/2014/main" id="{5BBA8C50-15C3-4D33-9540-1A39D0C1F539}"/>
              </a:ext>
            </a:extLst>
          </p:cNvPr>
          <p:cNvSpPr>
            <a:spLocks noGrp="1"/>
          </p:cNvSpPr>
          <p:nvPr>
            <p:ph type="title"/>
          </p:nvPr>
        </p:nvSpPr>
        <p:spPr/>
        <p:txBody>
          <a:bodyPr/>
          <a:lstStyle/>
          <a:p>
            <a:r>
              <a:rPr lang="en-US" dirty="0"/>
              <a:t>Naming </a:t>
            </a:r>
          </a:p>
        </p:txBody>
      </p:sp>
      <p:sp>
        <p:nvSpPr>
          <p:cNvPr id="4" name="灯片编号占位符 3">
            <a:extLst>
              <a:ext uri="{FF2B5EF4-FFF2-40B4-BE49-F238E27FC236}">
                <a16:creationId xmlns:a16="http://schemas.microsoft.com/office/drawing/2014/main" id="{FDE06E19-1F60-40C8-93A3-0147D0F301A7}"/>
              </a:ext>
            </a:extLst>
          </p:cNvPr>
          <p:cNvSpPr>
            <a:spLocks noGrp="1"/>
          </p:cNvSpPr>
          <p:nvPr>
            <p:ph type="sldNum" sz="quarter" idx="12"/>
          </p:nvPr>
        </p:nvSpPr>
        <p:spPr/>
        <p:txBody>
          <a:bodyPr/>
          <a:lstStyle/>
          <a:p>
            <a:fld id="{F15E9139-A00B-4B2A-98A6-095DC08F1345}" type="slidenum">
              <a:rPr lang="zh-CN" altLang="en-US" smtClean="0"/>
              <a:pPr/>
              <a:t>21</a:t>
            </a:fld>
            <a:endParaRPr lang="zh-CN" altLang="en-US"/>
          </a:p>
        </p:txBody>
      </p:sp>
    </p:spTree>
    <p:extLst>
      <p:ext uri="{BB962C8B-B14F-4D97-AF65-F5344CB8AC3E}">
        <p14:creationId xmlns:p14="http://schemas.microsoft.com/office/powerpoint/2010/main" val="1698239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F4FB252-262C-4A56-BBD5-F7663C09AADA}"/>
              </a:ext>
            </a:extLst>
          </p:cNvPr>
          <p:cNvSpPr>
            <a:spLocks noGrp="1"/>
          </p:cNvSpPr>
          <p:nvPr>
            <p:ph idx="1"/>
          </p:nvPr>
        </p:nvSpPr>
        <p:spPr/>
        <p:txBody>
          <a:bodyPr/>
          <a:lstStyle/>
          <a:p>
            <a:r>
              <a:rPr lang="en-US" dirty="0"/>
              <a:t>Booster equipment code</a:t>
            </a:r>
          </a:p>
        </p:txBody>
      </p:sp>
      <p:sp>
        <p:nvSpPr>
          <p:cNvPr id="3" name="标题 2">
            <a:extLst>
              <a:ext uri="{FF2B5EF4-FFF2-40B4-BE49-F238E27FC236}">
                <a16:creationId xmlns:a16="http://schemas.microsoft.com/office/drawing/2014/main" id="{C5BCDDDF-5792-4ABB-B3E8-AE6ED6E86411}"/>
              </a:ext>
            </a:extLst>
          </p:cNvPr>
          <p:cNvSpPr>
            <a:spLocks noGrp="1"/>
          </p:cNvSpPr>
          <p:nvPr>
            <p:ph type="title"/>
          </p:nvPr>
        </p:nvSpPr>
        <p:spPr/>
        <p:txBody>
          <a:bodyPr/>
          <a:lstStyle/>
          <a:p>
            <a:r>
              <a:rPr lang="en-US" dirty="0"/>
              <a:t>Naming</a:t>
            </a:r>
          </a:p>
        </p:txBody>
      </p:sp>
      <p:sp>
        <p:nvSpPr>
          <p:cNvPr id="4" name="灯片编号占位符 3">
            <a:extLst>
              <a:ext uri="{FF2B5EF4-FFF2-40B4-BE49-F238E27FC236}">
                <a16:creationId xmlns:a16="http://schemas.microsoft.com/office/drawing/2014/main" id="{397B7E56-0CEA-4D57-820B-607C2362ED92}"/>
              </a:ext>
            </a:extLst>
          </p:cNvPr>
          <p:cNvSpPr>
            <a:spLocks noGrp="1"/>
          </p:cNvSpPr>
          <p:nvPr>
            <p:ph type="sldNum" sz="quarter" idx="12"/>
          </p:nvPr>
        </p:nvSpPr>
        <p:spPr/>
        <p:txBody>
          <a:bodyPr/>
          <a:lstStyle/>
          <a:p>
            <a:fld id="{F15E9139-A00B-4B2A-98A6-095DC08F1345}" type="slidenum">
              <a:rPr lang="zh-CN" altLang="en-US" smtClean="0"/>
              <a:pPr/>
              <a:t>22</a:t>
            </a:fld>
            <a:endParaRPr lang="zh-CN" altLang="en-US"/>
          </a:p>
        </p:txBody>
      </p:sp>
      <p:sp>
        <p:nvSpPr>
          <p:cNvPr id="9" name="内容占位符 1">
            <a:extLst>
              <a:ext uri="{FF2B5EF4-FFF2-40B4-BE49-F238E27FC236}">
                <a16:creationId xmlns:a16="http://schemas.microsoft.com/office/drawing/2014/main" id="{7E909DBB-07A5-41FB-961C-A5E88F807F1C}"/>
              </a:ext>
            </a:extLst>
          </p:cNvPr>
          <p:cNvSpPr txBox="1">
            <a:spLocks/>
          </p:cNvSpPr>
          <p:nvPr/>
        </p:nvSpPr>
        <p:spPr>
          <a:xfrm>
            <a:off x="609600" y="3482945"/>
            <a:ext cx="10972800" cy="184723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Booster naming examples</a:t>
            </a:r>
          </a:p>
          <a:p>
            <a:pPr lvl="1"/>
            <a:r>
              <a:rPr lang="en-US" altLang="zh-CN" dirty="0">
                <a:sym typeface="+mn-ea"/>
              </a:rPr>
              <a:t>B.3A.QD.001:</a:t>
            </a:r>
            <a:r>
              <a:rPr lang="zh-CN" altLang="en-US" dirty="0">
                <a:sym typeface="+mn-ea"/>
              </a:rPr>
              <a:t>增强器</a:t>
            </a:r>
            <a:r>
              <a:rPr lang="en-US" altLang="zh-CN" dirty="0">
                <a:sym typeface="+mn-ea"/>
              </a:rPr>
              <a:t>.3A</a:t>
            </a:r>
            <a:r>
              <a:rPr lang="zh-CN" altLang="en-US" dirty="0">
                <a:sym typeface="+mn-ea"/>
              </a:rPr>
              <a:t>区</a:t>
            </a:r>
            <a:r>
              <a:rPr lang="en-US" altLang="zh-CN" dirty="0">
                <a:sym typeface="+mn-ea"/>
              </a:rPr>
              <a:t>.</a:t>
            </a:r>
            <a:r>
              <a:rPr lang="zh-CN" altLang="en-US" dirty="0">
                <a:sym typeface="+mn-ea"/>
              </a:rPr>
              <a:t>散焦四极磁铁</a:t>
            </a:r>
            <a:r>
              <a:rPr lang="en-US" altLang="zh-CN" dirty="0">
                <a:sym typeface="+mn-ea"/>
              </a:rPr>
              <a:t>.</a:t>
            </a:r>
            <a:r>
              <a:rPr lang="zh-CN" altLang="en-US" dirty="0">
                <a:sym typeface="+mn-ea"/>
              </a:rPr>
              <a:t>第</a:t>
            </a:r>
            <a:r>
              <a:rPr lang="en-US" altLang="zh-CN" dirty="0">
                <a:sym typeface="+mn-ea"/>
              </a:rPr>
              <a:t>1</a:t>
            </a:r>
            <a:r>
              <a:rPr lang="zh-CN" altLang="en-US" dirty="0">
                <a:sym typeface="+mn-ea"/>
              </a:rPr>
              <a:t>台</a:t>
            </a:r>
            <a:endParaRPr lang="en-US" altLang="zh-CN" dirty="0">
              <a:sym typeface="+mn-ea"/>
            </a:endParaRPr>
          </a:p>
          <a:p>
            <a:pPr lvl="1"/>
            <a:r>
              <a:rPr lang="en-US" altLang="zh-CN" dirty="0">
                <a:sym typeface="+mn-ea"/>
              </a:rPr>
              <a:t>B.3B.BIP.001:</a:t>
            </a:r>
            <a:r>
              <a:rPr lang="zh-CN" altLang="en-US" dirty="0">
                <a:sym typeface="+mn-ea"/>
              </a:rPr>
              <a:t>增强器</a:t>
            </a:r>
            <a:r>
              <a:rPr lang="en-US" altLang="zh-CN" dirty="0">
                <a:sym typeface="+mn-ea"/>
              </a:rPr>
              <a:t>.3B</a:t>
            </a:r>
            <a:r>
              <a:rPr lang="zh-CN" altLang="en-US" dirty="0">
                <a:sym typeface="+mn-ea"/>
              </a:rPr>
              <a:t>区</a:t>
            </a:r>
            <a:r>
              <a:rPr lang="en-US" altLang="zh-CN" dirty="0">
                <a:sym typeface="+mn-ea"/>
              </a:rPr>
              <a:t>.IP</a:t>
            </a:r>
            <a:r>
              <a:rPr lang="zh-CN" altLang="en-US" dirty="0">
                <a:sym typeface="+mn-ea"/>
              </a:rPr>
              <a:t>二极铁</a:t>
            </a:r>
            <a:r>
              <a:rPr lang="en-US" altLang="zh-CN" dirty="0">
                <a:sym typeface="+mn-ea"/>
              </a:rPr>
              <a:t>.</a:t>
            </a:r>
            <a:r>
              <a:rPr lang="zh-CN" altLang="en-US" dirty="0">
                <a:sym typeface="+mn-ea"/>
              </a:rPr>
              <a:t>第</a:t>
            </a:r>
            <a:r>
              <a:rPr lang="en-US" altLang="zh-CN" dirty="0">
                <a:sym typeface="+mn-ea"/>
              </a:rPr>
              <a:t>1</a:t>
            </a:r>
            <a:r>
              <a:rPr lang="zh-CN" altLang="en-US" dirty="0">
                <a:sym typeface="+mn-ea"/>
              </a:rPr>
              <a:t>台</a:t>
            </a:r>
            <a:endParaRPr lang="en-US" altLang="zh-CN" dirty="0">
              <a:sym typeface="+mn-ea"/>
            </a:endParaRPr>
          </a:p>
          <a:p>
            <a:pPr lvl="1"/>
            <a:r>
              <a:rPr lang="en-US" altLang="zh-CN" sz="2100" dirty="0">
                <a:sym typeface="+mn-ea"/>
              </a:rPr>
              <a:t>B.2B.HCM.01.1:</a:t>
            </a:r>
            <a:r>
              <a:rPr lang="zh-CN" altLang="en-US" sz="2100" dirty="0">
                <a:sym typeface="+mn-ea"/>
              </a:rPr>
              <a:t>增强器</a:t>
            </a:r>
            <a:r>
              <a:rPr lang="en-US" altLang="zh-CN" sz="2100" dirty="0">
                <a:sym typeface="+mn-ea"/>
              </a:rPr>
              <a:t>.2B</a:t>
            </a:r>
            <a:r>
              <a:rPr lang="zh-CN" altLang="en-US" sz="2100" dirty="0">
                <a:sym typeface="+mn-ea"/>
              </a:rPr>
              <a:t>区</a:t>
            </a:r>
            <a:r>
              <a:rPr lang="en-US" altLang="zh-CN" sz="2100" dirty="0">
                <a:sym typeface="+mn-ea"/>
              </a:rPr>
              <a:t>.Higgs</a:t>
            </a:r>
            <a:r>
              <a:rPr lang="zh-CN" altLang="en-US" sz="2100" dirty="0">
                <a:sym typeface="+mn-ea"/>
              </a:rPr>
              <a:t>模组</a:t>
            </a:r>
            <a:r>
              <a:rPr lang="en-US" altLang="zh-CN" sz="2100" dirty="0">
                <a:sym typeface="+mn-ea"/>
              </a:rPr>
              <a:t>.</a:t>
            </a:r>
            <a:r>
              <a:rPr lang="zh-CN" altLang="en-US" sz="2100" dirty="0">
                <a:sym typeface="+mn-ea"/>
              </a:rPr>
              <a:t>第</a:t>
            </a:r>
            <a:r>
              <a:rPr lang="en-US" altLang="zh-CN" sz="2100" dirty="0">
                <a:sym typeface="+mn-ea"/>
              </a:rPr>
              <a:t>1</a:t>
            </a:r>
            <a:r>
              <a:rPr lang="zh-CN" altLang="en-US" sz="2100" dirty="0">
                <a:sym typeface="+mn-ea"/>
              </a:rPr>
              <a:t>台</a:t>
            </a:r>
            <a:r>
              <a:rPr lang="en-US" altLang="zh-CN" sz="2100" dirty="0">
                <a:sym typeface="+mn-ea"/>
              </a:rPr>
              <a:t>.</a:t>
            </a:r>
            <a:r>
              <a:rPr lang="zh-CN" altLang="en-US" sz="2100" dirty="0">
                <a:sym typeface="+mn-ea"/>
              </a:rPr>
              <a:t>第</a:t>
            </a:r>
            <a:r>
              <a:rPr lang="en-US" altLang="zh-CN" sz="2100" dirty="0">
                <a:sym typeface="+mn-ea"/>
              </a:rPr>
              <a:t>1</a:t>
            </a:r>
            <a:r>
              <a:rPr lang="zh-CN" altLang="en-US" sz="2100" dirty="0">
                <a:sym typeface="+mn-ea"/>
              </a:rPr>
              <a:t>个加速腔</a:t>
            </a:r>
          </a:p>
          <a:p>
            <a:pPr lvl="1"/>
            <a:r>
              <a:rPr lang="en-US" altLang="zh-CN" sz="2100" dirty="0">
                <a:sym typeface="+mn-ea"/>
              </a:rPr>
              <a:t>B.2B.HCM.01.SSA1:</a:t>
            </a:r>
            <a:r>
              <a:rPr lang="zh-CN" altLang="en-US" sz="2100" dirty="0">
                <a:sym typeface="+mn-ea"/>
              </a:rPr>
              <a:t>增强器</a:t>
            </a:r>
            <a:r>
              <a:rPr lang="en-US" altLang="zh-CN" sz="2100" dirty="0">
                <a:sym typeface="+mn-ea"/>
              </a:rPr>
              <a:t>.2B</a:t>
            </a:r>
            <a:r>
              <a:rPr lang="zh-CN" altLang="en-US" sz="2100" dirty="0">
                <a:sym typeface="+mn-ea"/>
              </a:rPr>
              <a:t>区</a:t>
            </a:r>
            <a:r>
              <a:rPr lang="en-US" altLang="zh-CN" sz="2100" dirty="0">
                <a:sym typeface="+mn-ea"/>
              </a:rPr>
              <a:t>.Higgs</a:t>
            </a:r>
            <a:r>
              <a:rPr lang="zh-CN" altLang="en-US" sz="2100" dirty="0">
                <a:sym typeface="+mn-ea"/>
              </a:rPr>
              <a:t>模组</a:t>
            </a:r>
            <a:r>
              <a:rPr lang="en-US" altLang="zh-CN" sz="2100" dirty="0">
                <a:sym typeface="+mn-ea"/>
              </a:rPr>
              <a:t>.</a:t>
            </a:r>
            <a:r>
              <a:rPr lang="zh-CN" altLang="en-US" sz="2100" dirty="0">
                <a:sym typeface="+mn-ea"/>
              </a:rPr>
              <a:t>第</a:t>
            </a:r>
            <a:r>
              <a:rPr lang="en-US" altLang="zh-CN" sz="2100" dirty="0">
                <a:sym typeface="+mn-ea"/>
              </a:rPr>
              <a:t>1</a:t>
            </a:r>
            <a:r>
              <a:rPr lang="zh-CN" altLang="en-US" sz="2100" dirty="0">
                <a:sym typeface="+mn-ea"/>
              </a:rPr>
              <a:t>台</a:t>
            </a:r>
            <a:r>
              <a:rPr lang="en-US" altLang="zh-CN" sz="2100" dirty="0">
                <a:sym typeface="+mn-ea"/>
              </a:rPr>
              <a:t>.</a:t>
            </a:r>
            <a:r>
              <a:rPr lang="zh-CN" altLang="en-US" sz="2100" dirty="0">
                <a:sym typeface="+mn-ea"/>
              </a:rPr>
              <a:t>第</a:t>
            </a:r>
            <a:r>
              <a:rPr lang="en-US" altLang="zh-CN" sz="2100" dirty="0">
                <a:sym typeface="+mn-ea"/>
              </a:rPr>
              <a:t>1</a:t>
            </a:r>
            <a:r>
              <a:rPr lang="zh-CN" altLang="en-US" sz="2100" dirty="0">
                <a:sym typeface="+mn-ea"/>
              </a:rPr>
              <a:t>个加速腔固放。</a:t>
            </a:r>
            <a:endParaRPr lang="en-US" altLang="zh-CN" sz="2100" dirty="0">
              <a:sym typeface="+mn-ea"/>
            </a:endParaRPr>
          </a:p>
          <a:p>
            <a:pPr lvl="1"/>
            <a:endParaRPr lang="zh-CN" altLang="en-US" dirty="0"/>
          </a:p>
          <a:p>
            <a:pPr lvl="1"/>
            <a:endParaRPr lang="en-US" dirty="0"/>
          </a:p>
        </p:txBody>
      </p:sp>
      <p:pic>
        <p:nvPicPr>
          <p:cNvPr id="5" name="图片 4">
            <a:extLst>
              <a:ext uri="{FF2B5EF4-FFF2-40B4-BE49-F238E27FC236}">
                <a16:creationId xmlns:a16="http://schemas.microsoft.com/office/drawing/2014/main" id="{497DE64C-57FC-4FE3-8729-33286C75D6E8}"/>
              </a:ext>
            </a:extLst>
          </p:cNvPr>
          <p:cNvPicPr>
            <a:picLocks noChangeAspect="1"/>
          </p:cNvPicPr>
          <p:nvPr/>
        </p:nvPicPr>
        <p:blipFill>
          <a:blip r:embed="rId2"/>
          <a:stretch>
            <a:fillRect/>
          </a:stretch>
        </p:blipFill>
        <p:spPr>
          <a:xfrm>
            <a:off x="5102400" y="1314401"/>
            <a:ext cx="6480000" cy="2515301"/>
          </a:xfrm>
          <a:prstGeom prst="rect">
            <a:avLst/>
          </a:prstGeom>
        </p:spPr>
      </p:pic>
    </p:spTree>
    <p:extLst>
      <p:ext uri="{BB962C8B-B14F-4D97-AF65-F5344CB8AC3E}">
        <p14:creationId xmlns:p14="http://schemas.microsoft.com/office/powerpoint/2010/main" val="31273956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F4FB252-262C-4A56-BBD5-F7663C09AADA}"/>
              </a:ext>
            </a:extLst>
          </p:cNvPr>
          <p:cNvSpPr>
            <a:spLocks noGrp="1"/>
          </p:cNvSpPr>
          <p:nvPr>
            <p:ph idx="1"/>
          </p:nvPr>
        </p:nvSpPr>
        <p:spPr>
          <a:xfrm>
            <a:off x="609600" y="1285861"/>
            <a:ext cx="4478288" cy="4840303"/>
          </a:xfrm>
        </p:spPr>
        <p:txBody>
          <a:bodyPr/>
          <a:lstStyle/>
          <a:p>
            <a:r>
              <a:rPr lang="en-US" dirty="0" err="1"/>
              <a:t>Linac</a:t>
            </a:r>
            <a:r>
              <a:rPr lang="en-US" dirty="0"/>
              <a:t> zone code</a:t>
            </a:r>
          </a:p>
          <a:p>
            <a:pPr lvl="1"/>
            <a:r>
              <a:rPr lang="zh-CN" altLang="en-US" dirty="0"/>
              <a:t>电子源及聚束系统：</a:t>
            </a:r>
            <a:r>
              <a:rPr lang="en-US" altLang="zh-CN" dirty="0"/>
              <a:t>EBS</a:t>
            </a:r>
          </a:p>
          <a:p>
            <a:pPr lvl="1"/>
            <a:r>
              <a:rPr lang="zh-CN" altLang="en-US" dirty="0"/>
              <a:t>第一加速段：</a:t>
            </a:r>
            <a:r>
              <a:rPr lang="en-US" altLang="zh-CN" dirty="0"/>
              <a:t>FAS</a:t>
            </a:r>
          </a:p>
          <a:p>
            <a:pPr lvl="1"/>
            <a:r>
              <a:rPr lang="zh-CN" altLang="en-US" dirty="0"/>
              <a:t>电子旁路输运线：</a:t>
            </a:r>
            <a:r>
              <a:rPr lang="en-US" altLang="zh-CN" dirty="0"/>
              <a:t>BTL</a:t>
            </a:r>
          </a:p>
          <a:p>
            <a:pPr lvl="1"/>
            <a:r>
              <a:rPr lang="zh-CN" altLang="en-US" dirty="0"/>
              <a:t>正电子源及预加速段：</a:t>
            </a:r>
            <a:r>
              <a:rPr lang="en-US" altLang="zh-CN" dirty="0"/>
              <a:t>PSA</a:t>
            </a:r>
          </a:p>
          <a:p>
            <a:pPr lvl="1"/>
            <a:r>
              <a:rPr lang="zh-CN" altLang="en-US" dirty="0"/>
              <a:t>第二加速段：</a:t>
            </a:r>
            <a:r>
              <a:rPr lang="en-US" altLang="zh-CN" dirty="0"/>
              <a:t>SAS</a:t>
            </a:r>
          </a:p>
          <a:p>
            <a:pPr lvl="1"/>
            <a:r>
              <a:rPr lang="zh-CN" altLang="en-US" dirty="0"/>
              <a:t>第三加速段：</a:t>
            </a:r>
            <a:r>
              <a:rPr lang="en-US" altLang="zh-CN" dirty="0"/>
              <a:t>TAS</a:t>
            </a:r>
            <a:endParaRPr lang="en-US" dirty="0"/>
          </a:p>
        </p:txBody>
      </p:sp>
      <p:sp>
        <p:nvSpPr>
          <p:cNvPr id="3" name="标题 2">
            <a:extLst>
              <a:ext uri="{FF2B5EF4-FFF2-40B4-BE49-F238E27FC236}">
                <a16:creationId xmlns:a16="http://schemas.microsoft.com/office/drawing/2014/main" id="{C5BCDDDF-5792-4ABB-B3E8-AE6ED6E86411}"/>
              </a:ext>
            </a:extLst>
          </p:cNvPr>
          <p:cNvSpPr>
            <a:spLocks noGrp="1"/>
          </p:cNvSpPr>
          <p:nvPr>
            <p:ph type="title"/>
          </p:nvPr>
        </p:nvSpPr>
        <p:spPr/>
        <p:txBody>
          <a:bodyPr/>
          <a:lstStyle/>
          <a:p>
            <a:r>
              <a:rPr lang="en-US" dirty="0"/>
              <a:t>Naming</a:t>
            </a:r>
          </a:p>
        </p:txBody>
      </p:sp>
      <p:sp>
        <p:nvSpPr>
          <p:cNvPr id="4" name="灯片编号占位符 3">
            <a:extLst>
              <a:ext uri="{FF2B5EF4-FFF2-40B4-BE49-F238E27FC236}">
                <a16:creationId xmlns:a16="http://schemas.microsoft.com/office/drawing/2014/main" id="{397B7E56-0CEA-4D57-820B-607C2362ED92}"/>
              </a:ext>
            </a:extLst>
          </p:cNvPr>
          <p:cNvSpPr>
            <a:spLocks noGrp="1"/>
          </p:cNvSpPr>
          <p:nvPr>
            <p:ph type="sldNum" sz="quarter" idx="12"/>
          </p:nvPr>
        </p:nvSpPr>
        <p:spPr/>
        <p:txBody>
          <a:bodyPr/>
          <a:lstStyle/>
          <a:p>
            <a:fld id="{F15E9139-A00B-4B2A-98A6-095DC08F1345}" type="slidenum">
              <a:rPr lang="zh-CN" altLang="en-US" smtClean="0"/>
              <a:pPr/>
              <a:t>23</a:t>
            </a:fld>
            <a:endParaRPr lang="zh-CN" altLang="en-US"/>
          </a:p>
        </p:txBody>
      </p:sp>
      <p:pic>
        <p:nvPicPr>
          <p:cNvPr id="6" name="图片 5">
            <a:extLst>
              <a:ext uri="{FF2B5EF4-FFF2-40B4-BE49-F238E27FC236}">
                <a16:creationId xmlns:a16="http://schemas.microsoft.com/office/drawing/2014/main" id="{B07AD29E-FA75-49AB-AD4D-041861728996}"/>
              </a:ext>
            </a:extLst>
          </p:cNvPr>
          <p:cNvPicPr>
            <a:picLocks noChangeAspect="1"/>
          </p:cNvPicPr>
          <p:nvPr/>
        </p:nvPicPr>
        <p:blipFill>
          <a:blip r:embed="rId2"/>
          <a:stretch>
            <a:fillRect/>
          </a:stretch>
        </p:blipFill>
        <p:spPr>
          <a:xfrm>
            <a:off x="3863752" y="3706011"/>
            <a:ext cx="7200000" cy="2398015"/>
          </a:xfrm>
          <a:prstGeom prst="rect">
            <a:avLst/>
          </a:prstGeom>
        </p:spPr>
      </p:pic>
      <p:sp>
        <p:nvSpPr>
          <p:cNvPr id="8" name="内容占位符 1">
            <a:extLst>
              <a:ext uri="{FF2B5EF4-FFF2-40B4-BE49-F238E27FC236}">
                <a16:creationId xmlns:a16="http://schemas.microsoft.com/office/drawing/2014/main" id="{E5A8E14E-48D5-4AF9-8002-96DB63831405}"/>
              </a:ext>
            </a:extLst>
          </p:cNvPr>
          <p:cNvSpPr txBox="1">
            <a:spLocks/>
          </p:cNvSpPr>
          <p:nvPr/>
        </p:nvSpPr>
        <p:spPr>
          <a:xfrm>
            <a:off x="6048374" y="1285860"/>
            <a:ext cx="5736258" cy="4840303"/>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a:t>Linac</a:t>
            </a:r>
            <a:r>
              <a:rPr lang="en-US" dirty="0"/>
              <a:t> sequence number</a:t>
            </a:r>
          </a:p>
          <a:p>
            <a:pPr lvl="1"/>
            <a:r>
              <a:rPr lang="en-US" dirty="0"/>
              <a:t> increase along the direction of beam movement (from the electron gun to the transport line)</a:t>
            </a:r>
          </a:p>
        </p:txBody>
      </p:sp>
    </p:spTree>
    <p:extLst>
      <p:ext uri="{BB962C8B-B14F-4D97-AF65-F5344CB8AC3E}">
        <p14:creationId xmlns:p14="http://schemas.microsoft.com/office/powerpoint/2010/main" val="40068697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F4FB252-262C-4A56-BBD5-F7663C09AADA}"/>
              </a:ext>
            </a:extLst>
          </p:cNvPr>
          <p:cNvSpPr>
            <a:spLocks noGrp="1"/>
          </p:cNvSpPr>
          <p:nvPr>
            <p:ph idx="1"/>
          </p:nvPr>
        </p:nvSpPr>
        <p:spPr/>
        <p:txBody>
          <a:bodyPr/>
          <a:lstStyle/>
          <a:p>
            <a:r>
              <a:rPr lang="en-US" dirty="0" err="1"/>
              <a:t>Linac</a:t>
            </a:r>
            <a:r>
              <a:rPr lang="en-US" dirty="0"/>
              <a:t> equipment code</a:t>
            </a:r>
          </a:p>
        </p:txBody>
      </p:sp>
      <p:sp>
        <p:nvSpPr>
          <p:cNvPr id="3" name="标题 2">
            <a:extLst>
              <a:ext uri="{FF2B5EF4-FFF2-40B4-BE49-F238E27FC236}">
                <a16:creationId xmlns:a16="http://schemas.microsoft.com/office/drawing/2014/main" id="{C5BCDDDF-5792-4ABB-B3E8-AE6ED6E86411}"/>
              </a:ext>
            </a:extLst>
          </p:cNvPr>
          <p:cNvSpPr>
            <a:spLocks noGrp="1"/>
          </p:cNvSpPr>
          <p:nvPr>
            <p:ph type="title"/>
          </p:nvPr>
        </p:nvSpPr>
        <p:spPr/>
        <p:txBody>
          <a:bodyPr/>
          <a:lstStyle/>
          <a:p>
            <a:r>
              <a:rPr lang="en-US" dirty="0"/>
              <a:t>Naming</a:t>
            </a:r>
          </a:p>
        </p:txBody>
      </p:sp>
      <p:sp>
        <p:nvSpPr>
          <p:cNvPr id="4" name="灯片编号占位符 3">
            <a:extLst>
              <a:ext uri="{FF2B5EF4-FFF2-40B4-BE49-F238E27FC236}">
                <a16:creationId xmlns:a16="http://schemas.microsoft.com/office/drawing/2014/main" id="{397B7E56-0CEA-4D57-820B-607C2362ED92}"/>
              </a:ext>
            </a:extLst>
          </p:cNvPr>
          <p:cNvSpPr>
            <a:spLocks noGrp="1"/>
          </p:cNvSpPr>
          <p:nvPr>
            <p:ph type="sldNum" sz="quarter" idx="12"/>
          </p:nvPr>
        </p:nvSpPr>
        <p:spPr/>
        <p:txBody>
          <a:bodyPr/>
          <a:lstStyle/>
          <a:p>
            <a:fld id="{F15E9139-A00B-4B2A-98A6-095DC08F1345}" type="slidenum">
              <a:rPr lang="zh-CN" altLang="en-US" smtClean="0"/>
              <a:pPr/>
              <a:t>24</a:t>
            </a:fld>
            <a:endParaRPr lang="zh-CN" altLang="en-US"/>
          </a:p>
        </p:txBody>
      </p:sp>
      <p:sp>
        <p:nvSpPr>
          <p:cNvPr id="9" name="内容占位符 1">
            <a:extLst>
              <a:ext uri="{FF2B5EF4-FFF2-40B4-BE49-F238E27FC236}">
                <a16:creationId xmlns:a16="http://schemas.microsoft.com/office/drawing/2014/main" id="{7E909DBB-07A5-41FB-961C-A5E88F807F1C}"/>
              </a:ext>
            </a:extLst>
          </p:cNvPr>
          <p:cNvSpPr txBox="1">
            <a:spLocks/>
          </p:cNvSpPr>
          <p:nvPr/>
        </p:nvSpPr>
        <p:spPr>
          <a:xfrm>
            <a:off x="609600" y="4248296"/>
            <a:ext cx="10972800" cy="1847231"/>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err="1"/>
              <a:t>Linac</a:t>
            </a:r>
            <a:r>
              <a:rPr lang="en-US" dirty="0"/>
              <a:t> naming examples</a:t>
            </a:r>
          </a:p>
          <a:p>
            <a:pPr lvl="1"/>
            <a:r>
              <a:rPr lang="en-US" altLang="zh-CN" dirty="0">
                <a:sym typeface="+mn-ea"/>
              </a:rPr>
              <a:t>L.EBS.SHB.2</a:t>
            </a:r>
            <a:r>
              <a:rPr lang="zh-CN" altLang="en-US" dirty="0">
                <a:sym typeface="+mn-ea"/>
              </a:rPr>
              <a:t>，直线</a:t>
            </a:r>
            <a:r>
              <a:rPr lang="en-US" altLang="zh-CN" dirty="0">
                <a:sym typeface="+mn-ea"/>
              </a:rPr>
              <a:t>.</a:t>
            </a:r>
            <a:r>
              <a:rPr lang="zh-CN" altLang="en-US" dirty="0">
                <a:sym typeface="+mn-ea"/>
              </a:rPr>
              <a:t>聚束系统</a:t>
            </a:r>
            <a:r>
              <a:rPr lang="en-US" altLang="zh-CN" dirty="0">
                <a:sym typeface="+mn-ea"/>
              </a:rPr>
              <a:t>.</a:t>
            </a:r>
            <a:r>
              <a:rPr lang="zh-CN" altLang="en-US" dirty="0">
                <a:sym typeface="+mn-ea"/>
              </a:rPr>
              <a:t> 次谐波腔</a:t>
            </a:r>
            <a:r>
              <a:rPr lang="en-US" altLang="zh-CN" dirty="0">
                <a:sym typeface="+mn-ea"/>
              </a:rPr>
              <a:t>.</a:t>
            </a:r>
            <a:r>
              <a:rPr lang="zh-CN" altLang="en-US" dirty="0">
                <a:sym typeface="+mn-ea"/>
              </a:rPr>
              <a:t>第</a:t>
            </a:r>
            <a:r>
              <a:rPr lang="en-US" altLang="zh-CN" dirty="0">
                <a:sym typeface="+mn-ea"/>
              </a:rPr>
              <a:t>2</a:t>
            </a:r>
            <a:r>
              <a:rPr lang="zh-CN" altLang="en-US" dirty="0">
                <a:sym typeface="+mn-ea"/>
              </a:rPr>
              <a:t>台</a:t>
            </a:r>
          </a:p>
          <a:p>
            <a:pPr lvl="1"/>
            <a:r>
              <a:rPr lang="en-US" altLang="zh-CN" dirty="0">
                <a:sym typeface="+mn-ea"/>
              </a:rPr>
              <a:t>L.BTL.CH.03</a:t>
            </a:r>
            <a:r>
              <a:rPr lang="zh-CN" altLang="en-US" dirty="0">
                <a:sym typeface="+mn-ea"/>
              </a:rPr>
              <a:t>，直线</a:t>
            </a:r>
            <a:r>
              <a:rPr lang="en-US" altLang="zh-CN" dirty="0">
                <a:sym typeface="+mn-ea"/>
              </a:rPr>
              <a:t>.</a:t>
            </a:r>
            <a:r>
              <a:rPr lang="zh-CN" altLang="en-US" dirty="0">
                <a:sym typeface="+mn-ea"/>
              </a:rPr>
              <a:t>旁路传输线</a:t>
            </a:r>
            <a:r>
              <a:rPr lang="en-US" altLang="zh-CN" dirty="0">
                <a:sym typeface="+mn-ea"/>
              </a:rPr>
              <a:t>.</a:t>
            </a:r>
            <a:r>
              <a:rPr lang="zh-CN" altLang="en-US" dirty="0">
                <a:sym typeface="+mn-ea"/>
              </a:rPr>
              <a:t>水平校正磁铁</a:t>
            </a:r>
            <a:r>
              <a:rPr lang="en-US" altLang="zh-CN" dirty="0">
                <a:sym typeface="+mn-ea"/>
              </a:rPr>
              <a:t>.</a:t>
            </a:r>
            <a:r>
              <a:rPr lang="zh-CN" altLang="en-US" dirty="0">
                <a:sym typeface="+mn-ea"/>
              </a:rPr>
              <a:t>第</a:t>
            </a:r>
            <a:r>
              <a:rPr lang="en-US" altLang="zh-CN" dirty="0">
                <a:sym typeface="+mn-ea"/>
              </a:rPr>
              <a:t>3</a:t>
            </a:r>
            <a:r>
              <a:rPr lang="zh-CN" altLang="en-US" dirty="0">
                <a:sym typeface="+mn-ea"/>
              </a:rPr>
              <a:t>台</a:t>
            </a:r>
          </a:p>
          <a:p>
            <a:pPr lvl="1"/>
            <a:r>
              <a:rPr lang="en-US" altLang="zh-CN" dirty="0">
                <a:sym typeface="+mn-ea"/>
              </a:rPr>
              <a:t>L.FAS.AS.001</a:t>
            </a:r>
            <a:r>
              <a:rPr lang="zh-CN" altLang="en-US" dirty="0">
                <a:sym typeface="+mn-ea"/>
              </a:rPr>
              <a:t>，直线</a:t>
            </a:r>
            <a:r>
              <a:rPr lang="en-US" altLang="zh-CN" dirty="0">
                <a:sym typeface="+mn-ea"/>
              </a:rPr>
              <a:t>.</a:t>
            </a:r>
            <a:r>
              <a:rPr lang="zh-CN" altLang="en-US" dirty="0">
                <a:sym typeface="+mn-ea"/>
              </a:rPr>
              <a:t>第一加速段</a:t>
            </a:r>
            <a:r>
              <a:rPr lang="en-US" altLang="zh-CN" dirty="0">
                <a:sym typeface="+mn-ea"/>
              </a:rPr>
              <a:t>.</a:t>
            </a:r>
            <a:r>
              <a:rPr lang="zh-CN" altLang="en-US" dirty="0">
                <a:sym typeface="+mn-ea"/>
              </a:rPr>
              <a:t>加速腔</a:t>
            </a:r>
            <a:r>
              <a:rPr lang="en-US" altLang="zh-CN" dirty="0">
                <a:sym typeface="+mn-ea"/>
              </a:rPr>
              <a:t>.</a:t>
            </a:r>
            <a:r>
              <a:rPr lang="zh-CN" altLang="en-US" dirty="0">
                <a:sym typeface="+mn-ea"/>
              </a:rPr>
              <a:t>第</a:t>
            </a:r>
            <a:r>
              <a:rPr lang="en-US" altLang="zh-CN" dirty="0">
                <a:sym typeface="+mn-ea"/>
              </a:rPr>
              <a:t>1</a:t>
            </a:r>
            <a:r>
              <a:rPr lang="zh-CN" altLang="en-US" dirty="0">
                <a:sym typeface="+mn-ea"/>
              </a:rPr>
              <a:t>台</a:t>
            </a:r>
          </a:p>
          <a:p>
            <a:pPr lvl="1"/>
            <a:r>
              <a:rPr lang="en-US" altLang="zh-CN" dirty="0">
                <a:sym typeface="+mn-ea"/>
              </a:rPr>
              <a:t>L.FAS.KLY.001</a:t>
            </a:r>
            <a:r>
              <a:rPr lang="zh-CN" altLang="en-US" dirty="0">
                <a:sym typeface="+mn-ea"/>
              </a:rPr>
              <a:t>直线</a:t>
            </a:r>
            <a:r>
              <a:rPr lang="en-US" altLang="zh-CN" dirty="0">
                <a:sym typeface="+mn-ea"/>
              </a:rPr>
              <a:t>.</a:t>
            </a:r>
            <a:r>
              <a:rPr lang="zh-CN" altLang="en-US" dirty="0">
                <a:sym typeface="+mn-ea"/>
              </a:rPr>
              <a:t>第一加速段</a:t>
            </a:r>
            <a:r>
              <a:rPr lang="en-US" altLang="zh-CN" dirty="0">
                <a:sym typeface="+mn-ea"/>
              </a:rPr>
              <a:t>.</a:t>
            </a:r>
            <a:r>
              <a:rPr lang="zh-CN" altLang="en-US" dirty="0">
                <a:sym typeface="+mn-ea"/>
              </a:rPr>
              <a:t>速调管</a:t>
            </a:r>
            <a:r>
              <a:rPr lang="en-US" altLang="zh-CN" dirty="0">
                <a:sym typeface="+mn-ea"/>
              </a:rPr>
              <a:t>.</a:t>
            </a:r>
            <a:r>
              <a:rPr lang="zh-CN" altLang="en-US" dirty="0">
                <a:sym typeface="+mn-ea"/>
              </a:rPr>
              <a:t>第</a:t>
            </a:r>
            <a:r>
              <a:rPr lang="en-US" altLang="zh-CN" dirty="0">
                <a:sym typeface="+mn-ea"/>
              </a:rPr>
              <a:t>1</a:t>
            </a:r>
            <a:r>
              <a:rPr lang="zh-CN" altLang="en-US" dirty="0">
                <a:sym typeface="+mn-ea"/>
              </a:rPr>
              <a:t>台</a:t>
            </a:r>
          </a:p>
          <a:p>
            <a:pPr lvl="1"/>
            <a:endParaRPr lang="en-US" dirty="0"/>
          </a:p>
        </p:txBody>
      </p:sp>
      <p:pic>
        <p:nvPicPr>
          <p:cNvPr id="6" name="图片 5">
            <a:extLst>
              <a:ext uri="{FF2B5EF4-FFF2-40B4-BE49-F238E27FC236}">
                <a16:creationId xmlns:a16="http://schemas.microsoft.com/office/drawing/2014/main" id="{CA7B9F22-213C-478A-8D8E-5449F17E451C}"/>
              </a:ext>
            </a:extLst>
          </p:cNvPr>
          <p:cNvPicPr>
            <a:picLocks noChangeAspect="1"/>
          </p:cNvPicPr>
          <p:nvPr/>
        </p:nvPicPr>
        <p:blipFill>
          <a:blip r:embed="rId2"/>
          <a:stretch>
            <a:fillRect/>
          </a:stretch>
        </p:blipFill>
        <p:spPr>
          <a:xfrm>
            <a:off x="5102400" y="1055674"/>
            <a:ext cx="6480000" cy="3404518"/>
          </a:xfrm>
          <a:prstGeom prst="rect">
            <a:avLst/>
          </a:prstGeom>
        </p:spPr>
      </p:pic>
    </p:spTree>
    <p:extLst>
      <p:ext uri="{BB962C8B-B14F-4D97-AF65-F5344CB8AC3E}">
        <p14:creationId xmlns:p14="http://schemas.microsoft.com/office/powerpoint/2010/main" val="721809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98BA7DBB-0F40-40F9-94B3-9C7C33B0EE2B}"/>
              </a:ext>
            </a:extLst>
          </p:cNvPr>
          <p:cNvSpPr>
            <a:spLocks noGrp="1"/>
          </p:cNvSpPr>
          <p:nvPr>
            <p:ph idx="1"/>
          </p:nvPr>
        </p:nvSpPr>
        <p:spPr>
          <a:xfrm>
            <a:off x="609600" y="1285862"/>
            <a:ext cx="4694311" cy="1058534"/>
          </a:xfrm>
        </p:spPr>
        <p:txBody>
          <a:bodyPr/>
          <a:lstStyle/>
          <a:p>
            <a:r>
              <a:rPr lang="en-US" dirty="0" err="1"/>
              <a:t>Linac</a:t>
            </a:r>
            <a:r>
              <a:rPr lang="en-US" dirty="0"/>
              <a:t> zone code:</a:t>
            </a:r>
            <a:r>
              <a:rPr lang="zh-CN" altLang="en-US" dirty="0"/>
              <a:t> </a:t>
            </a:r>
            <a:r>
              <a:rPr lang="en-US" altLang="zh-CN" dirty="0"/>
              <a:t>1/2</a:t>
            </a:r>
            <a:endParaRPr lang="en-US" dirty="0"/>
          </a:p>
          <a:p>
            <a:endParaRPr lang="en-US" dirty="0"/>
          </a:p>
        </p:txBody>
      </p:sp>
      <p:sp>
        <p:nvSpPr>
          <p:cNvPr id="3" name="标题 2">
            <a:extLst>
              <a:ext uri="{FF2B5EF4-FFF2-40B4-BE49-F238E27FC236}">
                <a16:creationId xmlns:a16="http://schemas.microsoft.com/office/drawing/2014/main" id="{51FF4959-88AB-4AB0-A43A-4A89E3842F3D}"/>
              </a:ext>
            </a:extLst>
          </p:cNvPr>
          <p:cNvSpPr>
            <a:spLocks noGrp="1"/>
          </p:cNvSpPr>
          <p:nvPr>
            <p:ph type="title"/>
          </p:nvPr>
        </p:nvSpPr>
        <p:spPr/>
        <p:txBody>
          <a:bodyPr/>
          <a:lstStyle/>
          <a:p>
            <a:r>
              <a:rPr lang="en-US" dirty="0"/>
              <a:t>Naming</a:t>
            </a:r>
          </a:p>
        </p:txBody>
      </p:sp>
      <p:sp>
        <p:nvSpPr>
          <p:cNvPr id="4" name="灯片编号占位符 3">
            <a:extLst>
              <a:ext uri="{FF2B5EF4-FFF2-40B4-BE49-F238E27FC236}">
                <a16:creationId xmlns:a16="http://schemas.microsoft.com/office/drawing/2014/main" id="{57E1AF9C-165B-4941-B07F-BF3D529F8D49}"/>
              </a:ext>
            </a:extLst>
          </p:cNvPr>
          <p:cNvSpPr>
            <a:spLocks noGrp="1"/>
          </p:cNvSpPr>
          <p:nvPr>
            <p:ph type="sldNum" sz="quarter" idx="12"/>
          </p:nvPr>
        </p:nvSpPr>
        <p:spPr/>
        <p:txBody>
          <a:bodyPr/>
          <a:lstStyle/>
          <a:p>
            <a:fld id="{F15E9139-A00B-4B2A-98A6-095DC08F1345}" type="slidenum">
              <a:rPr lang="zh-CN" altLang="en-US" smtClean="0"/>
              <a:pPr/>
              <a:t>25</a:t>
            </a:fld>
            <a:endParaRPr lang="zh-CN" altLang="en-US"/>
          </a:p>
        </p:txBody>
      </p:sp>
      <p:pic>
        <p:nvPicPr>
          <p:cNvPr id="5" name="图片 4">
            <a:extLst>
              <a:ext uri="{FF2B5EF4-FFF2-40B4-BE49-F238E27FC236}">
                <a16:creationId xmlns:a16="http://schemas.microsoft.com/office/drawing/2014/main" id="{74806B57-9D37-446A-8994-8DAB52C951A1}"/>
              </a:ext>
            </a:extLst>
          </p:cNvPr>
          <p:cNvPicPr>
            <a:picLocks noChangeAspect="1"/>
          </p:cNvPicPr>
          <p:nvPr/>
        </p:nvPicPr>
        <p:blipFill>
          <a:blip r:embed="rId2"/>
          <a:stretch>
            <a:fillRect/>
          </a:stretch>
        </p:blipFill>
        <p:spPr>
          <a:xfrm>
            <a:off x="609600" y="2204864"/>
            <a:ext cx="3600000" cy="3820909"/>
          </a:xfrm>
          <a:prstGeom prst="rect">
            <a:avLst/>
          </a:prstGeom>
        </p:spPr>
      </p:pic>
      <p:cxnSp>
        <p:nvCxnSpPr>
          <p:cNvPr id="6" name="直接连接符 5">
            <a:extLst>
              <a:ext uri="{FF2B5EF4-FFF2-40B4-BE49-F238E27FC236}">
                <a16:creationId xmlns:a16="http://schemas.microsoft.com/office/drawing/2014/main" id="{977384CB-BA3B-480D-8914-52916790DEE3}"/>
              </a:ext>
            </a:extLst>
          </p:cNvPr>
          <p:cNvCxnSpPr/>
          <p:nvPr/>
        </p:nvCxnSpPr>
        <p:spPr>
          <a:xfrm>
            <a:off x="2265784" y="2852936"/>
            <a:ext cx="0" cy="2664296"/>
          </a:xfrm>
          <a:prstGeom prst="line">
            <a:avLst/>
          </a:prstGeom>
        </p:spPr>
        <p:style>
          <a:lnRef idx="2">
            <a:schemeClr val="accent1"/>
          </a:lnRef>
          <a:fillRef idx="1">
            <a:schemeClr val="lt1"/>
          </a:fillRef>
          <a:effectRef idx="0">
            <a:schemeClr val="accent1"/>
          </a:effectRef>
          <a:fontRef idx="minor">
            <a:schemeClr val="dk1"/>
          </a:fontRef>
        </p:style>
      </p:cxnSp>
      <p:sp>
        <p:nvSpPr>
          <p:cNvPr id="7" name="文本框 6">
            <a:extLst>
              <a:ext uri="{FF2B5EF4-FFF2-40B4-BE49-F238E27FC236}">
                <a16:creationId xmlns:a16="http://schemas.microsoft.com/office/drawing/2014/main" id="{F1A15315-DDF8-4EAB-B19E-94AC8B62711C}"/>
              </a:ext>
            </a:extLst>
          </p:cNvPr>
          <p:cNvSpPr txBox="1"/>
          <p:nvPr/>
        </p:nvSpPr>
        <p:spPr>
          <a:xfrm>
            <a:off x="999223" y="4093158"/>
            <a:ext cx="59184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1</a:t>
            </a:r>
            <a:r>
              <a:rPr lang="zh-CN" altLang="en-US" dirty="0"/>
              <a:t>区</a:t>
            </a:r>
            <a:endParaRPr lang="en-US" dirty="0"/>
          </a:p>
        </p:txBody>
      </p:sp>
      <p:sp>
        <p:nvSpPr>
          <p:cNvPr id="8" name="文本框 7">
            <a:extLst>
              <a:ext uri="{FF2B5EF4-FFF2-40B4-BE49-F238E27FC236}">
                <a16:creationId xmlns:a16="http://schemas.microsoft.com/office/drawing/2014/main" id="{AEC3C41E-EFD2-46F3-936A-77887FF61171}"/>
              </a:ext>
            </a:extLst>
          </p:cNvPr>
          <p:cNvSpPr txBox="1"/>
          <p:nvPr/>
        </p:nvSpPr>
        <p:spPr>
          <a:xfrm>
            <a:off x="3169395" y="4185084"/>
            <a:ext cx="59184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2</a:t>
            </a:r>
            <a:r>
              <a:rPr lang="zh-CN" altLang="en-US" dirty="0"/>
              <a:t>区</a:t>
            </a:r>
            <a:endParaRPr lang="en-US" dirty="0"/>
          </a:p>
        </p:txBody>
      </p:sp>
      <p:sp>
        <p:nvSpPr>
          <p:cNvPr id="13" name="内容占位符 1">
            <a:extLst>
              <a:ext uri="{FF2B5EF4-FFF2-40B4-BE49-F238E27FC236}">
                <a16:creationId xmlns:a16="http://schemas.microsoft.com/office/drawing/2014/main" id="{91220DE5-2877-49E2-9AAE-A3AD5F472321}"/>
              </a:ext>
            </a:extLst>
          </p:cNvPr>
          <p:cNvSpPr txBox="1">
            <a:spLocks/>
          </p:cNvSpPr>
          <p:nvPr/>
        </p:nvSpPr>
        <p:spPr>
          <a:xfrm>
            <a:off x="5503801" y="1285860"/>
            <a:ext cx="5736258" cy="4840303"/>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Damping ring sequence number</a:t>
            </a:r>
          </a:p>
          <a:p>
            <a:pPr lvl="1"/>
            <a:r>
              <a:rPr lang="en-US" dirty="0"/>
              <a:t> increase along the direction of beam movement (from injection to </a:t>
            </a:r>
            <a:r>
              <a:rPr lang="en-US" dirty="0" err="1"/>
              <a:t>exjection</a:t>
            </a:r>
            <a:r>
              <a:rPr lang="en-US" dirty="0"/>
              <a:t>)</a:t>
            </a:r>
          </a:p>
        </p:txBody>
      </p:sp>
      <p:sp>
        <p:nvSpPr>
          <p:cNvPr id="16" name="内容占位符 1">
            <a:extLst>
              <a:ext uri="{FF2B5EF4-FFF2-40B4-BE49-F238E27FC236}">
                <a16:creationId xmlns:a16="http://schemas.microsoft.com/office/drawing/2014/main" id="{74162215-2AAC-47D9-91AB-77EA502E4805}"/>
              </a:ext>
            </a:extLst>
          </p:cNvPr>
          <p:cNvSpPr txBox="1"/>
          <p:nvPr/>
        </p:nvSpPr>
        <p:spPr>
          <a:xfrm>
            <a:off x="5503801" y="2636911"/>
            <a:ext cx="6280829" cy="3820909"/>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anose="05000000000000000000" pitchFamily="2" charset="2"/>
              <a:buChar char="n"/>
              <a:defRPr sz="2400" b="0" kern="1200" baseline="0">
                <a:solidFill>
                  <a:schemeClr val="tx1"/>
                </a:solidFill>
                <a:latin typeface="Arial" panose="020B0604020202020204" pitchFamily="34" charset="0"/>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tLang="zh-CN" sz="2000" dirty="0"/>
              <a:t>DR</a:t>
            </a:r>
            <a:r>
              <a:rPr lang="zh-CN" altLang="en-US" sz="2000" dirty="0"/>
              <a:t>主要设备简称（部分设备，已通过各系统收集）</a:t>
            </a:r>
            <a:endParaRPr lang="en-US" altLang="zh-CN" sz="2000" dirty="0"/>
          </a:p>
          <a:p>
            <a:pPr lvl="1"/>
            <a:r>
              <a:rPr lang="zh-CN" altLang="en-US" sz="1800" dirty="0"/>
              <a:t>二极磁铁： </a:t>
            </a:r>
            <a:r>
              <a:rPr lang="en-US" altLang="zh-CN" sz="1800" dirty="0"/>
              <a:t>B</a:t>
            </a:r>
            <a:r>
              <a:rPr lang="zh-CN" altLang="en-US" sz="1800" dirty="0"/>
              <a:t>、</a:t>
            </a:r>
            <a:r>
              <a:rPr lang="en-US" altLang="zh-CN" sz="1800" dirty="0"/>
              <a:t>BR</a:t>
            </a:r>
          </a:p>
          <a:p>
            <a:pPr lvl="1"/>
            <a:r>
              <a:rPr lang="zh-CN" altLang="en-US" sz="1800" dirty="0"/>
              <a:t>散焦四极铁：</a:t>
            </a:r>
            <a:r>
              <a:rPr lang="en-US" altLang="zh-CN" sz="1800" dirty="0"/>
              <a:t>QD</a:t>
            </a:r>
          </a:p>
          <a:p>
            <a:pPr lvl="1"/>
            <a:r>
              <a:rPr lang="zh-CN" altLang="en-US" sz="1800" dirty="0"/>
              <a:t>聚焦四极铁：</a:t>
            </a:r>
            <a:r>
              <a:rPr lang="en-US" altLang="zh-CN" sz="1800" dirty="0"/>
              <a:t>QF</a:t>
            </a:r>
          </a:p>
          <a:p>
            <a:pPr lvl="1"/>
            <a:r>
              <a:rPr lang="zh-CN" altLang="en-US" sz="1800" dirty="0"/>
              <a:t>束测元件：</a:t>
            </a:r>
            <a:r>
              <a:rPr lang="en-US" altLang="zh-CN" sz="1800" dirty="0"/>
              <a:t>BPM</a:t>
            </a:r>
            <a:r>
              <a:rPr lang="zh-CN" altLang="en-US" sz="1800" dirty="0"/>
              <a:t>、</a:t>
            </a:r>
            <a:r>
              <a:rPr lang="en-US" altLang="zh-CN" sz="1800" dirty="0"/>
              <a:t>BLM</a:t>
            </a:r>
            <a:r>
              <a:rPr lang="zh-CN" altLang="en-US" sz="1800" dirty="0"/>
              <a:t>、</a:t>
            </a:r>
            <a:r>
              <a:rPr lang="en-US" altLang="zh-CN" sz="1800" dirty="0"/>
              <a:t>PR</a:t>
            </a:r>
          </a:p>
          <a:p>
            <a:pPr lvl="1"/>
            <a:endParaRPr lang="en-US" altLang="zh-CN" sz="1800" dirty="0"/>
          </a:p>
          <a:p>
            <a:endParaRPr lang="en-US" sz="2200" dirty="0"/>
          </a:p>
          <a:p>
            <a:r>
              <a:rPr lang="en-US" sz="2200" dirty="0"/>
              <a:t>Damping ring naming examples</a:t>
            </a:r>
          </a:p>
          <a:p>
            <a:pPr lvl="1"/>
            <a:r>
              <a:rPr lang="en-US" altLang="zh-CN" sz="1800" dirty="0"/>
              <a:t>D.1.B.11</a:t>
            </a:r>
            <a:r>
              <a:rPr lang="zh-CN" altLang="en-US" sz="1800" dirty="0"/>
              <a:t>，阻尼环</a:t>
            </a:r>
            <a:r>
              <a:rPr lang="en-US" altLang="zh-CN" sz="1800" dirty="0"/>
              <a:t>.1</a:t>
            </a:r>
            <a:r>
              <a:rPr lang="zh-CN" altLang="en-US" sz="1800" dirty="0"/>
              <a:t>区</a:t>
            </a:r>
            <a:r>
              <a:rPr lang="en-US" altLang="zh-CN" sz="1800" dirty="0"/>
              <a:t>.</a:t>
            </a:r>
            <a:r>
              <a:rPr lang="zh-CN" altLang="en-US" sz="1800" dirty="0"/>
              <a:t> 二极铁</a:t>
            </a:r>
            <a:r>
              <a:rPr lang="en-US" altLang="zh-CN" sz="1800" dirty="0"/>
              <a:t>.</a:t>
            </a:r>
            <a:r>
              <a:rPr lang="zh-CN" altLang="en-US" sz="1800" dirty="0"/>
              <a:t>第</a:t>
            </a:r>
            <a:r>
              <a:rPr lang="en-US" altLang="zh-CN" sz="1800" dirty="0"/>
              <a:t>11</a:t>
            </a:r>
            <a:r>
              <a:rPr lang="zh-CN" altLang="en-US" sz="1800" dirty="0"/>
              <a:t>台</a:t>
            </a:r>
          </a:p>
          <a:p>
            <a:pPr lvl="1"/>
            <a:endParaRPr lang="en-US" sz="1800" dirty="0"/>
          </a:p>
          <a:p>
            <a:pPr lvl="1"/>
            <a:endParaRPr lang="en-US" altLang="zh-CN" sz="1800" dirty="0"/>
          </a:p>
          <a:p>
            <a:pPr lvl="1"/>
            <a:endParaRPr lang="en-US" altLang="zh-CN" sz="1800" dirty="0"/>
          </a:p>
        </p:txBody>
      </p:sp>
      <p:sp>
        <p:nvSpPr>
          <p:cNvPr id="14" name="内容占位符 1">
            <a:extLst>
              <a:ext uri="{FF2B5EF4-FFF2-40B4-BE49-F238E27FC236}">
                <a16:creationId xmlns:a16="http://schemas.microsoft.com/office/drawing/2014/main" id="{82E6D896-EF37-48B3-B0D4-7C7D66E4663D}"/>
              </a:ext>
            </a:extLst>
          </p:cNvPr>
          <p:cNvSpPr txBox="1"/>
          <p:nvPr/>
        </p:nvSpPr>
        <p:spPr>
          <a:xfrm>
            <a:off x="8791019" y="3132584"/>
            <a:ext cx="3486033" cy="2240632"/>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anose="05000000000000000000" pitchFamily="2" charset="2"/>
              <a:buChar char="n"/>
              <a:defRPr sz="2400" b="0" kern="1200" baseline="0">
                <a:solidFill>
                  <a:schemeClr val="tx1"/>
                </a:solidFill>
                <a:latin typeface="Arial" panose="020B0604020202020204" pitchFamily="34" charset="0"/>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zh-CN" altLang="en-US" sz="1800" dirty="0"/>
              <a:t>波纹管：</a:t>
            </a:r>
            <a:r>
              <a:rPr lang="en-US" altLang="zh-CN" sz="1800" dirty="0"/>
              <a:t>BLW</a:t>
            </a:r>
          </a:p>
          <a:p>
            <a:pPr lvl="1"/>
            <a:r>
              <a:rPr lang="zh-CN" altLang="en-US" sz="1800" dirty="0"/>
              <a:t>阀门：</a:t>
            </a:r>
            <a:r>
              <a:rPr lang="en-US" altLang="zh-CN" sz="1800" dirty="0"/>
              <a:t>GV</a:t>
            </a:r>
          </a:p>
          <a:p>
            <a:pPr lvl="1"/>
            <a:r>
              <a:rPr lang="zh-CN" altLang="en-US" sz="1800" dirty="0"/>
              <a:t>真空盒：</a:t>
            </a:r>
            <a:r>
              <a:rPr lang="en-US" altLang="zh-CN" sz="1800" dirty="0"/>
              <a:t>VC</a:t>
            </a:r>
          </a:p>
          <a:p>
            <a:pPr lvl="1"/>
            <a:r>
              <a:rPr lang="zh-CN" altLang="en-US" sz="1800" dirty="0"/>
              <a:t>高频腔：</a:t>
            </a:r>
            <a:r>
              <a:rPr lang="en-US" altLang="zh-CN" sz="1800" dirty="0"/>
              <a:t>CAV</a:t>
            </a:r>
          </a:p>
          <a:p>
            <a:pPr lvl="1"/>
            <a:r>
              <a:rPr lang="zh-CN" altLang="en-US" sz="1800" dirty="0"/>
              <a:t>注入引出</a:t>
            </a:r>
            <a:r>
              <a:rPr lang="en-US" altLang="zh-CN" sz="1800" dirty="0"/>
              <a:t>kicker</a:t>
            </a:r>
            <a:r>
              <a:rPr lang="zh-CN" altLang="en-US" sz="1800" dirty="0"/>
              <a:t>：</a:t>
            </a:r>
            <a:r>
              <a:rPr lang="en-US" altLang="zh-CN" sz="1800" dirty="0"/>
              <a:t>K</a:t>
            </a:r>
          </a:p>
          <a:p>
            <a:pPr lvl="1"/>
            <a:r>
              <a:rPr lang="zh-CN" altLang="en-US" sz="1800" dirty="0"/>
              <a:t>注入引出切割磁铁：</a:t>
            </a:r>
            <a:r>
              <a:rPr lang="en-US" altLang="zh-CN" sz="1800" dirty="0"/>
              <a:t>LSM</a:t>
            </a:r>
          </a:p>
          <a:p>
            <a:pPr lvl="1"/>
            <a:endParaRPr lang="en-US" altLang="zh-CN" sz="1800" dirty="0"/>
          </a:p>
          <a:p>
            <a:pPr lvl="1"/>
            <a:endParaRPr lang="en-US" altLang="zh-CN" sz="1800" dirty="0"/>
          </a:p>
          <a:p>
            <a:pPr lvl="1"/>
            <a:endParaRPr lang="en-US" altLang="zh-CN" sz="1800" dirty="0"/>
          </a:p>
        </p:txBody>
      </p:sp>
    </p:spTree>
    <p:extLst>
      <p:ext uri="{BB962C8B-B14F-4D97-AF65-F5344CB8AC3E}">
        <p14:creationId xmlns:p14="http://schemas.microsoft.com/office/powerpoint/2010/main" val="3358558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51FF4959-88AB-4AB0-A43A-4A89E3842F3D}"/>
              </a:ext>
            </a:extLst>
          </p:cNvPr>
          <p:cNvSpPr>
            <a:spLocks noGrp="1"/>
          </p:cNvSpPr>
          <p:nvPr>
            <p:ph type="title"/>
          </p:nvPr>
        </p:nvSpPr>
        <p:spPr/>
        <p:txBody>
          <a:bodyPr/>
          <a:lstStyle/>
          <a:p>
            <a:r>
              <a:rPr lang="en-US" dirty="0"/>
              <a:t>Naming</a:t>
            </a:r>
          </a:p>
        </p:txBody>
      </p:sp>
      <p:sp>
        <p:nvSpPr>
          <p:cNvPr id="4" name="灯片编号占位符 3">
            <a:extLst>
              <a:ext uri="{FF2B5EF4-FFF2-40B4-BE49-F238E27FC236}">
                <a16:creationId xmlns:a16="http://schemas.microsoft.com/office/drawing/2014/main" id="{57E1AF9C-165B-4941-B07F-BF3D529F8D49}"/>
              </a:ext>
            </a:extLst>
          </p:cNvPr>
          <p:cNvSpPr>
            <a:spLocks noGrp="1"/>
          </p:cNvSpPr>
          <p:nvPr>
            <p:ph type="sldNum" sz="quarter" idx="12"/>
          </p:nvPr>
        </p:nvSpPr>
        <p:spPr/>
        <p:txBody>
          <a:bodyPr/>
          <a:lstStyle/>
          <a:p>
            <a:fld id="{F15E9139-A00B-4B2A-98A6-095DC08F1345}" type="slidenum">
              <a:rPr lang="zh-CN" altLang="en-US" smtClean="0"/>
              <a:pPr/>
              <a:t>26</a:t>
            </a:fld>
            <a:endParaRPr lang="zh-CN" altLang="en-US"/>
          </a:p>
        </p:txBody>
      </p:sp>
      <p:sp>
        <p:nvSpPr>
          <p:cNvPr id="10" name="内容占位符 9">
            <a:extLst>
              <a:ext uri="{FF2B5EF4-FFF2-40B4-BE49-F238E27FC236}">
                <a16:creationId xmlns:a16="http://schemas.microsoft.com/office/drawing/2014/main" id="{7BFEBA67-9E2F-4352-950C-D95167257F9B}"/>
              </a:ext>
            </a:extLst>
          </p:cNvPr>
          <p:cNvSpPr>
            <a:spLocks noGrp="1"/>
          </p:cNvSpPr>
          <p:nvPr>
            <p:ph idx="1"/>
          </p:nvPr>
        </p:nvSpPr>
        <p:spPr/>
        <p:txBody>
          <a:bodyPr>
            <a:normAutofit fontScale="85000" lnSpcReduction="20000"/>
          </a:bodyPr>
          <a:lstStyle/>
          <a:p>
            <a:r>
              <a:rPr lang="en-US" altLang="zh-CN" sz="2800" dirty="0"/>
              <a:t>Transport line zone codes</a:t>
            </a:r>
          </a:p>
          <a:p>
            <a:pPr lvl="1"/>
            <a:r>
              <a:rPr lang="zh-CN" altLang="en-US" sz="2400" dirty="0"/>
              <a:t>增强器到对撞机正电子在轴注入输运线，</a:t>
            </a:r>
            <a:r>
              <a:rPr lang="en-US" altLang="zh-CN" sz="2400" dirty="0"/>
              <a:t>BCNP</a:t>
            </a:r>
            <a:r>
              <a:rPr lang="zh-CN" altLang="en-US" sz="2400" dirty="0"/>
              <a:t>（</a:t>
            </a:r>
            <a:r>
              <a:rPr lang="en-US" altLang="zh-CN" sz="2400" dirty="0"/>
              <a:t>Booster to</a:t>
            </a:r>
            <a:r>
              <a:rPr lang="zh-CN" altLang="en-US" sz="2400" dirty="0"/>
              <a:t> </a:t>
            </a:r>
            <a:r>
              <a:rPr lang="en-US" altLang="zh-CN" sz="2400" dirty="0"/>
              <a:t>Collider</a:t>
            </a:r>
            <a:r>
              <a:rPr lang="zh-CN" altLang="en-US" sz="2400" dirty="0"/>
              <a:t> </a:t>
            </a:r>
            <a:r>
              <a:rPr lang="en-US" altLang="zh-CN" sz="2400" dirty="0"/>
              <a:t>e+</a:t>
            </a:r>
            <a:r>
              <a:rPr lang="zh-CN" altLang="en-US" sz="2400" dirty="0"/>
              <a:t> </a:t>
            </a:r>
            <a:r>
              <a:rPr lang="en-US" altLang="zh-CN" sz="2400" dirty="0"/>
              <a:t>on-axis</a:t>
            </a:r>
            <a:r>
              <a:rPr lang="zh-CN" altLang="en-US" sz="2400" dirty="0"/>
              <a:t> </a:t>
            </a:r>
            <a:r>
              <a:rPr lang="en-US" altLang="zh-CN" sz="2400" dirty="0"/>
              <a:t>TL</a:t>
            </a:r>
            <a:r>
              <a:rPr lang="zh-CN" altLang="en-US" sz="2400" dirty="0"/>
              <a:t>）</a:t>
            </a:r>
            <a:endParaRPr lang="en-US" altLang="zh-CN" sz="2400" dirty="0"/>
          </a:p>
          <a:p>
            <a:pPr lvl="1"/>
            <a:r>
              <a:rPr lang="zh-CN" altLang="en-US" sz="2400" dirty="0"/>
              <a:t>增强器到对撞机负电子在轴注入输运线，</a:t>
            </a:r>
            <a:r>
              <a:rPr lang="en-US" altLang="zh-CN" sz="2400" dirty="0"/>
              <a:t>BCNE</a:t>
            </a:r>
            <a:r>
              <a:rPr lang="zh-CN" altLang="en-US" sz="2400" dirty="0"/>
              <a:t>（</a:t>
            </a:r>
            <a:r>
              <a:rPr lang="en-US" altLang="zh-CN" sz="2400" dirty="0"/>
              <a:t>Booster to</a:t>
            </a:r>
            <a:r>
              <a:rPr lang="zh-CN" altLang="en-US" sz="2400" dirty="0"/>
              <a:t> </a:t>
            </a:r>
            <a:r>
              <a:rPr lang="en-US" altLang="zh-CN" sz="2400" dirty="0"/>
              <a:t>Collider</a:t>
            </a:r>
            <a:r>
              <a:rPr lang="zh-CN" altLang="en-US" sz="2400" dirty="0"/>
              <a:t> </a:t>
            </a:r>
            <a:r>
              <a:rPr lang="en-US" altLang="zh-CN" sz="2400" dirty="0"/>
              <a:t>e-</a:t>
            </a:r>
            <a:r>
              <a:rPr lang="zh-CN" altLang="en-US" sz="2400" dirty="0"/>
              <a:t> </a:t>
            </a:r>
            <a:r>
              <a:rPr lang="en-US" altLang="zh-CN" sz="2400" dirty="0"/>
              <a:t>on-axis</a:t>
            </a:r>
            <a:r>
              <a:rPr lang="zh-CN" altLang="en-US" sz="2400" dirty="0"/>
              <a:t> </a:t>
            </a:r>
            <a:r>
              <a:rPr lang="en-US" altLang="zh-CN" sz="2400" dirty="0"/>
              <a:t>TL</a:t>
            </a:r>
            <a:r>
              <a:rPr lang="zh-CN" altLang="en-US" sz="2400" dirty="0"/>
              <a:t>）</a:t>
            </a:r>
            <a:endParaRPr lang="en-US" altLang="zh-CN" sz="2400" dirty="0"/>
          </a:p>
          <a:p>
            <a:pPr lvl="1"/>
            <a:r>
              <a:rPr lang="zh-CN" altLang="en-US" sz="2400" dirty="0"/>
              <a:t>增强器到对撞机正电子离轴注入输运线，</a:t>
            </a:r>
            <a:r>
              <a:rPr lang="en-US" altLang="zh-CN" sz="2400" dirty="0"/>
              <a:t>BCFP</a:t>
            </a:r>
            <a:r>
              <a:rPr lang="zh-CN" altLang="en-US" sz="2400" dirty="0"/>
              <a:t>（</a:t>
            </a:r>
            <a:r>
              <a:rPr lang="en-US" altLang="zh-CN" sz="2400" dirty="0"/>
              <a:t>Booster to</a:t>
            </a:r>
            <a:r>
              <a:rPr lang="zh-CN" altLang="en-US" sz="2400" dirty="0"/>
              <a:t> </a:t>
            </a:r>
            <a:r>
              <a:rPr lang="en-US" altLang="zh-CN" sz="2400" dirty="0"/>
              <a:t>Collider</a:t>
            </a:r>
            <a:r>
              <a:rPr lang="zh-CN" altLang="en-US" sz="2400" dirty="0"/>
              <a:t> </a:t>
            </a:r>
            <a:r>
              <a:rPr lang="en-US" altLang="zh-CN" sz="2400" dirty="0"/>
              <a:t>e+</a:t>
            </a:r>
            <a:r>
              <a:rPr lang="zh-CN" altLang="en-US" sz="2400" dirty="0"/>
              <a:t> </a:t>
            </a:r>
            <a:r>
              <a:rPr lang="en-US" altLang="zh-CN" sz="2400" dirty="0"/>
              <a:t>off-axis</a:t>
            </a:r>
            <a:r>
              <a:rPr lang="zh-CN" altLang="en-US" sz="2400" dirty="0"/>
              <a:t> </a:t>
            </a:r>
            <a:r>
              <a:rPr lang="en-US" altLang="zh-CN" sz="2400" dirty="0"/>
              <a:t>TL</a:t>
            </a:r>
            <a:r>
              <a:rPr lang="zh-CN" altLang="en-US" sz="2400" dirty="0"/>
              <a:t>）</a:t>
            </a:r>
            <a:endParaRPr lang="en-US" altLang="zh-CN" sz="2400" dirty="0"/>
          </a:p>
          <a:p>
            <a:pPr lvl="1"/>
            <a:r>
              <a:rPr lang="zh-CN" altLang="en-US" sz="2400" dirty="0"/>
              <a:t>增强器到对撞机负电子离轴注入输运线，</a:t>
            </a:r>
            <a:r>
              <a:rPr lang="en-US" altLang="zh-CN" sz="2400" dirty="0"/>
              <a:t>BCFE</a:t>
            </a:r>
            <a:r>
              <a:rPr lang="zh-CN" altLang="en-US" sz="2400" dirty="0"/>
              <a:t>（</a:t>
            </a:r>
            <a:r>
              <a:rPr lang="en-US" altLang="zh-CN" sz="2400" dirty="0"/>
              <a:t>Booster to</a:t>
            </a:r>
            <a:r>
              <a:rPr lang="zh-CN" altLang="en-US" sz="2400" dirty="0"/>
              <a:t> </a:t>
            </a:r>
            <a:r>
              <a:rPr lang="en-US" altLang="zh-CN" sz="2400" dirty="0"/>
              <a:t>Collider</a:t>
            </a:r>
            <a:r>
              <a:rPr lang="zh-CN" altLang="en-US" sz="2400" dirty="0"/>
              <a:t> </a:t>
            </a:r>
            <a:r>
              <a:rPr lang="en-US" altLang="zh-CN" sz="2400" dirty="0"/>
              <a:t>e-</a:t>
            </a:r>
            <a:r>
              <a:rPr lang="zh-CN" altLang="en-US" sz="2400" dirty="0"/>
              <a:t> </a:t>
            </a:r>
            <a:r>
              <a:rPr lang="en-US" altLang="zh-CN" sz="2400" dirty="0"/>
              <a:t>off-axis</a:t>
            </a:r>
            <a:r>
              <a:rPr lang="zh-CN" altLang="en-US" sz="2400" dirty="0"/>
              <a:t> </a:t>
            </a:r>
            <a:r>
              <a:rPr lang="en-US" altLang="zh-CN" sz="2400" dirty="0"/>
              <a:t>TL</a:t>
            </a:r>
            <a:r>
              <a:rPr lang="zh-CN" altLang="en-US" sz="2400" dirty="0"/>
              <a:t>）</a:t>
            </a:r>
            <a:endParaRPr lang="en-US" altLang="zh-CN" sz="2400" dirty="0"/>
          </a:p>
          <a:p>
            <a:pPr lvl="1"/>
            <a:r>
              <a:rPr lang="zh-CN" altLang="en-US" sz="2400" dirty="0"/>
              <a:t>对撞机到增强器正电子输运线，</a:t>
            </a:r>
            <a:r>
              <a:rPr lang="en-US" altLang="zh-CN" sz="2400" dirty="0"/>
              <a:t>CBP</a:t>
            </a:r>
            <a:r>
              <a:rPr lang="zh-CN" altLang="en-US" sz="2400" dirty="0"/>
              <a:t>（</a:t>
            </a:r>
            <a:r>
              <a:rPr lang="en-US" altLang="zh-CN" sz="2400" dirty="0"/>
              <a:t>Collider to Booster e+ TL </a:t>
            </a:r>
            <a:r>
              <a:rPr lang="zh-CN" altLang="en-US" sz="2400" dirty="0"/>
              <a:t>）</a:t>
            </a:r>
            <a:endParaRPr lang="en-US" altLang="zh-CN" sz="2400" dirty="0"/>
          </a:p>
          <a:p>
            <a:pPr lvl="1"/>
            <a:r>
              <a:rPr lang="zh-CN" altLang="en-US" sz="2400" dirty="0"/>
              <a:t>对撞机到增强器负电子输运线，</a:t>
            </a:r>
            <a:r>
              <a:rPr lang="en-US" altLang="zh-CN" sz="2400" dirty="0"/>
              <a:t>CBE</a:t>
            </a:r>
            <a:r>
              <a:rPr lang="zh-CN" altLang="en-US" sz="2400" dirty="0"/>
              <a:t>（</a:t>
            </a:r>
            <a:r>
              <a:rPr lang="en-US" altLang="zh-CN" sz="2400" dirty="0"/>
              <a:t>Collider to Booster e- TL </a:t>
            </a:r>
            <a:r>
              <a:rPr lang="zh-CN" altLang="en-US" sz="2400" dirty="0"/>
              <a:t>）</a:t>
            </a:r>
            <a:endParaRPr lang="en-US" altLang="zh-CN" sz="2400" dirty="0"/>
          </a:p>
          <a:p>
            <a:pPr lvl="1"/>
            <a:r>
              <a:rPr lang="zh-CN" altLang="en-US" sz="2400" dirty="0"/>
              <a:t>直线到增强器正电子输运线，</a:t>
            </a:r>
            <a:r>
              <a:rPr lang="en-US" altLang="zh-CN" sz="2400" dirty="0"/>
              <a:t>LBP</a:t>
            </a:r>
            <a:r>
              <a:rPr lang="zh-CN" altLang="en-US" sz="2400" dirty="0"/>
              <a:t>（</a:t>
            </a:r>
            <a:r>
              <a:rPr lang="en-US" altLang="zh-CN" sz="2400" dirty="0" err="1"/>
              <a:t>Linac</a:t>
            </a:r>
            <a:r>
              <a:rPr lang="en-US" altLang="zh-CN" sz="2400" dirty="0"/>
              <a:t> to Booster e+ TL</a:t>
            </a:r>
            <a:r>
              <a:rPr lang="zh-CN" altLang="en-US" sz="2400" dirty="0"/>
              <a:t>）</a:t>
            </a:r>
            <a:endParaRPr lang="en-US" altLang="zh-CN" sz="2400" dirty="0"/>
          </a:p>
          <a:p>
            <a:pPr lvl="1"/>
            <a:r>
              <a:rPr lang="zh-CN" altLang="en-US" sz="2400" dirty="0"/>
              <a:t>直线到增强器负电子输运线，</a:t>
            </a:r>
            <a:r>
              <a:rPr lang="en-US" altLang="zh-CN" sz="2400" dirty="0"/>
              <a:t>LBE</a:t>
            </a:r>
            <a:r>
              <a:rPr lang="zh-CN" altLang="en-US" sz="2400" dirty="0"/>
              <a:t>（</a:t>
            </a:r>
            <a:r>
              <a:rPr lang="en-US" altLang="zh-CN" sz="2400" dirty="0" err="1"/>
              <a:t>Linac</a:t>
            </a:r>
            <a:r>
              <a:rPr lang="en-US" altLang="zh-CN" sz="2400" dirty="0"/>
              <a:t> to Booster e- TL</a:t>
            </a:r>
            <a:r>
              <a:rPr lang="zh-CN" altLang="en-US" sz="2400" dirty="0"/>
              <a:t>）</a:t>
            </a:r>
            <a:endParaRPr lang="en-US" altLang="zh-CN" sz="2400" dirty="0"/>
          </a:p>
          <a:p>
            <a:pPr lvl="1"/>
            <a:r>
              <a:rPr lang="zh-CN" altLang="en-US" sz="2400" dirty="0"/>
              <a:t>直线到阻尼环正电子输运线，</a:t>
            </a:r>
            <a:r>
              <a:rPr lang="en-US" altLang="zh-CN" sz="2400" dirty="0"/>
              <a:t>LD</a:t>
            </a:r>
            <a:r>
              <a:rPr lang="zh-CN" altLang="en-US" sz="2400" dirty="0"/>
              <a:t>（</a:t>
            </a:r>
            <a:r>
              <a:rPr lang="en-US" altLang="zh-CN" sz="2400" dirty="0" err="1"/>
              <a:t>Linac</a:t>
            </a:r>
            <a:r>
              <a:rPr lang="en-US" altLang="zh-CN" sz="2400" dirty="0"/>
              <a:t> to Damping ring e+ TL</a:t>
            </a:r>
            <a:r>
              <a:rPr lang="zh-CN" altLang="en-US" sz="2400" dirty="0"/>
              <a:t>）</a:t>
            </a:r>
            <a:endParaRPr lang="en-US" altLang="zh-CN" sz="2400" dirty="0"/>
          </a:p>
          <a:p>
            <a:pPr lvl="1"/>
            <a:r>
              <a:rPr lang="zh-CN" altLang="en-US" sz="2400" dirty="0"/>
              <a:t>阻尼环到直线正电子输运线，</a:t>
            </a:r>
            <a:r>
              <a:rPr lang="en-US" altLang="zh-CN" sz="2400" dirty="0"/>
              <a:t>DL</a:t>
            </a:r>
            <a:r>
              <a:rPr lang="zh-CN" altLang="en-US" sz="2400" dirty="0"/>
              <a:t>（</a:t>
            </a:r>
            <a:r>
              <a:rPr lang="en-US" altLang="zh-CN" sz="2400" dirty="0"/>
              <a:t>Damping ring to </a:t>
            </a:r>
            <a:r>
              <a:rPr lang="en-US" altLang="zh-CN" sz="2400" dirty="0" err="1"/>
              <a:t>Linac</a:t>
            </a:r>
            <a:r>
              <a:rPr lang="en-US" altLang="zh-CN" sz="2400" dirty="0"/>
              <a:t> e+ TL</a:t>
            </a:r>
            <a:r>
              <a:rPr lang="zh-CN" altLang="en-US" sz="2400" dirty="0"/>
              <a:t>）</a:t>
            </a:r>
            <a:endParaRPr lang="en-US" altLang="zh-CN" sz="2400" dirty="0"/>
          </a:p>
          <a:p>
            <a:pPr lvl="1"/>
            <a:r>
              <a:rPr lang="zh-CN" altLang="en-US" sz="2400" dirty="0"/>
              <a:t>对撞机到废束站正电子输运线，</a:t>
            </a:r>
            <a:r>
              <a:rPr lang="en-US" altLang="zh-CN" sz="2400" dirty="0"/>
              <a:t>CDPP</a:t>
            </a:r>
            <a:r>
              <a:rPr lang="zh-CN" altLang="en-US" sz="2400" dirty="0"/>
              <a:t>（</a:t>
            </a:r>
            <a:r>
              <a:rPr lang="en-US" altLang="zh-CN" sz="2400" dirty="0"/>
              <a:t>Collider to dump e+ TL</a:t>
            </a:r>
            <a:r>
              <a:rPr lang="zh-CN" altLang="en-US" sz="2400" dirty="0"/>
              <a:t>）</a:t>
            </a:r>
            <a:endParaRPr lang="en-US" altLang="zh-CN" sz="2400" dirty="0"/>
          </a:p>
          <a:p>
            <a:pPr lvl="1"/>
            <a:r>
              <a:rPr lang="zh-CN" altLang="en-US" sz="2400" dirty="0"/>
              <a:t>对撞机到废束站负电子输运线，</a:t>
            </a:r>
            <a:r>
              <a:rPr lang="en-US" altLang="zh-CN" sz="2400" dirty="0"/>
              <a:t>CDPE</a:t>
            </a:r>
            <a:r>
              <a:rPr lang="zh-CN" altLang="en-US" sz="2400" dirty="0"/>
              <a:t>（</a:t>
            </a:r>
            <a:r>
              <a:rPr lang="en-US" altLang="zh-CN" sz="2400" dirty="0"/>
              <a:t> Collider to dump e- TL </a:t>
            </a:r>
            <a:r>
              <a:rPr lang="zh-CN" altLang="en-US" sz="2400" dirty="0"/>
              <a:t>）</a:t>
            </a:r>
            <a:endParaRPr lang="en-US" altLang="zh-CN" sz="2400" dirty="0"/>
          </a:p>
          <a:p>
            <a:pPr lvl="1"/>
            <a:r>
              <a:rPr lang="zh-CN" altLang="en-US" sz="2400" dirty="0"/>
              <a:t>增强器到废束站正电子输运线，</a:t>
            </a:r>
            <a:r>
              <a:rPr lang="en-US" altLang="zh-CN" sz="2400" dirty="0"/>
              <a:t>BDPP</a:t>
            </a:r>
            <a:r>
              <a:rPr lang="zh-CN" altLang="en-US" sz="2400" dirty="0"/>
              <a:t>（</a:t>
            </a:r>
            <a:r>
              <a:rPr lang="en-US" altLang="zh-CN" sz="2400" dirty="0"/>
              <a:t>Booster to dump e+ TL</a:t>
            </a:r>
            <a:r>
              <a:rPr lang="zh-CN" altLang="en-US" sz="2400" dirty="0"/>
              <a:t>）</a:t>
            </a:r>
            <a:endParaRPr lang="en-US" altLang="zh-CN" sz="2400" dirty="0"/>
          </a:p>
          <a:p>
            <a:pPr lvl="1"/>
            <a:r>
              <a:rPr lang="zh-CN" altLang="en-US" sz="2400" dirty="0"/>
              <a:t>增强器到废束站负电子输运线，</a:t>
            </a:r>
            <a:r>
              <a:rPr lang="en-US" altLang="zh-CN" sz="2400" dirty="0"/>
              <a:t>BDPE</a:t>
            </a:r>
            <a:r>
              <a:rPr lang="zh-CN" altLang="en-US" sz="2400" dirty="0"/>
              <a:t>（</a:t>
            </a:r>
            <a:r>
              <a:rPr lang="en-US" altLang="zh-CN" sz="2400" dirty="0"/>
              <a:t>Booster to dump e- TL</a:t>
            </a:r>
            <a:endParaRPr lang="en-US" dirty="0"/>
          </a:p>
        </p:txBody>
      </p:sp>
    </p:spTree>
    <p:extLst>
      <p:ext uri="{BB962C8B-B14F-4D97-AF65-F5344CB8AC3E}">
        <p14:creationId xmlns:p14="http://schemas.microsoft.com/office/powerpoint/2010/main" val="3478826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1DCDF011-EAE1-46D6-A22B-EBDF943936CA}"/>
              </a:ext>
            </a:extLst>
          </p:cNvPr>
          <p:cNvSpPr>
            <a:spLocks noGrp="1"/>
          </p:cNvSpPr>
          <p:nvPr>
            <p:ph type="title"/>
          </p:nvPr>
        </p:nvSpPr>
        <p:spPr/>
        <p:txBody>
          <a:bodyPr/>
          <a:lstStyle/>
          <a:p>
            <a:r>
              <a:rPr lang="en-US" dirty="0"/>
              <a:t>Naming </a:t>
            </a:r>
          </a:p>
        </p:txBody>
      </p:sp>
      <p:sp>
        <p:nvSpPr>
          <p:cNvPr id="4" name="灯片编号占位符 3">
            <a:extLst>
              <a:ext uri="{FF2B5EF4-FFF2-40B4-BE49-F238E27FC236}">
                <a16:creationId xmlns:a16="http://schemas.microsoft.com/office/drawing/2014/main" id="{C009A336-040F-48EB-B0C0-0B1F2796E27A}"/>
              </a:ext>
            </a:extLst>
          </p:cNvPr>
          <p:cNvSpPr>
            <a:spLocks noGrp="1"/>
          </p:cNvSpPr>
          <p:nvPr>
            <p:ph type="sldNum" sz="quarter" idx="12"/>
          </p:nvPr>
        </p:nvSpPr>
        <p:spPr/>
        <p:txBody>
          <a:bodyPr/>
          <a:lstStyle/>
          <a:p>
            <a:fld id="{F15E9139-A00B-4B2A-98A6-095DC08F1345}" type="slidenum">
              <a:rPr lang="zh-CN" altLang="en-US" smtClean="0"/>
              <a:pPr/>
              <a:t>27</a:t>
            </a:fld>
            <a:endParaRPr lang="zh-CN" altLang="en-US"/>
          </a:p>
        </p:txBody>
      </p:sp>
      <p:sp>
        <p:nvSpPr>
          <p:cNvPr id="5" name="内容占位符 1">
            <a:extLst>
              <a:ext uri="{FF2B5EF4-FFF2-40B4-BE49-F238E27FC236}">
                <a16:creationId xmlns:a16="http://schemas.microsoft.com/office/drawing/2014/main" id="{5754E434-23AA-44E2-A0FB-BEACC0F68D0B}"/>
              </a:ext>
            </a:extLst>
          </p:cNvPr>
          <p:cNvSpPr txBox="1"/>
          <p:nvPr/>
        </p:nvSpPr>
        <p:spPr>
          <a:xfrm>
            <a:off x="666712" y="1340768"/>
            <a:ext cx="10528527" cy="5112568"/>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anose="05000000000000000000" pitchFamily="2" charset="2"/>
              <a:buChar char="n"/>
              <a:defRPr sz="2400" b="0" kern="1200" baseline="0">
                <a:solidFill>
                  <a:schemeClr val="tx1"/>
                </a:solidFill>
                <a:latin typeface="Arial" panose="020B0604020202020204" pitchFamily="34" charset="0"/>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dirty="0"/>
              <a:t>输运线主要设备简称（部分设备，已通过各系统收集）</a:t>
            </a:r>
            <a:endParaRPr lang="en-US" altLang="zh-CN" dirty="0"/>
          </a:p>
          <a:p>
            <a:pPr lvl="1"/>
            <a:r>
              <a:rPr lang="zh-CN" altLang="en-US" dirty="0"/>
              <a:t>二极铁：</a:t>
            </a:r>
            <a:r>
              <a:rPr lang="en-US" altLang="zh-CN" dirty="0"/>
              <a:t>B</a:t>
            </a:r>
          </a:p>
          <a:p>
            <a:pPr lvl="1"/>
            <a:r>
              <a:rPr lang="zh-CN" altLang="en-US" dirty="0"/>
              <a:t>散焦四极铁：</a:t>
            </a:r>
            <a:r>
              <a:rPr lang="en-US" altLang="zh-CN" dirty="0"/>
              <a:t>QD</a:t>
            </a:r>
          </a:p>
          <a:p>
            <a:pPr lvl="1"/>
            <a:r>
              <a:rPr lang="zh-CN" altLang="en-US" dirty="0"/>
              <a:t>聚焦四极铁：</a:t>
            </a:r>
            <a:r>
              <a:rPr lang="en-US" altLang="zh-CN" dirty="0"/>
              <a:t>QF</a:t>
            </a:r>
          </a:p>
          <a:p>
            <a:pPr lvl="1"/>
            <a:r>
              <a:rPr lang="zh-CN" altLang="en-US" dirty="0"/>
              <a:t>束测元件：</a:t>
            </a:r>
            <a:r>
              <a:rPr lang="en-US" altLang="zh-CN" dirty="0"/>
              <a:t>BPM</a:t>
            </a:r>
            <a:r>
              <a:rPr lang="zh-CN" altLang="en-US" dirty="0"/>
              <a:t>、</a:t>
            </a:r>
            <a:r>
              <a:rPr lang="en-US" altLang="zh-CN" dirty="0"/>
              <a:t>PR</a:t>
            </a:r>
            <a:r>
              <a:rPr lang="zh-CN" altLang="en-US" dirty="0"/>
              <a:t>、</a:t>
            </a:r>
            <a:r>
              <a:rPr lang="en-US" altLang="zh-CN" dirty="0"/>
              <a:t>ICT</a:t>
            </a:r>
          </a:p>
          <a:p>
            <a:pPr lvl="1"/>
            <a:endParaRPr lang="en-US" altLang="zh-CN" dirty="0"/>
          </a:p>
          <a:p>
            <a:r>
              <a:rPr lang="en-US" dirty="0"/>
              <a:t>Damping ring naming examples</a:t>
            </a:r>
          </a:p>
          <a:p>
            <a:pPr lvl="1"/>
            <a:r>
              <a:rPr lang="en-US" altLang="zh-CN" dirty="0">
                <a:sym typeface="+mn-ea"/>
              </a:rPr>
              <a:t>T.BCNP.Q.11</a:t>
            </a:r>
            <a:r>
              <a:rPr lang="zh-CN" altLang="en-US" dirty="0">
                <a:sym typeface="+mn-ea"/>
              </a:rPr>
              <a:t>：输运线</a:t>
            </a:r>
            <a:r>
              <a:rPr lang="en-US" altLang="zh-CN" dirty="0">
                <a:sym typeface="+mn-ea"/>
              </a:rPr>
              <a:t>.</a:t>
            </a:r>
            <a:r>
              <a:rPr lang="zh-CN" altLang="en-US" dirty="0">
                <a:sym typeface="+mn-ea"/>
              </a:rPr>
              <a:t>增强器到对撞机在轴正电子</a:t>
            </a:r>
            <a:r>
              <a:rPr lang="en-US" altLang="zh-CN" dirty="0">
                <a:sym typeface="+mn-ea"/>
              </a:rPr>
              <a:t>.</a:t>
            </a:r>
            <a:r>
              <a:rPr lang="zh-CN" altLang="en-US" dirty="0">
                <a:sym typeface="+mn-ea"/>
              </a:rPr>
              <a:t>四极铁</a:t>
            </a:r>
            <a:r>
              <a:rPr lang="en-US" altLang="zh-CN" dirty="0">
                <a:sym typeface="+mn-ea"/>
              </a:rPr>
              <a:t>.</a:t>
            </a:r>
            <a:r>
              <a:rPr lang="zh-CN" altLang="en-US" dirty="0">
                <a:sym typeface="+mn-ea"/>
              </a:rPr>
              <a:t>第</a:t>
            </a:r>
            <a:r>
              <a:rPr lang="en-US" altLang="zh-CN" dirty="0">
                <a:sym typeface="+mn-ea"/>
              </a:rPr>
              <a:t>1</a:t>
            </a:r>
            <a:r>
              <a:rPr lang="zh-CN" altLang="en-US" dirty="0">
                <a:sym typeface="+mn-ea"/>
              </a:rPr>
              <a:t>台</a:t>
            </a:r>
            <a:endParaRPr lang="en-US" altLang="zh-CN" dirty="0">
              <a:sym typeface="+mn-ea"/>
            </a:endParaRPr>
          </a:p>
          <a:p>
            <a:pPr lvl="1"/>
            <a:r>
              <a:rPr lang="en-US" altLang="zh-CN" dirty="0"/>
              <a:t>T.LD.B.05</a:t>
            </a:r>
            <a:r>
              <a:rPr lang="zh-CN" altLang="en-US" dirty="0"/>
              <a:t>：输运线</a:t>
            </a:r>
            <a:r>
              <a:rPr lang="en-US" altLang="zh-CN" dirty="0"/>
              <a:t>.</a:t>
            </a:r>
            <a:r>
              <a:rPr lang="zh-CN" altLang="en-US" dirty="0"/>
              <a:t>直线到阻尼环</a:t>
            </a:r>
            <a:r>
              <a:rPr lang="en-US" altLang="zh-CN" dirty="0"/>
              <a:t>.</a:t>
            </a:r>
            <a:r>
              <a:rPr lang="zh-CN" altLang="en-US" dirty="0"/>
              <a:t>二极铁</a:t>
            </a:r>
            <a:r>
              <a:rPr lang="en-US" altLang="zh-CN" dirty="0"/>
              <a:t>.</a:t>
            </a:r>
            <a:r>
              <a:rPr lang="zh-CN" altLang="en-US" dirty="0"/>
              <a:t>第</a:t>
            </a:r>
            <a:r>
              <a:rPr lang="en-US" altLang="zh-CN" dirty="0"/>
              <a:t>5</a:t>
            </a:r>
            <a:r>
              <a:rPr lang="zh-CN" altLang="en-US" dirty="0"/>
              <a:t>台</a:t>
            </a:r>
            <a:endParaRPr lang="en-US" altLang="zh-CN" dirty="0"/>
          </a:p>
          <a:p>
            <a:pPr lvl="1"/>
            <a:r>
              <a:rPr lang="en-US" altLang="zh-CN" dirty="0"/>
              <a:t>T. BDPP.</a:t>
            </a:r>
            <a:r>
              <a:rPr lang="zh-CN" altLang="en-US" dirty="0"/>
              <a:t> </a:t>
            </a:r>
            <a:r>
              <a:rPr lang="en-US" altLang="zh-CN" dirty="0"/>
              <a:t>B.1:</a:t>
            </a:r>
            <a:r>
              <a:rPr lang="zh-CN" altLang="en-US" dirty="0"/>
              <a:t>输运线</a:t>
            </a:r>
            <a:r>
              <a:rPr lang="en-US" altLang="zh-CN" dirty="0"/>
              <a:t>.</a:t>
            </a:r>
            <a:r>
              <a:rPr lang="zh-CN" altLang="en-US" dirty="0"/>
              <a:t>增强器到废束站正电子</a:t>
            </a:r>
            <a:r>
              <a:rPr lang="en-US" altLang="zh-CN" dirty="0"/>
              <a:t>.</a:t>
            </a:r>
            <a:r>
              <a:rPr lang="zh-CN" altLang="en-US" dirty="0"/>
              <a:t>二极铁</a:t>
            </a:r>
            <a:r>
              <a:rPr lang="en-US" altLang="zh-CN" dirty="0"/>
              <a:t>.</a:t>
            </a:r>
            <a:r>
              <a:rPr lang="zh-CN" altLang="en-US" dirty="0"/>
              <a:t>第</a:t>
            </a:r>
            <a:r>
              <a:rPr lang="en-US" altLang="zh-CN" dirty="0"/>
              <a:t>1</a:t>
            </a:r>
            <a:r>
              <a:rPr lang="zh-CN" altLang="en-US" dirty="0"/>
              <a:t>台</a:t>
            </a:r>
            <a:endParaRPr lang="en-US" altLang="zh-CN" dirty="0"/>
          </a:p>
          <a:p>
            <a:pPr lvl="1"/>
            <a:endParaRPr lang="en-US" altLang="zh-CN" dirty="0"/>
          </a:p>
          <a:p>
            <a:pPr lvl="1"/>
            <a:endParaRPr lang="en-US" altLang="zh-CN" dirty="0"/>
          </a:p>
        </p:txBody>
      </p:sp>
      <p:sp>
        <p:nvSpPr>
          <p:cNvPr id="8" name="内容占位符 1">
            <a:extLst>
              <a:ext uri="{FF2B5EF4-FFF2-40B4-BE49-F238E27FC236}">
                <a16:creationId xmlns:a16="http://schemas.microsoft.com/office/drawing/2014/main" id="{3E92E3A4-9124-459B-8F2F-29587CD669E3}"/>
              </a:ext>
            </a:extLst>
          </p:cNvPr>
          <p:cNvSpPr txBox="1"/>
          <p:nvPr/>
        </p:nvSpPr>
        <p:spPr>
          <a:xfrm>
            <a:off x="5519936" y="1916832"/>
            <a:ext cx="5827703" cy="1368152"/>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anose="05000000000000000000" pitchFamily="2" charset="2"/>
              <a:buChar char="n"/>
              <a:defRPr sz="2400" b="0" kern="1200" baseline="0">
                <a:solidFill>
                  <a:schemeClr val="tx1"/>
                </a:solidFill>
                <a:latin typeface="Arial" panose="020B0604020202020204" pitchFamily="34" charset="0"/>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000" kern="1200" baseline="0">
                <a:solidFill>
                  <a:schemeClr val="tx1"/>
                </a:solidFill>
                <a:latin typeface="Arial" panose="020B0604020202020204" pitchFamily="34" charset="0"/>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1"/>
            <a:r>
              <a:rPr lang="zh-CN" altLang="en-US" dirty="0"/>
              <a:t>波纹管：</a:t>
            </a:r>
            <a:r>
              <a:rPr lang="en-US" altLang="zh-CN" dirty="0"/>
              <a:t>BLW</a:t>
            </a:r>
          </a:p>
          <a:p>
            <a:pPr lvl="1"/>
            <a:r>
              <a:rPr lang="zh-CN" altLang="en-US" dirty="0"/>
              <a:t>阀门：</a:t>
            </a:r>
            <a:r>
              <a:rPr lang="en-US" altLang="zh-CN" dirty="0"/>
              <a:t>GV</a:t>
            </a:r>
          </a:p>
          <a:p>
            <a:pPr lvl="1"/>
            <a:r>
              <a:rPr lang="zh-CN" altLang="en-US" dirty="0"/>
              <a:t>真空盒：</a:t>
            </a:r>
            <a:r>
              <a:rPr lang="en-US" altLang="zh-CN" dirty="0"/>
              <a:t>VC</a:t>
            </a:r>
          </a:p>
          <a:p>
            <a:pPr lvl="1"/>
            <a:endParaRPr lang="en-US" altLang="zh-CN" dirty="0"/>
          </a:p>
        </p:txBody>
      </p:sp>
    </p:spTree>
    <p:extLst>
      <p:ext uri="{BB962C8B-B14F-4D97-AF65-F5344CB8AC3E}">
        <p14:creationId xmlns:p14="http://schemas.microsoft.com/office/powerpoint/2010/main" val="30070017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E5F8A7F3-F01A-4D5B-A285-797C136D9AA6}"/>
              </a:ext>
            </a:extLst>
          </p:cNvPr>
          <p:cNvSpPr>
            <a:spLocks noGrp="1"/>
          </p:cNvSpPr>
          <p:nvPr>
            <p:ph idx="1"/>
          </p:nvPr>
        </p:nvSpPr>
        <p:spPr/>
        <p:txBody>
          <a:bodyPr/>
          <a:lstStyle/>
          <a:p>
            <a:r>
              <a:rPr lang="en-US" dirty="0"/>
              <a:t>The preliminary opinions was sent to the relevant systems for naming modifications and additions.</a:t>
            </a:r>
          </a:p>
          <a:p>
            <a:pPr lvl="1"/>
            <a:r>
              <a:rPr lang="en-US" dirty="0"/>
              <a:t>64 items along beam and 11 auxiliary items in Collider</a:t>
            </a:r>
          </a:p>
          <a:p>
            <a:pPr lvl="1"/>
            <a:r>
              <a:rPr lang="en-US" dirty="0"/>
              <a:t>29 items along beam and 2 auxiliary items in Booster</a:t>
            </a:r>
          </a:p>
          <a:p>
            <a:pPr lvl="1"/>
            <a:r>
              <a:rPr lang="en-US" dirty="0"/>
              <a:t>26 items along beam and 2 auxiliary items in </a:t>
            </a:r>
            <a:r>
              <a:rPr lang="en-US" dirty="0" err="1"/>
              <a:t>Linac</a:t>
            </a:r>
            <a:endParaRPr lang="en-US" dirty="0"/>
          </a:p>
          <a:p>
            <a:pPr lvl="1"/>
            <a:r>
              <a:rPr lang="en-US" dirty="0"/>
              <a:t>13 items along beam and 1 auxiliary items in Damping ring</a:t>
            </a:r>
          </a:p>
          <a:p>
            <a:pPr lvl="1"/>
            <a:r>
              <a:rPr lang="en-US" dirty="0"/>
              <a:t>9 items along beam and 1 auxiliary items in Transport lines</a:t>
            </a:r>
          </a:p>
          <a:p>
            <a:pPr lvl="1"/>
            <a:endParaRPr lang="en-US" dirty="0"/>
          </a:p>
        </p:txBody>
      </p:sp>
      <p:sp>
        <p:nvSpPr>
          <p:cNvPr id="3" name="标题 2">
            <a:extLst>
              <a:ext uri="{FF2B5EF4-FFF2-40B4-BE49-F238E27FC236}">
                <a16:creationId xmlns:a16="http://schemas.microsoft.com/office/drawing/2014/main" id="{DAA4CC4B-0392-4550-B7F0-61DF61A5D993}"/>
              </a:ext>
            </a:extLst>
          </p:cNvPr>
          <p:cNvSpPr>
            <a:spLocks noGrp="1"/>
          </p:cNvSpPr>
          <p:nvPr>
            <p:ph type="title"/>
          </p:nvPr>
        </p:nvSpPr>
        <p:spPr/>
        <p:txBody>
          <a:bodyPr/>
          <a:lstStyle/>
          <a:p>
            <a:r>
              <a:rPr lang="en-US" dirty="0"/>
              <a:t>Naming </a:t>
            </a:r>
          </a:p>
        </p:txBody>
      </p:sp>
      <p:sp>
        <p:nvSpPr>
          <p:cNvPr id="4" name="灯片编号占位符 3">
            <a:extLst>
              <a:ext uri="{FF2B5EF4-FFF2-40B4-BE49-F238E27FC236}">
                <a16:creationId xmlns:a16="http://schemas.microsoft.com/office/drawing/2014/main" id="{23D2CBF1-EF6F-475E-AAA8-A4408FB63A60}"/>
              </a:ext>
            </a:extLst>
          </p:cNvPr>
          <p:cNvSpPr>
            <a:spLocks noGrp="1"/>
          </p:cNvSpPr>
          <p:nvPr>
            <p:ph type="sldNum" sz="quarter" idx="12"/>
          </p:nvPr>
        </p:nvSpPr>
        <p:spPr/>
        <p:txBody>
          <a:bodyPr/>
          <a:lstStyle/>
          <a:p>
            <a:fld id="{F15E9139-A00B-4B2A-98A6-095DC08F1345}" type="slidenum">
              <a:rPr lang="zh-CN" altLang="en-US" smtClean="0"/>
              <a:pPr/>
              <a:t>28</a:t>
            </a:fld>
            <a:endParaRPr lang="zh-CN" altLang="en-US"/>
          </a:p>
        </p:txBody>
      </p:sp>
    </p:spTree>
    <p:extLst>
      <p:ext uri="{BB962C8B-B14F-4D97-AF65-F5344CB8AC3E}">
        <p14:creationId xmlns:p14="http://schemas.microsoft.com/office/powerpoint/2010/main" val="40826194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D780FA2-868A-409B-9B9B-6276B7D2D456}"/>
              </a:ext>
            </a:extLst>
          </p:cNvPr>
          <p:cNvSpPr>
            <a:spLocks noGrp="1"/>
          </p:cNvSpPr>
          <p:nvPr>
            <p:ph idx="1"/>
          </p:nvPr>
        </p:nvSpPr>
        <p:spPr/>
        <p:txBody>
          <a:bodyPr/>
          <a:lstStyle/>
          <a:p>
            <a:r>
              <a:rPr lang="en-US" dirty="0"/>
              <a:t>The naming has been applied in </a:t>
            </a:r>
            <a:r>
              <a:rPr lang="en-US" dirty="0" err="1"/>
              <a:t>Linac</a:t>
            </a:r>
            <a:r>
              <a:rPr lang="en-US" dirty="0"/>
              <a:t> survey</a:t>
            </a:r>
          </a:p>
        </p:txBody>
      </p:sp>
      <p:sp>
        <p:nvSpPr>
          <p:cNvPr id="3" name="标题 2">
            <a:extLst>
              <a:ext uri="{FF2B5EF4-FFF2-40B4-BE49-F238E27FC236}">
                <a16:creationId xmlns:a16="http://schemas.microsoft.com/office/drawing/2014/main" id="{C350DDEE-EF42-4337-BD67-07D635EAFC8E}"/>
              </a:ext>
            </a:extLst>
          </p:cNvPr>
          <p:cNvSpPr>
            <a:spLocks noGrp="1"/>
          </p:cNvSpPr>
          <p:nvPr>
            <p:ph type="title"/>
          </p:nvPr>
        </p:nvSpPr>
        <p:spPr/>
        <p:txBody>
          <a:bodyPr/>
          <a:lstStyle/>
          <a:p>
            <a:r>
              <a:rPr lang="en-US" dirty="0"/>
              <a:t>Naming </a:t>
            </a:r>
          </a:p>
        </p:txBody>
      </p:sp>
      <p:sp>
        <p:nvSpPr>
          <p:cNvPr id="4" name="灯片编号占位符 3">
            <a:extLst>
              <a:ext uri="{FF2B5EF4-FFF2-40B4-BE49-F238E27FC236}">
                <a16:creationId xmlns:a16="http://schemas.microsoft.com/office/drawing/2014/main" id="{587C3191-40CA-4682-84DA-FDFE865D7FFF}"/>
              </a:ext>
            </a:extLst>
          </p:cNvPr>
          <p:cNvSpPr>
            <a:spLocks noGrp="1"/>
          </p:cNvSpPr>
          <p:nvPr>
            <p:ph type="sldNum" sz="quarter" idx="12"/>
          </p:nvPr>
        </p:nvSpPr>
        <p:spPr/>
        <p:txBody>
          <a:bodyPr/>
          <a:lstStyle/>
          <a:p>
            <a:fld id="{F15E9139-A00B-4B2A-98A6-095DC08F1345}" type="slidenum">
              <a:rPr lang="zh-CN" altLang="en-US" smtClean="0"/>
              <a:pPr/>
              <a:t>29</a:t>
            </a:fld>
            <a:endParaRPr lang="zh-CN" altLang="en-US"/>
          </a:p>
        </p:txBody>
      </p:sp>
      <p:pic>
        <p:nvPicPr>
          <p:cNvPr id="5" name="图片 4">
            <a:extLst>
              <a:ext uri="{FF2B5EF4-FFF2-40B4-BE49-F238E27FC236}">
                <a16:creationId xmlns:a16="http://schemas.microsoft.com/office/drawing/2014/main" id="{134AE8C0-80F2-4586-A776-018069D7FAA2}"/>
              </a:ext>
            </a:extLst>
          </p:cNvPr>
          <p:cNvPicPr>
            <a:picLocks noChangeAspect="1"/>
          </p:cNvPicPr>
          <p:nvPr/>
        </p:nvPicPr>
        <p:blipFill>
          <a:blip r:embed="rId2"/>
          <a:stretch>
            <a:fillRect/>
          </a:stretch>
        </p:blipFill>
        <p:spPr>
          <a:xfrm>
            <a:off x="696000" y="2132856"/>
            <a:ext cx="10800000" cy="4304638"/>
          </a:xfrm>
          <a:prstGeom prst="rect">
            <a:avLst/>
          </a:prstGeom>
        </p:spPr>
      </p:pic>
      <p:sp>
        <p:nvSpPr>
          <p:cNvPr id="6" name="矩形 5">
            <a:extLst>
              <a:ext uri="{FF2B5EF4-FFF2-40B4-BE49-F238E27FC236}">
                <a16:creationId xmlns:a16="http://schemas.microsoft.com/office/drawing/2014/main" id="{BD1EADC2-2669-4492-9068-E78E2F38C6F7}"/>
              </a:ext>
            </a:extLst>
          </p:cNvPr>
          <p:cNvSpPr/>
          <p:nvPr/>
        </p:nvSpPr>
        <p:spPr>
          <a:xfrm>
            <a:off x="609600" y="2420888"/>
            <a:ext cx="1741984" cy="401660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02918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AD9733CD-F936-4CF7-9D6B-1543C471A23A}"/>
              </a:ext>
            </a:extLst>
          </p:cNvPr>
          <p:cNvPicPr>
            <a:picLocks noChangeAspect="1"/>
          </p:cNvPicPr>
          <p:nvPr/>
        </p:nvPicPr>
        <p:blipFill>
          <a:blip r:embed="rId2"/>
          <a:stretch>
            <a:fillRect/>
          </a:stretch>
        </p:blipFill>
        <p:spPr>
          <a:xfrm>
            <a:off x="5677600" y="1628800"/>
            <a:ext cx="6120000" cy="3736674"/>
          </a:xfrm>
          <a:prstGeom prst="rect">
            <a:avLst/>
          </a:prstGeom>
        </p:spPr>
      </p:pic>
      <p:sp>
        <p:nvSpPr>
          <p:cNvPr id="2" name="内容占位符 1">
            <a:extLst>
              <a:ext uri="{FF2B5EF4-FFF2-40B4-BE49-F238E27FC236}">
                <a16:creationId xmlns:a16="http://schemas.microsoft.com/office/drawing/2014/main" id="{590EEE41-BAC8-40DF-A836-46AA289D0E4D}"/>
              </a:ext>
            </a:extLst>
          </p:cNvPr>
          <p:cNvSpPr>
            <a:spLocks noGrp="1"/>
          </p:cNvSpPr>
          <p:nvPr>
            <p:ph idx="1"/>
          </p:nvPr>
        </p:nvSpPr>
        <p:spPr>
          <a:xfrm>
            <a:off x="609600" y="1285862"/>
            <a:ext cx="10972800" cy="1059910"/>
          </a:xfrm>
        </p:spPr>
        <p:txBody>
          <a:bodyPr>
            <a:normAutofit/>
          </a:bodyPr>
          <a:lstStyle/>
          <a:p>
            <a:r>
              <a:rPr lang="en-US" dirty="0"/>
              <a:t>The layout </a:t>
            </a:r>
            <a:r>
              <a:rPr lang="en-US" altLang="zh-CN" dirty="0"/>
              <a:t>is the basis for the engineering design of each equipment.</a:t>
            </a:r>
          </a:p>
          <a:p>
            <a:pPr lvl="1"/>
            <a:endParaRPr lang="en-US" sz="1600" dirty="0"/>
          </a:p>
        </p:txBody>
      </p:sp>
      <p:sp>
        <p:nvSpPr>
          <p:cNvPr id="3" name="标题 2">
            <a:extLst>
              <a:ext uri="{FF2B5EF4-FFF2-40B4-BE49-F238E27FC236}">
                <a16:creationId xmlns:a16="http://schemas.microsoft.com/office/drawing/2014/main" id="{FA32E5BE-3F88-4ADE-8A01-BE9B0CC1E891}"/>
              </a:ext>
            </a:extLst>
          </p:cNvPr>
          <p:cNvSpPr>
            <a:spLocks noGrp="1"/>
          </p:cNvSpPr>
          <p:nvPr>
            <p:ph type="title"/>
          </p:nvPr>
        </p:nvSpPr>
        <p:spPr/>
        <p:txBody>
          <a:bodyPr/>
          <a:lstStyle/>
          <a:p>
            <a:pPr>
              <a:lnSpc>
                <a:spcPct val="120000"/>
              </a:lnSpc>
            </a:pPr>
            <a:r>
              <a:rPr lang="en-US" altLang="zh-CN" dirty="0">
                <a:latin typeface="Arial" panose="020B0604020202020204" pitchFamily="34" charset="0"/>
                <a:cs typeface="Arial" panose="020B0604020202020204" pitchFamily="34" charset="0"/>
              </a:rPr>
              <a:t>EDR accelerator survey and layout progress</a:t>
            </a:r>
          </a:p>
        </p:txBody>
      </p:sp>
      <p:sp>
        <p:nvSpPr>
          <p:cNvPr id="4" name="灯片编号占位符 3">
            <a:extLst>
              <a:ext uri="{FF2B5EF4-FFF2-40B4-BE49-F238E27FC236}">
                <a16:creationId xmlns:a16="http://schemas.microsoft.com/office/drawing/2014/main" id="{39EFE3DB-7D8D-45AC-8E8A-D359FA7F62CE}"/>
              </a:ext>
            </a:extLst>
          </p:cNvPr>
          <p:cNvSpPr>
            <a:spLocks noGrp="1"/>
          </p:cNvSpPr>
          <p:nvPr>
            <p:ph type="sldNum" sz="quarter" idx="12"/>
          </p:nvPr>
        </p:nvSpPr>
        <p:spPr/>
        <p:txBody>
          <a:bodyPr/>
          <a:lstStyle/>
          <a:p>
            <a:fld id="{F15E9139-A00B-4B2A-98A6-095DC08F1345}" type="slidenum">
              <a:rPr lang="zh-CN" altLang="en-US" smtClean="0"/>
              <a:pPr/>
              <a:t>3</a:t>
            </a:fld>
            <a:endParaRPr lang="zh-CN" altLang="en-US"/>
          </a:p>
        </p:txBody>
      </p:sp>
      <p:sp>
        <p:nvSpPr>
          <p:cNvPr id="5" name="矩形 4">
            <a:extLst>
              <a:ext uri="{FF2B5EF4-FFF2-40B4-BE49-F238E27FC236}">
                <a16:creationId xmlns:a16="http://schemas.microsoft.com/office/drawing/2014/main" id="{B5D83347-AE0F-4DF0-8A5F-BED98E865F5B}"/>
              </a:ext>
            </a:extLst>
          </p:cNvPr>
          <p:cNvSpPr/>
          <p:nvPr/>
        </p:nvSpPr>
        <p:spPr>
          <a:xfrm>
            <a:off x="1487488" y="2239977"/>
            <a:ext cx="33843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Physics survey</a:t>
            </a:r>
          </a:p>
        </p:txBody>
      </p:sp>
      <p:sp>
        <p:nvSpPr>
          <p:cNvPr id="7" name="矩形 6">
            <a:extLst>
              <a:ext uri="{FF2B5EF4-FFF2-40B4-BE49-F238E27FC236}">
                <a16:creationId xmlns:a16="http://schemas.microsoft.com/office/drawing/2014/main" id="{5DFB7184-4A4B-45AE-B42B-4830809E8ECC}"/>
              </a:ext>
            </a:extLst>
          </p:cNvPr>
          <p:cNvSpPr/>
          <p:nvPr/>
        </p:nvSpPr>
        <p:spPr>
          <a:xfrm>
            <a:off x="1487488" y="3323205"/>
            <a:ext cx="33843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Equipment model design</a:t>
            </a:r>
          </a:p>
        </p:txBody>
      </p:sp>
      <p:sp>
        <p:nvSpPr>
          <p:cNvPr id="8" name="矩形 7">
            <a:extLst>
              <a:ext uri="{FF2B5EF4-FFF2-40B4-BE49-F238E27FC236}">
                <a16:creationId xmlns:a16="http://schemas.microsoft.com/office/drawing/2014/main" id="{5DB14EE7-AA73-4856-8E92-B851130CCA94}"/>
              </a:ext>
            </a:extLst>
          </p:cNvPr>
          <p:cNvSpPr/>
          <p:nvPr/>
        </p:nvSpPr>
        <p:spPr>
          <a:xfrm>
            <a:off x="1487488" y="4437112"/>
            <a:ext cx="3384376"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Layout design</a:t>
            </a:r>
          </a:p>
        </p:txBody>
      </p:sp>
      <p:cxnSp>
        <p:nvCxnSpPr>
          <p:cNvPr id="11" name="直接箭头连接符 10">
            <a:extLst>
              <a:ext uri="{FF2B5EF4-FFF2-40B4-BE49-F238E27FC236}">
                <a16:creationId xmlns:a16="http://schemas.microsoft.com/office/drawing/2014/main" id="{29A07F61-E2D1-480C-AAF8-A07A630C1F4A}"/>
              </a:ext>
            </a:extLst>
          </p:cNvPr>
          <p:cNvCxnSpPr>
            <a:stCxn id="5" idx="2"/>
            <a:endCxn id="7" idx="0"/>
          </p:cNvCxnSpPr>
          <p:nvPr/>
        </p:nvCxnSpPr>
        <p:spPr>
          <a:xfrm>
            <a:off x="3179676" y="2744033"/>
            <a:ext cx="0" cy="57917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a:extLst>
              <a:ext uri="{FF2B5EF4-FFF2-40B4-BE49-F238E27FC236}">
                <a16:creationId xmlns:a16="http://schemas.microsoft.com/office/drawing/2014/main" id="{9AF3B888-F6D4-4E6E-BB93-B8BF435B7A5D}"/>
              </a:ext>
            </a:extLst>
          </p:cNvPr>
          <p:cNvCxnSpPr>
            <a:stCxn id="7" idx="2"/>
            <a:endCxn id="8" idx="0"/>
          </p:cNvCxnSpPr>
          <p:nvPr/>
        </p:nvCxnSpPr>
        <p:spPr>
          <a:xfrm>
            <a:off x="3179676" y="3827261"/>
            <a:ext cx="0" cy="6098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7" name="连接符: 肘形 16">
            <a:extLst>
              <a:ext uri="{FF2B5EF4-FFF2-40B4-BE49-F238E27FC236}">
                <a16:creationId xmlns:a16="http://schemas.microsoft.com/office/drawing/2014/main" id="{92787C2E-689D-48AC-8A3F-F4A7DDBECF1B}"/>
              </a:ext>
            </a:extLst>
          </p:cNvPr>
          <p:cNvCxnSpPr>
            <a:cxnSpLocks/>
            <a:stCxn id="8" idx="3"/>
          </p:cNvCxnSpPr>
          <p:nvPr/>
        </p:nvCxnSpPr>
        <p:spPr>
          <a:xfrm flipV="1">
            <a:off x="4871864" y="2492005"/>
            <a:ext cx="648072" cy="2197135"/>
          </a:xfrm>
          <a:prstGeom prst="bentConnector2">
            <a:avLst/>
          </a:prstGeom>
          <a:ln w="28575"/>
        </p:spPr>
        <p:style>
          <a:lnRef idx="1">
            <a:schemeClr val="accent1"/>
          </a:lnRef>
          <a:fillRef idx="0">
            <a:schemeClr val="accent1"/>
          </a:fillRef>
          <a:effectRef idx="0">
            <a:schemeClr val="accent1"/>
          </a:effectRef>
          <a:fontRef idx="minor">
            <a:schemeClr val="tx1"/>
          </a:fontRef>
        </p:style>
      </p:cxnSp>
      <p:cxnSp>
        <p:nvCxnSpPr>
          <p:cNvPr id="19" name="直接箭头连接符 18">
            <a:extLst>
              <a:ext uri="{FF2B5EF4-FFF2-40B4-BE49-F238E27FC236}">
                <a16:creationId xmlns:a16="http://schemas.microsoft.com/office/drawing/2014/main" id="{764E1D86-BD98-4C38-B32A-4A9577982412}"/>
              </a:ext>
            </a:extLst>
          </p:cNvPr>
          <p:cNvCxnSpPr>
            <a:cxnSpLocks/>
            <a:endCxn id="5" idx="3"/>
          </p:cNvCxnSpPr>
          <p:nvPr/>
        </p:nvCxnSpPr>
        <p:spPr>
          <a:xfrm flipH="1">
            <a:off x="4871864" y="2492005"/>
            <a:ext cx="648072"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324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F4E84F13-AEEA-4096-943A-7CEB6B61CA36}"/>
              </a:ext>
            </a:extLst>
          </p:cNvPr>
          <p:cNvSpPr>
            <a:spLocks noGrp="1"/>
          </p:cNvSpPr>
          <p:nvPr>
            <p:ph idx="1"/>
          </p:nvPr>
        </p:nvSpPr>
        <p:spPr>
          <a:xfrm>
            <a:off x="609600" y="1285861"/>
            <a:ext cx="10972800" cy="4840303"/>
          </a:xfrm>
        </p:spPr>
        <p:txBody>
          <a:bodyPr/>
          <a:lstStyle/>
          <a:p>
            <a:r>
              <a:rPr lang="en-US" altLang="zh-CN" dirty="0"/>
              <a:t>Shaft naming preliminary consideration</a:t>
            </a:r>
          </a:p>
          <a:p>
            <a:pPr lvl="1"/>
            <a:r>
              <a:rPr lang="en-US" altLang="zh-CN" dirty="0"/>
              <a:t>Shaft type +end position + zone code</a:t>
            </a:r>
          </a:p>
          <a:p>
            <a:pPr lvl="1"/>
            <a:r>
              <a:rPr lang="en-US" altLang="zh-CN" dirty="0"/>
              <a:t>Shaft type: VS (vertical shaft), IS (inclined shaft)</a:t>
            </a:r>
          </a:p>
          <a:p>
            <a:pPr lvl="1"/>
            <a:r>
              <a:rPr lang="en-US" altLang="zh-CN" dirty="0"/>
              <a:t>Position: T (tunnel), E (experiment hall), A (auxiliary experiment hall)</a:t>
            </a:r>
          </a:p>
          <a:p>
            <a:pPr lvl="1"/>
            <a:r>
              <a:rPr lang="en-US" altLang="zh-CN" dirty="0"/>
              <a:t>Zone code: same to collider and booster</a:t>
            </a:r>
          </a:p>
          <a:p>
            <a:pPr lvl="1"/>
            <a:endParaRPr lang="en-US" dirty="0"/>
          </a:p>
        </p:txBody>
      </p:sp>
      <p:sp>
        <p:nvSpPr>
          <p:cNvPr id="3" name="标题 2">
            <a:extLst>
              <a:ext uri="{FF2B5EF4-FFF2-40B4-BE49-F238E27FC236}">
                <a16:creationId xmlns:a16="http://schemas.microsoft.com/office/drawing/2014/main" id="{4CCBE2A2-9CF0-4537-9458-89C5EC13F6F3}"/>
              </a:ext>
            </a:extLst>
          </p:cNvPr>
          <p:cNvSpPr>
            <a:spLocks noGrp="1"/>
          </p:cNvSpPr>
          <p:nvPr>
            <p:ph type="title"/>
          </p:nvPr>
        </p:nvSpPr>
        <p:spPr/>
        <p:txBody>
          <a:bodyPr/>
          <a:lstStyle/>
          <a:p>
            <a:r>
              <a:rPr lang="en-US" dirty="0"/>
              <a:t>Naming</a:t>
            </a:r>
          </a:p>
        </p:txBody>
      </p:sp>
      <p:sp>
        <p:nvSpPr>
          <p:cNvPr id="4" name="灯片编号占位符 3">
            <a:extLst>
              <a:ext uri="{FF2B5EF4-FFF2-40B4-BE49-F238E27FC236}">
                <a16:creationId xmlns:a16="http://schemas.microsoft.com/office/drawing/2014/main" id="{A594EAA9-15D5-4C30-9C58-AD0332992DA5}"/>
              </a:ext>
            </a:extLst>
          </p:cNvPr>
          <p:cNvSpPr>
            <a:spLocks noGrp="1"/>
          </p:cNvSpPr>
          <p:nvPr>
            <p:ph type="sldNum" sz="quarter" idx="12"/>
          </p:nvPr>
        </p:nvSpPr>
        <p:spPr/>
        <p:txBody>
          <a:bodyPr/>
          <a:lstStyle/>
          <a:p>
            <a:fld id="{F15E9139-A00B-4B2A-98A6-095DC08F1345}" type="slidenum">
              <a:rPr lang="zh-CN" altLang="en-US" smtClean="0"/>
              <a:pPr/>
              <a:t>30</a:t>
            </a:fld>
            <a:endParaRPr lang="zh-CN" altLang="en-US"/>
          </a:p>
        </p:txBody>
      </p:sp>
      <p:pic>
        <p:nvPicPr>
          <p:cNvPr id="5" name="图片 4">
            <a:extLst>
              <a:ext uri="{FF2B5EF4-FFF2-40B4-BE49-F238E27FC236}">
                <a16:creationId xmlns:a16="http://schemas.microsoft.com/office/drawing/2014/main" id="{210FB8AA-EAD0-40A4-B05F-3F7813DA5089}"/>
              </a:ext>
            </a:extLst>
          </p:cNvPr>
          <p:cNvPicPr>
            <a:picLocks noChangeAspect="1"/>
          </p:cNvPicPr>
          <p:nvPr/>
        </p:nvPicPr>
        <p:blipFill>
          <a:blip r:embed="rId2"/>
          <a:stretch>
            <a:fillRect/>
          </a:stretch>
        </p:blipFill>
        <p:spPr>
          <a:xfrm>
            <a:off x="3936000" y="3409055"/>
            <a:ext cx="4320000" cy="3341367"/>
          </a:xfrm>
          <a:prstGeom prst="rect">
            <a:avLst/>
          </a:prstGeom>
        </p:spPr>
      </p:pic>
      <p:sp>
        <p:nvSpPr>
          <p:cNvPr id="6" name="文本框 5">
            <a:extLst>
              <a:ext uri="{FF2B5EF4-FFF2-40B4-BE49-F238E27FC236}">
                <a16:creationId xmlns:a16="http://schemas.microsoft.com/office/drawing/2014/main" id="{EADB752B-7943-485F-A6F3-311B6D452C4F}"/>
              </a:ext>
            </a:extLst>
          </p:cNvPr>
          <p:cNvSpPr txBox="1"/>
          <p:nvPr/>
        </p:nvSpPr>
        <p:spPr>
          <a:xfrm>
            <a:off x="5447928" y="4869160"/>
            <a:ext cx="1584176" cy="369332"/>
          </a:xfrm>
          <a:prstGeom prst="rect">
            <a:avLst/>
          </a:prstGeom>
          <a:noFill/>
        </p:spPr>
        <p:txBody>
          <a:bodyPr wrap="square" rtlCol="0">
            <a:spAutoFit/>
          </a:bodyPr>
          <a:lstStyle/>
          <a:p>
            <a:r>
              <a:rPr lang="en-US" dirty="0"/>
              <a:t>LHC</a:t>
            </a:r>
            <a:r>
              <a:rPr lang="zh-CN" altLang="en-US" dirty="0"/>
              <a:t>竖井命名</a:t>
            </a:r>
            <a:endParaRPr lang="en-US" dirty="0"/>
          </a:p>
        </p:txBody>
      </p:sp>
    </p:spTree>
    <p:extLst>
      <p:ext uri="{BB962C8B-B14F-4D97-AF65-F5344CB8AC3E}">
        <p14:creationId xmlns:p14="http://schemas.microsoft.com/office/powerpoint/2010/main" val="3065877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4CCBE2A2-9CF0-4537-9458-89C5EC13F6F3}"/>
              </a:ext>
            </a:extLst>
          </p:cNvPr>
          <p:cNvSpPr>
            <a:spLocks noGrp="1"/>
          </p:cNvSpPr>
          <p:nvPr>
            <p:ph type="title"/>
          </p:nvPr>
        </p:nvSpPr>
        <p:spPr/>
        <p:txBody>
          <a:bodyPr/>
          <a:lstStyle/>
          <a:p>
            <a:r>
              <a:rPr lang="en-US" dirty="0"/>
              <a:t>Naming</a:t>
            </a:r>
          </a:p>
        </p:txBody>
      </p:sp>
      <p:sp>
        <p:nvSpPr>
          <p:cNvPr id="4" name="灯片编号占位符 3">
            <a:extLst>
              <a:ext uri="{FF2B5EF4-FFF2-40B4-BE49-F238E27FC236}">
                <a16:creationId xmlns:a16="http://schemas.microsoft.com/office/drawing/2014/main" id="{A594EAA9-15D5-4C30-9C58-AD0332992DA5}"/>
              </a:ext>
            </a:extLst>
          </p:cNvPr>
          <p:cNvSpPr>
            <a:spLocks noGrp="1"/>
          </p:cNvSpPr>
          <p:nvPr>
            <p:ph type="sldNum" sz="quarter" idx="12"/>
          </p:nvPr>
        </p:nvSpPr>
        <p:spPr/>
        <p:txBody>
          <a:bodyPr/>
          <a:lstStyle/>
          <a:p>
            <a:fld id="{F15E9139-A00B-4B2A-98A6-095DC08F1345}" type="slidenum">
              <a:rPr lang="zh-CN" altLang="en-US" smtClean="0"/>
              <a:pPr/>
              <a:t>31</a:t>
            </a:fld>
            <a:endParaRPr lang="zh-CN" altLang="en-US"/>
          </a:p>
        </p:txBody>
      </p:sp>
      <p:sp>
        <p:nvSpPr>
          <p:cNvPr id="57" name="内容占位符 1">
            <a:extLst>
              <a:ext uri="{FF2B5EF4-FFF2-40B4-BE49-F238E27FC236}">
                <a16:creationId xmlns:a16="http://schemas.microsoft.com/office/drawing/2014/main" id="{71467123-17C1-41E8-A103-49C7241CB637}"/>
              </a:ext>
            </a:extLst>
          </p:cNvPr>
          <p:cNvSpPr>
            <a:spLocks noGrp="1"/>
          </p:cNvSpPr>
          <p:nvPr>
            <p:ph idx="1"/>
          </p:nvPr>
        </p:nvSpPr>
        <p:spPr>
          <a:xfrm>
            <a:off x="7524139" y="1260283"/>
            <a:ext cx="4225960" cy="4840303"/>
          </a:xfrm>
        </p:spPr>
        <p:txBody>
          <a:bodyPr>
            <a:normAutofit/>
          </a:bodyPr>
          <a:lstStyle/>
          <a:p>
            <a:r>
              <a:rPr lang="zh-CN" altLang="en-US" sz="2000" dirty="0"/>
              <a:t>竖井（</a:t>
            </a:r>
            <a:r>
              <a:rPr lang="en-US" altLang="zh-CN" sz="2000" dirty="0"/>
              <a:t>10</a:t>
            </a:r>
            <a:r>
              <a:rPr lang="zh-CN" altLang="en-US" sz="2000" dirty="0"/>
              <a:t>个）</a:t>
            </a:r>
            <a:endParaRPr lang="en-US" altLang="zh-CN" sz="2000" dirty="0"/>
          </a:p>
          <a:p>
            <a:pPr lvl="1"/>
            <a:r>
              <a:rPr lang="en-US" altLang="zh-CN" sz="1800" dirty="0"/>
              <a:t>VSE1</a:t>
            </a:r>
            <a:r>
              <a:rPr lang="zh-CN" altLang="en-US" sz="1800" dirty="0"/>
              <a:t>：</a:t>
            </a:r>
            <a:r>
              <a:rPr lang="en-US" altLang="zh-CN" sz="1800" dirty="0"/>
              <a:t>IP1</a:t>
            </a:r>
            <a:r>
              <a:rPr lang="zh-CN" altLang="en-US" sz="1800" dirty="0"/>
              <a:t>实验大厅竖井</a:t>
            </a:r>
            <a:endParaRPr lang="en-US" altLang="zh-CN" sz="1800" dirty="0"/>
          </a:p>
          <a:p>
            <a:pPr lvl="1"/>
            <a:r>
              <a:rPr lang="en-US" altLang="zh-CN" sz="1800" dirty="0"/>
              <a:t>VSA1</a:t>
            </a:r>
            <a:r>
              <a:rPr lang="zh-CN" altLang="en-US" sz="1800" dirty="0"/>
              <a:t>：</a:t>
            </a:r>
            <a:r>
              <a:rPr lang="en-US" altLang="zh-CN" sz="1800" dirty="0"/>
              <a:t>IP1</a:t>
            </a:r>
            <a:r>
              <a:rPr lang="zh-CN" altLang="en-US" sz="1800" dirty="0"/>
              <a:t>辅助厅竖井</a:t>
            </a:r>
            <a:endParaRPr lang="en-US" altLang="zh-CN" sz="1800" dirty="0"/>
          </a:p>
          <a:p>
            <a:pPr lvl="1"/>
            <a:r>
              <a:rPr lang="en-US" altLang="zh-CN" sz="1800" dirty="0"/>
              <a:t>VST12: 1-2</a:t>
            </a:r>
            <a:r>
              <a:rPr lang="zh-CN" altLang="en-US" sz="1800" dirty="0"/>
              <a:t>区交接位置竖井</a:t>
            </a:r>
            <a:endParaRPr lang="en-US" altLang="zh-CN" sz="1800" dirty="0"/>
          </a:p>
          <a:p>
            <a:pPr lvl="1"/>
            <a:r>
              <a:rPr lang="en-US" altLang="zh-CN" sz="1800" dirty="0"/>
              <a:t>VST2</a:t>
            </a:r>
            <a:r>
              <a:rPr lang="zh-CN" altLang="en-US" sz="1800" dirty="0"/>
              <a:t>：</a:t>
            </a:r>
            <a:r>
              <a:rPr lang="en-US" altLang="zh-CN" sz="1800" dirty="0"/>
              <a:t>IP2</a:t>
            </a:r>
            <a:r>
              <a:rPr lang="zh-CN" altLang="en-US" sz="1800" dirty="0"/>
              <a:t>高频隧道竖井</a:t>
            </a:r>
            <a:endParaRPr lang="en-US" altLang="zh-CN" sz="1800" dirty="0"/>
          </a:p>
          <a:p>
            <a:pPr lvl="1"/>
            <a:r>
              <a:rPr lang="en-US" altLang="zh-CN" sz="1800" dirty="0"/>
              <a:t>VST23: 2-3</a:t>
            </a:r>
            <a:r>
              <a:rPr lang="zh-CN" altLang="en-US" sz="1800" dirty="0"/>
              <a:t>区交接位置竖井</a:t>
            </a:r>
            <a:endParaRPr lang="en-US" altLang="zh-CN" sz="1800" dirty="0"/>
          </a:p>
          <a:p>
            <a:pPr lvl="1"/>
            <a:r>
              <a:rPr lang="en-US" altLang="zh-CN" sz="1800" dirty="0"/>
              <a:t>VSE3</a:t>
            </a:r>
            <a:r>
              <a:rPr lang="zh-CN" altLang="en-US" sz="1800" dirty="0"/>
              <a:t>：</a:t>
            </a:r>
            <a:r>
              <a:rPr lang="en-US" altLang="zh-CN" sz="1800" dirty="0"/>
              <a:t>IP3</a:t>
            </a:r>
            <a:r>
              <a:rPr lang="zh-CN" altLang="en-US" sz="1800" dirty="0"/>
              <a:t>实验大厅竖井</a:t>
            </a:r>
            <a:endParaRPr lang="en-US" altLang="zh-CN" sz="1800" dirty="0"/>
          </a:p>
          <a:p>
            <a:pPr lvl="1"/>
            <a:r>
              <a:rPr lang="en-US" altLang="zh-CN" sz="1800" dirty="0"/>
              <a:t>VSA3</a:t>
            </a:r>
            <a:r>
              <a:rPr lang="zh-CN" altLang="en-US" sz="1800" dirty="0"/>
              <a:t>：</a:t>
            </a:r>
            <a:r>
              <a:rPr lang="en-US" altLang="zh-CN" sz="1800" dirty="0"/>
              <a:t>IP3</a:t>
            </a:r>
            <a:r>
              <a:rPr lang="zh-CN" altLang="en-US" sz="1800" dirty="0"/>
              <a:t>辅助厅竖井</a:t>
            </a:r>
            <a:endParaRPr lang="en-US" altLang="zh-CN" sz="1800" dirty="0"/>
          </a:p>
          <a:p>
            <a:pPr lvl="1"/>
            <a:r>
              <a:rPr lang="en-US" altLang="zh-CN" sz="1800" dirty="0"/>
              <a:t>VST34</a:t>
            </a:r>
            <a:r>
              <a:rPr lang="zh-CN" altLang="en-US" sz="1800" dirty="0"/>
              <a:t>：</a:t>
            </a:r>
            <a:r>
              <a:rPr lang="en-US" altLang="zh-CN" sz="1800" dirty="0"/>
              <a:t>3-4</a:t>
            </a:r>
            <a:r>
              <a:rPr lang="zh-CN" altLang="en-US" sz="1800" dirty="0"/>
              <a:t>区交接位置竖井</a:t>
            </a:r>
            <a:endParaRPr lang="en-US" altLang="zh-CN" sz="1800" dirty="0"/>
          </a:p>
          <a:p>
            <a:pPr lvl="1"/>
            <a:r>
              <a:rPr lang="en-US" altLang="zh-CN" sz="1800" dirty="0"/>
              <a:t>VST4</a:t>
            </a:r>
            <a:r>
              <a:rPr lang="zh-CN" altLang="en-US" sz="1800" dirty="0"/>
              <a:t>：</a:t>
            </a:r>
            <a:r>
              <a:rPr lang="en-US" altLang="zh-CN" sz="1800" dirty="0"/>
              <a:t>IP4</a:t>
            </a:r>
            <a:r>
              <a:rPr lang="zh-CN" altLang="en-US" sz="1800" dirty="0"/>
              <a:t>高频隧道竖井</a:t>
            </a:r>
            <a:endParaRPr lang="en-US" altLang="zh-CN" sz="1800" dirty="0"/>
          </a:p>
          <a:p>
            <a:pPr lvl="1"/>
            <a:r>
              <a:rPr lang="en-US" altLang="zh-CN" sz="1800" dirty="0"/>
              <a:t>VST41</a:t>
            </a:r>
            <a:r>
              <a:rPr lang="zh-CN" altLang="en-US" sz="1800" dirty="0"/>
              <a:t>：</a:t>
            </a:r>
            <a:r>
              <a:rPr lang="en-US" altLang="zh-CN" sz="1800" dirty="0"/>
              <a:t>4-1</a:t>
            </a:r>
            <a:r>
              <a:rPr lang="zh-CN" altLang="en-US" sz="1800" dirty="0"/>
              <a:t>区交接位置竖井</a:t>
            </a:r>
            <a:endParaRPr lang="en-US" sz="1800" dirty="0"/>
          </a:p>
          <a:p>
            <a:pPr lvl="1"/>
            <a:endParaRPr lang="en-US" sz="1800" dirty="0"/>
          </a:p>
        </p:txBody>
      </p:sp>
      <p:grpSp>
        <p:nvGrpSpPr>
          <p:cNvPr id="58" name="组合 57">
            <a:extLst>
              <a:ext uri="{FF2B5EF4-FFF2-40B4-BE49-F238E27FC236}">
                <a16:creationId xmlns:a16="http://schemas.microsoft.com/office/drawing/2014/main" id="{A4A44CCD-B467-4C62-82C9-EF7F9F9E768A}"/>
              </a:ext>
            </a:extLst>
          </p:cNvPr>
          <p:cNvGrpSpPr/>
          <p:nvPr/>
        </p:nvGrpSpPr>
        <p:grpSpPr>
          <a:xfrm>
            <a:off x="423960" y="989354"/>
            <a:ext cx="7023300" cy="5868646"/>
            <a:chOff x="423960" y="989354"/>
            <a:chExt cx="7023300" cy="5868646"/>
          </a:xfrm>
        </p:grpSpPr>
        <p:pic>
          <p:nvPicPr>
            <p:cNvPr id="59" name="图片 58">
              <a:extLst>
                <a:ext uri="{FF2B5EF4-FFF2-40B4-BE49-F238E27FC236}">
                  <a16:creationId xmlns:a16="http://schemas.microsoft.com/office/drawing/2014/main" id="{9F3E5F82-DA72-421B-B47A-42FBA016D91B}"/>
                </a:ext>
              </a:extLst>
            </p:cNvPr>
            <p:cNvPicPr>
              <a:picLocks noChangeAspect="1"/>
            </p:cNvPicPr>
            <p:nvPr/>
          </p:nvPicPr>
          <p:blipFill>
            <a:blip r:embed="rId2"/>
            <a:stretch>
              <a:fillRect/>
            </a:stretch>
          </p:blipFill>
          <p:spPr>
            <a:xfrm>
              <a:off x="1271464" y="1114628"/>
              <a:ext cx="5400000" cy="5407474"/>
            </a:xfrm>
            <a:prstGeom prst="rect">
              <a:avLst/>
            </a:prstGeom>
          </p:spPr>
        </p:pic>
        <p:sp>
          <p:nvSpPr>
            <p:cNvPr id="60" name="文本框 59">
              <a:extLst>
                <a:ext uri="{FF2B5EF4-FFF2-40B4-BE49-F238E27FC236}">
                  <a16:creationId xmlns:a16="http://schemas.microsoft.com/office/drawing/2014/main" id="{BF01FD51-4E35-4281-AB86-8E118826711B}"/>
                </a:ext>
              </a:extLst>
            </p:cNvPr>
            <p:cNvSpPr txBox="1"/>
            <p:nvPr/>
          </p:nvSpPr>
          <p:spPr>
            <a:xfrm>
              <a:off x="6384032" y="2420888"/>
              <a:ext cx="50405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IP1</a:t>
              </a:r>
            </a:p>
          </p:txBody>
        </p:sp>
        <p:sp>
          <p:nvSpPr>
            <p:cNvPr id="61" name="文本框 60">
              <a:extLst>
                <a:ext uri="{FF2B5EF4-FFF2-40B4-BE49-F238E27FC236}">
                  <a16:creationId xmlns:a16="http://schemas.microsoft.com/office/drawing/2014/main" id="{C3380442-47B1-4740-A06A-129004880A8D}"/>
                </a:ext>
              </a:extLst>
            </p:cNvPr>
            <p:cNvSpPr txBox="1"/>
            <p:nvPr/>
          </p:nvSpPr>
          <p:spPr>
            <a:xfrm>
              <a:off x="5015880" y="6021288"/>
              <a:ext cx="50405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IP2</a:t>
              </a:r>
            </a:p>
          </p:txBody>
        </p:sp>
        <p:sp>
          <p:nvSpPr>
            <p:cNvPr id="62" name="文本框 61">
              <a:extLst>
                <a:ext uri="{FF2B5EF4-FFF2-40B4-BE49-F238E27FC236}">
                  <a16:creationId xmlns:a16="http://schemas.microsoft.com/office/drawing/2014/main" id="{D231ED0A-F83E-43D3-9E17-AFAAC0045C36}"/>
                </a:ext>
              </a:extLst>
            </p:cNvPr>
            <p:cNvSpPr txBox="1"/>
            <p:nvPr/>
          </p:nvSpPr>
          <p:spPr>
            <a:xfrm>
              <a:off x="1343472" y="5145541"/>
              <a:ext cx="50405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IP3</a:t>
              </a:r>
            </a:p>
          </p:txBody>
        </p:sp>
        <p:sp>
          <p:nvSpPr>
            <p:cNvPr id="63" name="文本框 62">
              <a:extLst>
                <a:ext uri="{FF2B5EF4-FFF2-40B4-BE49-F238E27FC236}">
                  <a16:creationId xmlns:a16="http://schemas.microsoft.com/office/drawing/2014/main" id="{0F54F735-0000-4F3B-8933-5AA54B75A8FE}"/>
                </a:ext>
              </a:extLst>
            </p:cNvPr>
            <p:cNvSpPr txBox="1"/>
            <p:nvPr/>
          </p:nvSpPr>
          <p:spPr>
            <a:xfrm>
              <a:off x="2182819" y="1442261"/>
              <a:ext cx="50405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IP4</a:t>
              </a:r>
            </a:p>
          </p:txBody>
        </p:sp>
        <p:cxnSp>
          <p:nvCxnSpPr>
            <p:cNvPr id="64" name="直接连接符 63">
              <a:extLst>
                <a:ext uri="{FF2B5EF4-FFF2-40B4-BE49-F238E27FC236}">
                  <a16:creationId xmlns:a16="http://schemas.microsoft.com/office/drawing/2014/main" id="{C76CFA1E-B917-4EC7-856D-C53C5F54662D}"/>
                </a:ext>
              </a:extLst>
            </p:cNvPr>
            <p:cNvCxnSpPr/>
            <p:nvPr/>
          </p:nvCxnSpPr>
          <p:spPr>
            <a:xfrm>
              <a:off x="2711624" y="1988840"/>
              <a:ext cx="2376264" cy="38884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5" name="直接连接符 64">
              <a:extLst>
                <a:ext uri="{FF2B5EF4-FFF2-40B4-BE49-F238E27FC236}">
                  <a16:creationId xmlns:a16="http://schemas.microsoft.com/office/drawing/2014/main" id="{16E14B5F-FA2E-4818-A146-5B82DF958A15}"/>
                </a:ext>
              </a:extLst>
            </p:cNvPr>
            <p:cNvCxnSpPr>
              <a:cxnSpLocks/>
            </p:cNvCxnSpPr>
            <p:nvPr/>
          </p:nvCxnSpPr>
          <p:spPr>
            <a:xfrm flipV="1">
              <a:off x="1919536" y="2708920"/>
              <a:ext cx="3960440" cy="24366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6" name="直接连接符 65">
              <a:extLst>
                <a:ext uri="{FF2B5EF4-FFF2-40B4-BE49-F238E27FC236}">
                  <a16:creationId xmlns:a16="http://schemas.microsoft.com/office/drawing/2014/main" id="{22348ABA-0725-41FE-8C63-5187781DE0C0}"/>
                </a:ext>
              </a:extLst>
            </p:cNvPr>
            <p:cNvCxnSpPr/>
            <p:nvPr/>
          </p:nvCxnSpPr>
          <p:spPr>
            <a:xfrm flipH="1">
              <a:off x="3431704" y="1628800"/>
              <a:ext cx="936104" cy="4577154"/>
            </a:xfrm>
            <a:prstGeom prst="line">
              <a:avLst/>
            </a:prstGeom>
            <a:ln w="19050">
              <a:prstDash val="lgDashDot"/>
            </a:ln>
          </p:spPr>
          <p:style>
            <a:lnRef idx="1">
              <a:schemeClr val="accent1"/>
            </a:lnRef>
            <a:fillRef idx="0">
              <a:schemeClr val="accent1"/>
            </a:fillRef>
            <a:effectRef idx="0">
              <a:schemeClr val="accent1"/>
            </a:effectRef>
            <a:fontRef idx="minor">
              <a:schemeClr val="tx1"/>
            </a:fontRef>
          </p:style>
        </p:cxnSp>
        <p:cxnSp>
          <p:nvCxnSpPr>
            <p:cNvPr id="67" name="直接连接符 66">
              <a:extLst>
                <a:ext uri="{FF2B5EF4-FFF2-40B4-BE49-F238E27FC236}">
                  <a16:creationId xmlns:a16="http://schemas.microsoft.com/office/drawing/2014/main" id="{AF995613-2C43-4B13-8B60-5E0310DCD425}"/>
                </a:ext>
              </a:extLst>
            </p:cNvPr>
            <p:cNvCxnSpPr/>
            <p:nvPr/>
          </p:nvCxnSpPr>
          <p:spPr>
            <a:xfrm flipH="1" flipV="1">
              <a:off x="1631504" y="3429000"/>
              <a:ext cx="4572208" cy="1008112"/>
            </a:xfrm>
            <a:prstGeom prst="line">
              <a:avLst/>
            </a:prstGeom>
            <a:ln w="19050">
              <a:prstDash val="lgDashDot"/>
            </a:ln>
          </p:spPr>
          <p:style>
            <a:lnRef idx="1">
              <a:schemeClr val="accent1"/>
            </a:lnRef>
            <a:fillRef idx="0">
              <a:schemeClr val="accent1"/>
            </a:fillRef>
            <a:effectRef idx="0">
              <a:schemeClr val="accent1"/>
            </a:effectRef>
            <a:fontRef idx="minor">
              <a:schemeClr val="tx1"/>
            </a:fontRef>
          </p:style>
        </p:cxnSp>
        <p:sp>
          <p:nvSpPr>
            <p:cNvPr id="68" name="文本框 67">
              <a:extLst>
                <a:ext uri="{FF2B5EF4-FFF2-40B4-BE49-F238E27FC236}">
                  <a16:creationId xmlns:a16="http://schemas.microsoft.com/office/drawing/2014/main" id="{538480D6-B521-408E-BCCA-1EA0F0C7CB28}"/>
                </a:ext>
              </a:extLst>
            </p:cNvPr>
            <p:cNvSpPr txBox="1"/>
            <p:nvPr/>
          </p:nvSpPr>
          <p:spPr>
            <a:xfrm>
              <a:off x="5918979" y="1978745"/>
              <a:ext cx="68467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VSE1</a:t>
              </a:r>
            </a:p>
          </p:txBody>
        </p:sp>
        <p:sp>
          <p:nvSpPr>
            <p:cNvPr id="69" name="文本框 68">
              <a:extLst>
                <a:ext uri="{FF2B5EF4-FFF2-40B4-BE49-F238E27FC236}">
                  <a16:creationId xmlns:a16="http://schemas.microsoft.com/office/drawing/2014/main" id="{24EF557B-AE95-4B46-B200-929C23C7B7A5}"/>
                </a:ext>
              </a:extLst>
            </p:cNvPr>
            <p:cNvSpPr txBox="1"/>
            <p:nvPr/>
          </p:nvSpPr>
          <p:spPr>
            <a:xfrm>
              <a:off x="4713049" y="2496845"/>
              <a:ext cx="68467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VSA1</a:t>
              </a:r>
            </a:p>
          </p:txBody>
        </p:sp>
        <p:sp>
          <p:nvSpPr>
            <p:cNvPr id="70" name="文本框 69">
              <a:extLst>
                <a:ext uri="{FF2B5EF4-FFF2-40B4-BE49-F238E27FC236}">
                  <a16:creationId xmlns:a16="http://schemas.microsoft.com/office/drawing/2014/main" id="{130BEBCD-0E0F-4B8C-B708-0E230056E255}"/>
                </a:ext>
              </a:extLst>
            </p:cNvPr>
            <p:cNvSpPr txBox="1"/>
            <p:nvPr/>
          </p:nvSpPr>
          <p:spPr>
            <a:xfrm>
              <a:off x="6344930" y="2878908"/>
              <a:ext cx="68467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IST1</a:t>
              </a:r>
            </a:p>
          </p:txBody>
        </p:sp>
        <p:sp>
          <p:nvSpPr>
            <p:cNvPr id="71" name="文本框 70">
              <a:extLst>
                <a:ext uri="{FF2B5EF4-FFF2-40B4-BE49-F238E27FC236}">
                  <a16:creationId xmlns:a16="http://schemas.microsoft.com/office/drawing/2014/main" id="{752FB771-9D75-468A-A99B-8AFA0DD35C49}"/>
                </a:ext>
              </a:extLst>
            </p:cNvPr>
            <p:cNvSpPr txBox="1"/>
            <p:nvPr/>
          </p:nvSpPr>
          <p:spPr>
            <a:xfrm>
              <a:off x="6580944" y="3469671"/>
              <a:ext cx="775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IST1B</a:t>
              </a:r>
            </a:p>
          </p:txBody>
        </p:sp>
        <p:sp>
          <p:nvSpPr>
            <p:cNvPr id="72" name="文本框 71">
              <a:extLst>
                <a:ext uri="{FF2B5EF4-FFF2-40B4-BE49-F238E27FC236}">
                  <a16:creationId xmlns:a16="http://schemas.microsoft.com/office/drawing/2014/main" id="{B87B80EE-C354-4F87-8DD3-BCEDCBD4BD18}"/>
                </a:ext>
              </a:extLst>
            </p:cNvPr>
            <p:cNvSpPr txBox="1"/>
            <p:nvPr/>
          </p:nvSpPr>
          <p:spPr>
            <a:xfrm>
              <a:off x="680249" y="4700386"/>
              <a:ext cx="7754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VSE3</a:t>
              </a:r>
            </a:p>
          </p:txBody>
        </p:sp>
        <p:sp>
          <p:nvSpPr>
            <p:cNvPr id="73" name="文本框 72">
              <a:extLst>
                <a:ext uri="{FF2B5EF4-FFF2-40B4-BE49-F238E27FC236}">
                  <a16:creationId xmlns:a16="http://schemas.microsoft.com/office/drawing/2014/main" id="{6D4BF77E-9A0E-45DE-9776-3B834762BB79}"/>
                </a:ext>
              </a:extLst>
            </p:cNvPr>
            <p:cNvSpPr txBox="1"/>
            <p:nvPr/>
          </p:nvSpPr>
          <p:spPr>
            <a:xfrm>
              <a:off x="6671764" y="4326970"/>
              <a:ext cx="7754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VST12</a:t>
              </a:r>
            </a:p>
          </p:txBody>
        </p:sp>
        <p:sp>
          <p:nvSpPr>
            <p:cNvPr id="74" name="文本框 73">
              <a:extLst>
                <a:ext uri="{FF2B5EF4-FFF2-40B4-BE49-F238E27FC236}">
                  <a16:creationId xmlns:a16="http://schemas.microsoft.com/office/drawing/2014/main" id="{468BFDCC-67D3-40D1-866B-06FB44440B0D}"/>
                </a:ext>
              </a:extLst>
            </p:cNvPr>
            <p:cNvSpPr txBox="1"/>
            <p:nvPr/>
          </p:nvSpPr>
          <p:spPr>
            <a:xfrm>
              <a:off x="3254291" y="2004186"/>
              <a:ext cx="7754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VST4</a:t>
              </a:r>
            </a:p>
          </p:txBody>
        </p:sp>
        <p:sp>
          <p:nvSpPr>
            <p:cNvPr id="75" name="文本框 74">
              <a:extLst>
                <a:ext uri="{FF2B5EF4-FFF2-40B4-BE49-F238E27FC236}">
                  <a16:creationId xmlns:a16="http://schemas.microsoft.com/office/drawing/2014/main" id="{AC4CBFED-CF90-4A64-9E6F-B7A75D30F9E6}"/>
                </a:ext>
              </a:extLst>
            </p:cNvPr>
            <p:cNvSpPr txBox="1"/>
            <p:nvPr/>
          </p:nvSpPr>
          <p:spPr>
            <a:xfrm>
              <a:off x="5750467" y="5435621"/>
              <a:ext cx="775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IST2</a:t>
              </a:r>
            </a:p>
          </p:txBody>
        </p:sp>
        <p:sp>
          <p:nvSpPr>
            <p:cNvPr id="76" name="文本框 75">
              <a:extLst>
                <a:ext uri="{FF2B5EF4-FFF2-40B4-BE49-F238E27FC236}">
                  <a16:creationId xmlns:a16="http://schemas.microsoft.com/office/drawing/2014/main" id="{86BA591C-0343-46B9-90B6-CC6A4C811E55}"/>
                </a:ext>
              </a:extLst>
            </p:cNvPr>
            <p:cNvSpPr txBox="1"/>
            <p:nvPr/>
          </p:nvSpPr>
          <p:spPr>
            <a:xfrm>
              <a:off x="5580616" y="1470504"/>
              <a:ext cx="775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IST1A</a:t>
              </a:r>
            </a:p>
          </p:txBody>
        </p:sp>
        <p:sp>
          <p:nvSpPr>
            <p:cNvPr id="77" name="文本框 76">
              <a:extLst>
                <a:ext uri="{FF2B5EF4-FFF2-40B4-BE49-F238E27FC236}">
                  <a16:creationId xmlns:a16="http://schemas.microsoft.com/office/drawing/2014/main" id="{8AD00CE8-363E-4011-A37E-2315D7A07646}"/>
                </a:ext>
              </a:extLst>
            </p:cNvPr>
            <p:cNvSpPr txBox="1"/>
            <p:nvPr/>
          </p:nvSpPr>
          <p:spPr>
            <a:xfrm>
              <a:off x="2512192" y="4403182"/>
              <a:ext cx="7754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VSA3</a:t>
              </a:r>
            </a:p>
          </p:txBody>
        </p:sp>
        <p:sp>
          <p:nvSpPr>
            <p:cNvPr id="78" name="文本框 77">
              <a:extLst>
                <a:ext uri="{FF2B5EF4-FFF2-40B4-BE49-F238E27FC236}">
                  <a16:creationId xmlns:a16="http://schemas.microsoft.com/office/drawing/2014/main" id="{6F3CECD0-CF9A-4874-AB62-D8698D827B76}"/>
                </a:ext>
              </a:extLst>
            </p:cNvPr>
            <p:cNvSpPr txBox="1"/>
            <p:nvPr/>
          </p:nvSpPr>
          <p:spPr>
            <a:xfrm>
              <a:off x="2512192" y="4999935"/>
              <a:ext cx="775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IST3</a:t>
              </a:r>
            </a:p>
          </p:txBody>
        </p:sp>
        <p:sp>
          <p:nvSpPr>
            <p:cNvPr id="79" name="文本框 78">
              <a:extLst>
                <a:ext uri="{FF2B5EF4-FFF2-40B4-BE49-F238E27FC236}">
                  <a16:creationId xmlns:a16="http://schemas.microsoft.com/office/drawing/2014/main" id="{B34335E6-DBF0-4C82-954E-9017760FA611}"/>
                </a:ext>
              </a:extLst>
            </p:cNvPr>
            <p:cNvSpPr txBox="1"/>
            <p:nvPr/>
          </p:nvSpPr>
          <p:spPr>
            <a:xfrm>
              <a:off x="2010888" y="6196220"/>
              <a:ext cx="775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IST3A</a:t>
              </a:r>
            </a:p>
          </p:txBody>
        </p:sp>
        <p:sp>
          <p:nvSpPr>
            <p:cNvPr id="80" name="文本框 79">
              <a:extLst>
                <a:ext uri="{FF2B5EF4-FFF2-40B4-BE49-F238E27FC236}">
                  <a16:creationId xmlns:a16="http://schemas.microsoft.com/office/drawing/2014/main" id="{8ED8B9A6-EAA8-4D7E-856B-2D6FBFD15C6F}"/>
                </a:ext>
              </a:extLst>
            </p:cNvPr>
            <p:cNvSpPr txBox="1"/>
            <p:nvPr/>
          </p:nvSpPr>
          <p:spPr>
            <a:xfrm>
              <a:off x="467361" y="3818365"/>
              <a:ext cx="775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IST3B</a:t>
              </a:r>
            </a:p>
          </p:txBody>
        </p:sp>
        <p:sp>
          <p:nvSpPr>
            <p:cNvPr id="81" name="文本框 80">
              <a:extLst>
                <a:ext uri="{FF2B5EF4-FFF2-40B4-BE49-F238E27FC236}">
                  <a16:creationId xmlns:a16="http://schemas.microsoft.com/office/drawing/2014/main" id="{4083BD80-F5BC-4D56-9B78-FBB3B29DE94E}"/>
                </a:ext>
              </a:extLst>
            </p:cNvPr>
            <p:cNvSpPr txBox="1"/>
            <p:nvPr/>
          </p:nvSpPr>
          <p:spPr>
            <a:xfrm>
              <a:off x="1000990" y="2158677"/>
              <a:ext cx="775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IST4A</a:t>
              </a:r>
            </a:p>
          </p:txBody>
        </p:sp>
        <p:sp>
          <p:nvSpPr>
            <p:cNvPr id="82" name="文本框 81">
              <a:extLst>
                <a:ext uri="{FF2B5EF4-FFF2-40B4-BE49-F238E27FC236}">
                  <a16:creationId xmlns:a16="http://schemas.microsoft.com/office/drawing/2014/main" id="{BF846F2F-D1C6-4565-9CA5-DD775BD807C9}"/>
                </a:ext>
              </a:extLst>
            </p:cNvPr>
            <p:cNvSpPr txBox="1"/>
            <p:nvPr/>
          </p:nvSpPr>
          <p:spPr>
            <a:xfrm>
              <a:off x="3043956" y="1052000"/>
              <a:ext cx="775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IST4B</a:t>
              </a:r>
            </a:p>
          </p:txBody>
        </p:sp>
        <p:sp>
          <p:nvSpPr>
            <p:cNvPr id="83" name="文本框 82">
              <a:extLst>
                <a:ext uri="{FF2B5EF4-FFF2-40B4-BE49-F238E27FC236}">
                  <a16:creationId xmlns:a16="http://schemas.microsoft.com/office/drawing/2014/main" id="{E6145BBF-E226-4981-B935-236A3B8835C7}"/>
                </a:ext>
              </a:extLst>
            </p:cNvPr>
            <p:cNvSpPr txBox="1"/>
            <p:nvPr/>
          </p:nvSpPr>
          <p:spPr>
            <a:xfrm>
              <a:off x="6554190" y="4889494"/>
              <a:ext cx="775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IST2A</a:t>
              </a:r>
            </a:p>
          </p:txBody>
        </p:sp>
        <p:sp>
          <p:nvSpPr>
            <p:cNvPr id="84" name="文本框 83">
              <a:extLst>
                <a:ext uri="{FF2B5EF4-FFF2-40B4-BE49-F238E27FC236}">
                  <a16:creationId xmlns:a16="http://schemas.microsoft.com/office/drawing/2014/main" id="{82F9A647-FE5B-4451-B9CE-36CBBC1C1C8C}"/>
                </a:ext>
              </a:extLst>
            </p:cNvPr>
            <p:cNvSpPr txBox="1"/>
            <p:nvPr/>
          </p:nvSpPr>
          <p:spPr>
            <a:xfrm>
              <a:off x="3980060" y="6354247"/>
              <a:ext cx="775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IST2B</a:t>
              </a:r>
            </a:p>
          </p:txBody>
        </p:sp>
        <p:sp>
          <p:nvSpPr>
            <p:cNvPr id="85" name="文本框 84">
              <a:extLst>
                <a:ext uri="{FF2B5EF4-FFF2-40B4-BE49-F238E27FC236}">
                  <a16:creationId xmlns:a16="http://schemas.microsoft.com/office/drawing/2014/main" id="{4DD07205-C2C6-43D1-A37E-580C4E130F0E}"/>
                </a:ext>
              </a:extLst>
            </p:cNvPr>
            <p:cNvSpPr txBox="1"/>
            <p:nvPr/>
          </p:nvSpPr>
          <p:spPr>
            <a:xfrm>
              <a:off x="5768932" y="6080506"/>
              <a:ext cx="7754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VST2</a:t>
              </a:r>
            </a:p>
          </p:txBody>
        </p:sp>
        <p:sp>
          <p:nvSpPr>
            <p:cNvPr id="86" name="文本框 85">
              <a:extLst>
                <a:ext uri="{FF2B5EF4-FFF2-40B4-BE49-F238E27FC236}">
                  <a16:creationId xmlns:a16="http://schemas.microsoft.com/office/drawing/2014/main" id="{9F1F766C-4621-4196-ACAA-5DAECA34A1DA}"/>
                </a:ext>
              </a:extLst>
            </p:cNvPr>
            <p:cNvSpPr txBox="1"/>
            <p:nvPr/>
          </p:nvSpPr>
          <p:spPr>
            <a:xfrm>
              <a:off x="1256137" y="1658241"/>
              <a:ext cx="775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IST4</a:t>
              </a:r>
            </a:p>
          </p:txBody>
        </p:sp>
        <p:cxnSp>
          <p:nvCxnSpPr>
            <p:cNvPr id="87" name="直接连接符 86">
              <a:extLst>
                <a:ext uri="{FF2B5EF4-FFF2-40B4-BE49-F238E27FC236}">
                  <a16:creationId xmlns:a16="http://schemas.microsoft.com/office/drawing/2014/main" id="{10B88E32-85D0-442D-A13F-4F8CFD3F1B05}"/>
                </a:ext>
              </a:extLst>
            </p:cNvPr>
            <p:cNvCxnSpPr>
              <a:endCxn id="68" idx="2"/>
            </p:cNvCxnSpPr>
            <p:nvPr/>
          </p:nvCxnSpPr>
          <p:spPr>
            <a:xfrm flipV="1">
              <a:off x="5918979" y="2348077"/>
              <a:ext cx="342338" cy="36084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88" name="直接连接符 87">
              <a:extLst>
                <a:ext uri="{FF2B5EF4-FFF2-40B4-BE49-F238E27FC236}">
                  <a16:creationId xmlns:a16="http://schemas.microsoft.com/office/drawing/2014/main" id="{17DB19E2-C1F0-458F-9301-3E7EBCEF0064}"/>
                </a:ext>
              </a:extLst>
            </p:cNvPr>
            <p:cNvCxnSpPr>
              <a:endCxn id="69" idx="3"/>
            </p:cNvCxnSpPr>
            <p:nvPr/>
          </p:nvCxnSpPr>
          <p:spPr>
            <a:xfrm flipH="1" flipV="1">
              <a:off x="5397725" y="2681511"/>
              <a:ext cx="410243" cy="59316"/>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89" name="直接连接符 88">
              <a:extLst>
                <a:ext uri="{FF2B5EF4-FFF2-40B4-BE49-F238E27FC236}">
                  <a16:creationId xmlns:a16="http://schemas.microsoft.com/office/drawing/2014/main" id="{DE258202-1F27-4B6A-AD05-F0F9806445E4}"/>
                </a:ext>
              </a:extLst>
            </p:cNvPr>
            <p:cNvCxnSpPr>
              <a:endCxn id="74" idx="1"/>
            </p:cNvCxnSpPr>
            <p:nvPr/>
          </p:nvCxnSpPr>
          <p:spPr>
            <a:xfrm>
              <a:off x="2795713" y="2000491"/>
              <a:ext cx="458578" cy="18836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90" name="直接连接符 89">
              <a:extLst>
                <a:ext uri="{FF2B5EF4-FFF2-40B4-BE49-F238E27FC236}">
                  <a16:creationId xmlns:a16="http://schemas.microsoft.com/office/drawing/2014/main" id="{A810E92B-3AC4-4677-B17E-59A500AE3D95}"/>
                </a:ext>
              </a:extLst>
            </p:cNvPr>
            <p:cNvCxnSpPr>
              <a:endCxn id="72" idx="3"/>
            </p:cNvCxnSpPr>
            <p:nvPr/>
          </p:nvCxnSpPr>
          <p:spPr>
            <a:xfrm flipH="1" flipV="1">
              <a:off x="1455745" y="4885052"/>
              <a:ext cx="528136" cy="26048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91" name="直接连接符 90">
              <a:extLst>
                <a:ext uri="{FF2B5EF4-FFF2-40B4-BE49-F238E27FC236}">
                  <a16:creationId xmlns:a16="http://schemas.microsoft.com/office/drawing/2014/main" id="{D81E04D8-1477-43C0-B55E-A80B323C8E51}"/>
                </a:ext>
              </a:extLst>
            </p:cNvPr>
            <p:cNvCxnSpPr>
              <a:endCxn id="77" idx="1"/>
            </p:cNvCxnSpPr>
            <p:nvPr/>
          </p:nvCxnSpPr>
          <p:spPr>
            <a:xfrm flipV="1">
              <a:off x="2008136" y="4587848"/>
              <a:ext cx="504056" cy="55769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92" name="直接连接符 91">
              <a:extLst>
                <a:ext uri="{FF2B5EF4-FFF2-40B4-BE49-F238E27FC236}">
                  <a16:creationId xmlns:a16="http://schemas.microsoft.com/office/drawing/2014/main" id="{898FDABF-9224-49B1-A312-046B7B9AE5E6}"/>
                </a:ext>
              </a:extLst>
            </p:cNvPr>
            <p:cNvCxnSpPr>
              <a:stCxn id="85" idx="0"/>
            </p:cNvCxnSpPr>
            <p:nvPr/>
          </p:nvCxnSpPr>
          <p:spPr>
            <a:xfrm flipH="1" flipV="1">
              <a:off x="5167149" y="5877272"/>
              <a:ext cx="989531" cy="203234"/>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93" name="直接连接符 92">
              <a:extLst>
                <a:ext uri="{FF2B5EF4-FFF2-40B4-BE49-F238E27FC236}">
                  <a16:creationId xmlns:a16="http://schemas.microsoft.com/office/drawing/2014/main" id="{C8DC3ECE-DEBC-4001-BDDD-7EF7C5B1DFAC}"/>
                </a:ext>
              </a:extLst>
            </p:cNvPr>
            <p:cNvCxnSpPr>
              <a:stCxn id="73" idx="1"/>
            </p:cNvCxnSpPr>
            <p:nvPr/>
          </p:nvCxnSpPr>
          <p:spPr>
            <a:xfrm flipH="1" flipV="1">
              <a:off x="6240217" y="4455341"/>
              <a:ext cx="431547" cy="56295"/>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4" name="文本框 93">
              <a:extLst>
                <a:ext uri="{FF2B5EF4-FFF2-40B4-BE49-F238E27FC236}">
                  <a16:creationId xmlns:a16="http://schemas.microsoft.com/office/drawing/2014/main" id="{AAB1DB20-ECA1-45CC-8BEE-2DB364F6367F}"/>
                </a:ext>
              </a:extLst>
            </p:cNvPr>
            <p:cNvSpPr txBox="1"/>
            <p:nvPr/>
          </p:nvSpPr>
          <p:spPr>
            <a:xfrm>
              <a:off x="2968842" y="6488668"/>
              <a:ext cx="7754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VST23</a:t>
              </a:r>
            </a:p>
          </p:txBody>
        </p:sp>
        <p:cxnSp>
          <p:nvCxnSpPr>
            <p:cNvPr id="95" name="直接连接符 94">
              <a:extLst>
                <a:ext uri="{FF2B5EF4-FFF2-40B4-BE49-F238E27FC236}">
                  <a16:creationId xmlns:a16="http://schemas.microsoft.com/office/drawing/2014/main" id="{F61FB2BE-F26A-42A7-86BF-82CEFF87CAE8}"/>
                </a:ext>
              </a:extLst>
            </p:cNvPr>
            <p:cNvCxnSpPr>
              <a:endCxn id="94" idx="0"/>
            </p:cNvCxnSpPr>
            <p:nvPr/>
          </p:nvCxnSpPr>
          <p:spPr>
            <a:xfrm flipH="1">
              <a:off x="3356590" y="6212674"/>
              <a:ext cx="21009" cy="275994"/>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6" name="文本框 95">
              <a:extLst>
                <a:ext uri="{FF2B5EF4-FFF2-40B4-BE49-F238E27FC236}">
                  <a16:creationId xmlns:a16="http://schemas.microsoft.com/office/drawing/2014/main" id="{7D682C79-D047-4FCA-929D-01ADB7B77B49}"/>
                </a:ext>
              </a:extLst>
            </p:cNvPr>
            <p:cNvSpPr txBox="1"/>
            <p:nvPr/>
          </p:nvSpPr>
          <p:spPr>
            <a:xfrm>
              <a:off x="423960" y="3044233"/>
              <a:ext cx="7754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VST34</a:t>
              </a:r>
            </a:p>
          </p:txBody>
        </p:sp>
        <p:cxnSp>
          <p:nvCxnSpPr>
            <p:cNvPr id="97" name="直接连接符 96">
              <a:extLst>
                <a:ext uri="{FF2B5EF4-FFF2-40B4-BE49-F238E27FC236}">
                  <a16:creationId xmlns:a16="http://schemas.microsoft.com/office/drawing/2014/main" id="{0F177711-FE08-4324-80E9-C11B8B798288}"/>
                </a:ext>
              </a:extLst>
            </p:cNvPr>
            <p:cNvCxnSpPr>
              <a:stCxn id="96" idx="3"/>
            </p:cNvCxnSpPr>
            <p:nvPr/>
          </p:nvCxnSpPr>
          <p:spPr>
            <a:xfrm>
              <a:off x="1199456" y="3228899"/>
              <a:ext cx="396044" cy="184666"/>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98" name="文本框 97">
              <a:extLst>
                <a:ext uri="{FF2B5EF4-FFF2-40B4-BE49-F238E27FC236}">
                  <a16:creationId xmlns:a16="http://schemas.microsoft.com/office/drawing/2014/main" id="{6125BED7-2643-42CF-A3D5-E0B75A4AD419}"/>
                </a:ext>
              </a:extLst>
            </p:cNvPr>
            <p:cNvSpPr txBox="1"/>
            <p:nvPr/>
          </p:nvSpPr>
          <p:spPr>
            <a:xfrm>
              <a:off x="4196684" y="989354"/>
              <a:ext cx="7754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VST41</a:t>
              </a:r>
            </a:p>
          </p:txBody>
        </p:sp>
        <p:cxnSp>
          <p:nvCxnSpPr>
            <p:cNvPr id="99" name="直接连接符 98">
              <a:extLst>
                <a:ext uri="{FF2B5EF4-FFF2-40B4-BE49-F238E27FC236}">
                  <a16:creationId xmlns:a16="http://schemas.microsoft.com/office/drawing/2014/main" id="{316C39DA-78CB-44C0-BC0E-E8B980D4DDEC}"/>
                </a:ext>
              </a:extLst>
            </p:cNvPr>
            <p:cNvCxnSpPr/>
            <p:nvPr/>
          </p:nvCxnSpPr>
          <p:spPr>
            <a:xfrm flipH="1">
              <a:off x="4367808" y="1388390"/>
              <a:ext cx="246230" cy="223076"/>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00" name="直接连接符 99">
              <a:extLst>
                <a:ext uri="{FF2B5EF4-FFF2-40B4-BE49-F238E27FC236}">
                  <a16:creationId xmlns:a16="http://schemas.microsoft.com/office/drawing/2014/main" id="{289AAE9D-109A-4DE0-9F99-C180113B3712}"/>
                </a:ext>
              </a:extLst>
            </p:cNvPr>
            <p:cNvCxnSpPr>
              <a:cxnSpLocks/>
              <a:stCxn id="76" idx="2"/>
            </p:cNvCxnSpPr>
            <p:nvPr/>
          </p:nvCxnSpPr>
          <p:spPr>
            <a:xfrm flipH="1">
              <a:off x="5287320" y="1839836"/>
              <a:ext cx="681044" cy="160655"/>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01" name="直接连接符 100">
              <a:extLst>
                <a:ext uri="{FF2B5EF4-FFF2-40B4-BE49-F238E27FC236}">
                  <a16:creationId xmlns:a16="http://schemas.microsoft.com/office/drawing/2014/main" id="{672DC046-B6F6-4EA6-8617-AE556847B37C}"/>
                </a:ext>
              </a:extLst>
            </p:cNvPr>
            <p:cNvCxnSpPr>
              <a:stCxn id="70" idx="1"/>
            </p:cNvCxnSpPr>
            <p:nvPr/>
          </p:nvCxnSpPr>
          <p:spPr>
            <a:xfrm flipH="1" flipV="1">
              <a:off x="5918979" y="2790220"/>
              <a:ext cx="425951" cy="273354"/>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02" name="直接连接符 101">
              <a:extLst>
                <a:ext uri="{FF2B5EF4-FFF2-40B4-BE49-F238E27FC236}">
                  <a16:creationId xmlns:a16="http://schemas.microsoft.com/office/drawing/2014/main" id="{D0BD0004-BA29-42FE-AC23-2B2F65A1CEAF}"/>
                </a:ext>
              </a:extLst>
            </p:cNvPr>
            <p:cNvCxnSpPr>
              <a:stCxn id="71" idx="1"/>
            </p:cNvCxnSpPr>
            <p:nvPr/>
          </p:nvCxnSpPr>
          <p:spPr>
            <a:xfrm flipH="1" flipV="1">
              <a:off x="6261317" y="3645024"/>
              <a:ext cx="319627" cy="9313"/>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03" name="直接连接符 102">
              <a:extLst>
                <a:ext uri="{FF2B5EF4-FFF2-40B4-BE49-F238E27FC236}">
                  <a16:creationId xmlns:a16="http://schemas.microsoft.com/office/drawing/2014/main" id="{B78D8612-00D6-40BC-8EDA-D9C0C3357AF1}"/>
                </a:ext>
              </a:extLst>
            </p:cNvPr>
            <p:cNvCxnSpPr>
              <a:stCxn id="83" idx="1"/>
            </p:cNvCxnSpPr>
            <p:nvPr/>
          </p:nvCxnSpPr>
          <p:spPr>
            <a:xfrm flipH="1">
              <a:off x="5879976" y="5074160"/>
              <a:ext cx="674214" cy="71381"/>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04" name="直接连接符 103">
              <a:extLst>
                <a:ext uri="{FF2B5EF4-FFF2-40B4-BE49-F238E27FC236}">
                  <a16:creationId xmlns:a16="http://schemas.microsoft.com/office/drawing/2014/main" id="{DA96B148-A008-472E-846F-2D9DF810B2B8}"/>
                </a:ext>
              </a:extLst>
            </p:cNvPr>
            <p:cNvCxnSpPr>
              <a:stCxn id="75" idx="1"/>
            </p:cNvCxnSpPr>
            <p:nvPr/>
          </p:nvCxnSpPr>
          <p:spPr>
            <a:xfrm flipH="1">
              <a:off x="5087888" y="5620287"/>
              <a:ext cx="662579" cy="184666"/>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05" name="直接连接符 104">
              <a:extLst>
                <a:ext uri="{FF2B5EF4-FFF2-40B4-BE49-F238E27FC236}">
                  <a16:creationId xmlns:a16="http://schemas.microsoft.com/office/drawing/2014/main" id="{676774A5-4DB8-4066-BAE5-CE599193C033}"/>
                </a:ext>
              </a:extLst>
            </p:cNvPr>
            <p:cNvCxnSpPr>
              <a:stCxn id="84" idx="0"/>
            </p:cNvCxnSpPr>
            <p:nvPr/>
          </p:nvCxnSpPr>
          <p:spPr>
            <a:xfrm flipH="1" flipV="1">
              <a:off x="4196684" y="6212674"/>
              <a:ext cx="171124" cy="141573"/>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06" name="直接连接符 105">
              <a:extLst>
                <a:ext uri="{FF2B5EF4-FFF2-40B4-BE49-F238E27FC236}">
                  <a16:creationId xmlns:a16="http://schemas.microsoft.com/office/drawing/2014/main" id="{CAA85BF2-339A-472F-8A2A-2E037E00FEB1}"/>
                </a:ext>
              </a:extLst>
            </p:cNvPr>
            <p:cNvCxnSpPr>
              <a:stCxn id="79" idx="0"/>
            </p:cNvCxnSpPr>
            <p:nvPr/>
          </p:nvCxnSpPr>
          <p:spPr>
            <a:xfrm flipV="1">
              <a:off x="2398636" y="5868646"/>
              <a:ext cx="113556" cy="327574"/>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07" name="直接连接符 106">
              <a:extLst>
                <a:ext uri="{FF2B5EF4-FFF2-40B4-BE49-F238E27FC236}">
                  <a16:creationId xmlns:a16="http://schemas.microsoft.com/office/drawing/2014/main" id="{823630CE-1EBC-4C63-A56E-705DF79EF397}"/>
                </a:ext>
              </a:extLst>
            </p:cNvPr>
            <p:cNvCxnSpPr>
              <a:stCxn id="78" idx="1"/>
            </p:cNvCxnSpPr>
            <p:nvPr/>
          </p:nvCxnSpPr>
          <p:spPr>
            <a:xfrm flipH="1" flipV="1">
              <a:off x="1983881" y="5145541"/>
              <a:ext cx="528311" cy="3906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08" name="直接连接符 107">
              <a:extLst>
                <a:ext uri="{FF2B5EF4-FFF2-40B4-BE49-F238E27FC236}">
                  <a16:creationId xmlns:a16="http://schemas.microsoft.com/office/drawing/2014/main" id="{69A04451-675B-41AB-AD5E-8D857A77CDC4}"/>
                </a:ext>
              </a:extLst>
            </p:cNvPr>
            <p:cNvCxnSpPr>
              <a:stCxn id="80" idx="3"/>
            </p:cNvCxnSpPr>
            <p:nvPr/>
          </p:nvCxnSpPr>
          <p:spPr>
            <a:xfrm>
              <a:off x="1242857" y="4003031"/>
              <a:ext cx="352643" cy="184666"/>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09" name="直接连接符 108">
              <a:extLst>
                <a:ext uri="{FF2B5EF4-FFF2-40B4-BE49-F238E27FC236}">
                  <a16:creationId xmlns:a16="http://schemas.microsoft.com/office/drawing/2014/main" id="{112E9684-3292-42A4-B8B1-88EE9D59B3E7}"/>
                </a:ext>
              </a:extLst>
            </p:cNvPr>
            <p:cNvCxnSpPr>
              <a:stCxn id="81" idx="3"/>
            </p:cNvCxnSpPr>
            <p:nvPr/>
          </p:nvCxnSpPr>
          <p:spPr>
            <a:xfrm>
              <a:off x="1776486" y="2343343"/>
              <a:ext cx="207395" cy="338168"/>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10" name="直接连接符 109">
              <a:extLst>
                <a:ext uri="{FF2B5EF4-FFF2-40B4-BE49-F238E27FC236}">
                  <a16:creationId xmlns:a16="http://schemas.microsoft.com/office/drawing/2014/main" id="{F48EE81F-830F-4225-B33F-7B58CBEA86FC}"/>
                </a:ext>
              </a:extLst>
            </p:cNvPr>
            <p:cNvCxnSpPr>
              <a:cxnSpLocks/>
              <a:stCxn id="86" idx="3"/>
            </p:cNvCxnSpPr>
            <p:nvPr/>
          </p:nvCxnSpPr>
          <p:spPr>
            <a:xfrm>
              <a:off x="2031633" y="1842907"/>
              <a:ext cx="679991" cy="184666"/>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11" name="直接连接符 110">
              <a:extLst>
                <a:ext uri="{FF2B5EF4-FFF2-40B4-BE49-F238E27FC236}">
                  <a16:creationId xmlns:a16="http://schemas.microsoft.com/office/drawing/2014/main" id="{BF3D41B4-F5A7-4C9E-8603-FB1AFF80EDA2}"/>
                </a:ext>
              </a:extLst>
            </p:cNvPr>
            <p:cNvCxnSpPr>
              <a:stCxn id="82" idx="2"/>
            </p:cNvCxnSpPr>
            <p:nvPr/>
          </p:nvCxnSpPr>
          <p:spPr>
            <a:xfrm>
              <a:off x="3431704" y="1421332"/>
              <a:ext cx="200787" cy="190134"/>
            </a:xfrm>
            <a:prstGeom prst="line">
              <a:avLst/>
            </a:prstGeom>
            <a:ln w="28575"/>
          </p:spPr>
          <p:style>
            <a:lnRef idx="1">
              <a:schemeClr val="accent6"/>
            </a:lnRef>
            <a:fillRef idx="0">
              <a:schemeClr val="accent6"/>
            </a:fillRef>
            <a:effectRef idx="0">
              <a:schemeClr val="accent6"/>
            </a:effectRef>
            <a:fontRef idx="minor">
              <a:schemeClr val="tx1"/>
            </a:fontRef>
          </p:style>
        </p:cxnSp>
      </p:grpSp>
      <p:sp>
        <p:nvSpPr>
          <p:cNvPr id="113" name="文本框 112">
            <a:extLst>
              <a:ext uri="{FF2B5EF4-FFF2-40B4-BE49-F238E27FC236}">
                <a16:creationId xmlns:a16="http://schemas.microsoft.com/office/drawing/2014/main" id="{E7FCD949-0B4A-4F68-B2C6-4CB7AFB3BE95}"/>
              </a:ext>
            </a:extLst>
          </p:cNvPr>
          <p:cNvSpPr txBox="1"/>
          <p:nvPr/>
        </p:nvSpPr>
        <p:spPr>
          <a:xfrm>
            <a:off x="7777030" y="5859137"/>
            <a:ext cx="3600400" cy="369332"/>
          </a:xfrm>
          <a:prstGeom prst="rect">
            <a:avLst/>
          </a:prstGeom>
          <a:noFill/>
        </p:spPr>
        <p:txBody>
          <a:bodyPr wrap="square" rtlCol="0">
            <a:spAutoFit/>
          </a:bodyPr>
          <a:lstStyle/>
          <a:p>
            <a:r>
              <a:rPr lang="zh-CN" altLang="en-US" i="1" dirty="0"/>
              <a:t>命名初步考虑，待讨论确定</a:t>
            </a:r>
            <a:endParaRPr lang="en-US" i="1" dirty="0"/>
          </a:p>
        </p:txBody>
      </p:sp>
    </p:spTree>
    <p:extLst>
      <p:ext uri="{BB962C8B-B14F-4D97-AF65-F5344CB8AC3E}">
        <p14:creationId xmlns:p14="http://schemas.microsoft.com/office/powerpoint/2010/main" val="2860665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4CCBE2A2-9CF0-4537-9458-89C5EC13F6F3}"/>
              </a:ext>
            </a:extLst>
          </p:cNvPr>
          <p:cNvSpPr>
            <a:spLocks noGrp="1"/>
          </p:cNvSpPr>
          <p:nvPr>
            <p:ph type="title"/>
          </p:nvPr>
        </p:nvSpPr>
        <p:spPr/>
        <p:txBody>
          <a:bodyPr/>
          <a:lstStyle/>
          <a:p>
            <a:r>
              <a:rPr lang="en-US" dirty="0"/>
              <a:t>Naming</a:t>
            </a:r>
          </a:p>
        </p:txBody>
      </p:sp>
      <p:sp>
        <p:nvSpPr>
          <p:cNvPr id="4" name="灯片编号占位符 3">
            <a:extLst>
              <a:ext uri="{FF2B5EF4-FFF2-40B4-BE49-F238E27FC236}">
                <a16:creationId xmlns:a16="http://schemas.microsoft.com/office/drawing/2014/main" id="{A594EAA9-15D5-4C30-9C58-AD0332992DA5}"/>
              </a:ext>
            </a:extLst>
          </p:cNvPr>
          <p:cNvSpPr>
            <a:spLocks noGrp="1"/>
          </p:cNvSpPr>
          <p:nvPr>
            <p:ph type="sldNum" sz="quarter" idx="12"/>
          </p:nvPr>
        </p:nvSpPr>
        <p:spPr/>
        <p:txBody>
          <a:bodyPr/>
          <a:lstStyle/>
          <a:p>
            <a:fld id="{F15E9139-A00B-4B2A-98A6-095DC08F1345}" type="slidenum">
              <a:rPr lang="zh-CN" altLang="en-US" smtClean="0"/>
              <a:pPr/>
              <a:t>32</a:t>
            </a:fld>
            <a:endParaRPr lang="zh-CN" altLang="en-US"/>
          </a:p>
        </p:txBody>
      </p:sp>
      <p:sp>
        <p:nvSpPr>
          <p:cNvPr id="57" name="内容占位符 1">
            <a:extLst>
              <a:ext uri="{FF2B5EF4-FFF2-40B4-BE49-F238E27FC236}">
                <a16:creationId xmlns:a16="http://schemas.microsoft.com/office/drawing/2014/main" id="{71467123-17C1-41E8-A103-49C7241CB637}"/>
              </a:ext>
            </a:extLst>
          </p:cNvPr>
          <p:cNvSpPr>
            <a:spLocks noGrp="1"/>
          </p:cNvSpPr>
          <p:nvPr>
            <p:ph idx="1"/>
          </p:nvPr>
        </p:nvSpPr>
        <p:spPr>
          <a:xfrm>
            <a:off x="7524139" y="1260283"/>
            <a:ext cx="4225960" cy="4840303"/>
          </a:xfrm>
        </p:spPr>
        <p:txBody>
          <a:bodyPr>
            <a:normAutofit/>
          </a:bodyPr>
          <a:lstStyle/>
          <a:p>
            <a:r>
              <a:rPr lang="zh-CN" altLang="en-US" sz="2000" dirty="0"/>
              <a:t>斜井（</a:t>
            </a:r>
            <a:r>
              <a:rPr lang="en-US" altLang="zh-CN" sz="2000" dirty="0"/>
              <a:t>12</a:t>
            </a:r>
            <a:r>
              <a:rPr lang="zh-CN" altLang="en-US" sz="2000" dirty="0"/>
              <a:t>个）</a:t>
            </a:r>
            <a:endParaRPr lang="en-US" altLang="zh-CN" sz="2000" dirty="0"/>
          </a:p>
          <a:p>
            <a:pPr lvl="1"/>
            <a:r>
              <a:rPr lang="en-US" altLang="zh-CN" sz="1800" dirty="0"/>
              <a:t>IST1A</a:t>
            </a:r>
            <a:r>
              <a:rPr lang="zh-CN" altLang="en-US" sz="1800" dirty="0"/>
              <a:t>：</a:t>
            </a:r>
            <a:r>
              <a:rPr lang="en-US" altLang="zh-CN" sz="1800" dirty="0"/>
              <a:t>1A</a:t>
            </a:r>
            <a:r>
              <a:rPr lang="zh-CN" altLang="en-US" sz="1800" dirty="0"/>
              <a:t>区隧道斜井</a:t>
            </a:r>
            <a:endParaRPr lang="en-US" altLang="zh-CN" sz="1800" dirty="0"/>
          </a:p>
          <a:p>
            <a:pPr lvl="1"/>
            <a:r>
              <a:rPr lang="en-US" altLang="zh-CN" sz="1800" dirty="0"/>
              <a:t>IST1</a:t>
            </a:r>
            <a:r>
              <a:rPr lang="zh-CN" altLang="en-US" sz="1800" dirty="0"/>
              <a:t>：</a:t>
            </a:r>
            <a:r>
              <a:rPr lang="en-US" altLang="zh-CN" sz="1800" dirty="0"/>
              <a:t>IP1</a:t>
            </a:r>
            <a:r>
              <a:rPr lang="zh-CN" altLang="en-US" sz="1800" dirty="0"/>
              <a:t>隧道斜井</a:t>
            </a:r>
            <a:endParaRPr lang="en-US" altLang="zh-CN" sz="1800" dirty="0"/>
          </a:p>
          <a:p>
            <a:pPr lvl="1"/>
            <a:r>
              <a:rPr lang="en-US" altLang="zh-CN" sz="1800" dirty="0"/>
              <a:t>IST1B</a:t>
            </a:r>
            <a:r>
              <a:rPr lang="zh-CN" altLang="en-US" sz="1800" dirty="0"/>
              <a:t>：</a:t>
            </a:r>
            <a:r>
              <a:rPr lang="en-US" altLang="zh-CN" sz="1800" dirty="0"/>
              <a:t>1B</a:t>
            </a:r>
            <a:r>
              <a:rPr lang="zh-CN" altLang="en-US" sz="1800" dirty="0"/>
              <a:t>区隧道斜井</a:t>
            </a:r>
            <a:endParaRPr lang="en-US" altLang="zh-CN" sz="1800" dirty="0"/>
          </a:p>
          <a:p>
            <a:pPr lvl="1"/>
            <a:r>
              <a:rPr lang="en-US" altLang="zh-CN" sz="1800" dirty="0"/>
              <a:t>IST2A</a:t>
            </a:r>
            <a:r>
              <a:rPr lang="zh-CN" altLang="en-US" sz="1800" dirty="0"/>
              <a:t>：</a:t>
            </a:r>
            <a:r>
              <a:rPr lang="en-US" altLang="zh-CN" sz="1800" dirty="0"/>
              <a:t>2A</a:t>
            </a:r>
            <a:r>
              <a:rPr lang="zh-CN" altLang="en-US" sz="1800" dirty="0"/>
              <a:t>区隧道斜井</a:t>
            </a:r>
            <a:endParaRPr lang="en-US" altLang="zh-CN" sz="1800" dirty="0"/>
          </a:p>
          <a:p>
            <a:pPr lvl="1"/>
            <a:r>
              <a:rPr lang="en-US" altLang="zh-CN" sz="1800" dirty="0"/>
              <a:t>IST2</a:t>
            </a:r>
            <a:r>
              <a:rPr lang="zh-CN" altLang="en-US" sz="1800" dirty="0"/>
              <a:t>：</a:t>
            </a:r>
            <a:r>
              <a:rPr lang="en-US" altLang="zh-CN" sz="1800" dirty="0"/>
              <a:t>IP2</a:t>
            </a:r>
            <a:r>
              <a:rPr lang="zh-CN" altLang="en-US" sz="1800" dirty="0"/>
              <a:t>隧道斜井</a:t>
            </a:r>
            <a:endParaRPr lang="en-US" altLang="zh-CN" sz="1800" dirty="0"/>
          </a:p>
          <a:p>
            <a:pPr lvl="1"/>
            <a:r>
              <a:rPr lang="en-US" altLang="zh-CN" sz="1800" dirty="0"/>
              <a:t>IST2B</a:t>
            </a:r>
            <a:r>
              <a:rPr lang="zh-CN" altLang="en-US" sz="1800" dirty="0"/>
              <a:t>：</a:t>
            </a:r>
            <a:r>
              <a:rPr lang="en-US" altLang="zh-CN" sz="1800" dirty="0"/>
              <a:t>2B</a:t>
            </a:r>
            <a:r>
              <a:rPr lang="zh-CN" altLang="en-US" sz="1800" dirty="0"/>
              <a:t>区隧道斜井</a:t>
            </a:r>
            <a:endParaRPr lang="en-US" altLang="zh-CN" sz="1800" dirty="0"/>
          </a:p>
          <a:p>
            <a:pPr lvl="1"/>
            <a:r>
              <a:rPr lang="en-US" altLang="zh-CN" sz="1800" dirty="0"/>
              <a:t>IST3A</a:t>
            </a:r>
            <a:r>
              <a:rPr lang="zh-CN" altLang="en-US" sz="1800" dirty="0"/>
              <a:t>：</a:t>
            </a:r>
            <a:r>
              <a:rPr lang="en-US" altLang="zh-CN" sz="1800" dirty="0"/>
              <a:t>3A</a:t>
            </a:r>
            <a:r>
              <a:rPr lang="zh-CN" altLang="en-US" sz="1800" dirty="0"/>
              <a:t>区隧道斜井</a:t>
            </a:r>
            <a:endParaRPr lang="en-US" altLang="zh-CN" sz="1800" dirty="0"/>
          </a:p>
          <a:p>
            <a:pPr lvl="1"/>
            <a:r>
              <a:rPr lang="en-US" altLang="zh-CN" sz="1800" dirty="0"/>
              <a:t>IST3</a:t>
            </a:r>
            <a:r>
              <a:rPr lang="zh-CN" altLang="en-US" sz="1800" dirty="0"/>
              <a:t>：</a:t>
            </a:r>
            <a:r>
              <a:rPr lang="en-US" altLang="zh-CN" sz="1800" dirty="0"/>
              <a:t>IP3</a:t>
            </a:r>
            <a:r>
              <a:rPr lang="zh-CN" altLang="en-US" sz="1800" dirty="0"/>
              <a:t>隧道斜井</a:t>
            </a:r>
            <a:endParaRPr lang="en-US" altLang="zh-CN" sz="1800" dirty="0"/>
          </a:p>
          <a:p>
            <a:pPr lvl="1"/>
            <a:r>
              <a:rPr lang="en-US" altLang="zh-CN" sz="1800" dirty="0"/>
              <a:t>IST3B</a:t>
            </a:r>
            <a:r>
              <a:rPr lang="zh-CN" altLang="en-US" sz="1800" dirty="0"/>
              <a:t>：</a:t>
            </a:r>
            <a:r>
              <a:rPr lang="en-US" altLang="zh-CN" sz="1800" dirty="0"/>
              <a:t>3B</a:t>
            </a:r>
            <a:r>
              <a:rPr lang="zh-CN" altLang="en-US" sz="1800" dirty="0"/>
              <a:t>区隧道斜井</a:t>
            </a:r>
            <a:endParaRPr lang="en-US" altLang="zh-CN" sz="1800" dirty="0"/>
          </a:p>
          <a:p>
            <a:pPr lvl="1"/>
            <a:r>
              <a:rPr lang="en-US" altLang="zh-CN" sz="1800" dirty="0"/>
              <a:t>IST4A</a:t>
            </a:r>
            <a:r>
              <a:rPr lang="zh-CN" altLang="en-US" sz="1800" dirty="0"/>
              <a:t>：</a:t>
            </a:r>
            <a:r>
              <a:rPr lang="en-US" altLang="zh-CN" sz="1800" dirty="0"/>
              <a:t>4A</a:t>
            </a:r>
            <a:r>
              <a:rPr lang="zh-CN" altLang="en-US" sz="1800" dirty="0"/>
              <a:t>区隧道斜井</a:t>
            </a:r>
            <a:endParaRPr lang="en-US" altLang="zh-CN" sz="1800" dirty="0"/>
          </a:p>
          <a:p>
            <a:pPr lvl="1"/>
            <a:r>
              <a:rPr lang="en-US" altLang="zh-CN" sz="1800" dirty="0"/>
              <a:t>IST4</a:t>
            </a:r>
            <a:r>
              <a:rPr lang="zh-CN" altLang="en-US" sz="1800" dirty="0"/>
              <a:t>：</a:t>
            </a:r>
            <a:r>
              <a:rPr lang="en-US" altLang="zh-CN" sz="1800" dirty="0"/>
              <a:t>IP4</a:t>
            </a:r>
            <a:r>
              <a:rPr lang="zh-CN" altLang="en-US" sz="1800" dirty="0"/>
              <a:t>隧道斜井</a:t>
            </a:r>
            <a:endParaRPr lang="en-US" altLang="zh-CN" sz="1800" dirty="0"/>
          </a:p>
          <a:p>
            <a:pPr lvl="1"/>
            <a:r>
              <a:rPr lang="en-US" altLang="zh-CN" sz="1800" dirty="0"/>
              <a:t>IST4B</a:t>
            </a:r>
            <a:r>
              <a:rPr lang="zh-CN" altLang="en-US" sz="1800" dirty="0"/>
              <a:t>：</a:t>
            </a:r>
            <a:r>
              <a:rPr lang="en-US" altLang="zh-CN" sz="1800" dirty="0"/>
              <a:t>4B</a:t>
            </a:r>
            <a:r>
              <a:rPr lang="zh-CN" altLang="en-US" sz="1800" dirty="0"/>
              <a:t>区隧道斜井</a:t>
            </a:r>
            <a:endParaRPr lang="en-US" sz="1800" dirty="0"/>
          </a:p>
        </p:txBody>
      </p:sp>
      <p:grpSp>
        <p:nvGrpSpPr>
          <p:cNvPr id="72" name="组合 71">
            <a:extLst>
              <a:ext uri="{FF2B5EF4-FFF2-40B4-BE49-F238E27FC236}">
                <a16:creationId xmlns:a16="http://schemas.microsoft.com/office/drawing/2014/main" id="{6917E14F-1A40-447D-A95C-336327332C87}"/>
              </a:ext>
            </a:extLst>
          </p:cNvPr>
          <p:cNvGrpSpPr/>
          <p:nvPr/>
        </p:nvGrpSpPr>
        <p:grpSpPr>
          <a:xfrm>
            <a:off x="423960" y="989354"/>
            <a:ext cx="7023300" cy="5868646"/>
            <a:chOff x="423960" y="989354"/>
            <a:chExt cx="7023300" cy="5868646"/>
          </a:xfrm>
        </p:grpSpPr>
        <p:pic>
          <p:nvPicPr>
            <p:cNvPr id="6" name="图片 5">
              <a:extLst>
                <a:ext uri="{FF2B5EF4-FFF2-40B4-BE49-F238E27FC236}">
                  <a16:creationId xmlns:a16="http://schemas.microsoft.com/office/drawing/2014/main" id="{FE3C36E5-23B3-4EEF-BB1A-EB4081D3066F}"/>
                </a:ext>
              </a:extLst>
            </p:cNvPr>
            <p:cNvPicPr>
              <a:picLocks noChangeAspect="1"/>
            </p:cNvPicPr>
            <p:nvPr/>
          </p:nvPicPr>
          <p:blipFill>
            <a:blip r:embed="rId2"/>
            <a:stretch>
              <a:fillRect/>
            </a:stretch>
          </p:blipFill>
          <p:spPr>
            <a:xfrm>
              <a:off x="1271464" y="1114628"/>
              <a:ext cx="5400000" cy="5407474"/>
            </a:xfrm>
            <a:prstGeom prst="rect">
              <a:avLst/>
            </a:prstGeom>
          </p:spPr>
        </p:pic>
        <p:sp>
          <p:nvSpPr>
            <p:cNvPr id="9" name="文本框 8">
              <a:extLst>
                <a:ext uri="{FF2B5EF4-FFF2-40B4-BE49-F238E27FC236}">
                  <a16:creationId xmlns:a16="http://schemas.microsoft.com/office/drawing/2014/main" id="{3B1C7239-0569-4CA7-BD36-2592FB2653AA}"/>
                </a:ext>
              </a:extLst>
            </p:cNvPr>
            <p:cNvSpPr txBox="1"/>
            <p:nvPr/>
          </p:nvSpPr>
          <p:spPr>
            <a:xfrm>
              <a:off x="6384032" y="2420888"/>
              <a:ext cx="50405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IP1</a:t>
              </a:r>
            </a:p>
          </p:txBody>
        </p:sp>
        <p:sp>
          <p:nvSpPr>
            <p:cNvPr id="10" name="文本框 9">
              <a:extLst>
                <a:ext uri="{FF2B5EF4-FFF2-40B4-BE49-F238E27FC236}">
                  <a16:creationId xmlns:a16="http://schemas.microsoft.com/office/drawing/2014/main" id="{89F32A07-3422-41C6-9D9A-BDE79D68C7D6}"/>
                </a:ext>
              </a:extLst>
            </p:cNvPr>
            <p:cNvSpPr txBox="1"/>
            <p:nvPr/>
          </p:nvSpPr>
          <p:spPr>
            <a:xfrm>
              <a:off x="5015880" y="6021288"/>
              <a:ext cx="50405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IP2</a:t>
              </a:r>
            </a:p>
          </p:txBody>
        </p:sp>
        <p:sp>
          <p:nvSpPr>
            <p:cNvPr id="11" name="文本框 10">
              <a:extLst>
                <a:ext uri="{FF2B5EF4-FFF2-40B4-BE49-F238E27FC236}">
                  <a16:creationId xmlns:a16="http://schemas.microsoft.com/office/drawing/2014/main" id="{AEE16C86-909E-4CB8-9871-B081E38EDF11}"/>
                </a:ext>
              </a:extLst>
            </p:cNvPr>
            <p:cNvSpPr txBox="1"/>
            <p:nvPr/>
          </p:nvSpPr>
          <p:spPr>
            <a:xfrm>
              <a:off x="1343472" y="5145541"/>
              <a:ext cx="50405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IP3</a:t>
              </a:r>
            </a:p>
          </p:txBody>
        </p:sp>
        <p:sp>
          <p:nvSpPr>
            <p:cNvPr id="12" name="文本框 11">
              <a:extLst>
                <a:ext uri="{FF2B5EF4-FFF2-40B4-BE49-F238E27FC236}">
                  <a16:creationId xmlns:a16="http://schemas.microsoft.com/office/drawing/2014/main" id="{D640A8CF-7253-44F6-AF5D-B18FD34288FA}"/>
                </a:ext>
              </a:extLst>
            </p:cNvPr>
            <p:cNvSpPr txBox="1"/>
            <p:nvPr/>
          </p:nvSpPr>
          <p:spPr>
            <a:xfrm>
              <a:off x="2182819" y="1442261"/>
              <a:ext cx="50405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IP4</a:t>
              </a:r>
            </a:p>
          </p:txBody>
        </p:sp>
        <p:cxnSp>
          <p:nvCxnSpPr>
            <p:cNvPr id="14" name="直接连接符 13">
              <a:extLst>
                <a:ext uri="{FF2B5EF4-FFF2-40B4-BE49-F238E27FC236}">
                  <a16:creationId xmlns:a16="http://schemas.microsoft.com/office/drawing/2014/main" id="{2FDE72A2-FA7C-4072-A9EB-949EEE24F151}"/>
                </a:ext>
              </a:extLst>
            </p:cNvPr>
            <p:cNvCxnSpPr/>
            <p:nvPr/>
          </p:nvCxnSpPr>
          <p:spPr>
            <a:xfrm>
              <a:off x="2711624" y="1988840"/>
              <a:ext cx="2376264" cy="38884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id="{6BB2077A-C27C-44CC-9752-02F6327C9288}"/>
                </a:ext>
              </a:extLst>
            </p:cNvPr>
            <p:cNvCxnSpPr>
              <a:cxnSpLocks/>
            </p:cNvCxnSpPr>
            <p:nvPr/>
          </p:nvCxnSpPr>
          <p:spPr>
            <a:xfrm flipV="1">
              <a:off x="1919536" y="2708920"/>
              <a:ext cx="3960440" cy="243662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9" name="直接连接符 18">
              <a:extLst>
                <a:ext uri="{FF2B5EF4-FFF2-40B4-BE49-F238E27FC236}">
                  <a16:creationId xmlns:a16="http://schemas.microsoft.com/office/drawing/2014/main" id="{09F26D06-81F5-4B6C-825A-F8A69590F992}"/>
                </a:ext>
              </a:extLst>
            </p:cNvPr>
            <p:cNvCxnSpPr/>
            <p:nvPr/>
          </p:nvCxnSpPr>
          <p:spPr>
            <a:xfrm flipH="1">
              <a:off x="3431704" y="1628800"/>
              <a:ext cx="936104" cy="4577154"/>
            </a:xfrm>
            <a:prstGeom prst="line">
              <a:avLst/>
            </a:prstGeom>
            <a:ln w="19050">
              <a:prstDash val="lgDashDot"/>
            </a:ln>
          </p:spPr>
          <p:style>
            <a:lnRef idx="1">
              <a:schemeClr val="accent1"/>
            </a:lnRef>
            <a:fillRef idx="0">
              <a:schemeClr val="accent1"/>
            </a:fillRef>
            <a:effectRef idx="0">
              <a:schemeClr val="accent1"/>
            </a:effectRef>
            <a:fontRef idx="minor">
              <a:schemeClr val="tx1"/>
            </a:fontRef>
          </p:style>
        </p:cxnSp>
        <p:cxnSp>
          <p:nvCxnSpPr>
            <p:cNvPr id="21" name="直接连接符 20">
              <a:extLst>
                <a:ext uri="{FF2B5EF4-FFF2-40B4-BE49-F238E27FC236}">
                  <a16:creationId xmlns:a16="http://schemas.microsoft.com/office/drawing/2014/main" id="{9BF0A996-46D7-4103-B026-28481605A6A9}"/>
                </a:ext>
              </a:extLst>
            </p:cNvPr>
            <p:cNvCxnSpPr/>
            <p:nvPr/>
          </p:nvCxnSpPr>
          <p:spPr>
            <a:xfrm flipH="1" flipV="1">
              <a:off x="1631504" y="3429000"/>
              <a:ext cx="4572208" cy="1008112"/>
            </a:xfrm>
            <a:prstGeom prst="line">
              <a:avLst/>
            </a:prstGeom>
            <a:ln w="19050">
              <a:prstDash val="lgDashDot"/>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63D69BAF-DEFC-45C2-9A84-1230C86E823D}"/>
                </a:ext>
              </a:extLst>
            </p:cNvPr>
            <p:cNvSpPr txBox="1"/>
            <p:nvPr/>
          </p:nvSpPr>
          <p:spPr>
            <a:xfrm>
              <a:off x="5918979" y="1978745"/>
              <a:ext cx="68467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VSE1</a:t>
              </a:r>
            </a:p>
          </p:txBody>
        </p:sp>
        <p:sp>
          <p:nvSpPr>
            <p:cNvPr id="23" name="文本框 22">
              <a:extLst>
                <a:ext uri="{FF2B5EF4-FFF2-40B4-BE49-F238E27FC236}">
                  <a16:creationId xmlns:a16="http://schemas.microsoft.com/office/drawing/2014/main" id="{AA4DCF5B-5317-4FDD-BF54-9A7923021435}"/>
                </a:ext>
              </a:extLst>
            </p:cNvPr>
            <p:cNvSpPr txBox="1"/>
            <p:nvPr/>
          </p:nvSpPr>
          <p:spPr>
            <a:xfrm>
              <a:off x="4713049" y="2496845"/>
              <a:ext cx="68467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VSA1</a:t>
              </a:r>
            </a:p>
          </p:txBody>
        </p:sp>
        <p:sp>
          <p:nvSpPr>
            <p:cNvPr id="24" name="文本框 23">
              <a:extLst>
                <a:ext uri="{FF2B5EF4-FFF2-40B4-BE49-F238E27FC236}">
                  <a16:creationId xmlns:a16="http://schemas.microsoft.com/office/drawing/2014/main" id="{E7C13C50-8B09-4812-A717-B9655147A453}"/>
                </a:ext>
              </a:extLst>
            </p:cNvPr>
            <p:cNvSpPr txBox="1"/>
            <p:nvPr/>
          </p:nvSpPr>
          <p:spPr>
            <a:xfrm>
              <a:off x="6344930" y="2878908"/>
              <a:ext cx="68467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IST1</a:t>
              </a:r>
            </a:p>
          </p:txBody>
        </p:sp>
        <p:sp>
          <p:nvSpPr>
            <p:cNvPr id="25" name="文本框 24">
              <a:extLst>
                <a:ext uri="{FF2B5EF4-FFF2-40B4-BE49-F238E27FC236}">
                  <a16:creationId xmlns:a16="http://schemas.microsoft.com/office/drawing/2014/main" id="{A4851F53-33DF-4C6B-89B0-33ECE6BCE50B}"/>
                </a:ext>
              </a:extLst>
            </p:cNvPr>
            <p:cNvSpPr txBox="1"/>
            <p:nvPr/>
          </p:nvSpPr>
          <p:spPr>
            <a:xfrm>
              <a:off x="6580944" y="3469671"/>
              <a:ext cx="775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IST1B</a:t>
              </a:r>
            </a:p>
          </p:txBody>
        </p:sp>
        <p:sp>
          <p:nvSpPr>
            <p:cNvPr id="26" name="文本框 25">
              <a:extLst>
                <a:ext uri="{FF2B5EF4-FFF2-40B4-BE49-F238E27FC236}">
                  <a16:creationId xmlns:a16="http://schemas.microsoft.com/office/drawing/2014/main" id="{C536B1CA-9B84-4519-B6CD-1632B2909D56}"/>
                </a:ext>
              </a:extLst>
            </p:cNvPr>
            <p:cNvSpPr txBox="1"/>
            <p:nvPr/>
          </p:nvSpPr>
          <p:spPr>
            <a:xfrm>
              <a:off x="680249" y="4700386"/>
              <a:ext cx="7754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VSE3</a:t>
              </a:r>
            </a:p>
          </p:txBody>
        </p:sp>
        <p:sp>
          <p:nvSpPr>
            <p:cNvPr id="27" name="文本框 26">
              <a:extLst>
                <a:ext uri="{FF2B5EF4-FFF2-40B4-BE49-F238E27FC236}">
                  <a16:creationId xmlns:a16="http://schemas.microsoft.com/office/drawing/2014/main" id="{733E76B4-0B40-431E-9545-C20649D72E70}"/>
                </a:ext>
              </a:extLst>
            </p:cNvPr>
            <p:cNvSpPr txBox="1"/>
            <p:nvPr/>
          </p:nvSpPr>
          <p:spPr>
            <a:xfrm>
              <a:off x="6671764" y="4326970"/>
              <a:ext cx="7754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VST12</a:t>
              </a:r>
            </a:p>
          </p:txBody>
        </p:sp>
        <p:sp>
          <p:nvSpPr>
            <p:cNvPr id="28" name="文本框 27">
              <a:extLst>
                <a:ext uri="{FF2B5EF4-FFF2-40B4-BE49-F238E27FC236}">
                  <a16:creationId xmlns:a16="http://schemas.microsoft.com/office/drawing/2014/main" id="{52A67515-F3D8-4D3E-958C-35FF50DC0721}"/>
                </a:ext>
              </a:extLst>
            </p:cNvPr>
            <p:cNvSpPr txBox="1"/>
            <p:nvPr/>
          </p:nvSpPr>
          <p:spPr>
            <a:xfrm>
              <a:off x="3254291" y="2004186"/>
              <a:ext cx="7754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VST4</a:t>
              </a:r>
            </a:p>
          </p:txBody>
        </p:sp>
        <p:sp>
          <p:nvSpPr>
            <p:cNvPr id="29" name="文本框 28">
              <a:extLst>
                <a:ext uri="{FF2B5EF4-FFF2-40B4-BE49-F238E27FC236}">
                  <a16:creationId xmlns:a16="http://schemas.microsoft.com/office/drawing/2014/main" id="{22977AAD-413D-4BDD-9463-4BE09DCE66DC}"/>
                </a:ext>
              </a:extLst>
            </p:cNvPr>
            <p:cNvSpPr txBox="1"/>
            <p:nvPr/>
          </p:nvSpPr>
          <p:spPr>
            <a:xfrm>
              <a:off x="5750467" y="5435621"/>
              <a:ext cx="775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IST2</a:t>
              </a:r>
            </a:p>
          </p:txBody>
        </p:sp>
        <p:sp>
          <p:nvSpPr>
            <p:cNvPr id="30" name="文本框 29">
              <a:extLst>
                <a:ext uri="{FF2B5EF4-FFF2-40B4-BE49-F238E27FC236}">
                  <a16:creationId xmlns:a16="http://schemas.microsoft.com/office/drawing/2014/main" id="{48F52D87-707B-41B4-B619-A56CF50663EB}"/>
                </a:ext>
              </a:extLst>
            </p:cNvPr>
            <p:cNvSpPr txBox="1"/>
            <p:nvPr/>
          </p:nvSpPr>
          <p:spPr>
            <a:xfrm>
              <a:off x="5580616" y="1470504"/>
              <a:ext cx="775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IST1A</a:t>
              </a:r>
            </a:p>
          </p:txBody>
        </p:sp>
        <p:sp>
          <p:nvSpPr>
            <p:cNvPr id="31" name="文本框 30">
              <a:extLst>
                <a:ext uri="{FF2B5EF4-FFF2-40B4-BE49-F238E27FC236}">
                  <a16:creationId xmlns:a16="http://schemas.microsoft.com/office/drawing/2014/main" id="{2B11E0E9-EF9F-41CA-9153-406BCC8E2BBE}"/>
                </a:ext>
              </a:extLst>
            </p:cNvPr>
            <p:cNvSpPr txBox="1"/>
            <p:nvPr/>
          </p:nvSpPr>
          <p:spPr>
            <a:xfrm>
              <a:off x="2512192" y="4403182"/>
              <a:ext cx="7754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VSA3</a:t>
              </a:r>
            </a:p>
          </p:txBody>
        </p:sp>
        <p:sp>
          <p:nvSpPr>
            <p:cNvPr id="32" name="文本框 31">
              <a:extLst>
                <a:ext uri="{FF2B5EF4-FFF2-40B4-BE49-F238E27FC236}">
                  <a16:creationId xmlns:a16="http://schemas.microsoft.com/office/drawing/2014/main" id="{4436C969-F18E-4FCB-AE1C-D19955E532AA}"/>
                </a:ext>
              </a:extLst>
            </p:cNvPr>
            <p:cNvSpPr txBox="1"/>
            <p:nvPr/>
          </p:nvSpPr>
          <p:spPr>
            <a:xfrm>
              <a:off x="2512192" y="4999935"/>
              <a:ext cx="775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IST3</a:t>
              </a:r>
            </a:p>
          </p:txBody>
        </p:sp>
        <p:sp>
          <p:nvSpPr>
            <p:cNvPr id="33" name="文本框 32">
              <a:extLst>
                <a:ext uri="{FF2B5EF4-FFF2-40B4-BE49-F238E27FC236}">
                  <a16:creationId xmlns:a16="http://schemas.microsoft.com/office/drawing/2014/main" id="{EAC482C2-BB27-4F21-8959-286019CC2D17}"/>
                </a:ext>
              </a:extLst>
            </p:cNvPr>
            <p:cNvSpPr txBox="1"/>
            <p:nvPr/>
          </p:nvSpPr>
          <p:spPr>
            <a:xfrm>
              <a:off x="2010888" y="6196220"/>
              <a:ext cx="775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IST3A</a:t>
              </a:r>
            </a:p>
          </p:txBody>
        </p:sp>
        <p:sp>
          <p:nvSpPr>
            <p:cNvPr id="34" name="文本框 33">
              <a:extLst>
                <a:ext uri="{FF2B5EF4-FFF2-40B4-BE49-F238E27FC236}">
                  <a16:creationId xmlns:a16="http://schemas.microsoft.com/office/drawing/2014/main" id="{A4764903-7660-4E49-BB43-A1AAF784C4DF}"/>
                </a:ext>
              </a:extLst>
            </p:cNvPr>
            <p:cNvSpPr txBox="1"/>
            <p:nvPr/>
          </p:nvSpPr>
          <p:spPr>
            <a:xfrm>
              <a:off x="467361" y="3818365"/>
              <a:ext cx="775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IST3B</a:t>
              </a:r>
            </a:p>
          </p:txBody>
        </p:sp>
        <p:sp>
          <p:nvSpPr>
            <p:cNvPr id="35" name="文本框 34">
              <a:extLst>
                <a:ext uri="{FF2B5EF4-FFF2-40B4-BE49-F238E27FC236}">
                  <a16:creationId xmlns:a16="http://schemas.microsoft.com/office/drawing/2014/main" id="{679DC748-B0A3-47CA-A372-15AC2CA1D81C}"/>
                </a:ext>
              </a:extLst>
            </p:cNvPr>
            <p:cNvSpPr txBox="1"/>
            <p:nvPr/>
          </p:nvSpPr>
          <p:spPr>
            <a:xfrm>
              <a:off x="1000990" y="2158677"/>
              <a:ext cx="775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IST4A</a:t>
              </a:r>
            </a:p>
          </p:txBody>
        </p:sp>
        <p:sp>
          <p:nvSpPr>
            <p:cNvPr id="36" name="文本框 35">
              <a:extLst>
                <a:ext uri="{FF2B5EF4-FFF2-40B4-BE49-F238E27FC236}">
                  <a16:creationId xmlns:a16="http://schemas.microsoft.com/office/drawing/2014/main" id="{3AFDC2A1-8A2A-4B3A-9635-E63AEB8A697F}"/>
                </a:ext>
              </a:extLst>
            </p:cNvPr>
            <p:cNvSpPr txBox="1"/>
            <p:nvPr/>
          </p:nvSpPr>
          <p:spPr>
            <a:xfrm>
              <a:off x="3043956" y="1052000"/>
              <a:ext cx="775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IST4B</a:t>
              </a:r>
            </a:p>
          </p:txBody>
        </p:sp>
        <p:sp>
          <p:nvSpPr>
            <p:cNvPr id="37" name="文本框 36">
              <a:extLst>
                <a:ext uri="{FF2B5EF4-FFF2-40B4-BE49-F238E27FC236}">
                  <a16:creationId xmlns:a16="http://schemas.microsoft.com/office/drawing/2014/main" id="{747974F2-7386-4466-B1CD-F183C49A83C6}"/>
                </a:ext>
              </a:extLst>
            </p:cNvPr>
            <p:cNvSpPr txBox="1"/>
            <p:nvPr/>
          </p:nvSpPr>
          <p:spPr>
            <a:xfrm>
              <a:off x="6554190" y="4889494"/>
              <a:ext cx="775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IST2A</a:t>
              </a:r>
            </a:p>
          </p:txBody>
        </p:sp>
        <p:sp>
          <p:nvSpPr>
            <p:cNvPr id="38" name="文本框 37">
              <a:extLst>
                <a:ext uri="{FF2B5EF4-FFF2-40B4-BE49-F238E27FC236}">
                  <a16:creationId xmlns:a16="http://schemas.microsoft.com/office/drawing/2014/main" id="{733F1DCB-C222-4075-B0E2-4F57F8B55253}"/>
                </a:ext>
              </a:extLst>
            </p:cNvPr>
            <p:cNvSpPr txBox="1"/>
            <p:nvPr/>
          </p:nvSpPr>
          <p:spPr>
            <a:xfrm>
              <a:off x="3980060" y="6354247"/>
              <a:ext cx="775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IST2B</a:t>
              </a:r>
            </a:p>
          </p:txBody>
        </p:sp>
        <p:sp>
          <p:nvSpPr>
            <p:cNvPr id="39" name="文本框 38">
              <a:extLst>
                <a:ext uri="{FF2B5EF4-FFF2-40B4-BE49-F238E27FC236}">
                  <a16:creationId xmlns:a16="http://schemas.microsoft.com/office/drawing/2014/main" id="{04E7D1AE-7207-4CB0-AF0A-61BF62E26C72}"/>
                </a:ext>
              </a:extLst>
            </p:cNvPr>
            <p:cNvSpPr txBox="1"/>
            <p:nvPr/>
          </p:nvSpPr>
          <p:spPr>
            <a:xfrm>
              <a:off x="5768932" y="6080506"/>
              <a:ext cx="7754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VST2</a:t>
              </a:r>
            </a:p>
          </p:txBody>
        </p:sp>
        <p:sp>
          <p:nvSpPr>
            <p:cNvPr id="40" name="文本框 39">
              <a:extLst>
                <a:ext uri="{FF2B5EF4-FFF2-40B4-BE49-F238E27FC236}">
                  <a16:creationId xmlns:a16="http://schemas.microsoft.com/office/drawing/2014/main" id="{EB24EE1D-4630-40A2-A90C-2E0A23CFD443}"/>
                </a:ext>
              </a:extLst>
            </p:cNvPr>
            <p:cNvSpPr txBox="1"/>
            <p:nvPr/>
          </p:nvSpPr>
          <p:spPr>
            <a:xfrm>
              <a:off x="1256137" y="1658241"/>
              <a:ext cx="77549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a:t>IST4</a:t>
              </a:r>
            </a:p>
          </p:txBody>
        </p:sp>
        <p:cxnSp>
          <p:nvCxnSpPr>
            <p:cNvPr id="8" name="直接连接符 7">
              <a:extLst>
                <a:ext uri="{FF2B5EF4-FFF2-40B4-BE49-F238E27FC236}">
                  <a16:creationId xmlns:a16="http://schemas.microsoft.com/office/drawing/2014/main" id="{A1EE75C0-C0CF-4681-949F-49AD53D5121F}"/>
                </a:ext>
              </a:extLst>
            </p:cNvPr>
            <p:cNvCxnSpPr>
              <a:endCxn id="22" idx="2"/>
            </p:cNvCxnSpPr>
            <p:nvPr/>
          </p:nvCxnSpPr>
          <p:spPr>
            <a:xfrm flipV="1">
              <a:off x="5918979" y="2348077"/>
              <a:ext cx="342338" cy="36084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5" name="直接连接符 14">
              <a:extLst>
                <a:ext uri="{FF2B5EF4-FFF2-40B4-BE49-F238E27FC236}">
                  <a16:creationId xmlns:a16="http://schemas.microsoft.com/office/drawing/2014/main" id="{BF70E197-370B-46B8-8F4F-FFDC94F9F904}"/>
                </a:ext>
              </a:extLst>
            </p:cNvPr>
            <p:cNvCxnSpPr>
              <a:endCxn id="23" idx="3"/>
            </p:cNvCxnSpPr>
            <p:nvPr/>
          </p:nvCxnSpPr>
          <p:spPr>
            <a:xfrm flipH="1" flipV="1">
              <a:off x="5397725" y="2681511"/>
              <a:ext cx="410243" cy="59316"/>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18" name="直接连接符 17">
              <a:extLst>
                <a:ext uri="{FF2B5EF4-FFF2-40B4-BE49-F238E27FC236}">
                  <a16:creationId xmlns:a16="http://schemas.microsoft.com/office/drawing/2014/main" id="{697E3BAB-1E76-447B-9E85-E37C68CFF888}"/>
                </a:ext>
              </a:extLst>
            </p:cNvPr>
            <p:cNvCxnSpPr>
              <a:endCxn id="28" idx="1"/>
            </p:cNvCxnSpPr>
            <p:nvPr/>
          </p:nvCxnSpPr>
          <p:spPr>
            <a:xfrm>
              <a:off x="2795713" y="2000491"/>
              <a:ext cx="458578" cy="188361"/>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1" name="直接连接符 40">
              <a:extLst>
                <a:ext uri="{FF2B5EF4-FFF2-40B4-BE49-F238E27FC236}">
                  <a16:creationId xmlns:a16="http://schemas.microsoft.com/office/drawing/2014/main" id="{775123E5-7ED2-438B-A99C-0F4E72F27455}"/>
                </a:ext>
              </a:extLst>
            </p:cNvPr>
            <p:cNvCxnSpPr>
              <a:endCxn id="26" idx="3"/>
            </p:cNvCxnSpPr>
            <p:nvPr/>
          </p:nvCxnSpPr>
          <p:spPr>
            <a:xfrm flipH="1" flipV="1">
              <a:off x="1455745" y="4885052"/>
              <a:ext cx="528136" cy="260489"/>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3" name="直接连接符 42">
              <a:extLst>
                <a:ext uri="{FF2B5EF4-FFF2-40B4-BE49-F238E27FC236}">
                  <a16:creationId xmlns:a16="http://schemas.microsoft.com/office/drawing/2014/main" id="{DDE563E7-5863-47C6-B9B3-57745F8EF1A7}"/>
                </a:ext>
              </a:extLst>
            </p:cNvPr>
            <p:cNvCxnSpPr>
              <a:endCxn id="31" idx="1"/>
            </p:cNvCxnSpPr>
            <p:nvPr/>
          </p:nvCxnSpPr>
          <p:spPr>
            <a:xfrm flipV="1">
              <a:off x="2008136" y="4587848"/>
              <a:ext cx="504056" cy="557693"/>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5" name="直接连接符 44">
              <a:extLst>
                <a:ext uri="{FF2B5EF4-FFF2-40B4-BE49-F238E27FC236}">
                  <a16:creationId xmlns:a16="http://schemas.microsoft.com/office/drawing/2014/main" id="{5B7A894B-ABC7-4B06-85B1-43AB8E450EFE}"/>
                </a:ext>
              </a:extLst>
            </p:cNvPr>
            <p:cNvCxnSpPr>
              <a:stCxn id="39" idx="0"/>
            </p:cNvCxnSpPr>
            <p:nvPr/>
          </p:nvCxnSpPr>
          <p:spPr>
            <a:xfrm flipH="1" flipV="1">
              <a:off x="5167149" y="5877272"/>
              <a:ext cx="989531" cy="203234"/>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47" name="直接连接符 46">
              <a:extLst>
                <a:ext uri="{FF2B5EF4-FFF2-40B4-BE49-F238E27FC236}">
                  <a16:creationId xmlns:a16="http://schemas.microsoft.com/office/drawing/2014/main" id="{E717E866-2609-49D8-94BE-B79F2206746F}"/>
                </a:ext>
              </a:extLst>
            </p:cNvPr>
            <p:cNvCxnSpPr>
              <a:stCxn id="27" idx="1"/>
            </p:cNvCxnSpPr>
            <p:nvPr/>
          </p:nvCxnSpPr>
          <p:spPr>
            <a:xfrm flipH="1" flipV="1">
              <a:off x="6240217" y="4455341"/>
              <a:ext cx="431547" cy="56295"/>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8" name="文本框 47">
              <a:extLst>
                <a:ext uri="{FF2B5EF4-FFF2-40B4-BE49-F238E27FC236}">
                  <a16:creationId xmlns:a16="http://schemas.microsoft.com/office/drawing/2014/main" id="{9BB6B7A7-C0E2-4292-B114-6A0C398170F8}"/>
                </a:ext>
              </a:extLst>
            </p:cNvPr>
            <p:cNvSpPr txBox="1"/>
            <p:nvPr/>
          </p:nvSpPr>
          <p:spPr>
            <a:xfrm>
              <a:off x="2968842" y="6488668"/>
              <a:ext cx="7754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VST23</a:t>
              </a:r>
            </a:p>
          </p:txBody>
        </p:sp>
        <p:cxnSp>
          <p:nvCxnSpPr>
            <p:cNvPr id="50" name="直接连接符 49">
              <a:extLst>
                <a:ext uri="{FF2B5EF4-FFF2-40B4-BE49-F238E27FC236}">
                  <a16:creationId xmlns:a16="http://schemas.microsoft.com/office/drawing/2014/main" id="{191B7DE1-F252-427C-ADA9-828C6E7CC68D}"/>
                </a:ext>
              </a:extLst>
            </p:cNvPr>
            <p:cNvCxnSpPr>
              <a:endCxn id="48" idx="0"/>
            </p:cNvCxnSpPr>
            <p:nvPr/>
          </p:nvCxnSpPr>
          <p:spPr>
            <a:xfrm flipH="1">
              <a:off x="3356590" y="6212674"/>
              <a:ext cx="21009" cy="275994"/>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1" name="文本框 50">
              <a:extLst>
                <a:ext uri="{FF2B5EF4-FFF2-40B4-BE49-F238E27FC236}">
                  <a16:creationId xmlns:a16="http://schemas.microsoft.com/office/drawing/2014/main" id="{867B849C-5187-4D7C-99E3-230E717B0EC2}"/>
                </a:ext>
              </a:extLst>
            </p:cNvPr>
            <p:cNvSpPr txBox="1"/>
            <p:nvPr/>
          </p:nvSpPr>
          <p:spPr>
            <a:xfrm>
              <a:off x="423960" y="3044233"/>
              <a:ext cx="7754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VST34</a:t>
              </a:r>
            </a:p>
          </p:txBody>
        </p:sp>
        <p:cxnSp>
          <p:nvCxnSpPr>
            <p:cNvPr id="53" name="直接连接符 52">
              <a:extLst>
                <a:ext uri="{FF2B5EF4-FFF2-40B4-BE49-F238E27FC236}">
                  <a16:creationId xmlns:a16="http://schemas.microsoft.com/office/drawing/2014/main" id="{96F82343-7F2C-4148-8AA2-4FE8794BC75A}"/>
                </a:ext>
              </a:extLst>
            </p:cNvPr>
            <p:cNvCxnSpPr>
              <a:stCxn id="51" idx="3"/>
            </p:cNvCxnSpPr>
            <p:nvPr/>
          </p:nvCxnSpPr>
          <p:spPr>
            <a:xfrm>
              <a:off x="1199456" y="3228899"/>
              <a:ext cx="396044" cy="184666"/>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4" name="文本框 53">
              <a:extLst>
                <a:ext uri="{FF2B5EF4-FFF2-40B4-BE49-F238E27FC236}">
                  <a16:creationId xmlns:a16="http://schemas.microsoft.com/office/drawing/2014/main" id="{46D314D5-F41B-46DD-96EE-48F7BEEA4E31}"/>
                </a:ext>
              </a:extLst>
            </p:cNvPr>
            <p:cNvSpPr txBox="1"/>
            <p:nvPr/>
          </p:nvSpPr>
          <p:spPr>
            <a:xfrm>
              <a:off x="4196684" y="989354"/>
              <a:ext cx="775496"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VST41</a:t>
              </a:r>
            </a:p>
          </p:txBody>
        </p:sp>
        <p:cxnSp>
          <p:nvCxnSpPr>
            <p:cNvPr id="56" name="直接连接符 55">
              <a:extLst>
                <a:ext uri="{FF2B5EF4-FFF2-40B4-BE49-F238E27FC236}">
                  <a16:creationId xmlns:a16="http://schemas.microsoft.com/office/drawing/2014/main" id="{1BB0664A-6A26-465D-B975-2094DD9C5A2D}"/>
                </a:ext>
              </a:extLst>
            </p:cNvPr>
            <p:cNvCxnSpPr/>
            <p:nvPr/>
          </p:nvCxnSpPr>
          <p:spPr>
            <a:xfrm flipH="1">
              <a:off x="4367808" y="1388390"/>
              <a:ext cx="246230" cy="223076"/>
            </a:xfrm>
            <a:prstGeom prst="line">
              <a:avLst/>
            </a:prstGeom>
            <a:ln w="28575"/>
          </p:spPr>
          <p:style>
            <a:lnRef idx="1">
              <a:schemeClr val="accent2"/>
            </a:lnRef>
            <a:fillRef idx="0">
              <a:schemeClr val="accent2"/>
            </a:fillRef>
            <a:effectRef idx="0">
              <a:schemeClr val="accent2"/>
            </a:effectRef>
            <a:fontRef idx="minor">
              <a:schemeClr val="tx1"/>
            </a:fontRef>
          </p:style>
        </p:cxnSp>
        <p:cxnSp>
          <p:nvCxnSpPr>
            <p:cNvPr id="5" name="直接连接符 4">
              <a:extLst>
                <a:ext uri="{FF2B5EF4-FFF2-40B4-BE49-F238E27FC236}">
                  <a16:creationId xmlns:a16="http://schemas.microsoft.com/office/drawing/2014/main" id="{A79863C0-543C-4BB8-B19D-9FBFB7CD01CB}"/>
                </a:ext>
              </a:extLst>
            </p:cNvPr>
            <p:cNvCxnSpPr>
              <a:cxnSpLocks/>
              <a:stCxn id="30" idx="2"/>
            </p:cNvCxnSpPr>
            <p:nvPr/>
          </p:nvCxnSpPr>
          <p:spPr>
            <a:xfrm flipH="1">
              <a:off x="5287320" y="1839836"/>
              <a:ext cx="681044" cy="160655"/>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13" name="直接连接符 12">
              <a:extLst>
                <a:ext uri="{FF2B5EF4-FFF2-40B4-BE49-F238E27FC236}">
                  <a16:creationId xmlns:a16="http://schemas.microsoft.com/office/drawing/2014/main" id="{F9FD432E-10FE-4492-B36C-066827943E2D}"/>
                </a:ext>
              </a:extLst>
            </p:cNvPr>
            <p:cNvCxnSpPr>
              <a:stCxn id="24" idx="1"/>
            </p:cNvCxnSpPr>
            <p:nvPr/>
          </p:nvCxnSpPr>
          <p:spPr>
            <a:xfrm flipH="1" flipV="1">
              <a:off x="5918979" y="2790220"/>
              <a:ext cx="425951" cy="273354"/>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20" name="直接连接符 19">
              <a:extLst>
                <a:ext uri="{FF2B5EF4-FFF2-40B4-BE49-F238E27FC236}">
                  <a16:creationId xmlns:a16="http://schemas.microsoft.com/office/drawing/2014/main" id="{EDC9D3E6-39AB-4D5C-B2E9-0FCDD31B37E3}"/>
                </a:ext>
              </a:extLst>
            </p:cNvPr>
            <p:cNvCxnSpPr>
              <a:stCxn id="25" idx="1"/>
            </p:cNvCxnSpPr>
            <p:nvPr/>
          </p:nvCxnSpPr>
          <p:spPr>
            <a:xfrm flipH="1" flipV="1">
              <a:off x="6261317" y="3645024"/>
              <a:ext cx="319627" cy="9313"/>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44" name="直接连接符 43">
              <a:extLst>
                <a:ext uri="{FF2B5EF4-FFF2-40B4-BE49-F238E27FC236}">
                  <a16:creationId xmlns:a16="http://schemas.microsoft.com/office/drawing/2014/main" id="{57DBBD07-508B-4993-8A9C-83F54EE007A8}"/>
                </a:ext>
              </a:extLst>
            </p:cNvPr>
            <p:cNvCxnSpPr>
              <a:stCxn id="37" idx="1"/>
            </p:cNvCxnSpPr>
            <p:nvPr/>
          </p:nvCxnSpPr>
          <p:spPr>
            <a:xfrm flipH="1">
              <a:off x="5879976" y="5074160"/>
              <a:ext cx="674214" cy="71381"/>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49" name="直接连接符 48">
              <a:extLst>
                <a:ext uri="{FF2B5EF4-FFF2-40B4-BE49-F238E27FC236}">
                  <a16:creationId xmlns:a16="http://schemas.microsoft.com/office/drawing/2014/main" id="{D3A5E042-03C9-4B7D-A9CE-F7AFF5DC614B}"/>
                </a:ext>
              </a:extLst>
            </p:cNvPr>
            <p:cNvCxnSpPr>
              <a:stCxn id="29" idx="1"/>
            </p:cNvCxnSpPr>
            <p:nvPr/>
          </p:nvCxnSpPr>
          <p:spPr>
            <a:xfrm flipH="1">
              <a:off x="5087888" y="5620287"/>
              <a:ext cx="662579" cy="184666"/>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55" name="直接连接符 54">
              <a:extLst>
                <a:ext uri="{FF2B5EF4-FFF2-40B4-BE49-F238E27FC236}">
                  <a16:creationId xmlns:a16="http://schemas.microsoft.com/office/drawing/2014/main" id="{72C4933B-5A55-4D7B-A8EB-073284AB9497}"/>
                </a:ext>
              </a:extLst>
            </p:cNvPr>
            <p:cNvCxnSpPr>
              <a:stCxn id="38" idx="0"/>
            </p:cNvCxnSpPr>
            <p:nvPr/>
          </p:nvCxnSpPr>
          <p:spPr>
            <a:xfrm flipH="1" flipV="1">
              <a:off x="4196684" y="6212674"/>
              <a:ext cx="171124" cy="141573"/>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59" name="直接连接符 58">
              <a:extLst>
                <a:ext uri="{FF2B5EF4-FFF2-40B4-BE49-F238E27FC236}">
                  <a16:creationId xmlns:a16="http://schemas.microsoft.com/office/drawing/2014/main" id="{02A79095-B0BF-470A-AD65-EA0E2560A766}"/>
                </a:ext>
              </a:extLst>
            </p:cNvPr>
            <p:cNvCxnSpPr>
              <a:stCxn id="33" idx="0"/>
            </p:cNvCxnSpPr>
            <p:nvPr/>
          </p:nvCxnSpPr>
          <p:spPr>
            <a:xfrm flipV="1">
              <a:off x="2398636" y="5868646"/>
              <a:ext cx="113556" cy="327574"/>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61" name="直接连接符 60">
              <a:extLst>
                <a:ext uri="{FF2B5EF4-FFF2-40B4-BE49-F238E27FC236}">
                  <a16:creationId xmlns:a16="http://schemas.microsoft.com/office/drawing/2014/main" id="{4DB2FA6D-07AB-4DD6-A1D1-75585B0929A1}"/>
                </a:ext>
              </a:extLst>
            </p:cNvPr>
            <p:cNvCxnSpPr>
              <a:stCxn id="32" idx="1"/>
            </p:cNvCxnSpPr>
            <p:nvPr/>
          </p:nvCxnSpPr>
          <p:spPr>
            <a:xfrm flipH="1" flipV="1">
              <a:off x="1983881" y="5145541"/>
              <a:ext cx="528311" cy="39060"/>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63" name="直接连接符 62">
              <a:extLst>
                <a:ext uri="{FF2B5EF4-FFF2-40B4-BE49-F238E27FC236}">
                  <a16:creationId xmlns:a16="http://schemas.microsoft.com/office/drawing/2014/main" id="{AA018C0A-B76D-4591-AFF5-FEEE6449769B}"/>
                </a:ext>
              </a:extLst>
            </p:cNvPr>
            <p:cNvCxnSpPr>
              <a:stCxn id="34" idx="3"/>
            </p:cNvCxnSpPr>
            <p:nvPr/>
          </p:nvCxnSpPr>
          <p:spPr>
            <a:xfrm>
              <a:off x="1242857" y="4003031"/>
              <a:ext cx="352643" cy="184666"/>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65" name="直接连接符 64">
              <a:extLst>
                <a:ext uri="{FF2B5EF4-FFF2-40B4-BE49-F238E27FC236}">
                  <a16:creationId xmlns:a16="http://schemas.microsoft.com/office/drawing/2014/main" id="{6B665A8B-E5B4-4B7B-B745-42872695CD68}"/>
                </a:ext>
              </a:extLst>
            </p:cNvPr>
            <p:cNvCxnSpPr>
              <a:stCxn id="35" idx="3"/>
            </p:cNvCxnSpPr>
            <p:nvPr/>
          </p:nvCxnSpPr>
          <p:spPr>
            <a:xfrm>
              <a:off x="1776486" y="2343343"/>
              <a:ext cx="207395" cy="338168"/>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67" name="直接连接符 66">
              <a:extLst>
                <a:ext uri="{FF2B5EF4-FFF2-40B4-BE49-F238E27FC236}">
                  <a16:creationId xmlns:a16="http://schemas.microsoft.com/office/drawing/2014/main" id="{DFC0306C-BE89-4651-825C-FD4A2B600436}"/>
                </a:ext>
              </a:extLst>
            </p:cNvPr>
            <p:cNvCxnSpPr>
              <a:cxnSpLocks/>
              <a:stCxn id="40" idx="3"/>
            </p:cNvCxnSpPr>
            <p:nvPr/>
          </p:nvCxnSpPr>
          <p:spPr>
            <a:xfrm>
              <a:off x="2031633" y="1842907"/>
              <a:ext cx="679991" cy="184666"/>
            </a:xfrm>
            <a:prstGeom prst="line">
              <a:avLst/>
            </a:prstGeom>
            <a:ln w="28575"/>
          </p:spPr>
          <p:style>
            <a:lnRef idx="1">
              <a:schemeClr val="accent6"/>
            </a:lnRef>
            <a:fillRef idx="0">
              <a:schemeClr val="accent6"/>
            </a:fillRef>
            <a:effectRef idx="0">
              <a:schemeClr val="accent6"/>
            </a:effectRef>
            <a:fontRef idx="minor">
              <a:schemeClr val="tx1"/>
            </a:fontRef>
          </p:style>
        </p:cxnSp>
        <p:cxnSp>
          <p:nvCxnSpPr>
            <p:cNvPr id="70" name="直接连接符 69">
              <a:extLst>
                <a:ext uri="{FF2B5EF4-FFF2-40B4-BE49-F238E27FC236}">
                  <a16:creationId xmlns:a16="http://schemas.microsoft.com/office/drawing/2014/main" id="{67461A9F-9758-407D-9921-F8EFCD45BBAC}"/>
                </a:ext>
              </a:extLst>
            </p:cNvPr>
            <p:cNvCxnSpPr>
              <a:stCxn id="36" idx="2"/>
            </p:cNvCxnSpPr>
            <p:nvPr/>
          </p:nvCxnSpPr>
          <p:spPr>
            <a:xfrm>
              <a:off x="3431704" y="1421332"/>
              <a:ext cx="200787" cy="190134"/>
            </a:xfrm>
            <a:prstGeom prst="line">
              <a:avLst/>
            </a:prstGeom>
            <a:ln w="28575"/>
          </p:spPr>
          <p:style>
            <a:lnRef idx="1">
              <a:schemeClr val="accent6"/>
            </a:lnRef>
            <a:fillRef idx="0">
              <a:schemeClr val="accent6"/>
            </a:fillRef>
            <a:effectRef idx="0">
              <a:schemeClr val="accent6"/>
            </a:effectRef>
            <a:fontRef idx="minor">
              <a:schemeClr val="tx1"/>
            </a:fontRef>
          </p:style>
        </p:cxnSp>
      </p:grpSp>
      <p:sp>
        <p:nvSpPr>
          <p:cNvPr id="73" name="文本框 72">
            <a:extLst>
              <a:ext uri="{FF2B5EF4-FFF2-40B4-BE49-F238E27FC236}">
                <a16:creationId xmlns:a16="http://schemas.microsoft.com/office/drawing/2014/main" id="{B2A90EFD-138D-4947-961D-7A3DDEB49532}"/>
              </a:ext>
            </a:extLst>
          </p:cNvPr>
          <p:cNvSpPr txBox="1"/>
          <p:nvPr/>
        </p:nvSpPr>
        <p:spPr>
          <a:xfrm>
            <a:off x="7777030" y="5859137"/>
            <a:ext cx="3600400" cy="369332"/>
          </a:xfrm>
          <a:prstGeom prst="rect">
            <a:avLst/>
          </a:prstGeom>
          <a:noFill/>
        </p:spPr>
        <p:txBody>
          <a:bodyPr wrap="square" rtlCol="0">
            <a:spAutoFit/>
          </a:bodyPr>
          <a:lstStyle/>
          <a:p>
            <a:r>
              <a:rPr lang="zh-CN" altLang="en-US" i="1" dirty="0"/>
              <a:t>命名初步考虑，待讨论确定</a:t>
            </a:r>
            <a:endParaRPr lang="en-US" i="1" dirty="0"/>
          </a:p>
        </p:txBody>
      </p:sp>
    </p:spTree>
    <p:extLst>
      <p:ext uri="{BB962C8B-B14F-4D97-AF65-F5344CB8AC3E}">
        <p14:creationId xmlns:p14="http://schemas.microsoft.com/office/powerpoint/2010/main" val="37774703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6F4CF233-CE18-493E-910E-D29F6EA1C698}"/>
              </a:ext>
            </a:extLst>
          </p:cNvPr>
          <p:cNvSpPr>
            <a:spLocks noGrp="1"/>
          </p:cNvSpPr>
          <p:nvPr>
            <p:ph type="title"/>
          </p:nvPr>
        </p:nvSpPr>
        <p:spPr/>
        <p:txBody>
          <a:bodyPr>
            <a:normAutofit/>
          </a:bodyPr>
          <a:lstStyle/>
          <a:p>
            <a:r>
              <a:rPr lang="en-US" dirty="0"/>
              <a:t>MDI mechanics progress</a:t>
            </a:r>
          </a:p>
        </p:txBody>
      </p:sp>
      <p:sp>
        <p:nvSpPr>
          <p:cNvPr id="4" name="灯片编号占位符 3">
            <a:extLst>
              <a:ext uri="{FF2B5EF4-FFF2-40B4-BE49-F238E27FC236}">
                <a16:creationId xmlns:a16="http://schemas.microsoft.com/office/drawing/2014/main" id="{F6FD2D62-BF5C-446C-A7E4-57A2B8B3D961}"/>
              </a:ext>
            </a:extLst>
          </p:cNvPr>
          <p:cNvSpPr>
            <a:spLocks noGrp="1"/>
          </p:cNvSpPr>
          <p:nvPr>
            <p:ph type="sldNum" sz="quarter" idx="12"/>
          </p:nvPr>
        </p:nvSpPr>
        <p:spPr/>
        <p:txBody>
          <a:bodyPr/>
          <a:lstStyle/>
          <a:p>
            <a:fld id="{F15E9139-A00B-4B2A-98A6-095DC08F1345}" type="slidenum">
              <a:rPr lang="zh-CN" altLang="en-US" smtClean="0"/>
              <a:pPr/>
              <a:t>33</a:t>
            </a:fld>
            <a:endParaRPr lang="zh-CN" altLang="en-US"/>
          </a:p>
        </p:txBody>
      </p:sp>
      <p:graphicFrame>
        <p:nvGraphicFramePr>
          <p:cNvPr id="5" name="表格 4">
            <a:extLst>
              <a:ext uri="{FF2B5EF4-FFF2-40B4-BE49-F238E27FC236}">
                <a16:creationId xmlns:a16="http://schemas.microsoft.com/office/drawing/2014/main" id="{5B45944F-325D-45EE-AE78-2F63627AC866}"/>
              </a:ext>
            </a:extLst>
          </p:cNvPr>
          <p:cNvGraphicFramePr>
            <a:graphicFrameLocks noGrp="1"/>
          </p:cNvGraphicFramePr>
          <p:nvPr>
            <p:extLst>
              <p:ext uri="{D42A27DB-BD31-4B8C-83A1-F6EECF244321}">
                <p14:modId xmlns:p14="http://schemas.microsoft.com/office/powerpoint/2010/main" val="748913132"/>
              </p:ext>
            </p:extLst>
          </p:nvPr>
        </p:nvGraphicFramePr>
        <p:xfrm>
          <a:off x="911424" y="1196752"/>
          <a:ext cx="10873208" cy="2316480"/>
        </p:xfrm>
        <a:graphic>
          <a:graphicData uri="http://schemas.openxmlformats.org/drawingml/2006/table">
            <a:tbl>
              <a:tblPr firstRow="1" bandRow="1">
                <a:tableStyleId>{5C22544A-7EE6-4342-B048-85BDC9FD1C3A}</a:tableStyleId>
              </a:tblPr>
              <a:tblGrid>
                <a:gridCol w="1926570">
                  <a:extLst>
                    <a:ext uri="{9D8B030D-6E8A-4147-A177-3AD203B41FA5}">
                      <a16:colId xmlns:a16="http://schemas.microsoft.com/office/drawing/2014/main" val="4170821342"/>
                    </a:ext>
                  </a:extLst>
                </a:gridCol>
                <a:gridCol w="8946638">
                  <a:extLst>
                    <a:ext uri="{9D8B030D-6E8A-4147-A177-3AD203B41FA5}">
                      <a16:colId xmlns:a16="http://schemas.microsoft.com/office/drawing/2014/main" val="2698001758"/>
                    </a:ext>
                  </a:extLst>
                </a:gridCol>
              </a:tblGrid>
              <a:tr h="324823">
                <a:tc>
                  <a:txBody>
                    <a:bodyPr/>
                    <a:lstStyle/>
                    <a:p>
                      <a:r>
                        <a:rPr lang="en-US" sz="1600" dirty="0"/>
                        <a:t>Items </a:t>
                      </a:r>
                    </a:p>
                  </a:txBody>
                  <a:tcPr/>
                </a:tc>
                <a:tc>
                  <a:txBody>
                    <a:bodyPr/>
                    <a:lstStyle/>
                    <a:p>
                      <a:r>
                        <a:rPr lang="en-US" sz="1600" dirty="0"/>
                        <a:t>Requirements</a:t>
                      </a:r>
                    </a:p>
                  </a:txBody>
                  <a:tcPr/>
                </a:tc>
                <a:extLst>
                  <a:ext uri="{0D108BD9-81ED-4DB2-BD59-A6C34878D82A}">
                    <a16:rowId xmlns:a16="http://schemas.microsoft.com/office/drawing/2014/main" val="3277508933"/>
                  </a:ext>
                </a:extLst>
              </a:tr>
              <a:tr h="507258">
                <a:tc>
                  <a:txBody>
                    <a:bodyPr/>
                    <a:lstStyle/>
                    <a:p>
                      <a:r>
                        <a:rPr lang="en-US" sz="1600" dirty="0"/>
                        <a:t>MDI layout and integration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600" dirty="0"/>
                        <a:t>T</a:t>
                      </a:r>
                      <a:r>
                        <a:rPr lang="en-US" sz="1600" dirty="0"/>
                        <a:t>he layout should fulfill the physics and technical requirement with all the devices included.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A detailed installation and alignment schedule should be made.</a:t>
                      </a:r>
                    </a:p>
                  </a:txBody>
                  <a:tcPr/>
                </a:tc>
                <a:extLst>
                  <a:ext uri="{0D108BD9-81ED-4DB2-BD59-A6C34878D82A}">
                    <a16:rowId xmlns:a16="http://schemas.microsoft.com/office/drawing/2014/main" val="3377852700"/>
                  </a:ext>
                </a:extLst>
              </a:tr>
              <a:tr h="507258">
                <a:tc>
                  <a:txBody>
                    <a:bodyPr/>
                    <a:lstStyle/>
                    <a:p>
                      <a:r>
                        <a:rPr lang="en-US" altLang="zh-CN" sz="1600" dirty="0"/>
                        <a:t>SC quadrupole mechanics</a:t>
                      </a:r>
                      <a:endParaRPr lang="en-US" sz="1600" dirty="0"/>
                    </a:p>
                  </a:txBody>
                  <a:tcPr/>
                </a:tc>
                <a:tc>
                  <a:txBody>
                    <a:bodyPr/>
                    <a:lstStyle/>
                    <a:p>
                      <a:r>
                        <a:rPr lang="en-US" sz="1600" dirty="0"/>
                        <a:t>Position accuracy: </a:t>
                      </a:r>
                      <a:r>
                        <a:rPr lang="zh-CN" altLang="en-US" sz="1600" dirty="0"/>
                        <a:t>≤</a:t>
                      </a:r>
                      <a:r>
                        <a:rPr lang="en-US" altLang="zh-CN" sz="1600" dirty="0"/>
                        <a:t>100 </a:t>
                      </a:r>
                      <a:r>
                        <a:rPr lang="en-US" altLang="zh-CN" sz="1600" dirty="0" err="1"/>
                        <a:t>μm</a:t>
                      </a:r>
                      <a:r>
                        <a:rPr lang="en-US" altLang="zh-CN" sz="1600" dirty="0"/>
                        <a:t> (X/Y directions)</a:t>
                      </a:r>
                    </a:p>
                    <a:p>
                      <a:r>
                        <a:rPr lang="en-US" altLang="zh-CN" sz="1600" dirty="0"/>
                        <a:t>Vibration of SC quadrupoles: 1-100Hz RMS </a:t>
                      </a:r>
                      <a:r>
                        <a:rPr lang="zh-CN" altLang="en-US" sz="1600" dirty="0"/>
                        <a:t>≤</a:t>
                      </a:r>
                      <a:r>
                        <a:rPr lang="en-US" altLang="zh-CN" sz="1600" dirty="0"/>
                        <a:t>4nm</a:t>
                      </a:r>
                      <a:endParaRPr lang="en-US" sz="1600" dirty="0"/>
                    </a:p>
                  </a:txBody>
                  <a:tcPr/>
                </a:tc>
                <a:extLst>
                  <a:ext uri="{0D108BD9-81ED-4DB2-BD59-A6C34878D82A}">
                    <a16:rowId xmlns:a16="http://schemas.microsoft.com/office/drawing/2014/main" val="2333074190"/>
                  </a:ext>
                </a:extLst>
              </a:tr>
              <a:tr h="720840">
                <a:tc>
                  <a:txBody>
                    <a:bodyPr/>
                    <a:lstStyle/>
                    <a:p>
                      <a:r>
                        <a:rPr lang="en-US" sz="1600" dirty="0"/>
                        <a:t>RVC</a:t>
                      </a:r>
                    </a:p>
                  </a:txBody>
                  <a:tcPr/>
                </a:tc>
                <a:tc>
                  <a:txBody>
                    <a:bodyPr/>
                    <a:lstStyle/>
                    <a:p>
                      <a:r>
                        <a:rPr lang="en-US" sz="1600" dirty="0"/>
                        <a:t>A safe and reliable structure within the detective angle of </a:t>
                      </a:r>
                      <a:r>
                        <a:rPr lang="en-US" sz="1600" dirty="0" err="1"/>
                        <a:t>acos</a:t>
                      </a:r>
                      <a:r>
                        <a:rPr lang="en-US" sz="1600" dirty="0"/>
                        <a:t> 0.99. </a:t>
                      </a:r>
                    </a:p>
                    <a:p>
                      <a:r>
                        <a:rPr lang="en-US" sz="1600" dirty="0"/>
                        <a:t>RF shielded.</a:t>
                      </a:r>
                    </a:p>
                    <a:p>
                      <a:r>
                        <a:rPr lang="en-US" sz="1600" dirty="0"/>
                        <a:t>Leak rate: </a:t>
                      </a:r>
                      <a:r>
                        <a:rPr lang="zh-CN" altLang="en-US" sz="1600" dirty="0"/>
                        <a:t>≤</a:t>
                      </a:r>
                      <a:r>
                        <a:rPr lang="en-US" altLang="zh-CN" sz="1600" dirty="0"/>
                        <a:t>2.7</a:t>
                      </a:r>
                      <a:r>
                        <a:rPr lang="en-US" sz="1600" dirty="0">
                          <a:latin typeface="Times New Roman" panose="02020603050405020304" pitchFamily="18" charset="0"/>
                          <a:ea typeface="宋体" panose="02010600030101010101" pitchFamily="2" charset="-122"/>
                          <a:cs typeface="Times New Roman" panose="02020603050405020304" pitchFamily="18" charset="0"/>
                          <a:sym typeface="Symbol" panose="05050102010706020507" pitchFamily="18" charset="2"/>
                        </a:rPr>
                        <a:t> </a:t>
                      </a:r>
                      <a:r>
                        <a:rPr lang="en-US" altLang="zh-CN" sz="1600" dirty="0"/>
                        <a:t>10</a:t>
                      </a:r>
                      <a:r>
                        <a:rPr lang="en-US" altLang="zh-CN" sz="1600" baseline="30000" dirty="0"/>
                        <a:t>–11</a:t>
                      </a:r>
                      <a:r>
                        <a:rPr lang="en-US" altLang="zh-CN" sz="1600" dirty="0"/>
                        <a:t> Pa·m</a:t>
                      </a:r>
                      <a:r>
                        <a:rPr lang="en-US" altLang="zh-CN" sz="1600" baseline="30000" dirty="0"/>
                        <a:t>3</a:t>
                      </a:r>
                      <a:r>
                        <a:rPr lang="en-US" altLang="zh-CN" sz="1600" dirty="0"/>
                        <a:t>/s</a:t>
                      </a:r>
                      <a:endParaRPr lang="en-US" sz="1600" dirty="0"/>
                    </a:p>
                  </a:txBody>
                  <a:tcPr/>
                </a:tc>
                <a:extLst>
                  <a:ext uri="{0D108BD9-81ED-4DB2-BD59-A6C34878D82A}">
                    <a16:rowId xmlns:a16="http://schemas.microsoft.com/office/drawing/2014/main" val="2128712803"/>
                  </a:ext>
                </a:extLst>
              </a:tr>
            </a:tbl>
          </a:graphicData>
        </a:graphic>
      </p:graphicFrame>
      <p:graphicFrame>
        <p:nvGraphicFramePr>
          <p:cNvPr id="6" name="表格 5">
            <a:extLst>
              <a:ext uri="{FF2B5EF4-FFF2-40B4-BE49-F238E27FC236}">
                <a16:creationId xmlns:a16="http://schemas.microsoft.com/office/drawing/2014/main" id="{359E143C-667D-4AA5-BA60-0FCF588936ED}"/>
              </a:ext>
            </a:extLst>
          </p:cNvPr>
          <p:cNvGraphicFramePr>
            <a:graphicFrameLocks noGrp="1"/>
          </p:cNvGraphicFramePr>
          <p:nvPr>
            <p:extLst>
              <p:ext uri="{D42A27DB-BD31-4B8C-83A1-F6EECF244321}">
                <p14:modId xmlns:p14="http://schemas.microsoft.com/office/powerpoint/2010/main" val="838331869"/>
              </p:ext>
            </p:extLst>
          </p:nvPr>
        </p:nvGraphicFramePr>
        <p:xfrm>
          <a:off x="479376" y="3645024"/>
          <a:ext cx="11460892" cy="3126035"/>
        </p:xfrm>
        <a:graphic>
          <a:graphicData uri="http://schemas.openxmlformats.org/drawingml/2006/table">
            <a:tbl>
              <a:tblPr firstRow="1" bandRow="1">
                <a:tableStyleId>{5C22544A-7EE6-4342-B048-85BDC9FD1C3A}</a:tableStyleId>
              </a:tblPr>
              <a:tblGrid>
                <a:gridCol w="1700649">
                  <a:extLst>
                    <a:ext uri="{9D8B030D-6E8A-4147-A177-3AD203B41FA5}">
                      <a16:colId xmlns:a16="http://schemas.microsoft.com/office/drawing/2014/main" val="412682262"/>
                    </a:ext>
                  </a:extLst>
                </a:gridCol>
                <a:gridCol w="2144296">
                  <a:extLst>
                    <a:ext uri="{9D8B030D-6E8A-4147-A177-3AD203B41FA5}">
                      <a16:colId xmlns:a16="http://schemas.microsoft.com/office/drawing/2014/main" val="4067324086"/>
                    </a:ext>
                  </a:extLst>
                </a:gridCol>
                <a:gridCol w="2647397">
                  <a:extLst>
                    <a:ext uri="{9D8B030D-6E8A-4147-A177-3AD203B41FA5}">
                      <a16:colId xmlns:a16="http://schemas.microsoft.com/office/drawing/2014/main" val="141741000"/>
                    </a:ext>
                  </a:extLst>
                </a:gridCol>
                <a:gridCol w="3415786">
                  <a:extLst>
                    <a:ext uri="{9D8B030D-6E8A-4147-A177-3AD203B41FA5}">
                      <a16:colId xmlns:a16="http://schemas.microsoft.com/office/drawing/2014/main" val="2214057527"/>
                    </a:ext>
                  </a:extLst>
                </a:gridCol>
                <a:gridCol w="1552764">
                  <a:extLst>
                    <a:ext uri="{9D8B030D-6E8A-4147-A177-3AD203B41FA5}">
                      <a16:colId xmlns:a16="http://schemas.microsoft.com/office/drawing/2014/main" val="4268842754"/>
                    </a:ext>
                  </a:extLst>
                </a:gridCol>
              </a:tblGrid>
              <a:tr h="413315">
                <a:tc>
                  <a:txBody>
                    <a:bodyPr/>
                    <a:lstStyle/>
                    <a:p>
                      <a:r>
                        <a:rPr lang="en-US" dirty="0"/>
                        <a:t>Items</a:t>
                      </a:r>
                    </a:p>
                  </a:txBody>
                  <a:tcPr/>
                </a:tc>
                <a:tc>
                  <a:txBody>
                    <a:bodyPr/>
                    <a:lstStyle/>
                    <a:p>
                      <a:r>
                        <a:rPr lang="en-US" dirty="0"/>
                        <a:t>2024</a:t>
                      </a:r>
                    </a:p>
                  </a:txBody>
                  <a:tcPr/>
                </a:tc>
                <a:tc>
                  <a:txBody>
                    <a:bodyPr/>
                    <a:lstStyle/>
                    <a:p>
                      <a:r>
                        <a:rPr lang="en-US" dirty="0"/>
                        <a:t>2025</a:t>
                      </a:r>
                    </a:p>
                  </a:txBody>
                  <a:tcPr/>
                </a:tc>
                <a:tc>
                  <a:txBody>
                    <a:bodyPr/>
                    <a:lstStyle/>
                    <a:p>
                      <a:r>
                        <a:rPr lang="en-US" dirty="0"/>
                        <a:t>2026</a:t>
                      </a:r>
                    </a:p>
                  </a:txBody>
                  <a:tcPr/>
                </a:tc>
                <a:tc>
                  <a:txBody>
                    <a:bodyPr/>
                    <a:lstStyle/>
                    <a:p>
                      <a:r>
                        <a:rPr lang="en-US" dirty="0"/>
                        <a:t>2027</a:t>
                      </a:r>
                    </a:p>
                  </a:txBody>
                  <a:tcPr/>
                </a:tc>
                <a:extLst>
                  <a:ext uri="{0D108BD9-81ED-4DB2-BD59-A6C34878D82A}">
                    <a16:rowId xmlns:a16="http://schemas.microsoft.com/office/drawing/2014/main" val="1355797346"/>
                  </a:ext>
                </a:extLst>
              </a:tr>
              <a:tr h="732081">
                <a:tc>
                  <a:txBody>
                    <a:bodyPr/>
                    <a:lstStyle/>
                    <a:p>
                      <a:r>
                        <a:rPr lang="en-US" dirty="0"/>
                        <a:t>MDI layout</a:t>
                      </a:r>
                    </a:p>
                  </a:txBody>
                  <a:tcPr/>
                </a:tc>
                <a:tc gridSpan="2">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dirty="0"/>
                        <a:t>More detailed layout, identify the MDI interface dimensions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dirty="0"/>
                        <a:t>The locations for additional BPMs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dirty="0">
                          <a:solidFill>
                            <a:srgbClr val="FF0000"/>
                          </a:solidFill>
                        </a:rPr>
                        <a:t>(almost done, a coherent assembly version)</a:t>
                      </a:r>
                    </a:p>
                  </a:txBody>
                  <a:tcPr/>
                </a:tc>
                <a:tc hMerge="1">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lang="en-US" sz="160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a:t>Continuously updating according to the physical and technical design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altLang="zh-CN" sz="1600"/>
                        <a:t>Detailed i</a:t>
                      </a:r>
                      <a:r>
                        <a:rPr lang="en-US" sz="1600"/>
                        <a:t>nstallation and alignment schedule</a:t>
                      </a:r>
                      <a:endParaRPr lang="en-US" dirty="0"/>
                    </a:p>
                  </a:txBody>
                  <a:tcPr/>
                </a:tc>
                <a:tc rowSpan="3">
                  <a:txBody>
                    <a:bodyPr/>
                    <a:lstStyle/>
                    <a:p>
                      <a:pPr marL="285750" lvl="0" indent="-285750">
                        <a:buFont typeface="Wingdings" panose="05000000000000000000" pitchFamily="2" charset="2"/>
                        <a:buChar char="Ø"/>
                      </a:pPr>
                      <a:r>
                        <a:rPr lang="en-US" sz="1600" kern="1200" dirty="0">
                          <a:solidFill>
                            <a:schemeClr val="dk1"/>
                          </a:solidFill>
                          <a:effectLst/>
                          <a:latin typeface="+mn-lt"/>
                          <a:ea typeface="+mn-ea"/>
                          <a:cs typeface="+mn-cs"/>
                        </a:rPr>
                        <a:t>Wrap up the unfinished work.</a:t>
                      </a:r>
                    </a:p>
                    <a:p>
                      <a:pPr marL="285750" lvl="0" indent="-285750">
                        <a:buFont typeface="Wingdings" panose="05000000000000000000" pitchFamily="2" charset="2"/>
                        <a:buChar char="Ø"/>
                      </a:pPr>
                      <a:r>
                        <a:rPr lang="en-US" sz="1600" kern="1200" dirty="0">
                          <a:solidFill>
                            <a:schemeClr val="dk1"/>
                          </a:solidFill>
                          <a:effectLst/>
                          <a:latin typeface="+mn-lt"/>
                          <a:ea typeface="+mn-ea"/>
                          <a:cs typeface="+mn-cs"/>
                        </a:rPr>
                        <a:t>Prepare the EDR report.</a:t>
                      </a:r>
                    </a:p>
                    <a:p>
                      <a:pPr marL="285750" indent="-285750">
                        <a:buFont typeface="Wingdings" panose="05000000000000000000" pitchFamily="2" charset="2"/>
                        <a:buChar char="Ø"/>
                      </a:pPr>
                      <a:endParaRPr lang="en-US" sz="1600" dirty="0"/>
                    </a:p>
                  </a:txBody>
                  <a:tcPr/>
                </a:tc>
                <a:extLst>
                  <a:ext uri="{0D108BD9-81ED-4DB2-BD59-A6C34878D82A}">
                    <a16:rowId xmlns:a16="http://schemas.microsoft.com/office/drawing/2014/main" val="822648925"/>
                  </a:ext>
                </a:extLst>
              </a:tr>
              <a:tr h="576064">
                <a:tc>
                  <a:txBody>
                    <a:bodyPr/>
                    <a:lstStyle/>
                    <a:p>
                      <a:r>
                        <a:rPr lang="en-US" dirty="0"/>
                        <a:t>Cryostat support design</a:t>
                      </a:r>
                    </a:p>
                  </a:txBody>
                  <a:tcPr/>
                </a:tc>
                <a:tc gridSpan="2">
                  <a:txBody>
                    <a:bodyPr/>
                    <a:lstStyle/>
                    <a:p>
                      <a:pPr marL="285750" indent="-285750">
                        <a:buFont typeface="Wingdings" panose="05000000000000000000" pitchFamily="2" charset="2"/>
                        <a:buChar char="Ø"/>
                      </a:pPr>
                      <a:r>
                        <a:rPr lang="en-US" sz="1600" dirty="0"/>
                        <a:t>More detailed support structure and FEA</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dirty="0"/>
                        <a:t>Design of auxiliary support </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dirty="0">
                          <a:solidFill>
                            <a:srgbClr val="FF0000"/>
                          </a:solidFill>
                        </a:rPr>
                        <a:t>(</a:t>
                      </a:r>
                      <a:r>
                        <a:rPr lang="en-US" altLang="zh-CN" sz="1600" dirty="0">
                          <a:solidFill>
                            <a:srgbClr val="FF0000"/>
                          </a:solidFill>
                        </a:rPr>
                        <a:t>the </a:t>
                      </a:r>
                      <a:r>
                        <a:rPr lang="en-US" sz="1600" dirty="0">
                          <a:solidFill>
                            <a:srgbClr val="FF0000"/>
                          </a:solidFill>
                        </a:rPr>
                        <a:t>analyses are converging)</a:t>
                      </a:r>
                    </a:p>
                  </a:txBody>
                  <a:tcPr/>
                </a:tc>
                <a:tc hMerge="1">
                  <a:txBody>
                    <a:bodyPr/>
                    <a:lstStyle/>
                    <a:p>
                      <a:pPr marL="285750" indent="-285750">
                        <a:buFont typeface="Wingdings" panose="05000000000000000000" pitchFamily="2" charset="2"/>
                        <a:buChar char="Ø"/>
                      </a:pPr>
                      <a:endParaRPr lang="en-US" sz="1600" dirty="0"/>
                    </a:p>
                  </a:txBody>
                  <a:tcPr/>
                </a:tc>
                <a:tc>
                  <a:txBody>
                    <a:bodyPr/>
                    <a:lstStyle/>
                    <a:p>
                      <a:r>
                        <a:rPr lang="en-US" sz="1600" dirty="0"/>
                        <a:t>Vibration decreasing methods, </a:t>
                      </a:r>
                      <a:r>
                        <a:rPr lang="en-US" sz="1600" dirty="0" err="1"/>
                        <a:t>eg.</a:t>
                      </a:r>
                      <a:r>
                        <a:rPr lang="en-US" sz="1600" dirty="0"/>
                        <a:t> damping material</a:t>
                      </a:r>
                      <a:endParaRPr lang="en-US" dirty="0"/>
                    </a:p>
                  </a:txBody>
                  <a:tcPr/>
                </a:tc>
                <a:tc vMerge="1">
                  <a:txBody>
                    <a:bodyPr/>
                    <a:lstStyle/>
                    <a:p>
                      <a:endParaRPr lang="en-US" dirty="0"/>
                    </a:p>
                  </a:txBody>
                  <a:tcPr/>
                </a:tc>
                <a:extLst>
                  <a:ext uri="{0D108BD9-81ED-4DB2-BD59-A6C34878D82A}">
                    <a16:rowId xmlns:a16="http://schemas.microsoft.com/office/drawing/2014/main" val="2201243915"/>
                  </a:ext>
                </a:extLst>
              </a:tr>
              <a:tr h="584056">
                <a:tc>
                  <a:txBody>
                    <a:bodyPr/>
                    <a:lstStyle/>
                    <a:p>
                      <a:r>
                        <a:rPr lang="en-US" dirty="0"/>
                        <a:t>RVC design</a:t>
                      </a:r>
                    </a:p>
                  </a:txBody>
                  <a:tcPr/>
                </a:tc>
                <a:tc gridSpan="2">
                  <a:txBody>
                    <a:bodyPr/>
                    <a:lstStyle/>
                    <a:p>
                      <a:pPr marL="285750" indent="-285750">
                        <a:buFont typeface="Wingdings" panose="05000000000000000000" pitchFamily="2" charset="2"/>
                        <a:buChar char="Ø"/>
                      </a:pPr>
                      <a:r>
                        <a:rPr lang="en-US" sz="1600" dirty="0"/>
                        <a:t>Mechanical design</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600" dirty="0"/>
                        <a:t>Prototype development and leak rate experiment</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1600" dirty="0">
                          <a:solidFill>
                            <a:srgbClr val="FF0000"/>
                          </a:solidFill>
                        </a:rPr>
                        <a:t>(quotation finished, preparing engineering drawings)</a:t>
                      </a:r>
                    </a:p>
                  </a:txBody>
                  <a:tcPr/>
                </a:tc>
                <a:tc hMerge="1">
                  <a:txBody>
                    <a:bodyPr/>
                    <a:lstStyle/>
                    <a:p>
                      <a:pPr marL="285750" indent="-285750">
                        <a:buFont typeface="Wingdings" panose="05000000000000000000" pitchFamily="2" charset="2"/>
                        <a:buChar char="Ø"/>
                      </a:pPr>
                      <a:endParaRPr lang="en-US" sz="1600" dirty="0"/>
                    </a:p>
                  </a:txBody>
                  <a:tcPr/>
                </a:tc>
                <a:tc>
                  <a:txBody>
                    <a:bodyPr/>
                    <a:lstStyle/>
                    <a:p>
                      <a:pPr marL="285750" indent="-285750">
                        <a:buFont typeface="Wingdings" panose="05000000000000000000" pitchFamily="2" charset="2"/>
                        <a:buChar char="Ø"/>
                      </a:pPr>
                      <a:r>
                        <a:rPr lang="en-US" sz="1600" dirty="0"/>
                        <a:t>Structure optimization</a:t>
                      </a:r>
                    </a:p>
                    <a:p>
                      <a:pPr marL="285750" indent="-285750">
                        <a:buFont typeface="Wingdings" panose="05000000000000000000" pitchFamily="2" charset="2"/>
                        <a:buChar char="Ø"/>
                      </a:pPr>
                      <a:r>
                        <a:rPr lang="en-US" sz="1600" dirty="0"/>
                        <a:t>Finish the leak rate experiment</a:t>
                      </a:r>
                    </a:p>
                  </a:txBody>
                  <a:tcPr/>
                </a:tc>
                <a:tc vMerge="1">
                  <a:txBody>
                    <a:bodyPr/>
                    <a:lstStyle/>
                    <a:p>
                      <a:endParaRPr lang="en-US" dirty="0"/>
                    </a:p>
                  </a:txBody>
                  <a:tcPr/>
                </a:tc>
                <a:extLst>
                  <a:ext uri="{0D108BD9-81ED-4DB2-BD59-A6C34878D82A}">
                    <a16:rowId xmlns:a16="http://schemas.microsoft.com/office/drawing/2014/main" val="938670597"/>
                  </a:ext>
                </a:extLst>
              </a:tr>
            </a:tbl>
          </a:graphicData>
        </a:graphic>
      </p:graphicFrame>
    </p:spTree>
    <p:extLst>
      <p:ext uri="{BB962C8B-B14F-4D97-AF65-F5344CB8AC3E}">
        <p14:creationId xmlns:p14="http://schemas.microsoft.com/office/powerpoint/2010/main" val="15766714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a:extLst>
              <a:ext uri="{FF2B5EF4-FFF2-40B4-BE49-F238E27FC236}">
                <a16:creationId xmlns:a16="http://schemas.microsoft.com/office/drawing/2014/main" id="{C461C356-62C0-41A0-8ED7-11952C009E65}"/>
              </a:ext>
            </a:extLst>
          </p:cNvPr>
          <p:cNvPicPr>
            <a:picLocks noChangeAspect="1"/>
          </p:cNvPicPr>
          <p:nvPr/>
        </p:nvPicPr>
        <p:blipFill>
          <a:blip r:embed="rId2"/>
          <a:stretch>
            <a:fillRect/>
          </a:stretch>
        </p:blipFill>
        <p:spPr>
          <a:xfrm>
            <a:off x="3935759" y="2911396"/>
            <a:ext cx="7958989" cy="3803751"/>
          </a:xfrm>
          <a:prstGeom prst="rect">
            <a:avLst/>
          </a:prstGeom>
        </p:spPr>
      </p:pic>
      <p:sp>
        <p:nvSpPr>
          <p:cNvPr id="3" name="标题 2">
            <a:extLst>
              <a:ext uri="{FF2B5EF4-FFF2-40B4-BE49-F238E27FC236}">
                <a16:creationId xmlns:a16="http://schemas.microsoft.com/office/drawing/2014/main" id="{D5EE8E12-92A7-43F0-8082-2BF529ED0D67}"/>
              </a:ext>
            </a:extLst>
          </p:cNvPr>
          <p:cNvSpPr>
            <a:spLocks noGrp="1"/>
          </p:cNvSpPr>
          <p:nvPr>
            <p:ph type="title"/>
          </p:nvPr>
        </p:nvSpPr>
        <p:spPr/>
        <p:txBody>
          <a:bodyPr/>
          <a:lstStyle/>
          <a:p>
            <a:r>
              <a:rPr lang="en-US" dirty="0"/>
              <a:t>MDI mechanics progress</a:t>
            </a:r>
          </a:p>
        </p:txBody>
      </p:sp>
      <p:sp>
        <p:nvSpPr>
          <p:cNvPr id="4" name="灯片编号占位符 3">
            <a:extLst>
              <a:ext uri="{FF2B5EF4-FFF2-40B4-BE49-F238E27FC236}">
                <a16:creationId xmlns:a16="http://schemas.microsoft.com/office/drawing/2014/main" id="{47839AB7-BD0E-426B-AD47-4AC109304276}"/>
              </a:ext>
            </a:extLst>
          </p:cNvPr>
          <p:cNvSpPr>
            <a:spLocks noGrp="1"/>
          </p:cNvSpPr>
          <p:nvPr>
            <p:ph type="sldNum" sz="quarter" idx="12"/>
          </p:nvPr>
        </p:nvSpPr>
        <p:spPr/>
        <p:txBody>
          <a:bodyPr/>
          <a:lstStyle/>
          <a:p>
            <a:fld id="{F15E9139-A00B-4B2A-98A6-095DC08F1345}" type="slidenum">
              <a:rPr lang="zh-CN" altLang="en-US" smtClean="0"/>
              <a:pPr/>
              <a:t>34</a:t>
            </a:fld>
            <a:endParaRPr lang="zh-CN" altLang="en-US"/>
          </a:p>
        </p:txBody>
      </p:sp>
      <p:sp>
        <p:nvSpPr>
          <p:cNvPr id="11" name="内容占位符 1">
            <a:extLst>
              <a:ext uri="{FF2B5EF4-FFF2-40B4-BE49-F238E27FC236}">
                <a16:creationId xmlns:a16="http://schemas.microsoft.com/office/drawing/2014/main" id="{9C513838-35B1-4CD4-A254-5502DF12234B}"/>
              </a:ext>
            </a:extLst>
          </p:cNvPr>
          <p:cNvSpPr>
            <a:spLocks noGrp="1"/>
          </p:cNvSpPr>
          <p:nvPr>
            <p:ph idx="1"/>
          </p:nvPr>
        </p:nvSpPr>
        <p:spPr>
          <a:xfrm>
            <a:off x="609600" y="1285862"/>
            <a:ext cx="4406280" cy="5023458"/>
          </a:xfrm>
        </p:spPr>
        <p:txBody>
          <a:bodyPr>
            <a:normAutofit/>
          </a:bodyPr>
          <a:lstStyle/>
          <a:p>
            <a:r>
              <a:rPr lang="en-US" altLang="zh-CN" sz="2400" dirty="0"/>
              <a:t>MDI</a:t>
            </a:r>
            <a:r>
              <a:rPr lang="zh-CN" altLang="en-US" sz="2400" dirty="0"/>
              <a:t> </a:t>
            </a:r>
            <a:r>
              <a:rPr lang="en-US" altLang="zh-CN" sz="2400" dirty="0"/>
              <a:t>layout</a:t>
            </a:r>
          </a:p>
          <a:p>
            <a:pPr lvl="1"/>
            <a:r>
              <a:rPr lang="en-US" altLang="zh-CN" sz="1800" dirty="0"/>
              <a:t>Detective</a:t>
            </a:r>
            <a:r>
              <a:rPr lang="zh-CN" altLang="en-US" sz="1800" dirty="0"/>
              <a:t> </a:t>
            </a:r>
            <a:r>
              <a:rPr lang="en-US" altLang="zh-CN" sz="1800" dirty="0"/>
              <a:t>angle: acos0.99</a:t>
            </a:r>
          </a:p>
          <a:p>
            <a:pPr lvl="1"/>
            <a:r>
              <a:rPr lang="en-US" altLang="zh-CN" sz="1800" dirty="0"/>
              <a:t>IP chamber</a:t>
            </a:r>
            <a:r>
              <a:rPr lang="zh-CN" altLang="en-US" sz="1800" dirty="0"/>
              <a:t>：</a:t>
            </a:r>
            <a:r>
              <a:rPr lang="en-US" altLang="zh-CN" sz="1800" dirty="0"/>
              <a:t>±700mm</a:t>
            </a:r>
          </a:p>
          <a:p>
            <a:pPr lvl="1"/>
            <a:r>
              <a:rPr lang="en-US" altLang="zh-CN" sz="1800" dirty="0"/>
              <a:t>Yoke</a:t>
            </a:r>
            <a:r>
              <a:rPr lang="zh-CN" altLang="en-US" sz="1800" dirty="0"/>
              <a:t> </a:t>
            </a:r>
            <a:r>
              <a:rPr lang="en-US" altLang="zh-CN" sz="1800" dirty="0"/>
              <a:t>length</a:t>
            </a:r>
            <a:r>
              <a:rPr lang="zh-CN" altLang="en-US" sz="1800" dirty="0"/>
              <a:t>：</a:t>
            </a:r>
            <a:r>
              <a:rPr lang="en-US" altLang="zh-CN" sz="1800" dirty="0">
                <a:sym typeface="Wingdings" panose="05000000000000000000" pitchFamily="2" charset="2"/>
              </a:rPr>
              <a:t>11950mm</a:t>
            </a:r>
          </a:p>
          <a:p>
            <a:r>
              <a:rPr lang="en-US" altLang="zh-CN" sz="2000" dirty="0"/>
              <a:t>Distance to detective angle</a:t>
            </a:r>
          </a:p>
          <a:p>
            <a:pPr lvl="1"/>
            <a:r>
              <a:rPr lang="en-US" altLang="zh-CN" sz="1800" dirty="0"/>
              <a:t>IP chamber flange: 5.3mm   </a:t>
            </a:r>
          </a:p>
          <a:p>
            <a:pPr lvl="1"/>
            <a:r>
              <a:rPr lang="en-US" altLang="zh-CN" sz="1800" dirty="0"/>
              <a:t>RVC: 14.9mm</a:t>
            </a:r>
            <a:endParaRPr lang="en-US" altLang="zh-CN" sz="1800" dirty="0">
              <a:sym typeface="Wingdings" panose="05000000000000000000" pitchFamily="2" charset="2"/>
            </a:endParaRPr>
          </a:p>
          <a:p>
            <a:pPr lvl="1"/>
            <a:endParaRPr lang="en-US" altLang="zh-CN" sz="1800" dirty="0"/>
          </a:p>
        </p:txBody>
      </p:sp>
      <p:pic>
        <p:nvPicPr>
          <p:cNvPr id="6" name="图片 5">
            <a:extLst>
              <a:ext uri="{FF2B5EF4-FFF2-40B4-BE49-F238E27FC236}">
                <a16:creationId xmlns:a16="http://schemas.microsoft.com/office/drawing/2014/main" id="{167E355A-9B7A-4992-BE5A-E4E9CE5C9F5F}"/>
              </a:ext>
            </a:extLst>
          </p:cNvPr>
          <p:cNvPicPr>
            <a:picLocks noChangeAspect="1"/>
          </p:cNvPicPr>
          <p:nvPr/>
        </p:nvPicPr>
        <p:blipFill>
          <a:blip r:embed="rId3"/>
          <a:stretch>
            <a:fillRect/>
          </a:stretch>
        </p:blipFill>
        <p:spPr>
          <a:xfrm>
            <a:off x="6744072" y="505587"/>
            <a:ext cx="4320000" cy="2440284"/>
          </a:xfrm>
          <a:prstGeom prst="rect">
            <a:avLst/>
          </a:prstGeom>
        </p:spPr>
      </p:pic>
      <p:sp>
        <p:nvSpPr>
          <p:cNvPr id="23" name="内容占位符 1">
            <a:extLst>
              <a:ext uri="{FF2B5EF4-FFF2-40B4-BE49-F238E27FC236}">
                <a16:creationId xmlns:a16="http://schemas.microsoft.com/office/drawing/2014/main" id="{DC631774-9041-4AEF-B8B8-FE1D861525C6}"/>
              </a:ext>
            </a:extLst>
          </p:cNvPr>
          <p:cNvSpPr txBox="1">
            <a:spLocks/>
          </p:cNvSpPr>
          <p:nvPr/>
        </p:nvSpPr>
        <p:spPr>
          <a:xfrm>
            <a:off x="335338" y="5706611"/>
            <a:ext cx="11144782" cy="1008537"/>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zh-CN" altLang="en-US" sz="1800" dirty="0"/>
          </a:p>
        </p:txBody>
      </p:sp>
    </p:spTree>
    <p:extLst>
      <p:ext uri="{BB962C8B-B14F-4D97-AF65-F5344CB8AC3E}">
        <p14:creationId xmlns:p14="http://schemas.microsoft.com/office/powerpoint/2010/main" val="9614668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C2AA58A7-D00F-4579-94A6-34F1ED690AF6}"/>
              </a:ext>
            </a:extLst>
          </p:cNvPr>
          <p:cNvSpPr>
            <a:spLocks noGrp="1"/>
          </p:cNvSpPr>
          <p:nvPr>
            <p:ph idx="1"/>
          </p:nvPr>
        </p:nvSpPr>
        <p:spPr/>
        <p:txBody>
          <a:bodyPr/>
          <a:lstStyle/>
          <a:p>
            <a:r>
              <a:rPr lang="en-US" dirty="0"/>
              <a:t>Mechanical interface between accelerator and detector</a:t>
            </a:r>
          </a:p>
        </p:txBody>
      </p:sp>
      <p:sp>
        <p:nvSpPr>
          <p:cNvPr id="3" name="标题 2">
            <a:extLst>
              <a:ext uri="{FF2B5EF4-FFF2-40B4-BE49-F238E27FC236}">
                <a16:creationId xmlns:a16="http://schemas.microsoft.com/office/drawing/2014/main" id="{91D6CA1F-6721-4318-BC01-D6F516EAFDF3}"/>
              </a:ext>
            </a:extLst>
          </p:cNvPr>
          <p:cNvSpPr>
            <a:spLocks noGrp="1"/>
          </p:cNvSpPr>
          <p:nvPr>
            <p:ph type="title"/>
          </p:nvPr>
        </p:nvSpPr>
        <p:spPr/>
        <p:txBody>
          <a:bodyPr/>
          <a:lstStyle/>
          <a:p>
            <a:r>
              <a:rPr lang="en-US" dirty="0"/>
              <a:t>MDI mechanics progress</a:t>
            </a:r>
          </a:p>
        </p:txBody>
      </p:sp>
      <p:sp>
        <p:nvSpPr>
          <p:cNvPr id="4" name="灯片编号占位符 3">
            <a:extLst>
              <a:ext uri="{FF2B5EF4-FFF2-40B4-BE49-F238E27FC236}">
                <a16:creationId xmlns:a16="http://schemas.microsoft.com/office/drawing/2014/main" id="{7A0B4119-FC46-4252-8025-2DD989FB47E9}"/>
              </a:ext>
            </a:extLst>
          </p:cNvPr>
          <p:cNvSpPr>
            <a:spLocks noGrp="1"/>
          </p:cNvSpPr>
          <p:nvPr>
            <p:ph type="sldNum" sz="quarter" idx="12"/>
          </p:nvPr>
        </p:nvSpPr>
        <p:spPr/>
        <p:txBody>
          <a:bodyPr/>
          <a:lstStyle/>
          <a:p>
            <a:fld id="{F15E9139-A00B-4B2A-98A6-095DC08F1345}" type="slidenum">
              <a:rPr lang="zh-CN" altLang="en-US" smtClean="0"/>
              <a:pPr/>
              <a:t>35</a:t>
            </a:fld>
            <a:endParaRPr lang="zh-CN" altLang="en-US"/>
          </a:p>
        </p:txBody>
      </p:sp>
      <p:grpSp>
        <p:nvGrpSpPr>
          <p:cNvPr id="21" name="组合 20">
            <a:extLst>
              <a:ext uri="{FF2B5EF4-FFF2-40B4-BE49-F238E27FC236}">
                <a16:creationId xmlns:a16="http://schemas.microsoft.com/office/drawing/2014/main" id="{F34C6A7B-FD74-4E39-A2F1-45D2B439BEE6}"/>
              </a:ext>
            </a:extLst>
          </p:cNvPr>
          <p:cNvGrpSpPr/>
          <p:nvPr/>
        </p:nvGrpSpPr>
        <p:grpSpPr>
          <a:xfrm>
            <a:off x="542648" y="2441519"/>
            <a:ext cx="4560380" cy="3914832"/>
            <a:chOff x="542648" y="2441519"/>
            <a:chExt cx="4560380" cy="3914832"/>
          </a:xfrm>
        </p:grpSpPr>
        <p:pic>
          <p:nvPicPr>
            <p:cNvPr id="7" name="图片 6">
              <a:extLst>
                <a:ext uri="{FF2B5EF4-FFF2-40B4-BE49-F238E27FC236}">
                  <a16:creationId xmlns:a16="http://schemas.microsoft.com/office/drawing/2014/main" id="{96E17D58-7B16-4F1E-8577-D9EC02D19FF8}"/>
                </a:ext>
              </a:extLst>
            </p:cNvPr>
            <p:cNvPicPr>
              <a:picLocks noChangeAspect="1"/>
            </p:cNvPicPr>
            <p:nvPr/>
          </p:nvPicPr>
          <p:blipFill>
            <a:blip r:embed="rId2"/>
            <a:stretch>
              <a:fillRect/>
            </a:stretch>
          </p:blipFill>
          <p:spPr>
            <a:xfrm>
              <a:off x="616174" y="2971054"/>
              <a:ext cx="4320000" cy="3023516"/>
            </a:xfrm>
            <a:prstGeom prst="rect">
              <a:avLst/>
            </a:prstGeom>
          </p:spPr>
        </p:pic>
        <p:sp>
          <p:nvSpPr>
            <p:cNvPr id="6" name="文本框 5">
              <a:extLst>
                <a:ext uri="{FF2B5EF4-FFF2-40B4-BE49-F238E27FC236}">
                  <a16:creationId xmlns:a16="http://schemas.microsoft.com/office/drawing/2014/main" id="{E6D94BD0-C77A-4249-8AC4-858A17E10A0F}"/>
                </a:ext>
              </a:extLst>
            </p:cNvPr>
            <p:cNvSpPr txBox="1"/>
            <p:nvPr/>
          </p:nvSpPr>
          <p:spPr>
            <a:xfrm>
              <a:off x="542648" y="2441519"/>
              <a:ext cx="1952951"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Central beampipe</a:t>
              </a:r>
            </a:p>
          </p:txBody>
        </p:sp>
        <p:cxnSp>
          <p:nvCxnSpPr>
            <p:cNvPr id="8" name="直接连接符 7">
              <a:extLst>
                <a:ext uri="{FF2B5EF4-FFF2-40B4-BE49-F238E27FC236}">
                  <a16:creationId xmlns:a16="http://schemas.microsoft.com/office/drawing/2014/main" id="{A301E22E-7497-4769-8B13-F56F34596CFF}"/>
                </a:ext>
              </a:extLst>
            </p:cNvPr>
            <p:cNvCxnSpPr>
              <a:cxnSpLocks/>
            </p:cNvCxnSpPr>
            <p:nvPr/>
          </p:nvCxnSpPr>
          <p:spPr>
            <a:xfrm flipH="1">
              <a:off x="1055440" y="2873567"/>
              <a:ext cx="135281" cy="1707561"/>
            </a:xfrm>
            <a:prstGeom prst="line">
              <a:avLst/>
            </a:prstGeom>
          </p:spPr>
          <p:style>
            <a:lnRef idx="1">
              <a:schemeClr val="dk1"/>
            </a:lnRef>
            <a:fillRef idx="0">
              <a:schemeClr val="dk1"/>
            </a:fillRef>
            <a:effectRef idx="0">
              <a:schemeClr val="dk1"/>
            </a:effectRef>
            <a:fontRef idx="minor">
              <a:schemeClr val="tx1"/>
            </a:fontRef>
          </p:style>
        </p:cxnSp>
        <p:sp>
          <p:nvSpPr>
            <p:cNvPr id="10" name="文本框 9">
              <a:extLst>
                <a:ext uri="{FF2B5EF4-FFF2-40B4-BE49-F238E27FC236}">
                  <a16:creationId xmlns:a16="http://schemas.microsoft.com/office/drawing/2014/main" id="{F59A92F6-D74C-4785-BE35-3165AE8C27E7}"/>
                </a:ext>
              </a:extLst>
            </p:cNvPr>
            <p:cNvSpPr txBox="1"/>
            <p:nvPr/>
          </p:nvSpPr>
          <p:spPr>
            <a:xfrm>
              <a:off x="1406745" y="5984195"/>
              <a:ext cx="648072"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RVC</a:t>
              </a:r>
            </a:p>
          </p:txBody>
        </p:sp>
        <p:sp>
          <p:nvSpPr>
            <p:cNvPr id="11" name="文本框 10">
              <a:extLst>
                <a:ext uri="{FF2B5EF4-FFF2-40B4-BE49-F238E27FC236}">
                  <a16:creationId xmlns:a16="http://schemas.microsoft.com/office/drawing/2014/main" id="{80205106-BC25-4D93-B5FC-5C91038E80CA}"/>
                </a:ext>
              </a:extLst>
            </p:cNvPr>
            <p:cNvSpPr txBox="1"/>
            <p:nvPr/>
          </p:nvSpPr>
          <p:spPr>
            <a:xfrm>
              <a:off x="2762047" y="2441519"/>
              <a:ext cx="957690"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err="1"/>
                <a:t>Lumical</a:t>
              </a:r>
              <a:endParaRPr lang="en-US" dirty="0"/>
            </a:p>
          </p:txBody>
        </p:sp>
        <p:sp>
          <p:nvSpPr>
            <p:cNvPr id="13" name="文本框 12">
              <a:extLst>
                <a:ext uri="{FF2B5EF4-FFF2-40B4-BE49-F238E27FC236}">
                  <a16:creationId xmlns:a16="http://schemas.microsoft.com/office/drawing/2014/main" id="{6D46084E-6CF2-47B9-9053-1B22AF6298B8}"/>
                </a:ext>
              </a:extLst>
            </p:cNvPr>
            <p:cNvSpPr txBox="1"/>
            <p:nvPr/>
          </p:nvSpPr>
          <p:spPr>
            <a:xfrm>
              <a:off x="4166924" y="5987019"/>
              <a:ext cx="936104"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IP BPM</a:t>
              </a:r>
            </a:p>
          </p:txBody>
        </p:sp>
        <p:sp>
          <p:nvSpPr>
            <p:cNvPr id="14" name="文本框 13">
              <a:extLst>
                <a:ext uri="{FF2B5EF4-FFF2-40B4-BE49-F238E27FC236}">
                  <a16:creationId xmlns:a16="http://schemas.microsoft.com/office/drawing/2014/main" id="{1F0646D0-B83C-45A7-892E-485F3D3D8C79}"/>
                </a:ext>
              </a:extLst>
            </p:cNvPr>
            <p:cNvSpPr txBox="1"/>
            <p:nvPr/>
          </p:nvSpPr>
          <p:spPr>
            <a:xfrm>
              <a:off x="2702889" y="5984195"/>
              <a:ext cx="1296144"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Y chamber</a:t>
              </a:r>
            </a:p>
          </p:txBody>
        </p:sp>
        <p:cxnSp>
          <p:nvCxnSpPr>
            <p:cNvPr id="16" name="直接连接符 15">
              <a:extLst>
                <a:ext uri="{FF2B5EF4-FFF2-40B4-BE49-F238E27FC236}">
                  <a16:creationId xmlns:a16="http://schemas.microsoft.com/office/drawing/2014/main" id="{82049684-7A07-48DD-B09F-F6B9742564BF}"/>
                </a:ext>
              </a:extLst>
            </p:cNvPr>
            <p:cNvCxnSpPr>
              <a:cxnSpLocks/>
              <a:stCxn id="11" idx="2"/>
            </p:cNvCxnSpPr>
            <p:nvPr/>
          </p:nvCxnSpPr>
          <p:spPr>
            <a:xfrm flipH="1">
              <a:off x="1964808" y="2810851"/>
              <a:ext cx="1276084" cy="1486689"/>
            </a:xfrm>
            <a:prstGeom prst="line">
              <a:avLst/>
            </a:prstGeom>
          </p:spPr>
          <p:style>
            <a:lnRef idx="1">
              <a:schemeClr val="dk1"/>
            </a:lnRef>
            <a:fillRef idx="0">
              <a:schemeClr val="dk1"/>
            </a:fillRef>
            <a:effectRef idx="0">
              <a:schemeClr val="dk1"/>
            </a:effectRef>
            <a:fontRef idx="minor">
              <a:schemeClr val="tx1"/>
            </a:fontRef>
          </p:style>
        </p:cxnSp>
        <p:cxnSp>
          <p:nvCxnSpPr>
            <p:cNvPr id="18" name="直接连接符 17">
              <a:extLst>
                <a:ext uri="{FF2B5EF4-FFF2-40B4-BE49-F238E27FC236}">
                  <a16:creationId xmlns:a16="http://schemas.microsoft.com/office/drawing/2014/main" id="{C164DC6B-0D53-4822-8406-04758B6D9C73}"/>
                </a:ext>
              </a:extLst>
            </p:cNvPr>
            <p:cNvCxnSpPr>
              <a:cxnSpLocks/>
              <a:stCxn id="10" idx="0"/>
            </p:cNvCxnSpPr>
            <p:nvPr/>
          </p:nvCxnSpPr>
          <p:spPr>
            <a:xfrm flipV="1">
              <a:off x="1730781" y="5085184"/>
              <a:ext cx="148226" cy="899011"/>
            </a:xfrm>
            <a:prstGeom prst="line">
              <a:avLst/>
            </a:prstGeom>
          </p:spPr>
          <p:style>
            <a:lnRef idx="1">
              <a:schemeClr val="dk1"/>
            </a:lnRef>
            <a:fillRef idx="0">
              <a:schemeClr val="dk1"/>
            </a:fillRef>
            <a:effectRef idx="0">
              <a:schemeClr val="dk1"/>
            </a:effectRef>
            <a:fontRef idx="minor">
              <a:schemeClr val="tx1"/>
            </a:fontRef>
          </p:style>
        </p:cxnSp>
        <p:cxnSp>
          <p:nvCxnSpPr>
            <p:cNvPr id="20" name="直接连接符 19">
              <a:extLst>
                <a:ext uri="{FF2B5EF4-FFF2-40B4-BE49-F238E27FC236}">
                  <a16:creationId xmlns:a16="http://schemas.microsoft.com/office/drawing/2014/main" id="{C500B0D6-0C59-4FB0-A877-BC52A4A73F8E}"/>
                </a:ext>
              </a:extLst>
            </p:cNvPr>
            <p:cNvCxnSpPr>
              <a:cxnSpLocks/>
              <a:stCxn id="14" idx="0"/>
            </p:cNvCxnSpPr>
            <p:nvPr/>
          </p:nvCxnSpPr>
          <p:spPr>
            <a:xfrm flipH="1" flipV="1">
              <a:off x="2922238" y="4581128"/>
              <a:ext cx="428723" cy="1403067"/>
            </a:xfrm>
            <a:prstGeom prst="line">
              <a:avLst/>
            </a:prstGeom>
          </p:spPr>
          <p:style>
            <a:lnRef idx="1">
              <a:schemeClr val="dk1"/>
            </a:lnRef>
            <a:fillRef idx="0">
              <a:schemeClr val="dk1"/>
            </a:fillRef>
            <a:effectRef idx="0">
              <a:schemeClr val="dk1"/>
            </a:effectRef>
            <a:fontRef idx="minor">
              <a:schemeClr val="tx1"/>
            </a:fontRef>
          </p:style>
        </p:cxnSp>
        <p:cxnSp>
          <p:nvCxnSpPr>
            <p:cNvPr id="22" name="直接连接符 21">
              <a:extLst>
                <a:ext uri="{FF2B5EF4-FFF2-40B4-BE49-F238E27FC236}">
                  <a16:creationId xmlns:a16="http://schemas.microsoft.com/office/drawing/2014/main" id="{35D67C4C-247A-4188-88E8-E910B3F29201}"/>
                </a:ext>
              </a:extLst>
            </p:cNvPr>
            <p:cNvCxnSpPr>
              <a:cxnSpLocks/>
              <a:stCxn id="13" idx="0"/>
            </p:cNvCxnSpPr>
            <p:nvPr/>
          </p:nvCxnSpPr>
          <p:spPr>
            <a:xfrm flipH="1" flipV="1">
              <a:off x="3357535" y="4710570"/>
              <a:ext cx="1277441" cy="1276449"/>
            </a:xfrm>
            <a:prstGeom prst="line">
              <a:avLst/>
            </a:prstGeom>
          </p:spPr>
          <p:style>
            <a:lnRef idx="1">
              <a:schemeClr val="dk1"/>
            </a:lnRef>
            <a:fillRef idx="0">
              <a:schemeClr val="dk1"/>
            </a:fillRef>
            <a:effectRef idx="0">
              <a:schemeClr val="dk1"/>
            </a:effectRef>
            <a:fontRef idx="minor">
              <a:schemeClr val="tx1"/>
            </a:fontRef>
          </p:style>
        </p:cxnSp>
      </p:grpSp>
      <p:pic>
        <p:nvPicPr>
          <p:cNvPr id="23" name="图片 22">
            <a:extLst>
              <a:ext uri="{FF2B5EF4-FFF2-40B4-BE49-F238E27FC236}">
                <a16:creationId xmlns:a16="http://schemas.microsoft.com/office/drawing/2014/main" id="{CF64C3B5-BDBD-4A19-B538-CE2F3474197D}"/>
              </a:ext>
            </a:extLst>
          </p:cNvPr>
          <p:cNvPicPr>
            <a:picLocks noChangeAspect="1"/>
          </p:cNvPicPr>
          <p:nvPr/>
        </p:nvPicPr>
        <p:blipFill>
          <a:blip r:embed="rId3"/>
          <a:stretch>
            <a:fillRect/>
          </a:stretch>
        </p:blipFill>
        <p:spPr>
          <a:xfrm>
            <a:off x="6324876" y="2238534"/>
            <a:ext cx="5324475" cy="3571875"/>
          </a:xfrm>
          <a:prstGeom prst="rect">
            <a:avLst/>
          </a:prstGeom>
        </p:spPr>
      </p:pic>
      <p:sp>
        <p:nvSpPr>
          <p:cNvPr id="25" name="文本框 24">
            <a:extLst>
              <a:ext uri="{FF2B5EF4-FFF2-40B4-BE49-F238E27FC236}">
                <a16:creationId xmlns:a16="http://schemas.microsoft.com/office/drawing/2014/main" id="{9CD23BBE-4D56-4388-A44C-70D182B1FCCF}"/>
              </a:ext>
            </a:extLst>
          </p:cNvPr>
          <p:cNvSpPr txBox="1"/>
          <p:nvPr/>
        </p:nvSpPr>
        <p:spPr>
          <a:xfrm>
            <a:off x="8587899" y="5870514"/>
            <a:ext cx="1972597" cy="369332"/>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Detector guide rail</a:t>
            </a:r>
          </a:p>
        </p:txBody>
      </p:sp>
      <p:sp>
        <p:nvSpPr>
          <p:cNvPr id="26" name="文本框 25">
            <a:extLst>
              <a:ext uri="{FF2B5EF4-FFF2-40B4-BE49-F238E27FC236}">
                <a16:creationId xmlns:a16="http://schemas.microsoft.com/office/drawing/2014/main" id="{E5D7CD0F-B40A-4A2D-8FE6-E12C75C95285}"/>
              </a:ext>
            </a:extLst>
          </p:cNvPr>
          <p:cNvSpPr txBox="1"/>
          <p:nvPr/>
        </p:nvSpPr>
        <p:spPr>
          <a:xfrm>
            <a:off x="8724292" y="2259972"/>
            <a:ext cx="1764196" cy="646331"/>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Accelerator</a:t>
            </a:r>
          </a:p>
          <a:p>
            <a:r>
              <a:rPr lang="en-US" dirty="0"/>
              <a:t>cryostat support</a:t>
            </a:r>
          </a:p>
        </p:txBody>
      </p:sp>
      <p:cxnSp>
        <p:nvCxnSpPr>
          <p:cNvPr id="28" name="直接连接符 27">
            <a:extLst>
              <a:ext uri="{FF2B5EF4-FFF2-40B4-BE49-F238E27FC236}">
                <a16:creationId xmlns:a16="http://schemas.microsoft.com/office/drawing/2014/main" id="{B9F4E7D3-2E24-46E0-B46D-7FA9C791EE17}"/>
              </a:ext>
            </a:extLst>
          </p:cNvPr>
          <p:cNvCxnSpPr>
            <a:stCxn id="25" idx="0"/>
          </p:cNvCxnSpPr>
          <p:nvPr/>
        </p:nvCxnSpPr>
        <p:spPr>
          <a:xfrm flipV="1">
            <a:off x="9574198" y="4710570"/>
            <a:ext cx="50194" cy="1159944"/>
          </a:xfrm>
          <a:prstGeom prst="line">
            <a:avLst/>
          </a:prstGeom>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EB6CC849-1440-4542-B72A-248E9A6EE952}"/>
              </a:ext>
            </a:extLst>
          </p:cNvPr>
          <p:cNvCxnSpPr>
            <a:stCxn id="26" idx="2"/>
          </p:cNvCxnSpPr>
          <p:nvPr/>
        </p:nvCxnSpPr>
        <p:spPr>
          <a:xfrm flipH="1">
            <a:off x="9336360" y="2906303"/>
            <a:ext cx="270030" cy="95474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1218574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FF0D0D82-E7AD-49BF-8BAA-E48975D0773A}"/>
              </a:ext>
            </a:extLst>
          </p:cNvPr>
          <p:cNvSpPr>
            <a:spLocks noGrp="1"/>
          </p:cNvSpPr>
          <p:nvPr>
            <p:ph type="title"/>
          </p:nvPr>
        </p:nvSpPr>
        <p:spPr/>
        <p:txBody>
          <a:bodyPr/>
          <a:lstStyle/>
          <a:p>
            <a:r>
              <a:rPr lang="en-US" dirty="0"/>
              <a:t>MDI mechanics progress</a:t>
            </a:r>
          </a:p>
        </p:txBody>
      </p:sp>
      <p:sp>
        <p:nvSpPr>
          <p:cNvPr id="4" name="灯片编号占位符 3">
            <a:extLst>
              <a:ext uri="{FF2B5EF4-FFF2-40B4-BE49-F238E27FC236}">
                <a16:creationId xmlns:a16="http://schemas.microsoft.com/office/drawing/2014/main" id="{87B1BEDC-4F30-4018-B077-F219D2BA6E52}"/>
              </a:ext>
            </a:extLst>
          </p:cNvPr>
          <p:cNvSpPr>
            <a:spLocks noGrp="1"/>
          </p:cNvSpPr>
          <p:nvPr>
            <p:ph type="sldNum" sz="quarter" idx="12"/>
          </p:nvPr>
        </p:nvSpPr>
        <p:spPr/>
        <p:txBody>
          <a:bodyPr/>
          <a:lstStyle/>
          <a:p>
            <a:fld id="{F15E9139-A00B-4B2A-98A6-095DC08F1345}" type="slidenum">
              <a:rPr lang="zh-CN" altLang="en-US" smtClean="0"/>
              <a:pPr/>
              <a:t>36</a:t>
            </a:fld>
            <a:endParaRPr lang="zh-CN" altLang="en-US"/>
          </a:p>
        </p:txBody>
      </p:sp>
      <p:sp>
        <p:nvSpPr>
          <p:cNvPr id="6" name="内容占位符 1">
            <a:extLst>
              <a:ext uri="{FF2B5EF4-FFF2-40B4-BE49-F238E27FC236}">
                <a16:creationId xmlns:a16="http://schemas.microsoft.com/office/drawing/2014/main" id="{A697C0D4-AE7B-47EE-B205-729AC21E81AC}"/>
              </a:ext>
            </a:extLst>
          </p:cNvPr>
          <p:cNvSpPr txBox="1">
            <a:spLocks/>
          </p:cNvSpPr>
          <p:nvPr/>
        </p:nvSpPr>
        <p:spPr>
          <a:xfrm>
            <a:off x="576485" y="1480310"/>
            <a:ext cx="10853551" cy="4468970"/>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dirty="0"/>
              <a:t>The mechanics and vibration analyses </a:t>
            </a:r>
          </a:p>
          <a:p>
            <a:pPr lvl="1"/>
            <a:r>
              <a:rPr lang="en-US" altLang="zh-CN" sz="2000" b="1" dirty="0"/>
              <a:t>Static structure</a:t>
            </a:r>
            <a:r>
              <a:rPr lang="en-US" altLang="zh-CN" sz="2000" dirty="0"/>
              <a:t>: the displacement of quadrupoles, and their uneven deformation</a:t>
            </a:r>
          </a:p>
          <a:p>
            <a:pPr lvl="1"/>
            <a:r>
              <a:rPr lang="en-US" altLang="zh-CN" sz="2000" b="1" dirty="0"/>
              <a:t>Vibration analyses</a:t>
            </a:r>
            <a:r>
              <a:rPr lang="en-US" altLang="zh-CN" sz="2000" dirty="0"/>
              <a:t>: modal, harmonic responses</a:t>
            </a:r>
          </a:p>
          <a:p>
            <a:pPr lvl="1"/>
            <a:r>
              <a:rPr lang="en-US" altLang="zh-CN" sz="2000" b="1" dirty="0"/>
              <a:t>Structure optimization</a:t>
            </a:r>
            <a:r>
              <a:rPr lang="en-US" altLang="zh-CN" sz="2000" dirty="0"/>
              <a:t>: to decrease deformation and enhance natural frequencies</a:t>
            </a:r>
          </a:p>
          <a:p>
            <a:pPr lvl="1"/>
            <a:r>
              <a:rPr lang="en-US" altLang="zh-CN" sz="2000" b="1" dirty="0"/>
              <a:t>Quench analyses</a:t>
            </a:r>
            <a:r>
              <a:rPr lang="en-US" altLang="zh-CN" sz="2000" dirty="0"/>
              <a:t>: the response when all the Lorentz forces vanished in 0.2 s</a:t>
            </a:r>
          </a:p>
          <a:p>
            <a:pPr lvl="1"/>
            <a:r>
              <a:rPr lang="en-US" altLang="zh-CN" sz="2000" dirty="0"/>
              <a:t>Load used in analyses: </a:t>
            </a:r>
          </a:p>
          <a:p>
            <a:pPr lvl="2"/>
            <a:r>
              <a:rPr lang="en-US" altLang="zh-CN" sz="2000" dirty="0"/>
              <a:t>Gravity</a:t>
            </a:r>
          </a:p>
          <a:p>
            <a:pPr lvl="2"/>
            <a:r>
              <a:rPr lang="en-US" altLang="zh-CN" sz="2000" dirty="0"/>
              <a:t>Lorentz forces:  2.7e5 N in total in TDR, 1.48e5 N in total now. To facilitate a single-variable comparison and maintain a certain safety factor, the calculations still employ the former. A unified update will be implemented once the design converges.</a:t>
            </a:r>
          </a:p>
          <a:p>
            <a:pPr lvl="2"/>
            <a:r>
              <a:rPr lang="en-US" altLang="zh-CN" sz="2000" dirty="0"/>
              <a:t>Cryogenic temperature</a:t>
            </a:r>
          </a:p>
          <a:p>
            <a:pPr lvl="1"/>
            <a:endParaRPr lang="en-US" altLang="zh-CN" sz="2000" dirty="0"/>
          </a:p>
          <a:p>
            <a:pPr lvl="1"/>
            <a:endParaRPr lang="en-US" altLang="zh-CN" sz="2000" dirty="0"/>
          </a:p>
        </p:txBody>
      </p:sp>
    </p:spTree>
    <p:extLst>
      <p:ext uri="{BB962C8B-B14F-4D97-AF65-F5344CB8AC3E}">
        <p14:creationId xmlns:p14="http://schemas.microsoft.com/office/powerpoint/2010/main" val="39788082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605625D8-EB72-4E31-ACCD-088C6CA96001}"/>
              </a:ext>
            </a:extLst>
          </p:cNvPr>
          <p:cNvPicPr>
            <a:picLocks noChangeAspect="1"/>
          </p:cNvPicPr>
          <p:nvPr/>
        </p:nvPicPr>
        <p:blipFill rotWithShape="1">
          <a:blip r:embed="rId2"/>
          <a:srcRect b="25140"/>
          <a:stretch/>
        </p:blipFill>
        <p:spPr>
          <a:xfrm>
            <a:off x="7297600" y="4883217"/>
            <a:ext cx="2880000" cy="1627910"/>
          </a:xfrm>
          <a:prstGeom prst="rect">
            <a:avLst/>
          </a:prstGeom>
        </p:spPr>
      </p:pic>
      <p:sp>
        <p:nvSpPr>
          <p:cNvPr id="3" name="标题 2">
            <a:extLst>
              <a:ext uri="{FF2B5EF4-FFF2-40B4-BE49-F238E27FC236}">
                <a16:creationId xmlns:a16="http://schemas.microsoft.com/office/drawing/2014/main" id="{FF0D0D82-E7AD-49BF-8BAA-E48975D0773A}"/>
              </a:ext>
            </a:extLst>
          </p:cNvPr>
          <p:cNvSpPr>
            <a:spLocks noGrp="1"/>
          </p:cNvSpPr>
          <p:nvPr>
            <p:ph type="title"/>
          </p:nvPr>
        </p:nvSpPr>
        <p:spPr/>
        <p:txBody>
          <a:bodyPr/>
          <a:lstStyle/>
          <a:p>
            <a:r>
              <a:rPr lang="en-US" dirty="0"/>
              <a:t>MDI mechanics progress</a:t>
            </a:r>
          </a:p>
        </p:txBody>
      </p:sp>
      <p:sp>
        <p:nvSpPr>
          <p:cNvPr id="4" name="灯片编号占位符 3">
            <a:extLst>
              <a:ext uri="{FF2B5EF4-FFF2-40B4-BE49-F238E27FC236}">
                <a16:creationId xmlns:a16="http://schemas.microsoft.com/office/drawing/2014/main" id="{87B1BEDC-4F30-4018-B077-F219D2BA6E52}"/>
              </a:ext>
            </a:extLst>
          </p:cNvPr>
          <p:cNvSpPr>
            <a:spLocks noGrp="1"/>
          </p:cNvSpPr>
          <p:nvPr>
            <p:ph type="sldNum" sz="quarter" idx="12"/>
          </p:nvPr>
        </p:nvSpPr>
        <p:spPr/>
        <p:txBody>
          <a:bodyPr/>
          <a:lstStyle/>
          <a:p>
            <a:fld id="{F15E9139-A00B-4B2A-98A6-095DC08F1345}" type="slidenum">
              <a:rPr lang="zh-CN" altLang="en-US" smtClean="0"/>
              <a:pPr/>
              <a:t>37</a:t>
            </a:fld>
            <a:endParaRPr lang="zh-CN" altLang="en-US"/>
          </a:p>
        </p:txBody>
      </p:sp>
      <p:sp>
        <p:nvSpPr>
          <p:cNvPr id="6" name="内容占位符 1">
            <a:extLst>
              <a:ext uri="{FF2B5EF4-FFF2-40B4-BE49-F238E27FC236}">
                <a16:creationId xmlns:a16="http://schemas.microsoft.com/office/drawing/2014/main" id="{A697C0D4-AE7B-47EE-B205-729AC21E81AC}"/>
              </a:ext>
            </a:extLst>
          </p:cNvPr>
          <p:cNvSpPr txBox="1">
            <a:spLocks/>
          </p:cNvSpPr>
          <p:nvPr/>
        </p:nvSpPr>
        <p:spPr>
          <a:xfrm>
            <a:off x="576485" y="1480310"/>
            <a:ext cx="10853551" cy="3604874"/>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dirty="0"/>
              <a:t>The analyses model</a:t>
            </a:r>
          </a:p>
          <a:p>
            <a:pPr lvl="1"/>
            <a:r>
              <a:rPr lang="en-US" altLang="zh-CN" sz="2000" dirty="0"/>
              <a:t>Composed by the designed cryostat without thermal shielding or other auxiliary components, the simplified </a:t>
            </a:r>
            <a:r>
              <a:rPr lang="en-US" altLang="zh-CN" sz="2000" dirty="0" err="1"/>
              <a:t>Lumical</a:t>
            </a:r>
            <a:r>
              <a:rPr lang="en-US" altLang="zh-CN" sz="2000" dirty="0"/>
              <a:t> with designed dimensions, and simplified cryostat supports (~8.6 tons). </a:t>
            </a:r>
          </a:p>
          <a:p>
            <a:pPr lvl="1"/>
            <a:r>
              <a:rPr lang="en-US" altLang="zh-CN" sz="2000" dirty="0"/>
              <a:t>The model above is  sufficient for main structural optimization and deformation analysis. A comprehensive analysis that includes designed support and connection with detector will be proceeded once the structural optimization has converged. </a:t>
            </a:r>
          </a:p>
          <a:p>
            <a:pPr lvl="1"/>
            <a:endParaRPr lang="en-US" altLang="zh-CN" sz="2000" dirty="0"/>
          </a:p>
          <a:p>
            <a:pPr lvl="1"/>
            <a:endParaRPr lang="en-US" altLang="zh-CN" sz="2000" dirty="0"/>
          </a:p>
        </p:txBody>
      </p:sp>
      <p:sp>
        <p:nvSpPr>
          <p:cNvPr id="15" name="文本框 14">
            <a:extLst>
              <a:ext uri="{FF2B5EF4-FFF2-40B4-BE49-F238E27FC236}">
                <a16:creationId xmlns:a16="http://schemas.microsoft.com/office/drawing/2014/main" id="{0915DCC0-6BAE-47C1-95FB-E9BE57954F37}"/>
              </a:ext>
            </a:extLst>
          </p:cNvPr>
          <p:cNvSpPr txBox="1"/>
          <p:nvPr/>
        </p:nvSpPr>
        <p:spPr>
          <a:xfrm>
            <a:off x="7269372" y="4088093"/>
            <a:ext cx="1612254" cy="584775"/>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sz="1600" dirty="0"/>
              <a:t>Fan shaped anti-solenoid support</a:t>
            </a:r>
            <a:endParaRPr lang="en-US" sz="1600" dirty="0"/>
          </a:p>
        </p:txBody>
      </p:sp>
      <p:cxnSp>
        <p:nvCxnSpPr>
          <p:cNvPr id="17" name="直接连接符 16">
            <a:extLst>
              <a:ext uri="{FF2B5EF4-FFF2-40B4-BE49-F238E27FC236}">
                <a16:creationId xmlns:a16="http://schemas.microsoft.com/office/drawing/2014/main" id="{606C7392-0994-4129-AD49-D8A5042357D4}"/>
              </a:ext>
            </a:extLst>
          </p:cNvPr>
          <p:cNvCxnSpPr>
            <a:cxnSpLocks/>
            <a:endCxn id="15" idx="2"/>
          </p:cNvCxnSpPr>
          <p:nvPr/>
        </p:nvCxnSpPr>
        <p:spPr>
          <a:xfrm flipH="1" flipV="1">
            <a:off x="8075499" y="4672868"/>
            <a:ext cx="324757" cy="704822"/>
          </a:xfrm>
          <a:prstGeom prst="line">
            <a:avLst/>
          </a:prstGeom>
        </p:spPr>
        <p:style>
          <a:lnRef idx="1">
            <a:schemeClr val="dk1"/>
          </a:lnRef>
          <a:fillRef idx="0">
            <a:schemeClr val="dk1"/>
          </a:fillRef>
          <a:effectRef idx="0">
            <a:schemeClr val="dk1"/>
          </a:effectRef>
          <a:fontRef idx="minor">
            <a:schemeClr val="tx1"/>
          </a:fontRef>
        </p:style>
      </p:cxnSp>
      <p:sp>
        <p:nvSpPr>
          <p:cNvPr id="19" name="文本框 18">
            <a:extLst>
              <a:ext uri="{FF2B5EF4-FFF2-40B4-BE49-F238E27FC236}">
                <a16:creationId xmlns:a16="http://schemas.microsoft.com/office/drawing/2014/main" id="{C61A6EED-7D67-4210-A35C-4A074C8A3242}"/>
              </a:ext>
            </a:extLst>
          </p:cNvPr>
          <p:cNvSpPr txBox="1"/>
          <p:nvPr/>
        </p:nvSpPr>
        <p:spPr>
          <a:xfrm>
            <a:off x="9026633" y="4088093"/>
            <a:ext cx="1488701" cy="584775"/>
          </a:xfrm>
          <a:prstGeom prst="rect">
            <a:avLst/>
          </a:prstGeom>
          <a:ln w="19050"/>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SC quadrupole support</a:t>
            </a:r>
          </a:p>
        </p:txBody>
      </p:sp>
      <p:cxnSp>
        <p:nvCxnSpPr>
          <p:cNvPr id="21" name="直接连接符 20">
            <a:extLst>
              <a:ext uri="{FF2B5EF4-FFF2-40B4-BE49-F238E27FC236}">
                <a16:creationId xmlns:a16="http://schemas.microsoft.com/office/drawing/2014/main" id="{34CF9461-2D71-4320-A160-B0CA1076011D}"/>
              </a:ext>
            </a:extLst>
          </p:cNvPr>
          <p:cNvCxnSpPr>
            <a:cxnSpLocks/>
            <a:endCxn id="19" idx="2"/>
          </p:cNvCxnSpPr>
          <p:nvPr/>
        </p:nvCxnSpPr>
        <p:spPr>
          <a:xfrm flipV="1">
            <a:off x="9454318" y="4672868"/>
            <a:ext cx="316666" cy="727084"/>
          </a:xfrm>
          <a:prstGeom prst="line">
            <a:avLst/>
          </a:prstGeom>
        </p:spPr>
        <p:style>
          <a:lnRef idx="1">
            <a:schemeClr val="dk1"/>
          </a:lnRef>
          <a:fillRef idx="0">
            <a:schemeClr val="dk1"/>
          </a:fillRef>
          <a:effectRef idx="0">
            <a:schemeClr val="dk1"/>
          </a:effectRef>
          <a:fontRef idx="minor">
            <a:schemeClr val="tx1"/>
          </a:fontRef>
        </p:style>
      </p:cxnSp>
      <p:pic>
        <p:nvPicPr>
          <p:cNvPr id="5" name="图片 4">
            <a:extLst>
              <a:ext uri="{FF2B5EF4-FFF2-40B4-BE49-F238E27FC236}">
                <a16:creationId xmlns:a16="http://schemas.microsoft.com/office/drawing/2014/main" id="{9501826C-5AAE-47A3-90F0-608118D0ABC6}"/>
              </a:ext>
            </a:extLst>
          </p:cNvPr>
          <p:cNvPicPr>
            <a:picLocks noChangeAspect="1"/>
          </p:cNvPicPr>
          <p:nvPr/>
        </p:nvPicPr>
        <p:blipFill>
          <a:blip r:embed="rId3"/>
          <a:stretch>
            <a:fillRect/>
          </a:stretch>
        </p:blipFill>
        <p:spPr>
          <a:xfrm>
            <a:off x="375843" y="4090104"/>
            <a:ext cx="6480000" cy="2592857"/>
          </a:xfrm>
          <a:prstGeom prst="rect">
            <a:avLst/>
          </a:prstGeom>
        </p:spPr>
      </p:pic>
    </p:spTree>
    <p:extLst>
      <p:ext uri="{BB962C8B-B14F-4D97-AF65-F5344CB8AC3E}">
        <p14:creationId xmlns:p14="http://schemas.microsoft.com/office/powerpoint/2010/main" val="228035129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图片 43">
            <a:extLst>
              <a:ext uri="{FF2B5EF4-FFF2-40B4-BE49-F238E27FC236}">
                <a16:creationId xmlns:a16="http://schemas.microsoft.com/office/drawing/2014/main" id="{A0BD2C90-55E7-4214-9AE4-BA34F61CE6C0}"/>
              </a:ext>
            </a:extLst>
          </p:cNvPr>
          <p:cNvPicPr>
            <a:picLocks noChangeAspect="1"/>
          </p:cNvPicPr>
          <p:nvPr/>
        </p:nvPicPr>
        <p:blipFill>
          <a:blip r:embed="rId2"/>
          <a:stretch>
            <a:fillRect/>
          </a:stretch>
        </p:blipFill>
        <p:spPr>
          <a:xfrm>
            <a:off x="4295800" y="4293096"/>
            <a:ext cx="7200000" cy="2037575"/>
          </a:xfrm>
          <a:prstGeom prst="rect">
            <a:avLst/>
          </a:prstGeom>
        </p:spPr>
      </p:pic>
      <p:sp>
        <p:nvSpPr>
          <p:cNvPr id="3" name="标题 2">
            <a:extLst>
              <a:ext uri="{FF2B5EF4-FFF2-40B4-BE49-F238E27FC236}">
                <a16:creationId xmlns:a16="http://schemas.microsoft.com/office/drawing/2014/main" id="{654350D2-4A03-4502-A467-6E0D2C7F38F3}"/>
              </a:ext>
            </a:extLst>
          </p:cNvPr>
          <p:cNvSpPr>
            <a:spLocks noGrp="1"/>
          </p:cNvSpPr>
          <p:nvPr>
            <p:ph type="title"/>
          </p:nvPr>
        </p:nvSpPr>
        <p:spPr/>
        <p:txBody>
          <a:bodyPr/>
          <a:lstStyle/>
          <a:p>
            <a:r>
              <a:rPr lang="en-US" dirty="0"/>
              <a:t>MDI mechanics progress</a:t>
            </a:r>
          </a:p>
        </p:txBody>
      </p:sp>
      <p:sp>
        <p:nvSpPr>
          <p:cNvPr id="4" name="灯片编号占位符 3">
            <a:extLst>
              <a:ext uri="{FF2B5EF4-FFF2-40B4-BE49-F238E27FC236}">
                <a16:creationId xmlns:a16="http://schemas.microsoft.com/office/drawing/2014/main" id="{1377A575-D94F-4E8C-893F-1143100B56CF}"/>
              </a:ext>
            </a:extLst>
          </p:cNvPr>
          <p:cNvSpPr>
            <a:spLocks noGrp="1"/>
          </p:cNvSpPr>
          <p:nvPr>
            <p:ph type="sldNum" sz="quarter" idx="12"/>
          </p:nvPr>
        </p:nvSpPr>
        <p:spPr/>
        <p:txBody>
          <a:bodyPr/>
          <a:lstStyle/>
          <a:p>
            <a:fld id="{F15E9139-A00B-4B2A-98A6-095DC08F1345}" type="slidenum">
              <a:rPr lang="zh-CN" altLang="en-US" smtClean="0"/>
              <a:pPr/>
              <a:t>38</a:t>
            </a:fld>
            <a:endParaRPr lang="zh-CN" altLang="en-US"/>
          </a:p>
        </p:txBody>
      </p:sp>
      <p:graphicFrame>
        <p:nvGraphicFramePr>
          <p:cNvPr id="8" name="内容占位符 7">
            <a:extLst>
              <a:ext uri="{FF2B5EF4-FFF2-40B4-BE49-F238E27FC236}">
                <a16:creationId xmlns:a16="http://schemas.microsoft.com/office/drawing/2014/main" id="{A95A7609-8165-4B6D-BBBA-3D2281D15E9D}"/>
              </a:ext>
            </a:extLst>
          </p:cNvPr>
          <p:cNvGraphicFramePr>
            <a:graphicFrameLocks noGrp="1"/>
          </p:cNvGraphicFramePr>
          <p:nvPr>
            <p:ph idx="1"/>
            <p:extLst/>
          </p:nvPr>
        </p:nvGraphicFramePr>
        <p:xfrm>
          <a:off x="1231008" y="1988840"/>
          <a:ext cx="8928992" cy="2011680"/>
        </p:xfrm>
        <a:graphic>
          <a:graphicData uri="http://schemas.openxmlformats.org/drawingml/2006/table">
            <a:tbl>
              <a:tblPr firstRow="1" bandRow="1">
                <a:tableStyleId>{5C22544A-7EE6-4342-B048-85BDC9FD1C3A}</a:tableStyleId>
              </a:tblPr>
              <a:tblGrid>
                <a:gridCol w="3348372">
                  <a:extLst>
                    <a:ext uri="{9D8B030D-6E8A-4147-A177-3AD203B41FA5}">
                      <a16:colId xmlns:a16="http://schemas.microsoft.com/office/drawing/2014/main" val="2840650389"/>
                    </a:ext>
                  </a:extLst>
                </a:gridCol>
                <a:gridCol w="1116124">
                  <a:extLst>
                    <a:ext uri="{9D8B030D-6E8A-4147-A177-3AD203B41FA5}">
                      <a16:colId xmlns:a16="http://schemas.microsoft.com/office/drawing/2014/main" val="2744110616"/>
                    </a:ext>
                  </a:extLst>
                </a:gridCol>
                <a:gridCol w="1116124">
                  <a:extLst>
                    <a:ext uri="{9D8B030D-6E8A-4147-A177-3AD203B41FA5}">
                      <a16:colId xmlns:a16="http://schemas.microsoft.com/office/drawing/2014/main" val="426582563"/>
                    </a:ext>
                  </a:extLst>
                </a:gridCol>
                <a:gridCol w="1116124">
                  <a:extLst>
                    <a:ext uri="{9D8B030D-6E8A-4147-A177-3AD203B41FA5}">
                      <a16:colId xmlns:a16="http://schemas.microsoft.com/office/drawing/2014/main" val="3108115366"/>
                    </a:ext>
                  </a:extLst>
                </a:gridCol>
                <a:gridCol w="1116124">
                  <a:extLst>
                    <a:ext uri="{9D8B030D-6E8A-4147-A177-3AD203B41FA5}">
                      <a16:colId xmlns:a16="http://schemas.microsoft.com/office/drawing/2014/main" val="515124560"/>
                    </a:ext>
                  </a:extLst>
                </a:gridCol>
                <a:gridCol w="1116124">
                  <a:extLst>
                    <a:ext uri="{9D8B030D-6E8A-4147-A177-3AD203B41FA5}">
                      <a16:colId xmlns:a16="http://schemas.microsoft.com/office/drawing/2014/main" val="1079970578"/>
                    </a:ext>
                  </a:extLst>
                </a:gridCol>
              </a:tblGrid>
              <a:tr h="240027">
                <a:tc>
                  <a:txBody>
                    <a:bodyPr/>
                    <a:lstStyle/>
                    <a:p>
                      <a:r>
                        <a:rPr lang="en-US" sz="1600" dirty="0"/>
                        <a:t>Model </a:t>
                      </a:r>
                    </a:p>
                  </a:txBody>
                  <a:tcPr/>
                </a:tc>
                <a:tc>
                  <a:txBody>
                    <a:bodyPr/>
                    <a:lstStyle/>
                    <a:p>
                      <a:r>
                        <a:rPr lang="en-US" sz="1600" dirty="0"/>
                        <a:t>TDR</a:t>
                      </a:r>
                    </a:p>
                  </a:txBody>
                  <a:tcPr/>
                </a:tc>
                <a:tc>
                  <a:txBody>
                    <a:bodyPr/>
                    <a:lstStyle/>
                    <a:p>
                      <a:r>
                        <a:rPr lang="en-US" sz="1600" dirty="0"/>
                        <a:t>IARC 24</a:t>
                      </a:r>
                    </a:p>
                  </a:txBody>
                  <a:tcPr/>
                </a:tc>
                <a:tc>
                  <a:txBody>
                    <a:bodyPr/>
                    <a:lstStyle/>
                    <a:p>
                      <a:r>
                        <a:rPr lang="en-US" sz="1600" dirty="0"/>
                        <a:t>Thinner </a:t>
                      </a:r>
                    </a:p>
                  </a:txBody>
                  <a:tcPr/>
                </a:tc>
                <a:tc>
                  <a:txBody>
                    <a:bodyPr/>
                    <a:lstStyle/>
                    <a:p>
                      <a:r>
                        <a:rPr lang="en-US" sz="1600" dirty="0"/>
                        <a:t>Thicker </a:t>
                      </a:r>
                    </a:p>
                  </a:txBody>
                  <a:tcPr/>
                </a:tc>
                <a:tc>
                  <a:txBody>
                    <a:bodyPr/>
                    <a:lstStyle/>
                    <a:p>
                      <a:r>
                        <a:rPr lang="en-US" sz="1600" dirty="0"/>
                        <a:t>Thicker II</a:t>
                      </a:r>
                    </a:p>
                  </a:txBody>
                  <a:tcPr/>
                </a:tc>
                <a:extLst>
                  <a:ext uri="{0D108BD9-81ED-4DB2-BD59-A6C34878D82A}">
                    <a16:rowId xmlns:a16="http://schemas.microsoft.com/office/drawing/2014/main" val="39919518"/>
                  </a:ext>
                </a:extLst>
              </a:tr>
              <a:tr h="240027">
                <a:tc>
                  <a:txBody>
                    <a:bodyPr/>
                    <a:lstStyle/>
                    <a:p>
                      <a:r>
                        <a:rPr lang="en-US" sz="1600" dirty="0"/>
                        <a:t>Cryostat length /mm</a:t>
                      </a:r>
                    </a:p>
                  </a:txBody>
                  <a:tcPr/>
                </a:tc>
                <a:tc>
                  <a:txBody>
                    <a:bodyPr/>
                    <a:lstStyle/>
                    <a:p>
                      <a:r>
                        <a:rPr lang="en-US" sz="1600" dirty="0"/>
                        <a:t>5613</a:t>
                      </a:r>
                    </a:p>
                  </a:txBody>
                  <a:tcPr/>
                </a:tc>
                <a:tc>
                  <a:txBody>
                    <a:bodyPr/>
                    <a:lstStyle/>
                    <a:p>
                      <a:r>
                        <a:rPr lang="en-US" sz="1600" dirty="0"/>
                        <a:t>5716</a:t>
                      </a:r>
                    </a:p>
                  </a:txBody>
                  <a:tcPr/>
                </a:tc>
                <a:tc>
                  <a:txBody>
                    <a:bodyPr/>
                    <a:lstStyle/>
                    <a:p>
                      <a:r>
                        <a:rPr lang="en-US" sz="1600" dirty="0"/>
                        <a:t>5599</a:t>
                      </a:r>
                    </a:p>
                  </a:txBody>
                  <a:tcPr/>
                </a:tc>
                <a:tc>
                  <a:txBody>
                    <a:bodyPr/>
                    <a:lstStyle/>
                    <a:p>
                      <a:r>
                        <a:rPr lang="en-US" sz="1600" dirty="0"/>
                        <a:t>5716</a:t>
                      </a:r>
                    </a:p>
                  </a:txBody>
                  <a:tcPr/>
                </a:tc>
                <a:tc>
                  <a:txBody>
                    <a:bodyPr/>
                    <a:lstStyle/>
                    <a:p>
                      <a:r>
                        <a:rPr lang="en-US" sz="1600" dirty="0"/>
                        <a:t>5577</a:t>
                      </a:r>
                    </a:p>
                  </a:txBody>
                  <a:tcPr/>
                </a:tc>
                <a:extLst>
                  <a:ext uri="{0D108BD9-81ED-4DB2-BD59-A6C34878D82A}">
                    <a16:rowId xmlns:a16="http://schemas.microsoft.com/office/drawing/2014/main" val="4120319515"/>
                  </a:ext>
                </a:extLst>
              </a:tr>
              <a:tr h="240027">
                <a:tc>
                  <a:txBody>
                    <a:bodyPr/>
                    <a:lstStyle/>
                    <a:p>
                      <a:r>
                        <a:rPr lang="en-US" sz="1600" dirty="0"/>
                        <a:t>Vacuum vessel thickness /mm</a:t>
                      </a:r>
                    </a:p>
                  </a:txBody>
                  <a:tcPr/>
                </a:tc>
                <a:tc>
                  <a:txBody>
                    <a:bodyPr/>
                    <a:lstStyle/>
                    <a:p>
                      <a:r>
                        <a:rPr lang="en-US" sz="1600" dirty="0"/>
                        <a:t>4/8</a:t>
                      </a:r>
                    </a:p>
                  </a:txBody>
                  <a:tcPr/>
                </a:tc>
                <a:tc>
                  <a:txBody>
                    <a:bodyPr/>
                    <a:lstStyle/>
                    <a:p>
                      <a:r>
                        <a:rPr lang="en-US" sz="1600" dirty="0"/>
                        <a:t>4/8</a:t>
                      </a:r>
                    </a:p>
                  </a:txBody>
                  <a:tcPr/>
                </a:tc>
                <a:tc>
                  <a:txBody>
                    <a:bodyPr/>
                    <a:lstStyle/>
                    <a:p>
                      <a:r>
                        <a:rPr lang="en-US" sz="1600" dirty="0"/>
                        <a:t>3/3</a:t>
                      </a:r>
                    </a:p>
                  </a:txBody>
                  <a:tcPr/>
                </a:tc>
                <a:tc>
                  <a:txBody>
                    <a:bodyPr/>
                    <a:lstStyle/>
                    <a:p>
                      <a:r>
                        <a:rPr lang="en-US" sz="1600" dirty="0"/>
                        <a:t>12/16</a:t>
                      </a:r>
                    </a:p>
                  </a:txBody>
                  <a:tcPr/>
                </a:tc>
                <a:tc>
                  <a:txBody>
                    <a:bodyPr/>
                    <a:lstStyle/>
                    <a:p>
                      <a:r>
                        <a:rPr lang="en-US" sz="1600" dirty="0">
                          <a:solidFill>
                            <a:schemeClr val="tx1"/>
                          </a:solidFill>
                        </a:rPr>
                        <a:t>6/6</a:t>
                      </a:r>
                    </a:p>
                  </a:txBody>
                  <a:tcPr/>
                </a:tc>
                <a:extLst>
                  <a:ext uri="{0D108BD9-81ED-4DB2-BD59-A6C34878D82A}">
                    <a16:rowId xmlns:a16="http://schemas.microsoft.com/office/drawing/2014/main" val="647010847"/>
                  </a:ext>
                </a:extLst>
              </a:tr>
              <a:tr h="240027">
                <a:tc>
                  <a:txBody>
                    <a:bodyPr/>
                    <a:lstStyle/>
                    <a:p>
                      <a:r>
                        <a:rPr lang="en-US" sz="1600" dirty="0"/>
                        <a:t>Helium vessel thickness/mm</a:t>
                      </a:r>
                    </a:p>
                  </a:txBody>
                  <a:tcPr/>
                </a:tc>
                <a:tc>
                  <a:txBody>
                    <a:bodyPr/>
                    <a:lstStyle/>
                    <a:p>
                      <a:r>
                        <a:rPr lang="en-US" sz="1600" dirty="0"/>
                        <a:t>3</a:t>
                      </a:r>
                    </a:p>
                  </a:txBody>
                  <a:tcPr/>
                </a:tc>
                <a:tc>
                  <a:txBody>
                    <a:bodyPr/>
                    <a:lstStyle/>
                    <a:p>
                      <a:r>
                        <a:rPr lang="en-US" sz="1600" dirty="0"/>
                        <a:t>3</a:t>
                      </a:r>
                    </a:p>
                  </a:txBody>
                  <a:tcPr/>
                </a:tc>
                <a:tc>
                  <a:txBody>
                    <a:bodyPr/>
                    <a:lstStyle/>
                    <a:p>
                      <a:r>
                        <a:rPr lang="en-US" sz="1600" dirty="0"/>
                        <a:t>2</a:t>
                      </a:r>
                    </a:p>
                  </a:txBody>
                  <a:tcPr/>
                </a:tc>
                <a:tc>
                  <a:txBody>
                    <a:bodyPr/>
                    <a:lstStyle/>
                    <a:p>
                      <a:r>
                        <a:rPr lang="en-US" sz="1600" dirty="0"/>
                        <a:t>3</a:t>
                      </a:r>
                    </a:p>
                  </a:txBody>
                  <a:tcPr/>
                </a:tc>
                <a:tc>
                  <a:txBody>
                    <a:bodyPr/>
                    <a:lstStyle/>
                    <a:p>
                      <a:r>
                        <a:rPr lang="en-US" sz="1600" dirty="0"/>
                        <a:t>10/10</a:t>
                      </a:r>
                    </a:p>
                  </a:txBody>
                  <a:tcPr/>
                </a:tc>
                <a:extLst>
                  <a:ext uri="{0D108BD9-81ED-4DB2-BD59-A6C34878D82A}">
                    <a16:rowId xmlns:a16="http://schemas.microsoft.com/office/drawing/2014/main" val="1279645722"/>
                  </a:ext>
                </a:extLst>
              </a:tr>
              <a:tr h="240027">
                <a:tc>
                  <a:txBody>
                    <a:bodyPr/>
                    <a:lstStyle/>
                    <a:p>
                      <a:r>
                        <a:rPr lang="en-US" sz="1600" dirty="0"/>
                        <a:t>End diameter/mm</a:t>
                      </a:r>
                    </a:p>
                  </a:txBody>
                  <a:tcPr/>
                </a:tc>
                <a:tc>
                  <a:txBody>
                    <a:bodyPr/>
                    <a:lstStyle/>
                    <a:p>
                      <a:r>
                        <a:rPr lang="en-US" sz="1600" dirty="0"/>
                        <a:t>1000</a:t>
                      </a:r>
                    </a:p>
                  </a:txBody>
                  <a:tcPr/>
                </a:tc>
                <a:tc>
                  <a:txBody>
                    <a:bodyPr/>
                    <a:lstStyle/>
                    <a:p>
                      <a:r>
                        <a:rPr lang="en-US" sz="1600" dirty="0"/>
                        <a:t>1000</a:t>
                      </a:r>
                    </a:p>
                  </a:txBody>
                  <a:tcPr/>
                </a:tc>
                <a:tc>
                  <a:txBody>
                    <a:bodyPr/>
                    <a:lstStyle/>
                    <a:p>
                      <a:r>
                        <a:rPr lang="en-US" sz="1600" dirty="0"/>
                        <a:t>1000</a:t>
                      </a:r>
                    </a:p>
                  </a:txBody>
                  <a:tcPr/>
                </a:tc>
                <a:tc>
                  <a:txBody>
                    <a:bodyPr/>
                    <a:lstStyle/>
                    <a:p>
                      <a:r>
                        <a:rPr lang="en-US" sz="1600" dirty="0"/>
                        <a:t>1000</a:t>
                      </a:r>
                    </a:p>
                  </a:txBody>
                  <a:tcPr/>
                </a:tc>
                <a:tc>
                  <a:txBody>
                    <a:bodyPr/>
                    <a:lstStyle/>
                    <a:p>
                      <a:r>
                        <a:rPr lang="en-US" sz="1600" dirty="0"/>
                        <a:t>1000</a:t>
                      </a:r>
                    </a:p>
                  </a:txBody>
                  <a:tcPr/>
                </a:tc>
                <a:extLst>
                  <a:ext uri="{0D108BD9-81ED-4DB2-BD59-A6C34878D82A}">
                    <a16:rowId xmlns:a16="http://schemas.microsoft.com/office/drawing/2014/main" val="985455584"/>
                  </a:ext>
                </a:extLst>
              </a:tr>
              <a:tr h="240027">
                <a:tc>
                  <a:txBody>
                    <a:bodyPr/>
                    <a:lstStyle/>
                    <a:p>
                      <a:r>
                        <a:rPr lang="en-US" sz="1600" dirty="0"/>
                        <a:t>Cryostat weight/kg</a:t>
                      </a:r>
                    </a:p>
                  </a:txBody>
                  <a:tcPr/>
                </a:tc>
                <a:tc>
                  <a:txBody>
                    <a:bodyPr/>
                    <a:lstStyle/>
                    <a:p>
                      <a:r>
                        <a:rPr lang="en-US" sz="1600" dirty="0"/>
                        <a:t>2.7</a:t>
                      </a:r>
                    </a:p>
                  </a:txBody>
                  <a:tcPr/>
                </a:tc>
                <a:tc>
                  <a:txBody>
                    <a:bodyPr/>
                    <a:lstStyle/>
                    <a:p>
                      <a:r>
                        <a:rPr lang="en-US" sz="1600" dirty="0"/>
                        <a:t>2.4</a:t>
                      </a:r>
                    </a:p>
                  </a:txBody>
                  <a:tcPr/>
                </a:tc>
                <a:tc>
                  <a:txBody>
                    <a:bodyPr/>
                    <a:lstStyle/>
                    <a:p>
                      <a:r>
                        <a:rPr lang="en-US" sz="1600" dirty="0"/>
                        <a:t>1.3</a:t>
                      </a:r>
                    </a:p>
                  </a:txBody>
                  <a:tcPr/>
                </a:tc>
                <a:tc>
                  <a:txBody>
                    <a:bodyPr/>
                    <a:lstStyle/>
                    <a:p>
                      <a:r>
                        <a:rPr lang="en-US" sz="1600" dirty="0"/>
                        <a:t>2.7</a:t>
                      </a:r>
                    </a:p>
                  </a:txBody>
                  <a:tcPr/>
                </a:tc>
                <a:tc>
                  <a:txBody>
                    <a:bodyPr/>
                    <a:lstStyle/>
                    <a:p>
                      <a:r>
                        <a:rPr lang="en-US" sz="1600" dirty="0"/>
                        <a:t>2.2</a:t>
                      </a:r>
                    </a:p>
                  </a:txBody>
                  <a:tcPr/>
                </a:tc>
                <a:extLst>
                  <a:ext uri="{0D108BD9-81ED-4DB2-BD59-A6C34878D82A}">
                    <a16:rowId xmlns:a16="http://schemas.microsoft.com/office/drawing/2014/main" val="3090271957"/>
                  </a:ext>
                </a:extLst>
              </a:tr>
            </a:tbl>
          </a:graphicData>
        </a:graphic>
      </p:graphicFrame>
      <p:sp>
        <p:nvSpPr>
          <p:cNvPr id="9" name="内容占位符 1">
            <a:extLst>
              <a:ext uri="{FF2B5EF4-FFF2-40B4-BE49-F238E27FC236}">
                <a16:creationId xmlns:a16="http://schemas.microsoft.com/office/drawing/2014/main" id="{43F5D39F-69F7-455A-B854-D541E7D39445}"/>
              </a:ext>
            </a:extLst>
          </p:cNvPr>
          <p:cNvSpPr txBox="1">
            <a:spLocks/>
          </p:cNvSpPr>
          <p:nvPr/>
        </p:nvSpPr>
        <p:spPr>
          <a:xfrm>
            <a:off x="576485" y="1480310"/>
            <a:ext cx="10853551" cy="1238224"/>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zh-CN" sz="2400" dirty="0"/>
              <a:t>The analyses model (Cryostat)</a:t>
            </a:r>
          </a:p>
          <a:p>
            <a:pPr lvl="1"/>
            <a:endParaRPr lang="en-US" altLang="zh-CN" sz="2000" dirty="0"/>
          </a:p>
          <a:p>
            <a:pPr lvl="1"/>
            <a:endParaRPr lang="en-US" altLang="zh-CN" sz="2000" dirty="0"/>
          </a:p>
        </p:txBody>
      </p:sp>
      <p:sp>
        <p:nvSpPr>
          <p:cNvPr id="16" name="内容占位符 1">
            <a:extLst>
              <a:ext uri="{FF2B5EF4-FFF2-40B4-BE49-F238E27FC236}">
                <a16:creationId xmlns:a16="http://schemas.microsoft.com/office/drawing/2014/main" id="{07942071-222C-4A96-8A9B-4EF508698F16}"/>
              </a:ext>
            </a:extLst>
          </p:cNvPr>
          <p:cNvSpPr txBox="1">
            <a:spLocks/>
          </p:cNvSpPr>
          <p:nvPr/>
        </p:nvSpPr>
        <p:spPr>
          <a:xfrm>
            <a:off x="421" y="4360332"/>
            <a:ext cx="4511403" cy="2381036"/>
          </a:xfrm>
          <a:prstGeom prst="rect">
            <a:avLst/>
          </a:prstGeom>
        </p:spPr>
        <p:txBody>
          <a:bodyPr vert="horz" lIns="91440" tIns="45720" rIns="91440" bIns="45720" rtlCol="0">
            <a:normAutofit lnSpcReduction="10000"/>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8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4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altLang="zh-CN" sz="2000" dirty="0"/>
              <a:t>TDR:  iron quadrupoles</a:t>
            </a:r>
          </a:p>
          <a:p>
            <a:pPr lvl="1"/>
            <a:r>
              <a:rPr lang="en-US" altLang="zh-CN" sz="2000" dirty="0"/>
              <a:t>IARC 24: iron-free quadrupoles</a:t>
            </a:r>
          </a:p>
          <a:p>
            <a:pPr lvl="1"/>
            <a:r>
              <a:rPr lang="en-US" altLang="zh-CN" sz="2000" dirty="0"/>
              <a:t>Thinner: Thinner cryostat walls</a:t>
            </a:r>
          </a:p>
          <a:p>
            <a:pPr lvl="1"/>
            <a:r>
              <a:rPr lang="en-US" altLang="zh-CN" sz="2000" dirty="0"/>
              <a:t>Thicker: Thicker cryostat walls</a:t>
            </a:r>
          </a:p>
          <a:p>
            <a:pPr lvl="1"/>
            <a:r>
              <a:rPr lang="en-US" altLang="zh-CN" sz="2000" dirty="0"/>
              <a:t>Thicker II: another thicker version with adjustable support rods</a:t>
            </a:r>
          </a:p>
        </p:txBody>
      </p:sp>
      <p:sp>
        <p:nvSpPr>
          <p:cNvPr id="2" name="文本框 1">
            <a:extLst>
              <a:ext uri="{FF2B5EF4-FFF2-40B4-BE49-F238E27FC236}">
                <a16:creationId xmlns:a16="http://schemas.microsoft.com/office/drawing/2014/main" id="{9D80EC3A-A834-4DD0-9FD1-EE1AAFAB833F}"/>
              </a:ext>
            </a:extLst>
          </p:cNvPr>
          <p:cNvSpPr txBox="1"/>
          <p:nvPr/>
        </p:nvSpPr>
        <p:spPr>
          <a:xfrm>
            <a:off x="4835860" y="6345816"/>
            <a:ext cx="936104" cy="369332"/>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Bonded </a:t>
            </a:r>
          </a:p>
        </p:txBody>
      </p:sp>
      <p:cxnSp>
        <p:nvCxnSpPr>
          <p:cNvPr id="6" name="直接连接符 5">
            <a:extLst>
              <a:ext uri="{FF2B5EF4-FFF2-40B4-BE49-F238E27FC236}">
                <a16:creationId xmlns:a16="http://schemas.microsoft.com/office/drawing/2014/main" id="{3A93A991-6B6C-4946-AC7C-6C347C0FC007}"/>
              </a:ext>
            </a:extLst>
          </p:cNvPr>
          <p:cNvCxnSpPr>
            <a:stCxn id="2" idx="0"/>
          </p:cNvCxnSpPr>
          <p:nvPr/>
        </p:nvCxnSpPr>
        <p:spPr>
          <a:xfrm flipV="1">
            <a:off x="5303912" y="5230230"/>
            <a:ext cx="391592" cy="1115586"/>
          </a:xfrm>
          <a:prstGeom prst="line">
            <a:avLst/>
          </a:prstGeom>
        </p:spPr>
        <p:style>
          <a:lnRef idx="1">
            <a:schemeClr val="accent3"/>
          </a:lnRef>
          <a:fillRef idx="0">
            <a:schemeClr val="accent3"/>
          </a:fillRef>
          <a:effectRef idx="0">
            <a:schemeClr val="accent3"/>
          </a:effectRef>
          <a:fontRef idx="minor">
            <a:schemeClr val="tx1"/>
          </a:fontRef>
        </p:style>
      </p:cxnSp>
      <p:sp>
        <p:nvSpPr>
          <p:cNvPr id="14" name="文本框 13">
            <a:extLst>
              <a:ext uri="{FF2B5EF4-FFF2-40B4-BE49-F238E27FC236}">
                <a16:creationId xmlns:a16="http://schemas.microsoft.com/office/drawing/2014/main" id="{1BEEC498-60B0-4A50-8E0D-72B20883FD91}"/>
              </a:ext>
            </a:extLst>
          </p:cNvPr>
          <p:cNvSpPr txBox="1"/>
          <p:nvPr/>
        </p:nvSpPr>
        <p:spPr>
          <a:xfrm>
            <a:off x="6333380" y="6342864"/>
            <a:ext cx="2498923" cy="369332"/>
          </a:xfrm>
          <a:prstGeom prst="rect">
            <a:avLst/>
          </a:prstGeom>
          <a:ln w="19050"/>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t>Frictional in Z direction </a:t>
            </a:r>
          </a:p>
        </p:txBody>
      </p:sp>
      <p:cxnSp>
        <p:nvCxnSpPr>
          <p:cNvPr id="15" name="直接连接符 14">
            <a:extLst>
              <a:ext uri="{FF2B5EF4-FFF2-40B4-BE49-F238E27FC236}">
                <a16:creationId xmlns:a16="http://schemas.microsoft.com/office/drawing/2014/main" id="{D4B20D1F-7349-4E5B-8A66-DEDE620B2295}"/>
              </a:ext>
            </a:extLst>
          </p:cNvPr>
          <p:cNvCxnSpPr>
            <a:cxnSpLocks/>
            <a:stCxn id="14" idx="0"/>
          </p:cNvCxnSpPr>
          <p:nvPr/>
        </p:nvCxnSpPr>
        <p:spPr>
          <a:xfrm flipH="1" flipV="1">
            <a:off x="6615163" y="5311883"/>
            <a:ext cx="967679" cy="1030981"/>
          </a:xfrm>
          <a:prstGeom prst="line">
            <a:avLst/>
          </a:prstGeom>
        </p:spPr>
        <p:style>
          <a:lnRef idx="1">
            <a:schemeClr val="accent3"/>
          </a:lnRef>
          <a:fillRef idx="0">
            <a:schemeClr val="accent3"/>
          </a:fillRef>
          <a:effectRef idx="0">
            <a:schemeClr val="accent3"/>
          </a:effectRef>
          <a:fontRef idx="minor">
            <a:schemeClr val="tx1"/>
          </a:fontRef>
        </p:style>
      </p:cxnSp>
      <p:cxnSp>
        <p:nvCxnSpPr>
          <p:cNvPr id="18" name="直接连接符 17">
            <a:extLst>
              <a:ext uri="{FF2B5EF4-FFF2-40B4-BE49-F238E27FC236}">
                <a16:creationId xmlns:a16="http://schemas.microsoft.com/office/drawing/2014/main" id="{B07E486A-5011-4C0B-8C70-A1DD698C06D8}"/>
              </a:ext>
            </a:extLst>
          </p:cNvPr>
          <p:cNvCxnSpPr>
            <a:cxnSpLocks/>
            <a:stCxn id="14" idx="0"/>
          </p:cNvCxnSpPr>
          <p:nvPr/>
        </p:nvCxnSpPr>
        <p:spPr>
          <a:xfrm flipH="1" flipV="1">
            <a:off x="7464152" y="5311883"/>
            <a:ext cx="118690" cy="1030981"/>
          </a:xfrm>
          <a:prstGeom prst="line">
            <a:avLst/>
          </a:prstGeom>
        </p:spPr>
        <p:style>
          <a:lnRef idx="1">
            <a:schemeClr val="accent3"/>
          </a:lnRef>
          <a:fillRef idx="0">
            <a:schemeClr val="accent3"/>
          </a:fillRef>
          <a:effectRef idx="0">
            <a:schemeClr val="accent3"/>
          </a:effectRef>
          <a:fontRef idx="minor">
            <a:schemeClr val="tx1"/>
          </a:fontRef>
        </p:style>
      </p:cxnSp>
      <p:cxnSp>
        <p:nvCxnSpPr>
          <p:cNvPr id="20" name="直接连接符 19">
            <a:extLst>
              <a:ext uri="{FF2B5EF4-FFF2-40B4-BE49-F238E27FC236}">
                <a16:creationId xmlns:a16="http://schemas.microsoft.com/office/drawing/2014/main" id="{4A5EAEB6-FAAD-4920-9DA5-3B0F140D452D}"/>
              </a:ext>
            </a:extLst>
          </p:cNvPr>
          <p:cNvCxnSpPr>
            <a:cxnSpLocks/>
            <a:stCxn id="14" idx="0"/>
          </p:cNvCxnSpPr>
          <p:nvPr/>
        </p:nvCxnSpPr>
        <p:spPr>
          <a:xfrm flipV="1">
            <a:off x="7582842" y="5377690"/>
            <a:ext cx="637876" cy="965174"/>
          </a:xfrm>
          <a:prstGeom prst="line">
            <a:avLst/>
          </a:prstGeom>
        </p:spPr>
        <p:style>
          <a:lnRef idx="1">
            <a:schemeClr val="accent3"/>
          </a:lnRef>
          <a:fillRef idx="0">
            <a:schemeClr val="accent3"/>
          </a:fillRef>
          <a:effectRef idx="0">
            <a:schemeClr val="accent3"/>
          </a:effectRef>
          <a:fontRef idx="minor">
            <a:schemeClr val="tx1"/>
          </a:fontRef>
        </p:style>
      </p:cxnSp>
      <p:cxnSp>
        <p:nvCxnSpPr>
          <p:cNvPr id="22" name="直接连接符 21">
            <a:extLst>
              <a:ext uri="{FF2B5EF4-FFF2-40B4-BE49-F238E27FC236}">
                <a16:creationId xmlns:a16="http://schemas.microsoft.com/office/drawing/2014/main" id="{9AD1C93F-7D2E-4B33-B9EC-8EEFB353C729}"/>
              </a:ext>
            </a:extLst>
          </p:cNvPr>
          <p:cNvCxnSpPr>
            <a:cxnSpLocks/>
            <a:stCxn id="14" idx="0"/>
          </p:cNvCxnSpPr>
          <p:nvPr/>
        </p:nvCxnSpPr>
        <p:spPr>
          <a:xfrm flipV="1">
            <a:off x="7582842" y="5377690"/>
            <a:ext cx="1969542" cy="965174"/>
          </a:xfrm>
          <a:prstGeom prst="line">
            <a:avLst/>
          </a:prstGeom>
        </p:spPr>
        <p:style>
          <a:lnRef idx="1">
            <a:schemeClr val="accent3"/>
          </a:lnRef>
          <a:fillRef idx="0">
            <a:schemeClr val="accent3"/>
          </a:fillRef>
          <a:effectRef idx="0">
            <a:schemeClr val="accent3"/>
          </a:effectRef>
          <a:fontRef idx="minor">
            <a:schemeClr val="tx1"/>
          </a:fontRef>
        </p:style>
      </p:cxnSp>
      <p:sp>
        <p:nvSpPr>
          <p:cNvPr id="5" name="文本框 4">
            <a:extLst>
              <a:ext uri="{FF2B5EF4-FFF2-40B4-BE49-F238E27FC236}">
                <a16:creationId xmlns:a16="http://schemas.microsoft.com/office/drawing/2014/main" id="{1EE60953-145F-4D5D-8805-501B31F1C330}"/>
              </a:ext>
            </a:extLst>
          </p:cNvPr>
          <p:cNvSpPr txBox="1"/>
          <p:nvPr/>
        </p:nvSpPr>
        <p:spPr>
          <a:xfrm>
            <a:off x="6310741" y="3954801"/>
            <a:ext cx="2880320" cy="369332"/>
          </a:xfrm>
          <a:prstGeom prst="rect">
            <a:avLst/>
          </a:prstGeom>
          <a:noFill/>
        </p:spPr>
        <p:txBody>
          <a:bodyPr wrap="square" rtlCol="0">
            <a:spAutoFit/>
          </a:bodyPr>
          <a:lstStyle/>
          <a:p>
            <a:r>
              <a:rPr lang="en-US" dirty="0"/>
              <a:t>Cross section of “Thicker”</a:t>
            </a:r>
          </a:p>
        </p:txBody>
      </p:sp>
    </p:spTree>
    <p:extLst>
      <p:ext uri="{BB962C8B-B14F-4D97-AF65-F5344CB8AC3E}">
        <p14:creationId xmlns:p14="http://schemas.microsoft.com/office/powerpoint/2010/main" val="576468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a:extLst>
              <a:ext uri="{FF2B5EF4-FFF2-40B4-BE49-F238E27FC236}">
                <a16:creationId xmlns:a16="http://schemas.microsoft.com/office/drawing/2014/main" id="{C1FD6DF3-70E1-4FA7-B85F-DE3812F18352}"/>
              </a:ext>
            </a:extLst>
          </p:cNvPr>
          <p:cNvSpPr>
            <a:spLocks noGrp="1"/>
          </p:cNvSpPr>
          <p:nvPr>
            <p:ph type="title"/>
          </p:nvPr>
        </p:nvSpPr>
        <p:spPr/>
        <p:txBody>
          <a:bodyPr/>
          <a:lstStyle/>
          <a:p>
            <a:r>
              <a:rPr lang="en-US" dirty="0"/>
              <a:t>MDI mechanics progress</a:t>
            </a:r>
          </a:p>
        </p:txBody>
      </p:sp>
      <p:sp>
        <p:nvSpPr>
          <p:cNvPr id="4" name="灯片编号占位符 3">
            <a:extLst>
              <a:ext uri="{FF2B5EF4-FFF2-40B4-BE49-F238E27FC236}">
                <a16:creationId xmlns:a16="http://schemas.microsoft.com/office/drawing/2014/main" id="{A35494CE-65F6-4627-BD04-48CDC1C1182D}"/>
              </a:ext>
            </a:extLst>
          </p:cNvPr>
          <p:cNvSpPr>
            <a:spLocks noGrp="1"/>
          </p:cNvSpPr>
          <p:nvPr>
            <p:ph type="sldNum" sz="quarter" idx="12"/>
          </p:nvPr>
        </p:nvSpPr>
        <p:spPr/>
        <p:txBody>
          <a:bodyPr/>
          <a:lstStyle/>
          <a:p>
            <a:fld id="{F15E9139-A00B-4B2A-98A6-095DC08F1345}" type="slidenum">
              <a:rPr lang="zh-CN" altLang="en-US" smtClean="0"/>
              <a:pPr/>
              <a:t>39</a:t>
            </a:fld>
            <a:endParaRPr lang="zh-CN" altLang="en-US"/>
          </a:p>
        </p:txBody>
      </p:sp>
      <p:sp>
        <p:nvSpPr>
          <p:cNvPr id="18" name="内容占位符 1">
            <a:extLst>
              <a:ext uri="{FF2B5EF4-FFF2-40B4-BE49-F238E27FC236}">
                <a16:creationId xmlns:a16="http://schemas.microsoft.com/office/drawing/2014/main" id="{5AD3ECF9-A77A-4694-8EC6-3AFB515CBAF6}"/>
              </a:ext>
            </a:extLst>
          </p:cNvPr>
          <p:cNvSpPr>
            <a:spLocks noGrp="1"/>
          </p:cNvSpPr>
          <p:nvPr>
            <p:ph idx="1"/>
          </p:nvPr>
        </p:nvSpPr>
        <p:spPr>
          <a:xfrm>
            <a:off x="666712" y="1404020"/>
            <a:ext cx="10972800" cy="3753172"/>
          </a:xfrm>
        </p:spPr>
        <p:txBody>
          <a:bodyPr>
            <a:normAutofit lnSpcReduction="10000"/>
          </a:bodyPr>
          <a:lstStyle/>
          <a:p>
            <a:r>
              <a:rPr lang="en-US" sz="2400" dirty="0"/>
              <a:t>Primary concerned metrics</a:t>
            </a:r>
          </a:p>
          <a:p>
            <a:pPr lvl="1"/>
            <a:r>
              <a:rPr lang="en-US" sz="2000" dirty="0">
                <a:solidFill>
                  <a:srgbClr val="FF0000"/>
                </a:solidFill>
              </a:rPr>
              <a:t>Max. def: </a:t>
            </a:r>
            <a:r>
              <a:rPr lang="en-US" sz="2000" dirty="0"/>
              <a:t>the maximum uneven deformation in </a:t>
            </a:r>
            <a:r>
              <a:rPr lang="en-US" sz="2000" dirty="0">
                <a:solidFill>
                  <a:srgbClr val="FF0000"/>
                </a:solidFill>
              </a:rPr>
              <a:t>Y (vertical) direction </a:t>
            </a:r>
            <a:r>
              <a:rPr lang="en-US" sz="2000" dirty="0"/>
              <a:t>of quadrupole, difficult be adjusted by alignment.</a:t>
            </a:r>
          </a:p>
          <a:p>
            <a:pPr lvl="2"/>
            <a:r>
              <a:rPr lang="en-US" sz="2000" dirty="0"/>
              <a:t>Length/diameter, </a:t>
            </a:r>
            <a:r>
              <a:rPr lang="en-US" sz="2000" dirty="0">
                <a:solidFill>
                  <a:srgbClr val="FF0000"/>
                </a:solidFill>
              </a:rPr>
              <a:t>CEPC Q1a: 20 </a:t>
            </a:r>
            <a:r>
              <a:rPr lang="en-US" sz="2000" i="1" dirty="0">
                <a:solidFill>
                  <a:srgbClr val="FF0000"/>
                </a:solidFill>
              </a:rPr>
              <a:t>vs</a:t>
            </a:r>
            <a:r>
              <a:rPr lang="en-US" sz="2000" dirty="0">
                <a:solidFill>
                  <a:srgbClr val="FF0000"/>
                </a:solidFill>
              </a:rPr>
              <a:t> BEPCII SCQ: 4.5</a:t>
            </a:r>
            <a:r>
              <a:rPr lang="en-US" sz="2000" dirty="0"/>
              <a:t>, the uneven deformation of quadrupoles should be considered</a:t>
            </a:r>
          </a:p>
          <a:p>
            <a:pPr lvl="1"/>
            <a:r>
              <a:rPr lang="en-US" sz="2000" dirty="0">
                <a:solidFill>
                  <a:srgbClr val="FF0000"/>
                </a:solidFill>
              </a:rPr>
              <a:t>Disp. change: </a:t>
            </a:r>
            <a:r>
              <a:rPr lang="en-US" sz="2000" dirty="0"/>
              <a:t>Displacement change in </a:t>
            </a:r>
            <a:r>
              <a:rPr lang="en-US" sz="2000" dirty="0">
                <a:solidFill>
                  <a:srgbClr val="FF0000"/>
                </a:solidFill>
              </a:rPr>
              <a:t>Y direction </a:t>
            </a:r>
            <a:r>
              <a:rPr lang="en-US" sz="2000" dirty="0"/>
              <a:t>before and after Lorentz force</a:t>
            </a:r>
          </a:p>
          <a:p>
            <a:pPr lvl="2"/>
            <a:r>
              <a:rPr lang="en-US" sz="2000" dirty="0"/>
              <a:t>If the change is small enough, re-alignment can be neglect after having Lorentz force.</a:t>
            </a:r>
          </a:p>
          <a:p>
            <a:pPr lvl="2"/>
            <a:r>
              <a:rPr lang="en-US" sz="2000" dirty="0"/>
              <a:t>BEPCII also concerned this metric before installation</a:t>
            </a:r>
          </a:p>
          <a:p>
            <a:pPr lvl="1"/>
            <a:r>
              <a:rPr lang="en-US" sz="2000" dirty="0">
                <a:solidFill>
                  <a:srgbClr val="FF0000"/>
                </a:solidFill>
              </a:rPr>
              <a:t>Natural frequencies</a:t>
            </a:r>
          </a:p>
          <a:p>
            <a:pPr lvl="2"/>
            <a:r>
              <a:rPr lang="en-US" sz="2000" dirty="0"/>
              <a:t>Relates to vibration response. The higher the better.</a:t>
            </a:r>
          </a:p>
        </p:txBody>
      </p:sp>
      <p:pic>
        <p:nvPicPr>
          <p:cNvPr id="20" name="图片 19">
            <a:extLst>
              <a:ext uri="{FF2B5EF4-FFF2-40B4-BE49-F238E27FC236}">
                <a16:creationId xmlns:a16="http://schemas.microsoft.com/office/drawing/2014/main" id="{AD2332E4-E01A-48D5-8014-AE10E4ACC9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968208" y="3818294"/>
            <a:ext cx="3240000" cy="2707050"/>
          </a:xfrm>
          <a:prstGeom prst="rect">
            <a:avLst/>
          </a:prstGeom>
        </p:spPr>
      </p:pic>
      <p:sp>
        <p:nvSpPr>
          <p:cNvPr id="22" name="椭圆 21">
            <a:extLst>
              <a:ext uri="{FF2B5EF4-FFF2-40B4-BE49-F238E27FC236}">
                <a16:creationId xmlns:a16="http://schemas.microsoft.com/office/drawing/2014/main" id="{B92768C9-A957-4EB9-9167-92B6729055E3}"/>
              </a:ext>
            </a:extLst>
          </p:cNvPr>
          <p:cNvSpPr/>
          <p:nvPr/>
        </p:nvSpPr>
        <p:spPr>
          <a:xfrm>
            <a:off x="8077768" y="5373216"/>
            <a:ext cx="288032"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直接箭头连接符 23">
            <a:extLst>
              <a:ext uri="{FF2B5EF4-FFF2-40B4-BE49-F238E27FC236}">
                <a16:creationId xmlns:a16="http://schemas.microsoft.com/office/drawing/2014/main" id="{8E7167BB-2325-444D-BC26-EC6AA6421E24}"/>
              </a:ext>
            </a:extLst>
          </p:cNvPr>
          <p:cNvCxnSpPr>
            <a:endCxn id="22" idx="2"/>
          </p:cNvCxnSpPr>
          <p:nvPr/>
        </p:nvCxnSpPr>
        <p:spPr>
          <a:xfrm>
            <a:off x="7285680" y="4765939"/>
            <a:ext cx="792088" cy="715289"/>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25" name="文本框 24">
            <a:extLst>
              <a:ext uri="{FF2B5EF4-FFF2-40B4-BE49-F238E27FC236}">
                <a16:creationId xmlns:a16="http://schemas.microsoft.com/office/drawing/2014/main" id="{B6B5CB21-422A-4CA0-93B5-8D4FABB3496C}"/>
              </a:ext>
            </a:extLst>
          </p:cNvPr>
          <p:cNvSpPr txBox="1"/>
          <p:nvPr/>
        </p:nvSpPr>
        <p:spPr>
          <a:xfrm>
            <a:off x="4925388" y="5244810"/>
            <a:ext cx="2844800" cy="1206484"/>
          </a:xfrm>
          <a:prstGeom prst="rect">
            <a:avLst/>
          </a:prstGeom>
          <a:ln w="9525"/>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Ref. </a:t>
            </a:r>
          </a:p>
          <a:p>
            <a:pPr marL="360000" lvl="1" indent="-285750">
              <a:spcBef>
                <a:spcPct val="20000"/>
              </a:spcBef>
              <a:buFont typeface="Arial" pitchFamily="34" charset="0"/>
              <a:buChar char="–"/>
            </a:pPr>
            <a:r>
              <a:rPr lang="en-US" sz="1600" dirty="0">
                <a:latin typeface="Arial" panose="020B0604020202020204" pitchFamily="34" charset="0"/>
                <a:ea typeface="微软雅黑" pitchFamily="34" charset="-122"/>
              </a:rPr>
              <a:t>HEPS </a:t>
            </a:r>
            <a:r>
              <a:rPr lang="zh-CN" altLang="en-US" sz="1600" dirty="0">
                <a:latin typeface="Arial" panose="020B0604020202020204" pitchFamily="34" charset="0"/>
                <a:ea typeface="微软雅黑" pitchFamily="34" charset="-122"/>
              </a:rPr>
              <a:t>≥</a:t>
            </a:r>
            <a:r>
              <a:rPr lang="en-US" altLang="zh-CN" sz="1600" dirty="0">
                <a:latin typeface="Arial" panose="020B0604020202020204" pitchFamily="34" charset="0"/>
                <a:ea typeface="微软雅黑" pitchFamily="34" charset="-122"/>
              </a:rPr>
              <a:t>54Hz</a:t>
            </a:r>
          </a:p>
          <a:p>
            <a:pPr marL="360000" lvl="1" indent="-285750">
              <a:spcBef>
                <a:spcPct val="20000"/>
              </a:spcBef>
              <a:buFont typeface="Arial" pitchFamily="34" charset="0"/>
              <a:buChar char="–"/>
            </a:pPr>
            <a:r>
              <a:rPr lang="en-US" altLang="zh-CN" sz="1600" dirty="0">
                <a:latin typeface="Arial" panose="020B0604020202020204" pitchFamily="34" charset="0"/>
                <a:ea typeface="微软雅黑" pitchFamily="34" charset="-122"/>
              </a:rPr>
              <a:t>Quadrupole of arc section of CEPC: ~45 Hz</a:t>
            </a:r>
            <a:endParaRPr lang="en-US" sz="1600" dirty="0">
              <a:latin typeface="Arial" panose="020B0604020202020204" pitchFamily="34" charset="0"/>
              <a:ea typeface="微软雅黑" pitchFamily="34" charset="-122"/>
            </a:endParaRPr>
          </a:p>
        </p:txBody>
      </p:sp>
      <p:pic>
        <p:nvPicPr>
          <p:cNvPr id="6" name="图片 5">
            <a:extLst>
              <a:ext uri="{FF2B5EF4-FFF2-40B4-BE49-F238E27FC236}">
                <a16:creationId xmlns:a16="http://schemas.microsoft.com/office/drawing/2014/main" id="{CA18411A-31D4-4EDE-94C5-5C273EE82D99}"/>
              </a:ext>
            </a:extLst>
          </p:cNvPr>
          <p:cNvPicPr>
            <a:picLocks noChangeAspect="1"/>
          </p:cNvPicPr>
          <p:nvPr/>
        </p:nvPicPr>
        <p:blipFill>
          <a:blip r:embed="rId3"/>
          <a:stretch>
            <a:fillRect/>
          </a:stretch>
        </p:blipFill>
        <p:spPr>
          <a:xfrm>
            <a:off x="317356" y="4738691"/>
            <a:ext cx="4320000" cy="2035927"/>
          </a:xfrm>
          <a:prstGeom prst="rect">
            <a:avLst/>
          </a:prstGeom>
        </p:spPr>
      </p:pic>
    </p:spTree>
    <p:extLst>
      <p:ext uri="{BB962C8B-B14F-4D97-AF65-F5344CB8AC3E}">
        <p14:creationId xmlns:p14="http://schemas.microsoft.com/office/powerpoint/2010/main" val="24507141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FBB8982-C1F7-40D4-B14E-D138399B7E4E}"/>
              </a:ext>
            </a:extLst>
          </p:cNvPr>
          <p:cNvSpPr>
            <a:spLocks noGrp="1"/>
          </p:cNvSpPr>
          <p:nvPr>
            <p:ph type="sldNum" sz="quarter" idx="12"/>
          </p:nvPr>
        </p:nvSpPr>
        <p:spPr/>
        <p:txBody>
          <a:bodyPr/>
          <a:lstStyle/>
          <a:p>
            <a:fld id="{F15E9139-A00B-4B2A-98A6-095DC08F1345}" type="slidenum">
              <a:rPr lang="zh-CN" altLang="en-US" smtClean="0"/>
              <a:pPr/>
              <a:t>4</a:t>
            </a:fld>
            <a:endParaRPr lang="zh-CN" altLang="en-US" dirty="0"/>
          </a:p>
        </p:txBody>
      </p:sp>
      <p:sp>
        <p:nvSpPr>
          <p:cNvPr id="5" name="标题 2">
            <a:extLst>
              <a:ext uri="{FF2B5EF4-FFF2-40B4-BE49-F238E27FC236}">
                <a16:creationId xmlns:a16="http://schemas.microsoft.com/office/drawing/2014/main" id="{9CAD20AB-FD61-498C-97C6-D1C017ED807A}"/>
              </a:ext>
            </a:extLst>
          </p:cNvPr>
          <p:cNvSpPr>
            <a:spLocks noGrp="1"/>
          </p:cNvSpPr>
          <p:nvPr>
            <p:ph type="title"/>
          </p:nvPr>
        </p:nvSpPr>
        <p:spPr>
          <a:xfrm>
            <a:off x="666712" y="142852"/>
            <a:ext cx="10763325" cy="725470"/>
          </a:xfrm>
        </p:spPr>
        <p:txBody>
          <a:bodyPr vert="horz" lIns="91440" tIns="45720" rIns="91440" bIns="45720" rtlCol="0" anchor="ctr">
            <a:normAutofit/>
          </a:bodyPr>
          <a:lstStyle/>
          <a:p>
            <a:r>
              <a:rPr lang="en-US" altLang="zh-CN" dirty="0">
                <a:latin typeface="Arial" panose="020B0604020202020204" pitchFamily="34" charset="0"/>
                <a:cs typeface="Arial" panose="020B0604020202020204" pitchFamily="34" charset="0"/>
              </a:rPr>
              <a:t>EDR accelerator survey and layout progress</a:t>
            </a:r>
            <a:endParaRPr lang="en-US" dirty="0"/>
          </a:p>
        </p:txBody>
      </p:sp>
      <p:pic>
        <p:nvPicPr>
          <p:cNvPr id="2" name="图片 1">
            <a:extLst>
              <a:ext uri="{FF2B5EF4-FFF2-40B4-BE49-F238E27FC236}">
                <a16:creationId xmlns:a16="http://schemas.microsoft.com/office/drawing/2014/main" id="{F62C6968-44D7-4579-A004-FE81BFC657AA}"/>
              </a:ext>
            </a:extLst>
          </p:cNvPr>
          <p:cNvPicPr>
            <a:picLocks noChangeAspect="1"/>
          </p:cNvPicPr>
          <p:nvPr/>
        </p:nvPicPr>
        <p:blipFill>
          <a:blip r:embed="rId2"/>
          <a:stretch>
            <a:fillRect/>
          </a:stretch>
        </p:blipFill>
        <p:spPr>
          <a:xfrm>
            <a:off x="335360" y="1220411"/>
            <a:ext cx="10800000" cy="5494737"/>
          </a:xfrm>
          <a:prstGeom prst="rect">
            <a:avLst/>
          </a:prstGeom>
        </p:spPr>
      </p:pic>
    </p:spTree>
    <p:extLst>
      <p:ext uri="{BB962C8B-B14F-4D97-AF65-F5344CB8AC3E}">
        <p14:creationId xmlns:p14="http://schemas.microsoft.com/office/powerpoint/2010/main" val="2612803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49F6F41-19BF-4AEC-8B09-614896F4E584}"/>
              </a:ext>
            </a:extLst>
          </p:cNvPr>
          <p:cNvSpPr>
            <a:spLocks noGrp="1"/>
          </p:cNvSpPr>
          <p:nvPr>
            <p:ph idx="1"/>
          </p:nvPr>
        </p:nvSpPr>
        <p:spPr/>
        <p:txBody>
          <a:bodyPr/>
          <a:lstStyle/>
          <a:p>
            <a:pPr lvl="1"/>
            <a:r>
              <a:rPr lang="en-US" altLang="zh-CN" dirty="0"/>
              <a:t>Misalignment and vibration of quadrupole can lead to beam emittance growth and luminosity degradation.</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The steps on the inner wall of vacuum can generate HOMs.</a:t>
            </a:r>
          </a:p>
          <a:p>
            <a:pPr lvl="1"/>
            <a:endParaRPr lang="en-US" dirty="0"/>
          </a:p>
        </p:txBody>
      </p:sp>
      <p:sp>
        <p:nvSpPr>
          <p:cNvPr id="3" name="标题 2">
            <a:extLst>
              <a:ext uri="{FF2B5EF4-FFF2-40B4-BE49-F238E27FC236}">
                <a16:creationId xmlns:a16="http://schemas.microsoft.com/office/drawing/2014/main" id="{CA0E3910-BB2C-4F8E-B029-54BE5C47D05D}"/>
              </a:ext>
            </a:extLst>
          </p:cNvPr>
          <p:cNvSpPr>
            <a:spLocks noGrp="1"/>
          </p:cNvSpPr>
          <p:nvPr>
            <p:ph type="title"/>
          </p:nvPr>
        </p:nvSpPr>
        <p:spPr/>
        <p:txBody>
          <a:bodyPr/>
          <a:lstStyle/>
          <a:p>
            <a:r>
              <a:rPr lang="en-US" dirty="0"/>
              <a:t>MDI mechanics progress</a:t>
            </a:r>
          </a:p>
        </p:txBody>
      </p:sp>
      <p:sp>
        <p:nvSpPr>
          <p:cNvPr id="4" name="灯片编号占位符 3">
            <a:extLst>
              <a:ext uri="{FF2B5EF4-FFF2-40B4-BE49-F238E27FC236}">
                <a16:creationId xmlns:a16="http://schemas.microsoft.com/office/drawing/2014/main" id="{FB71FBF4-07F4-472F-8EFB-288553940520}"/>
              </a:ext>
            </a:extLst>
          </p:cNvPr>
          <p:cNvSpPr>
            <a:spLocks noGrp="1"/>
          </p:cNvSpPr>
          <p:nvPr>
            <p:ph type="sldNum" sz="quarter" idx="12"/>
          </p:nvPr>
        </p:nvSpPr>
        <p:spPr/>
        <p:txBody>
          <a:bodyPr/>
          <a:lstStyle/>
          <a:p>
            <a:fld id="{F15E9139-A00B-4B2A-98A6-095DC08F1345}" type="slidenum">
              <a:rPr lang="zh-CN" altLang="en-US" smtClean="0"/>
              <a:pPr/>
              <a:t>40</a:t>
            </a:fld>
            <a:endParaRPr lang="zh-CN" altLang="en-US"/>
          </a:p>
        </p:txBody>
      </p:sp>
      <p:graphicFrame>
        <p:nvGraphicFramePr>
          <p:cNvPr id="6" name="表格 5">
            <a:extLst>
              <a:ext uri="{FF2B5EF4-FFF2-40B4-BE49-F238E27FC236}">
                <a16:creationId xmlns:a16="http://schemas.microsoft.com/office/drawing/2014/main" id="{15352D71-D68E-4BE9-A98A-B2F867CADA29}"/>
              </a:ext>
            </a:extLst>
          </p:cNvPr>
          <p:cNvGraphicFramePr>
            <a:graphicFrameLocks noGrp="1"/>
          </p:cNvGraphicFramePr>
          <p:nvPr>
            <p:extLst/>
          </p:nvPr>
        </p:nvGraphicFramePr>
        <p:xfrm>
          <a:off x="479376" y="2148992"/>
          <a:ext cx="11260833" cy="2839720"/>
        </p:xfrm>
        <a:graphic>
          <a:graphicData uri="http://schemas.openxmlformats.org/drawingml/2006/table">
            <a:tbl>
              <a:tblPr firstRow="1" bandRow="1">
                <a:tableStyleId>{5C22544A-7EE6-4342-B048-85BDC9FD1C3A}</a:tableStyleId>
              </a:tblPr>
              <a:tblGrid>
                <a:gridCol w="2088232">
                  <a:extLst>
                    <a:ext uri="{9D8B030D-6E8A-4147-A177-3AD203B41FA5}">
                      <a16:colId xmlns:a16="http://schemas.microsoft.com/office/drawing/2014/main" val="4059825551"/>
                    </a:ext>
                  </a:extLst>
                </a:gridCol>
                <a:gridCol w="3456384">
                  <a:extLst>
                    <a:ext uri="{9D8B030D-6E8A-4147-A177-3AD203B41FA5}">
                      <a16:colId xmlns:a16="http://schemas.microsoft.com/office/drawing/2014/main" val="109109070"/>
                    </a:ext>
                  </a:extLst>
                </a:gridCol>
                <a:gridCol w="2901009">
                  <a:extLst>
                    <a:ext uri="{9D8B030D-6E8A-4147-A177-3AD203B41FA5}">
                      <a16:colId xmlns:a16="http://schemas.microsoft.com/office/drawing/2014/main" val="2547781774"/>
                    </a:ext>
                  </a:extLst>
                </a:gridCol>
                <a:gridCol w="2815208">
                  <a:extLst>
                    <a:ext uri="{9D8B030D-6E8A-4147-A177-3AD203B41FA5}">
                      <a16:colId xmlns:a16="http://schemas.microsoft.com/office/drawing/2014/main" val="2984469291"/>
                    </a:ext>
                  </a:extLst>
                </a:gridCol>
              </a:tblGrid>
              <a:tr h="370840">
                <a:tc>
                  <a:txBody>
                    <a:bodyPr/>
                    <a:lstStyle/>
                    <a:p>
                      <a:endParaRPr lang="en-US" dirty="0">
                        <a:latin typeface="微软雅黑" panose="020B0503020204020204" pitchFamily="34" charset="-122"/>
                        <a:ea typeface="微软雅黑" panose="020B0503020204020204" pitchFamily="34" charset="-122"/>
                      </a:endParaRPr>
                    </a:p>
                  </a:txBody>
                  <a:tcPr/>
                </a:tc>
                <a:tc>
                  <a:txBody>
                    <a:bodyPr/>
                    <a:lstStyle/>
                    <a:p>
                      <a:r>
                        <a:rPr lang="en-US" altLang="zh-CN" dirty="0">
                          <a:latin typeface="微软雅黑" panose="020B0503020204020204" pitchFamily="34" charset="-122"/>
                          <a:ea typeface="微软雅黑" panose="020B0503020204020204" pitchFamily="34" charset="-122"/>
                        </a:rPr>
                        <a:t>Related requirements </a:t>
                      </a:r>
                      <a:endParaRPr lang="en-US" dirty="0">
                        <a:latin typeface="微软雅黑" panose="020B0503020204020204" pitchFamily="34" charset="-122"/>
                        <a:ea typeface="微软雅黑" panose="020B0503020204020204" pitchFamily="34" charset="-122"/>
                      </a:endParaRPr>
                    </a:p>
                  </a:txBody>
                  <a:tcPr/>
                </a:tc>
                <a:tc>
                  <a:txBody>
                    <a:bodyPr/>
                    <a:lstStyle/>
                    <a:p>
                      <a:r>
                        <a:rPr lang="en-US" dirty="0">
                          <a:latin typeface="微软雅黑" panose="020B0503020204020204" pitchFamily="34" charset="-122"/>
                          <a:ea typeface="微软雅黑" panose="020B0503020204020204" pitchFamily="34" charset="-122"/>
                        </a:rPr>
                        <a:t>Response</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now*</a:t>
                      </a:r>
                      <a:endParaRPr lang="en-US" dirty="0">
                        <a:latin typeface="微软雅黑" panose="020B0503020204020204" pitchFamily="34" charset="-122"/>
                        <a:ea typeface="微软雅黑" panose="020B0503020204020204" pitchFamily="34" charset="-122"/>
                      </a:endParaRPr>
                    </a:p>
                  </a:txBody>
                  <a:tcPr/>
                </a:tc>
                <a:tc>
                  <a:txBody>
                    <a:bodyPr/>
                    <a:lstStyle/>
                    <a:p>
                      <a:r>
                        <a:rPr lang="en-US" altLang="zh-CN" dirty="0">
                          <a:latin typeface="微软雅黑" panose="020B0503020204020204" pitchFamily="34" charset="-122"/>
                          <a:ea typeface="微软雅黑" panose="020B0503020204020204" pitchFamily="34" charset="-122"/>
                        </a:rPr>
                        <a:t>Other related factors</a:t>
                      </a:r>
                      <a:endParaRPr 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4213209471"/>
                  </a:ext>
                </a:extLst>
              </a:tr>
              <a:tr h="370840">
                <a:tc rowSpan="2">
                  <a:txBody>
                    <a:bodyPr/>
                    <a:lstStyle/>
                    <a:p>
                      <a:r>
                        <a:rPr lang="en-US" altLang="zh-CN" dirty="0">
                          <a:latin typeface="微软雅黑" panose="020B0503020204020204" pitchFamily="34" charset="-122"/>
                          <a:ea typeface="微软雅黑" panose="020B0503020204020204" pitchFamily="34" charset="-122"/>
                        </a:rPr>
                        <a:t>Position accuracy (X/Y) of SC quadrupoles</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100μm</a:t>
                      </a:r>
                      <a:endParaRPr lang="en-US" dirty="0">
                        <a:latin typeface="微软雅黑" panose="020B0503020204020204" pitchFamily="34" charset="-122"/>
                        <a:ea typeface="微软雅黑" panose="020B0503020204020204" pitchFamily="34" charset="-122"/>
                      </a:endParaRPr>
                    </a:p>
                  </a:txBody>
                  <a:tcPr/>
                </a:tc>
                <a:tc>
                  <a:txBody>
                    <a:bodyPr/>
                    <a:lstStyle/>
                    <a:p>
                      <a:r>
                        <a:rPr lang="en-US" altLang="zh-CN" dirty="0">
                          <a:latin typeface="微软雅黑" panose="020B0503020204020204" pitchFamily="34" charset="-122"/>
                          <a:ea typeface="微软雅黑" panose="020B0503020204020204" pitchFamily="34" charset="-122"/>
                        </a:rPr>
                        <a:t>Adjusting resolution</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5μm</a:t>
                      </a:r>
                    </a:p>
                    <a:p>
                      <a:r>
                        <a:rPr lang="en-US" dirty="0">
                          <a:latin typeface="微软雅黑" panose="020B0503020204020204" pitchFamily="34" charset="-122"/>
                          <a:ea typeface="微软雅黑" panose="020B0503020204020204" pitchFamily="34" charset="-122"/>
                        </a:rPr>
                        <a:t>Adjusting accuracy</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30μm</a:t>
                      </a:r>
                      <a:endParaRPr lang="en-US" dirty="0">
                        <a:latin typeface="微软雅黑" panose="020B0503020204020204" pitchFamily="34" charset="-122"/>
                        <a:ea typeface="微软雅黑" panose="020B0503020204020204" pitchFamily="34" charset="-122"/>
                      </a:endParaRPr>
                    </a:p>
                  </a:txBody>
                  <a:tcPr/>
                </a:tc>
                <a:tc>
                  <a:txBody>
                    <a:bodyPr/>
                    <a:lstStyle/>
                    <a:p>
                      <a:r>
                        <a:rPr lang="zh-CN" altLang="en-US" dirty="0">
                          <a:solidFill>
                            <a:srgbClr val="00B050"/>
                          </a:solidFill>
                          <a:latin typeface="微软雅黑" panose="020B0503020204020204" pitchFamily="34" charset="-122"/>
                          <a:ea typeface="微软雅黑" panose="020B0503020204020204" pitchFamily="34" charset="-122"/>
                        </a:rPr>
                        <a:t>≤</a:t>
                      </a:r>
                      <a:r>
                        <a:rPr lang="en-US" altLang="zh-CN" dirty="0">
                          <a:solidFill>
                            <a:srgbClr val="00B050"/>
                          </a:solidFill>
                          <a:latin typeface="微软雅黑" panose="020B0503020204020204" pitchFamily="34" charset="-122"/>
                          <a:ea typeface="微软雅黑" panose="020B0503020204020204" pitchFamily="34" charset="-122"/>
                        </a:rPr>
                        <a:t>5μm</a:t>
                      </a:r>
                    </a:p>
                    <a:p>
                      <a:r>
                        <a:rPr lang="zh-CN" altLang="en-US" dirty="0">
                          <a:solidFill>
                            <a:srgbClr val="00B050"/>
                          </a:solidFill>
                          <a:latin typeface="微软雅黑" panose="020B0503020204020204" pitchFamily="34" charset="-122"/>
                          <a:ea typeface="微软雅黑" panose="020B0503020204020204" pitchFamily="34" charset="-122"/>
                        </a:rPr>
                        <a:t>≤</a:t>
                      </a:r>
                      <a:r>
                        <a:rPr lang="en-US" altLang="zh-CN" dirty="0">
                          <a:solidFill>
                            <a:srgbClr val="00B050"/>
                          </a:solidFill>
                          <a:latin typeface="微软雅黑" panose="020B0503020204020204" pitchFamily="34" charset="-122"/>
                          <a:ea typeface="微软雅黑" panose="020B0503020204020204" pitchFamily="34" charset="-122"/>
                        </a:rPr>
                        <a:t>30μm</a:t>
                      </a:r>
                      <a:endParaRPr lang="en-US" dirty="0">
                        <a:solidFill>
                          <a:srgbClr val="00B050"/>
                        </a:solidFill>
                        <a:latin typeface="微软雅黑" panose="020B0503020204020204" pitchFamily="34" charset="-122"/>
                        <a:ea typeface="微软雅黑" panose="020B0503020204020204" pitchFamily="34" charset="-122"/>
                      </a:endParaRPr>
                    </a:p>
                    <a:p>
                      <a:r>
                        <a:rPr lang="en-US" altLang="zh-CN" dirty="0">
                          <a:solidFill>
                            <a:srgbClr val="00B050"/>
                          </a:solidFill>
                          <a:latin typeface="微软雅黑" panose="020B0503020204020204" pitchFamily="34" charset="-122"/>
                          <a:ea typeface="微软雅黑" panose="020B0503020204020204" pitchFamily="34" charset="-122"/>
                        </a:rPr>
                        <a:t>from HEPS experience</a:t>
                      </a:r>
                      <a:endParaRPr lang="en-US" dirty="0">
                        <a:solidFill>
                          <a:srgbClr val="00B050"/>
                        </a:solidFill>
                        <a:latin typeface="微软雅黑" panose="020B0503020204020204" pitchFamily="34" charset="-122"/>
                        <a:ea typeface="微软雅黑" panose="020B0503020204020204" pitchFamily="34" charset="-122"/>
                      </a:endParaRPr>
                    </a:p>
                  </a:txBody>
                  <a:tcPr/>
                </a:tc>
                <a:tc rowSpan="2">
                  <a:txBody>
                    <a:bodyPr/>
                    <a:lstStyle/>
                    <a:p>
                      <a:r>
                        <a:rPr lang="en-US" altLang="zh-CN" dirty="0">
                          <a:latin typeface="微软雅黑" panose="020B0503020204020204" pitchFamily="34" charset="-122"/>
                          <a:ea typeface="微软雅黑" panose="020B0503020204020204" pitchFamily="34" charset="-122"/>
                        </a:rPr>
                        <a:t>Alignment method, ground settlement</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correctors…</a:t>
                      </a:r>
                      <a:endParaRPr 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490482012"/>
                  </a:ext>
                </a:extLst>
              </a:tr>
              <a:tr h="370840">
                <a:tc vMerge="1">
                  <a:txBody>
                    <a:bodyPr/>
                    <a:lstStyle/>
                    <a:p>
                      <a:endParaRPr lang="en-US" dirty="0"/>
                    </a:p>
                  </a:txBody>
                  <a:tcPr/>
                </a:tc>
                <a:tc>
                  <a:txBody>
                    <a:bodyPr/>
                    <a:lstStyle/>
                    <a:p>
                      <a:r>
                        <a:rPr lang="en-US" altLang="zh-CN" dirty="0">
                          <a:latin typeface="微软雅黑" panose="020B0503020204020204" pitchFamily="34" charset="-122"/>
                          <a:ea typeface="微软雅黑" panose="020B0503020204020204" pitchFamily="34" charset="-122"/>
                        </a:rPr>
                        <a:t>Max. def. and</a:t>
                      </a:r>
                      <a:r>
                        <a:rPr lang="zh-CN" altLang="en-US" dirty="0">
                          <a:latin typeface="微软雅黑" panose="020B0503020204020204" pitchFamily="34" charset="-122"/>
                          <a:ea typeface="微软雅黑" panose="020B0503020204020204" pitchFamily="34" charset="-122"/>
                        </a:rPr>
                        <a:t> </a:t>
                      </a:r>
                      <a:r>
                        <a:rPr lang="en-US" altLang="zh-CN" dirty="0" err="1">
                          <a:latin typeface="微软雅黑" panose="020B0503020204020204" pitchFamily="34" charset="-122"/>
                          <a:ea typeface="微软雅黑" panose="020B0503020204020204" pitchFamily="34" charset="-122"/>
                        </a:rPr>
                        <a:t>disp</a:t>
                      </a:r>
                      <a:r>
                        <a:rPr lang="en-US" altLang="zh-CN" dirty="0">
                          <a:latin typeface="微软雅黑" panose="020B0503020204020204" pitchFamily="34" charset="-122"/>
                          <a:ea typeface="微软雅黑" panose="020B0503020204020204" pitchFamily="34" charset="-122"/>
                        </a:rPr>
                        <a:t> change, </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50μm </a:t>
                      </a:r>
                      <a:endParaRPr lang="en-US" dirty="0">
                        <a:latin typeface="微软雅黑" panose="020B0503020204020204" pitchFamily="34" charset="-122"/>
                        <a:ea typeface="微软雅黑" panose="020B0503020204020204" pitchFamily="34" charset="-122"/>
                      </a:endParaRPr>
                    </a:p>
                  </a:txBody>
                  <a:tcPr/>
                </a:tc>
                <a:tc>
                  <a:txBody>
                    <a:bodyPr/>
                    <a:lstStyle/>
                    <a:p>
                      <a:r>
                        <a:rPr lang="en-US" altLang="zh-CN" dirty="0">
                          <a:solidFill>
                            <a:srgbClr val="00B050"/>
                          </a:solidFill>
                          <a:latin typeface="微软雅黑" panose="020B0503020204020204" pitchFamily="34" charset="-122"/>
                          <a:ea typeface="微软雅黑" panose="020B0503020204020204" pitchFamily="34" charset="-122"/>
                        </a:rPr>
                        <a:t>FEA</a:t>
                      </a:r>
                      <a:r>
                        <a:rPr lang="zh-CN" altLang="en-US" dirty="0">
                          <a:solidFill>
                            <a:srgbClr val="00B050"/>
                          </a:solidFill>
                          <a:latin typeface="微软雅黑" panose="020B0503020204020204" pitchFamily="34" charset="-122"/>
                          <a:ea typeface="微软雅黑" panose="020B0503020204020204" pitchFamily="34" charset="-122"/>
                        </a:rPr>
                        <a:t>，＜</a:t>
                      </a:r>
                      <a:r>
                        <a:rPr lang="en-US" altLang="zh-CN" dirty="0">
                          <a:solidFill>
                            <a:srgbClr val="00B050"/>
                          </a:solidFill>
                          <a:latin typeface="微软雅黑" panose="020B0503020204020204" pitchFamily="34" charset="-122"/>
                          <a:ea typeface="微软雅黑" panose="020B0503020204020204" pitchFamily="34" charset="-122"/>
                        </a:rPr>
                        <a:t>40μm</a:t>
                      </a:r>
                      <a:endParaRPr lang="en-US" dirty="0">
                        <a:solidFill>
                          <a:srgbClr val="00B050"/>
                        </a:solidFill>
                        <a:latin typeface="微软雅黑" panose="020B0503020204020204" pitchFamily="34" charset="-122"/>
                        <a:ea typeface="微软雅黑" panose="020B0503020204020204" pitchFamily="34" charset="-122"/>
                      </a:endParaRPr>
                    </a:p>
                  </a:txBody>
                  <a:tcPr/>
                </a:tc>
                <a:tc vMerge="1">
                  <a:txBody>
                    <a:bodyPr/>
                    <a:lstStyle/>
                    <a:p>
                      <a:endParaRPr lang="en-US" dirty="0"/>
                    </a:p>
                  </a:txBody>
                  <a:tcPr/>
                </a:tc>
                <a:extLst>
                  <a:ext uri="{0D108BD9-81ED-4DB2-BD59-A6C34878D82A}">
                    <a16:rowId xmlns:a16="http://schemas.microsoft.com/office/drawing/2014/main" val="287546642"/>
                  </a:ext>
                </a:extLst>
              </a:tr>
              <a:tr h="370840">
                <a:tc rowSpan="2">
                  <a:txBody>
                    <a:bodyPr/>
                    <a:lstStyle/>
                    <a:p>
                      <a:pPr marL="0" algn="l" defTabSz="914400" rtl="0" eaLnBrk="1" latinLnBrk="0" hangingPunct="1"/>
                      <a:r>
                        <a:rPr lang="en-US" altLang="zh-CN" sz="1800" kern="1200" dirty="0">
                          <a:solidFill>
                            <a:schemeClr val="dk1"/>
                          </a:solidFill>
                          <a:latin typeface="微软雅黑" panose="020B0503020204020204" pitchFamily="34" charset="-122"/>
                          <a:ea typeface="微软雅黑" panose="020B0503020204020204" pitchFamily="34" charset="-122"/>
                          <a:cs typeface="+mn-cs"/>
                        </a:rPr>
                        <a:t>Small vibration,</a:t>
                      </a:r>
                    </a:p>
                    <a:p>
                      <a:pPr marL="0" algn="l" defTabSz="914400" rtl="0" eaLnBrk="1" latinLnBrk="0" hangingPunct="1"/>
                      <a:r>
                        <a:rPr lang="en-US" altLang="zh-CN" sz="1800" kern="1200" dirty="0">
                          <a:solidFill>
                            <a:schemeClr val="dk1"/>
                          </a:solidFill>
                          <a:latin typeface="微软雅黑" panose="020B0503020204020204" pitchFamily="34" charset="-122"/>
                          <a:ea typeface="微软雅黑" panose="020B0503020204020204" pitchFamily="34" charset="-122"/>
                          <a:cs typeface="+mn-cs"/>
                        </a:rPr>
                        <a:t>1-100Hz RMS </a:t>
                      </a:r>
                      <a:r>
                        <a:rPr lang="zh-CN" altLang="en-US" sz="1800" kern="1200" dirty="0">
                          <a:solidFill>
                            <a:schemeClr val="dk1"/>
                          </a:solidFill>
                          <a:latin typeface="微软雅黑" panose="020B0503020204020204" pitchFamily="34" charset="-122"/>
                          <a:ea typeface="微软雅黑" panose="020B0503020204020204" pitchFamily="34" charset="-122"/>
                          <a:cs typeface="+mn-cs"/>
                        </a:rPr>
                        <a:t>≤</a:t>
                      </a:r>
                      <a:r>
                        <a:rPr lang="en-US" altLang="zh-CN" sz="1800" kern="1200" dirty="0">
                          <a:solidFill>
                            <a:schemeClr val="dk1"/>
                          </a:solidFill>
                          <a:latin typeface="微软雅黑" panose="020B0503020204020204" pitchFamily="34" charset="-122"/>
                          <a:ea typeface="微软雅黑" panose="020B0503020204020204" pitchFamily="34" charset="-122"/>
                          <a:cs typeface="+mn-cs"/>
                        </a:rPr>
                        <a:t>4nm</a:t>
                      </a:r>
                      <a:endParaRPr lang="en-US" sz="1800" kern="1200" dirty="0">
                        <a:solidFill>
                          <a:schemeClr val="dk1"/>
                        </a:solidFill>
                        <a:latin typeface="微软雅黑" panose="020B0503020204020204" pitchFamily="34" charset="-122"/>
                        <a:ea typeface="微软雅黑" panose="020B0503020204020204" pitchFamily="34" charset="-122"/>
                        <a:cs typeface="+mn-cs"/>
                      </a:endParaRPr>
                    </a:p>
                  </a:txBody>
                  <a:tcPr/>
                </a:tc>
                <a:tc>
                  <a:txBody>
                    <a:bodyPr/>
                    <a:lstStyle/>
                    <a:p>
                      <a:r>
                        <a:rPr lang="en-US" altLang="zh-CN" dirty="0">
                          <a:latin typeface="微软雅黑" panose="020B0503020204020204" pitchFamily="34" charset="-122"/>
                          <a:ea typeface="微软雅黑" panose="020B0503020204020204" pitchFamily="34" charset="-122"/>
                        </a:rPr>
                        <a:t>High natural frequency</a:t>
                      </a:r>
                      <a:endParaRPr lang="en-US" dirty="0">
                        <a:latin typeface="微软雅黑" panose="020B0503020204020204" pitchFamily="34" charset="-122"/>
                        <a:ea typeface="微软雅黑" panose="020B0503020204020204" pitchFamily="34" charset="-122"/>
                      </a:endParaRPr>
                    </a:p>
                  </a:txBody>
                  <a:tcPr/>
                </a:tc>
                <a:tc rowSpan="2">
                  <a:txBody>
                    <a:bodyPr/>
                    <a:lstStyle/>
                    <a:p>
                      <a:pPr marL="0" algn="l" defTabSz="914400" rtl="0" eaLnBrk="1" latinLnBrk="0" hangingPunct="1"/>
                      <a:r>
                        <a:rPr lang="en-US" sz="1800" kern="1200" dirty="0">
                          <a:solidFill>
                            <a:schemeClr val="tx1"/>
                          </a:solidFill>
                          <a:latin typeface="微软雅黑" panose="020B0503020204020204" pitchFamily="34" charset="-122"/>
                          <a:ea typeface="微软雅黑" panose="020B0503020204020204" pitchFamily="34" charset="-122"/>
                          <a:cs typeface="+mn-cs"/>
                        </a:rPr>
                        <a:t>FEA, ~50Hz and 1</a:t>
                      </a:r>
                    </a:p>
                    <a:p>
                      <a:pPr marL="0" algn="l" defTabSz="914400" rtl="0" eaLnBrk="1" latinLnBrk="0" hangingPunct="1"/>
                      <a:r>
                        <a:rPr lang="en-US" sz="1800" kern="1200" dirty="0">
                          <a:solidFill>
                            <a:schemeClr val="tx1"/>
                          </a:solidFill>
                          <a:latin typeface="微软雅黑" panose="020B0503020204020204" pitchFamily="34" charset="-122"/>
                          <a:ea typeface="微软雅黑" panose="020B0503020204020204" pitchFamily="34" charset="-122"/>
                          <a:cs typeface="+mn-cs"/>
                        </a:rPr>
                        <a:t>(same level to HEPS, and arc section of CEPC)</a:t>
                      </a:r>
                    </a:p>
                  </a:txBody>
                  <a:tcPr/>
                </a:tc>
                <a:tc rowSpan="2">
                  <a:txBody>
                    <a:bodyPr/>
                    <a:lstStyle/>
                    <a:p>
                      <a:r>
                        <a:rPr lang="en-US" altLang="zh-CN" dirty="0">
                          <a:latin typeface="微软雅黑" panose="020B0503020204020204" pitchFamily="34" charset="-122"/>
                          <a:ea typeface="微软雅黑" panose="020B0503020204020204" pitchFamily="34" charset="-122"/>
                        </a:rPr>
                        <a:t>Damping</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installation foundation stability, ground vibration…</a:t>
                      </a:r>
                      <a:endParaRPr 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3497250476"/>
                  </a:ext>
                </a:extLst>
              </a:tr>
              <a:tr h="370840">
                <a:tc vMerge="1">
                  <a:txBody>
                    <a:bodyPr/>
                    <a:lstStyle/>
                    <a:p>
                      <a:endParaRPr lang="en-US" dirty="0"/>
                    </a:p>
                  </a:txBody>
                  <a:tcPr/>
                </a:tc>
                <a:tc>
                  <a:txBody>
                    <a:bodyPr/>
                    <a:lstStyle/>
                    <a:p>
                      <a:r>
                        <a:rPr lang="en-US" altLang="zh-CN" dirty="0">
                          <a:latin typeface="微软雅黑" panose="020B0503020204020204" pitchFamily="34" charset="-122"/>
                          <a:ea typeface="微软雅黑" panose="020B0503020204020204" pitchFamily="34" charset="-122"/>
                        </a:rPr>
                        <a:t>Low amplification factor</a:t>
                      </a:r>
                      <a:endParaRPr lang="en-US" dirty="0">
                        <a:latin typeface="微软雅黑" panose="020B0503020204020204" pitchFamily="34" charset="-122"/>
                        <a:ea typeface="微软雅黑" panose="020B0503020204020204" pitchFamily="34" charset="-122"/>
                      </a:endParaRPr>
                    </a:p>
                  </a:txBody>
                  <a:tcPr/>
                </a:tc>
                <a:tc vMerge="1">
                  <a:txBody>
                    <a:bodyPr/>
                    <a:lstStyle/>
                    <a:p>
                      <a:endParaRPr lang="en-US" dirty="0">
                        <a:latin typeface="微软雅黑" panose="020B0503020204020204" pitchFamily="34" charset="-122"/>
                        <a:ea typeface="微软雅黑" panose="020B0503020204020204" pitchFamily="34" charset="-122"/>
                      </a:endParaRPr>
                    </a:p>
                  </a:txBody>
                  <a:tcPr/>
                </a:tc>
                <a:tc vMerge="1">
                  <a:txBody>
                    <a:bodyPr/>
                    <a:lstStyle/>
                    <a:p>
                      <a:endParaRPr lang="en-US" dirty="0"/>
                    </a:p>
                  </a:txBody>
                  <a:tcPr/>
                </a:tc>
                <a:extLst>
                  <a:ext uri="{0D108BD9-81ED-4DB2-BD59-A6C34878D82A}">
                    <a16:rowId xmlns:a16="http://schemas.microsoft.com/office/drawing/2014/main" val="4060281730"/>
                  </a:ext>
                </a:extLst>
              </a:tr>
            </a:tbl>
          </a:graphicData>
        </a:graphic>
      </p:graphicFrame>
      <p:sp>
        <p:nvSpPr>
          <p:cNvPr id="5" name="文本框 4">
            <a:extLst>
              <a:ext uri="{FF2B5EF4-FFF2-40B4-BE49-F238E27FC236}">
                <a16:creationId xmlns:a16="http://schemas.microsoft.com/office/drawing/2014/main" id="{A62115C4-42EA-4487-8A77-C6B874ED1D30}"/>
              </a:ext>
            </a:extLst>
          </p:cNvPr>
          <p:cNvSpPr txBox="1"/>
          <p:nvPr/>
        </p:nvSpPr>
        <p:spPr>
          <a:xfrm>
            <a:off x="5807968" y="1764288"/>
            <a:ext cx="6048672" cy="369332"/>
          </a:xfrm>
          <a:prstGeom prst="rect">
            <a:avLst/>
          </a:prstGeom>
          <a:noFill/>
        </p:spPr>
        <p:txBody>
          <a:bodyPr wrap="square" rtlCol="0">
            <a:spAutoFit/>
          </a:bodyPr>
          <a:lstStyle/>
          <a:p>
            <a:r>
              <a:rPr lang="en-US" dirty="0"/>
              <a:t>* The response now only considers the mechanics aspect.</a:t>
            </a:r>
          </a:p>
        </p:txBody>
      </p:sp>
      <p:graphicFrame>
        <p:nvGraphicFramePr>
          <p:cNvPr id="7" name="表格 6">
            <a:extLst>
              <a:ext uri="{FF2B5EF4-FFF2-40B4-BE49-F238E27FC236}">
                <a16:creationId xmlns:a16="http://schemas.microsoft.com/office/drawing/2014/main" id="{FCB1016D-80F1-456A-948B-1A98915A7F00}"/>
              </a:ext>
            </a:extLst>
          </p:cNvPr>
          <p:cNvGraphicFramePr>
            <a:graphicFrameLocks noGrp="1"/>
          </p:cNvGraphicFramePr>
          <p:nvPr>
            <p:extLst/>
          </p:nvPr>
        </p:nvGraphicFramePr>
        <p:xfrm>
          <a:off x="479376" y="5689050"/>
          <a:ext cx="10756777" cy="1005840"/>
        </p:xfrm>
        <a:graphic>
          <a:graphicData uri="http://schemas.openxmlformats.org/drawingml/2006/table">
            <a:tbl>
              <a:tblPr firstRow="1" bandRow="1">
                <a:tableStyleId>{5C22544A-7EE6-4342-B048-85BDC9FD1C3A}</a:tableStyleId>
              </a:tblPr>
              <a:tblGrid>
                <a:gridCol w="3954793">
                  <a:extLst>
                    <a:ext uri="{9D8B030D-6E8A-4147-A177-3AD203B41FA5}">
                      <a16:colId xmlns:a16="http://schemas.microsoft.com/office/drawing/2014/main" val="109109070"/>
                    </a:ext>
                  </a:extLst>
                </a:gridCol>
                <a:gridCol w="3400992">
                  <a:extLst>
                    <a:ext uri="{9D8B030D-6E8A-4147-A177-3AD203B41FA5}">
                      <a16:colId xmlns:a16="http://schemas.microsoft.com/office/drawing/2014/main" val="2547781774"/>
                    </a:ext>
                  </a:extLst>
                </a:gridCol>
                <a:gridCol w="3400992">
                  <a:extLst>
                    <a:ext uri="{9D8B030D-6E8A-4147-A177-3AD203B41FA5}">
                      <a16:colId xmlns:a16="http://schemas.microsoft.com/office/drawing/2014/main" val="2984469291"/>
                    </a:ext>
                  </a:extLst>
                </a:gridCol>
              </a:tblGrid>
              <a:tr h="297451">
                <a:tc>
                  <a:txBody>
                    <a:bodyPr/>
                    <a:lstStyle/>
                    <a:p>
                      <a:r>
                        <a:rPr lang="en-US" altLang="zh-CN" dirty="0">
                          <a:latin typeface="微软雅黑" panose="020B0503020204020204" pitchFamily="34" charset="-122"/>
                          <a:ea typeface="微软雅黑" panose="020B0503020204020204" pitchFamily="34" charset="-122"/>
                        </a:rPr>
                        <a:t>Related requirements </a:t>
                      </a:r>
                      <a:endParaRPr lang="en-US" dirty="0">
                        <a:latin typeface="微软雅黑" panose="020B0503020204020204" pitchFamily="34" charset="-122"/>
                        <a:ea typeface="微软雅黑" panose="020B0503020204020204" pitchFamily="34" charset="-122"/>
                      </a:endParaRPr>
                    </a:p>
                  </a:txBody>
                  <a:tcPr/>
                </a:tc>
                <a:tc>
                  <a:txBody>
                    <a:bodyPr/>
                    <a:lstStyle/>
                    <a:p>
                      <a:r>
                        <a:rPr lang="en-US" dirty="0">
                          <a:latin typeface="微软雅黑" panose="020B0503020204020204" pitchFamily="34" charset="-122"/>
                          <a:ea typeface="微软雅黑" panose="020B0503020204020204" pitchFamily="34" charset="-122"/>
                        </a:rPr>
                        <a:t>Response</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now</a:t>
                      </a:r>
                      <a:endParaRPr lang="en-US" dirty="0">
                        <a:latin typeface="微软雅黑" panose="020B0503020204020204" pitchFamily="34" charset="-122"/>
                        <a:ea typeface="微软雅黑" panose="020B0503020204020204" pitchFamily="34" charset="-122"/>
                      </a:endParaRPr>
                    </a:p>
                  </a:txBody>
                  <a:tcPr/>
                </a:tc>
                <a:tc>
                  <a:txBody>
                    <a:bodyPr/>
                    <a:lstStyle/>
                    <a:p>
                      <a:r>
                        <a:rPr lang="en-US" altLang="zh-CN" dirty="0">
                          <a:latin typeface="微软雅黑" panose="020B0503020204020204" pitchFamily="34" charset="-122"/>
                          <a:ea typeface="微软雅黑" panose="020B0503020204020204" pitchFamily="34" charset="-122"/>
                        </a:rPr>
                        <a:t>Other related factors</a:t>
                      </a:r>
                      <a:endParaRPr 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4213209471"/>
                  </a:ext>
                </a:extLst>
              </a:tr>
              <a:tr h="370840">
                <a:tc>
                  <a:txBody>
                    <a:bodyPr/>
                    <a:lstStyle/>
                    <a:p>
                      <a:r>
                        <a:rPr lang="en-US" altLang="zh-CN" dirty="0">
                          <a:latin typeface="微软雅黑" panose="020B0503020204020204" pitchFamily="34" charset="-122"/>
                          <a:ea typeface="微软雅黑" panose="020B0503020204020204" pitchFamily="34" charset="-122"/>
                        </a:rPr>
                        <a:t>Deformation at the front of vacuum chamber&lt;0.5mm</a:t>
                      </a:r>
                      <a:endParaRPr lang="en-US" dirty="0">
                        <a:latin typeface="微软雅黑" panose="020B0503020204020204" pitchFamily="34" charset="-122"/>
                        <a:ea typeface="微软雅黑" panose="020B0503020204020204" pitchFamily="34" charset="-122"/>
                      </a:endParaRPr>
                    </a:p>
                  </a:txBody>
                  <a:tcPr/>
                </a:tc>
                <a:tc>
                  <a:txBody>
                    <a:bodyPr/>
                    <a:lstStyle/>
                    <a:p>
                      <a:r>
                        <a:rPr lang="en-US" altLang="zh-CN" dirty="0">
                          <a:solidFill>
                            <a:srgbClr val="00A249"/>
                          </a:solidFill>
                          <a:latin typeface="微软雅黑" panose="020B0503020204020204" pitchFamily="34" charset="-122"/>
                          <a:ea typeface="微软雅黑" panose="020B0503020204020204" pitchFamily="34" charset="-122"/>
                        </a:rPr>
                        <a:t>FEA</a:t>
                      </a:r>
                      <a:r>
                        <a:rPr lang="zh-CN" altLang="en-US" dirty="0">
                          <a:solidFill>
                            <a:srgbClr val="00A249"/>
                          </a:solidFill>
                          <a:latin typeface="微软雅黑" panose="020B0503020204020204" pitchFamily="34" charset="-122"/>
                          <a:ea typeface="微软雅黑" panose="020B0503020204020204" pitchFamily="34" charset="-122"/>
                        </a:rPr>
                        <a:t>，＜</a:t>
                      </a:r>
                      <a:r>
                        <a:rPr lang="en-US" altLang="zh-CN" dirty="0">
                          <a:solidFill>
                            <a:srgbClr val="00A249"/>
                          </a:solidFill>
                          <a:latin typeface="微软雅黑" panose="020B0503020204020204" pitchFamily="34" charset="-122"/>
                          <a:ea typeface="微软雅黑" panose="020B0503020204020204" pitchFamily="34" charset="-122"/>
                        </a:rPr>
                        <a:t>0.5mm</a:t>
                      </a:r>
                      <a:endParaRPr lang="en-US" dirty="0">
                        <a:solidFill>
                          <a:srgbClr val="00A249"/>
                        </a:solidFill>
                        <a:latin typeface="微软雅黑" panose="020B0503020204020204" pitchFamily="34" charset="-122"/>
                        <a:ea typeface="微软雅黑" panose="020B0503020204020204" pitchFamily="34" charset="-122"/>
                      </a:endParaRPr>
                    </a:p>
                  </a:txBody>
                  <a:tcPr/>
                </a:tc>
                <a:tc>
                  <a:txBody>
                    <a:bodyPr/>
                    <a:lstStyle/>
                    <a:p>
                      <a:r>
                        <a:rPr lang="en-US" altLang="zh-CN" dirty="0">
                          <a:latin typeface="微软雅黑" panose="020B0503020204020204" pitchFamily="34" charset="-122"/>
                          <a:ea typeface="微软雅黑" panose="020B0503020204020204" pitchFamily="34" charset="-122"/>
                        </a:rPr>
                        <a:t>Installation error and so on</a:t>
                      </a:r>
                      <a:endParaRPr lang="en-US" dirty="0">
                        <a:latin typeface="微软雅黑" panose="020B0503020204020204" pitchFamily="34" charset="-122"/>
                        <a:ea typeface="微软雅黑" panose="020B0503020204020204" pitchFamily="34" charset="-122"/>
                      </a:endParaRPr>
                    </a:p>
                  </a:txBody>
                  <a:tcPr/>
                </a:tc>
                <a:extLst>
                  <a:ext uri="{0D108BD9-81ED-4DB2-BD59-A6C34878D82A}">
                    <a16:rowId xmlns:a16="http://schemas.microsoft.com/office/drawing/2014/main" val="490482012"/>
                  </a:ext>
                </a:extLst>
              </a:tr>
            </a:tbl>
          </a:graphicData>
        </a:graphic>
      </p:graphicFrame>
    </p:spTree>
    <p:extLst>
      <p:ext uri="{BB962C8B-B14F-4D97-AF65-F5344CB8AC3E}">
        <p14:creationId xmlns:p14="http://schemas.microsoft.com/office/powerpoint/2010/main" val="1731101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内容占位符 1">
                <a:extLst>
                  <a:ext uri="{FF2B5EF4-FFF2-40B4-BE49-F238E27FC236}">
                    <a16:creationId xmlns:a16="http://schemas.microsoft.com/office/drawing/2014/main" id="{48FD5287-B793-437F-B11C-8949C66FE527}"/>
                  </a:ext>
                </a:extLst>
              </p:cNvPr>
              <p:cNvSpPr>
                <a:spLocks noGrp="1"/>
              </p:cNvSpPr>
              <p:nvPr>
                <p:ph idx="1"/>
              </p:nvPr>
            </p:nvSpPr>
            <p:spPr>
              <a:xfrm>
                <a:off x="666712" y="3457358"/>
                <a:ext cx="10972800" cy="1154211"/>
              </a:xfrm>
            </p:spPr>
            <p:txBody>
              <a:bodyPr>
                <a:normAutofit/>
              </a:bodyPr>
              <a:lstStyle/>
              <a:p>
                <a:r>
                  <a:rPr lang="en-US" altLang="zh-CN" sz="2400" dirty="0"/>
                  <a:t>For cantilevered cylinder </a:t>
                </a:r>
              </a:p>
              <a:p>
                <a:pPr lvl="1"/>
                <a:r>
                  <a:rPr lang="en-US" altLang="zh-CN" sz="2000" dirty="0"/>
                  <a:t>Shape factors</a:t>
                </a:r>
                <a:r>
                  <a:rPr lang="en-US" altLang="zh-CN" sz="2000" dirty="0">
                    <a:solidFill>
                      <a:srgbClr val="FF0000"/>
                    </a:solidFill>
                  </a:rPr>
                  <a:t>: </a:t>
                </a:r>
                <a14:m>
                  <m:oMath xmlns:m="http://schemas.openxmlformats.org/officeDocument/2006/math">
                    <m:r>
                      <a:rPr lang="en-US" altLang="zh-CN" sz="2000" i="1">
                        <a:solidFill>
                          <a:srgbClr val="FF0000"/>
                        </a:solidFill>
                        <a:latin typeface="Cambria Math" panose="02040503050406030204" pitchFamily="18" charset="0"/>
                      </a:rPr>
                      <m:t>𝑙</m:t>
                    </m:r>
                    <m:r>
                      <a:rPr lang="en-US" altLang="zh-CN" sz="2000" i="1">
                        <a:solidFill>
                          <a:srgbClr val="FF0000"/>
                        </a:solidFill>
                        <a:latin typeface="Cambria Math" panose="02040503050406030204" pitchFamily="18" charset="0"/>
                      </a:rPr>
                      <m:t>, </m:t>
                    </m:r>
                    <m:r>
                      <a:rPr lang="en-US" altLang="zh-CN" sz="2000" i="1">
                        <a:solidFill>
                          <a:srgbClr val="FF0000"/>
                        </a:solidFill>
                        <a:latin typeface="Cambria Math" panose="02040503050406030204" pitchFamily="18" charset="0"/>
                      </a:rPr>
                      <m:t>𝐷</m:t>
                    </m:r>
                  </m:oMath>
                </a14:m>
                <a:r>
                  <a:rPr lang="en-US" altLang="zh-CN" sz="2000" dirty="0"/>
                  <a:t>; material factors: </a:t>
                </a:r>
                <a14:m>
                  <m:oMath xmlns:m="http://schemas.openxmlformats.org/officeDocument/2006/math">
                    <m:r>
                      <a:rPr lang="en-US" altLang="zh-CN" sz="2000" i="1">
                        <a:solidFill>
                          <a:srgbClr val="FF0000"/>
                        </a:solidFill>
                        <a:latin typeface="Cambria Math" panose="02040503050406030204" pitchFamily="18" charset="0"/>
                      </a:rPr>
                      <m:t>𝐸</m:t>
                    </m:r>
                  </m:oMath>
                </a14:m>
                <a:r>
                  <a:rPr lang="en-US" altLang="zh-CN" sz="2000" dirty="0">
                    <a:solidFill>
                      <a:srgbClr val="FF0000"/>
                    </a:solidFill>
                  </a:rPr>
                  <a:t>/</a:t>
                </a:r>
                <a14:m>
                  <m:oMath xmlns:m="http://schemas.openxmlformats.org/officeDocument/2006/math">
                    <m:r>
                      <a:rPr lang="zh-CN" altLang="en-US" sz="2000" i="1">
                        <a:solidFill>
                          <a:srgbClr val="FF0000"/>
                        </a:solidFill>
                        <a:latin typeface="Cambria Math" panose="02040503050406030204" pitchFamily="18" charset="0"/>
                      </a:rPr>
                      <m:t>𝜌</m:t>
                    </m:r>
                  </m:oMath>
                </a14:m>
                <a:r>
                  <a:rPr lang="en-US" altLang="zh-CN" sz="2000" dirty="0"/>
                  <a:t>; load factors: </a:t>
                </a:r>
                <a14:m>
                  <m:oMath xmlns:m="http://schemas.openxmlformats.org/officeDocument/2006/math">
                    <m:r>
                      <a:rPr lang="en-US" altLang="zh-CN" sz="2000" i="1" smtClean="0">
                        <a:solidFill>
                          <a:srgbClr val="FF0000"/>
                        </a:solidFill>
                        <a:latin typeface="Cambria Math" panose="02040503050406030204" pitchFamily="18" charset="0"/>
                      </a:rPr>
                      <m:t>𝑞</m:t>
                    </m:r>
                  </m:oMath>
                </a14:m>
                <a:endParaRPr lang="en-US" altLang="zh-CN" sz="2000" dirty="0">
                  <a:solidFill>
                    <a:srgbClr val="FF0000"/>
                  </a:solidFill>
                </a:endParaRPr>
              </a:p>
              <a:p>
                <a:pPr lvl="1"/>
                <a:endParaRPr lang="en-US" altLang="zh-CN" sz="1600" dirty="0">
                  <a:solidFill>
                    <a:srgbClr val="FF0000"/>
                  </a:solidFill>
                </a:endParaRPr>
              </a:p>
              <a:p>
                <a:endParaRPr lang="en-US" sz="2400" dirty="0"/>
              </a:p>
            </p:txBody>
          </p:sp>
        </mc:Choice>
        <mc:Fallback xmlns="">
          <p:sp>
            <p:nvSpPr>
              <p:cNvPr id="2" name="内容占位符 1">
                <a:extLst>
                  <a:ext uri="{FF2B5EF4-FFF2-40B4-BE49-F238E27FC236}">
                    <a16:creationId xmlns:a16="http://schemas.microsoft.com/office/drawing/2014/main" id="{48FD5287-B793-437F-B11C-8949C66FE527}"/>
                  </a:ext>
                </a:extLst>
              </p:cNvPr>
              <p:cNvSpPr>
                <a:spLocks noGrp="1" noRot="1" noChangeAspect="1" noMove="1" noResize="1" noEditPoints="1" noAdjustHandles="1" noChangeArrowheads="1" noChangeShapeType="1" noTextEdit="1"/>
              </p:cNvSpPr>
              <p:nvPr>
                <p:ph idx="1"/>
              </p:nvPr>
            </p:nvSpPr>
            <p:spPr>
              <a:xfrm>
                <a:off x="666712" y="3457358"/>
                <a:ext cx="10972800" cy="1154211"/>
              </a:xfrm>
              <a:blipFill>
                <a:blip r:embed="rId2"/>
                <a:stretch>
                  <a:fillRect l="-389" t="-3175"/>
                </a:stretch>
              </a:blipFill>
            </p:spPr>
            <p:txBody>
              <a:bodyPr/>
              <a:lstStyle/>
              <a:p>
                <a:r>
                  <a:rPr lang="en-US">
                    <a:noFill/>
                  </a:rPr>
                  <a:t> </a:t>
                </a:r>
              </a:p>
            </p:txBody>
          </p:sp>
        </mc:Fallback>
      </mc:AlternateContent>
      <p:sp>
        <p:nvSpPr>
          <p:cNvPr id="3" name="标题 2">
            <a:extLst>
              <a:ext uri="{FF2B5EF4-FFF2-40B4-BE49-F238E27FC236}">
                <a16:creationId xmlns:a16="http://schemas.microsoft.com/office/drawing/2014/main" id="{C1FD6DF3-70E1-4FA7-B85F-DE3812F18352}"/>
              </a:ext>
            </a:extLst>
          </p:cNvPr>
          <p:cNvSpPr>
            <a:spLocks noGrp="1"/>
          </p:cNvSpPr>
          <p:nvPr>
            <p:ph type="title"/>
          </p:nvPr>
        </p:nvSpPr>
        <p:spPr/>
        <p:txBody>
          <a:bodyPr/>
          <a:lstStyle/>
          <a:p>
            <a:r>
              <a:rPr lang="en-US" dirty="0"/>
              <a:t>MDI mechanics progress</a:t>
            </a:r>
          </a:p>
        </p:txBody>
      </p:sp>
      <p:sp>
        <p:nvSpPr>
          <p:cNvPr id="4" name="灯片编号占位符 3">
            <a:extLst>
              <a:ext uri="{FF2B5EF4-FFF2-40B4-BE49-F238E27FC236}">
                <a16:creationId xmlns:a16="http://schemas.microsoft.com/office/drawing/2014/main" id="{A35494CE-65F6-4627-BD04-48CDC1C1182D}"/>
              </a:ext>
            </a:extLst>
          </p:cNvPr>
          <p:cNvSpPr>
            <a:spLocks noGrp="1"/>
          </p:cNvSpPr>
          <p:nvPr>
            <p:ph type="sldNum" sz="quarter" idx="12"/>
          </p:nvPr>
        </p:nvSpPr>
        <p:spPr/>
        <p:txBody>
          <a:bodyPr/>
          <a:lstStyle/>
          <a:p>
            <a:fld id="{F15E9139-A00B-4B2A-98A6-095DC08F1345}" type="slidenum">
              <a:rPr lang="zh-CN" altLang="en-US" smtClean="0"/>
              <a:pPr/>
              <a:t>41</a:t>
            </a:fld>
            <a:endParaRPr lang="zh-CN" altLang="en-US"/>
          </a:p>
        </p:txBody>
      </p:sp>
      <p:grpSp>
        <p:nvGrpSpPr>
          <p:cNvPr id="5" name="组合 4">
            <a:extLst>
              <a:ext uri="{FF2B5EF4-FFF2-40B4-BE49-F238E27FC236}">
                <a16:creationId xmlns:a16="http://schemas.microsoft.com/office/drawing/2014/main" id="{917C021A-5019-40EF-AD56-8D79D2C61644}"/>
              </a:ext>
            </a:extLst>
          </p:cNvPr>
          <p:cNvGrpSpPr/>
          <p:nvPr/>
        </p:nvGrpSpPr>
        <p:grpSpPr>
          <a:xfrm>
            <a:off x="609600" y="1412776"/>
            <a:ext cx="11247041" cy="1902380"/>
            <a:chOff x="517695" y="1268761"/>
            <a:chExt cx="11247041" cy="1902380"/>
          </a:xfrm>
        </p:grpSpPr>
        <p:grpSp>
          <p:nvGrpSpPr>
            <p:cNvPr id="6" name="组合 5">
              <a:extLst>
                <a:ext uri="{FF2B5EF4-FFF2-40B4-BE49-F238E27FC236}">
                  <a16:creationId xmlns:a16="http://schemas.microsoft.com/office/drawing/2014/main" id="{78539262-F95D-4F51-B5BF-3C0ED6160DB5}"/>
                </a:ext>
              </a:extLst>
            </p:cNvPr>
            <p:cNvGrpSpPr/>
            <p:nvPr/>
          </p:nvGrpSpPr>
          <p:grpSpPr>
            <a:xfrm>
              <a:off x="5995643" y="1268761"/>
              <a:ext cx="5769093" cy="1902380"/>
              <a:chOff x="7258759" y="810914"/>
              <a:chExt cx="4196286" cy="1902380"/>
            </a:xfrm>
          </p:grpSpPr>
          <p:sp>
            <p:nvSpPr>
              <p:cNvPr id="11" name="矩形 10">
                <a:extLst>
                  <a:ext uri="{FF2B5EF4-FFF2-40B4-BE49-F238E27FC236}">
                    <a16:creationId xmlns:a16="http://schemas.microsoft.com/office/drawing/2014/main" id="{050D1DAB-9578-4B5B-A8B8-FFAE31022C28}"/>
                  </a:ext>
                </a:extLst>
              </p:cNvPr>
              <p:cNvSpPr/>
              <p:nvPr/>
            </p:nvSpPr>
            <p:spPr>
              <a:xfrm>
                <a:off x="7258759" y="810914"/>
                <a:ext cx="4196286" cy="1902380"/>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285750" indent="-285750">
                  <a:lnSpc>
                    <a:spcPct val="110000"/>
                  </a:lnSpc>
                  <a:spcBef>
                    <a:spcPts val="600"/>
                  </a:spcBef>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285750" indent="-285750">
                  <a:lnSpc>
                    <a:spcPct val="110000"/>
                  </a:lnSpc>
                  <a:spcBef>
                    <a:spcPts val="600"/>
                  </a:spcBef>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Iron quadrupole vs iron-free quadrupole</a:t>
                </a:r>
              </a:p>
              <a:p>
                <a:pPr marL="285750" indent="-285750">
                  <a:lnSpc>
                    <a:spcPct val="110000"/>
                  </a:lnSpc>
                  <a:spcBef>
                    <a:spcPts val="600"/>
                  </a:spcBef>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Structure optimization (skeleton, wall thickness)</a:t>
                </a:r>
              </a:p>
              <a:p>
                <a:pPr marL="285750" indent="-285750">
                  <a:lnSpc>
                    <a:spcPct val="110000"/>
                  </a:lnSpc>
                  <a:spcBef>
                    <a:spcPts val="600"/>
                  </a:spcBef>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Material optimization</a:t>
                </a:r>
              </a:p>
              <a:p>
                <a:pPr marL="285750" indent="-285750">
                  <a:lnSpc>
                    <a:spcPct val="110000"/>
                  </a:lnSpc>
                  <a:spcBef>
                    <a:spcPts val="600"/>
                  </a:spcBef>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Auxiliary support </a:t>
                </a:r>
              </a:p>
            </p:txBody>
          </p:sp>
          <p:sp>
            <p:nvSpPr>
              <p:cNvPr id="12" name="文本框 11">
                <a:extLst>
                  <a:ext uri="{FF2B5EF4-FFF2-40B4-BE49-F238E27FC236}">
                    <a16:creationId xmlns:a16="http://schemas.microsoft.com/office/drawing/2014/main" id="{7FD4F2B7-3EF4-4452-9684-26D83AFC6FB9}"/>
                  </a:ext>
                </a:extLst>
              </p:cNvPr>
              <p:cNvSpPr txBox="1"/>
              <p:nvPr/>
            </p:nvSpPr>
            <p:spPr>
              <a:xfrm>
                <a:off x="7579167" y="810914"/>
                <a:ext cx="2120024" cy="400110"/>
              </a:xfrm>
              <a:prstGeom prst="rect">
                <a:avLst/>
              </a:prstGeom>
              <a:solidFill>
                <a:srgbClr val="3B79CE"/>
              </a:solidFill>
            </p:spPr>
            <p:txBody>
              <a:bodyPr wrap="square" rtlCol="0">
                <a:spAutoFit/>
              </a:bodyPr>
              <a:lstStyle/>
              <a:p>
                <a:r>
                  <a:rPr lang="en-US" sz="2000" dirty="0">
                    <a:solidFill>
                      <a:schemeClr val="bg1"/>
                    </a:solidFill>
                    <a:latin typeface="微软雅黑" panose="020B0503020204020204" pitchFamily="34" charset="-122"/>
                    <a:ea typeface="微软雅黑" panose="020B0503020204020204" pitchFamily="34" charset="-122"/>
                  </a:rPr>
                  <a:t>METHOD</a:t>
                </a:r>
              </a:p>
            </p:txBody>
          </p:sp>
        </p:grpSp>
        <p:grpSp>
          <p:nvGrpSpPr>
            <p:cNvPr id="7" name="组合 6">
              <a:extLst>
                <a:ext uri="{FF2B5EF4-FFF2-40B4-BE49-F238E27FC236}">
                  <a16:creationId xmlns:a16="http://schemas.microsoft.com/office/drawing/2014/main" id="{98CF1459-130E-4F17-9A56-559915BFA9ED}"/>
                </a:ext>
              </a:extLst>
            </p:cNvPr>
            <p:cNvGrpSpPr/>
            <p:nvPr/>
          </p:nvGrpSpPr>
          <p:grpSpPr>
            <a:xfrm>
              <a:off x="517695" y="1748645"/>
              <a:ext cx="4571402" cy="1149048"/>
              <a:chOff x="7100951" y="1182601"/>
              <a:chExt cx="4571402" cy="1149048"/>
            </a:xfrm>
          </p:grpSpPr>
          <p:sp>
            <p:nvSpPr>
              <p:cNvPr id="9" name="矩形 8">
                <a:extLst>
                  <a:ext uri="{FF2B5EF4-FFF2-40B4-BE49-F238E27FC236}">
                    <a16:creationId xmlns:a16="http://schemas.microsoft.com/office/drawing/2014/main" id="{1A86F35C-30A8-4DFD-AEE8-AC40E879F6B9}"/>
                  </a:ext>
                </a:extLst>
              </p:cNvPr>
              <p:cNvSpPr/>
              <p:nvPr/>
            </p:nvSpPr>
            <p:spPr>
              <a:xfrm>
                <a:off x="7100951" y="1192555"/>
                <a:ext cx="4571402" cy="1139094"/>
              </a:xfrm>
              <a:prstGeom prst="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285750" indent="-285750">
                  <a:lnSpc>
                    <a:spcPct val="110000"/>
                  </a:lnSpc>
                  <a:spcBef>
                    <a:spcPts val="600"/>
                  </a:spcBef>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marL="285750" indent="-285750">
                  <a:lnSpc>
                    <a:spcPct val="110000"/>
                  </a:lnSpc>
                  <a:spcBef>
                    <a:spcPts val="600"/>
                  </a:spcBef>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Decrease deformation</a:t>
                </a:r>
              </a:p>
              <a:p>
                <a:pPr marL="285750" indent="-285750">
                  <a:lnSpc>
                    <a:spcPct val="110000"/>
                  </a:lnSpc>
                  <a:spcBef>
                    <a:spcPts val="600"/>
                  </a:spcBef>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Improve stability (natural frequencies)</a:t>
                </a:r>
              </a:p>
            </p:txBody>
          </p:sp>
          <p:sp>
            <p:nvSpPr>
              <p:cNvPr id="10" name="文本框 9">
                <a:extLst>
                  <a:ext uri="{FF2B5EF4-FFF2-40B4-BE49-F238E27FC236}">
                    <a16:creationId xmlns:a16="http://schemas.microsoft.com/office/drawing/2014/main" id="{C6327D76-721A-4369-9969-ABD466E73AC8}"/>
                  </a:ext>
                </a:extLst>
              </p:cNvPr>
              <p:cNvSpPr txBox="1"/>
              <p:nvPr/>
            </p:nvSpPr>
            <p:spPr>
              <a:xfrm>
                <a:off x="7571453" y="1182601"/>
                <a:ext cx="2838840" cy="400110"/>
              </a:xfrm>
              <a:prstGeom prst="rect">
                <a:avLst/>
              </a:prstGeom>
              <a:solidFill>
                <a:srgbClr val="3B79CE"/>
              </a:solidFill>
            </p:spPr>
            <p:txBody>
              <a:bodyPr wrap="square" rtlCol="0">
                <a:spAutoFit/>
              </a:bodyPr>
              <a:lstStyle/>
              <a:p>
                <a:r>
                  <a:rPr lang="en-US" altLang="zh-CN" sz="2000" dirty="0">
                    <a:solidFill>
                      <a:schemeClr val="bg1"/>
                    </a:solidFill>
                    <a:latin typeface="微软雅黑" panose="020B0503020204020204" pitchFamily="34" charset="-122"/>
                    <a:ea typeface="微软雅黑" panose="020B0503020204020204" pitchFamily="34" charset="-122"/>
                  </a:rPr>
                  <a:t>KEY POINTS</a:t>
                </a:r>
                <a:endParaRPr lang="en-US" sz="2000" dirty="0">
                  <a:solidFill>
                    <a:schemeClr val="bg1"/>
                  </a:solidFill>
                  <a:latin typeface="微软雅黑" panose="020B0503020204020204" pitchFamily="34" charset="-122"/>
                  <a:ea typeface="微软雅黑" panose="020B0503020204020204" pitchFamily="34" charset="-122"/>
                </a:endParaRPr>
              </a:p>
            </p:txBody>
          </p:sp>
        </p:grpSp>
        <p:sp>
          <p:nvSpPr>
            <p:cNvPr id="8" name="箭头: 右 7">
              <a:extLst>
                <a:ext uri="{FF2B5EF4-FFF2-40B4-BE49-F238E27FC236}">
                  <a16:creationId xmlns:a16="http://schemas.microsoft.com/office/drawing/2014/main" id="{009B1D99-BE14-4B65-9FA5-B16308C26C18}"/>
                </a:ext>
              </a:extLst>
            </p:cNvPr>
            <p:cNvSpPr/>
            <p:nvPr/>
          </p:nvSpPr>
          <p:spPr>
            <a:xfrm>
              <a:off x="5117383" y="2219950"/>
              <a:ext cx="878260" cy="2450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graphicFrame>
            <p:nvGraphicFramePr>
              <p:cNvPr id="13" name="表格 12">
                <a:extLst>
                  <a:ext uri="{FF2B5EF4-FFF2-40B4-BE49-F238E27FC236}">
                    <a16:creationId xmlns:a16="http://schemas.microsoft.com/office/drawing/2014/main" id="{29F72A69-5C78-4FDE-96EA-8F6DFAB3684A}"/>
                  </a:ext>
                </a:extLst>
              </p:cNvPr>
              <p:cNvGraphicFramePr>
                <a:graphicFrameLocks noGrp="1"/>
              </p:cNvGraphicFramePr>
              <p:nvPr>
                <p:extLst/>
              </p:nvPr>
            </p:nvGraphicFramePr>
            <p:xfrm>
              <a:off x="1178404" y="4403850"/>
              <a:ext cx="6806958" cy="2306066"/>
            </p:xfrm>
            <a:graphic>
              <a:graphicData uri="http://schemas.openxmlformats.org/drawingml/2006/table">
                <a:tbl>
                  <a:tblPr firstRow="1" bandRow="1">
                    <a:tableStyleId>{5C22544A-7EE6-4342-B048-85BDC9FD1C3A}</a:tableStyleId>
                  </a:tblPr>
                  <a:tblGrid>
                    <a:gridCol w="1818794">
                      <a:extLst>
                        <a:ext uri="{9D8B030D-6E8A-4147-A177-3AD203B41FA5}">
                          <a16:colId xmlns:a16="http://schemas.microsoft.com/office/drawing/2014/main" val="3077715433"/>
                        </a:ext>
                      </a:extLst>
                    </a:gridCol>
                    <a:gridCol w="2360859">
                      <a:extLst>
                        <a:ext uri="{9D8B030D-6E8A-4147-A177-3AD203B41FA5}">
                          <a16:colId xmlns:a16="http://schemas.microsoft.com/office/drawing/2014/main" val="2035399181"/>
                        </a:ext>
                      </a:extLst>
                    </a:gridCol>
                    <a:gridCol w="2627305">
                      <a:extLst>
                        <a:ext uri="{9D8B030D-6E8A-4147-A177-3AD203B41FA5}">
                          <a16:colId xmlns:a16="http://schemas.microsoft.com/office/drawing/2014/main" val="548469695"/>
                        </a:ext>
                      </a:extLst>
                    </a:gridCol>
                  </a:tblGrid>
                  <a:tr h="37084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t>Cylinder cantilever under uniformly distributed load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t>Cylinder cantilever under gravity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95169457"/>
                      </a:ext>
                    </a:extLst>
                  </a:tr>
                  <a:tr h="370840">
                    <a:tc>
                      <a:txBody>
                        <a:bodyPr/>
                        <a:lstStyle/>
                        <a:p>
                          <a:r>
                            <a:rPr lang="en-US" dirty="0"/>
                            <a:t>Max. def. </a:t>
                          </a:r>
                          <a14:m>
                            <m:oMath xmlns:m="http://schemas.openxmlformats.org/officeDocument/2006/math">
                              <m:sSub>
                                <m:sSubPr>
                                  <m:ctrlPr>
                                    <a:rPr lang="en-US" altLang="zh-CN" sz="1800" i="1" smtClean="0">
                                      <a:latin typeface="Cambria Math" panose="02040503050406030204" pitchFamily="18" charset="0"/>
                                    </a:rPr>
                                  </m:ctrlPr>
                                </m:sSubPr>
                                <m:e>
                                  <m:r>
                                    <a:rPr lang="zh-CN" altLang="en-US" sz="1800" i="1" smtClean="0">
                                      <a:latin typeface="Cambria Math" panose="02040503050406030204" pitchFamily="18" charset="0"/>
                                    </a:rPr>
                                    <m:t>𝜔</m:t>
                                  </m:r>
                                </m:e>
                                <m:sub>
                                  <m:r>
                                    <a:rPr lang="en-US" altLang="zh-CN" sz="1800" b="0" i="1" smtClean="0">
                                      <a:latin typeface="Cambria Math" panose="02040503050406030204" pitchFamily="18" charset="0"/>
                                    </a:rPr>
                                    <m:t>𝑠</m:t>
                                  </m:r>
                                </m:sub>
                              </m:sSub>
                            </m:oMath>
                          </a14:m>
                          <a:endParaRPr lang="en-US" dirty="0"/>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zh-CN" altLang="en-US" sz="1600" i="1" smtClean="0">
                                        <a:latin typeface="Cambria Math" panose="02040503050406030204" pitchFamily="18" charset="0"/>
                                      </a:rPr>
                                      <m:t>𝜔</m:t>
                                    </m:r>
                                  </m:e>
                                  <m:sub>
                                    <m:r>
                                      <a:rPr lang="en-US" altLang="zh-CN" sz="1600" b="0" i="1" smtClean="0">
                                        <a:latin typeface="Cambria Math" panose="02040503050406030204" pitchFamily="18" charset="0"/>
                                      </a:rPr>
                                      <m:t>𝑠</m:t>
                                    </m:r>
                                  </m:sub>
                                </m:sSub>
                                <m:r>
                                  <a:rPr lang="en-US" altLang="zh-CN" sz="1600" b="0" i="1" smtClean="0">
                                    <a:latin typeface="Cambria Math" panose="02040503050406030204" pitchFamily="18" charset="0"/>
                                  </a:rPr>
                                  <m:t>=</m:t>
                                </m:r>
                                <m:r>
                                  <a:rPr lang="en-US" altLang="zh-CN" sz="1600" i="1" smtClean="0">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i="1">
                                        <a:latin typeface="Cambria Math" panose="02040503050406030204" pitchFamily="18" charset="0"/>
                                      </a:rPr>
                                      <m:t>𝑞</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𝑙</m:t>
                                        </m:r>
                                      </m:e>
                                      <m:sup>
                                        <m:r>
                                          <a:rPr lang="en-US" altLang="zh-CN" sz="1600" i="1">
                                            <a:latin typeface="Cambria Math" panose="02040503050406030204" pitchFamily="18" charset="0"/>
                                          </a:rPr>
                                          <m:t>4</m:t>
                                        </m:r>
                                      </m:sup>
                                    </m:sSup>
                                  </m:num>
                                  <m:den>
                                    <m:r>
                                      <a:rPr lang="en-US" altLang="zh-CN" sz="1600" i="1">
                                        <a:latin typeface="Cambria Math" panose="02040503050406030204" pitchFamily="18" charset="0"/>
                                      </a:rPr>
                                      <m:t>8</m:t>
                                    </m:r>
                                    <m:r>
                                      <a:rPr lang="en-US" altLang="zh-CN" sz="1600" i="1">
                                        <a:latin typeface="Cambria Math" panose="02040503050406030204" pitchFamily="18" charset="0"/>
                                      </a:rPr>
                                      <m:t>𝐸𝐼</m:t>
                                    </m:r>
                                  </m:den>
                                </m:f>
                              </m:oMath>
                            </m:oMathPara>
                          </a14:m>
                          <a:endParaRPr lang="en-US" sz="1600" dirty="0">
                            <a:latin typeface="+mn-lt"/>
                          </a:endParaRPr>
                        </a:p>
                      </a:txBody>
                      <a:tcPr/>
                    </a:tc>
                    <a:tc>
                      <a:txBody>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zh-CN" altLang="en-US" sz="1600" i="1" smtClean="0">
                                        <a:latin typeface="Cambria Math" panose="02040503050406030204" pitchFamily="18" charset="0"/>
                                      </a:rPr>
                                      <m:t>𝜔</m:t>
                                    </m:r>
                                  </m:e>
                                  <m:sub>
                                    <m:r>
                                      <a:rPr lang="en-US" altLang="zh-CN" sz="1600" b="0" i="1" smtClean="0">
                                        <a:latin typeface="Cambria Math" panose="02040503050406030204" pitchFamily="18" charset="0"/>
                                      </a:rPr>
                                      <m:t>𝑠</m:t>
                                    </m:r>
                                  </m:sub>
                                </m:sSub>
                                <m:r>
                                  <a:rPr lang="en-US" altLang="zh-CN" sz="1600" b="0" i="1" smtClean="0">
                                    <a:latin typeface="Cambria Math" panose="02040503050406030204" pitchFamily="18" charset="0"/>
                                  </a:rPr>
                                  <m:t>=</m:t>
                                </m:r>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2</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𝑙</m:t>
                                        </m:r>
                                      </m:e>
                                      <m:sup>
                                        <m:r>
                                          <a:rPr lang="en-US" altLang="zh-CN" sz="1600" i="1">
                                            <a:latin typeface="Cambria Math" panose="02040503050406030204" pitchFamily="18" charset="0"/>
                                          </a:rPr>
                                          <m:t>4</m:t>
                                        </m:r>
                                      </m:sup>
                                    </m:sSup>
                                    <m:r>
                                      <a:rPr lang="zh-CN" altLang="en-US" sz="1600" i="1">
                                        <a:latin typeface="Cambria Math" panose="02040503050406030204" pitchFamily="18" charset="0"/>
                                      </a:rPr>
                                      <m:t>𝜌</m:t>
                                    </m:r>
                                    <m:r>
                                      <a:rPr lang="en-US" altLang="zh-CN" sz="1600" b="0" i="1" smtClean="0">
                                        <a:latin typeface="Cambria Math" panose="02040503050406030204" pitchFamily="18" charset="0"/>
                                      </a:rPr>
                                      <m:t>𝑔</m:t>
                                    </m:r>
                                  </m:num>
                                  <m:den>
                                    <m:r>
                                      <a:rPr lang="en-US" altLang="zh-CN" sz="1600" i="1">
                                        <a:latin typeface="Cambria Math" panose="02040503050406030204" pitchFamily="18" charset="0"/>
                                      </a:rPr>
                                      <m:t>𝐸</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𝐷</m:t>
                                        </m:r>
                                      </m:e>
                                      <m:sup>
                                        <m:r>
                                          <a:rPr lang="en-US" altLang="zh-CN" sz="1600" i="1">
                                            <a:latin typeface="Cambria Math" panose="02040503050406030204" pitchFamily="18" charset="0"/>
                                          </a:rPr>
                                          <m:t>2</m:t>
                                        </m:r>
                                      </m:sup>
                                    </m:sSup>
                                  </m:den>
                                </m:f>
                              </m:oMath>
                            </m:oMathPara>
                          </a14:m>
                          <a:endParaRPr lang="en-US" sz="1600" dirty="0">
                            <a:latin typeface="+mn-lt"/>
                          </a:endParaRPr>
                        </a:p>
                      </a:txBody>
                      <a:tcPr/>
                    </a:tc>
                    <a:extLst>
                      <a:ext uri="{0D108BD9-81ED-4DB2-BD59-A6C34878D82A}">
                        <a16:rowId xmlns:a16="http://schemas.microsoft.com/office/drawing/2014/main" val="348340223"/>
                      </a:ext>
                    </a:extLst>
                  </a:tr>
                  <a:tr h="370840">
                    <a:tc>
                      <a:txBody>
                        <a:bodyPr/>
                        <a:lstStyle/>
                        <a:p>
                          <a:r>
                            <a:rPr lang="en-US" dirty="0"/>
                            <a:t>1</a:t>
                          </a:r>
                          <a:r>
                            <a:rPr lang="en-US" baseline="30000" dirty="0"/>
                            <a:t>st</a:t>
                          </a:r>
                          <a:r>
                            <a:rPr lang="en-US" dirty="0"/>
                            <a:t> natural frequency </a:t>
                          </a:r>
                          <a14:m>
                            <m:oMath xmlns:m="http://schemas.openxmlformats.org/officeDocument/2006/math">
                              <m:sSub>
                                <m:sSubPr>
                                  <m:ctrlPr>
                                    <a:rPr lang="en-US" altLang="zh-CN" sz="1800" i="1" smtClean="0">
                                      <a:latin typeface="Cambria Math" panose="02040503050406030204" pitchFamily="18" charset="0"/>
                                    </a:rPr>
                                  </m:ctrlPr>
                                </m:sSubPr>
                                <m:e>
                                  <m:r>
                                    <a:rPr lang="en-US" altLang="zh-CN" sz="1800" b="0" i="1" smtClean="0">
                                      <a:latin typeface="Cambria Math" panose="02040503050406030204" pitchFamily="18" charset="0"/>
                                    </a:rPr>
                                    <m:t>𝑓</m:t>
                                  </m:r>
                                </m:e>
                                <m:sub>
                                  <m:r>
                                    <a:rPr lang="en-US" altLang="zh-CN" sz="1800" i="1">
                                      <a:latin typeface="Cambria Math" panose="02040503050406030204" pitchFamily="18" charset="0"/>
                                    </a:rPr>
                                    <m:t>1</m:t>
                                  </m:r>
                                </m:sub>
                              </m:sSub>
                            </m:oMath>
                          </a14:m>
                          <a:endParaRPr lang="en-US" dirty="0"/>
                        </a:p>
                      </a:txBody>
                      <a:tcPr/>
                    </a:tc>
                    <a:tc gridSpan="2">
                      <a:txBody>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𝑓</m:t>
                                    </m:r>
                                  </m:e>
                                  <m:sub>
                                    <m:r>
                                      <a:rPr lang="en-US" altLang="zh-CN" sz="1600" i="1">
                                        <a:latin typeface="Cambria Math" panose="02040503050406030204" pitchFamily="18" charset="0"/>
                                      </a:rPr>
                                      <m:t>1</m:t>
                                    </m:r>
                                  </m:sub>
                                </m:sSub>
                                <m:r>
                                  <a:rPr lang="en-US" altLang="zh-CN" sz="1600" i="1">
                                    <a:latin typeface="Cambria Math" panose="02040503050406030204" pitchFamily="18" charset="0"/>
                                  </a:rPr>
                                  <m:t>=</m:t>
                                </m:r>
                                <m:f>
                                  <m:fPr>
                                    <m:ctrlPr>
                                      <a:rPr lang="en-US" altLang="zh-CN" sz="1600" i="1" smtClean="0">
                                        <a:latin typeface="Cambria Math" panose="02040503050406030204" pitchFamily="18" charset="0"/>
                                      </a:rPr>
                                    </m:ctrlPr>
                                  </m:fPr>
                                  <m:num>
                                    <m:r>
                                      <a:rPr lang="en-US" altLang="zh-CN" sz="1600" b="0" i="1" smtClean="0">
                                        <a:latin typeface="Cambria Math" panose="02040503050406030204" pitchFamily="18" charset="0"/>
                                      </a:rPr>
                                      <m:t>3.5</m:t>
                                    </m:r>
                                  </m:num>
                                  <m:den>
                                    <m:r>
                                      <a:rPr lang="en-US" altLang="zh-CN" sz="1600" b="0" i="1" smtClean="0">
                                        <a:latin typeface="Cambria Math" panose="02040503050406030204" pitchFamily="18" charset="0"/>
                                      </a:rPr>
                                      <m:t>2</m:t>
                                    </m:r>
                                    <m:r>
                                      <a:rPr lang="zh-CN" altLang="en-US" sz="1600" b="0" i="1" smtClean="0">
                                        <a:latin typeface="Cambria Math" panose="02040503050406030204" pitchFamily="18" charset="0"/>
                                      </a:rPr>
                                      <m:t>𝜋</m:t>
                                    </m:r>
                                  </m:den>
                                </m:f>
                                <m:rad>
                                  <m:radPr>
                                    <m:degHide m:val="on"/>
                                    <m:ctrlPr>
                                      <a:rPr lang="en-US" altLang="zh-CN" sz="1600" i="1">
                                        <a:latin typeface="Cambria Math" panose="02040503050406030204" pitchFamily="18" charset="0"/>
                                      </a:rPr>
                                    </m:ctrlPr>
                                  </m:radPr>
                                  <m:deg/>
                                  <m:e>
                                    <m:f>
                                      <m:fPr>
                                        <m:ctrlPr>
                                          <a:rPr lang="en-US" altLang="zh-CN" sz="1600" i="1">
                                            <a:latin typeface="Cambria Math" panose="02040503050406030204" pitchFamily="18" charset="0"/>
                                          </a:rPr>
                                        </m:ctrlPr>
                                      </m:fPr>
                                      <m:num>
                                        <m:r>
                                          <a:rPr lang="en-US" altLang="zh-CN" sz="1600" i="1">
                                            <a:latin typeface="Cambria Math" panose="02040503050406030204" pitchFamily="18" charset="0"/>
                                          </a:rPr>
                                          <m:t>𝐸𝐼</m:t>
                                        </m:r>
                                      </m:num>
                                      <m:den>
                                        <m:r>
                                          <a:rPr lang="zh-CN" altLang="en-US" sz="1600" i="1">
                                            <a:latin typeface="Cambria Math" panose="02040503050406030204" pitchFamily="18" charset="0"/>
                                          </a:rPr>
                                          <m:t>𝜌</m:t>
                                        </m:r>
                                        <m:r>
                                          <a:rPr lang="en-US" altLang="zh-CN" sz="1600" i="1">
                                            <a:latin typeface="Cambria Math" panose="02040503050406030204" pitchFamily="18" charset="0"/>
                                          </a:rPr>
                                          <m:t>𝐴</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𝑙</m:t>
                                            </m:r>
                                          </m:e>
                                          <m:sup>
                                            <m:r>
                                              <a:rPr lang="en-US" altLang="zh-CN" sz="1600" i="1">
                                                <a:latin typeface="Cambria Math" panose="02040503050406030204" pitchFamily="18" charset="0"/>
                                              </a:rPr>
                                              <m:t>4</m:t>
                                            </m:r>
                                          </m:sup>
                                        </m:sSup>
                                      </m:den>
                                    </m:f>
                                  </m:e>
                                </m:rad>
                                <m:r>
                                  <a:rPr lang="en-US" altLang="zh-CN" sz="1600" i="1">
                                    <a:latin typeface="Cambria Math" panose="02040503050406030204" pitchFamily="18" charset="0"/>
                                  </a:rPr>
                                  <m:t>=</m:t>
                                </m:r>
                                <m:f>
                                  <m:fPr>
                                    <m:ctrlPr>
                                      <a:rPr lang="en-US" altLang="zh-CN" sz="1600" i="1">
                                        <a:latin typeface="Cambria Math" panose="02040503050406030204" pitchFamily="18" charset="0"/>
                                      </a:rPr>
                                    </m:ctrlPr>
                                  </m:fPr>
                                  <m:num>
                                    <m:r>
                                      <a:rPr lang="en-US" altLang="zh-CN" sz="1600" i="1">
                                        <a:latin typeface="Cambria Math" panose="02040503050406030204" pitchFamily="18" charset="0"/>
                                      </a:rPr>
                                      <m:t>3.5</m:t>
                                    </m:r>
                                    <m:r>
                                      <a:rPr lang="en-US" altLang="zh-CN" sz="1600" i="1">
                                        <a:latin typeface="Cambria Math" panose="02040503050406030204" pitchFamily="18" charset="0"/>
                                      </a:rPr>
                                      <m:t>𝐷</m:t>
                                    </m:r>
                                  </m:num>
                                  <m:den>
                                    <m:r>
                                      <a:rPr lang="en-US" altLang="zh-CN" sz="1600" b="0" i="1" smtClean="0">
                                        <a:latin typeface="Cambria Math" panose="02040503050406030204" pitchFamily="18" charset="0"/>
                                      </a:rPr>
                                      <m:t>8</m:t>
                                    </m:r>
                                    <m:r>
                                      <a:rPr lang="zh-CN" altLang="en-US" sz="1600" b="0" i="1" smtClean="0">
                                        <a:latin typeface="Cambria Math" panose="02040503050406030204" pitchFamily="18" charset="0"/>
                                      </a:rPr>
                                      <m:t>𝜋</m:t>
                                    </m:r>
                                    <m:sSup>
                                      <m:sSupPr>
                                        <m:ctrlPr>
                                          <a:rPr lang="en-US" altLang="zh-CN" sz="1600" i="1">
                                            <a:latin typeface="Cambria Math" panose="02040503050406030204" pitchFamily="18" charset="0"/>
                                          </a:rPr>
                                        </m:ctrlPr>
                                      </m:sSupPr>
                                      <m:e>
                                        <m:r>
                                          <a:rPr lang="en-US" altLang="zh-CN" sz="1600" i="1">
                                            <a:latin typeface="Cambria Math" panose="02040503050406030204" pitchFamily="18" charset="0"/>
                                          </a:rPr>
                                          <m:t>𝑙</m:t>
                                        </m:r>
                                      </m:e>
                                      <m:sup>
                                        <m:r>
                                          <a:rPr lang="en-US" altLang="zh-CN" sz="1600" i="1">
                                            <a:latin typeface="Cambria Math" panose="02040503050406030204" pitchFamily="18" charset="0"/>
                                          </a:rPr>
                                          <m:t>2</m:t>
                                        </m:r>
                                      </m:sup>
                                    </m:sSup>
                                  </m:den>
                                </m:f>
                                <m:rad>
                                  <m:radPr>
                                    <m:degHide m:val="on"/>
                                    <m:ctrlPr>
                                      <a:rPr lang="en-US" altLang="zh-CN" sz="1600" i="1">
                                        <a:latin typeface="Cambria Math" panose="02040503050406030204" pitchFamily="18" charset="0"/>
                                      </a:rPr>
                                    </m:ctrlPr>
                                  </m:radPr>
                                  <m:deg/>
                                  <m:e>
                                    <m:f>
                                      <m:fPr>
                                        <m:ctrlPr>
                                          <a:rPr lang="en-US" altLang="zh-CN" sz="1600" i="1">
                                            <a:latin typeface="Cambria Math" panose="02040503050406030204" pitchFamily="18" charset="0"/>
                                          </a:rPr>
                                        </m:ctrlPr>
                                      </m:fPr>
                                      <m:num>
                                        <m:r>
                                          <a:rPr lang="en-US" altLang="zh-CN" sz="1600" i="1">
                                            <a:latin typeface="Cambria Math" panose="02040503050406030204" pitchFamily="18" charset="0"/>
                                          </a:rPr>
                                          <m:t>𝐸</m:t>
                                        </m:r>
                                      </m:num>
                                      <m:den>
                                        <m:r>
                                          <a:rPr lang="zh-CN" altLang="en-US" sz="1600" i="1">
                                            <a:latin typeface="Cambria Math" panose="02040503050406030204" pitchFamily="18" charset="0"/>
                                          </a:rPr>
                                          <m:t>𝜌</m:t>
                                        </m:r>
                                      </m:den>
                                    </m:f>
                                  </m:e>
                                </m:rad>
                              </m:oMath>
                            </m:oMathPara>
                          </a14:m>
                          <a:endParaRPr lang="en-US" sz="1600" dirty="0">
                            <a:latin typeface="+mn-lt"/>
                          </a:endParaRPr>
                        </a:p>
                      </a:txBody>
                      <a:tcPr/>
                    </a:tc>
                    <a:tc hMerge="1">
                      <a:txBody>
                        <a:bodyPr/>
                        <a:lstStyle/>
                        <a:p>
                          <a:endParaRPr lang="en-US" dirty="0"/>
                        </a:p>
                      </a:txBody>
                      <a:tcPr/>
                    </a:tc>
                    <a:extLst>
                      <a:ext uri="{0D108BD9-81ED-4DB2-BD59-A6C34878D82A}">
                        <a16:rowId xmlns:a16="http://schemas.microsoft.com/office/drawing/2014/main" val="3260392858"/>
                      </a:ext>
                    </a:extLst>
                  </a:tr>
                </a:tbl>
              </a:graphicData>
            </a:graphic>
          </p:graphicFrame>
        </mc:Choice>
        <mc:Fallback xmlns="">
          <p:graphicFrame>
            <p:nvGraphicFramePr>
              <p:cNvPr id="13" name="表格 12">
                <a:extLst>
                  <a:ext uri="{FF2B5EF4-FFF2-40B4-BE49-F238E27FC236}">
                    <a16:creationId xmlns:a16="http://schemas.microsoft.com/office/drawing/2014/main" id="{29F72A69-5C78-4FDE-96EA-8F6DFAB3684A}"/>
                  </a:ext>
                </a:extLst>
              </p:cNvPr>
              <p:cNvGraphicFramePr>
                <a:graphicFrameLocks noGrp="1"/>
              </p:cNvGraphicFramePr>
              <p:nvPr>
                <p:extLst>
                  <p:ext uri="{D42A27DB-BD31-4B8C-83A1-F6EECF244321}">
                    <p14:modId xmlns:p14="http://schemas.microsoft.com/office/powerpoint/2010/main" val="1925512276"/>
                  </p:ext>
                </p:extLst>
              </p:nvPr>
            </p:nvGraphicFramePr>
            <p:xfrm>
              <a:off x="1178404" y="4403850"/>
              <a:ext cx="6806958" cy="2312670"/>
            </p:xfrm>
            <a:graphic>
              <a:graphicData uri="http://schemas.openxmlformats.org/drawingml/2006/table">
                <a:tbl>
                  <a:tblPr firstRow="1" bandRow="1">
                    <a:tableStyleId>{5C22544A-7EE6-4342-B048-85BDC9FD1C3A}</a:tableStyleId>
                  </a:tblPr>
                  <a:tblGrid>
                    <a:gridCol w="1818794">
                      <a:extLst>
                        <a:ext uri="{9D8B030D-6E8A-4147-A177-3AD203B41FA5}">
                          <a16:colId xmlns:a16="http://schemas.microsoft.com/office/drawing/2014/main" val="3077715433"/>
                        </a:ext>
                      </a:extLst>
                    </a:gridCol>
                    <a:gridCol w="2360859">
                      <a:extLst>
                        <a:ext uri="{9D8B030D-6E8A-4147-A177-3AD203B41FA5}">
                          <a16:colId xmlns:a16="http://schemas.microsoft.com/office/drawing/2014/main" val="2035399181"/>
                        </a:ext>
                      </a:extLst>
                    </a:gridCol>
                    <a:gridCol w="2627305">
                      <a:extLst>
                        <a:ext uri="{9D8B030D-6E8A-4147-A177-3AD203B41FA5}">
                          <a16:colId xmlns:a16="http://schemas.microsoft.com/office/drawing/2014/main" val="548469695"/>
                        </a:ext>
                      </a:extLst>
                    </a:gridCol>
                  </a:tblGrid>
                  <a:tr h="914400">
                    <a:tc>
                      <a:txBody>
                        <a:bodyPr/>
                        <a:lstStyle/>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t>Cylinder cantilever under uniformly distributed load</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t>Cylinder cantilever under gravity</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txBody>
                      <a:tcPr/>
                    </a:tc>
                    <a:extLst>
                      <a:ext uri="{0D108BD9-81ED-4DB2-BD59-A6C34878D82A}">
                        <a16:rowId xmlns:a16="http://schemas.microsoft.com/office/drawing/2014/main" val="95169457"/>
                      </a:ext>
                    </a:extLst>
                  </a:tr>
                  <a:tr h="586359">
                    <a:tc>
                      <a:txBody>
                        <a:bodyPr/>
                        <a:lstStyle/>
                        <a:p>
                          <a:endParaRPr lang="en-US"/>
                        </a:p>
                      </a:txBody>
                      <a:tcPr>
                        <a:blipFill>
                          <a:blip r:embed="rId3"/>
                          <a:stretch>
                            <a:fillRect l="-336" t="-159794" r="-276510" b="-139175"/>
                          </a:stretch>
                        </a:blipFill>
                      </a:tcPr>
                    </a:tc>
                    <a:tc>
                      <a:txBody>
                        <a:bodyPr/>
                        <a:lstStyle/>
                        <a:p>
                          <a:endParaRPr lang="en-US"/>
                        </a:p>
                      </a:txBody>
                      <a:tcPr>
                        <a:blipFill>
                          <a:blip r:embed="rId3"/>
                          <a:stretch>
                            <a:fillRect l="-77062" t="-159794" r="-112371" b="-139175"/>
                          </a:stretch>
                        </a:blipFill>
                      </a:tcPr>
                    </a:tc>
                    <a:tc>
                      <a:txBody>
                        <a:bodyPr/>
                        <a:lstStyle/>
                        <a:p>
                          <a:endParaRPr lang="en-US"/>
                        </a:p>
                      </a:txBody>
                      <a:tcPr>
                        <a:blipFill>
                          <a:blip r:embed="rId3"/>
                          <a:stretch>
                            <a:fillRect l="-159397" t="-159794" r="-1160" b="-139175"/>
                          </a:stretch>
                        </a:blipFill>
                      </a:tcPr>
                    </a:tc>
                    <a:extLst>
                      <a:ext uri="{0D108BD9-81ED-4DB2-BD59-A6C34878D82A}">
                        <a16:rowId xmlns:a16="http://schemas.microsoft.com/office/drawing/2014/main" val="348340223"/>
                      </a:ext>
                    </a:extLst>
                  </a:tr>
                  <a:tr h="811911">
                    <a:tc>
                      <a:txBody>
                        <a:bodyPr/>
                        <a:lstStyle/>
                        <a:p>
                          <a:endParaRPr lang="en-US"/>
                        </a:p>
                      </a:txBody>
                      <a:tcPr>
                        <a:blipFill>
                          <a:blip r:embed="rId3"/>
                          <a:stretch>
                            <a:fillRect l="-336" t="-189474" r="-276510" b="-1504"/>
                          </a:stretch>
                        </a:blipFill>
                      </a:tcPr>
                    </a:tc>
                    <a:tc gridSpan="2">
                      <a:txBody>
                        <a:bodyPr/>
                        <a:lstStyle/>
                        <a:p>
                          <a:endParaRPr lang="en-US"/>
                        </a:p>
                      </a:txBody>
                      <a:tcPr>
                        <a:blipFill>
                          <a:blip r:embed="rId3"/>
                          <a:stretch>
                            <a:fillRect l="-36508" t="-189474" r="-611" b="-1504"/>
                          </a:stretch>
                        </a:blipFill>
                      </a:tcPr>
                    </a:tc>
                    <a:tc hMerge="1">
                      <a:txBody>
                        <a:bodyPr/>
                        <a:lstStyle/>
                        <a:p>
                          <a:endParaRPr lang="en-US" dirty="0"/>
                        </a:p>
                      </a:txBody>
                      <a:tcPr/>
                    </a:tc>
                    <a:extLst>
                      <a:ext uri="{0D108BD9-81ED-4DB2-BD59-A6C34878D82A}">
                        <a16:rowId xmlns:a16="http://schemas.microsoft.com/office/drawing/2014/main" val="3260392858"/>
                      </a:ext>
                    </a:extLst>
                  </a:tr>
                </a:tbl>
              </a:graphicData>
            </a:graphic>
          </p:graphicFrame>
        </mc:Fallback>
      </mc:AlternateContent>
      <p:pic>
        <p:nvPicPr>
          <p:cNvPr id="14" name="图片 13">
            <a:extLst>
              <a:ext uri="{FF2B5EF4-FFF2-40B4-BE49-F238E27FC236}">
                <a16:creationId xmlns:a16="http://schemas.microsoft.com/office/drawing/2014/main" id="{34D0366D-D0D0-4FD7-9500-F44D25841A48}"/>
              </a:ext>
            </a:extLst>
          </p:cNvPr>
          <p:cNvPicPr>
            <a:picLocks noChangeAspect="1"/>
          </p:cNvPicPr>
          <p:nvPr/>
        </p:nvPicPr>
        <p:blipFill>
          <a:blip r:embed="rId4"/>
          <a:stretch>
            <a:fillRect/>
          </a:stretch>
        </p:blipFill>
        <p:spPr>
          <a:xfrm>
            <a:off x="8497054" y="4401922"/>
            <a:ext cx="2880000" cy="1852193"/>
          </a:xfrm>
          <a:prstGeom prst="rect">
            <a:avLst/>
          </a:prstGeom>
        </p:spPr>
      </p:pic>
    </p:spTree>
    <p:extLst>
      <p:ext uri="{BB962C8B-B14F-4D97-AF65-F5344CB8AC3E}">
        <p14:creationId xmlns:p14="http://schemas.microsoft.com/office/powerpoint/2010/main" val="3447393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09BC9B0E-6593-47EA-9786-221F53C82088}"/>
              </a:ext>
            </a:extLst>
          </p:cNvPr>
          <p:cNvSpPr>
            <a:spLocks noGrp="1"/>
          </p:cNvSpPr>
          <p:nvPr>
            <p:ph idx="1"/>
          </p:nvPr>
        </p:nvSpPr>
        <p:spPr>
          <a:xfrm>
            <a:off x="609600" y="1285861"/>
            <a:ext cx="10972800" cy="5383499"/>
          </a:xfrm>
        </p:spPr>
        <p:txBody>
          <a:bodyPr>
            <a:normAutofit/>
          </a:bodyPr>
          <a:lstStyle/>
          <a:p>
            <a:r>
              <a:rPr lang="en-US" sz="2400" dirty="0"/>
              <a:t>Conclusions on mechanical FEA</a:t>
            </a:r>
          </a:p>
          <a:p>
            <a:pPr lvl="1"/>
            <a:r>
              <a:rPr lang="en-US" sz="2000" dirty="0">
                <a:solidFill>
                  <a:srgbClr val="FF0000"/>
                </a:solidFill>
              </a:rPr>
              <a:t>Iron-free</a:t>
            </a:r>
            <a:r>
              <a:rPr lang="en-US" sz="2000" dirty="0"/>
              <a:t> quadrupole and optimized skeleton has benefits (Max. disp. of SC quadrupoles/cryostat decreased)</a:t>
            </a:r>
          </a:p>
          <a:p>
            <a:pPr lvl="1"/>
            <a:r>
              <a:rPr lang="en-US" sz="2000" dirty="0"/>
              <a:t>Material optimization</a:t>
            </a:r>
            <a:r>
              <a:rPr lang="zh-CN" altLang="en-US" sz="2000" dirty="0"/>
              <a:t>，</a:t>
            </a:r>
            <a:r>
              <a:rPr lang="en-US" altLang="zh-CN" sz="2000" dirty="0"/>
              <a:t>no obvious effect </a:t>
            </a:r>
            <a:endParaRPr lang="en-US" sz="2000" dirty="0"/>
          </a:p>
          <a:p>
            <a:pPr lvl="1"/>
            <a:r>
              <a:rPr lang="en-US" sz="2000" dirty="0"/>
              <a:t>Auxiliary support</a:t>
            </a:r>
            <a:r>
              <a:rPr lang="zh-CN" altLang="en-US" sz="2000" dirty="0"/>
              <a:t>，</a:t>
            </a:r>
            <a:r>
              <a:rPr lang="en-US" sz="2000" dirty="0">
                <a:solidFill>
                  <a:srgbClr val="FF0000"/>
                </a:solidFill>
              </a:rPr>
              <a:t>significant</a:t>
            </a:r>
            <a:r>
              <a:rPr lang="en-US" sz="2000" dirty="0"/>
              <a:t> effect (max. change from 2 mm to 84 um, 1</a:t>
            </a:r>
            <a:r>
              <a:rPr lang="en-US" sz="2000" baseline="30000" dirty="0"/>
              <a:t>st</a:t>
            </a:r>
            <a:r>
              <a:rPr lang="en-US" sz="2000" dirty="0"/>
              <a:t> natural frequency from 17.7Hz to 49.2 Hz)</a:t>
            </a:r>
          </a:p>
          <a:p>
            <a:pPr lvl="1"/>
            <a:r>
              <a:rPr lang="en-US" altLang="zh-CN" sz="2000" dirty="0"/>
              <a:t>Thicker vacuum vessel: </a:t>
            </a:r>
            <a:r>
              <a:rPr lang="en-US" altLang="zh-CN" sz="2000" dirty="0">
                <a:solidFill>
                  <a:srgbClr val="FF0000"/>
                </a:solidFill>
              </a:rPr>
              <a:t>significant</a:t>
            </a:r>
            <a:r>
              <a:rPr lang="en-US" altLang="zh-CN" sz="2000" dirty="0"/>
              <a:t> effect </a:t>
            </a:r>
            <a:r>
              <a:rPr lang="en-US" sz="2000" dirty="0"/>
              <a:t>(max. change from 84 um to 33 um)</a:t>
            </a:r>
            <a:r>
              <a:rPr lang="en-US" altLang="zh-CN" sz="2000" dirty="0">
                <a:sym typeface="Wingdings" panose="05000000000000000000" pitchFamily="2" charset="2"/>
              </a:rPr>
              <a:t></a:t>
            </a:r>
            <a:r>
              <a:rPr lang="en-US" altLang="zh-CN" sz="2000" dirty="0"/>
              <a:t>can be considered comprehensively with radiation.</a:t>
            </a:r>
          </a:p>
          <a:p>
            <a:pPr lvl="1"/>
            <a:r>
              <a:rPr lang="en-US" altLang="zh-CN" sz="2000" dirty="0"/>
              <a:t>Support rods: </a:t>
            </a:r>
            <a:r>
              <a:rPr lang="en-US" altLang="zh-CN" sz="2000" dirty="0">
                <a:solidFill>
                  <a:srgbClr val="FF0000"/>
                </a:solidFill>
              </a:rPr>
              <a:t>significant</a:t>
            </a:r>
            <a:r>
              <a:rPr lang="en-US" altLang="zh-CN" sz="2000" dirty="0"/>
              <a:t> effect</a:t>
            </a:r>
            <a:r>
              <a:rPr lang="en-US" altLang="zh-CN" sz="2000" dirty="0">
                <a:sym typeface="Wingdings" panose="05000000000000000000" pitchFamily="2" charset="2"/>
              </a:rPr>
              <a:t></a:t>
            </a:r>
            <a:r>
              <a:rPr lang="en-US" altLang="zh-CN" sz="2000" dirty="0"/>
              <a:t> can be </a:t>
            </a:r>
            <a:r>
              <a:rPr lang="en-US" altLang="zh-CN" sz="2000" dirty="0">
                <a:solidFill>
                  <a:srgbClr val="FF0000"/>
                </a:solidFill>
              </a:rPr>
              <a:t>optimized further</a:t>
            </a:r>
          </a:p>
          <a:p>
            <a:r>
              <a:rPr lang="en-US" altLang="zh-CN" sz="2400" dirty="0"/>
              <a:t>Works to be done </a:t>
            </a:r>
            <a:endParaRPr lang="en-US" altLang="zh-CN" sz="2000" dirty="0"/>
          </a:p>
          <a:p>
            <a:pPr lvl="1"/>
            <a:r>
              <a:rPr lang="en-US" altLang="zh-CN" sz="2000" dirty="0"/>
              <a:t>Further optimization with collaboration with other colleagues: compromise solution with other aspects of optimization, updated loads (radiation shielding, Lorentz force)</a:t>
            </a:r>
          </a:p>
          <a:p>
            <a:pPr lvl="1"/>
            <a:r>
              <a:rPr lang="en-US" sz="2000" dirty="0"/>
              <a:t>After above analyses converged, we will taking into account all the relative components and make a whole FEA.</a:t>
            </a:r>
            <a:endParaRPr lang="en-US" altLang="zh-CN" sz="2000" dirty="0"/>
          </a:p>
          <a:p>
            <a:pPr lvl="1"/>
            <a:endParaRPr lang="en-US" altLang="zh-CN" sz="2000" dirty="0"/>
          </a:p>
        </p:txBody>
      </p:sp>
      <p:sp>
        <p:nvSpPr>
          <p:cNvPr id="4" name="灯片编号占位符 3">
            <a:extLst>
              <a:ext uri="{FF2B5EF4-FFF2-40B4-BE49-F238E27FC236}">
                <a16:creationId xmlns:a16="http://schemas.microsoft.com/office/drawing/2014/main" id="{839EE823-8390-4368-BC67-61A98F356D13}"/>
              </a:ext>
            </a:extLst>
          </p:cNvPr>
          <p:cNvSpPr>
            <a:spLocks noGrp="1"/>
          </p:cNvSpPr>
          <p:nvPr>
            <p:ph type="sldNum" sz="quarter" idx="12"/>
          </p:nvPr>
        </p:nvSpPr>
        <p:spPr/>
        <p:txBody>
          <a:bodyPr/>
          <a:lstStyle/>
          <a:p>
            <a:fld id="{F15E9139-A00B-4B2A-98A6-095DC08F1345}" type="slidenum">
              <a:rPr lang="zh-CN" altLang="en-US" smtClean="0"/>
              <a:pPr/>
              <a:t>42</a:t>
            </a:fld>
            <a:endParaRPr lang="zh-CN" altLang="en-US" dirty="0"/>
          </a:p>
        </p:txBody>
      </p:sp>
      <p:sp>
        <p:nvSpPr>
          <p:cNvPr id="5" name="标题 2">
            <a:extLst>
              <a:ext uri="{FF2B5EF4-FFF2-40B4-BE49-F238E27FC236}">
                <a16:creationId xmlns:a16="http://schemas.microsoft.com/office/drawing/2014/main" id="{2672A94D-7B40-4007-B3BA-CF127F6C0722}"/>
              </a:ext>
            </a:extLst>
          </p:cNvPr>
          <p:cNvSpPr>
            <a:spLocks noGrp="1"/>
          </p:cNvSpPr>
          <p:nvPr>
            <p:ph type="title"/>
          </p:nvPr>
        </p:nvSpPr>
        <p:spPr>
          <a:xfrm>
            <a:off x="666712" y="142852"/>
            <a:ext cx="10763325" cy="725470"/>
          </a:xfrm>
        </p:spPr>
        <p:txBody>
          <a:bodyPr/>
          <a:lstStyle/>
          <a:p>
            <a:r>
              <a:rPr lang="en-US" sz="3200" dirty="0"/>
              <a:t>MDI mechanics progress</a:t>
            </a:r>
            <a:endParaRPr lang="en-US" dirty="0"/>
          </a:p>
        </p:txBody>
      </p:sp>
      <p:sp>
        <p:nvSpPr>
          <p:cNvPr id="6" name="文本框 5">
            <a:extLst>
              <a:ext uri="{FF2B5EF4-FFF2-40B4-BE49-F238E27FC236}">
                <a16:creationId xmlns:a16="http://schemas.microsoft.com/office/drawing/2014/main" id="{648D7083-892A-435A-8EFF-38AAB5F3753E}"/>
              </a:ext>
            </a:extLst>
          </p:cNvPr>
          <p:cNvSpPr txBox="1"/>
          <p:nvPr/>
        </p:nvSpPr>
        <p:spPr>
          <a:xfrm>
            <a:off x="6110039" y="1233745"/>
            <a:ext cx="5486400" cy="738664"/>
          </a:xfrm>
          <a:prstGeom prst="rect">
            <a:avLst/>
          </a:prstGeom>
          <a:noFill/>
        </p:spPr>
        <p:txBody>
          <a:bodyPr wrap="square" rtlCol="0">
            <a:spAutoFit/>
          </a:bodyPr>
          <a:lstStyle/>
          <a:p>
            <a:r>
              <a:rPr lang="en-US" sz="1400" dirty="0"/>
              <a:t>Details in:</a:t>
            </a:r>
          </a:p>
          <a:p>
            <a:r>
              <a:rPr lang="en-US" sz="1400" dirty="0" err="1"/>
              <a:t>Haijing</a:t>
            </a:r>
            <a:r>
              <a:rPr lang="en-US" sz="1400" dirty="0"/>
              <a:t> Wang,  Mini-Review of CEPC MDI (9-June 10, 2025),  https://indico.ihep.ac.cn/event/26255/</a:t>
            </a:r>
          </a:p>
        </p:txBody>
      </p:sp>
    </p:spTree>
    <p:extLst>
      <p:ext uri="{BB962C8B-B14F-4D97-AF65-F5344CB8AC3E}">
        <p14:creationId xmlns:p14="http://schemas.microsoft.com/office/powerpoint/2010/main" val="27041864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10DF4D62-7497-40D2-98E2-D83D88B2E1DF}"/>
              </a:ext>
            </a:extLst>
          </p:cNvPr>
          <p:cNvPicPr>
            <a:picLocks noChangeAspect="1"/>
          </p:cNvPicPr>
          <p:nvPr/>
        </p:nvPicPr>
        <p:blipFill>
          <a:blip r:embed="rId2"/>
          <a:stretch>
            <a:fillRect/>
          </a:stretch>
        </p:blipFill>
        <p:spPr>
          <a:xfrm>
            <a:off x="8254102" y="4048510"/>
            <a:ext cx="3600000" cy="2397292"/>
          </a:xfrm>
          <a:prstGeom prst="rect">
            <a:avLst/>
          </a:prstGeom>
        </p:spPr>
      </p:pic>
      <p:pic>
        <p:nvPicPr>
          <p:cNvPr id="24" name="图片 23">
            <a:extLst>
              <a:ext uri="{FF2B5EF4-FFF2-40B4-BE49-F238E27FC236}">
                <a16:creationId xmlns:a16="http://schemas.microsoft.com/office/drawing/2014/main" id="{2B93A88E-5C0B-427A-9897-AE1778E805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77468" y="1825357"/>
            <a:ext cx="3600000" cy="1880656"/>
          </a:xfrm>
          <a:prstGeom prst="rect">
            <a:avLst/>
          </a:prstGeom>
        </p:spPr>
      </p:pic>
      <p:sp>
        <p:nvSpPr>
          <p:cNvPr id="2" name="内容占位符 1">
            <a:extLst>
              <a:ext uri="{FF2B5EF4-FFF2-40B4-BE49-F238E27FC236}">
                <a16:creationId xmlns:a16="http://schemas.microsoft.com/office/drawing/2014/main" id="{1ADFD4B0-8B1B-4DE2-B1F5-6ED7F79A6E7C}"/>
              </a:ext>
            </a:extLst>
          </p:cNvPr>
          <p:cNvSpPr>
            <a:spLocks noGrp="1"/>
          </p:cNvSpPr>
          <p:nvPr>
            <p:ph idx="1"/>
          </p:nvPr>
        </p:nvSpPr>
        <p:spPr>
          <a:xfrm>
            <a:off x="609600" y="1285861"/>
            <a:ext cx="10972800" cy="4840303"/>
          </a:xfrm>
        </p:spPr>
        <p:txBody>
          <a:bodyPr>
            <a:normAutofit/>
          </a:bodyPr>
          <a:lstStyle/>
          <a:p>
            <a:r>
              <a:rPr lang="en-US" dirty="0"/>
              <a:t>Simulation results for “Thicker” model, with Lorentz force and gravity </a:t>
            </a:r>
          </a:p>
        </p:txBody>
      </p:sp>
      <p:sp>
        <p:nvSpPr>
          <p:cNvPr id="3" name="标题 2">
            <a:extLst>
              <a:ext uri="{FF2B5EF4-FFF2-40B4-BE49-F238E27FC236}">
                <a16:creationId xmlns:a16="http://schemas.microsoft.com/office/drawing/2014/main" id="{C9564592-20A8-4258-A87A-9195151A815A}"/>
              </a:ext>
            </a:extLst>
          </p:cNvPr>
          <p:cNvSpPr>
            <a:spLocks noGrp="1"/>
          </p:cNvSpPr>
          <p:nvPr>
            <p:ph type="title"/>
          </p:nvPr>
        </p:nvSpPr>
        <p:spPr/>
        <p:txBody>
          <a:bodyPr/>
          <a:lstStyle/>
          <a:p>
            <a:r>
              <a:rPr lang="en-US" sz="2800" dirty="0"/>
              <a:t>MDI mechanics progress</a:t>
            </a:r>
            <a:endParaRPr lang="en-US" dirty="0"/>
          </a:p>
        </p:txBody>
      </p:sp>
      <p:sp>
        <p:nvSpPr>
          <p:cNvPr id="4" name="灯片编号占位符 3">
            <a:extLst>
              <a:ext uri="{FF2B5EF4-FFF2-40B4-BE49-F238E27FC236}">
                <a16:creationId xmlns:a16="http://schemas.microsoft.com/office/drawing/2014/main" id="{5BA4B1AD-7A34-4695-864D-83496A15C5BC}"/>
              </a:ext>
            </a:extLst>
          </p:cNvPr>
          <p:cNvSpPr>
            <a:spLocks noGrp="1"/>
          </p:cNvSpPr>
          <p:nvPr>
            <p:ph type="sldNum" sz="quarter" idx="12"/>
          </p:nvPr>
        </p:nvSpPr>
        <p:spPr/>
        <p:txBody>
          <a:bodyPr/>
          <a:lstStyle/>
          <a:p>
            <a:fld id="{F15E9139-A00B-4B2A-98A6-095DC08F1345}" type="slidenum">
              <a:rPr lang="zh-CN" altLang="en-US" smtClean="0"/>
              <a:pPr/>
              <a:t>43</a:t>
            </a:fld>
            <a:endParaRPr lang="zh-CN" altLang="en-US"/>
          </a:p>
        </p:txBody>
      </p:sp>
      <p:sp>
        <p:nvSpPr>
          <p:cNvPr id="23" name="文本框 22">
            <a:extLst>
              <a:ext uri="{FF2B5EF4-FFF2-40B4-BE49-F238E27FC236}">
                <a16:creationId xmlns:a16="http://schemas.microsoft.com/office/drawing/2014/main" id="{DECCC700-1BC1-47D5-B2E4-FB2CAA8B75FB}"/>
              </a:ext>
            </a:extLst>
          </p:cNvPr>
          <p:cNvSpPr txBox="1"/>
          <p:nvPr/>
        </p:nvSpPr>
        <p:spPr>
          <a:xfrm>
            <a:off x="1069823" y="3784784"/>
            <a:ext cx="2865537" cy="369332"/>
          </a:xfrm>
          <a:prstGeom prst="rect">
            <a:avLst/>
          </a:prstGeom>
          <a:noFill/>
        </p:spPr>
        <p:txBody>
          <a:bodyPr wrap="square" rtlCol="0">
            <a:spAutoFit/>
          </a:bodyPr>
          <a:lstStyle/>
          <a:p>
            <a:r>
              <a:rPr lang="en-US" dirty="0"/>
              <a:t>SC quadrupole displacement</a:t>
            </a:r>
          </a:p>
        </p:txBody>
      </p:sp>
      <p:sp>
        <p:nvSpPr>
          <p:cNvPr id="25" name="文本框 24">
            <a:extLst>
              <a:ext uri="{FF2B5EF4-FFF2-40B4-BE49-F238E27FC236}">
                <a16:creationId xmlns:a16="http://schemas.microsoft.com/office/drawing/2014/main" id="{6BD99555-D00E-42EA-BA46-60F58FE9579B}"/>
              </a:ext>
            </a:extLst>
          </p:cNvPr>
          <p:cNvSpPr txBox="1"/>
          <p:nvPr/>
        </p:nvSpPr>
        <p:spPr>
          <a:xfrm>
            <a:off x="4536481" y="3573016"/>
            <a:ext cx="3281974" cy="369332"/>
          </a:xfrm>
          <a:prstGeom prst="rect">
            <a:avLst/>
          </a:prstGeom>
          <a:noFill/>
        </p:spPr>
        <p:txBody>
          <a:bodyPr wrap="square" rtlCol="0">
            <a:spAutoFit/>
          </a:bodyPr>
          <a:lstStyle/>
          <a:p>
            <a:r>
              <a:rPr lang="en-US" dirty="0"/>
              <a:t>Z disp. of SC quadrupoles, 4.2 K</a:t>
            </a:r>
          </a:p>
        </p:txBody>
      </p:sp>
      <p:sp>
        <p:nvSpPr>
          <p:cNvPr id="27" name="文本框 26">
            <a:extLst>
              <a:ext uri="{FF2B5EF4-FFF2-40B4-BE49-F238E27FC236}">
                <a16:creationId xmlns:a16="http://schemas.microsoft.com/office/drawing/2014/main" id="{F836160D-51C8-4918-8CA2-910229A1071F}"/>
              </a:ext>
            </a:extLst>
          </p:cNvPr>
          <p:cNvSpPr txBox="1"/>
          <p:nvPr/>
        </p:nvSpPr>
        <p:spPr>
          <a:xfrm>
            <a:off x="893650" y="6126164"/>
            <a:ext cx="2865537" cy="369332"/>
          </a:xfrm>
          <a:prstGeom prst="rect">
            <a:avLst/>
          </a:prstGeom>
          <a:noFill/>
        </p:spPr>
        <p:txBody>
          <a:bodyPr wrap="square" rtlCol="0">
            <a:spAutoFit/>
          </a:bodyPr>
          <a:lstStyle/>
          <a:p>
            <a:pPr algn="ctr"/>
            <a:r>
              <a:rPr lang="en-US" dirty="0"/>
              <a:t>1</a:t>
            </a:r>
            <a:r>
              <a:rPr lang="en-US" baseline="30000" dirty="0"/>
              <a:t>st</a:t>
            </a:r>
            <a:r>
              <a:rPr lang="en-US" dirty="0"/>
              <a:t> order of mode, 4.2 K</a:t>
            </a:r>
          </a:p>
        </p:txBody>
      </p:sp>
      <p:sp>
        <p:nvSpPr>
          <p:cNvPr id="28" name="文本框 27">
            <a:extLst>
              <a:ext uri="{FF2B5EF4-FFF2-40B4-BE49-F238E27FC236}">
                <a16:creationId xmlns:a16="http://schemas.microsoft.com/office/drawing/2014/main" id="{2079B22C-E7F5-47B8-9035-16A8FFA47C5D}"/>
              </a:ext>
            </a:extLst>
          </p:cNvPr>
          <p:cNvSpPr txBox="1"/>
          <p:nvPr/>
        </p:nvSpPr>
        <p:spPr>
          <a:xfrm>
            <a:off x="4663231" y="6114240"/>
            <a:ext cx="2865537" cy="369332"/>
          </a:xfrm>
          <a:prstGeom prst="rect">
            <a:avLst/>
          </a:prstGeom>
          <a:noFill/>
        </p:spPr>
        <p:txBody>
          <a:bodyPr wrap="square" rtlCol="0">
            <a:spAutoFit/>
          </a:bodyPr>
          <a:lstStyle/>
          <a:p>
            <a:pPr algn="ctr"/>
            <a:r>
              <a:rPr lang="en-US" dirty="0"/>
              <a:t>2</a:t>
            </a:r>
            <a:r>
              <a:rPr lang="en-US" baseline="30000" dirty="0"/>
              <a:t>nd</a:t>
            </a:r>
            <a:r>
              <a:rPr lang="en-US" dirty="0"/>
              <a:t> order of mode, 4.2 K</a:t>
            </a:r>
          </a:p>
        </p:txBody>
      </p:sp>
      <p:sp>
        <p:nvSpPr>
          <p:cNvPr id="29" name="文本框 28">
            <a:extLst>
              <a:ext uri="{FF2B5EF4-FFF2-40B4-BE49-F238E27FC236}">
                <a16:creationId xmlns:a16="http://schemas.microsoft.com/office/drawing/2014/main" id="{38438EE5-06B0-4397-A487-8DCE36433D88}"/>
              </a:ext>
            </a:extLst>
          </p:cNvPr>
          <p:cNvSpPr txBox="1"/>
          <p:nvPr/>
        </p:nvSpPr>
        <p:spPr>
          <a:xfrm>
            <a:off x="8737600" y="6375099"/>
            <a:ext cx="2865537" cy="369332"/>
          </a:xfrm>
          <a:prstGeom prst="rect">
            <a:avLst/>
          </a:prstGeom>
          <a:noFill/>
        </p:spPr>
        <p:txBody>
          <a:bodyPr wrap="square" rtlCol="0">
            <a:spAutoFit/>
          </a:bodyPr>
          <a:lstStyle/>
          <a:p>
            <a:pPr algn="ctr"/>
            <a:r>
              <a:rPr lang="en-US" dirty="0"/>
              <a:t>Harmonic response, 1-100Hz</a:t>
            </a:r>
          </a:p>
        </p:txBody>
      </p:sp>
      <p:pic>
        <p:nvPicPr>
          <p:cNvPr id="11" name="图片 10">
            <a:extLst>
              <a:ext uri="{FF2B5EF4-FFF2-40B4-BE49-F238E27FC236}">
                <a16:creationId xmlns:a16="http://schemas.microsoft.com/office/drawing/2014/main" id="{E2F66626-D216-4C1A-8423-E877DD2F3073}"/>
              </a:ext>
            </a:extLst>
          </p:cNvPr>
          <p:cNvPicPr>
            <a:picLocks noChangeAspect="1"/>
          </p:cNvPicPr>
          <p:nvPr/>
        </p:nvPicPr>
        <p:blipFill>
          <a:blip r:embed="rId4"/>
          <a:stretch>
            <a:fillRect/>
          </a:stretch>
        </p:blipFill>
        <p:spPr>
          <a:xfrm>
            <a:off x="856709" y="1708348"/>
            <a:ext cx="3600000" cy="2163415"/>
          </a:xfrm>
          <a:prstGeom prst="rect">
            <a:avLst/>
          </a:prstGeom>
        </p:spPr>
      </p:pic>
      <p:pic>
        <p:nvPicPr>
          <p:cNvPr id="32" name="图片 31">
            <a:extLst>
              <a:ext uri="{FF2B5EF4-FFF2-40B4-BE49-F238E27FC236}">
                <a16:creationId xmlns:a16="http://schemas.microsoft.com/office/drawing/2014/main" id="{E8448244-2F5B-403C-8323-28303F06981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2591" y="4263706"/>
            <a:ext cx="3600000" cy="1880656"/>
          </a:xfrm>
          <a:prstGeom prst="rect">
            <a:avLst/>
          </a:prstGeom>
        </p:spPr>
      </p:pic>
      <p:pic>
        <p:nvPicPr>
          <p:cNvPr id="41" name="图片 40">
            <a:extLst>
              <a:ext uri="{FF2B5EF4-FFF2-40B4-BE49-F238E27FC236}">
                <a16:creationId xmlns:a16="http://schemas.microsoft.com/office/drawing/2014/main" id="{F6F9FD11-D31E-4391-A116-E997FE6E8F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70368" y="1904128"/>
            <a:ext cx="3600000" cy="1880656"/>
          </a:xfrm>
          <a:prstGeom prst="rect">
            <a:avLst/>
          </a:prstGeom>
        </p:spPr>
      </p:pic>
      <p:pic>
        <p:nvPicPr>
          <p:cNvPr id="44" name="图片 43">
            <a:extLst>
              <a:ext uri="{FF2B5EF4-FFF2-40B4-BE49-F238E27FC236}">
                <a16:creationId xmlns:a16="http://schemas.microsoft.com/office/drawing/2014/main" id="{8ED82812-C043-47C0-8AE7-6FBA16110A8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77468" y="4154116"/>
            <a:ext cx="3600000" cy="1880656"/>
          </a:xfrm>
          <a:prstGeom prst="rect">
            <a:avLst/>
          </a:prstGeom>
        </p:spPr>
      </p:pic>
      <p:sp>
        <p:nvSpPr>
          <p:cNvPr id="26" name="文本框 25">
            <a:extLst>
              <a:ext uri="{FF2B5EF4-FFF2-40B4-BE49-F238E27FC236}">
                <a16:creationId xmlns:a16="http://schemas.microsoft.com/office/drawing/2014/main" id="{040A34E2-D379-41E9-A48E-948E6BAB8F61}"/>
              </a:ext>
            </a:extLst>
          </p:cNvPr>
          <p:cNvSpPr txBox="1"/>
          <p:nvPr/>
        </p:nvSpPr>
        <p:spPr>
          <a:xfrm>
            <a:off x="8727231" y="3777355"/>
            <a:ext cx="3148632" cy="369332"/>
          </a:xfrm>
          <a:prstGeom prst="rect">
            <a:avLst/>
          </a:prstGeom>
          <a:noFill/>
        </p:spPr>
        <p:txBody>
          <a:bodyPr wrap="square" rtlCol="0">
            <a:spAutoFit/>
          </a:bodyPr>
          <a:lstStyle/>
          <a:p>
            <a:pPr algn="ctr"/>
            <a:r>
              <a:rPr lang="en-US" dirty="0"/>
              <a:t>Y disp. of vacuum vessel, 4.2 K</a:t>
            </a:r>
          </a:p>
        </p:txBody>
      </p:sp>
    </p:spTree>
    <p:extLst>
      <p:ext uri="{BB962C8B-B14F-4D97-AF65-F5344CB8AC3E}">
        <p14:creationId xmlns:p14="http://schemas.microsoft.com/office/powerpoint/2010/main" val="732844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8F3BC5A5-2703-4C38-81EC-F548582374D9}"/>
              </a:ext>
            </a:extLst>
          </p:cNvPr>
          <p:cNvSpPr>
            <a:spLocks noGrp="1"/>
          </p:cNvSpPr>
          <p:nvPr>
            <p:ph idx="1"/>
          </p:nvPr>
        </p:nvSpPr>
        <p:spPr/>
        <p:txBody>
          <a:bodyPr>
            <a:normAutofit/>
          </a:bodyPr>
          <a:lstStyle/>
          <a:p>
            <a:r>
              <a:rPr lang="en-US" sz="2400" dirty="0"/>
              <a:t>Quench analyses</a:t>
            </a:r>
          </a:p>
          <a:p>
            <a:pPr lvl="1"/>
            <a:r>
              <a:rPr lang="en-US" sz="2000" dirty="0"/>
              <a:t>When quenching, the Lorentz forces vanish in 0.2 s. All the other loads remains the same in short period.</a:t>
            </a:r>
          </a:p>
          <a:p>
            <a:pPr lvl="1"/>
            <a:r>
              <a:rPr lang="en-US" sz="2000" dirty="0"/>
              <a:t>Three timesteps have been set.</a:t>
            </a:r>
          </a:p>
          <a:p>
            <a:pPr lvl="1"/>
            <a:r>
              <a:rPr lang="en-US" sz="2000" dirty="0"/>
              <a:t>It seems there is no sudden positional jitter caused by the disappearance of the Lorentz force. Either for the Von mises stress.</a:t>
            </a:r>
          </a:p>
          <a:p>
            <a:pPr lvl="1"/>
            <a:r>
              <a:rPr lang="en-US" sz="2000" dirty="0"/>
              <a:t>We are checking on it.</a:t>
            </a:r>
          </a:p>
        </p:txBody>
      </p:sp>
      <p:sp>
        <p:nvSpPr>
          <p:cNvPr id="3" name="标题 2">
            <a:extLst>
              <a:ext uri="{FF2B5EF4-FFF2-40B4-BE49-F238E27FC236}">
                <a16:creationId xmlns:a16="http://schemas.microsoft.com/office/drawing/2014/main" id="{2C503831-66E6-4B0D-BCE9-27F5213FAB17}"/>
              </a:ext>
            </a:extLst>
          </p:cNvPr>
          <p:cNvSpPr>
            <a:spLocks noGrp="1"/>
          </p:cNvSpPr>
          <p:nvPr>
            <p:ph type="title"/>
          </p:nvPr>
        </p:nvSpPr>
        <p:spPr/>
        <p:txBody>
          <a:bodyPr/>
          <a:lstStyle/>
          <a:p>
            <a:r>
              <a:rPr lang="en-US" sz="3200" dirty="0"/>
              <a:t>MDI mechanics progress</a:t>
            </a:r>
            <a:endParaRPr lang="en-US" dirty="0"/>
          </a:p>
        </p:txBody>
      </p:sp>
      <p:sp>
        <p:nvSpPr>
          <p:cNvPr id="4" name="灯片编号占位符 3">
            <a:extLst>
              <a:ext uri="{FF2B5EF4-FFF2-40B4-BE49-F238E27FC236}">
                <a16:creationId xmlns:a16="http://schemas.microsoft.com/office/drawing/2014/main" id="{0CD54411-20D3-4DD3-9B06-C1CC8623B108}"/>
              </a:ext>
            </a:extLst>
          </p:cNvPr>
          <p:cNvSpPr>
            <a:spLocks noGrp="1"/>
          </p:cNvSpPr>
          <p:nvPr>
            <p:ph type="sldNum" sz="quarter" idx="12"/>
          </p:nvPr>
        </p:nvSpPr>
        <p:spPr/>
        <p:txBody>
          <a:bodyPr/>
          <a:lstStyle/>
          <a:p>
            <a:fld id="{F15E9139-A00B-4B2A-98A6-095DC08F1345}" type="slidenum">
              <a:rPr lang="zh-CN" altLang="en-US" smtClean="0"/>
              <a:pPr/>
              <a:t>44</a:t>
            </a:fld>
            <a:endParaRPr lang="zh-CN" altLang="en-US"/>
          </a:p>
        </p:txBody>
      </p:sp>
      <p:graphicFrame>
        <p:nvGraphicFramePr>
          <p:cNvPr id="5" name="表格 4">
            <a:extLst>
              <a:ext uri="{FF2B5EF4-FFF2-40B4-BE49-F238E27FC236}">
                <a16:creationId xmlns:a16="http://schemas.microsoft.com/office/drawing/2014/main" id="{0401D295-F85B-4853-AEDA-1E8F52CA3481}"/>
              </a:ext>
            </a:extLst>
          </p:cNvPr>
          <p:cNvGraphicFramePr>
            <a:graphicFrameLocks noGrp="1"/>
          </p:cNvGraphicFramePr>
          <p:nvPr>
            <p:extLst/>
          </p:nvPr>
        </p:nvGraphicFramePr>
        <p:xfrm>
          <a:off x="1276421" y="4509120"/>
          <a:ext cx="4392488" cy="1483360"/>
        </p:xfrm>
        <a:graphic>
          <a:graphicData uri="http://schemas.openxmlformats.org/drawingml/2006/table">
            <a:tbl>
              <a:tblPr firstRow="1" bandRow="1">
                <a:tableStyleId>{5C22544A-7EE6-4342-B048-85BDC9FD1C3A}</a:tableStyleId>
              </a:tblPr>
              <a:tblGrid>
                <a:gridCol w="792088">
                  <a:extLst>
                    <a:ext uri="{9D8B030D-6E8A-4147-A177-3AD203B41FA5}">
                      <a16:colId xmlns:a16="http://schemas.microsoft.com/office/drawing/2014/main" val="4216933385"/>
                    </a:ext>
                  </a:extLst>
                </a:gridCol>
                <a:gridCol w="3600400">
                  <a:extLst>
                    <a:ext uri="{9D8B030D-6E8A-4147-A177-3AD203B41FA5}">
                      <a16:colId xmlns:a16="http://schemas.microsoft.com/office/drawing/2014/main" val="101846476"/>
                    </a:ext>
                  </a:extLst>
                </a:gridCol>
              </a:tblGrid>
              <a:tr h="370840">
                <a:tc>
                  <a:txBody>
                    <a:bodyPr/>
                    <a:lstStyle/>
                    <a:p>
                      <a:r>
                        <a:rPr lang="en-US" dirty="0"/>
                        <a:t>Time</a:t>
                      </a:r>
                    </a:p>
                  </a:txBody>
                  <a:tcPr/>
                </a:tc>
                <a:tc>
                  <a:txBody>
                    <a:bodyPr/>
                    <a:lstStyle/>
                    <a:p>
                      <a:endParaRPr lang="en-US" dirty="0"/>
                    </a:p>
                  </a:txBody>
                  <a:tcPr/>
                </a:tc>
                <a:extLst>
                  <a:ext uri="{0D108BD9-81ED-4DB2-BD59-A6C34878D82A}">
                    <a16:rowId xmlns:a16="http://schemas.microsoft.com/office/drawing/2014/main" val="94990325"/>
                  </a:ext>
                </a:extLst>
              </a:tr>
              <a:tr h="370840">
                <a:tc>
                  <a:txBody>
                    <a:bodyPr/>
                    <a:lstStyle/>
                    <a:p>
                      <a:r>
                        <a:rPr lang="en-US" dirty="0"/>
                        <a:t>1e-3</a:t>
                      </a:r>
                    </a:p>
                  </a:txBody>
                  <a:tcPr/>
                </a:tc>
                <a:tc>
                  <a:txBody>
                    <a:bodyPr/>
                    <a:lstStyle/>
                    <a:p>
                      <a:r>
                        <a:rPr lang="en-US" dirty="0"/>
                        <a:t>Original Lorentz force</a:t>
                      </a:r>
                    </a:p>
                  </a:txBody>
                  <a:tcPr/>
                </a:tc>
                <a:extLst>
                  <a:ext uri="{0D108BD9-81ED-4DB2-BD59-A6C34878D82A}">
                    <a16:rowId xmlns:a16="http://schemas.microsoft.com/office/drawing/2014/main" val="3396933906"/>
                  </a:ext>
                </a:extLst>
              </a:tr>
              <a:tr h="370840">
                <a:tc>
                  <a:txBody>
                    <a:bodyPr/>
                    <a:lstStyle/>
                    <a:p>
                      <a:r>
                        <a:rPr lang="en-US" dirty="0"/>
                        <a:t>0.2</a:t>
                      </a:r>
                    </a:p>
                  </a:txBody>
                  <a:tcPr/>
                </a:tc>
                <a:tc>
                  <a:txBody>
                    <a:bodyPr/>
                    <a:lstStyle/>
                    <a:p>
                      <a:r>
                        <a:rPr lang="en-US" dirty="0"/>
                        <a:t>Lorentz force decrease to 0, ramping</a:t>
                      </a:r>
                    </a:p>
                  </a:txBody>
                  <a:tcPr/>
                </a:tc>
                <a:extLst>
                  <a:ext uri="{0D108BD9-81ED-4DB2-BD59-A6C34878D82A}">
                    <a16:rowId xmlns:a16="http://schemas.microsoft.com/office/drawing/2014/main" val="196000869"/>
                  </a:ext>
                </a:extLst>
              </a:tr>
              <a:tr h="370840">
                <a:tc>
                  <a:txBody>
                    <a:bodyPr/>
                    <a:lstStyle/>
                    <a:p>
                      <a:r>
                        <a:rPr lang="en-US" dirty="0"/>
                        <a:t>1</a:t>
                      </a:r>
                    </a:p>
                  </a:txBody>
                  <a:tcPr/>
                </a:tc>
                <a:tc>
                  <a:txBody>
                    <a:bodyPr/>
                    <a:lstStyle/>
                    <a:p>
                      <a:r>
                        <a:rPr lang="en-US" dirty="0"/>
                        <a:t>Lorentz force: 0</a:t>
                      </a:r>
                    </a:p>
                  </a:txBody>
                  <a:tcPr/>
                </a:tc>
                <a:extLst>
                  <a:ext uri="{0D108BD9-81ED-4DB2-BD59-A6C34878D82A}">
                    <a16:rowId xmlns:a16="http://schemas.microsoft.com/office/drawing/2014/main" val="3460070307"/>
                  </a:ext>
                </a:extLst>
              </a:tr>
            </a:tbl>
          </a:graphicData>
        </a:graphic>
      </p:graphicFrame>
      <p:sp>
        <p:nvSpPr>
          <p:cNvPr id="7" name="文本框 6">
            <a:extLst>
              <a:ext uri="{FF2B5EF4-FFF2-40B4-BE49-F238E27FC236}">
                <a16:creationId xmlns:a16="http://schemas.microsoft.com/office/drawing/2014/main" id="{A0273ABC-F130-44EF-A0AF-EE7340B54DC2}"/>
              </a:ext>
            </a:extLst>
          </p:cNvPr>
          <p:cNvSpPr txBox="1"/>
          <p:nvPr/>
        </p:nvSpPr>
        <p:spPr>
          <a:xfrm>
            <a:off x="6582306" y="3413950"/>
            <a:ext cx="4839273" cy="369332"/>
          </a:xfrm>
          <a:prstGeom prst="rect">
            <a:avLst/>
          </a:prstGeom>
          <a:noFill/>
        </p:spPr>
        <p:txBody>
          <a:bodyPr wrap="none" rtlCol="0">
            <a:spAutoFit/>
          </a:bodyPr>
          <a:lstStyle/>
          <a:p>
            <a:r>
              <a:rPr lang="en-US" dirty="0"/>
              <a:t>Displacement of SC quadrupoles when quenching</a:t>
            </a:r>
          </a:p>
        </p:txBody>
      </p:sp>
      <p:pic>
        <p:nvPicPr>
          <p:cNvPr id="10" name="图片 9">
            <a:extLst>
              <a:ext uri="{FF2B5EF4-FFF2-40B4-BE49-F238E27FC236}">
                <a16:creationId xmlns:a16="http://schemas.microsoft.com/office/drawing/2014/main" id="{FEDF256F-9E2B-44A0-82FE-D13A66E6A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2513" y="3847154"/>
            <a:ext cx="5400000" cy="2509197"/>
          </a:xfrm>
          <a:prstGeom prst="rect">
            <a:avLst/>
          </a:prstGeom>
        </p:spPr>
      </p:pic>
    </p:spTree>
    <p:extLst>
      <p:ext uri="{BB962C8B-B14F-4D97-AF65-F5344CB8AC3E}">
        <p14:creationId xmlns:p14="http://schemas.microsoft.com/office/powerpoint/2010/main" val="17207692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1B3CFDC8-6761-42A3-BFC5-48950EFC0CED}"/>
                  </a:ext>
                </a:extLst>
              </p:cNvPr>
              <p:cNvSpPr/>
              <p:nvPr/>
            </p:nvSpPr>
            <p:spPr>
              <a:xfrm>
                <a:off x="1199456" y="3573016"/>
                <a:ext cx="4575868" cy="43973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𝐶</m:t>
                          </m:r>
                          <m:r>
                            <a:rPr lang="en-US" sz="2000">
                              <a:latin typeface="Cambria Math" panose="02040503050406030204" pitchFamily="18" charset="0"/>
                            </a:rPr>
                            <m:t>=34</m:t>
                          </m:r>
                          <m:sSup>
                            <m:sSupPr>
                              <m:ctrlPr>
                                <a:rPr lang="en-US" sz="2000" i="1">
                                  <a:latin typeface="Cambria Math" panose="02040503050406030204" pitchFamily="18" charset="0"/>
                                </a:rPr>
                              </m:ctrlPr>
                            </m:sSupPr>
                            <m:e>
                              <m:r>
                                <a:rPr lang="en-US" sz="2000" i="1">
                                  <a:latin typeface="Cambria Math" panose="02040503050406030204" pitchFamily="18" charset="0"/>
                                </a:rPr>
                                <m:t>𝐴</m:t>
                              </m:r>
                            </m:e>
                            <m:sup>
                              <m:r>
                                <a:rPr lang="en-US" sz="2000">
                                  <a:latin typeface="Cambria Math" panose="02040503050406030204" pitchFamily="18" charset="0"/>
                                </a:rPr>
                                <m:t>2</m:t>
                              </m:r>
                            </m:sup>
                          </m:sSup>
                          <m:r>
                            <a:rPr lang="en-US" sz="2000">
                              <a:latin typeface="Cambria Math" panose="02040503050406030204" pitchFamily="18" charset="0"/>
                            </a:rPr>
                            <m:t>（</m:t>
                          </m:r>
                          <m:f>
                            <m:fPr>
                              <m:type m:val="lin"/>
                              <m:ctrlPr>
                                <a:rPr lang="en-US" sz="2000" i="1">
                                  <a:latin typeface="Cambria Math" panose="02040503050406030204" pitchFamily="18" charset="0"/>
                                </a:rPr>
                              </m:ctrlPr>
                            </m:fPr>
                            <m:num>
                              <m:r>
                                <a:rPr lang="en-US" sz="2000" i="1">
                                  <a:latin typeface="Cambria Math" panose="02040503050406030204" pitchFamily="18" charset="0"/>
                                </a:rPr>
                                <m:t>𝐿</m:t>
                              </m:r>
                            </m:num>
                            <m:den>
                              <m:r>
                                <a:rPr lang="en-US" sz="2000" i="1">
                                  <a:latin typeface="Cambria Math" panose="02040503050406030204" pitchFamily="18" charset="0"/>
                                </a:rPr>
                                <m:t>𝑤</m:t>
                              </m:r>
                            </m:den>
                          </m:f>
                          <m:r>
                            <a:rPr lang="en-US" sz="2000">
                              <a:latin typeface="Cambria Math" panose="02040503050406030204" pitchFamily="18" charset="0"/>
                            </a:rPr>
                            <m:t>）</m:t>
                          </m:r>
                          <m:r>
                            <a:rPr lang="en-US" sz="2000" i="1">
                              <a:latin typeface="Cambria Math" panose="02040503050406030204" pitchFamily="18" charset="0"/>
                            </a:rPr>
                            <m:t>𝑒𝑥</m:t>
                          </m:r>
                          <m:func>
                            <m:funcPr>
                              <m:ctrlPr>
                                <a:rPr lang="en-US" sz="2000" i="1">
                                  <a:latin typeface="Cambria Math" panose="02040503050406030204" pitchFamily="18" charset="0"/>
                                </a:rPr>
                              </m:ctrlPr>
                            </m:funcPr>
                            <m:fName>
                              <m:r>
                                <a:rPr lang="en-US" sz="2000" i="1">
                                  <a:latin typeface="Cambria Math" panose="02040503050406030204" pitchFamily="18" charset="0"/>
                                </a:rPr>
                                <m:t>𝑝</m:t>
                              </m:r>
                            </m:fName>
                            <m:e>
                              <m:r>
                                <a:rPr lang="en-US" sz="2000">
                                  <a:latin typeface="Cambria Math" panose="02040503050406030204" pitchFamily="18" charset="0"/>
                                </a:rPr>
                                <m:t>[</m:t>
                              </m:r>
                            </m:e>
                          </m:func>
                          <m:r>
                            <a:rPr lang="en-US" sz="2000">
                              <a:latin typeface="Cambria Math" panose="02040503050406030204" pitchFamily="18" charset="0"/>
                            </a:rPr>
                            <m:t>−3</m:t>
                          </m:r>
                          <m:f>
                            <m:fPr>
                              <m:type m:val="lin"/>
                              <m:ctrlPr>
                                <a:rPr lang="en-US" sz="2000" i="1">
                                  <a:latin typeface="Cambria Math" panose="02040503050406030204" pitchFamily="18" charset="0"/>
                                </a:rPr>
                              </m:ctrlPr>
                            </m:fPr>
                            <m:num>
                              <m:r>
                                <a:rPr lang="en-US" sz="2000" i="1">
                                  <a:latin typeface="Cambria Math" panose="02040503050406030204" pitchFamily="18" charset="0"/>
                                </a:rPr>
                                <m:t>𝐹</m:t>
                              </m:r>
                            </m:num>
                            <m:den>
                              <m:r>
                                <a:rPr lang="en-US" sz="2000">
                                  <a:latin typeface="Cambria Math" panose="02040503050406030204" pitchFamily="18" charset="0"/>
                                </a:rPr>
                                <m:t>(</m:t>
                              </m:r>
                            </m:den>
                          </m:f>
                          <m:r>
                            <a:rPr lang="en-US" sz="2000" i="1">
                              <a:latin typeface="Cambria Math" panose="02040503050406030204" pitchFamily="18" charset="0"/>
                            </a:rPr>
                            <m:t>𝐿𝑤𝑅</m:t>
                          </m:r>
                          <m:r>
                            <a:rPr lang="en-US" sz="2000">
                              <a:latin typeface="Cambria Math" panose="02040503050406030204" pitchFamily="18" charset="0"/>
                            </a:rPr>
                            <m:t>)</m:t>
                          </m:r>
                        </m:e>
                      </m:d>
                    </m:oMath>
                  </m:oMathPara>
                </a14:m>
                <a:endParaRPr lang="en-US" sz="2000" dirty="0"/>
              </a:p>
            </p:txBody>
          </p:sp>
        </mc:Choice>
        <mc:Fallback xmlns="">
          <p:sp>
            <p:nvSpPr>
              <p:cNvPr id="19" name="矩形 18">
                <a:extLst>
                  <a:ext uri="{FF2B5EF4-FFF2-40B4-BE49-F238E27FC236}">
                    <a16:creationId xmlns:a16="http://schemas.microsoft.com/office/drawing/2014/main" id="{1B3CFDC8-6761-42A3-BFC5-48950EFC0CED}"/>
                  </a:ext>
                </a:extLst>
              </p:cNvPr>
              <p:cNvSpPr>
                <a:spLocks noRot="1" noChangeAspect="1" noMove="1" noResize="1" noEditPoints="1" noAdjustHandles="1" noChangeArrowheads="1" noChangeShapeType="1" noTextEdit="1"/>
              </p:cNvSpPr>
              <p:nvPr/>
            </p:nvSpPr>
            <p:spPr>
              <a:xfrm>
                <a:off x="1199456" y="3573016"/>
                <a:ext cx="4575868" cy="439736"/>
              </a:xfrm>
              <a:prstGeom prst="rect">
                <a:avLst/>
              </a:prstGeom>
              <a:blipFill>
                <a:blip r:embed="rId3"/>
                <a:stretch>
                  <a:fillRect t="-106579" r="-9947" b="-15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内容占位符 1">
                <a:extLst>
                  <a:ext uri="{FF2B5EF4-FFF2-40B4-BE49-F238E27FC236}">
                    <a16:creationId xmlns:a16="http://schemas.microsoft.com/office/drawing/2014/main" id="{13D24B0C-B00F-4BAD-B880-8887B725D5F8}"/>
                  </a:ext>
                </a:extLst>
              </p:cNvPr>
              <p:cNvSpPr txBox="1">
                <a:spLocks/>
              </p:cNvSpPr>
              <p:nvPr/>
            </p:nvSpPr>
            <p:spPr>
              <a:xfrm>
                <a:off x="263352" y="4403403"/>
                <a:ext cx="7464737" cy="1856332"/>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oAutofit/>
              </a:bodyPr>
              <a:lstStyle>
                <a:lvl1pPr marL="342900" indent="-342900" algn="l" defTabSz="914400" rtl="0" eaLnBrk="1" latinLnBrk="0" hangingPunct="1">
                  <a:lnSpc>
                    <a:spcPct val="110000"/>
                  </a:lnSpc>
                  <a:spcBef>
                    <a:spcPts val="800"/>
                  </a:spcBef>
                  <a:spcAft>
                    <a:spcPts val="5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Wingdings" panose="05000000000000000000" pitchFamily="2" charset="2"/>
                  <a:buChar char="Ø"/>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1" indent="0">
                  <a:buNone/>
                </a:pPr>
                <a:r>
                  <a:rPr lang="en-US" dirty="0">
                    <a:cs typeface="Arial" panose="020B0604020202020204" pitchFamily="34" charset="0"/>
                  </a:rPr>
                  <a:t>For sealings with the same </a:t>
                </a:r>
                <a:r>
                  <a:rPr lang="en-US" i="1" dirty="0">
                    <a:cs typeface="Arial" panose="020B0604020202020204" pitchFamily="34" charset="0"/>
                  </a:rPr>
                  <a:t>F/L</a:t>
                </a:r>
              </a:p>
              <a:p>
                <a:pPr marL="0" lvl="1">
                  <a:buFont typeface="Arial" panose="020B0604020202020204" pitchFamily="34" charset="0"/>
                  <a:buChar char="•"/>
                </a:pPr>
                <a:r>
                  <a:rPr lang="en-US" dirty="0">
                    <a:cs typeface="Arial" panose="020B0604020202020204" pitchFamily="34" charset="0"/>
                  </a:rPr>
                  <a:t>Decrease roughness A, demonstrated by J-PARC</a:t>
                </a:r>
              </a:p>
              <a:p>
                <a:pPr marL="0" lvl="1">
                  <a:buFont typeface="Arial" panose="020B0604020202020204" pitchFamily="34" charset="0"/>
                  <a:buChar char="•"/>
                </a:pPr>
                <a:r>
                  <a:rPr lang="en-US" dirty="0">
                    <a:cs typeface="Arial" panose="020B0604020202020204" pitchFamily="34" charset="0"/>
                  </a:rPr>
                  <a:t>Decease the perimeter L </a:t>
                </a:r>
                <a:r>
                  <a:rPr lang="en-US" dirty="0">
                    <a:cs typeface="Arial" panose="020B0604020202020204" pitchFamily="34" charset="0"/>
                    <a:sym typeface="Wingdings" panose="05000000000000000000" pitchFamily="2" charset="2"/>
                  </a:rPr>
                  <a:t>almost determined by layout</a:t>
                </a:r>
                <a:endParaRPr lang="en-US" dirty="0">
                  <a:cs typeface="Arial" panose="020B0604020202020204" pitchFamily="34" charset="0"/>
                </a:endParaRPr>
              </a:p>
              <a:p>
                <a:pPr marL="0" lvl="1">
                  <a:buFont typeface="Arial" panose="020B0604020202020204" pitchFamily="34" charset="0"/>
                  <a:buChar char="•"/>
                </a:pPr>
                <a:r>
                  <a:rPr lang="en-US" dirty="0">
                    <a:cs typeface="Arial" panose="020B0604020202020204" pitchFamily="34" charset="0"/>
                  </a:rPr>
                  <a:t>Decrease the hardness of gasket materials</a:t>
                </a:r>
                <a14:m>
                  <m:oMath xmlns:m="http://schemas.openxmlformats.org/officeDocument/2006/math">
                    <m:r>
                      <a:rPr lang="en-US">
                        <a:latin typeface="Cambria Math" panose="02040503050406030204" pitchFamily="18" charset="0"/>
                      </a:rPr>
                      <m:t> </m:t>
                    </m:r>
                    <m:r>
                      <a:rPr lang="en-US" i="1">
                        <a:latin typeface="Cambria Math" panose="02040503050406030204" pitchFamily="18" charset="0"/>
                      </a:rPr>
                      <m:t>𝑅</m:t>
                    </m:r>
                  </m:oMath>
                </a14:m>
                <a:r>
                  <a:rPr lang="en-US" dirty="0">
                    <a:cs typeface="Arial" panose="020B0604020202020204" pitchFamily="34" charset="0"/>
                    <a:sym typeface="Wingdings" panose="05000000000000000000" pitchFamily="2" charset="2"/>
                  </a:rPr>
                  <a:t>using copper</a:t>
                </a:r>
                <a:endParaRPr lang="en-US" dirty="0">
                  <a:cs typeface="Arial" panose="020B0604020202020204" pitchFamily="34" charset="0"/>
                </a:endParaRPr>
              </a:p>
              <a:p>
                <a:pPr marL="0" lvl="1">
                  <a:buFont typeface="Arial" panose="020B0604020202020204" pitchFamily="34" charset="0"/>
                  <a:buChar char="•"/>
                </a:pPr>
                <a:r>
                  <a:rPr lang="en-US" dirty="0">
                    <a:cs typeface="Arial" panose="020B0604020202020204" pitchFamily="34" charset="0"/>
                  </a:rPr>
                  <a:t>Decrease the seal width </a:t>
                </a:r>
                <a14:m>
                  <m:oMath xmlns:m="http://schemas.openxmlformats.org/officeDocument/2006/math">
                    <m:r>
                      <a:rPr lang="en-US" i="1">
                        <a:latin typeface="Cambria Math" panose="02040503050406030204" pitchFamily="18" charset="0"/>
                      </a:rPr>
                      <m:t>𝑤</m:t>
                    </m:r>
                  </m:oMath>
                </a14:m>
                <a:r>
                  <a:rPr lang="en-US" dirty="0">
                    <a:cs typeface="Arial" panose="020B0604020202020204" pitchFamily="34" charset="0"/>
                    <a:sym typeface="Wingdings" panose="05000000000000000000" pitchFamily="2" charset="2"/>
                  </a:rPr>
                  <a:t>knife-edge seal</a:t>
                </a:r>
                <a:endParaRPr lang="en-US" dirty="0">
                  <a:cs typeface="Arial" panose="020B0604020202020204" pitchFamily="34" charset="0"/>
                </a:endParaRPr>
              </a:p>
              <a:p>
                <a:endParaRPr lang="en-US" altLang="zh-CN" sz="2000" dirty="0">
                  <a:cs typeface="Arial" panose="020B0604020202020204" pitchFamily="34" charset="0"/>
                </a:endParaRPr>
              </a:p>
            </p:txBody>
          </p:sp>
        </mc:Choice>
        <mc:Fallback xmlns="">
          <p:sp>
            <p:nvSpPr>
              <p:cNvPr id="30" name="内容占位符 1">
                <a:extLst>
                  <a:ext uri="{FF2B5EF4-FFF2-40B4-BE49-F238E27FC236}">
                    <a16:creationId xmlns:a16="http://schemas.microsoft.com/office/drawing/2014/main" id="{13D24B0C-B00F-4BAD-B880-8887B725D5F8}"/>
                  </a:ext>
                </a:extLst>
              </p:cNvPr>
              <p:cNvSpPr txBox="1">
                <a:spLocks noRot="1" noChangeAspect="1" noMove="1" noResize="1" noEditPoints="1" noAdjustHandles="1" noChangeArrowheads="1" noChangeShapeType="1" noTextEdit="1"/>
              </p:cNvSpPr>
              <p:nvPr/>
            </p:nvSpPr>
            <p:spPr>
              <a:xfrm>
                <a:off x="263352" y="4403403"/>
                <a:ext cx="7464737" cy="1856332"/>
              </a:xfrm>
              <a:prstGeom prst="rect">
                <a:avLst/>
              </a:prstGeom>
              <a:blipFill>
                <a:blip r:embed="rId4"/>
                <a:stretch>
                  <a:fillRect l="-651" t="-647" b="-5502"/>
                </a:stretch>
              </a:blipFill>
            </p:spPr>
            <p:txBody>
              <a:bodyPr/>
              <a:lstStyle/>
              <a:p>
                <a:r>
                  <a:rPr lang="zh-CN" altLang="en-US">
                    <a:noFill/>
                  </a:rPr>
                  <a:t> </a:t>
                </a:r>
              </a:p>
            </p:txBody>
          </p:sp>
        </mc:Fallback>
      </mc:AlternateContent>
      <p:sp>
        <p:nvSpPr>
          <p:cNvPr id="22" name="箭头: 下 21">
            <a:extLst>
              <a:ext uri="{FF2B5EF4-FFF2-40B4-BE49-F238E27FC236}">
                <a16:creationId xmlns:a16="http://schemas.microsoft.com/office/drawing/2014/main" id="{BB0FB712-FAF9-44F3-90CD-95D39199FD7E}"/>
              </a:ext>
            </a:extLst>
          </p:cNvPr>
          <p:cNvSpPr/>
          <p:nvPr/>
        </p:nvSpPr>
        <p:spPr>
          <a:xfrm>
            <a:off x="3361214" y="3989478"/>
            <a:ext cx="385333" cy="4476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图片 31">
            <a:extLst>
              <a:ext uri="{FF2B5EF4-FFF2-40B4-BE49-F238E27FC236}">
                <a16:creationId xmlns:a16="http://schemas.microsoft.com/office/drawing/2014/main" id="{75AF1416-A6E4-44F1-A414-7F8D267A4017}"/>
              </a:ext>
            </a:extLst>
          </p:cNvPr>
          <p:cNvPicPr>
            <a:picLocks noChangeAspect="1"/>
          </p:cNvPicPr>
          <p:nvPr/>
        </p:nvPicPr>
        <p:blipFill rotWithShape="1">
          <a:blip r:embed="rId5"/>
          <a:srcRect r="4482"/>
          <a:stretch/>
        </p:blipFill>
        <p:spPr>
          <a:xfrm>
            <a:off x="7910891" y="4128092"/>
            <a:ext cx="3600000" cy="2406953"/>
          </a:xfrm>
          <a:prstGeom prst="rect">
            <a:avLst/>
          </a:prstGeom>
        </p:spPr>
      </p:pic>
      <p:sp>
        <p:nvSpPr>
          <p:cNvPr id="12" name="文本框 11">
            <a:extLst>
              <a:ext uri="{FF2B5EF4-FFF2-40B4-BE49-F238E27FC236}">
                <a16:creationId xmlns:a16="http://schemas.microsoft.com/office/drawing/2014/main" id="{94D68E7A-C31D-4EF7-839E-FB9C8DF8FE87}"/>
              </a:ext>
            </a:extLst>
          </p:cNvPr>
          <p:cNvSpPr txBox="1"/>
          <p:nvPr/>
        </p:nvSpPr>
        <p:spPr>
          <a:xfrm>
            <a:off x="8555204" y="1355772"/>
            <a:ext cx="1541297" cy="369332"/>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altLang="zh-CN" dirty="0">
                <a:solidFill>
                  <a:schemeClr val="tx1"/>
                </a:solidFill>
              </a:rPr>
              <a:t>Inflatable seal</a:t>
            </a:r>
            <a:endParaRPr lang="zh-CN" altLang="en-US" dirty="0">
              <a:solidFill>
                <a:schemeClr val="tx1"/>
              </a:solidFill>
            </a:endParaRPr>
          </a:p>
        </p:txBody>
      </p:sp>
      <p:pic>
        <p:nvPicPr>
          <p:cNvPr id="13" name="图片 12">
            <a:extLst>
              <a:ext uri="{FF2B5EF4-FFF2-40B4-BE49-F238E27FC236}">
                <a16:creationId xmlns:a16="http://schemas.microsoft.com/office/drawing/2014/main" id="{E925DA2E-088A-445D-9F65-A82F2FBE6CC3}"/>
              </a:ext>
            </a:extLst>
          </p:cNvPr>
          <p:cNvPicPr>
            <a:picLocks noChangeAspect="1"/>
          </p:cNvPicPr>
          <p:nvPr/>
        </p:nvPicPr>
        <p:blipFill>
          <a:blip r:embed="rId6"/>
          <a:stretch>
            <a:fillRect/>
          </a:stretch>
        </p:blipFill>
        <p:spPr>
          <a:xfrm>
            <a:off x="7608168" y="1817895"/>
            <a:ext cx="3600000" cy="2351825"/>
          </a:xfrm>
          <a:prstGeom prst="rect">
            <a:avLst/>
          </a:prstGeom>
        </p:spPr>
      </p:pic>
      <p:sp>
        <p:nvSpPr>
          <p:cNvPr id="3" name="文本框 2">
            <a:extLst>
              <a:ext uri="{FF2B5EF4-FFF2-40B4-BE49-F238E27FC236}">
                <a16:creationId xmlns:a16="http://schemas.microsoft.com/office/drawing/2014/main" id="{9CAE3759-1D4B-45F9-B2F9-71242AC7C58F}"/>
              </a:ext>
            </a:extLst>
          </p:cNvPr>
          <p:cNvSpPr txBox="1"/>
          <p:nvPr/>
        </p:nvSpPr>
        <p:spPr>
          <a:xfrm>
            <a:off x="8069198" y="6453336"/>
            <a:ext cx="3744416" cy="369332"/>
          </a:xfrm>
          <a:prstGeom prst="rect">
            <a:avLst/>
          </a:prstGeom>
          <a:noFill/>
        </p:spPr>
        <p:txBody>
          <a:bodyPr wrap="square" rtlCol="0">
            <a:spAutoFit/>
          </a:bodyPr>
          <a:lstStyle/>
          <a:p>
            <a:r>
              <a:rPr lang="en-US" altLang="zh-CN" i="1" dirty="0"/>
              <a:t>Roughness and conductance, J-PARC</a:t>
            </a:r>
            <a:endParaRPr lang="zh-CN" altLang="en-US" i="1" dirty="0"/>
          </a:p>
        </p:txBody>
      </p:sp>
      <p:sp>
        <p:nvSpPr>
          <p:cNvPr id="17" name="标题 1">
            <a:extLst>
              <a:ext uri="{FF2B5EF4-FFF2-40B4-BE49-F238E27FC236}">
                <a16:creationId xmlns:a16="http://schemas.microsoft.com/office/drawing/2014/main" id="{1C8C5A07-81E5-410F-BFC8-608BFA4B17E2}"/>
              </a:ext>
            </a:extLst>
          </p:cNvPr>
          <p:cNvSpPr>
            <a:spLocks noGrp="1"/>
          </p:cNvSpPr>
          <p:nvPr>
            <p:ph type="title"/>
          </p:nvPr>
        </p:nvSpPr>
        <p:spPr>
          <a:xfrm>
            <a:off x="666712" y="142852"/>
            <a:ext cx="10763325" cy="725470"/>
          </a:xfrm>
        </p:spPr>
        <p:txBody>
          <a:bodyPr>
            <a:normAutofit/>
          </a:bodyPr>
          <a:lstStyle/>
          <a:p>
            <a:r>
              <a:rPr lang="en-US" sz="2800" dirty="0"/>
              <a:t>MDI mechanics progress</a:t>
            </a:r>
            <a:endParaRPr lang="zh-CN" altLang="en-US" dirty="0"/>
          </a:p>
        </p:txBody>
      </p:sp>
      <mc:AlternateContent xmlns:mc="http://schemas.openxmlformats.org/markup-compatibility/2006" xmlns:a14="http://schemas.microsoft.com/office/drawing/2010/main">
        <mc:Choice Requires="a14">
          <p:sp>
            <p:nvSpPr>
              <p:cNvPr id="14" name="内容占位符 1">
                <a:extLst>
                  <a:ext uri="{FF2B5EF4-FFF2-40B4-BE49-F238E27FC236}">
                    <a16:creationId xmlns:a16="http://schemas.microsoft.com/office/drawing/2014/main" id="{2C3DE174-029F-4F19-9FC1-F0B7F49C04F8}"/>
                  </a:ext>
                </a:extLst>
              </p:cNvPr>
              <p:cNvSpPr>
                <a:spLocks noGrp="1"/>
              </p:cNvSpPr>
              <p:nvPr>
                <p:ph idx="1"/>
              </p:nvPr>
            </p:nvSpPr>
            <p:spPr>
              <a:xfrm>
                <a:off x="666712" y="1258973"/>
                <a:ext cx="6437400" cy="4840303"/>
              </a:xfrm>
            </p:spPr>
            <p:txBody>
              <a:bodyPr>
                <a:normAutofit/>
              </a:bodyPr>
              <a:lstStyle/>
              <a:p>
                <a:r>
                  <a:rPr lang="en-US" altLang="zh-CN" sz="2400" dirty="0"/>
                  <a:t>RVC</a:t>
                </a:r>
              </a:p>
              <a:p>
                <a:pPr lvl="1"/>
                <a:r>
                  <a:rPr lang="en-US" dirty="0"/>
                  <a:t>Leak rate requirement: 2.7 </a:t>
                </a:r>
                <a14:m>
                  <m:oMath xmlns:m="http://schemas.openxmlformats.org/officeDocument/2006/math">
                    <m:r>
                      <a:rPr lang="en-US" i="1" dirty="0" smtClean="0">
                        <a:latin typeface="Cambria Math" panose="02040503050406030204" pitchFamily="18" charset="0"/>
                        <a:ea typeface="Cambria Math" panose="02040503050406030204" pitchFamily="18" charset="0"/>
                      </a:rPr>
                      <m:t>×</m:t>
                    </m:r>
                  </m:oMath>
                </a14:m>
                <a:r>
                  <a:rPr lang="en-US" dirty="0"/>
                  <a:t>10</a:t>
                </a:r>
                <a:r>
                  <a:rPr lang="en-US" baseline="30000" dirty="0"/>
                  <a:t>–11</a:t>
                </a:r>
                <a:r>
                  <a:rPr lang="en-US" dirty="0"/>
                  <a:t> Pa·m</a:t>
                </a:r>
                <a:r>
                  <a:rPr lang="en-US" baseline="30000" dirty="0"/>
                  <a:t>3</a:t>
                </a:r>
                <a:r>
                  <a:rPr lang="en-US" dirty="0"/>
                  <a:t>/s</a:t>
                </a:r>
              </a:p>
              <a:p>
                <a:pPr lvl="1"/>
                <a:r>
                  <a:rPr lang="en-US" dirty="0"/>
                  <a:t>Leak rate: 𝑄=𝐶∙∆𝑃</a:t>
                </a:r>
              </a:p>
              <a:p>
                <a:pPr lvl="1"/>
                <a:r>
                  <a:rPr lang="en-US" dirty="0"/>
                  <a:t>Decrease ∆𝑃 (experience from CSNS)</a:t>
                </a:r>
              </a:p>
              <a:p>
                <a:pPr lvl="2"/>
                <a:r>
                  <a:rPr lang="en-US" dirty="0"/>
                  <a:t>Single-layer </a:t>
                </a:r>
                <a:r>
                  <a:rPr lang="en-US" dirty="0">
                    <a:sym typeface="Wingdings" panose="05000000000000000000" pitchFamily="2" charset="2"/>
                  </a:rPr>
                  <a:t></a:t>
                </a:r>
                <a:r>
                  <a:rPr lang="en-US" dirty="0"/>
                  <a:t>double layer, leak rate can be improved from 1e-6 Pa.m</a:t>
                </a:r>
                <a:r>
                  <a:rPr lang="en-US" baseline="30000" dirty="0"/>
                  <a:t>3</a:t>
                </a:r>
                <a:r>
                  <a:rPr lang="en-US" dirty="0"/>
                  <a:t>/s to 8.5e-10 Pa.m</a:t>
                </a:r>
                <a:r>
                  <a:rPr lang="en-US" baseline="30000" dirty="0"/>
                  <a:t>3</a:t>
                </a:r>
                <a:r>
                  <a:rPr lang="en-US" dirty="0"/>
                  <a:t>/s.</a:t>
                </a:r>
              </a:p>
              <a:p>
                <a:endParaRPr lang="en-US" sz="2000" dirty="0"/>
              </a:p>
            </p:txBody>
          </p:sp>
        </mc:Choice>
        <mc:Fallback xmlns="">
          <p:sp>
            <p:nvSpPr>
              <p:cNvPr id="14" name="内容占位符 1">
                <a:extLst>
                  <a:ext uri="{FF2B5EF4-FFF2-40B4-BE49-F238E27FC236}">
                    <a16:creationId xmlns:a16="http://schemas.microsoft.com/office/drawing/2014/main" id="{2C3DE174-029F-4F19-9FC1-F0B7F49C04F8}"/>
                  </a:ext>
                </a:extLst>
              </p:cNvPr>
              <p:cNvSpPr>
                <a:spLocks noGrp="1" noRot="1" noChangeAspect="1" noMove="1" noResize="1" noEditPoints="1" noAdjustHandles="1" noChangeArrowheads="1" noChangeShapeType="1" noTextEdit="1"/>
              </p:cNvSpPr>
              <p:nvPr>
                <p:ph idx="1"/>
              </p:nvPr>
            </p:nvSpPr>
            <p:spPr>
              <a:xfrm>
                <a:off x="666712" y="1258973"/>
                <a:ext cx="6437400" cy="4840303"/>
              </a:xfrm>
              <a:blipFill>
                <a:blip r:embed="rId7"/>
                <a:stretch>
                  <a:fillRect l="-663" t="-756"/>
                </a:stretch>
              </a:blipFill>
            </p:spPr>
            <p:txBody>
              <a:bodyPr/>
              <a:lstStyle/>
              <a:p>
                <a:r>
                  <a:rPr lang="en-US">
                    <a:noFill/>
                  </a:rPr>
                  <a:t> </a:t>
                </a:r>
              </a:p>
            </p:txBody>
          </p:sp>
        </mc:Fallback>
      </mc:AlternateContent>
    </p:spTree>
    <p:extLst>
      <p:ext uri="{BB962C8B-B14F-4D97-AF65-F5344CB8AC3E}">
        <p14:creationId xmlns:p14="http://schemas.microsoft.com/office/powerpoint/2010/main" val="3498562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1">
            <a:extLst>
              <a:ext uri="{FF2B5EF4-FFF2-40B4-BE49-F238E27FC236}">
                <a16:creationId xmlns:a16="http://schemas.microsoft.com/office/drawing/2014/main" id="{23E3DBD1-3234-4661-8543-591CB8E2A927}"/>
              </a:ext>
            </a:extLst>
          </p:cNvPr>
          <p:cNvSpPr txBox="1">
            <a:spLocks/>
          </p:cNvSpPr>
          <p:nvPr/>
        </p:nvSpPr>
        <p:spPr>
          <a:xfrm>
            <a:off x="609599" y="1285861"/>
            <a:ext cx="11582401" cy="4840303"/>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FEA estimation</a:t>
            </a:r>
          </a:p>
          <a:p>
            <a:pPr lvl="1"/>
            <a:r>
              <a:rPr lang="en-US" sz="1800" dirty="0"/>
              <a:t>Two FEA cases has been made, for membrane inflatable seal and knife-edge inflatable seal, separately.</a:t>
            </a:r>
          </a:p>
          <a:p>
            <a:pPr lvl="1"/>
            <a:r>
              <a:rPr lang="en-US" sz="1800" dirty="0"/>
              <a:t>The preliminary FEA result shows both method can obtain the leak rate at the level of  10–11 Pa·m3/s.</a:t>
            </a:r>
          </a:p>
          <a:p>
            <a:pPr lvl="1"/>
            <a:endParaRPr lang="en-US" sz="1800" dirty="0"/>
          </a:p>
        </p:txBody>
      </p:sp>
      <mc:AlternateContent xmlns:mc="http://schemas.openxmlformats.org/markup-compatibility/2006" xmlns:a14="http://schemas.microsoft.com/office/drawing/2010/main">
        <mc:Choice Requires="a14">
          <p:sp>
            <p:nvSpPr>
              <p:cNvPr id="19" name="矩形 18">
                <a:extLst>
                  <a:ext uri="{FF2B5EF4-FFF2-40B4-BE49-F238E27FC236}">
                    <a16:creationId xmlns:a16="http://schemas.microsoft.com/office/drawing/2014/main" id="{1B3CFDC8-6761-42A3-BFC5-48950EFC0CED}"/>
                  </a:ext>
                </a:extLst>
              </p:cNvPr>
              <p:cNvSpPr/>
              <p:nvPr/>
            </p:nvSpPr>
            <p:spPr>
              <a:xfrm>
                <a:off x="204993" y="3706012"/>
                <a:ext cx="4575868" cy="439736"/>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d>
                        <m:dPr>
                          <m:begChr m:val=""/>
                          <m:endChr m:val="]"/>
                          <m:ctrlPr>
                            <a:rPr lang="en-US" sz="2000" i="1">
                              <a:latin typeface="Cambria Math" panose="02040503050406030204" pitchFamily="18" charset="0"/>
                            </a:rPr>
                          </m:ctrlPr>
                        </m:dPr>
                        <m:e>
                          <m:r>
                            <a:rPr lang="en-US" sz="2000" i="1">
                              <a:latin typeface="Cambria Math" panose="02040503050406030204" pitchFamily="18" charset="0"/>
                            </a:rPr>
                            <m:t>𝐶</m:t>
                          </m:r>
                          <m:r>
                            <a:rPr lang="en-US" sz="2000">
                              <a:latin typeface="Cambria Math" panose="02040503050406030204" pitchFamily="18" charset="0"/>
                            </a:rPr>
                            <m:t>=34</m:t>
                          </m:r>
                          <m:sSup>
                            <m:sSupPr>
                              <m:ctrlPr>
                                <a:rPr lang="en-US" sz="2000" i="1">
                                  <a:latin typeface="Cambria Math" panose="02040503050406030204" pitchFamily="18" charset="0"/>
                                </a:rPr>
                              </m:ctrlPr>
                            </m:sSupPr>
                            <m:e>
                              <m:r>
                                <a:rPr lang="en-US" sz="2000" i="1">
                                  <a:latin typeface="Cambria Math" panose="02040503050406030204" pitchFamily="18" charset="0"/>
                                </a:rPr>
                                <m:t>𝐴</m:t>
                              </m:r>
                            </m:e>
                            <m:sup>
                              <m:r>
                                <a:rPr lang="en-US" sz="2000">
                                  <a:latin typeface="Cambria Math" panose="02040503050406030204" pitchFamily="18" charset="0"/>
                                </a:rPr>
                                <m:t>2</m:t>
                              </m:r>
                            </m:sup>
                          </m:sSup>
                          <m:r>
                            <a:rPr lang="en-US" sz="2000">
                              <a:latin typeface="Cambria Math" panose="02040503050406030204" pitchFamily="18" charset="0"/>
                            </a:rPr>
                            <m:t>（</m:t>
                          </m:r>
                          <m:f>
                            <m:fPr>
                              <m:type m:val="lin"/>
                              <m:ctrlPr>
                                <a:rPr lang="en-US" sz="2000" i="1">
                                  <a:latin typeface="Cambria Math" panose="02040503050406030204" pitchFamily="18" charset="0"/>
                                </a:rPr>
                              </m:ctrlPr>
                            </m:fPr>
                            <m:num>
                              <m:r>
                                <a:rPr lang="en-US" sz="2000" i="1">
                                  <a:latin typeface="Cambria Math" panose="02040503050406030204" pitchFamily="18" charset="0"/>
                                </a:rPr>
                                <m:t>𝐿</m:t>
                              </m:r>
                            </m:num>
                            <m:den>
                              <m:r>
                                <a:rPr lang="en-US" sz="2000" i="1">
                                  <a:latin typeface="Cambria Math" panose="02040503050406030204" pitchFamily="18" charset="0"/>
                                </a:rPr>
                                <m:t>𝑤</m:t>
                              </m:r>
                            </m:den>
                          </m:f>
                          <m:r>
                            <a:rPr lang="en-US" sz="2000">
                              <a:latin typeface="Cambria Math" panose="02040503050406030204" pitchFamily="18" charset="0"/>
                            </a:rPr>
                            <m:t>）</m:t>
                          </m:r>
                          <m:r>
                            <a:rPr lang="en-US" sz="2000" i="1">
                              <a:latin typeface="Cambria Math" panose="02040503050406030204" pitchFamily="18" charset="0"/>
                            </a:rPr>
                            <m:t>𝑒𝑥</m:t>
                          </m:r>
                          <m:func>
                            <m:funcPr>
                              <m:ctrlPr>
                                <a:rPr lang="en-US" sz="2000" i="1">
                                  <a:latin typeface="Cambria Math" panose="02040503050406030204" pitchFamily="18" charset="0"/>
                                </a:rPr>
                              </m:ctrlPr>
                            </m:funcPr>
                            <m:fName>
                              <m:r>
                                <a:rPr lang="en-US" sz="2000" i="1">
                                  <a:latin typeface="Cambria Math" panose="02040503050406030204" pitchFamily="18" charset="0"/>
                                </a:rPr>
                                <m:t>𝑝</m:t>
                              </m:r>
                            </m:fName>
                            <m:e>
                              <m:r>
                                <a:rPr lang="en-US" sz="2000">
                                  <a:latin typeface="Cambria Math" panose="02040503050406030204" pitchFamily="18" charset="0"/>
                                </a:rPr>
                                <m:t>[</m:t>
                              </m:r>
                            </m:e>
                          </m:func>
                          <m:r>
                            <a:rPr lang="en-US" sz="2000">
                              <a:latin typeface="Cambria Math" panose="02040503050406030204" pitchFamily="18" charset="0"/>
                            </a:rPr>
                            <m:t>−3</m:t>
                          </m:r>
                          <m:f>
                            <m:fPr>
                              <m:type m:val="lin"/>
                              <m:ctrlPr>
                                <a:rPr lang="en-US" sz="2000" i="1">
                                  <a:latin typeface="Cambria Math" panose="02040503050406030204" pitchFamily="18" charset="0"/>
                                </a:rPr>
                              </m:ctrlPr>
                            </m:fPr>
                            <m:num>
                              <m:r>
                                <a:rPr lang="en-US" sz="2000" i="1">
                                  <a:latin typeface="Cambria Math" panose="02040503050406030204" pitchFamily="18" charset="0"/>
                                </a:rPr>
                                <m:t>𝐹</m:t>
                              </m:r>
                            </m:num>
                            <m:den>
                              <m:r>
                                <a:rPr lang="en-US" sz="2000">
                                  <a:latin typeface="Cambria Math" panose="02040503050406030204" pitchFamily="18" charset="0"/>
                                </a:rPr>
                                <m:t>(</m:t>
                              </m:r>
                            </m:den>
                          </m:f>
                          <m:r>
                            <a:rPr lang="en-US" sz="2000" i="1">
                              <a:latin typeface="Cambria Math" panose="02040503050406030204" pitchFamily="18" charset="0"/>
                            </a:rPr>
                            <m:t>𝐿𝑤𝑅</m:t>
                          </m:r>
                          <m:r>
                            <a:rPr lang="en-US" sz="2000">
                              <a:latin typeface="Cambria Math" panose="02040503050406030204" pitchFamily="18" charset="0"/>
                            </a:rPr>
                            <m:t>)</m:t>
                          </m:r>
                        </m:e>
                      </m:d>
                    </m:oMath>
                  </m:oMathPara>
                </a14:m>
                <a:endParaRPr lang="en-US" sz="2000" dirty="0"/>
              </a:p>
            </p:txBody>
          </p:sp>
        </mc:Choice>
        <mc:Fallback xmlns="">
          <p:sp>
            <p:nvSpPr>
              <p:cNvPr id="19" name="矩形 18">
                <a:extLst>
                  <a:ext uri="{FF2B5EF4-FFF2-40B4-BE49-F238E27FC236}">
                    <a16:creationId xmlns:a16="http://schemas.microsoft.com/office/drawing/2014/main" id="{1B3CFDC8-6761-42A3-BFC5-48950EFC0CED}"/>
                  </a:ext>
                </a:extLst>
              </p:cNvPr>
              <p:cNvSpPr>
                <a:spLocks noRot="1" noChangeAspect="1" noMove="1" noResize="1" noEditPoints="1" noAdjustHandles="1" noChangeArrowheads="1" noChangeShapeType="1" noTextEdit="1"/>
              </p:cNvSpPr>
              <p:nvPr/>
            </p:nvSpPr>
            <p:spPr>
              <a:xfrm>
                <a:off x="204993" y="3706012"/>
                <a:ext cx="4575868" cy="439736"/>
              </a:xfrm>
              <a:prstGeom prst="rect">
                <a:avLst/>
              </a:prstGeom>
              <a:blipFill>
                <a:blip r:embed="rId2"/>
                <a:stretch>
                  <a:fillRect t="-106579" r="-9947" b="-153947"/>
                </a:stretch>
              </a:blipFill>
            </p:spPr>
            <p:txBody>
              <a:bodyPr/>
              <a:lstStyle/>
              <a:p>
                <a:r>
                  <a:rPr lang="en-US">
                    <a:noFill/>
                  </a:rPr>
                  <a:t> </a:t>
                </a:r>
              </a:p>
            </p:txBody>
          </p:sp>
        </mc:Fallback>
      </mc:AlternateContent>
      <p:sp>
        <p:nvSpPr>
          <p:cNvPr id="17" name="标题 1">
            <a:extLst>
              <a:ext uri="{FF2B5EF4-FFF2-40B4-BE49-F238E27FC236}">
                <a16:creationId xmlns:a16="http://schemas.microsoft.com/office/drawing/2014/main" id="{1C8C5A07-81E5-410F-BFC8-608BFA4B17E2}"/>
              </a:ext>
            </a:extLst>
          </p:cNvPr>
          <p:cNvSpPr>
            <a:spLocks noGrp="1"/>
          </p:cNvSpPr>
          <p:nvPr>
            <p:ph type="title"/>
          </p:nvPr>
        </p:nvSpPr>
        <p:spPr>
          <a:xfrm>
            <a:off x="666712" y="142852"/>
            <a:ext cx="10763325" cy="725470"/>
          </a:xfrm>
        </p:spPr>
        <p:txBody>
          <a:bodyPr>
            <a:normAutofit/>
          </a:bodyPr>
          <a:lstStyle/>
          <a:p>
            <a:r>
              <a:rPr lang="en-US" sz="3200" dirty="0"/>
              <a:t>MDI mechanics progress</a:t>
            </a:r>
            <a:endParaRPr lang="zh-CN" altLang="en-US" dirty="0"/>
          </a:p>
        </p:txBody>
      </p:sp>
      <p:pic>
        <p:nvPicPr>
          <p:cNvPr id="18" name="图片 4">
            <a:extLst>
              <a:ext uri="{FF2B5EF4-FFF2-40B4-BE49-F238E27FC236}">
                <a16:creationId xmlns:a16="http://schemas.microsoft.com/office/drawing/2014/main" id="{EB6095B2-AEC7-4AAE-A8E8-7E61D31C01E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34679" y="2950612"/>
            <a:ext cx="2880000" cy="1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内容占位符 7">
            <a:extLst>
              <a:ext uri="{FF2B5EF4-FFF2-40B4-BE49-F238E27FC236}">
                <a16:creationId xmlns:a16="http://schemas.microsoft.com/office/drawing/2014/main" id="{419C0E1C-B26F-4724-AFDC-7BE425D11897}"/>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4857770" y="2997779"/>
            <a:ext cx="3600000" cy="1677027"/>
          </a:xfrm>
        </p:spPr>
      </p:pic>
      <p:pic>
        <p:nvPicPr>
          <p:cNvPr id="21" name="图片 10">
            <a:extLst>
              <a:ext uri="{FF2B5EF4-FFF2-40B4-BE49-F238E27FC236}">
                <a16:creationId xmlns:a16="http://schemas.microsoft.com/office/drawing/2014/main" id="{C5513949-F9E4-4751-B3BD-B83780E2F8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6541" y="4877242"/>
            <a:ext cx="3600000" cy="1677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内容占位符 9">
            <a:extLst>
              <a:ext uri="{FF2B5EF4-FFF2-40B4-BE49-F238E27FC236}">
                <a16:creationId xmlns:a16="http://schemas.microsoft.com/office/drawing/2014/main" id="{1656123D-98C3-4ECE-84AF-9DC3A6A42AC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a:xfrm>
            <a:off x="8503450" y="4885255"/>
            <a:ext cx="2880000" cy="1661939"/>
          </a:xfrm>
          <a:prstGeom prst="rect">
            <a:avLst/>
          </a:prstGeom>
        </p:spPr>
      </p:pic>
      <p:sp>
        <p:nvSpPr>
          <p:cNvPr id="2" name="文本框 1">
            <a:extLst>
              <a:ext uri="{FF2B5EF4-FFF2-40B4-BE49-F238E27FC236}">
                <a16:creationId xmlns:a16="http://schemas.microsoft.com/office/drawing/2014/main" id="{7A7B222E-96E2-45BF-862D-2A0C443F0ECA}"/>
              </a:ext>
            </a:extLst>
          </p:cNvPr>
          <p:cNvSpPr txBox="1"/>
          <p:nvPr/>
        </p:nvSpPr>
        <p:spPr>
          <a:xfrm>
            <a:off x="7202531" y="2976533"/>
            <a:ext cx="266429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Membrane inflatable seal</a:t>
            </a:r>
          </a:p>
        </p:txBody>
      </p:sp>
      <p:sp>
        <p:nvSpPr>
          <p:cNvPr id="24" name="文本框 23">
            <a:extLst>
              <a:ext uri="{FF2B5EF4-FFF2-40B4-BE49-F238E27FC236}">
                <a16:creationId xmlns:a16="http://schemas.microsoft.com/office/drawing/2014/main" id="{D5321FDC-8969-4436-8F3A-750C7050F62B}"/>
              </a:ext>
            </a:extLst>
          </p:cNvPr>
          <p:cNvSpPr txBox="1"/>
          <p:nvPr/>
        </p:nvSpPr>
        <p:spPr>
          <a:xfrm>
            <a:off x="7202531" y="4972835"/>
            <a:ext cx="266429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Knife-</a:t>
            </a:r>
            <a:r>
              <a:rPr lang="en-US" dirty="0" err="1"/>
              <a:t>egde</a:t>
            </a:r>
            <a:r>
              <a:rPr lang="en-US" dirty="0"/>
              <a:t> inflatable seal</a:t>
            </a:r>
          </a:p>
        </p:txBody>
      </p:sp>
    </p:spTree>
    <p:extLst>
      <p:ext uri="{BB962C8B-B14F-4D97-AF65-F5344CB8AC3E}">
        <p14:creationId xmlns:p14="http://schemas.microsoft.com/office/powerpoint/2010/main" val="509426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Graphical user interface&#10;&#10;Description automatically generated with medium confidence">
            <a:extLst>
              <a:ext uri="{FF2B5EF4-FFF2-40B4-BE49-F238E27FC236}">
                <a16:creationId xmlns:a16="http://schemas.microsoft.com/office/drawing/2014/main" id="{E8C5FE26-9647-47A7-A2D0-B6D250FD18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2287" y="3219618"/>
            <a:ext cx="4320000" cy="3000148"/>
          </a:xfrm>
          <a:prstGeom prst="rect">
            <a:avLst/>
          </a:prstGeom>
          <a:noFill/>
        </p:spPr>
      </p:pic>
      <p:sp>
        <p:nvSpPr>
          <p:cNvPr id="2" name="内容占位符 1">
            <a:extLst>
              <a:ext uri="{FF2B5EF4-FFF2-40B4-BE49-F238E27FC236}">
                <a16:creationId xmlns:a16="http://schemas.microsoft.com/office/drawing/2014/main" id="{16C5C8D9-367D-4663-AC91-F8AF23B0B5E1}"/>
              </a:ext>
            </a:extLst>
          </p:cNvPr>
          <p:cNvSpPr>
            <a:spLocks noGrp="1"/>
          </p:cNvSpPr>
          <p:nvPr>
            <p:ph idx="1"/>
          </p:nvPr>
        </p:nvSpPr>
        <p:spPr/>
        <p:txBody>
          <a:bodyPr>
            <a:normAutofit/>
          </a:bodyPr>
          <a:lstStyle/>
          <a:p>
            <a:r>
              <a:rPr lang="en-US" altLang="zh-CN" sz="2000" dirty="0"/>
              <a:t>A prototype will be developed (quotation finished, preparing engineering drawings).</a:t>
            </a:r>
          </a:p>
          <a:p>
            <a:r>
              <a:rPr lang="en-US" altLang="zh-CN" sz="2000" dirty="0"/>
              <a:t>The influence of RVC displacement on the leakage rate will be simulated through an adjustment mechanism. </a:t>
            </a:r>
          </a:p>
        </p:txBody>
      </p:sp>
      <p:sp>
        <p:nvSpPr>
          <p:cNvPr id="4" name="灯片编号占位符 3">
            <a:extLst>
              <a:ext uri="{FF2B5EF4-FFF2-40B4-BE49-F238E27FC236}">
                <a16:creationId xmlns:a16="http://schemas.microsoft.com/office/drawing/2014/main" id="{17394BC7-5FC9-4033-9A64-F50D12C239CE}"/>
              </a:ext>
            </a:extLst>
          </p:cNvPr>
          <p:cNvSpPr>
            <a:spLocks noGrp="1"/>
          </p:cNvSpPr>
          <p:nvPr>
            <p:ph type="sldNum" sz="quarter" idx="12"/>
          </p:nvPr>
        </p:nvSpPr>
        <p:spPr>
          <a:xfrm>
            <a:off x="9078878" y="6350023"/>
            <a:ext cx="2844800" cy="365125"/>
          </a:xfrm>
        </p:spPr>
        <p:txBody>
          <a:bodyPr/>
          <a:lstStyle/>
          <a:p>
            <a:fld id="{F15E9139-A00B-4B2A-98A6-095DC08F1345}" type="slidenum">
              <a:rPr lang="zh-CN" altLang="en-US" smtClean="0"/>
              <a:pPr/>
              <a:t>47</a:t>
            </a:fld>
            <a:endParaRPr lang="zh-CN" altLang="en-US"/>
          </a:p>
        </p:txBody>
      </p:sp>
      <p:pic>
        <p:nvPicPr>
          <p:cNvPr id="5" name="图片 4">
            <a:extLst>
              <a:ext uri="{FF2B5EF4-FFF2-40B4-BE49-F238E27FC236}">
                <a16:creationId xmlns:a16="http://schemas.microsoft.com/office/drawing/2014/main" id="{9A189BA6-3E71-4E53-8115-D72402BD21E4}"/>
              </a:ext>
            </a:extLst>
          </p:cNvPr>
          <p:cNvPicPr>
            <a:picLocks noChangeAspect="1"/>
          </p:cNvPicPr>
          <p:nvPr/>
        </p:nvPicPr>
        <p:blipFill>
          <a:blip r:embed="rId3"/>
          <a:stretch>
            <a:fillRect/>
          </a:stretch>
        </p:blipFill>
        <p:spPr>
          <a:xfrm>
            <a:off x="6181278" y="2753156"/>
            <a:ext cx="4320000" cy="3557647"/>
          </a:xfrm>
          <a:prstGeom prst="rect">
            <a:avLst/>
          </a:prstGeom>
        </p:spPr>
      </p:pic>
      <p:sp>
        <p:nvSpPr>
          <p:cNvPr id="6" name="文本框 5">
            <a:extLst>
              <a:ext uri="{FF2B5EF4-FFF2-40B4-BE49-F238E27FC236}">
                <a16:creationId xmlns:a16="http://schemas.microsoft.com/office/drawing/2014/main" id="{F55A1AC0-3AB5-4F5A-B7D9-FCDDECD5BFDE}"/>
              </a:ext>
            </a:extLst>
          </p:cNvPr>
          <p:cNvSpPr txBox="1"/>
          <p:nvPr/>
        </p:nvSpPr>
        <p:spPr>
          <a:xfrm>
            <a:off x="10296024" y="4833475"/>
            <a:ext cx="1568669"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Adjustment mechanism</a:t>
            </a:r>
            <a:endParaRPr lang="zh-CN" altLang="en-US" dirty="0"/>
          </a:p>
        </p:txBody>
      </p:sp>
      <p:cxnSp>
        <p:nvCxnSpPr>
          <p:cNvPr id="7" name="直接连接符 6">
            <a:extLst>
              <a:ext uri="{FF2B5EF4-FFF2-40B4-BE49-F238E27FC236}">
                <a16:creationId xmlns:a16="http://schemas.microsoft.com/office/drawing/2014/main" id="{AECEAC7A-7310-41AB-9A0D-D7CC9F16960D}"/>
              </a:ext>
            </a:extLst>
          </p:cNvPr>
          <p:cNvCxnSpPr>
            <a:stCxn id="6" idx="1"/>
          </p:cNvCxnSpPr>
          <p:nvPr/>
        </p:nvCxnSpPr>
        <p:spPr>
          <a:xfrm flipH="1" flipV="1">
            <a:off x="9297632" y="4734092"/>
            <a:ext cx="998392" cy="422549"/>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a:extLst>
              <a:ext uri="{FF2B5EF4-FFF2-40B4-BE49-F238E27FC236}">
                <a16:creationId xmlns:a16="http://schemas.microsoft.com/office/drawing/2014/main" id="{A4961012-F087-41E1-B9F8-711DCF87887B}"/>
              </a:ext>
            </a:extLst>
          </p:cNvPr>
          <p:cNvSpPr txBox="1"/>
          <p:nvPr/>
        </p:nvSpPr>
        <p:spPr>
          <a:xfrm>
            <a:off x="4977838" y="4490609"/>
            <a:ext cx="1544145"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Fake model of IP chamber, fixed</a:t>
            </a:r>
            <a:endParaRPr lang="zh-CN" altLang="en-US" dirty="0"/>
          </a:p>
        </p:txBody>
      </p:sp>
      <p:sp>
        <p:nvSpPr>
          <p:cNvPr id="9" name="文本框 8">
            <a:extLst>
              <a:ext uri="{FF2B5EF4-FFF2-40B4-BE49-F238E27FC236}">
                <a16:creationId xmlns:a16="http://schemas.microsoft.com/office/drawing/2014/main" id="{A4F8ECA8-1043-498E-B916-AB1EB819AE00}"/>
              </a:ext>
            </a:extLst>
          </p:cNvPr>
          <p:cNvSpPr txBox="1"/>
          <p:nvPr/>
        </p:nvSpPr>
        <p:spPr>
          <a:xfrm>
            <a:off x="7729077" y="5920189"/>
            <a:ext cx="599172"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RVC</a:t>
            </a:r>
            <a:endParaRPr lang="zh-CN" altLang="en-US" dirty="0"/>
          </a:p>
        </p:txBody>
      </p:sp>
      <p:cxnSp>
        <p:nvCxnSpPr>
          <p:cNvPr id="10" name="直接连接符 9">
            <a:extLst>
              <a:ext uri="{FF2B5EF4-FFF2-40B4-BE49-F238E27FC236}">
                <a16:creationId xmlns:a16="http://schemas.microsoft.com/office/drawing/2014/main" id="{475B7F06-2AA7-4D91-BC12-06E6725F54CA}"/>
              </a:ext>
            </a:extLst>
          </p:cNvPr>
          <p:cNvCxnSpPr>
            <a:cxnSpLocks/>
            <a:stCxn id="8" idx="3"/>
          </p:cNvCxnSpPr>
          <p:nvPr/>
        </p:nvCxnSpPr>
        <p:spPr>
          <a:xfrm flipV="1">
            <a:off x="6521983" y="4265202"/>
            <a:ext cx="1037294" cy="6870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F0F9BE83-1666-48DB-B5CB-6ED4DC0866B4}"/>
              </a:ext>
            </a:extLst>
          </p:cNvPr>
          <p:cNvCxnSpPr>
            <a:cxnSpLocks/>
            <a:endCxn id="9" idx="0"/>
          </p:cNvCxnSpPr>
          <p:nvPr/>
        </p:nvCxnSpPr>
        <p:spPr>
          <a:xfrm>
            <a:off x="7653410" y="4454612"/>
            <a:ext cx="375253" cy="1465577"/>
          </a:xfrm>
          <a:prstGeom prst="line">
            <a:avLst/>
          </a:prstGeom>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D7295BFA-0BAA-423D-86F8-DAD663CD4330}"/>
              </a:ext>
            </a:extLst>
          </p:cNvPr>
          <p:cNvSpPr txBox="1"/>
          <p:nvPr/>
        </p:nvSpPr>
        <p:spPr>
          <a:xfrm>
            <a:off x="7472566" y="2799580"/>
            <a:ext cx="1606312"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ltLang="zh-CN" dirty="0"/>
              <a:t>Fake model of vacuum vessel</a:t>
            </a:r>
            <a:endParaRPr lang="zh-CN" altLang="en-US" dirty="0"/>
          </a:p>
        </p:txBody>
      </p:sp>
      <p:sp>
        <p:nvSpPr>
          <p:cNvPr id="16" name="标题 1">
            <a:extLst>
              <a:ext uri="{FF2B5EF4-FFF2-40B4-BE49-F238E27FC236}">
                <a16:creationId xmlns:a16="http://schemas.microsoft.com/office/drawing/2014/main" id="{4F321242-52AD-4BD9-895C-9F3D21CCF34E}"/>
              </a:ext>
            </a:extLst>
          </p:cNvPr>
          <p:cNvSpPr>
            <a:spLocks noGrp="1"/>
          </p:cNvSpPr>
          <p:nvPr>
            <p:ph type="title"/>
          </p:nvPr>
        </p:nvSpPr>
        <p:spPr>
          <a:xfrm>
            <a:off x="666712" y="142852"/>
            <a:ext cx="10763325" cy="725470"/>
          </a:xfrm>
        </p:spPr>
        <p:txBody>
          <a:bodyPr>
            <a:normAutofit/>
          </a:bodyPr>
          <a:lstStyle/>
          <a:p>
            <a:r>
              <a:rPr lang="en-US" sz="3200" dirty="0"/>
              <a:t>MDI mechanics progress</a:t>
            </a:r>
            <a:endParaRPr lang="zh-CN" altLang="en-US" dirty="0"/>
          </a:p>
        </p:txBody>
      </p:sp>
    </p:spTree>
    <p:extLst>
      <p:ext uri="{BB962C8B-B14F-4D97-AF65-F5344CB8AC3E}">
        <p14:creationId xmlns:p14="http://schemas.microsoft.com/office/powerpoint/2010/main" val="2067177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48508149-89B0-4CF3-8422-CFE2EF6520BB}"/>
              </a:ext>
            </a:extLst>
          </p:cNvPr>
          <p:cNvSpPr>
            <a:spLocks noGrp="1"/>
          </p:cNvSpPr>
          <p:nvPr>
            <p:ph idx="1"/>
          </p:nvPr>
        </p:nvSpPr>
        <p:spPr/>
        <p:txBody>
          <a:bodyPr>
            <a:normAutofit/>
          </a:bodyPr>
          <a:lstStyle/>
          <a:p>
            <a:r>
              <a:rPr lang="en-US" dirty="0"/>
              <a:t>The detailed equipment-level survey is currently underway. The physics designs of the elements along beam are in intense progress. We are hoping to finish the first version of survey and physics design in early September.</a:t>
            </a:r>
          </a:p>
          <a:p>
            <a:r>
              <a:rPr lang="en-US" dirty="0"/>
              <a:t>We have formulated preliminary opinions on equipment naming. The naming catalog is currently being compiled and expanded.</a:t>
            </a:r>
          </a:p>
          <a:p>
            <a:r>
              <a:rPr lang="en-US" dirty="0"/>
              <a:t>We have finished a relatively detailed MDI layout with all the components coherent. The mechanics and vibration analyses and the structure optimization is basically converged. The engineering design of RVC has been started and a experiment scheme has been made. </a:t>
            </a:r>
          </a:p>
        </p:txBody>
      </p:sp>
      <p:sp>
        <p:nvSpPr>
          <p:cNvPr id="3" name="标题 2">
            <a:extLst>
              <a:ext uri="{FF2B5EF4-FFF2-40B4-BE49-F238E27FC236}">
                <a16:creationId xmlns:a16="http://schemas.microsoft.com/office/drawing/2014/main" id="{042FCC92-6172-45C5-89D5-E3AAD894A1DA}"/>
              </a:ext>
            </a:extLst>
          </p:cNvPr>
          <p:cNvSpPr>
            <a:spLocks noGrp="1"/>
          </p:cNvSpPr>
          <p:nvPr>
            <p:ph type="title"/>
          </p:nvPr>
        </p:nvSpPr>
        <p:spPr/>
        <p:txBody>
          <a:bodyPr/>
          <a:lstStyle/>
          <a:p>
            <a:r>
              <a:rPr lang="en-US" dirty="0"/>
              <a:t>Summary </a:t>
            </a:r>
          </a:p>
        </p:txBody>
      </p:sp>
      <p:sp>
        <p:nvSpPr>
          <p:cNvPr id="4" name="灯片编号占位符 3">
            <a:extLst>
              <a:ext uri="{FF2B5EF4-FFF2-40B4-BE49-F238E27FC236}">
                <a16:creationId xmlns:a16="http://schemas.microsoft.com/office/drawing/2014/main" id="{D5ED7C25-AF47-4244-B643-00CD56E94C2F}"/>
              </a:ext>
            </a:extLst>
          </p:cNvPr>
          <p:cNvSpPr>
            <a:spLocks noGrp="1"/>
          </p:cNvSpPr>
          <p:nvPr>
            <p:ph type="sldNum" sz="quarter" idx="12"/>
          </p:nvPr>
        </p:nvSpPr>
        <p:spPr/>
        <p:txBody>
          <a:bodyPr/>
          <a:lstStyle/>
          <a:p>
            <a:fld id="{F15E9139-A00B-4B2A-98A6-095DC08F1345}" type="slidenum">
              <a:rPr lang="zh-CN" altLang="en-US" smtClean="0"/>
              <a:pPr/>
              <a:t>48</a:t>
            </a:fld>
            <a:endParaRPr lang="zh-CN" altLang="en-US"/>
          </a:p>
        </p:txBody>
      </p:sp>
    </p:spTree>
    <p:extLst>
      <p:ext uri="{BB962C8B-B14F-4D97-AF65-F5344CB8AC3E}">
        <p14:creationId xmlns:p14="http://schemas.microsoft.com/office/powerpoint/2010/main" val="146740459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BF8FDD97-2E35-41A6-879D-D8760E749F89}"/>
              </a:ext>
            </a:extLst>
          </p:cNvPr>
          <p:cNvSpPr>
            <a:spLocks noGrp="1"/>
          </p:cNvSpPr>
          <p:nvPr>
            <p:ph idx="1"/>
          </p:nvPr>
        </p:nvSpPr>
        <p:spPr/>
        <p:txBody>
          <a:bodyPr>
            <a:normAutofit/>
          </a:bodyPr>
          <a:lstStyle/>
          <a:p>
            <a:pPr marL="0" indent="0">
              <a:buNone/>
            </a:pPr>
            <a:endParaRPr lang="en-US" sz="6600" dirty="0"/>
          </a:p>
          <a:p>
            <a:pPr marL="0" indent="0">
              <a:buNone/>
            </a:pPr>
            <a:r>
              <a:rPr lang="en-US" sz="6600" dirty="0"/>
              <a:t>  Thanks for your attention!</a:t>
            </a:r>
          </a:p>
        </p:txBody>
      </p:sp>
      <p:sp>
        <p:nvSpPr>
          <p:cNvPr id="3" name="标题 2">
            <a:extLst>
              <a:ext uri="{FF2B5EF4-FFF2-40B4-BE49-F238E27FC236}">
                <a16:creationId xmlns:a16="http://schemas.microsoft.com/office/drawing/2014/main" id="{DFF64964-1F31-47D3-A15E-F0EB1B349AEA}"/>
              </a:ext>
            </a:extLst>
          </p:cNvPr>
          <p:cNvSpPr>
            <a:spLocks noGrp="1"/>
          </p:cNvSpPr>
          <p:nvPr>
            <p:ph type="title"/>
          </p:nvPr>
        </p:nvSpPr>
        <p:spPr/>
        <p:txBody>
          <a:bodyPr/>
          <a:lstStyle/>
          <a:p>
            <a:endParaRPr lang="en-US"/>
          </a:p>
        </p:txBody>
      </p:sp>
      <p:sp>
        <p:nvSpPr>
          <p:cNvPr id="4" name="灯片编号占位符 3">
            <a:extLst>
              <a:ext uri="{FF2B5EF4-FFF2-40B4-BE49-F238E27FC236}">
                <a16:creationId xmlns:a16="http://schemas.microsoft.com/office/drawing/2014/main" id="{F46F22FD-9BDE-4F3E-9793-F6E10BBD0901}"/>
              </a:ext>
            </a:extLst>
          </p:cNvPr>
          <p:cNvSpPr>
            <a:spLocks noGrp="1"/>
          </p:cNvSpPr>
          <p:nvPr>
            <p:ph type="sldNum" sz="quarter" idx="12"/>
          </p:nvPr>
        </p:nvSpPr>
        <p:spPr/>
        <p:txBody>
          <a:bodyPr/>
          <a:lstStyle/>
          <a:p>
            <a:fld id="{F15E9139-A00B-4B2A-98A6-095DC08F1345}" type="slidenum">
              <a:rPr lang="zh-CN" altLang="en-US" smtClean="0"/>
              <a:pPr/>
              <a:t>49</a:t>
            </a:fld>
            <a:endParaRPr lang="zh-CN" altLang="en-US"/>
          </a:p>
        </p:txBody>
      </p:sp>
    </p:spTree>
    <p:extLst>
      <p:ext uri="{BB962C8B-B14F-4D97-AF65-F5344CB8AC3E}">
        <p14:creationId xmlns:p14="http://schemas.microsoft.com/office/powerpoint/2010/main" val="1072128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082BD0E-3036-4A36-BC81-84CDB8AF6435}"/>
              </a:ext>
            </a:extLst>
          </p:cNvPr>
          <p:cNvSpPr>
            <a:spLocks noGrp="1"/>
          </p:cNvSpPr>
          <p:nvPr>
            <p:ph idx="1"/>
          </p:nvPr>
        </p:nvSpPr>
        <p:spPr>
          <a:xfrm>
            <a:off x="609600" y="1285861"/>
            <a:ext cx="10972800" cy="725471"/>
          </a:xfrm>
        </p:spPr>
        <p:txBody>
          <a:bodyPr>
            <a:normAutofit/>
          </a:bodyPr>
          <a:lstStyle/>
          <a:p>
            <a:r>
              <a:rPr lang="en-US" dirty="0"/>
              <a:t>Survey and layout status (overall)</a:t>
            </a:r>
            <a:endParaRPr lang="en-US" altLang="zh-CN" dirty="0"/>
          </a:p>
        </p:txBody>
      </p:sp>
      <p:sp>
        <p:nvSpPr>
          <p:cNvPr id="3" name="标题 2">
            <a:extLst>
              <a:ext uri="{FF2B5EF4-FFF2-40B4-BE49-F238E27FC236}">
                <a16:creationId xmlns:a16="http://schemas.microsoft.com/office/drawing/2014/main" id="{5EAB357A-B5D4-4443-8280-621B47E69020}"/>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EDR accelerator survey and layout progress</a:t>
            </a:r>
            <a:endParaRPr lang="en-US" dirty="0"/>
          </a:p>
        </p:txBody>
      </p:sp>
      <p:sp>
        <p:nvSpPr>
          <p:cNvPr id="4" name="灯片编号占位符 3">
            <a:extLst>
              <a:ext uri="{FF2B5EF4-FFF2-40B4-BE49-F238E27FC236}">
                <a16:creationId xmlns:a16="http://schemas.microsoft.com/office/drawing/2014/main" id="{92EB7E22-3557-46C2-8A08-A391B36E60E1}"/>
              </a:ext>
            </a:extLst>
          </p:cNvPr>
          <p:cNvSpPr>
            <a:spLocks noGrp="1"/>
          </p:cNvSpPr>
          <p:nvPr>
            <p:ph type="sldNum" sz="quarter" idx="12"/>
          </p:nvPr>
        </p:nvSpPr>
        <p:spPr/>
        <p:txBody>
          <a:bodyPr/>
          <a:lstStyle/>
          <a:p>
            <a:fld id="{F15E9139-A00B-4B2A-98A6-095DC08F1345}" type="slidenum">
              <a:rPr lang="zh-CN" altLang="en-US" smtClean="0"/>
              <a:pPr/>
              <a:t>5</a:t>
            </a:fld>
            <a:endParaRPr lang="zh-CN" altLang="en-US"/>
          </a:p>
        </p:txBody>
      </p:sp>
      <p:sp>
        <p:nvSpPr>
          <p:cNvPr id="10" name="内容占位符 1">
            <a:extLst>
              <a:ext uri="{FF2B5EF4-FFF2-40B4-BE49-F238E27FC236}">
                <a16:creationId xmlns:a16="http://schemas.microsoft.com/office/drawing/2014/main" id="{146500C4-20CA-4F28-A11E-4A3302AAE427}"/>
              </a:ext>
            </a:extLst>
          </p:cNvPr>
          <p:cNvSpPr txBox="1">
            <a:spLocks/>
          </p:cNvSpPr>
          <p:nvPr/>
        </p:nvSpPr>
        <p:spPr>
          <a:xfrm>
            <a:off x="609600" y="4517039"/>
            <a:ext cx="11177754" cy="2340961"/>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solidFill>
                  <a:schemeClr val="accent1"/>
                </a:solidFill>
              </a:rPr>
              <a:t>note 1</a:t>
            </a:r>
            <a:r>
              <a:rPr lang="en-US" dirty="0"/>
              <a:t>, unfinished: </a:t>
            </a:r>
            <a:r>
              <a:rPr lang="en-US" altLang="zh-CN" dirty="0"/>
              <a:t>~ early August, 2025</a:t>
            </a:r>
          </a:p>
          <a:p>
            <a:pPr lvl="1"/>
            <a:r>
              <a:rPr lang="en-US" dirty="0">
                <a:solidFill>
                  <a:schemeClr val="accent1"/>
                </a:solidFill>
              </a:rPr>
              <a:t>note 2</a:t>
            </a:r>
            <a:r>
              <a:rPr lang="en-US" dirty="0"/>
              <a:t>, unfinished: ~</a:t>
            </a:r>
            <a:r>
              <a:rPr lang="en-US" altLang="zh-CN" dirty="0"/>
              <a:t> early August</a:t>
            </a:r>
            <a:r>
              <a:rPr lang="en-US" dirty="0"/>
              <a:t>, 2025</a:t>
            </a:r>
          </a:p>
          <a:p>
            <a:pPr lvl="1"/>
            <a:r>
              <a:rPr lang="en-US" dirty="0">
                <a:solidFill>
                  <a:schemeClr val="accent1"/>
                </a:solidFill>
              </a:rPr>
              <a:t>note 3</a:t>
            </a:r>
            <a:r>
              <a:rPr lang="en-US" dirty="0"/>
              <a:t>, unfinished: under cross-checking with magnet and mechanics colleagues,</a:t>
            </a:r>
            <a:r>
              <a:rPr lang="en-US" altLang="zh-CN" dirty="0"/>
              <a:t> ~middle in August, 2025</a:t>
            </a:r>
            <a:endParaRPr lang="en-US" dirty="0"/>
          </a:p>
          <a:p>
            <a:pPr lvl="1"/>
            <a:r>
              <a:rPr lang="en-US" dirty="0">
                <a:solidFill>
                  <a:srgbClr val="FF0000"/>
                </a:solidFill>
              </a:rPr>
              <a:t>√, </a:t>
            </a:r>
            <a:r>
              <a:rPr lang="en-US" dirty="0"/>
              <a:t>new completed items from last report on CEPC DAY (25.05.23)</a:t>
            </a:r>
          </a:p>
          <a:p>
            <a:pPr lvl="1"/>
            <a:endParaRPr lang="en-US" dirty="0"/>
          </a:p>
        </p:txBody>
      </p:sp>
      <p:graphicFrame>
        <p:nvGraphicFramePr>
          <p:cNvPr id="7" name="表格 6">
            <a:extLst>
              <a:ext uri="{FF2B5EF4-FFF2-40B4-BE49-F238E27FC236}">
                <a16:creationId xmlns:a16="http://schemas.microsoft.com/office/drawing/2014/main" id="{3B9AEF7D-0FC3-4F52-8C34-13E78643742E}"/>
              </a:ext>
            </a:extLst>
          </p:cNvPr>
          <p:cNvGraphicFramePr>
            <a:graphicFrameLocks noGrp="1"/>
          </p:cNvGraphicFramePr>
          <p:nvPr>
            <p:extLst>
              <p:ext uri="{D42A27DB-BD31-4B8C-83A1-F6EECF244321}">
                <p14:modId xmlns:p14="http://schemas.microsoft.com/office/powerpoint/2010/main" val="4105207950"/>
              </p:ext>
            </p:extLst>
          </p:nvPr>
        </p:nvGraphicFramePr>
        <p:xfrm>
          <a:off x="1055440" y="1845071"/>
          <a:ext cx="10731914" cy="2494280"/>
        </p:xfrm>
        <a:graphic>
          <a:graphicData uri="http://schemas.openxmlformats.org/drawingml/2006/table">
            <a:tbl>
              <a:tblPr firstRow="1" bandRow="1">
                <a:tableStyleId>{5C22544A-7EE6-4342-B048-85BDC9FD1C3A}</a:tableStyleId>
              </a:tblPr>
              <a:tblGrid>
                <a:gridCol w="1731914">
                  <a:extLst>
                    <a:ext uri="{9D8B030D-6E8A-4147-A177-3AD203B41FA5}">
                      <a16:colId xmlns:a16="http://schemas.microsoft.com/office/drawing/2014/main" val="3615181780"/>
                    </a:ext>
                  </a:extLst>
                </a:gridCol>
                <a:gridCol w="1800000">
                  <a:extLst>
                    <a:ext uri="{9D8B030D-6E8A-4147-A177-3AD203B41FA5}">
                      <a16:colId xmlns:a16="http://schemas.microsoft.com/office/drawing/2014/main" val="229178496"/>
                    </a:ext>
                  </a:extLst>
                </a:gridCol>
                <a:gridCol w="1800000">
                  <a:extLst>
                    <a:ext uri="{9D8B030D-6E8A-4147-A177-3AD203B41FA5}">
                      <a16:colId xmlns:a16="http://schemas.microsoft.com/office/drawing/2014/main" val="1008939263"/>
                    </a:ext>
                  </a:extLst>
                </a:gridCol>
                <a:gridCol w="1800000">
                  <a:extLst>
                    <a:ext uri="{9D8B030D-6E8A-4147-A177-3AD203B41FA5}">
                      <a16:colId xmlns:a16="http://schemas.microsoft.com/office/drawing/2014/main" val="1252892747"/>
                    </a:ext>
                  </a:extLst>
                </a:gridCol>
                <a:gridCol w="1800000">
                  <a:extLst>
                    <a:ext uri="{9D8B030D-6E8A-4147-A177-3AD203B41FA5}">
                      <a16:colId xmlns:a16="http://schemas.microsoft.com/office/drawing/2014/main" val="1181377496"/>
                    </a:ext>
                  </a:extLst>
                </a:gridCol>
                <a:gridCol w="1800000">
                  <a:extLst>
                    <a:ext uri="{9D8B030D-6E8A-4147-A177-3AD203B41FA5}">
                      <a16:colId xmlns:a16="http://schemas.microsoft.com/office/drawing/2014/main" val="1678972464"/>
                    </a:ext>
                  </a:extLst>
                </a:gridCol>
              </a:tblGrid>
              <a:tr h="370840">
                <a:tc>
                  <a:txBody>
                    <a:bodyPr/>
                    <a:lstStyle/>
                    <a:p>
                      <a:r>
                        <a:rPr lang="en-US" altLang="zh-CN" dirty="0"/>
                        <a:t>Accelerator </a:t>
                      </a:r>
                      <a:endParaRPr lang="en-US" dirty="0"/>
                    </a:p>
                  </a:txBody>
                  <a:tcPr/>
                </a:tc>
                <a:tc>
                  <a:txBody>
                    <a:bodyPr/>
                    <a:lstStyle/>
                    <a:p>
                      <a:r>
                        <a:rPr lang="en-US" dirty="0"/>
                        <a:t>Have survey data?</a:t>
                      </a:r>
                    </a:p>
                  </a:txBody>
                  <a:tcPr/>
                </a:tc>
                <a:tc>
                  <a:txBody>
                    <a:bodyPr/>
                    <a:lstStyle/>
                    <a:p>
                      <a:r>
                        <a:rPr lang="en-US" dirty="0"/>
                        <a:t>Finish survey design?</a:t>
                      </a:r>
                    </a:p>
                  </a:txBody>
                  <a:tcPr/>
                </a:tc>
                <a:tc>
                  <a:txBody>
                    <a:bodyPr/>
                    <a:lstStyle/>
                    <a:p>
                      <a:r>
                        <a:rPr lang="en-US" dirty="0"/>
                        <a:t>Have model design?</a:t>
                      </a:r>
                    </a:p>
                  </a:txBody>
                  <a:tcPr/>
                </a:tc>
                <a:tc>
                  <a:txBody>
                    <a:bodyPr/>
                    <a:lstStyle/>
                    <a:p>
                      <a:r>
                        <a:rPr lang="en-US" dirty="0"/>
                        <a:t>Have layout demo?</a:t>
                      </a:r>
                    </a:p>
                  </a:txBody>
                  <a:tcPr/>
                </a:tc>
                <a:tc>
                  <a:txBody>
                    <a:bodyPr/>
                    <a:lstStyle/>
                    <a:p>
                      <a:r>
                        <a:rPr lang="en-US" dirty="0"/>
                        <a:t>Complete survey naming?</a:t>
                      </a:r>
                    </a:p>
                  </a:txBody>
                  <a:tcPr/>
                </a:tc>
                <a:extLst>
                  <a:ext uri="{0D108BD9-81ED-4DB2-BD59-A6C34878D82A}">
                    <a16:rowId xmlns:a16="http://schemas.microsoft.com/office/drawing/2014/main" val="502795204"/>
                  </a:ext>
                </a:extLst>
              </a:tr>
              <a:tr h="370840">
                <a:tc>
                  <a:txBody>
                    <a:bodyPr/>
                    <a:lstStyle/>
                    <a:p>
                      <a:r>
                        <a:rPr lang="en-US" dirty="0"/>
                        <a:t>Collider</a:t>
                      </a:r>
                    </a:p>
                  </a:txBody>
                  <a:tcPr/>
                </a:tc>
                <a:tc>
                  <a:txBody>
                    <a:bodyPr/>
                    <a:lstStyle/>
                    <a:p>
                      <a:r>
                        <a:rPr lang="en-US" dirty="0">
                          <a:solidFill>
                            <a:srgbClr val="008400"/>
                          </a:solidFill>
                        </a:rPr>
                        <a:t>√</a:t>
                      </a:r>
                    </a:p>
                  </a:txBody>
                  <a:tcPr/>
                </a:tc>
                <a:tc>
                  <a:txBody>
                    <a:bodyPr/>
                    <a:lstStyle/>
                    <a:p>
                      <a:r>
                        <a:rPr lang="en-US" dirty="0"/>
                        <a:t>× </a:t>
                      </a:r>
                      <a:r>
                        <a:rPr lang="en-US" dirty="0">
                          <a:solidFill>
                            <a:srgbClr val="0070C0"/>
                          </a:solidFill>
                        </a:rPr>
                        <a:t>note 1</a:t>
                      </a:r>
                    </a:p>
                  </a:txBody>
                  <a:tcPr/>
                </a:tc>
                <a:tc>
                  <a:txBody>
                    <a:bodyPr/>
                    <a:lstStyle/>
                    <a:p>
                      <a:r>
                        <a:rPr lang="en-US" dirty="0"/>
                        <a:t>Partial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84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1521701822"/>
                  </a:ext>
                </a:extLst>
              </a:tr>
              <a:tr h="370840">
                <a:tc>
                  <a:txBody>
                    <a:bodyPr/>
                    <a:lstStyle/>
                    <a:p>
                      <a:r>
                        <a:rPr lang="en-US" dirty="0"/>
                        <a:t>Booster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84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a:solidFill>
                            <a:srgbClr val="0070C0"/>
                          </a:solidFill>
                        </a:rPr>
                        <a:t>note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84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2782164089"/>
                  </a:ext>
                </a:extLst>
              </a:tr>
              <a:tr h="370840">
                <a:tc>
                  <a:txBody>
                    <a:bodyPr/>
                    <a:lstStyle/>
                    <a:p>
                      <a:r>
                        <a:rPr lang="en-US" dirty="0" err="1"/>
                        <a:t>Linac</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84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84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8400"/>
                          </a:solidFill>
                        </a:rPr>
                        <a:t>√</a:t>
                      </a:r>
                    </a:p>
                  </a:txBody>
                  <a:tcPr/>
                </a:tc>
                <a:extLst>
                  <a:ext uri="{0D108BD9-81ED-4DB2-BD59-A6C34878D82A}">
                    <a16:rowId xmlns:a16="http://schemas.microsoft.com/office/drawing/2014/main" val="215083543"/>
                  </a:ext>
                </a:extLst>
              </a:tr>
              <a:tr h="370840">
                <a:tc>
                  <a:txBody>
                    <a:bodyPr/>
                    <a:lstStyle/>
                    <a:p>
                      <a:r>
                        <a:rPr lang="en-US" dirty="0"/>
                        <a:t>Damping Ring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84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3796429386"/>
                  </a:ext>
                </a:extLst>
              </a:tr>
              <a:tr h="370840">
                <a:tc>
                  <a:txBody>
                    <a:bodyPr/>
                    <a:lstStyle/>
                    <a:p>
                      <a:r>
                        <a:rPr lang="en-US" dirty="0"/>
                        <a:t>Transport lines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dirty="0">
                          <a:solidFill>
                            <a:srgbClr val="0070C0"/>
                          </a:solidFill>
                        </a:rPr>
                        <a:t>note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Partial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a:txBody>
                  <a:tcPr/>
                </a:tc>
                <a:extLst>
                  <a:ext uri="{0D108BD9-81ED-4DB2-BD59-A6C34878D82A}">
                    <a16:rowId xmlns:a16="http://schemas.microsoft.com/office/drawing/2014/main" val="4277976137"/>
                  </a:ext>
                </a:extLst>
              </a:tr>
            </a:tbl>
          </a:graphicData>
        </a:graphic>
      </p:graphicFrame>
    </p:spTree>
    <p:extLst>
      <p:ext uri="{BB962C8B-B14F-4D97-AF65-F5344CB8AC3E}">
        <p14:creationId xmlns:p14="http://schemas.microsoft.com/office/powerpoint/2010/main" val="1311755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8685044-575A-4824-BAB7-70E83E6EB01F}"/>
              </a:ext>
            </a:extLst>
          </p:cNvPr>
          <p:cNvSpPr>
            <a:spLocks noGrp="1"/>
          </p:cNvSpPr>
          <p:nvPr>
            <p:ph idx="1"/>
          </p:nvPr>
        </p:nvSpPr>
        <p:spPr>
          <a:xfrm>
            <a:off x="609600" y="1285861"/>
            <a:ext cx="10972800" cy="630971"/>
          </a:xfrm>
        </p:spPr>
        <p:txBody>
          <a:bodyPr/>
          <a:lstStyle/>
          <a:p>
            <a:r>
              <a:rPr lang="en-US" dirty="0"/>
              <a:t>Survey and layout status (equipment status)</a:t>
            </a:r>
            <a:endParaRPr lang="en-US" altLang="zh-CN" dirty="0"/>
          </a:p>
          <a:p>
            <a:pPr marL="0" indent="0">
              <a:buNone/>
            </a:pPr>
            <a:endParaRPr lang="en-US" dirty="0"/>
          </a:p>
        </p:txBody>
      </p:sp>
      <p:sp>
        <p:nvSpPr>
          <p:cNvPr id="3" name="标题 2">
            <a:extLst>
              <a:ext uri="{FF2B5EF4-FFF2-40B4-BE49-F238E27FC236}">
                <a16:creationId xmlns:a16="http://schemas.microsoft.com/office/drawing/2014/main" id="{9BD0C4E7-0EC1-4CED-A8E0-4AACCBC5EBB6}"/>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EDR accelerator survey and layout progress</a:t>
            </a:r>
            <a:endParaRPr lang="en-US" dirty="0"/>
          </a:p>
        </p:txBody>
      </p:sp>
      <p:sp>
        <p:nvSpPr>
          <p:cNvPr id="4" name="灯片编号占位符 3">
            <a:extLst>
              <a:ext uri="{FF2B5EF4-FFF2-40B4-BE49-F238E27FC236}">
                <a16:creationId xmlns:a16="http://schemas.microsoft.com/office/drawing/2014/main" id="{2FD73D6E-CF58-460B-9871-E1001D684FCD}"/>
              </a:ext>
            </a:extLst>
          </p:cNvPr>
          <p:cNvSpPr>
            <a:spLocks noGrp="1"/>
          </p:cNvSpPr>
          <p:nvPr>
            <p:ph type="sldNum" sz="quarter" idx="12"/>
          </p:nvPr>
        </p:nvSpPr>
        <p:spPr/>
        <p:txBody>
          <a:bodyPr/>
          <a:lstStyle/>
          <a:p>
            <a:fld id="{F15E9139-A00B-4B2A-98A6-095DC08F1345}" type="slidenum">
              <a:rPr lang="zh-CN" altLang="en-US" smtClean="0"/>
              <a:pPr/>
              <a:t>6</a:t>
            </a:fld>
            <a:endParaRPr lang="zh-CN" altLang="en-US"/>
          </a:p>
        </p:txBody>
      </p:sp>
      <p:graphicFrame>
        <p:nvGraphicFramePr>
          <p:cNvPr id="7" name="表格 6">
            <a:extLst>
              <a:ext uri="{FF2B5EF4-FFF2-40B4-BE49-F238E27FC236}">
                <a16:creationId xmlns:a16="http://schemas.microsoft.com/office/drawing/2014/main" id="{C30800E3-3765-46C9-B5FC-284DB1F403C5}"/>
              </a:ext>
            </a:extLst>
          </p:cNvPr>
          <p:cNvGraphicFramePr>
            <a:graphicFrameLocks noGrp="1"/>
          </p:cNvGraphicFramePr>
          <p:nvPr>
            <p:extLst>
              <p:ext uri="{D42A27DB-BD31-4B8C-83A1-F6EECF244321}">
                <p14:modId xmlns:p14="http://schemas.microsoft.com/office/powerpoint/2010/main" val="862509045"/>
              </p:ext>
            </p:extLst>
          </p:nvPr>
        </p:nvGraphicFramePr>
        <p:xfrm>
          <a:off x="646589" y="1839282"/>
          <a:ext cx="10783447" cy="2865120"/>
        </p:xfrm>
        <a:graphic>
          <a:graphicData uri="http://schemas.openxmlformats.org/drawingml/2006/table">
            <a:tbl>
              <a:tblPr firstRow="1" bandRow="1">
                <a:tableStyleId>{5C22544A-7EE6-4342-B048-85BDC9FD1C3A}</a:tableStyleId>
              </a:tblPr>
              <a:tblGrid>
                <a:gridCol w="2156542">
                  <a:extLst>
                    <a:ext uri="{9D8B030D-6E8A-4147-A177-3AD203B41FA5}">
                      <a16:colId xmlns:a16="http://schemas.microsoft.com/office/drawing/2014/main" val="3615181780"/>
                    </a:ext>
                  </a:extLst>
                </a:gridCol>
                <a:gridCol w="2156542">
                  <a:extLst>
                    <a:ext uri="{9D8B030D-6E8A-4147-A177-3AD203B41FA5}">
                      <a16:colId xmlns:a16="http://schemas.microsoft.com/office/drawing/2014/main" val="229178496"/>
                    </a:ext>
                  </a:extLst>
                </a:gridCol>
                <a:gridCol w="2156542">
                  <a:extLst>
                    <a:ext uri="{9D8B030D-6E8A-4147-A177-3AD203B41FA5}">
                      <a16:colId xmlns:a16="http://schemas.microsoft.com/office/drawing/2014/main" val="1008939263"/>
                    </a:ext>
                  </a:extLst>
                </a:gridCol>
                <a:gridCol w="2156542">
                  <a:extLst>
                    <a:ext uri="{9D8B030D-6E8A-4147-A177-3AD203B41FA5}">
                      <a16:colId xmlns:a16="http://schemas.microsoft.com/office/drawing/2014/main" val="1252892747"/>
                    </a:ext>
                  </a:extLst>
                </a:gridCol>
                <a:gridCol w="2157279">
                  <a:extLst>
                    <a:ext uri="{9D8B030D-6E8A-4147-A177-3AD203B41FA5}">
                      <a16:colId xmlns:a16="http://schemas.microsoft.com/office/drawing/2014/main" val="1181377496"/>
                    </a:ext>
                  </a:extLst>
                </a:gridCol>
              </a:tblGrid>
              <a:tr h="370840">
                <a:tc>
                  <a:txBody>
                    <a:bodyPr/>
                    <a:lstStyle/>
                    <a:p>
                      <a:r>
                        <a:rPr lang="en-US" altLang="zh-CN" dirty="0"/>
                        <a:t>Accelerator </a:t>
                      </a:r>
                      <a:endParaRPr lang="en-US" dirty="0"/>
                    </a:p>
                  </a:txBody>
                  <a:tcPr/>
                </a:tc>
                <a:tc>
                  <a:txBody>
                    <a:bodyPr/>
                    <a:lstStyle/>
                    <a:p>
                      <a:r>
                        <a:rPr lang="en-US" dirty="0"/>
                        <a:t>Equipment types</a:t>
                      </a:r>
                    </a:p>
                  </a:txBody>
                  <a:tcPr/>
                </a:tc>
                <a:tc>
                  <a:txBody>
                    <a:bodyPr/>
                    <a:lstStyle/>
                    <a:p>
                      <a:r>
                        <a:rPr lang="en-US" dirty="0"/>
                        <a:t>Survey design completed</a:t>
                      </a:r>
                    </a:p>
                  </a:txBody>
                  <a:tcPr/>
                </a:tc>
                <a:tc>
                  <a:txBody>
                    <a:bodyPr/>
                    <a:lstStyle/>
                    <a:p>
                      <a:r>
                        <a:rPr lang="en-US" dirty="0"/>
                        <a:t>Physics design completed</a:t>
                      </a:r>
                    </a:p>
                  </a:txBody>
                  <a:tcPr/>
                </a:tc>
                <a:tc>
                  <a:txBody>
                    <a:bodyPr/>
                    <a:lstStyle/>
                    <a:p>
                      <a:r>
                        <a:rPr lang="en-US" dirty="0"/>
                        <a:t>3D model design completed</a:t>
                      </a:r>
                    </a:p>
                  </a:txBody>
                  <a:tcPr/>
                </a:tc>
                <a:extLst>
                  <a:ext uri="{0D108BD9-81ED-4DB2-BD59-A6C34878D82A}">
                    <a16:rowId xmlns:a16="http://schemas.microsoft.com/office/drawing/2014/main" val="502795204"/>
                  </a:ext>
                </a:extLst>
              </a:tr>
              <a:tr h="370840">
                <a:tc>
                  <a:txBody>
                    <a:bodyPr/>
                    <a:lstStyle/>
                    <a:p>
                      <a:r>
                        <a:rPr lang="en-US" dirty="0"/>
                        <a:t>Collider</a:t>
                      </a:r>
                    </a:p>
                  </a:txBody>
                  <a:tcPr/>
                </a:tc>
                <a:tc>
                  <a:txBody>
                    <a:bodyPr/>
                    <a:lstStyle/>
                    <a:p>
                      <a:r>
                        <a:rPr lang="en-US" dirty="0"/>
                        <a:t>99 (97) </a:t>
                      </a:r>
                      <a:r>
                        <a:rPr lang="en-US" dirty="0">
                          <a:solidFill>
                            <a:srgbClr val="0070C0"/>
                          </a:solidFill>
                        </a:rPr>
                        <a:t>note 1</a:t>
                      </a:r>
                    </a:p>
                  </a:txBody>
                  <a:tcPr/>
                </a:tc>
                <a:tc>
                  <a:txBody>
                    <a:bodyPr/>
                    <a:lstStyle/>
                    <a:p>
                      <a:r>
                        <a:rPr lang="en-US" dirty="0"/>
                        <a:t>72 (72)</a:t>
                      </a:r>
                    </a:p>
                  </a:txBody>
                  <a:tcPr/>
                </a:tc>
                <a:tc>
                  <a:txBody>
                    <a:bodyPr/>
                    <a:lstStyle/>
                    <a:p>
                      <a:r>
                        <a:rPr lang="en-US" dirty="0"/>
                        <a:t>18 (12)</a:t>
                      </a:r>
                    </a:p>
                  </a:txBody>
                  <a:tcPr/>
                </a:tc>
                <a:tc>
                  <a:txBody>
                    <a:bodyPr/>
                    <a:lstStyle/>
                    <a:p>
                      <a:r>
                        <a:rPr lang="en-US" dirty="0"/>
                        <a:t>14 (12)</a:t>
                      </a:r>
                    </a:p>
                  </a:txBody>
                  <a:tcPr/>
                </a:tc>
                <a:extLst>
                  <a:ext uri="{0D108BD9-81ED-4DB2-BD59-A6C34878D82A}">
                    <a16:rowId xmlns:a16="http://schemas.microsoft.com/office/drawing/2014/main" val="1521701822"/>
                  </a:ext>
                </a:extLst>
              </a:tr>
              <a:tr h="370840">
                <a:tc>
                  <a:txBody>
                    <a:bodyPr/>
                    <a:lstStyle/>
                    <a:p>
                      <a:r>
                        <a:rPr lang="en-US" dirty="0"/>
                        <a:t>Booster </a:t>
                      </a:r>
                    </a:p>
                  </a:txBody>
                  <a:tcPr/>
                </a:tc>
                <a:tc>
                  <a:txBody>
                    <a:bodyPr/>
                    <a:lstStyle/>
                    <a:p>
                      <a:r>
                        <a:rPr lang="en-US" dirty="0"/>
                        <a:t>28 (29)</a:t>
                      </a:r>
                    </a:p>
                  </a:txBody>
                  <a:tcPr/>
                </a:tc>
                <a:tc>
                  <a:txBody>
                    <a:bodyPr/>
                    <a:lstStyle/>
                    <a:p>
                      <a:r>
                        <a:rPr lang="en-US" dirty="0"/>
                        <a:t>16 (16)</a:t>
                      </a:r>
                    </a:p>
                  </a:txBody>
                  <a:tcPr/>
                </a:tc>
                <a:tc>
                  <a:txBody>
                    <a:bodyPr/>
                    <a:lstStyle/>
                    <a:p>
                      <a:r>
                        <a:rPr lang="en-US" dirty="0"/>
                        <a:t>23 (16)</a:t>
                      </a:r>
                    </a:p>
                  </a:txBody>
                  <a:tcPr/>
                </a:tc>
                <a:tc>
                  <a:txBody>
                    <a:bodyPr/>
                    <a:lstStyle/>
                    <a:p>
                      <a:r>
                        <a:rPr lang="en-US" dirty="0"/>
                        <a:t>9 (8)</a:t>
                      </a:r>
                    </a:p>
                  </a:txBody>
                  <a:tcPr/>
                </a:tc>
                <a:extLst>
                  <a:ext uri="{0D108BD9-81ED-4DB2-BD59-A6C34878D82A}">
                    <a16:rowId xmlns:a16="http://schemas.microsoft.com/office/drawing/2014/main" val="2782164089"/>
                  </a:ext>
                </a:extLst>
              </a:tr>
              <a:tr h="370840">
                <a:tc>
                  <a:txBody>
                    <a:bodyPr/>
                    <a:lstStyle/>
                    <a:p>
                      <a:r>
                        <a:rPr lang="en-US" dirty="0" err="1"/>
                        <a:t>Linac</a:t>
                      </a:r>
                      <a:endParaRPr lang="en-US" dirty="0"/>
                    </a:p>
                  </a:txBody>
                  <a:tcPr/>
                </a:tc>
                <a:tc>
                  <a:txBody>
                    <a:bodyPr/>
                    <a:lstStyle/>
                    <a:p>
                      <a:r>
                        <a:rPr lang="en-US" dirty="0"/>
                        <a:t>65(59)</a:t>
                      </a:r>
                    </a:p>
                  </a:txBody>
                  <a:tcPr/>
                </a:tc>
                <a:tc>
                  <a:txBody>
                    <a:bodyPr/>
                    <a:lstStyle/>
                    <a:p>
                      <a:r>
                        <a:rPr lang="en-US" dirty="0"/>
                        <a:t>65 (59)</a:t>
                      </a:r>
                    </a:p>
                  </a:txBody>
                  <a:tcPr/>
                </a:tc>
                <a:tc>
                  <a:txBody>
                    <a:bodyPr/>
                    <a:lstStyle/>
                    <a:p>
                      <a:r>
                        <a:rPr lang="en-US" dirty="0"/>
                        <a:t>34 (14)</a:t>
                      </a:r>
                    </a:p>
                  </a:txBody>
                  <a:tcPr/>
                </a:tc>
                <a:tc>
                  <a:txBody>
                    <a:bodyPr/>
                    <a:lstStyle/>
                    <a:p>
                      <a:r>
                        <a:rPr lang="en-US" dirty="0"/>
                        <a:t>3 (0)</a:t>
                      </a:r>
                    </a:p>
                  </a:txBody>
                  <a:tcPr/>
                </a:tc>
                <a:extLst>
                  <a:ext uri="{0D108BD9-81ED-4DB2-BD59-A6C34878D82A}">
                    <a16:rowId xmlns:a16="http://schemas.microsoft.com/office/drawing/2014/main" val="215083543"/>
                  </a:ext>
                </a:extLst>
              </a:tr>
              <a:tr h="370840">
                <a:tc>
                  <a:txBody>
                    <a:bodyPr/>
                    <a:lstStyle/>
                    <a:p>
                      <a:r>
                        <a:rPr lang="en-US" dirty="0"/>
                        <a:t>Damping Ring</a:t>
                      </a:r>
                    </a:p>
                  </a:txBody>
                  <a:tcPr/>
                </a:tc>
                <a:tc>
                  <a:txBody>
                    <a:bodyPr/>
                    <a:lstStyle/>
                    <a:p>
                      <a:r>
                        <a:rPr lang="en-US" dirty="0"/>
                        <a:t>14 (16)</a:t>
                      </a:r>
                    </a:p>
                  </a:txBody>
                  <a:tcPr/>
                </a:tc>
                <a:tc>
                  <a:txBody>
                    <a:bodyPr/>
                    <a:lstStyle/>
                    <a:p>
                      <a:r>
                        <a:rPr lang="en-US" dirty="0"/>
                        <a:t>10 (9)</a:t>
                      </a:r>
                    </a:p>
                  </a:txBody>
                  <a:tcPr/>
                </a:tc>
                <a:tc>
                  <a:txBody>
                    <a:bodyPr/>
                    <a:lstStyle/>
                    <a:p>
                      <a:r>
                        <a:rPr lang="en-US" dirty="0"/>
                        <a:t>2 (1)</a:t>
                      </a:r>
                    </a:p>
                  </a:txBody>
                  <a:tcPr/>
                </a:tc>
                <a:tc>
                  <a:txBody>
                    <a:bodyPr/>
                    <a:lstStyle/>
                    <a:p>
                      <a:r>
                        <a:rPr lang="en-US" dirty="0"/>
                        <a:t>2 (1)</a:t>
                      </a:r>
                    </a:p>
                  </a:txBody>
                  <a:tcPr/>
                </a:tc>
                <a:extLst>
                  <a:ext uri="{0D108BD9-81ED-4DB2-BD59-A6C34878D82A}">
                    <a16:rowId xmlns:a16="http://schemas.microsoft.com/office/drawing/2014/main" val="3796429386"/>
                  </a:ext>
                </a:extLst>
              </a:tr>
              <a:tr h="370840">
                <a:tc>
                  <a:txBody>
                    <a:bodyPr/>
                    <a:lstStyle/>
                    <a:p>
                      <a:r>
                        <a:rPr lang="en-US" dirty="0">
                          <a:solidFill>
                            <a:srgbClr val="FF0000"/>
                          </a:solidFill>
                        </a:rPr>
                        <a:t>Transport lines</a:t>
                      </a:r>
                    </a:p>
                  </a:txBody>
                  <a:tcPr/>
                </a:tc>
                <a:tc>
                  <a:txBody>
                    <a:bodyPr/>
                    <a:lstStyle/>
                    <a:p>
                      <a:r>
                        <a:rPr lang="en-US" dirty="0"/>
                        <a:t>66 (not listed) </a:t>
                      </a:r>
                      <a:r>
                        <a:rPr lang="en-US" dirty="0">
                          <a:solidFill>
                            <a:srgbClr val="0070C0"/>
                          </a:solidFill>
                        </a:rPr>
                        <a:t>note 2</a:t>
                      </a:r>
                    </a:p>
                  </a:txBody>
                  <a:tcPr/>
                </a:tc>
                <a:tc>
                  <a:txBody>
                    <a:bodyPr/>
                    <a:lstStyle/>
                    <a:p>
                      <a:r>
                        <a:rPr lang="en-US" dirty="0"/>
                        <a:t>26 (not listed)</a:t>
                      </a:r>
                    </a:p>
                  </a:txBody>
                  <a:tcPr/>
                </a:tc>
                <a:tc>
                  <a:txBody>
                    <a:bodyPr/>
                    <a:lstStyle/>
                    <a:p>
                      <a:r>
                        <a:rPr lang="en-US" dirty="0"/>
                        <a:t>14 (not listed)</a:t>
                      </a:r>
                    </a:p>
                  </a:txBody>
                  <a:tcPr/>
                </a:tc>
                <a:tc>
                  <a:txBody>
                    <a:bodyPr/>
                    <a:lstStyle/>
                    <a:p>
                      <a:r>
                        <a:rPr lang="en-US" dirty="0"/>
                        <a:t>0</a:t>
                      </a:r>
                    </a:p>
                  </a:txBody>
                  <a:tcPr/>
                </a:tc>
                <a:extLst>
                  <a:ext uri="{0D108BD9-81ED-4DB2-BD59-A6C34878D82A}">
                    <a16:rowId xmlns:a16="http://schemas.microsoft.com/office/drawing/2014/main" val="4277976137"/>
                  </a:ext>
                </a:extLst>
              </a:tr>
              <a:tr h="370840">
                <a:tc>
                  <a:txBody>
                    <a:bodyPr/>
                    <a:lstStyle/>
                    <a:p>
                      <a:r>
                        <a:rPr lang="en-US" dirty="0">
                          <a:solidFill>
                            <a:srgbClr val="FF0000"/>
                          </a:solidFill>
                        </a:rPr>
                        <a:t>INJ &amp; EXT</a:t>
                      </a:r>
                    </a:p>
                  </a:txBody>
                  <a:tcPr/>
                </a:tc>
                <a:tc>
                  <a:txBody>
                    <a:bodyPr/>
                    <a:lstStyle/>
                    <a:p>
                      <a:r>
                        <a:rPr lang="en-US" dirty="0"/>
                        <a:t>46 (not listed)</a:t>
                      </a:r>
                    </a:p>
                  </a:txBody>
                  <a:tcPr/>
                </a:tc>
                <a:tc>
                  <a:txBody>
                    <a:bodyPr/>
                    <a:lstStyle/>
                    <a:p>
                      <a:endParaRPr lang="en-US" dirty="0"/>
                    </a:p>
                  </a:txBody>
                  <a:tcPr/>
                </a:tc>
                <a:tc>
                  <a:txBody>
                    <a:bodyPr/>
                    <a:lstStyle/>
                    <a:p>
                      <a:r>
                        <a:rPr lang="en-US" dirty="0"/>
                        <a:t>10 (not listed)</a:t>
                      </a:r>
                    </a:p>
                  </a:txBody>
                  <a:tcPr/>
                </a:tc>
                <a:tc>
                  <a:txBody>
                    <a:bodyPr/>
                    <a:lstStyle/>
                    <a:p>
                      <a:r>
                        <a:rPr lang="en-US" dirty="0"/>
                        <a:t>0</a:t>
                      </a:r>
                    </a:p>
                  </a:txBody>
                  <a:tcPr/>
                </a:tc>
                <a:extLst>
                  <a:ext uri="{0D108BD9-81ED-4DB2-BD59-A6C34878D82A}">
                    <a16:rowId xmlns:a16="http://schemas.microsoft.com/office/drawing/2014/main" val="394430999"/>
                  </a:ext>
                </a:extLst>
              </a:tr>
            </a:tbl>
          </a:graphicData>
        </a:graphic>
      </p:graphicFrame>
      <p:sp>
        <p:nvSpPr>
          <p:cNvPr id="8" name="内容占位符 1">
            <a:extLst>
              <a:ext uri="{FF2B5EF4-FFF2-40B4-BE49-F238E27FC236}">
                <a16:creationId xmlns:a16="http://schemas.microsoft.com/office/drawing/2014/main" id="{20EC9999-3F45-48E2-87F0-96CE32F0C6D1}"/>
              </a:ext>
            </a:extLst>
          </p:cNvPr>
          <p:cNvSpPr txBox="1">
            <a:spLocks/>
          </p:cNvSpPr>
          <p:nvPr/>
        </p:nvSpPr>
        <p:spPr>
          <a:xfrm>
            <a:off x="595902" y="4764935"/>
            <a:ext cx="11177754" cy="1773978"/>
          </a:xfrm>
          <a:prstGeom prst="rect">
            <a:avLst/>
          </a:prstGeom>
        </p:spPr>
        <p:txBody>
          <a:bodyPr vert="horz" lIns="91440" tIns="45720" rIns="91440" bIns="45720" rtlCol="0">
            <a:normAutofit/>
          </a:bodyPr>
          <a:lstStyle>
            <a:lvl1pPr marL="342900" indent="-342900" algn="l" defTabSz="914400" rtl="0" eaLnBrk="1" latinLnBrk="0" hangingPunct="1">
              <a:lnSpc>
                <a:spcPct val="110000"/>
              </a:lnSpc>
              <a:spcBef>
                <a:spcPts val="0"/>
              </a:spcBef>
              <a:spcAft>
                <a:spcPts val="1000"/>
              </a:spcAft>
              <a:buClr>
                <a:srgbClr val="FFC000"/>
              </a:buClr>
              <a:buSzPct val="80000"/>
              <a:buFont typeface="Wingdings" pitchFamily="2" charset="2"/>
              <a:buChar char="n"/>
              <a:defRPr sz="2400" b="0" kern="1200" baseline="0">
                <a:solidFill>
                  <a:schemeClr val="tx1"/>
                </a:solidFill>
                <a:latin typeface="Arial" panose="020B0604020202020204" pitchFamily="34" charset="0"/>
                <a:ea typeface="微软雅黑" pitchFamily="34" charset="-122"/>
                <a:cs typeface="+mn-cs"/>
              </a:defRPr>
            </a:lvl1pPr>
            <a:lvl2pPr marL="742950" indent="-285750" algn="l" defTabSz="914400" rtl="0" eaLnBrk="1" latinLnBrk="0" hangingPunct="1">
              <a:spcBef>
                <a:spcPct val="20000"/>
              </a:spcBef>
              <a:buFont typeface="Arial" pitchFamily="34" charset="0"/>
              <a:buChar char="–"/>
              <a:defRPr sz="2000" kern="1200" baseline="0">
                <a:solidFill>
                  <a:schemeClr val="tx1"/>
                </a:solidFill>
                <a:latin typeface="Arial" panose="020B0604020202020204" pitchFamily="34" charset="0"/>
                <a:ea typeface="微软雅黑" pitchFamily="34" charset="-122"/>
                <a:cs typeface="+mn-cs"/>
              </a:defRPr>
            </a:lvl2pPr>
            <a:lvl3pPr marL="1143000" indent="-228600" algn="l" defTabSz="914400" rtl="0" eaLnBrk="1" latinLnBrk="0" hangingPunct="1">
              <a:spcBef>
                <a:spcPct val="20000"/>
              </a:spcBef>
              <a:buFont typeface="Arial" pitchFamily="34" charset="0"/>
              <a:buChar char="•"/>
              <a:defRPr sz="18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dirty="0">
                <a:solidFill>
                  <a:schemeClr val="accent1"/>
                </a:solidFill>
              </a:rPr>
              <a:t>No1. (No.2), </a:t>
            </a:r>
            <a:r>
              <a:rPr lang="en-US" dirty="0"/>
              <a:t>the item numbers now (the item numbers last report on 25.05.23)</a:t>
            </a:r>
          </a:p>
          <a:p>
            <a:pPr lvl="1"/>
            <a:r>
              <a:rPr lang="en-US" dirty="0">
                <a:solidFill>
                  <a:schemeClr val="accent1"/>
                </a:solidFill>
              </a:rPr>
              <a:t>note 1</a:t>
            </a:r>
            <a:r>
              <a:rPr lang="en-US" dirty="0"/>
              <a:t>, efforts are being made to consolidate categories as much as possible. It is anticipated to be reduced to 60-70 types.</a:t>
            </a:r>
          </a:p>
          <a:p>
            <a:pPr lvl="1"/>
            <a:r>
              <a:rPr lang="en-US" dirty="0">
                <a:solidFill>
                  <a:schemeClr val="accent1"/>
                </a:solidFill>
              </a:rPr>
              <a:t>note 2</a:t>
            </a:r>
            <a:r>
              <a:rPr lang="en-US" dirty="0"/>
              <a:t>, Sum up all the equipment across the 14 beamlines, where unified types of equipment are counted repeatedly on different beamlines.</a:t>
            </a:r>
          </a:p>
        </p:txBody>
      </p:sp>
    </p:spTree>
    <p:extLst>
      <p:ext uri="{BB962C8B-B14F-4D97-AF65-F5344CB8AC3E}">
        <p14:creationId xmlns:p14="http://schemas.microsoft.com/office/powerpoint/2010/main" val="1629887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8685044-575A-4824-BAB7-70E83E6EB01F}"/>
              </a:ext>
            </a:extLst>
          </p:cNvPr>
          <p:cNvSpPr>
            <a:spLocks noGrp="1"/>
          </p:cNvSpPr>
          <p:nvPr>
            <p:ph idx="1"/>
          </p:nvPr>
        </p:nvSpPr>
        <p:spPr>
          <a:xfrm>
            <a:off x="609600" y="1285861"/>
            <a:ext cx="10972800" cy="630971"/>
          </a:xfrm>
        </p:spPr>
        <p:txBody>
          <a:bodyPr/>
          <a:lstStyle/>
          <a:p>
            <a:r>
              <a:rPr lang="en-US" dirty="0"/>
              <a:t>Survey and layout status (equipment status)</a:t>
            </a:r>
            <a:endParaRPr lang="en-US" altLang="zh-CN" dirty="0"/>
          </a:p>
          <a:p>
            <a:pPr marL="0" indent="0">
              <a:buNone/>
            </a:pPr>
            <a:endParaRPr lang="en-US" dirty="0"/>
          </a:p>
        </p:txBody>
      </p:sp>
      <p:sp>
        <p:nvSpPr>
          <p:cNvPr id="3" name="标题 2">
            <a:extLst>
              <a:ext uri="{FF2B5EF4-FFF2-40B4-BE49-F238E27FC236}">
                <a16:creationId xmlns:a16="http://schemas.microsoft.com/office/drawing/2014/main" id="{9BD0C4E7-0EC1-4CED-A8E0-4AACCBC5EBB6}"/>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EDR accelerator survey and layout progress</a:t>
            </a:r>
            <a:endParaRPr lang="en-US" dirty="0"/>
          </a:p>
        </p:txBody>
      </p:sp>
      <p:sp>
        <p:nvSpPr>
          <p:cNvPr id="4" name="灯片编号占位符 3">
            <a:extLst>
              <a:ext uri="{FF2B5EF4-FFF2-40B4-BE49-F238E27FC236}">
                <a16:creationId xmlns:a16="http://schemas.microsoft.com/office/drawing/2014/main" id="{2FD73D6E-CF58-460B-9871-E1001D684FCD}"/>
              </a:ext>
            </a:extLst>
          </p:cNvPr>
          <p:cNvSpPr>
            <a:spLocks noGrp="1"/>
          </p:cNvSpPr>
          <p:nvPr>
            <p:ph type="sldNum" sz="quarter" idx="12"/>
          </p:nvPr>
        </p:nvSpPr>
        <p:spPr/>
        <p:txBody>
          <a:bodyPr/>
          <a:lstStyle/>
          <a:p>
            <a:fld id="{F15E9139-A00B-4B2A-98A6-095DC08F1345}" type="slidenum">
              <a:rPr lang="zh-CN" altLang="en-US" smtClean="0"/>
              <a:pPr/>
              <a:t>7</a:t>
            </a:fld>
            <a:endParaRPr lang="zh-CN" altLang="en-US"/>
          </a:p>
        </p:txBody>
      </p:sp>
      <p:graphicFrame>
        <p:nvGraphicFramePr>
          <p:cNvPr id="9" name="图表 8">
            <a:extLst>
              <a:ext uri="{FF2B5EF4-FFF2-40B4-BE49-F238E27FC236}">
                <a16:creationId xmlns:a16="http://schemas.microsoft.com/office/drawing/2014/main" id="{CB2D36AC-02D9-41A9-A69F-D96A2CD50419}"/>
              </a:ext>
            </a:extLst>
          </p:cNvPr>
          <p:cNvGraphicFramePr>
            <a:graphicFrameLocks noChangeAspect="1"/>
          </p:cNvGraphicFramePr>
          <p:nvPr>
            <p:extLst>
              <p:ext uri="{D42A27DB-BD31-4B8C-83A1-F6EECF244321}">
                <p14:modId xmlns:p14="http://schemas.microsoft.com/office/powerpoint/2010/main" val="480159318"/>
              </p:ext>
            </p:extLst>
          </p:nvPr>
        </p:nvGraphicFramePr>
        <p:xfrm>
          <a:off x="2351584" y="2036351"/>
          <a:ext cx="7200000" cy="4320000"/>
        </p:xfrm>
        <a:graphic>
          <a:graphicData uri="http://schemas.openxmlformats.org/drawingml/2006/chart">
            <c:chart xmlns:c="http://schemas.openxmlformats.org/drawingml/2006/chart" xmlns:r="http://schemas.openxmlformats.org/officeDocument/2006/relationships" r:id="rId2"/>
          </a:graphicData>
        </a:graphic>
      </p:graphicFrame>
      <p:sp>
        <p:nvSpPr>
          <p:cNvPr id="6" name="文本框 5">
            <a:extLst>
              <a:ext uri="{FF2B5EF4-FFF2-40B4-BE49-F238E27FC236}">
                <a16:creationId xmlns:a16="http://schemas.microsoft.com/office/drawing/2014/main" id="{32B93A42-ED84-4E22-9485-6A430EFE32D7}"/>
              </a:ext>
            </a:extLst>
          </p:cNvPr>
          <p:cNvSpPr txBox="1"/>
          <p:nvPr/>
        </p:nvSpPr>
        <p:spPr>
          <a:xfrm>
            <a:off x="2927648" y="4196351"/>
            <a:ext cx="648072" cy="369332"/>
          </a:xfrm>
          <a:prstGeom prst="rect">
            <a:avLst/>
          </a:prstGeom>
          <a:noFill/>
        </p:spPr>
        <p:txBody>
          <a:bodyPr wrap="square" rtlCol="0">
            <a:spAutoFit/>
          </a:bodyPr>
          <a:lstStyle/>
          <a:p>
            <a:r>
              <a:rPr lang="en-US" dirty="0"/>
              <a:t>17%</a:t>
            </a:r>
          </a:p>
        </p:txBody>
      </p:sp>
      <p:sp>
        <p:nvSpPr>
          <p:cNvPr id="10" name="文本框 9">
            <a:extLst>
              <a:ext uri="{FF2B5EF4-FFF2-40B4-BE49-F238E27FC236}">
                <a16:creationId xmlns:a16="http://schemas.microsoft.com/office/drawing/2014/main" id="{1521E095-A14A-4D4E-81C9-B11DD55C6163}"/>
              </a:ext>
            </a:extLst>
          </p:cNvPr>
          <p:cNvSpPr txBox="1"/>
          <p:nvPr/>
        </p:nvSpPr>
        <p:spPr>
          <a:xfrm>
            <a:off x="3359696" y="3767259"/>
            <a:ext cx="648072" cy="369332"/>
          </a:xfrm>
          <a:prstGeom prst="rect">
            <a:avLst/>
          </a:prstGeom>
          <a:noFill/>
        </p:spPr>
        <p:txBody>
          <a:bodyPr wrap="square" rtlCol="0">
            <a:spAutoFit/>
          </a:bodyPr>
          <a:lstStyle/>
          <a:p>
            <a:r>
              <a:rPr lang="en-US" dirty="0"/>
              <a:t>26%</a:t>
            </a:r>
          </a:p>
        </p:txBody>
      </p:sp>
      <p:sp>
        <p:nvSpPr>
          <p:cNvPr id="11" name="文本框 10">
            <a:extLst>
              <a:ext uri="{FF2B5EF4-FFF2-40B4-BE49-F238E27FC236}">
                <a16:creationId xmlns:a16="http://schemas.microsoft.com/office/drawing/2014/main" id="{CCEFF292-D238-4F77-8936-A5F0C7EC6139}"/>
              </a:ext>
            </a:extLst>
          </p:cNvPr>
          <p:cNvSpPr txBox="1"/>
          <p:nvPr/>
        </p:nvSpPr>
        <p:spPr>
          <a:xfrm>
            <a:off x="4027488" y="3929660"/>
            <a:ext cx="648072" cy="369332"/>
          </a:xfrm>
          <a:prstGeom prst="rect">
            <a:avLst/>
          </a:prstGeom>
          <a:noFill/>
        </p:spPr>
        <p:txBody>
          <a:bodyPr wrap="square" rtlCol="0">
            <a:spAutoFit/>
          </a:bodyPr>
          <a:lstStyle/>
          <a:p>
            <a:r>
              <a:rPr lang="en-US" dirty="0"/>
              <a:t>57%</a:t>
            </a:r>
          </a:p>
        </p:txBody>
      </p:sp>
      <p:sp>
        <p:nvSpPr>
          <p:cNvPr id="12" name="文本框 11">
            <a:extLst>
              <a:ext uri="{FF2B5EF4-FFF2-40B4-BE49-F238E27FC236}">
                <a16:creationId xmlns:a16="http://schemas.microsoft.com/office/drawing/2014/main" id="{9420C5B9-3A9D-4181-85F1-4D5757621656}"/>
              </a:ext>
            </a:extLst>
          </p:cNvPr>
          <p:cNvSpPr txBox="1"/>
          <p:nvPr/>
        </p:nvSpPr>
        <p:spPr>
          <a:xfrm>
            <a:off x="4381057" y="3440809"/>
            <a:ext cx="648072" cy="369332"/>
          </a:xfrm>
          <a:prstGeom prst="rect">
            <a:avLst/>
          </a:prstGeom>
          <a:noFill/>
        </p:spPr>
        <p:txBody>
          <a:bodyPr wrap="square" rtlCol="0">
            <a:spAutoFit/>
          </a:bodyPr>
          <a:lstStyle/>
          <a:p>
            <a:r>
              <a:rPr lang="en-US" dirty="0"/>
              <a:t>82%</a:t>
            </a:r>
          </a:p>
        </p:txBody>
      </p:sp>
      <p:sp>
        <p:nvSpPr>
          <p:cNvPr id="13" name="文本框 12">
            <a:extLst>
              <a:ext uri="{FF2B5EF4-FFF2-40B4-BE49-F238E27FC236}">
                <a16:creationId xmlns:a16="http://schemas.microsoft.com/office/drawing/2014/main" id="{7F3C609C-6499-4115-B748-908F67620A50}"/>
              </a:ext>
            </a:extLst>
          </p:cNvPr>
          <p:cNvSpPr txBox="1"/>
          <p:nvPr/>
        </p:nvSpPr>
        <p:spPr>
          <a:xfrm>
            <a:off x="5127328" y="4011685"/>
            <a:ext cx="648072" cy="369332"/>
          </a:xfrm>
          <a:prstGeom prst="rect">
            <a:avLst/>
          </a:prstGeom>
          <a:noFill/>
        </p:spPr>
        <p:txBody>
          <a:bodyPr wrap="square" rtlCol="0">
            <a:spAutoFit/>
          </a:bodyPr>
          <a:lstStyle/>
          <a:p>
            <a:r>
              <a:rPr lang="en-US" dirty="0"/>
              <a:t>22%</a:t>
            </a:r>
          </a:p>
        </p:txBody>
      </p:sp>
      <p:sp>
        <p:nvSpPr>
          <p:cNvPr id="14" name="文本框 13">
            <a:extLst>
              <a:ext uri="{FF2B5EF4-FFF2-40B4-BE49-F238E27FC236}">
                <a16:creationId xmlns:a16="http://schemas.microsoft.com/office/drawing/2014/main" id="{2E11022E-A261-4334-B452-B71E1612A496}"/>
              </a:ext>
            </a:extLst>
          </p:cNvPr>
          <p:cNvSpPr txBox="1"/>
          <p:nvPr/>
        </p:nvSpPr>
        <p:spPr>
          <a:xfrm>
            <a:off x="5519936" y="2771636"/>
            <a:ext cx="648072" cy="369332"/>
          </a:xfrm>
          <a:prstGeom prst="rect">
            <a:avLst/>
          </a:prstGeom>
          <a:noFill/>
        </p:spPr>
        <p:txBody>
          <a:bodyPr wrap="square" rtlCol="0">
            <a:spAutoFit/>
          </a:bodyPr>
          <a:lstStyle/>
          <a:p>
            <a:r>
              <a:rPr lang="en-US" dirty="0"/>
              <a:t>52%</a:t>
            </a:r>
          </a:p>
        </p:txBody>
      </p:sp>
      <p:sp>
        <p:nvSpPr>
          <p:cNvPr id="15" name="文本框 14">
            <a:extLst>
              <a:ext uri="{FF2B5EF4-FFF2-40B4-BE49-F238E27FC236}">
                <a16:creationId xmlns:a16="http://schemas.microsoft.com/office/drawing/2014/main" id="{E5A4CDE1-33B0-465D-A4E2-2A52BFE63F2D}"/>
              </a:ext>
            </a:extLst>
          </p:cNvPr>
          <p:cNvSpPr txBox="1"/>
          <p:nvPr/>
        </p:nvSpPr>
        <p:spPr>
          <a:xfrm>
            <a:off x="6240016" y="4869160"/>
            <a:ext cx="648072" cy="369332"/>
          </a:xfrm>
          <a:prstGeom prst="rect">
            <a:avLst/>
          </a:prstGeom>
          <a:noFill/>
        </p:spPr>
        <p:txBody>
          <a:bodyPr wrap="square" rtlCol="0">
            <a:spAutoFit/>
          </a:bodyPr>
          <a:lstStyle/>
          <a:p>
            <a:r>
              <a:rPr lang="en-US" dirty="0"/>
              <a:t>7%</a:t>
            </a:r>
          </a:p>
        </p:txBody>
      </p:sp>
      <p:sp>
        <p:nvSpPr>
          <p:cNvPr id="16" name="文本框 15">
            <a:extLst>
              <a:ext uri="{FF2B5EF4-FFF2-40B4-BE49-F238E27FC236}">
                <a16:creationId xmlns:a16="http://schemas.microsoft.com/office/drawing/2014/main" id="{02D9DED8-0BE5-4377-BB47-99410EE7CE0F}"/>
              </a:ext>
            </a:extLst>
          </p:cNvPr>
          <p:cNvSpPr txBox="1"/>
          <p:nvPr/>
        </p:nvSpPr>
        <p:spPr>
          <a:xfrm>
            <a:off x="6672064" y="4869160"/>
            <a:ext cx="648072" cy="369332"/>
          </a:xfrm>
          <a:prstGeom prst="rect">
            <a:avLst/>
          </a:prstGeom>
          <a:noFill/>
        </p:spPr>
        <p:txBody>
          <a:bodyPr wrap="square" rtlCol="0">
            <a:spAutoFit/>
          </a:bodyPr>
          <a:lstStyle/>
          <a:p>
            <a:r>
              <a:rPr lang="en-US" dirty="0"/>
              <a:t>14%</a:t>
            </a:r>
          </a:p>
        </p:txBody>
      </p:sp>
      <p:sp>
        <p:nvSpPr>
          <p:cNvPr id="17" name="文本框 16">
            <a:extLst>
              <a:ext uri="{FF2B5EF4-FFF2-40B4-BE49-F238E27FC236}">
                <a16:creationId xmlns:a16="http://schemas.microsoft.com/office/drawing/2014/main" id="{BD5F644D-8339-48F5-9B5E-901FA551BD1F}"/>
              </a:ext>
            </a:extLst>
          </p:cNvPr>
          <p:cNvSpPr txBox="1"/>
          <p:nvPr/>
        </p:nvSpPr>
        <p:spPr>
          <a:xfrm>
            <a:off x="7680176" y="4108638"/>
            <a:ext cx="648072" cy="369332"/>
          </a:xfrm>
          <a:prstGeom prst="rect">
            <a:avLst/>
          </a:prstGeom>
          <a:noFill/>
        </p:spPr>
        <p:txBody>
          <a:bodyPr wrap="square" rtlCol="0">
            <a:spAutoFit/>
          </a:bodyPr>
          <a:lstStyle/>
          <a:p>
            <a:r>
              <a:rPr lang="en-US" dirty="0"/>
              <a:t>21%</a:t>
            </a:r>
          </a:p>
        </p:txBody>
      </p:sp>
      <p:sp>
        <p:nvSpPr>
          <p:cNvPr id="19" name="文本框 18">
            <a:extLst>
              <a:ext uri="{FF2B5EF4-FFF2-40B4-BE49-F238E27FC236}">
                <a16:creationId xmlns:a16="http://schemas.microsoft.com/office/drawing/2014/main" id="{F2F51AD6-F272-4FBB-A549-A8510F1F1141}"/>
              </a:ext>
            </a:extLst>
          </p:cNvPr>
          <p:cNvSpPr txBox="1"/>
          <p:nvPr/>
        </p:nvSpPr>
        <p:spPr>
          <a:xfrm>
            <a:off x="8695584" y="4293304"/>
            <a:ext cx="648072" cy="369332"/>
          </a:xfrm>
          <a:prstGeom prst="rect">
            <a:avLst/>
          </a:prstGeom>
          <a:noFill/>
        </p:spPr>
        <p:txBody>
          <a:bodyPr wrap="square" rtlCol="0">
            <a:spAutoFit/>
          </a:bodyPr>
          <a:lstStyle/>
          <a:p>
            <a:r>
              <a:rPr lang="en-US" dirty="0"/>
              <a:t>21%</a:t>
            </a:r>
          </a:p>
        </p:txBody>
      </p:sp>
      <p:sp>
        <p:nvSpPr>
          <p:cNvPr id="20" name="矩形 19">
            <a:extLst>
              <a:ext uri="{FF2B5EF4-FFF2-40B4-BE49-F238E27FC236}">
                <a16:creationId xmlns:a16="http://schemas.microsoft.com/office/drawing/2014/main" id="{21D2E513-3159-4BF3-B680-17593E5C9463}"/>
              </a:ext>
            </a:extLst>
          </p:cNvPr>
          <p:cNvSpPr/>
          <p:nvPr/>
        </p:nvSpPr>
        <p:spPr>
          <a:xfrm>
            <a:off x="2267954" y="6176305"/>
            <a:ext cx="7560840" cy="646331"/>
          </a:xfrm>
          <a:prstGeom prst="rect">
            <a:avLst/>
          </a:prstGeom>
        </p:spPr>
        <p:txBody>
          <a:bodyPr wrap="square">
            <a:spAutoFit/>
          </a:bodyPr>
          <a:lstStyle/>
          <a:p>
            <a:r>
              <a:rPr lang="en-US" dirty="0"/>
              <a:t>These data are based on the designs currently given to the layout personnel, </a:t>
            </a:r>
            <a:r>
              <a:rPr lang="en-US" dirty="0">
                <a:solidFill>
                  <a:srgbClr val="FF0000"/>
                </a:solidFill>
              </a:rPr>
              <a:t>the statistics is still in progress</a:t>
            </a:r>
            <a:r>
              <a:rPr lang="en-US" dirty="0"/>
              <a:t>. The actual completion rate should be higher.</a:t>
            </a:r>
          </a:p>
        </p:txBody>
      </p:sp>
    </p:spTree>
    <p:extLst>
      <p:ext uri="{BB962C8B-B14F-4D97-AF65-F5344CB8AC3E}">
        <p14:creationId xmlns:p14="http://schemas.microsoft.com/office/powerpoint/2010/main" val="2674362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28685044-575A-4824-BAB7-70E83E6EB01F}"/>
              </a:ext>
            </a:extLst>
          </p:cNvPr>
          <p:cNvSpPr>
            <a:spLocks noGrp="1"/>
          </p:cNvSpPr>
          <p:nvPr>
            <p:ph idx="1"/>
          </p:nvPr>
        </p:nvSpPr>
        <p:spPr>
          <a:xfrm>
            <a:off x="609600" y="1285861"/>
            <a:ext cx="10972800" cy="630971"/>
          </a:xfrm>
        </p:spPr>
        <p:txBody>
          <a:bodyPr/>
          <a:lstStyle/>
          <a:p>
            <a:r>
              <a:rPr lang="en-US" dirty="0"/>
              <a:t>Survey and layout status (equipment status)</a:t>
            </a:r>
            <a:endParaRPr lang="en-US" altLang="zh-CN" dirty="0"/>
          </a:p>
          <a:p>
            <a:pPr marL="0" indent="0">
              <a:buNone/>
            </a:pPr>
            <a:endParaRPr lang="en-US" dirty="0"/>
          </a:p>
        </p:txBody>
      </p:sp>
      <p:sp>
        <p:nvSpPr>
          <p:cNvPr id="3" name="标题 2">
            <a:extLst>
              <a:ext uri="{FF2B5EF4-FFF2-40B4-BE49-F238E27FC236}">
                <a16:creationId xmlns:a16="http://schemas.microsoft.com/office/drawing/2014/main" id="{9BD0C4E7-0EC1-4CED-A8E0-4AACCBC5EBB6}"/>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EDR accelerator survey and layout progress</a:t>
            </a:r>
            <a:endParaRPr lang="en-US" dirty="0"/>
          </a:p>
        </p:txBody>
      </p:sp>
      <p:sp>
        <p:nvSpPr>
          <p:cNvPr id="4" name="灯片编号占位符 3">
            <a:extLst>
              <a:ext uri="{FF2B5EF4-FFF2-40B4-BE49-F238E27FC236}">
                <a16:creationId xmlns:a16="http://schemas.microsoft.com/office/drawing/2014/main" id="{2FD73D6E-CF58-460B-9871-E1001D684FCD}"/>
              </a:ext>
            </a:extLst>
          </p:cNvPr>
          <p:cNvSpPr>
            <a:spLocks noGrp="1"/>
          </p:cNvSpPr>
          <p:nvPr>
            <p:ph type="sldNum" sz="quarter" idx="12"/>
          </p:nvPr>
        </p:nvSpPr>
        <p:spPr/>
        <p:txBody>
          <a:bodyPr/>
          <a:lstStyle/>
          <a:p>
            <a:fld id="{F15E9139-A00B-4B2A-98A6-095DC08F1345}" type="slidenum">
              <a:rPr lang="zh-CN" altLang="en-US" smtClean="0"/>
              <a:pPr/>
              <a:t>8</a:t>
            </a:fld>
            <a:endParaRPr lang="zh-CN" altLang="en-US"/>
          </a:p>
        </p:txBody>
      </p:sp>
      <p:pic>
        <p:nvPicPr>
          <p:cNvPr id="5" name="图片 4">
            <a:extLst>
              <a:ext uri="{FF2B5EF4-FFF2-40B4-BE49-F238E27FC236}">
                <a16:creationId xmlns:a16="http://schemas.microsoft.com/office/drawing/2014/main" id="{FCFB3064-7943-4B26-AEE4-3D0ECCDB7966}"/>
              </a:ext>
            </a:extLst>
          </p:cNvPr>
          <p:cNvPicPr>
            <a:picLocks noChangeAspect="1"/>
          </p:cNvPicPr>
          <p:nvPr/>
        </p:nvPicPr>
        <p:blipFill>
          <a:blip r:embed="rId2"/>
          <a:stretch>
            <a:fillRect/>
          </a:stretch>
        </p:blipFill>
        <p:spPr>
          <a:xfrm>
            <a:off x="911424" y="2350170"/>
            <a:ext cx="3600000" cy="1786421"/>
          </a:xfrm>
          <a:prstGeom prst="rect">
            <a:avLst/>
          </a:prstGeom>
        </p:spPr>
      </p:pic>
      <p:sp>
        <p:nvSpPr>
          <p:cNvPr id="7" name="文本框 6">
            <a:extLst>
              <a:ext uri="{FF2B5EF4-FFF2-40B4-BE49-F238E27FC236}">
                <a16:creationId xmlns:a16="http://schemas.microsoft.com/office/drawing/2014/main" id="{277153BE-DA97-4D65-A69C-00AD1B9B0F91}"/>
              </a:ext>
            </a:extLst>
          </p:cNvPr>
          <p:cNvSpPr txBox="1"/>
          <p:nvPr/>
        </p:nvSpPr>
        <p:spPr>
          <a:xfrm>
            <a:off x="1127448" y="2165504"/>
            <a:ext cx="3096344" cy="369332"/>
          </a:xfrm>
          <a:prstGeom prst="rect">
            <a:avLst/>
          </a:prstGeom>
          <a:noFill/>
        </p:spPr>
        <p:txBody>
          <a:bodyPr wrap="square" rtlCol="0">
            <a:spAutoFit/>
          </a:bodyPr>
          <a:lstStyle/>
          <a:p>
            <a:r>
              <a:rPr lang="en-US" dirty="0"/>
              <a:t>QRFB in collider, from M. Yang</a:t>
            </a:r>
          </a:p>
        </p:txBody>
      </p:sp>
      <p:pic>
        <p:nvPicPr>
          <p:cNvPr id="23" name="图片 22">
            <a:extLst>
              <a:ext uri="{FF2B5EF4-FFF2-40B4-BE49-F238E27FC236}">
                <a16:creationId xmlns:a16="http://schemas.microsoft.com/office/drawing/2014/main" id="{4DB9A756-7C11-48FC-85AC-BDF632A49C7D}"/>
              </a:ext>
            </a:extLst>
          </p:cNvPr>
          <p:cNvPicPr>
            <a:picLocks noChangeAspect="1"/>
          </p:cNvPicPr>
          <p:nvPr/>
        </p:nvPicPr>
        <p:blipFill>
          <a:blip r:embed="rId3"/>
          <a:stretch>
            <a:fillRect/>
          </a:stretch>
        </p:blipFill>
        <p:spPr>
          <a:xfrm>
            <a:off x="5137600" y="2144493"/>
            <a:ext cx="3600000" cy="2489441"/>
          </a:xfrm>
          <a:prstGeom prst="rect">
            <a:avLst/>
          </a:prstGeom>
        </p:spPr>
      </p:pic>
      <p:sp>
        <p:nvSpPr>
          <p:cNvPr id="24" name="文本框 23">
            <a:extLst>
              <a:ext uri="{FF2B5EF4-FFF2-40B4-BE49-F238E27FC236}">
                <a16:creationId xmlns:a16="http://schemas.microsoft.com/office/drawing/2014/main" id="{46EAD88F-6798-4365-AFBB-ED22807CBFC1}"/>
              </a:ext>
            </a:extLst>
          </p:cNvPr>
          <p:cNvSpPr txBox="1"/>
          <p:nvPr/>
        </p:nvSpPr>
        <p:spPr>
          <a:xfrm>
            <a:off x="5303912" y="1845997"/>
            <a:ext cx="3511746" cy="369332"/>
          </a:xfrm>
          <a:prstGeom prst="rect">
            <a:avLst/>
          </a:prstGeom>
          <a:noFill/>
        </p:spPr>
        <p:txBody>
          <a:bodyPr wrap="square" rtlCol="0">
            <a:spAutoFit/>
          </a:bodyPr>
          <a:lstStyle/>
          <a:p>
            <a:r>
              <a:rPr lang="en-US" dirty="0"/>
              <a:t>LSM for DR INJ &amp; EXT, from L. </a:t>
            </a:r>
            <a:r>
              <a:rPr lang="en-US" dirty="0" err="1"/>
              <a:t>Huo</a:t>
            </a:r>
            <a:endParaRPr lang="en-US" dirty="0"/>
          </a:p>
        </p:txBody>
      </p:sp>
      <p:pic>
        <p:nvPicPr>
          <p:cNvPr id="25" name="图片 24">
            <a:extLst>
              <a:ext uri="{FF2B5EF4-FFF2-40B4-BE49-F238E27FC236}">
                <a16:creationId xmlns:a16="http://schemas.microsoft.com/office/drawing/2014/main" id="{9A467900-0ACA-426C-AD13-20870C4EB253}"/>
              </a:ext>
            </a:extLst>
          </p:cNvPr>
          <p:cNvPicPr>
            <a:picLocks noChangeAspect="1"/>
          </p:cNvPicPr>
          <p:nvPr/>
        </p:nvPicPr>
        <p:blipFill>
          <a:blip r:embed="rId4"/>
          <a:stretch>
            <a:fillRect/>
          </a:stretch>
        </p:blipFill>
        <p:spPr>
          <a:xfrm>
            <a:off x="1019636" y="5074102"/>
            <a:ext cx="3600000" cy="1282249"/>
          </a:xfrm>
          <a:prstGeom prst="rect">
            <a:avLst/>
          </a:prstGeom>
        </p:spPr>
      </p:pic>
      <p:sp>
        <p:nvSpPr>
          <p:cNvPr id="26" name="文本框 25">
            <a:extLst>
              <a:ext uri="{FF2B5EF4-FFF2-40B4-BE49-F238E27FC236}">
                <a16:creationId xmlns:a16="http://schemas.microsoft.com/office/drawing/2014/main" id="{EF743661-42E9-47B3-8A43-8F618B22009E}"/>
              </a:ext>
            </a:extLst>
          </p:cNvPr>
          <p:cNvSpPr txBox="1"/>
          <p:nvPr/>
        </p:nvSpPr>
        <p:spPr>
          <a:xfrm>
            <a:off x="1271464" y="4633934"/>
            <a:ext cx="3096344" cy="369332"/>
          </a:xfrm>
          <a:prstGeom prst="rect">
            <a:avLst/>
          </a:prstGeom>
          <a:noFill/>
        </p:spPr>
        <p:txBody>
          <a:bodyPr wrap="square" rtlCol="0">
            <a:spAutoFit/>
          </a:bodyPr>
          <a:lstStyle/>
          <a:p>
            <a:r>
              <a:rPr lang="en-US" dirty="0"/>
              <a:t>Quadrupoles in TL, from X. Sun</a:t>
            </a:r>
          </a:p>
        </p:txBody>
      </p:sp>
      <p:pic>
        <p:nvPicPr>
          <p:cNvPr id="27" name="图片 26">
            <a:extLst>
              <a:ext uri="{FF2B5EF4-FFF2-40B4-BE49-F238E27FC236}">
                <a16:creationId xmlns:a16="http://schemas.microsoft.com/office/drawing/2014/main" id="{23A882E4-4D0F-4302-9077-588E9D529C59}"/>
              </a:ext>
            </a:extLst>
          </p:cNvPr>
          <p:cNvPicPr>
            <a:picLocks noChangeAspect="1"/>
          </p:cNvPicPr>
          <p:nvPr/>
        </p:nvPicPr>
        <p:blipFill>
          <a:blip r:embed="rId5"/>
          <a:stretch>
            <a:fillRect/>
          </a:stretch>
        </p:blipFill>
        <p:spPr>
          <a:xfrm>
            <a:off x="8846414" y="2929568"/>
            <a:ext cx="2880000" cy="3494722"/>
          </a:xfrm>
          <a:prstGeom prst="rect">
            <a:avLst/>
          </a:prstGeom>
        </p:spPr>
      </p:pic>
      <p:sp>
        <p:nvSpPr>
          <p:cNvPr id="28" name="文本框 27">
            <a:extLst>
              <a:ext uri="{FF2B5EF4-FFF2-40B4-BE49-F238E27FC236}">
                <a16:creationId xmlns:a16="http://schemas.microsoft.com/office/drawing/2014/main" id="{98F5F7E4-D22A-4382-BAF6-DDFDC238F84A}"/>
              </a:ext>
            </a:extLst>
          </p:cNvPr>
          <p:cNvSpPr txBox="1"/>
          <p:nvPr/>
        </p:nvSpPr>
        <p:spPr>
          <a:xfrm>
            <a:off x="8846414" y="2744902"/>
            <a:ext cx="3376342" cy="369332"/>
          </a:xfrm>
          <a:prstGeom prst="rect">
            <a:avLst/>
          </a:prstGeom>
          <a:noFill/>
        </p:spPr>
        <p:txBody>
          <a:bodyPr wrap="square" rtlCol="0">
            <a:spAutoFit/>
          </a:bodyPr>
          <a:lstStyle/>
          <a:p>
            <a:r>
              <a:rPr lang="en-US" dirty="0"/>
              <a:t>PT &amp; AMD for </a:t>
            </a:r>
            <a:r>
              <a:rPr lang="en-US" dirty="0" err="1"/>
              <a:t>Linac</a:t>
            </a:r>
            <a:r>
              <a:rPr lang="en-US" dirty="0"/>
              <a:t>, from J. Zhang</a:t>
            </a:r>
          </a:p>
        </p:txBody>
      </p:sp>
      <p:pic>
        <p:nvPicPr>
          <p:cNvPr id="29" name="图片 28">
            <a:extLst>
              <a:ext uri="{FF2B5EF4-FFF2-40B4-BE49-F238E27FC236}">
                <a16:creationId xmlns:a16="http://schemas.microsoft.com/office/drawing/2014/main" id="{86B19B82-A048-42EC-9F13-AE9319484CD2}"/>
              </a:ext>
            </a:extLst>
          </p:cNvPr>
          <p:cNvPicPr>
            <a:picLocks noChangeAspect="1"/>
          </p:cNvPicPr>
          <p:nvPr/>
        </p:nvPicPr>
        <p:blipFill>
          <a:blip r:embed="rId6"/>
          <a:stretch>
            <a:fillRect/>
          </a:stretch>
        </p:blipFill>
        <p:spPr>
          <a:xfrm>
            <a:off x="5530866" y="4861595"/>
            <a:ext cx="2880000" cy="1722617"/>
          </a:xfrm>
          <a:prstGeom prst="rect">
            <a:avLst/>
          </a:prstGeom>
        </p:spPr>
      </p:pic>
      <p:sp>
        <p:nvSpPr>
          <p:cNvPr id="30" name="文本框 29">
            <a:extLst>
              <a:ext uri="{FF2B5EF4-FFF2-40B4-BE49-F238E27FC236}">
                <a16:creationId xmlns:a16="http://schemas.microsoft.com/office/drawing/2014/main" id="{249E8E4E-7268-411C-B6AC-EDB6B031AC92}"/>
              </a:ext>
            </a:extLst>
          </p:cNvPr>
          <p:cNvSpPr txBox="1"/>
          <p:nvPr/>
        </p:nvSpPr>
        <p:spPr>
          <a:xfrm>
            <a:off x="5470878" y="4676929"/>
            <a:ext cx="2880000" cy="369332"/>
          </a:xfrm>
          <a:prstGeom prst="rect">
            <a:avLst/>
          </a:prstGeom>
          <a:noFill/>
        </p:spPr>
        <p:txBody>
          <a:bodyPr wrap="square" rtlCol="0">
            <a:spAutoFit/>
          </a:bodyPr>
          <a:lstStyle/>
          <a:p>
            <a:r>
              <a:rPr lang="en-US" dirty="0"/>
              <a:t>B for </a:t>
            </a:r>
            <a:r>
              <a:rPr lang="en-US" dirty="0" err="1"/>
              <a:t>Linac</a:t>
            </a:r>
            <a:r>
              <a:rPr lang="en-US" dirty="0"/>
              <a:t>, from Y. Wu</a:t>
            </a:r>
          </a:p>
        </p:txBody>
      </p:sp>
    </p:spTree>
    <p:extLst>
      <p:ext uri="{BB962C8B-B14F-4D97-AF65-F5344CB8AC3E}">
        <p14:creationId xmlns:p14="http://schemas.microsoft.com/office/powerpoint/2010/main" val="3702776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a:extLst>
              <a:ext uri="{FF2B5EF4-FFF2-40B4-BE49-F238E27FC236}">
                <a16:creationId xmlns:a16="http://schemas.microsoft.com/office/drawing/2014/main" id="{7EC32175-6268-4C21-B447-D7949889999E}"/>
              </a:ext>
            </a:extLst>
          </p:cNvPr>
          <p:cNvSpPr>
            <a:spLocks noGrp="1"/>
          </p:cNvSpPr>
          <p:nvPr>
            <p:ph idx="1"/>
          </p:nvPr>
        </p:nvSpPr>
        <p:spPr/>
        <p:txBody>
          <a:bodyPr/>
          <a:lstStyle/>
          <a:p>
            <a:r>
              <a:rPr lang="en-US" dirty="0"/>
              <a:t>Survey and layout status (equipment list, example)</a:t>
            </a:r>
            <a:endParaRPr lang="en-US" altLang="zh-CN" dirty="0"/>
          </a:p>
        </p:txBody>
      </p:sp>
      <p:sp>
        <p:nvSpPr>
          <p:cNvPr id="3" name="标题 2">
            <a:extLst>
              <a:ext uri="{FF2B5EF4-FFF2-40B4-BE49-F238E27FC236}">
                <a16:creationId xmlns:a16="http://schemas.microsoft.com/office/drawing/2014/main" id="{1311BAD2-E690-4FA2-812E-689CCDF72C26}"/>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EDR accelerator survey and layout progress</a:t>
            </a:r>
            <a:endParaRPr lang="en-US" dirty="0"/>
          </a:p>
        </p:txBody>
      </p:sp>
      <p:sp>
        <p:nvSpPr>
          <p:cNvPr id="4" name="灯片编号占位符 3">
            <a:extLst>
              <a:ext uri="{FF2B5EF4-FFF2-40B4-BE49-F238E27FC236}">
                <a16:creationId xmlns:a16="http://schemas.microsoft.com/office/drawing/2014/main" id="{3A55BD08-0387-4389-BF74-9C5C16224097}"/>
              </a:ext>
            </a:extLst>
          </p:cNvPr>
          <p:cNvSpPr>
            <a:spLocks noGrp="1"/>
          </p:cNvSpPr>
          <p:nvPr>
            <p:ph type="sldNum" sz="quarter" idx="12"/>
          </p:nvPr>
        </p:nvSpPr>
        <p:spPr/>
        <p:txBody>
          <a:bodyPr/>
          <a:lstStyle/>
          <a:p>
            <a:fld id="{F15E9139-A00B-4B2A-98A6-095DC08F1345}" type="slidenum">
              <a:rPr lang="zh-CN" altLang="en-US" smtClean="0"/>
              <a:pPr/>
              <a:t>9</a:t>
            </a:fld>
            <a:endParaRPr lang="zh-CN" altLang="en-US"/>
          </a:p>
        </p:txBody>
      </p:sp>
      <p:sp>
        <p:nvSpPr>
          <p:cNvPr id="6" name="矩形 5">
            <a:extLst>
              <a:ext uri="{FF2B5EF4-FFF2-40B4-BE49-F238E27FC236}">
                <a16:creationId xmlns:a16="http://schemas.microsoft.com/office/drawing/2014/main" id="{F762BC14-2FDD-4484-8064-19912CED2E4A}"/>
              </a:ext>
            </a:extLst>
          </p:cNvPr>
          <p:cNvSpPr/>
          <p:nvPr/>
        </p:nvSpPr>
        <p:spPr>
          <a:xfrm>
            <a:off x="336078" y="1630352"/>
            <a:ext cx="11424592" cy="369332"/>
          </a:xfrm>
          <a:prstGeom prst="rect">
            <a:avLst/>
          </a:prstGeom>
        </p:spPr>
        <p:txBody>
          <a:bodyPr wrap="square">
            <a:spAutoFit/>
          </a:bodyPr>
          <a:lstStyle/>
          <a:p>
            <a:r>
              <a:rPr lang="zh-CN" altLang="en-US" dirty="0"/>
              <a:t>（</a:t>
            </a:r>
            <a:r>
              <a:rPr lang="en-US" altLang="zh-CN" dirty="0"/>
              <a:t>Equipment along the beam, including magnets, cryomodules, beam instruments, kickers, LSM, bellows, valves.</a:t>
            </a:r>
          </a:p>
        </p:txBody>
      </p:sp>
      <p:pic>
        <p:nvPicPr>
          <p:cNvPr id="7" name="图片 6">
            <a:extLst>
              <a:ext uri="{FF2B5EF4-FFF2-40B4-BE49-F238E27FC236}">
                <a16:creationId xmlns:a16="http://schemas.microsoft.com/office/drawing/2014/main" id="{06A862AA-482F-4C5D-BE9D-2107F0631F1C}"/>
              </a:ext>
            </a:extLst>
          </p:cNvPr>
          <p:cNvPicPr>
            <a:picLocks noChangeAspect="1"/>
          </p:cNvPicPr>
          <p:nvPr/>
        </p:nvPicPr>
        <p:blipFill>
          <a:blip r:embed="rId2"/>
          <a:stretch>
            <a:fillRect/>
          </a:stretch>
        </p:blipFill>
        <p:spPr>
          <a:xfrm>
            <a:off x="1415480" y="2095039"/>
            <a:ext cx="9000000" cy="4443874"/>
          </a:xfrm>
          <a:prstGeom prst="rect">
            <a:avLst/>
          </a:prstGeom>
        </p:spPr>
      </p:pic>
    </p:spTree>
    <p:extLst>
      <p:ext uri="{BB962C8B-B14F-4D97-AF65-F5344CB8AC3E}">
        <p14:creationId xmlns:p14="http://schemas.microsoft.com/office/powerpoint/2010/main" val="39389251"/>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58199</TotalTime>
  <Words>4450</Words>
  <Application>Microsoft Office PowerPoint</Application>
  <PresentationFormat>宽屏</PresentationFormat>
  <Paragraphs>719</Paragraphs>
  <Slides>49</Slides>
  <Notes>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49</vt:i4>
      </vt:variant>
    </vt:vector>
  </HeadingPairs>
  <TitlesOfParts>
    <vt:vector size="60" baseType="lpstr">
      <vt:lpstr>等线</vt:lpstr>
      <vt:lpstr>宋体</vt:lpstr>
      <vt:lpstr>微软雅黑</vt:lpstr>
      <vt:lpstr>Arial</vt:lpstr>
      <vt:lpstr>Arial Black</vt:lpstr>
      <vt:lpstr>Calibri</vt:lpstr>
      <vt:lpstr>Cambria Math</vt:lpstr>
      <vt:lpstr>Symbol</vt:lpstr>
      <vt:lpstr>Times New Roman</vt:lpstr>
      <vt:lpstr>Wingdings</vt:lpstr>
      <vt:lpstr>Office 主题</vt:lpstr>
      <vt:lpstr>PowerPoint 演示文稿</vt:lpstr>
      <vt:lpstr>Content</vt:lpstr>
      <vt:lpstr>EDR accelerator survey and layout progress</vt:lpstr>
      <vt:lpstr>EDR accelerator survey and layout progress</vt:lpstr>
      <vt:lpstr>EDR accelerator survey and layout progress</vt:lpstr>
      <vt:lpstr>EDR accelerator survey and layout progress</vt:lpstr>
      <vt:lpstr>EDR accelerator survey and layout progress</vt:lpstr>
      <vt:lpstr>EDR accelerator survey and layout progress</vt:lpstr>
      <vt:lpstr>EDR accelerator survey and layout progress</vt:lpstr>
      <vt:lpstr>EDR accelerator survey and layout progress</vt:lpstr>
      <vt:lpstr>EDR accelerator survey and layout progress</vt:lpstr>
      <vt:lpstr>EDR accelerator survey and layout progress</vt:lpstr>
      <vt:lpstr>EDR accelerator survey and layout progress</vt:lpstr>
      <vt:lpstr>EDR accelerator survey and layout progress</vt:lpstr>
      <vt:lpstr>EDR accelerator survey and layout progress</vt:lpstr>
      <vt:lpstr>EDR accelerator survey and layout progress</vt:lpstr>
      <vt:lpstr>Naming</vt:lpstr>
      <vt:lpstr>Naming </vt:lpstr>
      <vt:lpstr>Naming</vt:lpstr>
      <vt:lpstr>Naming </vt:lpstr>
      <vt:lpstr>Naming </vt:lpstr>
      <vt:lpstr>Naming</vt:lpstr>
      <vt:lpstr>Naming</vt:lpstr>
      <vt:lpstr>Naming</vt:lpstr>
      <vt:lpstr>Naming</vt:lpstr>
      <vt:lpstr>Naming</vt:lpstr>
      <vt:lpstr>Naming </vt:lpstr>
      <vt:lpstr>Naming </vt:lpstr>
      <vt:lpstr>Naming </vt:lpstr>
      <vt:lpstr>Naming</vt:lpstr>
      <vt:lpstr>Naming</vt:lpstr>
      <vt:lpstr>Naming</vt:lpstr>
      <vt:lpstr>MDI mechanics progress</vt:lpstr>
      <vt:lpstr>MDI mechanics progress</vt:lpstr>
      <vt:lpstr>MDI mechanics progress</vt:lpstr>
      <vt:lpstr>MDI mechanics progress</vt:lpstr>
      <vt:lpstr>MDI mechanics progress</vt:lpstr>
      <vt:lpstr>MDI mechanics progress</vt:lpstr>
      <vt:lpstr>MDI mechanics progress</vt:lpstr>
      <vt:lpstr>MDI mechanics progress</vt:lpstr>
      <vt:lpstr>MDI mechanics progress</vt:lpstr>
      <vt:lpstr>MDI mechanics progress</vt:lpstr>
      <vt:lpstr>MDI mechanics progress</vt:lpstr>
      <vt:lpstr>MDI mechanics progress</vt:lpstr>
      <vt:lpstr>MDI mechanics progress</vt:lpstr>
      <vt:lpstr>MDI mechanics progress</vt:lpstr>
      <vt:lpstr>MDI mechanics progress</vt:lpstr>
      <vt:lpstr>Summary </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vivi</dc:creator>
  <cp:lastModifiedBy>wanghaijing</cp:lastModifiedBy>
  <cp:revision>2711</cp:revision>
  <cp:lastPrinted>2025-05-22T08:43:04Z</cp:lastPrinted>
  <dcterms:created xsi:type="dcterms:W3CDTF">2012-09-04T11:33:36Z</dcterms:created>
  <dcterms:modified xsi:type="dcterms:W3CDTF">2025-07-18T03:27:06Z</dcterms:modified>
</cp:coreProperties>
</file>