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953" r:id="rId2"/>
    <p:sldId id="1158" r:id="rId3"/>
    <p:sldId id="1053" r:id="rId4"/>
    <p:sldId id="1055" r:id="rId5"/>
    <p:sldId id="1087" r:id="rId6"/>
    <p:sldId id="1146" r:id="rId7"/>
    <p:sldId id="1147" r:id="rId8"/>
    <p:sldId id="1056" r:id="rId9"/>
    <p:sldId id="1118" r:id="rId10"/>
    <p:sldId id="1117" r:id="rId11"/>
    <p:sldId id="1129" r:id="rId12"/>
    <p:sldId id="1128" r:id="rId13"/>
    <p:sldId id="1150" r:id="rId14"/>
    <p:sldId id="1105" r:id="rId15"/>
    <p:sldId id="1047" r:id="rId16"/>
    <p:sldId id="1154" r:id="rId17"/>
    <p:sldId id="1155" r:id="rId18"/>
    <p:sldId id="1139" r:id="rId19"/>
    <p:sldId id="1140" r:id="rId20"/>
    <p:sldId id="1141" r:id="rId21"/>
    <p:sldId id="1142" r:id="rId22"/>
    <p:sldId id="1143" r:id="rId23"/>
    <p:sldId id="1144" r:id="rId24"/>
    <p:sldId id="1046" r:id="rId25"/>
    <p:sldId id="1148" r:id="rId26"/>
    <p:sldId id="1120" r:id="rId27"/>
    <p:sldId id="1121" r:id="rId28"/>
    <p:sldId id="1156" r:id="rId29"/>
    <p:sldId id="1157" r:id="rId30"/>
    <p:sldId id="1122" r:id="rId31"/>
    <p:sldId id="1151" r:id="rId32"/>
    <p:sldId id="1103" r:id="rId33"/>
    <p:sldId id="1153" r:id="rId3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4D8357"/>
    <a:srgbClr val="003399"/>
    <a:srgbClr val="0000FF"/>
    <a:srgbClr val="E6E6E6"/>
    <a:srgbClr val="0070C0"/>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5" autoAdjust="0"/>
    <p:restoredTop sz="91478" autoAdjust="0"/>
  </p:normalViewPr>
  <p:slideViewPr>
    <p:cSldViewPr>
      <p:cViewPr varScale="1">
        <p:scale>
          <a:sx n="113" d="100"/>
          <a:sy n="113" d="100"/>
        </p:scale>
        <p:origin x="138" y="2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2025-7-18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2025-7-18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88460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19179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101046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6E37602F-59AE-4786-92EA-1622E8D9E736}" type="datetime1">
              <a:rPr lang="zh-CN" altLang="en-US" smtClean="0"/>
              <a:t>2025-7-18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a:t>CEPC IARC</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9883"/>
            <a:ext cx="10972800" cy="4840303"/>
          </a:xfrm>
        </p:spPr>
        <p:txBody>
          <a:bodyPr/>
          <a:lstStyle>
            <a:lvl1pPr>
              <a:lnSpc>
                <a:spcPct val="100000"/>
              </a:lnSpc>
              <a:spcBef>
                <a:spcPts val="0"/>
              </a:spcBef>
              <a:spcAft>
                <a:spcPts val="600"/>
              </a:spcAft>
              <a:buClr>
                <a:srgbClr val="FFC000"/>
              </a:buClr>
              <a:buSzPct val="80000"/>
              <a:buFont typeface="Wingdings" pitchFamily="2" charset="2"/>
              <a:buChar char="n"/>
              <a:defRPr sz="2200" b="0" baseline="0">
                <a:latin typeface="+mn-lt"/>
                <a:ea typeface="微软雅黑" pitchFamily="34" charset="-122"/>
              </a:defRPr>
            </a:lvl1pPr>
            <a:lvl2pPr>
              <a:lnSpc>
                <a:spcPct val="100000"/>
              </a:lnSpc>
              <a:spcBef>
                <a:spcPts val="0"/>
              </a:spcBef>
              <a:spcAft>
                <a:spcPts val="600"/>
              </a:spcAft>
              <a:defRPr sz="2000" baseline="0">
                <a:latin typeface="Times New Roman" panose="02020603050405020304" pitchFamily="18" charset="0"/>
                <a:ea typeface="微软雅黑" pitchFamily="34" charset="-122"/>
              </a:defRPr>
            </a:lvl2pPr>
            <a:lvl3pPr>
              <a:lnSpc>
                <a:spcPct val="100000"/>
              </a:lnSpc>
              <a:spcBef>
                <a:spcPts val="0"/>
              </a:spcBef>
              <a:spcAft>
                <a:spcPts val="0"/>
              </a:spcAft>
              <a:defRPr sz="1800" baseline="0">
                <a:latin typeface="+mn-lt"/>
                <a:ea typeface="微软雅黑" panose="020B0503020204020204" pitchFamily="34" charset="-122"/>
              </a:defRPr>
            </a:lvl3pPr>
            <a:lvl4pPr>
              <a:defRPr sz="1800" baseline="0">
                <a:latin typeface="微软雅黑" panose="020B0503020204020204" pitchFamily="34" charset="-122"/>
                <a:ea typeface="微软雅黑" panose="020B0503020204020204" pitchFamily="34" charset="-122"/>
              </a:defRPr>
            </a:lvl4pPr>
            <a:lvl5pPr>
              <a:defRPr sz="180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2A5869C-C27F-46A2-A462-56BA90AD029A}" type="datetime1">
              <a:rPr lang="zh-CN" altLang="en-US" smtClean="0"/>
              <a:t>2025-7-18</a:t>
            </a:fld>
            <a:endParaRPr lang="zh-CN" altLang="en-US" dirty="0"/>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a:t>CEPC IARC</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97B432-FB3A-474D-8C54-9B869B8F599B}" type="datetime1">
              <a:rPr lang="zh-CN" altLang="en-US" smtClean="0"/>
              <a:t>2025-7-18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a:t>CEPC IARC</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07C0DF51-D39B-40F3-A926-00AA79A1D5B4}" type="datetime1">
              <a:rPr lang="zh-CN" altLang="en-US" smtClean="0"/>
              <a:t>2025-7-18</a:t>
            </a:fld>
            <a:endParaRPr lang="zh-CN" altLang="en-US"/>
          </a:p>
        </p:txBody>
      </p:sp>
      <p:sp>
        <p:nvSpPr>
          <p:cNvPr id="5" name="Footer Placeholder 4"/>
          <p:cNvSpPr>
            <a:spLocks noGrp="1"/>
          </p:cNvSpPr>
          <p:nvPr>
            <p:ph type="ftr" sz="quarter" idx="11"/>
          </p:nvPr>
        </p:nvSpPr>
        <p:spPr/>
        <p:txBody>
          <a:bodyPr/>
          <a:lstStyle/>
          <a:p>
            <a:r>
              <a:rPr lang="en-US" altLang="zh-CN" dirty="0"/>
              <a:t>CEPC IARC</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9C99-AB1B-4434-AEA8-6062BFB7D6DC}" type="datetime1">
              <a:rPr lang="zh-CN" altLang="en-US" smtClean="0"/>
              <a:t>2025-7-18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IARC</a:t>
            </a: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n"/>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ndico.ifae.es/event/2054/contributions/936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98342" y="2534729"/>
            <a:ext cx="1190231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3600" dirty="0">
                <a:solidFill>
                  <a:srgbClr val="C00000"/>
                </a:solidFill>
              </a:rPr>
              <a:t>CEPC vacuum chamber design with photon absorbers in comparison with TDR vacuum design</a:t>
            </a:r>
            <a:endParaRPr lang="zh-CN" altLang="en-US" sz="36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479376" y="4242209"/>
            <a:ext cx="11103024"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Guangyi Tang</a:t>
            </a:r>
          </a:p>
          <a:p>
            <a:pPr algn="ctr"/>
            <a:r>
              <a:rPr lang="en-US" altLang="zh-CN" sz="2800" dirty="0">
                <a:latin typeface="Times New Roman" panose="02020603050405020304" pitchFamily="18" charset="0"/>
                <a:ea typeface="微软雅黑" panose="020B0503020204020204" pitchFamily="34" charset="-122"/>
              </a:rPr>
              <a:t>On behalf of CEPC RP Group, </a:t>
            </a:r>
            <a:r>
              <a:rPr lang="en-US" altLang="zh-CN" sz="2800" dirty="0" err="1">
                <a:latin typeface="Times New Roman" panose="02020603050405020304" pitchFamily="18" charset="0"/>
                <a:ea typeface="微软雅黑" panose="020B0503020204020204" pitchFamily="34" charset="-122"/>
              </a:rPr>
              <a:t>Yongsheng</a:t>
            </a:r>
            <a:r>
              <a:rPr lang="en-US" altLang="zh-CN" sz="2800" dirty="0">
                <a:latin typeface="Times New Roman" panose="02020603050405020304" pitchFamily="18" charset="0"/>
                <a:ea typeface="微软雅黑" panose="020B0503020204020204" pitchFamily="34" charset="-122"/>
              </a:rPr>
              <a:t> Ma,</a:t>
            </a:r>
            <a:r>
              <a:rPr lang="zh-CN" altLang="en-US" sz="2800" dirty="0">
                <a:latin typeface="Times New Roman" panose="02020603050405020304" pitchFamily="18" charset="0"/>
                <a:ea typeface="微软雅黑" panose="020B0503020204020204" pitchFamily="34" charset="-122"/>
              </a:rPr>
              <a:t> </a:t>
            </a:r>
            <a:r>
              <a:rPr lang="en-US" altLang="zh-CN" sz="2800" dirty="0">
                <a:latin typeface="Times New Roman" panose="02020603050405020304" pitchFamily="18" charset="0"/>
                <a:ea typeface="微软雅黑" panose="020B0503020204020204" pitchFamily="34" charset="-122"/>
              </a:rPr>
              <a:t>Na</a:t>
            </a:r>
            <a:r>
              <a:rPr lang="zh-CN" altLang="en-US" sz="2800" dirty="0">
                <a:latin typeface="Times New Roman" panose="02020603050405020304" pitchFamily="18" charset="0"/>
                <a:ea typeface="微软雅黑" panose="020B0503020204020204" pitchFamily="34" charset="-122"/>
              </a:rPr>
              <a:t> </a:t>
            </a:r>
            <a:r>
              <a:rPr lang="en-US" altLang="zh-CN" sz="2800" dirty="0">
                <a:latin typeface="Times New Roman" panose="02020603050405020304" pitchFamily="18" charset="0"/>
                <a:ea typeface="微软雅黑" panose="020B0503020204020204" pitchFamily="34" charset="-122"/>
              </a:rPr>
              <a:t>Wang and Mei Yang</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11. July. 2025, Beijing, IHEP</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1644E15-F320-4570-9021-407864B0459F}"/>
              </a:ext>
            </a:extLst>
          </p:cNvPr>
          <p:cNvSpPr>
            <a:spLocks noGrp="1"/>
          </p:cNvSpPr>
          <p:nvPr>
            <p:ph type="title"/>
          </p:nvPr>
        </p:nvSpPr>
        <p:spPr/>
        <p:txBody>
          <a:bodyPr/>
          <a:lstStyle/>
          <a:p>
            <a:r>
              <a:rPr lang="en-US" altLang="zh-CN" dirty="0"/>
              <a:t>Photon absorber simulation setup</a:t>
            </a:r>
            <a:r>
              <a:rPr lang="zh-CN" altLang="en-US" dirty="0"/>
              <a:t>：</a:t>
            </a:r>
            <a:r>
              <a:rPr lang="en-US" altLang="zh-CN" dirty="0"/>
              <a:t>magnets</a:t>
            </a:r>
            <a:endParaRPr lang="zh-CN" altLang="en-US" dirty="0"/>
          </a:p>
        </p:txBody>
      </p:sp>
      <p:sp>
        <p:nvSpPr>
          <p:cNvPr id="4" name="灯片编号占位符 3">
            <a:extLst>
              <a:ext uri="{FF2B5EF4-FFF2-40B4-BE49-F238E27FC236}">
                <a16:creationId xmlns:a16="http://schemas.microsoft.com/office/drawing/2014/main" id="{CDE23CFA-E26E-4F1F-87CE-B35EAE89304A}"/>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sp>
        <p:nvSpPr>
          <p:cNvPr id="7" name="内容占位符 1">
            <a:extLst>
              <a:ext uri="{FF2B5EF4-FFF2-40B4-BE49-F238E27FC236}">
                <a16:creationId xmlns:a16="http://schemas.microsoft.com/office/drawing/2014/main" id="{94BCA40D-707B-4A0B-9A60-801EA94F3BE7}"/>
              </a:ext>
            </a:extLst>
          </p:cNvPr>
          <p:cNvSpPr txBox="1">
            <a:spLocks/>
          </p:cNvSpPr>
          <p:nvPr/>
        </p:nvSpPr>
        <p:spPr>
          <a:xfrm>
            <a:off x="609600" y="1059883"/>
            <a:ext cx="11391056" cy="604152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latin typeface="+mj-lt"/>
              </a:rPr>
              <a:t>TDR</a:t>
            </a:r>
            <a:r>
              <a:rPr lang="zh-CN" altLang="en-US" dirty="0">
                <a:latin typeface="+mj-lt"/>
              </a:rPr>
              <a:t> </a:t>
            </a:r>
            <a:r>
              <a:rPr lang="en-US" altLang="zh-CN" dirty="0">
                <a:latin typeface="+mj-lt"/>
              </a:rPr>
              <a:t>scheme, width of lead: 25mm</a:t>
            </a:r>
          </a:p>
          <a:p>
            <a:endParaRPr lang="en-US" altLang="zh-CN" dirty="0"/>
          </a:p>
          <a:p>
            <a:pPr lvl="1"/>
            <a:endParaRPr lang="en-US" altLang="zh-CN" dirty="0"/>
          </a:p>
          <a:p>
            <a:pPr lvl="1"/>
            <a:endParaRPr lang="en-US" altLang="zh-CN" dirty="0"/>
          </a:p>
          <a:p>
            <a:pPr lvl="1"/>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The costs of magnets are same; the powers increase 10%, according to TDR design.</a:t>
            </a:r>
            <a:endParaRPr lang="zh-CN" altLang="en-US" dirty="0"/>
          </a:p>
        </p:txBody>
      </p:sp>
      <p:sp>
        <p:nvSpPr>
          <p:cNvPr id="8" name="内容占位符 1">
            <a:extLst>
              <a:ext uri="{FF2B5EF4-FFF2-40B4-BE49-F238E27FC236}">
                <a16:creationId xmlns:a16="http://schemas.microsoft.com/office/drawing/2014/main" id="{34D52C91-1126-4C07-886A-56CBCE706B49}"/>
              </a:ext>
            </a:extLst>
          </p:cNvPr>
          <p:cNvSpPr txBox="1">
            <a:spLocks/>
          </p:cNvSpPr>
          <p:nvPr/>
        </p:nvSpPr>
        <p:spPr>
          <a:xfrm>
            <a:off x="6372943" y="1059883"/>
            <a:ext cx="5487215"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Photon absorber scheme, width of lead in dipole/quadrupole: 38mm, with extra 20mm lead on the top/under the bottom of dipole</a:t>
            </a:r>
            <a:endParaRPr lang="zh-CN" altLang="en-US" dirty="0"/>
          </a:p>
        </p:txBody>
      </p:sp>
      <p:pic>
        <p:nvPicPr>
          <p:cNvPr id="9" name="图片 8">
            <a:extLst>
              <a:ext uri="{FF2B5EF4-FFF2-40B4-BE49-F238E27FC236}">
                <a16:creationId xmlns:a16="http://schemas.microsoft.com/office/drawing/2014/main" id="{33D4F9BE-663B-4540-B665-94C957D3B0E4}"/>
              </a:ext>
            </a:extLst>
          </p:cNvPr>
          <p:cNvPicPr>
            <a:picLocks noChangeAspect="1"/>
          </p:cNvPicPr>
          <p:nvPr/>
        </p:nvPicPr>
        <p:blipFill>
          <a:blip r:embed="rId2"/>
          <a:stretch>
            <a:fillRect/>
          </a:stretch>
        </p:blipFill>
        <p:spPr>
          <a:xfrm>
            <a:off x="882210" y="2094998"/>
            <a:ext cx="4201396" cy="1820403"/>
          </a:xfrm>
          <a:prstGeom prst="rect">
            <a:avLst/>
          </a:prstGeom>
        </p:spPr>
      </p:pic>
      <p:pic>
        <p:nvPicPr>
          <p:cNvPr id="13" name="图片 12">
            <a:extLst>
              <a:ext uri="{FF2B5EF4-FFF2-40B4-BE49-F238E27FC236}">
                <a16:creationId xmlns:a16="http://schemas.microsoft.com/office/drawing/2014/main" id="{387F8F51-3B64-4995-AFF6-0578953D7E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06683" y="2105670"/>
            <a:ext cx="4498181" cy="1827386"/>
          </a:xfrm>
          <a:prstGeom prst="rect">
            <a:avLst/>
          </a:prstGeom>
        </p:spPr>
      </p:pic>
      <p:pic>
        <p:nvPicPr>
          <p:cNvPr id="15" name="图片 14">
            <a:extLst>
              <a:ext uri="{FF2B5EF4-FFF2-40B4-BE49-F238E27FC236}">
                <a16:creationId xmlns:a16="http://schemas.microsoft.com/office/drawing/2014/main" id="{A21881AD-3934-403C-873A-63BF455D9872}"/>
              </a:ext>
            </a:extLst>
          </p:cNvPr>
          <p:cNvPicPr>
            <a:picLocks noChangeAspect="1"/>
          </p:cNvPicPr>
          <p:nvPr/>
        </p:nvPicPr>
        <p:blipFill>
          <a:blip r:embed="rId4"/>
          <a:stretch>
            <a:fillRect/>
          </a:stretch>
        </p:blipFill>
        <p:spPr>
          <a:xfrm>
            <a:off x="1597336" y="3928943"/>
            <a:ext cx="3081011" cy="2474915"/>
          </a:xfrm>
          <a:prstGeom prst="rect">
            <a:avLst/>
          </a:prstGeom>
        </p:spPr>
      </p:pic>
      <p:pic>
        <p:nvPicPr>
          <p:cNvPr id="17" name="图片 16">
            <a:extLst>
              <a:ext uri="{FF2B5EF4-FFF2-40B4-BE49-F238E27FC236}">
                <a16:creationId xmlns:a16="http://schemas.microsoft.com/office/drawing/2014/main" id="{7CA8A1B5-7B59-469E-9AD4-B1EA51DBCE38}"/>
              </a:ext>
            </a:extLst>
          </p:cNvPr>
          <p:cNvPicPr>
            <a:picLocks noChangeAspect="1"/>
          </p:cNvPicPr>
          <p:nvPr/>
        </p:nvPicPr>
        <p:blipFill>
          <a:blip r:embed="rId5"/>
          <a:stretch>
            <a:fillRect/>
          </a:stretch>
        </p:blipFill>
        <p:spPr>
          <a:xfrm>
            <a:off x="7706191" y="3929031"/>
            <a:ext cx="2844801" cy="2474827"/>
          </a:xfrm>
          <a:prstGeom prst="rect">
            <a:avLst/>
          </a:prstGeom>
        </p:spPr>
      </p:pic>
      <p:sp>
        <p:nvSpPr>
          <p:cNvPr id="18" name="文本框 17">
            <a:extLst>
              <a:ext uri="{FF2B5EF4-FFF2-40B4-BE49-F238E27FC236}">
                <a16:creationId xmlns:a16="http://schemas.microsoft.com/office/drawing/2014/main" id="{F0F1C4C2-C52D-43B3-BEDD-7C03F8732D96}"/>
              </a:ext>
            </a:extLst>
          </p:cNvPr>
          <p:cNvSpPr txBox="1"/>
          <p:nvPr/>
        </p:nvSpPr>
        <p:spPr>
          <a:xfrm>
            <a:off x="5451528" y="2527780"/>
            <a:ext cx="1796599" cy="2554545"/>
          </a:xfrm>
          <a:prstGeom prst="rect">
            <a:avLst/>
          </a:prstGeom>
          <a:noFill/>
        </p:spPr>
        <p:txBody>
          <a:bodyPr wrap="square" rtlCol="0">
            <a:spAutoFit/>
          </a:bodyPr>
          <a:lstStyle/>
          <a:p>
            <a:r>
              <a:rPr lang="en-US" altLang="zh-CN" sz="2000" dirty="0">
                <a:latin typeface="+mj-lt"/>
                <a:ea typeface="微软雅黑" panose="020B0503020204020204" pitchFamily="34" charset="-122"/>
              </a:rPr>
              <a:t>Dipole</a:t>
            </a: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mj-lt"/>
                <a:ea typeface="微软雅黑" panose="020B0503020204020204" pitchFamily="34" charset="-122"/>
              </a:rPr>
              <a:t>Quadrupole</a:t>
            </a:r>
          </a:p>
        </p:txBody>
      </p:sp>
      <p:sp>
        <p:nvSpPr>
          <p:cNvPr id="11" name="箭头: 右 10">
            <a:extLst>
              <a:ext uri="{FF2B5EF4-FFF2-40B4-BE49-F238E27FC236}">
                <a16:creationId xmlns:a16="http://schemas.microsoft.com/office/drawing/2014/main" id="{DA9B42A7-0A33-409F-9688-E9230C04C450}"/>
              </a:ext>
            </a:extLst>
          </p:cNvPr>
          <p:cNvSpPr/>
          <p:nvPr/>
        </p:nvSpPr>
        <p:spPr>
          <a:xfrm>
            <a:off x="6397606" y="2647700"/>
            <a:ext cx="706356"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526AF80A-D4BB-49FD-9B17-4EDDD79CA404}"/>
              </a:ext>
            </a:extLst>
          </p:cNvPr>
          <p:cNvSpPr/>
          <p:nvPr/>
        </p:nvSpPr>
        <p:spPr>
          <a:xfrm flipH="1">
            <a:off x="5173681" y="2638652"/>
            <a:ext cx="248205"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B93F4926-F066-4933-B422-47890B150C8A}"/>
              </a:ext>
            </a:extLst>
          </p:cNvPr>
          <p:cNvSpPr/>
          <p:nvPr/>
        </p:nvSpPr>
        <p:spPr>
          <a:xfrm>
            <a:off x="7055687" y="4772605"/>
            <a:ext cx="65050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FD06E509-535A-4FC2-ADC6-BD007935A224}"/>
              </a:ext>
            </a:extLst>
          </p:cNvPr>
          <p:cNvSpPr/>
          <p:nvPr/>
        </p:nvSpPr>
        <p:spPr>
          <a:xfrm flipH="1">
            <a:off x="4812587" y="4797571"/>
            <a:ext cx="626541"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5AF1D181-F204-49C9-844A-9A3A269FCC24}"/>
              </a:ext>
            </a:extLst>
          </p:cNvPr>
          <p:cNvSpPr txBox="1"/>
          <p:nvPr/>
        </p:nvSpPr>
        <p:spPr>
          <a:xfrm>
            <a:off x="5457982" y="2815218"/>
            <a:ext cx="1464456" cy="1015663"/>
          </a:xfrm>
          <a:prstGeom prst="rect">
            <a:avLst/>
          </a:prstGeom>
          <a:noFill/>
        </p:spPr>
        <p:txBody>
          <a:bodyPr wrap="square" rtlCol="0">
            <a:spAutoFit/>
          </a:bodyPr>
          <a:lstStyle/>
          <a:p>
            <a:r>
              <a:rPr lang="en-US" altLang="zh-CN" sz="2000" dirty="0"/>
              <a:t>with epoxy resin insulation</a:t>
            </a:r>
            <a:endParaRPr lang="zh-CN" altLang="en-US" sz="2000" dirty="0"/>
          </a:p>
        </p:txBody>
      </p:sp>
      <p:sp>
        <p:nvSpPr>
          <p:cNvPr id="19" name="文本框 18">
            <a:extLst>
              <a:ext uri="{FF2B5EF4-FFF2-40B4-BE49-F238E27FC236}">
                <a16:creationId xmlns:a16="http://schemas.microsoft.com/office/drawing/2014/main" id="{8DB69423-80C6-427D-9BC6-2C013F1C9115}"/>
              </a:ext>
            </a:extLst>
          </p:cNvPr>
          <p:cNvSpPr txBox="1"/>
          <p:nvPr/>
        </p:nvSpPr>
        <p:spPr>
          <a:xfrm>
            <a:off x="5468770" y="4947361"/>
            <a:ext cx="1369144" cy="1015663"/>
          </a:xfrm>
          <a:prstGeom prst="rect">
            <a:avLst/>
          </a:prstGeom>
          <a:noFill/>
        </p:spPr>
        <p:txBody>
          <a:bodyPr wrap="square" rtlCol="0">
            <a:spAutoFit/>
          </a:bodyPr>
          <a:lstStyle/>
          <a:p>
            <a:r>
              <a:rPr lang="en-US" altLang="zh-CN" sz="2000" dirty="0"/>
              <a:t>with epoxy resin insulation</a:t>
            </a:r>
            <a:endParaRPr lang="zh-CN" altLang="en-US" sz="2000" dirty="0"/>
          </a:p>
        </p:txBody>
      </p:sp>
      <p:sp>
        <p:nvSpPr>
          <p:cNvPr id="20" name="文本框 19">
            <a:extLst>
              <a:ext uri="{FF2B5EF4-FFF2-40B4-BE49-F238E27FC236}">
                <a16:creationId xmlns:a16="http://schemas.microsoft.com/office/drawing/2014/main" id="{3F375010-569C-4995-AA06-A21855410060}"/>
              </a:ext>
            </a:extLst>
          </p:cNvPr>
          <p:cNvSpPr txBox="1"/>
          <p:nvPr/>
        </p:nvSpPr>
        <p:spPr>
          <a:xfrm>
            <a:off x="9984432" y="566160"/>
            <a:ext cx="1597968" cy="369332"/>
          </a:xfrm>
          <a:prstGeom prst="rect">
            <a:avLst/>
          </a:prstGeom>
          <a:noFill/>
        </p:spPr>
        <p:txBody>
          <a:bodyPr wrap="square" rtlCol="0">
            <a:spAutoFit/>
          </a:bodyPr>
          <a:lstStyle/>
          <a:p>
            <a:r>
              <a:rPr lang="en-US" altLang="zh-CN" dirty="0">
                <a:solidFill>
                  <a:srgbClr val="00B0F0"/>
                </a:solidFill>
              </a:rPr>
              <a:t>From Mei</a:t>
            </a:r>
            <a:endParaRPr lang="zh-CN" altLang="en-US" dirty="0">
              <a:solidFill>
                <a:srgbClr val="00B0F0"/>
              </a:solidFill>
            </a:endParaRPr>
          </a:p>
        </p:txBody>
      </p:sp>
    </p:spTree>
    <p:extLst>
      <p:ext uri="{BB962C8B-B14F-4D97-AF65-F5344CB8AC3E}">
        <p14:creationId xmlns:p14="http://schemas.microsoft.com/office/powerpoint/2010/main" val="267328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B70BF23-809F-4863-A3D9-969A2748DC93}"/>
              </a:ext>
            </a:extLst>
          </p:cNvPr>
          <p:cNvSpPr>
            <a:spLocks noGrp="1"/>
          </p:cNvSpPr>
          <p:nvPr>
            <p:ph idx="1"/>
          </p:nvPr>
        </p:nvSpPr>
        <p:spPr>
          <a:xfrm>
            <a:off x="609600" y="1059883"/>
            <a:ext cx="5481072" cy="5655265"/>
          </a:xfrm>
        </p:spPr>
        <p:txBody>
          <a:bodyPr/>
          <a:lstStyle/>
          <a:p>
            <a:r>
              <a:rPr lang="en-US" altLang="zh-CN" dirty="0"/>
              <a:t>TDR</a:t>
            </a:r>
            <a:r>
              <a:rPr lang="zh-CN" altLang="en-US" dirty="0"/>
              <a:t> </a:t>
            </a:r>
            <a:r>
              <a:rPr lang="en-US" altLang="zh-CN" dirty="0"/>
              <a:t>scheme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   25mm thick lead </a:t>
            </a:r>
          </a:p>
        </p:txBody>
      </p:sp>
      <p:sp>
        <p:nvSpPr>
          <p:cNvPr id="3" name="标题 2">
            <a:extLst>
              <a:ext uri="{FF2B5EF4-FFF2-40B4-BE49-F238E27FC236}">
                <a16:creationId xmlns:a16="http://schemas.microsoft.com/office/drawing/2014/main" id="{916827E0-CCEC-42D4-B625-68B0BCF92688}"/>
              </a:ext>
            </a:extLst>
          </p:cNvPr>
          <p:cNvSpPr>
            <a:spLocks noGrp="1"/>
          </p:cNvSpPr>
          <p:nvPr>
            <p:ph type="title"/>
          </p:nvPr>
        </p:nvSpPr>
        <p:spPr/>
        <p:txBody>
          <a:bodyPr/>
          <a:lstStyle/>
          <a:p>
            <a:r>
              <a:rPr lang="en-US" altLang="zh-CN" dirty="0"/>
              <a:t>Beamline arrangement</a:t>
            </a:r>
            <a:endParaRPr lang="zh-CN" altLang="en-US" dirty="0"/>
          </a:p>
        </p:txBody>
      </p:sp>
      <p:sp>
        <p:nvSpPr>
          <p:cNvPr id="4" name="灯片编号占位符 3">
            <a:extLst>
              <a:ext uri="{FF2B5EF4-FFF2-40B4-BE49-F238E27FC236}">
                <a16:creationId xmlns:a16="http://schemas.microsoft.com/office/drawing/2014/main" id="{732DEF93-0BE6-4240-9109-84BF1BB38904}"/>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
        <p:nvSpPr>
          <p:cNvPr id="9" name="内容占位符 1">
            <a:extLst>
              <a:ext uri="{FF2B5EF4-FFF2-40B4-BE49-F238E27FC236}">
                <a16:creationId xmlns:a16="http://schemas.microsoft.com/office/drawing/2014/main" id="{44F77B51-517B-4DC2-AE71-9A1C229906C9}"/>
              </a:ext>
            </a:extLst>
          </p:cNvPr>
          <p:cNvSpPr txBox="1">
            <a:spLocks/>
          </p:cNvSpPr>
          <p:nvPr/>
        </p:nvSpPr>
        <p:spPr>
          <a:xfrm>
            <a:off x="6379086" y="1059883"/>
            <a:ext cx="5812914" cy="604152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Photon absorber scheme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Photon absorber located in dipole and quadrupole, with lead around</a:t>
            </a:r>
            <a:endParaRPr lang="zh-CN" altLang="en-US" dirty="0"/>
          </a:p>
        </p:txBody>
      </p:sp>
      <p:pic>
        <p:nvPicPr>
          <p:cNvPr id="17" name="图片 16">
            <a:extLst>
              <a:ext uri="{FF2B5EF4-FFF2-40B4-BE49-F238E27FC236}">
                <a16:creationId xmlns:a16="http://schemas.microsoft.com/office/drawing/2014/main" id="{B676CE11-DB09-4826-895A-9E9B1727E0FB}"/>
              </a:ext>
            </a:extLst>
          </p:cNvPr>
          <p:cNvPicPr>
            <a:picLocks noChangeAspect="1"/>
          </p:cNvPicPr>
          <p:nvPr/>
        </p:nvPicPr>
        <p:blipFill>
          <a:blip r:embed="rId2"/>
          <a:stretch>
            <a:fillRect/>
          </a:stretch>
        </p:blipFill>
        <p:spPr>
          <a:xfrm>
            <a:off x="0" y="1427396"/>
            <a:ext cx="5524500" cy="4105275"/>
          </a:xfrm>
          <a:prstGeom prst="rect">
            <a:avLst/>
          </a:prstGeom>
        </p:spPr>
      </p:pic>
      <p:pic>
        <p:nvPicPr>
          <p:cNvPr id="19" name="图片 18">
            <a:extLst>
              <a:ext uri="{FF2B5EF4-FFF2-40B4-BE49-F238E27FC236}">
                <a16:creationId xmlns:a16="http://schemas.microsoft.com/office/drawing/2014/main" id="{AB5BF494-DBE6-4C3A-A9EB-6F76B4D43CB8}"/>
              </a:ext>
            </a:extLst>
          </p:cNvPr>
          <p:cNvPicPr>
            <a:picLocks noChangeAspect="1"/>
          </p:cNvPicPr>
          <p:nvPr/>
        </p:nvPicPr>
        <p:blipFill>
          <a:blip r:embed="rId3"/>
          <a:stretch>
            <a:fillRect/>
          </a:stretch>
        </p:blipFill>
        <p:spPr>
          <a:xfrm>
            <a:off x="6652647" y="1446446"/>
            <a:ext cx="5495925" cy="4086225"/>
          </a:xfrm>
          <a:prstGeom prst="rect">
            <a:avLst/>
          </a:prstGeom>
        </p:spPr>
      </p:pic>
      <p:sp>
        <p:nvSpPr>
          <p:cNvPr id="20" name="文本框 19">
            <a:extLst>
              <a:ext uri="{FF2B5EF4-FFF2-40B4-BE49-F238E27FC236}">
                <a16:creationId xmlns:a16="http://schemas.microsoft.com/office/drawing/2014/main" id="{5570DCA5-D764-4197-9927-FEB33FFF050D}"/>
              </a:ext>
            </a:extLst>
          </p:cNvPr>
          <p:cNvSpPr txBox="1"/>
          <p:nvPr/>
        </p:nvSpPr>
        <p:spPr>
          <a:xfrm>
            <a:off x="5624081" y="2503506"/>
            <a:ext cx="1191999" cy="2246769"/>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Dipole</a:t>
            </a: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Sexto</a:t>
            </a:r>
          </a:p>
          <a:p>
            <a:r>
              <a:rPr lang="en-US" altLang="zh-CN" sz="2000" dirty="0" err="1">
                <a:latin typeface="微软雅黑" panose="020B0503020204020204" pitchFamily="34" charset="-122"/>
                <a:ea typeface="微软雅黑" panose="020B0503020204020204" pitchFamily="34" charset="-122"/>
              </a:rPr>
              <a:t>Quadru</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Dipole</a:t>
            </a:r>
            <a:endParaRPr lang="zh-CN" altLang="en-US" sz="2000" dirty="0">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id="{862D00B5-0369-4C2E-9268-DA4DF8A7C0C7}"/>
              </a:ext>
            </a:extLst>
          </p:cNvPr>
          <p:cNvSpPr/>
          <p:nvPr/>
        </p:nvSpPr>
        <p:spPr>
          <a:xfrm>
            <a:off x="7837500" y="3805156"/>
            <a:ext cx="1800200" cy="2376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3" name="椭圆 22">
            <a:extLst>
              <a:ext uri="{FF2B5EF4-FFF2-40B4-BE49-F238E27FC236}">
                <a16:creationId xmlns:a16="http://schemas.microsoft.com/office/drawing/2014/main" id="{C4FC8363-55F6-4FE8-95AD-0BAB6ACE6EFA}"/>
              </a:ext>
            </a:extLst>
          </p:cNvPr>
          <p:cNvSpPr/>
          <p:nvPr/>
        </p:nvSpPr>
        <p:spPr>
          <a:xfrm>
            <a:off x="7480015" y="2037531"/>
            <a:ext cx="1800200" cy="2376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7" name="椭圆 26">
            <a:extLst>
              <a:ext uri="{FF2B5EF4-FFF2-40B4-BE49-F238E27FC236}">
                <a16:creationId xmlns:a16="http://schemas.microsoft.com/office/drawing/2014/main" id="{0ADF0564-4CAB-436A-9BB7-7AC01FFB0635}"/>
              </a:ext>
            </a:extLst>
          </p:cNvPr>
          <p:cNvSpPr/>
          <p:nvPr/>
        </p:nvSpPr>
        <p:spPr>
          <a:xfrm>
            <a:off x="9912424" y="2777102"/>
            <a:ext cx="1872208" cy="8679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椭圆 27">
            <a:extLst>
              <a:ext uri="{FF2B5EF4-FFF2-40B4-BE49-F238E27FC236}">
                <a16:creationId xmlns:a16="http://schemas.microsoft.com/office/drawing/2014/main" id="{29B85AF0-CE1A-4FE8-9BA3-D3A779F900D0}"/>
              </a:ext>
            </a:extLst>
          </p:cNvPr>
          <p:cNvSpPr/>
          <p:nvPr/>
        </p:nvSpPr>
        <p:spPr>
          <a:xfrm rot="20813007">
            <a:off x="1124851" y="1340179"/>
            <a:ext cx="548906" cy="39841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0" name="椭圆 29">
            <a:extLst>
              <a:ext uri="{FF2B5EF4-FFF2-40B4-BE49-F238E27FC236}">
                <a16:creationId xmlns:a16="http://schemas.microsoft.com/office/drawing/2014/main" id="{3DEFEB34-38C3-4BC3-9040-5C675B5E3914}"/>
              </a:ext>
            </a:extLst>
          </p:cNvPr>
          <p:cNvSpPr/>
          <p:nvPr/>
        </p:nvSpPr>
        <p:spPr>
          <a:xfrm rot="20913356">
            <a:off x="2123158" y="1292248"/>
            <a:ext cx="479959" cy="40452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 name="箭头: 右 4">
            <a:extLst>
              <a:ext uri="{FF2B5EF4-FFF2-40B4-BE49-F238E27FC236}">
                <a16:creationId xmlns:a16="http://schemas.microsoft.com/office/drawing/2014/main" id="{37083C23-161E-47B4-877E-9198D98411FA}"/>
              </a:ext>
            </a:extLst>
          </p:cNvPr>
          <p:cNvSpPr/>
          <p:nvPr/>
        </p:nvSpPr>
        <p:spPr>
          <a:xfrm>
            <a:off x="6592894" y="2614989"/>
            <a:ext cx="883513"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76939EAD-3235-4550-9A76-3130FDF7D0C2}"/>
              </a:ext>
            </a:extLst>
          </p:cNvPr>
          <p:cNvSpPr/>
          <p:nvPr/>
        </p:nvSpPr>
        <p:spPr>
          <a:xfrm>
            <a:off x="6592894" y="3574764"/>
            <a:ext cx="883513"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953825C9-4051-4388-9C77-AF2E4E3A9B0B}"/>
              </a:ext>
            </a:extLst>
          </p:cNvPr>
          <p:cNvSpPr/>
          <p:nvPr/>
        </p:nvSpPr>
        <p:spPr>
          <a:xfrm>
            <a:off x="6652647" y="3887514"/>
            <a:ext cx="823760"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98448917-DDED-43AB-A021-50E3103D1B5A}"/>
              </a:ext>
            </a:extLst>
          </p:cNvPr>
          <p:cNvSpPr/>
          <p:nvPr/>
        </p:nvSpPr>
        <p:spPr>
          <a:xfrm>
            <a:off x="6581464" y="4474830"/>
            <a:ext cx="883513"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5D6FB441-9891-4F30-8CC3-807025FEF2B6}"/>
              </a:ext>
            </a:extLst>
          </p:cNvPr>
          <p:cNvSpPr/>
          <p:nvPr/>
        </p:nvSpPr>
        <p:spPr>
          <a:xfrm flipH="1">
            <a:off x="4915584" y="2655489"/>
            <a:ext cx="771785" cy="990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4F4116A6-9C3F-4A03-954F-FC0A0786C77B}"/>
              </a:ext>
            </a:extLst>
          </p:cNvPr>
          <p:cNvSpPr/>
          <p:nvPr/>
        </p:nvSpPr>
        <p:spPr>
          <a:xfrm flipH="1">
            <a:off x="5439165" y="3574764"/>
            <a:ext cx="248205"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a:extLst>
              <a:ext uri="{FF2B5EF4-FFF2-40B4-BE49-F238E27FC236}">
                <a16:creationId xmlns:a16="http://schemas.microsoft.com/office/drawing/2014/main" id="{D8CD7391-864C-42BD-8BF7-275CA54DA16F}"/>
              </a:ext>
            </a:extLst>
          </p:cNvPr>
          <p:cNvSpPr/>
          <p:nvPr/>
        </p:nvSpPr>
        <p:spPr>
          <a:xfrm flipH="1">
            <a:off x="5439165" y="3887515"/>
            <a:ext cx="248205"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右 25">
            <a:extLst>
              <a:ext uri="{FF2B5EF4-FFF2-40B4-BE49-F238E27FC236}">
                <a16:creationId xmlns:a16="http://schemas.microsoft.com/office/drawing/2014/main" id="{D3B247E3-22F1-4734-9F74-39FB73C27826}"/>
              </a:ext>
            </a:extLst>
          </p:cNvPr>
          <p:cNvSpPr/>
          <p:nvPr/>
        </p:nvSpPr>
        <p:spPr>
          <a:xfrm flipH="1">
            <a:off x="5416305" y="4459972"/>
            <a:ext cx="248205"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213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7780E21-4438-4369-978C-166614B7409B}"/>
              </a:ext>
            </a:extLst>
          </p:cNvPr>
          <p:cNvSpPr>
            <a:spLocks noGrp="1"/>
          </p:cNvSpPr>
          <p:nvPr>
            <p:ph idx="1"/>
          </p:nvPr>
        </p:nvSpPr>
        <p:spPr/>
        <p:txBody>
          <a:bodyPr/>
          <a:lstStyle/>
          <a:p>
            <a:r>
              <a:rPr lang="en-US" altLang="zh-CN" dirty="0"/>
              <a:t>The dose level in the tunnel is so high that would damage cables, fibers and electronics.</a:t>
            </a:r>
          </a:p>
          <a:p>
            <a:r>
              <a:rPr lang="en-US" altLang="zh-CN" dirty="0"/>
              <a:t>Add lead/concrete block to protect the cables on the cable trays. The cable trays are located in the inner wall. </a:t>
            </a:r>
          </a:p>
          <a:p>
            <a:r>
              <a:rPr lang="en-US" altLang="zh-CN" dirty="0"/>
              <a:t>Auxiliary tunnels with mazes are designed to contain all electronics.</a:t>
            </a:r>
          </a:p>
        </p:txBody>
      </p:sp>
      <p:sp>
        <p:nvSpPr>
          <p:cNvPr id="3" name="标题 2">
            <a:extLst>
              <a:ext uri="{FF2B5EF4-FFF2-40B4-BE49-F238E27FC236}">
                <a16:creationId xmlns:a16="http://schemas.microsoft.com/office/drawing/2014/main" id="{F5316A04-198A-4C41-85CB-418792324979}"/>
              </a:ext>
            </a:extLst>
          </p:cNvPr>
          <p:cNvSpPr>
            <a:spLocks noGrp="1"/>
          </p:cNvSpPr>
          <p:nvPr>
            <p:ph type="title"/>
          </p:nvPr>
        </p:nvSpPr>
        <p:spPr/>
        <p:txBody>
          <a:bodyPr/>
          <a:lstStyle/>
          <a:p>
            <a:r>
              <a:rPr lang="en-US" altLang="zh-CN" dirty="0"/>
              <a:t>TDR scheme: tunnel and auxiliary tunnel maze</a:t>
            </a:r>
            <a:endParaRPr lang="zh-CN" altLang="en-US" dirty="0"/>
          </a:p>
        </p:txBody>
      </p:sp>
      <p:sp>
        <p:nvSpPr>
          <p:cNvPr id="4" name="灯片编号占位符 3">
            <a:extLst>
              <a:ext uri="{FF2B5EF4-FFF2-40B4-BE49-F238E27FC236}">
                <a16:creationId xmlns:a16="http://schemas.microsoft.com/office/drawing/2014/main" id="{51CFCCEC-6410-4CC6-9601-25870410E03E}"/>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grpSp>
        <p:nvGrpSpPr>
          <p:cNvPr id="60" name="组合 59">
            <a:extLst>
              <a:ext uri="{FF2B5EF4-FFF2-40B4-BE49-F238E27FC236}">
                <a16:creationId xmlns:a16="http://schemas.microsoft.com/office/drawing/2014/main" id="{35245F24-AE0B-4B02-B3B9-C03AC114760D}"/>
              </a:ext>
            </a:extLst>
          </p:cNvPr>
          <p:cNvGrpSpPr/>
          <p:nvPr/>
        </p:nvGrpSpPr>
        <p:grpSpPr>
          <a:xfrm>
            <a:off x="6379356" y="2637251"/>
            <a:ext cx="5505450" cy="4104117"/>
            <a:chOff x="307194" y="2611031"/>
            <a:chExt cx="5505450" cy="4104117"/>
          </a:xfrm>
        </p:grpSpPr>
        <p:grpSp>
          <p:nvGrpSpPr>
            <p:cNvPr id="17" name="组合 16">
              <a:extLst>
                <a:ext uri="{FF2B5EF4-FFF2-40B4-BE49-F238E27FC236}">
                  <a16:creationId xmlns:a16="http://schemas.microsoft.com/office/drawing/2014/main" id="{7F89AEF3-663B-4597-BB09-57EE5C5FDB83}"/>
                </a:ext>
              </a:extLst>
            </p:cNvPr>
            <p:cNvGrpSpPr/>
            <p:nvPr/>
          </p:nvGrpSpPr>
          <p:grpSpPr>
            <a:xfrm>
              <a:off x="307194" y="2657498"/>
              <a:ext cx="5505450" cy="4057650"/>
              <a:chOff x="2738934" y="1740467"/>
              <a:chExt cx="5505450" cy="4057650"/>
            </a:xfrm>
          </p:grpSpPr>
          <p:grpSp>
            <p:nvGrpSpPr>
              <p:cNvPr id="18" name="组合 17">
                <a:extLst>
                  <a:ext uri="{FF2B5EF4-FFF2-40B4-BE49-F238E27FC236}">
                    <a16:creationId xmlns:a16="http://schemas.microsoft.com/office/drawing/2014/main" id="{BFE83DE3-2797-48EC-8D27-14F047D98229}"/>
                  </a:ext>
                </a:extLst>
              </p:cNvPr>
              <p:cNvGrpSpPr/>
              <p:nvPr/>
            </p:nvGrpSpPr>
            <p:grpSpPr>
              <a:xfrm>
                <a:off x="2738934" y="1740467"/>
                <a:ext cx="5505450" cy="4057650"/>
                <a:chOff x="2738934" y="1740467"/>
                <a:chExt cx="5505450" cy="4057650"/>
              </a:xfrm>
            </p:grpSpPr>
            <p:pic>
              <p:nvPicPr>
                <p:cNvPr id="23" name="图片 22">
                  <a:extLst>
                    <a:ext uri="{FF2B5EF4-FFF2-40B4-BE49-F238E27FC236}">
                      <a16:creationId xmlns:a16="http://schemas.microsoft.com/office/drawing/2014/main" id="{8C17296B-935E-4AF1-8557-1F43CAF23A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38934" y="1740467"/>
                  <a:ext cx="5505450" cy="4057650"/>
                </a:xfrm>
                <a:prstGeom prst="rect">
                  <a:avLst/>
                </a:prstGeom>
              </p:spPr>
            </p:pic>
            <p:grpSp>
              <p:nvGrpSpPr>
                <p:cNvPr id="25" name="组合 24">
                  <a:extLst>
                    <a:ext uri="{FF2B5EF4-FFF2-40B4-BE49-F238E27FC236}">
                      <a16:creationId xmlns:a16="http://schemas.microsoft.com/office/drawing/2014/main" id="{961EAB59-14A1-4CA1-A1D7-1327C46E70CE}"/>
                    </a:ext>
                  </a:extLst>
                </p:cNvPr>
                <p:cNvGrpSpPr/>
                <p:nvPr/>
              </p:nvGrpSpPr>
              <p:grpSpPr>
                <a:xfrm>
                  <a:off x="3477981" y="2276872"/>
                  <a:ext cx="3069445" cy="2569428"/>
                  <a:chOff x="5201055" y="2268926"/>
                  <a:chExt cx="3069445" cy="2569428"/>
                </a:xfrm>
              </p:grpSpPr>
              <p:grpSp>
                <p:nvGrpSpPr>
                  <p:cNvPr id="27" name="组合 26">
                    <a:extLst>
                      <a:ext uri="{FF2B5EF4-FFF2-40B4-BE49-F238E27FC236}">
                        <a16:creationId xmlns:a16="http://schemas.microsoft.com/office/drawing/2014/main" id="{B7938648-71F3-4067-94FF-B979ED6725C0}"/>
                      </a:ext>
                    </a:extLst>
                  </p:cNvPr>
                  <p:cNvGrpSpPr/>
                  <p:nvPr/>
                </p:nvGrpSpPr>
                <p:grpSpPr>
                  <a:xfrm>
                    <a:off x="5201055" y="2268926"/>
                    <a:ext cx="3069445" cy="2569428"/>
                    <a:chOff x="1374099" y="2106568"/>
                    <a:chExt cx="3069445" cy="2569428"/>
                  </a:xfrm>
                </p:grpSpPr>
                <p:cxnSp>
                  <p:nvCxnSpPr>
                    <p:cNvPr id="29" name="直接箭头连接符 28">
                      <a:extLst>
                        <a:ext uri="{FF2B5EF4-FFF2-40B4-BE49-F238E27FC236}">
                          <a16:creationId xmlns:a16="http://schemas.microsoft.com/office/drawing/2014/main" id="{21F68C9C-E276-4B54-BA26-8874C1659E35}"/>
                        </a:ext>
                      </a:extLst>
                    </p:cNvPr>
                    <p:cNvCxnSpPr/>
                    <p:nvPr/>
                  </p:nvCxnSpPr>
                  <p:spPr>
                    <a:xfrm>
                      <a:off x="2063552" y="2129428"/>
                      <a:ext cx="0" cy="2520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90BA2D2-694A-4972-92CD-488709882EC1}"/>
                        </a:ext>
                      </a:extLst>
                    </p:cNvPr>
                    <p:cNvSpPr txBox="1"/>
                    <p:nvPr/>
                  </p:nvSpPr>
                  <p:spPr>
                    <a:xfrm>
                      <a:off x="1374099" y="2505568"/>
                      <a:ext cx="805879" cy="430887"/>
                    </a:xfrm>
                    <a:prstGeom prst="rect">
                      <a:avLst/>
                    </a:prstGeom>
                    <a:noFill/>
                  </p:spPr>
                  <p:txBody>
                    <a:bodyPr wrap="square" rtlCol="0">
                      <a:spAutoFit/>
                    </a:bodyPr>
                    <a:lstStyle/>
                    <a:p>
                      <a:r>
                        <a:rPr lang="en-US" altLang="zh-CN" sz="2200" dirty="0">
                          <a:solidFill>
                            <a:srgbClr val="FF0000"/>
                          </a:solidFill>
                        </a:rPr>
                        <a:t>5.8m</a:t>
                      </a:r>
                      <a:endParaRPr lang="zh-CN" altLang="en-US" sz="2200" dirty="0">
                        <a:solidFill>
                          <a:srgbClr val="FF0000"/>
                        </a:solidFill>
                      </a:endParaRPr>
                    </a:p>
                  </p:txBody>
                </p:sp>
                <p:cxnSp>
                  <p:nvCxnSpPr>
                    <p:cNvPr id="31" name="直接箭头连接符 30">
                      <a:extLst>
                        <a:ext uri="{FF2B5EF4-FFF2-40B4-BE49-F238E27FC236}">
                          <a16:creationId xmlns:a16="http://schemas.microsoft.com/office/drawing/2014/main" id="{6D61421A-539E-413A-AF05-3ACA56B25ECB}"/>
                        </a:ext>
                      </a:extLst>
                    </p:cNvPr>
                    <p:cNvCxnSpPr>
                      <a:cxnSpLocks/>
                    </p:cNvCxnSpPr>
                    <p:nvPr/>
                  </p:nvCxnSpPr>
                  <p:spPr>
                    <a:xfrm>
                      <a:off x="3359696" y="2106568"/>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663B86F3-9DEA-46EA-B3F5-F1D7ACA4538F}"/>
                        </a:ext>
                      </a:extLst>
                    </p:cNvPr>
                    <p:cNvSpPr txBox="1"/>
                    <p:nvPr/>
                  </p:nvSpPr>
                  <p:spPr>
                    <a:xfrm>
                      <a:off x="3371886" y="2268971"/>
                      <a:ext cx="805879" cy="430887"/>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sp>
                  <p:nvSpPr>
                    <p:cNvPr id="33" name="文本框 32">
                      <a:extLst>
                        <a:ext uri="{FF2B5EF4-FFF2-40B4-BE49-F238E27FC236}">
                          <a16:creationId xmlns:a16="http://schemas.microsoft.com/office/drawing/2014/main" id="{3E18E709-E9E3-4D36-ACF0-D1867763E329}"/>
                        </a:ext>
                      </a:extLst>
                    </p:cNvPr>
                    <p:cNvSpPr txBox="1"/>
                    <p:nvPr/>
                  </p:nvSpPr>
                  <p:spPr>
                    <a:xfrm>
                      <a:off x="3523419" y="2951807"/>
                      <a:ext cx="805879" cy="430887"/>
                    </a:xfrm>
                    <a:prstGeom prst="rect">
                      <a:avLst/>
                    </a:prstGeom>
                    <a:noFill/>
                  </p:spPr>
                  <p:txBody>
                    <a:bodyPr wrap="square" rtlCol="0">
                      <a:spAutoFit/>
                    </a:bodyPr>
                    <a:lstStyle/>
                    <a:p>
                      <a:r>
                        <a:rPr lang="en-US" altLang="zh-CN" sz="2200" dirty="0">
                          <a:solidFill>
                            <a:srgbClr val="FF0000"/>
                          </a:solidFill>
                        </a:rPr>
                        <a:t>3.5m</a:t>
                      </a:r>
                      <a:endParaRPr lang="zh-CN" altLang="en-US" sz="2200" dirty="0">
                        <a:solidFill>
                          <a:srgbClr val="FF0000"/>
                        </a:solidFill>
                      </a:endParaRPr>
                    </a:p>
                  </p:txBody>
                </p:sp>
                <p:cxnSp>
                  <p:nvCxnSpPr>
                    <p:cNvPr id="34" name="直接箭头连接符 33">
                      <a:extLst>
                        <a:ext uri="{FF2B5EF4-FFF2-40B4-BE49-F238E27FC236}">
                          <a16:creationId xmlns:a16="http://schemas.microsoft.com/office/drawing/2014/main" id="{304CE6EA-5D6C-45E7-97E3-82EDCDA42A12}"/>
                        </a:ext>
                      </a:extLst>
                    </p:cNvPr>
                    <p:cNvCxnSpPr>
                      <a:cxnSpLocks/>
                    </p:cNvCxnSpPr>
                    <p:nvPr/>
                  </p:nvCxnSpPr>
                  <p:spPr>
                    <a:xfrm>
                      <a:off x="4326319" y="3569588"/>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ADDEA02E-41B7-4208-9D30-EC06918C9C86}"/>
                        </a:ext>
                      </a:extLst>
                    </p:cNvPr>
                    <p:cNvSpPr txBox="1"/>
                    <p:nvPr/>
                  </p:nvSpPr>
                  <p:spPr>
                    <a:xfrm>
                      <a:off x="3637665" y="3948374"/>
                      <a:ext cx="805879" cy="430887"/>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grpSp>
              <p:cxnSp>
                <p:nvCxnSpPr>
                  <p:cNvPr id="28" name="直接箭头连接符 27">
                    <a:extLst>
                      <a:ext uri="{FF2B5EF4-FFF2-40B4-BE49-F238E27FC236}">
                        <a16:creationId xmlns:a16="http://schemas.microsoft.com/office/drawing/2014/main" id="{81DBD698-0EDE-42DB-8386-2E3A8CAAA3DE}"/>
                      </a:ext>
                    </a:extLst>
                  </p:cNvPr>
                  <p:cNvCxnSpPr>
                    <a:cxnSpLocks/>
                  </p:cNvCxnSpPr>
                  <p:nvPr/>
                </p:nvCxnSpPr>
                <p:spPr>
                  <a:xfrm flipH="1">
                    <a:off x="7265737" y="3518092"/>
                    <a:ext cx="81258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9" name="文本框 18">
                <a:extLst>
                  <a:ext uri="{FF2B5EF4-FFF2-40B4-BE49-F238E27FC236}">
                    <a16:creationId xmlns:a16="http://schemas.microsoft.com/office/drawing/2014/main" id="{C3BA3ADB-92C0-4937-BA62-F434523F2512}"/>
                  </a:ext>
                </a:extLst>
              </p:cNvPr>
              <p:cNvSpPr txBox="1"/>
              <p:nvPr/>
            </p:nvSpPr>
            <p:spPr>
              <a:xfrm>
                <a:off x="4683035" y="3115494"/>
                <a:ext cx="805879" cy="430887"/>
              </a:xfrm>
              <a:prstGeom prst="rect">
                <a:avLst/>
              </a:prstGeom>
              <a:noFill/>
            </p:spPr>
            <p:txBody>
              <a:bodyPr wrap="square" rtlCol="0">
                <a:spAutoFit/>
              </a:bodyPr>
              <a:lstStyle/>
              <a:p>
                <a:r>
                  <a:rPr lang="en-US" altLang="zh-CN" sz="2200" dirty="0">
                    <a:solidFill>
                      <a:srgbClr val="FF0000"/>
                    </a:solidFill>
                  </a:rPr>
                  <a:t>3.5m</a:t>
                </a:r>
                <a:endParaRPr lang="zh-CN" altLang="en-US" sz="2200" dirty="0">
                  <a:solidFill>
                    <a:srgbClr val="FF0000"/>
                  </a:solidFill>
                </a:endParaRPr>
              </a:p>
            </p:txBody>
          </p:sp>
          <p:cxnSp>
            <p:nvCxnSpPr>
              <p:cNvPr id="20" name="直接箭头连接符 19">
                <a:extLst>
                  <a:ext uri="{FF2B5EF4-FFF2-40B4-BE49-F238E27FC236}">
                    <a16:creationId xmlns:a16="http://schemas.microsoft.com/office/drawing/2014/main" id="{4E681165-4487-4A14-973F-4BE55480ED40}"/>
                  </a:ext>
                </a:extLst>
              </p:cNvPr>
              <p:cNvCxnSpPr>
                <a:cxnSpLocks/>
              </p:cNvCxnSpPr>
              <p:nvPr/>
            </p:nvCxnSpPr>
            <p:spPr>
              <a:xfrm flipH="1">
                <a:off x="4598397" y="3519421"/>
                <a:ext cx="81258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4A974A71-ED9C-45F8-8723-8CA7A306BE1B}"/>
                  </a:ext>
                </a:extLst>
              </p:cNvPr>
              <p:cNvCxnSpPr>
                <a:cxnSpLocks/>
              </p:cNvCxnSpPr>
              <p:nvPr/>
            </p:nvCxnSpPr>
            <p:spPr>
              <a:xfrm>
                <a:off x="4531120" y="3729400"/>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770E01D3-2637-4053-8F69-55482D612872}"/>
                  </a:ext>
                </a:extLst>
              </p:cNvPr>
              <p:cNvSpPr txBox="1"/>
              <p:nvPr/>
            </p:nvSpPr>
            <p:spPr>
              <a:xfrm>
                <a:off x="4531068" y="4054706"/>
                <a:ext cx="805879" cy="430887"/>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grpSp>
        <p:grpSp>
          <p:nvGrpSpPr>
            <p:cNvPr id="36" name="组合 35">
              <a:extLst>
                <a:ext uri="{FF2B5EF4-FFF2-40B4-BE49-F238E27FC236}">
                  <a16:creationId xmlns:a16="http://schemas.microsoft.com/office/drawing/2014/main" id="{1221A03D-B486-4209-94C2-68E5C55F0ED9}"/>
                </a:ext>
              </a:extLst>
            </p:cNvPr>
            <p:cNvGrpSpPr/>
            <p:nvPr/>
          </p:nvGrpSpPr>
          <p:grpSpPr>
            <a:xfrm>
              <a:off x="1545120" y="2611031"/>
              <a:ext cx="1091489" cy="595607"/>
              <a:chOff x="2017089" y="4547071"/>
              <a:chExt cx="1091489" cy="595607"/>
            </a:xfrm>
          </p:grpSpPr>
          <p:grpSp>
            <p:nvGrpSpPr>
              <p:cNvPr id="37" name="组合 36">
                <a:extLst>
                  <a:ext uri="{FF2B5EF4-FFF2-40B4-BE49-F238E27FC236}">
                    <a16:creationId xmlns:a16="http://schemas.microsoft.com/office/drawing/2014/main" id="{9712A3DC-9850-47E9-A544-0F6E619DCD0B}"/>
                  </a:ext>
                </a:extLst>
              </p:cNvPr>
              <p:cNvGrpSpPr/>
              <p:nvPr/>
            </p:nvGrpSpPr>
            <p:grpSpPr>
              <a:xfrm>
                <a:off x="2017089" y="4956417"/>
                <a:ext cx="490266" cy="186261"/>
                <a:chOff x="1968956" y="4970931"/>
                <a:chExt cx="490266" cy="186261"/>
              </a:xfrm>
            </p:grpSpPr>
            <p:cxnSp>
              <p:nvCxnSpPr>
                <p:cNvPr id="42" name="直接箭头连接符 41">
                  <a:extLst>
                    <a:ext uri="{FF2B5EF4-FFF2-40B4-BE49-F238E27FC236}">
                      <a16:creationId xmlns:a16="http://schemas.microsoft.com/office/drawing/2014/main" id="{D3E1A1C1-7DA1-4967-8E31-ED73201EBB1E}"/>
                    </a:ext>
                  </a:extLst>
                </p:cNvPr>
                <p:cNvCxnSpPr/>
                <p:nvPr/>
              </p:nvCxnSpPr>
              <p:spPr>
                <a:xfrm>
                  <a:off x="1968956" y="5056718"/>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直接连接符 42">
                  <a:extLst>
                    <a:ext uri="{FF2B5EF4-FFF2-40B4-BE49-F238E27FC236}">
                      <a16:creationId xmlns:a16="http://schemas.microsoft.com/office/drawing/2014/main" id="{99C4B823-44E3-497B-8FF8-C4961A674D18}"/>
                    </a:ext>
                  </a:extLst>
                </p:cNvPr>
                <p:cNvCxnSpPr/>
                <p:nvPr/>
              </p:nvCxnSpPr>
              <p:spPr>
                <a:xfrm flipV="1">
                  <a:off x="2459222" y="497093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B7A9A2E7-093C-4D71-AF60-C25158BB8408}"/>
                  </a:ext>
                </a:extLst>
              </p:cNvPr>
              <p:cNvGrpSpPr/>
              <p:nvPr/>
            </p:nvGrpSpPr>
            <p:grpSpPr>
              <a:xfrm>
                <a:off x="2676530" y="4947649"/>
                <a:ext cx="432048" cy="186261"/>
                <a:chOff x="2639616" y="4978191"/>
                <a:chExt cx="432048" cy="186261"/>
              </a:xfrm>
            </p:grpSpPr>
            <p:cxnSp>
              <p:nvCxnSpPr>
                <p:cNvPr id="40" name="直接箭头连接符 39">
                  <a:extLst>
                    <a:ext uri="{FF2B5EF4-FFF2-40B4-BE49-F238E27FC236}">
                      <a16:creationId xmlns:a16="http://schemas.microsoft.com/office/drawing/2014/main" id="{AAAC6F3D-E8BB-47A5-87BF-BBA82FBCD478}"/>
                    </a:ext>
                  </a:extLst>
                </p:cNvPr>
                <p:cNvCxnSpPr>
                  <a:cxnSpLocks/>
                </p:cNvCxnSpPr>
                <p:nvPr/>
              </p:nvCxnSpPr>
              <p:spPr>
                <a:xfrm flipH="1">
                  <a:off x="2646607" y="5085184"/>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直接连接符 40">
                  <a:extLst>
                    <a:ext uri="{FF2B5EF4-FFF2-40B4-BE49-F238E27FC236}">
                      <a16:creationId xmlns:a16="http://schemas.microsoft.com/office/drawing/2014/main" id="{F6CA018C-7410-46AB-BF97-DE8A8DE9E0E2}"/>
                    </a:ext>
                  </a:extLst>
                </p:cNvPr>
                <p:cNvCxnSpPr/>
                <p:nvPr/>
              </p:nvCxnSpPr>
              <p:spPr>
                <a:xfrm flipV="1">
                  <a:off x="2639616" y="497819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E13DD742-A45D-4EA2-9829-77ED2ED6F551}"/>
                  </a:ext>
                </a:extLst>
              </p:cNvPr>
              <p:cNvSpPr txBox="1"/>
              <p:nvPr/>
            </p:nvSpPr>
            <p:spPr>
              <a:xfrm>
                <a:off x="2262222" y="4547071"/>
                <a:ext cx="828139" cy="430887"/>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nvGrpSpPr>
            <p:cNvPr id="44" name="组合 43">
              <a:extLst>
                <a:ext uri="{FF2B5EF4-FFF2-40B4-BE49-F238E27FC236}">
                  <a16:creationId xmlns:a16="http://schemas.microsoft.com/office/drawing/2014/main" id="{8556CDE3-53A7-4F66-B22A-240A42857D2A}"/>
                </a:ext>
              </a:extLst>
            </p:cNvPr>
            <p:cNvGrpSpPr/>
            <p:nvPr/>
          </p:nvGrpSpPr>
          <p:grpSpPr>
            <a:xfrm>
              <a:off x="3418052" y="2735165"/>
              <a:ext cx="1091489" cy="595607"/>
              <a:chOff x="2017089" y="4547071"/>
              <a:chExt cx="1091489" cy="595607"/>
            </a:xfrm>
          </p:grpSpPr>
          <p:grpSp>
            <p:nvGrpSpPr>
              <p:cNvPr id="45" name="组合 44">
                <a:extLst>
                  <a:ext uri="{FF2B5EF4-FFF2-40B4-BE49-F238E27FC236}">
                    <a16:creationId xmlns:a16="http://schemas.microsoft.com/office/drawing/2014/main" id="{6B0FD8C6-C91C-4F71-81F2-26012FC2090D}"/>
                  </a:ext>
                </a:extLst>
              </p:cNvPr>
              <p:cNvGrpSpPr/>
              <p:nvPr/>
            </p:nvGrpSpPr>
            <p:grpSpPr>
              <a:xfrm>
                <a:off x="2017089" y="4956417"/>
                <a:ext cx="490266" cy="186261"/>
                <a:chOff x="1968956" y="4970931"/>
                <a:chExt cx="490266" cy="186261"/>
              </a:xfrm>
            </p:grpSpPr>
            <p:cxnSp>
              <p:nvCxnSpPr>
                <p:cNvPr id="50" name="直接箭头连接符 49">
                  <a:extLst>
                    <a:ext uri="{FF2B5EF4-FFF2-40B4-BE49-F238E27FC236}">
                      <a16:creationId xmlns:a16="http://schemas.microsoft.com/office/drawing/2014/main" id="{3F758470-007C-4DDD-922A-5D718C2116D6}"/>
                    </a:ext>
                  </a:extLst>
                </p:cNvPr>
                <p:cNvCxnSpPr/>
                <p:nvPr/>
              </p:nvCxnSpPr>
              <p:spPr>
                <a:xfrm>
                  <a:off x="1968956" y="5056718"/>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直接连接符 50">
                  <a:extLst>
                    <a:ext uri="{FF2B5EF4-FFF2-40B4-BE49-F238E27FC236}">
                      <a16:creationId xmlns:a16="http://schemas.microsoft.com/office/drawing/2014/main" id="{234F8922-80C1-4445-B920-02D8435948BB}"/>
                    </a:ext>
                  </a:extLst>
                </p:cNvPr>
                <p:cNvCxnSpPr/>
                <p:nvPr/>
              </p:nvCxnSpPr>
              <p:spPr>
                <a:xfrm flipV="1">
                  <a:off x="2459222" y="497093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CC447796-8C25-4040-8016-55E262286EB4}"/>
                  </a:ext>
                </a:extLst>
              </p:cNvPr>
              <p:cNvGrpSpPr/>
              <p:nvPr/>
            </p:nvGrpSpPr>
            <p:grpSpPr>
              <a:xfrm>
                <a:off x="2676530" y="4947649"/>
                <a:ext cx="432048" cy="186261"/>
                <a:chOff x="2639616" y="4978191"/>
                <a:chExt cx="432048" cy="186261"/>
              </a:xfrm>
            </p:grpSpPr>
            <p:cxnSp>
              <p:nvCxnSpPr>
                <p:cNvPr id="48" name="直接箭头连接符 47">
                  <a:extLst>
                    <a:ext uri="{FF2B5EF4-FFF2-40B4-BE49-F238E27FC236}">
                      <a16:creationId xmlns:a16="http://schemas.microsoft.com/office/drawing/2014/main" id="{11621F1C-85C8-4B55-A6E1-1ACDDEA396BB}"/>
                    </a:ext>
                  </a:extLst>
                </p:cNvPr>
                <p:cNvCxnSpPr>
                  <a:cxnSpLocks/>
                </p:cNvCxnSpPr>
                <p:nvPr/>
              </p:nvCxnSpPr>
              <p:spPr>
                <a:xfrm flipH="1">
                  <a:off x="2646607" y="5085184"/>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直接连接符 48">
                  <a:extLst>
                    <a:ext uri="{FF2B5EF4-FFF2-40B4-BE49-F238E27FC236}">
                      <a16:creationId xmlns:a16="http://schemas.microsoft.com/office/drawing/2014/main" id="{563BE00A-A662-45D1-8C3B-86BFEF4B24F4}"/>
                    </a:ext>
                  </a:extLst>
                </p:cNvPr>
                <p:cNvCxnSpPr/>
                <p:nvPr/>
              </p:nvCxnSpPr>
              <p:spPr>
                <a:xfrm flipV="1">
                  <a:off x="2639616" y="497819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文本框 46">
                <a:extLst>
                  <a:ext uri="{FF2B5EF4-FFF2-40B4-BE49-F238E27FC236}">
                    <a16:creationId xmlns:a16="http://schemas.microsoft.com/office/drawing/2014/main" id="{FAA3B64D-BA86-4A55-A0EB-FD2BF28062C4}"/>
                  </a:ext>
                </a:extLst>
              </p:cNvPr>
              <p:cNvSpPr txBox="1"/>
              <p:nvPr/>
            </p:nvSpPr>
            <p:spPr>
              <a:xfrm>
                <a:off x="2262222" y="4547071"/>
                <a:ext cx="828139" cy="430887"/>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nvGrpSpPr>
            <p:cNvPr id="52" name="组合 51">
              <a:extLst>
                <a:ext uri="{FF2B5EF4-FFF2-40B4-BE49-F238E27FC236}">
                  <a16:creationId xmlns:a16="http://schemas.microsoft.com/office/drawing/2014/main" id="{C88DC25C-0D70-4FA7-8DB7-CA71ABE0F976}"/>
                </a:ext>
              </a:extLst>
            </p:cNvPr>
            <p:cNvGrpSpPr/>
            <p:nvPr/>
          </p:nvGrpSpPr>
          <p:grpSpPr>
            <a:xfrm>
              <a:off x="2481948" y="5702612"/>
              <a:ext cx="1091489" cy="566346"/>
              <a:chOff x="2017089" y="4947649"/>
              <a:chExt cx="1091489" cy="566346"/>
            </a:xfrm>
          </p:grpSpPr>
          <p:grpSp>
            <p:nvGrpSpPr>
              <p:cNvPr id="53" name="组合 52">
                <a:extLst>
                  <a:ext uri="{FF2B5EF4-FFF2-40B4-BE49-F238E27FC236}">
                    <a16:creationId xmlns:a16="http://schemas.microsoft.com/office/drawing/2014/main" id="{BB26C23D-D2B5-43C9-AA95-F1EA5D6E86D1}"/>
                  </a:ext>
                </a:extLst>
              </p:cNvPr>
              <p:cNvGrpSpPr/>
              <p:nvPr/>
            </p:nvGrpSpPr>
            <p:grpSpPr>
              <a:xfrm>
                <a:off x="2017089" y="4956417"/>
                <a:ext cx="490266" cy="186261"/>
                <a:chOff x="1968956" y="4970931"/>
                <a:chExt cx="490266" cy="186261"/>
              </a:xfrm>
            </p:grpSpPr>
            <p:cxnSp>
              <p:nvCxnSpPr>
                <p:cNvPr id="58" name="直接箭头连接符 57">
                  <a:extLst>
                    <a:ext uri="{FF2B5EF4-FFF2-40B4-BE49-F238E27FC236}">
                      <a16:creationId xmlns:a16="http://schemas.microsoft.com/office/drawing/2014/main" id="{70D1D938-CCC5-4C08-AB4E-1FB36344354B}"/>
                    </a:ext>
                  </a:extLst>
                </p:cNvPr>
                <p:cNvCxnSpPr/>
                <p:nvPr/>
              </p:nvCxnSpPr>
              <p:spPr>
                <a:xfrm>
                  <a:off x="1968956" y="5056718"/>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直接连接符 58">
                  <a:extLst>
                    <a:ext uri="{FF2B5EF4-FFF2-40B4-BE49-F238E27FC236}">
                      <a16:creationId xmlns:a16="http://schemas.microsoft.com/office/drawing/2014/main" id="{F2FEB348-58F9-421C-98D8-89A6F1523C1C}"/>
                    </a:ext>
                  </a:extLst>
                </p:cNvPr>
                <p:cNvCxnSpPr/>
                <p:nvPr/>
              </p:nvCxnSpPr>
              <p:spPr>
                <a:xfrm flipV="1">
                  <a:off x="2459222" y="497093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id="{6A445C65-0441-45DC-A28F-0E09258A14DF}"/>
                  </a:ext>
                </a:extLst>
              </p:cNvPr>
              <p:cNvGrpSpPr/>
              <p:nvPr/>
            </p:nvGrpSpPr>
            <p:grpSpPr>
              <a:xfrm>
                <a:off x="2676530" y="4947649"/>
                <a:ext cx="432048" cy="186261"/>
                <a:chOff x="2639616" y="4978191"/>
                <a:chExt cx="432048" cy="186261"/>
              </a:xfrm>
            </p:grpSpPr>
            <p:cxnSp>
              <p:nvCxnSpPr>
                <p:cNvPr id="56" name="直接箭头连接符 55">
                  <a:extLst>
                    <a:ext uri="{FF2B5EF4-FFF2-40B4-BE49-F238E27FC236}">
                      <a16:creationId xmlns:a16="http://schemas.microsoft.com/office/drawing/2014/main" id="{793812F5-A3F6-47CB-A9A5-91A1237612DC}"/>
                    </a:ext>
                  </a:extLst>
                </p:cNvPr>
                <p:cNvCxnSpPr>
                  <a:cxnSpLocks/>
                </p:cNvCxnSpPr>
                <p:nvPr/>
              </p:nvCxnSpPr>
              <p:spPr>
                <a:xfrm flipH="1">
                  <a:off x="2646607" y="5085184"/>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直接连接符 56">
                  <a:extLst>
                    <a:ext uri="{FF2B5EF4-FFF2-40B4-BE49-F238E27FC236}">
                      <a16:creationId xmlns:a16="http://schemas.microsoft.com/office/drawing/2014/main" id="{BE97AA49-AB1B-4753-B0D9-6DF9224C04E0}"/>
                    </a:ext>
                  </a:extLst>
                </p:cNvPr>
                <p:cNvCxnSpPr/>
                <p:nvPr/>
              </p:nvCxnSpPr>
              <p:spPr>
                <a:xfrm flipV="1">
                  <a:off x="2639616" y="497819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AA8EC440-E547-4946-91FA-6E0A020F42C9}"/>
                  </a:ext>
                </a:extLst>
              </p:cNvPr>
              <p:cNvSpPr txBox="1"/>
              <p:nvPr/>
            </p:nvSpPr>
            <p:spPr>
              <a:xfrm>
                <a:off x="2262222" y="5083108"/>
                <a:ext cx="828139" cy="430887"/>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grpSp>
        <p:nvGrpSpPr>
          <p:cNvPr id="6" name="组合 5">
            <a:extLst>
              <a:ext uri="{FF2B5EF4-FFF2-40B4-BE49-F238E27FC236}">
                <a16:creationId xmlns:a16="http://schemas.microsoft.com/office/drawing/2014/main" id="{3DE4D080-33DE-47FA-8D83-9690008A2856}"/>
              </a:ext>
            </a:extLst>
          </p:cNvPr>
          <p:cNvGrpSpPr/>
          <p:nvPr/>
        </p:nvGrpSpPr>
        <p:grpSpPr>
          <a:xfrm>
            <a:off x="86889" y="2819340"/>
            <a:ext cx="5915025" cy="3894139"/>
            <a:chOff x="86889" y="2819340"/>
            <a:chExt cx="5915025" cy="3894139"/>
          </a:xfrm>
        </p:grpSpPr>
        <p:grpSp>
          <p:nvGrpSpPr>
            <p:cNvPr id="16" name="组合 15">
              <a:extLst>
                <a:ext uri="{FF2B5EF4-FFF2-40B4-BE49-F238E27FC236}">
                  <a16:creationId xmlns:a16="http://schemas.microsoft.com/office/drawing/2014/main" id="{8BC42D4A-CC87-4E68-BB34-9DB304FE1808}"/>
                </a:ext>
              </a:extLst>
            </p:cNvPr>
            <p:cNvGrpSpPr/>
            <p:nvPr/>
          </p:nvGrpSpPr>
          <p:grpSpPr>
            <a:xfrm>
              <a:off x="86889" y="2819340"/>
              <a:ext cx="5915025" cy="3894139"/>
              <a:chOff x="6168008" y="2343173"/>
              <a:chExt cx="5915025" cy="3894139"/>
            </a:xfrm>
          </p:grpSpPr>
          <p:pic>
            <p:nvPicPr>
              <p:cNvPr id="15" name="图片 14">
                <a:extLst>
                  <a:ext uri="{FF2B5EF4-FFF2-40B4-BE49-F238E27FC236}">
                    <a16:creationId xmlns:a16="http://schemas.microsoft.com/office/drawing/2014/main" id="{B3DDFC60-96FC-41FA-B062-F27851238EA5}"/>
                  </a:ext>
                </a:extLst>
              </p:cNvPr>
              <p:cNvPicPr>
                <a:picLocks noChangeAspect="1"/>
              </p:cNvPicPr>
              <p:nvPr/>
            </p:nvPicPr>
            <p:blipFill>
              <a:blip r:embed="rId3"/>
              <a:stretch>
                <a:fillRect/>
              </a:stretch>
            </p:blipFill>
            <p:spPr>
              <a:xfrm>
                <a:off x="6168008" y="2343173"/>
                <a:ext cx="5915025" cy="3894139"/>
              </a:xfrm>
              <a:prstGeom prst="rect">
                <a:avLst/>
              </a:prstGeom>
            </p:spPr>
          </p:pic>
          <p:grpSp>
            <p:nvGrpSpPr>
              <p:cNvPr id="13" name="组合 12">
                <a:extLst>
                  <a:ext uri="{FF2B5EF4-FFF2-40B4-BE49-F238E27FC236}">
                    <a16:creationId xmlns:a16="http://schemas.microsoft.com/office/drawing/2014/main" id="{0F3A0B99-09EA-47BB-8580-99CF0B659C70}"/>
                  </a:ext>
                </a:extLst>
              </p:cNvPr>
              <p:cNvGrpSpPr/>
              <p:nvPr/>
            </p:nvGrpSpPr>
            <p:grpSpPr>
              <a:xfrm>
                <a:off x="7886302" y="3429000"/>
                <a:ext cx="1945891" cy="2235792"/>
                <a:chOff x="1790302" y="2614038"/>
                <a:chExt cx="1945891" cy="2235792"/>
              </a:xfrm>
            </p:grpSpPr>
            <p:sp>
              <p:nvSpPr>
                <p:cNvPr id="7" name="文本框 6">
                  <a:extLst>
                    <a:ext uri="{FF2B5EF4-FFF2-40B4-BE49-F238E27FC236}">
                      <a16:creationId xmlns:a16="http://schemas.microsoft.com/office/drawing/2014/main" id="{FD679570-A972-4A9B-B598-C85D17AB83D5}"/>
                    </a:ext>
                  </a:extLst>
                </p:cNvPr>
                <p:cNvSpPr txBox="1"/>
                <p:nvPr/>
              </p:nvSpPr>
              <p:spPr>
                <a:xfrm>
                  <a:off x="2368041" y="4111166"/>
                  <a:ext cx="1047205" cy="369332"/>
                </a:xfrm>
                <a:prstGeom prst="rect">
                  <a:avLst/>
                </a:prstGeom>
                <a:noFill/>
              </p:spPr>
              <p:txBody>
                <a:bodyPr wrap="square" rtlCol="0">
                  <a:spAutoFit/>
                </a:bodyPr>
                <a:lstStyle/>
                <a:p>
                  <a:r>
                    <a:rPr lang="en-US" altLang="zh-CN" dirty="0"/>
                    <a:t>collider</a:t>
                  </a:r>
                  <a:endParaRPr lang="zh-CN" altLang="en-US" dirty="0"/>
                </a:p>
              </p:txBody>
            </p:sp>
            <p:sp>
              <p:nvSpPr>
                <p:cNvPr id="8" name="文本框 7">
                  <a:extLst>
                    <a:ext uri="{FF2B5EF4-FFF2-40B4-BE49-F238E27FC236}">
                      <a16:creationId xmlns:a16="http://schemas.microsoft.com/office/drawing/2014/main" id="{9B23B868-3306-4FA2-83E5-169001CB179D}"/>
                    </a:ext>
                  </a:extLst>
                </p:cNvPr>
                <p:cNvSpPr txBox="1"/>
                <p:nvPr/>
              </p:nvSpPr>
              <p:spPr>
                <a:xfrm>
                  <a:off x="2207567" y="2614038"/>
                  <a:ext cx="1368152" cy="369332"/>
                </a:xfrm>
                <a:prstGeom prst="rect">
                  <a:avLst/>
                </a:prstGeom>
                <a:noFill/>
              </p:spPr>
              <p:txBody>
                <a:bodyPr wrap="square" rtlCol="0">
                  <a:spAutoFit/>
                </a:bodyPr>
                <a:lstStyle/>
                <a:p>
                  <a:r>
                    <a:rPr lang="en-US" altLang="zh-CN" dirty="0"/>
                    <a:t>booster</a:t>
                  </a:r>
                  <a:endParaRPr lang="zh-CN" altLang="en-US" dirty="0"/>
                </a:p>
              </p:txBody>
            </p:sp>
            <p:sp>
              <p:nvSpPr>
                <p:cNvPr id="9" name="文本框 8">
                  <a:extLst>
                    <a:ext uri="{FF2B5EF4-FFF2-40B4-BE49-F238E27FC236}">
                      <a16:creationId xmlns:a16="http://schemas.microsoft.com/office/drawing/2014/main" id="{816A44A7-8E4F-4B83-A49B-058CB18B0586}"/>
                    </a:ext>
                  </a:extLst>
                </p:cNvPr>
                <p:cNvSpPr txBox="1"/>
                <p:nvPr/>
              </p:nvSpPr>
              <p:spPr>
                <a:xfrm>
                  <a:off x="1790302" y="3237165"/>
                  <a:ext cx="1599260" cy="646331"/>
                </a:xfrm>
                <a:prstGeom prst="rect">
                  <a:avLst/>
                </a:prstGeom>
                <a:noFill/>
              </p:spPr>
              <p:txBody>
                <a:bodyPr wrap="square" rtlCol="0">
                  <a:spAutoFit/>
                </a:bodyPr>
                <a:lstStyle/>
                <a:p>
                  <a:r>
                    <a:rPr lang="en-US" altLang="zh-CN" dirty="0"/>
                    <a:t>Lead/concrete block</a:t>
                  </a:r>
                  <a:endParaRPr lang="zh-CN" altLang="en-US" dirty="0"/>
                </a:p>
              </p:txBody>
            </p:sp>
            <p:sp>
              <p:nvSpPr>
                <p:cNvPr id="10" name="文本框 9">
                  <a:extLst>
                    <a:ext uri="{FF2B5EF4-FFF2-40B4-BE49-F238E27FC236}">
                      <a16:creationId xmlns:a16="http://schemas.microsoft.com/office/drawing/2014/main" id="{2AFF9729-D3A5-4175-B2D7-74DB2C8A0856}"/>
                    </a:ext>
                  </a:extLst>
                </p:cNvPr>
                <p:cNvSpPr txBox="1"/>
                <p:nvPr/>
              </p:nvSpPr>
              <p:spPr>
                <a:xfrm>
                  <a:off x="2368041" y="4480498"/>
                  <a:ext cx="1368152" cy="369332"/>
                </a:xfrm>
                <a:prstGeom prst="rect">
                  <a:avLst/>
                </a:prstGeom>
                <a:noFill/>
              </p:spPr>
              <p:txBody>
                <a:bodyPr wrap="square" rtlCol="0">
                  <a:spAutoFit/>
                </a:bodyPr>
                <a:lstStyle/>
                <a:p>
                  <a:r>
                    <a:rPr lang="en-US" altLang="zh-CN" dirty="0"/>
                    <a:t>support</a:t>
                  </a:r>
                  <a:endParaRPr lang="zh-CN" altLang="en-US" dirty="0"/>
                </a:p>
              </p:txBody>
            </p:sp>
          </p:grpSp>
        </p:grpSp>
        <p:sp>
          <p:nvSpPr>
            <p:cNvPr id="5" name="文本框 4">
              <a:extLst>
                <a:ext uri="{FF2B5EF4-FFF2-40B4-BE49-F238E27FC236}">
                  <a16:creationId xmlns:a16="http://schemas.microsoft.com/office/drawing/2014/main" id="{F84A46CF-A324-4FE5-8D59-1A135288AFC0}"/>
                </a:ext>
              </a:extLst>
            </p:cNvPr>
            <p:cNvSpPr txBox="1"/>
            <p:nvPr/>
          </p:nvSpPr>
          <p:spPr>
            <a:xfrm>
              <a:off x="779671" y="3139727"/>
              <a:ext cx="1070475" cy="369332"/>
            </a:xfrm>
            <a:prstGeom prst="rect">
              <a:avLst/>
            </a:prstGeom>
            <a:noFill/>
          </p:spPr>
          <p:txBody>
            <a:bodyPr wrap="square" rtlCol="0">
              <a:spAutoFit/>
            </a:bodyPr>
            <a:lstStyle/>
            <a:p>
              <a:r>
                <a:rPr lang="en-US" altLang="zh-CN" dirty="0">
                  <a:solidFill>
                    <a:srgbClr val="FFFF00"/>
                  </a:solidFill>
                </a:rPr>
                <a:t>internal</a:t>
              </a:r>
              <a:endParaRPr lang="zh-CN" altLang="en-US" dirty="0">
                <a:solidFill>
                  <a:srgbClr val="FFFF00"/>
                </a:solidFill>
              </a:endParaRPr>
            </a:p>
          </p:txBody>
        </p:sp>
        <p:sp>
          <p:nvSpPr>
            <p:cNvPr id="61" name="文本框 60">
              <a:extLst>
                <a:ext uri="{FF2B5EF4-FFF2-40B4-BE49-F238E27FC236}">
                  <a16:creationId xmlns:a16="http://schemas.microsoft.com/office/drawing/2014/main" id="{12A5E3F0-9149-45E4-A04B-DE74F3E57E94}"/>
                </a:ext>
              </a:extLst>
            </p:cNvPr>
            <p:cNvSpPr txBox="1"/>
            <p:nvPr/>
          </p:nvSpPr>
          <p:spPr>
            <a:xfrm>
              <a:off x="4794219" y="3270914"/>
              <a:ext cx="1070475" cy="369332"/>
            </a:xfrm>
            <a:prstGeom prst="rect">
              <a:avLst/>
            </a:prstGeom>
            <a:noFill/>
          </p:spPr>
          <p:txBody>
            <a:bodyPr wrap="square" rtlCol="0">
              <a:spAutoFit/>
            </a:bodyPr>
            <a:lstStyle/>
            <a:p>
              <a:r>
                <a:rPr lang="en-US" altLang="zh-CN" dirty="0">
                  <a:solidFill>
                    <a:srgbClr val="FFFF00"/>
                  </a:solidFill>
                </a:rPr>
                <a:t>external</a:t>
              </a:r>
              <a:endParaRPr lang="zh-CN" altLang="en-US" dirty="0">
                <a:solidFill>
                  <a:srgbClr val="FFFF00"/>
                </a:solidFill>
              </a:endParaRPr>
            </a:p>
          </p:txBody>
        </p:sp>
      </p:grpSp>
      <p:sp>
        <p:nvSpPr>
          <p:cNvPr id="11" name="左中括号 10">
            <a:extLst>
              <a:ext uri="{FF2B5EF4-FFF2-40B4-BE49-F238E27FC236}">
                <a16:creationId xmlns:a16="http://schemas.microsoft.com/office/drawing/2014/main" id="{18E62103-AEE1-49C0-A5C3-8FF24964F31B}"/>
              </a:ext>
            </a:extLst>
          </p:cNvPr>
          <p:cNvSpPr/>
          <p:nvPr/>
        </p:nvSpPr>
        <p:spPr>
          <a:xfrm rot="16200000">
            <a:off x="1437598" y="5907541"/>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左中括号 61">
            <a:extLst>
              <a:ext uri="{FF2B5EF4-FFF2-40B4-BE49-F238E27FC236}">
                <a16:creationId xmlns:a16="http://schemas.microsoft.com/office/drawing/2014/main" id="{501C1FD9-681A-4F4A-BA78-221E125D5D87}"/>
              </a:ext>
            </a:extLst>
          </p:cNvPr>
          <p:cNvSpPr/>
          <p:nvPr/>
        </p:nvSpPr>
        <p:spPr>
          <a:xfrm rot="16200000">
            <a:off x="1437598" y="5725807"/>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左中括号 62">
            <a:extLst>
              <a:ext uri="{FF2B5EF4-FFF2-40B4-BE49-F238E27FC236}">
                <a16:creationId xmlns:a16="http://schemas.microsoft.com/office/drawing/2014/main" id="{33D88444-A70C-491D-9377-DED3C6F95AB0}"/>
              </a:ext>
            </a:extLst>
          </p:cNvPr>
          <p:cNvSpPr/>
          <p:nvPr/>
        </p:nvSpPr>
        <p:spPr>
          <a:xfrm rot="16200000">
            <a:off x="1437598" y="5532643"/>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左中括号 63">
            <a:extLst>
              <a:ext uri="{FF2B5EF4-FFF2-40B4-BE49-F238E27FC236}">
                <a16:creationId xmlns:a16="http://schemas.microsoft.com/office/drawing/2014/main" id="{DD6BC9ED-A800-4229-9654-2A94856607B5}"/>
              </a:ext>
            </a:extLst>
          </p:cNvPr>
          <p:cNvSpPr/>
          <p:nvPr/>
        </p:nvSpPr>
        <p:spPr>
          <a:xfrm rot="16200000">
            <a:off x="1437598" y="5320454"/>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左中括号 64">
            <a:extLst>
              <a:ext uri="{FF2B5EF4-FFF2-40B4-BE49-F238E27FC236}">
                <a16:creationId xmlns:a16="http://schemas.microsoft.com/office/drawing/2014/main" id="{021AC945-F540-41B2-BF21-6FC19B59B5BC}"/>
              </a:ext>
            </a:extLst>
          </p:cNvPr>
          <p:cNvSpPr/>
          <p:nvPr/>
        </p:nvSpPr>
        <p:spPr>
          <a:xfrm rot="16200000">
            <a:off x="1437598" y="5123455"/>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左中括号 65">
            <a:extLst>
              <a:ext uri="{FF2B5EF4-FFF2-40B4-BE49-F238E27FC236}">
                <a16:creationId xmlns:a16="http://schemas.microsoft.com/office/drawing/2014/main" id="{827042FB-99D8-4212-B510-5ED6E66695F6}"/>
              </a:ext>
            </a:extLst>
          </p:cNvPr>
          <p:cNvSpPr/>
          <p:nvPr/>
        </p:nvSpPr>
        <p:spPr>
          <a:xfrm rot="16200000">
            <a:off x="1437598" y="4907431"/>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2E2F6D10-DF44-4D10-A15D-FAA19DF68F17}"/>
              </a:ext>
            </a:extLst>
          </p:cNvPr>
          <p:cNvSpPr txBox="1"/>
          <p:nvPr/>
        </p:nvSpPr>
        <p:spPr>
          <a:xfrm>
            <a:off x="674756" y="5120691"/>
            <a:ext cx="809480" cy="646331"/>
          </a:xfrm>
          <a:prstGeom prst="rect">
            <a:avLst/>
          </a:prstGeom>
          <a:noFill/>
        </p:spPr>
        <p:txBody>
          <a:bodyPr wrap="square">
            <a:spAutoFit/>
          </a:bodyPr>
          <a:lstStyle/>
          <a:p>
            <a:r>
              <a:rPr lang="en-US" altLang="zh-CN" dirty="0">
                <a:solidFill>
                  <a:srgbClr val="FFFF00"/>
                </a:solidFill>
              </a:rPr>
              <a:t>cable trays</a:t>
            </a:r>
            <a:endParaRPr lang="zh-CN" altLang="en-US" dirty="0">
              <a:solidFill>
                <a:srgbClr val="FFFF00"/>
              </a:solidFill>
            </a:endParaRPr>
          </a:p>
        </p:txBody>
      </p:sp>
      <p:sp>
        <p:nvSpPr>
          <p:cNvPr id="68" name="左中括号 67">
            <a:extLst>
              <a:ext uri="{FF2B5EF4-FFF2-40B4-BE49-F238E27FC236}">
                <a16:creationId xmlns:a16="http://schemas.microsoft.com/office/drawing/2014/main" id="{9066CD50-59FA-4705-A97C-6BBED870F98A}"/>
              </a:ext>
            </a:extLst>
          </p:cNvPr>
          <p:cNvSpPr/>
          <p:nvPr/>
        </p:nvSpPr>
        <p:spPr>
          <a:xfrm rot="16200000">
            <a:off x="1437598" y="4691407"/>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左中括号 68">
            <a:extLst>
              <a:ext uri="{FF2B5EF4-FFF2-40B4-BE49-F238E27FC236}">
                <a16:creationId xmlns:a16="http://schemas.microsoft.com/office/drawing/2014/main" id="{E6DB6BEE-0B7B-4B60-AF76-B38B897CBCC9}"/>
              </a:ext>
            </a:extLst>
          </p:cNvPr>
          <p:cNvSpPr/>
          <p:nvPr/>
        </p:nvSpPr>
        <p:spPr>
          <a:xfrm rot="16200000">
            <a:off x="1437598" y="4475383"/>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0" name="直接箭头连接符 69">
            <a:extLst>
              <a:ext uri="{FF2B5EF4-FFF2-40B4-BE49-F238E27FC236}">
                <a16:creationId xmlns:a16="http://schemas.microsoft.com/office/drawing/2014/main" id="{95C08F3A-4F51-4B64-958C-3EA27ECE88AF}"/>
              </a:ext>
            </a:extLst>
          </p:cNvPr>
          <p:cNvCxnSpPr>
            <a:cxnSpLocks/>
          </p:cNvCxnSpPr>
          <p:nvPr/>
        </p:nvCxnSpPr>
        <p:spPr>
          <a:xfrm flipH="1" flipV="1">
            <a:off x="1331854" y="4326531"/>
            <a:ext cx="3708776" cy="54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6D96FCD4-94ED-41A6-A27B-0DA6DFE479F8}"/>
              </a:ext>
            </a:extLst>
          </p:cNvPr>
          <p:cNvSpPr txBox="1"/>
          <p:nvPr/>
        </p:nvSpPr>
        <p:spPr>
          <a:xfrm>
            <a:off x="4184111" y="3905167"/>
            <a:ext cx="805879" cy="430887"/>
          </a:xfrm>
          <a:prstGeom prst="rect">
            <a:avLst/>
          </a:prstGeom>
          <a:noFill/>
        </p:spPr>
        <p:txBody>
          <a:bodyPr wrap="square" rtlCol="0">
            <a:spAutoFit/>
          </a:bodyPr>
          <a:lstStyle/>
          <a:p>
            <a:r>
              <a:rPr lang="en-US" altLang="zh-CN" sz="2200" dirty="0">
                <a:solidFill>
                  <a:srgbClr val="FF0000"/>
                </a:solidFill>
              </a:rPr>
              <a:t>6m</a:t>
            </a:r>
            <a:endParaRPr lang="zh-CN" altLang="en-US" sz="2200" dirty="0">
              <a:solidFill>
                <a:srgbClr val="FF0000"/>
              </a:solidFill>
            </a:endParaRPr>
          </a:p>
        </p:txBody>
      </p:sp>
      <p:cxnSp>
        <p:nvCxnSpPr>
          <p:cNvPr id="72" name="直接箭头连接符 71">
            <a:extLst>
              <a:ext uri="{FF2B5EF4-FFF2-40B4-BE49-F238E27FC236}">
                <a16:creationId xmlns:a16="http://schemas.microsoft.com/office/drawing/2014/main" id="{F1B517B6-CC2A-41B7-9D33-9612AEA8A339}"/>
              </a:ext>
            </a:extLst>
          </p:cNvPr>
          <p:cNvCxnSpPr>
            <a:cxnSpLocks/>
          </p:cNvCxnSpPr>
          <p:nvPr/>
        </p:nvCxnSpPr>
        <p:spPr>
          <a:xfrm>
            <a:off x="3287688" y="2882295"/>
            <a:ext cx="0" cy="31974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AF5A5B3C-DD81-49D1-BB06-CEE9DF70D18A}"/>
              </a:ext>
            </a:extLst>
          </p:cNvPr>
          <p:cNvSpPr txBox="1"/>
          <p:nvPr/>
        </p:nvSpPr>
        <p:spPr>
          <a:xfrm>
            <a:off x="3287688" y="3117203"/>
            <a:ext cx="805879" cy="430887"/>
          </a:xfrm>
          <a:prstGeom prst="rect">
            <a:avLst/>
          </a:prstGeom>
          <a:noFill/>
        </p:spPr>
        <p:txBody>
          <a:bodyPr wrap="square" rtlCol="0">
            <a:spAutoFit/>
          </a:bodyPr>
          <a:lstStyle/>
          <a:p>
            <a:r>
              <a:rPr lang="en-US" altLang="zh-CN" sz="2200" dirty="0">
                <a:solidFill>
                  <a:srgbClr val="FF0000"/>
                </a:solidFill>
              </a:rPr>
              <a:t>5m</a:t>
            </a:r>
            <a:endParaRPr lang="zh-CN" altLang="en-US" sz="2200" dirty="0">
              <a:solidFill>
                <a:srgbClr val="FF0000"/>
              </a:solidFill>
            </a:endParaRPr>
          </a:p>
        </p:txBody>
      </p:sp>
    </p:spTree>
    <p:extLst>
      <p:ext uri="{BB962C8B-B14F-4D97-AF65-F5344CB8AC3E}">
        <p14:creationId xmlns:p14="http://schemas.microsoft.com/office/powerpoint/2010/main" val="76858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1233248" cy="51845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a:solidFill>
                  <a:srgbClr val="C00000"/>
                </a:solidFill>
                <a:latin typeface="Arial" panose="020B0604020202020204" pitchFamily="34" charset="0"/>
                <a:ea typeface="微软雅黑" panose="020B0503020204020204" pitchFamily="34" charset="-122"/>
                <a:cs typeface="Arial" panose="020B0604020202020204" pitchFamily="34" charset="0"/>
              </a:rPr>
              <a:t>Design criteria and photon absorber @FCC</a:t>
            </a:r>
          </a:p>
          <a:p>
            <a:pPr>
              <a:lnSpc>
                <a:spcPct val="120000"/>
              </a:lnSpc>
            </a:pPr>
            <a:r>
              <a:rPr lang="en-US" altLang="zh-CN" b="1">
                <a:solidFill>
                  <a:srgbClr val="C00000"/>
                </a:solidFill>
                <a:latin typeface="Arial" panose="020B0604020202020204" pitchFamily="34" charset="0"/>
                <a:ea typeface="微软雅黑" panose="020B0503020204020204" pitchFamily="34" charset="-122"/>
                <a:cs typeface="Arial" panose="020B0604020202020204" pitchFamily="34" charset="0"/>
              </a:rPr>
              <a:t>CEPC </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TDR shielding scheme </a:t>
            </a:r>
            <a:r>
              <a:rPr lang="en-US" altLang="zh-CN" b="1" dirty="0" err="1">
                <a:solidFill>
                  <a:srgbClr val="C00000"/>
                </a:solidFill>
                <a:latin typeface="Arial" panose="020B0604020202020204" pitchFamily="34" charset="0"/>
                <a:ea typeface="微软雅黑" panose="020B0503020204020204" pitchFamily="34" charset="-122"/>
                <a:cs typeface="Arial" panose="020B0604020202020204" pitchFamily="34" charset="0"/>
              </a:rPr>
              <a:t>v.s</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 photon absorber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Prompt dose level in the tunnel for TDR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Protection of radiation-sensitive equipment</a:t>
            </a:r>
          </a:p>
          <a:p>
            <a:pPr lvl="2">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Cables, electronics, optical fiber …</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Induced dose level in the tunnel for TDR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TDR shielding scheme </a:t>
            </a:r>
            <a:r>
              <a:rPr lang="en-US" altLang="zh-CN" b="1" dirty="0" err="1">
                <a:solidFill>
                  <a:srgbClr val="C00000"/>
                </a:solidFill>
                <a:latin typeface="Arial" panose="020B0604020202020204" pitchFamily="34" charset="0"/>
                <a:ea typeface="微软雅黑" panose="020B0503020204020204" pitchFamily="34" charset="-122"/>
                <a:cs typeface="Arial" panose="020B0604020202020204" pitchFamily="34" charset="0"/>
              </a:rPr>
              <a:t>v.s</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 photon absorber scheme</a:t>
            </a:r>
          </a:p>
          <a:p>
            <a:pPr lvl="2">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Induced/Prompt dose level in the tunnel</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Magnet shielding for photon absorber scheme</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Conclusion</a:t>
            </a:r>
          </a:p>
        </p:txBody>
      </p:sp>
    </p:spTree>
    <p:extLst>
      <p:ext uri="{BB962C8B-B14F-4D97-AF65-F5344CB8AC3E}">
        <p14:creationId xmlns:p14="http://schemas.microsoft.com/office/powerpoint/2010/main" val="2105770946"/>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1463064" cy="5655265"/>
          </a:xfrm>
        </p:spPr>
        <p:txBody>
          <a:bodyPr>
            <a:noAutofit/>
          </a:bodyPr>
          <a:lstStyle/>
          <a:p>
            <a:r>
              <a:rPr lang="en-US" altLang="zh-CN" dirty="0"/>
              <a:t>Dose level caused by </a:t>
            </a:r>
            <a:r>
              <a:rPr lang="en-US" altLang="zh-CN" dirty="0" err="1"/>
              <a:t>beamloss</a:t>
            </a:r>
            <a:r>
              <a:rPr lang="en-US" altLang="zh-CN" dirty="0"/>
              <a:t> is much lower than that caused by SR. Dose level @Z/WW is also negligible.</a:t>
            </a:r>
          </a:p>
          <a:p>
            <a:r>
              <a:rPr lang="en-US" altLang="zh-CN" dirty="0"/>
              <a:t>@Higgs</a:t>
            </a:r>
            <a:r>
              <a:rPr lang="zh-CN" altLang="en-US" dirty="0"/>
              <a:t> </a:t>
            </a:r>
            <a:r>
              <a:rPr lang="en-US" altLang="zh-CN" dirty="0"/>
              <a:t>SR</a:t>
            </a:r>
          </a:p>
          <a:p>
            <a:pPr lvl="1"/>
            <a:r>
              <a:rPr lang="en-US" altLang="zh-CN" dirty="0">
                <a:solidFill>
                  <a:srgbClr val="C00000"/>
                </a:solidFill>
              </a:rPr>
              <a:t>Internal wall: 180kGy/y,</a:t>
            </a:r>
            <a:r>
              <a:rPr lang="zh-CN" altLang="en-US" dirty="0">
                <a:solidFill>
                  <a:srgbClr val="C00000"/>
                </a:solidFill>
              </a:rPr>
              <a:t> </a:t>
            </a:r>
            <a:r>
              <a:rPr lang="en-US" altLang="zh-CN" dirty="0">
                <a:solidFill>
                  <a:srgbClr val="C00000"/>
                </a:solidFill>
              </a:rPr>
              <a:t>external wall: 60kGy/y</a:t>
            </a:r>
          </a:p>
          <a:p>
            <a:pPr lvl="1"/>
            <a:r>
              <a:rPr lang="en-US" altLang="zh-CN" dirty="0">
                <a:solidFill>
                  <a:srgbClr val="00B0F0"/>
                </a:solidFill>
              </a:rPr>
              <a:t>Internal wall 30kGy/y,</a:t>
            </a:r>
            <a:r>
              <a:rPr lang="zh-CN" altLang="en-US" dirty="0">
                <a:solidFill>
                  <a:srgbClr val="00B0F0"/>
                </a:solidFill>
              </a:rPr>
              <a:t> </a:t>
            </a:r>
            <a:endParaRPr lang="en-US" altLang="zh-CN" dirty="0">
              <a:solidFill>
                <a:srgbClr val="00B0F0"/>
              </a:solidFill>
            </a:endParaRPr>
          </a:p>
          <a:p>
            <a:pPr lvl="1"/>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After 18 years operation, the cumulative absorbed dose to the outer ring cable (950 kGy) remains below the upper limit (1 MGy). By the lead/concrete shielding, the cumulative absorbed dose to the inner wall cables decrease from 4.8MGy to 550 kGy, lower than 1 MGy upper limit, so that the cables are safe.</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p:txBody>
          <a:bodyPr/>
          <a:lstStyle/>
          <a:p>
            <a:r>
              <a:rPr lang="en-US" altLang="zh-CN" dirty="0"/>
              <a:t>Prompt dose level for TDR scheme</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
        <p:nvSpPr>
          <p:cNvPr id="11" name="内容占位符 1">
            <a:extLst>
              <a:ext uri="{FF2B5EF4-FFF2-40B4-BE49-F238E27FC236}">
                <a16:creationId xmlns:a16="http://schemas.microsoft.com/office/drawing/2014/main" id="{BEB95B2D-4818-4E62-A011-CBD94BBAF446}"/>
              </a:ext>
            </a:extLst>
          </p:cNvPr>
          <p:cNvSpPr txBox="1">
            <a:spLocks/>
          </p:cNvSpPr>
          <p:nvPr/>
        </p:nvSpPr>
        <p:spPr>
          <a:xfrm>
            <a:off x="6168008" y="1059882"/>
            <a:ext cx="5832648"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r>
              <a:rPr lang="en-US" altLang="zh-CN" dirty="0"/>
              <a:t>@ttbar</a:t>
            </a:r>
            <a:r>
              <a:rPr lang="zh-CN" altLang="en-US" dirty="0"/>
              <a:t> </a:t>
            </a:r>
            <a:r>
              <a:rPr lang="en-US" altLang="zh-CN" dirty="0"/>
              <a:t>SR</a:t>
            </a:r>
            <a:br>
              <a:rPr lang="en-US" altLang="zh-CN" dirty="0"/>
            </a:br>
            <a:endParaRPr lang="en-US" altLang="zh-CN" dirty="0"/>
          </a:p>
          <a:p>
            <a:pPr lvl="1"/>
            <a:r>
              <a:rPr lang="en-US" altLang="zh-CN" dirty="0">
                <a:solidFill>
                  <a:srgbClr val="C00000"/>
                </a:solidFill>
              </a:rPr>
              <a:t>Internal wall: 600kGy/y,</a:t>
            </a:r>
            <a:r>
              <a:rPr lang="zh-CN" altLang="en-US" dirty="0">
                <a:solidFill>
                  <a:srgbClr val="C00000"/>
                </a:solidFill>
              </a:rPr>
              <a:t> </a:t>
            </a:r>
            <a:r>
              <a:rPr lang="en-US" altLang="zh-CN" dirty="0">
                <a:solidFill>
                  <a:srgbClr val="C00000"/>
                </a:solidFill>
              </a:rPr>
              <a:t>external wall: 70kGy/y</a:t>
            </a:r>
          </a:p>
          <a:p>
            <a:pPr lvl="1"/>
            <a:r>
              <a:rPr lang="en-US" altLang="zh-CN" dirty="0">
                <a:solidFill>
                  <a:srgbClr val="00B0F0"/>
                </a:solidFill>
              </a:rPr>
              <a:t>Internal wall:50kGy/y, </a:t>
            </a:r>
            <a:endParaRPr lang="en-US" altLang="zh-CN" dirty="0"/>
          </a:p>
          <a:p>
            <a:endParaRPr lang="zh-CN" altLang="en-US" dirty="0"/>
          </a:p>
          <a:p>
            <a:endParaRPr lang="en-US" altLang="zh-CN" dirty="0"/>
          </a:p>
        </p:txBody>
      </p:sp>
      <p:grpSp>
        <p:nvGrpSpPr>
          <p:cNvPr id="5" name="组合 4">
            <a:extLst>
              <a:ext uri="{FF2B5EF4-FFF2-40B4-BE49-F238E27FC236}">
                <a16:creationId xmlns:a16="http://schemas.microsoft.com/office/drawing/2014/main" id="{A1F097FC-5258-4545-971C-1BC307FDB6BE}"/>
              </a:ext>
            </a:extLst>
          </p:cNvPr>
          <p:cNvGrpSpPr/>
          <p:nvPr/>
        </p:nvGrpSpPr>
        <p:grpSpPr>
          <a:xfrm>
            <a:off x="196456" y="2891917"/>
            <a:ext cx="4822306" cy="2652109"/>
            <a:chOff x="833577" y="3189940"/>
            <a:chExt cx="5061738" cy="3012149"/>
          </a:xfrm>
        </p:grpSpPr>
        <p:pic>
          <p:nvPicPr>
            <p:cNvPr id="10" name="图片 9">
              <a:extLst>
                <a:ext uri="{FF2B5EF4-FFF2-40B4-BE49-F238E27FC236}">
                  <a16:creationId xmlns:a16="http://schemas.microsoft.com/office/drawing/2014/main" id="{05CA02D6-6A56-4BE8-8F20-4D5B8530A4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577" y="3189940"/>
              <a:ext cx="5061738" cy="3012149"/>
            </a:xfrm>
            <a:prstGeom prst="rect">
              <a:avLst/>
            </a:prstGeom>
          </p:spPr>
        </p:pic>
        <p:sp>
          <p:nvSpPr>
            <p:cNvPr id="8" name="文本框 7">
              <a:extLst>
                <a:ext uri="{FF2B5EF4-FFF2-40B4-BE49-F238E27FC236}">
                  <a16:creationId xmlns:a16="http://schemas.microsoft.com/office/drawing/2014/main" id="{A94EE89A-CAF2-4148-BA8F-774713F5DFEB}"/>
                </a:ext>
              </a:extLst>
            </p:cNvPr>
            <p:cNvSpPr txBox="1"/>
            <p:nvPr/>
          </p:nvSpPr>
          <p:spPr>
            <a:xfrm>
              <a:off x="1420904" y="3339842"/>
              <a:ext cx="1070475" cy="369332"/>
            </a:xfrm>
            <a:prstGeom prst="rect">
              <a:avLst/>
            </a:prstGeom>
            <a:noFill/>
          </p:spPr>
          <p:txBody>
            <a:bodyPr wrap="square" rtlCol="0">
              <a:spAutoFit/>
            </a:bodyPr>
            <a:lstStyle/>
            <a:p>
              <a:r>
                <a:rPr lang="en-US" altLang="zh-CN" dirty="0"/>
                <a:t>internal</a:t>
              </a:r>
              <a:endParaRPr lang="zh-CN" altLang="en-US" dirty="0"/>
            </a:p>
          </p:txBody>
        </p:sp>
        <p:sp>
          <p:nvSpPr>
            <p:cNvPr id="9" name="文本框 8">
              <a:extLst>
                <a:ext uri="{FF2B5EF4-FFF2-40B4-BE49-F238E27FC236}">
                  <a16:creationId xmlns:a16="http://schemas.microsoft.com/office/drawing/2014/main" id="{40600669-025E-4FFC-A302-5CABBCFC1845}"/>
                </a:ext>
              </a:extLst>
            </p:cNvPr>
            <p:cNvSpPr txBox="1"/>
            <p:nvPr/>
          </p:nvSpPr>
          <p:spPr>
            <a:xfrm>
              <a:off x="4157208" y="3356992"/>
              <a:ext cx="1070475" cy="369332"/>
            </a:xfrm>
            <a:prstGeom prst="rect">
              <a:avLst/>
            </a:prstGeom>
            <a:noFill/>
          </p:spPr>
          <p:txBody>
            <a:bodyPr wrap="square" rtlCol="0">
              <a:spAutoFit/>
            </a:bodyPr>
            <a:lstStyle/>
            <a:p>
              <a:r>
                <a:rPr lang="en-US" altLang="zh-CN" dirty="0"/>
                <a:t>external</a:t>
              </a:r>
              <a:endParaRPr lang="zh-CN" altLang="en-US" dirty="0"/>
            </a:p>
          </p:txBody>
        </p:sp>
      </p:grpSp>
      <p:grpSp>
        <p:nvGrpSpPr>
          <p:cNvPr id="7" name="组合 6">
            <a:extLst>
              <a:ext uri="{FF2B5EF4-FFF2-40B4-BE49-F238E27FC236}">
                <a16:creationId xmlns:a16="http://schemas.microsoft.com/office/drawing/2014/main" id="{C2D881A3-5D23-48C7-B8E4-8E52B4AF552B}"/>
              </a:ext>
            </a:extLst>
          </p:cNvPr>
          <p:cNvGrpSpPr/>
          <p:nvPr/>
        </p:nvGrpSpPr>
        <p:grpSpPr>
          <a:xfrm>
            <a:off x="7310199" y="2977501"/>
            <a:ext cx="4685345" cy="2662746"/>
            <a:chOff x="6672064" y="2777670"/>
            <a:chExt cx="5070036" cy="3020447"/>
          </a:xfrm>
        </p:grpSpPr>
        <p:pic>
          <p:nvPicPr>
            <p:cNvPr id="6" name="图片 5">
              <a:extLst>
                <a:ext uri="{FF2B5EF4-FFF2-40B4-BE49-F238E27FC236}">
                  <a16:creationId xmlns:a16="http://schemas.microsoft.com/office/drawing/2014/main" id="{744AC7FC-14C9-459F-A375-DA71A329A1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72064" y="2777670"/>
              <a:ext cx="5070036" cy="3020447"/>
            </a:xfrm>
            <a:prstGeom prst="rect">
              <a:avLst/>
            </a:prstGeom>
          </p:spPr>
        </p:pic>
        <p:sp>
          <p:nvSpPr>
            <p:cNvPr id="12" name="文本框 11">
              <a:extLst>
                <a:ext uri="{FF2B5EF4-FFF2-40B4-BE49-F238E27FC236}">
                  <a16:creationId xmlns:a16="http://schemas.microsoft.com/office/drawing/2014/main" id="{C1E23ABB-90CC-467B-B9F6-5D503083445B}"/>
                </a:ext>
              </a:extLst>
            </p:cNvPr>
            <p:cNvSpPr txBox="1"/>
            <p:nvPr/>
          </p:nvSpPr>
          <p:spPr>
            <a:xfrm>
              <a:off x="7267553" y="2820608"/>
              <a:ext cx="1070475" cy="369332"/>
            </a:xfrm>
            <a:prstGeom prst="rect">
              <a:avLst/>
            </a:prstGeom>
            <a:noFill/>
          </p:spPr>
          <p:txBody>
            <a:bodyPr wrap="square" rtlCol="0">
              <a:spAutoFit/>
            </a:bodyPr>
            <a:lstStyle/>
            <a:p>
              <a:r>
                <a:rPr lang="en-US" altLang="zh-CN" dirty="0"/>
                <a:t>internal</a:t>
              </a:r>
              <a:endParaRPr lang="zh-CN" altLang="en-US" dirty="0"/>
            </a:p>
          </p:txBody>
        </p:sp>
        <p:sp>
          <p:nvSpPr>
            <p:cNvPr id="13" name="文本框 12">
              <a:extLst>
                <a:ext uri="{FF2B5EF4-FFF2-40B4-BE49-F238E27FC236}">
                  <a16:creationId xmlns:a16="http://schemas.microsoft.com/office/drawing/2014/main" id="{92FF7679-4E27-471C-BC63-B1D1B0FF8FC4}"/>
                </a:ext>
              </a:extLst>
            </p:cNvPr>
            <p:cNvSpPr txBox="1"/>
            <p:nvPr/>
          </p:nvSpPr>
          <p:spPr>
            <a:xfrm>
              <a:off x="9984432" y="2821940"/>
              <a:ext cx="1070475" cy="369332"/>
            </a:xfrm>
            <a:prstGeom prst="rect">
              <a:avLst/>
            </a:prstGeom>
            <a:noFill/>
          </p:spPr>
          <p:txBody>
            <a:bodyPr wrap="square" rtlCol="0">
              <a:spAutoFit/>
            </a:bodyPr>
            <a:lstStyle/>
            <a:p>
              <a:r>
                <a:rPr lang="en-US" altLang="zh-CN" dirty="0"/>
                <a:t>external</a:t>
              </a:r>
              <a:endParaRPr lang="zh-CN" altLang="en-US" dirty="0"/>
            </a:p>
          </p:txBody>
        </p:sp>
      </p:grpSp>
      <p:sp>
        <p:nvSpPr>
          <p:cNvPr id="15" name="文本框 14">
            <a:extLst>
              <a:ext uri="{FF2B5EF4-FFF2-40B4-BE49-F238E27FC236}">
                <a16:creationId xmlns:a16="http://schemas.microsoft.com/office/drawing/2014/main" id="{3A1348A5-3A6B-485A-8067-DA8C469603A0}"/>
              </a:ext>
            </a:extLst>
          </p:cNvPr>
          <p:cNvSpPr txBox="1"/>
          <p:nvPr/>
        </p:nvSpPr>
        <p:spPr>
          <a:xfrm>
            <a:off x="4777770" y="1917923"/>
            <a:ext cx="3126723" cy="369332"/>
          </a:xfrm>
          <a:prstGeom prst="rect">
            <a:avLst/>
          </a:prstGeom>
          <a:noFill/>
          <a:ln w="19050">
            <a:solidFill>
              <a:srgbClr val="C00000"/>
            </a:solidFill>
          </a:ln>
        </p:spPr>
        <p:txBody>
          <a:bodyPr wrap="square">
            <a:spAutoFit/>
          </a:bodyPr>
          <a:lstStyle/>
          <a:p>
            <a:r>
              <a:rPr lang="en-US" altLang="zh-CN" dirty="0">
                <a:solidFill>
                  <a:srgbClr val="C00000"/>
                </a:solidFill>
              </a:rPr>
              <a:t>Without lead/concrete shielding </a:t>
            </a:r>
            <a:endParaRPr lang="zh-CN" altLang="en-US" dirty="0">
              <a:solidFill>
                <a:srgbClr val="C00000"/>
              </a:solidFill>
            </a:endParaRPr>
          </a:p>
        </p:txBody>
      </p:sp>
      <p:sp>
        <p:nvSpPr>
          <p:cNvPr id="17" name="文本框 16">
            <a:extLst>
              <a:ext uri="{FF2B5EF4-FFF2-40B4-BE49-F238E27FC236}">
                <a16:creationId xmlns:a16="http://schemas.microsoft.com/office/drawing/2014/main" id="{7C3C89BC-E093-46EA-A2A6-90744E6B58B5}"/>
              </a:ext>
            </a:extLst>
          </p:cNvPr>
          <p:cNvSpPr txBox="1"/>
          <p:nvPr/>
        </p:nvSpPr>
        <p:spPr>
          <a:xfrm>
            <a:off x="3861745" y="2611598"/>
            <a:ext cx="2810320" cy="369332"/>
          </a:xfrm>
          <a:prstGeom prst="rect">
            <a:avLst/>
          </a:prstGeom>
          <a:noFill/>
          <a:ln w="19050">
            <a:solidFill>
              <a:srgbClr val="00B0F0"/>
            </a:solidFill>
          </a:ln>
        </p:spPr>
        <p:txBody>
          <a:bodyPr wrap="square">
            <a:spAutoFit/>
          </a:bodyPr>
          <a:lstStyle/>
          <a:p>
            <a:r>
              <a:rPr lang="en-US" altLang="zh-CN" dirty="0">
                <a:solidFill>
                  <a:srgbClr val="00B0F0"/>
                </a:solidFill>
              </a:rPr>
              <a:t>With lead/concrete shielding </a:t>
            </a:r>
            <a:endParaRPr lang="zh-CN" altLang="en-US" dirty="0">
              <a:solidFill>
                <a:srgbClr val="00B0F0"/>
              </a:solidFill>
            </a:endParaRPr>
          </a:p>
        </p:txBody>
      </p:sp>
    </p:spTree>
    <p:extLst>
      <p:ext uri="{BB962C8B-B14F-4D97-AF65-F5344CB8AC3E}">
        <p14:creationId xmlns:p14="http://schemas.microsoft.com/office/powerpoint/2010/main" val="277815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5347503"/>
          </a:xfrm>
        </p:spPr>
        <p:txBody>
          <a:bodyPr>
            <a:normAutofit/>
          </a:bodyPr>
          <a:lstStyle/>
          <a:p>
            <a:r>
              <a:rPr lang="en-US" altLang="zh-CN" dirty="0">
                <a:solidFill>
                  <a:srgbClr val="24292F"/>
                </a:solidFill>
                <a:latin typeface="+mn-lt"/>
              </a:rPr>
              <a:t>The cables next to quadrupoles and </a:t>
            </a:r>
            <a:r>
              <a:rPr lang="en-US" altLang="zh-CN" dirty="0" err="1">
                <a:solidFill>
                  <a:srgbClr val="24292F"/>
                </a:solidFill>
                <a:latin typeface="+mn-lt"/>
              </a:rPr>
              <a:t>sextopoles</a:t>
            </a:r>
            <a:r>
              <a:rPr lang="en-US" altLang="zh-CN" dirty="0">
                <a:solidFill>
                  <a:srgbClr val="24292F"/>
                </a:solidFill>
                <a:latin typeface="+mn-lt"/>
              </a:rPr>
              <a:t> are safe since the magnet cores are good shielding block. </a:t>
            </a:r>
          </a:p>
          <a:p>
            <a:pPr lvl="1"/>
            <a:r>
              <a:rPr lang="en-US" altLang="zh-CN" dirty="0">
                <a:solidFill>
                  <a:srgbClr val="24292F"/>
                </a:solidFill>
                <a:latin typeface="+mn-lt"/>
              </a:rPr>
              <a:t>Accumulated a</a:t>
            </a:r>
            <a:r>
              <a:rPr lang="en-US" altLang="zh-CN" dirty="0">
                <a:solidFill>
                  <a:srgbClr val="24292F"/>
                </a:solidFill>
              </a:rPr>
              <a:t>bsorbed dose &lt; 800 kGy, around quadrupoles</a:t>
            </a:r>
            <a:br>
              <a:rPr lang="en-US" altLang="zh-CN" dirty="0">
                <a:solidFill>
                  <a:srgbClr val="24292F"/>
                </a:solidFill>
              </a:rPr>
            </a:br>
            <a:r>
              <a:rPr lang="en-US" altLang="zh-CN" dirty="0">
                <a:solidFill>
                  <a:srgbClr val="24292F"/>
                </a:solidFill>
              </a:rPr>
              <a:t>				 &lt; 8 MGy, around </a:t>
            </a:r>
            <a:r>
              <a:rPr lang="en-US" altLang="zh-CN" dirty="0" err="1">
                <a:solidFill>
                  <a:srgbClr val="24292F"/>
                </a:solidFill>
              </a:rPr>
              <a:t>sextopoles</a:t>
            </a:r>
            <a:endParaRPr lang="en-US" altLang="zh-CN" dirty="0">
              <a:solidFill>
                <a:srgbClr val="24292F"/>
              </a:solidFill>
            </a:endParaRPr>
          </a:p>
          <a:p>
            <a:pPr lvl="1"/>
            <a:r>
              <a:rPr lang="en-US" altLang="zh-CN" dirty="0">
                <a:solidFill>
                  <a:srgbClr val="24292F"/>
                </a:solidFill>
                <a:latin typeface="+mn-lt"/>
              </a:rPr>
              <a:t>Safe for polyethylene or epoxy resin insulations. However </a:t>
            </a:r>
            <a:br>
              <a:rPr lang="en-US" altLang="zh-CN" dirty="0">
                <a:solidFill>
                  <a:srgbClr val="24292F"/>
                </a:solidFill>
                <a:latin typeface="+mn-lt"/>
              </a:rPr>
            </a:br>
            <a:r>
              <a:rPr lang="en-US" altLang="zh-CN" dirty="0">
                <a:solidFill>
                  <a:srgbClr val="24292F"/>
                </a:solidFill>
                <a:latin typeface="+mn-lt"/>
              </a:rPr>
              <a:t>caution is advised. </a:t>
            </a:r>
          </a:p>
          <a:p>
            <a:r>
              <a:rPr lang="en-US" altLang="zh-CN" dirty="0">
                <a:solidFill>
                  <a:srgbClr val="24292F"/>
                </a:solidFill>
              </a:rPr>
              <a:t>The other cables next to equipment needs radiation hardening.</a:t>
            </a:r>
          </a:p>
          <a:p>
            <a:pPr lvl="1"/>
            <a:r>
              <a:rPr lang="en-US" altLang="zh-CN" dirty="0">
                <a:solidFill>
                  <a:srgbClr val="24292F"/>
                </a:solidFill>
                <a:latin typeface="+mn-lt"/>
              </a:rPr>
              <a:t>Cables with SiO2/ceramic insulation and organic cover</a:t>
            </a:r>
          </a:p>
          <a:p>
            <a:pPr lvl="2"/>
            <a:r>
              <a:rPr lang="en-US" altLang="zh-CN" dirty="0">
                <a:solidFill>
                  <a:srgbClr val="24292F"/>
                </a:solidFill>
              </a:rPr>
              <a:t>During equipment installation, organic materials are used to protect</a:t>
            </a:r>
            <a:br>
              <a:rPr lang="en-US" altLang="zh-CN" dirty="0">
                <a:solidFill>
                  <a:srgbClr val="24292F"/>
                </a:solidFill>
              </a:rPr>
            </a:br>
            <a:r>
              <a:rPr lang="en-US" altLang="zh-CN" dirty="0">
                <a:solidFill>
                  <a:srgbClr val="24292F"/>
                </a:solidFill>
              </a:rPr>
              <a:t>the ceramic from damage. </a:t>
            </a:r>
            <a:endParaRPr lang="en-US" altLang="zh-CN" dirty="0">
              <a:solidFill>
                <a:srgbClr val="24292F"/>
              </a:solidFill>
              <a:latin typeface="+mn-lt"/>
            </a:endParaRPr>
          </a:p>
          <a:p>
            <a:pPr lvl="1"/>
            <a:r>
              <a:rPr lang="en-US" altLang="zh-CN" dirty="0">
                <a:solidFill>
                  <a:srgbClr val="24292F"/>
                </a:solidFill>
                <a:latin typeface="+mn-lt"/>
              </a:rPr>
              <a:t>Multilayer insulations with wire meshing</a:t>
            </a:r>
          </a:p>
          <a:p>
            <a:pPr lvl="1"/>
            <a:r>
              <a:rPr lang="en-US" altLang="zh-CN" dirty="0">
                <a:solidFill>
                  <a:srgbClr val="24292F"/>
                </a:solidFill>
                <a:latin typeface="+mn-lt"/>
              </a:rPr>
              <a:t>Assume 10k RMB per cable, </a:t>
            </a:r>
            <a:r>
              <a:rPr lang="en-US" altLang="zh-CN" dirty="0"/>
              <a:t>78160 cables signify 790M RMB</a:t>
            </a:r>
            <a:endParaRPr lang="en-US" altLang="zh-CN" dirty="0">
              <a:solidFill>
                <a:srgbClr val="24292F"/>
              </a:solidFill>
              <a:latin typeface="+mn-lt"/>
            </a:endParaRPr>
          </a:p>
          <a:p>
            <a:pPr lvl="1"/>
            <a:r>
              <a:rPr lang="en-US" altLang="zh-CN" dirty="0">
                <a:solidFill>
                  <a:srgbClr val="24292F"/>
                </a:solidFill>
                <a:latin typeface="+mn-lt"/>
              </a:rPr>
              <a:t>Plan to test the feasibility of </a:t>
            </a:r>
            <a:r>
              <a:rPr lang="en-US" altLang="zh-CN" dirty="0"/>
              <a:t>composite insulation layer cables.</a:t>
            </a:r>
            <a:endParaRPr lang="en-US" altLang="zh-CN" dirty="0">
              <a:solidFill>
                <a:srgbClr val="24292F"/>
              </a:solidFill>
              <a:latin typeface="+mn-lt"/>
            </a:endParaRP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p:txBody>
          <a:bodyPr>
            <a:normAutofit/>
          </a:bodyPr>
          <a:lstStyle/>
          <a:p>
            <a:r>
              <a:rPr lang="en-US" altLang="zh-CN" dirty="0"/>
              <a:t>Radiation protection for cable insulation </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pic>
        <p:nvPicPr>
          <p:cNvPr id="11" name="图片 10">
            <a:extLst>
              <a:ext uri="{FF2B5EF4-FFF2-40B4-BE49-F238E27FC236}">
                <a16:creationId xmlns:a16="http://schemas.microsoft.com/office/drawing/2014/main" id="{8638D1BB-66AD-4BCB-9278-D32511F928E1}"/>
              </a:ext>
            </a:extLst>
          </p:cNvPr>
          <p:cNvPicPr>
            <a:picLocks noChangeAspect="1"/>
          </p:cNvPicPr>
          <p:nvPr/>
        </p:nvPicPr>
        <p:blipFill>
          <a:blip r:embed="rId2"/>
          <a:stretch>
            <a:fillRect/>
          </a:stretch>
        </p:blipFill>
        <p:spPr>
          <a:xfrm>
            <a:off x="8040216" y="1539462"/>
            <a:ext cx="4146615" cy="2382099"/>
          </a:xfrm>
          <a:prstGeom prst="rect">
            <a:avLst/>
          </a:prstGeom>
        </p:spPr>
      </p:pic>
      <p:pic>
        <p:nvPicPr>
          <p:cNvPr id="13" name="图片 12">
            <a:extLst>
              <a:ext uri="{FF2B5EF4-FFF2-40B4-BE49-F238E27FC236}">
                <a16:creationId xmlns:a16="http://schemas.microsoft.com/office/drawing/2014/main" id="{99CA5A3B-5301-4139-80F1-922ABA73DBB3}"/>
              </a:ext>
            </a:extLst>
          </p:cNvPr>
          <p:cNvPicPr>
            <a:picLocks noChangeAspect="1"/>
          </p:cNvPicPr>
          <p:nvPr/>
        </p:nvPicPr>
        <p:blipFill>
          <a:blip r:embed="rId3"/>
          <a:stretch>
            <a:fillRect/>
          </a:stretch>
        </p:blipFill>
        <p:spPr>
          <a:xfrm>
            <a:off x="8109639" y="3826236"/>
            <a:ext cx="4077192" cy="2423364"/>
          </a:xfrm>
          <a:prstGeom prst="rect">
            <a:avLst/>
          </a:prstGeom>
        </p:spPr>
      </p:pic>
    </p:spTree>
    <p:extLst>
      <p:ext uri="{BB962C8B-B14F-4D97-AF65-F5344CB8AC3E}">
        <p14:creationId xmlns:p14="http://schemas.microsoft.com/office/powerpoint/2010/main" val="21244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1463064" cy="5706300"/>
          </a:xfrm>
        </p:spPr>
        <p:txBody>
          <a:bodyPr>
            <a:normAutofit/>
          </a:bodyPr>
          <a:lstStyle/>
          <a:p>
            <a:r>
              <a:rPr lang="en-US" altLang="zh-CN" dirty="0"/>
              <a:t>For electronics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With a 3-leg maze, radiation in the auxiliary tunnel decreases to a safe level</a:t>
            </a:r>
          </a:p>
          <a:p>
            <a:pPr lvl="1"/>
            <a:r>
              <a:rPr lang="en-US" altLang="zh-CN" dirty="0"/>
              <a:t>Number of electronics (power supply): ~ 26000 for magnets, ~ 30000 for vacuum system, ~ 12000 for BPM </a:t>
            </a:r>
          </a:p>
          <a:p>
            <a:pPr lvl="1"/>
            <a:r>
              <a:rPr lang="en-US" altLang="zh-CN" dirty="0"/>
              <a:t>198 auxiliary tunnels supply enough space to contain all electronics.</a:t>
            </a:r>
          </a:p>
          <a:p>
            <a:r>
              <a:rPr lang="en-US" altLang="zh-CN" dirty="0"/>
              <a:t>Alternatively, by shielding with 20cm lead and 20cm concrete, radiation in gaps between supports decreases to a safe level. </a:t>
            </a:r>
          </a:p>
          <a:p>
            <a:endParaRPr lang="en-US" altLang="zh-CN" dirty="0"/>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273136" y="142852"/>
            <a:ext cx="12303584" cy="725470"/>
          </a:xfrm>
        </p:spPr>
        <p:txBody>
          <a:bodyPr>
            <a:normAutofit/>
          </a:bodyPr>
          <a:lstStyle/>
          <a:p>
            <a:r>
              <a:rPr lang="en-US" altLang="zh-CN" dirty="0"/>
              <a:t>Radiation protection for electronics for TDR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mc:AlternateContent xmlns:mc="http://schemas.openxmlformats.org/markup-compatibility/2006" xmlns:a14="http://schemas.microsoft.com/office/drawing/2010/main">
        <mc:Choice Requires="a14">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nvGraphicFramePr>
            <p:xfrm>
              <a:off x="1199456" y="1367056"/>
              <a:ext cx="10382944" cy="2560320"/>
            </p:xfrm>
            <a:graphic>
              <a:graphicData uri="http://schemas.openxmlformats.org/drawingml/2006/table">
                <a:tbl>
                  <a:tblPr firstRow="1" bandRow="1">
                    <a:tableStyleId>{21E4AEA4-8DFA-4A89-87EB-49C32662AFE0}</a:tableStyleId>
                  </a:tblPr>
                  <a:tblGrid>
                    <a:gridCol w="3856746">
                      <a:extLst>
                        <a:ext uri="{9D8B030D-6E8A-4147-A177-3AD203B41FA5}">
                          <a16:colId xmlns:a16="http://schemas.microsoft.com/office/drawing/2014/main" val="3482064850"/>
                        </a:ext>
                      </a:extLst>
                    </a:gridCol>
                    <a:gridCol w="1556031">
                      <a:extLst>
                        <a:ext uri="{9D8B030D-6E8A-4147-A177-3AD203B41FA5}">
                          <a16:colId xmlns:a16="http://schemas.microsoft.com/office/drawing/2014/main" val="4165388702"/>
                        </a:ext>
                      </a:extLst>
                    </a:gridCol>
                    <a:gridCol w="3014811">
                      <a:extLst>
                        <a:ext uri="{9D8B030D-6E8A-4147-A177-3AD203B41FA5}">
                          <a16:colId xmlns:a16="http://schemas.microsoft.com/office/drawing/2014/main" val="249260678"/>
                        </a:ext>
                      </a:extLst>
                    </a:gridCol>
                    <a:gridCol w="1955356">
                      <a:extLst>
                        <a:ext uri="{9D8B030D-6E8A-4147-A177-3AD203B41FA5}">
                          <a16:colId xmlns:a16="http://schemas.microsoft.com/office/drawing/2014/main" val="3432007106"/>
                        </a:ext>
                      </a:extLst>
                    </a:gridCol>
                  </a:tblGrid>
                  <a:tr h="279560">
                    <a:tc>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1m-thick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extLst>
                      <a:ext uri="{0D108BD9-81ED-4DB2-BD59-A6C34878D82A}">
                        <a16:rowId xmlns:a16="http://schemas.microsoft.com/office/drawing/2014/main" val="3098102286"/>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High energy hadron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10</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6</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3</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8</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68993991"/>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algn="ctr"/>
                          <a14:m>
                            <m:oMath xmlns:m="http://schemas.openxmlformats.org/officeDocument/2006/math">
                              <m:r>
                                <m:rPr>
                                  <m:nor/>
                                </m:rPr>
                                <a:rPr lang="en-US" altLang="zh-CN" sz="1800" dirty="0" smtClean="0"/>
                                <m:t>&lt; </m:t>
                              </m:r>
                              <m:r>
                                <m:rPr>
                                  <m:nor/>
                                </m:rPr>
                                <a:rPr lang="en-US" altLang="zh-CN" sz="1800" b="0" dirty="0" smtClean="0"/>
                                <m:t>1</m:t>
                              </m:r>
                              <m:r>
                                <m:rPr>
                                  <m:nor/>
                                </m:rPr>
                                <a:rPr lang="en-US" altLang="zh-CN" sz="1800" dirty="0" smtClean="0"/>
                                <m:t>0</m:t>
                              </m:r>
                            </m:oMath>
                          </a14:m>
                          <a:r>
                            <a:rPr lang="zh-CN" altLang="en-US" sz="1800" dirty="0"/>
                            <a:t> </a:t>
                          </a:r>
                          <a:r>
                            <a:rPr lang="en-US" altLang="zh-CN" sz="1800" dirty="0"/>
                            <a:t>(1m far from</a:t>
                          </a:r>
                          <a:r>
                            <a:rPr lang="en-US" altLang="zh-CN" sz="1800" baseline="0" dirty="0"/>
                            <a:t> entrance</a:t>
                          </a:r>
                          <a:r>
                            <a:rPr lang="en-US" altLang="zh-CN" sz="1800" dirty="0"/>
                            <a:t>)</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1MeV equivalent neutron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11</m:t>
                                    </m:r>
                                  </m:sup>
                                </m:sSup>
                              </m:oMath>
                            </m:oMathPara>
                          </a14:m>
                          <a:endParaRPr lang="zh-CN" altLang="en-US" sz="1800" i="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8</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1</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11</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1689808"/>
                      </a:ext>
                    </a:extLst>
                  </a:tr>
                </a:tbl>
              </a:graphicData>
            </a:graphic>
          </p:graphicFrame>
        </mc:Choice>
        <mc:Fallback xmlns="">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extLst>
                  <p:ext uri="{D42A27DB-BD31-4B8C-83A1-F6EECF244321}">
                    <p14:modId xmlns:p14="http://schemas.microsoft.com/office/powerpoint/2010/main" val="2877060447"/>
                  </p:ext>
                </p:extLst>
              </p:nvPr>
            </p:nvGraphicFramePr>
            <p:xfrm>
              <a:off x="1199456" y="1367056"/>
              <a:ext cx="10382944" cy="2560320"/>
            </p:xfrm>
            <a:graphic>
              <a:graphicData uri="http://schemas.openxmlformats.org/drawingml/2006/table">
                <a:tbl>
                  <a:tblPr firstRow="1" bandRow="1">
                    <a:tableStyleId>{21E4AEA4-8DFA-4A89-87EB-49C32662AFE0}</a:tableStyleId>
                  </a:tblPr>
                  <a:tblGrid>
                    <a:gridCol w="3856746">
                      <a:extLst>
                        <a:ext uri="{9D8B030D-6E8A-4147-A177-3AD203B41FA5}">
                          <a16:colId xmlns:a16="http://schemas.microsoft.com/office/drawing/2014/main" val="3482064850"/>
                        </a:ext>
                      </a:extLst>
                    </a:gridCol>
                    <a:gridCol w="1556031">
                      <a:extLst>
                        <a:ext uri="{9D8B030D-6E8A-4147-A177-3AD203B41FA5}">
                          <a16:colId xmlns:a16="http://schemas.microsoft.com/office/drawing/2014/main" val="4165388702"/>
                        </a:ext>
                      </a:extLst>
                    </a:gridCol>
                    <a:gridCol w="3014811">
                      <a:extLst>
                        <a:ext uri="{9D8B030D-6E8A-4147-A177-3AD203B41FA5}">
                          <a16:colId xmlns:a16="http://schemas.microsoft.com/office/drawing/2014/main" val="249260678"/>
                        </a:ext>
                      </a:extLst>
                    </a:gridCol>
                    <a:gridCol w="1955356">
                      <a:extLst>
                        <a:ext uri="{9D8B030D-6E8A-4147-A177-3AD203B41FA5}">
                          <a16:colId xmlns:a16="http://schemas.microsoft.com/office/drawing/2014/main" val="3432007106"/>
                        </a:ext>
                      </a:extLst>
                    </a:gridCol>
                  </a:tblGrid>
                  <a:tr h="914400">
                    <a:tc>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1m-thick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extLst>
                      <a:ext uri="{0D108BD9-81ED-4DB2-BD59-A6C34878D82A}">
                        <a16:rowId xmlns:a16="http://schemas.microsoft.com/office/drawing/2014/main" val="3098102286"/>
                      </a:ext>
                    </a:extLst>
                  </a:tr>
                  <a:tr h="640080">
                    <a:tc>
                      <a:txBody>
                        <a:bodyPr/>
                        <a:lstStyle/>
                        <a:p>
                          <a:endParaRPr lang="zh-CN"/>
                        </a:p>
                      </a:txBody>
                      <a:tcPr anchor="ctr">
                        <a:blipFill>
                          <a:blip r:embed="rId2"/>
                          <a:stretch>
                            <a:fillRect l="-158" t="-146226" r="-169984" b="-169811"/>
                          </a:stretch>
                        </a:blipFill>
                      </a:tcPr>
                    </a:tc>
                    <a:tc>
                      <a:txBody>
                        <a:bodyPr/>
                        <a:lstStyle/>
                        <a:p>
                          <a:endParaRPr lang="zh-CN"/>
                        </a:p>
                      </a:txBody>
                      <a:tcPr anchor="ctr">
                        <a:blipFill>
                          <a:blip r:embed="rId2"/>
                          <a:stretch>
                            <a:fillRect l="-248627" t="-146226" r="-321961" b="-169811"/>
                          </a:stretch>
                        </a:blipFill>
                      </a:tcPr>
                    </a:tc>
                    <a:tc>
                      <a:txBody>
                        <a:bodyPr/>
                        <a:lstStyle/>
                        <a:p>
                          <a:endParaRPr lang="zh-CN"/>
                        </a:p>
                      </a:txBody>
                      <a:tcPr anchor="ctr">
                        <a:blipFill>
                          <a:blip r:embed="rId2"/>
                          <a:stretch>
                            <a:fillRect l="-179596" t="-146226" r="-65859" b="-169811"/>
                          </a:stretch>
                        </a:blipFill>
                      </a:tcPr>
                    </a:tc>
                    <a:tc>
                      <a:txBody>
                        <a:bodyPr/>
                        <a:lstStyle/>
                        <a:p>
                          <a:endParaRPr lang="zh-CN"/>
                        </a:p>
                      </a:txBody>
                      <a:tcPr anchor="ctr">
                        <a:blipFill>
                          <a:blip r:embed="rId2"/>
                          <a:stretch>
                            <a:fillRect l="-431153" t="-146226" r="-1558" b="-169811"/>
                          </a:stretch>
                        </a:blipFill>
                      </a:tcPr>
                    </a:tc>
                    <a:extLst>
                      <a:ext uri="{0D108BD9-81ED-4DB2-BD59-A6C34878D82A}">
                        <a16:rowId xmlns:a16="http://schemas.microsoft.com/office/drawing/2014/main" val="206899399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endParaRPr lang="zh-CN"/>
                        </a:p>
                      </a:txBody>
                      <a:tcPr anchor="ctr">
                        <a:blipFill>
                          <a:blip r:embed="rId2"/>
                          <a:stretch>
                            <a:fillRect l="-179596" t="-435000" r="-65859"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640080">
                    <a:tc>
                      <a:txBody>
                        <a:bodyPr/>
                        <a:lstStyle/>
                        <a:p>
                          <a:endParaRPr lang="zh-CN"/>
                        </a:p>
                      </a:txBody>
                      <a:tcPr anchor="ctr">
                        <a:blipFill>
                          <a:blip r:embed="rId2"/>
                          <a:stretch>
                            <a:fillRect l="-158" t="-305714" r="-169984" b="-14286"/>
                          </a:stretch>
                        </a:blipFill>
                      </a:tcPr>
                    </a:tc>
                    <a:tc>
                      <a:txBody>
                        <a:bodyPr/>
                        <a:lstStyle/>
                        <a:p>
                          <a:endParaRPr lang="zh-CN"/>
                        </a:p>
                      </a:txBody>
                      <a:tcPr anchor="ctr">
                        <a:blipFill>
                          <a:blip r:embed="rId2"/>
                          <a:stretch>
                            <a:fillRect l="-248627" t="-305714" r="-321961" b="-14286"/>
                          </a:stretch>
                        </a:blipFill>
                      </a:tcPr>
                    </a:tc>
                    <a:tc>
                      <a:txBody>
                        <a:bodyPr/>
                        <a:lstStyle/>
                        <a:p>
                          <a:endParaRPr lang="zh-CN"/>
                        </a:p>
                      </a:txBody>
                      <a:tcPr anchor="ctr">
                        <a:blipFill>
                          <a:blip r:embed="rId2"/>
                          <a:stretch>
                            <a:fillRect l="-179596" t="-305714" r="-65859" b="-14286"/>
                          </a:stretch>
                        </a:blipFill>
                      </a:tcPr>
                    </a:tc>
                    <a:tc>
                      <a:txBody>
                        <a:bodyPr/>
                        <a:lstStyle/>
                        <a:p>
                          <a:endParaRPr lang="zh-CN"/>
                        </a:p>
                      </a:txBody>
                      <a:tcPr anchor="ctr">
                        <a:blipFill>
                          <a:blip r:embed="rId2"/>
                          <a:stretch>
                            <a:fillRect l="-431153" t="-305714" r="-1558" b="-14286"/>
                          </a:stretch>
                        </a:blipFill>
                      </a:tcPr>
                    </a:tc>
                    <a:extLst>
                      <a:ext uri="{0D108BD9-81ED-4DB2-BD59-A6C34878D82A}">
                        <a16:rowId xmlns:a16="http://schemas.microsoft.com/office/drawing/2014/main" val="311689808"/>
                      </a:ext>
                    </a:extLst>
                  </a:tr>
                </a:tbl>
              </a:graphicData>
            </a:graphic>
          </p:graphicFrame>
        </mc:Fallback>
      </mc:AlternateContent>
    </p:spTree>
    <p:extLst>
      <p:ext uri="{BB962C8B-B14F-4D97-AF65-F5344CB8AC3E}">
        <p14:creationId xmlns:p14="http://schemas.microsoft.com/office/powerpoint/2010/main" val="355172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6164568"/>
          </a:xfrm>
        </p:spPr>
        <p:txBody>
          <a:bodyPr>
            <a:normAutofit/>
          </a:bodyPr>
          <a:lstStyle/>
          <a:p>
            <a:r>
              <a:rPr lang="en-US" altLang="zh-CN" dirty="0"/>
              <a:t>Upper limit for ordinary optical fiber: accumulated absorbed dose &lt; 100 Gy</a:t>
            </a:r>
            <a:br>
              <a:rPr lang="en-US" altLang="zh-CN" dirty="0"/>
            </a:br>
            <a:r>
              <a:rPr lang="en-US" altLang="zh-CN" dirty="0"/>
              <a:t>Upper limit for </a:t>
            </a:r>
            <a:r>
              <a:rPr lang="en-US" altLang="zh-CN" dirty="0">
                <a:solidFill>
                  <a:srgbClr val="24292F"/>
                </a:solidFill>
              </a:rPr>
              <a:t>r</a:t>
            </a:r>
            <a:r>
              <a:rPr lang="en-US" altLang="zh-CN" b="0" i="0" dirty="0">
                <a:solidFill>
                  <a:srgbClr val="24292F"/>
                </a:solidFill>
                <a:effectLst/>
                <a:latin typeface="+mn-lt"/>
              </a:rPr>
              <a:t>adiation-resistant optical fiber:</a:t>
            </a:r>
            <a:r>
              <a:rPr lang="en-US" altLang="zh-CN" dirty="0"/>
              <a:t> accumulated absorbed dose &lt; 10 kGy</a:t>
            </a:r>
          </a:p>
          <a:p>
            <a:pPr lvl="1"/>
            <a:endParaRPr lang="en-US" altLang="zh-CN" dirty="0"/>
          </a:p>
          <a:p>
            <a:pPr lvl="1"/>
            <a:endParaRPr lang="en-US" altLang="zh-CN" dirty="0"/>
          </a:p>
          <a:p>
            <a:pPr lvl="1"/>
            <a:endParaRPr lang="en-US" altLang="zh-CN" dirty="0"/>
          </a:p>
          <a:p>
            <a:pPr lvl="1"/>
            <a:endParaRPr lang="en-US" altLang="zh-CN" dirty="0"/>
          </a:p>
          <a:p>
            <a:pPr lvl="1"/>
            <a:r>
              <a:rPr lang="en-US" altLang="zh-CN" b="0" i="0" dirty="0">
                <a:solidFill>
                  <a:srgbClr val="24292F"/>
                </a:solidFill>
                <a:effectLst/>
                <a:latin typeface="+mn-lt"/>
              </a:rPr>
              <a:t>Radiation-resistant optical fibers are safe in the inner trench with 30cm concrete cover and safe in the outer trench with thinner-than-10cm concrete cover.</a:t>
            </a:r>
          </a:p>
          <a:p>
            <a:pPr lvl="1"/>
            <a:r>
              <a:rPr lang="en-US" altLang="zh-CN" dirty="0">
                <a:solidFill>
                  <a:srgbClr val="24292F"/>
                </a:solidFill>
                <a:latin typeface="+mn-lt"/>
              </a:rPr>
              <a:t>Ordinary optical fibers are safe in outer trench with 30cm concrete cover.</a:t>
            </a:r>
            <a:endParaRPr lang="en-US" altLang="zh-CN" b="0" i="0" dirty="0">
              <a:solidFill>
                <a:srgbClr val="24292F"/>
              </a:solidFill>
              <a:effectLst/>
              <a:latin typeface="+mn-lt"/>
            </a:endParaRPr>
          </a:p>
          <a:p>
            <a:r>
              <a:rPr lang="en-US" altLang="zh-CN" dirty="0">
                <a:solidFill>
                  <a:srgbClr val="24292F"/>
                </a:solidFill>
                <a:latin typeface="+mn-lt"/>
              </a:rPr>
              <a:t>For cable insulations (polyethylene, etc.) on the cable trays: </a:t>
            </a:r>
            <a:br>
              <a:rPr lang="en-US" altLang="zh-CN" dirty="0">
                <a:solidFill>
                  <a:srgbClr val="24292F"/>
                </a:solidFill>
                <a:latin typeface="+mn-lt"/>
              </a:rPr>
            </a:br>
            <a:r>
              <a:rPr lang="en-US" altLang="zh-CN" dirty="0">
                <a:solidFill>
                  <a:srgbClr val="24292F"/>
                </a:solidFill>
                <a:latin typeface="+mn-lt"/>
              </a:rPr>
              <a:t>accumulated absorbed dose  &lt;1 MGy</a:t>
            </a:r>
            <a:endParaRPr lang="en-US" altLang="zh-CN" dirty="0">
              <a:solidFill>
                <a:srgbClr val="24292F"/>
              </a:solidFill>
            </a:endParaRPr>
          </a:p>
          <a:p>
            <a:pPr lvl="1"/>
            <a:r>
              <a:rPr lang="en-US" altLang="zh-CN" dirty="0">
                <a:solidFill>
                  <a:srgbClr val="24292F"/>
                </a:solidFill>
                <a:latin typeface="+mn-lt"/>
              </a:rPr>
              <a:t>Use 2cm-thick 2m-high lead sheet, or 10cm-thick 2m-high concrete block</a:t>
            </a:r>
            <a:br>
              <a:rPr lang="en-US" altLang="zh-CN" dirty="0">
                <a:solidFill>
                  <a:srgbClr val="24292F"/>
                </a:solidFill>
                <a:latin typeface="+mn-lt"/>
              </a:rPr>
            </a:br>
            <a:r>
              <a:rPr lang="en-US" altLang="zh-CN" dirty="0">
                <a:solidFill>
                  <a:srgbClr val="24292F"/>
                </a:solidFill>
                <a:latin typeface="+mn-lt"/>
              </a:rPr>
              <a:t>to shield radiation.</a:t>
            </a:r>
            <a:br>
              <a:rPr lang="en-US" altLang="zh-CN" dirty="0">
                <a:solidFill>
                  <a:srgbClr val="24292F"/>
                </a:solidFill>
                <a:latin typeface="+mn-lt"/>
              </a:rPr>
            </a:br>
            <a:r>
              <a:rPr lang="en-US" altLang="zh-CN" dirty="0">
                <a:solidFill>
                  <a:srgbClr val="24292F"/>
                </a:solidFill>
                <a:latin typeface="+mn-lt"/>
              </a:rPr>
              <a:t>Cost: 830M RMB for lead, or 30M RMB for concrete</a:t>
            </a: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666712" y="142852"/>
            <a:ext cx="11525288" cy="725470"/>
          </a:xfrm>
        </p:spPr>
        <p:txBody>
          <a:bodyPr>
            <a:normAutofit/>
          </a:bodyPr>
          <a:lstStyle/>
          <a:p>
            <a:r>
              <a:rPr lang="en-US" altLang="zh-CN" dirty="0"/>
              <a:t>Radiation protection for fiber/cables for TDR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graphicFrame>
        <p:nvGraphicFramePr>
          <p:cNvPr id="5" name="表格 5">
            <a:extLst>
              <a:ext uri="{FF2B5EF4-FFF2-40B4-BE49-F238E27FC236}">
                <a16:creationId xmlns:a16="http://schemas.microsoft.com/office/drawing/2014/main" id="{F6A8131D-03A1-4F88-BF2D-97D153877514}"/>
              </a:ext>
            </a:extLst>
          </p:cNvPr>
          <p:cNvGraphicFramePr>
            <a:graphicFrameLocks noGrp="1"/>
          </p:cNvGraphicFramePr>
          <p:nvPr/>
        </p:nvGraphicFramePr>
        <p:xfrm>
          <a:off x="1487488" y="1772816"/>
          <a:ext cx="6775535" cy="1493520"/>
        </p:xfrm>
        <a:graphic>
          <a:graphicData uri="http://schemas.openxmlformats.org/drawingml/2006/table">
            <a:tbl>
              <a:tblPr firstRow="1" bandRow="1">
                <a:tableStyleId>{21E4AEA4-8DFA-4A89-87EB-49C32662AFE0}</a:tableStyleId>
              </a:tblPr>
              <a:tblGrid>
                <a:gridCol w="1777010">
                  <a:extLst>
                    <a:ext uri="{9D8B030D-6E8A-4147-A177-3AD203B41FA5}">
                      <a16:colId xmlns:a16="http://schemas.microsoft.com/office/drawing/2014/main" val="466389470"/>
                    </a:ext>
                  </a:extLst>
                </a:gridCol>
                <a:gridCol w="2433387">
                  <a:extLst>
                    <a:ext uri="{9D8B030D-6E8A-4147-A177-3AD203B41FA5}">
                      <a16:colId xmlns:a16="http://schemas.microsoft.com/office/drawing/2014/main" val="523344410"/>
                    </a:ext>
                  </a:extLst>
                </a:gridCol>
                <a:gridCol w="2565138">
                  <a:extLst>
                    <a:ext uri="{9D8B030D-6E8A-4147-A177-3AD203B41FA5}">
                      <a16:colId xmlns:a16="http://schemas.microsoft.com/office/drawing/2014/main" val="2224527279"/>
                    </a:ext>
                  </a:extLst>
                </a:gridCol>
              </a:tblGrid>
              <a:tr h="370840">
                <a:tc>
                  <a:txBody>
                    <a:bodyPr/>
                    <a:lstStyle/>
                    <a:p>
                      <a:pPr algn="ctr"/>
                      <a:endParaRPr lang="zh-CN" altLang="en-US" sz="2000" dirty="0"/>
                    </a:p>
                  </a:txBody>
                  <a:tcPr anchor="ctr"/>
                </a:tc>
                <a:tc>
                  <a:txBody>
                    <a:bodyPr/>
                    <a:lstStyle/>
                    <a:p>
                      <a:pPr algn="ctr"/>
                      <a:r>
                        <a:rPr lang="en-US" altLang="zh-CN" sz="2000" dirty="0"/>
                        <a:t>Trench with 10-cm concrete cover</a:t>
                      </a:r>
                      <a:endParaRPr lang="zh-CN" altLang="en-US" sz="2000" dirty="0"/>
                    </a:p>
                  </a:txBody>
                  <a:tcPr anchor="ctr"/>
                </a:tc>
                <a:tc>
                  <a:txBody>
                    <a:bodyPr/>
                    <a:lstStyle/>
                    <a:p>
                      <a:pPr algn="ctr"/>
                      <a:r>
                        <a:rPr lang="en-US" altLang="zh-CN" sz="2000" dirty="0"/>
                        <a:t>Trench with 30-cm concrete cover</a:t>
                      </a:r>
                      <a:endParaRPr lang="zh-CN" altLang="en-US" sz="2000" dirty="0"/>
                    </a:p>
                  </a:txBody>
                  <a:tcPr anchor="ctr"/>
                </a:tc>
                <a:extLst>
                  <a:ext uri="{0D108BD9-81ED-4DB2-BD59-A6C34878D82A}">
                    <a16:rowId xmlns:a16="http://schemas.microsoft.com/office/drawing/2014/main" val="1931144695"/>
                  </a:ext>
                </a:extLst>
              </a:tr>
              <a:tr h="370840">
                <a:tc>
                  <a:txBody>
                    <a:bodyPr/>
                    <a:lstStyle/>
                    <a:p>
                      <a:pPr algn="ctr"/>
                      <a:r>
                        <a:rPr lang="en-US" altLang="zh-CN" sz="2000" dirty="0"/>
                        <a:t>inner trench</a:t>
                      </a:r>
                      <a:endParaRPr lang="zh-CN" altLang="en-US" sz="2000" dirty="0"/>
                    </a:p>
                  </a:txBody>
                  <a:tcPr anchor="ctr"/>
                </a:tc>
                <a:tc>
                  <a:txBody>
                    <a:bodyPr/>
                    <a:lstStyle/>
                    <a:p>
                      <a:pPr algn="ctr"/>
                      <a:r>
                        <a:rPr lang="en-US" altLang="zh-CN" sz="2000" dirty="0"/>
                        <a:t>&lt;72 kGy</a:t>
                      </a:r>
                      <a:endParaRPr lang="zh-CN" altLang="en-US" sz="2000" dirty="0"/>
                    </a:p>
                  </a:txBody>
                  <a:tcPr anchor="ctr"/>
                </a:tc>
                <a:tc>
                  <a:txBody>
                    <a:bodyPr/>
                    <a:lstStyle/>
                    <a:p>
                      <a:pPr algn="ctr"/>
                      <a:r>
                        <a:rPr lang="en-US" altLang="zh-CN" sz="2000" dirty="0"/>
                        <a:t>&lt;140 Gy</a:t>
                      </a:r>
                      <a:endParaRPr lang="zh-CN" altLang="en-US" sz="2000" dirty="0"/>
                    </a:p>
                  </a:txBody>
                  <a:tcPr anchor="ctr"/>
                </a:tc>
                <a:extLst>
                  <a:ext uri="{0D108BD9-81ED-4DB2-BD59-A6C34878D82A}">
                    <a16:rowId xmlns:a16="http://schemas.microsoft.com/office/drawing/2014/main" val="538770161"/>
                  </a:ext>
                </a:extLst>
              </a:tr>
              <a:tr h="370840">
                <a:tc>
                  <a:txBody>
                    <a:bodyPr/>
                    <a:lstStyle/>
                    <a:p>
                      <a:pPr algn="ctr"/>
                      <a:r>
                        <a:rPr lang="en-US" altLang="zh-CN" sz="2000" dirty="0"/>
                        <a:t>outer trench</a:t>
                      </a:r>
                      <a:endParaRPr lang="zh-CN" altLang="en-US" sz="2000" dirty="0"/>
                    </a:p>
                  </a:txBody>
                  <a:tcPr anchor="ctr"/>
                </a:tc>
                <a:tc>
                  <a:txBody>
                    <a:bodyPr/>
                    <a:lstStyle/>
                    <a:p>
                      <a:pPr algn="ctr"/>
                      <a:r>
                        <a:rPr lang="en-US" altLang="zh-CN" sz="2000" dirty="0"/>
                        <a:t>&lt;7 kGy</a:t>
                      </a:r>
                      <a:endParaRPr lang="zh-CN" altLang="en-US" sz="2000" dirty="0"/>
                    </a:p>
                  </a:txBody>
                  <a:tcPr anchor="ctr"/>
                </a:tc>
                <a:tc>
                  <a:txBody>
                    <a:bodyPr/>
                    <a:lstStyle/>
                    <a:p>
                      <a:pPr algn="ctr"/>
                      <a:r>
                        <a:rPr lang="en-US" altLang="zh-CN" sz="2000" dirty="0"/>
                        <a:t>&lt;27 Gy</a:t>
                      </a:r>
                      <a:endParaRPr lang="zh-CN" altLang="en-US" sz="2000" dirty="0"/>
                    </a:p>
                  </a:txBody>
                  <a:tcPr anchor="ctr"/>
                </a:tc>
                <a:extLst>
                  <a:ext uri="{0D108BD9-81ED-4DB2-BD59-A6C34878D82A}">
                    <a16:rowId xmlns:a16="http://schemas.microsoft.com/office/drawing/2014/main" val="4255204338"/>
                  </a:ext>
                </a:extLst>
              </a:tr>
            </a:tbl>
          </a:graphicData>
        </a:graphic>
      </p:graphicFrame>
      <p:pic>
        <p:nvPicPr>
          <p:cNvPr id="6" name="图片 5">
            <a:extLst>
              <a:ext uri="{FF2B5EF4-FFF2-40B4-BE49-F238E27FC236}">
                <a16:creationId xmlns:a16="http://schemas.microsoft.com/office/drawing/2014/main" id="{026E09D7-8C4F-466B-8841-1F0F22B69FB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445650" y="5203290"/>
            <a:ext cx="2746350" cy="1636123"/>
          </a:xfrm>
          <a:prstGeom prst="rect">
            <a:avLst/>
          </a:prstGeom>
        </p:spPr>
      </p:pic>
      <p:pic>
        <p:nvPicPr>
          <p:cNvPr id="7" name="图片 6">
            <a:extLst>
              <a:ext uri="{FF2B5EF4-FFF2-40B4-BE49-F238E27FC236}">
                <a16:creationId xmlns:a16="http://schemas.microsoft.com/office/drawing/2014/main" id="{8C716F1E-6926-4C5C-9912-27D07983162F}"/>
              </a:ext>
            </a:extLst>
          </p:cNvPr>
          <p:cNvPicPr>
            <a:picLocks noChangeAspect="1"/>
          </p:cNvPicPr>
          <p:nvPr/>
        </p:nvPicPr>
        <p:blipFill>
          <a:blip r:embed="rId3"/>
          <a:stretch>
            <a:fillRect/>
          </a:stretch>
        </p:blipFill>
        <p:spPr>
          <a:xfrm>
            <a:off x="9441155" y="3571662"/>
            <a:ext cx="2741855" cy="1631628"/>
          </a:xfrm>
          <a:prstGeom prst="rect">
            <a:avLst/>
          </a:prstGeom>
        </p:spPr>
      </p:pic>
      <p:sp>
        <p:nvSpPr>
          <p:cNvPr id="8" name="文本框 7">
            <a:extLst>
              <a:ext uri="{FF2B5EF4-FFF2-40B4-BE49-F238E27FC236}">
                <a16:creationId xmlns:a16="http://schemas.microsoft.com/office/drawing/2014/main" id="{1CE23583-0D49-437C-8ACA-F11E9E228554}"/>
              </a:ext>
            </a:extLst>
          </p:cNvPr>
          <p:cNvSpPr txBox="1"/>
          <p:nvPr/>
        </p:nvSpPr>
        <p:spPr>
          <a:xfrm>
            <a:off x="8705056" y="4133547"/>
            <a:ext cx="949299" cy="369332"/>
          </a:xfrm>
          <a:prstGeom prst="rect">
            <a:avLst/>
          </a:prstGeom>
          <a:noFill/>
        </p:spPr>
        <p:txBody>
          <a:bodyPr wrap="none" rtlCol="0">
            <a:spAutoFit/>
          </a:bodyPr>
          <a:lstStyle/>
          <a:p>
            <a:r>
              <a:rPr lang="en-US" altLang="zh-CN" dirty="0"/>
              <a:t>@Higgs</a:t>
            </a:r>
            <a:endParaRPr lang="zh-CN" altLang="en-US" dirty="0"/>
          </a:p>
        </p:txBody>
      </p:sp>
      <p:sp>
        <p:nvSpPr>
          <p:cNvPr id="9" name="文本框 8">
            <a:extLst>
              <a:ext uri="{FF2B5EF4-FFF2-40B4-BE49-F238E27FC236}">
                <a16:creationId xmlns:a16="http://schemas.microsoft.com/office/drawing/2014/main" id="{458412A8-B208-4398-B46A-3CA14CD49C6D}"/>
              </a:ext>
            </a:extLst>
          </p:cNvPr>
          <p:cNvSpPr txBox="1"/>
          <p:nvPr/>
        </p:nvSpPr>
        <p:spPr>
          <a:xfrm>
            <a:off x="8691054" y="5699945"/>
            <a:ext cx="821059" cy="369332"/>
          </a:xfrm>
          <a:prstGeom prst="rect">
            <a:avLst/>
          </a:prstGeom>
          <a:noFill/>
        </p:spPr>
        <p:txBody>
          <a:bodyPr wrap="none" rtlCol="0">
            <a:spAutoFit/>
          </a:bodyPr>
          <a:lstStyle/>
          <a:p>
            <a:r>
              <a:rPr lang="en-US" altLang="zh-CN" dirty="0"/>
              <a:t>@ttbar</a:t>
            </a:r>
            <a:endParaRPr lang="zh-CN" altLang="en-US" dirty="0"/>
          </a:p>
        </p:txBody>
      </p:sp>
    </p:spTree>
    <p:extLst>
      <p:ext uri="{BB962C8B-B14F-4D97-AF65-F5344CB8AC3E}">
        <p14:creationId xmlns:p14="http://schemas.microsoft.com/office/powerpoint/2010/main" val="400592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980728"/>
            <a:ext cx="10972800" cy="6185541"/>
          </a:xfrm>
        </p:spPr>
        <p:txBody>
          <a:bodyPr>
            <a:normAutofit/>
          </a:bodyPr>
          <a:lstStyle/>
          <a:p>
            <a:r>
              <a:rPr lang="en-US" altLang="zh-CN" dirty="0"/>
              <a:t>For 4 operations (120/45.5/80/180 GeV), simulate the induced dose-eq caused by SR and random beam losses.</a:t>
            </a:r>
          </a:p>
          <a:p>
            <a:r>
              <a:rPr lang="en-US" altLang="zh-CN" dirty="0"/>
              <a:t>The dose-eq after 1-year running and 10-min shutdown is shown below</a:t>
            </a:r>
          </a:p>
          <a:p>
            <a:r>
              <a:rPr lang="en-US" altLang="zh-CN" dirty="0"/>
              <a:t>@Higgs operation</a:t>
            </a:r>
            <a:r>
              <a:rPr lang="zh-CN" altLang="en-US" dirty="0"/>
              <a:t>：</a:t>
            </a:r>
            <a:r>
              <a:rPr lang="en-US" altLang="zh-CN" dirty="0"/>
              <a:t>1m away from equipment &lt;</a:t>
            </a:r>
            <a:r>
              <a:rPr lang="en-US" altLang="zh-CN" dirty="0">
                <a:solidFill>
                  <a:srgbClr val="0070C0"/>
                </a:solidFill>
              </a:rPr>
              <a:t>1 </a:t>
            </a:r>
            <a:r>
              <a:rPr lang="en-US" altLang="zh-CN" dirty="0" err="1">
                <a:solidFill>
                  <a:srgbClr val="0070C0"/>
                </a:solidFill>
              </a:rPr>
              <a:t>uSv</a:t>
            </a:r>
            <a:r>
              <a:rPr lang="en-US" altLang="zh-CN" dirty="0">
                <a:solidFill>
                  <a:srgbClr val="0070C0"/>
                </a:solidFill>
              </a:rPr>
              <a:t>/h</a:t>
            </a:r>
            <a:r>
              <a:rPr lang="zh-CN" altLang="en-US" dirty="0"/>
              <a:t>，</a:t>
            </a:r>
            <a:r>
              <a:rPr lang="en-US" altLang="zh-CN" dirty="0"/>
              <a:t>surface of equipment ~</a:t>
            </a:r>
            <a:r>
              <a:rPr lang="en-US" altLang="zh-CN" dirty="0">
                <a:solidFill>
                  <a:srgbClr val="0070C0"/>
                </a:solidFill>
              </a:rPr>
              <a:t>10 </a:t>
            </a:r>
            <a:r>
              <a:rPr lang="en-US" altLang="zh-CN" dirty="0" err="1">
                <a:solidFill>
                  <a:srgbClr val="0070C0"/>
                </a:solidFill>
              </a:rPr>
              <a:t>uSv</a:t>
            </a:r>
            <a:r>
              <a:rPr lang="en-US" altLang="zh-CN" dirty="0">
                <a:solidFill>
                  <a:srgbClr val="0070C0"/>
                </a:solidFill>
              </a:rPr>
              <a:t>/h</a:t>
            </a:r>
          </a:p>
          <a:p>
            <a:pPr lvl="1"/>
            <a:r>
              <a:rPr lang="en-US" altLang="zh-CN" dirty="0"/>
              <a:t>SR				</a:t>
            </a:r>
            <a:r>
              <a:rPr lang="zh-CN" altLang="en-US" dirty="0"/>
              <a:t>                               </a:t>
            </a:r>
            <a:r>
              <a:rPr lang="en-US" altLang="zh-CN" dirty="0"/>
              <a:t>random beam losses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marL="0" indent="0">
              <a:buNone/>
            </a:pPr>
            <a:endParaRPr lang="en-US" altLang="zh-CN" dirty="0"/>
          </a:p>
          <a:p>
            <a:r>
              <a:rPr lang="en-US" altLang="zh-CN" dirty="0"/>
              <a:t>Similar radiation level around the end of BEPCII Linac. </a:t>
            </a:r>
            <a:r>
              <a:rPr lang="en-US" altLang="zh-CN" sz="2400" dirty="0"/>
              <a:t>Working </a:t>
            </a:r>
            <a:r>
              <a:rPr lang="en-US" altLang="zh-CN" dirty="0"/>
              <a:t>500h per year</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525288" cy="725470"/>
          </a:xfrm>
        </p:spPr>
        <p:txBody>
          <a:bodyPr>
            <a:normAutofit fontScale="90000"/>
          </a:bodyPr>
          <a:lstStyle/>
          <a:p>
            <a:r>
              <a:rPr lang="en-US" altLang="zh-CN" dirty="0"/>
              <a:t>Induced dose-eq, 10min after shutdown for TDR scheme</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pic>
        <p:nvPicPr>
          <p:cNvPr id="14" name="图片 13">
            <a:extLst>
              <a:ext uri="{FF2B5EF4-FFF2-40B4-BE49-F238E27FC236}">
                <a16:creationId xmlns:a16="http://schemas.microsoft.com/office/drawing/2014/main" id="{553C9AA3-21EC-4724-9924-8E60F2C7241D}"/>
              </a:ext>
            </a:extLst>
          </p:cNvPr>
          <p:cNvPicPr>
            <a:picLocks noChangeAspect="1"/>
          </p:cNvPicPr>
          <p:nvPr/>
        </p:nvPicPr>
        <p:blipFill>
          <a:blip r:embed="rId2"/>
          <a:stretch>
            <a:fillRect/>
          </a:stretch>
        </p:blipFill>
        <p:spPr>
          <a:xfrm>
            <a:off x="0" y="2924944"/>
            <a:ext cx="5838825" cy="3381375"/>
          </a:xfrm>
          <a:prstGeom prst="rect">
            <a:avLst/>
          </a:prstGeom>
        </p:spPr>
      </p:pic>
      <p:pic>
        <p:nvPicPr>
          <p:cNvPr id="16" name="图片 15">
            <a:extLst>
              <a:ext uri="{FF2B5EF4-FFF2-40B4-BE49-F238E27FC236}">
                <a16:creationId xmlns:a16="http://schemas.microsoft.com/office/drawing/2014/main" id="{CE9907B5-31C6-4720-8006-A8439CA6CB1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38825" y="2943994"/>
            <a:ext cx="5848350" cy="3362325"/>
          </a:xfrm>
          <a:prstGeom prst="rect">
            <a:avLst/>
          </a:prstGeom>
        </p:spPr>
      </p:pic>
    </p:spTree>
    <p:extLst>
      <p:ext uri="{BB962C8B-B14F-4D97-AF65-F5344CB8AC3E}">
        <p14:creationId xmlns:p14="http://schemas.microsoft.com/office/powerpoint/2010/main" val="67405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1277638" cy="5798117"/>
          </a:xfrm>
        </p:spPr>
        <p:txBody>
          <a:bodyPr/>
          <a:lstStyle/>
          <a:p>
            <a:r>
              <a:rPr lang="en-US" altLang="zh-CN" dirty="0"/>
              <a:t>@Z operation: 1m away from equipment </a:t>
            </a:r>
            <a:br>
              <a:rPr lang="en-US" altLang="zh-CN" dirty="0"/>
            </a:br>
            <a:r>
              <a:rPr lang="en-US" altLang="zh-CN" dirty="0"/>
              <a:t>&lt;</a:t>
            </a:r>
            <a:r>
              <a:rPr lang="en-US" altLang="zh-CN" dirty="0">
                <a:solidFill>
                  <a:srgbClr val="0070C0"/>
                </a:solidFill>
              </a:rPr>
              <a:t>2 </a:t>
            </a:r>
            <a:r>
              <a:rPr lang="en-US" altLang="zh-CN" dirty="0" err="1">
                <a:solidFill>
                  <a:srgbClr val="0070C0"/>
                </a:solidFill>
              </a:rPr>
              <a:t>uSv</a:t>
            </a:r>
            <a:r>
              <a:rPr lang="en-US" altLang="zh-CN" dirty="0">
                <a:solidFill>
                  <a:srgbClr val="0070C0"/>
                </a:solidFill>
              </a:rPr>
              <a:t>/h</a:t>
            </a:r>
            <a:r>
              <a:rPr lang="zh-CN" altLang="en-US" dirty="0"/>
              <a:t>，</a:t>
            </a:r>
            <a:r>
              <a:rPr lang="en-US" altLang="zh-CN" dirty="0"/>
              <a:t> surface of equipment ~ </a:t>
            </a:r>
            <a:br>
              <a:rPr lang="en-US" altLang="zh-CN" dirty="0"/>
            </a:br>
            <a:r>
              <a:rPr lang="en-US" altLang="zh-CN" dirty="0">
                <a:solidFill>
                  <a:srgbClr val="0070C0"/>
                </a:solidFill>
              </a:rPr>
              <a:t>20 </a:t>
            </a:r>
            <a:r>
              <a:rPr lang="en-US" altLang="zh-CN" dirty="0" err="1">
                <a:solidFill>
                  <a:srgbClr val="0070C0"/>
                </a:solidFill>
              </a:rPr>
              <a:t>uSv</a:t>
            </a:r>
            <a:r>
              <a:rPr lang="en-US" altLang="zh-CN" dirty="0">
                <a:solidFill>
                  <a:srgbClr val="0070C0"/>
                </a:solidFill>
              </a:rPr>
              <a:t>/h</a:t>
            </a:r>
          </a:p>
          <a:p>
            <a:pPr lvl="1"/>
            <a:r>
              <a:rPr lang="en-US" altLang="zh-CN" dirty="0"/>
              <a:t>SR can be negligible</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en-US" altLang="zh-CN" dirty="0"/>
              <a:t>A little higher than radiation level around </a:t>
            </a:r>
            <a:r>
              <a:rPr lang="en-US" altLang="zh-CN" dirty="0" err="1"/>
              <a:t>around</a:t>
            </a:r>
            <a:r>
              <a:rPr lang="en-US" altLang="zh-CN" dirty="0"/>
              <a:t> the end of BEPCII Linac. Working ~100h per year.</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525288" cy="725470"/>
          </a:xfrm>
        </p:spPr>
        <p:txBody>
          <a:bodyPr>
            <a:normAutofit fontScale="90000"/>
          </a:bodyPr>
          <a:lstStyle/>
          <a:p>
            <a:r>
              <a:rPr lang="en-US" altLang="zh-CN" dirty="0"/>
              <a:t>Induced dose-eq, 10min after shutdown for TDR scheme</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dirty="0"/>
          </a:p>
        </p:txBody>
      </p:sp>
      <p:sp>
        <p:nvSpPr>
          <p:cNvPr id="6" name="内容占位符 1">
            <a:extLst>
              <a:ext uri="{FF2B5EF4-FFF2-40B4-BE49-F238E27FC236}">
                <a16:creationId xmlns:a16="http://schemas.microsoft.com/office/drawing/2014/main" id="{19EEEAD1-760C-4D27-BC87-F3A752EC829F}"/>
              </a:ext>
            </a:extLst>
          </p:cNvPr>
          <p:cNvSpPr txBox="1">
            <a:spLocks/>
          </p:cNvSpPr>
          <p:nvPr/>
        </p:nvSpPr>
        <p:spPr>
          <a:xfrm>
            <a:off x="6707138" y="1059883"/>
            <a:ext cx="5486400"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 WW operation: 1m away from equipment &lt;</a:t>
            </a:r>
            <a:r>
              <a:rPr lang="en-US" altLang="zh-CN" dirty="0">
                <a:solidFill>
                  <a:srgbClr val="0070C0"/>
                </a:solidFill>
              </a:rPr>
              <a:t>1 </a:t>
            </a:r>
            <a:r>
              <a:rPr lang="en-US" altLang="zh-CN" dirty="0" err="1">
                <a:solidFill>
                  <a:srgbClr val="0070C0"/>
                </a:solidFill>
              </a:rPr>
              <a:t>uSv</a:t>
            </a:r>
            <a:r>
              <a:rPr lang="en-US" altLang="zh-CN" dirty="0">
                <a:solidFill>
                  <a:srgbClr val="0070C0"/>
                </a:solidFill>
              </a:rPr>
              <a:t>/h</a:t>
            </a:r>
            <a:r>
              <a:rPr lang="zh-CN" altLang="en-US" dirty="0"/>
              <a:t>，</a:t>
            </a:r>
            <a:r>
              <a:rPr lang="en-US" altLang="zh-CN" dirty="0"/>
              <a:t> surface of equipment ~</a:t>
            </a:r>
            <a:r>
              <a:rPr lang="en-US" altLang="zh-CN" dirty="0">
                <a:solidFill>
                  <a:srgbClr val="0070C0"/>
                </a:solidFill>
              </a:rPr>
              <a:t>10 </a:t>
            </a:r>
            <a:r>
              <a:rPr lang="en-US" altLang="zh-CN" dirty="0" err="1">
                <a:solidFill>
                  <a:srgbClr val="0070C0"/>
                </a:solidFill>
              </a:rPr>
              <a:t>uSv</a:t>
            </a:r>
            <a:r>
              <a:rPr lang="en-US" altLang="zh-CN" dirty="0">
                <a:solidFill>
                  <a:srgbClr val="0070C0"/>
                </a:solidFill>
              </a:rPr>
              <a:t>/h</a:t>
            </a:r>
          </a:p>
          <a:p>
            <a:pPr lvl="1"/>
            <a:r>
              <a:rPr lang="en-US" altLang="zh-CN" dirty="0"/>
              <a:t>SR can be negligible</a:t>
            </a:r>
          </a:p>
        </p:txBody>
      </p:sp>
      <p:pic>
        <p:nvPicPr>
          <p:cNvPr id="10" name="图片 9">
            <a:extLst>
              <a:ext uri="{FF2B5EF4-FFF2-40B4-BE49-F238E27FC236}">
                <a16:creationId xmlns:a16="http://schemas.microsoft.com/office/drawing/2014/main" id="{6E98EC87-559F-4F67-9F3C-611C8A945C13}"/>
              </a:ext>
            </a:extLst>
          </p:cNvPr>
          <p:cNvPicPr>
            <a:picLocks noChangeAspect="1"/>
          </p:cNvPicPr>
          <p:nvPr/>
        </p:nvPicPr>
        <p:blipFill>
          <a:blip r:embed="rId2"/>
          <a:stretch>
            <a:fillRect/>
          </a:stretch>
        </p:blipFill>
        <p:spPr>
          <a:xfrm>
            <a:off x="247650" y="2596480"/>
            <a:ext cx="5838825" cy="3352800"/>
          </a:xfrm>
          <a:prstGeom prst="rect">
            <a:avLst/>
          </a:prstGeom>
        </p:spPr>
      </p:pic>
      <p:pic>
        <p:nvPicPr>
          <p:cNvPr id="12" name="图片 11">
            <a:extLst>
              <a:ext uri="{FF2B5EF4-FFF2-40B4-BE49-F238E27FC236}">
                <a16:creationId xmlns:a16="http://schemas.microsoft.com/office/drawing/2014/main" id="{95AD550C-BD25-40D1-98AA-DEF3F79A27C4}"/>
              </a:ext>
            </a:extLst>
          </p:cNvPr>
          <p:cNvPicPr>
            <a:picLocks noChangeAspect="1"/>
          </p:cNvPicPr>
          <p:nvPr/>
        </p:nvPicPr>
        <p:blipFill>
          <a:blip r:embed="rId3"/>
          <a:stretch>
            <a:fillRect/>
          </a:stretch>
        </p:blipFill>
        <p:spPr>
          <a:xfrm>
            <a:off x="6096000" y="2577107"/>
            <a:ext cx="5848350" cy="3324225"/>
          </a:xfrm>
          <a:prstGeom prst="rect">
            <a:avLst/>
          </a:prstGeom>
        </p:spPr>
      </p:pic>
    </p:spTree>
    <p:extLst>
      <p:ext uri="{BB962C8B-B14F-4D97-AF65-F5344CB8AC3E}">
        <p14:creationId xmlns:p14="http://schemas.microsoft.com/office/powerpoint/2010/main" val="37934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1233248" cy="51845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Design criteria and photon absorber @FCC</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TDR shielding scheme </a:t>
            </a:r>
            <a:r>
              <a:rPr lang="en-US" altLang="zh-CN" b="1" dirty="0" err="1">
                <a:solidFill>
                  <a:srgbClr val="C00000"/>
                </a:solidFill>
                <a:latin typeface="Arial" panose="020B0604020202020204" pitchFamily="34" charset="0"/>
                <a:ea typeface="微软雅黑" panose="020B0503020204020204" pitchFamily="34" charset="-122"/>
                <a:cs typeface="Arial" panose="020B0604020202020204" pitchFamily="34" charset="0"/>
              </a:rPr>
              <a:t>v.s</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 photon absorber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Prompt dose level in the tunnel for TDR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Protection of radiation-sensitive equipment</a:t>
            </a:r>
          </a:p>
          <a:p>
            <a:pPr lvl="2">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Cables, electronics, optical fiber …</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Induced dose level in the tunnel for TDR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TDR shielding scheme </a:t>
            </a:r>
            <a:r>
              <a:rPr lang="en-US" altLang="zh-CN" b="1" dirty="0" err="1">
                <a:solidFill>
                  <a:srgbClr val="C00000"/>
                </a:solidFill>
                <a:latin typeface="Arial" panose="020B0604020202020204" pitchFamily="34" charset="0"/>
                <a:ea typeface="微软雅黑" panose="020B0503020204020204" pitchFamily="34" charset="-122"/>
                <a:cs typeface="Arial" panose="020B0604020202020204" pitchFamily="34" charset="0"/>
              </a:rPr>
              <a:t>v.s</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 photon absorber scheme</a:t>
            </a:r>
          </a:p>
          <a:p>
            <a:pPr lvl="2">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Induced/Prompt dose level in the tunnel</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Magnet shielding for photon absorber scheme</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Conclusion</a:t>
            </a:r>
          </a:p>
        </p:txBody>
      </p:sp>
    </p:spTree>
    <p:extLst>
      <p:ext uri="{BB962C8B-B14F-4D97-AF65-F5344CB8AC3E}">
        <p14:creationId xmlns:p14="http://schemas.microsoft.com/office/powerpoint/2010/main" val="3027806722"/>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0972800" cy="5655265"/>
          </a:xfrm>
        </p:spPr>
        <p:txBody>
          <a:bodyPr>
            <a:noAutofit/>
          </a:bodyPr>
          <a:lstStyle/>
          <a:p>
            <a:r>
              <a:rPr lang="en-US" altLang="zh-CN" sz="2400" dirty="0"/>
              <a:t>@ttbar operation</a:t>
            </a:r>
            <a:r>
              <a:rPr lang="zh-CN" altLang="en-US" sz="2400" dirty="0"/>
              <a:t>：</a:t>
            </a:r>
            <a:r>
              <a:rPr lang="en-US" altLang="zh-CN" sz="2400" dirty="0"/>
              <a:t> 1m away from equipment &lt;</a:t>
            </a:r>
            <a:r>
              <a:rPr lang="en-US" altLang="zh-CN" sz="2400" dirty="0">
                <a:solidFill>
                  <a:srgbClr val="0070C0"/>
                </a:solidFill>
              </a:rPr>
              <a:t>20 </a:t>
            </a:r>
            <a:r>
              <a:rPr lang="en-US" altLang="zh-CN" sz="2400" dirty="0" err="1">
                <a:solidFill>
                  <a:srgbClr val="0070C0"/>
                </a:solidFill>
              </a:rPr>
              <a:t>uSv</a:t>
            </a:r>
            <a:r>
              <a:rPr lang="en-US" altLang="zh-CN" sz="2400" dirty="0">
                <a:solidFill>
                  <a:srgbClr val="0070C0"/>
                </a:solidFill>
              </a:rPr>
              <a:t>/h</a:t>
            </a:r>
            <a:r>
              <a:rPr lang="zh-CN" altLang="en-US" sz="2400" dirty="0"/>
              <a:t>，</a:t>
            </a:r>
            <a:r>
              <a:rPr lang="en-US" altLang="zh-CN" sz="2400" dirty="0"/>
              <a:t> surface of equipment &gt;</a:t>
            </a:r>
            <a:r>
              <a:rPr lang="en-US" altLang="zh-CN" sz="2400" dirty="0">
                <a:solidFill>
                  <a:srgbClr val="0070C0"/>
                </a:solidFill>
              </a:rPr>
              <a:t>100 </a:t>
            </a:r>
            <a:r>
              <a:rPr lang="en-US" altLang="zh-CN" sz="2400" dirty="0" err="1">
                <a:solidFill>
                  <a:srgbClr val="0070C0"/>
                </a:solidFill>
              </a:rPr>
              <a:t>uSv</a:t>
            </a:r>
            <a:r>
              <a:rPr lang="en-US" altLang="zh-CN" sz="2400" dirty="0">
                <a:solidFill>
                  <a:srgbClr val="0070C0"/>
                </a:solidFill>
              </a:rPr>
              <a:t>/h</a:t>
            </a:r>
          </a:p>
          <a:p>
            <a:pPr lvl="1"/>
            <a:r>
              <a:rPr lang="en-US" altLang="zh-CN" sz="2400" dirty="0"/>
              <a:t>SR 						</a:t>
            </a:r>
            <a:r>
              <a:rPr lang="zh-CN" altLang="en-US" sz="2400" dirty="0"/>
              <a:t> </a:t>
            </a:r>
            <a:r>
              <a:rPr lang="en-US" altLang="zh-CN" sz="2400" dirty="0"/>
              <a:t>random beam losses</a:t>
            </a:r>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r>
              <a:rPr lang="en-US" altLang="zh-CN" sz="2400" dirty="0"/>
              <a:t>Higher than the radiation level around BEPCII positron target. Considering 5mSv/a as the upper limit for workers, a short time (~10h) stay is permitted.</a:t>
            </a:r>
          </a:p>
          <a:p>
            <a:endParaRPr lang="en-US" altLang="zh-CN" sz="2600" dirty="0"/>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449088" cy="725470"/>
          </a:xfrm>
        </p:spPr>
        <p:txBody>
          <a:bodyPr>
            <a:normAutofit fontScale="90000"/>
          </a:bodyPr>
          <a:lstStyle/>
          <a:p>
            <a:r>
              <a:rPr lang="en-US" altLang="zh-CN" dirty="0"/>
              <a:t>Induced dose-eq, 10min after shutdown for TDR scheme</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dirty="0"/>
          </a:p>
        </p:txBody>
      </p:sp>
      <p:pic>
        <p:nvPicPr>
          <p:cNvPr id="9" name="图片 8">
            <a:extLst>
              <a:ext uri="{FF2B5EF4-FFF2-40B4-BE49-F238E27FC236}">
                <a16:creationId xmlns:a16="http://schemas.microsoft.com/office/drawing/2014/main" id="{21629517-4C8C-4402-A8CC-DE595B6F6DD7}"/>
              </a:ext>
            </a:extLst>
          </p:cNvPr>
          <p:cNvPicPr>
            <a:picLocks noChangeAspect="1"/>
          </p:cNvPicPr>
          <p:nvPr/>
        </p:nvPicPr>
        <p:blipFill>
          <a:blip r:embed="rId2"/>
          <a:stretch>
            <a:fillRect/>
          </a:stretch>
        </p:blipFill>
        <p:spPr>
          <a:xfrm>
            <a:off x="11862" y="2278140"/>
            <a:ext cx="5810250" cy="3333750"/>
          </a:xfrm>
          <a:prstGeom prst="rect">
            <a:avLst/>
          </a:prstGeom>
        </p:spPr>
      </p:pic>
      <p:pic>
        <p:nvPicPr>
          <p:cNvPr id="11" name="图片 10">
            <a:extLst>
              <a:ext uri="{FF2B5EF4-FFF2-40B4-BE49-F238E27FC236}">
                <a16:creationId xmlns:a16="http://schemas.microsoft.com/office/drawing/2014/main" id="{ABE3A5C6-1414-4AB0-ADC8-864407DE6B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53650" y="2132856"/>
            <a:ext cx="5886450" cy="3467100"/>
          </a:xfrm>
          <a:prstGeom prst="rect">
            <a:avLst/>
          </a:prstGeom>
        </p:spPr>
      </p:pic>
    </p:spTree>
    <p:extLst>
      <p:ext uri="{BB962C8B-B14F-4D97-AF65-F5344CB8AC3E}">
        <p14:creationId xmlns:p14="http://schemas.microsoft.com/office/powerpoint/2010/main" val="353047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0972800" cy="5465461"/>
          </a:xfrm>
        </p:spPr>
        <p:txBody>
          <a:bodyPr>
            <a:noAutofit/>
          </a:bodyPr>
          <a:lstStyle/>
          <a:p>
            <a:r>
              <a:rPr lang="en-US" altLang="zh-CN" sz="2400" dirty="0">
                <a:latin typeface="+mj-lt"/>
              </a:rPr>
              <a:t>@ttbar operation</a:t>
            </a:r>
            <a:r>
              <a:rPr lang="zh-CN" altLang="en-US" sz="2400" dirty="0">
                <a:latin typeface="+mj-lt"/>
              </a:rPr>
              <a:t>：</a:t>
            </a:r>
            <a:r>
              <a:rPr lang="en-US" altLang="zh-CN" sz="2400" dirty="0">
                <a:latin typeface="+mj-lt"/>
              </a:rPr>
              <a:t> 1m away from equipment &lt;</a:t>
            </a:r>
            <a:r>
              <a:rPr lang="en-US" altLang="zh-CN" sz="2400" dirty="0">
                <a:solidFill>
                  <a:srgbClr val="0070C0"/>
                </a:solidFill>
                <a:latin typeface="+mj-lt"/>
              </a:rPr>
              <a:t>5 </a:t>
            </a:r>
            <a:r>
              <a:rPr lang="en-US" altLang="zh-CN" sz="2400" dirty="0" err="1">
                <a:solidFill>
                  <a:srgbClr val="0070C0"/>
                </a:solidFill>
                <a:latin typeface="+mj-lt"/>
              </a:rPr>
              <a:t>uSv</a:t>
            </a:r>
            <a:r>
              <a:rPr lang="en-US" altLang="zh-CN" sz="2400" dirty="0">
                <a:solidFill>
                  <a:srgbClr val="0070C0"/>
                </a:solidFill>
                <a:latin typeface="+mj-lt"/>
              </a:rPr>
              <a:t>/h</a:t>
            </a:r>
            <a:r>
              <a:rPr lang="zh-CN" altLang="en-US" sz="2400" dirty="0">
                <a:latin typeface="+mj-lt"/>
              </a:rPr>
              <a:t>，</a:t>
            </a:r>
            <a:r>
              <a:rPr lang="en-US" altLang="zh-CN" sz="2400" dirty="0">
                <a:latin typeface="+mj-lt"/>
              </a:rPr>
              <a:t> surface of equipment &gt;</a:t>
            </a:r>
            <a:r>
              <a:rPr lang="en-US" altLang="zh-CN" sz="2400" dirty="0">
                <a:solidFill>
                  <a:srgbClr val="0070C0"/>
                </a:solidFill>
                <a:latin typeface="+mj-lt"/>
              </a:rPr>
              <a:t>10 </a:t>
            </a:r>
            <a:r>
              <a:rPr lang="en-US" altLang="zh-CN" sz="2400" dirty="0" err="1">
                <a:solidFill>
                  <a:srgbClr val="0070C0"/>
                </a:solidFill>
                <a:latin typeface="+mj-lt"/>
              </a:rPr>
              <a:t>uSv</a:t>
            </a:r>
            <a:r>
              <a:rPr lang="en-US" altLang="zh-CN" sz="2400" dirty="0">
                <a:solidFill>
                  <a:srgbClr val="0070C0"/>
                </a:solidFill>
                <a:latin typeface="+mj-lt"/>
              </a:rPr>
              <a:t>/h</a:t>
            </a:r>
          </a:p>
          <a:p>
            <a:pPr lvl="1"/>
            <a:r>
              <a:rPr lang="en-US" altLang="zh-CN" sz="2400" dirty="0"/>
              <a:t>SR</a:t>
            </a:r>
          </a:p>
          <a:p>
            <a:endParaRPr lang="en-US" altLang="zh-CN" sz="2600" dirty="0"/>
          </a:p>
          <a:p>
            <a:endParaRPr lang="en-US" altLang="zh-CN" sz="2600" dirty="0"/>
          </a:p>
          <a:p>
            <a:endParaRPr lang="en-US" altLang="zh-CN" sz="2600" dirty="0"/>
          </a:p>
          <a:p>
            <a:endParaRPr lang="en-US" altLang="zh-CN" sz="2600" dirty="0"/>
          </a:p>
          <a:p>
            <a:endParaRPr lang="en-US" altLang="zh-CN" sz="2600" dirty="0"/>
          </a:p>
          <a:p>
            <a:endParaRPr lang="en-US" altLang="zh-CN" sz="2600" dirty="0"/>
          </a:p>
          <a:p>
            <a:endParaRPr lang="en-US" altLang="zh-CN" sz="2600" dirty="0"/>
          </a:p>
          <a:p>
            <a:r>
              <a:rPr lang="en-US" altLang="zh-CN" sz="2400" dirty="0"/>
              <a:t>Considering 5mSv/a as the upper limit for workers, a long time (~200h) stay is permitted. So the induced radiation levels for all operations are acceptable.</a:t>
            </a:r>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p:txBody>
          <a:bodyPr>
            <a:normAutofit fontScale="90000"/>
          </a:bodyPr>
          <a:lstStyle/>
          <a:p>
            <a:r>
              <a:rPr lang="en-US" altLang="zh-CN" dirty="0"/>
              <a:t>Induced dose-eq, 1day after shutdown for TDR scheme</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pic>
        <p:nvPicPr>
          <p:cNvPr id="6" name="图片 5">
            <a:extLst>
              <a:ext uri="{FF2B5EF4-FFF2-40B4-BE49-F238E27FC236}">
                <a16:creationId xmlns:a16="http://schemas.microsoft.com/office/drawing/2014/main" id="{A68A43FA-3A34-44D6-A8E6-A08075A277F7}"/>
              </a:ext>
            </a:extLst>
          </p:cNvPr>
          <p:cNvPicPr>
            <a:picLocks noChangeAspect="1"/>
          </p:cNvPicPr>
          <p:nvPr/>
        </p:nvPicPr>
        <p:blipFill>
          <a:blip r:embed="rId2"/>
          <a:stretch>
            <a:fillRect/>
          </a:stretch>
        </p:blipFill>
        <p:spPr>
          <a:xfrm>
            <a:off x="722820" y="2276872"/>
            <a:ext cx="5829300" cy="3352800"/>
          </a:xfrm>
          <a:prstGeom prst="rect">
            <a:avLst/>
          </a:prstGeom>
        </p:spPr>
      </p:pic>
      <p:sp>
        <p:nvSpPr>
          <p:cNvPr id="7" name="文本框 6">
            <a:extLst>
              <a:ext uri="{FF2B5EF4-FFF2-40B4-BE49-F238E27FC236}">
                <a16:creationId xmlns:a16="http://schemas.microsoft.com/office/drawing/2014/main" id="{BBCA5061-262D-4E18-8BE1-FFFA67CC05C8}"/>
              </a:ext>
            </a:extLst>
          </p:cNvPr>
          <p:cNvSpPr txBox="1"/>
          <p:nvPr/>
        </p:nvSpPr>
        <p:spPr>
          <a:xfrm>
            <a:off x="6816080" y="2257460"/>
            <a:ext cx="2664296" cy="1015663"/>
          </a:xfrm>
          <a:prstGeom prst="rect">
            <a:avLst/>
          </a:prstGeom>
          <a:noFill/>
        </p:spPr>
        <p:txBody>
          <a:bodyPr wrap="square">
            <a:spAutoFit/>
          </a:bodyPr>
          <a:lstStyle/>
          <a:p>
            <a:r>
              <a:rPr lang="en-US" altLang="zh-CN" sz="2000" dirty="0"/>
              <a:t>Slightly higher than the dose-eq @Z/WW operation.</a:t>
            </a:r>
          </a:p>
        </p:txBody>
      </p:sp>
    </p:spTree>
    <p:extLst>
      <p:ext uri="{BB962C8B-B14F-4D97-AF65-F5344CB8AC3E}">
        <p14:creationId xmlns:p14="http://schemas.microsoft.com/office/powerpoint/2010/main" val="247945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B70BF23-809F-4863-A3D9-969A2748DC93}"/>
              </a:ext>
            </a:extLst>
          </p:cNvPr>
          <p:cNvSpPr>
            <a:spLocks noGrp="1"/>
          </p:cNvSpPr>
          <p:nvPr>
            <p:ph idx="1"/>
          </p:nvPr>
        </p:nvSpPr>
        <p:spPr>
          <a:xfrm>
            <a:off x="609599" y="1059883"/>
            <a:ext cx="11250559" cy="5798117"/>
          </a:xfrm>
        </p:spPr>
        <p:txBody>
          <a:bodyPr>
            <a:noAutofit/>
          </a:bodyPr>
          <a:lstStyle/>
          <a:p>
            <a:r>
              <a:rPr lang="en-US" altLang="zh-CN" dirty="0"/>
              <a:t>TDR </a:t>
            </a:r>
            <a:br>
              <a:rPr lang="en-US" altLang="zh-CN" dirty="0"/>
            </a:br>
            <a:br>
              <a:rPr lang="en-US" altLang="zh-CN" dirty="0"/>
            </a:br>
            <a:r>
              <a:rPr lang="en-US" altLang="zh-CN" dirty="0"/>
              <a:t>                                                            </a:t>
            </a:r>
            <a:br>
              <a:rPr lang="en-US" altLang="zh-CN" dirty="0"/>
            </a:br>
            <a:r>
              <a:rPr lang="en-US" altLang="zh-CN" dirty="0"/>
              <a:t>                                                            @ttbar SR</a:t>
            </a:r>
          </a:p>
          <a:p>
            <a:pPr lvl="1"/>
            <a:endParaRPr lang="en-US" altLang="zh-CN" dirty="0"/>
          </a:p>
          <a:p>
            <a:pPr lvl="1"/>
            <a:endParaRPr lang="en-US" altLang="zh-CN" dirty="0"/>
          </a:p>
          <a:p>
            <a:endParaRPr lang="en-US" altLang="zh-CN" dirty="0"/>
          </a:p>
          <a:p>
            <a:endParaRPr lang="en-US" altLang="zh-CN" dirty="0"/>
          </a:p>
          <a:p>
            <a:pPr marL="0" indent="0">
              <a:buNone/>
            </a:pPr>
            <a:r>
              <a:rPr lang="en-US" altLang="zh-CN" dirty="0"/>
              <a:t>                                                                  </a:t>
            </a:r>
          </a:p>
          <a:p>
            <a:pPr marL="0" indent="0">
              <a:buNone/>
            </a:pPr>
            <a:r>
              <a:rPr lang="en-US" altLang="zh-CN" dirty="0"/>
              <a:t>				         @Z </a:t>
            </a:r>
            <a:r>
              <a:rPr lang="en-US" altLang="zh-CN" dirty="0" err="1"/>
              <a:t>beamloss</a:t>
            </a:r>
            <a:endParaRPr lang="en-US" altLang="zh-CN" dirty="0"/>
          </a:p>
          <a:p>
            <a:pPr marL="0" indent="0">
              <a:buNone/>
            </a:pPr>
            <a:endParaRPr lang="en-US" altLang="zh-CN" dirty="0"/>
          </a:p>
          <a:p>
            <a:endParaRPr lang="en-US" altLang="zh-CN" dirty="0"/>
          </a:p>
          <a:p>
            <a:r>
              <a:rPr lang="en-US" altLang="zh-CN" dirty="0"/>
              <a:t>@ttbar, the absorbed dose for TDR scheme is higher, but using the concrete/lead block can reduce the absorbed dose around the inner side of the tunnel where the cable trays are.</a:t>
            </a:r>
          </a:p>
          <a:p>
            <a:pPr marL="0" indent="0">
              <a:buNone/>
            </a:pPr>
            <a:endParaRPr lang="en-US" altLang="zh-CN" dirty="0"/>
          </a:p>
          <a:p>
            <a:pPr marL="0" indent="0">
              <a:buNone/>
            </a:pPr>
            <a:endParaRPr lang="zh-CN" altLang="en-US" dirty="0"/>
          </a:p>
        </p:txBody>
      </p:sp>
      <p:sp>
        <p:nvSpPr>
          <p:cNvPr id="3" name="标题 2">
            <a:extLst>
              <a:ext uri="{FF2B5EF4-FFF2-40B4-BE49-F238E27FC236}">
                <a16:creationId xmlns:a16="http://schemas.microsoft.com/office/drawing/2014/main" id="{916827E0-CCEC-42D4-B625-68B0BCF92688}"/>
              </a:ext>
            </a:extLst>
          </p:cNvPr>
          <p:cNvSpPr>
            <a:spLocks noGrp="1"/>
          </p:cNvSpPr>
          <p:nvPr>
            <p:ph type="title"/>
          </p:nvPr>
        </p:nvSpPr>
        <p:spPr>
          <a:xfrm>
            <a:off x="666712" y="142852"/>
            <a:ext cx="11333944" cy="725470"/>
          </a:xfrm>
        </p:spPr>
        <p:txBody>
          <a:bodyPr>
            <a:normAutofit fontScale="90000"/>
          </a:bodyPr>
          <a:lstStyle/>
          <a:p>
            <a:r>
              <a:rPr lang="en-US" altLang="zh-CN" dirty="0"/>
              <a:t>Prompt dose level comparison between TDR scheme and Photon absorber scheme</a:t>
            </a:r>
            <a:endParaRPr lang="zh-CN" altLang="en-US" dirty="0"/>
          </a:p>
        </p:txBody>
      </p:sp>
      <p:sp>
        <p:nvSpPr>
          <p:cNvPr id="4" name="灯片编号占位符 3">
            <a:extLst>
              <a:ext uri="{FF2B5EF4-FFF2-40B4-BE49-F238E27FC236}">
                <a16:creationId xmlns:a16="http://schemas.microsoft.com/office/drawing/2014/main" id="{732DEF93-0BE6-4240-9109-84BF1BB38904}"/>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
        <p:nvSpPr>
          <p:cNvPr id="9" name="内容占位符 1">
            <a:extLst>
              <a:ext uri="{FF2B5EF4-FFF2-40B4-BE49-F238E27FC236}">
                <a16:creationId xmlns:a16="http://schemas.microsoft.com/office/drawing/2014/main" id="{44F77B51-517B-4DC2-AE71-9A1C229906C9}"/>
              </a:ext>
            </a:extLst>
          </p:cNvPr>
          <p:cNvSpPr txBox="1">
            <a:spLocks/>
          </p:cNvSpPr>
          <p:nvPr/>
        </p:nvSpPr>
        <p:spPr>
          <a:xfrm>
            <a:off x="6379086" y="1059883"/>
            <a:ext cx="5481072"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Photon absorber scheme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8" name="图片 7">
            <a:extLst>
              <a:ext uri="{FF2B5EF4-FFF2-40B4-BE49-F238E27FC236}">
                <a16:creationId xmlns:a16="http://schemas.microsoft.com/office/drawing/2014/main" id="{0CA3005C-904E-4AAA-91F6-B9F655CC834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0451" y="1428063"/>
            <a:ext cx="3850372" cy="2235701"/>
          </a:xfrm>
          <a:prstGeom prst="rect">
            <a:avLst/>
          </a:prstGeom>
        </p:spPr>
      </p:pic>
      <p:pic>
        <p:nvPicPr>
          <p:cNvPr id="12" name="图片 11">
            <a:extLst>
              <a:ext uri="{FF2B5EF4-FFF2-40B4-BE49-F238E27FC236}">
                <a16:creationId xmlns:a16="http://schemas.microsoft.com/office/drawing/2014/main" id="{B6214DE1-099D-4A28-ABD7-775B9B9767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5779" y="3568842"/>
            <a:ext cx="3891872" cy="2236422"/>
          </a:xfrm>
          <a:prstGeom prst="rect">
            <a:avLst/>
          </a:prstGeom>
        </p:spPr>
      </p:pic>
      <p:pic>
        <p:nvPicPr>
          <p:cNvPr id="15" name="图片 14">
            <a:extLst>
              <a:ext uri="{FF2B5EF4-FFF2-40B4-BE49-F238E27FC236}">
                <a16:creationId xmlns:a16="http://schemas.microsoft.com/office/drawing/2014/main" id="{B6B67067-B8F3-4197-A76E-AE8BD790964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2633" y="3542134"/>
            <a:ext cx="3886008" cy="2235701"/>
          </a:xfrm>
          <a:prstGeom prst="rect">
            <a:avLst/>
          </a:prstGeom>
        </p:spPr>
      </p:pic>
      <p:sp>
        <p:nvSpPr>
          <p:cNvPr id="10" name="箭头: 右 9">
            <a:extLst>
              <a:ext uri="{FF2B5EF4-FFF2-40B4-BE49-F238E27FC236}">
                <a16:creationId xmlns:a16="http://schemas.microsoft.com/office/drawing/2014/main" id="{3A7FC5EC-96AD-4394-B825-0F73D5F592F9}"/>
              </a:ext>
            </a:extLst>
          </p:cNvPr>
          <p:cNvSpPr/>
          <p:nvPr/>
        </p:nvSpPr>
        <p:spPr>
          <a:xfrm>
            <a:off x="6475672" y="2219178"/>
            <a:ext cx="510107"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7437C786-0064-4580-B680-0BE3D087A0D7}"/>
              </a:ext>
            </a:extLst>
          </p:cNvPr>
          <p:cNvSpPr/>
          <p:nvPr/>
        </p:nvSpPr>
        <p:spPr>
          <a:xfrm flipH="1">
            <a:off x="4847408" y="2219178"/>
            <a:ext cx="343070"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B84EADEF-B1FA-451B-93EC-78A8ED2BFA3F}"/>
              </a:ext>
            </a:extLst>
          </p:cNvPr>
          <p:cNvSpPr/>
          <p:nvPr/>
        </p:nvSpPr>
        <p:spPr>
          <a:xfrm>
            <a:off x="6644223" y="4653136"/>
            <a:ext cx="459889"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50F5C2CE-9D0D-4184-810B-91FE08B67B09}"/>
              </a:ext>
            </a:extLst>
          </p:cNvPr>
          <p:cNvSpPr/>
          <p:nvPr/>
        </p:nvSpPr>
        <p:spPr>
          <a:xfrm flipH="1">
            <a:off x="4583832" y="4653136"/>
            <a:ext cx="343070"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8654D149-B388-4856-A559-CA95FDA7EE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20391" y="1412776"/>
            <a:ext cx="3783281" cy="2236422"/>
          </a:xfrm>
          <a:prstGeom prst="rect">
            <a:avLst/>
          </a:prstGeom>
        </p:spPr>
      </p:pic>
    </p:spTree>
    <p:extLst>
      <p:ext uri="{BB962C8B-B14F-4D97-AF65-F5344CB8AC3E}">
        <p14:creationId xmlns:p14="http://schemas.microsoft.com/office/powerpoint/2010/main" val="27221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B70BF23-809F-4863-A3D9-969A2748DC93}"/>
              </a:ext>
            </a:extLst>
          </p:cNvPr>
          <p:cNvSpPr>
            <a:spLocks noGrp="1"/>
          </p:cNvSpPr>
          <p:nvPr>
            <p:ph idx="1"/>
          </p:nvPr>
        </p:nvSpPr>
        <p:spPr>
          <a:xfrm>
            <a:off x="609599" y="1059883"/>
            <a:ext cx="11250559" cy="5798117"/>
          </a:xfrm>
        </p:spPr>
        <p:txBody>
          <a:bodyPr>
            <a:noAutofit/>
          </a:bodyPr>
          <a:lstStyle/>
          <a:p>
            <a:r>
              <a:rPr lang="en-US" altLang="zh-CN" dirty="0"/>
              <a:t>TDR scheme</a:t>
            </a:r>
          </a:p>
          <a:p>
            <a:endParaRPr lang="en-US" altLang="zh-CN" dirty="0"/>
          </a:p>
          <a:p>
            <a:pPr marL="0" indent="0">
              <a:buNone/>
            </a:pPr>
            <a:r>
              <a:rPr lang="en-US" altLang="zh-CN" dirty="0"/>
              <a:t>                                                               </a:t>
            </a:r>
          </a:p>
          <a:p>
            <a:pPr marL="0" indent="0">
              <a:buNone/>
            </a:pPr>
            <a:r>
              <a:rPr lang="en-US" altLang="zh-CN" dirty="0"/>
              <a:t>				          @ttbar SR	</a:t>
            </a:r>
          </a:p>
          <a:p>
            <a:pPr marL="0" indent="0">
              <a:buNone/>
            </a:pPr>
            <a:r>
              <a:rPr lang="en-US" altLang="zh-CN" dirty="0"/>
              <a:t>                                                               </a:t>
            </a:r>
          </a:p>
          <a:p>
            <a:endParaRPr lang="en-US" altLang="zh-CN" dirty="0"/>
          </a:p>
          <a:p>
            <a:r>
              <a:rPr lang="en-US" altLang="zh-CN" dirty="0"/>
              <a:t>For TDR scheme, @ttbar operation, the induced dose-eq is higher, it is better to wait more time</a:t>
            </a:r>
          </a:p>
          <a:p>
            <a:endParaRPr lang="en-US" altLang="zh-CN" dirty="0"/>
          </a:p>
          <a:p>
            <a:pPr marL="0" indent="0">
              <a:buNone/>
            </a:pPr>
            <a:r>
              <a:rPr lang="en-US" altLang="zh-CN" dirty="0"/>
              <a:t>                                                               </a:t>
            </a:r>
          </a:p>
          <a:p>
            <a:pPr marL="0" indent="0">
              <a:buNone/>
            </a:pPr>
            <a:r>
              <a:rPr lang="zh-CN" altLang="en-US" dirty="0"/>
              <a:t>                                                               </a:t>
            </a:r>
            <a:r>
              <a:rPr lang="en-US" altLang="zh-CN" dirty="0"/>
              <a:t>@Z </a:t>
            </a:r>
            <a:r>
              <a:rPr lang="en-US" altLang="zh-CN" dirty="0" err="1"/>
              <a:t>beamloss</a:t>
            </a:r>
            <a:endParaRPr lang="en-US" altLang="zh-CN" dirty="0"/>
          </a:p>
          <a:p>
            <a:pPr marL="0" indent="0">
              <a:buNone/>
            </a:pPr>
            <a:endParaRPr lang="en-US" altLang="zh-CN" dirty="0"/>
          </a:p>
          <a:p>
            <a:pPr marL="0" indent="0">
              <a:buNone/>
            </a:pPr>
            <a:r>
              <a:rPr lang="en-US" altLang="zh-CN" dirty="0"/>
              <a:t>		</a:t>
            </a:r>
          </a:p>
          <a:p>
            <a:pPr marL="0" indent="0">
              <a:buNone/>
            </a:pPr>
            <a:r>
              <a:rPr lang="en-US" altLang="zh-CN" dirty="0"/>
              <a:t>		</a:t>
            </a:r>
          </a:p>
          <a:p>
            <a:pPr marL="0" indent="0">
              <a:buNone/>
            </a:pPr>
            <a:r>
              <a:rPr lang="en-US" altLang="zh-CN" dirty="0"/>
              <a:t>@Z operation, the radiation level using TDR scheme is better.</a:t>
            </a:r>
          </a:p>
          <a:p>
            <a:pPr marL="0" indent="0">
              <a:buNone/>
            </a:pPr>
            <a:endParaRPr lang="zh-CN" altLang="en-US" dirty="0"/>
          </a:p>
        </p:txBody>
      </p:sp>
      <p:sp>
        <p:nvSpPr>
          <p:cNvPr id="3" name="标题 2">
            <a:extLst>
              <a:ext uri="{FF2B5EF4-FFF2-40B4-BE49-F238E27FC236}">
                <a16:creationId xmlns:a16="http://schemas.microsoft.com/office/drawing/2014/main" id="{916827E0-CCEC-42D4-B625-68B0BCF92688}"/>
              </a:ext>
            </a:extLst>
          </p:cNvPr>
          <p:cNvSpPr>
            <a:spLocks noGrp="1"/>
          </p:cNvSpPr>
          <p:nvPr>
            <p:ph type="title"/>
          </p:nvPr>
        </p:nvSpPr>
        <p:spPr>
          <a:xfrm>
            <a:off x="666712" y="142852"/>
            <a:ext cx="11333944" cy="725470"/>
          </a:xfrm>
        </p:spPr>
        <p:txBody>
          <a:bodyPr>
            <a:normAutofit fontScale="90000"/>
          </a:bodyPr>
          <a:lstStyle/>
          <a:p>
            <a:r>
              <a:rPr lang="en-US" altLang="zh-CN" dirty="0"/>
              <a:t>Induced dose-eq comparison in collider tunnel, 10min after shutdown, between TDR scheme and Photon absorber scheme</a:t>
            </a:r>
            <a:endParaRPr lang="zh-CN" altLang="en-US" dirty="0"/>
          </a:p>
        </p:txBody>
      </p:sp>
      <p:sp>
        <p:nvSpPr>
          <p:cNvPr id="4" name="灯片编号占位符 3">
            <a:extLst>
              <a:ext uri="{FF2B5EF4-FFF2-40B4-BE49-F238E27FC236}">
                <a16:creationId xmlns:a16="http://schemas.microsoft.com/office/drawing/2014/main" id="{732DEF93-0BE6-4240-9109-84BF1BB38904}"/>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sp>
        <p:nvSpPr>
          <p:cNvPr id="9" name="内容占位符 1">
            <a:extLst>
              <a:ext uri="{FF2B5EF4-FFF2-40B4-BE49-F238E27FC236}">
                <a16:creationId xmlns:a16="http://schemas.microsoft.com/office/drawing/2014/main" id="{44F77B51-517B-4DC2-AE71-9A1C229906C9}"/>
              </a:ext>
            </a:extLst>
          </p:cNvPr>
          <p:cNvSpPr txBox="1">
            <a:spLocks/>
          </p:cNvSpPr>
          <p:nvPr/>
        </p:nvSpPr>
        <p:spPr>
          <a:xfrm>
            <a:off x="6379086" y="1059883"/>
            <a:ext cx="5481072"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Photon absorber scheme</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17" name="图片 16">
            <a:extLst>
              <a:ext uri="{FF2B5EF4-FFF2-40B4-BE49-F238E27FC236}">
                <a16:creationId xmlns:a16="http://schemas.microsoft.com/office/drawing/2014/main" id="{718EC451-ED2B-45D9-AF13-29745370DCF2}"/>
              </a:ext>
            </a:extLst>
          </p:cNvPr>
          <p:cNvPicPr>
            <a:picLocks noChangeAspect="1"/>
          </p:cNvPicPr>
          <p:nvPr/>
        </p:nvPicPr>
        <p:blipFill>
          <a:blip r:embed="rId2"/>
          <a:stretch>
            <a:fillRect/>
          </a:stretch>
        </p:blipFill>
        <p:spPr>
          <a:xfrm>
            <a:off x="839416" y="1456234"/>
            <a:ext cx="3733109" cy="2160000"/>
          </a:xfrm>
          <a:prstGeom prst="rect">
            <a:avLst/>
          </a:prstGeom>
        </p:spPr>
      </p:pic>
      <p:pic>
        <p:nvPicPr>
          <p:cNvPr id="21" name="图片 20">
            <a:extLst>
              <a:ext uri="{FF2B5EF4-FFF2-40B4-BE49-F238E27FC236}">
                <a16:creationId xmlns:a16="http://schemas.microsoft.com/office/drawing/2014/main" id="{7969BF02-AD17-41F4-BDA1-74396BA1E51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10510" y="4130031"/>
            <a:ext cx="3754141" cy="2160000"/>
          </a:xfrm>
          <a:prstGeom prst="rect">
            <a:avLst/>
          </a:prstGeom>
        </p:spPr>
      </p:pic>
      <p:pic>
        <p:nvPicPr>
          <p:cNvPr id="23" name="图片 22">
            <a:extLst>
              <a:ext uri="{FF2B5EF4-FFF2-40B4-BE49-F238E27FC236}">
                <a16:creationId xmlns:a16="http://schemas.microsoft.com/office/drawing/2014/main" id="{8BF393BF-3F65-445A-AEB2-409A5D77E3E4}"/>
              </a:ext>
            </a:extLst>
          </p:cNvPr>
          <p:cNvPicPr>
            <a:picLocks noChangeAspect="1"/>
          </p:cNvPicPr>
          <p:nvPr/>
        </p:nvPicPr>
        <p:blipFill>
          <a:blip r:embed="rId4"/>
          <a:stretch>
            <a:fillRect/>
          </a:stretch>
        </p:blipFill>
        <p:spPr>
          <a:xfrm>
            <a:off x="826084" y="4196351"/>
            <a:ext cx="3746441" cy="2160000"/>
          </a:xfrm>
          <a:prstGeom prst="rect">
            <a:avLst/>
          </a:prstGeom>
        </p:spPr>
      </p:pic>
      <p:sp>
        <p:nvSpPr>
          <p:cNvPr id="10" name="箭头: 右 9">
            <a:extLst>
              <a:ext uri="{FF2B5EF4-FFF2-40B4-BE49-F238E27FC236}">
                <a16:creationId xmlns:a16="http://schemas.microsoft.com/office/drawing/2014/main" id="{768D79B0-F4EB-49C2-809E-487BA9B014E8}"/>
              </a:ext>
            </a:extLst>
          </p:cNvPr>
          <p:cNvSpPr/>
          <p:nvPr/>
        </p:nvSpPr>
        <p:spPr>
          <a:xfrm>
            <a:off x="6528049" y="2420888"/>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2CA85058-C76C-458A-A64C-DE2665F42CE4}"/>
              </a:ext>
            </a:extLst>
          </p:cNvPr>
          <p:cNvSpPr/>
          <p:nvPr/>
        </p:nvSpPr>
        <p:spPr>
          <a:xfrm flipH="1">
            <a:off x="4683760" y="2420888"/>
            <a:ext cx="343070"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3CBD2AE2-F7D3-458C-B78B-9C2915119D6C}"/>
              </a:ext>
            </a:extLst>
          </p:cNvPr>
          <p:cNvSpPr/>
          <p:nvPr/>
        </p:nvSpPr>
        <p:spPr>
          <a:xfrm flipH="1">
            <a:off x="4722332" y="4941168"/>
            <a:ext cx="343070" cy="162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B715FAEC-B13A-4CF0-9BE7-8A0D29CF7A92}"/>
              </a:ext>
            </a:extLst>
          </p:cNvPr>
          <p:cNvSpPr/>
          <p:nvPr/>
        </p:nvSpPr>
        <p:spPr>
          <a:xfrm>
            <a:off x="6805419" y="4909688"/>
            <a:ext cx="177119" cy="225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36023E2F-F58C-4F53-9182-258E305B99B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15518" y="1449989"/>
            <a:ext cx="3786901" cy="2195035"/>
          </a:xfrm>
          <a:prstGeom prst="rect">
            <a:avLst/>
          </a:prstGeom>
        </p:spPr>
      </p:pic>
    </p:spTree>
    <p:extLst>
      <p:ext uri="{BB962C8B-B14F-4D97-AF65-F5344CB8AC3E}">
        <p14:creationId xmlns:p14="http://schemas.microsoft.com/office/powerpoint/2010/main" val="289589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1463064" cy="5706300"/>
          </a:xfrm>
        </p:spPr>
        <p:txBody>
          <a:bodyPr>
            <a:norm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For photon absorber scheme, the electronics are still in auxiliary tunnel with maze </a:t>
            </a:r>
          </a:p>
          <a:p>
            <a:endParaRPr lang="en-US" altLang="zh-CN" dirty="0"/>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273136" y="142852"/>
            <a:ext cx="12303584" cy="725470"/>
          </a:xfrm>
        </p:spPr>
        <p:txBody>
          <a:bodyPr>
            <a:normAutofit fontScale="90000"/>
          </a:bodyPr>
          <a:lstStyle/>
          <a:p>
            <a:r>
              <a:rPr lang="en-US" altLang="zh-CN" dirty="0"/>
              <a:t>Radiation protection for electronics between TDR scheme and Photon absorber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mc:AlternateContent xmlns:mc="http://schemas.openxmlformats.org/markup-compatibility/2006" xmlns:a14="http://schemas.microsoft.com/office/drawing/2010/main">
        <mc:Choice Requires="a14">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extLst>
                  <p:ext uri="{D42A27DB-BD31-4B8C-83A1-F6EECF244321}">
                    <p14:modId xmlns:p14="http://schemas.microsoft.com/office/powerpoint/2010/main" val="3008399110"/>
                  </p:ext>
                </p:extLst>
              </p:nvPr>
            </p:nvGraphicFramePr>
            <p:xfrm>
              <a:off x="609600" y="1061810"/>
              <a:ext cx="10789678" cy="3474720"/>
            </p:xfrm>
            <a:graphic>
              <a:graphicData uri="http://schemas.openxmlformats.org/drawingml/2006/table">
                <a:tbl>
                  <a:tblPr firstRow="1" bandRow="1">
                    <a:tableStyleId>{21E4AEA4-8DFA-4A89-87EB-49C32662AFE0}</a:tableStyleId>
                  </a:tblPr>
                  <a:tblGrid>
                    <a:gridCol w="3060340">
                      <a:extLst>
                        <a:ext uri="{9D8B030D-6E8A-4147-A177-3AD203B41FA5}">
                          <a16:colId xmlns:a16="http://schemas.microsoft.com/office/drawing/2014/main" val="3482064850"/>
                        </a:ext>
                      </a:extLst>
                    </a:gridCol>
                    <a:gridCol w="1383665">
                      <a:extLst>
                        <a:ext uri="{9D8B030D-6E8A-4147-A177-3AD203B41FA5}">
                          <a16:colId xmlns:a16="http://schemas.microsoft.com/office/drawing/2014/main" val="4165388702"/>
                        </a:ext>
                      </a:extLst>
                    </a:gridCol>
                    <a:gridCol w="2762391">
                      <a:extLst>
                        <a:ext uri="{9D8B030D-6E8A-4147-A177-3AD203B41FA5}">
                          <a16:colId xmlns:a16="http://schemas.microsoft.com/office/drawing/2014/main" val="249260678"/>
                        </a:ext>
                      </a:extLst>
                    </a:gridCol>
                    <a:gridCol w="1791641">
                      <a:extLst>
                        <a:ext uri="{9D8B030D-6E8A-4147-A177-3AD203B41FA5}">
                          <a16:colId xmlns:a16="http://schemas.microsoft.com/office/drawing/2014/main" val="3432007106"/>
                        </a:ext>
                      </a:extLst>
                    </a:gridCol>
                    <a:gridCol w="1791641">
                      <a:extLst>
                        <a:ext uri="{9D8B030D-6E8A-4147-A177-3AD203B41FA5}">
                          <a16:colId xmlns:a16="http://schemas.microsoft.com/office/drawing/2014/main" val="3946388953"/>
                        </a:ext>
                      </a:extLst>
                    </a:gridCol>
                  </a:tblGrid>
                  <a:tr h="0">
                    <a:tc row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rowSpan="2">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gridSpan="2">
                      <a:txBody>
                        <a:bodyPr/>
                        <a:lstStyle/>
                        <a:p>
                          <a:pPr algn="ctr"/>
                          <a:r>
                            <a:rPr lang="en-US" altLang="zh-CN" sz="1800" dirty="0"/>
                            <a:t>TDR scheme</a:t>
                          </a:r>
                          <a:endParaRPr lang="zh-CN" altLang="en-US" sz="1800" dirty="0"/>
                        </a:p>
                      </a:txBody>
                      <a:tcPr anchor="ctr"/>
                    </a:tc>
                    <a:tc hMerge="1">
                      <a:txBody>
                        <a:bodyPr/>
                        <a:lstStyle/>
                        <a:p>
                          <a:pPr algn="ct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Photon absorber scheme</a:t>
                          </a:r>
                          <a:endParaRPr lang="zh-CN" altLang="en-US" sz="1800" dirty="0"/>
                        </a:p>
                      </a:txBody>
                      <a:tcPr anchor="ctr"/>
                    </a:tc>
                    <a:extLst>
                      <a:ext uri="{0D108BD9-81ED-4DB2-BD59-A6C34878D82A}">
                        <a16:rowId xmlns:a16="http://schemas.microsoft.com/office/drawing/2014/main" val="372040578"/>
                      </a:ext>
                    </a:extLst>
                  </a:tr>
                  <a:tr h="233840">
                    <a:tc vMerge="1">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vMerge="1">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1m-thick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tc>
                      <a:txBody>
                        <a:bodyPr/>
                        <a:lstStyle/>
                        <a:p>
                          <a:pPr algn="ctr"/>
                          <a:r>
                            <a:rPr lang="en-US" altLang="zh-CN" sz="1800" dirty="0"/>
                            <a:t>3-leg maze with 1m-thick concrete wall</a:t>
                          </a:r>
                          <a:endParaRPr lang="zh-CN" altLang="en-US" sz="1800" dirty="0"/>
                        </a:p>
                      </a:txBody>
                      <a:tcPr anchor="ctr"/>
                    </a:tc>
                    <a:extLst>
                      <a:ext uri="{0D108BD9-81ED-4DB2-BD59-A6C34878D82A}">
                        <a16:rowId xmlns:a16="http://schemas.microsoft.com/office/drawing/2014/main" val="3098102286"/>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High energy hadron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10</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6</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3</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8</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68993991"/>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algn="ctr"/>
                          <a14:m>
                            <m:oMath xmlns:m="http://schemas.openxmlformats.org/officeDocument/2006/math">
                              <m:r>
                                <m:rPr>
                                  <m:nor/>
                                </m:rPr>
                                <a:rPr lang="en-US" altLang="zh-CN" sz="1800" dirty="0" smtClean="0"/>
                                <m:t>&lt; </m:t>
                              </m:r>
                              <m:r>
                                <m:rPr>
                                  <m:nor/>
                                </m:rPr>
                                <a:rPr lang="en-US" altLang="zh-CN" sz="1800" b="0" dirty="0" smtClean="0"/>
                                <m:t>1</m:t>
                              </m:r>
                              <m:r>
                                <m:rPr>
                                  <m:nor/>
                                </m:rPr>
                                <a:rPr lang="en-US" altLang="zh-CN" sz="1800" dirty="0" smtClean="0"/>
                                <m:t>0</m:t>
                              </m:r>
                            </m:oMath>
                          </a14:m>
                          <a:r>
                            <a:rPr lang="zh-CN" altLang="en-US" sz="1800" dirty="0"/>
                            <a:t> </a:t>
                          </a:r>
                          <a:r>
                            <a:rPr lang="en-US" altLang="zh-CN" sz="1800" dirty="0"/>
                            <a:t>(1m far from</a:t>
                          </a:r>
                          <a:r>
                            <a:rPr lang="en-US" altLang="zh-CN" sz="1800" baseline="0" dirty="0"/>
                            <a:t> entrance</a:t>
                          </a:r>
                          <a:r>
                            <a:rPr lang="en-US" altLang="zh-CN" sz="1800" dirty="0"/>
                            <a:t>)</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1MeV equivalent neutron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11</m:t>
                                    </m:r>
                                  </m:sup>
                                </m:sSup>
                              </m:oMath>
                            </m:oMathPara>
                          </a14:m>
                          <a:endParaRPr lang="zh-CN" altLang="en-US" sz="1800" i="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8</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1</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11</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1689808"/>
                      </a:ext>
                    </a:extLst>
                  </a:tr>
                </a:tbl>
              </a:graphicData>
            </a:graphic>
          </p:graphicFrame>
        </mc:Choice>
        <mc:Fallback xmlns="">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extLst>
                  <p:ext uri="{D42A27DB-BD31-4B8C-83A1-F6EECF244321}">
                    <p14:modId xmlns:p14="http://schemas.microsoft.com/office/powerpoint/2010/main" val="3008399110"/>
                  </p:ext>
                </p:extLst>
              </p:nvPr>
            </p:nvGraphicFramePr>
            <p:xfrm>
              <a:off x="609600" y="1061810"/>
              <a:ext cx="10789678" cy="3474720"/>
            </p:xfrm>
            <a:graphic>
              <a:graphicData uri="http://schemas.openxmlformats.org/drawingml/2006/table">
                <a:tbl>
                  <a:tblPr firstRow="1" bandRow="1">
                    <a:tableStyleId>{21E4AEA4-8DFA-4A89-87EB-49C32662AFE0}</a:tableStyleId>
                  </a:tblPr>
                  <a:tblGrid>
                    <a:gridCol w="3060340">
                      <a:extLst>
                        <a:ext uri="{9D8B030D-6E8A-4147-A177-3AD203B41FA5}">
                          <a16:colId xmlns:a16="http://schemas.microsoft.com/office/drawing/2014/main" val="3482064850"/>
                        </a:ext>
                      </a:extLst>
                    </a:gridCol>
                    <a:gridCol w="1383665">
                      <a:extLst>
                        <a:ext uri="{9D8B030D-6E8A-4147-A177-3AD203B41FA5}">
                          <a16:colId xmlns:a16="http://schemas.microsoft.com/office/drawing/2014/main" val="4165388702"/>
                        </a:ext>
                      </a:extLst>
                    </a:gridCol>
                    <a:gridCol w="2762391">
                      <a:extLst>
                        <a:ext uri="{9D8B030D-6E8A-4147-A177-3AD203B41FA5}">
                          <a16:colId xmlns:a16="http://schemas.microsoft.com/office/drawing/2014/main" val="249260678"/>
                        </a:ext>
                      </a:extLst>
                    </a:gridCol>
                    <a:gridCol w="1791641">
                      <a:extLst>
                        <a:ext uri="{9D8B030D-6E8A-4147-A177-3AD203B41FA5}">
                          <a16:colId xmlns:a16="http://schemas.microsoft.com/office/drawing/2014/main" val="3432007106"/>
                        </a:ext>
                      </a:extLst>
                    </a:gridCol>
                    <a:gridCol w="1791641">
                      <a:extLst>
                        <a:ext uri="{9D8B030D-6E8A-4147-A177-3AD203B41FA5}">
                          <a16:colId xmlns:a16="http://schemas.microsoft.com/office/drawing/2014/main" val="3946388953"/>
                        </a:ext>
                      </a:extLst>
                    </a:gridCol>
                  </a:tblGrid>
                  <a:tr h="914400">
                    <a:tc row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rowSpan="2">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gridSpan="2">
                      <a:txBody>
                        <a:bodyPr/>
                        <a:lstStyle/>
                        <a:p>
                          <a:pPr algn="ctr"/>
                          <a:r>
                            <a:rPr lang="en-US" altLang="zh-CN" sz="1800" dirty="0"/>
                            <a:t>TDR scheme</a:t>
                          </a:r>
                          <a:endParaRPr lang="zh-CN" altLang="en-US" sz="1800" dirty="0"/>
                        </a:p>
                      </a:txBody>
                      <a:tcPr anchor="ctr"/>
                    </a:tc>
                    <a:tc hMerge="1">
                      <a:txBody>
                        <a:bodyPr/>
                        <a:lstStyle/>
                        <a:p>
                          <a:pPr algn="ct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Photon absorber scheme</a:t>
                          </a:r>
                          <a:endParaRPr lang="zh-CN" altLang="en-US" sz="1800" dirty="0"/>
                        </a:p>
                      </a:txBody>
                      <a:tcPr anchor="ctr"/>
                    </a:tc>
                    <a:extLst>
                      <a:ext uri="{0D108BD9-81ED-4DB2-BD59-A6C34878D82A}">
                        <a16:rowId xmlns:a16="http://schemas.microsoft.com/office/drawing/2014/main" val="372040578"/>
                      </a:ext>
                    </a:extLst>
                  </a:tr>
                  <a:tr h="914400">
                    <a:tc vMerge="1">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vMerge="1">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1m-thick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tc>
                      <a:txBody>
                        <a:bodyPr/>
                        <a:lstStyle/>
                        <a:p>
                          <a:pPr algn="ctr"/>
                          <a:r>
                            <a:rPr lang="en-US" altLang="zh-CN" sz="1800" dirty="0"/>
                            <a:t>3-leg maze with 1m-thick concrete wall</a:t>
                          </a:r>
                          <a:endParaRPr lang="zh-CN" altLang="en-US" sz="1800" dirty="0"/>
                        </a:p>
                      </a:txBody>
                      <a:tcPr anchor="ctr"/>
                    </a:tc>
                    <a:extLst>
                      <a:ext uri="{0D108BD9-81ED-4DB2-BD59-A6C34878D82A}">
                        <a16:rowId xmlns:a16="http://schemas.microsoft.com/office/drawing/2014/main" val="3098102286"/>
                      </a:ext>
                    </a:extLst>
                  </a:tr>
                  <a:tr h="640080">
                    <a:tc>
                      <a:txBody>
                        <a:bodyPr/>
                        <a:lstStyle/>
                        <a:p>
                          <a:endParaRPr lang="zh-CN"/>
                        </a:p>
                      </a:txBody>
                      <a:tcPr anchor="ctr">
                        <a:blipFill>
                          <a:blip r:embed="rId2"/>
                          <a:stretch>
                            <a:fillRect l="-398" t="-291429" r="-253586" b="-171429"/>
                          </a:stretch>
                        </a:blipFill>
                      </a:tcPr>
                    </a:tc>
                    <a:tc>
                      <a:txBody>
                        <a:bodyPr/>
                        <a:lstStyle/>
                        <a:p>
                          <a:endParaRPr lang="zh-CN"/>
                        </a:p>
                      </a:txBody>
                      <a:tcPr anchor="ctr">
                        <a:blipFill>
                          <a:blip r:embed="rId2"/>
                          <a:stretch>
                            <a:fillRect l="-222026" t="-291429" r="-460793" b="-171429"/>
                          </a:stretch>
                        </a:blipFill>
                      </a:tcPr>
                    </a:tc>
                    <a:tc>
                      <a:txBody>
                        <a:bodyPr/>
                        <a:lstStyle/>
                        <a:p>
                          <a:endParaRPr lang="zh-CN"/>
                        </a:p>
                      </a:txBody>
                      <a:tcPr anchor="ctr">
                        <a:blipFill>
                          <a:blip r:embed="rId2"/>
                          <a:stretch>
                            <a:fillRect l="-161369" t="-291429" r="-130905" b="-171429"/>
                          </a:stretch>
                        </a:blipFill>
                      </a:tcPr>
                    </a:tc>
                    <a:tc>
                      <a:txBody>
                        <a:bodyPr/>
                        <a:lstStyle/>
                        <a:p>
                          <a:endParaRPr lang="zh-CN"/>
                        </a:p>
                      </a:txBody>
                      <a:tcPr anchor="ctr">
                        <a:blipFill>
                          <a:blip r:embed="rId2"/>
                          <a:stretch>
                            <a:fillRect l="-402721" t="-291429" r="-101701" b="-17142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6899399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endParaRPr lang="zh-CN"/>
                        </a:p>
                      </a:txBody>
                      <a:tcPr anchor="ctr">
                        <a:blipFill>
                          <a:blip r:embed="rId2"/>
                          <a:stretch>
                            <a:fillRect l="-161369" t="-685000" r="-130905"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640080">
                    <a:tc>
                      <a:txBody>
                        <a:bodyPr/>
                        <a:lstStyle/>
                        <a:p>
                          <a:endParaRPr lang="zh-CN"/>
                        </a:p>
                      </a:txBody>
                      <a:tcPr anchor="ctr">
                        <a:blipFill>
                          <a:blip r:embed="rId2"/>
                          <a:stretch>
                            <a:fillRect l="-398" t="-448571" r="-253586" b="-14286"/>
                          </a:stretch>
                        </a:blipFill>
                      </a:tcPr>
                    </a:tc>
                    <a:tc>
                      <a:txBody>
                        <a:bodyPr/>
                        <a:lstStyle/>
                        <a:p>
                          <a:endParaRPr lang="zh-CN"/>
                        </a:p>
                      </a:txBody>
                      <a:tcPr anchor="ctr">
                        <a:blipFill>
                          <a:blip r:embed="rId2"/>
                          <a:stretch>
                            <a:fillRect l="-222026" t="-448571" r="-460793" b="-14286"/>
                          </a:stretch>
                        </a:blipFill>
                      </a:tcPr>
                    </a:tc>
                    <a:tc>
                      <a:txBody>
                        <a:bodyPr/>
                        <a:lstStyle/>
                        <a:p>
                          <a:endParaRPr lang="zh-CN"/>
                        </a:p>
                      </a:txBody>
                      <a:tcPr anchor="ctr">
                        <a:blipFill>
                          <a:blip r:embed="rId2"/>
                          <a:stretch>
                            <a:fillRect l="-161369" t="-448571" r="-130905" b="-14286"/>
                          </a:stretch>
                        </a:blipFill>
                      </a:tcPr>
                    </a:tc>
                    <a:tc>
                      <a:txBody>
                        <a:bodyPr/>
                        <a:lstStyle/>
                        <a:p>
                          <a:endParaRPr lang="zh-CN"/>
                        </a:p>
                      </a:txBody>
                      <a:tcPr anchor="ctr">
                        <a:blipFill>
                          <a:blip r:embed="rId2"/>
                          <a:stretch>
                            <a:fillRect l="-402721" t="-448571" r="-101701" b="-1428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1689808"/>
                      </a:ext>
                    </a:extLst>
                  </a:tr>
                </a:tbl>
              </a:graphicData>
            </a:graphic>
          </p:graphicFrame>
        </mc:Fallback>
      </mc:AlternateContent>
    </p:spTree>
    <p:extLst>
      <p:ext uri="{BB962C8B-B14F-4D97-AF65-F5344CB8AC3E}">
        <p14:creationId xmlns:p14="http://schemas.microsoft.com/office/powerpoint/2010/main" val="79902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6164568"/>
          </a:xfrm>
        </p:spPr>
        <p:txBody>
          <a:bodyPr>
            <a:normAutofit/>
          </a:bodyPr>
          <a:lstStyle/>
          <a:p>
            <a:r>
              <a:rPr lang="en-US" altLang="zh-CN" dirty="0"/>
              <a:t>Upper limit for ordinary optical fiber: accumulated absorbed dose &lt; 100 Gy</a:t>
            </a:r>
            <a:br>
              <a:rPr lang="en-US" altLang="zh-CN" dirty="0"/>
            </a:br>
            <a:r>
              <a:rPr lang="en-US" altLang="zh-CN" dirty="0"/>
              <a:t>Upper limit for </a:t>
            </a:r>
            <a:r>
              <a:rPr lang="en-US" altLang="zh-CN" dirty="0">
                <a:solidFill>
                  <a:srgbClr val="24292F"/>
                </a:solidFill>
              </a:rPr>
              <a:t>r</a:t>
            </a:r>
            <a:r>
              <a:rPr lang="en-US" altLang="zh-CN" b="0" i="0" dirty="0">
                <a:solidFill>
                  <a:srgbClr val="24292F"/>
                </a:solidFill>
                <a:effectLst/>
                <a:latin typeface="+mn-lt"/>
              </a:rPr>
              <a:t>adiation-resistant optical fiber:</a:t>
            </a:r>
            <a:r>
              <a:rPr lang="en-US" altLang="zh-CN" dirty="0"/>
              <a:t> accumulated absorbed dose &lt; 10 kGy</a:t>
            </a:r>
          </a:p>
          <a:p>
            <a:pPr lvl="1"/>
            <a:endParaRPr lang="en-US" altLang="zh-CN" dirty="0"/>
          </a:p>
          <a:p>
            <a:pPr lvl="1"/>
            <a:endParaRPr lang="en-US" altLang="zh-CN" dirty="0"/>
          </a:p>
          <a:p>
            <a:pPr lvl="1"/>
            <a:endParaRPr lang="en-US" altLang="zh-CN" dirty="0"/>
          </a:p>
          <a:p>
            <a:pPr lvl="1"/>
            <a:endParaRPr lang="en-US" altLang="zh-CN" dirty="0"/>
          </a:p>
          <a:p>
            <a:pPr lvl="1"/>
            <a:endParaRPr lang="en-US" altLang="zh-CN" b="0" i="0" dirty="0">
              <a:solidFill>
                <a:srgbClr val="24292F"/>
              </a:solidFill>
              <a:effectLst/>
              <a:latin typeface="+mn-lt"/>
            </a:endParaRPr>
          </a:p>
          <a:p>
            <a:pPr lvl="1"/>
            <a:endParaRPr lang="en-US" altLang="zh-CN" dirty="0">
              <a:solidFill>
                <a:srgbClr val="24292F"/>
              </a:solidFill>
              <a:latin typeface="+mn-lt"/>
            </a:endParaRPr>
          </a:p>
          <a:p>
            <a:pPr lvl="1"/>
            <a:endParaRPr lang="en-US" altLang="zh-CN" b="0" i="0" dirty="0">
              <a:solidFill>
                <a:srgbClr val="24292F"/>
              </a:solidFill>
              <a:effectLst/>
              <a:latin typeface="+mn-lt"/>
            </a:endParaRPr>
          </a:p>
          <a:p>
            <a:r>
              <a:rPr lang="en-US" altLang="zh-CN" dirty="0">
                <a:solidFill>
                  <a:srgbClr val="24292F"/>
                </a:solidFill>
                <a:latin typeface="+mn-lt"/>
              </a:rPr>
              <a:t>For cable insulations (polyethylene, etc.) on the cable trays: </a:t>
            </a:r>
            <a:br>
              <a:rPr lang="en-US" altLang="zh-CN" dirty="0">
                <a:solidFill>
                  <a:srgbClr val="24292F"/>
                </a:solidFill>
                <a:latin typeface="+mn-lt"/>
              </a:rPr>
            </a:br>
            <a:r>
              <a:rPr lang="en-US" altLang="zh-CN" dirty="0">
                <a:solidFill>
                  <a:srgbClr val="24292F"/>
                </a:solidFill>
                <a:latin typeface="+mn-lt"/>
              </a:rPr>
              <a:t>accumulated absorbed dose  &lt;1 MGy</a:t>
            </a:r>
            <a:endParaRPr lang="en-US" altLang="zh-CN" dirty="0">
              <a:solidFill>
                <a:srgbClr val="24292F"/>
              </a:solidFill>
            </a:endParaRPr>
          </a:p>
          <a:p>
            <a:pPr lvl="1"/>
            <a:r>
              <a:rPr lang="en-US" altLang="zh-CN" dirty="0">
                <a:solidFill>
                  <a:srgbClr val="24292F"/>
                </a:solidFill>
                <a:latin typeface="+mn-lt"/>
              </a:rPr>
              <a:t>Use 2cm-thick 2m-high lead sheet, or 10cm-thick 2m-high concrete block</a:t>
            </a:r>
            <a:br>
              <a:rPr lang="en-US" altLang="zh-CN" dirty="0">
                <a:solidFill>
                  <a:srgbClr val="24292F"/>
                </a:solidFill>
                <a:latin typeface="+mn-lt"/>
              </a:rPr>
            </a:br>
            <a:r>
              <a:rPr lang="en-US" altLang="zh-CN" dirty="0">
                <a:solidFill>
                  <a:srgbClr val="24292F"/>
                </a:solidFill>
                <a:latin typeface="+mn-lt"/>
              </a:rPr>
              <a:t>to shield radiation.</a:t>
            </a:r>
            <a:br>
              <a:rPr lang="en-US" altLang="zh-CN" dirty="0">
                <a:solidFill>
                  <a:srgbClr val="24292F"/>
                </a:solidFill>
                <a:latin typeface="+mn-lt"/>
              </a:rPr>
            </a:br>
            <a:endParaRPr lang="en-US" altLang="zh-CN" dirty="0">
              <a:solidFill>
                <a:srgbClr val="24292F"/>
              </a:solidFill>
              <a:latin typeface="+mn-lt"/>
            </a:endParaRP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p:txBody>
          <a:bodyPr>
            <a:normAutofit fontScale="90000"/>
          </a:bodyPr>
          <a:lstStyle/>
          <a:p>
            <a:r>
              <a:rPr lang="en-US" altLang="zh-CN" dirty="0"/>
              <a:t>Radiation protection for fiber, cable insulation between TDR scheme and Photon absorber scheme </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25</a:t>
            </a:fld>
            <a:endParaRPr lang="zh-CN" altLang="en-US"/>
          </a:p>
        </p:txBody>
      </p:sp>
      <p:graphicFrame>
        <p:nvGraphicFramePr>
          <p:cNvPr id="5" name="表格 5">
            <a:extLst>
              <a:ext uri="{FF2B5EF4-FFF2-40B4-BE49-F238E27FC236}">
                <a16:creationId xmlns:a16="http://schemas.microsoft.com/office/drawing/2014/main" id="{F6A8131D-03A1-4F88-BF2D-97D153877514}"/>
              </a:ext>
            </a:extLst>
          </p:cNvPr>
          <p:cNvGraphicFramePr>
            <a:graphicFrameLocks noGrp="1"/>
          </p:cNvGraphicFramePr>
          <p:nvPr>
            <p:extLst>
              <p:ext uri="{D42A27DB-BD31-4B8C-83A1-F6EECF244321}">
                <p14:modId xmlns:p14="http://schemas.microsoft.com/office/powerpoint/2010/main" val="2051816207"/>
              </p:ext>
            </p:extLst>
          </p:nvPr>
        </p:nvGraphicFramePr>
        <p:xfrm>
          <a:off x="1271464" y="1679307"/>
          <a:ext cx="9361041" cy="2804160"/>
        </p:xfrm>
        <a:graphic>
          <a:graphicData uri="http://schemas.openxmlformats.org/drawingml/2006/table">
            <a:tbl>
              <a:tblPr firstRow="1" bandRow="1">
                <a:tableStyleId>{21E4AEA4-8DFA-4A89-87EB-49C32662AFE0}</a:tableStyleId>
              </a:tblPr>
              <a:tblGrid>
                <a:gridCol w="1397188">
                  <a:extLst>
                    <a:ext uri="{9D8B030D-6E8A-4147-A177-3AD203B41FA5}">
                      <a16:colId xmlns:a16="http://schemas.microsoft.com/office/drawing/2014/main" val="466389470"/>
                    </a:ext>
                  </a:extLst>
                </a:gridCol>
                <a:gridCol w="1913270">
                  <a:extLst>
                    <a:ext uri="{9D8B030D-6E8A-4147-A177-3AD203B41FA5}">
                      <a16:colId xmlns:a16="http://schemas.microsoft.com/office/drawing/2014/main" val="523344410"/>
                    </a:ext>
                  </a:extLst>
                </a:gridCol>
                <a:gridCol w="2016861">
                  <a:extLst>
                    <a:ext uri="{9D8B030D-6E8A-4147-A177-3AD203B41FA5}">
                      <a16:colId xmlns:a16="http://schemas.microsoft.com/office/drawing/2014/main" val="2224527279"/>
                    </a:ext>
                  </a:extLst>
                </a:gridCol>
                <a:gridCol w="2016861">
                  <a:extLst>
                    <a:ext uri="{9D8B030D-6E8A-4147-A177-3AD203B41FA5}">
                      <a16:colId xmlns:a16="http://schemas.microsoft.com/office/drawing/2014/main" val="1266959954"/>
                    </a:ext>
                  </a:extLst>
                </a:gridCol>
                <a:gridCol w="2016861">
                  <a:extLst>
                    <a:ext uri="{9D8B030D-6E8A-4147-A177-3AD203B41FA5}">
                      <a16:colId xmlns:a16="http://schemas.microsoft.com/office/drawing/2014/main" val="970139846"/>
                    </a:ext>
                  </a:extLst>
                </a:gridCol>
              </a:tblGrid>
              <a:tr h="370840">
                <a:tc rowSpan="2">
                  <a:txBody>
                    <a:bodyPr/>
                    <a:lstStyle/>
                    <a:p>
                      <a:pPr algn="ctr"/>
                      <a:endParaRPr lang="zh-CN" altLang="en-US" sz="2000" dirty="0"/>
                    </a:p>
                  </a:txBody>
                  <a:tcPr anchor="ctr"/>
                </a:tc>
                <a:tc gridSpan="2">
                  <a:txBody>
                    <a:bodyPr/>
                    <a:lstStyle/>
                    <a:p>
                      <a:pPr algn="ctr"/>
                      <a:r>
                        <a:rPr lang="en-US" altLang="zh-CN" sz="2000" dirty="0"/>
                        <a:t>TDR scheme</a:t>
                      </a:r>
                      <a:endParaRPr lang="zh-CN" altLang="en-US" sz="2000" dirty="0"/>
                    </a:p>
                  </a:txBody>
                  <a:tcPr anchor="ctr"/>
                </a:tc>
                <a:tc hMerge="1">
                  <a:txBody>
                    <a:bodyPr/>
                    <a:lstStyle/>
                    <a:p>
                      <a:pPr algn="ctr"/>
                      <a:endParaRPr lang="zh-CN" altLang="en-US" sz="2000" dirty="0"/>
                    </a:p>
                  </a:txBody>
                  <a:tcPr anchor="ctr"/>
                </a:tc>
                <a:tc gridSpan="2">
                  <a:txBody>
                    <a:bodyPr/>
                    <a:lstStyle/>
                    <a:p>
                      <a:pPr algn="ctr"/>
                      <a:r>
                        <a:rPr lang="en-US" altLang="zh-CN" sz="2000" dirty="0"/>
                        <a:t>Photon absorber scheme</a:t>
                      </a:r>
                      <a:endParaRPr lang="zh-CN" altLang="en-US" sz="2000" dirty="0"/>
                    </a:p>
                  </a:txBody>
                  <a:tcPr anchor="ctr"/>
                </a:tc>
                <a:tc hMerge="1">
                  <a:txBody>
                    <a:bodyPr/>
                    <a:lstStyle/>
                    <a:p>
                      <a:pPr algn="ctr"/>
                      <a:endParaRPr lang="zh-CN" altLang="en-US" sz="2000" dirty="0"/>
                    </a:p>
                  </a:txBody>
                  <a:tcPr anchor="ctr"/>
                </a:tc>
                <a:extLst>
                  <a:ext uri="{0D108BD9-81ED-4DB2-BD59-A6C34878D82A}">
                    <a16:rowId xmlns:a16="http://schemas.microsoft.com/office/drawing/2014/main" val="1181772886"/>
                  </a:ext>
                </a:extLst>
              </a:tr>
              <a:tr h="370840">
                <a:tc vMerge="1">
                  <a:txBody>
                    <a:bodyPr/>
                    <a:lstStyle/>
                    <a:p>
                      <a:pPr algn="ctr"/>
                      <a:endParaRPr lang="zh-CN" altLang="en-US" sz="2000" dirty="0"/>
                    </a:p>
                  </a:txBody>
                  <a:tcPr anchor="ctr"/>
                </a:tc>
                <a:tc>
                  <a:txBody>
                    <a:bodyPr/>
                    <a:lstStyle/>
                    <a:p>
                      <a:pPr algn="ctr"/>
                      <a:r>
                        <a:rPr lang="en-US" altLang="zh-CN" sz="2000" dirty="0"/>
                        <a:t>Trench with 10-cm concrete cover</a:t>
                      </a:r>
                      <a:endParaRPr lang="zh-CN" altLang="en-US" sz="2000" dirty="0"/>
                    </a:p>
                  </a:txBody>
                  <a:tcPr anchor="ctr"/>
                </a:tc>
                <a:tc>
                  <a:txBody>
                    <a:bodyPr/>
                    <a:lstStyle/>
                    <a:p>
                      <a:pPr algn="ctr"/>
                      <a:r>
                        <a:rPr lang="en-US" altLang="zh-CN" sz="2000" dirty="0"/>
                        <a:t>Trench with 30-cm concrete cover</a:t>
                      </a:r>
                      <a:endParaRPr lang="zh-CN"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Trench with 10-cm concrete cover</a:t>
                      </a:r>
                      <a:endParaRPr lang="zh-CN"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Trench with 30-cm concrete cover</a:t>
                      </a:r>
                      <a:endParaRPr lang="zh-CN" altLang="en-US" sz="2000" dirty="0"/>
                    </a:p>
                  </a:txBody>
                  <a:tcPr anchor="ctr"/>
                </a:tc>
                <a:extLst>
                  <a:ext uri="{0D108BD9-81ED-4DB2-BD59-A6C34878D82A}">
                    <a16:rowId xmlns:a16="http://schemas.microsoft.com/office/drawing/2014/main" val="1931144695"/>
                  </a:ext>
                </a:extLst>
              </a:tr>
              <a:tr h="370840">
                <a:tc>
                  <a:txBody>
                    <a:bodyPr/>
                    <a:lstStyle/>
                    <a:p>
                      <a:pPr algn="ctr"/>
                      <a:r>
                        <a:rPr lang="en-US" altLang="zh-CN" sz="2000" dirty="0"/>
                        <a:t>inner trench</a:t>
                      </a:r>
                      <a:endParaRPr lang="zh-CN" altLang="en-US" sz="2000" dirty="0"/>
                    </a:p>
                  </a:txBody>
                  <a:tcPr anchor="ctr"/>
                </a:tc>
                <a:tc>
                  <a:txBody>
                    <a:bodyPr/>
                    <a:lstStyle/>
                    <a:p>
                      <a:pPr algn="ctr"/>
                      <a:r>
                        <a:rPr lang="en-US" altLang="zh-CN" sz="2000" dirty="0"/>
                        <a:t>&lt;72 kGy</a:t>
                      </a:r>
                      <a:endParaRPr lang="zh-CN" altLang="en-US" sz="2000" dirty="0"/>
                    </a:p>
                  </a:txBody>
                  <a:tcPr anchor="ctr"/>
                </a:tc>
                <a:tc>
                  <a:txBody>
                    <a:bodyPr/>
                    <a:lstStyle/>
                    <a:p>
                      <a:pPr algn="ctr"/>
                      <a:r>
                        <a:rPr lang="en-US" altLang="zh-CN" sz="2000" dirty="0"/>
                        <a:t>&lt;140 Gy</a:t>
                      </a:r>
                      <a:endParaRPr lang="zh-CN" altLang="en-US" sz="2000" dirty="0"/>
                    </a:p>
                  </a:txBody>
                  <a:tcPr anchor="ctr"/>
                </a:tc>
                <a:tc>
                  <a:txBody>
                    <a:bodyPr/>
                    <a:lstStyle/>
                    <a:p>
                      <a:pPr algn="ctr"/>
                      <a:endParaRPr lang="zh-CN" altLang="en-US" sz="2000" dirty="0"/>
                    </a:p>
                  </a:txBody>
                  <a:tcPr anchor="ctr"/>
                </a:tc>
                <a:tc>
                  <a:txBody>
                    <a:bodyPr/>
                    <a:lstStyle/>
                    <a:p>
                      <a:pPr algn="ctr"/>
                      <a:endParaRPr lang="zh-CN" altLang="en-US" sz="2000" dirty="0"/>
                    </a:p>
                  </a:txBody>
                  <a:tcPr anchor="ctr"/>
                </a:tc>
                <a:extLst>
                  <a:ext uri="{0D108BD9-81ED-4DB2-BD59-A6C34878D82A}">
                    <a16:rowId xmlns:a16="http://schemas.microsoft.com/office/drawing/2014/main" val="538770161"/>
                  </a:ext>
                </a:extLst>
              </a:tr>
              <a:tr h="370840">
                <a:tc>
                  <a:txBody>
                    <a:bodyPr/>
                    <a:lstStyle/>
                    <a:p>
                      <a:pPr algn="ctr"/>
                      <a:r>
                        <a:rPr lang="en-US" altLang="zh-CN" sz="2000" dirty="0"/>
                        <a:t>outer trench</a:t>
                      </a:r>
                      <a:endParaRPr lang="zh-CN" altLang="en-US" sz="2000" dirty="0"/>
                    </a:p>
                  </a:txBody>
                  <a:tcPr anchor="ctr"/>
                </a:tc>
                <a:tc>
                  <a:txBody>
                    <a:bodyPr/>
                    <a:lstStyle/>
                    <a:p>
                      <a:pPr algn="ctr"/>
                      <a:r>
                        <a:rPr lang="en-US" altLang="zh-CN" sz="2000" dirty="0"/>
                        <a:t>&lt;7 kGy</a:t>
                      </a:r>
                      <a:endParaRPr lang="zh-CN" altLang="en-US" sz="2000" dirty="0"/>
                    </a:p>
                  </a:txBody>
                  <a:tcPr anchor="ctr"/>
                </a:tc>
                <a:tc>
                  <a:txBody>
                    <a:bodyPr/>
                    <a:lstStyle/>
                    <a:p>
                      <a:pPr algn="ctr"/>
                      <a:r>
                        <a:rPr lang="en-US" altLang="zh-CN" sz="2000" dirty="0"/>
                        <a:t>&lt;27 Gy</a:t>
                      </a:r>
                      <a:endParaRPr lang="zh-CN" altLang="en-US" sz="2000" dirty="0"/>
                    </a:p>
                  </a:txBody>
                  <a:tcPr anchor="ctr"/>
                </a:tc>
                <a:tc>
                  <a:txBody>
                    <a:bodyPr/>
                    <a:lstStyle/>
                    <a:p>
                      <a:pPr algn="ctr"/>
                      <a:endParaRPr lang="zh-CN" altLang="en-US" sz="2000" dirty="0"/>
                    </a:p>
                  </a:txBody>
                  <a:tcPr anchor="ctr"/>
                </a:tc>
                <a:tc>
                  <a:txBody>
                    <a:bodyPr/>
                    <a:lstStyle/>
                    <a:p>
                      <a:pPr algn="ctr"/>
                      <a:endParaRPr lang="zh-CN" altLang="en-US" sz="2000" dirty="0"/>
                    </a:p>
                  </a:txBody>
                  <a:tcPr anchor="ctr"/>
                </a:tc>
                <a:extLst>
                  <a:ext uri="{0D108BD9-81ED-4DB2-BD59-A6C34878D82A}">
                    <a16:rowId xmlns:a16="http://schemas.microsoft.com/office/drawing/2014/main" val="4255204338"/>
                  </a:ext>
                </a:extLst>
              </a:tr>
            </a:tbl>
          </a:graphicData>
        </a:graphic>
      </p:graphicFrame>
    </p:spTree>
    <p:extLst>
      <p:ext uri="{BB962C8B-B14F-4D97-AF65-F5344CB8AC3E}">
        <p14:creationId xmlns:p14="http://schemas.microsoft.com/office/powerpoint/2010/main" val="395199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8B70BF23-809F-4863-A3D9-969A2748DC93}"/>
                  </a:ext>
                </a:extLst>
              </p:cNvPr>
              <p:cNvSpPr>
                <a:spLocks noGrp="1"/>
              </p:cNvSpPr>
              <p:nvPr>
                <p:ph idx="1"/>
              </p:nvPr>
            </p:nvSpPr>
            <p:spPr>
              <a:xfrm>
                <a:off x="609599" y="1059883"/>
                <a:ext cx="7934673" cy="5537469"/>
              </a:xfrm>
            </p:spPr>
            <p:txBody>
              <a:bodyPr/>
              <a:lstStyle/>
              <a:p>
                <a:r>
                  <a:rPr lang="en-US" altLang="zh-CN" dirty="0"/>
                  <a:t>For ttbar operation, in dipoles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TDR</a:t>
                </a:r>
                <a:r>
                  <a:rPr lang="zh-CN" altLang="en-US" dirty="0"/>
                  <a:t> </a:t>
                </a:r>
                <a:r>
                  <a:rPr lang="en-US" altLang="zh-CN" dirty="0"/>
                  <a:t>scheme</a:t>
                </a:r>
                <a:r>
                  <a:rPr lang="zh-CN" altLang="en-US" dirty="0"/>
                  <a:t>：</a:t>
                </a:r>
                <a:r>
                  <a:rPr lang="en-US" altLang="zh-CN" dirty="0"/>
                  <a:t>absorbed dose rate</a:t>
                </a:r>
                <a:r>
                  <a:rPr lang="en-US" altLang="zh-CN" dirty="0">
                    <a:solidFill>
                      <a:srgbClr val="FF0000"/>
                    </a:solidFill>
                  </a:rPr>
                  <a:t> </a:t>
                </a:r>
                <a14:m>
                  <m:oMath xmlns:m="http://schemas.openxmlformats.org/officeDocument/2006/math">
                    <m:r>
                      <a:rPr lang="en-US" altLang="zh-CN" i="1" dirty="0" smtClean="0">
                        <a:solidFill>
                          <a:srgbClr val="FF0000"/>
                        </a:solidFill>
                        <a:latin typeface="Cambria Math" panose="02040503050406030204" pitchFamily="18" charset="0"/>
                      </a:rPr>
                      <m:t>1.9</m:t>
                    </m:r>
                    <m:r>
                      <a:rPr lang="en-US" altLang="zh-CN" b="0" i="1" dirty="0" smtClean="0">
                        <a:solidFill>
                          <a:srgbClr val="FF0000"/>
                        </a:solidFill>
                        <a:latin typeface="Cambria Math" panose="02040503050406030204" pitchFamily="18" charset="0"/>
                      </a:rPr>
                      <m:t>×</m:t>
                    </m:r>
                    <m:sSup>
                      <m:sSupPr>
                        <m:ctrlPr>
                          <a:rPr lang="en-US" altLang="zh-CN" b="0" i="1" dirty="0" smtClean="0">
                            <a:solidFill>
                              <a:srgbClr val="FF0000"/>
                            </a:solidFill>
                            <a:latin typeface="Cambria Math" panose="02040503050406030204" pitchFamily="18" charset="0"/>
                          </a:rPr>
                        </m:ctrlPr>
                      </m:sSupPr>
                      <m:e>
                        <m:r>
                          <a:rPr lang="en-US" altLang="zh-CN" b="0" i="1" dirty="0" smtClean="0">
                            <a:solidFill>
                              <a:srgbClr val="FF0000"/>
                            </a:solidFill>
                            <a:latin typeface="Cambria Math" panose="02040503050406030204" pitchFamily="18" charset="0"/>
                          </a:rPr>
                          <m:t>10</m:t>
                        </m:r>
                      </m:e>
                      <m:sup>
                        <m:r>
                          <a:rPr lang="en-US" altLang="zh-CN" b="0" i="1" dirty="0" smtClean="0">
                            <a:solidFill>
                              <a:srgbClr val="FF0000"/>
                            </a:solidFill>
                            <a:latin typeface="Cambria Math" panose="02040503050406030204" pitchFamily="18" charset="0"/>
                          </a:rPr>
                          <m:t>6</m:t>
                        </m:r>
                      </m:sup>
                    </m:sSup>
                  </m:oMath>
                </a14:m>
                <a:r>
                  <a:rPr lang="en-US" altLang="zh-CN" dirty="0">
                    <a:solidFill>
                      <a:srgbClr val="FF0000"/>
                    </a:solidFill>
                  </a:rPr>
                  <a:t> Gy/y</a:t>
                </a:r>
                <a:r>
                  <a:rPr lang="en-US" altLang="zh-CN" dirty="0"/>
                  <a:t> ; Upper limit: </a:t>
                </a:r>
                <a14:m>
                  <m:oMath xmlns:m="http://schemas.openxmlformats.org/officeDocument/2006/math">
                    <m:r>
                      <a:rPr lang="en-US" altLang="zh-CN" i="1" dirty="0">
                        <a:latin typeface="Cambria Math" panose="02040503050406030204" pitchFamily="18" charset="0"/>
                      </a:rPr>
                      <m:t>2×</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10</m:t>
                        </m:r>
                      </m:e>
                      <m:sup>
                        <m:r>
                          <a:rPr lang="en-US" altLang="zh-CN" i="1" dirty="0">
                            <a:latin typeface="Cambria Math" panose="02040503050406030204" pitchFamily="18" charset="0"/>
                          </a:rPr>
                          <m:t>7</m:t>
                        </m:r>
                      </m:sup>
                    </m:sSup>
                  </m:oMath>
                </a14:m>
                <a:r>
                  <a:rPr lang="en-US" altLang="zh-CN" dirty="0"/>
                  <a:t> Gy</a:t>
                </a:r>
                <a:endParaRPr lang="en-US" altLang="zh-CN" dirty="0">
                  <a:solidFill>
                    <a:srgbClr val="FF0000"/>
                  </a:solidFill>
                </a:endParaRPr>
              </a:p>
              <a:p>
                <a:r>
                  <a:rPr lang="en-US" altLang="zh-CN" dirty="0"/>
                  <a:t>Dose to internal insulation is significant larger than external</a:t>
                </a:r>
              </a:p>
              <a:p>
                <a:pPr lvl="1"/>
                <a:r>
                  <a:rPr lang="en-US" altLang="zh-CN" dirty="0"/>
                  <a:t>Max. absorber dose to internal insulation: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smtClean="0">
                            <a:latin typeface="Cambria Math" panose="02040503050406030204" pitchFamily="18" charset="0"/>
                          </a:rPr>
                          <m:t>10</m:t>
                        </m:r>
                      </m:e>
                      <m:sup>
                        <m:r>
                          <a:rPr lang="en-US" altLang="zh-CN" i="1" dirty="0" smtClean="0">
                            <a:latin typeface="Cambria Math" panose="02040503050406030204" pitchFamily="18" charset="0"/>
                          </a:rPr>
                          <m:t>7</m:t>
                        </m:r>
                      </m:sup>
                    </m:sSup>
                  </m:oMath>
                </a14:m>
                <a:r>
                  <a:rPr lang="en-US" altLang="zh-CN" dirty="0"/>
                  <a:t> Gy/y.</a:t>
                </a:r>
                <a:br>
                  <a:rPr lang="en-US" altLang="zh-CN" dirty="0"/>
                </a:br>
                <a:r>
                  <a:rPr lang="en-US" altLang="zh-CN" dirty="0"/>
                  <a:t>Cannot withstand 18 years.</a:t>
                </a:r>
                <a:br>
                  <a:rPr lang="en-US" altLang="zh-CN" dirty="0"/>
                </a:br>
                <a:r>
                  <a:rPr lang="en-US" altLang="zh-CN" dirty="0"/>
                  <a:t>Should add more lead around photon absorber.</a:t>
                </a:r>
              </a:p>
            </p:txBody>
          </p:sp>
        </mc:Choice>
        <mc:Fallback xmlns="">
          <p:sp>
            <p:nvSpPr>
              <p:cNvPr id="2" name="内容占位符 1">
                <a:extLst>
                  <a:ext uri="{FF2B5EF4-FFF2-40B4-BE49-F238E27FC236}">
                    <a16:creationId xmlns:a16="http://schemas.microsoft.com/office/drawing/2014/main" id="{8B70BF23-809F-4863-A3D9-969A2748DC93}"/>
                  </a:ext>
                </a:extLst>
              </p:cNvPr>
              <p:cNvSpPr>
                <a:spLocks noGrp="1" noRot="1" noChangeAspect="1" noMove="1" noResize="1" noEditPoints="1" noAdjustHandles="1" noChangeArrowheads="1" noChangeShapeType="1" noTextEdit="1"/>
              </p:cNvSpPr>
              <p:nvPr>
                <p:ph idx="1"/>
              </p:nvPr>
            </p:nvSpPr>
            <p:spPr>
              <a:xfrm>
                <a:off x="609599" y="1059883"/>
                <a:ext cx="7934673" cy="5537469"/>
              </a:xfrm>
              <a:blipFill>
                <a:blip r:embed="rId2"/>
                <a:stretch>
                  <a:fillRect l="-461" t="-771"/>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916827E0-CCEC-42D4-B625-68B0BCF92688}"/>
              </a:ext>
            </a:extLst>
          </p:cNvPr>
          <p:cNvSpPr>
            <a:spLocks noGrp="1"/>
          </p:cNvSpPr>
          <p:nvPr>
            <p:ph type="title"/>
          </p:nvPr>
        </p:nvSpPr>
        <p:spPr>
          <a:xfrm>
            <a:off x="666712" y="142852"/>
            <a:ext cx="11405952" cy="725470"/>
          </a:xfrm>
        </p:spPr>
        <p:txBody>
          <a:bodyPr>
            <a:normAutofit/>
          </a:bodyPr>
          <a:lstStyle/>
          <a:p>
            <a:r>
              <a:rPr lang="en-US" altLang="zh-CN" dirty="0"/>
              <a:t>Photon absorber scheme: dose to magnet insulation</a:t>
            </a:r>
            <a:endParaRPr lang="zh-CN" altLang="en-US" dirty="0"/>
          </a:p>
        </p:txBody>
      </p:sp>
      <p:sp>
        <p:nvSpPr>
          <p:cNvPr id="4" name="灯片编号占位符 3">
            <a:extLst>
              <a:ext uri="{FF2B5EF4-FFF2-40B4-BE49-F238E27FC236}">
                <a16:creationId xmlns:a16="http://schemas.microsoft.com/office/drawing/2014/main" id="{732DEF93-0BE6-4240-9109-84BF1BB38904}"/>
              </a:ext>
            </a:extLst>
          </p:cNvPr>
          <p:cNvSpPr>
            <a:spLocks noGrp="1"/>
          </p:cNvSpPr>
          <p:nvPr>
            <p:ph type="sldNum" sz="quarter" idx="12"/>
          </p:nvPr>
        </p:nvSpPr>
        <p:spPr/>
        <p:txBody>
          <a:bodyPr/>
          <a:lstStyle/>
          <a:p>
            <a:fld id="{F15E9139-A00B-4B2A-98A6-095DC08F1345}" type="slidenum">
              <a:rPr lang="zh-CN" altLang="en-US" smtClean="0"/>
              <a:pPr/>
              <a:t>26</a:t>
            </a:fld>
            <a:endParaRPr lang="zh-CN" altLang="en-US"/>
          </a:p>
        </p:txBody>
      </p:sp>
      <p:pic>
        <p:nvPicPr>
          <p:cNvPr id="10" name="图片 9">
            <a:extLst>
              <a:ext uri="{FF2B5EF4-FFF2-40B4-BE49-F238E27FC236}">
                <a16:creationId xmlns:a16="http://schemas.microsoft.com/office/drawing/2014/main" id="{9183FF66-E708-4F21-9C3A-C282F04C1D75}"/>
              </a:ext>
            </a:extLst>
          </p:cNvPr>
          <p:cNvPicPr>
            <a:picLocks noChangeAspect="1"/>
          </p:cNvPicPr>
          <p:nvPr/>
        </p:nvPicPr>
        <p:blipFill>
          <a:blip r:embed="rId3"/>
          <a:stretch>
            <a:fillRect/>
          </a:stretch>
        </p:blipFill>
        <p:spPr>
          <a:xfrm>
            <a:off x="191344" y="1556792"/>
            <a:ext cx="5068800" cy="2059200"/>
          </a:xfrm>
          <a:prstGeom prst="rect">
            <a:avLst/>
          </a:prstGeom>
        </p:spPr>
      </p:pic>
      <p:pic>
        <p:nvPicPr>
          <p:cNvPr id="7" name="图片 6">
            <a:extLst>
              <a:ext uri="{FF2B5EF4-FFF2-40B4-BE49-F238E27FC236}">
                <a16:creationId xmlns:a16="http://schemas.microsoft.com/office/drawing/2014/main" id="{67631CB9-4C2B-4116-AF51-E82133D284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84032" y="1446309"/>
            <a:ext cx="5807968" cy="2280165"/>
          </a:xfrm>
          <a:prstGeom prst="rect">
            <a:avLst/>
          </a:prstGeom>
        </p:spPr>
      </p:pic>
      <p:pic>
        <p:nvPicPr>
          <p:cNvPr id="15" name="图片 14">
            <a:extLst>
              <a:ext uri="{FF2B5EF4-FFF2-40B4-BE49-F238E27FC236}">
                <a16:creationId xmlns:a16="http://schemas.microsoft.com/office/drawing/2014/main" id="{9B3319B1-A629-4B45-B767-8E3B1F5A61C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52184" y="4091235"/>
            <a:ext cx="4208478" cy="2160000"/>
          </a:xfrm>
          <a:prstGeom prst="rect">
            <a:avLst/>
          </a:prstGeom>
        </p:spPr>
      </p:pic>
      <p:sp>
        <p:nvSpPr>
          <p:cNvPr id="16" name="矩形: 圆角 15">
            <a:extLst>
              <a:ext uri="{FF2B5EF4-FFF2-40B4-BE49-F238E27FC236}">
                <a16:creationId xmlns:a16="http://schemas.microsoft.com/office/drawing/2014/main" id="{B97FD4D6-0BA8-469D-9E5A-5A921003C250}"/>
              </a:ext>
            </a:extLst>
          </p:cNvPr>
          <p:cNvSpPr/>
          <p:nvPr/>
        </p:nvSpPr>
        <p:spPr>
          <a:xfrm>
            <a:off x="8400256" y="1988840"/>
            <a:ext cx="1584176"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87796283-EDF9-479C-B9B2-D5EDAC222593}"/>
              </a:ext>
            </a:extLst>
          </p:cNvPr>
          <p:cNvSpPr/>
          <p:nvPr/>
        </p:nvSpPr>
        <p:spPr>
          <a:xfrm rot="19764855">
            <a:off x="9429598" y="3097719"/>
            <a:ext cx="144016" cy="9719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E492374-5619-4F30-9114-D5AF565FCB9D}"/>
              </a:ext>
            </a:extLst>
          </p:cNvPr>
          <p:cNvSpPr txBox="1"/>
          <p:nvPr/>
        </p:nvSpPr>
        <p:spPr>
          <a:xfrm>
            <a:off x="8040216" y="1127626"/>
            <a:ext cx="6097904" cy="369332"/>
          </a:xfrm>
          <a:prstGeom prst="rect">
            <a:avLst/>
          </a:prstGeom>
          <a:noFill/>
        </p:spPr>
        <p:txBody>
          <a:bodyPr wrap="square">
            <a:spAutoFit/>
          </a:bodyPr>
          <a:lstStyle/>
          <a:p>
            <a:r>
              <a:rPr lang="en-US" altLang="zh-CN" dirty="0"/>
              <a:t>Internal           External</a:t>
            </a:r>
            <a:endParaRPr lang="zh-CN" altLang="en-US" dirty="0"/>
          </a:p>
        </p:txBody>
      </p:sp>
    </p:spTree>
    <p:extLst>
      <p:ext uri="{BB962C8B-B14F-4D97-AF65-F5344CB8AC3E}">
        <p14:creationId xmlns:p14="http://schemas.microsoft.com/office/powerpoint/2010/main" val="129268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8B70BF23-809F-4863-A3D9-969A2748DC93}"/>
                  </a:ext>
                </a:extLst>
              </p:cNvPr>
              <p:cNvSpPr>
                <a:spLocks noGrp="1"/>
              </p:cNvSpPr>
              <p:nvPr>
                <p:ph idx="1"/>
              </p:nvPr>
            </p:nvSpPr>
            <p:spPr>
              <a:xfrm>
                <a:off x="609599" y="1059883"/>
                <a:ext cx="11433176" cy="5969517"/>
              </a:xfrm>
            </p:spPr>
            <p:txBody>
              <a:bodyPr>
                <a:noAutofit/>
              </a:bodyPr>
              <a:lstStyle/>
              <a:p>
                <a:r>
                  <a:rPr lang="en-US" altLang="zh-CN" dirty="0"/>
                  <a:t>For ttbar operation, in quadrupoles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TDR</a:t>
                </a:r>
                <a:r>
                  <a:rPr lang="zh-CN" altLang="en-US" dirty="0"/>
                  <a:t> </a:t>
                </a:r>
                <a:r>
                  <a:rPr lang="en-US" altLang="zh-CN" dirty="0"/>
                  <a:t>scheme: absorbed dose rate</a:t>
                </a:r>
                <a:r>
                  <a:rPr lang="en-US" altLang="zh-CN" dirty="0">
                    <a:solidFill>
                      <a:srgbClr val="FF0000"/>
                    </a:solidFill>
                  </a:rPr>
                  <a:t> </a:t>
                </a:r>
                <a14:m>
                  <m:oMath xmlns:m="http://schemas.openxmlformats.org/officeDocument/2006/math">
                    <m:r>
                      <a:rPr lang="en-US" altLang="zh-CN" i="1" dirty="0" smtClean="0">
                        <a:solidFill>
                          <a:srgbClr val="FF0000"/>
                        </a:solidFill>
                        <a:latin typeface="Cambria Math" panose="02040503050406030204" pitchFamily="18" charset="0"/>
                      </a:rPr>
                      <m:t>1</m:t>
                    </m:r>
                    <m:r>
                      <a:rPr lang="en-US" altLang="zh-CN" b="0" i="1" dirty="0" smtClean="0">
                        <a:solidFill>
                          <a:srgbClr val="FF0000"/>
                        </a:solidFill>
                        <a:latin typeface="Cambria Math" panose="02040503050406030204" pitchFamily="18" charset="0"/>
                      </a:rPr>
                      <m:t>.9×</m:t>
                    </m:r>
                    <m:sSup>
                      <m:sSupPr>
                        <m:ctrlPr>
                          <a:rPr lang="en-US" altLang="zh-CN" b="0" i="1" dirty="0" smtClean="0">
                            <a:solidFill>
                              <a:srgbClr val="FF0000"/>
                            </a:solidFill>
                            <a:latin typeface="Cambria Math" panose="02040503050406030204" pitchFamily="18" charset="0"/>
                          </a:rPr>
                        </m:ctrlPr>
                      </m:sSupPr>
                      <m:e>
                        <m:r>
                          <a:rPr lang="en-US" altLang="zh-CN" b="0" i="1" dirty="0" smtClean="0">
                            <a:solidFill>
                              <a:srgbClr val="FF0000"/>
                            </a:solidFill>
                            <a:latin typeface="Cambria Math" panose="02040503050406030204" pitchFamily="18" charset="0"/>
                          </a:rPr>
                          <m:t>10</m:t>
                        </m:r>
                      </m:e>
                      <m:sup>
                        <m:r>
                          <a:rPr lang="en-US" altLang="zh-CN" b="0" i="1" dirty="0" smtClean="0">
                            <a:solidFill>
                              <a:srgbClr val="FF0000"/>
                            </a:solidFill>
                            <a:latin typeface="Cambria Math" panose="02040503050406030204" pitchFamily="18" charset="0"/>
                          </a:rPr>
                          <m:t>6</m:t>
                        </m:r>
                      </m:sup>
                    </m:sSup>
                  </m:oMath>
                </a14:m>
                <a:r>
                  <a:rPr lang="en-US" altLang="zh-CN" dirty="0">
                    <a:solidFill>
                      <a:srgbClr val="FF0000"/>
                    </a:solidFill>
                  </a:rPr>
                  <a:t> Gy/y</a:t>
                </a:r>
                <a:r>
                  <a:rPr lang="en-US" altLang="zh-CN" dirty="0">
                    <a:solidFill>
                      <a:schemeClr val="tx1"/>
                    </a:solidFill>
                  </a:rPr>
                  <a:t>; Upper limit: </a:t>
                </a:r>
                <a14:m>
                  <m:oMath xmlns:m="http://schemas.openxmlformats.org/officeDocument/2006/math">
                    <m:r>
                      <a:rPr lang="en-US" altLang="zh-CN" i="1" dirty="0" smtClean="0">
                        <a:solidFill>
                          <a:schemeClr val="tx1"/>
                        </a:solidFill>
                        <a:latin typeface="Cambria Math" panose="02040503050406030204" pitchFamily="18" charset="0"/>
                      </a:rPr>
                      <m:t>2</m:t>
                    </m:r>
                    <m:r>
                      <a:rPr lang="en-US" altLang="zh-CN" i="1" dirty="0">
                        <a:solidFill>
                          <a:schemeClr val="tx1"/>
                        </a:solidFill>
                        <a:latin typeface="Cambria Math" panose="02040503050406030204" pitchFamily="18" charset="0"/>
                      </a:rPr>
                      <m:t>×</m:t>
                    </m:r>
                    <m:sSup>
                      <m:sSupPr>
                        <m:ctrlPr>
                          <a:rPr lang="en-US" altLang="zh-CN" i="1" dirty="0">
                            <a:solidFill>
                              <a:schemeClr val="tx1"/>
                            </a:solidFill>
                            <a:latin typeface="Cambria Math" panose="02040503050406030204" pitchFamily="18" charset="0"/>
                          </a:rPr>
                        </m:ctrlPr>
                      </m:sSupPr>
                      <m:e>
                        <m:r>
                          <a:rPr lang="en-US" altLang="zh-CN" i="1" dirty="0">
                            <a:solidFill>
                              <a:schemeClr val="tx1"/>
                            </a:solidFill>
                            <a:latin typeface="Cambria Math" panose="02040503050406030204" pitchFamily="18" charset="0"/>
                          </a:rPr>
                          <m:t>10</m:t>
                        </m:r>
                      </m:e>
                      <m:sup>
                        <m:r>
                          <a:rPr lang="en-US" altLang="zh-CN" b="0" i="1" dirty="0" smtClean="0">
                            <a:solidFill>
                              <a:schemeClr val="tx1"/>
                            </a:solidFill>
                            <a:latin typeface="Cambria Math" panose="02040503050406030204" pitchFamily="18" charset="0"/>
                          </a:rPr>
                          <m:t>7</m:t>
                        </m:r>
                      </m:sup>
                    </m:sSup>
                  </m:oMath>
                </a14:m>
                <a:r>
                  <a:rPr lang="en-US" altLang="zh-CN" dirty="0">
                    <a:solidFill>
                      <a:schemeClr val="tx1"/>
                    </a:solidFill>
                  </a:rPr>
                  <a:t> Gy</a:t>
                </a:r>
                <a:endParaRPr lang="en-US" altLang="zh-CN" dirty="0">
                  <a:solidFill>
                    <a:srgbClr val="FF0000"/>
                  </a:solidFill>
                </a:endParaRPr>
              </a:p>
              <a:p>
                <a:r>
                  <a:rPr lang="en-US" altLang="zh-CN" dirty="0"/>
                  <a:t>Dose to internal insulation is significant larger than external</a:t>
                </a:r>
              </a:p>
              <a:p>
                <a:pPr lvl="1"/>
                <a:r>
                  <a:rPr lang="en-US" altLang="zh-CN" dirty="0"/>
                  <a:t>Max. absorber dose to internal insulation: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smtClean="0">
                            <a:latin typeface="Cambria Math" panose="02040503050406030204" pitchFamily="18" charset="0"/>
                          </a:rPr>
                          <m:t>10</m:t>
                        </m:r>
                      </m:e>
                      <m:sup>
                        <m:r>
                          <a:rPr lang="en-US" altLang="zh-CN" i="1" dirty="0" smtClean="0">
                            <a:latin typeface="Cambria Math" panose="02040503050406030204" pitchFamily="18" charset="0"/>
                          </a:rPr>
                          <m:t>7</m:t>
                        </m:r>
                      </m:sup>
                    </m:sSup>
                  </m:oMath>
                </a14:m>
                <a:r>
                  <a:rPr lang="en-US" altLang="zh-CN" dirty="0"/>
                  <a:t>Gy/y. </a:t>
                </a:r>
                <a:br>
                  <a:rPr lang="en-US" altLang="zh-CN" dirty="0"/>
                </a:br>
                <a:r>
                  <a:rPr lang="en-US" altLang="zh-CN" dirty="0"/>
                  <a:t>Cannot withstand 18 years. Should add more lead around photon absorber.</a:t>
                </a:r>
              </a:p>
              <a:p>
                <a:r>
                  <a:rPr lang="en-US" altLang="zh-CN" dirty="0"/>
                  <a:t>More difficulties than TDR scheme because of small space.</a:t>
                </a:r>
                <a:endParaRPr lang="zh-CN" altLang="en-US" dirty="0"/>
              </a:p>
            </p:txBody>
          </p:sp>
        </mc:Choice>
        <mc:Fallback xmlns="">
          <p:sp>
            <p:nvSpPr>
              <p:cNvPr id="2" name="内容占位符 1">
                <a:extLst>
                  <a:ext uri="{FF2B5EF4-FFF2-40B4-BE49-F238E27FC236}">
                    <a16:creationId xmlns:a16="http://schemas.microsoft.com/office/drawing/2014/main" id="{8B70BF23-809F-4863-A3D9-969A2748DC93}"/>
                  </a:ext>
                </a:extLst>
              </p:cNvPr>
              <p:cNvSpPr>
                <a:spLocks noGrp="1" noRot="1" noChangeAspect="1" noMove="1" noResize="1" noEditPoints="1" noAdjustHandles="1" noChangeArrowheads="1" noChangeShapeType="1" noTextEdit="1"/>
              </p:cNvSpPr>
              <p:nvPr>
                <p:ph idx="1"/>
              </p:nvPr>
            </p:nvSpPr>
            <p:spPr>
              <a:xfrm>
                <a:off x="609599" y="1059883"/>
                <a:ext cx="11433176" cy="5969517"/>
              </a:xfrm>
              <a:blipFill>
                <a:blip r:embed="rId2"/>
                <a:stretch>
                  <a:fillRect l="-320" t="-71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916827E0-CCEC-42D4-B625-68B0BCF92688}"/>
              </a:ext>
            </a:extLst>
          </p:cNvPr>
          <p:cNvSpPr>
            <a:spLocks noGrp="1"/>
          </p:cNvSpPr>
          <p:nvPr>
            <p:ph type="title"/>
          </p:nvPr>
        </p:nvSpPr>
        <p:spPr/>
        <p:txBody>
          <a:bodyPr>
            <a:normAutofit fontScale="90000"/>
          </a:bodyPr>
          <a:lstStyle/>
          <a:p>
            <a:r>
              <a:rPr lang="en-US" altLang="zh-CN" dirty="0"/>
              <a:t>Photon absorber scheme: dose to magnet insulation</a:t>
            </a:r>
            <a:endParaRPr lang="zh-CN" altLang="en-US" dirty="0"/>
          </a:p>
        </p:txBody>
      </p:sp>
      <p:sp>
        <p:nvSpPr>
          <p:cNvPr id="4" name="灯片编号占位符 3">
            <a:extLst>
              <a:ext uri="{FF2B5EF4-FFF2-40B4-BE49-F238E27FC236}">
                <a16:creationId xmlns:a16="http://schemas.microsoft.com/office/drawing/2014/main" id="{732DEF93-0BE6-4240-9109-84BF1BB38904}"/>
              </a:ext>
            </a:extLst>
          </p:cNvPr>
          <p:cNvSpPr>
            <a:spLocks noGrp="1"/>
          </p:cNvSpPr>
          <p:nvPr>
            <p:ph type="sldNum" sz="quarter" idx="12"/>
          </p:nvPr>
        </p:nvSpPr>
        <p:spPr/>
        <p:txBody>
          <a:bodyPr/>
          <a:lstStyle/>
          <a:p>
            <a:fld id="{F15E9139-A00B-4B2A-98A6-095DC08F1345}" type="slidenum">
              <a:rPr lang="zh-CN" altLang="en-US" smtClean="0"/>
              <a:pPr/>
              <a:t>27</a:t>
            </a:fld>
            <a:endParaRPr lang="zh-CN" altLang="en-US"/>
          </a:p>
        </p:txBody>
      </p:sp>
      <p:pic>
        <p:nvPicPr>
          <p:cNvPr id="12" name="图片 11">
            <a:extLst>
              <a:ext uri="{FF2B5EF4-FFF2-40B4-BE49-F238E27FC236}">
                <a16:creationId xmlns:a16="http://schemas.microsoft.com/office/drawing/2014/main" id="{FABF6176-A7F4-4961-90F5-2185B56F5932}"/>
              </a:ext>
            </a:extLst>
          </p:cNvPr>
          <p:cNvPicPr>
            <a:picLocks noChangeAspect="1"/>
          </p:cNvPicPr>
          <p:nvPr/>
        </p:nvPicPr>
        <p:blipFill>
          <a:blip r:embed="rId3"/>
          <a:stretch>
            <a:fillRect/>
          </a:stretch>
        </p:blipFill>
        <p:spPr>
          <a:xfrm>
            <a:off x="781794" y="1556792"/>
            <a:ext cx="3252611" cy="2829600"/>
          </a:xfrm>
          <a:prstGeom prst="rect">
            <a:avLst/>
          </a:prstGeom>
        </p:spPr>
      </p:pic>
      <p:pic>
        <p:nvPicPr>
          <p:cNvPr id="6" name="图片 5">
            <a:extLst>
              <a:ext uri="{FF2B5EF4-FFF2-40B4-BE49-F238E27FC236}">
                <a16:creationId xmlns:a16="http://schemas.microsoft.com/office/drawing/2014/main" id="{2F796755-35B1-425A-9981-BAA89C98A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04620" y="917046"/>
            <a:ext cx="6610350" cy="3562350"/>
          </a:xfrm>
          <a:prstGeom prst="rect">
            <a:avLst/>
          </a:prstGeom>
        </p:spPr>
      </p:pic>
      <p:sp>
        <p:nvSpPr>
          <p:cNvPr id="7" name="文本框 6">
            <a:extLst>
              <a:ext uri="{FF2B5EF4-FFF2-40B4-BE49-F238E27FC236}">
                <a16:creationId xmlns:a16="http://schemas.microsoft.com/office/drawing/2014/main" id="{A49045E2-60A6-4573-A025-02AF8719A373}"/>
              </a:ext>
            </a:extLst>
          </p:cNvPr>
          <p:cNvSpPr txBox="1"/>
          <p:nvPr/>
        </p:nvSpPr>
        <p:spPr>
          <a:xfrm>
            <a:off x="7752184" y="1159412"/>
            <a:ext cx="2664296" cy="369332"/>
          </a:xfrm>
          <a:prstGeom prst="rect">
            <a:avLst/>
          </a:prstGeom>
          <a:noFill/>
        </p:spPr>
        <p:txBody>
          <a:bodyPr wrap="square">
            <a:spAutoFit/>
          </a:bodyPr>
          <a:lstStyle/>
          <a:p>
            <a:r>
              <a:rPr lang="en-US" altLang="zh-CN" dirty="0"/>
              <a:t>Internal           External</a:t>
            </a:r>
            <a:endParaRPr lang="zh-CN" altLang="en-US" dirty="0"/>
          </a:p>
        </p:txBody>
      </p:sp>
    </p:spTree>
    <p:extLst>
      <p:ext uri="{BB962C8B-B14F-4D97-AF65-F5344CB8AC3E}">
        <p14:creationId xmlns:p14="http://schemas.microsoft.com/office/powerpoint/2010/main" val="363438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B03135B-40E9-44BA-A6CC-59494E49523D}"/>
              </a:ext>
            </a:extLst>
          </p:cNvPr>
          <p:cNvSpPr>
            <a:spLocks noGrp="1"/>
          </p:cNvSpPr>
          <p:nvPr>
            <p:ph idx="1"/>
          </p:nvPr>
        </p:nvSpPr>
        <p:spPr/>
        <p:txBody>
          <a:bodyPr/>
          <a:lstStyle/>
          <a:p>
            <a:endParaRPr lang="zh-CN" altLang="en-US" dirty="0"/>
          </a:p>
        </p:txBody>
      </p:sp>
      <p:sp>
        <p:nvSpPr>
          <p:cNvPr id="3" name="标题 2">
            <a:extLst>
              <a:ext uri="{FF2B5EF4-FFF2-40B4-BE49-F238E27FC236}">
                <a16:creationId xmlns:a16="http://schemas.microsoft.com/office/drawing/2014/main" id="{91644E15-F320-4570-9021-407864B0459F}"/>
              </a:ext>
            </a:extLst>
          </p:cNvPr>
          <p:cNvSpPr>
            <a:spLocks noGrp="1"/>
          </p:cNvSpPr>
          <p:nvPr>
            <p:ph type="title"/>
          </p:nvPr>
        </p:nvSpPr>
        <p:spPr/>
        <p:txBody>
          <a:bodyPr/>
          <a:lstStyle/>
          <a:p>
            <a:r>
              <a:rPr lang="en-US" altLang="zh-CN" dirty="0"/>
              <a:t>Summary for the comparison</a:t>
            </a:r>
            <a:endParaRPr lang="zh-CN" altLang="en-US" dirty="0"/>
          </a:p>
        </p:txBody>
      </p:sp>
      <p:sp>
        <p:nvSpPr>
          <p:cNvPr id="4" name="灯片编号占位符 3">
            <a:extLst>
              <a:ext uri="{FF2B5EF4-FFF2-40B4-BE49-F238E27FC236}">
                <a16:creationId xmlns:a16="http://schemas.microsoft.com/office/drawing/2014/main" id="{CDE23CFA-E26E-4F1F-87CE-B35EAE89304A}"/>
              </a:ext>
            </a:extLst>
          </p:cNvPr>
          <p:cNvSpPr>
            <a:spLocks noGrp="1"/>
          </p:cNvSpPr>
          <p:nvPr>
            <p:ph type="sldNum" sz="quarter" idx="12"/>
          </p:nvPr>
        </p:nvSpPr>
        <p:spPr/>
        <p:txBody>
          <a:bodyPr/>
          <a:lstStyle/>
          <a:p>
            <a:fld id="{F15E9139-A00B-4B2A-98A6-095DC08F1345}" type="slidenum">
              <a:rPr lang="zh-CN" altLang="en-US" smtClean="0"/>
              <a:pPr/>
              <a:t>28</a:t>
            </a:fld>
            <a:endParaRPr lang="zh-CN" altLang="en-US"/>
          </a:p>
        </p:txBody>
      </p:sp>
      <p:graphicFrame>
        <p:nvGraphicFramePr>
          <p:cNvPr id="7" name="表格 6">
            <a:extLst>
              <a:ext uri="{FF2B5EF4-FFF2-40B4-BE49-F238E27FC236}">
                <a16:creationId xmlns:a16="http://schemas.microsoft.com/office/drawing/2014/main" id="{9145723A-A0C7-465B-A0FD-E32D4BF9CC57}"/>
              </a:ext>
            </a:extLst>
          </p:cNvPr>
          <p:cNvGraphicFramePr>
            <a:graphicFrameLocks noGrp="1"/>
          </p:cNvGraphicFramePr>
          <p:nvPr/>
        </p:nvGraphicFramePr>
        <p:xfrm>
          <a:off x="23664" y="1041628"/>
          <a:ext cx="12144672" cy="5112990"/>
        </p:xfrm>
        <a:graphic>
          <a:graphicData uri="http://schemas.openxmlformats.org/drawingml/2006/table">
            <a:tbl>
              <a:tblPr firstRow="1" bandRow="1">
                <a:tableStyleId>{5C22544A-7EE6-4342-B048-85BDC9FD1C3A}</a:tableStyleId>
              </a:tblPr>
              <a:tblGrid>
                <a:gridCol w="527720">
                  <a:extLst>
                    <a:ext uri="{9D8B030D-6E8A-4147-A177-3AD203B41FA5}">
                      <a16:colId xmlns:a16="http://schemas.microsoft.com/office/drawing/2014/main" val="1713595658"/>
                    </a:ext>
                  </a:extLst>
                </a:gridCol>
                <a:gridCol w="1541110">
                  <a:extLst>
                    <a:ext uri="{9D8B030D-6E8A-4147-A177-3AD203B41FA5}">
                      <a16:colId xmlns:a16="http://schemas.microsoft.com/office/drawing/2014/main" val="248602840"/>
                    </a:ext>
                  </a:extLst>
                </a:gridCol>
                <a:gridCol w="3931498">
                  <a:extLst>
                    <a:ext uri="{9D8B030D-6E8A-4147-A177-3AD203B41FA5}">
                      <a16:colId xmlns:a16="http://schemas.microsoft.com/office/drawing/2014/main" val="2483608552"/>
                    </a:ext>
                  </a:extLst>
                </a:gridCol>
                <a:gridCol w="6144344">
                  <a:extLst>
                    <a:ext uri="{9D8B030D-6E8A-4147-A177-3AD203B41FA5}">
                      <a16:colId xmlns:a16="http://schemas.microsoft.com/office/drawing/2014/main" val="1024805038"/>
                    </a:ext>
                  </a:extLst>
                </a:gridCol>
              </a:tblGrid>
              <a:tr h="304446">
                <a:tc gridSpan="2">
                  <a:txBody>
                    <a:bodyPr/>
                    <a:lstStyle/>
                    <a:p>
                      <a:pPr algn="ctr"/>
                      <a:r>
                        <a:rPr lang="en-US" altLang="zh-CN" dirty="0"/>
                        <a:t>Impact factor</a:t>
                      </a:r>
                      <a:endParaRPr lang="zh-CN" altLang="en-US" dirty="0"/>
                    </a:p>
                  </a:txBody>
                  <a:tcPr anchor="ctr"/>
                </a:tc>
                <a:tc hMerge="1">
                  <a:txBody>
                    <a:bodyPr/>
                    <a:lstStyle/>
                    <a:p>
                      <a:endParaRPr lang="zh-CN" altLang="en-US"/>
                    </a:p>
                  </a:txBody>
                  <a:tcPr/>
                </a:tc>
                <a:tc>
                  <a:txBody>
                    <a:bodyPr/>
                    <a:lstStyle/>
                    <a:p>
                      <a:pPr algn="ctr"/>
                      <a:r>
                        <a:rPr lang="en-US" altLang="zh-CN" dirty="0"/>
                        <a:t>CEPC TDR</a:t>
                      </a:r>
                      <a:r>
                        <a:rPr lang="zh-CN" altLang="en-US" dirty="0"/>
                        <a:t> </a:t>
                      </a:r>
                      <a:r>
                        <a:rPr lang="en-US" altLang="zh-CN" dirty="0"/>
                        <a:t>scheme</a:t>
                      </a:r>
                      <a:endParaRPr lang="zh-CN" altLang="en-US" dirty="0"/>
                    </a:p>
                  </a:txBody>
                  <a:tcPr anchor="ctr"/>
                </a:tc>
                <a:tc>
                  <a:txBody>
                    <a:bodyPr/>
                    <a:lstStyle/>
                    <a:p>
                      <a:pPr algn="ctr"/>
                      <a:r>
                        <a:rPr lang="en-US" altLang="zh-CN"/>
                        <a:t>Photon absorber scheme</a:t>
                      </a:r>
                      <a:endParaRPr lang="zh-CN" altLang="en-US" dirty="0"/>
                    </a:p>
                  </a:txBody>
                  <a:tcPr anchor="ctr"/>
                </a:tc>
                <a:extLst>
                  <a:ext uri="{0D108BD9-81ED-4DB2-BD59-A6C34878D82A}">
                    <a16:rowId xmlns:a16="http://schemas.microsoft.com/office/drawing/2014/main" val="1460955781"/>
                  </a:ext>
                </a:extLst>
              </a:tr>
              <a:tr h="989451">
                <a:tc gridSpan="2">
                  <a:txBody>
                    <a:bodyPr/>
                    <a:lstStyle/>
                    <a:p>
                      <a:pPr algn="ctr"/>
                      <a:r>
                        <a:rPr lang="en-US" altLang="zh-CN" dirty="0"/>
                        <a:t>Impedance</a:t>
                      </a:r>
                      <a:endParaRPr lang="zh-CN" altLang="en-US" dirty="0"/>
                    </a:p>
                  </a:txBody>
                  <a:tcPr anchor="ctr"/>
                </a:tc>
                <a:tc hMerge="1">
                  <a:txBody>
                    <a:bodyPr/>
                    <a:lstStyle/>
                    <a:p>
                      <a:endParaRPr lang="zh-CN" altLang="en-US"/>
                    </a:p>
                  </a:txBody>
                  <a:tcPr/>
                </a:tc>
                <a:tc>
                  <a:txBody>
                    <a:bodyPr/>
                    <a:lstStyle/>
                    <a:p>
                      <a:pPr algn="ctr"/>
                      <a:r>
                        <a:rPr lang="en-US" altLang="zh-CN" dirty="0">
                          <a:solidFill>
                            <a:srgbClr val="00B0F0"/>
                          </a:solidFill>
                        </a:rPr>
                        <a:t>The impedance …</a:t>
                      </a:r>
                      <a:endParaRPr lang="zh-CN" altLang="en-US" dirty="0">
                        <a:solidFill>
                          <a:srgbClr val="00B0F0"/>
                        </a:solidFill>
                      </a:endParaRPr>
                    </a:p>
                  </a:txBody>
                  <a:tcPr anchor="ctr"/>
                </a:tc>
                <a:tc>
                  <a:txBody>
                    <a:bodyPr/>
                    <a:lstStyle/>
                    <a:p>
                      <a:pPr algn="ctr"/>
                      <a:r>
                        <a:rPr lang="en-US" altLang="zh-CN">
                          <a:solidFill>
                            <a:srgbClr val="00B0F0"/>
                          </a:solidFill>
                        </a:rPr>
                        <a:t>The impedance increase due to the absorbers are less than 5% of the total budget, acceptable from the instabilities; The asymmetry of the structure will further introduce transverse monopolar impedance, this will be estimated.</a:t>
                      </a:r>
                      <a:endParaRPr lang="zh-CN" altLang="en-US" dirty="0"/>
                    </a:p>
                  </a:txBody>
                  <a:tcPr anchor="ctr"/>
                </a:tc>
                <a:extLst>
                  <a:ext uri="{0D108BD9-81ED-4DB2-BD59-A6C34878D82A}">
                    <a16:rowId xmlns:a16="http://schemas.microsoft.com/office/drawing/2014/main" val="3606708871"/>
                  </a:ext>
                </a:extLst>
              </a:tr>
              <a:tr h="532781">
                <a:tc gridSpan="2">
                  <a:txBody>
                    <a:bodyPr/>
                    <a:lstStyle/>
                    <a:p>
                      <a:pPr algn="ctr"/>
                      <a:r>
                        <a:rPr lang="en-US" altLang="zh-CN" dirty="0"/>
                        <a:t>Magnet coil insulation</a:t>
                      </a:r>
                      <a:endParaRPr lang="zh-CN" altLang="en-US" dirty="0"/>
                    </a:p>
                  </a:txBody>
                  <a:tcPr anchor="ctr"/>
                </a:tc>
                <a:tc hMerge="1">
                  <a:txBody>
                    <a:bodyPr/>
                    <a:lstStyle/>
                    <a:p>
                      <a:endParaRPr lang="zh-CN" altLang="en-US"/>
                    </a:p>
                  </a:txBody>
                  <a:tcPr/>
                </a:tc>
                <a:tc>
                  <a:txBody>
                    <a:bodyPr/>
                    <a:lstStyle/>
                    <a:p>
                      <a:pPr algn="ctr"/>
                      <a:r>
                        <a:rPr lang="en-US" altLang="zh-CN" dirty="0">
                          <a:solidFill>
                            <a:srgbClr val="00B0F0"/>
                          </a:solidFill>
                        </a:rPr>
                        <a:t>Epoxy resin insulation need 25mm-thick lead shielding. </a:t>
                      </a:r>
                      <a:endParaRPr lang="zh-CN" altLang="en-US" dirty="0">
                        <a:solidFill>
                          <a:srgbClr val="00B0F0"/>
                        </a:solidFill>
                      </a:endParaRPr>
                    </a:p>
                  </a:txBody>
                  <a:tcPr anchor="ctr"/>
                </a:tc>
                <a:tc>
                  <a:txBody>
                    <a:bodyPr/>
                    <a:lstStyle/>
                    <a:p>
                      <a:pPr algn="ctr"/>
                      <a:r>
                        <a:rPr lang="en-US" altLang="zh-CN" dirty="0">
                          <a:solidFill>
                            <a:srgbClr val="00B0F0"/>
                          </a:solidFill>
                        </a:rPr>
                        <a:t>Epoxy resin insulation need more lead shielding around SR absorber</a:t>
                      </a:r>
                      <a:endParaRPr lang="zh-CN" altLang="en-US" dirty="0"/>
                    </a:p>
                  </a:txBody>
                  <a:tcPr anchor="ctr"/>
                </a:tc>
                <a:extLst>
                  <a:ext uri="{0D108BD9-81ED-4DB2-BD59-A6C34878D82A}">
                    <a16:rowId xmlns:a16="http://schemas.microsoft.com/office/drawing/2014/main" val="362721732"/>
                  </a:ext>
                </a:extLst>
              </a:tr>
              <a:tr h="761116">
                <a:tc gridSpan="2">
                  <a:txBody>
                    <a:bodyPr/>
                    <a:lstStyle/>
                    <a:p>
                      <a:pPr algn="ctr"/>
                      <a:r>
                        <a:rPr lang="en-US" altLang="zh-CN" dirty="0"/>
                        <a:t>vacuum</a:t>
                      </a:r>
                      <a:endParaRPr lang="zh-CN" altLang="en-US" dirty="0"/>
                    </a:p>
                  </a:txBody>
                  <a:tcPr anchor="ct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B0F0"/>
                          </a:solidFill>
                        </a:rPr>
                        <a:t>The vacuum chamber and NEG coating process are well designed.</a:t>
                      </a:r>
                      <a:endParaRPr lang="zh-CN" altLang="en-US" dirty="0">
                        <a:solidFill>
                          <a:srgbClr val="00B0F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B0F0"/>
                          </a:solidFill>
                        </a:rPr>
                        <a:t>Conceptual design is close to be finished, but the NEG coating process and lots risks of vacuum chamber with absorber due to welding should be carefully assess.</a:t>
                      </a:r>
                      <a:endParaRPr lang="zh-CN" altLang="en-US" dirty="0"/>
                    </a:p>
                  </a:txBody>
                  <a:tcPr anchor="ctr"/>
                </a:tc>
                <a:extLst>
                  <a:ext uri="{0D108BD9-81ED-4DB2-BD59-A6C34878D82A}">
                    <a16:rowId xmlns:a16="http://schemas.microsoft.com/office/drawing/2014/main" val="2382017153"/>
                  </a:ext>
                </a:extLst>
              </a:tr>
              <a:tr h="469591">
                <a:tc rowSpan="3">
                  <a:txBody>
                    <a:bodyPr/>
                    <a:lstStyle/>
                    <a:p>
                      <a:pPr algn="ctr"/>
                      <a:r>
                        <a:rPr lang="en-US" altLang="zh-CN" dirty="0" err="1"/>
                        <a:t>Radiaton</a:t>
                      </a:r>
                      <a:r>
                        <a:rPr lang="en-US" altLang="zh-CN" dirty="0"/>
                        <a:t> protection</a:t>
                      </a:r>
                    </a:p>
                  </a:txBody>
                  <a:tcPr anchor="ctr">
                    <a:lnR w="12700" cap="flat" cmpd="sng" algn="ctr">
                      <a:solidFill>
                        <a:schemeClr val="bg1"/>
                      </a:solidFill>
                      <a:prstDash val="solid"/>
                      <a:round/>
                      <a:headEnd type="none" w="med" len="med"/>
                      <a:tailEnd type="none" w="med" len="med"/>
                    </a:lnR>
                  </a:tcPr>
                </a:tc>
                <a:tc>
                  <a:txBody>
                    <a:bodyPr/>
                    <a:lstStyle/>
                    <a:p>
                      <a:pPr algn="ctr"/>
                      <a:r>
                        <a:rPr lang="en-US" altLang="zh-CN" dirty="0"/>
                        <a:t>Cables</a:t>
                      </a:r>
                      <a:endParaRPr lang="zh-CN" altLang="en-US" dirty="0"/>
                    </a:p>
                  </a:txBody>
                  <a:tcPr anchor="ctr">
                    <a:lnL w="12700" cap="flat" cmpd="sng" algn="ctr">
                      <a:solidFill>
                        <a:schemeClr val="bg1"/>
                      </a:solidFill>
                      <a:prstDash val="solid"/>
                      <a:round/>
                      <a:headEnd type="none" w="med" len="med"/>
                      <a:tailEnd type="none" w="med" len="med"/>
                    </a:lnL>
                  </a:tcPr>
                </a:tc>
                <a:tc>
                  <a:txBody>
                    <a:bodyPr/>
                    <a:lstStyle/>
                    <a:p>
                      <a:pPr algn="ctr"/>
                      <a:r>
                        <a:rPr lang="en-US" altLang="zh-CN" dirty="0">
                          <a:solidFill>
                            <a:srgbClr val="00B050"/>
                          </a:solidFill>
                        </a:rPr>
                        <a:t>Lead/concrete shielding near inner wall</a:t>
                      </a:r>
                      <a:endParaRPr lang="zh-CN" altLang="en-US" dirty="0">
                        <a:solidFill>
                          <a:srgbClr val="00B050"/>
                        </a:solidFill>
                      </a:endParaRPr>
                    </a:p>
                  </a:txBody>
                  <a:tcPr anchor="ctr"/>
                </a:tc>
                <a:tc>
                  <a:txBody>
                    <a:bodyPr/>
                    <a:lstStyle/>
                    <a:p>
                      <a:pPr algn="ctr"/>
                      <a:r>
                        <a:rPr lang="en-US" altLang="zh-CN" dirty="0">
                          <a:solidFill>
                            <a:srgbClr val="00B050"/>
                          </a:solidFill>
                        </a:rPr>
                        <a:t>On the wall without shielding</a:t>
                      </a:r>
                      <a:endParaRPr lang="zh-CN" altLang="en-US" dirty="0">
                        <a:solidFill>
                          <a:srgbClr val="00B050"/>
                        </a:solidFill>
                      </a:endParaRPr>
                    </a:p>
                  </a:txBody>
                  <a:tcPr anchor="ctr"/>
                </a:tc>
                <a:extLst>
                  <a:ext uri="{0D108BD9-81ED-4DB2-BD59-A6C34878D82A}">
                    <a16:rowId xmlns:a16="http://schemas.microsoft.com/office/drawing/2014/main" val="1466943244"/>
                  </a:ext>
                </a:extLst>
              </a:tr>
              <a:tr h="304446">
                <a:tc vMerge="1">
                  <a:txBody>
                    <a:bodyPr/>
                    <a:lstStyle/>
                    <a:p>
                      <a:pPr algn="ctr"/>
                      <a:endParaRPr lang="zh-CN" alt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altLang="zh-CN" dirty="0"/>
                        <a:t>Optical fiber</a:t>
                      </a:r>
                      <a:endParaRPr lang="zh-CN" altLang="en-US" dirty="0"/>
                    </a:p>
                  </a:txBody>
                  <a:tcPr anchor="ctr">
                    <a:lnL w="12700" cap="flat" cmpd="sng" algn="ctr">
                      <a:solidFill>
                        <a:schemeClr val="bg1"/>
                      </a:solidFill>
                      <a:prstDash val="solid"/>
                      <a:round/>
                      <a:headEnd type="none" w="med" len="med"/>
                      <a:tailEnd type="none" w="med" len="med"/>
                    </a:lnL>
                  </a:tcPr>
                </a:tc>
                <a:tc>
                  <a:txBody>
                    <a:bodyPr/>
                    <a:lstStyle/>
                    <a:p>
                      <a:pPr algn="ctr"/>
                      <a:r>
                        <a:rPr lang="en-US" altLang="zh-CN" dirty="0">
                          <a:solidFill>
                            <a:srgbClr val="00B050"/>
                          </a:solidFill>
                        </a:rPr>
                        <a:t>Trench with concrete cover</a:t>
                      </a:r>
                      <a:endParaRPr lang="zh-CN" altLang="en-US" dirty="0">
                        <a:solidFill>
                          <a:srgbClr val="00B050"/>
                        </a:solidFill>
                      </a:endParaRPr>
                    </a:p>
                  </a:txBody>
                  <a:tcPr anchor="ctr"/>
                </a:tc>
                <a:tc>
                  <a:txBody>
                    <a:bodyPr/>
                    <a:lstStyle/>
                    <a:p>
                      <a:pPr algn="ctr"/>
                      <a:r>
                        <a:rPr lang="en-US" altLang="zh-CN" dirty="0">
                          <a:solidFill>
                            <a:srgbClr val="00B050"/>
                          </a:solidFill>
                        </a:rPr>
                        <a:t>---</a:t>
                      </a:r>
                      <a:endParaRPr lang="zh-CN" altLang="en-US" dirty="0">
                        <a:solidFill>
                          <a:srgbClr val="00B050"/>
                        </a:solidFill>
                      </a:endParaRPr>
                    </a:p>
                  </a:txBody>
                  <a:tcPr anchor="ctr"/>
                </a:tc>
                <a:extLst>
                  <a:ext uri="{0D108BD9-81ED-4DB2-BD59-A6C34878D82A}">
                    <a16:rowId xmlns:a16="http://schemas.microsoft.com/office/drawing/2014/main" val="642206656"/>
                  </a:ext>
                </a:extLst>
              </a:tr>
              <a:tr h="1168679">
                <a:tc vMerge="1">
                  <a:txBody>
                    <a:bodyPr/>
                    <a:lstStyle/>
                    <a:p>
                      <a:pPr algn="ctr"/>
                      <a:endParaRPr lang="zh-CN" alt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altLang="zh-CN" dirty="0"/>
                        <a:t>electronics</a:t>
                      </a:r>
                      <a:endParaRPr lang="zh-CN" altLang="en-US" dirty="0"/>
                    </a:p>
                  </a:txBody>
                  <a:tcPr anchor="ctr">
                    <a:lnL w="12700" cap="flat" cmpd="sng" algn="ctr">
                      <a:solidFill>
                        <a:schemeClr val="bg1"/>
                      </a:solidFill>
                      <a:prstDash val="solid"/>
                      <a:round/>
                      <a:headEnd type="none" w="med" len="med"/>
                      <a:tailEnd type="none" w="med" len="med"/>
                    </a:lnL>
                  </a:tcPr>
                </a:tc>
                <a:tc>
                  <a:txBody>
                    <a:bodyPr/>
                    <a:lstStyle/>
                    <a:p>
                      <a:pPr algn="ctr"/>
                      <a:r>
                        <a:rPr lang="en-US" altLang="zh-CN" dirty="0">
                          <a:solidFill>
                            <a:srgbClr val="00B050"/>
                          </a:solidFill>
                        </a:rPr>
                        <a:t>In auxiliary tunnel. Or in the gap between supports with lead/concrete shielding</a:t>
                      </a:r>
                      <a:endParaRPr lang="zh-CN" altLang="en-US" dirty="0">
                        <a:solidFill>
                          <a:srgbClr val="00B050"/>
                        </a:solidFill>
                      </a:endParaRPr>
                    </a:p>
                  </a:txBody>
                  <a:tcPr anchor="ctr"/>
                </a:tc>
                <a:tc>
                  <a:txBody>
                    <a:bodyPr/>
                    <a:lstStyle/>
                    <a:p>
                      <a:pPr algn="ctr"/>
                      <a:r>
                        <a:rPr lang="en-US" altLang="zh-CN" dirty="0">
                          <a:solidFill>
                            <a:srgbClr val="00B050"/>
                          </a:solidFill>
                        </a:rPr>
                        <a:t>In auxiliary tunnel. Or in the gap between supports with lead/concrete shielding</a:t>
                      </a:r>
                      <a:endParaRPr lang="zh-CN" altLang="en-US" dirty="0">
                        <a:solidFill>
                          <a:srgbClr val="00B050"/>
                        </a:solidFill>
                      </a:endParaRPr>
                    </a:p>
                  </a:txBody>
                  <a:tcPr anchor="ctr"/>
                </a:tc>
                <a:extLst>
                  <a:ext uri="{0D108BD9-81ED-4DB2-BD59-A6C34878D82A}">
                    <a16:rowId xmlns:a16="http://schemas.microsoft.com/office/drawing/2014/main" val="3174286412"/>
                  </a:ext>
                </a:extLst>
              </a:tr>
            </a:tbl>
          </a:graphicData>
        </a:graphic>
      </p:graphicFrame>
    </p:spTree>
    <p:extLst>
      <p:ext uri="{BB962C8B-B14F-4D97-AF65-F5344CB8AC3E}">
        <p14:creationId xmlns:p14="http://schemas.microsoft.com/office/powerpoint/2010/main" val="2448828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B03135B-40E9-44BA-A6CC-59494E49523D}"/>
              </a:ext>
            </a:extLst>
          </p:cNvPr>
          <p:cNvSpPr>
            <a:spLocks noGrp="1"/>
          </p:cNvSpPr>
          <p:nvPr>
            <p:ph idx="1"/>
          </p:nvPr>
        </p:nvSpPr>
        <p:spPr/>
        <p:txBody>
          <a:bodyPr/>
          <a:lstStyle/>
          <a:p>
            <a:endParaRPr lang="zh-CN" altLang="en-US" dirty="0"/>
          </a:p>
        </p:txBody>
      </p:sp>
      <p:sp>
        <p:nvSpPr>
          <p:cNvPr id="3" name="标题 2">
            <a:extLst>
              <a:ext uri="{FF2B5EF4-FFF2-40B4-BE49-F238E27FC236}">
                <a16:creationId xmlns:a16="http://schemas.microsoft.com/office/drawing/2014/main" id="{91644E15-F320-4570-9021-407864B0459F}"/>
              </a:ext>
            </a:extLst>
          </p:cNvPr>
          <p:cNvSpPr>
            <a:spLocks noGrp="1"/>
          </p:cNvSpPr>
          <p:nvPr>
            <p:ph type="title"/>
          </p:nvPr>
        </p:nvSpPr>
        <p:spPr/>
        <p:txBody>
          <a:bodyPr/>
          <a:lstStyle/>
          <a:p>
            <a:r>
              <a:rPr lang="en-US" altLang="zh-CN" dirty="0"/>
              <a:t>Summary for the comparison</a:t>
            </a:r>
            <a:endParaRPr lang="zh-CN" altLang="en-US" dirty="0"/>
          </a:p>
        </p:txBody>
      </p:sp>
      <p:sp>
        <p:nvSpPr>
          <p:cNvPr id="4" name="灯片编号占位符 3">
            <a:extLst>
              <a:ext uri="{FF2B5EF4-FFF2-40B4-BE49-F238E27FC236}">
                <a16:creationId xmlns:a16="http://schemas.microsoft.com/office/drawing/2014/main" id="{CDE23CFA-E26E-4F1F-87CE-B35EAE89304A}"/>
              </a:ext>
            </a:extLst>
          </p:cNvPr>
          <p:cNvSpPr>
            <a:spLocks noGrp="1"/>
          </p:cNvSpPr>
          <p:nvPr>
            <p:ph type="sldNum" sz="quarter" idx="12"/>
          </p:nvPr>
        </p:nvSpPr>
        <p:spPr/>
        <p:txBody>
          <a:bodyPr/>
          <a:lstStyle/>
          <a:p>
            <a:fld id="{F15E9139-A00B-4B2A-98A6-095DC08F1345}" type="slidenum">
              <a:rPr lang="zh-CN" altLang="en-US" smtClean="0"/>
              <a:pPr/>
              <a:t>29</a:t>
            </a:fld>
            <a:endParaRPr lang="zh-CN" altLang="en-US"/>
          </a:p>
        </p:txBody>
      </p:sp>
      <p:graphicFrame>
        <p:nvGraphicFramePr>
          <p:cNvPr id="7" name="表格 6">
            <a:extLst>
              <a:ext uri="{FF2B5EF4-FFF2-40B4-BE49-F238E27FC236}">
                <a16:creationId xmlns:a16="http://schemas.microsoft.com/office/drawing/2014/main" id="{9145723A-A0C7-465B-A0FD-E32D4BF9CC57}"/>
              </a:ext>
            </a:extLst>
          </p:cNvPr>
          <p:cNvGraphicFramePr>
            <a:graphicFrameLocks noGrp="1"/>
          </p:cNvGraphicFramePr>
          <p:nvPr/>
        </p:nvGraphicFramePr>
        <p:xfrm>
          <a:off x="23664" y="1041627"/>
          <a:ext cx="12144672" cy="4553613"/>
        </p:xfrm>
        <a:graphic>
          <a:graphicData uri="http://schemas.openxmlformats.org/drawingml/2006/table">
            <a:tbl>
              <a:tblPr firstRow="1" bandRow="1">
                <a:tableStyleId>{5C22544A-7EE6-4342-B048-85BDC9FD1C3A}</a:tableStyleId>
              </a:tblPr>
              <a:tblGrid>
                <a:gridCol w="2068830">
                  <a:extLst>
                    <a:ext uri="{9D8B030D-6E8A-4147-A177-3AD203B41FA5}">
                      <a16:colId xmlns:a16="http://schemas.microsoft.com/office/drawing/2014/main" val="1713595658"/>
                    </a:ext>
                  </a:extLst>
                </a:gridCol>
                <a:gridCol w="3931498">
                  <a:extLst>
                    <a:ext uri="{9D8B030D-6E8A-4147-A177-3AD203B41FA5}">
                      <a16:colId xmlns:a16="http://schemas.microsoft.com/office/drawing/2014/main" val="2483608552"/>
                    </a:ext>
                  </a:extLst>
                </a:gridCol>
                <a:gridCol w="6144344">
                  <a:extLst>
                    <a:ext uri="{9D8B030D-6E8A-4147-A177-3AD203B41FA5}">
                      <a16:colId xmlns:a16="http://schemas.microsoft.com/office/drawing/2014/main" val="1024805038"/>
                    </a:ext>
                  </a:extLst>
                </a:gridCol>
              </a:tblGrid>
              <a:tr h="390453">
                <a:tc>
                  <a:txBody>
                    <a:bodyPr/>
                    <a:lstStyle/>
                    <a:p>
                      <a:pPr algn="ctr"/>
                      <a:r>
                        <a:rPr lang="en-US" altLang="zh-CN" dirty="0"/>
                        <a:t>Impact factor</a:t>
                      </a:r>
                      <a:endParaRPr lang="zh-CN" altLang="en-US" dirty="0"/>
                    </a:p>
                  </a:txBody>
                  <a:tcPr anchor="ctr"/>
                </a:tc>
                <a:tc>
                  <a:txBody>
                    <a:bodyPr/>
                    <a:lstStyle/>
                    <a:p>
                      <a:pPr algn="ctr"/>
                      <a:r>
                        <a:rPr lang="en-US" altLang="zh-CN" dirty="0"/>
                        <a:t>CEPC TDR</a:t>
                      </a:r>
                      <a:r>
                        <a:rPr lang="zh-CN" altLang="en-US" dirty="0"/>
                        <a:t> </a:t>
                      </a:r>
                      <a:r>
                        <a:rPr lang="en-US" altLang="zh-CN" dirty="0"/>
                        <a:t>scheme</a:t>
                      </a:r>
                      <a:endParaRPr lang="zh-CN" altLang="en-US" dirty="0"/>
                    </a:p>
                  </a:txBody>
                  <a:tcPr anchor="ctr"/>
                </a:tc>
                <a:tc>
                  <a:txBody>
                    <a:bodyPr/>
                    <a:lstStyle/>
                    <a:p>
                      <a:pPr algn="ctr"/>
                      <a:r>
                        <a:rPr lang="en-US" altLang="zh-CN"/>
                        <a:t>Photon absorber scheme</a:t>
                      </a:r>
                      <a:endParaRPr lang="zh-CN" altLang="en-US" dirty="0"/>
                    </a:p>
                  </a:txBody>
                  <a:tcPr anchor="ctr"/>
                </a:tc>
                <a:extLst>
                  <a:ext uri="{0D108BD9-81ED-4DB2-BD59-A6C34878D82A}">
                    <a16:rowId xmlns:a16="http://schemas.microsoft.com/office/drawing/2014/main" val="1460955781"/>
                  </a:ext>
                </a:extLst>
              </a:tr>
              <a:tr h="962760">
                <a:tc rowSpan="2">
                  <a:txBody>
                    <a:bodyPr/>
                    <a:lstStyle/>
                    <a:p>
                      <a:pPr algn="ctr"/>
                      <a:r>
                        <a:rPr lang="en-US" altLang="zh-CN" dirty="0"/>
                        <a:t>Cost</a:t>
                      </a:r>
                      <a:endParaRPr lang="zh-CN" altLang="en-US" dirty="0"/>
                    </a:p>
                  </a:txBody>
                  <a:tcPr anchor="ctr"/>
                </a:tc>
                <a:tc>
                  <a:txBody>
                    <a:bodyPr/>
                    <a:lstStyle/>
                    <a:p>
                      <a:pPr algn="ctr"/>
                      <a:r>
                        <a:rPr lang="en-US" altLang="zh-CN" dirty="0">
                          <a:solidFill>
                            <a:schemeClr val="tx1"/>
                          </a:solidFill>
                        </a:rPr>
                        <a:t>1.lead/concrete shielding, increases 30 ~ 830M CNY.</a:t>
                      </a:r>
                    </a:p>
                    <a:p>
                      <a:pPr algn="ctr"/>
                      <a:r>
                        <a:rPr lang="en-US" altLang="zh-CN" dirty="0">
                          <a:solidFill>
                            <a:schemeClr val="tx1"/>
                          </a:solidFill>
                        </a:rPr>
                        <a:t>Cables, increases at most 790M CNY;</a:t>
                      </a:r>
                    </a:p>
                    <a:p>
                      <a:pPr algn="ctr"/>
                      <a:r>
                        <a:rPr lang="en-US" altLang="zh-CN" dirty="0">
                          <a:solidFill>
                            <a:schemeClr val="tx1"/>
                          </a:solidFill>
                        </a:rPr>
                        <a:t>Cooling for magnets and lead, increase 10M CNY.</a:t>
                      </a:r>
                    </a:p>
                    <a:p>
                      <a:pPr algn="ctr"/>
                      <a:r>
                        <a:rPr lang="en-US" altLang="zh-CN" dirty="0">
                          <a:solidFill>
                            <a:schemeClr val="tx1"/>
                          </a:solidFill>
                        </a:rPr>
                        <a:t>2. Trench and concrete, estimating</a:t>
                      </a:r>
                    </a:p>
                    <a:p>
                      <a:pPr algn="ctr"/>
                      <a:r>
                        <a:rPr lang="en-US" altLang="zh-CN" dirty="0">
                          <a:solidFill>
                            <a:schemeClr val="tx1"/>
                          </a:solidFill>
                        </a:rPr>
                        <a:t>3.Gap between supports, probably not use</a:t>
                      </a:r>
                      <a:endParaRPr lang="zh-CN" altLang="en-US" dirty="0">
                        <a:solidFill>
                          <a:schemeClr val="tx1"/>
                        </a:solidFill>
                      </a:endParaRPr>
                    </a:p>
                  </a:txBody>
                  <a:tcPr anchor="ctr"/>
                </a:tc>
                <a:tc>
                  <a:txBody>
                    <a:bodyPr/>
                    <a:lstStyle/>
                    <a:p>
                      <a:pPr algn="ctr"/>
                      <a:r>
                        <a:rPr lang="en-US" altLang="zh-CN" dirty="0">
                          <a:solidFill>
                            <a:schemeClr val="tx1"/>
                          </a:solidFill>
                        </a:rPr>
                        <a:t>1. Photon absorber</a:t>
                      </a:r>
                      <a:r>
                        <a:rPr lang="zh-CN" altLang="en-US" dirty="0">
                          <a:solidFill>
                            <a:schemeClr val="tx1"/>
                          </a:solidFill>
                        </a:rPr>
                        <a:t>，</a:t>
                      </a:r>
                      <a:r>
                        <a:rPr lang="en-US" altLang="zh-CN" dirty="0">
                          <a:solidFill>
                            <a:schemeClr val="tx1"/>
                          </a:solidFill>
                        </a:rPr>
                        <a:t>vacuum chamber, 1.3B CNY;</a:t>
                      </a:r>
                    </a:p>
                    <a:p>
                      <a:pPr algn="ctr"/>
                      <a:r>
                        <a:rPr lang="en-US" altLang="zh-CN" dirty="0">
                          <a:solidFill>
                            <a:schemeClr val="tx1"/>
                          </a:solidFill>
                        </a:rPr>
                        <a:t>Less lead is used than TDR scheme, -100M CNY;</a:t>
                      </a:r>
                    </a:p>
                    <a:p>
                      <a:pPr algn="ctr"/>
                      <a:r>
                        <a:rPr lang="en-US" altLang="zh-CN" dirty="0">
                          <a:solidFill>
                            <a:schemeClr val="tx1"/>
                          </a:solidFill>
                        </a:rPr>
                        <a:t>Cooling for absorber and lead, estimating</a:t>
                      </a:r>
                    </a:p>
                    <a:p>
                      <a:pPr algn="ctr"/>
                      <a:r>
                        <a:rPr lang="en-US" altLang="zh-CN" dirty="0">
                          <a:solidFill>
                            <a:schemeClr val="tx1"/>
                          </a:solidFill>
                        </a:rPr>
                        <a:t>BPM, estimating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2. Trench and concrete, estimating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3.Gap between supports (bunker), estimating</a:t>
                      </a:r>
                      <a:endParaRPr lang="zh-CN" altLang="en-US" dirty="0">
                        <a:solidFill>
                          <a:schemeClr val="tx1"/>
                        </a:solidFill>
                      </a:endParaRPr>
                    </a:p>
                  </a:txBody>
                  <a:tcPr anchor="ctr"/>
                </a:tc>
                <a:extLst>
                  <a:ext uri="{0D108BD9-81ED-4DB2-BD59-A6C34878D82A}">
                    <a16:rowId xmlns:a16="http://schemas.microsoft.com/office/drawing/2014/main" val="3893626388"/>
                  </a:ext>
                </a:extLst>
              </a:tr>
              <a:tr h="962760">
                <a:tc vMerge="1">
                  <a:txBody>
                    <a:bodyPr/>
                    <a:lstStyle/>
                    <a:p>
                      <a:pPr algn="ctr"/>
                      <a:endParaRPr lang="zh-CN" altLang="en-US" dirty="0"/>
                    </a:p>
                  </a:txBody>
                  <a:tcPr anchor="ctr"/>
                </a:tc>
                <a:tc>
                  <a:txBody>
                    <a:bodyPr/>
                    <a:lstStyle/>
                    <a:p>
                      <a:pPr algn="ctr"/>
                      <a:r>
                        <a:rPr lang="en-US" altLang="zh-CN" dirty="0">
                          <a:solidFill>
                            <a:schemeClr val="tx1"/>
                          </a:solidFill>
                        </a:rPr>
                        <a:t>Total: 830M ~1830M CNY +</a:t>
                      </a:r>
                      <a:endParaRPr lang="zh-CN" altLang="en-US"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Total: 1200M CNY + </a:t>
                      </a:r>
                      <a:endParaRPr lang="zh-CN" altLang="en-US" dirty="0">
                        <a:solidFill>
                          <a:schemeClr val="tx1"/>
                        </a:solidFill>
                      </a:endParaRPr>
                    </a:p>
                  </a:txBody>
                  <a:tcPr anchor="ctr"/>
                </a:tc>
                <a:extLst>
                  <a:ext uri="{0D108BD9-81ED-4DB2-BD59-A6C34878D82A}">
                    <a16:rowId xmlns:a16="http://schemas.microsoft.com/office/drawing/2014/main" val="2219446808"/>
                  </a:ext>
                </a:extLst>
              </a:tr>
              <a:tr h="673932">
                <a:tc>
                  <a:txBody>
                    <a:bodyPr/>
                    <a:lstStyle/>
                    <a:p>
                      <a:pPr algn="ctr"/>
                      <a:r>
                        <a:rPr lang="en-US" altLang="zh-CN" dirty="0"/>
                        <a:t>Engineering design</a:t>
                      </a:r>
                      <a:endParaRPr lang="zh-CN" altLang="en-US" dirty="0"/>
                    </a:p>
                  </a:txBody>
                  <a:tcPr anchor="ctr"/>
                </a:tc>
                <a:tc>
                  <a:txBody>
                    <a:bodyPr/>
                    <a:lstStyle/>
                    <a:p>
                      <a:pPr algn="ctr"/>
                      <a:r>
                        <a:rPr lang="en-US" altLang="zh-CN" dirty="0"/>
                        <a:t>The support of lead in the magnet and cooling</a:t>
                      </a:r>
                      <a:r>
                        <a:rPr lang="zh-CN" altLang="en-US" dirty="0"/>
                        <a:t>；</a:t>
                      </a:r>
                      <a:r>
                        <a:rPr lang="en-US" altLang="zh-CN" dirty="0"/>
                        <a:t>The arrangement of lead/concrete near the inner wall</a:t>
                      </a:r>
                      <a:endParaRPr lang="zh-CN" altLang="en-US" dirty="0">
                        <a:solidFill>
                          <a:srgbClr val="00B0F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Manufacturing photon absorber. The support of lead in the magnet and cooling</a:t>
                      </a:r>
                      <a:r>
                        <a:rPr lang="zh-CN" altLang="en-US" dirty="0"/>
                        <a:t>；</a:t>
                      </a:r>
                      <a:endParaRPr lang="zh-CN" altLang="en-US" dirty="0">
                        <a:solidFill>
                          <a:srgbClr val="00B0F0"/>
                        </a:solidFill>
                      </a:endParaRPr>
                    </a:p>
                  </a:txBody>
                  <a:tcPr anchor="ctr"/>
                </a:tc>
                <a:extLst>
                  <a:ext uri="{0D108BD9-81ED-4DB2-BD59-A6C34878D82A}">
                    <a16:rowId xmlns:a16="http://schemas.microsoft.com/office/drawing/2014/main" val="1289878621"/>
                  </a:ext>
                </a:extLst>
              </a:tr>
            </a:tbl>
          </a:graphicData>
        </a:graphic>
      </p:graphicFrame>
    </p:spTree>
    <p:extLst>
      <p:ext uri="{BB962C8B-B14F-4D97-AF65-F5344CB8AC3E}">
        <p14:creationId xmlns:p14="http://schemas.microsoft.com/office/powerpoint/2010/main" val="373035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内容占位符 3"/>
              <p:cNvSpPr>
                <a:spLocks noGrp="1"/>
              </p:cNvSpPr>
              <p:nvPr>
                <p:ph idx="1"/>
              </p:nvPr>
            </p:nvSpPr>
            <p:spPr>
              <a:xfrm>
                <a:off x="609599" y="1060450"/>
                <a:ext cx="11379375" cy="5688120"/>
              </a:xfrm>
            </p:spPr>
            <p:txBody>
              <a:bodyPr>
                <a:normAutofit/>
              </a:bodyPr>
              <a:lstStyle/>
              <a:p>
                <a:r>
                  <a:rPr lang="en-US" altLang="zh-CN" dirty="0">
                    <a:cs typeface="Arial" panose="020B0604020202020204" pitchFamily="34" charset="0"/>
                  </a:rPr>
                  <a:t>Radiation-sensitive equipment: electronics, optical fibers and cables/insulations.</a:t>
                </a:r>
              </a:p>
              <a:p>
                <a:r>
                  <a:rPr lang="en-US" altLang="zh-CN" dirty="0">
                    <a:cs typeface="Arial" panose="020B0604020202020204" pitchFamily="34" charset="0"/>
                  </a:rPr>
                  <a:t>In the collider tunnel, the radiation level is much higher than in the linac/transport line/damping ring. Electronics in the collider tunnel without shielding may be broken soon.</a:t>
                </a:r>
              </a:p>
              <a:p>
                <a:pPr lvl="1"/>
                <a:r>
                  <a:rPr lang="en-US" altLang="zh-CN" dirty="0">
                    <a:cs typeface="Arial" panose="020B0604020202020204" pitchFamily="34" charset="0"/>
                  </a:rPr>
                  <a:t>First priority to design shielding in collider tunnel.</a:t>
                </a:r>
                <a:endParaRPr lang="zh-CN" altLang="en-US" dirty="0">
                  <a:cs typeface="Arial" panose="020B0604020202020204" pitchFamily="34" charset="0"/>
                </a:endParaRPr>
              </a:p>
              <a:p>
                <a:r>
                  <a:rPr lang="en-US" altLang="zh-CN" dirty="0"/>
                  <a:t>Use absorbed dose, 1MeV-equivalent neutron fluence and high energy hadron fluence to assess the radiation exposure levels.</a:t>
                </a:r>
              </a:p>
              <a:p>
                <a:r>
                  <a:rPr lang="en-US" altLang="zh-CN" dirty="0"/>
                  <a:t>For electronics:</a:t>
                </a:r>
              </a:p>
              <a:p>
                <a:pPr lvl="1"/>
                <a:r>
                  <a:rPr lang="en-US" altLang="zh-CN" dirty="0"/>
                  <a:t>High Energy hadron fluence</a:t>
                </a:r>
                <a:br>
                  <a:rPr lang="en-US" altLang="zh-CN" dirty="0"/>
                </a:br>
                <a:r>
                  <a:rPr lang="en-US" altLang="zh-CN" dirty="0"/>
                  <a:t>&lt; </a:t>
                </a:r>
                <a14:m>
                  <m:oMath xmlns:m="http://schemas.openxmlformats.org/officeDocument/2006/math">
                    <m:r>
                      <a:rPr lang="en-US" altLang="zh-CN" dirty="0" smtClean="0">
                        <a:solidFill>
                          <a:srgbClr val="FF0000"/>
                        </a:solidFill>
                        <a:latin typeface="Cambria Math" panose="02040503050406030204" pitchFamily="18" charset="0"/>
                      </a:rPr>
                      <m:t>2×</m:t>
                    </m:r>
                    <m:sSup>
                      <m:sSupPr>
                        <m:ctrlPr>
                          <a:rPr lang="en-US" altLang="zh-CN" i="1" dirty="0" smtClean="0">
                            <a:solidFill>
                              <a:srgbClr val="FF0000"/>
                            </a:solidFill>
                            <a:latin typeface="Cambria Math" panose="02040503050406030204" pitchFamily="18" charset="0"/>
                          </a:rPr>
                        </m:ctrlPr>
                      </m:sSupPr>
                      <m:e>
                        <m:r>
                          <a:rPr lang="en-US" altLang="zh-CN" dirty="0" smtClean="0">
                            <a:solidFill>
                              <a:srgbClr val="FF0000"/>
                            </a:solidFill>
                            <a:latin typeface="Cambria Math" panose="02040503050406030204" pitchFamily="18" charset="0"/>
                          </a:rPr>
                          <m:t>10</m:t>
                        </m:r>
                      </m:e>
                      <m:sup>
                        <m:r>
                          <a:rPr lang="en-US" altLang="zh-CN" dirty="0" smtClean="0">
                            <a:solidFill>
                              <a:srgbClr val="FF0000"/>
                            </a:solidFill>
                            <a:latin typeface="Cambria Math" panose="02040503050406030204" pitchFamily="18" charset="0"/>
                          </a:rPr>
                          <m:t>10</m:t>
                        </m:r>
                      </m:sup>
                    </m:sSup>
                    <m:r>
                      <a:rPr lang="en-US" altLang="zh-CN" dirty="0" smtClean="0">
                        <a:solidFill>
                          <a:srgbClr val="FF0000"/>
                        </a:solidFill>
                        <a:latin typeface="Cambria Math" panose="02040503050406030204" pitchFamily="18" charset="0"/>
                      </a:rPr>
                      <m:t> </m:t>
                    </m:r>
                    <m:r>
                      <m:rPr>
                        <m:sty m:val="p"/>
                      </m:rPr>
                      <a:rPr lang="en-US" altLang="zh-CN" dirty="0" smtClean="0">
                        <a:solidFill>
                          <a:srgbClr val="FF0000"/>
                        </a:solidFill>
                        <a:latin typeface="Cambria Math" panose="02040503050406030204" pitchFamily="18" charset="0"/>
                      </a:rPr>
                      <m:t>c</m:t>
                    </m:r>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m</m:t>
                        </m:r>
                      </m:e>
                      <m:sup>
                        <m:r>
                          <a:rPr lang="en-US" altLang="zh-CN" dirty="0" smtClean="0">
                            <a:solidFill>
                              <a:srgbClr val="FF0000"/>
                            </a:solidFill>
                            <a:latin typeface="Cambria Math" panose="02040503050406030204" pitchFamily="18" charset="0"/>
                          </a:rPr>
                          <m:t>−2</m:t>
                        </m:r>
                      </m:sup>
                    </m:sSup>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y</m:t>
                        </m:r>
                      </m:e>
                      <m:sup>
                        <m:r>
                          <a:rPr lang="en-US" altLang="zh-CN" dirty="0" smtClean="0">
                            <a:solidFill>
                              <a:srgbClr val="FF0000"/>
                            </a:solidFill>
                            <a:latin typeface="Cambria Math" panose="02040503050406030204" pitchFamily="18" charset="0"/>
                          </a:rPr>
                          <m:t>−1</m:t>
                        </m:r>
                      </m:sup>
                    </m:sSup>
                  </m:oMath>
                </a14:m>
                <a:endParaRPr lang="en-US" altLang="zh-CN" dirty="0"/>
              </a:p>
              <a:p>
                <a:pPr lvl="1"/>
                <a:endParaRPr lang="en-US" altLang="zh-CN" dirty="0"/>
              </a:p>
              <a:p>
                <a:pPr lvl="1"/>
                <a:r>
                  <a:rPr lang="en-US" altLang="zh-CN" dirty="0"/>
                  <a:t>Absorbed dose &lt; </a:t>
                </a:r>
                <a:r>
                  <a:rPr lang="en-US" altLang="zh-CN" dirty="0">
                    <a:solidFill>
                      <a:srgbClr val="FF0000"/>
                    </a:solidFill>
                  </a:rPr>
                  <a:t>20 Gy/y</a:t>
                </a:r>
              </a:p>
              <a:p>
                <a:pPr lvl="1"/>
                <a:endParaRPr lang="en-US" altLang="zh-CN" dirty="0"/>
              </a:p>
              <a:p>
                <a:pPr lvl="1"/>
                <a:r>
                  <a:rPr lang="en-US" altLang="zh-CN" dirty="0"/>
                  <a:t>1MeV equivalent neutron </a:t>
                </a:r>
                <a:br>
                  <a:rPr lang="en-US" altLang="zh-CN" dirty="0"/>
                </a:br>
                <a:r>
                  <a:rPr lang="en-US" altLang="zh-CN" dirty="0"/>
                  <a:t>fluence &lt; </a:t>
                </a:r>
                <a14:m>
                  <m:oMath xmlns:m="http://schemas.openxmlformats.org/officeDocument/2006/math">
                    <m:r>
                      <a:rPr lang="en-US" altLang="zh-CN" dirty="0" smtClean="0">
                        <a:solidFill>
                          <a:srgbClr val="FF0000"/>
                        </a:solidFill>
                        <a:latin typeface="Cambria Math" panose="02040503050406030204" pitchFamily="18" charset="0"/>
                      </a:rPr>
                      <m:t>2×</m:t>
                    </m:r>
                    <m:sSup>
                      <m:sSupPr>
                        <m:ctrlPr>
                          <a:rPr lang="en-US" altLang="zh-CN" i="1" dirty="0" smtClean="0">
                            <a:solidFill>
                              <a:srgbClr val="FF0000"/>
                            </a:solidFill>
                            <a:latin typeface="Cambria Math" panose="02040503050406030204" pitchFamily="18" charset="0"/>
                          </a:rPr>
                        </m:ctrlPr>
                      </m:sSupPr>
                      <m:e>
                        <m:r>
                          <a:rPr lang="en-US" altLang="zh-CN" dirty="0" smtClean="0">
                            <a:solidFill>
                              <a:srgbClr val="FF0000"/>
                            </a:solidFill>
                            <a:latin typeface="Cambria Math" panose="02040503050406030204" pitchFamily="18" charset="0"/>
                          </a:rPr>
                          <m:t>10</m:t>
                        </m:r>
                      </m:e>
                      <m:sup>
                        <m:r>
                          <a:rPr lang="en-US" altLang="zh-CN" dirty="0" smtClean="0">
                            <a:solidFill>
                              <a:srgbClr val="FF0000"/>
                            </a:solidFill>
                            <a:latin typeface="Cambria Math" panose="02040503050406030204" pitchFamily="18" charset="0"/>
                          </a:rPr>
                          <m:t>11</m:t>
                        </m:r>
                      </m:sup>
                    </m:sSup>
                    <m:r>
                      <a:rPr lang="en-US" altLang="zh-CN" dirty="0" smtClean="0">
                        <a:solidFill>
                          <a:srgbClr val="FF0000"/>
                        </a:solidFill>
                        <a:latin typeface="Cambria Math" panose="02040503050406030204" pitchFamily="18" charset="0"/>
                      </a:rPr>
                      <m:t> </m:t>
                    </m:r>
                    <m:r>
                      <m:rPr>
                        <m:sty m:val="p"/>
                      </m:rPr>
                      <a:rPr lang="en-US" altLang="zh-CN" dirty="0" smtClean="0">
                        <a:solidFill>
                          <a:srgbClr val="FF0000"/>
                        </a:solidFill>
                        <a:latin typeface="Cambria Math" panose="02040503050406030204" pitchFamily="18" charset="0"/>
                      </a:rPr>
                      <m:t>c</m:t>
                    </m:r>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m</m:t>
                        </m:r>
                      </m:e>
                      <m:sup>
                        <m:r>
                          <a:rPr lang="en-US" altLang="zh-CN" dirty="0" smtClean="0">
                            <a:solidFill>
                              <a:srgbClr val="FF0000"/>
                            </a:solidFill>
                            <a:latin typeface="Cambria Math" panose="02040503050406030204" pitchFamily="18" charset="0"/>
                          </a:rPr>
                          <m:t>−2</m:t>
                        </m:r>
                      </m:sup>
                    </m:sSup>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y</m:t>
                        </m:r>
                      </m:e>
                      <m:sup>
                        <m:r>
                          <a:rPr lang="en-US" altLang="zh-CN" dirty="0" smtClean="0">
                            <a:solidFill>
                              <a:srgbClr val="FF0000"/>
                            </a:solidFill>
                            <a:latin typeface="Cambria Math" panose="02040503050406030204" pitchFamily="18" charset="0"/>
                          </a:rPr>
                          <m:t>−1</m:t>
                        </m:r>
                      </m:sup>
                    </m:sSup>
                  </m:oMath>
                </a14:m>
                <a:endParaRPr lang="en-US" altLang="zh-CN" dirty="0"/>
              </a:p>
              <a:p>
                <a:endParaRPr lang="en-US" altLang="zh-CN"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xfrm>
                <a:off x="609599" y="1060450"/>
                <a:ext cx="11379375" cy="5688120"/>
              </a:xfrm>
              <a:blipFill>
                <a:blip r:embed="rId2"/>
                <a:stretch>
                  <a:fillRect l="-321" t="-750"/>
                </a:stretch>
              </a:blipFill>
            </p:spPr>
            <p:txBody>
              <a:bodyPr/>
              <a:lstStyle/>
              <a:p>
                <a:r>
                  <a:rPr lang="zh-CN" altLang="en-US">
                    <a:noFill/>
                  </a:rPr>
                  <a:t> </a:t>
                </a:r>
              </a:p>
            </p:txBody>
          </p:sp>
        </mc:Fallback>
      </mc:AlternateContent>
      <p:sp>
        <p:nvSpPr>
          <p:cNvPr id="3" name="标题 2"/>
          <p:cNvSpPr>
            <a:spLocks noGrp="1"/>
          </p:cNvSpPr>
          <p:nvPr>
            <p:ph type="title"/>
          </p:nvPr>
        </p:nvSpPr>
        <p:spPr>
          <a:xfrm>
            <a:off x="666712" y="142852"/>
            <a:ext cx="10763325" cy="725470"/>
          </a:xfrm>
        </p:spPr>
        <p:txBody>
          <a:bodyPr>
            <a:normAutofit/>
          </a:bodyPr>
          <a:lstStyle/>
          <a:p>
            <a:r>
              <a:rPr lang="en-US" altLang="zh-CN" dirty="0"/>
              <a:t>Radiation level for electronics</a:t>
            </a:r>
            <a:endParaRPr lang="zh-CN" altLang="en-US" dirty="0"/>
          </a:p>
        </p:txBody>
      </p:sp>
      <p:grpSp>
        <p:nvGrpSpPr>
          <p:cNvPr id="2" name="组合 1">
            <a:extLst>
              <a:ext uri="{FF2B5EF4-FFF2-40B4-BE49-F238E27FC236}">
                <a16:creationId xmlns:a16="http://schemas.microsoft.com/office/drawing/2014/main" id="{1913F9EA-CACB-43DC-97D5-A5850FDE20FA}"/>
              </a:ext>
            </a:extLst>
          </p:cNvPr>
          <p:cNvGrpSpPr/>
          <p:nvPr/>
        </p:nvGrpSpPr>
        <p:grpSpPr>
          <a:xfrm>
            <a:off x="4655840" y="3122626"/>
            <a:ext cx="7574879" cy="3690750"/>
            <a:chOff x="4963516" y="2005102"/>
            <a:chExt cx="8017529" cy="3955452"/>
          </a:xfrm>
        </p:grpSpPr>
        <p:pic>
          <p:nvPicPr>
            <p:cNvPr id="9" name="图片 8">
              <a:extLst>
                <a:ext uri="{FF2B5EF4-FFF2-40B4-BE49-F238E27FC236}">
                  <a16:creationId xmlns:a16="http://schemas.microsoft.com/office/drawing/2014/main" id="{DA3B68F0-2793-431B-97AA-6481EA3AADD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63516" y="2327589"/>
              <a:ext cx="7825510" cy="3632965"/>
            </a:xfrm>
            <a:prstGeom prst="rect">
              <a:avLst/>
            </a:prstGeom>
          </p:spPr>
        </p:pic>
        <p:sp>
          <p:nvSpPr>
            <p:cNvPr id="8" name="文本框 7">
              <a:extLst>
                <a:ext uri="{FF2B5EF4-FFF2-40B4-BE49-F238E27FC236}">
                  <a16:creationId xmlns:a16="http://schemas.microsoft.com/office/drawing/2014/main" id="{0192B488-53D1-4A00-AEA1-C053C33F5BA5}"/>
                </a:ext>
              </a:extLst>
            </p:cNvPr>
            <p:cNvSpPr txBox="1"/>
            <p:nvPr/>
          </p:nvSpPr>
          <p:spPr>
            <a:xfrm>
              <a:off x="6641661" y="2005102"/>
              <a:ext cx="6339384" cy="369332"/>
            </a:xfrm>
            <a:prstGeom prst="rect">
              <a:avLst/>
            </a:prstGeom>
            <a:noFill/>
          </p:spPr>
          <p:txBody>
            <a:bodyPr wrap="square">
              <a:spAutoFit/>
            </a:bodyPr>
            <a:lstStyle/>
            <a:p>
              <a:r>
                <a:rPr lang="en-US" altLang="zh-CN" dirty="0">
                  <a:solidFill>
                    <a:srgbClr val="0070C0"/>
                  </a:solidFill>
                </a:rPr>
                <a:t>CAS - CERN Accelerator School: Power Converters, 245-263</a:t>
              </a:r>
              <a:endParaRPr lang="zh-CN" altLang="en-US" dirty="0">
                <a:solidFill>
                  <a:srgbClr val="0070C0"/>
                </a:solidFill>
              </a:endParaRPr>
            </a:p>
          </p:txBody>
        </p:sp>
      </p:grpSp>
      <p:sp>
        <p:nvSpPr>
          <p:cNvPr id="5" name="灯片编号占位符 4">
            <a:extLst>
              <a:ext uri="{FF2B5EF4-FFF2-40B4-BE49-F238E27FC236}">
                <a16:creationId xmlns:a16="http://schemas.microsoft.com/office/drawing/2014/main" id="{375AFE86-120E-42E0-A289-21BBB5479BAD}"/>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cxnSp>
        <p:nvCxnSpPr>
          <p:cNvPr id="7" name="直接连接符 6">
            <a:extLst>
              <a:ext uri="{FF2B5EF4-FFF2-40B4-BE49-F238E27FC236}">
                <a16:creationId xmlns:a16="http://schemas.microsoft.com/office/drawing/2014/main" id="{253F6E29-8A2F-4E97-B45B-D36FC32072EF}"/>
              </a:ext>
            </a:extLst>
          </p:cNvPr>
          <p:cNvCxnSpPr>
            <a:cxnSpLocks/>
          </p:cNvCxnSpPr>
          <p:nvPr/>
        </p:nvCxnSpPr>
        <p:spPr>
          <a:xfrm>
            <a:off x="7645886" y="3467242"/>
            <a:ext cx="0" cy="233802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7A7A728-28A3-48F9-992B-FDE1562AD946}"/>
              </a:ext>
            </a:extLst>
          </p:cNvPr>
          <p:cNvSpPr txBox="1"/>
          <p:nvPr/>
        </p:nvSpPr>
        <p:spPr>
          <a:xfrm>
            <a:off x="7152793" y="5773668"/>
            <a:ext cx="3119671" cy="369332"/>
          </a:xfrm>
          <a:prstGeom prst="rect">
            <a:avLst/>
          </a:prstGeom>
          <a:noFill/>
        </p:spPr>
        <p:txBody>
          <a:bodyPr wrap="square" rtlCol="0">
            <a:spAutoFit/>
          </a:bodyPr>
          <a:lstStyle/>
          <a:p>
            <a:r>
              <a:rPr lang="en-US" altLang="zh-CN" dirty="0">
                <a:solidFill>
                  <a:srgbClr val="FF0000"/>
                </a:solidFill>
              </a:rPr>
              <a:t>We set upper limits here.</a:t>
            </a:r>
            <a:endParaRPr lang="zh-CN" altLang="en-US" dirty="0">
              <a:solidFill>
                <a:srgbClr val="FF0000"/>
              </a:solidFill>
            </a:endParaRPr>
          </a:p>
        </p:txBody>
      </p:sp>
    </p:spTree>
    <p:extLst>
      <p:ext uri="{BB962C8B-B14F-4D97-AF65-F5344CB8AC3E}">
        <p14:creationId xmlns:p14="http://schemas.microsoft.com/office/powerpoint/2010/main" val="288704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16A7CA1-372A-4CCA-8813-3B00E9A1008D}"/>
              </a:ext>
            </a:extLst>
          </p:cNvPr>
          <p:cNvSpPr>
            <a:spLocks noGrp="1"/>
          </p:cNvSpPr>
          <p:nvPr>
            <p:ph idx="1"/>
          </p:nvPr>
        </p:nvSpPr>
        <p:spPr>
          <a:xfrm>
            <a:off x="609600" y="1059883"/>
            <a:ext cx="11319048" cy="5655265"/>
          </a:xfrm>
        </p:spPr>
        <p:txBody>
          <a:bodyPr>
            <a:noAutofit/>
          </a:bodyPr>
          <a:lstStyle/>
          <a:p>
            <a:r>
              <a:rPr lang="en-US" altLang="zh-CN" dirty="0">
                <a:latin typeface="Times New Roman" panose="02020603050405020304" pitchFamily="18" charset="0"/>
                <a:cs typeface="Times New Roman" panose="02020603050405020304" pitchFamily="18" charset="0"/>
              </a:rPr>
              <a:t>For TDR scheme:</a:t>
            </a:r>
          </a:p>
          <a:p>
            <a:pPr lvl="1"/>
            <a:r>
              <a:rPr lang="en-US" altLang="zh-CN" dirty="0">
                <a:latin typeface="Times New Roman" panose="02020603050405020304" pitchFamily="18" charset="0"/>
                <a:cs typeface="Times New Roman" panose="02020603050405020304" pitchFamily="18" charset="0"/>
              </a:rPr>
              <a:t>The induced dose-eq levels are safe for a long-time work in the tunnel, except the short-cooling-after-ttbar-operation case.</a:t>
            </a:r>
          </a:p>
          <a:p>
            <a:pPr lvl="1"/>
            <a:r>
              <a:rPr lang="en-US" altLang="zh-CN" dirty="0">
                <a:latin typeface="Times New Roman" panose="02020603050405020304" pitchFamily="18" charset="0"/>
                <a:cs typeface="Times New Roman" panose="02020603050405020304" pitchFamily="18" charset="0"/>
              </a:rPr>
              <a:t>Radiation level in the auxiliary tunnel is safe for electronics, radiation level around inner wall with shielding is safe for cables, radiation level in the trench is safe for optical fiber.</a:t>
            </a:r>
          </a:p>
          <a:p>
            <a:pPr lvl="1"/>
            <a:r>
              <a:rPr lang="en-US" altLang="zh-CN" dirty="0">
                <a:latin typeface="Times New Roman" panose="02020603050405020304" pitchFamily="18" charset="0"/>
                <a:cs typeface="Times New Roman" panose="02020603050405020304" pitchFamily="18" charset="0"/>
              </a:rPr>
              <a:t>The preliminary thermal analysis shows the water cooling can bring 72% deposited heat out so that the ventilation load is acceptable.</a:t>
            </a:r>
          </a:p>
          <a:p>
            <a:r>
              <a:rPr lang="en-US" altLang="zh-CN" dirty="0">
                <a:latin typeface="Times New Roman" panose="02020603050405020304" pitchFamily="18" charset="0"/>
                <a:cs typeface="Times New Roman" panose="02020603050405020304" pitchFamily="18" charset="0"/>
              </a:rPr>
              <a:t>For photon absorber scheme,</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NEG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coating process and lots risks of vacuum chamber with absorber due to welding should be carefully assess;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epoxy resin insulation in magnet cannot withstand with 38mm lead shielding, we are trying to add more shielding to protect insulation.</a:t>
            </a:r>
          </a:p>
          <a:p>
            <a:pPr lvl="1"/>
            <a:r>
              <a:rPr lang="en-US" altLang="zh-CN" dirty="0">
                <a:latin typeface="Times New Roman" panose="02020603050405020304" pitchFamily="18" charset="0"/>
                <a:cs typeface="Times New Roman" panose="02020603050405020304" pitchFamily="18" charset="0"/>
              </a:rPr>
              <a:t>The induced dose-eq levels are safe for a long-time work in the tunnel. </a:t>
            </a:r>
          </a:p>
          <a:p>
            <a:pPr lvl="1"/>
            <a:r>
              <a:rPr lang="en-US" altLang="zh-CN" dirty="0">
                <a:latin typeface="Times New Roman" panose="02020603050405020304" pitchFamily="18" charset="0"/>
                <a:cs typeface="Times New Roman" panose="02020603050405020304" pitchFamily="18" charset="0"/>
              </a:rPr>
              <a:t>Electronics should be in auxiliary tunnel and optical fiber should be in trench. The cables can be probably in the cable trays without shielding.</a:t>
            </a:r>
          </a:p>
          <a:p>
            <a:pPr lvl="1"/>
            <a:r>
              <a:rPr lang="en-US" altLang="zh-CN" dirty="0">
                <a:latin typeface="Times New Roman" panose="02020603050405020304" pitchFamily="18" charset="0"/>
                <a:cs typeface="Times New Roman" panose="02020603050405020304" pitchFamily="18" charset="0"/>
              </a:rPr>
              <a:t>The thermal analysis is on-going. </a:t>
            </a:r>
          </a:p>
          <a:p>
            <a:pPr marL="0" indent="0">
              <a:buNone/>
            </a:pPr>
            <a:endParaRPr lang="zh-CN" altLang="en-US" dirty="0"/>
          </a:p>
        </p:txBody>
      </p:sp>
      <p:sp>
        <p:nvSpPr>
          <p:cNvPr id="3" name="标题 2">
            <a:extLst>
              <a:ext uri="{FF2B5EF4-FFF2-40B4-BE49-F238E27FC236}">
                <a16:creationId xmlns:a16="http://schemas.microsoft.com/office/drawing/2014/main" id="{681E343A-4D93-4010-B6B2-42F9AB504E9F}"/>
              </a:ext>
            </a:extLst>
          </p:cNvPr>
          <p:cNvSpPr>
            <a:spLocks noGrp="1"/>
          </p:cNvSpPr>
          <p:nvPr>
            <p:ph type="title"/>
          </p:nvPr>
        </p:nvSpPr>
        <p:spPr/>
        <p:txBody>
          <a:bodyPr/>
          <a:lstStyle/>
          <a:p>
            <a:r>
              <a:rPr lang="en-US" altLang="zh-CN" dirty="0"/>
              <a:t>Conclusion</a:t>
            </a:r>
            <a:endParaRPr lang="zh-CN" altLang="en-US" dirty="0"/>
          </a:p>
        </p:txBody>
      </p:sp>
      <p:sp>
        <p:nvSpPr>
          <p:cNvPr id="4" name="灯片编号占位符 3">
            <a:extLst>
              <a:ext uri="{FF2B5EF4-FFF2-40B4-BE49-F238E27FC236}">
                <a16:creationId xmlns:a16="http://schemas.microsoft.com/office/drawing/2014/main" id="{13F705E4-BC97-4512-B4FB-7F1C0B515D4D}"/>
              </a:ext>
            </a:extLst>
          </p:cNvPr>
          <p:cNvSpPr>
            <a:spLocks noGrp="1"/>
          </p:cNvSpPr>
          <p:nvPr>
            <p:ph type="sldNum" sz="quarter" idx="12"/>
          </p:nvPr>
        </p:nvSpPr>
        <p:spPr/>
        <p:txBody>
          <a:bodyPr/>
          <a:lstStyle/>
          <a:p>
            <a:fld id="{F15E9139-A00B-4B2A-98A6-095DC08F1345}" type="slidenum">
              <a:rPr lang="zh-CN" altLang="en-US" smtClean="0"/>
              <a:pPr/>
              <a:t>30</a:t>
            </a:fld>
            <a:endParaRPr lang="zh-CN" altLang="en-US"/>
          </a:p>
        </p:txBody>
      </p:sp>
    </p:spTree>
    <p:extLst>
      <p:ext uri="{BB962C8B-B14F-4D97-AF65-F5344CB8AC3E}">
        <p14:creationId xmlns:p14="http://schemas.microsoft.com/office/powerpoint/2010/main" val="249882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16A7CA1-372A-4CCA-8813-3B00E9A1008D}"/>
              </a:ext>
            </a:extLst>
          </p:cNvPr>
          <p:cNvSpPr>
            <a:spLocks noGrp="1"/>
          </p:cNvSpPr>
          <p:nvPr>
            <p:ph idx="1"/>
          </p:nvPr>
        </p:nvSpPr>
        <p:spPr>
          <a:xfrm>
            <a:off x="609600" y="1059883"/>
            <a:ext cx="11319048" cy="5655265"/>
          </a:xfrm>
        </p:spPr>
        <p:txBody>
          <a:bodyPr>
            <a:noAutofit/>
          </a:bodyPr>
          <a:lstStyle/>
          <a:p>
            <a:r>
              <a:rPr lang="en-US" altLang="zh-CN" sz="2400" dirty="0">
                <a:latin typeface="Times New Roman" panose="02020603050405020304" pitchFamily="18" charset="0"/>
                <a:cs typeface="Times New Roman" panose="02020603050405020304" pitchFamily="18" charset="0"/>
              </a:rPr>
              <a:t>The photon absorber scheme has not been well optimized. However, the radiation level @ttbar operation using photon absorber scheme is better than using TDR scheme, meanwhile the radiation level @Z operation using photon absorber scheme is not.</a:t>
            </a:r>
          </a:p>
          <a:p>
            <a:r>
              <a:rPr lang="en-US" altLang="zh-CN" sz="2400" dirty="0">
                <a:latin typeface="Times New Roman" panose="02020603050405020304" pitchFamily="18" charset="0"/>
                <a:cs typeface="Times New Roman" panose="02020603050405020304" pitchFamily="18" charset="0"/>
              </a:rPr>
              <a:t>For both photon absorber scheme and TDR scheme, challenges in design water cooling system and supporting exist.</a:t>
            </a:r>
          </a:p>
          <a:p>
            <a:r>
              <a:rPr lang="en-US" altLang="zh-CN" sz="2400" dirty="0">
                <a:latin typeface="Times New Roman" panose="02020603050405020304" pitchFamily="18" charset="0"/>
                <a:cs typeface="Times New Roman" panose="02020603050405020304" pitchFamily="18" charset="0"/>
              </a:rPr>
              <a:t>We are currently planning a series of experiments, including the process for fixing cooling water pipes on lead, the thermal conductivity between lead and cooling water pipe, and the aging test for composite insulation layer cables.</a:t>
            </a:r>
          </a:p>
        </p:txBody>
      </p:sp>
      <p:sp>
        <p:nvSpPr>
          <p:cNvPr id="3" name="标题 2">
            <a:extLst>
              <a:ext uri="{FF2B5EF4-FFF2-40B4-BE49-F238E27FC236}">
                <a16:creationId xmlns:a16="http://schemas.microsoft.com/office/drawing/2014/main" id="{681E343A-4D93-4010-B6B2-42F9AB504E9F}"/>
              </a:ext>
            </a:extLst>
          </p:cNvPr>
          <p:cNvSpPr>
            <a:spLocks noGrp="1"/>
          </p:cNvSpPr>
          <p:nvPr>
            <p:ph type="title"/>
          </p:nvPr>
        </p:nvSpPr>
        <p:spPr/>
        <p:txBody>
          <a:bodyPr/>
          <a:lstStyle/>
          <a:p>
            <a:r>
              <a:rPr lang="en-US" altLang="zh-CN" dirty="0"/>
              <a:t>Conclusion</a:t>
            </a:r>
            <a:endParaRPr lang="zh-CN" altLang="en-US" dirty="0"/>
          </a:p>
        </p:txBody>
      </p:sp>
      <p:sp>
        <p:nvSpPr>
          <p:cNvPr id="4" name="灯片编号占位符 3">
            <a:extLst>
              <a:ext uri="{FF2B5EF4-FFF2-40B4-BE49-F238E27FC236}">
                <a16:creationId xmlns:a16="http://schemas.microsoft.com/office/drawing/2014/main" id="{13F705E4-BC97-4512-B4FB-7F1C0B515D4D}"/>
              </a:ext>
            </a:extLst>
          </p:cNvPr>
          <p:cNvSpPr>
            <a:spLocks noGrp="1"/>
          </p:cNvSpPr>
          <p:nvPr>
            <p:ph type="sldNum" sz="quarter" idx="12"/>
          </p:nvPr>
        </p:nvSpPr>
        <p:spPr/>
        <p:txBody>
          <a:bodyPr/>
          <a:lstStyle/>
          <a:p>
            <a:fld id="{F15E9139-A00B-4B2A-98A6-095DC08F1345}" type="slidenum">
              <a:rPr lang="zh-CN" altLang="en-US" smtClean="0"/>
              <a:pPr/>
              <a:t>31</a:t>
            </a:fld>
            <a:endParaRPr lang="zh-CN" altLang="en-US"/>
          </a:p>
        </p:txBody>
      </p:sp>
      <p:sp>
        <p:nvSpPr>
          <p:cNvPr id="5" name="矩形 4">
            <a:extLst>
              <a:ext uri="{FF2B5EF4-FFF2-40B4-BE49-F238E27FC236}">
                <a16:creationId xmlns:a16="http://schemas.microsoft.com/office/drawing/2014/main" id="{345C9C76-697A-4EB1-875B-56FEC9AD91B2}"/>
              </a:ext>
            </a:extLst>
          </p:cNvPr>
          <p:cNvSpPr/>
          <p:nvPr/>
        </p:nvSpPr>
        <p:spPr>
          <a:xfrm>
            <a:off x="8184232" y="4869160"/>
            <a:ext cx="3470176" cy="769441"/>
          </a:xfrm>
          <a:prstGeom prst="rect">
            <a:avLst/>
          </a:prstGeom>
        </p:spPr>
        <p:txBody>
          <a:bodyPr wrap="square">
            <a:spAutoFit/>
          </a:bodyPr>
          <a:lstStyle/>
          <a:p>
            <a:r>
              <a:rPr lang="en-US" altLang="zh-CN" sz="4400" dirty="0">
                <a:latin typeface="微软雅黑" panose="020B0503020204020204" pitchFamily="34" charset="-122"/>
                <a:ea typeface="微软雅黑" panose="020B0503020204020204" pitchFamily="34" charset="-122"/>
              </a:rPr>
              <a:t>Thank you</a:t>
            </a:r>
          </a:p>
        </p:txBody>
      </p:sp>
    </p:spTree>
    <p:extLst>
      <p:ext uri="{BB962C8B-B14F-4D97-AF65-F5344CB8AC3E}">
        <p14:creationId xmlns:p14="http://schemas.microsoft.com/office/powerpoint/2010/main" val="301337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882AD79-88A0-47AB-9B2A-9F14701550A1}"/>
              </a:ext>
            </a:extLst>
          </p:cNvPr>
          <p:cNvSpPr>
            <a:spLocks noGrp="1"/>
          </p:cNvSpPr>
          <p:nvPr>
            <p:ph idx="1"/>
          </p:nvPr>
        </p:nvSpPr>
        <p:spPr/>
        <p:txBody>
          <a:bodyPr/>
          <a:lstStyle/>
          <a:p>
            <a:endParaRPr lang="zh-CN" altLang="en-US"/>
          </a:p>
        </p:txBody>
      </p:sp>
      <p:sp>
        <p:nvSpPr>
          <p:cNvPr id="3" name="标题 2">
            <a:extLst>
              <a:ext uri="{FF2B5EF4-FFF2-40B4-BE49-F238E27FC236}">
                <a16:creationId xmlns:a16="http://schemas.microsoft.com/office/drawing/2014/main" id="{0C4E35DD-453F-4D53-93D3-6F0542EE43D7}"/>
              </a:ext>
            </a:extLst>
          </p:cNvPr>
          <p:cNvSpPr>
            <a:spLocks noGrp="1"/>
          </p:cNvSpPr>
          <p:nvPr>
            <p:ph type="title"/>
          </p:nvPr>
        </p:nvSpPr>
        <p:spPr/>
        <p:txBody>
          <a:bodyPr/>
          <a:lstStyle/>
          <a:p>
            <a:r>
              <a:rPr lang="en-US" altLang="zh-CN" dirty="0"/>
              <a:t>backup</a:t>
            </a:r>
            <a:endParaRPr lang="zh-CN" altLang="en-US" dirty="0"/>
          </a:p>
        </p:txBody>
      </p:sp>
      <p:sp>
        <p:nvSpPr>
          <p:cNvPr id="4" name="灯片编号占位符 3">
            <a:extLst>
              <a:ext uri="{FF2B5EF4-FFF2-40B4-BE49-F238E27FC236}">
                <a16:creationId xmlns:a16="http://schemas.microsoft.com/office/drawing/2014/main" id="{52E92C9A-B625-4F83-83E5-FE30AFBB713F}"/>
              </a:ext>
            </a:extLst>
          </p:cNvPr>
          <p:cNvSpPr>
            <a:spLocks noGrp="1"/>
          </p:cNvSpPr>
          <p:nvPr>
            <p:ph type="sldNum" sz="quarter" idx="12"/>
          </p:nvPr>
        </p:nvSpPr>
        <p:spPr/>
        <p:txBody>
          <a:bodyPr/>
          <a:lstStyle/>
          <a:p>
            <a:fld id="{F15E9139-A00B-4B2A-98A6-095DC08F1345}" type="slidenum">
              <a:rPr lang="zh-CN" altLang="en-US" smtClean="0"/>
              <a:pPr/>
              <a:t>32</a:t>
            </a:fld>
            <a:endParaRPr lang="zh-CN" altLang="en-US"/>
          </a:p>
        </p:txBody>
      </p:sp>
    </p:spTree>
    <p:extLst>
      <p:ext uri="{BB962C8B-B14F-4D97-AF65-F5344CB8AC3E}">
        <p14:creationId xmlns:p14="http://schemas.microsoft.com/office/powerpoint/2010/main" val="412885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6164568"/>
          </a:xfrm>
        </p:spPr>
        <p:txBody>
          <a:bodyPr>
            <a:normAutofit/>
          </a:bodyPr>
          <a:lstStyle/>
          <a:p>
            <a:r>
              <a:rPr lang="en-US" altLang="zh-CN" dirty="0"/>
              <a:t>Upper limit for ordinary optical fiber: accumulated absorbed dose &lt; 100 Gy</a:t>
            </a:r>
            <a:br>
              <a:rPr lang="en-US" altLang="zh-CN" dirty="0"/>
            </a:br>
            <a:r>
              <a:rPr lang="en-US" altLang="zh-CN" dirty="0"/>
              <a:t>Upper limit for </a:t>
            </a:r>
            <a:r>
              <a:rPr lang="en-US" altLang="zh-CN" dirty="0">
                <a:solidFill>
                  <a:srgbClr val="24292F"/>
                </a:solidFill>
              </a:rPr>
              <a:t>r</a:t>
            </a:r>
            <a:r>
              <a:rPr lang="en-US" altLang="zh-CN" b="0" i="0" dirty="0">
                <a:solidFill>
                  <a:srgbClr val="24292F"/>
                </a:solidFill>
                <a:effectLst/>
                <a:latin typeface="+mn-lt"/>
              </a:rPr>
              <a:t>adiation-resistant optical fiber:</a:t>
            </a:r>
            <a:r>
              <a:rPr lang="en-US" altLang="zh-CN" dirty="0"/>
              <a:t> accumulated absorbed dose &lt; 10 kGy</a:t>
            </a:r>
          </a:p>
          <a:p>
            <a:pPr lvl="1"/>
            <a:endParaRPr lang="en-US" altLang="zh-CN" dirty="0"/>
          </a:p>
          <a:p>
            <a:pPr lvl="1"/>
            <a:endParaRPr lang="en-US" altLang="zh-CN" dirty="0"/>
          </a:p>
          <a:p>
            <a:pPr lvl="1"/>
            <a:endParaRPr lang="en-US" altLang="zh-CN" dirty="0"/>
          </a:p>
          <a:p>
            <a:pPr lvl="1"/>
            <a:endParaRPr lang="en-US" altLang="zh-CN" dirty="0"/>
          </a:p>
          <a:p>
            <a:pPr lvl="1"/>
            <a:r>
              <a:rPr lang="en-US" altLang="zh-CN" b="0" i="0" dirty="0">
                <a:solidFill>
                  <a:srgbClr val="24292F"/>
                </a:solidFill>
                <a:effectLst/>
                <a:latin typeface="+mn-lt"/>
              </a:rPr>
              <a:t>Radiation-resistant optical fibers are safe in the inner trench with thicker-than-30-cm concrete cover and safe in the outer trench thinner-than-10-cm concrete cover.</a:t>
            </a:r>
          </a:p>
          <a:p>
            <a:pPr lvl="1"/>
            <a:r>
              <a:rPr lang="en-US" altLang="zh-CN" dirty="0">
                <a:solidFill>
                  <a:srgbClr val="24292F"/>
                </a:solidFill>
                <a:latin typeface="+mn-lt"/>
              </a:rPr>
              <a:t>Ordinary optical fibers need thicker cover or deeper trench.</a:t>
            </a:r>
            <a:endParaRPr lang="en-US" altLang="zh-CN" b="0" i="0" dirty="0">
              <a:solidFill>
                <a:srgbClr val="24292F"/>
              </a:solidFill>
              <a:effectLst/>
              <a:latin typeface="+mn-lt"/>
            </a:endParaRPr>
          </a:p>
          <a:p>
            <a:r>
              <a:rPr lang="en-US" altLang="zh-CN" dirty="0">
                <a:solidFill>
                  <a:srgbClr val="24292F"/>
                </a:solidFill>
                <a:latin typeface="+mn-lt"/>
              </a:rPr>
              <a:t>For cable insulations (polyethylene, etc.) on the cable trays: </a:t>
            </a:r>
            <a:br>
              <a:rPr lang="en-US" altLang="zh-CN" dirty="0">
                <a:solidFill>
                  <a:srgbClr val="24292F"/>
                </a:solidFill>
                <a:latin typeface="+mn-lt"/>
              </a:rPr>
            </a:br>
            <a:r>
              <a:rPr lang="en-US" altLang="zh-CN" dirty="0">
                <a:solidFill>
                  <a:srgbClr val="24292F"/>
                </a:solidFill>
                <a:latin typeface="+mn-lt"/>
              </a:rPr>
              <a:t>accumulated absorbed dose  &lt;1 MGy</a:t>
            </a:r>
            <a:endParaRPr lang="en-US" altLang="zh-CN" dirty="0">
              <a:solidFill>
                <a:srgbClr val="24292F"/>
              </a:solidFill>
            </a:endParaRPr>
          </a:p>
          <a:p>
            <a:pPr lvl="1"/>
            <a:r>
              <a:rPr lang="en-US" altLang="zh-CN" dirty="0">
                <a:solidFill>
                  <a:srgbClr val="24292F"/>
                </a:solidFill>
                <a:latin typeface="+mn-lt"/>
              </a:rPr>
              <a:t>Use 2cm-thick 2m-high lead sheet, or 10cm-thick 2m-high concrete block</a:t>
            </a:r>
            <a:br>
              <a:rPr lang="en-US" altLang="zh-CN" dirty="0">
                <a:solidFill>
                  <a:srgbClr val="24292F"/>
                </a:solidFill>
                <a:latin typeface="+mn-lt"/>
              </a:rPr>
            </a:br>
            <a:r>
              <a:rPr lang="en-US" altLang="zh-CN" dirty="0">
                <a:solidFill>
                  <a:srgbClr val="24292F"/>
                </a:solidFill>
                <a:latin typeface="+mn-lt"/>
              </a:rPr>
              <a:t>to shield radiation.</a:t>
            </a:r>
            <a:br>
              <a:rPr lang="en-US" altLang="zh-CN" dirty="0">
                <a:solidFill>
                  <a:srgbClr val="24292F"/>
                </a:solidFill>
                <a:latin typeface="+mn-lt"/>
              </a:rPr>
            </a:br>
            <a:r>
              <a:rPr lang="en-US" altLang="zh-CN" dirty="0">
                <a:solidFill>
                  <a:srgbClr val="24292F"/>
                </a:solidFill>
                <a:latin typeface="+mn-lt"/>
              </a:rPr>
              <a:t>Cost: 830M RMB for lead, or 30M RMB for concrete</a:t>
            </a: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p:txBody>
          <a:bodyPr>
            <a:normAutofit/>
          </a:bodyPr>
          <a:lstStyle/>
          <a:p>
            <a:r>
              <a:rPr lang="en-US" altLang="zh-CN" dirty="0"/>
              <a:t>Radiation protection for fiber, cable insulation </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33</a:t>
            </a:fld>
            <a:endParaRPr lang="zh-CN" altLang="en-US"/>
          </a:p>
        </p:txBody>
      </p:sp>
      <p:graphicFrame>
        <p:nvGraphicFramePr>
          <p:cNvPr id="5" name="表格 5">
            <a:extLst>
              <a:ext uri="{FF2B5EF4-FFF2-40B4-BE49-F238E27FC236}">
                <a16:creationId xmlns:a16="http://schemas.microsoft.com/office/drawing/2014/main" id="{F6A8131D-03A1-4F88-BF2D-97D153877514}"/>
              </a:ext>
            </a:extLst>
          </p:cNvPr>
          <p:cNvGraphicFramePr>
            <a:graphicFrameLocks noGrp="1"/>
          </p:cNvGraphicFramePr>
          <p:nvPr/>
        </p:nvGraphicFramePr>
        <p:xfrm>
          <a:off x="1487488" y="1772816"/>
          <a:ext cx="6775535" cy="1493520"/>
        </p:xfrm>
        <a:graphic>
          <a:graphicData uri="http://schemas.openxmlformats.org/drawingml/2006/table">
            <a:tbl>
              <a:tblPr firstRow="1" bandRow="1">
                <a:tableStyleId>{21E4AEA4-8DFA-4A89-87EB-49C32662AFE0}</a:tableStyleId>
              </a:tblPr>
              <a:tblGrid>
                <a:gridCol w="1777010">
                  <a:extLst>
                    <a:ext uri="{9D8B030D-6E8A-4147-A177-3AD203B41FA5}">
                      <a16:colId xmlns:a16="http://schemas.microsoft.com/office/drawing/2014/main" val="466389470"/>
                    </a:ext>
                  </a:extLst>
                </a:gridCol>
                <a:gridCol w="2433387">
                  <a:extLst>
                    <a:ext uri="{9D8B030D-6E8A-4147-A177-3AD203B41FA5}">
                      <a16:colId xmlns:a16="http://schemas.microsoft.com/office/drawing/2014/main" val="523344410"/>
                    </a:ext>
                  </a:extLst>
                </a:gridCol>
                <a:gridCol w="2565138">
                  <a:extLst>
                    <a:ext uri="{9D8B030D-6E8A-4147-A177-3AD203B41FA5}">
                      <a16:colId xmlns:a16="http://schemas.microsoft.com/office/drawing/2014/main" val="2224527279"/>
                    </a:ext>
                  </a:extLst>
                </a:gridCol>
              </a:tblGrid>
              <a:tr h="370840">
                <a:tc>
                  <a:txBody>
                    <a:bodyPr/>
                    <a:lstStyle/>
                    <a:p>
                      <a:pPr algn="ctr"/>
                      <a:endParaRPr lang="zh-CN" altLang="en-US" sz="2000" dirty="0"/>
                    </a:p>
                  </a:txBody>
                  <a:tcPr anchor="ctr"/>
                </a:tc>
                <a:tc>
                  <a:txBody>
                    <a:bodyPr/>
                    <a:lstStyle/>
                    <a:p>
                      <a:pPr algn="ctr"/>
                      <a:r>
                        <a:rPr lang="en-US" altLang="zh-CN" sz="2000" dirty="0"/>
                        <a:t>Trench with 10-cm concrete cover</a:t>
                      </a:r>
                      <a:endParaRPr lang="zh-CN" altLang="en-US" sz="2000" dirty="0"/>
                    </a:p>
                  </a:txBody>
                  <a:tcPr anchor="ctr"/>
                </a:tc>
                <a:tc>
                  <a:txBody>
                    <a:bodyPr/>
                    <a:lstStyle/>
                    <a:p>
                      <a:pPr algn="ctr"/>
                      <a:r>
                        <a:rPr lang="en-US" altLang="zh-CN" sz="2000" dirty="0"/>
                        <a:t>Trench with 30-cm concrete cover</a:t>
                      </a:r>
                      <a:endParaRPr lang="zh-CN" altLang="en-US" sz="2000" dirty="0"/>
                    </a:p>
                  </a:txBody>
                  <a:tcPr anchor="ctr"/>
                </a:tc>
                <a:extLst>
                  <a:ext uri="{0D108BD9-81ED-4DB2-BD59-A6C34878D82A}">
                    <a16:rowId xmlns:a16="http://schemas.microsoft.com/office/drawing/2014/main" val="1931144695"/>
                  </a:ext>
                </a:extLst>
              </a:tr>
              <a:tr h="370840">
                <a:tc>
                  <a:txBody>
                    <a:bodyPr/>
                    <a:lstStyle/>
                    <a:p>
                      <a:pPr algn="ctr"/>
                      <a:r>
                        <a:rPr lang="en-US" altLang="zh-CN" sz="2000" dirty="0"/>
                        <a:t>inner trench</a:t>
                      </a:r>
                      <a:endParaRPr lang="zh-CN" altLang="en-US" sz="2000" dirty="0"/>
                    </a:p>
                  </a:txBody>
                  <a:tcPr anchor="ctr"/>
                </a:tc>
                <a:tc>
                  <a:txBody>
                    <a:bodyPr/>
                    <a:lstStyle/>
                    <a:p>
                      <a:pPr algn="ctr"/>
                      <a:r>
                        <a:rPr lang="en-US" altLang="zh-CN" sz="2000" dirty="0"/>
                        <a:t>&lt;8 kGy/y</a:t>
                      </a:r>
                      <a:endParaRPr lang="zh-CN" altLang="en-US" sz="2000" dirty="0"/>
                    </a:p>
                  </a:txBody>
                  <a:tcPr anchor="ctr"/>
                </a:tc>
                <a:tc>
                  <a:txBody>
                    <a:bodyPr/>
                    <a:lstStyle/>
                    <a:p>
                      <a:pPr algn="ctr"/>
                      <a:r>
                        <a:rPr lang="en-US" altLang="zh-CN" sz="2000" dirty="0"/>
                        <a:t>&lt;15 Gy/y</a:t>
                      </a:r>
                      <a:endParaRPr lang="zh-CN" altLang="en-US" sz="2000" dirty="0"/>
                    </a:p>
                  </a:txBody>
                  <a:tcPr anchor="ctr"/>
                </a:tc>
                <a:extLst>
                  <a:ext uri="{0D108BD9-81ED-4DB2-BD59-A6C34878D82A}">
                    <a16:rowId xmlns:a16="http://schemas.microsoft.com/office/drawing/2014/main" val="538770161"/>
                  </a:ext>
                </a:extLst>
              </a:tr>
              <a:tr h="370840">
                <a:tc>
                  <a:txBody>
                    <a:bodyPr/>
                    <a:lstStyle/>
                    <a:p>
                      <a:pPr algn="ctr"/>
                      <a:r>
                        <a:rPr lang="en-US" altLang="zh-CN" sz="2000" dirty="0"/>
                        <a:t>outer trench</a:t>
                      </a:r>
                      <a:endParaRPr lang="zh-CN" altLang="en-US" sz="2000" dirty="0"/>
                    </a:p>
                  </a:txBody>
                  <a:tcPr anchor="ctr"/>
                </a:tc>
                <a:tc>
                  <a:txBody>
                    <a:bodyPr/>
                    <a:lstStyle/>
                    <a:p>
                      <a:pPr algn="ctr"/>
                      <a:r>
                        <a:rPr lang="en-US" altLang="zh-CN" sz="2000" dirty="0"/>
                        <a:t>&lt;0.7 kGy/y</a:t>
                      </a:r>
                      <a:endParaRPr lang="zh-CN" altLang="en-US" sz="2000" dirty="0"/>
                    </a:p>
                  </a:txBody>
                  <a:tcPr anchor="ctr"/>
                </a:tc>
                <a:tc>
                  <a:txBody>
                    <a:bodyPr/>
                    <a:lstStyle/>
                    <a:p>
                      <a:pPr algn="ctr"/>
                      <a:r>
                        <a:rPr lang="en-US" altLang="zh-CN" sz="2000" dirty="0"/>
                        <a:t>&lt;3 Gy/y</a:t>
                      </a:r>
                      <a:endParaRPr lang="zh-CN" altLang="en-US" sz="2000" dirty="0"/>
                    </a:p>
                  </a:txBody>
                  <a:tcPr anchor="ctr"/>
                </a:tc>
                <a:extLst>
                  <a:ext uri="{0D108BD9-81ED-4DB2-BD59-A6C34878D82A}">
                    <a16:rowId xmlns:a16="http://schemas.microsoft.com/office/drawing/2014/main" val="4255204338"/>
                  </a:ext>
                </a:extLst>
              </a:tr>
            </a:tbl>
          </a:graphicData>
        </a:graphic>
      </p:graphicFrame>
      <p:pic>
        <p:nvPicPr>
          <p:cNvPr id="6" name="图片 5">
            <a:extLst>
              <a:ext uri="{FF2B5EF4-FFF2-40B4-BE49-F238E27FC236}">
                <a16:creationId xmlns:a16="http://schemas.microsoft.com/office/drawing/2014/main" id="{026E09D7-8C4F-466B-8841-1F0F22B69FB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445650" y="5203290"/>
            <a:ext cx="2746350" cy="1636123"/>
          </a:xfrm>
          <a:prstGeom prst="rect">
            <a:avLst/>
          </a:prstGeom>
        </p:spPr>
      </p:pic>
      <p:pic>
        <p:nvPicPr>
          <p:cNvPr id="7" name="图片 6">
            <a:extLst>
              <a:ext uri="{FF2B5EF4-FFF2-40B4-BE49-F238E27FC236}">
                <a16:creationId xmlns:a16="http://schemas.microsoft.com/office/drawing/2014/main" id="{8C716F1E-6926-4C5C-9912-27D07983162F}"/>
              </a:ext>
            </a:extLst>
          </p:cNvPr>
          <p:cNvPicPr>
            <a:picLocks noChangeAspect="1"/>
          </p:cNvPicPr>
          <p:nvPr/>
        </p:nvPicPr>
        <p:blipFill>
          <a:blip r:embed="rId3"/>
          <a:stretch>
            <a:fillRect/>
          </a:stretch>
        </p:blipFill>
        <p:spPr>
          <a:xfrm>
            <a:off x="9441155" y="3571662"/>
            <a:ext cx="2741855" cy="1631628"/>
          </a:xfrm>
          <a:prstGeom prst="rect">
            <a:avLst/>
          </a:prstGeom>
        </p:spPr>
      </p:pic>
      <p:sp>
        <p:nvSpPr>
          <p:cNvPr id="8" name="文本框 7">
            <a:extLst>
              <a:ext uri="{FF2B5EF4-FFF2-40B4-BE49-F238E27FC236}">
                <a16:creationId xmlns:a16="http://schemas.microsoft.com/office/drawing/2014/main" id="{1CE23583-0D49-437C-8ACA-F11E9E228554}"/>
              </a:ext>
            </a:extLst>
          </p:cNvPr>
          <p:cNvSpPr txBox="1"/>
          <p:nvPr/>
        </p:nvSpPr>
        <p:spPr>
          <a:xfrm>
            <a:off x="8705056" y="4133547"/>
            <a:ext cx="949299" cy="369332"/>
          </a:xfrm>
          <a:prstGeom prst="rect">
            <a:avLst/>
          </a:prstGeom>
          <a:noFill/>
        </p:spPr>
        <p:txBody>
          <a:bodyPr wrap="none" rtlCol="0">
            <a:spAutoFit/>
          </a:bodyPr>
          <a:lstStyle/>
          <a:p>
            <a:r>
              <a:rPr lang="en-US" altLang="zh-CN" dirty="0"/>
              <a:t>@Higgs</a:t>
            </a:r>
            <a:endParaRPr lang="zh-CN" altLang="en-US" dirty="0"/>
          </a:p>
        </p:txBody>
      </p:sp>
      <p:sp>
        <p:nvSpPr>
          <p:cNvPr id="9" name="文本框 8">
            <a:extLst>
              <a:ext uri="{FF2B5EF4-FFF2-40B4-BE49-F238E27FC236}">
                <a16:creationId xmlns:a16="http://schemas.microsoft.com/office/drawing/2014/main" id="{458412A8-B208-4398-B46A-3CA14CD49C6D}"/>
              </a:ext>
            </a:extLst>
          </p:cNvPr>
          <p:cNvSpPr txBox="1"/>
          <p:nvPr/>
        </p:nvSpPr>
        <p:spPr>
          <a:xfrm>
            <a:off x="8691054" y="5699945"/>
            <a:ext cx="821059" cy="369332"/>
          </a:xfrm>
          <a:prstGeom prst="rect">
            <a:avLst/>
          </a:prstGeom>
          <a:noFill/>
        </p:spPr>
        <p:txBody>
          <a:bodyPr wrap="none" rtlCol="0">
            <a:spAutoFit/>
          </a:bodyPr>
          <a:lstStyle/>
          <a:p>
            <a:r>
              <a:rPr lang="en-US" altLang="zh-CN" dirty="0"/>
              <a:t>@ttbar</a:t>
            </a:r>
            <a:endParaRPr lang="zh-CN" altLang="en-US" dirty="0"/>
          </a:p>
        </p:txBody>
      </p:sp>
    </p:spTree>
    <p:extLst>
      <p:ext uri="{BB962C8B-B14F-4D97-AF65-F5344CB8AC3E}">
        <p14:creationId xmlns:p14="http://schemas.microsoft.com/office/powerpoint/2010/main" val="995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09599" y="1060450"/>
            <a:ext cx="11379375" cy="5688120"/>
          </a:xfrm>
        </p:spPr>
        <p:txBody>
          <a:bodyPr>
            <a:normAutofit/>
          </a:bodyPr>
          <a:lstStyle/>
          <a:p>
            <a:r>
              <a:rPr lang="en-US" altLang="zh-CN" dirty="0">
                <a:cs typeface="Arial" panose="020B0604020202020204" pitchFamily="34" charset="0"/>
              </a:rPr>
              <a:t>Radiation-sensitive equipment: electronics, optical fibers and cables/insulations.</a:t>
            </a:r>
          </a:p>
          <a:p>
            <a:r>
              <a:rPr lang="en-US" altLang="zh-CN" dirty="0">
                <a:cs typeface="Arial" panose="020B0604020202020204" pitchFamily="34" charset="0"/>
              </a:rPr>
              <a:t>In the collider tunnel, the radiation level is much higher than in the linac/transport line/damping ring. Electronics in the collider tunnel without shielding may be broken soon.</a:t>
            </a:r>
          </a:p>
          <a:p>
            <a:pPr lvl="1"/>
            <a:r>
              <a:rPr lang="en-US" altLang="zh-CN" dirty="0">
                <a:cs typeface="Arial" panose="020B0604020202020204" pitchFamily="34" charset="0"/>
              </a:rPr>
              <a:t>First priority to design shielding in collider tunnel.</a:t>
            </a:r>
            <a:endParaRPr lang="zh-CN" altLang="en-US" dirty="0">
              <a:cs typeface="Arial" panose="020B0604020202020204" pitchFamily="34" charset="0"/>
            </a:endParaRPr>
          </a:p>
          <a:p>
            <a:r>
              <a:rPr lang="en-US" altLang="zh-CN" dirty="0"/>
              <a:t>Use absorbed dose, 1MeV-equivalent neutron fluence and high energy hadron fluence to assess the radiation exposure levels.</a:t>
            </a:r>
          </a:p>
          <a:p>
            <a:r>
              <a:rPr lang="en-US" altLang="zh-CN" dirty="0"/>
              <a:t>For optical fibers:</a:t>
            </a:r>
          </a:p>
          <a:p>
            <a:pPr lvl="1"/>
            <a:r>
              <a:rPr lang="en-US" altLang="zh-CN" dirty="0"/>
              <a:t>Accumulated absorbed dose &lt; 100 Gy </a:t>
            </a:r>
            <a:br>
              <a:rPr lang="en-US" altLang="zh-CN" dirty="0"/>
            </a:br>
            <a:r>
              <a:rPr lang="en-US" altLang="zh-CN" dirty="0"/>
              <a:t>for ordinary optical fiber </a:t>
            </a:r>
          </a:p>
          <a:p>
            <a:pPr lvl="1"/>
            <a:r>
              <a:rPr lang="en-US" altLang="zh-CN" dirty="0"/>
              <a:t>Accumulated absorbed dose &lt; 10 kGy </a:t>
            </a:r>
            <a:br>
              <a:rPr lang="en-US" altLang="zh-CN" dirty="0"/>
            </a:br>
            <a:r>
              <a:rPr lang="en-US" altLang="zh-CN" dirty="0"/>
              <a:t>for radiation-resistant optical fiber</a:t>
            </a:r>
          </a:p>
          <a:p>
            <a:r>
              <a:rPr lang="en-US" altLang="zh-CN" dirty="0"/>
              <a:t>For cables/insulations:</a:t>
            </a:r>
          </a:p>
          <a:p>
            <a:pPr lvl="1"/>
            <a:r>
              <a:rPr lang="en-US" altLang="zh-CN" dirty="0"/>
              <a:t>Absorbed dose &lt; 1 MGy considered for polyethylene, PVC, etc..</a:t>
            </a:r>
          </a:p>
          <a:p>
            <a:pPr marL="457200" lvl="1" indent="0">
              <a:buNone/>
            </a:pPr>
            <a:endParaRPr lang="en-US" altLang="zh-CN" dirty="0"/>
          </a:p>
          <a:p>
            <a:endParaRPr lang="en-US" altLang="zh-CN" dirty="0"/>
          </a:p>
        </p:txBody>
      </p:sp>
      <p:sp>
        <p:nvSpPr>
          <p:cNvPr id="3" name="标题 2"/>
          <p:cNvSpPr>
            <a:spLocks noGrp="1"/>
          </p:cNvSpPr>
          <p:nvPr>
            <p:ph type="title"/>
          </p:nvPr>
        </p:nvSpPr>
        <p:spPr>
          <a:xfrm>
            <a:off x="666712" y="142852"/>
            <a:ext cx="10763325" cy="725470"/>
          </a:xfrm>
        </p:spPr>
        <p:txBody>
          <a:bodyPr>
            <a:normAutofit/>
          </a:bodyPr>
          <a:lstStyle/>
          <a:p>
            <a:r>
              <a:rPr lang="en-US" altLang="zh-CN" dirty="0"/>
              <a:t>Radiation level for optical fibers and cables</a:t>
            </a:r>
            <a:endParaRPr lang="zh-CN" altLang="en-US" dirty="0"/>
          </a:p>
        </p:txBody>
      </p:sp>
      <p:sp>
        <p:nvSpPr>
          <p:cNvPr id="5" name="灯片编号占位符 4">
            <a:extLst>
              <a:ext uri="{FF2B5EF4-FFF2-40B4-BE49-F238E27FC236}">
                <a16:creationId xmlns:a16="http://schemas.microsoft.com/office/drawing/2014/main" id="{375AFE86-120E-42E0-A289-21BBB5479BAD}"/>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sp>
        <p:nvSpPr>
          <p:cNvPr id="7" name="文本框 6">
            <a:extLst>
              <a:ext uri="{FF2B5EF4-FFF2-40B4-BE49-F238E27FC236}">
                <a16:creationId xmlns:a16="http://schemas.microsoft.com/office/drawing/2014/main" id="{3A95EB0E-96A9-4335-901D-6EEAA7DFD732}"/>
              </a:ext>
            </a:extLst>
          </p:cNvPr>
          <p:cNvSpPr txBox="1"/>
          <p:nvPr/>
        </p:nvSpPr>
        <p:spPr>
          <a:xfrm>
            <a:off x="8203606" y="5675744"/>
            <a:ext cx="3768550" cy="738664"/>
          </a:xfrm>
          <a:prstGeom prst="rect">
            <a:avLst/>
          </a:prstGeom>
          <a:noFill/>
        </p:spPr>
        <p:txBody>
          <a:bodyPr wrap="square">
            <a:spAutoFit/>
          </a:bodyPr>
          <a:lstStyle/>
          <a:p>
            <a:r>
              <a:rPr lang="en-US" altLang="zh-CN" sz="1400" b="0" i="0" dirty="0">
                <a:solidFill>
                  <a:srgbClr val="00B0F0"/>
                </a:solidFill>
                <a:effectLst/>
                <a:latin typeface="Roboto" panose="02000000000000000000" pitchFamily="2" charset="0"/>
              </a:rPr>
              <a:t>RADIATION PROBLEMS IN THE DESIGN OF THE LARGE ELECTRON - POSITRON COLLIDER (LEP). (1984)</a:t>
            </a:r>
            <a:endParaRPr lang="zh-CN" altLang="en-US" sz="1400" dirty="0">
              <a:solidFill>
                <a:srgbClr val="00B0F0"/>
              </a:solidFill>
            </a:endParaRPr>
          </a:p>
        </p:txBody>
      </p:sp>
      <p:sp>
        <p:nvSpPr>
          <p:cNvPr id="6" name="文本框 5">
            <a:extLst>
              <a:ext uri="{FF2B5EF4-FFF2-40B4-BE49-F238E27FC236}">
                <a16:creationId xmlns:a16="http://schemas.microsoft.com/office/drawing/2014/main" id="{142ED116-3EC9-42A9-BF55-74AE7A75A17D}"/>
              </a:ext>
            </a:extLst>
          </p:cNvPr>
          <p:cNvSpPr txBox="1"/>
          <p:nvPr/>
        </p:nvSpPr>
        <p:spPr>
          <a:xfrm>
            <a:off x="9620084" y="3106263"/>
            <a:ext cx="2436590" cy="1815882"/>
          </a:xfrm>
          <a:prstGeom prst="rect">
            <a:avLst/>
          </a:prstGeom>
          <a:noFill/>
        </p:spPr>
        <p:txBody>
          <a:bodyPr wrap="square">
            <a:spAutoFit/>
          </a:bodyPr>
          <a:lstStyle/>
          <a:p>
            <a:r>
              <a:rPr lang="en-US" altLang="zh-CN" sz="1400" dirty="0">
                <a:solidFill>
                  <a:srgbClr val="00B0F0"/>
                </a:solidFill>
                <a:hlinkClick r:id="rId2">
                  <a:extLst>
                    <a:ext uri="{A12FA001-AC4F-418D-AE19-62706E023703}">
                      <ahyp:hlinkClr xmlns:ahyp="http://schemas.microsoft.com/office/drawing/2018/hyperlinkcolor" val="tx"/>
                    </a:ext>
                  </a:extLst>
                </a:hlinkClick>
              </a:rPr>
              <a:t>2025 European Edition of the International Workshop on the Circular Electron-Positron Collider (CEPC), Barcelona, Spain: CEPC large scale and precision control system study in EDR (remotely) · IFAE Indico</a:t>
            </a:r>
            <a:endParaRPr lang="zh-CN" altLang="en-US" sz="1400" dirty="0">
              <a:solidFill>
                <a:srgbClr val="00B0F0"/>
              </a:solidFill>
            </a:endParaRPr>
          </a:p>
        </p:txBody>
      </p:sp>
      <p:grpSp>
        <p:nvGrpSpPr>
          <p:cNvPr id="12" name="组合 11">
            <a:extLst>
              <a:ext uri="{FF2B5EF4-FFF2-40B4-BE49-F238E27FC236}">
                <a16:creationId xmlns:a16="http://schemas.microsoft.com/office/drawing/2014/main" id="{2AE7C3BC-BA1F-4C5E-B915-529CC57E1FBB}"/>
              </a:ext>
            </a:extLst>
          </p:cNvPr>
          <p:cNvGrpSpPr/>
          <p:nvPr/>
        </p:nvGrpSpPr>
        <p:grpSpPr>
          <a:xfrm>
            <a:off x="5591944" y="2972685"/>
            <a:ext cx="4021972" cy="2677133"/>
            <a:chOff x="5598111" y="3106263"/>
            <a:chExt cx="4021972" cy="2511424"/>
          </a:xfrm>
        </p:grpSpPr>
        <p:grpSp>
          <p:nvGrpSpPr>
            <p:cNvPr id="2" name="组合 1">
              <a:extLst>
                <a:ext uri="{FF2B5EF4-FFF2-40B4-BE49-F238E27FC236}">
                  <a16:creationId xmlns:a16="http://schemas.microsoft.com/office/drawing/2014/main" id="{9C5ECE3D-6092-4BAA-AE95-5FBFCBFEA3C2}"/>
                </a:ext>
              </a:extLst>
            </p:cNvPr>
            <p:cNvGrpSpPr/>
            <p:nvPr/>
          </p:nvGrpSpPr>
          <p:grpSpPr>
            <a:xfrm>
              <a:off x="5793671" y="3106263"/>
              <a:ext cx="3826412" cy="2511424"/>
              <a:chOff x="6954612" y="3528392"/>
              <a:chExt cx="5207721" cy="2919177"/>
            </a:xfrm>
          </p:grpSpPr>
          <p:pic>
            <p:nvPicPr>
              <p:cNvPr id="8" name="图片 7">
                <a:extLst>
                  <a:ext uri="{FF2B5EF4-FFF2-40B4-BE49-F238E27FC236}">
                    <a16:creationId xmlns:a16="http://schemas.microsoft.com/office/drawing/2014/main" id="{CF1C380A-44D4-416E-896A-193004848F4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8"/>
              <a:stretch/>
            </p:blipFill>
            <p:spPr>
              <a:xfrm>
                <a:off x="6954612" y="3528392"/>
                <a:ext cx="5207721" cy="2919177"/>
              </a:xfrm>
              <a:prstGeom prst="rect">
                <a:avLst/>
              </a:prstGeom>
            </p:spPr>
          </p:pic>
          <p:sp>
            <p:nvSpPr>
              <p:cNvPr id="9" name="文本框 8">
                <a:extLst>
                  <a:ext uri="{FF2B5EF4-FFF2-40B4-BE49-F238E27FC236}">
                    <a16:creationId xmlns:a16="http://schemas.microsoft.com/office/drawing/2014/main" id="{7E75F21E-CCB3-4D14-94CD-C373BFD749C8}"/>
                  </a:ext>
                </a:extLst>
              </p:cNvPr>
              <p:cNvSpPr txBox="1"/>
              <p:nvPr/>
            </p:nvSpPr>
            <p:spPr>
              <a:xfrm>
                <a:off x="8640110" y="3528392"/>
                <a:ext cx="2190264" cy="125211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Total dose:</a:t>
                </a:r>
              </a:p>
              <a:p>
                <a:r>
                  <a:rPr lang="en-US" altLang="zh-CN" sz="1600" b="1" dirty="0">
                    <a:latin typeface="微软雅黑" panose="020B0503020204020204" pitchFamily="34" charset="-122"/>
                    <a:ea typeface="微软雅黑" panose="020B0503020204020204" pitchFamily="34" charset="-122"/>
                  </a:rPr>
                  <a:t>354Gy@HCF</a:t>
                </a:r>
                <a:r>
                  <a:rPr lang="zh-CN" altLang="en-US" sz="1600" b="1" dirty="0">
                    <a:latin typeface="微软雅黑" panose="020B0503020204020204" pitchFamily="34" charset="-122"/>
                    <a:ea typeface="微软雅黑" panose="020B0503020204020204" pitchFamily="34" charset="-122"/>
                  </a:rPr>
                  <a:t>，</a:t>
                </a:r>
                <a:r>
                  <a:rPr lang="en-US" altLang="zh-CN" sz="1600" b="1" dirty="0">
                    <a:solidFill>
                      <a:srgbClr val="FF0000"/>
                    </a:solidFill>
                    <a:latin typeface="微软雅黑" panose="020B0503020204020204" pitchFamily="34" charset="-122"/>
                    <a:ea typeface="微软雅黑" panose="020B0503020204020204" pitchFamily="34" charset="-122"/>
                  </a:rPr>
                  <a:t>268Gy@RRF</a:t>
                </a:r>
                <a:r>
                  <a:rPr lang="zh-CN" altLang="en-US" sz="1600" b="1" dirty="0">
                    <a:latin typeface="微软雅黑" panose="020B0503020204020204" pitchFamily="34" charset="-122"/>
                    <a:ea typeface="微软雅黑" panose="020B0503020204020204" pitchFamily="34" charset="-122"/>
                  </a:rPr>
                  <a:t>，</a:t>
                </a:r>
                <a:r>
                  <a:rPr lang="en-US" altLang="zh-CN" sz="1600" b="1" dirty="0">
                    <a:solidFill>
                      <a:srgbClr val="3E94CA"/>
                    </a:solidFill>
                    <a:latin typeface="微软雅黑" panose="020B0503020204020204" pitchFamily="34" charset="-122"/>
                    <a:ea typeface="微软雅黑" panose="020B0503020204020204" pitchFamily="34" charset="-122"/>
                  </a:rPr>
                  <a:t>195Gy@G652</a:t>
                </a:r>
                <a:endParaRPr lang="zh-CN" altLang="en-US" sz="1600" b="1" dirty="0">
                  <a:solidFill>
                    <a:srgbClr val="3E94CA"/>
                  </a:solidFill>
                  <a:latin typeface="微软雅黑" panose="020B0503020204020204" pitchFamily="34" charset="-122"/>
                  <a:ea typeface="微软雅黑" panose="020B0503020204020204" pitchFamily="34" charset="-122"/>
                </a:endParaRPr>
              </a:p>
            </p:txBody>
          </p:sp>
        </p:grpSp>
        <p:sp>
          <p:nvSpPr>
            <p:cNvPr id="11" name="文本框 10">
              <a:extLst>
                <a:ext uri="{FF2B5EF4-FFF2-40B4-BE49-F238E27FC236}">
                  <a16:creationId xmlns:a16="http://schemas.microsoft.com/office/drawing/2014/main" id="{8E0810EE-396D-4E12-AC38-D38F5B852E9E}"/>
                </a:ext>
              </a:extLst>
            </p:cNvPr>
            <p:cNvSpPr txBox="1"/>
            <p:nvPr/>
          </p:nvSpPr>
          <p:spPr>
            <a:xfrm rot="16200000">
              <a:off x="4693940" y="4060370"/>
              <a:ext cx="2054564" cy="246221"/>
            </a:xfrm>
            <a:prstGeom prst="rect">
              <a:avLst/>
            </a:prstGeom>
            <a:noFill/>
          </p:spPr>
          <p:txBody>
            <a:bodyPr wrap="square">
              <a:spAutoFit/>
            </a:bodyPr>
            <a:lstStyle/>
            <a:p>
              <a:r>
                <a:rPr lang="en-US" altLang="zh-CN" sz="1000" b="0" i="0" u="none" strike="noStrike" baseline="0" dirty="0">
                  <a:highlight>
                    <a:srgbClr val="FFFFFF"/>
                  </a:highlight>
                  <a:latin typeface="Arial" panose="020B0604020202020204" pitchFamily="34" charset="0"/>
                </a:rPr>
                <a:t>Radiation Induced Attenuation </a:t>
              </a:r>
              <a:r>
                <a:rPr lang="en-US" altLang="zh-CN" sz="1000" dirty="0">
                  <a:highlight>
                    <a:srgbClr val="FFFFFF"/>
                  </a:highlight>
                  <a:latin typeface="Arial" panose="020B0604020202020204" pitchFamily="34" charset="0"/>
                </a:rPr>
                <a:t>(dB)</a:t>
              </a:r>
              <a:endParaRPr lang="zh-CN" altLang="en-US" sz="1000" dirty="0">
                <a:highlight>
                  <a:srgbClr val="FFFFFF"/>
                </a:highlight>
              </a:endParaRPr>
            </a:p>
          </p:txBody>
        </p:sp>
      </p:grpSp>
    </p:spTree>
    <p:extLst>
      <p:ext uri="{BB962C8B-B14F-4D97-AF65-F5344CB8AC3E}">
        <p14:creationId xmlns:p14="http://schemas.microsoft.com/office/powerpoint/2010/main" val="53185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392EF95-F244-422F-BC0A-F120D93023BC}"/>
              </a:ext>
            </a:extLst>
          </p:cNvPr>
          <p:cNvSpPr>
            <a:spLocks noGrp="1"/>
          </p:cNvSpPr>
          <p:nvPr>
            <p:ph type="title"/>
          </p:nvPr>
        </p:nvSpPr>
        <p:spPr/>
        <p:txBody>
          <a:bodyPr/>
          <a:lstStyle/>
          <a:p>
            <a:r>
              <a:rPr lang="en-US" altLang="zh-CN" dirty="0"/>
              <a:t>FCC</a:t>
            </a:r>
            <a:r>
              <a:rPr lang="zh-CN" altLang="en-US" dirty="0"/>
              <a:t> </a:t>
            </a:r>
            <a:r>
              <a:rPr lang="en-US" altLang="zh-CN" dirty="0"/>
              <a:t>photon absorber scheme: thermal analysis</a:t>
            </a:r>
            <a:endParaRPr lang="zh-CN" altLang="en-US" dirty="0"/>
          </a:p>
        </p:txBody>
      </p:sp>
      <p:sp>
        <p:nvSpPr>
          <p:cNvPr id="4" name="灯片编号占位符 3">
            <a:extLst>
              <a:ext uri="{FF2B5EF4-FFF2-40B4-BE49-F238E27FC236}">
                <a16:creationId xmlns:a16="http://schemas.microsoft.com/office/drawing/2014/main" id="{EF00EC42-56CE-40E6-B14A-6CE7DFC1D4E4}"/>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grpSp>
        <p:nvGrpSpPr>
          <p:cNvPr id="11" name="组合 10">
            <a:extLst>
              <a:ext uri="{FF2B5EF4-FFF2-40B4-BE49-F238E27FC236}">
                <a16:creationId xmlns:a16="http://schemas.microsoft.com/office/drawing/2014/main" id="{5D63BB95-73E3-4CEB-8D66-752D575227E2}"/>
              </a:ext>
            </a:extLst>
          </p:cNvPr>
          <p:cNvGrpSpPr/>
          <p:nvPr/>
        </p:nvGrpSpPr>
        <p:grpSpPr>
          <a:xfrm>
            <a:off x="73749" y="1015612"/>
            <a:ext cx="11206827" cy="5699536"/>
            <a:chOff x="73749" y="1015613"/>
            <a:chExt cx="9115425" cy="5114925"/>
          </a:xfrm>
        </p:grpSpPr>
        <p:pic>
          <p:nvPicPr>
            <p:cNvPr id="5" name="图片 4">
              <a:extLst>
                <a:ext uri="{FF2B5EF4-FFF2-40B4-BE49-F238E27FC236}">
                  <a16:creationId xmlns:a16="http://schemas.microsoft.com/office/drawing/2014/main" id="{F42958A3-7375-43AB-B2C6-9431E8F4CD02}"/>
                </a:ext>
              </a:extLst>
            </p:cNvPr>
            <p:cNvPicPr>
              <a:picLocks noChangeAspect="1"/>
            </p:cNvPicPr>
            <p:nvPr/>
          </p:nvPicPr>
          <p:blipFill>
            <a:blip r:embed="rId2"/>
            <a:stretch>
              <a:fillRect/>
            </a:stretch>
          </p:blipFill>
          <p:spPr>
            <a:xfrm>
              <a:off x="73749" y="1015613"/>
              <a:ext cx="9115425" cy="5114925"/>
            </a:xfrm>
            <a:prstGeom prst="rect">
              <a:avLst/>
            </a:prstGeom>
          </p:spPr>
        </p:pic>
        <p:sp>
          <p:nvSpPr>
            <p:cNvPr id="10" name="文本框 9">
              <a:extLst>
                <a:ext uri="{FF2B5EF4-FFF2-40B4-BE49-F238E27FC236}">
                  <a16:creationId xmlns:a16="http://schemas.microsoft.com/office/drawing/2014/main" id="{2FF7668A-7563-48D1-88F1-A46D0C4DF1FC}"/>
                </a:ext>
              </a:extLst>
            </p:cNvPr>
            <p:cNvSpPr txBox="1"/>
            <p:nvPr/>
          </p:nvSpPr>
          <p:spPr>
            <a:xfrm>
              <a:off x="1179782" y="2952070"/>
              <a:ext cx="3536613" cy="374670"/>
            </a:xfrm>
            <a:prstGeom prst="rect">
              <a:avLst/>
            </a:prstGeom>
            <a:noFill/>
          </p:spPr>
          <p:txBody>
            <a:bodyPr wrap="square" rtlCol="0">
              <a:spAutoFit/>
            </a:bodyPr>
            <a:lstStyle/>
            <a:p>
              <a:r>
                <a:rPr lang="en-US" altLang="zh-CN" sz="1200" dirty="0"/>
                <a:t>Internal            External</a:t>
              </a:r>
              <a:endParaRPr lang="zh-CN" altLang="en-US" sz="1200" dirty="0"/>
            </a:p>
          </p:txBody>
        </p:sp>
      </p:grpSp>
      <p:sp>
        <p:nvSpPr>
          <p:cNvPr id="9" name="文本框 8">
            <a:extLst>
              <a:ext uri="{FF2B5EF4-FFF2-40B4-BE49-F238E27FC236}">
                <a16:creationId xmlns:a16="http://schemas.microsoft.com/office/drawing/2014/main" id="{7F4FC176-BE9F-4608-AF04-37B60498753F}"/>
              </a:ext>
            </a:extLst>
          </p:cNvPr>
          <p:cNvSpPr txBox="1"/>
          <p:nvPr/>
        </p:nvSpPr>
        <p:spPr>
          <a:xfrm>
            <a:off x="9882887" y="1124744"/>
            <a:ext cx="2232248" cy="769441"/>
          </a:xfrm>
          <a:prstGeom prst="rect">
            <a:avLst/>
          </a:prstGeom>
          <a:noFill/>
        </p:spPr>
        <p:txBody>
          <a:bodyPr wrap="square" rtlCol="0">
            <a:spAutoFit/>
          </a:bodyPr>
          <a:lstStyle/>
          <a:p>
            <a:r>
              <a:rPr lang="en-US" altLang="zh-CN" sz="2200" dirty="0">
                <a:solidFill>
                  <a:srgbClr val="00B0F0"/>
                </a:solidFill>
              </a:rPr>
              <a:t>From FCC Week 2025 talk</a:t>
            </a:r>
            <a:endParaRPr lang="zh-CN" altLang="en-US" sz="2200" dirty="0">
              <a:solidFill>
                <a:srgbClr val="00B0F0"/>
              </a:solidFill>
            </a:endParaRPr>
          </a:p>
        </p:txBody>
      </p:sp>
    </p:spTree>
    <p:extLst>
      <p:ext uri="{BB962C8B-B14F-4D97-AF65-F5344CB8AC3E}">
        <p14:creationId xmlns:p14="http://schemas.microsoft.com/office/powerpoint/2010/main" val="235165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FAFBFB5-CE94-46F5-8730-764778C77825}"/>
              </a:ext>
            </a:extLst>
          </p:cNvPr>
          <p:cNvSpPr>
            <a:spLocks noGrp="1"/>
          </p:cNvSpPr>
          <p:nvPr>
            <p:ph idx="1"/>
          </p:nvPr>
        </p:nvSpPr>
        <p:spPr/>
        <p:txBody>
          <a:bodyPr/>
          <a:lstStyle/>
          <a:p>
            <a:endParaRPr lang="zh-CN" altLang="en-US" dirty="0"/>
          </a:p>
        </p:txBody>
      </p:sp>
      <p:sp>
        <p:nvSpPr>
          <p:cNvPr id="3" name="标题 2">
            <a:extLst>
              <a:ext uri="{FF2B5EF4-FFF2-40B4-BE49-F238E27FC236}">
                <a16:creationId xmlns:a16="http://schemas.microsoft.com/office/drawing/2014/main" id="{9E6456B5-4028-4E56-8E54-4F63FD8A5138}"/>
              </a:ext>
            </a:extLst>
          </p:cNvPr>
          <p:cNvSpPr>
            <a:spLocks noGrp="1"/>
          </p:cNvSpPr>
          <p:nvPr>
            <p:ph type="title"/>
          </p:nvPr>
        </p:nvSpPr>
        <p:spPr/>
        <p:txBody>
          <a:bodyPr/>
          <a:lstStyle/>
          <a:p>
            <a:r>
              <a:rPr lang="en-US" altLang="zh-CN" dirty="0"/>
              <a:t>FCC</a:t>
            </a:r>
            <a:r>
              <a:rPr lang="zh-CN" altLang="en-US" dirty="0"/>
              <a:t> </a:t>
            </a:r>
            <a:r>
              <a:rPr lang="en-US" altLang="zh-CN" dirty="0"/>
              <a:t>photon absorber scheme: dose levels</a:t>
            </a:r>
            <a:endParaRPr lang="zh-CN" altLang="en-US" dirty="0"/>
          </a:p>
        </p:txBody>
      </p:sp>
      <p:sp>
        <p:nvSpPr>
          <p:cNvPr id="4" name="灯片编号占位符 3">
            <a:extLst>
              <a:ext uri="{FF2B5EF4-FFF2-40B4-BE49-F238E27FC236}">
                <a16:creationId xmlns:a16="http://schemas.microsoft.com/office/drawing/2014/main" id="{7218A292-3EA8-4941-8AEE-1F7CF687E3F1}"/>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pic>
        <p:nvPicPr>
          <p:cNvPr id="6" name="图片 5">
            <a:extLst>
              <a:ext uri="{FF2B5EF4-FFF2-40B4-BE49-F238E27FC236}">
                <a16:creationId xmlns:a16="http://schemas.microsoft.com/office/drawing/2014/main" id="{574ABB74-0698-48F8-BEC8-56593F5928F8}"/>
              </a:ext>
            </a:extLst>
          </p:cNvPr>
          <p:cNvPicPr>
            <a:picLocks noChangeAspect="1"/>
          </p:cNvPicPr>
          <p:nvPr/>
        </p:nvPicPr>
        <p:blipFill>
          <a:blip r:embed="rId2"/>
          <a:stretch>
            <a:fillRect/>
          </a:stretch>
        </p:blipFill>
        <p:spPr>
          <a:xfrm>
            <a:off x="0" y="868321"/>
            <a:ext cx="10632504" cy="5993269"/>
          </a:xfrm>
          <a:prstGeom prst="rect">
            <a:avLst/>
          </a:prstGeom>
        </p:spPr>
      </p:pic>
      <p:sp>
        <p:nvSpPr>
          <p:cNvPr id="7" name="文本框 6">
            <a:extLst>
              <a:ext uri="{FF2B5EF4-FFF2-40B4-BE49-F238E27FC236}">
                <a16:creationId xmlns:a16="http://schemas.microsoft.com/office/drawing/2014/main" id="{7570243E-013B-4D51-B727-3A31FD675440}"/>
              </a:ext>
            </a:extLst>
          </p:cNvPr>
          <p:cNvSpPr txBox="1"/>
          <p:nvPr/>
        </p:nvSpPr>
        <p:spPr>
          <a:xfrm>
            <a:off x="9508572" y="3429000"/>
            <a:ext cx="2204052" cy="769441"/>
          </a:xfrm>
          <a:prstGeom prst="rect">
            <a:avLst/>
          </a:prstGeom>
          <a:noFill/>
        </p:spPr>
        <p:txBody>
          <a:bodyPr wrap="square" rtlCol="0">
            <a:spAutoFit/>
          </a:bodyPr>
          <a:lstStyle/>
          <a:p>
            <a:r>
              <a:rPr lang="en-US" altLang="zh-CN" sz="2200" dirty="0">
                <a:solidFill>
                  <a:srgbClr val="00B0F0"/>
                </a:solidFill>
              </a:rPr>
              <a:t>From FCC Week 2025 talk</a:t>
            </a:r>
            <a:endParaRPr lang="zh-CN" altLang="en-US" sz="2200" dirty="0">
              <a:solidFill>
                <a:srgbClr val="00B0F0"/>
              </a:solidFill>
            </a:endParaRPr>
          </a:p>
        </p:txBody>
      </p:sp>
    </p:spTree>
    <p:extLst>
      <p:ext uri="{BB962C8B-B14F-4D97-AF65-F5344CB8AC3E}">
        <p14:creationId xmlns:p14="http://schemas.microsoft.com/office/powerpoint/2010/main" val="364462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56676B4-DD3B-4EEF-9606-8BB5C11A6D42}"/>
              </a:ext>
            </a:extLst>
          </p:cNvPr>
          <p:cNvSpPr>
            <a:spLocks noGrp="1"/>
          </p:cNvSpPr>
          <p:nvPr>
            <p:ph idx="1"/>
          </p:nvPr>
        </p:nvSpPr>
        <p:spPr/>
        <p:txBody>
          <a:bodyPr/>
          <a:lstStyle/>
          <a:p>
            <a:endParaRPr lang="zh-CN" altLang="en-US"/>
          </a:p>
        </p:txBody>
      </p:sp>
      <p:sp>
        <p:nvSpPr>
          <p:cNvPr id="3" name="标题 2">
            <a:extLst>
              <a:ext uri="{FF2B5EF4-FFF2-40B4-BE49-F238E27FC236}">
                <a16:creationId xmlns:a16="http://schemas.microsoft.com/office/drawing/2014/main" id="{A0FBCB18-934F-4DCC-A278-620F6E1E41CD}"/>
              </a:ext>
            </a:extLst>
          </p:cNvPr>
          <p:cNvSpPr>
            <a:spLocks noGrp="1"/>
          </p:cNvSpPr>
          <p:nvPr>
            <p:ph type="title"/>
          </p:nvPr>
        </p:nvSpPr>
        <p:spPr/>
        <p:txBody>
          <a:bodyPr>
            <a:normAutofit/>
          </a:bodyPr>
          <a:lstStyle/>
          <a:p>
            <a:r>
              <a:rPr lang="en-US" altLang="zh-CN" dirty="0"/>
              <a:t>FCC</a:t>
            </a:r>
            <a:r>
              <a:rPr lang="zh-CN" altLang="en-US" dirty="0"/>
              <a:t> </a:t>
            </a:r>
            <a:r>
              <a:rPr lang="en-US" altLang="zh-CN" dirty="0"/>
              <a:t>photon absorber scheme: electronics bunker</a:t>
            </a:r>
            <a:endParaRPr lang="zh-CN" altLang="en-US" dirty="0"/>
          </a:p>
        </p:txBody>
      </p:sp>
      <p:sp>
        <p:nvSpPr>
          <p:cNvPr id="4" name="灯片编号占位符 3">
            <a:extLst>
              <a:ext uri="{FF2B5EF4-FFF2-40B4-BE49-F238E27FC236}">
                <a16:creationId xmlns:a16="http://schemas.microsoft.com/office/drawing/2014/main" id="{42606BDA-E6DE-464D-911A-50C0D4F5C6A2}"/>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pic>
        <p:nvPicPr>
          <p:cNvPr id="6" name="图片 5">
            <a:extLst>
              <a:ext uri="{FF2B5EF4-FFF2-40B4-BE49-F238E27FC236}">
                <a16:creationId xmlns:a16="http://schemas.microsoft.com/office/drawing/2014/main" id="{5326FECE-588E-466A-8FCA-60FEA6C0BFF9}"/>
              </a:ext>
            </a:extLst>
          </p:cNvPr>
          <p:cNvPicPr>
            <a:picLocks noChangeAspect="1"/>
          </p:cNvPicPr>
          <p:nvPr/>
        </p:nvPicPr>
        <p:blipFill>
          <a:blip r:embed="rId2"/>
          <a:stretch>
            <a:fillRect/>
          </a:stretch>
        </p:blipFill>
        <p:spPr>
          <a:xfrm>
            <a:off x="0" y="819452"/>
            <a:ext cx="10763324" cy="6017882"/>
          </a:xfrm>
          <a:prstGeom prst="rect">
            <a:avLst/>
          </a:prstGeom>
        </p:spPr>
      </p:pic>
      <p:sp>
        <p:nvSpPr>
          <p:cNvPr id="7" name="文本框 6">
            <a:extLst>
              <a:ext uri="{FF2B5EF4-FFF2-40B4-BE49-F238E27FC236}">
                <a16:creationId xmlns:a16="http://schemas.microsoft.com/office/drawing/2014/main" id="{C287C919-9CEB-43B1-A372-6056B261D273}"/>
              </a:ext>
            </a:extLst>
          </p:cNvPr>
          <p:cNvSpPr txBox="1"/>
          <p:nvPr/>
        </p:nvSpPr>
        <p:spPr>
          <a:xfrm>
            <a:off x="9048328" y="2132856"/>
            <a:ext cx="2844800" cy="430887"/>
          </a:xfrm>
          <a:prstGeom prst="rect">
            <a:avLst/>
          </a:prstGeom>
          <a:noFill/>
        </p:spPr>
        <p:txBody>
          <a:bodyPr wrap="square" rtlCol="0">
            <a:spAutoFit/>
          </a:bodyPr>
          <a:lstStyle/>
          <a:p>
            <a:r>
              <a:rPr lang="en-US" altLang="zh-CN" sz="2200" dirty="0">
                <a:solidFill>
                  <a:srgbClr val="00B0F0"/>
                </a:solidFill>
              </a:rPr>
              <a:t>FCC Week 2025 talk</a:t>
            </a:r>
            <a:endParaRPr lang="zh-CN" altLang="en-US" sz="2200" dirty="0">
              <a:solidFill>
                <a:srgbClr val="00B0F0"/>
              </a:solidFill>
            </a:endParaRPr>
          </a:p>
        </p:txBody>
      </p:sp>
    </p:spTree>
    <p:extLst>
      <p:ext uri="{BB962C8B-B14F-4D97-AF65-F5344CB8AC3E}">
        <p14:creationId xmlns:p14="http://schemas.microsoft.com/office/powerpoint/2010/main" val="98167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3529" y="970509"/>
            <a:ext cx="11679135" cy="5626843"/>
          </a:xfrm>
        </p:spPr>
        <p:txBody>
          <a:bodyPr>
            <a:normAutofit/>
          </a:bodyPr>
          <a:lstStyle/>
          <a:p>
            <a:r>
              <a:rPr lang="en-US" altLang="zh-CN" dirty="0"/>
              <a:t>According to mechanical arrangement, a beamline shows below</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Dipoles with bellows and pumps -&gt; Correctors -&gt; Quadrupole -&gt; BPMs -&gt; Sextopoles  -&gt; Dipoles with bellows and pumps</a:t>
            </a:r>
          </a:p>
        </p:txBody>
      </p:sp>
      <p:sp>
        <p:nvSpPr>
          <p:cNvPr id="2" name="标题 1"/>
          <p:cNvSpPr>
            <a:spLocks noGrp="1"/>
          </p:cNvSpPr>
          <p:nvPr>
            <p:ph type="title"/>
          </p:nvPr>
        </p:nvSpPr>
        <p:spPr/>
        <p:txBody>
          <a:bodyPr>
            <a:normAutofit/>
          </a:bodyPr>
          <a:lstStyle/>
          <a:p>
            <a:r>
              <a:rPr lang="en-US" altLang="zh-CN" dirty="0"/>
              <a:t>TDR simulation setup: a typical collider arc region</a:t>
            </a:r>
            <a:endParaRPr lang="zh-CN" altLang="en-US" dirty="0"/>
          </a:p>
        </p:txBody>
      </p:sp>
      <p:sp>
        <p:nvSpPr>
          <p:cNvPr id="11" name="灯片编号占位符 10"/>
          <p:cNvSpPr>
            <a:spLocks noGrp="1"/>
          </p:cNvSpPr>
          <p:nvPr>
            <p:ph type="sldNum" sz="quarter" idx="12"/>
          </p:nvPr>
        </p:nvSpPr>
        <p:spPr/>
        <p:txBody>
          <a:bodyPr/>
          <a:lstStyle/>
          <a:p>
            <a:fld id="{4D4BB4D6-AD4B-4009-BC1B-ACDD6427F5AA}" type="slidenum">
              <a:rPr lang="zh-CN" altLang="en-US" smtClean="0"/>
              <a:t>8</a:t>
            </a:fld>
            <a:endParaRPr lang="zh-CN" altLang="en-US"/>
          </a:p>
        </p:txBody>
      </p:sp>
      <p:pic>
        <p:nvPicPr>
          <p:cNvPr id="8" name="图片 7">
            <a:extLst>
              <a:ext uri="{FF2B5EF4-FFF2-40B4-BE49-F238E27FC236}">
                <a16:creationId xmlns:a16="http://schemas.microsoft.com/office/drawing/2014/main" id="{9FAA646A-B91D-4AB6-863C-6B56E9868A14}"/>
              </a:ext>
            </a:extLst>
          </p:cNvPr>
          <p:cNvPicPr>
            <a:picLocks noChangeAspect="1"/>
          </p:cNvPicPr>
          <p:nvPr/>
        </p:nvPicPr>
        <p:blipFill>
          <a:blip r:embed="rId2"/>
          <a:stretch>
            <a:fillRect/>
          </a:stretch>
        </p:blipFill>
        <p:spPr>
          <a:xfrm>
            <a:off x="0" y="1412776"/>
            <a:ext cx="12192000" cy="1137446"/>
          </a:xfrm>
          <a:prstGeom prst="rect">
            <a:avLst/>
          </a:prstGeom>
        </p:spPr>
      </p:pic>
      <p:pic>
        <p:nvPicPr>
          <p:cNvPr id="14" name="图片 13">
            <a:extLst>
              <a:ext uri="{FF2B5EF4-FFF2-40B4-BE49-F238E27FC236}">
                <a16:creationId xmlns:a16="http://schemas.microsoft.com/office/drawing/2014/main" id="{7A03F363-5886-47B5-A1D4-1325DCA14D0B}"/>
              </a:ext>
            </a:extLst>
          </p:cNvPr>
          <p:cNvPicPr>
            <a:picLocks noChangeAspect="1"/>
          </p:cNvPicPr>
          <p:nvPr/>
        </p:nvPicPr>
        <p:blipFill>
          <a:blip r:embed="rId3"/>
          <a:stretch>
            <a:fillRect/>
          </a:stretch>
        </p:blipFill>
        <p:spPr>
          <a:xfrm>
            <a:off x="-25946" y="2577154"/>
            <a:ext cx="12192000" cy="2829644"/>
          </a:xfrm>
          <a:prstGeom prst="rect">
            <a:avLst/>
          </a:prstGeom>
        </p:spPr>
      </p:pic>
      <p:sp>
        <p:nvSpPr>
          <p:cNvPr id="4" name="左大括号 3">
            <a:extLst>
              <a:ext uri="{FF2B5EF4-FFF2-40B4-BE49-F238E27FC236}">
                <a16:creationId xmlns:a16="http://schemas.microsoft.com/office/drawing/2014/main" id="{EC844CBF-3864-4143-8629-8538E67D6617}"/>
              </a:ext>
            </a:extLst>
          </p:cNvPr>
          <p:cNvSpPr/>
          <p:nvPr/>
        </p:nvSpPr>
        <p:spPr>
          <a:xfrm rot="16200000">
            <a:off x="2843811" y="2141214"/>
            <a:ext cx="288032" cy="4632175"/>
          </a:xfrm>
          <a:prstGeom prst="leftBrace">
            <a:avLst>
              <a:gd name="adj1" fmla="val 8333"/>
              <a:gd name="adj2" fmla="val 36429"/>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箭头: 下 5">
            <a:extLst>
              <a:ext uri="{FF2B5EF4-FFF2-40B4-BE49-F238E27FC236}">
                <a16:creationId xmlns:a16="http://schemas.microsoft.com/office/drawing/2014/main" id="{2BA8F451-3A27-4FD9-958F-72B139CD4B92}"/>
              </a:ext>
            </a:extLst>
          </p:cNvPr>
          <p:cNvSpPr/>
          <p:nvPr/>
        </p:nvSpPr>
        <p:spPr>
          <a:xfrm rot="10800000">
            <a:off x="2310868" y="4738536"/>
            <a:ext cx="144016" cy="8640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54524F66-052F-4267-993E-A85CEAC2B3EB}"/>
              </a:ext>
            </a:extLst>
          </p:cNvPr>
          <p:cNvSpPr/>
          <p:nvPr/>
        </p:nvSpPr>
        <p:spPr>
          <a:xfrm rot="10800000">
            <a:off x="5381228" y="4637625"/>
            <a:ext cx="144016" cy="8640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9519EECC-F9B6-42BB-8914-BA65C50D9C8C}"/>
              </a:ext>
            </a:extLst>
          </p:cNvPr>
          <p:cNvSpPr/>
          <p:nvPr/>
        </p:nvSpPr>
        <p:spPr>
          <a:xfrm rot="10800000">
            <a:off x="5905806" y="4601318"/>
            <a:ext cx="142568" cy="10061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连接符: 肘形 16">
            <a:extLst>
              <a:ext uri="{FF2B5EF4-FFF2-40B4-BE49-F238E27FC236}">
                <a16:creationId xmlns:a16="http://schemas.microsoft.com/office/drawing/2014/main" id="{6E7F4E2F-8A00-4F5D-A8F2-8FA35DC70280}"/>
              </a:ext>
            </a:extLst>
          </p:cNvPr>
          <p:cNvCxnSpPr>
            <a:cxnSpLocks/>
          </p:cNvCxnSpPr>
          <p:nvPr/>
        </p:nvCxnSpPr>
        <p:spPr>
          <a:xfrm rot="10800000">
            <a:off x="6362232" y="4457302"/>
            <a:ext cx="1245936" cy="1145330"/>
          </a:xfrm>
          <a:prstGeom prst="bentConnector3">
            <a:avLst>
              <a:gd name="adj1" fmla="val 10038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箭头: 下 21">
            <a:extLst>
              <a:ext uri="{FF2B5EF4-FFF2-40B4-BE49-F238E27FC236}">
                <a16:creationId xmlns:a16="http://schemas.microsoft.com/office/drawing/2014/main" id="{2D03354F-C851-4220-B6E1-5787A5FC2A10}"/>
              </a:ext>
            </a:extLst>
          </p:cNvPr>
          <p:cNvSpPr/>
          <p:nvPr/>
        </p:nvSpPr>
        <p:spPr>
          <a:xfrm rot="7015875">
            <a:off x="7722081" y="3984124"/>
            <a:ext cx="155107" cy="22891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左大括号 22">
            <a:extLst>
              <a:ext uri="{FF2B5EF4-FFF2-40B4-BE49-F238E27FC236}">
                <a16:creationId xmlns:a16="http://schemas.microsoft.com/office/drawing/2014/main" id="{D9287FC8-0A51-40DB-9D1D-03C8536C8D8E}"/>
              </a:ext>
            </a:extLst>
          </p:cNvPr>
          <p:cNvSpPr/>
          <p:nvPr/>
        </p:nvSpPr>
        <p:spPr>
          <a:xfrm rot="16200000">
            <a:off x="9478412" y="2337048"/>
            <a:ext cx="288032" cy="4632175"/>
          </a:xfrm>
          <a:prstGeom prst="leftBrace">
            <a:avLst>
              <a:gd name="adj1" fmla="val 8333"/>
              <a:gd name="adj2" fmla="val 67520"/>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箭头: 下 23">
            <a:extLst>
              <a:ext uri="{FF2B5EF4-FFF2-40B4-BE49-F238E27FC236}">
                <a16:creationId xmlns:a16="http://schemas.microsoft.com/office/drawing/2014/main" id="{E97BFDC8-CD4C-4E43-B297-016376FB9A64}"/>
              </a:ext>
            </a:extLst>
          </p:cNvPr>
          <p:cNvSpPr/>
          <p:nvPr/>
        </p:nvSpPr>
        <p:spPr>
          <a:xfrm rot="10800000">
            <a:off x="10368926" y="4869160"/>
            <a:ext cx="144016" cy="70305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529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1644E15-F320-4570-9021-407864B0459F}"/>
              </a:ext>
            </a:extLst>
          </p:cNvPr>
          <p:cNvSpPr>
            <a:spLocks noGrp="1"/>
          </p:cNvSpPr>
          <p:nvPr>
            <p:ph type="title"/>
          </p:nvPr>
        </p:nvSpPr>
        <p:spPr>
          <a:xfrm>
            <a:off x="666712" y="142852"/>
            <a:ext cx="11525288" cy="725470"/>
          </a:xfrm>
        </p:spPr>
        <p:txBody>
          <a:bodyPr>
            <a:normAutofit/>
          </a:bodyPr>
          <a:lstStyle/>
          <a:p>
            <a:r>
              <a:rPr lang="en-US" altLang="zh-CN" dirty="0"/>
              <a:t>Photon absorber simulation setup</a:t>
            </a:r>
            <a:r>
              <a:rPr lang="zh-CN" altLang="en-US" dirty="0"/>
              <a:t>：</a:t>
            </a:r>
            <a:r>
              <a:rPr lang="en-US" altLang="zh-CN" dirty="0"/>
              <a:t>vacuum chamber</a:t>
            </a:r>
            <a:endParaRPr lang="zh-CN" altLang="en-US" dirty="0"/>
          </a:p>
        </p:txBody>
      </p:sp>
      <p:sp>
        <p:nvSpPr>
          <p:cNvPr id="4" name="灯片编号占位符 3">
            <a:extLst>
              <a:ext uri="{FF2B5EF4-FFF2-40B4-BE49-F238E27FC236}">
                <a16:creationId xmlns:a16="http://schemas.microsoft.com/office/drawing/2014/main" id="{CDE23CFA-E26E-4F1F-87CE-B35EAE89304A}"/>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
        <p:nvSpPr>
          <p:cNvPr id="8" name="内容占位符 1">
            <a:extLst>
              <a:ext uri="{FF2B5EF4-FFF2-40B4-BE49-F238E27FC236}">
                <a16:creationId xmlns:a16="http://schemas.microsoft.com/office/drawing/2014/main" id="{87A2FC0F-0BC1-4F1E-A269-8A84579F6441}"/>
              </a:ext>
            </a:extLst>
          </p:cNvPr>
          <p:cNvSpPr>
            <a:spLocks noGrp="1"/>
          </p:cNvSpPr>
          <p:nvPr>
            <p:ph idx="1"/>
          </p:nvPr>
        </p:nvSpPr>
        <p:spPr>
          <a:xfrm>
            <a:off x="609600" y="1059883"/>
            <a:ext cx="5481072" cy="5655265"/>
          </a:xfrm>
        </p:spPr>
        <p:txBody>
          <a:bodyPr/>
          <a:lstStyle/>
          <a:p>
            <a:r>
              <a:rPr lang="en-US" altLang="zh-CN" dirty="0"/>
              <a:t>TDR</a:t>
            </a:r>
            <a:r>
              <a:rPr lang="zh-CN" altLang="en-US" dirty="0"/>
              <a:t> </a:t>
            </a:r>
            <a:r>
              <a:rPr lang="en-US" altLang="zh-CN" dirty="0"/>
              <a:t>scheme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Diameter: 56mm</a:t>
            </a:r>
            <a:endParaRPr lang="zh-CN" altLang="en-US" dirty="0"/>
          </a:p>
        </p:txBody>
      </p:sp>
      <p:sp>
        <p:nvSpPr>
          <p:cNvPr id="9" name="内容占位符 1">
            <a:extLst>
              <a:ext uri="{FF2B5EF4-FFF2-40B4-BE49-F238E27FC236}">
                <a16:creationId xmlns:a16="http://schemas.microsoft.com/office/drawing/2014/main" id="{FD0628A1-AF3E-46B3-AEF7-643AABF8C26A}"/>
              </a:ext>
            </a:extLst>
          </p:cNvPr>
          <p:cNvSpPr txBox="1">
            <a:spLocks/>
          </p:cNvSpPr>
          <p:nvPr/>
        </p:nvSpPr>
        <p:spPr>
          <a:xfrm>
            <a:off x="6101330" y="1059883"/>
            <a:ext cx="6043342" cy="604152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Photon absorber scheme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Diameter: 56mm;</a:t>
            </a:r>
            <a:r>
              <a:rPr lang="zh-CN" altLang="en-US" dirty="0"/>
              <a:t> </a:t>
            </a:r>
            <a:r>
              <a:rPr lang="en-US" altLang="zh-CN" dirty="0"/>
              <a:t>Total width (beampipe + antechamber + cooling pipe): 109.5mm </a:t>
            </a:r>
          </a:p>
        </p:txBody>
      </p:sp>
      <p:pic>
        <p:nvPicPr>
          <p:cNvPr id="11" name="图片 10">
            <a:extLst>
              <a:ext uri="{FF2B5EF4-FFF2-40B4-BE49-F238E27FC236}">
                <a16:creationId xmlns:a16="http://schemas.microsoft.com/office/drawing/2014/main" id="{17490E51-5BD5-417C-AE67-0833DCDDB8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328" y="1334690"/>
            <a:ext cx="5621859" cy="4332636"/>
          </a:xfrm>
          <a:prstGeom prst="rect">
            <a:avLst/>
          </a:prstGeom>
        </p:spPr>
      </p:pic>
      <p:grpSp>
        <p:nvGrpSpPr>
          <p:cNvPr id="5" name="组合 4">
            <a:extLst>
              <a:ext uri="{FF2B5EF4-FFF2-40B4-BE49-F238E27FC236}">
                <a16:creationId xmlns:a16="http://schemas.microsoft.com/office/drawing/2014/main" id="{F68D50B8-BE77-43C0-87ED-F3A080557B18}"/>
              </a:ext>
            </a:extLst>
          </p:cNvPr>
          <p:cNvGrpSpPr/>
          <p:nvPr/>
        </p:nvGrpSpPr>
        <p:grpSpPr>
          <a:xfrm>
            <a:off x="5065192" y="1412776"/>
            <a:ext cx="7344816" cy="4176464"/>
            <a:chOff x="5610567" y="4988749"/>
            <a:chExt cx="3100899" cy="1671828"/>
          </a:xfrm>
        </p:grpSpPr>
        <p:pic>
          <p:nvPicPr>
            <p:cNvPr id="6" name="图片 5">
              <a:extLst>
                <a:ext uri="{FF2B5EF4-FFF2-40B4-BE49-F238E27FC236}">
                  <a16:creationId xmlns:a16="http://schemas.microsoft.com/office/drawing/2014/main" id="{53F8FD2B-2848-438D-817E-6896A12EAC2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0567" y="4988749"/>
              <a:ext cx="3100899" cy="1671828"/>
            </a:xfrm>
            <a:prstGeom prst="rect">
              <a:avLst/>
            </a:prstGeom>
          </p:spPr>
        </p:pic>
        <p:cxnSp>
          <p:nvCxnSpPr>
            <p:cNvPr id="7" name="直接箭头连接符 6">
              <a:extLst>
                <a:ext uri="{FF2B5EF4-FFF2-40B4-BE49-F238E27FC236}">
                  <a16:creationId xmlns:a16="http://schemas.microsoft.com/office/drawing/2014/main" id="{84DDE537-BBE6-4305-9D6B-56203D6D4566}"/>
                </a:ext>
              </a:extLst>
            </p:cNvPr>
            <p:cNvCxnSpPr>
              <a:cxnSpLocks/>
            </p:cNvCxnSpPr>
            <p:nvPr/>
          </p:nvCxnSpPr>
          <p:spPr>
            <a:xfrm flipV="1">
              <a:off x="6927318" y="5234640"/>
              <a:ext cx="84420" cy="1345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F5F01214-012E-4EF3-A6E3-8830EBEFC89E}"/>
              </a:ext>
            </a:extLst>
          </p:cNvPr>
          <p:cNvSpPr txBox="1"/>
          <p:nvPr/>
        </p:nvSpPr>
        <p:spPr>
          <a:xfrm>
            <a:off x="10023086" y="1842381"/>
            <a:ext cx="2386922" cy="369332"/>
          </a:xfrm>
          <a:prstGeom prst="rect">
            <a:avLst/>
          </a:prstGeom>
          <a:noFill/>
        </p:spPr>
        <p:txBody>
          <a:bodyPr wrap="square" rtlCol="0">
            <a:spAutoFit/>
          </a:bodyPr>
          <a:lstStyle/>
          <a:p>
            <a:r>
              <a:rPr lang="en-US" altLang="zh-CN" dirty="0">
                <a:solidFill>
                  <a:srgbClr val="00B0F0"/>
                </a:solidFill>
              </a:rPr>
              <a:t>From </a:t>
            </a:r>
            <a:r>
              <a:rPr lang="en-US" altLang="zh-CN" dirty="0" err="1">
                <a:solidFill>
                  <a:srgbClr val="00B0F0"/>
                </a:solidFill>
              </a:rPr>
              <a:t>Yongsheng</a:t>
            </a:r>
            <a:endParaRPr lang="zh-CN" altLang="en-US" dirty="0">
              <a:solidFill>
                <a:srgbClr val="00B0F0"/>
              </a:solidFill>
            </a:endParaRPr>
          </a:p>
        </p:txBody>
      </p:sp>
    </p:spTree>
    <p:extLst>
      <p:ext uri="{BB962C8B-B14F-4D97-AF65-F5344CB8AC3E}">
        <p14:creationId xmlns:p14="http://schemas.microsoft.com/office/powerpoint/2010/main" val="10555275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37192</TotalTime>
  <Words>3011</Words>
  <Application>Microsoft Office PowerPoint</Application>
  <PresentationFormat>宽屏</PresentationFormat>
  <Paragraphs>546</Paragraphs>
  <Slides>33</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等线</vt:lpstr>
      <vt:lpstr>微软雅黑</vt:lpstr>
      <vt:lpstr>Arial</vt:lpstr>
      <vt:lpstr>Arial Black</vt:lpstr>
      <vt:lpstr>Calibri</vt:lpstr>
      <vt:lpstr>Cambria Math</vt:lpstr>
      <vt:lpstr>Roboto</vt:lpstr>
      <vt:lpstr>Times New Roman</vt:lpstr>
      <vt:lpstr>Wingdings</vt:lpstr>
      <vt:lpstr>Office 主题</vt:lpstr>
      <vt:lpstr>PowerPoint 演示文稿</vt:lpstr>
      <vt:lpstr>Content</vt:lpstr>
      <vt:lpstr>Radiation level for electronics</vt:lpstr>
      <vt:lpstr>Radiation level for optical fibers and cables</vt:lpstr>
      <vt:lpstr>FCC photon absorber scheme: thermal analysis</vt:lpstr>
      <vt:lpstr>FCC photon absorber scheme: dose levels</vt:lpstr>
      <vt:lpstr>FCC photon absorber scheme: electronics bunker</vt:lpstr>
      <vt:lpstr>TDR simulation setup: a typical collider arc region</vt:lpstr>
      <vt:lpstr>Photon absorber simulation setup：vacuum chamber</vt:lpstr>
      <vt:lpstr>Photon absorber simulation setup：magnets</vt:lpstr>
      <vt:lpstr>Beamline arrangement</vt:lpstr>
      <vt:lpstr>TDR scheme: tunnel and auxiliary tunnel maze</vt:lpstr>
      <vt:lpstr>Content</vt:lpstr>
      <vt:lpstr>Prompt dose level for TDR scheme</vt:lpstr>
      <vt:lpstr>Radiation protection for cable insulation </vt:lpstr>
      <vt:lpstr>Radiation protection for electronics for TDR scheme</vt:lpstr>
      <vt:lpstr>Radiation protection for fiber/cables for TDR scheme</vt:lpstr>
      <vt:lpstr>Induced dose-eq, 10min after shutdown for TDR scheme</vt:lpstr>
      <vt:lpstr>Induced dose-eq, 10min after shutdown for TDR scheme</vt:lpstr>
      <vt:lpstr>Induced dose-eq, 10min after shutdown for TDR scheme</vt:lpstr>
      <vt:lpstr>Induced dose-eq, 1day after shutdown for TDR scheme</vt:lpstr>
      <vt:lpstr>Prompt dose level comparison between TDR scheme and Photon absorber scheme</vt:lpstr>
      <vt:lpstr>Induced dose-eq comparison in collider tunnel, 10min after shutdown, between TDR scheme and Photon absorber scheme</vt:lpstr>
      <vt:lpstr>Radiation protection for electronics between TDR scheme and Photon absorber scheme</vt:lpstr>
      <vt:lpstr>Radiation protection for fiber, cable insulation between TDR scheme and Photon absorber scheme </vt:lpstr>
      <vt:lpstr>Photon absorber scheme: dose to magnet insulation</vt:lpstr>
      <vt:lpstr>Photon absorber scheme: dose to magnet insulation</vt:lpstr>
      <vt:lpstr>Summary for the comparison</vt:lpstr>
      <vt:lpstr>Summary for the comparison</vt:lpstr>
      <vt:lpstr>Conclusion</vt:lpstr>
      <vt:lpstr>Conclusion</vt:lpstr>
      <vt:lpstr>backup</vt:lpstr>
      <vt:lpstr>Radiation protection for fiber, cable insulation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lenovo</cp:lastModifiedBy>
  <cp:revision>2663</cp:revision>
  <cp:lastPrinted>2022-11-06T05:19:21Z</cp:lastPrinted>
  <dcterms:created xsi:type="dcterms:W3CDTF">2012-09-04T11:33:36Z</dcterms:created>
  <dcterms:modified xsi:type="dcterms:W3CDTF">2025-07-18T07:51:20Z</dcterms:modified>
</cp:coreProperties>
</file>