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handoutMasterIdLst>
    <p:handoutMasterId r:id="rId15"/>
  </p:handoutMasterIdLst>
  <p:sldIdLst>
    <p:sldId id="953" r:id="rId2"/>
    <p:sldId id="907" r:id="rId3"/>
    <p:sldId id="954" r:id="rId4"/>
    <p:sldId id="956" r:id="rId5"/>
    <p:sldId id="958" r:id="rId6"/>
    <p:sldId id="957" r:id="rId7"/>
    <p:sldId id="959" r:id="rId8"/>
    <p:sldId id="955" r:id="rId9"/>
    <p:sldId id="1104" r:id="rId10"/>
    <p:sldId id="1152" r:id="rId11"/>
    <p:sldId id="960" r:id="rId12"/>
    <p:sldId id="1153" r:id="rId13"/>
  </p:sldIdLst>
  <p:sldSz cx="12192000" cy="6858000"/>
  <p:notesSz cx="7104063" cy="10234613"/>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沙 鹏" initials="沙" lastIdx="1" clrIdx="0">
    <p:extLst>
      <p:ext uri="{19B8F6BF-5375-455C-9EA6-DF929625EA0E}">
        <p15:presenceInfo xmlns:p15="http://schemas.microsoft.com/office/powerpoint/2012/main" userId="b8608ec0e979a9e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0000FF"/>
    <a:srgbClr val="003399"/>
    <a:srgbClr val="E6E6E6"/>
    <a:srgbClr val="0070C0"/>
    <a:srgbClr val="4D8357"/>
    <a:srgbClr val="005800"/>
    <a:srgbClr val="008400"/>
    <a:srgbClr val="FDCC6D"/>
    <a:srgbClr val="00A2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2838BEF-8BB2-4498-84A7-C5851F593DF1}" styleName="中度样式 4 - 强调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3C2FFA5D-87B4-456A-9821-1D502468CF0F}" styleName="主题样式 1 - 强调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F1AB2-1976-4502-BF36-3FF5EA218861}" styleName="中度样式 4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505E3EF-67EA-436B-97B2-0124C06EBD24}" styleName="中度样式 4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16D9F66E-5EB9-4882-86FB-DCBF35E3C3E4}" styleName="中度样式 4 - 强调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9C7853C-536D-4A76-A0AE-DD22124D55A5}" styleName="主题样式 1 - 强调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主题样式 1 - 强调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中度样式 1 - 强调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301B821-A1FF-4177-AEE7-76D212191A09}" styleName="中度样式 1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浅色样式 3 - 强调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浅色样式 3 - 强调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DA37D80-6434-44D0-A028-1B22A696006F}" styleName="浅色样式 3 - 强调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833" autoAdjust="0"/>
    <p:restoredTop sz="91732" autoAdjust="0"/>
  </p:normalViewPr>
  <p:slideViewPr>
    <p:cSldViewPr>
      <p:cViewPr varScale="1">
        <p:scale>
          <a:sx n="113" d="100"/>
          <a:sy n="113" d="100"/>
        </p:scale>
        <p:origin x="138" y="282"/>
      </p:cViewPr>
      <p:guideLst>
        <p:guide orient="horz" pos="2160"/>
        <p:guide pos="3840"/>
      </p:guideLst>
    </p:cSldViewPr>
  </p:slideViewPr>
  <p:notesTextViewPr>
    <p:cViewPr>
      <p:scale>
        <a:sx n="3" d="2"/>
        <a:sy n="3" d="2"/>
      </p:scale>
      <p:origin x="0" y="0"/>
    </p:cViewPr>
  </p:notesTextViewPr>
  <p:sorterViewPr>
    <p:cViewPr>
      <p:scale>
        <a:sx n="90" d="100"/>
        <a:sy n="90" d="100"/>
      </p:scale>
      <p:origin x="0" y="0"/>
    </p:cViewPr>
  </p:sorterViewPr>
  <p:notesViewPr>
    <p:cSldViewPr>
      <p:cViewPr varScale="1">
        <p:scale>
          <a:sx n="53" d="100"/>
          <a:sy n="53" d="100"/>
        </p:scale>
        <p:origin x="3312" y="7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zh-CN" altLang="en-US"/>
          </a:p>
        </p:txBody>
      </p:sp>
      <p:sp>
        <p:nvSpPr>
          <p:cNvPr id="3" name="Date Placeholder 2"/>
          <p:cNvSpPr>
            <a:spLocks noGrp="1"/>
          </p:cNvSpPr>
          <p:nvPr>
            <p:ph type="dt" sz="quarter" idx="1"/>
          </p:nvPr>
        </p:nvSpPr>
        <p:spPr>
          <a:xfrm>
            <a:off x="4024313" y="0"/>
            <a:ext cx="3078162" cy="512763"/>
          </a:xfrm>
          <a:prstGeom prst="rect">
            <a:avLst/>
          </a:prstGeom>
        </p:spPr>
        <p:txBody>
          <a:bodyPr vert="horz" lIns="91440" tIns="45720" rIns="91440" bIns="45720" rtlCol="0"/>
          <a:lstStyle>
            <a:lvl1pPr algn="r">
              <a:defRPr sz="1200"/>
            </a:lvl1pPr>
          </a:lstStyle>
          <a:p>
            <a:fld id="{7F9E6D00-2C1C-47F1-8495-043F093F9ED6}" type="datetimeFigureOut">
              <a:rPr lang="zh-CN" altLang="en-US" smtClean="0"/>
              <a:t>2025-7-18</a:t>
            </a:fld>
            <a:endParaRPr lang="zh-CN" altLang="en-US"/>
          </a:p>
        </p:txBody>
      </p:sp>
      <p:sp>
        <p:nvSpPr>
          <p:cNvPr id="4" name="Footer Placeholder 3"/>
          <p:cNvSpPr>
            <a:spLocks noGrp="1"/>
          </p:cNvSpPr>
          <p:nvPr>
            <p:ph type="ftr" sz="quarter" idx="2"/>
          </p:nvPr>
        </p:nvSpPr>
        <p:spPr>
          <a:xfrm>
            <a:off x="0" y="9721850"/>
            <a:ext cx="3078163" cy="512763"/>
          </a:xfrm>
          <a:prstGeom prst="rect">
            <a:avLst/>
          </a:prstGeom>
        </p:spPr>
        <p:txBody>
          <a:bodyPr vert="horz" lIns="91440" tIns="45720" rIns="91440" bIns="45720" rtlCol="0" anchor="b"/>
          <a:lstStyle>
            <a:lvl1pPr algn="l">
              <a:defRPr sz="1200"/>
            </a:lvl1pPr>
          </a:lstStyle>
          <a:p>
            <a:endParaRPr lang="zh-CN" altLang="en-US"/>
          </a:p>
        </p:txBody>
      </p:sp>
      <p:sp>
        <p:nvSpPr>
          <p:cNvPr id="5" name="Slide Number Placeholder 4"/>
          <p:cNvSpPr>
            <a:spLocks noGrp="1"/>
          </p:cNvSpPr>
          <p:nvPr>
            <p:ph type="sldNum" sz="quarter" idx="3"/>
          </p:nvPr>
        </p:nvSpPr>
        <p:spPr>
          <a:xfrm>
            <a:off x="4024313" y="9721850"/>
            <a:ext cx="3078162" cy="512763"/>
          </a:xfrm>
          <a:prstGeom prst="rect">
            <a:avLst/>
          </a:prstGeom>
        </p:spPr>
        <p:txBody>
          <a:bodyPr vert="horz" lIns="91440" tIns="45720" rIns="91440" bIns="45720" rtlCol="0" anchor="b"/>
          <a:lstStyle>
            <a:lvl1pPr algn="r">
              <a:defRPr sz="1200"/>
            </a:lvl1pPr>
          </a:lstStyle>
          <a:p>
            <a:fld id="{EB5A05AE-EECD-457A-A033-312F4EB81B8B}" type="slidenum">
              <a:rPr lang="zh-CN" altLang="en-US" smtClean="0"/>
              <a:t>‹#›</a:t>
            </a:fld>
            <a:endParaRPr lang="zh-CN" altLang="en-US"/>
          </a:p>
        </p:txBody>
      </p:sp>
    </p:spTree>
    <p:extLst>
      <p:ext uri="{BB962C8B-B14F-4D97-AF65-F5344CB8AC3E}">
        <p14:creationId xmlns:p14="http://schemas.microsoft.com/office/powerpoint/2010/main" val="16386177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427" cy="511731"/>
          </a:xfrm>
          <a:prstGeom prst="rect">
            <a:avLst/>
          </a:prstGeom>
        </p:spPr>
        <p:txBody>
          <a:bodyPr vert="horz" lIns="99075" tIns="49538" rIns="99075" bIns="49538" rtlCol="0"/>
          <a:lstStyle>
            <a:lvl1pPr algn="l">
              <a:defRPr sz="1300"/>
            </a:lvl1pPr>
          </a:lstStyle>
          <a:p>
            <a:endParaRPr lang="zh-CN" altLang="en-US"/>
          </a:p>
        </p:txBody>
      </p:sp>
      <p:sp>
        <p:nvSpPr>
          <p:cNvPr id="3" name="日期占位符 2"/>
          <p:cNvSpPr>
            <a:spLocks noGrp="1"/>
          </p:cNvSpPr>
          <p:nvPr>
            <p:ph type="dt" idx="1"/>
          </p:nvPr>
        </p:nvSpPr>
        <p:spPr>
          <a:xfrm>
            <a:off x="4023992" y="0"/>
            <a:ext cx="3078427" cy="511731"/>
          </a:xfrm>
          <a:prstGeom prst="rect">
            <a:avLst/>
          </a:prstGeom>
        </p:spPr>
        <p:txBody>
          <a:bodyPr vert="horz" lIns="99075" tIns="49538" rIns="99075" bIns="49538" rtlCol="0"/>
          <a:lstStyle>
            <a:lvl1pPr algn="r">
              <a:defRPr sz="1300"/>
            </a:lvl1pPr>
          </a:lstStyle>
          <a:p>
            <a:fld id="{A3E0D183-6031-4C32-B44B-14746A336CF0}" type="datetimeFigureOut">
              <a:rPr lang="zh-CN" altLang="en-US" smtClean="0"/>
              <a:pPr/>
              <a:t>2025-7-18</a:t>
            </a:fld>
            <a:endParaRPr lang="zh-CN" altLang="en-US"/>
          </a:p>
        </p:txBody>
      </p:sp>
      <p:sp>
        <p:nvSpPr>
          <p:cNvPr id="4" name="幻灯片图像占位符 3"/>
          <p:cNvSpPr>
            <a:spLocks noGrp="1" noRot="1" noChangeAspect="1"/>
          </p:cNvSpPr>
          <p:nvPr>
            <p:ph type="sldImg" idx="2"/>
          </p:nvPr>
        </p:nvSpPr>
        <p:spPr>
          <a:xfrm>
            <a:off x="142875" y="768350"/>
            <a:ext cx="6818313" cy="3836988"/>
          </a:xfrm>
          <a:prstGeom prst="rect">
            <a:avLst/>
          </a:prstGeom>
          <a:noFill/>
          <a:ln w="12700">
            <a:solidFill>
              <a:prstClr val="black"/>
            </a:solidFill>
          </a:ln>
        </p:spPr>
        <p:txBody>
          <a:bodyPr vert="horz" lIns="99075" tIns="49538" rIns="99075" bIns="49538" rtlCol="0" anchor="ctr"/>
          <a:lstStyle/>
          <a:p>
            <a:endParaRPr lang="zh-CN" altLang="en-US"/>
          </a:p>
        </p:txBody>
      </p:sp>
      <p:sp>
        <p:nvSpPr>
          <p:cNvPr id="5" name="备注占位符 4"/>
          <p:cNvSpPr>
            <a:spLocks noGrp="1"/>
          </p:cNvSpPr>
          <p:nvPr>
            <p:ph type="body" sz="quarter" idx="3"/>
          </p:nvPr>
        </p:nvSpPr>
        <p:spPr>
          <a:xfrm>
            <a:off x="710407" y="4861441"/>
            <a:ext cx="5683250" cy="4605576"/>
          </a:xfrm>
          <a:prstGeom prst="rect">
            <a:avLst/>
          </a:prstGeom>
        </p:spPr>
        <p:txBody>
          <a:bodyPr vert="horz" lIns="99075" tIns="49538" rIns="99075" bIns="49538"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9721106"/>
            <a:ext cx="3078427" cy="511731"/>
          </a:xfrm>
          <a:prstGeom prst="rect">
            <a:avLst/>
          </a:prstGeom>
        </p:spPr>
        <p:txBody>
          <a:bodyPr vert="horz" lIns="99075" tIns="49538" rIns="99075" bIns="49538" rtlCol="0" anchor="b"/>
          <a:lstStyle>
            <a:lvl1pPr algn="l">
              <a:defRPr sz="1300"/>
            </a:lvl1pPr>
          </a:lstStyle>
          <a:p>
            <a:endParaRPr lang="zh-CN" altLang="en-US"/>
          </a:p>
        </p:txBody>
      </p:sp>
      <p:sp>
        <p:nvSpPr>
          <p:cNvPr id="7" name="灯片编号占位符 6"/>
          <p:cNvSpPr>
            <a:spLocks noGrp="1"/>
          </p:cNvSpPr>
          <p:nvPr>
            <p:ph type="sldNum" sz="quarter" idx="5"/>
          </p:nvPr>
        </p:nvSpPr>
        <p:spPr>
          <a:xfrm>
            <a:off x="4023992" y="9721106"/>
            <a:ext cx="3078427" cy="511731"/>
          </a:xfrm>
          <a:prstGeom prst="rect">
            <a:avLst/>
          </a:prstGeom>
        </p:spPr>
        <p:txBody>
          <a:bodyPr vert="horz" lIns="99075" tIns="49538" rIns="99075" bIns="49538" rtlCol="0" anchor="b"/>
          <a:lstStyle>
            <a:lvl1pPr algn="r">
              <a:defRPr sz="1300"/>
            </a:lvl1pPr>
          </a:lstStyle>
          <a:p>
            <a:fld id="{03A1DF17-A28C-4D46-829F-D8D110C09314}" type="slidenum">
              <a:rPr lang="zh-CN" altLang="en-US" smtClean="0"/>
              <a:pPr/>
              <a:t>‹#›</a:t>
            </a:fld>
            <a:endParaRPr lang="zh-CN" altLang="en-US"/>
          </a:p>
        </p:txBody>
      </p:sp>
    </p:spTree>
    <p:extLst>
      <p:ext uri="{BB962C8B-B14F-4D97-AF65-F5344CB8AC3E}">
        <p14:creationId xmlns:p14="http://schemas.microsoft.com/office/powerpoint/2010/main" val="29194622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3A1DF17-A28C-4D46-829F-D8D110C09314}" type="slidenum">
              <a:rPr lang="zh-CN" altLang="en-US" smtClean="0"/>
              <a:pPr/>
              <a:t>2</a:t>
            </a:fld>
            <a:endParaRPr lang="zh-CN" altLang="en-US"/>
          </a:p>
        </p:txBody>
      </p:sp>
    </p:spTree>
    <p:extLst>
      <p:ext uri="{BB962C8B-B14F-4D97-AF65-F5344CB8AC3E}">
        <p14:creationId xmlns:p14="http://schemas.microsoft.com/office/powerpoint/2010/main" val="2501384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3A1DF17-A28C-4D46-829F-D8D110C09314}" type="slidenum">
              <a:rPr lang="zh-CN" altLang="en-US" smtClean="0"/>
              <a:pPr/>
              <a:t>3</a:t>
            </a:fld>
            <a:endParaRPr lang="zh-CN" altLang="en-US"/>
          </a:p>
        </p:txBody>
      </p:sp>
    </p:spTree>
    <p:extLst>
      <p:ext uri="{BB962C8B-B14F-4D97-AF65-F5344CB8AC3E}">
        <p14:creationId xmlns:p14="http://schemas.microsoft.com/office/powerpoint/2010/main" val="2501384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3A1DF17-A28C-4D46-829F-D8D110C09314}" type="slidenum">
              <a:rPr lang="zh-CN" altLang="en-US" smtClean="0"/>
              <a:pPr/>
              <a:t>4</a:t>
            </a:fld>
            <a:endParaRPr lang="zh-CN" altLang="en-US"/>
          </a:p>
        </p:txBody>
      </p:sp>
    </p:spTree>
    <p:extLst>
      <p:ext uri="{BB962C8B-B14F-4D97-AF65-F5344CB8AC3E}">
        <p14:creationId xmlns:p14="http://schemas.microsoft.com/office/powerpoint/2010/main" val="28591278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3A1DF17-A28C-4D46-829F-D8D110C09314}" type="slidenum">
              <a:rPr lang="zh-CN" altLang="en-US" smtClean="0"/>
              <a:pPr/>
              <a:t>5</a:t>
            </a:fld>
            <a:endParaRPr lang="zh-CN" altLang="en-US"/>
          </a:p>
        </p:txBody>
      </p:sp>
    </p:spTree>
    <p:extLst>
      <p:ext uri="{BB962C8B-B14F-4D97-AF65-F5344CB8AC3E}">
        <p14:creationId xmlns:p14="http://schemas.microsoft.com/office/powerpoint/2010/main" val="11884194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3A1DF17-A28C-4D46-829F-D8D110C09314}" type="slidenum">
              <a:rPr lang="zh-CN" altLang="en-US" smtClean="0"/>
              <a:pPr/>
              <a:t>6</a:t>
            </a:fld>
            <a:endParaRPr lang="zh-CN" altLang="en-US"/>
          </a:p>
        </p:txBody>
      </p:sp>
    </p:spTree>
    <p:extLst>
      <p:ext uri="{BB962C8B-B14F-4D97-AF65-F5344CB8AC3E}">
        <p14:creationId xmlns:p14="http://schemas.microsoft.com/office/powerpoint/2010/main" val="915361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3A1DF17-A28C-4D46-829F-D8D110C09314}" type="slidenum">
              <a:rPr lang="zh-CN" altLang="en-US" smtClean="0"/>
              <a:pPr/>
              <a:t>7</a:t>
            </a:fld>
            <a:endParaRPr lang="zh-CN" altLang="en-US"/>
          </a:p>
        </p:txBody>
      </p:sp>
    </p:spTree>
    <p:extLst>
      <p:ext uri="{BB962C8B-B14F-4D97-AF65-F5344CB8AC3E}">
        <p14:creationId xmlns:p14="http://schemas.microsoft.com/office/powerpoint/2010/main" val="1278200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21308" y="1718148"/>
            <a:ext cx="10363200" cy="1470025"/>
          </a:xfrm>
        </p:spPr>
        <p:txBody>
          <a:bodyPr>
            <a:noAutofit/>
          </a:bodyPr>
          <a:lstStyle>
            <a:lvl1pPr>
              <a:defRPr lang="zh-CN" altLang="en-US" sz="6600" b="1" kern="1200" dirty="0">
                <a:solidFill>
                  <a:srgbClr val="3366FF"/>
                </a:solidFill>
                <a:effectLst>
                  <a:outerShdw blurRad="38100" dist="38100" dir="2700000" algn="tl">
                    <a:srgbClr val="000000">
                      <a:alpha val="43137"/>
                    </a:srgbClr>
                  </a:outerShdw>
                  <a:reflection blurRad="25400" stA="30000" endPos="30000" dist="50800" dir="5400000" sy="-100000" algn="bl" rotWithShape="0"/>
                </a:effectLst>
                <a:latin typeface="微软雅黑" pitchFamily="34" charset="-122"/>
                <a:ea typeface="微软雅黑" pitchFamily="34" charset="-122"/>
                <a:cs typeface="+mn-cs"/>
              </a:defRPr>
            </a:lvl1pPr>
          </a:lstStyle>
          <a:p>
            <a:r>
              <a:rPr lang="zh-CN" altLang="en-US" dirty="0"/>
              <a:t>单击此处编辑母版标题样式</a:t>
            </a:r>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dirty="0"/>
              <a:t>单击此处编辑母版副标题样式</a:t>
            </a:r>
          </a:p>
        </p:txBody>
      </p:sp>
      <p:sp>
        <p:nvSpPr>
          <p:cNvPr id="4" name="日期占位符 3"/>
          <p:cNvSpPr>
            <a:spLocks noGrp="1"/>
          </p:cNvSpPr>
          <p:nvPr>
            <p:ph type="dt" sz="half" idx="10"/>
          </p:nvPr>
        </p:nvSpPr>
        <p:spPr/>
        <p:txBody>
          <a:bodyPr/>
          <a:lstStyle/>
          <a:p>
            <a:fld id="{87E122B4-1BF6-4B1C-93AA-FF88BCA5772E}" type="datetime1">
              <a:rPr lang="zh-CN" altLang="en-US" smtClean="0"/>
              <a:t>2025-7-18</a:t>
            </a:fld>
            <a:endParaRPr lang="zh-CN" altLang="en-US"/>
          </a:p>
        </p:txBody>
      </p:sp>
      <p:sp>
        <p:nvSpPr>
          <p:cNvPr id="6" name="灯片编号占位符 5"/>
          <p:cNvSpPr>
            <a:spLocks noGrp="1"/>
          </p:cNvSpPr>
          <p:nvPr>
            <p:ph type="sldNum" sz="quarter" idx="12"/>
          </p:nvPr>
        </p:nvSpPr>
        <p:spPr/>
        <p:txBody>
          <a:bodyPr/>
          <a:lstStyle/>
          <a:p>
            <a:fld id="{F15E9139-A00B-4B2A-98A6-095DC08F1345}" type="slidenum">
              <a:rPr lang="zh-CN" altLang="en-US" smtClean="0"/>
              <a:pPr/>
              <a:t>‹#›</a:t>
            </a:fld>
            <a:endParaRPr lang="zh-CN" altLang="en-US"/>
          </a:p>
        </p:txBody>
      </p:sp>
      <p:sp>
        <p:nvSpPr>
          <p:cNvPr id="8" name="矩形 7"/>
          <p:cNvSpPr/>
          <p:nvPr userDrawn="1"/>
        </p:nvSpPr>
        <p:spPr>
          <a:xfrm>
            <a:off x="0" y="6750024"/>
            <a:ext cx="12192000" cy="108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9" name="矩形 8"/>
          <p:cNvSpPr/>
          <p:nvPr userDrawn="1"/>
        </p:nvSpPr>
        <p:spPr>
          <a:xfrm>
            <a:off x="2476476" y="6750024"/>
            <a:ext cx="9715525" cy="108000"/>
          </a:xfrm>
          <a:prstGeom prst="rect">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0" name="矩形 9"/>
          <p:cNvSpPr/>
          <p:nvPr userDrawn="1"/>
        </p:nvSpPr>
        <p:spPr>
          <a:xfrm>
            <a:off x="-1" y="0"/>
            <a:ext cx="12192000" cy="216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1" name="矩形 10"/>
          <p:cNvSpPr/>
          <p:nvPr userDrawn="1"/>
        </p:nvSpPr>
        <p:spPr>
          <a:xfrm>
            <a:off x="9239272" y="-2"/>
            <a:ext cx="2952728" cy="216000"/>
          </a:xfrm>
          <a:prstGeom prst="rect">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5" name="页脚占位符 4"/>
          <p:cNvSpPr>
            <a:spLocks noGrp="1"/>
          </p:cNvSpPr>
          <p:nvPr>
            <p:ph type="ftr" sz="quarter" idx="11"/>
          </p:nvPr>
        </p:nvSpPr>
        <p:spPr>
          <a:xfrm>
            <a:off x="3733552" y="6356351"/>
            <a:ext cx="4738712" cy="365125"/>
          </a:xfrm>
        </p:spPr>
        <p:txBody>
          <a:bodyPr/>
          <a:lstStyle>
            <a:lvl1pPr>
              <a:defRPr>
                <a:solidFill>
                  <a:schemeClr val="tx1"/>
                </a:solidFill>
              </a:defRPr>
            </a:lvl1pPr>
          </a:lstStyle>
          <a:p>
            <a:r>
              <a:rPr lang="en-US" altLang="zh-CN"/>
              <a:t>CEPC Accelerator TDR International Review</a:t>
            </a:r>
            <a:endParaRPr lang="zh-CN" altLang="en-US" dirty="0"/>
          </a:p>
        </p:txBody>
      </p:sp>
    </p:spTree>
    <p:extLst>
      <p:ext uri="{BB962C8B-B14F-4D97-AF65-F5344CB8AC3E}">
        <p14:creationId xmlns:p14="http://schemas.microsoft.com/office/powerpoint/2010/main" val="1791791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3" name="内容占位符 2"/>
          <p:cNvSpPr>
            <a:spLocks noGrp="1"/>
          </p:cNvSpPr>
          <p:nvPr>
            <p:ph idx="1"/>
          </p:nvPr>
        </p:nvSpPr>
        <p:spPr>
          <a:xfrm>
            <a:off x="609600" y="1285861"/>
            <a:ext cx="10972800" cy="4840303"/>
          </a:xfrm>
        </p:spPr>
        <p:txBody>
          <a:bodyPr/>
          <a:lstStyle>
            <a:lvl1pPr>
              <a:lnSpc>
                <a:spcPct val="110000"/>
              </a:lnSpc>
              <a:spcBef>
                <a:spcPts val="0"/>
              </a:spcBef>
              <a:spcAft>
                <a:spcPts val="1000"/>
              </a:spcAft>
              <a:buClr>
                <a:srgbClr val="FFC000"/>
              </a:buClr>
              <a:buSzPct val="80000"/>
              <a:buFont typeface="Wingdings" pitchFamily="2" charset="2"/>
              <a:buChar char="n"/>
              <a:defRPr sz="2800" b="0" baseline="0">
                <a:latin typeface="Arial" panose="020B0604020202020204" pitchFamily="34" charset="0"/>
                <a:ea typeface="微软雅黑" pitchFamily="34" charset="-122"/>
              </a:defRPr>
            </a:lvl1pPr>
            <a:lvl2pPr>
              <a:defRPr sz="2400" baseline="0">
                <a:latin typeface="Arial" panose="020B0604020202020204" pitchFamily="34" charset="0"/>
                <a:ea typeface="微软雅黑" pitchFamily="34" charset="-122"/>
              </a:defRPr>
            </a:lvl2pPr>
            <a:lvl3pPr>
              <a:defRPr baseline="0"/>
            </a:lvl3pPr>
            <a:lvl4pPr>
              <a:defRPr baseline="0"/>
            </a:lvl4pPr>
            <a:lvl5pPr>
              <a:defRPr baseline="0"/>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nvPr>
        </p:nvSpPr>
        <p:spPr/>
        <p:txBody>
          <a:bodyPr/>
          <a:lstStyle/>
          <a:p>
            <a:fld id="{167E0D4F-D1D3-4498-B5C5-E2D4A29C3CD9}" type="datetime1">
              <a:rPr lang="zh-CN" altLang="en-US" smtClean="0"/>
              <a:t>2025-7-18</a:t>
            </a:fld>
            <a:endParaRPr lang="zh-CN" altLang="en-US"/>
          </a:p>
        </p:txBody>
      </p:sp>
      <p:sp>
        <p:nvSpPr>
          <p:cNvPr id="2" name="标题 1"/>
          <p:cNvSpPr>
            <a:spLocks noGrp="1"/>
          </p:cNvSpPr>
          <p:nvPr>
            <p:ph type="title"/>
          </p:nvPr>
        </p:nvSpPr>
        <p:spPr>
          <a:xfrm>
            <a:off x="666712" y="142852"/>
            <a:ext cx="10763325" cy="725470"/>
          </a:xfrm>
        </p:spPr>
        <p:txBody>
          <a:bodyPr>
            <a:normAutofit/>
          </a:bodyPr>
          <a:lstStyle>
            <a:lvl1pPr algn="l">
              <a:defRPr sz="3000" b="1" baseline="0">
                <a:solidFill>
                  <a:srgbClr val="FF0000"/>
                </a:solidFill>
                <a:effectLst>
                  <a:outerShdw blurRad="38100" dist="38100" dir="2700000" algn="tl">
                    <a:srgbClr val="000000">
                      <a:alpha val="43137"/>
                    </a:srgbClr>
                  </a:outerShdw>
                </a:effectLst>
                <a:latin typeface="Arial Black" pitchFamily="34" charset="0"/>
                <a:ea typeface="微软雅黑" pitchFamily="34" charset="-122"/>
              </a:defRPr>
            </a:lvl1pPr>
          </a:lstStyle>
          <a:p>
            <a:r>
              <a:rPr lang="zh-CN" altLang="en-US" dirty="0"/>
              <a:t>单击此处编辑母版标题样式</a:t>
            </a:r>
          </a:p>
        </p:txBody>
      </p:sp>
      <p:sp>
        <p:nvSpPr>
          <p:cNvPr id="15" name="矩形 14"/>
          <p:cNvSpPr/>
          <p:nvPr userDrawn="1"/>
        </p:nvSpPr>
        <p:spPr>
          <a:xfrm>
            <a:off x="0" y="6750024"/>
            <a:ext cx="12192000" cy="108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6" name="矩形 15"/>
          <p:cNvSpPr/>
          <p:nvPr userDrawn="1"/>
        </p:nvSpPr>
        <p:spPr>
          <a:xfrm>
            <a:off x="2476476" y="6750024"/>
            <a:ext cx="9715525" cy="108000"/>
          </a:xfrm>
          <a:prstGeom prst="rect">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8" name="矩形 17"/>
          <p:cNvSpPr/>
          <p:nvPr userDrawn="1"/>
        </p:nvSpPr>
        <p:spPr>
          <a:xfrm>
            <a:off x="-1" y="937526"/>
            <a:ext cx="12192000" cy="108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23" name="矩形 22"/>
          <p:cNvSpPr/>
          <p:nvPr userDrawn="1"/>
        </p:nvSpPr>
        <p:spPr>
          <a:xfrm>
            <a:off x="0" y="0"/>
            <a:ext cx="285709" cy="91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5" name="页脚占位符 4"/>
          <p:cNvSpPr>
            <a:spLocks noGrp="1"/>
          </p:cNvSpPr>
          <p:nvPr>
            <p:ph type="ftr" sz="quarter" idx="11"/>
          </p:nvPr>
        </p:nvSpPr>
        <p:spPr>
          <a:xfrm>
            <a:off x="3586586" y="6386391"/>
            <a:ext cx="5040560" cy="354977"/>
          </a:xfrm>
        </p:spPr>
        <p:txBody>
          <a:bodyPr/>
          <a:lstStyle/>
          <a:p>
            <a:r>
              <a:rPr lang="en-US" altLang="zh-CN"/>
              <a:t>CEPC Accelerator TDR International Review</a:t>
            </a:r>
            <a:endParaRPr lang="zh-CN" altLang="en-US" dirty="0"/>
          </a:p>
        </p:txBody>
      </p:sp>
      <p:sp>
        <p:nvSpPr>
          <p:cNvPr id="6" name="灯片编号占位符 5"/>
          <p:cNvSpPr>
            <a:spLocks noGrp="1"/>
          </p:cNvSpPr>
          <p:nvPr>
            <p:ph type="sldNum" sz="quarter" idx="12"/>
          </p:nvPr>
        </p:nvSpPr>
        <p:spPr/>
        <p:txBody>
          <a:bodyPr/>
          <a:lstStyle/>
          <a:p>
            <a:fld id="{F15E9139-A00B-4B2A-98A6-095DC08F1345}"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A88AA9B-6C9D-447F-9527-B2304FC8CC91}" type="datetime1">
              <a:rPr lang="zh-CN" altLang="en-US" smtClean="0"/>
              <a:t>2025-7-18</a:t>
            </a:fld>
            <a:endParaRPr lang="zh-CN" altLang="en-US"/>
          </a:p>
        </p:txBody>
      </p:sp>
      <p:sp>
        <p:nvSpPr>
          <p:cNvPr id="4" name="灯片编号占位符 3"/>
          <p:cNvSpPr>
            <a:spLocks noGrp="1"/>
          </p:cNvSpPr>
          <p:nvPr>
            <p:ph type="sldNum" sz="quarter" idx="12"/>
          </p:nvPr>
        </p:nvSpPr>
        <p:spPr/>
        <p:txBody>
          <a:bodyPr/>
          <a:lstStyle/>
          <a:p>
            <a:fld id="{F15E9139-A00B-4B2A-98A6-095DC08F1345}" type="slidenum">
              <a:rPr lang="zh-CN" altLang="en-US" smtClean="0"/>
              <a:pPr/>
              <a:t>‹#›</a:t>
            </a:fld>
            <a:endParaRPr lang="zh-CN" altLang="en-US"/>
          </a:p>
        </p:txBody>
      </p:sp>
      <p:sp>
        <p:nvSpPr>
          <p:cNvPr id="6" name="页脚占位符 4"/>
          <p:cNvSpPr>
            <a:spLocks noGrp="1"/>
          </p:cNvSpPr>
          <p:nvPr>
            <p:ph type="ftr" sz="quarter" idx="11"/>
          </p:nvPr>
        </p:nvSpPr>
        <p:spPr>
          <a:xfrm>
            <a:off x="3586586" y="6386391"/>
            <a:ext cx="5040560" cy="354977"/>
          </a:xfrm>
        </p:spPr>
        <p:txBody>
          <a:bodyPr/>
          <a:lstStyle/>
          <a:p>
            <a:r>
              <a:rPr lang="en-US" altLang="zh-CN"/>
              <a:t>CEPC Accelerator TDR International Review</a:t>
            </a:r>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zh-CN"/>
              <a:t>Click to edit Master subtitle style</a:t>
            </a:r>
            <a:endParaRPr lang="zh-CN" altLang="en-US"/>
          </a:p>
        </p:txBody>
      </p:sp>
      <p:sp>
        <p:nvSpPr>
          <p:cNvPr id="4" name="Date Placeholder 3"/>
          <p:cNvSpPr>
            <a:spLocks noGrp="1"/>
          </p:cNvSpPr>
          <p:nvPr>
            <p:ph type="dt" sz="half" idx="10"/>
          </p:nvPr>
        </p:nvSpPr>
        <p:spPr/>
        <p:txBody>
          <a:bodyPr/>
          <a:lstStyle/>
          <a:p>
            <a:fld id="{A9975B08-7123-45B1-9FA3-7AB26CCEBFB4}" type="datetime1">
              <a:rPr lang="zh-CN" altLang="en-US" smtClean="0"/>
              <a:t>2025-7-18</a:t>
            </a:fld>
            <a:endParaRPr lang="zh-CN" altLang="en-US"/>
          </a:p>
        </p:txBody>
      </p:sp>
      <p:sp>
        <p:nvSpPr>
          <p:cNvPr id="5" name="Footer Placeholder 4"/>
          <p:cNvSpPr>
            <a:spLocks noGrp="1"/>
          </p:cNvSpPr>
          <p:nvPr>
            <p:ph type="ftr" sz="quarter" idx="11"/>
          </p:nvPr>
        </p:nvSpPr>
        <p:spPr/>
        <p:txBody>
          <a:bodyPr/>
          <a:lstStyle/>
          <a:p>
            <a:r>
              <a:rPr lang="en-US" altLang="zh-CN"/>
              <a:t>CEPC Accelerator TDR International Review</a:t>
            </a:r>
            <a:endParaRPr lang="zh-CN" altLang="en-US"/>
          </a:p>
        </p:txBody>
      </p:sp>
      <p:sp>
        <p:nvSpPr>
          <p:cNvPr id="6" name="Slide Number Placeholder 5"/>
          <p:cNvSpPr>
            <a:spLocks noGrp="1"/>
          </p:cNvSpPr>
          <p:nvPr>
            <p:ph type="sldNum" sz="quarter" idx="12"/>
          </p:nvPr>
        </p:nvSpPr>
        <p:spPr/>
        <p:txBody>
          <a:bodyPr/>
          <a:lstStyle/>
          <a:p>
            <a:fld id="{27F552FA-C358-4F70-9CE8-3E41459FCE36}" type="slidenum">
              <a:rPr lang="zh-CN" altLang="en-US" smtClean="0"/>
              <a:t>‹#›</a:t>
            </a:fld>
            <a:endParaRPr lang="zh-CN" altLang="en-US"/>
          </a:p>
        </p:txBody>
      </p:sp>
      <p:sp>
        <p:nvSpPr>
          <p:cNvPr id="7" name="Title 6"/>
          <p:cNvSpPr>
            <a:spLocks noGrp="1"/>
          </p:cNvSpPr>
          <p:nvPr>
            <p:ph type="title"/>
          </p:nvPr>
        </p:nvSpPr>
        <p:spPr/>
        <p:txBody>
          <a:bodyPr/>
          <a:lstStyle/>
          <a:p>
            <a:r>
              <a:rPr lang="en-US" altLang="zh-CN"/>
              <a:t>Click to edit Master title style</a:t>
            </a:r>
            <a:endParaRPr lang="zh-CN" altLang="en-US"/>
          </a:p>
        </p:txBody>
      </p:sp>
    </p:spTree>
    <p:extLst>
      <p:ext uri="{BB962C8B-B14F-4D97-AF65-F5344CB8AC3E}">
        <p14:creationId xmlns:p14="http://schemas.microsoft.com/office/powerpoint/2010/main" val="689675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cSld name="两栏内容">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
            <a:ext cx="10363200" cy="744728"/>
          </a:xfrm>
        </p:spPr>
        <p:txBody>
          <a:bodyPr/>
          <a:lstStyle>
            <a:lvl1pPr>
              <a:defRPr>
                <a:latin typeface="微软雅黑" panose="020B0503020204020204" pitchFamily="34" charset="-122"/>
                <a:ea typeface="微软雅黑" panose="020B0503020204020204" pitchFamily="34" charset="-122"/>
              </a:defRPr>
            </a:lvl1pPr>
          </a:lstStyle>
          <a:p>
            <a:r>
              <a:rPr lang="zh-CN" altLang="en-US"/>
              <a:t>单击此处编辑母版标题样式</a:t>
            </a:r>
            <a:endParaRPr lang="en-US" dirty="0"/>
          </a:p>
        </p:txBody>
      </p:sp>
      <p:sp>
        <p:nvSpPr>
          <p:cNvPr id="3" name="Content Placeholder 2"/>
          <p:cNvSpPr>
            <a:spLocks noGrp="1"/>
          </p:cNvSpPr>
          <p:nvPr>
            <p:ph sz="half" idx="1"/>
          </p:nvPr>
        </p:nvSpPr>
        <p:spPr>
          <a:xfrm>
            <a:off x="914400" y="741680"/>
            <a:ext cx="4876800" cy="5430520"/>
          </a:xfrm>
        </p:spPr>
        <p:txBody>
          <a:bodyPr/>
          <a:lstStyle>
            <a:lvl1pPr>
              <a:defRPr sz="2000">
                <a:latin typeface="微软雅黑" panose="020B0503020204020204" pitchFamily="34" charset="-122"/>
                <a:ea typeface="微软雅黑" panose="020B0503020204020204" pitchFamily="34" charset="-122"/>
              </a:defRPr>
            </a:lvl1pPr>
            <a:lvl2pPr>
              <a:defRPr sz="1800">
                <a:latin typeface="微软雅黑" panose="020B0503020204020204" pitchFamily="34" charset="-122"/>
                <a:ea typeface="微软雅黑" panose="020B0503020204020204" pitchFamily="34" charset="-122"/>
              </a:defRPr>
            </a:lvl2pPr>
            <a:lvl3pPr>
              <a:defRPr sz="1600">
                <a:latin typeface="微软雅黑" panose="020B0503020204020204" pitchFamily="34" charset="-122"/>
                <a:ea typeface="微软雅黑" panose="020B0503020204020204" pitchFamily="34" charset="-122"/>
              </a:defRPr>
            </a:lvl3pPr>
            <a:lvl4pPr>
              <a:defRPr sz="1600">
                <a:latin typeface="微软雅黑" panose="020B0503020204020204" pitchFamily="34" charset="-122"/>
                <a:ea typeface="微软雅黑" panose="020B0503020204020204" pitchFamily="34" charset="-122"/>
              </a:defRPr>
            </a:lvl4pPr>
            <a:lvl5pPr>
              <a:defRPr sz="1600">
                <a:latin typeface="微软雅黑" panose="020B0503020204020204" pitchFamily="34" charset="-122"/>
                <a:ea typeface="微软雅黑" panose="020B0503020204020204" pitchFamily="34" charset="-122"/>
              </a:defRPr>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6389624" y="741680"/>
            <a:ext cx="4876800" cy="5430520"/>
          </a:xfrm>
        </p:spPr>
        <p:txBody>
          <a:bodyPr/>
          <a:lstStyle>
            <a:lvl1pPr>
              <a:defRPr sz="2000">
                <a:latin typeface="微软雅黑" panose="020B0503020204020204" pitchFamily="34" charset="-122"/>
                <a:ea typeface="微软雅黑" panose="020B0503020204020204" pitchFamily="34" charset="-122"/>
              </a:defRPr>
            </a:lvl1pPr>
            <a:lvl2pPr>
              <a:defRPr sz="1800">
                <a:latin typeface="微软雅黑" panose="020B0503020204020204" pitchFamily="34" charset="-122"/>
                <a:ea typeface="微软雅黑" panose="020B0503020204020204" pitchFamily="34" charset="-122"/>
              </a:defRPr>
            </a:lvl2pPr>
            <a:lvl3pPr>
              <a:defRPr sz="1600">
                <a:latin typeface="微软雅黑" panose="020B0503020204020204" pitchFamily="34" charset="-122"/>
                <a:ea typeface="微软雅黑" panose="020B0503020204020204" pitchFamily="34" charset="-122"/>
              </a:defRPr>
            </a:lvl3pPr>
            <a:lvl4pPr>
              <a:defRPr sz="1600">
                <a:latin typeface="微软雅黑" panose="020B0503020204020204" pitchFamily="34" charset="-122"/>
                <a:ea typeface="微软雅黑" panose="020B0503020204020204" pitchFamily="34" charset="-122"/>
              </a:defRPr>
            </a:lvl4pPr>
            <a:lvl5pPr>
              <a:defRPr sz="1600">
                <a:latin typeface="微软雅黑" panose="020B0503020204020204" pitchFamily="34" charset="-122"/>
                <a:ea typeface="微软雅黑" panose="020B0503020204020204" pitchFamily="34" charset="-122"/>
              </a:defRPr>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914C390E-C289-444C-810F-ED146397D2DF}" type="datetime1">
              <a:rPr lang="zh-CN" altLang="en-US" smtClean="0"/>
              <a:t>2025-7-18</a:t>
            </a:fld>
            <a:endParaRPr lang="zh-CN" altLang="en-US"/>
          </a:p>
        </p:txBody>
      </p:sp>
      <p:sp>
        <p:nvSpPr>
          <p:cNvPr id="6" name="Footer Placeholder 5"/>
          <p:cNvSpPr>
            <a:spLocks noGrp="1"/>
          </p:cNvSpPr>
          <p:nvPr>
            <p:ph type="ftr" sz="quarter" idx="11"/>
          </p:nvPr>
        </p:nvSpPr>
        <p:spPr/>
        <p:txBody>
          <a:bodyPr/>
          <a:lstStyle/>
          <a:p>
            <a:r>
              <a:rPr lang="en-US" altLang="zh-CN"/>
              <a:t>CEPC Accelerator TDR International Review</a:t>
            </a:r>
            <a:endParaRPr lang="zh-CN" altLang="en-US"/>
          </a:p>
        </p:txBody>
      </p:sp>
      <p:sp>
        <p:nvSpPr>
          <p:cNvPr id="7" name="Slide Number Placeholder 6"/>
          <p:cNvSpPr>
            <a:spLocks noGrp="1"/>
          </p:cNvSpPr>
          <p:nvPr>
            <p:ph type="sldNum" sz="quarter" idx="12"/>
          </p:nvPr>
        </p:nvSpPr>
        <p:spPr/>
        <p:txBody>
          <a:bodyPr/>
          <a:lstStyle/>
          <a:p>
            <a:fld id="{4D4BB4D6-AD4B-4009-BC1B-ACDD6427F5AA}" type="slidenum">
              <a:rPr lang="zh-CN" altLang="en-US" smtClean="0"/>
              <a:t>‹#›</a:t>
            </a:fld>
            <a:endParaRPr lang="zh-CN" altLang="en-US"/>
          </a:p>
        </p:txBody>
      </p:sp>
    </p:spTree>
    <p:extLst>
      <p:ext uri="{BB962C8B-B14F-4D97-AF65-F5344CB8AC3E}">
        <p14:creationId xmlns:p14="http://schemas.microsoft.com/office/powerpoint/2010/main" val="32517743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112709-7586-42B1-8E2C-754AD350F64F}" type="datetime1">
              <a:rPr lang="zh-CN" altLang="en-US" smtClean="0"/>
              <a:t>2025-7-18</a:t>
            </a:fld>
            <a:endParaRPr lang="zh-CN" altLang="en-US"/>
          </a:p>
        </p:txBody>
      </p:sp>
      <p:sp>
        <p:nvSpPr>
          <p:cNvPr id="5" name="页脚占位符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ltLang="zh-CN" dirty="0"/>
              <a:t>CEPC Accelerator TDR International Review</a:t>
            </a:r>
            <a:endParaRPr lang="zh-CN" altLang="en-US" dirty="0"/>
          </a:p>
        </p:txBody>
      </p:sp>
      <p:sp>
        <p:nvSpPr>
          <p:cNvPr id="6" name="灯片编号占位符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5E9139-A00B-4B2A-98A6-095DC08F1345}"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73" r:id="rId1"/>
    <p:sldLayoutId id="2147483650" r:id="rId2"/>
    <p:sldLayoutId id="2147483655" r:id="rId3"/>
    <p:sldLayoutId id="2147483674" r:id="rId4"/>
    <p:sldLayoutId id="2147483675" r:id="rId5"/>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4.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3" descr="8d5d924e275b0c7f58feed1244176003"/>
          <p:cNvPicPr>
            <a:picLocks noChangeAspect="1"/>
          </p:cNvPicPr>
          <p:nvPr/>
        </p:nvPicPr>
        <p:blipFill rotWithShape="1">
          <a:blip r:embed="rId2"/>
          <a:srcRect t="28679" b="6192"/>
          <a:stretch/>
        </p:blipFill>
        <p:spPr>
          <a:xfrm>
            <a:off x="635" y="0"/>
            <a:ext cx="12191365" cy="2118283"/>
          </a:xfrm>
          <a:prstGeom prst="rect">
            <a:avLst/>
          </a:prstGeom>
        </p:spPr>
      </p:pic>
      <p:sp>
        <p:nvSpPr>
          <p:cNvPr id="6" name="标题 3"/>
          <p:cNvSpPr txBox="1">
            <a:spLocks/>
          </p:cNvSpPr>
          <p:nvPr/>
        </p:nvSpPr>
        <p:spPr>
          <a:xfrm>
            <a:off x="0" y="2480570"/>
            <a:ext cx="12192000" cy="1559641"/>
          </a:xfrm>
          <a:prstGeom prst="rect">
            <a:avLst/>
          </a:prstGeom>
        </p:spPr>
        <p:txBody>
          <a:bodyPr vert="horz" lIns="68580" tIns="34290" rIns="68580" bIns="34290" rtlCol="0" anchor="ctr">
            <a:noAutofit/>
          </a:bodyPr>
          <a:lstStyle>
            <a:lvl1pPr algn="ctr" defTabSz="914354" rtl="0" eaLnBrk="1" latinLnBrk="0" hangingPunct="1">
              <a:lnSpc>
                <a:spcPct val="90000"/>
              </a:lnSpc>
              <a:spcBef>
                <a:spcPct val="0"/>
              </a:spcBef>
              <a:buNone/>
              <a:defRPr sz="4000" b="1" kern="1200">
                <a:solidFill>
                  <a:schemeClr val="accent1"/>
                </a:solidFill>
                <a:latin typeface="+mj-lt"/>
                <a:ea typeface="+mj-ea"/>
                <a:cs typeface="+mj-cs"/>
              </a:defRPr>
            </a:lvl1pPr>
          </a:lstStyle>
          <a:p>
            <a:r>
              <a:rPr lang="en-US" altLang="zh-CN" sz="3600" dirty="0">
                <a:solidFill>
                  <a:srgbClr val="C00000"/>
                </a:solidFill>
                <a:latin typeface="Times New Roman" panose="02020603050405020304" pitchFamily="18" charset="0"/>
                <a:cs typeface="Times New Roman" panose="02020603050405020304" pitchFamily="18" charset="0"/>
              </a:rPr>
              <a:t>“CEPC vacuum chamber design with photon absorbers in comparison with TDR vacuum design” review</a:t>
            </a:r>
          </a:p>
          <a:p>
            <a:r>
              <a:rPr lang="en-US" altLang="zh-CN" sz="3600" dirty="0">
                <a:solidFill>
                  <a:srgbClr val="C00000"/>
                </a:solidFill>
                <a:latin typeface="Times New Roman" panose="02020603050405020304" pitchFamily="18" charset="0"/>
                <a:cs typeface="Times New Roman" panose="02020603050405020304" pitchFamily="18" charset="0"/>
              </a:rPr>
              <a:t>status</a:t>
            </a:r>
          </a:p>
        </p:txBody>
      </p:sp>
      <p:sp>
        <p:nvSpPr>
          <p:cNvPr id="7" name="文本框 7">
            <a:extLst>
              <a:ext uri="{FF2B5EF4-FFF2-40B4-BE49-F238E27FC236}">
                <a16:creationId xmlns:a16="http://schemas.microsoft.com/office/drawing/2014/main" id="{785816F2-AEF2-4FFE-A0DA-84B4490709A4}"/>
              </a:ext>
            </a:extLst>
          </p:cNvPr>
          <p:cNvSpPr txBox="1"/>
          <p:nvPr/>
        </p:nvSpPr>
        <p:spPr>
          <a:xfrm>
            <a:off x="263352" y="4242209"/>
            <a:ext cx="11521279" cy="954107"/>
          </a:xfrm>
          <a:prstGeom prst="rect">
            <a:avLst/>
          </a:prstGeom>
          <a:noFill/>
        </p:spPr>
        <p:txBody>
          <a:bodyPr wrap="square" rtlCol="0">
            <a:spAutoFit/>
          </a:bodyPr>
          <a:lstStyle/>
          <a:p>
            <a:pPr algn="ctr"/>
            <a:r>
              <a:rPr lang="en-US" altLang="zh-CN" sz="2800" dirty="0" err="1">
                <a:latin typeface="Times New Roman" panose="02020603050405020304" pitchFamily="18" charset="0"/>
                <a:ea typeface="微软雅黑" panose="020B0503020204020204" pitchFamily="34" charset="-122"/>
              </a:rPr>
              <a:t>Guangyi</a:t>
            </a:r>
            <a:r>
              <a:rPr lang="en-US" altLang="zh-CN" sz="2800" dirty="0">
                <a:latin typeface="Times New Roman" panose="02020603050405020304" pitchFamily="18" charset="0"/>
                <a:ea typeface="微软雅黑" panose="020B0503020204020204" pitchFamily="34" charset="-122"/>
              </a:rPr>
              <a:t> Tang</a:t>
            </a:r>
          </a:p>
          <a:p>
            <a:pPr algn="ctr"/>
            <a:r>
              <a:rPr lang="en-US" altLang="zh-CN" sz="2800" dirty="0">
                <a:latin typeface="Times New Roman" panose="02020603050405020304" pitchFamily="18" charset="0"/>
                <a:ea typeface="微软雅黑" panose="020B0503020204020204" pitchFamily="34" charset="-122"/>
              </a:rPr>
              <a:t>On behalf of CEPC RP Group, </a:t>
            </a:r>
            <a:r>
              <a:rPr lang="en-US" altLang="zh-CN" sz="2800" dirty="0" err="1">
                <a:latin typeface="Times New Roman" panose="02020603050405020304" pitchFamily="18" charset="0"/>
                <a:ea typeface="微软雅黑" panose="020B0503020204020204" pitchFamily="34" charset="-122"/>
              </a:rPr>
              <a:t>Yongsheng</a:t>
            </a:r>
            <a:r>
              <a:rPr lang="en-US" altLang="zh-CN" sz="2800" dirty="0">
                <a:latin typeface="Times New Roman" panose="02020603050405020304" pitchFamily="18" charset="0"/>
                <a:ea typeface="微软雅黑" panose="020B0503020204020204" pitchFamily="34" charset="-122"/>
              </a:rPr>
              <a:t> Ma,</a:t>
            </a:r>
            <a:r>
              <a:rPr lang="zh-CN" altLang="en-US" sz="2800" dirty="0">
                <a:latin typeface="Times New Roman" panose="02020603050405020304" pitchFamily="18" charset="0"/>
                <a:ea typeface="微软雅黑" panose="020B0503020204020204" pitchFamily="34" charset="-122"/>
              </a:rPr>
              <a:t> </a:t>
            </a:r>
            <a:r>
              <a:rPr lang="en-US" altLang="zh-CN" sz="2800" dirty="0">
                <a:latin typeface="Times New Roman" panose="02020603050405020304" pitchFamily="18" charset="0"/>
                <a:ea typeface="微软雅黑" panose="020B0503020204020204" pitchFamily="34" charset="-122"/>
              </a:rPr>
              <a:t>Na</a:t>
            </a:r>
            <a:r>
              <a:rPr lang="zh-CN" altLang="en-US" sz="2800" dirty="0">
                <a:latin typeface="Times New Roman" panose="02020603050405020304" pitchFamily="18" charset="0"/>
                <a:ea typeface="微软雅黑" panose="020B0503020204020204" pitchFamily="34" charset="-122"/>
              </a:rPr>
              <a:t> </a:t>
            </a:r>
            <a:r>
              <a:rPr lang="en-US" altLang="zh-CN" sz="2800" dirty="0">
                <a:latin typeface="Times New Roman" panose="02020603050405020304" pitchFamily="18" charset="0"/>
                <a:ea typeface="微软雅黑" panose="020B0503020204020204" pitchFamily="34" charset="-122"/>
              </a:rPr>
              <a:t>Wang and Mei Yang</a:t>
            </a:r>
          </a:p>
        </p:txBody>
      </p:sp>
      <p:sp>
        <p:nvSpPr>
          <p:cNvPr id="9" name="TextBox 8"/>
          <p:cNvSpPr txBox="1"/>
          <p:nvPr/>
        </p:nvSpPr>
        <p:spPr>
          <a:xfrm>
            <a:off x="635" y="6457890"/>
            <a:ext cx="12191365" cy="369332"/>
          </a:xfrm>
          <a:prstGeom prst="rect">
            <a:avLst/>
          </a:prstGeom>
          <a:solidFill>
            <a:schemeClr val="accent1"/>
          </a:solidFill>
        </p:spPr>
        <p:txBody>
          <a:bodyPr wrap="square" rtlCol="0">
            <a:spAutoFit/>
          </a:bodyPr>
          <a:lstStyle/>
          <a:p>
            <a:pPr algn="ctr"/>
            <a:r>
              <a:rPr lang="en-US" altLang="zh-CN" dirty="0">
                <a:solidFill>
                  <a:schemeClr val="bg1"/>
                </a:solidFill>
              </a:rPr>
              <a:t> . July. 2025, Beijing, IHEP</a:t>
            </a:r>
            <a:endParaRPr lang="zh-CN" altLang="en-US" dirty="0">
              <a:solidFill>
                <a:schemeClr val="bg1"/>
              </a:solidFill>
            </a:endParaRPr>
          </a:p>
        </p:txBody>
      </p:sp>
      <p:pic>
        <p:nvPicPr>
          <p:cNvPr id="10" name="Picture 2" descr="C:\Users\Administrator\Desktop\1111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8342" y="35979"/>
            <a:ext cx="1548428" cy="912600"/>
          </a:xfrm>
          <a:prstGeom prst="rect">
            <a:avLst/>
          </a:prstGeom>
          <a:noFill/>
          <a:extLst>
            <a:ext uri="{909E8E84-426E-40DD-AFC4-6F175D3DCCD1}">
              <a14:hiddenFill xmlns:a14="http://schemas.microsoft.com/office/drawing/2010/main">
                <a:solidFill>
                  <a:srgbClr val="FFFFFF"/>
                </a:solidFill>
              </a14:hiddenFill>
            </a:ext>
          </a:extLst>
        </p:spPr>
      </p:pic>
      <p:pic>
        <p:nvPicPr>
          <p:cNvPr id="11" name="图片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146363" y="5398314"/>
            <a:ext cx="3552825" cy="672912"/>
          </a:xfrm>
          <a:prstGeom prst="rect">
            <a:avLst/>
          </a:prstGeom>
        </p:spPr>
      </p:pic>
      <p:sp>
        <p:nvSpPr>
          <p:cNvPr id="12" name="Slide Number Placeholder 11"/>
          <p:cNvSpPr>
            <a:spLocks noGrp="1"/>
          </p:cNvSpPr>
          <p:nvPr>
            <p:ph type="sldNum" sz="quarter" idx="12"/>
          </p:nvPr>
        </p:nvSpPr>
        <p:spPr/>
        <p:txBody>
          <a:bodyPr/>
          <a:lstStyle/>
          <a:p>
            <a:fld id="{27F552FA-C358-4F70-9CE8-3E41459FCE36}" type="slidenum">
              <a:rPr lang="zh-CN" altLang="en-US" smtClean="0"/>
              <a:t>1</a:t>
            </a:fld>
            <a:endParaRPr lang="zh-CN" altLang="en-US" dirty="0"/>
          </a:p>
        </p:txBody>
      </p:sp>
    </p:spTree>
    <p:extLst>
      <p:ext uri="{BB962C8B-B14F-4D97-AF65-F5344CB8AC3E}">
        <p14:creationId xmlns:p14="http://schemas.microsoft.com/office/powerpoint/2010/main" val="1692391731"/>
      </p:ext>
    </p:extLst>
  </p:cSld>
  <p:clrMapOvr>
    <a:masterClrMapping/>
  </p:clrMapOvr>
  <mc:AlternateContent xmlns:mc="http://schemas.openxmlformats.org/markup-compatibility/2006" xmlns:p14="http://schemas.microsoft.com/office/powerpoint/2010/main">
    <mc:Choice Requires="p14">
      <p:transition spd="slow" p14:dur="2000" advTm="8556"/>
    </mc:Choice>
    <mc:Fallback xmlns="">
      <p:transition spd="slow" advTm="8556"/>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6B03135B-40E9-44BA-A6CC-59494E49523D}"/>
              </a:ext>
            </a:extLst>
          </p:cNvPr>
          <p:cNvSpPr>
            <a:spLocks noGrp="1"/>
          </p:cNvSpPr>
          <p:nvPr>
            <p:ph idx="1"/>
          </p:nvPr>
        </p:nvSpPr>
        <p:spPr/>
        <p:txBody>
          <a:bodyPr/>
          <a:lstStyle/>
          <a:p>
            <a:endParaRPr lang="zh-CN" altLang="en-US" dirty="0"/>
          </a:p>
        </p:txBody>
      </p:sp>
      <p:sp>
        <p:nvSpPr>
          <p:cNvPr id="3" name="标题 2">
            <a:extLst>
              <a:ext uri="{FF2B5EF4-FFF2-40B4-BE49-F238E27FC236}">
                <a16:creationId xmlns:a16="http://schemas.microsoft.com/office/drawing/2014/main" id="{91644E15-F320-4570-9021-407864B0459F}"/>
              </a:ext>
            </a:extLst>
          </p:cNvPr>
          <p:cNvSpPr>
            <a:spLocks noGrp="1"/>
          </p:cNvSpPr>
          <p:nvPr>
            <p:ph type="title"/>
          </p:nvPr>
        </p:nvSpPr>
        <p:spPr/>
        <p:txBody>
          <a:bodyPr/>
          <a:lstStyle/>
          <a:p>
            <a:r>
              <a:rPr lang="en-US" altLang="zh-CN" dirty="0"/>
              <a:t>Summary for the comparison</a:t>
            </a:r>
            <a:endParaRPr lang="zh-CN" altLang="en-US" dirty="0"/>
          </a:p>
        </p:txBody>
      </p:sp>
      <p:sp>
        <p:nvSpPr>
          <p:cNvPr id="4" name="灯片编号占位符 3">
            <a:extLst>
              <a:ext uri="{FF2B5EF4-FFF2-40B4-BE49-F238E27FC236}">
                <a16:creationId xmlns:a16="http://schemas.microsoft.com/office/drawing/2014/main" id="{CDE23CFA-E26E-4F1F-87CE-B35EAE89304A}"/>
              </a:ext>
            </a:extLst>
          </p:cNvPr>
          <p:cNvSpPr>
            <a:spLocks noGrp="1"/>
          </p:cNvSpPr>
          <p:nvPr>
            <p:ph type="sldNum" sz="quarter" idx="12"/>
          </p:nvPr>
        </p:nvSpPr>
        <p:spPr/>
        <p:txBody>
          <a:bodyPr/>
          <a:lstStyle/>
          <a:p>
            <a:fld id="{F15E9139-A00B-4B2A-98A6-095DC08F1345}" type="slidenum">
              <a:rPr lang="zh-CN" altLang="en-US" smtClean="0"/>
              <a:pPr/>
              <a:t>10</a:t>
            </a:fld>
            <a:endParaRPr lang="zh-CN" altLang="en-US"/>
          </a:p>
        </p:txBody>
      </p:sp>
      <p:graphicFrame>
        <p:nvGraphicFramePr>
          <p:cNvPr id="7" name="表格 6">
            <a:extLst>
              <a:ext uri="{FF2B5EF4-FFF2-40B4-BE49-F238E27FC236}">
                <a16:creationId xmlns:a16="http://schemas.microsoft.com/office/drawing/2014/main" id="{9145723A-A0C7-465B-A0FD-E32D4BF9CC57}"/>
              </a:ext>
            </a:extLst>
          </p:cNvPr>
          <p:cNvGraphicFramePr>
            <a:graphicFrameLocks noGrp="1"/>
          </p:cNvGraphicFramePr>
          <p:nvPr>
            <p:extLst>
              <p:ext uri="{D42A27DB-BD31-4B8C-83A1-F6EECF244321}">
                <p14:modId xmlns:p14="http://schemas.microsoft.com/office/powerpoint/2010/main" val="2562005162"/>
              </p:ext>
            </p:extLst>
          </p:nvPr>
        </p:nvGraphicFramePr>
        <p:xfrm>
          <a:off x="23664" y="1041627"/>
          <a:ext cx="12144672" cy="3682293"/>
        </p:xfrm>
        <a:graphic>
          <a:graphicData uri="http://schemas.openxmlformats.org/drawingml/2006/table">
            <a:tbl>
              <a:tblPr firstRow="1" bandRow="1">
                <a:tableStyleId>{5C22544A-7EE6-4342-B048-85BDC9FD1C3A}</a:tableStyleId>
              </a:tblPr>
              <a:tblGrid>
                <a:gridCol w="2068830">
                  <a:extLst>
                    <a:ext uri="{9D8B030D-6E8A-4147-A177-3AD203B41FA5}">
                      <a16:colId xmlns:a16="http://schemas.microsoft.com/office/drawing/2014/main" val="1713595658"/>
                    </a:ext>
                  </a:extLst>
                </a:gridCol>
                <a:gridCol w="4147522">
                  <a:extLst>
                    <a:ext uri="{9D8B030D-6E8A-4147-A177-3AD203B41FA5}">
                      <a16:colId xmlns:a16="http://schemas.microsoft.com/office/drawing/2014/main" val="2483608552"/>
                    </a:ext>
                  </a:extLst>
                </a:gridCol>
                <a:gridCol w="5928320">
                  <a:extLst>
                    <a:ext uri="{9D8B030D-6E8A-4147-A177-3AD203B41FA5}">
                      <a16:colId xmlns:a16="http://schemas.microsoft.com/office/drawing/2014/main" val="1024805038"/>
                    </a:ext>
                  </a:extLst>
                </a:gridCol>
              </a:tblGrid>
              <a:tr h="390453">
                <a:tc>
                  <a:txBody>
                    <a:bodyPr/>
                    <a:lstStyle/>
                    <a:p>
                      <a:pPr algn="ctr"/>
                      <a:r>
                        <a:rPr lang="en-US" altLang="zh-CN" dirty="0"/>
                        <a:t>Impact factor</a:t>
                      </a:r>
                      <a:endParaRPr lang="zh-CN" altLang="en-US" dirty="0"/>
                    </a:p>
                  </a:txBody>
                  <a:tcPr anchor="ctr"/>
                </a:tc>
                <a:tc>
                  <a:txBody>
                    <a:bodyPr/>
                    <a:lstStyle/>
                    <a:p>
                      <a:pPr algn="ctr"/>
                      <a:r>
                        <a:rPr lang="en-US" altLang="zh-CN" dirty="0"/>
                        <a:t>CEPC TDR</a:t>
                      </a:r>
                      <a:r>
                        <a:rPr lang="zh-CN" altLang="en-US" dirty="0"/>
                        <a:t> </a:t>
                      </a:r>
                      <a:r>
                        <a:rPr lang="en-US" altLang="zh-CN" dirty="0"/>
                        <a:t>scheme</a:t>
                      </a:r>
                      <a:endParaRPr lang="zh-CN" altLang="en-US" dirty="0"/>
                    </a:p>
                  </a:txBody>
                  <a:tcPr anchor="ctr"/>
                </a:tc>
                <a:tc>
                  <a:txBody>
                    <a:bodyPr/>
                    <a:lstStyle/>
                    <a:p>
                      <a:pPr algn="ctr"/>
                      <a:r>
                        <a:rPr lang="en-US" altLang="zh-CN"/>
                        <a:t>Photon absorber scheme</a:t>
                      </a:r>
                      <a:endParaRPr lang="zh-CN" altLang="en-US" dirty="0"/>
                    </a:p>
                  </a:txBody>
                  <a:tcPr anchor="ctr"/>
                </a:tc>
                <a:extLst>
                  <a:ext uri="{0D108BD9-81ED-4DB2-BD59-A6C34878D82A}">
                    <a16:rowId xmlns:a16="http://schemas.microsoft.com/office/drawing/2014/main" val="1460955781"/>
                  </a:ext>
                </a:extLst>
              </a:tr>
              <a:tr h="962760">
                <a:tc rowSpan="2">
                  <a:txBody>
                    <a:bodyPr/>
                    <a:lstStyle/>
                    <a:p>
                      <a:pPr algn="ctr"/>
                      <a:r>
                        <a:rPr lang="en-US" altLang="zh-CN" dirty="0"/>
                        <a:t>Cost</a:t>
                      </a:r>
                      <a:endParaRPr lang="zh-CN" altLang="en-US" dirty="0"/>
                    </a:p>
                  </a:txBody>
                  <a:tcPr anchor="ctr"/>
                </a:tc>
                <a:tc>
                  <a:txBody>
                    <a:bodyPr/>
                    <a:lstStyle/>
                    <a:p>
                      <a:pPr algn="ctr"/>
                      <a:r>
                        <a:rPr lang="en-US" altLang="zh-CN" dirty="0">
                          <a:solidFill>
                            <a:schemeClr val="tx1"/>
                          </a:solidFill>
                        </a:rPr>
                        <a:t>1. Lead/concrete shielding, increases 30 ~ 830M CNY;</a:t>
                      </a:r>
                    </a:p>
                    <a:p>
                      <a:pPr algn="ctr"/>
                      <a:r>
                        <a:rPr lang="en-US" altLang="zh-CN" dirty="0">
                          <a:solidFill>
                            <a:schemeClr val="tx1"/>
                          </a:solidFill>
                        </a:rPr>
                        <a:t>2. Cables, increases at most 790M CNY;</a:t>
                      </a:r>
                    </a:p>
                    <a:p>
                      <a:pPr algn="ctr"/>
                      <a:r>
                        <a:rPr lang="en-US" altLang="zh-CN" dirty="0">
                          <a:solidFill>
                            <a:schemeClr val="tx1"/>
                          </a:solidFill>
                        </a:rPr>
                        <a:t>3. Cooling for magnets and lead, increase 100M CNY;</a:t>
                      </a:r>
                    </a:p>
                    <a:p>
                      <a:pPr algn="ctr"/>
                      <a:r>
                        <a:rPr lang="en-US" altLang="zh-CN" dirty="0">
                          <a:solidFill>
                            <a:schemeClr val="tx1"/>
                          </a:solidFill>
                        </a:rPr>
                        <a:t>4. Trench and cover, estimating;</a:t>
                      </a:r>
                    </a:p>
                    <a:p>
                      <a:pPr algn="ctr"/>
                      <a:r>
                        <a:rPr lang="en-US" altLang="zh-CN" dirty="0">
                          <a:solidFill>
                            <a:schemeClr val="tx1"/>
                          </a:solidFill>
                        </a:rPr>
                        <a:t>5.Gap between supports, probably not use;</a:t>
                      </a:r>
                      <a:endParaRPr lang="zh-CN" altLang="en-US" dirty="0">
                        <a:solidFill>
                          <a:schemeClr val="tx1"/>
                        </a:solidFill>
                      </a:endParaRPr>
                    </a:p>
                  </a:txBody>
                  <a:tcPr anchor="ctr"/>
                </a:tc>
                <a:tc>
                  <a:txBody>
                    <a:bodyPr/>
                    <a:lstStyle/>
                    <a:p>
                      <a:pPr algn="ctr"/>
                      <a:r>
                        <a:rPr lang="en-US" altLang="zh-CN" dirty="0">
                          <a:solidFill>
                            <a:schemeClr val="tx1"/>
                          </a:solidFill>
                        </a:rPr>
                        <a:t>1. Photon absorber,</a:t>
                      </a:r>
                      <a:r>
                        <a:rPr lang="zh-CN" altLang="en-US" dirty="0">
                          <a:solidFill>
                            <a:schemeClr val="tx1"/>
                          </a:solidFill>
                        </a:rPr>
                        <a:t> </a:t>
                      </a:r>
                      <a:r>
                        <a:rPr lang="en-US" altLang="zh-CN" dirty="0">
                          <a:solidFill>
                            <a:schemeClr val="tx1"/>
                          </a:solidFill>
                        </a:rPr>
                        <a:t>vacuum chamber, increase 1.3B CNY;</a:t>
                      </a:r>
                    </a:p>
                    <a:p>
                      <a:pPr algn="ctr"/>
                      <a:r>
                        <a:rPr lang="en-US" altLang="zh-CN" dirty="0">
                          <a:solidFill>
                            <a:schemeClr val="tx1"/>
                          </a:solidFill>
                        </a:rPr>
                        <a:t>2. Less lead is used than TDR scheme, decrease -100M CNY;</a:t>
                      </a:r>
                    </a:p>
                    <a:p>
                      <a:pPr algn="ctr"/>
                      <a:r>
                        <a:rPr lang="en-US" altLang="zh-CN" dirty="0">
                          <a:solidFill>
                            <a:schemeClr val="tx1"/>
                          </a:solidFill>
                        </a:rPr>
                        <a:t>3. Cooling for absorber and lead, estimating;</a:t>
                      </a:r>
                    </a:p>
                    <a:p>
                      <a:pPr algn="ctr"/>
                      <a:r>
                        <a:rPr lang="en-US" altLang="zh-CN" dirty="0">
                          <a:solidFill>
                            <a:schemeClr val="tx1"/>
                          </a:solidFill>
                        </a:rPr>
                        <a:t>4. BPM, estimating;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2. Trench and cover, estimating;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3.Gap between supports, probably not use/</a:t>
                      </a:r>
                      <a:endParaRPr lang="zh-CN" altLang="en-US" dirty="0">
                        <a:solidFill>
                          <a:schemeClr val="tx1"/>
                        </a:solidFill>
                      </a:endParaRPr>
                    </a:p>
                  </a:txBody>
                  <a:tcPr anchor="ctr"/>
                </a:tc>
                <a:extLst>
                  <a:ext uri="{0D108BD9-81ED-4DB2-BD59-A6C34878D82A}">
                    <a16:rowId xmlns:a16="http://schemas.microsoft.com/office/drawing/2014/main" val="3893626388"/>
                  </a:ext>
                </a:extLst>
              </a:tr>
              <a:tr h="358992">
                <a:tc vMerge="1">
                  <a:txBody>
                    <a:bodyPr/>
                    <a:lstStyle/>
                    <a:p>
                      <a:pPr algn="ctr"/>
                      <a:endParaRPr lang="zh-CN" altLang="en-US" dirty="0"/>
                    </a:p>
                  </a:txBody>
                  <a:tcPr anchor="ctr"/>
                </a:tc>
                <a:tc>
                  <a:txBody>
                    <a:bodyPr/>
                    <a:lstStyle/>
                    <a:p>
                      <a:pPr algn="ctr"/>
                      <a:r>
                        <a:rPr lang="en-US" altLang="zh-CN" dirty="0">
                          <a:solidFill>
                            <a:schemeClr val="tx1"/>
                          </a:solidFill>
                        </a:rPr>
                        <a:t>Total: 920M ~1920M+ CNY</a:t>
                      </a:r>
                      <a:endParaRPr lang="zh-CN" altLang="en-US"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Total: 1200M+ CNY</a:t>
                      </a:r>
                      <a:endParaRPr lang="zh-CN" altLang="en-US" dirty="0">
                        <a:solidFill>
                          <a:schemeClr val="tx1"/>
                        </a:solidFill>
                      </a:endParaRPr>
                    </a:p>
                  </a:txBody>
                  <a:tcPr anchor="ctr"/>
                </a:tc>
                <a:extLst>
                  <a:ext uri="{0D108BD9-81ED-4DB2-BD59-A6C34878D82A}">
                    <a16:rowId xmlns:a16="http://schemas.microsoft.com/office/drawing/2014/main" val="2219446808"/>
                  </a:ext>
                </a:extLst>
              </a:tr>
              <a:tr h="673932">
                <a:tc>
                  <a:txBody>
                    <a:bodyPr/>
                    <a:lstStyle/>
                    <a:p>
                      <a:pPr algn="ctr"/>
                      <a:r>
                        <a:rPr lang="en-US" altLang="zh-CN" dirty="0"/>
                        <a:t>Engineering design</a:t>
                      </a:r>
                      <a:endParaRPr lang="zh-CN" altLang="en-US" dirty="0"/>
                    </a:p>
                  </a:txBody>
                  <a:tcPr anchor="ctr"/>
                </a:tc>
                <a:tc>
                  <a:txBody>
                    <a:bodyPr/>
                    <a:lstStyle/>
                    <a:p>
                      <a:pPr algn="ctr"/>
                      <a:r>
                        <a:rPr lang="en-US" altLang="zh-CN" dirty="0"/>
                        <a:t>The support of lead in the magnet and cooling;</a:t>
                      </a:r>
                      <a:r>
                        <a:rPr lang="zh-CN" altLang="en-US" dirty="0"/>
                        <a:t> </a:t>
                      </a:r>
                      <a:r>
                        <a:rPr lang="en-US" altLang="zh-CN" dirty="0"/>
                        <a:t>The arrangement of lead/concrete near the inner wall</a:t>
                      </a:r>
                      <a:endParaRPr lang="zh-CN" altLang="en-US" dirty="0">
                        <a:solidFill>
                          <a:srgbClr val="00B0F0"/>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a:t>Manufacturing photon absorber. The support of lead in the magnet and cooling</a:t>
                      </a:r>
                      <a:r>
                        <a:rPr lang="zh-CN" altLang="en-US" dirty="0"/>
                        <a:t>；</a:t>
                      </a:r>
                      <a:endParaRPr lang="zh-CN" altLang="en-US" dirty="0">
                        <a:solidFill>
                          <a:srgbClr val="00B0F0"/>
                        </a:solidFill>
                      </a:endParaRPr>
                    </a:p>
                  </a:txBody>
                  <a:tcPr anchor="ctr"/>
                </a:tc>
                <a:extLst>
                  <a:ext uri="{0D108BD9-81ED-4DB2-BD59-A6C34878D82A}">
                    <a16:rowId xmlns:a16="http://schemas.microsoft.com/office/drawing/2014/main" val="1289878621"/>
                  </a:ext>
                </a:extLst>
              </a:tr>
            </a:tbl>
          </a:graphicData>
        </a:graphic>
      </p:graphicFrame>
    </p:spTree>
    <p:extLst>
      <p:ext uri="{BB962C8B-B14F-4D97-AF65-F5344CB8AC3E}">
        <p14:creationId xmlns:p14="http://schemas.microsoft.com/office/powerpoint/2010/main" val="38948862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61EA8192-349F-4EAA-BA1E-704AEBBB4FFD}"/>
              </a:ext>
            </a:extLst>
          </p:cNvPr>
          <p:cNvSpPr>
            <a:spLocks noGrp="1"/>
          </p:cNvSpPr>
          <p:nvPr>
            <p:ph idx="1"/>
          </p:nvPr>
        </p:nvSpPr>
        <p:spPr>
          <a:xfrm>
            <a:off x="609600" y="994499"/>
            <a:ext cx="10972800" cy="5743539"/>
          </a:xfrm>
        </p:spPr>
        <p:txBody>
          <a:bodyPr>
            <a:noAutofit/>
          </a:bodyPr>
          <a:lstStyle/>
          <a:p>
            <a:pPr>
              <a:lnSpc>
                <a:spcPct val="120000"/>
              </a:lnSpc>
              <a:spcAft>
                <a:spcPts val="0"/>
              </a:spcAft>
            </a:pPr>
            <a:r>
              <a:rPr lang="en-US" altLang="zh-CN" sz="2400" dirty="0">
                <a:latin typeface="Times New Roman" panose="02020603050405020304" pitchFamily="18" charset="0"/>
                <a:cs typeface="Times New Roman" panose="02020603050405020304" pitchFamily="18" charset="0"/>
              </a:rPr>
              <a:t>Conclusion:</a:t>
            </a:r>
          </a:p>
          <a:p>
            <a:pPr lvl="1"/>
            <a:r>
              <a:rPr lang="en-US" altLang="zh-CN" sz="2000" dirty="0">
                <a:latin typeface="Times New Roman" panose="02020603050405020304" pitchFamily="18" charset="0"/>
                <a:cs typeface="Times New Roman" panose="02020603050405020304" pitchFamily="18" charset="0"/>
              </a:rPr>
              <a:t>For TDR scheme:</a:t>
            </a:r>
          </a:p>
          <a:p>
            <a:pPr lvl="2">
              <a:spcBef>
                <a:spcPts val="0"/>
              </a:spcBef>
            </a:pPr>
            <a:r>
              <a:rPr lang="en-US" altLang="zh-CN" sz="1800" dirty="0">
                <a:latin typeface="Times New Roman" panose="02020603050405020304" pitchFamily="18" charset="0"/>
                <a:cs typeface="Times New Roman" panose="02020603050405020304" pitchFamily="18" charset="0"/>
              </a:rPr>
              <a:t>The induced dose-eq levels are safe for a long-time work in the tunnel, except the short-cooling-after-ttbar-operation case in which it is safe for a short-time work (10h).</a:t>
            </a:r>
          </a:p>
          <a:p>
            <a:pPr lvl="2">
              <a:spcBef>
                <a:spcPts val="0"/>
              </a:spcBef>
            </a:pPr>
            <a:r>
              <a:rPr lang="en-US" altLang="zh-CN" sz="1800" dirty="0">
                <a:latin typeface="Times New Roman" panose="02020603050405020304" pitchFamily="18" charset="0"/>
                <a:cs typeface="Times New Roman" panose="02020603050405020304" pitchFamily="18" charset="0"/>
              </a:rPr>
              <a:t>Radiation level in the auxiliary tunnel is safe for electronics, radiation level around inner wall with shielding is safe for cables, radiation level in the trench is safe for optical fiber.</a:t>
            </a:r>
          </a:p>
          <a:p>
            <a:pPr lvl="2">
              <a:spcBef>
                <a:spcPts val="0"/>
              </a:spcBef>
            </a:pPr>
            <a:r>
              <a:rPr lang="en-US" altLang="zh-CN" sz="1800" dirty="0">
                <a:latin typeface="Times New Roman" panose="02020603050405020304" pitchFamily="18" charset="0"/>
                <a:cs typeface="Times New Roman" panose="02020603050405020304" pitchFamily="18" charset="0"/>
              </a:rPr>
              <a:t>The preliminary thermal analysis shows the water cooling can bring 72% deposited heat out so that the ventilation load is acceptable and the temperature in tunnel is stable.</a:t>
            </a:r>
          </a:p>
          <a:p>
            <a:pPr lvl="2">
              <a:spcBef>
                <a:spcPts val="0"/>
              </a:spcBef>
            </a:pPr>
            <a:r>
              <a:rPr lang="en-US" altLang="zh-CN" sz="1800" dirty="0">
                <a:latin typeface="Times New Roman" panose="02020603050405020304" pitchFamily="18" charset="0"/>
                <a:cs typeface="Times New Roman" panose="02020603050405020304" pitchFamily="18" charset="0"/>
              </a:rPr>
              <a:t>Based on the addition of inner shielding walls in the new tunnel, the rational design of trench covers, and the maze of the auxiliary tunnel, TDR is feasible, with cost increasing 830M ~1830M CNY + cost of  trench covers.</a:t>
            </a:r>
          </a:p>
          <a:p>
            <a:pPr lvl="1"/>
            <a:r>
              <a:rPr lang="en-US" altLang="zh-CN" sz="2000" dirty="0">
                <a:latin typeface="Times New Roman" panose="02020603050405020304" pitchFamily="18" charset="0"/>
                <a:cs typeface="Times New Roman" panose="02020603050405020304" pitchFamily="18" charset="0"/>
              </a:rPr>
              <a:t>For photon absorber scheme,</a:t>
            </a:r>
            <a:r>
              <a:rPr lang="zh-CN" altLang="en-US" sz="2000" dirty="0">
                <a:latin typeface="Times New Roman" panose="02020603050405020304" pitchFamily="18" charset="0"/>
                <a:cs typeface="Times New Roman" panose="02020603050405020304" pitchFamily="18" charset="0"/>
              </a:rPr>
              <a:t> </a:t>
            </a:r>
            <a:endParaRPr lang="en-US" altLang="zh-CN" sz="2000" dirty="0">
              <a:latin typeface="Times New Roman" panose="02020603050405020304" pitchFamily="18" charset="0"/>
              <a:cs typeface="Times New Roman" panose="02020603050405020304" pitchFamily="18" charset="0"/>
            </a:endParaRPr>
          </a:p>
          <a:p>
            <a:pPr lvl="2"/>
            <a:r>
              <a:rPr lang="en-US" altLang="zh-CN" sz="1800" dirty="0">
                <a:latin typeface="Times New Roman" panose="02020603050405020304" pitchFamily="18" charset="0"/>
                <a:cs typeface="Times New Roman" panose="02020603050405020304" pitchFamily="18" charset="0"/>
              </a:rPr>
              <a:t>the</a:t>
            </a:r>
            <a:r>
              <a:rPr lang="zh-CN" altLang="en-US" sz="1800" dirty="0">
                <a:latin typeface="Times New Roman" panose="02020603050405020304" pitchFamily="18" charset="0"/>
                <a:cs typeface="Times New Roman" panose="02020603050405020304" pitchFamily="18" charset="0"/>
              </a:rPr>
              <a:t> </a:t>
            </a:r>
            <a:r>
              <a:rPr lang="en-US" altLang="zh-CN" sz="1800" dirty="0">
                <a:latin typeface="Times New Roman" panose="02020603050405020304" pitchFamily="18" charset="0"/>
                <a:cs typeface="Times New Roman" panose="02020603050405020304" pitchFamily="18" charset="0"/>
              </a:rPr>
              <a:t>NEG</a:t>
            </a:r>
            <a:r>
              <a:rPr lang="zh-CN" altLang="en-US" sz="1800" dirty="0">
                <a:latin typeface="Times New Roman" panose="02020603050405020304" pitchFamily="18" charset="0"/>
                <a:cs typeface="Times New Roman" panose="02020603050405020304" pitchFamily="18" charset="0"/>
              </a:rPr>
              <a:t> </a:t>
            </a:r>
            <a:r>
              <a:rPr lang="en-US" altLang="zh-CN" sz="1800" dirty="0">
                <a:latin typeface="Times New Roman" panose="02020603050405020304" pitchFamily="18" charset="0"/>
                <a:cs typeface="Times New Roman" panose="02020603050405020304" pitchFamily="18" charset="0"/>
              </a:rPr>
              <a:t>coating process and lots risks of vacuum chamber with absorber due to welding should be carefully assess;</a:t>
            </a:r>
            <a:r>
              <a:rPr lang="zh-CN" altLang="en-US" sz="1800" dirty="0">
                <a:latin typeface="Times New Roman" panose="02020603050405020304" pitchFamily="18" charset="0"/>
                <a:cs typeface="Times New Roman" panose="02020603050405020304" pitchFamily="18" charset="0"/>
              </a:rPr>
              <a:t> </a:t>
            </a:r>
            <a:r>
              <a:rPr lang="en-US" altLang="zh-CN" sz="1800" dirty="0">
                <a:latin typeface="Times New Roman" panose="02020603050405020304" pitchFamily="18" charset="0"/>
                <a:cs typeface="Times New Roman" panose="02020603050405020304" pitchFamily="18" charset="0"/>
              </a:rPr>
              <a:t>The</a:t>
            </a:r>
            <a:r>
              <a:rPr lang="zh-CN" altLang="en-US" sz="1800" dirty="0">
                <a:latin typeface="Times New Roman" panose="02020603050405020304" pitchFamily="18" charset="0"/>
                <a:cs typeface="Times New Roman" panose="02020603050405020304" pitchFamily="18" charset="0"/>
              </a:rPr>
              <a:t> </a:t>
            </a:r>
            <a:r>
              <a:rPr lang="en-US" altLang="zh-CN" sz="1800" dirty="0">
                <a:latin typeface="Times New Roman" panose="02020603050405020304" pitchFamily="18" charset="0"/>
                <a:cs typeface="Times New Roman" panose="02020603050405020304" pitchFamily="18" charset="0"/>
              </a:rPr>
              <a:t>epoxy resin insulation in magnet cannot withstand with 38mm lead shielding, we are trying to add more shielding to protect insulation.</a:t>
            </a:r>
          </a:p>
          <a:p>
            <a:pPr lvl="2"/>
            <a:r>
              <a:rPr lang="en-US" altLang="zh-CN" sz="1800" dirty="0">
                <a:latin typeface="Times New Roman" panose="02020603050405020304" pitchFamily="18" charset="0"/>
                <a:cs typeface="Times New Roman" panose="02020603050405020304" pitchFamily="18" charset="0"/>
              </a:rPr>
              <a:t>The induced dose-eq levels are safe for a long-time work in the tunnel. Radiation level in the auxiliary tunnel is safe for electronics, radiation level around inner wall is safe for cables, radiation level in the trench is safe for optical fiber.</a:t>
            </a:r>
          </a:p>
          <a:p>
            <a:pPr lvl="2"/>
            <a:r>
              <a:rPr lang="en-US" altLang="zh-CN" sz="1800" dirty="0">
                <a:latin typeface="Times New Roman" panose="02020603050405020304" pitchFamily="18" charset="0"/>
                <a:cs typeface="Times New Roman" panose="02020603050405020304" pitchFamily="18" charset="0"/>
              </a:rPr>
              <a:t>The thermal analysis is on-going. </a:t>
            </a:r>
          </a:p>
          <a:p>
            <a:pPr lvl="2"/>
            <a:endParaRPr lang="zh-CN" altLang="en-US" sz="1800" dirty="0">
              <a:latin typeface="Times New Roman" panose="02020603050405020304" pitchFamily="18" charset="0"/>
              <a:cs typeface="Times New Roman" panose="02020603050405020304" pitchFamily="18" charset="0"/>
            </a:endParaRPr>
          </a:p>
          <a:p>
            <a:pPr>
              <a:lnSpc>
                <a:spcPct val="120000"/>
              </a:lnSpc>
              <a:spcAft>
                <a:spcPts val="0"/>
              </a:spcAft>
            </a:pPr>
            <a:endParaRPr lang="en-US" altLang="zh-CN" sz="2400" dirty="0">
              <a:latin typeface="Times New Roman" panose="02020603050405020304" pitchFamily="18" charset="0"/>
              <a:cs typeface="Times New Roman" panose="02020603050405020304" pitchFamily="18" charset="0"/>
            </a:endParaRPr>
          </a:p>
          <a:p>
            <a:pPr lvl="1">
              <a:lnSpc>
                <a:spcPct val="120000"/>
              </a:lnSpc>
              <a:spcBef>
                <a:spcPts val="0"/>
              </a:spcBef>
            </a:pPr>
            <a:endParaRPr lang="en-US" altLang="zh-CN" dirty="0">
              <a:latin typeface="Times New Roman" panose="02020603050405020304" pitchFamily="18" charset="0"/>
              <a:cs typeface="Times New Roman" panose="02020603050405020304" pitchFamily="18" charset="0"/>
            </a:endParaRPr>
          </a:p>
          <a:p>
            <a:pPr>
              <a:spcAft>
                <a:spcPts val="0"/>
              </a:spcAft>
            </a:pPr>
            <a:endParaRPr lang="zh-CN" altLang="en-US" sz="2400" dirty="0">
              <a:latin typeface="Times New Roman" panose="02020603050405020304" pitchFamily="18" charset="0"/>
              <a:cs typeface="Times New Roman" panose="02020603050405020304" pitchFamily="18" charset="0"/>
            </a:endParaRPr>
          </a:p>
        </p:txBody>
      </p:sp>
      <p:sp>
        <p:nvSpPr>
          <p:cNvPr id="3" name="标题 2">
            <a:extLst>
              <a:ext uri="{FF2B5EF4-FFF2-40B4-BE49-F238E27FC236}">
                <a16:creationId xmlns:a16="http://schemas.microsoft.com/office/drawing/2014/main" id="{18D99508-4D5B-47E6-B6EE-71B782EF046A}"/>
              </a:ext>
            </a:extLst>
          </p:cNvPr>
          <p:cNvSpPr>
            <a:spLocks noGrp="1"/>
          </p:cNvSpPr>
          <p:nvPr>
            <p:ph type="title"/>
          </p:nvPr>
        </p:nvSpPr>
        <p:spPr/>
        <p:txBody>
          <a:bodyPr>
            <a:noAutofit/>
          </a:bodyPr>
          <a:lstStyle/>
          <a:p>
            <a:r>
              <a:rPr lang="en-US" altLang="zh-CN" sz="2400" dirty="0">
                <a:latin typeface="Times New Roman" panose="02020603050405020304" pitchFamily="18" charset="0"/>
                <a:cs typeface="Times New Roman" panose="02020603050405020304" pitchFamily="18" charset="0"/>
              </a:rPr>
              <a:t>Verification of the TDR vacuum chamber shielding design in comparison with antechamber vacuum system with photon absorbers</a:t>
            </a:r>
            <a:endParaRPr lang="zh-CN" altLang="en-US" sz="2400" dirty="0"/>
          </a:p>
        </p:txBody>
      </p:sp>
      <p:sp>
        <p:nvSpPr>
          <p:cNvPr id="4" name="灯片编号占位符 3">
            <a:extLst>
              <a:ext uri="{FF2B5EF4-FFF2-40B4-BE49-F238E27FC236}">
                <a16:creationId xmlns:a16="http://schemas.microsoft.com/office/drawing/2014/main" id="{F9802A7A-D9C6-45D5-A018-317D00CB1F5D}"/>
              </a:ext>
            </a:extLst>
          </p:cNvPr>
          <p:cNvSpPr>
            <a:spLocks noGrp="1"/>
          </p:cNvSpPr>
          <p:nvPr>
            <p:ph type="sldNum" sz="quarter" idx="12"/>
          </p:nvPr>
        </p:nvSpPr>
        <p:spPr/>
        <p:txBody>
          <a:bodyPr/>
          <a:lstStyle/>
          <a:p>
            <a:fld id="{F15E9139-A00B-4B2A-98A6-095DC08F1345}" type="slidenum">
              <a:rPr lang="zh-CN" altLang="en-US" smtClean="0"/>
              <a:pPr/>
              <a:t>11</a:t>
            </a:fld>
            <a:endParaRPr lang="zh-CN" altLang="en-US"/>
          </a:p>
        </p:txBody>
      </p:sp>
    </p:spTree>
    <p:extLst>
      <p:ext uri="{BB962C8B-B14F-4D97-AF65-F5344CB8AC3E}">
        <p14:creationId xmlns:p14="http://schemas.microsoft.com/office/powerpoint/2010/main" val="34953111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61EA8192-349F-4EAA-BA1E-704AEBBB4FFD}"/>
              </a:ext>
            </a:extLst>
          </p:cNvPr>
          <p:cNvSpPr>
            <a:spLocks noGrp="1"/>
          </p:cNvSpPr>
          <p:nvPr>
            <p:ph idx="1"/>
          </p:nvPr>
        </p:nvSpPr>
        <p:spPr>
          <a:xfrm>
            <a:off x="609600" y="994499"/>
            <a:ext cx="10972800" cy="5743539"/>
          </a:xfrm>
        </p:spPr>
        <p:txBody>
          <a:bodyPr>
            <a:noAutofit/>
          </a:bodyPr>
          <a:lstStyle/>
          <a:p>
            <a:pPr>
              <a:lnSpc>
                <a:spcPct val="120000"/>
              </a:lnSpc>
              <a:spcAft>
                <a:spcPts val="0"/>
              </a:spcAft>
            </a:pPr>
            <a:r>
              <a:rPr lang="en-US" altLang="zh-CN" sz="2400" dirty="0">
                <a:latin typeface="Times New Roman" panose="02020603050405020304" pitchFamily="18" charset="0"/>
                <a:cs typeface="Times New Roman" panose="02020603050405020304" pitchFamily="18" charset="0"/>
              </a:rPr>
              <a:t>Conclusion:</a:t>
            </a:r>
          </a:p>
          <a:p>
            <a:pPr lvl="1">
              <a:lnSpc>
                <a:spcPct val="120000"/>
              </a:lnSpc>
            </a:pPr>
            <a:r>
              <a:rPr lang="en-US" altLang="zh-CN" sz="2000" dirty="0">
                <a:latin typeface="Times New Roman" panose="02020603050405020304" pitchFamily="18" charset="0"/>
                <a:cs typeface="Times New Roman" panose="02020603050405020304" pitchFamily="18" charset="0"/>
              </a:rPr>
              <a:t>For photon absorber scheme,</a:t>
            </a:r>
            <a:r>
              <a:rPr lang="zh-CN" altLang="en-US" sz="2000" dirty="0">
                <a:latin typeface="Times New Roman" panose="02020603050405020304" pitchFamily="18" charset="0"/>
                <a:cs typeface="Times New Roman" panose="02020603050405020304" pitchFamily="18" charset="0"/>
              </a:rPr>
              <a:t> </a:t>
            </a:r>
            <a:endParaRPr lang="en-US" altLang="zh-CN" sz="2000" dirty="0">
              <a:latin typeface="Times New Roman" panose="02020603050405020304" pitchFamily="18" charset="0"/>
              <a:cs typeface="Times New Roman" panose="02020603050405020304" pitchFamily="18" charset="0"/>
            </a:endParaRPr>
          </a:p>
          <a:p>
            <a:pPr lvl="2"/>
            <a:r>
              <a:rPr lang="en-US" altLang="zh-CN" sz="2000" dirty="0">
                <a:latin typeface="Times New Roman" panose="02020603050405020304" pitchFamily="18" charset="0"/>
                <a:cs typeface="Times New Roman" panose="02020603050405020304" pitchFamily="18" charset="0"/>
              </a:rPr>
              <a:t>Once the NEG coating process, vacuum welding process and magnet insulation shielding design are ready, photon absorber scheme will be feasible, with cost increasing 1200M CNY + cost of  trench covers, BPM and cooling system.</a:t>
            </a:r>
          </a:p>
          <a:p>
            <a:pPr lvl="1"/>
            <a:r>
              <a:rPr lang="en-US" altLang="zh-CN" sz="2000" dirty="0">
                <a:latin typeface="Times New Roman" panose="02020603050405020304" pitchFamily="18" charset="0"/>
                <a:cs typeface="Times New Roman" panose="02020603050405020304" pitchFamily="18" charset="0"/>
              </a:rPr>
              <a:t>The photon absorber scheme has not been well optimized. However, the radiation level @ttbar operation using photon absorber scheme is better than using TDR scheme, meanwhile the radiation level @Z operation using photon absorber scheme is not.</a:t>
            </a:r>
          </a:p>
          <a:p>
            <a:pPr lvl="1"/>
            <a:r>
              <a:rPr lang="en-US" altLang="zh-CN" sz="2000" dirty="0">
                <a:latin typeface="Times New Roman" panose="02020603050405020304" pitchFamily="18" charset="0"/>
                <a:cs typeface="Times New Roman" panose="02020603050405020304" pitchFamily="18" charset="0"/>
              </a:rPr>
              <a:t>For both photon absorber scheme and TDR scheme, challenges in design water cooling system and supporting exist.</a:t>
            </a:r>
          </a:p>
          <a:p>
            <a:pPr lvl="1"/>
            <a:r>
              <a:rPr lang="en-US" altLang="zh-CN" sz="2000" dirty="0">
                <a:latin typeface="Times New Roman" panose="02020603050405020304" pitchFamily="18" charset="0"/>
                <a:cs typeface="Times New Roman" panose="02020603050405020304" pitchFamily="18" charset="0"/>
              </a:rPr>
              <a:t>We are currently planning a series of experiments, including the process for fixing cooling water pipes on lead, the thermal conductivity between lead and cooling water pipe, and the aging test for composite insulation layer cables.</a:t>
            </a:r>
          </a:p>
          <a:p>
            <a:pPr>
              <a:spcAft>
                <a:spcPts val="0"/>
              </a:spcAft>
            </a:pPr>
            <a:endParaRPr lang="zh-CN" altLang="en-US" sz="2400" dirty="0">
              <a:latin typeface="Times New Roman" panose="02020603050405020304" pitchFamily="18" charset="0"/>
              <a:cs typeface="Times New Roman" panose="02020603050405020304" pitchFamily="18" charset="0"/>
            </a:endParaRPr>
          </a:p>
          <a:p>
            <a:pPr>
              <a:lnSpc>
                <a:spcPct val="120000"/>
              </a:lnSpc>
              <a:spcAft>
                <a:spcPts val="0"/>
              </a:spcAft>
            </a:pPr>
            <a:endParaRPr lang="en-US" altLang="zh-CN" sz="2400" dirty="0">
              <a:latin typeface="Times New Roman" panose="02020603050405020304" pitchFamily="18" charset="0"/>
              <a:cs typeface="Times New Roman" panose="02020603050405020304" pitchFamily="18" charset="0"/>
            </a:endParaRPr>
          </a:p>
          <a:p>
            <a:pPr lvl="1">
              <a:lnSpc>
                <a:spcPct val="120000"/>
              </a:lnSpc>
              <a:spcBef>
                <a:spcPts val="0"/>
              </a:spcBef>
            </a:pPr>
            <a:endParaRPr lang="en-US" altLang="zh-CN" dirty="0">
              <a:latin typeface="Times New Roman" panose="02020603050405020304" pitchFamily="18" charset="0"/>
              <a:cs typeface="Times New Roman" panose="02020603050405020304" pitchFamily="18" charset="0"/>
            </a:endParaRPr>
          </a:p>
          <a:p>
            <a:pPr>
              <a:spcAft>
                <a:spcPts val="0"/>
              </a:spcAft>
            </a:pPr>
            <a:endParaRPr lang="zh-CN" altLang="en-US" sz="2400" dirty="0">
              <a:latin typeface="Times New Roman" panose="02020603050405020304" pitchFamily="18" charset="0"/>
              <a:cs typeface="Times New Roman" panose="02020603050405020304" pitchFamily="18" charset="0"/>
            </a:endParaRPr>
          </a:p>
        </p:txBody>
      </p:sp>
      <p:sp>
        <p:nvSpPr>
          <p:cNvPr id="3" name="标题 2">
            <a:extLst>
              <a:ext uri="{FF2B5EF4-FFF2-40B4-BE49-F238E27FC236}">
                <a16:creationId xmlns:a16="http://schemas.microsoft.com/office/drawing/2014/main" id="{18D99508-4D5B-47E6-B6EE-71B782EF046A}"/>
              </a:ext>
            </a:extLst>
          </p:cNvPr>
          <p:cNvSpPr>
            <a:spLocks noGrp="1"/>
          </p:cNvSpPr>
          <p:nvPr>
            <p:ph type="title"/>
          </p:nvPr>
        </p:nvSpPr>
        <p:spPr/>
        <p:txBody>
          <a:bodyPr>
            <a:noAutofit/>
          </a:bodyPr>
          <a:lstStyle/>
          <a:p>
            <a:r>
              <a:rPr lang="en-US" altLang="zh-CN" sz="2400" dirty="0">
                <a:latin typeface="Times New Roman" panose="02020603050405020304" pitchFamily="18" charset="0"/>
                <a:cs typeface="Times New Roman" panose="02020603050405020304" pitchFamily="18" charset="0"/>
              </a:rPr>
              <a:t>Verification of the TDR vacuum chamber shielding design in comparison with antechamber vacuum system with photon absorbers</a:t>
            </a:r>
            <a:endParaRPr lang="zh-CN" altLang="en-US" sz="2400" dirty="0"/>
          </a:p>
        </p:txBody>
      </p:sp>
      <p:sp>
        <p:nvSpPr>
          <p:cNvPr id="4" name="灯片编号占位符 3">
            <a:extLst>
              <a:ext uri="{FF2B5EF4-FFF2-40B4-BE49-F238E27FC236}">
                <a16:creationId xmlns:a16="http://schemas.microsoft.com/office/drawing/2014/main" id="{F9802A7A-D9C6-45D5-A018-317D00CB1F5D}"/>
              </a:ext>
            </a:extLst>
          </p:cNvPr>
          <p:cNvSpPr>
            <a:spLocks noGrp="1"/>
          </p:cNvSpPr>
          <p:nvPr>
            <p:ph type="sldNum" sz="quarter" idx="12"/>
          </p:nvPr>
        </p:nvSpPr>
        <p:spPr/>
        <p:txBody>
          <a:bodyPr/>
          <a:lstStyle/>
          <a:p>
            <a:fld id="{F15E9139-A00B-4B2A-98A6-095DC08F1345}" type="slidenum">
              <a:rPr lang="zh-CN" altLang="en-US" smtClean="0"/>
              <a:pPr/>
              <a:t>12</a:t>
            </a:fld>
            <a:endParaRPr lang="zh-CN" altLang="en-US"/>
          </a:p>
        </p:txBody>
      </p:sp>
      <p:sp>
        <p:nvSpPr>
          <p:cNvPr id="5" name="矩形 4">
            <a:extLst>
              <a:ext uri="{FF2B5EF4-FFF2-40B4-BE49-F238E27FC236}">
                <a16:creationId xmlns:a16="http://schemas.microsoft.com/office/drawing/2014/main" id="{03DABFDD-5736-483D-AACE-AA0157DD3CFB}"/>
              </a:ext>
            </a:extLst>
          </p:cNvPr>
          <p:cNvSpPr/>
          <p:nvPr/>
        </p:nvSpPr>
        <p:spPr>
          <a:xfrm>
            <a:off x="8112224" y="5460733"/>
            <a:ext cx="3470176" cy="769441"/>
          </a:xfrm>
          <a:prstGeom prst="rect">
            <a:avLst/>
          </a:prstGeom>
        </p:spPr>
        <p:txBody>
          <a:bodyPr wrap="square">
            <a:spAutoFit/>
          </a:bodyPr>
          <a:lstStyle/>
          <a:p>
            <a:r>
              <a:rPr lang="en-US" altLang="zh-CN" sz="4400" dirty="0">
                <a:latin typeface="微软雅黑" panose="020B0503020204020204" pitchFamily="34" charset="-122"/>
                <a:ea typeface="微软雅黑" panose="020B0503020204020204" pitchFamily="34" charset="-122"/>
              </a:rPr>
              <a:t>Thank you</a:t>
            </a:r>
          </a:p>
        </p:txBody>
      </p:sp>
    </p:spTree>
    <p:extLst>
      <p:ext uri="{BB962C8B-B14F-4D97-AF65-F5344CB8AC3E}">
        <p14:creationId xmlns:p14="http://schemas.microsoft.com/office/powerpoint/2010/main" val="1265331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a:extLst>
              <a:ext uri="{FF2B5EF4-FFF2-40B4-BE49-F238E27FC236}">
                <a16:creationId xmlns:a16="http://schemas.microsoft.com/office/drawing/2014/main" id="{E3D8E9CE-B5D0-4D1A-83FC-2C571017F48D}"/>
              </a:ext>
            </a:extLst>
          </p:cNvPr>
          <p:cNvSpPr>
            <a:spLocks noGrp="1"/>
          </p:cNvSpPr>
          <p:nvPr>
            <p:ph idx="1"/>
          </p:nvPr>
        </p:nvSpPr>
        <p:spPr/>
        <p:txBody>
          <a:bodyPr/>
          <a:lstStyle/>
          <a:p>
            <a:pPr>
              <a:lnSpc>
                <a:spcPct val="120000"/>
              </a:lnSpc>
              <a:spcAft>
                <a:spcPts val="0"/>
              </a:spcAft>
            </a:pPr>
            <a:r>
              <a:rPr lang="en-US" altLang="zh-CN" sz="2400" dirty="0">
                <a:latin typeface="Times New Roman" panose="02020603050405020304" pitchFamily="18" charset="0"/>
                <a:ea typeface="微软雅黑" panose="020B0503020204020204" pitchFamily="34" charset="-122"/>
                <a:cs typeface="Times New Roman" panose="02020603050405020304" pitchFamily="18" charset="0"/>
              </a:rPr>
              <a:t>Committee member:</a:t>
            </a:r>
          </a:p>
          <a:p>
            <a:pPr lvl="1">
              <a:lnSpc>
                <a:spcPct val="120000"/>
              </a:lnSpc>
            </a:pPr>
            <a:r>
              <a:rPr lang="en-US" altLang="zh-CN" sz="2000" dirty="0">
                <a:latin typeface="Times New Roman" panose="02020603050405020304" pitchFamily="18" charset="0"/>
                <a:cs typeface="Times New Roman" panose="02020603050405020304" pitchFamily="18" charset="0"/>
              </a:rPr>
              <a:t>Radiation protection: Adolfo Esposito (INFN), James C. Liu (SLAC), Markus Widorski (CERN)</a:t>
            </a:r>
          </a:p>
          <a:p>
            <a:pPr lvl="1">
              <a:lnSpc>
                <a:spcPct val="120000"/>
              </a:lnSpc>
            </a:pPr>
            <a:r>
              <a:rPr lang="en-US" altLang="zh-CN" sz="2000" dirty="0">
                <a:latin typeface="Times New Roman" panose="02020603050405020304" pitchFamily="18" charset="0"/>
                <a:cs typeface="Times New Roman" panose="02020603050405020304" pitchFamily="18" charset="0"/>
              </a:rPr>
              <a:t>Vacuum: </a:t>
            </a:r>
            <a:r>
              <a:rPr lang="zh-CN" altLang="zh-CN" sz="2000" dirty="0">
                <a:latin typeface="Times New Roman" panose="02020603050405020304" pitchFamily="18" charset="0"/>
                <a:cs typeface="Times New Roman" panose="02020603050405020304" pitchFamily="18" charset="0"/>
              </a:rPr>
              <a:t>Roberto Kersevan</a:t>
            </a:r>
            <a:r>
              <a:rPr lang="en-US" altLang="zh-CN" sz="2000" dirty="0">
                <a:latin typeface="Times New Roman" panose="02020603050405020304" pitchFamily="18" charset="0"/>
                <a:cs typeface="Times New Roman" panose="02020603050405020304" pitchFamily="18" charset="0"/>
              </a:rPr>
              <a:t> (CERN), </a:t>
            </a:r>
            <a:r>
              <a:rPr lang="zh-CN" altLang="zh-CN" sz="2000" dirty="0">
                <a:latin typeface="Times New Roman" panose="02020603050405020304" pitchFamily="18" charset="0"/>
                <a:cs typeface="Times New Roman" panose="02020603050405020304" pitchFamily="18" charset="0"/>
              </a:rPr>
              <a:t>Kyo Shibata</a:t>
            </a:r>
            <a:r>
              <a:rPr lang="en-US" altLang="zh-CN" sz="2000" dirty="0">
                <a:latin typeface="Times New Roman" panose="02020603050405020304" pitchFamily="18" charset="0"/>
                <a:cs typeface="Times New Roman" panose="02020603050405020304" pitchFamily="18" charset="0"/>
              </a:rPr>
              <a:t> (KEK)</a:t>
            </a:r>
          </a:p>
          <a:p>
            <a:pPr lvl="1">
              <a:lnSpc>
                <a:spcPct val="120000"/>
              </a:lnSpc>
            </a:pPr>
            <a:r>
              <a:rPr lang="en-US" altLang="zh-CN" sz="2000" dirty="0">
                <a:latin typeface="Times New Roman" panose="02020603050405020304" pitchFamily="18" charset="0"/>
                <a:cs typeface="Times New Roman" panose="02020603050405020304" pitchFamily="18" charset="0"/>
              </a:rPr>
              <a:t>Magnet: Mika </a:t>
            </a:r>
            <a:r>
              <a:rPr lang="en-US" altLang="zh-CN" sz="2000" dirty="0" err="1">
                <a:latin typeface="Times New Roman" panose="02020603050405020304" pitchFamily="18" charset="0"/>
                <a:cs typeface="Times New Roman" panose="02020603050405020304" pitchFamily="18" charset="0"/>
              </a:rPr>
              <a:t>Masuzawa</a:t>
            </a:r>
            <a:r>
              <a:rPr lang="en-US" altLang="zh-CN" sz="2000" dirty="0">
                <a:latin typeface="Times New Roman" panose="02020603050405020304" pitchFamily="18" charset="0"/>
                <a:cs typeface="Times New Roman" panose="02020603050405020304" pitchFamily="18" charset="0"/>
              </a:rPr>
              <a:t> (KEK)</a:t>
            </a:r>
            <a:endParaRPr lang="zh-CN" altLang="zh-CN" sz="2000" dirty="0">
              <a:latin typeface="Times New Roman" panose="02020603050405020304" pitchFamily="18" charset="0"/>
              <a:cs typeface="Times New Roman" panose="02020603050405020304" pitchFamily="18" charset="0"/>
            </a:endParaRPr>
          </a:p>
          <a:p>
            <a:pPr>
              <a:lnSpc>
                <a:spcPct val="120000"/>
              </a:lnSpc>
              <a:spcAft>
                <a:spcPts val="0"/>
              </a:spcAft>
            </a:pPr>
            <a:r>
              <a:rPr lang="en-US" altLang="zh-CN" sz="2400" dirty="0">
                <a:latin typeface="Times New Roman" panose="02020603050405020304" pitchFamily="18" charset="0"/>
                <a:cs typeface="Times New Roman" panose="02020603050405020304" pitchFamily="18" charset="0"/>
              </a:rPr>
              <a:t>Presentation:</a:t>
            </a:r>
          </a:p>
          <a:p>
            <a:pPr lvl="1"/>
            <a:r>
              <a:rPr lang="en-US" altLang="zh-CN" sz="2000" dirty="0">
                <a:latin typeface="Times New Roman" panose="02020603050405020304" pitchFamily="18" charset="0"/>
                <a:cs typeface="Times New Roman" panose="02020603050405020304" pitchFamily="18" charset="0"/>
              </a:rPr>
              <a:t>“Verification of the TDR vacuum chamber shielding design in comparison with antechamber vacuum system with photon absorbers” review: Introduction</a:t>
            </a:r>
          </a:p>
          <a:p>
            <a:pPr lvl="1"/>
            <a:r>
              <a:rPr lang="en-US" altLang="zh-CN" sz="2000" dirty="0">
                <a:latin typeface="Times New Roman" panose="02020603050405020304" pitchFamily="18" charset="0"/>
                <a:cs typeface="Times New Roman" panose="02020603050405020304" pitchFamily="18" charset="0"/>
              </a:rPr>
              <a:t>CEPC vacuum chamber design with photon absorbers in comparison with TDR vacuum design</a:t>
            </a:r>
          </a:p>
          <a:p>
            <a:pPr lvl="1"/>
            <a:r>
              <a:rPr lang="en-US" altLang="zh-CN" sz="2000" dirty="0">
                <a:latin typeface="Times New Roman" panose="02020603050405020304" pitchFamily="18" charset="0"/>
                <a:cs typeface="Times New Roman" panose="02020603050405020304" pitchFamily="18" charset="0"/>
              </a:rPr>
              <a:t>Radiation shielding structure and water cooling design of CEPC collider magnet</a:t>
            </a:r>
            <a:endParaRPr lang="zh-CN" altLang="en-US" sz="2000" dirty="0">
              <a:latin typeface="Times New Roman" panose="02020603050405020304" pitchFamily="18" charset="0"/>
              <a:cs typeface="Times New Roman" panose="02020603050405020304" pitchFamily="18" charset="0"/>
            </a:endParaRPr>
          </a:p>
          <a:p>
            <a:pPr lvl="1"/>
            <a:r>
              <a:rPr lang="en-US" altLang="zh-CN" sz="2000" dirty="0">
                <a:latin typeface="Times New Roman" panose="02020603050405020304" pitchFamily="18" charset="0"/>
                <a:cs typeface="Times New Roman" panose="02020603050405020304" pitchFamily="18" charset="0"/>
              </a:rPr>
              <a:t>Verification of the TDR vacuum chamber shielding design in comparison with antechamber vacuum system with photon absorbers</a:t>
            </a:r>
            <a:endParaRPr lang="en-US" altLang="zh-CN" sz="2000" dirty="0">
              <a:solidFill>
                <a:srgbClr val="C00000"/>
              </a:solidFill>
              <a:latin typeface="Times New Roman" panose="02020603050405020304" pitchFamily="18" charset="0"/>
              <a:cs typeface="Times New Roman" panose="02020603050405020304" pitchFamily="18" charset="0"/>
            </a:endParaRPr>
          </a:p>
          <a:p>
            <a:pPr lvl="1">
              <a:lnSpc>
                <a:spcPct val="120000"/>
              </a:lnSpc>
            </a:pPr>
            <a:endParaRPr lang="en-US" altLang="zh-CN" b="1" dirty="0">
              <a:solidFill>
                <a:srgbClr val="C00000"/>
              </a:solidFill>
              <a:latin typeface="Arial" panose="020B0604020202020204" pitchFamily="34" charset="0"/>
              <a:ea typeface="微软雅黑" panose="020B0503020204020204" pitchFamily="34" charset="-122"/>
              <a:cs typeface="Arial" panose="020B0604020202020204" pitchFamily="34" charset="0"/>
            </a:endParaRPr>
          </a:p>
          <a:p>
            <a:endParaRPr lang="zh-CN" altLang="en-US" dirty="0"/>
          </a:p>
        </p:txBody>
      </p:sp>
      <p:sp>
        <p:nvSpPr>
          <p:cNvPr id="2" name="标题 1">
            <a:extLst>
              <a:ext uri="{FF2B5EF4-FFF2-40B4-BE49-F238E27FC236}">
                <a16:creationId xmlns:a16="http://schemas.microsoft.com/office/drawing/2014/main" id="{C76E15EC-6472-4816-8F3D-18DE895624DE}"/>
              </a:ext>
            </a:extLst>
          </p:cNvPr>
          <p:cNvSpPr>
            <a:spLocks noGrp="1"/>
          </p:cNvSpPr>
          <p:nvPr>
            <p:ph type="title"/>
          </p:nvPr>
        </p:nvSpPr>
        <p:spPr/>
        <p:txBody>
          <a:bodyPr/>
          <a:lstStyle/>
          <a:p>
            <a:r>
              <a:rPr lang="en-US" altLang="zh-CN" dirty="0">
                <a:latin typeface="Times New Roman" panose="02020603050405020304" pitchFamily="18" charset="0"/>
                <a:cs typeface="Times New Roman" panose="02020603050405020304" pitchFamily="18" charset="0"/>
              </a:rPr>
              <a:t>Committee member and presentation</a:t>
            </a:r>
            <a:endParaRPr lang="zh-CN"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0262731"/>
      </p:ext>
    </p:extLst>
  </p:cSld>
  <p:clrMapOvr>
    <a:masterClrMapping/>
  </p:clrMapOvr>
  <mc:AlternateContent xmlns:mc="http://schemas.openxmlformats.org/markup-compatibility/2006" xmlns:p14="http://schemas.microsoft.com/office/powerpoint/2010/main">
    <mc:Choice Requires="p14">
      <p:transition spd="slow" p14:dur="2000" advTm="57378"/>
    </mc:Choice>
    <mc:Fallback xmlns="">
      <p:transition spd="slow" advTm="57378"/>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0691C331-B5AC-4466-A80B-99FA8339753C}"/>
              </a:ext>
            </a:extLst>
          </p:cNvPr>
          <p:cNvSpPr>
            <a:spLocks noGrp="1"/>
          </p:cNvSpPr>
          <p:nvPr>
            <p:ph idx="1"/>
          </p:nvPr>
        </p:nvSpPr>
        <p:spPr/>
        <p:txBody>
          <a:bodyPr/>
          <a:lstStyle/>
          <a:p>
            <a:pPr>
              <a:lnSpc>
                <a:spcPct val="120000"/>
              </a:lnSpc>
            </a:pPr>
            <a:r>
              <a:rPr lang="en-US" altLang="zh-CN" sz="2400" dirty="0">
                <a:latin typeface="Times New Roman" panose="02020603050405020304" pitchFamily="18" charset="0"/>
                <a:cs typeface="Times New Roman" panose="02020603050405020304" pitchFamily="18" charset="0"/>
              </a:rPr>
              <a:t>CEPC overview </a:t>
            </a:r>
          </a:p>
          <a:p>
            <a:pPr>
              <a:lnSpc>
                <a:spcPct val="120000"/>
              </a:lnSpc>
            </a:pPr>
            <a:r>
              <a:rPr lang="en-US" altLang="zh-CN" sz="2400" dirty="0">
                <a:latin typeface="Times New Roman" panose="02020603050405020304" pitchFamily="18" charset="0"/>
                <a:cs typeface="Times New Roman" panose="02020603050405020304" pitchFamily="18" charset="0"/>
              </a:rPr>
              <a:t>CEPC TDR radiation protection overview</a:t>
            </a:r>
          </a:p>
          <a:p>
            <a:pPr lvl="1">
              <a:lnSpc>
                <a:spcPct val="120000"/>
              </a:lnSpc>
            </a:pPr>
            <a:r>
              <a:rPr lang="en-US" altLang="zh-CN" sz="2000" dirty="0">
                <a:latin typeface="Times New Roman" panose="02020603050405020304" pitchFamily="18" charset="0"/>
                <a:cs typeface="Times New Roman" panose="02020603050405020304" pitchFamily="18" charset="0"/>
              </a:rPr>
              <a:t>Magnet insulation lead shielding</a:t>
            </a:r>
          </a:p>
          <a:p>
            <a:pPr lvl="1">
              <a:lnSpc>
                <a:spcPct val="120000"/>
              </a:lnSpc>
            </a:pPr>
            <a:r>
              <a:rPr lang="en-US" altLang="zh-CN" sz="2000" dirty="0">
                <a:latin typeface="Times New Roman" panose="02020603050405020304" pitchFamily="18" charset="0"/>
                <a:cs typeface="Times New Roman" panose="02020603050405020304" pitchFamily="18" charset="0"/>
              </a:rPr>
              <a:t>Collider dump</a:t>
            </a:r>
          </a:p>
          <a:p>
            <a:pPr lvl="1">
              <a:lnSpc>
                <a:spcPct val="120000"/>
              </a:lnSpc>
            </a:pPr>
            <a:r>
              <a:rPr lang="en-US" altLang="zh-CN" sz="2000" dirty="0">
                <a:latin typeface="Times New Roman" panose="02020603050405020304" pitchFamily="18" charset="0"/>
                <a:cs typeface="Times New Roman" panose="02020603050405020304" pitchFamily="18" charset="0"/>
              </a:rPr>
              <a:t>Linac dumps and bulk shielding</a:t>
            </a:r>
          </a:p>
          <a:p>
            <a:pPr lvl="1">
              <a:lnSpc>
                <a:spcPct val="120000"/>
              </a:lnSpc>
            </a:pPr>
            <a:r>
              <a:rPr lang="en-US" altLang="zh-CN" sz="2000" dirty="0">
                <a:latin typeface="Times New Roman" panose="02020603050405020304" pitchFamily="18" charset="0"/>
                <a:cs typeface="Times New Roman" panose="02020603050405020304" pitchFamily="18" charset="0"/>
              </a:rPr>
              <a:t>Residual nuclei production </a:t>
            </a:r>
          </a:p>
          <a:p>
            <a:pPr>
              <a:lnSpc>
                <a:spcPct val="120000"/>
              </a:lnSpc>
            </a:pPr>
            <a:r>
              <a:rPr lang="en-US" altLang="zh-CN" sz="2400" dirty="0">
                <a:latin typeface="Times New Roman" panose="02020603050405020304" pitchFamily="18" charset="0"/>
                <a:cs typeface="Times New Roman" panose="02020603050405020304" pitchFamily="18" charset="0"/>
              </a:rPr>
              <a:t>Charge to review committee</a:t>
            </a:r>
          </a:p>
          <a:p>
            <a:endParaRPr lang="zh-CN" altLang="en-US" dirty="0"/>
          </a:p>
        </p:txBody>
      </p:sp>
      <p:sp>
        <p:nvSpPr>
          <p:cNvPr id="3" name="标题 2"/>
          <p:cNvSpPr>
            <a:spLocks noGrp="1"/>
          </p:cNvSpPr>
          <p:nvPr>
            <p:ph type="title"/>
          </p:nvPr>
        </p:nvSpPr>
        <p:spPr/>
        <p:txBody>
          <a:bodyPr>
            <a:noAutofit/>
          </a:bodyPr>
          <a:lstStyle/>
          <a:p>
            <a:pPr>
              <a:defRPr/>
            </a:pPr>
            <a:r>
              <a:rPr lang="en-US" altLang="zh-CN" sz="2400" kern="0" dirty="0">
                <a:latin typeface="Times New Roman" panose="02020603050405020304" pitchFamily="18" charset="0"/>
                <a:cs typeface="Times New Roman" panose="02020603050405020304" pitchFamily="18" charset="0"/>
              </a:rPr>
              <a:t>“Verification of the TDR vacuum chamber shielding design in comparison with antechamber vacuum system with photon absorbers” review: Introduction</a:t>
            </a:r>
          </a:p>
        </p:txBody>
      </p:sp>
    </p:spTree>
    <p:extLst>
      <p:ext uri="{BB962C8B-B14F-4D97-AF65-F5344CB8AC3E}">
        <p14:creationId xmlns:p14="http://schemas.microsoft.com/office/powerpoint/2010/main" val="1253179222"/>
      </p:ext>
    </p:extLst>
  </p:cSld>
  <p:clrMapOvr>
    <a:masterClrMapping/>
  </p:clrMapOvr>
  <mc:AlternateContent xmlns:mc="http://schemas.openxmlformats.org/markup-compatibility/2006" xmlns:p14="http://schemas.microsoft.com/office/powerpoint/2010/main">
    <mc:Choice Requires="p14">
      <p:transition spd="slow" p14:dur="2000" advTm="57378"/>
    </mc:Choice>
    <mc:Fallback xmlns="">
      <p:transition spd="slow" advTm="57378"/>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0691C331-B5AC-4466-A80B-99FA8339753C}"/>
              </a:ext>
            </a:extLst>
          </p:cNvPr>
          <p:cNvSpPr>
            <a:spLocks noGrp="1"/>
          </p:cNvSpPr>
          <p:nvPr>
            <p:ph idx="1"/>
          </p:nvPr>
        </p:nvSpPr>
        <p:spPr/>
        <p:txBody>
          <a:bodyPr>
            <a:noAutofit/>
          </a:bodyPr>
          <a:lstStyle/>
          <a:p>
            <a:r>
              <a:rPr lang="en-US" altLang="zh-CN" sz="2400" dirty="0">
                <a:latin typeface="Times New Roman" panose="02020603050405020304" pitchFamily="18" charset="0"/>
                <a:cs typeface="Times New Roman" panose="02020603050405020304" pitchFamily="18" charset="0"/>
              </a:rPr>
              <a:t>Preview of CEPC vacuum system</a:t>
            </a:r>
          </a:p>
          <a:p>
            <a:r>
              <a:rPr lang="en-GB" altLang="zh-CN" sz="2400" dirty="0">
                <a:latin typeface="Times New Roman" panose="02020603050405020304" pitchFamily="18" charset="0"/>
                <a:cs typeface="Times New Roman" panose="02020603050405020304" pitchFamily="18" charset="0"/>
              </a:rPr>
              <a:t>SR pathway diagram</a:t>
            </a:r>
          </a:p>
          <a:p>
            <a:r>
              <a:rPr lang="en-GB" altLang="zh-CN" sz="2400" dirty="0">
                <a:latin typeface="Times New Roman" panose="02020603050405020304" pitchFamily="18" charset="0"/>
                <a:cs typeface="Times New Roman" panose="02020603050405020304" pitchFamily="18" charset="0"/>
              </a:rPr>
              <a:t>Vacuum chamber design of collider in TDR</a:t>
            </a:r>
          </a:p>
          <a:p>
            <a:r>
              <a:rPr lang="en-US" altLang="zh-CN" sz="2400" dirty="0">
                <a:latin typeface="Times New Roman" panose="02020603050405020304" pitchFamily="18" charset="0"/>
                <a:cs typeface="Times New Roman" panose="02020603050405020304" pitchFamily="18" charset="0"/>
              </a:rPr>
              <a:t>Structure of vacuum chamber with absorbers</a:t>
            </a:r>
          </a:p>
          <a:p>
            <a:r>
              <a:rPr lang="en-US" altLang="zh-CN" sz="2400" dirty="0">
                <a:latin typeface="Times New Roman" panose="02020603050405020304" pitchFamily="18" charset="0"/>
                <a:cs typeface="Times New Roman" panose="02020603050405020304" pitchFamily="18" charset="0"/>
              </a:rPr>
              <a:t>Mechanical adaption with magnets</a:t>
            </a:r>
          </a:p>
          <a:p>
            <a:r>
              <a:rPr lang="en-US" altLang="zh-CN" sz="2400" dirty="0">
                <a:latin typeface="Times New Roman" panose="02020603050405020304" pitchFamily="18" charset="0"/>
                <a:cs typeface="Times New Roman" panose="02020603050405020304" pitchFamily="18" charset="0"/>
              </a:rPr>
              <a:t>Design of Absorber</a:t>
            </a:r>
          </a:p>
          <a:p>
            <a:r>
              <a:rPr lang="en-US" altLang="zh-CN" sz="2400" dirty="0">
                <a:latin typeface="Times New Roman" panose="02020603050405020304" pitchFamily="18" charset="0"/>
                <a:cs typeface="Times New Roman" panose="02020603050405020304" pitchFamily="18" charset="0"/>
              </a:rPr>
              <a:t>Impedance of absorbers</a:t>
            </a:r>
          </a:p>
          <a:p>
            <a:r>
              <a:rPr lang="en-US" altLang="zh-CN" sz="2400" dirty="0">
                <a:latin typeface="Times New Roman" panose="02020603050405020304" pitchFamily="18" charset="0"/>
                <a:cs typeface="Times New Roman" panose="02020603050405020304" pitchFamily="18" charset="0"/>
              </a:rPr>
              <a:t>Conclusion</a:t>
            </a:r>
          </a:p>
        </p:txBody>
      </p:sp>
      <p:sp>
        <p:nvSpPr>
          <p:cNvPr id="3" name="标题 2"/>
          <p:cNvSpPr>
            <a:spLocks noGrp="1"/>
          </p:cNvSpPr>
          <p:nvPr>
            <p:ph type="title"/>
          </p:nvPr>
        </p:nvSpPr>
        <p:spPr/>
        <p:txBody>
          <a:bodyPr>
            <a:noAutofit/>
          </a:bodyPr>
          <a:lstStyle/>
          <a:p>
            <a:pPr>
              <a:defRPr/>
            </a:pPr>
            <a:r>
              <a:rPr lang="en-US" altLang="zh-CN" sz="2400" kern="0" dirty="0">
                <a:latin typeface="Times New Roman" panose="02020603050405020304" pitchFamily="18" charset="0"/>
                <a:cs typeface="Times New Roman" panose="02020603050405020304" pitchFamily="18" charset="0"/>
              </a:rPr>
              <a:t>CEPC vacuum chamber design with photon absorbers in comparison with TDR vacuum design</a:t>
            </a:r>
          </a:p>
        </p:txBody>
      </p:sp>
    </p:spTree>
    <p:extLst>
      <p:ext uri="{BB962C8B-B14F-4D97-AF65-F5344CB8AC3E}">
        <p14:creationId xmlns:p14="http://schemas.microsoft.com/office/powerpoint/2010/main" val="551192082"/>
      </p:ext>
    </p:extLst>
  </p:cSld>
  <p:clrMapOvr>
    <a:masterClrMapping/>
  </p:clrMapOvr>
  <mc:AlternateContent xmlns:mc="http://schemas.openxmlformats.org/markup-compatibility/2006" xmlns:p14="http://schemas.microsoft.com/office/powerpoint/2010/main">
    <mc:Choice Requires="p14">
      <p:transition spd="slow" p14:dur="2000" advTm="57378"/>
    </mc:Choice>
    <mc:Fallback xmlns="">
      <p:transition spd="slow" advTm="57378"/>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0691C331-B5AC-4466-A80B-99FA8339753C}"/>
              </a:ext>
            </a:extLst>
          </p:cNvPr>
          <p:cNvSpPr>
            <a:spLocks noGrp="1"/>
          </p:cNvSpPr>
          <p:nvPr>
            <p:ph idx="1"/>
          </p:nvPr>
        </p:nvSpPr>
        <p:spPr/>
        <p:txBody>
          <a:bodyPr>
            <a:noAutofit/>
          </a:bodyPr>
          <a:lstStyle/>
          <a:p>
            <a:pPr>
              <a:spcAft>
                <a:spcPts val="0"/>
              </a:spcAft>
            </a:pPr>
            <a:r>
              <a:rPr lang="en-US" altLang="zh-CN" sz="2400" dirty="0">
                <a:latin typeface="Times New Roman" panose="02020603050405020304" pitchFamily="18" charset="0"/>
                <a:cs typeface="Times New Roman" panose="02020603050405020304" pitchFamily="18" charset="0"/>
              </a:rPr>
              <a:t>Conclusion</a:t>
            </a:r>
          </a:p>
          <a:p>
            <a:pPr lvl="1"/>
            <a:r>
              <a:rPr lang="en-US" altLang="zh-CN" sz="2000" dirty="0">
                <a:latin typeface="Times New Roman" panose="02020603050405020304" pitchFamily="18" charset="0"/>
                <a:cs typeface="Times New Roman" panose="02020603050405020304" pitchFamily="18" charset="0"/>
              </a:rPr>
              <a:t>The structure of vacuum chamber will be  more complex, bad to NEG coating process;</a:t>
            </a:r>
          </a:p>
          <a:p>
            <a:pPr lvl="1"/>
            <a:r>
              <a:rPr lang="en-US" altLang="zh-CN" sz="2000" dirty="0">
                <a:latin typeface="Times New Roman" panose="02020603050405020304" pitchFamily="18" charset="0"/>
                <a:cs typeface="Times New Roman" panose="02020603050405020304" pitchFamily="18" charset="0"/>
              </a:rPr>
              <a:t>The structure of BPM, RF shielding bellows will be more complex but acceptable;</a:t>
            </a:r>
          </a:p>
          <a:p>
            <a:pPr lvl="1"/>
            <a:r>
              <a:rPr lang="en-US" altLang="zh-CN" sz="2000" dirty="0">
                <a:latin typeface="Times New Roman" panose="02020603050405020304" pitchFamily="18" charset="0"/>
                <a:cs typeface="Times New Roman" panose="02020603050405020304" pitchFamily="18" charset="0"/>
              </a:rPr>
              <a:t>The space for absorber needs to be considered, and requiring good machining and installation accuracy;</a:t>
            </a:r>
          </a:p>
          <a:p>
            <a:pPr lvl="1"/>
            <a:r>
              <a:rPr lang="en-US" altLang="zh-CN" sz="2000" dirty="0">
                <a:latin typeface="Times New Roman" panose="02020603050405020304" pitchFamily="18" charset="0"/>
                <a:cs typeface="Times New Roman" panose="02020603050405020304" pitchFamily="18" charset="0"/>
              </a:rPr>
              <a:t>The impedance increase due to the absorbers are less than 5% of the total budget </a:t>
            </a:r>
            <a:r>
              <a:rPr lang="en-US" altLang="zh-CN" sz="2000" dirty="0">
                <a:latin typeface="Times New Roman" panose="02020603050405020304" pitchFamily="18" charset="0"/>
                <a:cs typeface="Times New Roman" panose="02020603050405020304" pitchFamily="18" charset="0"/>
                <a:sym typeface="Symbol" panose="05050102010706020507" pitchFamily="18" charset="2"/>
              </a:rPr>
              <a:t> </a:t>
            </a:r>
            <a:r>
              <a:rPr lang="en-US" altLang="zh-CN" sz="2000" dirty="0">
                <a:latin typeface="Times New Roman" panose="02020603050405020304" pitchFamily="18" charset="0"/>
                <a:cs typeface="Times New Roman" panose="02020603050405020304" pitchFamily="18" charset="0"/>
              </a:rPr>
              <a:t>acceptable from the instabilities;</a:t>
            </a:r>
          </a:p>
          <a:p>
            <a:pPr lvl="1"/>
            <a:r>
              <a:rPr lang="en-US" altLang="zh-CN" sz="2000" dirty="0">
                <a:latin typeface="Times New Roman" panose="02020603050405020304" pitchFamily="18" charset="0"/>
                <a:cs typeface="Times New Roman" panose="02020603050405020304" pitchFamily="18" charset="0"/>
              </a:rPr>
              <a:t>Lots risks of vacuum chamber with absorbers due to the welding between beam pipe and absorbers;</a:t>
            </a:r>
          </a:p>
          <a:p>
            <a:pPr lvl="1"/>
            <a:r>
              <a:rPr lang="en-US" altLang="zh-CN" sz="2000" dirty="0">
                <a:latin typeface="Times New Roman" panose="02020603050405020304" pitchFamily="18" charset="0"/>
                <a:cs typeface="Times New Roman" panose="02020603050405020304" pitchFamily="18" charset="0"/>
              </a:rPr>
              <a:t>Prototypes should be carried out to access its feasibility. </a:t>
            </a:r>
          </a:p>
          <a:p>
            <a:endParaRPr lang="en-US" altLang="zh-CN" sz="2400" dirty="0">
              <a:latin typeface="Times New Roman" panose="02020603050405020304" pitchFamily="18" charset="0"/>
              <a:cs typeface="Times New Roman" panose="02020603050405020304" pitchFamily="18" charset="0"/>
            </a:endParaRPr>
          </a:p>
          <a:p>
            <a:endParaRPr lang="zh-CN" altLang="en-US" dirty="0">
              <a:latin typeface="Times New Roman" panose="02020603050405020304" pitchFamily="18" charset="0"/>
              <a:cs typeface="Times New Roman" panose="02020603050405020304" pitchFamily="18" charset="0"/>
            </a:endParaRPr>
          </a:p>
        </p:txBody>
      </p:sp>
      <p:sp>
        <p:nvSpPr>
          <p:cNvPr id="3" name="标题 2"/>
          <p:cNvSpPr>
            <a:spLocks noGrp="1"/>
          </p:cNvSpPr>
          <p:nvPr>
            <p:ph type="title"/>
          </p:nvPr>
        </p:nvSpPr>
        <p:spPr/>
        <p:txBody>
          <a:bodyPr>
            <a:noAutofit/>
          </a:bodyPr>
          <a:lstStyle/>
          <a:p>
            <a:pPr>
              <a:defRPr/>
            </a:pPr>
            <a:r>
              <a:rPr lang="en-US" altLang="zh-CN" sz="2400" kern="0" dirty="0">
                <a:latin typeface="Times New Roman" panose="02020603050405020304" pitchFamily="18" charset="0"/>
                <a:cs typeface="Times New Roman" panose="02020603050405020304" pitchFamily="18" charset="0"/>
              </a:rPr>
              <a:t>CEPC vacuum chamber design with photon absorbers in comparison with TDR vacuum design</a:t>
            </a:r>
          </a:p>
        </p:txBody>
      </p:sp>
    </p:spTree>
    <p:extLst>
      <p:ext uri="{BB962C8B-B14F-4D97-AF65-F5344CB8AC3E}">
        <p14:creationId xmlns:p14="http://schemas.microsoft.com/office/powerpoint/2010/main" val="2668095760"/>
      </p:ext>
    </p:extLst>
  </p:cSld>
  <p:clrMapOvr>
    <a:masterClrMapping/>
  </p:clrMapOvr>
  <mc:AlternateContent xmlns:mc="http://schemas.openxmlformats.org/markup-compatibility/2006" xmlns:p14="http://schemas.microsoft.com/office/powerpoint/2010/main">
    <mc:Choice Requires="p14">
      <p:transition spd="slow" p14:dur="2000" advTm="57378"/>
    </mc:Choice>
    <mc:Fallback xmlns="">
      <p:transition spd="slow" advTm="57378"/>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0691C331-B5AC-4466-A80B-99FA8339753C}"/>
              </a:ext>
            </a:extLst>
          </p:cNvPr>
          <p:cNvSpPr>
            <a:spLocks noGrp="1"/>
          </p:cNvSpPr>
          <p:nvPr>
            <p:ph idx="1"/>
          </p:nvPr>
        </p:nvSpPr>
        <p:spPr/>
        <p:txBody>
          <a:bodyPr>
            <a:normAutofit/>
          </a:bodyPr>
          <a:lstStyle/>
          <a:p>
            <a:r>
              <a:rPr lang="en-US" altLang="zh-CN" sz="2400" dirty="0">
                <a:latin typeface="Times New Roman" panose="02020603050405020304" pitchFamily="18" charset="0"/>
                <a:cs typeface="Times New Roman" panose="02020603050405020304" pitchFamily="18" charset="0"/>
              </a:rPr>
              <a:t>Arc shielding design for Collider magnets in TDR</a:t>
            </a:r>
          </a:p>
          <a:p>
            <a:r>
              <a:rPr lang="en-US" altLang="zh-CN" sz="2400" dirty="0">
                <a:latin typeface="Times New Roman" panose="02020603050405020304" pitchFamily="18" charset="0"/>
                <a:cs typeface="Times New Roman" panose="02020603050405020304" pitchFamily="18" charset="0"/>
              </a:rPr>
              <a:t>Radiation Water Cooling Design of CEPC Collider Magnets</a:t>
            </a:r>
          </a:p>
          <a:p>
            <a:pPr lvl="1"/>
            <a:r>
              <a:rPr lang="en-US" altLang="zh-CN" sz="2000" dirty="0">
                <a:latin typeface="Times New Roman" panose="02020603050405020304" pitchFamily="18" charset="0"/>
                <a:cs typeface="Times New Roman" panose="02020603050405020304" pitchFamily="18" charset="0"/>
              </a:rPr>
              <a:t>Distribution of synchrotron radiation deposition</a:t>
            </a:r>
          </a:p>
          <a:p>
            <a:pPr lvl="1"/>
            <a:r>
              <a:rPr lang="en-US" altLang="zh-CN" sz="2000" dirty="0">
                <a:latin typeface="Times New Roman" panose="02020603050405020304" pitchFamily="18" charset="0"/>
                <a:cs typeface="Times New Roman" panose="02020603050405020304" pitchFamily="18" charset="0"/>
              </a:rPr>
              <a:t>Thermal analysis in DAD without water cooling</a:t>
            </a:r>
          </a:p>
          <a:p>
            <a:pPr lvl="1"/>
            <a:r>
              <a:rPr lang="en-US" altLang="zh-CN" sz="2000" dirty="0">
                <a:latin typeface="Times New Roman" panose="02020603050405020304" pitchFamily="18" charset="0"/>
                <a:cs typeface="Times New Roman" panose="02020603050405020304" pitchFamily="18" charset="0"/>
              </a:rPr>
              <a:t>Water cooling design for DAD radiation deposition </a:t>
            </a:r>
          </a:p>
          <a:p>
            <a:pPr lvl="1"/>
            <a:r>
              <a:rPr lang="en-US" altLang="zh-CN" sz="2000" dirty="0">
                <a:latin typeface="Times New Roman" panose="02020603050405020304" pitchFamily="18" charset="0"/>
                <a:cs typeface="Times New Roman" panose="02020603050405020304" pitchFamily="18" charset="0"/>
              </a:rPr>
              <a:t>Water cooling design for DAQ radiation deposition</a:t>
            </a:r>
          </a:p>
          <a:p>
            <a:r>
              <a:rPr lang="en-US" altLang="zh-CN" sz="2400" dirty="0">
                <a:latin typeface="Times New Roman" panose="02020603050405020304" pitchFamily="18" charset="0"/>
                <a:cs typeface="Times New Roman" panose="02020603050405020304" pitchFamily="18" charset="0"/>
              </a:rPr>
              <a:t>DAD modification for Synchrotron Radiation Absorber</a:t>
            </a:r>
          </a:p>
          <a:p>
            <a:r>
              <a:rPr lang="en-US" altLang="zh-CN" sz="2400" dirty="0">
                <a:latin typeface="Times New Roman" panose="02020603050405020304" pitchFamily="18" charset="0"/>
                <a:cs typeface="Times New Roman" panose="02020603050405020304" pitchFamily="18" charset="0"/>
              </a:rPr>
              <a:t>Summary</a:t>
            </a:r>
          </a:p>
          <a:p>
            <a:endParaRPr lang="zh-CN" altLang="en-US" dirty="0"/>
          </a:p>
        </p:txBody>
      </p:sp>
      <p:sp>
        <p:nvSpPr>
          <p:cNvPr id="3" name="标题 2"/>
          <p:cNvSpPr>
            <a:spLocks noGrp="1"/>
          </p:cNvSpPr>
          <p:nvPr>
            <p:ph type="title"/>
          </p:nvPr>
        </p:nvSpPr>
        <p:spPr/>
        <p:txBody>
          <a:bodyPr>
            <a:noAutofit/>
          </a:bodyPr>
          <a:lstStyle/>
          <a:p>
            <a:pPr lvl="1"/>
            <a:r>
              <a:rPr lang="en-US" altLang="zh-CN" sz="2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Radiation shielding structure and water cooling design of CEPC collider magnet</a:t>
            </a:r>
            <a:endParaRPr lang="zh-CN" altLang="en-US" sz="2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3282443"/>
      </p:ext>
    </p:extLst>
  </p:cSld>
  <p:clrMapOvr>
    <a:masterClrMapping/>
  </p:clrMapOvr>
  <mc:AlternateContent xmlns:mc="http://schemas.openxmlformats.org/markup-compatibility/2006" xmlns:p14="http://schemas.microsoft.com/office/powerpoint/2010/main">
    <mc:Choice Requires="p14">
      <p:transition spd="slow" p14:dur="2000" advTm="57378"/>
    </mc:Choice>
    <mc:Fallback xmlns="">
      <p:transition spd="slow" advTm="57378"/>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0691C331-B5AC-4466-A80B-99FA8339753C}"/>
              </a:ext>
            </a:extLst>
          </p:cNvPr>
          <p:cNvSpPr>
            <a:spLocks noGrp="1"/>
          </p:cNvSpPr>
          <p:nvPr>
            <p:ph idx="1"/>
          </p:nvPr>
        </p:nvSpPr>
        <p:spPr>
          <a:xfrm>
            <a:off x="609600" y="1008848"/>
            <a:ext cx="10972800" cy="4840303"/>
          </a:xfrm>
        </p:spPr>
        <p:txBody>
          <a:bodyPr>
            <a:normAutofit/>
          </a:bodyPr>
          <a:lstStyle/>
          <a:p>
            <a:r>
              <a:rPr lang="en-US" altLang="zh-CN" sz="2400" dirty="0">
                <a:latin typeface="Times New Roman" panose="02020603050405020304" pitchFamily="18" charset="0"/>
                <a:cs typeface="Times New Roman" panose="02020603050405020304" pitchFamily="18" charset="0"/>
              </a:rPr>
              <a:t>Summary</a:t>
            </a:r>
          </a:p>
          <a:p>
            <a:pPr lvl="1"/>
            <a:r>
              <a:rPr lang="en-US" altLang="zh-CN" sz="2000" dirty="0">
                <a:latin typeface="Times New Roman" panose="02020603050405020304" pitchFamily="18" charset="0"/>
                <a:cs typeface="Times New Roman" panose="02020603050405020304" pitchFamily="18" charset="0"/>
              </a:rPr>
              <a:t>Cooling with stainless steel water-cooled tubes can significantly reduce the temperature rise of magnets and lead, and reduce the ventilation load so that the temperature in tunnel is stable.</a:t>
            </a:r>
          </a:p>
          <a:p>
            <a:pPr lvl="1"/>
            <a:r>
              <a:rPr lang="en-US" altLang="zh-CN" sz="2000" dirty="0">
                <a:latin typeface="Times New Roman" panose="02020603050405020304" pitchFamily="18" charset="0"/>
                <a:cs typeface="Times New Roman" panose="02020603050405020304" pitchFamily="18" charset="0"/>
              </a:rPr>
              <a:t>Lead shielding all along the arc region with cooling is feasible to reduce the temperature rise of the magnet by further increasing the contact surface</a:t>
            </a:r>
          </a:p>
          <a:p>
            <a:pPr lvl="1"/>
            <a:r>
              <a:rPr lang="en-US" altLang="zh-CN" sz="2000" dirty="0">
                <a:latin typeface="Times New Roman" panose="02020603050405020304" pitchFamily="18" charset="0"/>
                <a:cs typeface="Times New Roman" panose="02020603050405020304" pitchFamily="18" charset="0"/>
              </a:rPr>
              <a:t>New types of dipole and quadrupole compatible with photon absorber are finished. The cost is same with TDR types and power increases 10% for new types dipole. </a:t>
            </a:r>
          </a:p>
          <a:p>
            <a:pPr lvl="1"/>
            <a:r>
              <a:rPr lang="en-US" altLang="zh-CN" sz="2000" dirty="0">
                <a:latin typeface="Times New Roman" panose="02020603050405020304" pitchFamily="18" charset="0"/>
                <a:cs typeface="Times New Roman" panose="02020603050405020304" pitchFamily="18" charset="0"/>
              </a:rPr>
              <a:t>Further evaluation is needed for the temperature rise and water cooling design with photon absorbers. Further structural analysis is needed for the photon absorber scheme.</a:t>
            </a:r>
          </a:p>
          <a:p>
            <a:endParaRPr lang="en-US" altLang="zh-CN" sz="2400" dirty="0">
              <a:latin typeface="Times New Roman" panose="02020603050405020304" pitchFamily="18" charset="0"/>
              <a:cs typeface="Times New Roman" panose="02020603050405020304" pitchFamily="18" charset="0"/>
            </a:endParaRPr>
          </a:p>
          <a:p>
            <a:endParaRPr lang="zh-CN" altLang="en-US" dirty="0"/>
          </a:p>
        </p:txBody>
      </p:sp>
      <p:sp>
        <p:nvSpPr>
          <p:cNvPr id="3" name="标题 2"/>
          <p:cNvSpPr>
            <a:spLocks noGrp="1"/>
          </p:cNvSpPr>
          <p:nvPr>
            <p:ph type="title"/>
          </p:nvPr>
        </p:nvSpPr>
        <p:spPr/>
        <p:txBody>
          <a:bodyPr>
            <a:noAutofit/>
          </a:bodyPr>
          <a:lstStyle/>
          <a:p>
            <a:pPr lvl="1"/>
            <a:r>
              <a:rPr lang="en-US" altLang="zh-CN" sz="2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Radiation shielding structure and water cooling design of CEPC collider magnet</a:t>
            </a:r>
            <a:endParaRPr lang="zh-CN" altLang="en-US" sz="2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7947755"/>
      </p:ext>
    </p:extLst>
  </p:cSld>
  <p:clrMapOvr>
    <a:masterClrMapping/>
  </p:clrMapOvr>
  <mc:AlternateContent xmlns:mc="http://schemas.openxmlformats.org/markup-compatibility/2006" xmlns:p14="http://schemas.microsoft.com/office/powerpoint/2010/main">
    <mc:Choice Requires="p14">
      <p:transition spd="slow" p14:dur="2000" advTm="57378"/>
    </mc:Choice>
    <mc:Fallback xmlns="">
      <p:transition spd="slow" advTm="57378"/>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61EA8192-349F-4EAA-BA1E-704AEBBB4FFD}"/>
              </a:ext>
            </a:extLst>
          </p:cNvPr>
          <p:cNvSpPr>
            <a:spLocks noGrp="1"/>
          </p:cNvSpPr>
          <p:nvPr>
            <p:ph idx="1"/>
          </p:nvPr>
        </p:nvSpPr>
        <p:spPr/>
        <p:txBody>
          <a:bodyPr>
            <a:normAutofit/>
          </a:bodyPr>
          <a:lstStyle/>
          <a:p>
            <a:pPr>
              <a:lnSpc>
                <a:spcPct val="120000"/>
              </a:lnSpc>
            </a:pPr>
            <a:r>
              <a:rPr lang="en-US" altLang="zh-CN" sz="2400" dirty="0">
                <a:latin typeface="Times New Roman" panose="02020603050405020304" pitchFamily="18" charset="0"/>
                <a:cs typeface="Times New Roman" panose="02020603050405020304" pitchFamily="18" charset="0"/>
              </a:rPr>
              <a:t>Design criteria and photon absorber @FCC</a:t>
            </a:r>
          </a:p>
          <a:p>
            <a:pPr>
              <a:lnSpc>
                <a:spcPct val="120000"/>
              </a:lnSpc>
            </a:pPr>
            <a:r>
              <a:rPr lang="en-US" altLang="zh-CN" sz="2400" dirty="0">
                <a:latin typeface="Times New Roman" panose="02020603050405020304" pitchFamily="18" charset="0"/>
                <a:cs typeface="Times New Roman" panose="02020603050405020304" pitchFamily="18" charset="0"/>
              </a:rPr>
              <a:t>CEPC TDR shielding scheme </a:t>
            </a:r>
            <a:r>
              <a:rPr lang="en-US" altLang="zh-CN" sz="2400" dirty="0" err="1">
                <a:latin typeface="Times New Roman" panose="02020603050405020304" pitchFamily="18" charset="0"/>
                <a:cs typeface="Times New Roman" panose="02020603050405020304" pitchFamily="18" charset="0"/>
              </a:rPr>
              <a:t>v.s</a:t>
            </a:r>
            <a:r>
              <a:rPr lang="en-US" altLang="zh-CN" sz="2400" dirty="0">
                <a:latin typeface="Times New Roman" panose="02020603050405020304" pitchFamily="18" charset="0"/>
                <a:cs typeface="Times New Roman" panose="02020603050405020304" pitchFamily="18" charset="0"/>
              </a:rPr>
              <a:t>. photon absorber scheme</a:t>
            </a:r>
          </a:p>
          <a:p>
            <a:pPr lvl="1">
              <a:lnSpc>
                <a:spcPct val="120000"/>
              </a:lnSpc>
            </a:pPr>
            <a:r>
              <a:rPr lang="en-US" altLang="zh-CN" sz="2000" dirty="0">
                <a:latin typeface="Times New Roman" panose="02020603050405020304" pitchFamily="18" charset="0"/>
                <a:cs typeface="Times New Roman" panose="02020603050405020304" pitchFamily="18" charset="0"/>
              </a:rPr>
              <a:t>Prompt dose level in the tunnel for TDR scheme</a:t>
            </a:r>
          </a:p>
          <a:p>
            <a:pPr lvl="1">
              <a:lnSpc>
                <a:spcPct val="120000"/>
              </a:lnSpc>
            </a:pPr>
            <a:r>
              <a:rPr lang="en-US" altLang="zh-CN" sz="2000" dirty="0">
                <a:latin typeface="Times New Roman" panose="02020603050405020304" pitchFamily="18" charset="0"/>
                <a:cs typeface="Times New Roman" panose="02020603050405020304" pitchFamily="18" charset="0"/>
              </a:rPr>
              <a:t>Protection of radiation-sensitive equipment</a:t>
            </a:r>
          </a:p>
          <a:p>
            <a:pPr lvl="2">
              <a:lnSpc>
                <a:spcPct val="120000"/>
              </a:lnSpc>
            </a:pPr>
            <a:r>
              <a:rPr lang="en-US" altLang="zh-CN" sz="2000" dirty="0">
                <a:latin typeface="Times New Roman" panose="02020603050405020304" pitchFamily="18" charset="0"/>
                <a:cs typeface="Times New Roman" panose="02020603050405020304" pitchFamily="18" charset="0"/>
              </a:rPr>
              <a:t>Cables, electronics, optical fiber …</a:t>
            </a:r>
          </a:p>
          <a:p>
            <a:pPr lvl="1">
              <a:lnSpc>
                <a:spcPct val="120000"/>
              </a:lnSpc>
            </a:pPr>
            <a:r>
              <a:rPr lang="en-US" altLang="zh-CN" sz="2000" dirty="0">
                <a:latin typeface="Times New Roman" panose="02020603050405020304" pitchFamily="18" charset="0"/>
                <a:cs typeface="Times New Roman" panose="02020603050405020304" pitchFamily="18" charset="0"/>
              </a:rPr>
              <a:t>Induced dose level in the tunnel for TDR scheme</a:t>
            </a:r>
          </a:p>
          <a:p>
            <a:pPr lvl="1">
              <a:lnSpc>
                <a:spcPct val="120000"/>
              </a:lnSpc>
            </a:pPr>
            <a:r>
              <a:rPr lang="en-US" altLang="zh-CN" sz="2000" dirty="0">
                <a:latin typeface="Times New Roman" panose="02020603050405020304" pitchFamily="18" charset="0"/>
                <a:cs typeface="Times New Roman" panose="02020603050405020304" pitchFamily="18" charset="0"/>
              </a:rPr>
              <a:t>TDR shielding scheme </a:t>
            </a:r>
            <a:r>
              <a:rPr lang="en-US" altLang="zh-CN" sz="2000" dirty="0" err="1">
                <a:latin typeface="Times New Roman" panose="02020603050405020304" pitchFamily="18" charset="0"/>
                <a:cs typeface="Times New Roman" panose="02020603050405020304" pitchFamily="18" charset="0"/>
              </a:rPr>
              <a:t>v.s</a:t>
            </a:r>
            <a:r>
              <a:rPr lang="en-US" altLang="zh-CN" sz="2000" dirty="0">
                <a:latin typeface="Times New Roman" panose="02020603050405020304" pitchFamily="18" charset="0"/>
                <a:cs typeface="Times New Roman" panose="02020603050405020304" pitchFamily="18" charset="0"/>
              </a:rPr>
              <a:t>. photon absorber scheme</a:t>
            </a:r>
          </a:p>
          <a:p>
            <a:pPr lvl="2">
              <a:lnSpc>
                <a:spcPct val="120000"/>
              </a:lnSpc>
            </a:pPr>
            <a:r>
              <a:rPr lang="en-US" altLang="zh-CN" sz="2000" dirty="0">
                <a:latin typeface="Times New Roman" panose="02020603050405020304" pitchFamily="18" charset="0"/>
                <a:cs typeface="Times New Roman" panose="02020603050405020304" pitchFamily="18" charset="0"/>
              </a:rPr>
              <a:t>Prompt/Induced dose level in the tunnel</a:t>
            </a:r>
          </a:p>
          <a:p>
            <a:pPr lvl="1">
              <a:lnSpc>
                <a:spcPct val="120000"/>
              </a:lnSpc>
            </a:pPr>
            <a:r>
              <a:rPr lang="en-US" altLang="zh-CN" sz="2000" dirty="0">
                <a:latin typeface="Times New Roman" panose="02020603050405020304" pitchFamily="18" charset="0"/>
                <a:cs typeface="Times New Roman" panose="02020603050405020304" pitchFamily="18" charset="0"/>
              </a:rPr>
              <a:t>Magnet shielding for photon absorber scheme</a:t>
            </a:r>
          </a:p>
          <a:p>
            <a:pPr>
              <a:lnSpc>
                <a:spcPct val="120000"/>
              </a:lnSpc>
            </a:pPr>
            <a:r>
              <a:rPr lang="en-US" altLang="zh-CN" sz="2400" dirty="0">
                <a:latin typeface="Times New Roman" panose="02020603050405020304" pitchFamily="18" charset="0"/>
                <a:cs typeface="Times New Roman" panose="02020603050405020304" pitchFamily="18" charset="0"/>
              </a:rPr>
              <a:t>Conclusion</a:t>
            </a:r>
          </a:p>
          <a:p>
            <a:endParaRPr lang="zh-CN" altLang="en-US" dirty="0"/>
          </a:p>
        </p:txBody>
      </p:sp>
      <p:sp>
        <p:nvSpPr>
          <p:cNvPr id="3" name="标题 2">
            <a:extLst>
              <a:ext uri="{FF2B5EF4-FFF2-40B4-BE49-F238E27FC236}">
                <a16:creationId xmlns:a16="http://schemas.microsoft.com/office/drawing/2014/main" id="{18D99508-4D5B-47E6-B6EE-71B782EF046A}"/>
              </a:ext>
            </a:extLst>
          </p:cNvPr>
          <p:cNvSpPr>
            <a:spLocks noGrp="1"/>
          </p:cNvSpPr>
          <p:nvPr>
            <p:ph type="title"/>
          </p:nvPr>
        </p:nvSpPr>
        <p:spPr/>
        <p:txBody>
          <a:bodyPr>
            <a:noAutofit/>
          </a:bodyPr>
          <a:lstStyle/>
          <a:p>
            <a:r>
              <a:rPr lang="en-US" altLang="zh-CN" sz="2400" dirty="0">
                <a:latin typeface="Times New Roman" panose="02020603050405020304" pitchFamily="18" charset="0"/>
                <a:cs typeface="Times New Roman" panose="02020603050405020304" pitchFamily="18" charset="0"/>
              </a:rPr>
              <a:t>Verification of the TDR vacuum chamber shielding design in comparison with antechamber vacuum system with photon absorbers</a:t>
            </a:r>
          </a:p>
        </p:txBody>
      </p:sp>
      <p:sp>
        <p:nvSpPr>
          <p:cNvPr id="4" name="灯片编号占位符 3">
            <a:extLst>
              <a:ext uri="{FF2B5EF4-FFF2-40B4-BE49-F238E27FC236}">
                <a16:creationId xmlns:a16="http://schemas.microsoft.com/office/drawing/2014/main" id="{F9802A7A-D9C6-45D5-A018-317D00CB1F5D}"/>
              </a:ext>
            </a:extLst>
          </p:cNvPr>
          <p:cNvSpPr>
            <a:spLocks noGrp="1"/>
          </p:cNvSpPr>
          <p:nvPr>
            <p:ph type="sldNum" sz="quarter" idx="12"/>
          </p:nvPr>
        </p:nvSpPr>
        <p:spPr/>
        <p:txBody>
          <a:bodyPr/>
          <a:lstStyle/>
          <a:p>
            <a:fld id="{F15E9139-A00B-4B2A-98A6-095DC08F1345}" type="slidenum">
              <a:rPr lang="zh-CN" altLang="en-US" smtClean="0"/>
              <a:pPr/>
              <a:t>8</a:t>
            </a:fld>
            <a:endParaRPr lang="zh-CN" altLang="en-US"/>
          </a:p>
        </p:txBody>
      </p:sp>
    </p:spTree>
    <p:extLst>
      <p:ext uri="{BB962C8B-B14F-4D97-AF65-F5344CB8AC3E}">
        <p14:creationId xmlns:p14="http://schemas.microsoft.com/office/powerpoint/2010/main" val="27168826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6B03135B-40E9-44BA-A6CC-59494E49523D}"/>
              </a:ext>
            </a:extLst>
          </p:cNvPr>
          <p:cNvSpPr>
            <a:spLocks noGrp="1"/>
          </p:cNvSpPr>
          <p:nvPr>
            <p:ph idx="1"/>
          </p:nvPr>
        </p:nvSpPr>
        <p:spPr/>
        <p:txBody>
          <a:bodyPr/>
          <a:lstStyle/>
          <a:p>
            <a:endParaRPr lang="zh-CN" altLang="en-US" dirty="0"/>
          </a:p>
        </p:txBody>
      </p:sp>
      <p:sp>
        <p:nvSpPr>
          <p:cNvPr id="3" name="标题 2">
            <a:extLst>
              <a:ext uri="{FF2B5EF4-FFF2-40B4-BE49-F238E27FC236}">
                <a16:creationId xmlns:a16="http://schemas.microsoft.com/office/drawing/2014/main" id="{91644E15-F320-4570-9021-407864B0459F}"/>
              </a:ext>
            </a:extLst>
          </p:cNvPr>
          <p:cNvSpPr>
            <a:spLocks noGrp="1"/>
          </p:cNvSpPr>
          <p:nvPr>
            <p:ph type="title"/>
          </p:nvPr>
        </p:nvSpPr>
        <p:spPr/>
        <p:txBody>
          <a:bodyPr/>
          <a:lstStyle/>
          <a:p>
            <a:r>
              <a:rPr lang="en-US" altLang="zh-CN" dirty="0"/>
              <a:t>Summary for the comparison</a:t>
            </a:r>
            <a:endParaRPr lang="zh-CN" altLang="en-US" dirty="0"/>
          </a:p>
        </p:txBody>
      </p:sp>
      <p:sp>
        <p:nvSpPr>
          <p:cNvPr id="4" name="灯片编号占位符 3">
            <a:extLst>
              <a:ext uri="{FF2B5EF4-FFF2-40B4-BE49-F238E27FC236}">
                <a16:creationId xmlns:a16="http://schemas.microsoft.com/office/drawing/2014/main" id="{CDE23CFA-E26E-4F1F-87CE-B35EAE89304A}"/>
              </a:ext>
            </a:extLst>
          </p:cNvPr>
          <p:cNvSpPr>
            <a:spLocks noGrp="1"/>
          </p:cNvSpPr>
          <p:nvPr>
            <p:ph type="sldNum" sz="quarter" idx="12"/>
          </p:nvPr>
        </p:nvSpPr>
        <p:spPr/>
        <p:txBody>
          <a:bodyPr/>
          <a:lstStyle/>
          <a:p>
            <a:fld id="{F15E9139-A00B-4B2A-98A6-095DC08F1345}" type="slidenum">
              <a:rPr lang="zh-CN" altLang="en-US" smtClean="0"/>
              <a:pPr/>
              <a:t>9</a:t>
            </a:fld>
            <a:endParaRPr lang="zh-CN" altLang="en-US"/>
          </a:p>
        </p:txBody>
      </p:sp>
      <p:graphicFrame>
        <p:nvGraphicFramePr>
          <p:cNvPr id="7" name="表格 6">
            <a:extLst>
              <a:ext uri="{FF2B5EF4-FFF2-40B4-BE49-F238E27FC236}">
                <a16:creationId xmlns:a16="http://schemas.microsoft.com/office/drawing/2014/main" id="{9145723A-A0C7-465B-A0FD-E32D4BF9CC57}"/>
              </a:ext>
            </a:extLst>
          </p:cNvPr>
          <p:cNvGraphicFramePr>
            <a:graphicFrameLocks noGrp="1"/>
          </p:cNvGraphicFramePr>
          <p:nvPr>
            <p:extLst>
              <p:ext uri="{D42A27DB-BD31-4B8C-83A1-F6EECF244321}">
                <p14:modId xmlns:p14="http://schemas.microsoft.com/office/powerpoint/2010/main" val="353043139"/>
              </p:ext>
            </p:extLst>
          </p:nvPr>
        </p:nvGraphicFramePr>
        <p:xfrm>
          <a:off x="23664" y="1041628"/>
          <a:ext cx="12144672" cy="5120640"/>
        </p:xfrm>
        <a:graphic>
          <a:graphicData uri="http://schemas.openxmlformats.org/drawingml/2006/table">
            <a:tbl>
              <a:tblPr firstRow="1" bandRow="1">
                <a:tableStyleId>{5C22544A-7EE6-4342-B048-85BDC9FD1C3A}</a:tableStyleId>
              </a:tblPr>
              <a:tblGrid>
                <a:gridCol w="527720">
                  <a:extLst>
                    <a:ext uri="{9D8B030D-6E8A-4147-A177-3AD203B41FA5}">
                      <a16:colId xmlns:a16="http://schemas.microsoft.com/office/drawing/2014/main" val="1713595658"/>
                    </a:ext>
                  </a:extLst>
                </a:gridCol>
                <a:gridCol w="1541110">
                  <a:extLst>
                    <a:ext uri="{9D8B030D-6E8A-4147-A177-3AD203B41FA5}">
                      <a16:colId xmlns:a16="http://schemas.microsoft.com/office/drawing/2014/main" val="248602840"/>
                    </a:ext>
                  </a:extLst>
                </a:gridCol>
                <a:gridCol w="3931498">
                  <a:extLst>
                    <a:ext uri="{9D8B030D-6E8A-4147-A177-3AD203B41FA5}">
                      <a16:colId xmlns:a16="http://schemas.microsoft.com/office/drawing/2014/main" val="2483608552"/>
                    </a:ext>
                  </a:extLst>
                </a:gridCol>
                <a:gridCol w="6144344">
                  <a:extLst>
                    <a:ext uri="{9D8B030D-6E8A-4147-A177-3AD203B41FA5}">
                      <a16:colId xmlns:a16="http://schemas.microsoft.com/office/drawing/2014/main" val="1024805038"/>
                    </a:ext>
                  </a:extLst>
                </a:gridCol>
              </a:tblGrid>
              <a:tr h="304446">
                <a:tc gridSpan="2">
                  <a:txBody>
                    <a:bodyPr/>
                    <a:lstStyle/>
                    <a:p>
                      <a:pPr algn="ctr"/>
                      <a:r>
                        <a:rPr lang="en-US" altLang="zh-CN" dirty="0"/>
                        <a:t>Impact factor</a:t>
                      </a:r>
                      <a:endParaRPr lang="zh-CN" altLang="en-US" dirty="0"/>
                    </a:p>
                  </a:txBody>
                  <a:tcPr anchor="ctr"/>
                </a:tc>
                <a:tc hMerge="1">
                  <a:txBody>
                    <a:bodyPr/>
                    <a:lstStyle/>
                    <a:p>
                      <a:endParaRPr lang="zh-CN" altLang="en-US"/>
                    </a:p>
                  </a:txBody>
                  <a:tcPr/>
                </a:tc>
                <a:tc>
                  <a:txBody>
                    <a:bodyPr/>
                    <a:lstStyle/>
                    <a:p>
                      <a:pPr algn="ctr"/>
                      <a:r>
                        <a:rPr lang="en-US" altLang="zh-CN" dirty="0"/>
                        <a:t>CEPC TDR</a:t>
                      </a:r>
                      <a:r>
                        <a:rPr lang="zh-CN" altLang="en-US" dirty="0"/>
                        <a:t> </a:t>
                      </a:r>
                      <a:r>
                        <a:rPr lang="en-US" altLang="zh-CN" dirty="0"/>
                        <a:t>scheme</a:t>
                      </a:r>
                      <a:endParaRPr lang="zh-CN" altLang="en-US" dirty="0"/>
                    </a:p>
                  </a:txBody>
                  <a:tcPr anchor="ctr"/>
                </a:tc>
                <a:tc>
                  <a:txBody>
                    <a:bodyPr/>
                    <a:lstStyle/>
                    <a:p>
                      <a:pPr algn="ctr"/>
                      <a:r>
                        <a:rPr lang="en-US" altLang="zh-CN"/>
                        <a:t>Photon absorber scheme</a:t>
                      </a:r>
                      <a:endParaRPr lang="zh-CN" altLang="en-US" dirty="0"/>
                    </a:p>
                  </a:txBody>
                  <a:tcPr anchor="ctr"/>
                </a:tc>
                <a:extLst>
                  <a:ext uri="{0D108BD9-81ED-4DB2-BD59-A6C34878D82A}">
                    <a16:rowId xmlns:a16="http://schemas.microsoft.com/office/drawing/2014/main" val="1460955781"/>
                  </a:ext>
                </a:extLst>
              </a:tr>
              <a:tr h="532781">
                <a:tc gridSpan="2">
                  <a:txBody>
                    <a:bodyPr/>
                    <a:lstStyle/>
                    <a:p>
                      <a:pPr algn="ctr"/>
                      <a:r>
                        <a:rPr lang="en-US" altLang="zh-CN" dirty="0"/>
                        <a:t>Magnet coil insulation</a:t>
                      </a:r>
                      <a:endParaRPr lang="zh-CN" altLang="en-US" dirty="0"/>
                    </a:p>
                  </a:txBody>
                  <a:tcPr anchor="ctr"/>
                </a:tc>
                <a:tc hMerge="1">
                  <a:txBody>
                    <a:bodyPr/>
                    <a:lstStyle/>
                    <a:p>
                      <a:endParaRPr lang="zh-CN" altLang="en-US"/>
                    </a:p>
                  </a:txBody>
                  <a:tcPr/>
                </a:tc>
                <a:tc>
                  <a:txBody>
                    <a:bodyPr/>
                    <a:lstStyle/>
                    <a:p>
                      <a:pPr algn="ctr"/>
                      <a:r>
                        <a:rPr lang="en-US" altLang="zh-CN" dirty="0">
                          <a:solidFill>
                            <a:srgbClr val="00B0F0"/>
                          </a:solidFill>
                        </a:rPr>
                        <a:t>Epoxy resin insulation needs 25mm-thick lead. </a:t>
                      </a:r>
                      <a:endParaRPr lang="zh-CN" altLang="en-US" dirty="0">
                        <a:solidFill>
                          <a:srgbClr val="00B0F0"/>
                        </a:solidFill>
                      </a:endParaRPr>
                    </a:p>
                  </a:txBody>
                  <a:tcPr anchor="ctr"/>
                </a:tc>
                <a:tc>
                  <a:txBody>
                    <a:bodyPr/>
                    <a:lstStyle/>
                    <a:p>
                      <a:pPr algn="ctr"/>
                      <a:r>
                        <a:rPr lang="en-US" altLang="zh-CN" dirty="0">
                          <a:solidFill>
                            <a:srgbClr val="00B0F0"/>
                          </a:solidFill>
                        </a:rPr>
                        <a:t>Epoxy resin insulation needs thicker lead around SR absorber</a:t>
                      </a:r>
                      <a:endParaRPr lang="zh-CN" altLang="en-US" dirty="0"/>
                    </a:p>
                  </a:txBody>
                  <a:tcPr anchor="ctr"/>
                </a:tc>
                <a:extLst>
                  <a:ext uri="{0D108BD9-81ED-4DB2-BD59-A6C34878D82A}">
                    <a16:rowId xmlns:a16="http://schemas.microsoft.com/office/drawing/2014/main" val="362721732"/>
                  </a:ext>
                </a:extLst>
              </a:tr>
              <a:tr h="761116">
                <a:tc gridSpan="2">
                  <a:txBody>
                    <a:bodyPr/>
                    <a:lstStyle/>
                    <a:p>
                      <a:pPr algn="ctr"/>
                      <a:r>
                        <a:rPr lang="en-US" altLang="zh-CN" dirty="0"/>
                        <a:t>vacuum</a:t>
                      </a:r>
                      <a:endParaRPr lang="zh-CN" altLang="en-US" dirty="0"/>
                    </a:p>
                  </a:txBody>
                  <a:tcPr anchor="ctr"/>
                </a:tc>
                <a:tc hMerge="1">
                  <a:txBody>
                    <a:bodyPr/>
                    <a:lstStyle/>
                    <a:p>
                      <a:endParaRPr lang="zh-CN"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a:solidFill>
                            <a:srgbClr val="00B0F0"/>
                          </a:solidFill>
                        </a:rPr>
                        <a:t>The vacuum chamber and NEG coating process are well designed.</a:t>
                      </a:r>
                      <a:endParaRPr lang="zh-CN" altLang="en-US" dirty="0">
                        <a:solidFill>
                          <a:srgbClr val="00B0F0"/>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a:solidFill>
                            <a:srgbClr val="00B0F0"/>
                          </a:solidFill>
                        </a:rPr>
                        <a:t>Conceptual design is close to be finished, but the NEG coating process and lots risks of vacuum chamber with absorber due to welding should be carefully assess.</a:t>
                      </a:r>
                      <a:endParaRPr lang="zh-CN" altLang="en-US" dirty="0"/>
                    </a:p>
                  </a:txBody>
                  <a:tcPr anchor="ctr"/>
                </a:tc>
                <a:extLst>
                  <a:ext uri="{0D108BD9-81ED-4DB2-BD59-A6C34878D82A}">
                    <a16:rowId xmlns:a16="http://schemas.microsoft.com/office/drawing/2014/main" val="2382017153"/>
                  </a:ext>
                </a:extLst>
              </a:tr>
              <a:tr h="761116">
                <a:tc gridSpan="2">
                  <a:txBody>
                    <a:bodyPr/>
                    <a:lstStyle/>
                    <a:p>
                      <a:pPr algn="ctr"/>
                      <a:r>
                        <a:rPr lang="en-US" altLang="zh-CN" dirty="0"/>
                        <a:t>Impedance</a:t>
                      </a:r>
                      <a:endParaRPr lang="zh-CN" altLang="en-US" dirty="0"/>
                    </a:p>
                  </a:txBody>
                  <a:tcPr anchor="ctr"/>
                </a:tc>
                <a:tc hMerge="1">
                  <a:txBody>
                    <a:bodyPr/>
                    <a:lstStyle/>
                    <a:p>
                      <a:endParaRPr lang="zh-CN" altLang="en-US"/>
                    </a:p>
                  </a:txBody>
                  <a:tcPr/>
                </a:tc>
                <a:tc>
                  <a:txBody>
                    <a:bodyPr/>
                    <a:lstStyle/>
                    <a:p>
                      <a:pPr algn="ctr"/>
                      <a:r>
                        <a:rPr lang="en-US" altLang="zh-CN" dirty="0">
                          <a:solidFill>
                            <a:srgbClr val="00B0F0"/>
                          </a:solidFill>
                        </a:rPr>
                        <a:t>The impedance is well considered, and meets the requirement.</a:t>
                      </a:r>
                      <a:endParaRPr lang="zh-CN" altLang="en-US" dirty="0">
                        <a:solidFill>
                          <a:srgbClr val="00B0F0"/>
                        </a:solidFill>
                      </a:endParaRPr>
                    </a:p>
                  </a:txBody>
                  <a:tcPr anchor="ctr"/>
                </a:tc>
                <a:tc>
                  <a:txBody>
                    <a:bodyPr/>
                    <a:lstStyle/>
                    <a:p>
                      <a:pPr algn="ctr"/>
                      <a:r>
                        <a:rPr lang="en-US" altLang="zh-CN" dirty="0">
                          <a:solidFill>
                            <a:srgbClr val="00B0F0"/>
                          </a:solidFill>
                        </a:rPr>
                        <a:t>The impedance increase due to the absorbers are less than 5% of the total budget, acceptable from the instabilities; The asymmetry of the structure will further introduce transverse monopolar impedance, this will be estimated.</a:t>
                      </a:r>
                      <a:endParaRPr lang="zh-CN" altLang="en-US" dirty="0"/>
                    </a:p>
                  </a:txBody>
                  <a:tcPr anchor="ctr"/>
                </a:tc>
                <a:extLst>
                  <a:ext uri="{0D108BD9-81ED-4DB2-BD59-A6C34878D82A}">
                    <a16:rowId xmlns:a16="http://schemas.microsoft.com/office/drawing/2014/main" val="1562394630"/>
                  </a:ext>
                </a:extLst>
              </a:tr>
              <a:tr h="469591">
                <a:tc rowSpan="3">
                  <a:txBody>
                    <a:bodyPr/>
                    <a:lstStyle/>
                    <a:p>
                      <a:pPr algn="ctr"/>
                      <a:r>
                        <a:rPr lang="en-US" altLang="zh-CN" dirty="0" err="1"/>
                        <a:t>Radiaton</a:t>
                      </a:r>
                      <a:r>
                        <a:rPr lang="en-US" altLang="zh-CN" dirty="0"/>
                        <a:t> protection</a:t>
                      </a:r>
                    </a:p>
                  </a:txBody>
                  <a:tcPr anchor="ctr">
                    <a:lnR w="12700" cap="flat" cmpd="sng" algn="ctr">
                      <a:solidFill>
                        <a:schemeClr val="bg1"/>
                      </a:solidFill>
                      <a:prstDash val="solid"/>
                      <a:round/>
                      <a:headEnd type="none" w="med" len="med"/>
                      <a:tailEnd type="none" w="med" len="med"/>
                    </a:lnR>
                  </a:tcPr>
                </a:tc>
                <a:tc>
                  <a:txBody>
                    <a:bodyPr/>
                    <a:lstStyle/>
                    <a:p>
                      <a:pPr algn="ctr"/>
                      <a:r>
                        <a:rPr lang="en-US" altLang="zh-CN" dirty="0"/>
                        <a:t>Cables</a:t>
                      </a:r>
                      <a:endParaRPr lang="zh-CN" altLang="en-US" dirty="0"/>
                    </a:p>
                  </a:txBody>
                  <a:tcPr anchor="ctr">
                    <a:lnL w="12700" cap="flat" cmpd="sng" algn="ctr">
                      <a:solidFill>
                        <a:schemeClr val="bg1"/>
                      </a:solidFill>
                      <a:prstDash val="solid"/>
                      <a:round/>
                      <a:headEnd type="none" w="med" len="med"/>
                      <a:tailEnd type="none" w="med" len="med"/>
                    </a:lnL>
                  </a:tcPr>
                </a:tc>
                <a:tc>
                  <a:txBody>
                    <a:bodyPr/>
                    <a:lstStyle/>
                    <a:p>
                      <a:pPr algn="ctr"/>
                      <a:r>
                        <a:rPr lang="en-US" altLang="zh-CN" dirty="0">
                          <a:solidFill>
                            <a:srgbClr val="00B050"/>
                          </a:solidFill>
                        </a:rPr>
                        <a:t>Lead/concrete shielding near inner wall</a:t>
                      </a:r>
                      <a:endParaRPr lang="zh-CN" altLang="en-US" dirty="0">
                        <a:solidFill>
                          <a:srgbClr val="00B050"/>
                        </a:solidFill>
                      </a:endParaRPr>
                    </a:p>
                  </a:txBody>
                  <a:tcPr anchor="ctr"/>
                </a:tc>
                <a:tc>
                  <a:txBody>
                    <a:bodyPr/>
                    <a:lstStyle/>
                    <a:p>
                      <a:pPr algn="ctr"/>
                      <a:r>
                        <a:rPr lang="en-US" altLang="zh-CN" dirty="0">
                          <a:solidFill>
                            <a:srgbClr val="00B050"/>
                          </a:solidFill>
                        </a:rPr>
                        <a:t>On the wall without shielding</a:t>
                      </a:r>
                      <a:endParaRPr lang="zh-CN" altLang="en-US" dirty="0">
                        <a:solidFill>
                          <a:srgbClr val="00B050"/>
                        </a:solidFill>
                      </a:endParaRPr>
                    </a:p>
                  </a:txBody>
                  <a:tcPr anchor="ctr"/>
                </a:tc>
                <a:extLst>
                  <a:ext uri="{0D108BD9-81ED-4DB2-BD59-A6C34878D82A}">
                    <a16:rowId xmlns:a16="http://schemas.microsoft.com/office/drawing/2014/main" val="1466943244"/>
                  </a:ext>
                </a:extLst>
              </a:tr>
              <a:tr h="304446">
                <a:tc vMerge="1">
                  <a:txBody>
                    <a:bodyPr/>
                    <a:lstStyle/>
                    <a:p>
                      <a:pPr algn="ctr"/>
                      <a:endParaRPr lang="zh-CN" altLang="en-US" dirty="0"/>
                    </a:p>
                  </a:txBody>
                  <a:tcPr anchor="ctr">
                    <a:lnR w="12700" cap="flat" cmpd="sng" algn="ctr">
                      <a:solidFill>
                        <a:schemeClr val="bg1"/>
                      </a:solidFill>
                      <a:prstDash val="solid"/>
                      <a:round/>
                      <a:headEnd type="none" w="med" len="med"/>
                      <a:tailEnd type="none" w="med" len="med"/>
                    </a:lnR>
                  </a:tcPr>
                </a:tc>
                <a:tc>
                  <a:txBody>
                    <a:bodyPr/>
                    <a:lstStyle/>
                    <a:p>
                      <a:pPr algn="ctr"/>
                      <a:r>
                        <a:rPr lang="en-US" altLang="zh-CN" dirty="0"/>
                        <a:t>Optical fiber</a:t>
                      </a:r>
                      <a:endParaRPr lang="zh-CN" altLang="en-US" dirty="0"/>
                    </a:p>
                  </a:txBody>
                  <a:tcPr anchor="ctr">
                    <a:lnL w="12700" cap="flat" cmpd="sng" algn="ctr">
                      <a:solidFill>
                        <a:schemeClr val="bg1"/>
                      </a:solidFill>
                      <a:prstDash val="solid"/>
                      <a:round/>
                      <a:headEnd type="none" w="med" len="med"/>
                      <a:tailEnd type="none" w="med" len="med"/>
                    </a:lnL>
                  </a:tcPr>
                </a:tc>
                <a:tc gridSpan="2">
                  <a:txBody>
                    <a:bodyPr/>
                    <a:lstStyle/>
                    <a:p>
                      <a:pPr algn="ctr"/>
                      <a:r>
                        <a:rPr lang="en-US" altLang="zh-CN" dirty="0">
                          <a:solidFill>
                            <a:srgbClr val="00B050"/>
                          </a:solidFill>
                        </a:rPr>
                        <a:t>Trench with concrete cover</a:t>
                      </a:r>
                    </a:p>
                  </a:txBody>
                  <a:tcPr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a:solidFill>
                            <a:srgbClr val="00B050"/>
                          </a:solidFill>
                        </a:rPr>
                        <a:t>Trench with concrete cover</a:t>
                      </a:r>
                      <a:endParaRPr lang="zh-CN" altLang="en-US" dirty="0">
                        <a:solidFill>
                          <a:srgbClr val="00B050"/>
                        </a:solidFill>
                      </a:endParaRPr>
                    </a:p>
                  </a:txBody>
                  <a:tcPr anchor="ctr"/>
                </a:tc>
                <a:extLst>
                  <a:ext uri="{0D108BD9-81ED-4DB2-BD59-A6C34878D82A}">
                    <a16:rowId xmlns:a16="http://schemas.microsoft.com/office/drawing/2014/main" val="642206656"/>
                  </a:ext>
                </a:extLst>
              </a:tr>
              <a:tr h="1168679">
                <a:tc vMerge="1">
                  <a:txBody>
                    <a:bodyPr/>
                    <a:lstStyle/>
                    <a:p>
                      <a:pPr algn="ctr"/>
                      <a:endParaRPr lang="zh-CN" altLang="en-US" dirty="0"/>
                    </a:p>
                  </a:txBody>
                  <a:tcPr anchor="ctr">
                    <a:lnR w="12700" cap="flat" cmpd="sng" algn="ctr">
                      <a:solidFill>
                        <a:schemeClr val="bg1"/>
                      </a:solidFill>
                      <a:prstDash val="solid"/>
                      <a:round/>
                      <a:headEnd type="none" w="med" len="med"/>
                      <a:tailEnd type="none" w="med" len="med"/>
                    </a:lnR>
                  </a:tcPr>
                </a:tc>
                <a:tc>
                  <a:txBody>
                    <a:bodyPr/>
                    <a:lstStyle/>
                    <a:p>
                      <a:pPr algn="ctr"/>
                      <a:r>
                        <a:rPr lang="en-US" altLang="zh-CN" dirty="0"/>
                        <a:t>electronics</a:t>
                      </a:r>
                      <a:endParaRPr lang="zh-CN" altLang="en-US" dirty="0"/>
                    </a:p>
                  </a:txBody>
                  <a:tcPr anchor="ctr">
                    <a:lnL w="12700" cap="flat" cmpd="sng" algn="ctr">
                      <a:solidFill>
                        <a:schemeClr val="bg1"/>
                      </a:solidFill>
                      <a:prstDash val="solid"/>
                      <a:round/>
                      <a:headEnd type="none" w="med" len="med"/>
                      <a:tailEnd type="none" w="med" len="med"/>
                    </a:lnL>
                  </a:tcPr>
                </a:tc>
                <a:tc gridSpan="2">
                  <a:txBody>
                    <a:bodyPr/>
                    <a:lstStyle/>
                    <a:p>
                      <a:pPr algn="ctr"/>
                      <a:r>
                        <a:rPr lang="en-US" altLang="zh-CN" dirty="0">
                          <a:solidFill>
                            <a:srgbClr val="00B050"/>
                          </a:solidFill>
                        </a:rPr>
                        <a:t>In auxiliary tunnel. Or in the gap between supports with lead/concrete shielding</a:t>
                      </a:r>
                      <a:endParaRPr lang="zh-CN" altLang="en-US" dirty="0">
                        <a:solidFill>
                          <a:srgbClr val="00B050"/>
                        </a:solidFill>
                      </a:endParaRPr>
                    </a:p>
                  </a:txBody>
                  <a:tcPr anchor="ctr"/>
                </a:tc>
                <a:tc hMerge="1">
                  <a:txBody>
                    <a:bodyPr/>
                    <a:lstStyle/>
                    <a:p>
                      <a:pPr algn="ctr"/>
                      <a:endParaRPr lang="zh-CN" altLang="en-US" dirty="0">
                        <a:solidFill>
                          <a:srgbClr val="00B050"/>
                        </a:solidFill>
                      </a:endParaRPr>
                    </a:p>
                  </a:txBody>
                  <a:tcPr anchor="ctr"/>
                </a:tc>
                <a:extLst>
                  <a:ext uri="{0D108BD9-81ED-4DB2-BD59-A6C34878D82A}">
                    <a16:rowId xmlns:a16="http://schemas.microsoft.com/office/drawing/2014/main" val="3174286412"/>
                  </a:ext>
                </a:extLst>
              </a:tr>
            </a:tbl>
          </a:graphicData>
        </a:graphic>
      </p:graphicFrame>
    </p:spTree>
    <p:extLst>
      <p:ext uri="{BB962C8B-B14F-4D97-AF65-F5344CB8AC3E}">
        <p14:creationId xmlns:p14="http://schemas.microsoft.com/office/powerpoint/2010/main" val="3633229979"/>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30524</TotalTime>
  <Words>1409</Words>
  <Application>Microsoft Office PowerPoint</Application>
  <PresentationFormat>宽屏</PresentationFormat>
  <Paragraphs>143</Paragraphs>
  <Slides>12</Slides>
  <Notes>6</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12</vt:i4>
      </vt:variant>
    </vt:vector>
  </HeadingPairs>
  <TitlesOfParts>
    <vt:vector size="20" baseType="lpstr">
      <vt:lpstr>等线</vt:lpstr>
      <vt:lpstr>微软雅黑</vt:lpstr>
      <vt:lpstr>Arial</vt:lpstr>
      <vt:lpstr>Arial Black</vt:lpstr>
      <vt:lpstr>Calibri</vt:lpstr>
      <vt:lpstr>Times New Roman</vt:lpstr>
      <vt:lpstr>Wingdings</vt:lpstr>
      <vt:lpstr>Office 主题</vt:lpstr>
      <vt:lpstr>PowerPoint 演示文稿</vt:lpstr>
      <vt:lpstr>Committee member and presentation</vt:lpstr>
      <vt:lpstr>“Verification of the TDR vacuum chamber shielding design in comparison with antechamber vacuum system with photon absorbers” review: Introduction</vt:lpstr>
      <vt:lpstr>CEPC vacuum chamber design with photon absorbers in comparison with TDR vacuum design</vt:lpstr>
      <vt:lpstr>CEPC vacuum chamber design with photon absorbers in comparison with TDR vacuum design</vt:lpstr>
      <vt:lpstr>Radiation shielding structure and water cooling design of CEPC collider magnet</vt:lpstr>
      <vt:lpstr>Radiation shielding structure and water cooling design of CEPC collider magnet</vt:lpstr>
      <vt:lpstr>Verification of the TDR vacuum chamber shielding design in comparison with antechamber vacuum system with photon absorbers</vt:lpstr>
      <vt:lpstr>Summary for the comparison</vt:lpstr>
      <vt:lpstr>Summary for the comparison</vt:lpstr>
      <vt:lpstr>Verification of the TDR vacuum chamber shielding design in comparison with antechamber vacuum system with photon absorbers</vt:lpstr>
      <vt:lpstr>Verification of the TDR vacuum chamber shielding design in comparison with antechamber vacuum system with photon absorbers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vivi</dc:creator>
  <cp:lastModifiedBy>lenovo</cp:lastModifiedBy>
  <cp:revision>2154</cp:revision>
  <cp:lastPrinted>2022-11-06T05:19:21Z</cp:lastPrinted>
  <dcterms:created xsi:type="dcterms:W3CDTF">2012-09-04T11:33:36Z</dcterms:created>
  <dcterms:modified xsi:type="dcterms:W3CDTF">2025-07-18T08:59:52Z</dcterms:modified>
</cp:coreProperties>
</file>