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61" r:id="rId2"/>
    <p:sldId id="332" r:id="rId3"/>
    <p:sldId id="577" r:id="rId4"/>
    <p:sldId id="333" r:id="rId5"/>
    <p:sldId id="578" r:id="rId6"/>
    <p:sldId id="501" r:id="rId7"/>
    <p:sldId id="503" r:id="rId8"/>
    <p:sldId id="504" r:id="rId9"/>
    <p:sldId id="582" r:id="rId10"/>
    <p:sldId id="580" r:id="rId11"/>
    <p:sldId id="581" r:id="rId12"/>
    <p:sldId id="574" r:id="rId13"/>
    <p:sldId id="575" r:id="rId14"/>
    <p:sldId id="576" r:id="rId15"/>
    <p:sldId id="494" r:id="rId16"/>
    <p:sldId id="50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94CA"/>
    <a:srgbClr val="FF9900"/>
    <a:srgbClr val="9900FF"/>
    <a:srgbClr val="000000"/>
    <a:srgbClr val="99CCFF"/>
    <a:srgbClr val="CC00FF"/>
    <a:srgbClr val="669900"/>
    <a:srgbClr val="CC3300"/>
    <a:srgbClr val="0000CC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931" autoAdjust="0"/>
  </p:normalViewPr>
  <p:slideViewPr>
    <p:cSldViewPr snapToGrid="0">
      <p:cViewPr varScale="1">
        <p:scale>
          <a:sx n="96" d="100"/>
          <a:sy n="96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2025/7/16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45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8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98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5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95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2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1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2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8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1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32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control system EDR design and development status</a:t>
            </a:r>
            <a:endParaRPr lang="zh-CN" alt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13282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Dapeng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8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18 July, 2025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9303" y="281908"/>
            <a:ext cx="5634612" cy="1161290"/>
            <a:chOff x="4088105" y="224034"/>
            <a:chExt cx="5634612" cy="116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105" y="224034"/>
              <a:ext cx="1972060" cy="11612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2" y="389339"/>
              <a:ext cx="3684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/>
                <a:t>Circular Electron Positron Collider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3114" y="241466"/>
            <a:ext cx="4949786" cy="818682"/>
          </a:xfrm>
        </p:spPr>
        <p:txBody>
          <a:bodyPr/>
          <a:lstStyle/>
          <a:p>
            <a:r>
              <a:rPr lang="en-US" altLang="zh-CN" sz="2800" dirty="0"/>
              <a:t>Component &amp; cable database</a:t>
            </a:r>
            <a:endParaRPr lang="zh-CN" altLang="en-US" sz="2800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1AC4122-76D2-4562-A5CF-8404B2F4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System monitoring &amp; DAQ</a:t>
            </a:r>
            <a:endParaRPr lang="zh-CN" alt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06656EE-98B5-4885-BF63-1C1EB922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5" y="1271133"/>
            <a:ext cx="11903765" cy="35867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ED6EF6D-0C2D-4D43-9688-30C68F231F73}"/>
              </a:ext>
            </a:extLst>
          </p:cNvPr>
          <p:cNvSpPr txBox="1"/>
          <p:nvPr/>
        </p:nvSpPr>
        <p:spPr>
          <a:xfrm>
            <a:off x="581770" y="4691870"/>
            <a:ext cx="59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Indirect connection of devices through cable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EB7BFE-AB9C-4DC3-BC24-CAD55A82CA66}"/>
              </a:ext>
            </a:extLst>
          </p:cNvPr>
          <p:cNvSpPr txBox="1"/>
          <p:nvPr/>
        </p:nvSpPr>
        <p:spPr>
          <a:xfrm>
            <a:off x="6977270" y="4891925"/>
            <a:ext cx="508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 connection of devices : housing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4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3114" y="241466"/>
            <a:ext cx="4949786" cy="818682"/>
          </a:xfrm>
        </p:spPr>
        <p:txBody>
          <a:bodyPr/>
          <a:lstStyle/>
          <a:p>
            <a:r>
              <a:rPr lang="en-US" altLang="zh-CN" sz="2800" dirty="0"/>
              <a:t>Component &amp; cable database</a:t>
            </a:r>
            <a:endParaRPr lang="zh-CN" altLang="en-US" sz="2800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1AC4122-76D2-4562-A5CF-8404B2F4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System monitoring &amp; DAQ</a:t>
            </a:r>
            <a:endParaRPr lang="zh-CN" altLang="en-US" sz="3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5C7B14-E2B1-4488-B5B9-984681E3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955" y="1271133"/>
            <a:ext cx="7763510" cy="48482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40EE106-AE47-4E79-8D8B-262BA1F832B1}"/>
              </a:ext>
            </a:extLst>
          </p:cNvPr>
          <p:cNvSpPr txBox="1"/>
          <p:nvPr/>
        </p:nvSpPr>
        <p:spPr>
          <a:xfrm>
            <a:off x="1377283" y="1762489"/>
            <a:ext cx="2330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Data from users</a:t>
            </a:r>
          </a:p>
          <a:p>
            <a:r>
              <a:rPr lang="zh-CN" altLang="en-US" sz="2400" dirty="0">
                <a:solidFill>
                  <a:srgbClr val="FF0000"/>
                </a:solidFill>
              </a:rPr>
              <a:t>用户数据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85D5C3-E28A-49D4-9B04-DE77EB39AB76}"/>
              </a:ext>
            </a:extLst>
          </p:cNvPr>
          <p:cNvSpPr txBox="1"/>
          <p:nvPr/>
        </p:nvSpPr>
        <p:spPr>
          <a:xfrm>
            <a:off x="377686" y="4577129"/>
            <a:ext cx="5476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Dictionary data managed by administrator </a:t>
            </a:r>
          </a:p>
          <a:p>
            <a:r>
              <a:rPr lang="zh-CN" altLang="en-US" sz="2400" dirty="0">
                <a:solidFill>
                  <a:srgbClr val="00B050"/>
                </a:solidFill>
              </a:rPr>
              <a:t>管理员管理的字典数据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F16AF95-0397-4078-ADAD-0328422E0E60}"/>
              </a:ext>
            </a:extLst>
          </p:cNvPr>
          <p:cNvSpPr/>
          <p:nvPr/>
        </p:nvSpPr>
        <p:spPr>
          <a:xfrm>
            <a:off x="4134956" y="1271133"/>
            <a:ext cx="7763510" cy="226542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352C0F-E5A3-4EDE-AF64-C2799B53BC38}"/>
              </a:ext>
            </a:extLst>
          </p:cNvPr>
          <p:cNvSpPr/>
          <p:nvPr/>
        </p:nvSpPr>
        <p:spPr>
          <a:xfrm>
            <a:off x="6132030" y="3848598"/>
            <a:ext cx="5766435" cy="229364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0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Timing system &amp; reference line</a:t>
            </a:r>
            <a:endParaRPr lang="zh-CN" altLang="en-US" sz="3600" dirty="0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DFBBEED-2966-4F6C-B9AF-F4C160549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285861"/>
            <a:ext cx="11190921" cy="53114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high-precision global clock transmission, and timing synchronization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100 km range through wireless transmission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need of radiation-hard optical fibers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backup technical solution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space optical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transmission system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and clock synchronization technology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multi-cascaded clock synchronization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0DD944-757D-41CC-A416-C46426806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31" y="1642028"/>
            <a:ext cx="2957773" cy="400616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D88D79A-F9CC-4067-84C5-11FA2EFB9D76}"/>
              </a:ext>
            </a:extLst>
          </p:cNvPr>
          <p:cNvSpPr txBox="1"/>
          <p:nvPr/>
        </p:nvSpPr>
        <p:spPr>
          <a:xfrm>
            <a:off x="8756880" y="5648197"/>
            <a:ext cx="3435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clock synchronization system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DE116C0-DCE4-437E-AD78-2C1EB8D714C4}"/>
              </a:ext>
            </a:extLst>
          </p:cNvPr>
          <p:cNvSpPr txBox="1"/>
          <p:nvPr/>
        </p:nvSpPr>
        <p:spPr>
          <a:xfrm>
            <a:off x="8353114" y="2632707"/>
            <a:ext cx="1559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node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493AFD3-D6BE-4DEB-9AE8-CD76067B2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7983" y="0"/>
            <a:ext cx="3276824" cy="994134"/>
          </a:xfrm>
        </p:spPr>
        <p:txBody>
          <a:bodyPr/>
          <a:lstStyle/>
          <a:p>
            <a:r>
              <a:rPr lang="en-US" altLang="zh-CN" sz="2400" dirty="0"/>
              <a:t>Timing system with wireless transmission</a:t>
            </a:r>
            <a:endParaRPr lang="zh-CN" altLang="en-US" sz="2400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90C2867-264B-48B9-BEDA-184416A10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94" y="4670446"/>
            <a:ext cx="8255402" cy="113163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76407449-8A02-4D78-A4C5-14ECBADE1084}"/>
              </a:ext>
            </a:extLst>
          </p:cNvPr>
          <p:cNvSpPr txBox="1"/>
          <p:nvPr/>
        </p:nvSpPr>
        <p:spPr>
          <a:xfrm>
            <a:off x="1371601" y="5802085"/>
            <a:ext cx="6563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long-distance FSO transmission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Timing system &amp; reference line</a:t>
            </a:r>
            <a:endParaRPr lang="zh-CN" altLang="en-US" sz="360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493AFD3-D6BE-4DEB-9AE8-CD76067B2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7983" y="0"/>
            <a:ext cx="3276824" cy="994134"/>
          </a:xfrm>
        </p:spPr>
        <p:txBody>
          <a:bodyPr/>
          <a:lstStyle/>
          <a:p>
            <a:r>
              <a:rPr lang="en-US" altLang="zh-CN" sz="2400" dirty="0"/>
              <a:t>Timing system with wireless transmission</a:t>
            </a:r>
            <a:endParaRPr lang="zh-CN" altLang="en-US" sz="2400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62267DB-F99F-4B9C-B502-D5CAB4AB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094189"/>
            <a:ext cx="11420060" cy="5311491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Free Space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transmission system.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 km distance laser wireless transmission system has been designed and tested.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and clock synchronization tests have been conducted with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 error rate of less than 1E-13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synchronization accuracy of 20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(without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optimizition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 data transmission and clock synchronization technology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high-precision clock synchronization hardware node has been designed and tested.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fiber,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jitter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clock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2.28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clock synchronization accuracy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3.33 ps.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scale, 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ulti-cascaded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synchronization technology</a:t>
            </a:r>
          </a:p>
          <a:p>
            <a:pPr lvl="2"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learning-based approach is proposed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gather multi-node information and dynamically adjust the phase of all nodes to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alleviate long-term clock drift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cascading.</a:t>
            </a:r>
          </a:p>
          <a:p>
            <a:pPr lvl="2"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system with 7 nodes is scheduled, aiming for a timing accuracy of better than 10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nodes.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0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Timing system &amp; reference line</a:t>
            </a:r>
            <a:endParaRPr lang="zh-CN" altLang="en-US" sz="360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493AFD3-D6BE-4DEB-9AE8-CD76067B2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7983" y="0"/>
            <a:ext cx="3276824" cy="994134"/>
          </a:xfrm>
        </p:spPr>
        <p:txBody>
          <a:bodyPr/>
          <a:lstStyle/>
          <a:p>
            <a:r>
              <a:rPr lang="en-US" altLang="zh-CN" sz="2400" dirty="0"/>
              <a:t>Timing system with wireless transmission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E8A01AF-D820-4894-AFE1-7028A4C7B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91" y="1103759"/>
            <a:ext cx="2061404" cy="2749614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F661774-066B-496A-9DD1-FE3A7E7727E8}"/>
              </a:ext>
            </a:extLst>
          </p:cNvPr>
          <p:cNvGrpSpPr/>
          <p:nvPr/>
        </p:nvGrpSpPr>
        <p:grpSpPr>
          <a:xfrm>
            <a:off x="9368182" y="1093662"/>
            <a:ext cx="2146116" cy="2734791"/>
            <a:chOff x="8175178" y="1831096"/>
            <a:chExt cx="1819612" cy="251922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849D177-E876-44BE-9F6B-00490E2E5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78" r="19715"/>
            <a:stretch/>
          </p:blipFill>
          <p:spPr>
            <a:xfrm>
              <a:off x="8175178" y="1831096"/>
              <a:ext cx="1819612" cy="2519226"/>
            </a:xfrm>
            <a:prstGeom prst="rect">
              <a:avLst/>
            </a:prstGeom>
          </p:spPr>
        </p:pic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D32DE33-2E04-491A-8936-8F4580012BF8}"/>
                </a:ext>
              </a:extLst>
            </p:cNvPr>
            <p:cNvSpPr/>
            <p:nvPr/>
          </p:nvSpPr>
          <p:spPr>
            <a:xfrm rot="897111">
              <a:off x="8454980" y="2475363"/>
              <a:ext cx="160122" cy="152860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5C6A2EA-5AE9-46BC-88D4-DE2746D1F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8" y="1103759"/>
            <a:ext cx="5249608" cy="273978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70FB608-D8A0-41AE-BDA0-655036A08F63}"/>
              </a:ext>
            </a:extLst>
          </p:cNvPr>
          <p:cNvSpPr txBox="1"/>
          <p:nvPr/>
        </p:nvSpPr>
        <p:spPr>
          <a:xfrm>
            <a:off x="0" y="3843546"/>
            <a:ext cx="5615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clock synchronization hardware node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F01A74-3237-46AE-B780-F171268A0074}"/>
              </a:ext>
            </a:extLst>
          </p:cNvPr>
          <p:cNvSpPr txBox="1"/>
          <p:nvPr/>
        </p:nvSpPr>
        <p:spPr>
          <a:xfrm>
            <a:off x="6481496" y="3846737"/>
            <a:ext cx="5277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Test setup of 1 km FSO Equipment in HEPS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FD3A0CF-1012-4729-81FF-62EAC10DAF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826" t="37744" r="19466" b="2064"/>
          <a:stretch/>
        </p:blipFill>
        <p:spPr>
          <a:xfrm>
            <a:off x="432825" y="1103759"/>
            <a:ext cx="4027660" cy="4790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8FF4898-BCF3-462D-B21E-CF1416EA29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4" t="36699" r="71866" b="2174"/>
          <a:stretch/>
        </p:blipFill>
        <p:spPr>
          <a:xfrm>
            <a:off x="4607692" y="1103759"/>
            <a:ext cx="4081516" cy="47240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FB3E159-A69F-4081-8F2B-13C6B4A11121}"/>
              </a:ext>
            </a:extLst>
          </p:cNvPr>
          <p:cNvSpPr txBox="1"/>
          <p:nvPr/>
        </p:nvSpPr>
        <p:spPr>
          <a:xfrm>
            <a:off x="1019709" y="5906586"/>
            <a:ext cx="2853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TIE jitter of receive clock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1CADBD7-ECD7-4AC7-8BC0-96CF06A59890}"/>
              </a:ext>
            </a:extLst>
          </p:cNvPr>
          <p:cNvSpPr txBox="1"/>
          <p:nvPr/>
        </p:nvSpPr>
        <p:spPr>
          <a:xfrm>
            <a:off x="952797" y="1396676"/>
            <a:ext cx="165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RMS=2.28ps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E6274FC-108B-4CCB-B697-2F9232E60756}"/>
              </a:ext>
            </a:extLst>
          </p:cNvPr>
          <p:cNvSpPr txBox="1"/>
          <p:nvPr/>
        </p:nvSpPr>
        <p:spPr>
          <a:xfrm>
            <a:off x="5154012" y="1522738"/>
            <a:ext cx="1606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RMS=3.33ps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050C563-ECDA-4C84-B2A8-352450663CAA}"/>
              </a:ext>
            </a:extLst>
          </p:cNvPr>
          <p:cNvSpPr txBox="1"/>
          <p:nvPr/>
        </p:nvSpPr>
        <p:spPr>
          <a:xfrm>
            <a:off x="5615624" y="5883863"/>
            <a:ext cx="2574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Clock synchronization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40634" y="1128666"/>
            <a:ext cx="11310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</a:t>
            </a:r>
            <a:r>
              <a:rPr lang="en-US" altLang="zh-CN" sz="2800" b="1" dirty="0">
                <a:solidFill>
                  <a:srgbClr val="FF0000"/>
                </a:solidFill>
              </a:rPr>
              <a:t>radiation experiment </a:t>
            </a:r>
            <a:r>
              <a:rPr lang="en-US" altLang="zh-CN" sz="2800" b="1" dirty="0"/>
              <a:t>of optical fibers focusing </a:t>
            </a:r>
            <a:r>
              <a:rPr lang="en-US" altLang="zh-CN" sz="2800" b="1" dirty="0">
                <a:solidFill>
                  <a:srgbClr val="FF0000"/>
                </a:solidFill>
              </a:rPr>
              <a:t>on HCF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DAQ</a:t>
            </a:r>
            <a:r>
              <a:rPr lang="en-US" altLang="zh-CN" sz="2800" b="1" dirty="0"/>
              <a:t> design and implementation, applied first in BEPCII.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development of </a:t>
            </a:r>
            <a:r>
              <a:rPr lang="en-US" altLang="zh-CN" sz="2800" b="1" dirty="0">
                <a:solidFill>
                  <a:srgbClr val="FF0000"/>
                </a:solidFill>
              </a:rPr>
              <a:t>component-cable database </a:t>
            </a:r>
            <a:r>
              <a:rPr lang="en-US" altLang="zh-CN" sz="2800" b="1" dirty="0"/>
              <a:t>and application in BEPCII &amp; PWFA.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Long-distance &amp; long time test of </a:t>
            </a:r>
            <a:r>
              <a:rPr lang="en-US" altLang="zh-CN" sz="2800" b="1" dirty="0">
                <a:solidFill>
                  <a:srgbClr val="FF0000"/>
                </a:solidFill>
              </a:rPr>
              <a:t>reference line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Larger system integration &amp; test of </a:t>
            </a:r>
            <a:r>
              <a:rPr lang="en-US" altLang="zh-CN" sz="2800" b="1" dirty="0">
                <a:solidFill>
                  <a:srgbClr val="FF0000"/>
                </a:solidFill>
              </a:rPr>
              <a:t>wireless transmission based timing system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design of </a:t>
            </a:r>
            <a:r>
              <a:rPr lang="en-US" altLang="zh-CN" sz="2800" b="1" dirty="0">
                <a:solidFill>
                  <a:srgbClr val="FF0000"/>
                </a:solidFill>
              </a:rPr>
              <a:t>fast orbit feedback system </a:t>
            </a:r>
            <a:r>
              <a:rPr lang="en-US" altLang="zh-CN" sz="2800" b="1" dirty="0"/>
              <a:t>&amp; </a:t>
            </a:r>
            <a:r>
              <a:rPr lang="en-US" altLang="zh-CN" sz="2800" b="1" dirty="0">
                <a:solidFill>
                  <a:srgbClr val="FF0000"/>
                </a:solidFill>
              </a:rPr>
              <a:t>fast protection system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design of </a:t>
            </a:r>
            <a:r>
              <a:rPr lang="en-US" altLang="zh-CN" sz="2800" b="1" dirty="0">
                <a:solidFill>
                  <a:srgbClr val="FF0000"/>
                </a:solidFill>
              </a:rPr>
              <a:t>network</a:t>
            </a:r>
            <a:r>
              <a:rPr lang="en-US" altLang="zh-CN" sz="2800" b="1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Next to do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Key issues of control system go forward steadily.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Much work will be done with manpower limited.</a:t>
            </a:r>
            <a:endParaRPr lang="en-US" altLang="zh-CN" sz="28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-23732"/>
            <a:ext cx="6740544" cy="894079"/>
          </a:xfrm>
        </p:spPr>
        <p:txBody>
          <a:bodyPr/>
          <a:lstStyle/>
          <a:p>
            <a:r>
              <a:rPr lang="en-US" altLang="zh-CN" sz="3600" dirty="0">
                <a:solidFill>
                  <a:srgbClr val="FF0000"/>
                </a:solidFill>
              </a:rPr>
              <a:t>Summary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15ECFE-2BC3-487F-9BA8-BD0D8A6EBC35}"/>
              </a:ext>
            </a:extLst>
          </p:cNvPr>
          <p:cNvSpPr txBox="1"/>
          <p:nvPr/>
        </p:nvSpPr>
        <p:spPr>
          <a:xfrm>
            <a:off x="472440" y="3075057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12011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890C-4601-4C3B-825A-84CEBE3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BEA5-18B7-4051-9B26-EA1A90F5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218466"/>
            <a:ext cx="10879318" cy="49679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/>
              <a:t>Part of the main tasks &amp; development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Next to do</a:t>
            </a:r>
          </a:p>
          <a:p>
            <a:pPr>
              <a:lnSpc>
                <a:spcPct val="110000"/>
              </a:lnSpc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Summary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19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BEA5-18B7-4051-9B26-EA1A90F5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7" y="3200401"/>
            <a:ext cx="11032434" cy="7752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Part of the main tasks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29255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7618013" cy="894079"/>
          </a:xfrm>
        </p:spPr>
        <p:txBody>
          <a:bodyPr/>
          <a:lstStyle/>
          <a:p>
            <a:r>
              <a:rPr lang="en-US" altLang="zh-CN" sz="3600" dirty="0"/>
              <a:t>Fiber routing &amp; radiation experiment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6903F8-2D22-4181-B4C4-38EE46247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4730"/>
            <a:ext cx="12192000" cy="31398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133062"/>
            <a:ext cx="6446569" cy="5053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/>
              <a:t>Fiber routing in tunnel with IP3 as the center.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Radiation hardness &amp; cost.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~3000km </a:t>
            </a:r>
            <a:r>
              <a:rPr lang="en-US" altLang="zh-CN" b="1" dirty="0"/>
              <a:t>48-core opt. fiber needed.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A13107-8842-44C1-8A86-FA8C28F9D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85583" y="233680"/>
            <a:ext cx="2992092" cy="690880"/>
          </a:xfrm>
        </p:spPr>
        <p:txBody>
          <a:bodyPr/>
          <a:lstStyle/>
          <a:p>
            <a:r>
              <a:rPr lang="en-US" altLang="zh-CN" sz="2800" dirty="0"/>
              <a:t>Overall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D3D5AB-FB69-4A75-86F3-D9C4EAFA4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49" y="1028701"/>
            <a:ext cx="4800598" cy="48005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884E70D-0259-472D-A253-4EBA25C23CEA}"/>
              </a:ext>
            </a:extLst>
          </p:cNvPr>
          <p:cNvSpPr txBox="1"/>
          <p:nvPr/>
        </p:nvSpPr>
        <p:spPr>
          <a:xfrm>
            <a:off x="9283020" y="5640097"/>
            <a:ext cx="533656" cy="3677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IP3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7618013" cy="894079"/>
          </a:xfrm>
        </p:spPr>
        <p:txBody>
          <a:bodyPr/>
          <a:lstStyle/>
          <a:p>
            <a:r>
              <a:rPr lang="en-US" altLang="zh-CN" sz="3600" dirty="0"/>
              <a:t>Fiber routing &amp; radiation experiment</a:t>
            </a:r>
            <a:endParaRPr lang="zh-CN" altLang="en-US" sz="36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A13107-8842-44C1-8A86-FA8C28F9D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85583" y="233680"/>
            <a:ext cx="2992092" cy="690880"/>
          </a:xfrm>
        </p:spPr>
        <p:txBody>
          <a:bodyPr/>
          <a:lstStyle/>
          <a:p>
            <a:r>
              <a:rPr lang="en-US" altLang="zh-CN" sz="2800" dirty="0"/>
              <a:t>Rad. Exp.</a:t>
            </a:r>
            <a:endParaRPr lang="zh-CN" altLang="en-US" sz="28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97D5543-1FD3-41ED-A5E3-1191FAEC0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20" y="4005352"/>
            <a:ext cx="4481582" cy="23863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504627D-0615-45BA-BCBD-5C545F3DDE8A}"/>
              </a:ext>
            </a:extLst>
          </p:cNvPr>
          <p:cNvSpPr txBox="1"/>
          <p:nvPr/>
        </p:nvSpPr>
        <p:spPr>
          <a:xfrm>
            <a:off x="5910244" y="3803518"/>
            <a:ext cx="161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Total dose:</a:t>
            </a:r>
          </a:p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354Gy@HCF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268Gy@RRF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195Gy@G652</a:t>
            </a:r>
            <a:endParaRPr lang="zh-CN" altLang="en-US" sz="16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054AD47-9A68-4F48-AE34-A6F0785C3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15" y="1028110"/>
            <a:ext cx="3241668" cy="241854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8B58F6C-40DD-4B4C-A157-4C29053FC91B}"/>
              </a:ext>
            </a:extLst>
          </p:cNvPr>
          <p:cNvSpPr txBox="1"/>
          <p:nvPr/>
        </p:nvSpPr>
        <p:spPr>
          <a:xfrm>
            <a:off x="4847973" y="4822308"/>
            <a:ext cx="109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1550nm</a:t>
            </a:r>
            <a:endParaRPr lang="zh-CN" altLang="en-US" sz="1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EC34E73-BBE6-4D18-BB20-30CACB74D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" y="3912624"/>
            <a:ext cx="4202145" cy="217861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A03CBE2-D189-48EB-BC41-32BAC68D520F}"/>
              </a:ext>
            </a:extLst>
          </p:cNvPr>
          <p:cNvSpPr txBox="1"/>
          <p:nvPr/>
        </p:nvSpPr>
        <p:spPr>
          <a:xfrm>
            <a:off x="248478" y="6121224"/>
            <a:ext cx="694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99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Joint fiber radiation experiment among YOFC, CSNS &amp; IHEP.</a:t>
            </a:r>
            <a:endParaRPr lang="zh-CN" altLang="en-US" sz="1600" b="1" dirty="0">
              <a:solidFill>
                <a:srgbClr val="99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D050D9C-A013-407C-851B-B4EC10AD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" y="0"/>
            <a:ext cx="5230996" cy="386194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FF76EE2-12EE-431C-858B-C98BFD8AB7BD}"/>
              </a:ext>
            </a:extLst>
          </p:cNvPr>
          <p:cNvSpPr txBox="1"/>
          <p:nvPr/>
        </p:nvSpPr>
        <p:spPr>
          <a:xfrm>
            <a:off x="9004791" y="1300553"/>
            <a:ext cx="3157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Neutron radiation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 done at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ANIS of CSNS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 doped fiber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very radiation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sensitive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doped fiber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suitable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accelerator.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HCF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much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better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with a price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~50RMB/core/m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 present.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Further experiment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planned.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37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1825" y="241466"/>
            <a:ext cx="3571073" cy="818682"/>
          </a:xfrm>
        </p:spPr>
        <p:txBody>
          <a:bodyPr/>
          <a:lstStyle/>
          <a:p>
            <a:r>
              <a:rPr lang="en-US" altLang="zh-CN" sz="2800" dirty="0"/>
              <a:t>AI related issues</a:t>
            </a:r>
            <a:endParaRPr lang="zh-CN" altLang="en-US" sz="2800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1AC4122-76D2-4562-A5CF-8404B2F4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System monitoring &amp; DAQ</a:t>
            </a:r>
            <a:endParaRPr lang="zh-CN" altLang="en-US" sz="3600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DF95D53-FF2D-4806-8608-6BA0C4D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7" y="1060148"/>
            <a:ext cx="11509513" cy="51262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/>
              <a:t>AI is essential for the large &amp; complex facility. </a:t>
            </a:r>
          </a:p>
          <a:p>
            <a:pPr>
              <a:lnSpc>
                <a:spcPct val="110000"/>
              </a:lnSpc>
            </a:pPr>
            <a:endParaRPr lang="zh-CN" altLang="en-US" sz="2800" b="1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8635E82-EE98-4644-9F6F-E2ECFBBB40B5}"/>
              </a:ext>
            </a:extLst>
          </p:cNvPr>
          <p:cNvSpPr txBox="1"/>
          <p:nvPr/>
        </p:nvSpPr>
        <p:spPr>
          <a:xfrm>
            <a:off x="702274" y="2581755"/>
            <a:ext cx="366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perform. computing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1C3D12CC-AC8D-4221-A30F-3887B26E4740}"/>
              </a:ext>
            </a:extLst>
          </p:cNvPr>
          <p:cNvSpPr txBox="1"/>
          <p:nvPr/>
        </p:nvSpPr>
        <p:spPr>
          <a:xfrm>
            <a:off x="702274" y="2180056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speed DAQ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01CE56C-B9FE-4690-ABB7-E104C5CB99D2}"/>
              </a:ext>
            </a:extLst>
          </p:cNvPr>
          <p:cNvSpPr txBox="1"/>
          <p:nvPr/>
        </p:nvSpPr>
        <p:spPr>
          <a:xfrm>
            <a:off x="710975" y="1780558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quality data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8C24909-8C29-41E0-A1D9-DC1B8E4405F0}"/>
              </a:ext>
            </a:extLst>
          </p:cNvPr>
          <p:cNvSpPr txBox="1"/>
          <p:nvPr/>
        </p:nvSpPr>
        <p:spPr>
          <a:xfrm>
            <a:off x="702274" y="2979664"/>
            <a:ext cx="323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6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perform. actuator</a:t>
            </a:r>
            <a:endParaRPr lang="zh-CN" altLang="en-US" sz="2000" b="1" dirty="0">
              <a:solidFill>
                <a:srgbClr val="66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B1DAB872-54D0-4A20-A240-D698E5038CCD}"/>
              </a:ext>
            </a:extLst>
          </p:cNvPr>
          <p:cNvSpPr txBox="1"/>
          <p:nvPr/>
        </p:nvSpPr>
        <p:spPr>
          <a:xfrm>
            <a:off x="710975" y="3377573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6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bandwidth</a:t>
            </a:r>
            <a:endParaRPr lang="zh-CN" altLang="en-US" sz="2000" b="1" dirty="0">
              <a:solidFill>
                <a:srgbClr val="66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BDACBCC0-A07E-4572-A0BD-34CCE2444267}"/>
              </a:ext>
            </a:extLst>
          </p:cNvPr>
          <p:cNvSpPr/>
          <p:nvPr/>
        </p:nvSpPr>
        <p:spPr>
          <a:xfrm>
            <a:off x="4225367" y="1834185"/>
            <a:ext cx="278296" cy="1091851"/>
          </a:xfrm>
          <a:prstGeom prst="rightBrace">
            <a:avLst/>
          </a:prstGeom>
          <a:ln w="38100">
            <a:solidFill>
              <a:srgbClr val="3E94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85" name="右大括号 84">
            <a:extLst>
              <a:ext uri="{FF2B5EF4-FFF2-40B4-BE49-F238E27FC236}">
                <a16:creationId xmlns:a16="http://schemas.microsoft.com/office/drawing/2014/main" id="{B8B242A8-BBD2-474A-A654-8ECEBC97D1F9}"/>
              </a:ext>
            </a:extLst>
          </p:cNvPr>
          <p:cNvSpPr/>
          <p:nvPr/>
        </p:nvSpPr>
        <p:spPr>
          <a:xfrm>
            <a:off x="4765393" y="1834185"/>
            <a:ext cx="276222" cy="1817407"/>
          </a:xfrm>
          <a:prstGeom prst="rightBrac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2A8398F-A7DE-4AF3-A096-53F35F5B64C4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4503663" y="2380111"/>
            <a:ext cx="965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71C8CA72-9ED5-4605-8703-05C608D61439}"/>
              </a:ext>
            </a:extLst>
          </p:cNvPr>
          <p:cNvCxnSpPr>
            <a:cxnSpLocks/>
            <a:stCxn id="85" idx="1"/>
          </p:cNvCxnSpPr>
          <p:nvPr/>
        </p:nvCxnSpPr>
        <p:spPr>
          <a:xfrm>
            <a:off x="5041615" y="2742889"/>
            <a:ext cx="427383" cy="0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554DFA3-2C9F-46E9-AE59-9040AD302409}"/>
              </a:ext>
            </a:extLst>
          </p:cNvPr>
          <p:cNvSpPr txBox="1"/>
          <p:nvPr/>
        </p:nvSpPr>
        <p:spPr>
          <a:xfrm>
            <a:off x="5514877" y="2180055"/>
            <a:ext cx="332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 loop applications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484DFF1-C24E-49FC-BA0C-30E8B8D90C2E}"/>
              </a:ext>
            </a:extLst>
          </p:cNvPr>
          <p:cNvSpPr txBox="1"/>
          <p:nvPr/>
        </p:nvSpPr>
        <p:spPr>
          <a:xfrm>
            <a:off x="5514877" y="2540483"/>
            <a:ext cx="332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6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Closed loop applications</a:t>
            </a:r>
            <a:endParaRPr lang="zh-CN" altLang="en-US" sz="2000" b="1" dirty="0">
              <a:solidFill>
                <a:srgbClr val="66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53AB90A-FBA6-4C27-BABE-72F0A6034653}"/>
              </a:ext>
            </a:extLst>
          </p:cNvPr>
          <p:cNvSpPr/>
          <p:nvPr/>
        </p:nvSpPr>
        <p:spPr>
          <a:xfrm>
            <a:off x="472439" y="1637413"/>
            <a:ext cx="8490808" cy="2140269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559182E8-06D2-42AF-8256-2BDA414B5B33}"/>
              </a:ext>
            </a:extLst>
          </p:cNvPr>
          <p:cNvSpPr/>
          <p:nvPr/>
        </p:nvSpPr>
        <p:spPr>
          <a:xfrm>
            <a:off x="5041616" y="3104707"/>
            <a:ext cx="3794040" cy="400110"/>
          </a:xfrm>
          <a:prstGeom prst="roundRect">
            <a:avLst/>
          </a:prstGeom>
          <a:solidFill>
            <a:srgbClr val="FF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000000"/>
                </a:solidFill>
              </a:rPr>
              <a:t>High Performance applications</a:t>
            </a:r>
            <a:endParaRPr lang="zh-CN" altLang="en-US" sz="2200" b="1" dirty="0">
              <a:solidFill>
                <a:srgbClr val="000000"/>
              </a:solidFill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779CF2A7-7FEB-41D1-84D5-F27ABFCC2917}"/>
              </a:ext>
            </a:extLst>
          </p:cNvPr>
          <p:cNvSpPr txBox="1"/>
          <p:nvPr/>
        </p:nvSpPr>
        <p:spPr>
          <a:xfrm>
            <a:off x="710975" y="4309877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Digital twin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9ABD1CBB-682B-4157-8F38-8059AB50AAE4}"/>
              </a:ext>
            </a:extLst>
          </p:cNvPr>
          <p:cNvSpPr txBox="1"/>
          <p:nvPr/>
        </p:nvSpPr>
        <p:spPr>
          <a:xfrm>
            <a:off x="710975" y="4701123"/>
            <a:ext cx="37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Slow control &amp; monitoring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DA546E6F-981F-47B9-BF11-2D198BADC12A}"/>
              </a:ext>
            </a:extLst>
          </p:cNvPr>
          <p:cNvSpPr txBox="1"/>
          <p:nvPr/>
        </p:nvSpPr>
        <p:spPr>
          <a:xfrm>
            <a:off x="702273" y="5101233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40F3DEBE-4B98-4334-AFE1-CAD8C1EFBC5F}"/>
              </a:ext>
            </a:extLst>
          </p:cNvPr>
          <p:cNvSpPr/>
          <p:nvPr/>
        </p:nvSpPr>
        <p:spPr>
          <a:xfrm>
            <a:off x="472439" y="4215570"/>
            <a:ext cx="8490808" cy="1363878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531A92B5-29F0-46C1-86A9-AF421F3001D2}"/>
              </a:ext>
            </a:extLst>
          </p:cNvPr>
          <p:cNvSpPr/>
          <p:nvPr/>
        </p:nvSpPr>
        <p:spPr>
          <a:xfrm>
            <a:off x="5683994" y="4901178"/>
            <a:ext cx="2509284" cy="400110"/>
          </a:xfrm>
          <a:prstGeom prst="roundRect">
            <a:avLst/>
          </a:prstGeom>
          <a:solidFill>
            <a:srgbClr val="FF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000000"/>
                </a:solidFill>
              </a:rPr>
              <a:t>Other applications</a:t>
            </a:r>
            <a:endParaRPr lang="zh-CN" altLang="en-US" sz="2200" b="1" dirty="0">
              <a:solidFill>
                <a:srgbClr val="000000"/>
              </a:solidFill>
            </a:endParaRPr>
          </a:p>
        </p:txBody>
      </p:sp>
      <p:pic>
        <p:nvPicPr>
          <p:cNvPr id="99" name="图片 98">
            <a:extLst>
              <a:ext uri="{FF2B5EF4-FFF2-40B4-BE49-F238E27FC236}">
                <a16:creationId xmlns:a16="http://schemas.microsoft.com/office/drawing/2014/main" id="{EC99A85E-9E05-41AD-8D31-EE8FE992E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01" y="1022459"/>
            <a:ext cx="9848916" cy="5510447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730B04A-6D3E-4C4F-8CB6-6DD1E0760C00}"/>
              </a:ext>
            </a:extLst>
          </p:cNvPr>
          <p:cNvSpPr/>
          <p:nvPr/>
        </p:nvSpPr>
        <p:spPr>
          <a:xfrm>
            <a:off x="1123983" y="4206971"/>
            <a:ext cx="10107234" cy="2423834"/>
          </a:xfrm>
          <a:prstGeom prst="roundRect">
            <a:avLst/>
          </a:prstGeom>
          <a:solidFill>
            <a:srgbClr val="9900FF">
              <a:alpha val="20000"/>
            </a:srgb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0" grpId="0"/>
      <p:bldP spid="81" grpId="0"/>
      <p:bldP spid="82" grpId="0"/>
      <p:bldP spid="83" grpId="0"/>
      <p:bldP spid="9" grpId="0" animBg="1"/>
      <p:bldP spid="85" grpId="0" animBg="1"/>
      <p:bldP spid="92" grpId="0"/>
      <p:bldP spid="93" grpId="0"/>
      <p:bldP spid="24" grpId="0" animBg="1"/>
      <p:bldP spid="25" grpId="0" animBg="1"/>
      <p:bldP spid="94" grpId="0"/>
      <p:bldP spid="95" grpId="0"/>
      <p:bldP spid="96" grpId="0"/>
      <p:bldP spid="97" grpId="0" animBg="1"/>
      <p:bldP spid="9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8564" y="146234"/>
            <a:ext cx="2206487" cy="683081"/>
          </a:xfrm>
        </p:spPr>
        <p:txBody>
          <a:bodyPr/>
          <a:lstStyle/>
          <a:p>
            <a:r>
              <a:rPr lang="en-US" altLang="zh-CN" sz="2800" dirty="0"/>
              <a:t>Joint design</a:t>
            </a:r>
            <a:endParaRPr lang="zh-CN" altLang="en-US" sz="2800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1AC4122-76D2-4562-A5CF-8404B2F4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System monitoring &amp; DAQ</a:t>
            </a:r>
            <a:endParaRPr lang="zh-CN" altLang="en-US" sz="3600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DF95D53-FF2D-4806-8608-6BA0C4D0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7" y="1060148"/>
            <a:ext cx="11509513" cy="51262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Joint design </a:t>
            </a:r>
            <a:r>
              <a:rPr lang="en-US" altLang="zh-CN" sz="2800" b="1" dirty="0"/>
              <a:t>of control, DAQ/AI-related applications and network. 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Network traffic localized </a:t>
            </a:r>
            <a:r>
              <a:rPr lang="en-US" altLang="zh-CN" b="1" dirty="0"/>
              <a:t>as much as possible.</a:t>
            </a:r>
            <a:endParaRPr lang="en-US" altLang="zh-CN" sz="2800" b="1" dirty="0"/>
          </a:p>
          <a:p>
            <a:pPr>
              <a:lnSpc>
                <a:spcPct val="110000"/>
              </a:lnSpc>
            </a:pPr>
            <a:endParaRPr lang="zh-CN" altLang="en-US" sz="28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7CEA9B-0EE9-40EA-9904-9322913249D9}"/>
              </a:ext>
            </a:extLst>
          </p:cNvPr>
          <p:cNvSpPr/>
          <p:nvPr/>
        </p:nvSpPr>
        <p:spPr>
          <a:xfrm>
            <a:off x="0" y="-30481"/>
            <a:ext cx="12192000" cy="688848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011567-69E0-4327-85BF-7A4C47A1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73" y="298116"/>
            <a:ext cx="8527053" cy="62617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789BD8D-C526-4BA8-8833-5A0673BEB075}"/>
              </a:ext>
            </a:extLst>
          </p:cNvPr>
          <p:cNvSpPr txBox="1"/>
          <p:nvPr/>
        </p:nvSpPr>
        <p:spPr>
          <a:xfrm>
            <a:off x="149877" y="3161603"/>
            <a:ext cx="6033059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Distributed data acquisition, storage &amp; services.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F8B86C-853F-4C50-B739-D5C31F75A198}"/>
              </a:ext>
            </a:extLst>
          </p:cNvPr>
          <p:cNvSpPr txBox="1"/>
          <p:nvPr/>
        </p:nvSpPr>
        <p:spPr>
          <a:xfrm>
            <a:off x="149877" y="1020478"/>
            <a:ext cx="785249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Services with only local data deployed on distribution servers.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DB7CDF0-6062-43C3-BC9B-5D23A7BDDDA0}"/>
              </a:ext>
            </a:extLst>
          </p:cNvPr>
          <p:cNvSpPr txBox="1"/>
          <p:nvPr/>
        </p:nvSpPr>
        <p:spPr>
          <a:xfrm>
            <a:off x="149877" y="216441"/>
            <a:ext cx="7661124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Services with multi-region data deployed on central servers 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73D230-A8A0-4F1A-A98B-AD01738A978E}"/>
              </a:ext>
            </a:extLst>
          </p:cNvPr>
          <p:cNvSpPr txBox="1"/>
          <p:nvPr/>
        </p:nvSpPr>
        <p:spPr>
          <a:xfrm>
            <a:off x="147682" y="4532325"/>
            <a:ext cx="3120886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Physical separation of control &amp; DAQ network.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9096" y="241466"/>
            <a:ext cx="4293803" cy="818682"/>
          </a:xfrm>
        </p:spPr>
        <p:txBody>
          <a:bodyPr/>
          <a:lstStyle/>
          <a:p>
            <a:r>
              <a:rPr lang="en-US" altLang="zh-CN" sz="2800" dirty="0"/>
              <a:t>Logic structure of DAQ</a:t>
            </a:r>
            <a:endParaRPr lang="zh-CN" altLang="en-US" sz="2800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1AC4122-76D2-4562-A5CF-8404B2F4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System monitoring &amp; DAQ</a:t>
            </a:r>
            <a:endParaRPr lang="zh-CN" altLang="en-US" sz="3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63DB8E-F559-47B5-B5FA-15E2046C37E7}"/>
              </a:ext>
            </a:extLst>
          </p:cNvPr>
          <p:cNvSpPr txBox="1"/>
          <p:nvPr/>
        </p:nvSpPr>
        <p:spPr>
          <a:xfrm>
            <a:off x="1091648" y="6052930"/>
            <a:ext cx="1000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Preliminary logic structure of data acquisition, storage, distribution &amp; analysis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F728BD-89CE-4890-9852-E097AF1EF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55" y="1041121"/>
            <a:ext cx="8309457" cy="50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9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80D47BA-040A-400D-AD6F-21E1371D2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7" y="1178615"/>
            <a:ext cx="6972296" cy="489679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322" y="241466"/>
            <a:ext cx="3677577" cy="818682"/>
          </a:xfrm>
        </p:spPr>
        <p:txBody>
          <a:bodyPr/>
          <a:lstStyle/>
          <a:p>
            <a:r>
              <a:rPr lang="en-US" altLang="zh-CN" sz="2800" dirty="0"/>
              <a:t>Dataflow &amp; tools</a:t>
            </a:r>
            <a:endParaRPr lang="zh-CN" altLang="en-US" sz="2800" dirty="0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1AC4122-76D2-4562-A5CF-8404B2F4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System monitoring &amp; DAQ</a:t>
            </a:r>
            <a:endParaRPr lang="zh-CN" altLang="en-US" sz="3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63DB8E-F559-47B5-B5FA-15E2046C37E7}"/>
              </a:ext>
            </a:extLst>
          </p:cNvPr>
          <p:cNvSpPr txBox="1"/>
          <p:nvPr/>
        </p:nvSpPr>
        <p:spPr>
          <a:xfrm>
            <a:off x="4333461" y="6073136"/>
            <a:ext cx="7858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>
                <a:solidFill>
                  <a:srgbClr val="000000"/>
                </a:solidFill>
              </a:rPr>
              <a:t>Dataflow &amp; tools of data acquisition, storage, distribution &amp; analysis</a:t>
            </a:r>
            <a:endParaRPr lang="zh-CN" altLang="en-US" sz="2200" dirty="0">
              <a:solidFill>
                <a:srgbClr val="0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9D105C-2A14-474A-A425-B814FEA3589B}"/>
              </a:ext>
            </a:extLst>
          </p:cNvPr>
          <p:cNvSpPr txBox="1"/>
          <p:nvPr/>
        </p:nvSpPr>
        <p:spPr>
          <a:xfrm>
            <a:off x="240030" y="2096288"/>
            <a:ext cx="372618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Data format &amp; tools, HDF5?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ED48F398-E1B9-4038-997F-F4B2489CE8F5}"/>
              </a:ext>
            </a:extLst>
          </p:cNvPr>
          <p:cNvSpPr/>
          <p:nvPr/>
        </p:nvSpPr>
        <p:spPr>
          <a:xfrm>
            <a:off x="5577840" y="2029110"/>
            <a:ext cx="5703570" cy="1554480"/>
          </a:xfrm>
          <a:prstGeom prst="roundRect">
            <a:avLst/>
          </a:prstGeom>
          <a:solidFill>
            <a:srgbClr val="FF0000">
              <a:alpha val="4000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EBEE242-9C90-4C40-888C-29AF0078ABAB}"/>
              </a:ext>
            </a:extLst>
          </p:cNvPr>
          <p:cNvSpPr txBox="1"/>
          <p:nvPr/>
        </p:nvSpPr>
        <p:spPr>
          <a:xfrm>
            <a:off x="240030" y="3121925"/>
            <a:ext cx="5120639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Design &amp; development of Kafka servers.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34F8A09-7854-47C2-B542-648C03B5F0D3}"/>
              </a:ext>
            </a:extLst>
          </p:cNvPr>
          <p:cNvCxnSpPr>
            <a:cxnSpLocks/>
          </p:cNvCxnSpPr>
          <p:nvPr/>
        </p:nvCxnSpPr>
        <p:spPr>
          <a:xfrm>
            <a:off x="5034915" y="3783330"/>
            <a:ext cx="6789420" cy="0"/>
          </a:xfrm>
          <a:prstGeom prst="line">
            <a:avLst/>
          </a:prstGeom>
          <a:ln w="508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8392B5-307C-4D7E-9F26-C266F2B7B990}"/>
              </a:ext>
            </a:extLst>
          </p:cNvPr>
          <p:cNvCxnSpPr>
            <a:cxnSpLocks/>
          </p:cNvCxnSpPr>
          <p:nvPr/>
        </p:nvCxnSpPr>
        <p:spPr>
          <a:xfrm>
            <a:off x="4994910" y="2952750"/>
            <a:ext cx="6789420" cy="0"/>
          </a:xfrm>
          <a:prstGeom prst="line">
            <a:avLst/>
          </a:prstGeom>
          <a:ln w="508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769152A-28DA-4802-BDE3-36DC96131DE1}"/>
              </a:ext>
            </a:extLst>
          </p:cNvPr>
          <p:cNvCxnSpPr>
            <a:cxnSpLocks/>
          </p:cNvCxnSpPr>
          <p:nvPr/>
        </p:nvCxnSpPr>
        <p:spPr>
          <a:xfrm>
            <a:off x="4994910" y="2029110"/>
            <a:ext cx="6789420" cy="0"/>
          </a:xfrm>
          <a:prstGeom prst="line">
            <a:avLst/>
          </a:prstGeom>
          <a:ln w="508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750EEBD-F159-436A-9E15-5AF4E0006B42}"/>
              </a:ext>
            </a:extLst>
          </p:cNvPr>
          <p:cNvSpPr txBox="1"/>
          <p:nvPr/>
        </p:nvSpPr>
        <p:spPr>
          <a:xfrm>
            <a:off x="159026" y="5657637"/>
            <a:ext cx="346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en-US" altLang="zh-CN" sz="1600" b="1" dirty="0">
                <a:solidFill>
                  <a:srgbClr val="0070C0"/>
                </a:solidFill>
              </a:rPr>
              <a:t>Note: Referenced to documents of </a:t>
            </a:r>
            <a:r>
              <a:rPr lang="en-US" altLang="zh-CN" sz="1600" b="1" dirty="0" err="1">
                <a:solidFill>
                  <a:srgbClr val="0070C0"/>
                </a:solidFill>
              </a:rPr>
              <a:t>Sinong</a:t>
            </a:r>
            <a:r>
              <a:rPr lang="en-US" altLang="zh-CN" sz="1600" b="1" dirty="0">
                <a:solidFill>
                  <a:srgbClr val="0070C0"/>
                </a:solidFill>
              </a:rPr>
              <a:t> Cheng, from APS-U and Apache Software Foundation.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E6BDC0-50A8-4E89-9337-FAFDB9CFD24D}"/>
              </a:ext>
            </a:extLst>
          </p:cNvPr>
          <p:cNvSpPr txBox="1"/>
          <p:nvPr/>
        </p:nvSpPr>
        <p:spPr>
          <a:xfrm>
            <a:off x="240030" y="3995643"/>
            <a:ext cx="5120639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Fault tolerance &amp; recovery.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00B0F0"/>
          </a:solidFill>
        </a:ln>
      </a:spPr>
      <a:bodyPr rtlCol="0" anchor="ctr"/>
      <a:lstStyle>
        <a:defPPr algn="ctr">
          <a:defRPr>
            <a:solidFill>
              <a:srgbClr val="3E94CA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54496</TotalTime>
  <Words>775</Words>
  <Application>Microsoft Office PowerPoint</Application>
  <PresentationFormat>宽屏</PresentationFormat>
  <Paragraphs>132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等线</vt:lpstr>
      <vt:lpstr>黑体</vt:lpstr>
      <vt:lpstr>华文行楷</vt:lpstr>
      <vt:lpstr>华文中宋</vt:lpstr>
      <vt:lpstr>微软雅黑</vt:lpstr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主题</vt:lpstr>
      <vt:lpstr>CEPC control system EDR design and development status</vt:lpstr>
      <vt:lpstr>Outline</vt:lpstr>
      <vt:lpstr>PowerPoint 演示文稿</vt:lpstr>
      <vt:lpstr>Fiber routing &amp; radiation experiment</vt:lpstr>
      <vt:lpstr>Fiber routing &amp; radiation experiment</vt:lpstr>
      <vt:lpstr>System monitoring &amp; DAQ</vt:lpstr>
      <vt:lpstr>System monitoring &amp; DAQ</vt:lpstr>
      <vt:lpstr>System monitoring &amp; DAQ</vt:lpstr>
      <vt:lpstr>System monitoring &amp; DAQ</vt:lpstr>
      <vt:lpstr>System monitoring &amp; DAQ</vt:lpstr>
      <vt:lpstr>System monitoring &amp; DAQ</vt:lpstr>
      <vt:lpstr>Timing system &amp; reference line</vt:lpstr>
      <vt:lpstr>Timing system &amp; reference line</vt:lpstr>
      <vt:lpstr>Timing system &amp; reference line</vt:lpstr>
      <vt:lpstr> Next to do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jindp</cp:lastModifiedBy>
  <cp:revision>1103</cp:revision>
  <dcterms:created xsi:type="dcterms:W3CDTF">2016-06-16T12:03:06Z</dcterms:created>
  <dcterms:modified xsi:type="dcterms:W3CDTF">2025-07-16T01:43:40Z</dcterms:modified>
</cp:coreProperties>
</file>