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7" r:id="rId3"/>
    <p:sldId id="289" r:id="rId4"/>
    <p:sldId id="291" r:id="rId5"/>
    <p:sldId id="292" r:id="rId6"/>
    <p:sldId id="293" r:id="rId7"/>
    <p:sldId id="294" r:id="rId8"/>
    <p:sldId id="295" r:id="rId9"/>
    <p:sldId id="288" r:id="rId10"/>
    <p:sldId id="296" r:id="rId11"/>
    <p:sldId id="290" r:id="rId12"/>
    <p:sldId id="283" r:id="rId13"/>
  </p:sldIdLst>
  <p:sldSz cx="12192000" cy="6858000"/>
  <p:notesSz cx="6858000" cy="12192000"/>
  <p:defaultTextStyle>
    <a:defPPr>
      <a:defRPr lang="zh-CN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95" autoAdjust="0"/>
    <p:restoredTop sz="94617" autoAdjust="0"/>
  </p:normalViewPr>
  <p:slideViewPr>
    <p:cSldViewPr>
      <p:cViewPr varScale="1">
        <p:scale>
          <a:sx n="85" d="100"/>
          <a:sy n="85" d="100"/>
        </p:scale>
        <p:origin x="45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BAA6A-E75A-4989-B2E4-7CFECB236B4D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CDFD0-D2CC-4AD1-BB60-98FA57364F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720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标题幻灯片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zh-CN"/>
              <a:t>单击此处编辑母版副标题样式</a:t>
            </a:r>
            <a:endParaRPr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7/18/2025</a:t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标题和竖排文字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竖排文字占位符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7/18/2025</a:t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竖排标题与文本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竖排标题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竖排文字占位符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7/18/2025</a:t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标题和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7/18/2025</a:t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节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7/18/2025</a:t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两栏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内容占位符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6" name="内容占位符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7/18/2025</a:t>
            </a:fld>
            <a:endParaRPr 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比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6" name="内容占位符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7" name="文本占位符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8" name="内容占位符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9" name="日期占位符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7/18/2025</a:t>
            </a:fld>
            <a:endParaRPr lang="zh-CN"/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仅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7/18/2025</a:t>
            </a:fld>
            <a:endParaRPr lang="zh-CN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空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7/18/2025</a:t>
            </a:fld>
            <a:endParaRPr lang="zh-CN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内容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6" name="文本占位符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7/18/2025</a:t>
            </a:fld>
            <a:endParaRPr 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图片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图片占位符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zh-CN"/>
          </a:p>
        </p:txBody>
      </p:sp>
      <p:sp>
        <p:nvSpPr>
          <p:cNvPr id="6" name="文本占位符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7/18/2025</a:t>
            </a:fld>
            <a:endParaRPr 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5BD937-668E-4ED7-831D-23507F346543}" type="datetimeFigureOut">
              <a:rPr lang="en-US" altLang="zh-CN"/>
              <a:t>7/18/2025</a:t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文本框 1"/>
          <p:cNvSpPr>
            <a:spLocks/>
          </p:cNvSpPr>
          <p:nvPr/>
        </p:nvSpPr>
        <p:spPr bwMode="auto">
          <a:xfrm>
            <a:off x="3070172" y="3933056"/>
            <a:ext cx="60516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2800" dirty="0">
                <a:latin typeface="+mn-ea"/>
                <a:cs typeface="Times New Roman"/>
              </a:rPr>
              <a:t>Ji Quan</a:t>
            </a:r>
          </a:p>
          <a:p>
            <a:pPr algn="ctr">
              <a:defRPr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(On behalf of the CEPC Mechanics Working Group)</a:t>
            </a:r>
          </a:p>
          <a:p>
            <a:pPr algn="ctr">
              <a:defRPr/>
            </a:pPr>
            <a:endParaRPr lang="en-US" altLang="zh-CN" sz="2000" dirty="0">
              <a:latin typeface="+mn-ea"/>
              <a:cs typeface="Times New Roman"/>
            </a:endParaRPr>
          </a:p>
          <a:p>
            <a:pPr algn="ctr">
              <a:defRPr/>
            </a:pPr>
            <a:r>
              <a:rPr lang="en-US" altLang="zh-CN" sz="2000" dirty="0">
                <a:latin typeface="+mn-ea"/>
                <a:cs typeface="Times New Roman"/>
              </a:rPr>
              <a:t>July 18, 2025</a:t>
            </a:r>
            <a:endParaRPr lang="zh-CN" sz="2000" dirty="0">
              <a:latin typeface="+mn-ea"/>
              <a:cs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8C77A-F583-49A7-B176-3E5DBF13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631" y="6464369"/>
            <a:ext cx="263214" cy="276999"/>
          </a:xfrm>
        </p:spPr>
        <p:txBody>
          <a:bodyPr wrap="none">
            <a:spAutoFit/>
          </a:bodyPr>
          <a:lstStyle/>
          <a:p>
            <a:pPr algn="ctr"/>
            <a:fld id="{F15E9139-A00B-4B2A-98A6-095DC08F1345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043CE6B-A0DF-43C9-B453-F71ABFBD88B8}"/>
              </a:ext>
            </a:extLst>
          </p:cNvPr>
          <p:cNvSpPr/>
          <p:nvPr/>
        </p:nvSpPr>
        <p:spPr>
          <a:xfrm>
            <a:off x="1194657" y="1988840"/>
            <a:ext cx="9802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latin typeface="+mn-ea"/>
              </a:rPr>
              <a:t>Cabling, cooling and other services in Ref-TDR</a:t>
            </a:r>
            <a:endParaRPr lang="en-US" altLang="zh-CN" sz="3600" dirty="0">
              <a:solidFill>
                <a:srgbClr val="C0000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9F0B6BF-CC68-4FC6-8A95-569AF441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84631" y="6464369"/>
            <a:ext cx="263214" cy="276999"/>
          </a:xfrm>
        </p:spPr>
        <p:txBody>
          <a:bodyPr wrap="none">
            <a:spAutoFit/>
          </a:bodyPr>
          <a:lstStyle/>
          <a:p>
            <a:pPr algn="ctr"/>
            <a:fld id="{F15E9139-A00B-4B2A-98A6-095DC08F1345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CBBBC3E-A898-499D-A494-1000D7659150}"/>
              </a:ext>
            </a:extLst>
          </p:cNvPr>
          <p:cNvSpPr txBox="1"/>
          <p:nvPr/>
        </p:nvSpPr>
        <p:spPr bwMode="auto">
          <a:xfrm>
            <a:off x="767408" y="404664"/>
            <a:ext cx="4015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</a:rPr>
              <a:t>体现“探测器”的设计意图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F97258C-3DE0-4D38-A40E-AEF17DA8F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556792"/>
            <a:ext cx="7408243" cy="4140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C2539DF-1773-4AE9-B0BE-44EEDF3A2F7A}"/>
              </a:ext>
            </a:extLst>
          </p:cNvPr>
          <p:cNvSpPr txBox="1"/>
          <p:nvPr/>
        </p:nvSpPr>
        <p:spPr>
          <a:xfrm>
            <a:off x="2879802" y="580526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摘自王建春的报告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183F06C-A8F8-4436-BB24-DA6CDC5E2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991" y="394847"/>
            <a:ext cx="3726136" cy="288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622FAE4-D479-4B95-A4B7-E44828084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102" y="3748825"/>
            <a:ext cx="3517915" cy="2880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A098906-6F04-4750-BAA1-A43FA73D720A}"/>
              </a:ext>
            </a:extLst>
          </p:cNvPr>
          <p:cNvSpPr txBox="1"/>
          <p:nvPr/>
        </p:nvSpPr>
        <p:spPr>
          <a:xfrm>
            <a:off x="8004295" y="3344482"/>
            <a:ext cx="3847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应王建春要求，提供的探测器布局图</a:t>
            </a:r>
          </a:p>
        </p:txBody>
      </p:sp>
    </p:spTree>
    <p:extLst>
      <p:ext uri="{BB962C8B-B14F-4D97-AF65-F5344CB8AC3E}">
        <p14:creationId xmlns:p14="http://schemas.microsoft.com/office/powerpoint/2010/main" val="2820416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9F0B6BF-CC68-4FC6-8A95-569AF441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84631" y="6464369"/>
            <a:ext cx="263214" cy="276999"/>
          </a:xfrm>
        </p:spPr>
        <p:txBody>
          <a:bodyPr wrap="none">
            <a:spAutoFit/>
          </a:bodyPr>
          <a:lstStyle/>
          <a:p>
            <a:pPr algn="ctr"/>
            <a:fld id="{F15E9139-A00B-4B2A-98A6-095DC08F1345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68191BF-70C0-4287-BD99-DC7DD5D7AC65}"/>
              </a:ext>
            </a:extLst>
          </p:cNvPr>
          <p:cNvSpPr txBox="1"/>
          <p:nvPr/>
        </p:nvSpPr>
        <p:spPr bwMode="auto">
          <a:xfrm>
            <a:off x="767408" y="275766"/>
            <a:ext cx="10849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/>
              <a:t>In chapter 14 </a:t>
            </a:r>
            <a:r>
              <a:rPr lang="en-US" altLang="zh-CN" sz="3600" dirty="0">
                <a:solidFill>
                  <a:srgbClr val="FF0000"/>
                </a:solidFill>
                <a:latin typeface="+mn-ea"/>
              </a:rPr>
              <a:t>Mechanics and Integration </a:t>
            </a:r>
            <a:r>
              <a:rPr lang="en-US" altLang="zh-CN" sz="3600" dirty="0">
                <a:solidFill>
                  <a:srgbClr val="00B0F0"/>
                </a:solidFill>
                <a:latin typeface="+mn-ea"/>
              </a:rPr>
              <a:t>(Ref-TDR)</a:t>
            </a:r>
            <a:r>
              <a:rPr lang="en-US" altLang="zh-CN" sz="3600" b="1" dirty="0"/>
              <a:t>:</a:t>
            </a:r>
            <a:endParaRPr lang="zh-CN" altLang="en-US" sz="3600" b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76EE80E-37BB-44A4-8EA7-877B90D46656}"/>
              </a:ext>
            </a:extLst>
          </p:cNvPr>
          <p:cNvSpPr/>
          <p:nvPr/>
        </p:nvSpPr>
        <p:spPr bwMode="auto">
          <a:xfrm>
            <a:off x="1022175" y="1152145"/>
            <a:ext cx="5073825" cy="5416868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r>
              <a:rPr lang="en-US" altLang="zh-CN" sz="1200" b="1" dirty="0">
                <a:latin typeface="+mn-ea"/>
              </a:rPr>
              <a:t>14.1 Overall mechanical design of the detector</a:t>
            </a:r>
          </a:p>
          <a:p>
            <a:endParaRPr lang="en-US" altLang="zh-CN" sz="800" b="1" dirty="0">
              <a:latin typeface="+mn-ea"/>
            </a:endParaRPr>
          </a:p>
          <a:p>
            <a:r>
              <a:rPr lang="en-US" altLang="zh-CN" sz="1200" dirty="0">
                <a:latin typeface="+mn-ea"/>
              </a:rPr>
              <a:t>      </a:t>
            </a:r>
            <a:r>
              <a:rPr lang="en-US" altLang="zh-CN" sz="1200" dirty="0">
                <a:solidFill>
                  <a:srgbClr val="0070C0"/>
                </a:solidFill>
                <a:latin typeface="+mn-ea"/>
              </a:rPr>
              <a:t>14.1.1</a:t>
            </a:r>
            <a:r>
              <a:rPr lang="en-US" altLang="zh-CN" sz="1200" dirty="0">
                <a:latin typeface="+mn-ea"/>
              </a:rPr>
              <a:t> Overall layout </a:t>
            </a:r>
          </a:p>
          <a:p>
            <a:r>
              <a:rPr lang="en-US" altLang="zh-CN" sz="1200" dirty="0">
                <a:solidFill>
                  <a:srgbClr val="0070C0"/>
                </a:solidFill>
                <a:latin typeface="+mn-ea"/>
              </a:rPr>
              <a:t>      14.1.2</a:t>
            </a:r>
            <a:r>
              <a:rPr lang="en-US" altLang="zh-CN" sz="1200" dirty="0">
                <a:latin typeface="+mn-ea"/>
              </a:rPr>
              <a:t> Design requirements</a:t>
            </a:r>
          </a:p>
          <a:p>
            <a:r>
              <a:rPr lang="en-US" altLang="zh-CN" sz="1200" dirty="0">
                <a:latin typeface="+mn-ea"/>
              </a:rPr>
              <a:t>              1. Sub-detector boundary dimensions</a:t>
            </a:r>
          </a:p>
          <a:p>
            <a:r>
              <a:rPr lang="en-US" altLang="zh-CN" sz="1200" dirty="0">
                <a:latin typeface="+mn-ea"/>
              </a:rPr>
              <a:t>              2. Dimensional tolerances, installation clearances</a:t>
            </a:r>
          </a:p>
          <a:p>
            <a:r>
              <a:rPr lang="en-US" altLang="zh-CN" sz="1200" dirty="0">
                <a:latin typeface="+mn-ea"/>
              </a:rPr>
              <a:t>                  and Coaxiality of sub-detectors</a:t>
            </a:r>
          </a:p>
          <a:p>
            <a:r>
              <a:rPr lang="en-US" altLang="zh-CN" sz="1200" dirty="0">
                <a:latin typeface="+mn-ea"/>
              </a:rPr>
              <a:t>              3. Design requirements for the connection of each sub detector</a:t>
            </a:r>
          </a:p>
          <a:p>
            <a:r>
              <a:rPr lang="en-US" altLang="zh-CN" sz="1200" dirty="0">
                <a:latin typeface="+mn-ea"/>
              </a:rPr>
              <a:t>              4. Interface between detector and accelerator</a:t>
            </a:r>
          </a:p>
          <a:p>
            <a:endParaRPr lang="en-US" altLang="zh-CN" sz="800" dirty="0">
              <a:latin typeface="+mn-ea"/>
            </a:endParaRPr>
          </a:p>
          <a:p>
            <a:r>
              <a:rPr lang="en-US" altLang="zh-CN" sz="1200" b="1" dirty="0">
                <a:latin typeface="+mn-ea"/>
              </a:rPr>
              <a:t>14.2 Sub-detector Connections</a:t>
            </a:r>
          </a:p>
          <a:p>
            <a:endParaRPr lang="en-US" altLang="zh-CN" sz="800" b="1" dirty="0">
              <a:latin typeface="+mn-ea"/>
            </a:endParaRPr>
          </a:p>
          <a:p>
            <a:r>
              <a:rPr lang="en-US" altLang="zh-CN" sz="1200" dirty="0">
                <a:solidFill>
                  <a:srgbClr val="0070C0"/>
                </a:solidFill>
                <a:latin typeface="+mn-ea"/>
              </a:rPr>
              <a:t>      14.2.1 </a:t>
            </a:r>
            <a:r>
              <a:rPr lang="en-US" altLang="zh-CN" sz="1200" dirty="0">
                <a:latin typeface="+mn-ea"/>
              </a:rPr>
              <a:t>Yoke design</a:t>
            </a:r>
          </a:p>
          <a:p>
            <a:r>
              <a:rPr lang="en-US" altLang="zh-CN" sz="1200" dirty="0">
                <a:latin typeface="+mn-ea"/>
              </a:rPr>
              <a:t>      </a:t>
            </a:r>
            <a:r>
              <a:rPr lang="en-US" altLang="zh-CN" sz="1200" dirty="0">
                <a:solidFill>
                  <a:srgbClr val="0070C0"/>
                </a:solidFill>
                <a:latin typeface="+mn-ea"/>
              </a:rPr>
              <a:t>14.2.2</a:t>
            </a:r>
            <a:r>
              <a:rPr lang="en-US" altLang="zh-CN" sz="1200" dirty="0">
                <a:latin typeface="+mn-ea"/>
              </a:rPr>
              <a:t> Superconducting solenoid magnet</a:t>
            </a:r>
            <a:endParaRPr lang="en-US" altLang="zh-CN" sz="1200" dirty="0">
              <a:solidFill>
                <a:srgbClr val="0070C0"/>
              </a:solidFill>
              <a:latin typeface="+mn-ea"/>
            </a:endParaRPr>
          </a:p>
          <a:p>
            <a:r>
              <a:rPr lang="en-US" altLang="zh-CN" sz="1200" dirty="0">
                <a:latin typeface="+mn-ea"/>
              </a:rPr>
              <a:t>      </a:t>
            </a:r>
            <a:r>
              <a:rPr lang="en-US" altLang="zh-CN" sz="1200" dirty="0">
                <a:solidFill>
                  <a:srgbClr val="0070C0"/>
                </a:solidFill>
                <a:latin typeface="+mn-ea"/>
              </a:rPr>
              <a:t>14.2.3</a:t>
            </a:r>
            <a:r>
              <a:rPr lang="en-US" altLang="zh-CN" sz="1200" dirty="0">
                <a:latin typeface="+mn-ea"/>
              </a:rPr>
              <a:t> Barrel HCAL</a:t>
            </a:r>
            <a:endParaRPr lang="en-US" altLang="zh-CN" sz="1200" dirty="0">
              <a:solidFill>
                <a:srgbClr val="0070C0"/>
              </a:solidFill>
              <a:latin typeface="+mn-ea"/>
            </a:endParaRPr>
          </a:p>
          <a:p>
            <a:r>
              <a:rPr lang="en-US" altLang="zh-CN" sz="1200" dirty="0">
                <a:latin typeface="+mn-ea"/>
              </a:rPr>
              <a:t>      </a:t>
            </a:r>
            <a:r>
              <a:rPr lang="en-US" altLang="zh-CN" sz="1200" dirty="0">
                <a:solidFill>
                  <a:srgbClr val="0070C0"/>
                </a:solidFill>
                <a:latin typeface="+mn-ea"/>
              </a:rPr>
              <a:t>14.2.4</a:t>
            </a:r>
            <a:r>
              <a:rPr lang="en-US" altLang="zh-CN" sz="1200" dirty="0">
                <a:latin typeface="+mn-ea"/>
              </a:rPr>
              <a:t> Barrel ECAL</a:t>
            </a:r>
          </a:p>
          <a:p>
            <a:r>
              <a:rPr lang="en-US" altLang="zh-CN" sz="1200" dirty="0">
                <a:latin typeface="+mn-ea"/>
              </a:rPr>
              <a:t>      </a:t>
            </a:r>
            <a:r>
              <a:rPr lang="en-US" altLang="zh-CN" sz="1200" dirty="0">
                <a:solidFill>
                  <a:srgbClr val="0070C0"/>
                </a:solidFill>
                <a:latin typeface="+mn-ea"/>
              </a:rPr>
              <a:t>14.2.5</a:t>
            </a:r>
            <a:r>
              <a:rPr lang="en-US" altLang="zh-CN" sz="1200" dirty="0">
                <a:latin typeface="+mn-ea"/>
              </a:rPr>
              <a:t> TPC</a:t>
            </a:r>
          </a:p>
          <a:p>
            <a:r>
              <a:rPr lang="en-US" altLang="zh-CN" sz="1200" dirty="0">
                <a:latin typeface="+mn-ea"/>
              </a:rPr>
              <a:t>      </a:t>
            </a:r>
            <a:r>
              <a:rPr lang="en-US" altLang="zh-CN" sz="1200" dirty="0">
                <a:solidFill>
                  <a:srgbClr val="0070C0"/>
                </a:solidFill>
                <a:latin typeface="+mn-ea"/>
              </a:rPr>
              <a:t>14.2.6</a:t>
            </a:r>
            <a:r>
              <a:rPr lang="en-US" altLang="zh-CN" sz="1200" dirty="0">
                <a:latin typeface="+mn-ea"/>
              </a:rPr>
              <a:t> ITK</a:t>
            </a:r>
          </a:p>
          <a:p>
            <a:r>
              <a:rPr lang="en-US" altLang="zh-CN" sz="1200" dirty="0">
                <a:latin typeface="+mn-ea"/>
              </a:rPr>
              <a:t>      </a:t>
            </a:r>
            <a:r>
              <a:rPr lang="en-US" altLang="zh-CN" sz="1200" dirty="0">
                <a:solidFill>
                  <a:srgbClr val="0070C0"/>
                </a:solidFill>
                <a:latin typeface="+mn-ea"/>
              </a:rPr>
              <a:t>14.2.7</a:t>
            </a:r>
            <a:r>
              <a:rPr lang="en-US" altLang="zh-CN" sz="1200" dirty="0">
                <a:latin typeface="+mn-ea"/>
              </a:rPr>
              <a:t> Beam pipe</a:t>
            </a:r>
          </a:p>
          <a:p>
            <a:r>
              <a:rPr lang="en-US" altLang="zh-CN" sz="1200" dirty="0">
                <a:latin typeface="+mn-ea"/>
              </a:rPr>
              <a:t>      </a:t>
            </a:r>
            <a:r>
              <a:rPr lang="en-US" altLang="zh-CN" sz="1200" dirty="0">
                <a:solidFill>
                  <a:srgbClr val="0070C0"/>
                </a:solidFill>
                <a:latin typeface="+mn-ea"/>
              </a:rPr>
              <a:t>14.2.8</a:t>
            </a:r>
            <a:r>
              <a:rPr lang="en-US" altLang="zh-CN" sz="1200" dirty="0">
                <a:latin typeface="+mn-ea"/>
              </a:rPr>
              <a:t> End ECAL</a:t>
            </a:r>
          </a:p>
          <a:p>
            <a:r>
              <a:rPr lang="en-US" altLang="zh-CN" sz="1200" dirty="0">
                <a:latin typeface="+mn-ea"/>
              </a:rPr>
              <a:t>      </a:t>
            </a:r>
            <a:r>
              <a:rPr lang="en-US" altLang="zh-CN" sz="1200" dirty="0">
                <a:solidFill>
                  <a:srgbClr val="0070C0"/>
                </a:solidFill>
                <a:latin typeface="+mn-ea"/>
              </a:rPr>
              <a:t>14.2.9</a:t>
            </a:r>
            <a:r>
              <a:rPr lang="en-US" altLang="zh-CN" sz="1200" dirty="0">
                <a:latin typeface="+mn-ea"/>
              </a:rPr>
              <a:t> End HCAL</a:t>
            </a:r>
          </a:p>
          <a:p>
            <a:r>
              <a:rPr lang="en-US" altLang="zh-CN" sz="1200" dirty="0">
                <a:latin typeface="+mn-ea"/>
              </a:rPr>
              <a:t>      </a:t>
            </a:r>
            <a:r>
              <a:rPr lang="en-US" altLang="zh-CN" sz="1200" dirty="0">
                <a:solidFill>
                  <a:srgbClr val="0070C0"/>
                </a:solidFill>
                <a:latin typeface="+mn-ea"/>
              </a:rPr>
              <a:t>14.2.10</a:t>
            </a:r>
            <a:r>
              <a:rPr lang="en-US" altLang="zh-CN" sz="1200" dirty="0">
                <a:latin typeface="+mn-ea"/>
              </a:rPr>
              <a:t> Overall Reliability and safety assessment</a:t>
            </a:r>
          </a:p>
          <a:p>
            <a:endParaRPr lang="en-US" altLang="zh-CN" sz="800" dirty="0">
              <a:latin typeface="+mn-ea"/>
            </a:endParaRPr>
          </a:p>
          <a:p>
            <a:r>
              <a:rPr lang="en-US" altLang="zh-CN" sz="1200" b="1" dirty="0">
                <a:latin typeface="+mn-ea"/>
              </a:rPr>
              <a:t>14.3 Detector installation</a:t>
            </a:r>
          </a:p>
          <a:p>
            <a:endParaRPr lang="en-US" altLang="zh-CN" sz="800" b="1" dirty="0">
              <a:latin typeface="+mn-ea"/>
            </a:endParaRPr>
          </a:p>
          <a:p>
            <a:r>
              <a:rPr lang="en-US" altLang="zh-CN" sz="1200" dirty="0">
                <a:latin typeface="+mn-ea"/>
              </a:rPr>
              <a:t>     </a:t>
            </a:r>
            <a:r>
              <a:rPr lang="en-US" altLang="zh-CN" sz="1200" dirty="0">
                <a:solidFill>
                  <a:srgbClr val="0070C0"/>
                </a:solidFill>
                <a:latin typeface="+mn-ea"/>
              </a:rPr>
              <a:t> 14.3.1 </a:t>
            </a:r>
            <a:r>
              <a:rPr lang="en-US" altLang="zh-CN" sz="1200" dirty="0">
                <a:latin typeface="+mn-ea"/>
              </a:rPr>
              <a:t>Technical route</a:t>
            </a:r>
          </a:p>
          <a:p>
            <a:r>
              <a:rPr lang="en-US" altLang="zh-CN" sz="1200" dirty="0">
                <a:latin typeface="+mn-ea"/>
              </a:rPr>
              <a:t>     </a:t>
            </a:r>
            <a:r>
              <a:rPr lang="en-US" altLang="zh-CN" sz="1200" dirty="0">
                <a:solidFill>
                  <a:srgbClr val="0070C0"/>
                </a:solidFill>
                <a:latin typeface="+mn-ea"/>
              </a:rPr>
              <a:t> 14.3.2 I</a:t>
            </a:r>
            <a:r>
              <a:rPr lang="en-US" altLang="zh-CN" sz="1200" dirty="0">
                <a:latin typeface="+mn-ea"/>
              </a:rPr>
              <a:t>nstallation of sub-detectors</a:t>
            </a:r>
          </a:p>
          <a:p>
            <a:r>
              <a:rPr lang="en-US" altLang="zh-CN" sz="1200" dirty="0">
                <a:latin typeface="+mn-ea"/>
              </a:rPr>
              <a:t>             1. Alternating installation</a:t>
            </a:r>
          </a:p>
          <a:p>
            <a:r>
              <a:rPr lang="en-US" altLang="zh-CN" sz="1200" dirty="0">
                <a:latin typeface="+mn-ea"/>
              </a:rPr>
              <a:t>             2. Core shaft installation</a:t>
            </a:r>
          </a:p>
          <a:p>
            <a:r>
              <a:rPr lang="en-US" altLang="zh-CN" sz="1200" dirty="0">
                <a:latin typeface="+mn-ea"/>
              </a:rPr>
              <a:t>             3. Cantilever installation</a:t>
            </a:r>
          </a:p>
          <a:p>
            <a:r>
              <a:rPr lang="en-US" altLang="zh-CN" sz="1200" dirty="0">
                <a:latin typeface="+mn-ea"/>
              </a:rPr>
              <a:t>             4. Positioning and Alignment of the Entire Detector System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500D00E-3B7A-41B5-A83A-F8190E1E35DB}"/>
              </a:ext>
            </a:extLst>
          </p:cNvPr>
          <p:cNvSpPr/>
          <p:nvPr/>
        </p:nvSpPr>
        <p:spPr bwMode="auto">
          <a:xfrm>
            <a:off x="7524275" y="1152145"/>
            <a:ext cx="3645550" cy="1046440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r>
              <a:rPr lang="en-US" altLang="zh-CN" sz="1200" b="1" dirty="0">
                <a:latin typeface="+mn-ea"/>
              </a:rPr>
              <a:t>14.4 Layout of the underground hall</a:t>
            </a:r>
          </a:p>
          <a:p>
            <a:r>
              <a:rPr lang="en-US" altLang="zh-CN" sz="1200" b="1" dirty="0">
                <a:latin typeface="+mn-ea"/>
              </a:rPr>
              <a:t>     14.4.1 Configuration of the experimental hall</a:t>
            </a:r>
          </a:p>
          <a:p>
            <a:r>
              <a:rPr lang="en-US" altLang="zh-CN" sz="1200" b="1" dirty="0">
                <a:latin typeface="+mn-ea"/>
              </a:rPr>
              <a:t>     14.4.2 Auxiliary hall</a:t>
            </a:r>
          </a:p>
          <a:p>
            <a:r>
              <a:rPr lang="en-US" altLang="zh-CN" sz="1200" b="1" dirty="0">
                <a:solidFill>
                  <a:srgbClr val="0070C0"/>
                </a:solidFill>
                <a:latin typeface="+mn-ea"/>
              </a:rPr>
              <a:t>     14.4.3 Passageway for the underground hall</a:t>
            </a:r>
            <a:endParaRPr lang="en-US" altLang="zh-CN" sz="1200" b="1" dirty="0">
              <a:latin typeface="+mn-ea"/>
            </a:endParaRPr>
          </a:p>
          <a:p>
            <a:endParaRPr lang="en-US" altLang="zh-CN" sz="800" dirty="0">
              <a:latin typeface="+mn-ea"/>
            </a:endParaRPr>
          </a:p>
          <a:p>
            <a:r>
              <a:rPr lang="en-US" altLang="zh-CN" sz="1200" b="1" dirty="0">
                <a:latin typeface="+mn-ea"/>
              </a:rPr>
              <a:t>14.5</a:t>
            </a:r>
            <a:r>
              <a:rPr lang="zh-CN" altLang="en-US" sz="1200" b="1" dirty="0">
                <a:latin typeface="+mn-ea"/>
              </a:rPr>
              <a:t> </a:t>
            </a:r>
            <a:r>
              <a:rPr lang="en-US" altLang="zh-CN" sz="1200" b="1" dirty="0">
                <a:latin typeface="+mn-ea"/>
              </a:rPr>
              <a:t>Summary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F5FAEB0-A033-4EE3-8553-E7B5058E0B08}"/>
              </a:ext>
            </a:extLst>
          </p:cNvPr>
          <p:cNvSpPr txBox="1"/>
          <p:nvPr/>
        </p:nvSpPr>
        <p:spPr>
          <a:xfrm>
            <a:off x="6791597" y="2636912"/>
            <a:ext cx="4988866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  <a:latin typeface="+mn-ea"/>
              </a:rPr>
              <a:t>建议：</a:t>
            </a:r>
            <a:endParaRPr lang="en-US" altLang="zh-CN" sz="2800" dirty="0">
              <a:solidFill>
                <a:srgbClr val="0070C0"/>
              </a:solidFill>
              <a:latin typeface="+mn-ea"/>
            </a:endParaRPr>
          </a:p>
          <a:p>
            <a:pPr algn="ctr"/>
            <a:r>
              <a:rPr lang="zh-CN" altLang="en-US" sz="2000" dirty="0">
                <a:solidFill>
                  <a:srgbClr val="0070C0"/>
                </a:solidFill>
                <a:latin typeface="+mn-ea"/>
              </a:rPr>
              <a:t>在机械总体章节</a:t>
            </a:r>
            <a:endParaRPr lang="en-US" altLang="zh-CN" sz="2000" dirty="0">
              <a:solidFill>
                <a:srgbClr val="0070C0"/>
              </a:solidFill>
              <a:latin typeface="+mn-ea"/>
            </a:endParaRPr>
          </a:p>
          <a:p>
            <a:r>
              <a:rPr lang="zh-CN" altLang="en-US" dirty="0"/>
              <a:t>   管线排布设计内容，作为总体要求的一部分：</a:t>
            </a:r>
            <a:endParaRPr lang="en-US" altLang="zh-CN" dirty="0"/>
          </a:p>
          <a:p>
            <a:r>
              <a:rPr lang="en-US" altLang="zh-CN" dirty="0"/>
              <a:t>1. ……</a:t>
            </a:r>
          </a:p>
          <a:p>
            <a:r>
              <a:rPr lang="en-US" altLang="zh-CN" dirty="0"/>
              <a:t>2. ……</a:t>
            </a:r>
          </a:p>
          <a:p>
            <a:r>
              <a:rPr lang="en-US" altLang="zh-CN" dirty="0"/>
              <a:t>3. ……</a:t>
            </a:r>
          </a:p>
          <a:p>
            <a:r>
              <a:rPr lang="en-US" altLang="zh-CN" dirty="0"/>
              <a:t>4. </a:t>
            </a:r>
            <a:r>
              <a:rPr lang="zh-CN" altLang="en-US" dirty="0"/>
              <a:t>管线排布要求</a:t>
            </a:r>
            <a:endParaRPr lang="en-US" altLang="zh-CN" dirty="0"/>
          </a:p>
          <a:p>
            <a:r>
              <a:rPr lang="en-US" altLang="zh-CN" dirty="0"/>
              <a:t>    1) </a:t>
            </a:r>
            <a:r>
              <a:rPr lang="zh-CN" altLang="en-US" dirty="0"/>
              <a:t>引线路径</a:t>
            </a:r>
            <a:endParaRPr lang="en-US" altLang="zh-CN" dirty="0"/>
          </a:p>
          <a:p>
            <a:r>
              <a:rPr lang="en-US" altLang="zh-CN" dirty="0"/>
              <a:t>    2) </a:t>
            </a:r>
            <a:r>
              <a:rPr lang="zh-CN" altLang="en-US" dirty="0"/>
              <a:t>快速连接</a:t>
            </a:r>
            <a:endParaRPr lang="en-US" altLang="zh-CN" dirty="0"/>
          </a:p>
          <a:p>
            <a:r>
              <a:rPr lang="en-US" altLang="zh-CN" dirty="0"/>
              <a:t>    3) </a:t>
            </a:r>
            <a:r>
              <a:rPr lang="zh-CN" altLang="en-US" dirty="0"/>
              <a:t>象限布局设计</a:t>
            </a:r>
            <a:endParaRPr lang="en-US" altLang="zh-CN" dirty="0"/>
          </a:p>
          <a:p>
            <a:r>
              <a:rPr lang="en-US" altLang="zh-CN" dirty="0"/>
              <a:t>5. Interface between detector and accelerator</a:t>
            </a:r>
          </a:p>
        </p:txBody>
      </p:sp>
      <p:cxnSp>
        <p:nvCxnSpPr>
          <p:cNvPr id="9" name="直接箭头连接符 10">
            <a:extLst>
              <a:ext uri="{FF2B5EF4-FFF2-40B4-BE49-F238E27FC236}">
                <a16:creationId xmlns:a16="http://schemas.microsoft.com/office/drawing/2014/main" id="{9E73E007-D9E4-4D0B-9A7B-09971975DC68}"/>
              </a:ext>
            </a:extLst>
          </p:cNvPr>
          <p:cNvCxnSpPr>
            <a:cxnSpLocks/>
          </p:cNvCxnSpPr>
          <p:nvPr/>
        </p:nvCxnSpPr>
        <p:spPr bwMode="auto">
          <a:xfrm>
            <a:off x="4943872" y="2707179"/>
            <a:ext cx="1728192" cy="865837"/>
          </a:xfrm>
          <a:prstGeom prst="straightConnector1">
            <a:avLst/>
          </a:prstGeom>
          <a:ln w="635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BEE0F55A-1A5A-4167-A503-C9DA81291A44}"/>
              </a:ext>
            </a:extLst>
          </p:cNvPr>
          <p:cNvSpPr txBox="1"/>
          <p:nvPr/>
        </p:nvSpPr>
        <p:spPr>
          <a:xfrm>
            <a:off x="7248128" y="6137616"/>
            <a:ext cx="3656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</a:rPr>
              <a:t>体现“总体”的设计意图</a:t>
            </a:r>
          </a:p>
        </p:txBody>
      </p:sp>
    </p:spTree>
    <p:extLst>
      <p:ext uri="{BB962C8B-B14F-4D97-AF65-F5344CB8AC3E}">
        <p14:creationId xmlns:p14="http://schemas.microsoft.com/office/powerpoint/2010/main" val="743001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9F0B6BF-CC68-4FC6-8A95-569AF441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84631" y="6464369"/>
            <a:ext cx="263214" cy="276999"/>
          </a:xfrm>
        </p:spPr>
        <p:txBody>
          <a:bodyPr wrap="none">
            <a:spAutoFit/>
          </a:bodyPr>
          <a:lstStyle/>
          <a:p>
            <a:pPr algn="ctr"/>
            <a:fld id="{F15E9139-A00B-4B2A-98A6-095DC08F1345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5" name="标题 3">
            <a:extLst>
              <a:ext uri="{FF2B5EF4-FFF2-40B4-BE49-F238E27FC236}">
                <a16:creationId xmlns:a16="http://schemas.microsoft.com/office/drawing/2014/main" id="{DF357508-532D-4324-93CC-CEDF7617C28E}"/>
              </a:ext>
            </a:extLst>
          </p:cNvPr>
          <p:cNvSpPr txBox="1"/>
          <p:nvPr/>
        </p:nvSpPr>
        <p:spPr>
          <a:xfrm>
            <a:off x="685544" y="2978877"/>
            <a:ext cx="10820911" cy="900246"/>
          </a:xfrm>
          <a:prstGeom prst="rect">
            <a:avLst/>
          </a:prstGeom>
        </p:spPr>
        <p:txBody>
          <a:bodyPr vert="horz" wrap="none" lIns="68580" tIns="34290" rIns="68580" bIns="3429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>
                <a:solidFill>
                  <a:srgbClr val="0070C0"/>
                </a:solidFill>
                <a:latin typeface="+mn-ea"/>
                <a:ea typeface="+mn-ea"/>
              </a:rPr>
              <a:t>Thank you for your attention!</a:t>
            </a:r>
            <a:endParaRPr lang="zh-CN" altLang="en-US" sz="60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4800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9F0B6BF-CC68-4FC6-8A95-569AF441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84631" y="6464369"/>
            <a:ext cx="263214" cy="276999"/>
          </a:xfrm>
        </p:spPr>
        <p:txBody>
          <a:bodyPr wrap="none">
            <a:spAutoFit/>
          </a:bodyPr>
          <a:lstStyle/>
          <a:p>
            <a:pPr algn="ctr"/>
            <a:fld id="{F15E9139-A00B-4B2A-98A6-095DC08F1345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B69C977-D056-4E18-ADA0-20F90E92ABDA}"/>
              </a:ext>
            </a:extLst>
          </p:cNvPr>
          <p:cNvSpPr/>
          <p:nvPr/>
        </p:nvSpPr>
        <p:spPr>
          <a:xfrm>
            <a:off x="753832" y="2204864"/>
            <a:ext cx="106843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+mn-ea"/>
              </a:rPr>
              <a:t>How to incorporate the design content of </a:t>
            </a:r>
            <a:r>
              <a:rPr lang="en-US" altLang="zh-CN" sz="2800" dirty="0">
                <a:solidFill>
                  <a:srgbClr val="0070C0"/>
                </a:solidFill>
                <a:latin typeface="+mn-ea"/>
              </a:rPr>
              <a:t>cables and cooling pipes </a:t>
            </a:r>
          </a:p>
          <a:p>
            <a:pPr algn="ctr"/>
            <a:r>
              <a:rPr lang="en-US" altLang="zh-CN" sz="2800" dirty="0">
                <a:latin typeface="+mn-ea"/>
              </a:rPr>
              <a:t>within the existing chapter framework?</a:t>
            </a:r>
            <a:endParaRPr lang="zh-CN" alt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0735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9F0B6BF-CC68-4FC6-8A95-569AF441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84631" y="6464369"/>
            <a:ext cx="263214" cy="276999"/>
          </a:xfrm>
        </p:spPr>
        <p:txBody>
          <a:bodyPr wrap="none">
            <a:spAutoFit/>
          </a:bodyPr>
          <a:lstStyle/>
          <a:p>
            <a:pPr algn="ctr"/>
            <a:fld id="{F15E9139-A00B-4B2A-98A6-095DC08F1345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E880344-4AC1-454D-9AB9-E72854E9C474}"/>
              </a:ext>
            </a:extLst>
          </p:cNvPr>
          <p:cNvSpPr/>
          <p:nvPr/>
        </p:nvSpPr>
        <p:spPr>
          <a:xfrm>
            <a:off x="189331" y="1484784"/>
            <a:ext cx="8280920" cy="4524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altLang="zh-CN" dirty="0">
                <a:solidFill>
                  <a:srgbClr val="212121"/>
                </a:solidFill>
                <a:latin typeface="+mn-ea"/>
                <a:cs typeface="Times New Roman" panose="02020603050405020304" pitchFamily="18" charset="0"/>
              </a:rPr>
              <a:t>However, unless I have overlooked something, the </a:t>
            </a:r>
            <a:r>
              <a:rPr lang="en-GB" altLang="zh-CN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two main </a:t>
            </a:r>
            <a:r>
              <a:rPr lang="en-GB" altLang="zh-CN" dirty="0">
                <a:solidFill>
                  <a:srgbClr val="212121"/>
                </a:solidFill>
                <a:latin typeface="+mn-ea"/>
                <a:cs typeface="Times New Roman" panose="02020603050405020304" pitchFamily="18" charset="0"/>
              </a:rPr>
              <a:t>recommendations we made in April the 2</a:t>
            </a:r>
            <a:r>
              <a:rPr lang="en-GB" altLang="zh-CN" baseline="30000" dirty="0">
                <a:solidFill>
                  <a:srgbClr val="212121"/>
                </a:solidFill>
                <a:latin typeface="+mn-ea"/>
                <a:cs typeface="Times New Roman" panose="02020603050405020304" pitchFamily="18" charset="0"/>
              </a:rPr>
              <a:t>nd</a:t>
            </a:r>
            <a:r>
              <a:rPr lang="en-GB" altLang="zh-CN" dirty="0">
                <a:solidFill>
                  <a:srgbClr val="212121"/>
                </a:solidFill>
                <a:latin typeface="+mn-ea"/>
                <a:cs typeface="Times New Roman" panose="02020603050405020304" pitchFamily="18" charset="0"/>
              </a:rPr>
              <a:t> review in April have been addressed yet: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zh-CN" altLang="zh-CN" dirty="0">
              <a:latin typeface="+mn-ea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altLang="zh-CN" dirty="0">
                <a:solidFill>
                  <a:srgbClr val="212121"/>
                </a:solidFill>
                <a:highlight>
                  <a:srgbClr val="FFFF00"/>
                </a:highlight>
                <a:latin typeface="+mn-ea"/>
                <a:cs typeface="Times New Roman" panose="02020603050405020304" pitchFamily="18" charset="0"/>
              </a:rPr>
              <a:t>Refine the routing plans for cables and services, especially in the critical interface areas between sub-detectors and through the barrel-to-endcap transitions to the outside of the detector and the auxiliary facilities.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CN" altLang="en-US" dirty="0">
                <a:solidFill>
                  <a:srgbClr val="212121"/>
                </a:solidFill>
                <a:latin typeface="+mn-ea"/>
                <a:cs typeface="Times New Roman" panose="02020603050405020304" pitchFamily="18" charset="0"/>
              </a:rPr>
              <a:t>优化电缆与服务的布线方案，尤其要重点关注子探测器之间的关键接口区域，以及通过桶部到端盖的过渡区域，直至探测器外部及其附属设施</a:t>
            </a:r>
            <a:endParaRPr lang="en-GB" altLang="zh-CN" dirty="0">
              <a:solidFill>
                <a:srgbClr val="212121"/>
              </a:solidFill>
              <a:highlight>
                <a:srgbClr val="FFFF00"/>
              </a:highlight>
              <a:latin typeface="+mn-ea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zh-CN" altLang="zh-CN" dirty="0">
              <a:solidFill>
                <a:srgbClr val="212121"/>
              </a:solidFill>
              <a:latin typeface="+mn-ea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altLang="zh-CN" dirty="0">
                <a:solidFill>
                  <a:srgbClr val="212121"/>
                </a:solidFill>
                <a:highlight>
                  <a:srgbClr val="FFFF00"/>
                </a:highlight>
                <a:latin typeface="+mn-ea"/>
                <a:cs typeface="Times New Roman" panose="02020603050405020304" pitchFamily="18" charset="0"/>
              </a:rPr>
              <a:t>Pay particular attention to the air-cooling and service routing for the vertex detector, where space within the beam-pipe assembly is extremely limited. It is essential to verify that sufficient space is available to ensure the proper functionality of the air-cooling system, without compromising reliability or maintenance access.</a:t>
            </a:r>
            <a:endParaRPr lang="zh-CN" altLang="zh-CN" dirty="0">
              <a:solidFill>
                <a:srgbClr val="212121"/>
              </a:solidFill>
              <a:latin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8DB8F70-4982-4CDA-B48F-BC9B9BAD1A27}"/>
              </a:ext>
            </a:extLst>
          </p:cNvPr>
          <p:cNvSpPr txBox="1"/>
          <p:nvPr/>
        </p:nvSpPr>
        <p:spPr>
          <a:xfrm>
            <a:off x="479376" y="643440"/>
            <a:ext cx="3801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/>
              <a:t>IDRC </a:t>
            </a:r>
            <a:r>
              <a:rPr lang="en-US" altLang="zh-CN" sz="3600" dirty="0"/>
              <a:t>(Barcelona) </a:t>
            </a:r>
            <a:r>
              <a:rPr lang="en-US" altLang="zh-CN" sz="3600" b="1" dirty="0"/>
              <a:t>:</a:t>
            </a:r>
            <a:endParaRPr lang="zh-CN" altLang="en-US" sz="3600" b="1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166D564-196E-468D-8C4F-1947F0B445B4}"/>
              </a:ext>
            </a:extLst>
          </p:cNvPr>
          <p:cNvSpPr txBox="1"/>
          <p:nvPr/>
        </p:nvSpPr>
        <p:spPr>
          <a:xfrm>
            <a:off x="8400401" y="2505211"/>
            <a:ext cx="360226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+mn-ea"/>
              </a:rPr>
              <a:t>Note</a:t>
            </a:r>
            <a:r>
              <a:rPr lang="zh-CN" altLang="en-US" sz="2800" dirty="0">
                <a:latin typeface="+mn-ea"/>
              </a:rPr>
              <a:t>：</a:t>
            </a:r>
            <a:endParaRPr lang="en-US" altLang="zh-CN" sz="2800" dirty="0">
              <a:latin typeface="+mn-ea"/>
            </a:endParaRPr>
          </a:p>
          <a:p>
            <a:r>
              <a:rPr lang="en-US" altLang="zh-CN" dirty="0"/>
              <a:t>1. </a:t>
            </a:r>
            <a:r>
              <a:rPr lang="en-US" altLang="zh-CN" dirty="0">
                <a:solidFill>
                  <a:srgbClr val="0070C0"/>
                </a:solidFill>
              </a:rPr>
              <a:t>PPT</a:t>
            </a:r>
            <a:r>
              <a:rPr lang="zh-CN" altLang="en-US" dirty="0">
                <a:solidFill>
                  <a:srgbClr val="0070C0"/>
                </a:solidFill>
              </a:rPr>
              <a:t>报告</a:t>
            </a:r>
            <a:r>
              <a:rPr lang="en-US" altLang="zh-CN" dirty="0">
                <a:solidFill>
                  <a:srgbClr val="0070C0"/>
                </a:solidFill>
              </a:rPr>
              <a:t>(4</a:t>
            </a:r>
            <a:r>
              <a:rPr lang="zh-CN" altLang="en-US" dirty="0">
                <a:solidFill>
                  <a:srgbClr val="0070C0"/>
                </a:solidFill>
              </a:rPr>
              <a:t>月</a:t>
            </a:r>
            <a:r>
              <a:rPr lang="en-US" altLang="zh-CN" dirty="0">
                <a:solidFill>
                  <a:srgbClr val="0070C0"/>
                </a:solidFill>
              </a:rPr>
              <a:t>15</a:t>
            </a:r>
            <a:r>
              <a:rPr lang="zh-CN" altLang="en-US" dirty="0">
                <a:solidFill>
                  <a:srgbClr val="0070C0"/>
                </a:solidFill>
              </a:rPr>
              <a:t>日</a:t>
            </a:r>
            <a:r>
              <a:rPr lang="en-US" altLang="zh-CN" dirty="0">
                <a:solidFill>
                  <a:srgbClr val="0070C0"/>
                </a:solidFill>
              </a:rPr>
              <a:t>)</a:t>
            </a:r>
            <a:r>
              <a:rPr lang="zh-CN" altLang="en-US" dirty="0">
                <a:solidFill>
                  <a:srgbClr val="0070C0"/>
                </a:solidFill>
              </a:rPr>
              <a:t>里进行了阐述</a:t>
            </a:r>
            <a:endParaRPr lang="en-US" altLang="zh-CN" dirty="0">
              <a:solidFill>
                <a:srgbClr val="0070C0"/>
              </a:solidFill>
            </a:endParaRPr>
          </a:p>
          <a:p>
            <a:r>
              <a:rPr lang="en-US" altLang="zh-CN" dirty="0"/>
              <a:t>2. </a:t>
            </a:r>
            <a:r>
              <a:rPr lang="zh-CN" altLang="en-US" dirty="0"/>
              <a:t>在</a:t>
            </a:r>
            <a:r>
              <a:rPr lang="en-US" altLang="zh-CN" dirty="0"/>
              <a:t>Ref-TDR</a:t>
            </a:r>
            <a:r>
              <a:rPr lang="zh-CN" altLang="en-US" dirty="0"/>
              <a:t>里：</a:t>
            </a:r>
            <a:endParaRPr lang="en-US" altLang="zh-CN" dirty="0"/>
          </a:p>
          <a:p>
            <a:r>
              <a:rPr lang="en-US" altLang="zh-CN" dirty="0"/>
              <a:t>    </a:t>
            </a:r>
            <a:r>
              <a:rPr lang="zh-CN" altLang="en-US" dirty="0">
                <a:solidFill>
                  <a:srgbClr val="FF0000"/>
                </a:solidFill>
              </a:rPr>
              <a:t>强调不够，大部分内容删掉了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203B7C2-CEB6-4644-AC02-0BEFA0A66384}"/>
              </a:ext>
            </a:extLst>
          </p:cNvPr>
          <p:cNvSpPr txBox="1"/>
          <p:nvPr/>
        </p:nvSpPr>
        <p:spPr>
          <a:xfrm>
            <a:off x="8462888" y="4365104"/>
            <a:ext cx="33217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与梁志均有约定，</a:t>
            </a:r>
            <a:endParaRPr lang="en-US" altLang="zh-CN" sz="2800" dirty="0">
              <a:solidFill>
                <a:srgbClr val="FF0000"/>
              </a:solidFill>
            </a:endParaRPr>
          </a:p>
          <a:p>
            <a:r>
              <a:rPr lang="zh-CN" altLang="en-US" sz="2800" dirty="0">
                <a:solidFill>
                  <a:srgbClr val="FF0000"/>
                </a:solidFill>
              </a:rPr>
              <a:t>他负责回答与</a:t>
            </a:r>
            <a:r>
              <a:rPr lang="en-US" altLang="zh-CN" sz="2800" dirty="0">
                <a:solidFill>
                  <a:srgbClr val="FF0000"/>
                </a:solidFill>
              </a:rPr>
              <a:t>Vertex</a:t>
            </a:r>
          </a:p>
          <a:p>
            <a:r>
              <a:rPr lang="zh-CN" altLang="en-US" sz="2800" dirty="0">
                <a:solidFill>
                  <a:srgbClr val="FF0000"/>
                </a:solidFill>
              </a:rPr>
              <a:t>有关的问题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943EBBC-2F68-4C2A-803B-D87C9B3F6538}"/>
              </a:ext>
            </a:extLst>
          </p:cNvPr>
          <p:cNvSpPr txBox="1"/>
          <p:nvPr/>
        </p:nvSpPr>
        <p:spPr>
          <a:xfrm>
            <a:off x="7464152" y="6051258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如何理解：</a:t>
            </a:r>
            <a:r>
              <a:rPr lang="zh-CN" altLang="en-US" dirty="0">
                <a:solidFill>
                  <a:srgbClr val="FF0000"/>
                </a:solidFill>
              </a:rPr>
              <a:t>？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/>
              <a:t>如何回答：</a:t>
            </a:r>
            <a:r>
              <a:rPr lang="zh-CN" altLang="en-US" dirty="0">
                <a:solidFill>
                  <a:srgbClr val="FF0000"/>
                </a:solidFill>
              </a:rPr>
              <a:t>？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C0F2D15-CF45-4959-A0FB-4023AC314D53}"/>
              </a:ext>
            </a:extLst>
          </p:cNvPr>
          <p:cNvSpPr txBox="1"/>
          <p:nvPr/>
        </p:nvSpPr>
        <p:spPr>
          <a:xfrm>
            <a:off x="5807968" y="6189757"/>
            <a:ext cx="174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第一个建议 </a:t>
            </a:r>
            <a:r>
              <a:rPr lang="en-US" altLang="zh-CN" dirty="0"/>
              <a:t>---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9654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9F0B6BF-CC68-4FC6-8A95-569AF441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84631" y="6464369"/>
            <a:ext cx="263214" cy="276999"/>
          </a:xfrm>
        </p:spPr>
        <p:txBody>
          <a:bodyPr wrap="none">
            <a:spAutoFit/>
          </a:bodyPr>
          <a:lstStyle/>
          <a:p>
            <a:pPr algn="ctr"/>
            <a:fld id="{F15E9139-A00B-4B2A-98A6-095DC08F1345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68191BF-70C0-4287-BD99-DC7DD5D7AC65}"/>
              </a:ext>
            </a:extLst>
          </p:cNvPr>
          <p:cNvSpPr txBox="1"/>
          <p:nvPr/>
        </p:nvSpPr>
        <p:spPr bwMode="auto">
          <a:xfrm>
            <a:off x="479376" y="332656"/>
            <a:ext cx="9935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/>
              <a:t>In the Mechanical Design Review PPT </a:t>
            </a:r>
            <a:r>
              <a:rPr lang="en-US" altLang="zh-CN" sz="2000" dirty="0">
                <a:solidFill>
                  <a:srgbClr val="0070C0"/>
                </a:solidFill>
              </a:rPr>
              <a:t>(Apr. 15, 2025) </a:t>
            </a:r>
            <a:r>
              <a:rPr lang="en-US" altLang="zh-CN" sz="3600" b="1" dirty="0"/>
              <a:t>:</a:t>
            </a:r>
            <a:endParaRPr lang="zh-CN" altLang="en-US" sz="3600" b="1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620E7A1-609B-4B79-85AB-6F527BEAB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628800"/>
            <a:ext cx="8011628" cy="4500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592C49A-4ADB-46D7-93E3-9C81D516C80A}"/>
              </a:ext>
            </a:extLst>
          </p:cNvPr>
          <p:cNvSpPr txBox="1"/>
          <p:nvPr/>
        </p:nvSpPr>
        <p:spPr>
          <a:xfrm>
            <a:off x="9168614" y="3555634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+mn-ea"/>
              </a:rPr>
              <a:t>各子探测器关于</a:t>
            </a:r>
            <a:endParaRPr lang="en-US" altLang="zh-CN" dirty="0">
              <a:latin typeface="+mn-ea"/>
            </a:endParaRPr>
          </a:p>
          <a:p>
            <a:pPr algn="ctr"/>
            <a:r>
              <a:rPr lang="zh-CN" altLang="en-US" dirty="0">
                <a:latin typeface="+mn-ea"/>
              </a:rPr>
              <a:t>电缆和水管的设计进展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4037D63-9B09-4489-A772-D9BB4D844CEB}"/>
              </a:ext>
            </a:extLst>
          </p:cNvPr>
          <p:cNvSpPr txBox="1"/>
          <p:nvPr/>
        </p:nvSpPr>
        <p:spPr>
          <a:xfrm>
            <a:off x="839416" y="105273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+mn-ea"/>
              </a:rPr>
              <a:t>4 --- 1</a:t>
            </a:r>
            <a:endParaRPr lang="zh-CN" altLang="en-US" dirty="0">
              <a:latin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AFD358E-7AD1-40AC-BDDD-FC9229F65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5449" y="1772816"/>
            <a:ext cx="3092096" cy="126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BD2FBF1-DEDD-4BD4-81CE-C3EEE9D2B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302" y="4617312"/>
            <a:ext cx="1134428" cy="162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67C934D-1703-4B43-9C88-3F6872136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4352" y="4617312"/>
            <a:ext cx="10008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84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9F0B6BF-CC68-4FC6-8A95-569AF441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84631" y="6464369"/>
            <a:ext cx="263214" cy="276999"/>
          </a:xfrm>
        </p:spPr>
        <p:txBody>
          <a:bodyPr wrap="none">
            <a:spAutoFit/>
          </a:bodyPr>
          <a:lstStyle/>
          <a:p>
            <a:pPr algn="ctr"/>
            <a:fld id="{F15E9139-A00B-4B2A-98A6-095DC08F1345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68191BF-70C0-4287-BD99-DC7DD5D7AC65}"/>
              </a:ext>
            </a:extLst>
          </p:cNvPr>
          <p:cNvSpPr txBox="1"/>
          <p:nvPr/>
        </p:nvSpPr>
        <p:spPr bwMode="auto">
          <a:xfrm>
            <a:off x="479376" y="332656"/>
            <a:ext cx="9935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/>
              <a:t>In the Mechanical Design Review PPT </a:t>
            </a:r>
            <a:r>
              <a:rPr lang="en-US" altLang="zh-CN" sz="2000" dirty="0">
                <a:solidFill>
                  <a:srgbClr val="0070C0"/>
                </a:solidFill>
              </a:rPr>
              <a:t>(Apr. 15, 2025) </a:t>
            </a:r>
            <a:r>
              <a:rPr lang="en-US" altLang="zh-CN" sz="3600" b="1" dirty="0"/>
              <a:t>:</a:t>
            </a:r>
            <a:endParaRPr lang="zh-CN" altLang="en-US" sz="36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F43F11D-1737-408A-90F9-65DE33417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556792"/>
            <a:ext cx="8039314" cy="4500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8FA2E0B-A201-4D20-B418-BB12F336959D}"/>
              </a:ext>
            </a:extLst>
          </p:cNvPr>
          <p:cNvSpPr txBox="1"/>
          <p:nvPr/>
        </p:nvSpPr>
        <p:spPr bwMode="auto">
          <a:xfrm>
            <a:off x="9627874" y="3622126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+mn-ea"/>
              </a:rPr>
              <a:t>快速连接设计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D724242-BF4C-4BD3-8E59-2191907D7979}"/>
              </a:ext>
            </a:extLst>
          </p:cNvPr>
          <p:cNvSpPr txBox="1"/>
          <p:nvPr/>
        </p:nvSpPr>
        <p:spPr bwMode="auto">
          <a:xfrm>
            <a:off x="839416" y="105273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+mn-ea"/>
              </a:rPr>
              <a:t>4 --- 2</a:t>
            </a:r>
            <a:endParaRPr lang="zh-CN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07009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9F0B6BF-CC68-4FC6-8A95-569AF441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84631" y="6319765"/>
            <a:ext cx="263214" cy="276999"/>
          </a:xfrm>
        </p:spPr>
        <p:txBody>
          <a:bodyPr wrap="none">
            <a:spAutoFit/>
          </a:bodyPr>
          <a:lstStyle/>
          <a:p>
            <a:pPr algn="ctr"/>
            <a:fld id="{F15E9139-A00B-4B2A-98A6-095DC08F1345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68191BF-70C0-4287-BD99-DC7DD5D7AC65}"/>
              </a:ext>
            </a:extLst>
          </p:cNvPr>
          <p:cNvSpPr txBox="1"/>
          <p:nvPr/>
        </p:nvSpPr>
        <p:spPr bwMode="auto">
          <a:xfrm>
            <a:off x="479376" y="188052"/>
            <a:ext cx="9935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/>
              <a:t>In the Mechanical Design Review PPT </a:t>
            </a:r>
            <a:r>
              <a:rPr lang="en-US" altLang="zh-CN" sz="2000" dirty="0">
                <a:solidFill>
                  <a:srgbClr val="0070C0"/>
                </a:solidFill>
              </a:rPr>
              <a:t>(Apr. 15, 2025) </a:t>
            </a:r>
            <a:r>
              <a:rPr lang="en-US" altLang="zh-CN" sz="3600" b="1" dirty="0"/>
              <a:t>:</a:t>
            </a:r>
            <a:endParaRPr lang="zh-CN" altLang="en-US" sz="3600" b="1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F44004C-4E5B-4148-BF6D-138A1754B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247789"/>
            <a:ext cx="7345388" cy="4140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A2BE488-9E0A-456A-990F-58EF22401AE0}"/>
              </a:ext>
            </a:extLst>
          </p:cNvPr>
          <p:cNvSpPr txBox="1"/>
          <p:nvPr/>
        </p:nvSpPr>
        <p:spPr bwMode="auto">
          <a:xfrm>
            <a:off x="9190214" y="1844824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70C0"/>
                </a:solidFill>
                <a:latin typeface="+mn-ea"/>
              </a:rPr>
              <a:t>引线路径</a:t>
            </a:r>
            <a:endParaRPr lang="en-US" altLang="zh-CN" dirty="0">
              <a:solidFill>
                <a:srgbClr val="0070C0"/>
              </a:solidFill>
              <a:latin typeface="+mn-ea"/>
            </a:endParaRPr>
          </a:p>
          <a:p>
            <a:pPr algn="ctr"/>
            <a:r>
              <a:rPr lang="zh-CN" altLang="en-US" dirty="0">
                <a:latin typeface="+mn-ea"/>
              </a:rPr>
              <a:t>和</a:t>
            </a:r>
            <a:endParaRPr lang="en-US" altLang="zh-CN" dirty="0">
              <a:latin typeface="+mn-ea"/>
            </a:endParaRPr>
          </a:p>
          <a:p>
            <a:pPr algn="ctr"/>
            <a:r>
              <a:rPr lang="zh-CN" altLang="en-US" dirty="0">
                <a:solidFill>
                  <a:srgbClr val="0070C0"/>
                </a:solidFill>
                <a:latin typeface="+mn-ea"/>
              </a:rPr>
              <a:t>象限布局设计</a:t>
            </a:r>
            <a:endParaRPr lang="en-US" altLang="zh-CN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4BDC1D5-A8AA-4155-B635-80EFCFA4C725}"/>
              </a:ext>
            </a:extLst>
          </p:cNvPr>
          <p:cNvSpPr txBox="1"/>
          <p:nvPr/>
        </p:nvSpPr>
        <p:spPr bwMode="auto">
          <a:xfrm>
            <a:off x="839416" y="90813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+mn-ea"/>
              </a:rPr>
              <a:t>4 --- 3</a:t>
            </a:r>
            <a:endParaRPr lang="zh-CN" altLang="en-US" dirty="0">
              <a:latin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B6860A1-C8AE-4C22-A2A0-6F92977E8784}"/>
              </a:ext>
            </a:extLst>
          </p:cNvPr>
          <p:cNvSpPr txBox="1"/>
          <p:nvPr/>
        </p:nvSpPr>
        <p:spPr>
          <a:xfrm>
            <a:off x="479376" y="5474697"/>
            <a:ext cx="340349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+mn-ea"/>
              </a:rPr>
              <a:t>引线空间的设计原则：</a:t>
            </a:r>
            <a:endParaRPr lang="en-US" altLang="zh-CN" sz="2000" dirty="0">
              <a:latin typeface="+mn-ea"/>
            </a:endParaRPr>
          </a:p>
          <a:p>
            <a:r>
              <a:rPr lang="en-US" altLang="zh-CN" sz="1600" dirty="0">
                <a:latin typeface="+mn-ea"/>
              </a:rPr>
              <a:t>1. </a:t>
            </a:r>
            <a:r>
              <a:rPr lang="zh-CN" altLang="en-US" sz="1600" dirty="0">
                <a:latin typeface="+mn-ea"/>
              </a:rPr>
              <a:t>横向 </a:t>
            </a:r>
            <a:r>
              <a:rPr lang="en-US" altLang="zh-CN" sz="1600" dirty="0">
                <a:latin typeface="+mn-ea"/>
              </a:rPr>
              <a:t>--- </a:t>
            </a:r>
            <a:r>
              <a:rPr lang="zh-CN" altLang="en-US" sz="1600" dirty="0">
                <a:latin typeface="+mn-ea"/>
              </a:rPr>
              <a:t>各子探测器内部消化</a:t>
            </a:r>
            <a:endParaRPr lang="en-US" altLang="zh-CN" sz="1600" dirty="0">
              <a:latin typeface="+mn-ea"/>
            </a:endParaRPr>
          </a:p>
          <a:p>
            <a:r>
              <a:rPr lang="en-US" altLang="zh-CN" sz="1600" dirty="0">
                <a:latin typeface="+mn-ea"/>
              </a:rPr>
              <a:t>2. </a:t>
            </a:r>
            <a:r>
              <a:rPr lang="zh-CN" altLang="en-US" sz="1600" dirty="0">
                <a:latin typeface="+mn-ea"/>
              </a:rPr>
              <a:t>竖直 </a:t>
            </a:r>
            <a:r>
              <a:rPr lang="en-US" altLang="zh-CN" sz="1600" dirty="0">
                <a:latin typeface="+mn-ea"/>
              </a:rPr>
              <a:t>--- </a:t>
            </a:r>
            <a:r>
              <a:rPr lang="zh-CN" altLang="en-US" sz="1600" dirty="0">
                <a:latin typeface="+mn-ea"/>
              </a:rPr>
              <a:t>桶部探测器与端部探测器</a:t>
            </a:r>
            <a:endParaRPr lang="en-US" altLang="zh-CN" sz="1600" dirty="0">
              <a:latin typeface="+mn-ea"/>
            </a:endParaRPr>
          </a:p>
          <a:p>
            <a:r>
              <a:rPr lang="en-US" altLang="zh-CN" sz="1600" dirty="0">
                <a:latin typeface="+mn-ea"/>
              </a:rPr>
              <a:t>                   </a:t>
            </a:r>
            <a:r>
              <a:rPr lang="zh-CN" altLang="en-US" sz="1600" dirty="0">
                <a:latin typeface="+mn-ea"/>
              </a:rPr>
              <a:t>之间预留了空间：</a:t>
            </a:r>
            <a:endParaRPr lang="en-US" altLang="zh-CN" sz="1600" dirty="0">
              <a:latin typeface="+mn-ea"/>
            </a:endParaRPr>
          </a:p>
        </p:txBody>
      </p:sp>
      <p:cxnSp>
        <p:nvCxnSpPr>
          <p:cNvPr id="9" name="直接箭头连接符 10">
            <a:extLst>
              <a:ext uri="{FF2B5EF4-FFF2-40B4-BE49-F238E27FC236}">
                <a16:creationId xmlns:a16="http://schemas.microsoft.com/office/drawing/2014/main" id="{CE42DCF9-0202-40A7-90A9-64084F2E1666}"/>
              </a:ext>
            </a:extLst>
          </p:cNvPr>
          <p:cNvCxnSpPr>
            <a:cxnSpLocks/>
          </p:cNvCxnSpPr>
          <p:nvPr/>
        </p:nvCxnSpPr>
        <p:spPr bwMode="auto">
          <a:xfrm>
            <a:off x="6888088" y="5759372"/>
            <a:ext cx="0" cy="828000"/>
          </a:xfrm>
          <a:prstGeom prst="straightConnector1">
            <a:avLst/>
          </a:prstGeom>
          <a:ln w="635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83093E47-20D9-4721-9CF6-3B34F13C2866}"/>
              </a:ext>
            </a:extLst>
          </p:cNvPr>
          <p:cNvSpPr txBox="1"/>
          <p:nvPr/>
        </p:nvSpPr>
        <p:spPr>
          <a:xfrm>
            <a:off x="7032782" y="5718722"/>
            <a:ext cx="35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小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5A2E97B-9652-4EA3-AE41-29E9E09DDEF4}"/>
              </a:ext>
            </a:extLst>
          </p:cNvPr>
          <p:cNvSpPr txBox="1"/>
          <p:nvPr/>
        </p:nvSpPr>
        <p:spPr bwMode="auto">
          <a:xfrm>
            <a:off x="7032781" y="6300028"/>
            <a:ext cx="35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大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F4AE41B-D2BC-406B-8379-19AF5751E3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64" y="3489708"/>
            <a:ext cx="3475160" cy="25200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CC8B6177-68D8-4901-8BBB-212342F72389}"/>
              </a:ext>
            </a:extLst>
          </p:cNvPr>
          <p:cNvSpPr/>
          <p:nvPr/>
        </p:nvSpPr>
        <p:spPr>
          <a:xfrm>
            <a:off x="4482510" y="5474627"/>
            <a:ext cx="2300630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+mn-ea"/>
              </a:rPr>
              <a:t>竖直间隙：</a:t>
            </a:r>
            <a:endParaRPr lang="en-US" altLang="zh-CN" sz="20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端部</a:t>
            </a:r>
            <a:r>
              <a:rPr lang="en-US" altLang="zh-CN" sz="1600" dirty="0">
                <a:latin typeface="+mn-ea"/>
              </a:rPr>
              <a:t>ECAL</a:t>
            </a:r>
            <a:r>
              <a:rPr lang="zh-CN" altLang="en-US" sz="1600" dirty="0">
                <a:latin typeface="+mn-ea"/>
              </a:rPr>
              <a:t>与桶部</a:t>
            </a:r>
            <a:r>
              <a:rPr lang="en-US" altLang="zh-CN" sz="1600" dirty="0">
                <a:latin typeface="+mn-ea"/>
              </a:rPr>
              <a:t>ECAL</a:t>
            </a:r>
          </a:p>
          <a:p>
            <a:r>
              <a:rPr lang="zh-CN" altLang="en-US" sz="1600" dirty="0">
                <a:latin typeface="+mn-ea"/>
              </a:rPr>
              <a:t>端部</a:t>
            </a:r>
            <a:r>
              <a:rPr lang="en-US" altLang="zh-CN" sz="1600" dirty="0">
                <a:latin typeface="+mn-ea"/>
              </a:rPr>
              <a:t>HCAL</a:t>
            </a:r>
            <a:r>
              <a:rPr lang="zh-CN" altLang="en-US" sz="1600" dirty="0">
                <a:latin typeface="+mn-ea"/>
              </a:rPr>
              <a:t>与桶部</a:t>
            </a:r>
            <a:r>
              <a:rPr lang="en-US" altLang="zh-CN" sz="1600" dirty="0">
                <a:latin typeface="+mn-ea"/>
              </a:rPr>
              <a:t>HCAL</a:t>
            </a:r>
          </a:p>
          <a:p>
            <a:r>
              <a:rPr lang="zh-CN" altLang="en-US" sz="1600" dirty="0">
                <a:latin typeface="+mn-ea"/>
              </a:rPr>
              <a:t>端部</a:t>
            </a:r>
            <a:r>
              <a:rPr lang="en-US" altLang="zh-CN" sz="1600" dirty="0">
                <a:latin typeface="+mn-ea"/>
              </a:rPr>
              <a:t>Yoke</a:t>
            </a:r>
            <a:r>
              <a:rPr lang="zh-CN" altLang="en-US" sz="1600" dirty="0">
                <a:latin typeface="+mn-ea"/>
              </a:rPr>
              <a:t>与桶部</a:t>
            </a:r>
            <a:r>
              <a:rPr lang="en-US" altLang="zh-CN" sz="1600" dirty="0">
                <a:latin typeface="+mn-ea"/>
              </a:rPr>
              <a:t>Yoke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249BF26-4574-4CD1-837E-A3342BEB43BC}"/>
              </a:ext>
            </a:extLst>
          </p:cNvPr>
          <p:cNvSpPr txBox="1"/>
          <p:nvPr/>
        </p:nvSpPr>
        <p:spPr>
          <a:xfrm>
            <a:off x="7536834" y="5711707"/>
            <a:ext cx="4283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</a:t>
            </a:r>
          </a:p>
          <a:p>
            <a:r>
              <a:rPr lang="en-US" altLang="zh-CN" dirty="0"/>
              <a:t>30</a:t>
            </a:r>
          </a:p>
          <a:p>
            <a:r>
              <a:rPr lang="en-US" altLang="zh-CN" dirty="0"/>
              <a:t>60</a:t>
            </a:r>
            <a:endParaRPr lang="zh-CN" altLang="en-US" dirty="0"/>
          </a:p>
        </p:txBody>
      </p:sp>
      <p:cxnSp>
        <p:nvCxnSpPr>
          <p:cNvPr id="15" name="直接箭头连接符 10">
            <a:extLst>
              <a:ext uri="{FF2B5EF4-FFF2-40B4-BE49-F238E27FC236}">
                <a16:creationId xmlns:a16="http://schemas.microsoft.com/office/drawing/2014/main" id="{25A541C8-ABF9-4362-9555-3DA16087491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464724" y="4077072"/>
            <a:ext cx="720080" cy="482717"/>
          </a:xfrm>
          <a:prstGeom prst="straightConnector1">
            <a:avLst/>
          </a:prstGeom>
          <a:ln w="635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400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9F0B6BF-CC68-4FC6-8A95-569AF441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84631" y="6464369"/>
            <a:ext cx="263214" cy="276999"/>
          </a:xfrm>
        </p:spPr>
        <p:txBody>
          <a:bodyPr wrap="none">
            <a:spAutoFit/>
          </a:bodyPr>
          <a:lstStyle/>
          <a:p>
            <a:pPr algn="ctr"/>
            <a:fld id="{F15E9139-A00B-4B2A-98A6-095DC08F1345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68191BF-70C0-4287-BD99-DC7DD5D7AC65}"/>
              </a:ext>
            </a:extLst>
          </p:cNvPr>
          <p:cNvSpPr txBox="1"/>
          <p:nvPr/>
        </p:nvSpPr>
        <p:spPr bwMode="auto">
          <a:xfrm>
            <a:off x="479376" y="332656"/>
            <a:ext cx="9935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/>
              <a:t>In the Mechanical Design Review PPT </a:t>
            </a:r>
            <a:r>
              <a:rPr lang="en-US" altLang="zh-CN" sz="2000" dirty="0">
                <a:solidFill>
                  <a:srgbClr val="0070C0"/>
                </a:solidFill>
              </a:rPr>
              <a:t>(Apr. 15, 2025) </a:t>
            </a:r>
            <a:r>
              <a:rPr lang="en-US" altLang="zh-CN" sz="3600" b="1" dirty="0"/>
              <a:t>:</a:t>
            </a:r>
            <a:endParaRPr lang="zh-CN" altLang="en-US" sz="36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D8BBE17-15CA-49DA-ABE0-F42BAACF1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556792"/>
            <a:ext cx="8011630" cy="45000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8EA35A7-9C9C-4370-BC13-34CC4D357E42}"/>
              </a:ext>
            </a:extLst>
          </p:cNvPr>
          <p:cNvSpPr txBox="1"/>
          <p:nvPr/>
        </p:nvSpPr>
        <p:spPr>
          <a:xfrm>
            <a:off x="9625470" y="3645024"/>
            <a:ext cx="1579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+mn-ea"/>
              </a:rPr>
              <a:t>通道设计</a:t>
            </a:r>
            <a:endParaRPr lang="en-US" altLang="zh-CN" dirty="0">
              <a:latin typeface="+mn-ea"/>
            </a:endParaRPr>
          </a:p>
          <a:p>
            <a:pPr algn="ctr"/>
            <a:r>
              <a:rPr lang="zh-CN" altLang="en-US" dirty="0">
                <a:solidFill>
                  <a:srgbClr val="0070C0"/>
                </a:solidFill>
              </a:rPr>
              <a:t>电缆</a:t>
            </a:r>
            <a:r>
              <a:rPr lang="zh-CN" altLang="en-US" dirty="0"/>
              <a:t> </a:t>
            </a:r>
            <a:r>
              <a:rPr lang="en-US" altLang="zh-CN" dirty="0"/>
              <a:t>--- </a:t>
            </a:r>
            <a:r>
              <a:rPr lang="zh-CN" altLang="en-US" dirty="0"/>
              <a:t>地沟</a:t>
            </a:r>
            <a:endParaRPr lang="en-US" altLang="zh-CN" dirty="0"/>
          </a:p>
          <a:p>
            <a:pPr algn="ctr"/>
            <a:r>
              <a:rPr lang="zh-CN" altLang="en-US" dirty="0">
                <a:solidFill>
                  <a:srgbClr val="0070C0"/>
                </a:solidFill>
              </a:rPr>
              <a:t>水管</a:t>
            </a:r>
            <a:r>
              <a:rPr lang="zh-CN" altLang="en-US" dirty="0"/>
              <a:t> </a:t>
            </a:r>
            <a:r>
              <a:rPr lang="en-US" altLang="zh-CN" dirty="0"/>
              <a:t>--- </a:t>
            </a:r>
            <a:r>
              <a:rPr lang="zh-CN" altLang="en-US" dirty="0"/>
              <a:t>空中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15ACB2D-57E3-43F3-8316-4BB7B888D03D}"/>
              </a:ext>
            </a:extLst>
          </p:cNvPr>
          <p:cNvSpPr txBox="1"/>
          <p:nvPr/>
        </p:nvSpPr>
        <p:spPr bwMode="auto">
          <a:xfrm>
            <a:off x="839416" y="105273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+mn-ea"/>
              </a:rPr>
              <a:t>4 --- 4</a:t>
            </a:r>
            <a:endParaRPr lang="zh-CN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79827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9F0B6BF-CC68-4FC6-8A95-569AF441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84631" y="6464369"/>
            <a:ext cx="263214" cy="276999"/>
          </a:xfrm>
        </p:spPr>
        <p:txBody>
          <a:bodyPr wrap="none">
            <a:spAutoFit/>
          </a:bodyPr>
          <a:lstStyle/>
          <a:p>
            <a:pPr algn="ctr"/>
            <a:fld id="{F15E9139-A00B-4B2A-98A6-095DC08F1345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C3B81F0-30A9-48DB-B052-8F4D5EA74227}"/>
              </a:ext>
            </a:extLst>
          </p:cNvPr>
          <p:cNvSpPr txBox="1"/>
          <p:nvPr/>
        </p:nvSpPr>
        <p:spPr>
          <a:xfrm>
            <a:off x="2847349" y="1124744"/>
            <a:ext cx="6497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+mn-ea"/>
              </a:rPr>
              <a:t>Ref-TDR</a:t>
            </a:r>
            <a:r>
              <a:rPr lang="zh-CN" altLang="en-US" sz="2800" dirty="0">
                <a:latin typeface="+mn-ea"/>
              </a:rPr>
              <a:t>机械总体的</a:t>
            </a:r>
            <a:r>
              <a:rPr lang="en-US" altLang="zh-CN" sz="2800" dirty="0">
                <a:latin typeface="+mn-ea"/>
              </a:rPr>
              <a:t>Writing principles</a:t>
            </a:r>
            <a:r>
              <a:rPr lang="zh-CN" altLang="en-US" sz="2800" dirty="0">
                <a:latin typeface="+mn-ea"/>
              </a:rPr>
              <a:t>：</a:t>
            </a:r>
            <a:endParaRPr lang="en-US" altLang="zh-CN" sz="2800" dirty="0">
              <a:latin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4709F48-5EEC-4D48-8DC8-373528C29D10}"/>
              </a:ext>
            </a:extLst>
          </p:cNvPr>
          <p:cNvSpPr txBox="1"/>
          <p:nvPr/>
        </p:nvSpPr>
        <p:spPr>
          <a:xfrm>
            <a:off x="5084338" y="3284984"/>
            <a:ext cx="20233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+mn-ea"/>
              </a:rPr>
              <a:t>Two points:</a:t>
            </a:r>
          </a:p>
          <a:p>
            <a:pPr algn="ctr"/>
            <a:r>
              <a:rPr lang="zh-CN" altLang="en-US" sz="2800" dirty="0">
                <a:solidFill>
                  <a:srgbClr val="0070C0"/>
                </a:solidFill>
                <a:latin typeface="+mn-ea"/>
              </a:rPr>
              <a:t>机 械</a:t>
            </a:r>
            <a:endParaRPr lang="en-US" altLang="zh-CN" sz="2800" dirty="0">
              <a:solidFill>
                <a:srgbClr val="0070C0"/>
              </a:solidFill>
              <a:latin typeface="+mn-ea"/>
            </a:endParaRPr>
          </a:p>
          <a:p>
            <a:pPr algn="ctr"/>
            <a:r>
              <a:rPr lang="zh-CN" altLang="en-US" sz="2800" dirty="0">
                <a:solidFill>
                  <a:srgbClr val="0070C0"/>
                </a:solidFill>
                <a:latin typeface="+mn-ea"/>
              </a:rPr>
              <a:t>总 体</a:t>
            </a:r>
          </a:p>
        </p:txBody>
      </p:sp>
    </p:spTree>
    <p:extLst>
      <p:ext uri="{BB962C8B-B14F-4D97-AF65-F5344CB8AC3E}">
        <p14:creationId xmlns:p14="http://schemas.microsoft.com/office/powerpoint/2010/main" val="4055118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9F0B6BF-CC68-4FC6-8A95-569AF441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84631" y="6464369"/>
            <a:ext cx="263214" cy="276999"/>
          </a:xfrm>
        </p:spPr>
        <p:txBody>
          <a:bodyPr wrap="none">
            <a:spAutoFit/>
          </a:bodyPr>
          <a:lstStyle/>
          <a:p>
            <a:pPr algn="ctr"/>
            <a:fld id="{F15E9139-A00B-4B2A-98A6-095DC08F1345}" type="slidenum">
              <a:rPr lang="zh-CN" altLang="en-US" smtClean="0"/>
              <a:t>9</a:t>
            </a:fld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081BA68-7118-4043-BC07-7167D0756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412776"/>
            <a:ext cx="6395290" cy="465313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CBBBC3E-A898-499D-A494-1000D7659150}"/>
              </a:ext>
            </a:extLst>
          </p:cNvPr>
          <p:cNvSpPr txBox="1"/>
          <p:nvPr/>
        </p:nvSpPr>
        <p:spPr bwMode="auto">
          <a:xfrm>
            <a:off x="767408" y="404664"/>
            <a:ext cx="3656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</a:rPr>
              <a:t>体现“机械”的设计意图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2339210-8B99-44E5-BA3E-9C9B441B27F9}"/>
              </a:ext>
            </a:extLst>
          </p:cNvPr>
          <p:cNvSpPr txBox="1"/>
          <p:nvPr/>
        </p:nvSpPr>
        <p:spPr>
          <a:xfrm>
            <a:off x="2338900" y="6165304"/>
            <a:ext cx="296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未经修改的一版 </a:t>
            </a:r>
            <a:r>
              <a:rPr lang="en-US" altLang="zh-CN" dirty="0"/>
              <a:t>--- </a:t>
            </a:r>
            <a:r>
              <a:rPr lang="zh-CN" altLang="en-US" dirty="0"/>
              <a:t>英文版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BBC3501-5752-48E9-8813-68993511B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144" y="1808820"/>
            <a:ext cx="4255885" cy="386104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EB0A10F-446E-45DB-85F3-1C390E7E55CD}"/>
              </a:ext>
            </a:extLst>
          </p:cNvPr>
          <p:cNvSpPr txBox="1"/>
          <p:nvPr/>
        </p:nvSpPr>
        <p:spPr>
          <a:xfrm>
            <a:off x="5951984" y="360729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+mn-ea"/>
              </a:rPr>
              <a:t>图中名字的含义：指安装的零部件名字</a:t>
            </a:r>
            <a:endParaRPr lang="en-US" altLang="zh-CN" dirty="0">
              <a:latin typeface="+mn-ea"/>
            </a:endParaRPr>
          </a:p>
          <a:p>
            <a:r>
              <a:rPr lang="en-US" altLang="zh-CN" dirty="0">
                <a:latin typeface="+mn-ea"/>
              </a:rPr>
              <a:t>                             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不是探测器的名字</a:t>
            </a:r>
          </a:p>
        </p:txBody>
      </p:sp>
    </p:spTree>
    <p:extLst>
      <p:ext uri="{BB962C8B-B14F-4D97-AF65-F5344CB8AC3E}">
        <p14:creationId xmlns:p14="http://schemas.microsoft.com/office/powerpoint/2010/main" val="1110971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</a:majorFont>
      <a:minorFont>
        <a:latin typeface="等线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25855</TotalTime>
  <Words>720</Words>
  <Application>Microsoft Office PowerPoint</Application>
  <DocSecurity>0</DocSecurity>
  <PresentationFormat>宽屏</PresentationFormat>
  <Paragraphs>128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等线</vt:lpstr>
      <vt:lpstr>等线 Light</vt:lpstr>
      <vt:lpstr>Arial</vt:lpstr>
      <vt:lpstr>Symbol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DELL</dc:creator>
  <cp:keywords/>
  <dc:description/>
  <cp:lastModifiedBy>Q Ji</cp:lastModifiedBy>
  <cp:revision>3068</cp:revision>
  <dcterms:created xsi:type="dcterms:W3CDTF">2021-11-01T07:05:17Z</dcterms:created>
  <dcterms:modified xsi:type="dcterms:W3CDTF">2025-07-18T02:00:08Z</dcterms:modified>
  <cp:category/>
  <dc:identifier/>
  <cp:contentStatus/>
  <dc:language/>
  <cp:version/>
</cp:coreProperties>
</file>