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A0016-518E-4CC4-9D2C-38F1BE3CD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39D648-8D23-43FE-B5B8-BCB00FF4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B94DF5-D90B-4144-B6DE-9D37BDCF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BD2EC-1610-4C44-AC5B-F174653B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EE4FF-272F-4052-841F-22568556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57390-D8CE-4434-AB4E-2320773A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116A18-38B8-4A94-8743-33DECC798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B9C819-36F2-414E-AD9C-98D2A6F0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5D385-948E-4FC4-8EA3-3A38B9DE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7CFDA-26C5-4E8F-BA49-95651E9F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70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3006DE-F880-47B0-84AB-C2104DCB9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745338-8942-4864-9F17-F4480CEDA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C63D1-4798-411B-B704-2F259148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FC9D50-B623-4A70-88C7-91FD716E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29D270-38FF-4072-8278-E44BD906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9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34977-A263-4C6E-9AD6-4A86C414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8CDF7F-C6D0-4BB0-AAB4-C54087B6C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A3CB1C-A84F-4AE5-BB76-1AB988DD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82D0CE-B158-404E-8BFA-E5DF4EA7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5522EF-165D-450F-9A2D-DAAC9A0E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6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EBC82-6F3D-4356-AE2D-0DD8E3DC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0C0550-B18F-4F20-B458-FD0CB7A1F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29ECD6-755C-4804-8E37-865BDE1A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095D14-ED4B-4FB6-9FC3-3959FE76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BE6118-AE13-44F4-858B-919DB620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54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15344-1091-4778-AA57-473B4E16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880B4F-66CB-4F77-A9D6-D2D502A50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C1B31E-6C86-44DB-B9C8-1C63A479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9F27FF-8526-41E0-AAB2-1BE73527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69C3C6-A7D9-411E-8135-6E107984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929E57-8381-4129-9CF6-FD66A9B0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1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889E6-1BF3-4245-9E1A-D95C2650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56B730-1016-487A-B91E-B9858D003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74B7BC-3142-41F8-8CF3-8A6286C22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35022C-5913-4C11-B76C-C959AD1B6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5C5897-8D6E-46A4-A4D6-339D1567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B7D6D0-A459-4075-95B7-3E50945C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5C3B34-76AE-44FC-9081-9905B97F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B771CF-8639-4C97-89DA-CBC2644F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1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5AE91-B428-4056-A981-77712102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35E4B0-4FA4-45E6-9E2A-F4E6E7BC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8F5ED1-D11E-41AB-B698-9BC66A53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7F32B0-29E5-4023-95B0-5EA4B2F8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3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5951E7-DAF3-4405-9629-929B154E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26761F-6DE5-4B76-BC3D-1FFE8FFC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EE962D-C4B4-4B29-A72F-CB82F835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7C8E4-DD61-472B-8DAF-525CD34C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D0DECF-74E3-4074-9426-E51AAD8A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762524-7007-4226-9DDD-C8238FEC0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EF052-380E-4E7C-B933-E8755C89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E53BF6-9A7A-42CD-AF50-9F46BB42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CABEE4-5ACB-44BC-8A35-C6A93B73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6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DEC3E-9AFE-4303-8B63-108D9D11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D94A75-3216-4017-8C14-8C6FCAC82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87FCCF-81B4-4FC9-B4E5-FFAFCD20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B7E9FA-48AD-4071-811E-31A931F6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DDC082-C2AC-4085-97BE-162F5DC8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2A867B-7BA3-47E6-86DA-49E2B113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6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72E8F6-3299-4447-8D41-D023C11D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CFD92C-4BA5-41F9-B577-AD3352ED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92055-960A-4A15-9469-8DBAC3FCC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04DF-A2DB-4F81-863E-66217267A774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312328-19FA-4975-8DEB-28406C211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8E4403-ABC7-49CE-B4EC-35BE4DC5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91E0-9A89-49B8-890F-62B9010366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86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8D3E1-CA1E-4357-B141-33788FD0C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4363"/>
            <a:ext cx="9144000" cy="2387600"/>
          </a:xfrm>
        </p:spPr>
        <p:txBody>
          <a:bodyPr/>
          <a:lstStyle/>
          <a:p>
            <a:r>
              <a:rPr lang="zh-CN" altLang="en-US" dirty="0"/>
              <a:t>钛金属罐计算及比较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39E9D8-1A08-446D-BFC8-5CEF581C9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2138"/>
            <a:ext cx="9144000" cy="1655762"/>
          </a:xfrm>
        </p:spPr>
        <p:txBody>
          <a:bodyPr/>
          <a:lstStyle/>
          <a:p>
            <a:r>
              <a:rPr lang="zh-CN" altLang="en-US" dirty="0"/>
              <a:t>侯少静</a:t>
            </a:r>
            <a:endParaRPr lang="en-US" altLang="zh-CN" dirty="0"/>
          </a:p>
          <a:p>
            <a:r>
              <a:rPr lang="en-US" altLang="zh-CN" dirty="0"/>
              <a:t>07/04/2025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36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4F672C2-3E98-407D-A2EB-BC2154964495}"/>
              </a:ext>
            </a:extLst>
          </p:cNvPr>
          <p:cNvSpPr txBox="1"/>
          <p:nvPr/>
        </p:nvSpPr>
        <p:spPr>
          <a:xfrm>
            <a:off x="1237810" y="965497"/>
            <a:ext cx="373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</a:t>
            </a:r>
            <a:r>
              <a:rPr lang="zh-CN" altLang="en-US" dirty="0"/>
              <a:t>及其合金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F7419A-A8D7-4D9C-B8F0-42F2CBEF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4" y="1550233"/>
            <a:ext cx="8328324" cy="2457401"/>
          </a:xfrm>
          <a:prstGeom prst="rect">
            <a:avLst/>
          </a:prstGeom>
        </p:spPr>
      </p:pic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E9010B5E-ED24-4B2F-9CAC-2A1108FE6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45090"/>
              </p:ext>
            </p:extLst>
          </p:nvPr>
        </p:nvGraphicFramePr>
        <p:xfrm>
          <a:off x="909874" y="4069110"/>
          <a:ext cx="8827128" cy="2382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174">
                  <a:extLst>
                    <a:ext uri="{9D8B030D-6E8A-4147-A177-3AD203B41FA5}">
                      <a16:colId xmlns:a16="http://schemas.microsoft.com/office/drawing/2014/main" val="1952456164"/>
                    </a:ext>
                  </a:extLst>
                </a:gridCol>
                <a:gridCol w="1394233">
                  <a:extLst>
                    <a:ext uri="{9D8B030D-6E8A-4147-A177-3AD203B41FA5}">
                      <a16:colId xmlns:a16="http://schemas.microsoft.com/office/drawing/2014/main" val="2734395893"/>
                    </a:ext>
                  </a:extLst>
                </a:gridCol>
                <a:gridCol w="1267485">
                  <a:extLst>
                    <a:ext uri="{9D8B030D-6E8A-4147-A177-3AD203B41FA5}">
                      <a16:colId xmlns:a16="http://schemas.microsoft.com/office/drawing/2014/main" val="1450622136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1553523453"/>
                    </a:ext>
                  </a:extLst>
                </a:gridCol>
                <a:gridCol w="1222217">
                  <a:extLst>
                    <a:ext uri="{9D8B030D-6E8A-4147-A177-3AD203B41FA5}">
                      <a16:colId xmlns:a16="http://schemas.microsoft.com/office/drawing/2014/main" val="1492710510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3503212904"/>
                    </a:ext>
                  </a:extLst>
                </a:gridCol>
                <a:gridCol w="986828">
                  <a:extLst>
                    <a:ext uri="{9D8B030D-6E8A-4147-A177-3AD203B41FA5}">
                      <a16:colId xmlns:a16="http://schemas.microsoft.com/office/drawing/2014/main" val="3560322672"/>
                    </a:ext>
                  </a:extLst>
                </a:gridCol>
              </a:tblGrid>
              <a:tr h="6038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型号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抗拉强度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屈服强度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伸长率</a:t>
                      </a:r>
                      <a:endParaRPr lang="el-GR" sz="1200" b="1" dirty="0">
                        <a:effectLst/>
                      </a:endParaRP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硬度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effectLst/>
                        </a:rPr>
                        <a:t>弹性模量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密度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312638"/>
                  </a:ext>
                </a:extLst>
              </a:tr>
              <a:tr h="376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TA2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450-550 MPa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300-400 MPa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20%-30%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100-200 HV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100-110 </a:t>
                      </a:r>
                      <a:r>
                        <a:rPr lang="en-US" altLang="zh-CN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4.51g/cm³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637103"/>
                  </a:ext>
                </a:extLst>
              </a:tr>
              <a:tr h="376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TC4</a:t>
                      </a:r>
                    </a:p>
                    <a:p>
                      <a:pPr algn="ctr"/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Ti-6Al-4V</a:t>
                      </a: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900-1100 MPa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800-950 MPa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>
                          <a:effectLst/>
                        </a:rPr>
                        <a:t>10%-15%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300-350 HV</a:t>
                      </a: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110 </a:t>
                      </a:r>
                      <a:r>
                        <a:rPr lang="en-US" sz="1200" b="0" dirty="0" err="1">
                          <a:effectLst/>
                        </a:rPr>
                        <a:t>GPa</a:t>
                      </a:r>
                      <a:endParaRPr lang="en-US" sz="1200" b="0" dirty="0">
                        <a:effectLst/>
                      </a:endParaRPr>
                    </a:p>
                  </a:txBody>
                  <a:tcPr marL="171450" marR="17145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4.43g/cm³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97778"/>
                  </a:ext>
                </a:extLst>
              </a:tr>
              <a:tr h="376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TB6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Ti-10V-2Fe-3Al</a:t>
                      </a: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1100-1300 MPa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1000-1200 MPa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5%-8%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380-450 HV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105-115 </a:t>
                      </a:r>
                      <a:r>
                        <a:rPr lang="en-US" altLang="zh-CN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4.55g/cm³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50029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B7B42597-76C2-43CA-BCAF-9F753C713674}"/>
              </a:ext>
            </a:extLst>
          </p:cNvPr>
          <p:cNvSpPr/>
          <p:nvPr/>
        </p:nvSpPr>
        <p:spPr>
          <a:xfrm>
            <a:off x="2184400" y="2778933"/>
            <a:ext cx="1435100" cy="421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F25198-1044-4199-8114-444C1CF921C4}"/>
              </a:ext>
            </a:extLst>
          </p:cNvPr>
          <p:cNvSpPr/>
          <p:nvPr/>
        </p:nvSpPr>
        <p:spPr>
          <a:xfrm>
            <a:off x="4241800" y="4633133"/>
            <a:ext cx="1183238" cy="1793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27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7B36B586-9F1B-4BCD-AEFD-B815BE56F478}"/>
              </a:ext>
            </a:extLst>
          </p:cNvPr>
          <p:cNvSpPr txBox="1"/>
          <p:nvPr/>
        </p:nvSpPr>
        <p:spPr>
          <a:xfrm>
            <a:off x="1379147" y="5934670"/>
            <a:ext cx="464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TC4</a:t>
            </a:r>
          </a:p>
          <a:p>
            <a:r>
              <a:rPr lang="zh-CN" altLang="en-US" dirty="0"/>
              <a:t>筒体壁厚</a:t>
            </a:r>
            <a:r>
              <a:rPr lang="en-US" altLang="zh-CN" dirty="0"/>
              <a:t>6mm </a:t>
            </a:r>
            <a:r>
              <a:rPr lang="zh-CN" altLang="en-US" dirty="0"/>
              <a:t>，封头壁厚</a:t>
            </a:r>
            <a:r>
              <a:rPr lang="en-US" altLang="zh-CN" dirty="0"/>
              <a:t>10mm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总重</a:t>
            </a:r>
            <a:r>
              <a:rPr lang="en-US" altLang="zh-CN" dirty="0"/>
              <a:t>1.4t (6.8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吨）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36544F-A12F-494C-BFA5-1FFD609B2BD1}"/>
              </a:ext>
            </a:extLst>
          </p:cNvPr>
          <p:cNvSpPr txBox="1"/>
          <p:nvPr/>
        </p:nvSpPr>
        <p:spPr>
          <a:xfrm>
            <a:off x="7983646" y="5934670"/>
            <a:ext cx="397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TB6</a:t>
            </a:r>
          </a:p>
          <a:p>
            <a:r>
              <a:rPr lang="zh-CN" altLang="en-US" dirty="0"/>
              <a:t>筒体壁厚</a:t>
            </a:r>
            <a:r>
              <a:rPr lang="en-US" altLang="zh-CN" dirty="0"/>
              <a:t>5mm </a:t>
            </a:r>
            <a:r>
              <a:rPr lang="zh-CN" altLang="en-US" dirty="0"/>
              <a:t>，封头壁厚</a:t>
            </a:r>
            <a:r>
              <a:rPr lang="en-US" altLang="zh-CN" dirty="0"/>
              <a:t>8mm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总重</a:t>
            </a:r>
            <a:r>
              <a:rPr lang="en-US" altLang="zh-CN" dirty="0"/>
              <a:t>1.1t </a:t>
            </a: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吨？）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367E2F9-64A3-45AB-8A5D-1D6B5C3A0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95" y="127948"/>
            <a:ext cx="4544841" cy="25709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42DD6E7-6610-42DB-B9CC-54717D2EF9B8}"/>
              </a:ext>
            </a:extLst>
          </p:cNvPr>
          <p:cNvSpPr txBox="1"/>
          <p:nvPr/>
        </p:nvSpPr>
        <p:spPr>
          <a:xfrm>
            <a:off x="10339436" y="923330"/>
            <a:ext cx="2301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纯钛</a:t>
            </a:r>
            <a:r>
              <a:rPr lang="en-US" altLang="zh-CN" dirty="0"/>
              <a:t>TA2</a:t>
            </a:r>
          </a:p>
          <a:p>
            <a:r>
              <a:rPr lang="zh-CN" altLang="en-US" dirty="0"/>
              <a:t>筒体壁厚</a:t>
            </a:r>
            <a:r>
              <a:rPr lang="en-US" altLang="zh-CN" dirty="0"/>
              <a:t>12mm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封头壁厚</a:t>
            </a:r>
            <a:r>
              <a:rPr lang="en-US" altLang="zh-CN" dirty="0"/>
              <a:t>22mm </a:t>
            </a:r>
          </a:p>
          <a:p>
            <a:r>
              <a:rPr lang="zh-CN" altLang="en-US" dirty="0"/>
              <a:t>重</a:t>
            </a:r>
            <a:r>
              <a:rPr lang="en-US" altLang="zh-CN" dirty="0"/>
              <a:t>3t (5.7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吨）</a:t>
            </a:r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905187A5-60F5-41F8-AD5D-A3A0C50AC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0" y="2812116"/>
            <a:ext cx="5576095" cy="3193582"/>
          </a:xfr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A13F9D6-20D6-495B-95D5-1E337D179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47" y="2809672"/>
            <a:ext cx="5620834" cy="315264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F4D34A1-83E3-4EDD-9112-39FF3898850F}"/>
              </a:ext>
            </a:extLst>
          </p:cNvPr>
          <p:cNvSpPr txBox="1"/>
          <p:nvPr/>
        </p:nvSpPr>
        <p:spPr>
          <a:xfrm>
            <a:off x="909183" y="5052277"/>
            <a:ext cx="138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最大应力</a:t>
            </a:r>
            <a:r>
              <a:rPr lang="en-US" altLang="zh-CN" dirty="0">
                <a:solidFill>
                  <a:schemeClr val="bg1"/>
                </a:solidFill>
              </a:rPr>
              <a:t>661MPa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06AD16-F9E4-4368-9014-EBB6D4D7570F}"/>
              </a:ext>
            </a:extLst>
          </p:cNvPr>
          <p:cNvSpPr txBox="1"/>
          <p:nvPr/>
        </p:nvSpPr>
        <p:spPr>
          <a:xfrm>
            <a:off x="6485278" y="5186570"/>
            <a:ext cx="138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最大应力</a:t>
            </a:r>
            <a:r>
              <a:rPr lang="en-US" altLang="zh-CN" dirty="0">
                <a:solidFill>
                  <a:schemeClr val="bg1"/>
                </a:solidFill>
              </a:rPr>
              <a:t>864MPa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E7CE6AC-269C-4A6C-80BE-7A7A21082BCD}"/>
              </a:ext>
            </a:extLst>
          </p:cNvPr>
          <p:cNvSpPr txBox="1"/>
          <p:nvPr/>
        </p:nvSpPr>
        <p:spPr>
          <a:xfrm>
            <a:off x="3768566" y="1826225"/>
            <a:ext cx="138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最大应力</a:t>
            </a:r>
            <a:r>
              <a:rPr lang="en-US" altLang="zh-CN" dirty="0">
                <a:solidFill>
                  <a:schemeClr val="bg1"/>
                </a:solidFill>
              </a:rPr>
              <a:t>283MPa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0C99A4D-1C95-4E1D-82C4-3A3C6406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60" y="75838"/>
            <a:ext cx="3361406" cy="267511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DE57D52-867F-4AC1-82C2-058376408C80}"/>
              </a:ext>
            </a:extLst>
          </p:cNvPr>
          <p:cNvSpPr txBox="1"/>
          <p:nvPr/>
        </p:nvSpPr>
        <p:spPr>
          <a:xfrm>
            <a:off x="3879131" y="1201199"/>
            <a:ext cx="6318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SS304</a:t>
            </a:r>
          </a:p>
          <a:p>
            <a:r>
              <a:rPr lang="zh-CN" altLang="en-US" dirty="0"/>
              <a:t>筒体壁厚</a:t>
            </a:r>
            <a:r>
              <a:rPr lang="en-US" altLang="zh-CN" dirty="0"/>
              <a:t>16mm</a:t>
            </a:r>
          </a:p>
          <a:p>
            <a:r>
              <a:rPr lang="zh-CN" altLang="en-US" dirty="0"/>
              <a:t>封头厚度 </a:t>
            </a:r>
            <a:r>
              <a:rPr lang="en-US" altLang="zh-CN" dirty="0"/>
              <a:t>20mm</a:t>
            </a:r>
          </a:p>
          <a:p>
            <a:r>
              <a:rPr lang="zh-CN" altLang="en-US" dirty="0"/>
              <a:t>重</a:t>
            </a:r>
            <a:r>
              <a:rPr lang="en-US" altLang="zh-CN" dirty="0"/>
              <a:t>5.7t </a:t>
            </a:r>
            <a:r>
              <a:rPr lang="zh-CN" altLang="en-US" dirty="0"/>
              <a:t>（</a:t>
            </a:r>
            <a:r>
              <a:rPr lang="en-US" altLang="zh-CN" dirty="0"/>
              <a:t>1.6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吨）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186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158</Words>
  <Application>Microsoft Office PowerPoint</Application>
  <PresentationFormat>宽屏</PresentationFormat>
  <Paragraphs>51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钛金属罐计算及比较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16</cp:revision>
  <dcterms:created xsi:type="dcterms:W3CDTF">2025-07-02T07:36:48Z</dcterms:created>
  <dcterms:modified xsi:type="dcterms:W3CDTF">2025-07-04T06:37:43Z</dcterms:modified>
</cp:coreProperties>
</file>