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98" r:id="rId6"/>
    <p:sldId id="297" r:id="rId7"/>
    <p:sldId id="299" r:id="rId8"/>
    <p:sldId id="301" r:id="rId9"/>
    <p:sldId id="302" r:id="rId10"/>
    <p:sldId id="300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4" autoAdjust="0"/>
    <p:restoredTop sz="94678"/>
  </p:normalViewPr>
  <p:slideViewPr>
    <p:cSldViewPr snapToGrid="0">
      <p:cViewPr varScale="1">
        <p:scale>
          <a:sx n="90" d="100"/>
          <a:sy n="90" d="100"/>
        </p:scale>
        <p:origin x="20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9CFE4E-5029-6C8E-2469-50109E7C2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BC10C33-6F28-C646-0ACF-BF026109E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ECEEAD-A6E3-A3FE-189B-D88AB64CF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ADA5-63B6-4A1A-8DFE-009A7204A4EF}" type="datetimeFigureOut">
              <a:rPr lang="zh-CN" altLang="en-US" smtClean="0"/>
              <a:t>2025/6/12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69A234-6724-5825-73FB-C29EB280A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CA0FDE-872F-2679-CDEC-7C58AABB4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910-87F7-4D36-8DB2-498102EA1D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568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2BB75F-72C1-C088-05D9-D3A1622E0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C552ABB-0557-3261-15A9-D39764015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BBE2F0-B724-8A6B-16C1-CA06B78E3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ADA5-63B6-4A1A-8DFE-009A7204A4EF}" type="datetimeFigureOut">
              <a:rPr lang="zh-CN" altLang="en-US" smtClean="0"/>
              <a:t>2025/6/12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5C87A7-1419-9CF3-DD1B-D4BE07A9E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41208B-CB1C-C208-66A5-EE5F3F1E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910-87F7-4D36-8DB2-498102EA1D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94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29DA286-6E38-5440-2B1A-473EB05F47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916BF07-4455-B484-5DC1-2B49BB67C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700115-5C34-1B27-62AE-2EAF6C23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ADA5-63B6-4A1A-8DFE-009A7204A4EF}" type="datetimeFigureOut">
              <a:rPr lang="zh-CN" altLang="en-US" smtClean="0"/>
              <a:t>2025/6/12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0A8487-E154-EFFF-51DA-DE92DB922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AA3A4B-D9CB-FF34-2F79-7C9555DE5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910-87F7-4D36-8DB2-498102EA1D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06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84C84D-A1BD-99B3-09D9-1BD3DD328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803BCF-7C23-BA64-D3B2-3A5740FB7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1DCB68-C32D-08AF-1AF6-1C65E9DB8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ADA5-63B6-4A1A-8DFE-009A7204A4EF}" type="datetimeFigureOut">
              <a:rPr lang="zh-CN" altLang="en-US" smtClean="0"/>
              <a:t>2025/6/12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3B1191-1C4D-6445-1C27-819101CB6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F3D057-4AAE-8F00-411B-B24C6FB69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910-87F7-4D36-8DB2-498102EA1D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901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413F0E-4401-2814-976E-1101426DE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B75196F-2A99-A825-12AF-8BA97AED5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525BEF-802F-8E05-02DC-21996D9FE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ADA5-63B6-4A1A-8DFE-009A7204A4EF}" type="datetimeFigureOut">
              <a:rPr lang="zh-CN" altLang="en-US" smtClean="0"/>
              <a:t>2025/6/12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D44962-10E3-F275-FEFC-3AE4EA81D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C4E918-0014-B2F6-2966-FF50F35FA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910-87F7-4D36-8DB2-498102EA1D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084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D9D01D-E5C5-9083-B525-FD9F352FE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C44333-E788-B008-1091-4C987B37B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D0056-C59D-5D78-867F-A5FACE57E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CC68195-0D31-651A-AF3B-4B5CEA20C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ADA5-63B6-4A1A-8DFE-009A7204A4EF}" type="datetimeFigureOut">
              <a:rPr lang="zh-CN" altLang="en-US" smtClean="0"/>
              <a:t>2025/6/12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B5B7617-4152-2DEE-1A82-846FDA644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B7B7ED-D334-50FF-E4A6-101EFE885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910-87F7-4D36-8DB2-498102EA1D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7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BE2658-E8B8-B92E-17DC-3118FB87B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DD1ED2-9535-7672-59B8-612A1B153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1765E37-A5A5-730C-E4D8-38F71F467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0BC719F-21B1-D8E0-1C90-1547656E82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6772F3D-1A82-8E22-F4C9-1BDE54FF83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9747E9-FFFA-CCBC-4A4A-E095676EF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ADA5-63B6-4A1A-8DFE-009A7204A4EF}" type="datetimeFigureOut">
              <a:rPr lang="zh-CN" altLang="en-US" smtClean="0"/>
              <a:t>2025/6/12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E854638-9BF7-E5F2-B8C8-87E65B4D2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7206C27-2DE5-CA34-0E08-DFCFFC9A5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910-87F7-4D36-8DB2-498102EA1D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730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4CAD3A-9EF7-52C3-278C-D2E494A0F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0EFFCF6-7A9E-DD37-6CBD-5B0B84822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ADA5-63B6-4A1A-8DFE-009A7204A4EF}" type="datetimeFigureOut">
              <a:rPr lang="zh-CN" altLang="en-US" smtClean="0"/>
              <a:t>2025/6/12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6FCF73E-B001-56C1-3C10-4CD928A1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0305D87-8AB5-A745-4C8B-F02DF23F2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910-87F7-4D36-8DB2-498102EA1D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6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C8DDA2A-310C-9318-C0C6-A58F3D391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ADA5-63B6-4A1A-8DFE-009A7204A4EF}" type="datetimeFigureOut">
              <a:rPr lang="zh-CN" altLang="en-US" smtClean="0"/>
              <a:t>2025/6/12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9EAF368-A2DD-74BC-E948-3AB8C5203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84940A6-4817-7F3E-57F3-B48C87482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910-87F7-4D36-8DB2-498102EA1D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224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48A7C5-62B9-E5EF-9ACF-27EE3525D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1171A4-6AD2-69B4-3A17-C9A20379A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F4BA486-171D-EC2A-0AB1-336554E09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1A31C35-A0C1-E3F2-B6E9-0E8DDC099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ADA5-63B6-4A1A-8DFE-009A7204A4EF}" type="datetimeFigureOut">
              <a:rPr lang="zh-CN" altLang="en-US" smtClean="0"/>
              <a:t>2025/6/12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BB8FFAD-0283-0E9C-A421-EA023FFBF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60B436B-E3C3-5282-1A77-7B67CFB04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910-87F7-4D36-8DB2-498102EA1D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08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6B031C-B3B2-9945-3A75-BB899FF3F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6DB3DAC-6D99-6494-F441-ABA61BE07A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7F2B32F-E859-ADB3-6D79-2D658ECD5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1BC9B91-824B-E607-FDB5-11A7411BC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ADA5-63B6-4A1A-8DFE-009A7204A4EF}" type="datetimeFigureOut">
              <a:rPr lang="zh-CN" altLang="en-US" smtClean="0"/>
              <a:t>2025/6/12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722D5A7-C336-F5E3-546A-B9514BE33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E3AEB7-8A54-2B8F-A9C9-610D8B76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910-87F7-4D36-8DB2-498102EA1D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77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F8F615-A30C-0A16-BBE5-438CF4878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87FD51-E42C-CD20-31FB-71DA80093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E22947-3532-51C6-6DDC-4B5CC15E7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8ADA5-63B6-4A1A-8DFE-009A7204A4EF}" type="datetimeFigureOut">
              <a:rPr lang="zh-CN" altLang="en-US" smtClean="0"/>
              <a:t>2025/6/12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CF717D-0868-073D-56DC-431D062AC2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222669-D2E9-5E7B-8B7D-2F2163E60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2F910-87F7-4D36-8DB2-498102EA1D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87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E04158E-100A-EFE7-9B00-BD212C41B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05" y="248224"/>
            <a:ext cx="4561918" cy="329281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A91A6CD-DE27-FCC6-675A-D4D7821F343A}"/>
              </a:ext>
            </a:extLst>
          </p:cNvPr>
          <p:cNvSpPr txBox="1"/>
          <p:nvPr/>
        </p:nvSpPr>
        <p:spPr>
          <a:xfrm>
            <a:off x="4688730" y="670811"/>
            <a:ext cx="69163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紫色是旋转之前的 </a:t>
            </a:r>
            <a:r>
              <a:rPr lang="de-DE" altLang="zh-CN" dirty="0"/>
              <a:t>x-z </a:t>
            </a:r>
            <a:r>
              <a:rPr lang="zh-CN" altLang="en-US" dirty="0"/>
              <a:t>平面角，橙色是旋转以后的。</a:t>
            </a:r>
            <a:endParaRPr lang="en-US" altLang="zh-CN" dirty="0"/>
          </a:p>
          <a:p>
            <a:r>
              <a:rPr lang="zh-CN" altLang="en-US" dirty="0"/>
              <a:t>可以发现没有旋转之前的角度的中心值在</a:t>
            </a:r>
            <a:r>
              <a:rPr lang="en-US" altLang="zh-CN" dirty="0"/>
              <a:t>0</a:t>
            </a:r>
            <a:r>
              <a:rPr lang="zh-CN" altLang="en-US" dirty="0"/>
              <a:t>附近，旋转以后反而偏了。</a:t>
            </a:r>
            <a:endParaRPr lang="en-US" altLang="zh-CN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37D3905-84BB-CE54-94A9-F7C1044AF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94" y="3744261"/>
            <a:ext cx="4515729" cy="288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B6B9EF-C228-CAF2-A074-9F7467C11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723" y="3744261"/>
            <a:ext cx="4504794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18C8881-F589-BDA3-24DD-E41DA1039400}"/>
                  </a:ext>
                </a:extLst>
              </p:cNvPr>
              <p:cNvSpPr txBox="1"/>
              <p:nvPr/>
            </p:nvSpPr>
            <p:spPr>
              <a:xfrm>
                <a:off x="6096000" y="2137484"/>
                <a:ext cx="470818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左：没有旋转前，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𝛾𝜓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zh-CN" altLang="en-US" dirty="0"/>
                  <a:t>的</a:t>
                </a:r>
                <a:r>
                  <a:rPr lang="en-US" altLang="zh-CN" dirty="0"/>
                  <a:t>x-z</a:t>
                </a:r>
                <a:r>
                  <a:rPr lang="zh-CN" altLang="en-US" dirty="0"/>
                  <a:t>平面角（橙色），</a:t>
                </a:r>
                <a:r>
                  <a:rPr lang="en-US" altLang="zh-CN" dirty="0"/>
                  <a:t>y-z</a:t>
                </a:r>
                <a:r>
                  <a:rPr lang="zh-CN" altLang="en-US" dirty="0"/>
                  <a:t>平面角（蓝色）</a:t>
                </a:r>
                <a:endParaRPr lang="en-US" altLang="zh-CN" dirty="0"/>
              </a:p>
              <a:p>
                <a:r>
                  <a:rPr lang="zh-CN" altLang="en-US" dirty="0"/>
                  <a:t>右：没有旋转前，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zh-CN" altLang="en-US" dirty="0"/>
                  <a:t>的</a:t>
                </a:r>
                <a:r>
                  <a:rPr lang="en-US" altLang="zh-CN" dirty="0"/>
                  <a:t>x-z</a:t>
                </a:r>
                <a:r>
                  <a:rPr lang="zh-CN" altLang="en-US" dirty="0"/>
                  <a:t>平面角（橙色），</a:t>
                </a:r>
                <a:r>
                  <a:rPr lang="en-US" altLang="zh-CN" dirty="0"/>
                  <a:t>y-z</a:t>
                </a:r>
                <a:r>
                  <a:rPr lang="zh-CN" altLang="en-US" dirty="0"/>
                  <a:t>平面角（蓝色）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18C8881-F589-BDA3-24DD-E41DA1039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137484"/>
                <a:ext cx="4708188" cy="1200329"/>
              </a:xfrm>
              <a:prstGeom prst="rect">
                <a:avLst/>
              </a:prstGeom>
              <a:blipFill>
                <a:blip r:embed="rId5"/>
                <a:stretch>
                  <a:fillRect l="-1036" t="-3046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546C1077-3020-9E95-1E73-98BA307277DB}"/>
              </a:ext>
            </a:extLst>
          </p:cNvPr>
          <p:cNvSpPr txBox="1"/>
          <p:nvPr/>
        </p:nvSpPr>
        <p:spPr>
          <a:xfrm>
            <a:off x="332805" y="44049"/>
            <a:ext cx="1819072" cy="379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官方的</a:t>
            </a:r>
            <a:r>
              <a:rPr lang="en-US" altLang="zh-CN" dirty="0" err="1"/>
              <a:t>isr</a:t>
            </a:r>
            <a:r>
              <a:rPr lang="en-US" altLang="zh-CN" dirty="0"/>
              <a:t> MC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3978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01E75F8-2C4D-CA48-9670-34FB9C781B8A}"/>
                  </a:ext>
                </a:extLst>
              </p:cNvPr>
              <p:cNvSpPr txBox="1"/>
              <p:nvPr/>
            </p:nvSpPr>
            <p:spPr>
              <a:xfrm>
                <a:off x="715108" y="416169"/>
                <a:ext cx="1725921" cy="526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显著度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01E75F8-2C4D-CA48-9670-34FB9C781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08" y="416169"/>
                <a:ext cx="1725921" cy="526170"/>
              </a:xfrm>
              <a:prstGeom prst="rect">
                <a:avLst/>
              </a:prstGeom>
              <a:blipFill>
                <a:blip r:embed="rId2"/>
                <a:stretch>
                  <a:fillRect l="-4412" r="-2206" b="-11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32C47590-D995-95E6-2685-C1F362B3DBE5}"/>
              </a:ext>
            </a:extLst>
          </p:cNvPr>
          <p:cNvSpPr txBox="1"/>
          <p:nvPr/>
        </p:nvSpPr>
        <p:spPr>
          <a:xfrm>
            <a:off x="2852738" y="578844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365/fb</a:t>
            </a:r>
            <a:r>
              <a:rPr kumimoji="1" lang="zh-CN" altLang="en-US" dirty="0"/>
              <a:t>下的</a:t>
            </a:r>
            <a:r>
              <a:rPr kumimoji="1" lang="en-US" altLang="zh-CN" dirty="0"/>
              <a:t>ISR</a:t>
            </a:r>
            <a:r>
              <a:rPr kumimoji="1" lang="zh-CN" altLang="en-US" dirty="0"/>
              <a:t>的本底数大约为</a:t>
            </a:r>
            <a:r>
              <a:rPr kumimoji="1" lang="en-US" altLang="zh-CN" dirty="0"/>
              <a:t>22</a:t>
            </a:r>
            <a:r>
              <a:rPr kumimoji="1" lang="zh-CN" altLang="en-US" dirty="0"/>
              <a:t>万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FC6E402-689C-1A83-FDC2-273F1930D161}"/>
              </a:ext>
            </a:extLst>
          </p:cNvPr>
          <p:cNvSpPr txBox="1"/>
          <p:nvPr/>
        </p:nvSpPr>
        <p:spPr>
          <a:xfrm>
            <a:off x="964407" y="1542503"/>
            <a:ext cx="6100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L1:-2026.45</a:t>
            </a:r>
          </a:p>
          <a:p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L2:-2004.44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8462E47-3222-1344-A8D1-B879E84BF1B7}"/>
              </a:ext>
            </a:extLst>
          </p:cNvPr>
          <p:cNvSpPr txBox="1"/>
          <p:nvPr/>
        </p:nvSpPr>
        <p:spPr>
          <a:xfrm>
            <a:off x="715108" y="3211930"/>
            <a:ext cx="51856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" altLang="zh-CN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deltaL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22.01, 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nParam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 1</a:t>
            </a:r>
          </a:p>
          <a:p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prob= 3.25038e-11</a:t>
            </a:r>
          </a:p>
          <a:p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significance= 6.63476 * sigma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199DCB8-19E1-7928-DD93-FAF7F1CB27A4}"/>
              </a:ext>
            </a:extLst>
          </p:cNvPr>
          <p:cNvSpPr txBox="1"/>
          <p:nvPr/>
        </p:nvSpPr>
        <p:spPr>
          <a:xfrm>
            <a:off x="6096000" y="3029686"/>
            <a:ext cx="51856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N_bkg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2.6628e+02 +/-  1.84e+01</a:t>
            </a:r>
          </a:p>
          <a:p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N_sig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6.0726e+01 +/-  1.16e+01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BF154B2-9517-63C1-8951-D4FE011B4F04}"/>
              </a:ext>
            </a:extLst>
          </p:cNvPr>
          <p:cNvSpPr txBox="1"/>
          <p:nvPr/>
        </p:nvSpPr>
        <p:spPr>
          <a:xfrm>
            <a:off x="6793340" y="1404004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Input :</a:t>
            </a:r>
          </a:p>
          <a:p>
            <a:r>
              <a:rPr kumimoji="1" lang="en-US" altLang="zh-CN" dirty="0" err="1"/>
              <a:t>Nbkg</a:t>
            </a:r>
            <a:r>
              <a:rPr kumimoji="1" lang="en-US" altLang="zh-CN" dirty="0"/>
              <a:t>=271</a:t>
            </a:r>
          </a:p>
          <a:p>
            <a:r>
              <a:rPr kumimoji="1" lang="en-US" altLang="zh-CN" dirty="0" err="1"/>
              <a:t>Nsig</a:t>
            </a:r>
            <a:r>
              <a:rPr kumimoji="1" lang="en-US" altLang="zh-CN" dirty="0"/>
              <a:t>=57</a:t>
            </a:r>
            <a:endParaRPr kumimoji="1"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CEC4AF6-5F22-D7E6-6904-AEDF4798E9D6}"/>
              </a:ext>
            </a:extLst>
          </p:cNvPr>
          <p:cNvSpPr txBox="1"/>
          <p:nvPr/>
        </p:nvSpPr>
        <p:spPr>
          <a:xfrm>
            <a:off x="6220832" y="5955990"/>
            <a:ext cx="49359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N_bkg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2.6982e+02 +/-  1.69e+01</a:t>
            </a:r>
          </a:p>
          <a:p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N_sig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5.1082e+01 +/-  8.24e+00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B33FFF6-F5D2-520B-31E9-27314A41367B}"/>
              </a:ext>
            </a:extLst>
          </p:cNvPr>
          <p:cNvSpPr txBox="1"/>
          <p:nvPr/>
        </p:nvSpPr>
        <p:spPr>
          <a:xfrm>
            <a:off x="2216578" y="5269330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L1:-1936.3</a:t>
            </a:r>
            <a:endParaRPr lang="en-US" altLang="zh-CN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670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BD69124-231A-3581-6B8C-1D6C6F9D3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560" y="3797865"/>
            <a:ext cx="4515729" cy="288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EBC8F11-CA01-0447-3909-8D433814F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713" y="3797865"/>
            <a:ext cx="4504794" cy="288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F4834DD-DA70-9F49-59FD-0C3EEC311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560" y="413381"/>
            <a:ext cx="4515729" cy="325947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84BEF91-404D-7CB7-CAD6-96218089FEF1}"/>
              </a:ext>
            </a:extLst>
          </p:cNvPr>
          <p:cNvSpPr txBox="1"/>
          <p:nvPr/>
        </p:nvSpPr>
        <p:spPr>
          <a:xfrm>
            <a:off x="332805" y="44049"/>
            <a:ext cx="6058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董旭师兄的</a:t>
            </a:r>
            <a:r>
              <a:rPr lang="en-US" altLang="zh-CN" dirty="0" err="1"/>
              <a:t>isr</a:t>
            </a:r>
            <a:r>
              <a:rPr lang="en-US" altLang="zh-CN" dirty="0"/>
              <a:t> MC</a:t>
            </a:r>
            <a:r>
              <a:rPr lang="zh-CN" altLang="en-US" dirty="0"/>
              <a:t>（即自己产生的</a:t>
            </a:r>
            <a:r>
              <a:rPr lang="en-US" altLang="zh-CN" dirty="0" err="1"/>
              <a:t>isr</a:t>
            </a:r>
            <a:r>
              <a:rPr lang="en-US" altLang="zh-CN" dirty="0"/>
              <a:t> MC</a:t>
            </a:r>
            <a:r>
              <a:rPr lang="zh-CN" altLang="en-US" dirty="0"/>
              <a:t>）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FE6E6B1-DB7F-A29A-3A2C-00CE2B15BCA7}"/>
              </a:ext>
            </a:extLst>
          </p:cNvPr>
          <p:cNvSpPr txBox="1"/>
          <p:nvPr/>
        </p:nvSpPr>
        <p:spPr>
          <a:xfrm>
            <a:off x="5418305" y="1058707"/>
            <a:ext cx="69163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紫色是旋转之前的 </a:t>
            </a:r>
            <a:r>
              <a:rPr lang="de-DE" altLang="zh-CN" dirty="0"/>
              <a:t>x-z </a:t>
            </a:r>
            <a:r>
              <a:rPr lang="zh-CN" altLang="en-US" dirty="0"/>
              <a:t>平面角，橙色是旋转以后的。</a:t>
            </a:r>
            <a:endParaRPr lang="en-US" altLang="zh-CN" dirty="0"/>
          </a:p>
          <a:p>
            <a:r>
              <a:rPr lang="zh-CN" altLang="en-US" dirty="0"/>
              <a:t>可以发现旋转之前的角度的中心值偏离</a:t>
            </a:r>
            <a:r>
              <a:rPr lang="en-US" altLang="zh-CN" dirty="0"/>
              <a:t>0</a:t>
            </a:r>
            <a:r>
              <a:rPr lang="zh-CN" altLang="en-US" dirty="0"/>
              <a:t>，旋转以后修正回了</a:t>
            </a:r>
            <a:r>
              <a:rPr lang="en-US" altLang="zh-CN" dirty="0"/>
              <a:t>0</a:t>
            </a:r>
            <a:r>
              <a:rPr lang="zh-CN" altLang="en-US" dirty="0"/>
              <a:t>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2581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C97A524-922F-74B4-5663-BD2D47A14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39" y="239831"/>
            <a:ext cx="4508812" cy="324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8C20E39-BBAA-92DF-E462-301FF413F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39" y="3479833"/>
            <a:ext cx="4508810" cy="324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39080D7-9088-3EC8-2324-66F0A41C9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6313" y="3479832"/>
            <a:ext cx="4508811" cy="324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F0AC1C6-645E-6DAF-81FE-AA7D19E6BA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4981" y="239831"/>
            <a:ext cx="4508811" cy="32400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F91480D-8116-CDF6-B8CE-A66D8438E52B}"/>
              </a:ext>
            </a:extLst>
          </p:cNvPr>
          <p:cNvSpPr txBox="1"/>
          <p:nvPr/>
        </p:nvSpPr>
        <p:spPr>
          <a:xfrm>
            <a:off x="9703792" y="2081334"/>
            <a:ext cx="2626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上面两张图是两个</a:t>
            </a:r>
            <a:r>
              <a:rPr lang="en-US" altLang="zh-CN" dirty="0"/>
              <a:t>pt</a:t>
            </a:r>
            <a:r>
              <a:rPr lang="zh-CN" altLang="en-US" dirty="0"/>
              <a:t>没有进行</a:t>
            </a:r>
            <a:r>
              <a:rPr lang="en-US" altLang="zh-CN" dirty="0"/>
              <a:t>rotation</a:t>
            </a:r>
            <a:r>
              <a:rPr lang="zh-CN" altLang="en-US" dirty="0"/>
              <a:t>的分布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86DD395-6530-B073-95A8-881B5DF85849}"/>
              </a:ext>
            </a:extLst>
          </p:cNvPr>
          <p:cNvSpPr txBox="1"/>
          <p:nvPr/>
        </p:nvSpPr>
        <p:spPr>
          <a:xfrm>
            <a:off x="9615124" y="4776666"/>
            <a:ext cx="2626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下面两张图是两个</a:t>
            </a:r>
            <a:r>
              <a:rPr lang="en-US" altLang="zh-CN" dirty="0"/>
              <a:t>pt</a:t>
            </a:r>
            <a:r>
              <a:rPr lang="zh-CN" altLang="en-US" dirty="0"/>
              <a:t>进行</a:t>
            </a:r>
            <a:r>
              <a:rPr lang="en-US" altLang="zh-CN" dirty="0"/>
              <a:t>rotation</a:t>
            </a:r>
            <a:r>
              <a:rPr lang="zh-CN" altLang="en-US" dirty="0"/>
              <a:t>的分布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306FECB-14B0-9528-F582-2DE010068C11}"/>
              </a:ext>
            </a:extLst>
          </p:cNvPr>
          <p:cNvSpPr txBox="1"/>
          <p:nvPr/>
        </p:nvSpPr>
        <p:spPr>
          <a:xfrm>
            <a:off x="332805" y="44049"/>
            <a:ext cx="1819072" cy="379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官方的</a:t>
            </a:r>
            <a:r>
              <a:rPr lang="en-US" altLang="zh-CN" dirty="0" err="1"/>
              <a:t>isr</a:t>
            </a:r>
            <a:r>
              <a:rPr lang="en-US" altLang="zh-CN" dirty="0"/>
              <a:t> MC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7561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F2E6C18-8276-7AA8-F993-D902BF6FE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0804"/>
            <a:ext cx="5825543" cy="3276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6F95C22-6459-64AE-AD4B-9228BA0DB757}"/>
              </a:ext>
            </a:extLst>
          </p:cNvPr>
          <p:cNvSpPr txBox="1"/>
          <p:nvPr/>
        </p:nvSpPr>
        <p:spPr>
          <a:xfrm>
            <a:off x="679622" y="494270"/>
            <a:ext cx="5290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MVA</a:t>
            </a:r>
            <a:r>
              <a:rPr kumimoji="1" lang="zh-CN" altLang="en-US" dirty="0"/>
              <a:t>训练：</a:t>
            </a:r>
            <a:endParaRPr kumimoji="1" lang="en-US" altLang="zh-CN" dirty="0"/>
          </a:p>
          <a:p>
            <a:r>
              <a:rPr kumimoji="1" lang="zh-CN" altLang="en-US" dirty="0"/>
              <a:t>左图是</a:t>
            </a:r>
            <a:r>
              <a:rPr kumimoji="1" lang="en-US" altLang="zh-CN" dirty="0"/>
              <a:t>test</a:t>
            </a:r>
            <a:r>
              <a:rPr kumimoji="1" lang="zh-CN" altLang="en-US" dirty="0"/>
              <a:t>和</a:t>
            </a:r>
            <a:r>
              <a:rPr kumimoji="1" lang="en-US" altLang="zh-CN" dirty="0"/>
              <a:t>train</a:t>
            </a:r>
            <a:r>
              <a:rPr kumimoji="1" lang="zh-CN" altLang="en-US" dirty="0"/>
              <a:t>的</a:t>
            </a:r>
            <a:r>
              <a:rPr kumimoji="1" lang="en-US" altLang="zh-CN" dirty="0"/>
              <a:t>ROC</a:t>
            </a:r>
          </a:p>
          <a:p>
            <a:r>
              <a:rPr kumimoji="1" lang="zh-CN" altLang="en-US" dirty="0"/>
              <a:t>右图是</a:t>
            </a:r>
            <a:r>
              <a:rPr kumimoji="1" lang="en-US" altLang="zh-CN" dirty="0"/>
              <a:t>overtraining</a:t>
            </a:r>
            <a:r>
              <a:rPr kumimoji="1" lang="zh-CN" altLang="en-US" dirty="0"/>
              <a:t>的检查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B187419-1E45-389B-F0E4-F5E9F1CF3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630" y="2270804"/>
            <a:ext cx="5821660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80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18E6CCC-57E5-2C7B-61A4-B207FAA07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899" y="328205"/>
            <a:ext cx="4508812" cy="324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7E8509B-62EC-2001-5F5D-6D733CA63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291" y="328205"/>
            <a:ext cx="4320000" cy="324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AC7BFBD-E409-0644-1484-DF453C876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899" y="3803554"/>
            <a:ext cx="9684830" cy="305444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B0AFCFA-7DAC-C2C6-8A02-C33B6CF3B895}"/>
              </a:ext>
            </a:extLst>
          </p:cNvPr>
          <p:cNvSpPr txBox="1"/>
          <p:nvPr/>
        </p:nvSpPr>
        <p:spPr>
          <a:xfrm>
            <a:off x="2643188" y="200025"/>
            <a:ext cx="222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FOM</a:t>
            </a:r>
            <a:r>
              <a:rPr kumimoji="1" lang="zh-CN" altLang="en-US" dirty="0"/>
              <a:t> </a:t>
            </a:r>
            <a:r>
              <a:rPr kumimoji="1" lang="en-US" altLang="zh-CN" dirty="0"/>
              <a:t>vs</a:t>
            </a:r>
            <a:r>
              <a:rPr kumimoji="1" lang="zh-CN" altLang="en-US" dirty="0"/>
              <a:t> </a:t>
            </a:r>
            <a:r>
              <a:rPr kumimoji="1" lang="en-US" altLang="zh-CN" dirty="0"/>
              <a:t>MVA</a:t>
            </a:r>
            <a:endParaRPr kumimoji="1"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C45171E-BD53-68ED-9426-8622A5395077}"/>
              </a:ext>
            </a:extLst>
          </p:cNvPr>
          <p:cNvSpPr txBox="1"/>
          <p:nvPr/>
        </p:nvSpPr>
        <p:spPr>
          <a:xfrm>
            <a:off x="7829550" y="0"/>
            <a:ext cx="1443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contour</a:t>
            </a:r>
          </a:p>
        </p:txBody>
      </p:sp>
    </p:spTree>
    <p:extLst>
      <p:ext uri="{BB962C8B-B14F-4D97-AF65-F5344CB8AC3E}">
        <p14:creationId xmlns:p14="http://schemas.microsoft.com/office/powerpoint/2010/main" val="1088370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99ED5F9-5374-5749-573C-29EB104FC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55" y="1808299"/>
            <a:ext cx="5582404" cy="405430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DC74A7C-2810-9CEC-6679-6FE9DB74E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441" y="1808299"/>
            <a:ext cx="5375031" cy="405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89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9610772-A4F7-BD19-71C2-5EE958DD4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024" y="508494"/>
            <a:ext cx="7879113" cy="566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7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D3EBD87-B4F7-B6D3-3FB9-260E9FB9A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3510"/>
            <a:ext cx="3981356" cy="270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87742D2-AA4F-DA4E-071C-B7F2C9CF9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006" y="3753510"/>
            <a:ext cx="3757343" cy="2700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4EBFF2F-F6AC-3907-5B2D-CAFB28EB92E5}"/>
              </a:ext>
            </a:extLst>
          </p:cNvPr>
          <p:cNvSpPr txBox="1"/>
          <p:nvPr/>
        </p:nvSpPr>
        <p:spPr>
          <a:xfrm>
            <a:off x="7742362" y="5193510"/>
            <a:ext cx="43600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N_bkg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3.9911e+02 +/-  2.22e+01</a:t>
            </a:r>
          </a:p>
          <a:p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N_sig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5.0906e+01 +/-  1.21e+01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4B3D3CE-39A3-4264-80EF-D9E2A81AD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9045"/>
            <a:ext cx="3981356" cy="270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AEEAC2E-984C-C854-03A8-6D1B6357B7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1006" y="449045"/>
            <a:ext cx="3757343" cy="270000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7B453A6F-C230-D503-7C51-8C24D3563D2E}"/>
              </a:ext>
            </a:extLst>
          </p:cNvPr>
          <p:cNvSpPr txBox="1"/>
          <p:nvPr/>
        </p:nvSpPr>
        <p:spPr>
          <a:xfrm>
            <a:off x="7742362" y="1498486"/>
            <a:ext cx="44819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N_bkg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3.9880e+02 +/-  2.17e+01</a:t>
            </a:r>
          </a:p>
          <a:p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N_sig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2.1142e+01 +/-  1.02e+01</a:t>
            </a:r>
          </a:p>
        </p:txBody>
      </p:sp>
    </p:spTree>
    <p:extLst>
      <p:ext uri="{BB962C8B-B14F-4D97-AF65-F5344CB8AC3E}">
        <p14:creationId xmlns:p14="http://schemas.microsoft.com/office/powerpoint/2010/main" val="3191732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C9ACAB6-3278-2644-D0FE-421263E0F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108"/>
            <a:ext cx="3976047" cy="26964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11C31A-1AB6-D391-D559-A05AF4B8A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047" y="207108"/>
            <a:ext cx="3752333" cy="26964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A1EDEB5-1E1C-9150-B867-CBF2F54C3A7A}"/>
              </a:ext>
            </a:extLst>
          </p:cNvPr>
          <p:cNvSpPr txBox="1"/>
          <p:nvPr/>
        </p:nvSpPr>
        <p:spPr>
          <a:xfrm>
            <a:off x="7424142" y="1232142"/>
            <a:ext cx="47678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N_bkg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3.9281e+02 +/-  2.23e+01</a:t>
            </a:r>
          </a:p>
          <a:p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N_sig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1.0717e+02 +/-  1.47e+01</a:t>
            </a:r>
          </a:p>
        </p:txBody>
      </p:sp>
    </p:spTree>
    <p:extLst>
      <p:ext uri="{BB962C8B-B14F-4D97-AF65-F5344CB8AC3E}">
        <p14:creationId xmlns:p14="http://schemas.microsoft.com/office/powerpoint/2010/main" val="1804807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2311</TotalTime>
  <Words>328</Words>
  <Application>Microsoft Macintosh PowerPoint</Application>
  <PresentationFormat>宽屏</PresentationFormat>
  <Paragraphs>38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等线</vt:lpstr>
      <vt:lpstr>等线 Light</vt:lpstr>
      <vt:lpstr>Arial</vt:lpstr>
      <vt:lpstr>Cambria Math</vt:lpstr>
      <vt:lpstr>Menlo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纯纯 庄</dc:creator>
  <cp:lastModifiedBy>小庄</cp:lastModifiedBy>
  <cp:revision>5</cp:revision>
  <dcterms:created xsi:type="dcterms:W3CDTF">2025-04-23T07:44:08Z</dcterms:created>
  <dcterms:modified xsi:type="dcterms:W3CDTF">2025-06-12T14:22:59Z</dcterms:modified>
</cp:coreProperties>
</file>