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unknown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9"/>
  </p:notesMasterIdLst>
  <p:sldIdLst>
    <p:sldId id="256" r:id="rId2"/>
    <p:sldId id="629" r:id="rId3"/>
    <p:sldId id="497" r:id="rId4"/>
    <p:sldId id="630" r:id="rId5"/>
    <p:sldId id="579" r:id="rId6"/>
    <p:sldId id="580" r:id="rId7"/>
    <p:sldId id="506" r:id="rId8"/>
    <p:sldId id="561" r:id="rId9"/>
    <p:sldId id="535" r:id="rId10"/>
    <p:sldId id="576" r:id="rId11"/>
    <p:sldId id="528" r:id="rId12"/>
    <p:sldId id="610" r:id="rId13"/>
    <p:sldId id="611" r:id="rId14"/>
    <p:sldId id="494" r:id="rId15"/>
    <p:sldId id="520" r:id="rId16"/>
    <p:sldId id="583" r:id="rId17"/>
    <p:sldId id="612" r:id="rId18"/>
    <p:sldId id="613" r:id="rId19"/>
    <p:sldId id="614" r:id="rId20"/>
    <p:sldId id="616" r:id="rId21"/>
    <p:sldId id="617" r:id="rId22"/>
    <p:sldId id="618" r:id="rId23"/>
    <p:sldId id="619" r:id="rId24"/>
    <p:sldId id="620" r:id="rId25"/>
    <p:sldId id="621" r:id="rId26"/>
    <p:sldId id="622" r:id="rId27"/>
    <p:sldId id="623" r:id="rId28"/>
    <p:sldId id="626" r:id="rId29"/>
    <p:sldId id="627" r:id="rId30"/>
    <p:sldId id="624" r:id="rId31"/>
    <p:sldId id="625" r:id="rId32"/>
    <p:sldId id="628" r:id="rId33"/>
    <p:sldId id="499" r:id="rId34"/>
    <p:sldId id="500" r:id="rId35"/>
    <p:sldId id="459" r:id="rId36"/>
    <p:sldId id="495" r:id="rId37"/>
    <p:sldId id="518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4CF"/>
    <a:srgbClr val="FDE2CC"/>
    <a:srgbClr val="969696"/>
    <a:srgbClr val="009900"/>
    <a:srgbClr val="009955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8" autoAdjust="0"/>
    <p:restoredTop sz="94656" autoAdjust="0"/>
  </p:normalViewPr>
  <p:slideViewPr>
    <p:cSldViewPr>
      <p:cViewPr varScale="1">
        <p:scale>
          <a:sx n="79" d="100"/>
          <a:sy n="79" d="100"/>
        </p:scale>
        <p:origin x="662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6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E7BDB-8085-40BF-BB3A-43BCDC17DBC5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E5F41-D193-45FC-8274-01B633CB0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5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2F9EA-1C1C-42F5-9C01-0B656418D9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AAF0B-72EB-4263-8D53-03E0644751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4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Palatino Linotype" pitchFamily="18" charset="0"/>
              </a:defRPr>
            </a:lvl1pPr>
            <a:lvl2pPr>
              <a:defRPr sz="2000">
                <a:latin typeface="Palatino Linotype" pitchFamily="18" charset="0"/>
              </a:defRPr>
            </a:lvl2pPr>
            <a:lvl3pPr>
              <a:defRPr sz="1800">
                <a:latin typeface="Palatino Linotype" pitchFamily="18" charset="0"/>
              </a:defRPr>
            </a:lvl3pPr>
            <a:lvl4pPr>
              <a:defRPr sz="1600">
                <a:latin typeface="Palatino Linotype" pitchFamily="18" charset="0"/>
              </a:defRPr>
            </a:lvl4pPr>
            <a:lvl5pPr>
              <a:defRPr sz="1400">
                <a:latin typeface="Palatino Linotype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1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60000">
              <a:srgbClr val="FBF0B7"/>
            </a:gs>
            <a:gs pos="90000">
              <a:srgbClr val="F9E891">
                <a:alpha val="72549"/>
              </a:srgbClr>
            </a:gs>
            <a:gs pos="100000">
              <a:srgbClr val="F5D53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2F9EA-1C1C-42F5-9C01-0B656418D9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AAF0B-72EB-4263-8D53-03E0644751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18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image" Target="../media/image27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racedb.ligo.org/latest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686800" cy="1470025"/>
          </a:xfrm>
        </p:spPr>
        <p:txBody>
          <a:bodyPr>
            <a:normAutofit/>
          </a:bodyPr>
          <a:lstStyle/>
          <a:p>
            <a:r>
              <a:rPr lang="en-US" dirty="0"/>
              <a:t>Analytic NLO Gravitational Waveform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200400"/>
            <a:ext cx="8915400" cy="3505200"/>
          </a:xfrm>
        </p:spPr>
        <p:txBody>
          <a:bodyPr>
            <a:normAutofit/>
          </a:bodyPr>
          <a:lstStyle/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David A. Kosower</a:t>
            </a:r>
            <a:b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Institut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de Physique </a:t>
            </a:r>
            <a:r>
              <a:rPr kumimoji="1"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Th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é</a:t>
            </a:r>
            <a:r>
              <a:rPr kumimoji="1" lang="fr-F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orique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CEA–</a:t>
            </a: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Saclay</a:t>
            </a:r>
            <a:endParaRPr kumimoji="1"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r>
              <a:rPr kumimoji="1"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work with </a:t>
            </a:r>
            <a:r>
              <a:rPr kumimoji="1"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Giacomo Brunello </a:t>
            </a:r>
            <a:r>
              <a:rPr kumimoji="1"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and 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Stefano De Angelis</a:t>
            </a:r>
          </a:p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[2511.05412]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New Frontiers of Quantum Field and Gravity,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Beijing, China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Jan 12–16,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FB4F7-E2A3-BF59-3CB7-FBA289C85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730" y="5437778"/>
            <a:ext cx="1411011" cy="14110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B184-13C2-FA5D-873B-3B06BC92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Flourishing of New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3125-4CB8-8B2F-02EB-7B4181320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715000"/>
          </a:xfrm>
        </p:spPr>
        <p:txBody>
          <a:bodyPr>
            <a:normAutofit/>
          </a:bodyPr>
          <a:lstStyle/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/>
              <a:t>…that I lack time to discuss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EFT Matching</a:t>
            </a:r>
            <a:endParaRPr lang="en-US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sz="1600" dirty="0">
                <a:solidFill>
                  <a:srgbClr val="C00000"/>
                </a:solidFill>
              </a:rPr>
              <a:t>Cheung, Rothstein, </a:t>
            </a:r>
            <a:r>
              <a:rPr lang="es-ES" sz="1600" dirty="0" err="1">
                <a:solidFill>
                  <a:srgbClr val="C00000"/>
                </a:solidFill>
              </a:rPr>
              <a:t>Solon</a:t>
            </a:r>
            <a:r>
              <a:rPr lang="es-ES" sz="1600" dirty="0">
                <a:solidFill>
                  <a:srgbClr val="C00000"/>
                </a:solidFill>
              </a:rPr>
              <a:t>; Bern, </a:t>
            </a:r>
            <a:r>
              <a:rPr lang="es-ES" sz="1600" dirty="0" err="1">
                <a:solidFill>
                  <a:srgbClr val="C00000"/>
                </a:solidFill>
              </a:rPr>
              <a:t>Kosmopoulos</a:t>
            </a:r>
            <a:r>
              <a:rPr lang="es-ES" sz="1600" dirty="0">
                <a:solidFill>
                  <a:srgbClr val="C00000"/>
                </a:solidFill>
              </a:rPr>
              <a:t>, Luna, </a:t>
            </a:r>
            <a:r>
              <a:rPr lang="es-ES" sz="1600" dirty="0" err="1">
                <a:solidFill>
                  <a:srgbClr val="C00000"/>
                </a:solidFill>
              </a:rPr>
              <a:t>Roiban</a:t>
            </a:r>
            <a:r>
              <a:rPr lang="es-ES" sz="1600" dirty="0">
                <a:solidFill>
                  <a:srgbClr val="C00000"/>
                </a:solidFill>
              </a:rPr>
              <a:t>, Teng; </a:t>
            </a:r>
            <a:br>
              <a:rPr lang="es-ES" sz="1600" dirty="0">
                <a:solidFill>
                  <a:srgbClr val="C00000"/>
                </a:solidFill>
              </a:rPr>
            </a:br>
            <a:r>
              <a:rPr lang="es-ES" sz="1600" dirty="0">
                <a:solidFill>
                  <a:srgbClr val="C00000"/>
                </a:solidFill>
              </a:rPr>
              <a:t>Bern, Parra-</a:t>
            </a:r>
            <a:r>
              <a:rPr lang="es-ES" sz="1600" dirty="0" err="1">
                <a:solidFill>
                  <a:srgbClr val="C00000"/>
                </a:solidFill>
              </a:rPr>
              <a:t>Martinez</a:t>
            </a:r>
            <a:r>
              <a:rPr lang="es-ES" sz="1600" dirty="0">
                <a:solidFill>
                  <a:srgbClr val="C00000"/>
                </a:solidFill>
              </a:rPr>
              <a:t>, </a:t>
            </a:r>
            <a:r>
              <a:rPr lang="es-ES" sz="1600" dirty="0" err="1">
                <a:solidFill>
                  <a:srgbClr val="C00000"/>
                </a:solidFill>
              </a:rPr>
              <a:t>Roiban</a:t>
            </a:r>
            <a:r>
              <a:rPr lang="es-ES" sz="1600" dirty="0">
                <a:solidFill>
                  <a:srgbClr val="C00000"/>
                </a:solidFill>
              </a:rPr>
              <a:t>, </a:t>
            </a:r>
            <a:r>
              <a:rPr lang="es-ES" sz="1600" dirty="0" err="1">
                <a:solidFill>
                  <a:srgbClr val="C00000"/>
                </a:solidFill>
              </a:rPr>
              <a:t>Ruf</a:t>
            </a:r>
            <a:r>
              <a:rPr lang="es-ES" sz="1600" dirty="0">
                <a:solidFill>
                  <a:srgbClr val="C00000"/>
                </a:solidFill>
              </a:rPr>
              <a:t>, Shen, </a:t>
            </a:r>
            <a:r>
              <a:rPr lang="es-ES" sz="1600" dirty="0" err="1">
                <a:solidFill>
                  <a:srgbClr val="C00000"/>
                </a:solidFill>
              </a:rPr>
              <a:t>Solon</a:t>
            </a:r>
            <a:r>
              <a:rPr lang="es-ES" sz="1600" dirty="0">
                <a:solidFill>
                  <a:srgbClr val="C00000"/>
                </a:solidFill>
              </a:rPr>
              <a:t>, Zeng</a:t>
            </a:r>
            <a:endParaRPr lang="en-US" sz="1600" dirty="0">
              <a:solidFill>
                <a:srgbClr val="C00000"/>
              </a:solidFill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err="1"/>
              <a:t>Eikonal</a:t>
            </a:r>
            <a:r>
              <a:rPr lang="en-US" sz="2000" dirty="0"/>
              <a:t> Phase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Amati, </a:t>
            </a:r>
            <a:r>
              <a:rPr lang="en-US" sz="1600" dirty="0" err="1">
                <a:solidFill>
                  <a:srgbClr val="C00000"/>
                </a:solidFill>
              </a:rPr>
              <a:t>Ciafaloni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Veneziano</a:t>
            </a:r>
            <a:r>
              <a:rPr lang="en-US" sz="1600" dirty="0">
                <a:solidFill>
                  <a:srgbClr val="C00000"/>
                </a:solidFill>
              </a:rPr>
              <a:t>; Di </a:t>
            </a:r>
            <a:r>
              <a:rPr lang="en-US" sz="1600" dirty="0" err="1">
                <a:solidFill>
                  <a:srgbClr val="C00000"/>
                </a:solidFill>
              </a:rPr>
              <a:t>Vecchia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Heissenberg</a:t>
            </a:r>
            <a:r>
              <a:rPr lang="en-US" sz="1600" dirty="0">
                <a:solidFill>
                  <a:srgbClr val="C00000"/>
                </a:solidFill>
              </a:rPr>
              <a:t>, Russo, </a:t>
            </a:r>
            <a:r>
              <a:rPr lang="en-US" sz="1600" dirty="0" err="1">
                <a:solidFill>
                  <a:srgbClr val="C00000"/>
                </a:solidFill>
              </a:rPr>
              <a:t>Veneziano</a:t>
            </a:r>
            <a:endParaRPr lang="en-US" sz="1600" dirty="0">
              <a:solidFill>
                <a:srgbClr val="C00000"/>
              </a:solidFill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Amplitude analysis</a:t>
            </a:r>
          </a:p>
          <a:p>
            <a:pPr mar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Bjerrum-Bohr, </a:t>
            </a:r>
            <a:r>
              <a:rPr lang="en-US" sz="1600" dirty="0" err="1">
                <a:solidFill>
                  <a:srgbClr val="C00000"/>
                </a:solidFill>
              </a:rPr>
              <a:t>Damgaard</a:t>
            </a:r>
            <a:r>
              <a:rPr lang="en-US" sz="1600" dirty="0">
                <a:solidFill>
                  <a:srgbClr val="C00000"/>
                </a:solidFill>
              </a:rPr>
              <a:t>, Plante, </a:t>
            </a:r>
            <a:r>
              <a:rPr lang="en-US" sz="1600" dirty="0" err="1">
                <a:solidFill>
                  <a:srgbClr val="C00000"/>
                </a:solidFill>
              </a:rPr>
              <a:t>Vanhove</a:t>
            </a:r>
            <a:endParaRPr lang="en-US" sz="1600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Heavy mass field theory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>
                <a:solidFill>
                  <a:srgbClr val="C00000"/>
                </a:solidFill>
              </a:rPr>
              <a:t>Brandhuber</a:t>
            </a:r>
            <a:r>
              <a:rPr lang="en-US" sz="1600" dirty="0">
                <a:solidFill>
                  <a:srgbClr val="C00000"/>
                </a:solidFill>
              </a:rPr>
              <a:t>, Chen, </a:t>
            </a:r>
            <a:r>
              <a:rPr lang="en-US" sz="1600" dirty="0" err="1">
                <a:solidFill>
                  <a:srgbClr val="C00000"/>
                </a:solidFill>
              </a:rPr>
              <a:t>Travaglini</a:t>
            </a:r>
            <a:r>
              <a:rPr lang="en-US" sz="1600" dirty="0">
                <a:solidFill>
                  <a:srgbClr val="C00000"/>
                </a:solidFill>
              </a:rPr>
              <a:t>, Wen; </a:t>
            </a:r>
            <a:r>
              <a:rPr lang="en-US" sz="1600" dirty="0" err="1">
                <a:solidFill>
                  <a:srgbClr val="C00000"/>
                </a:solidFill>
              </a:rPr>
              <a:t>Damgaard</a:t>
            </a:r>
            <a:r>
              <a:rPr lang="en-US" sz="1600" dirty="0">
                <a:solidFill>
                  <a:srgbClr val="C00000"/>
                </a:solidFill>
              </a:rPr>
              <a:t>, Haddad, </a:t>
            </a:r>
            <a:r>
              <a:rPr lang="en-US" sz="1600" dirty="0" err="1">
                <a:solidFill>
                  <a:srgbClr val="C00000"/>
                </a:solidFill>
              </a:rPr>
              <a:t>Helset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World line formalisms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Goldberger, Rothstein;  Levi, Steinhoff; </a:t>
            </a:r>
            <a:r>
              <a:rPr lang="en-US" sz="1600" dirty="0" err="1">
                <a:solidFill>
                  <a:srgbClr val="C00000"/>
                </a:solidFill>
              </a:rPr>
              <a:t>Dlapa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Kälin</a:t>
            </a:r>
            <a:r>
              <a:rPr lang="en-US" sz="1600" dirty="0">
                <a:solidFill>
                  <a:srgbClr val="C00000"/>
                </a:solidFill>
              </a:rPr>
              <a:t>, Liu, Porto;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Jakobson, </a:t>
            </a:r>
            <a:r>
              <a:rPr lang="en-US" sz="1600" dirty="0" err="1">
                <a:solidFill>
                  <a:srgbClr val="C00000"/>
                </a:solidFill>
              </a:rPr>
              <a:t>Mogull</a:t>
            </a:r>
            <a:r>
              <a:rPr lang="en-US" sz="1600" dirty="0">
                <a:solidFill>
                  <a:srgbClr val="C00000"/>
                </a:solidFill>
              </a:rPr>
              <a:t>, Plefka, Steinhoff; Shen; Edison, Levi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</a:rPr>
              <a:t>Spin Exponentiation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>
                <a:solidFill>
                  <a:srgbClr val="C00000"/>
                </a:solidFill>
              </a:rPr>
              <a:t>Arkani</a:t>
            </a:r>
            <a:r>
              <a:rPr lang="en-US" sz="1600" dirty="0">
                <a:solidFill>
                  <a:srgbClr val="C00000"/>
                </a:solidFill>
              </a:rPr>
              <a:t>-Hamed, Huang, O’Connell; Guevara, </a:t>
            </a:r>
            <a:r>
              <a:rPr lang="en-US" sz="1600" dirty="0" err="1">
                <a:solidFill>
                  <a:srgbClr val="C00000"/>
                </a:solidFill>
              </a:rPr>
              <a:t>Ochirov</a:t>
            </a:r>
            <a:r>
              <a:rPr lang="en-US" sz="1600" dirty="0">
                <a:solidFill>
                  <a:srgbClr val="C00000"/>
                </a:solidFill>
              </a:rPr>
              <a:t>, Vines; Chen, Huang, Kim, Lee;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Bautista, Guevara, Kavanagh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EFT post-Newtonian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>
                <a:solidFill>
                  <a:srgbClr val="C00000"/>
                </a:solidFill>
              </a:rPr>
              <a:t>Foffa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Mastrolia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Sturani</a:t>
            </a:r>
            <a:r>
              <a:rPr lang="en-US" sz="1600" dirty="0">
                <a:solidFill>
                  <a:srgbClr val="C00000"/>
                </a:solidFill>
              </a:rPr>
              <a:t>, Sturm; </a:t>
            </a:r>
            <a:r>
              <a:rPr lang="en-US" sz="1600" dirty="0" err="1">
                <a:solidFill>
                  <a:srgbClr val="C00000"/>
                </a:solidFill>
              </a:rPr>
              <a:t>Blümlein</a:t>
            </a:r>
            <a:r>
              <a:rPr lang="en-US" sz="1600" dirty="0">
                <a:solidFill>
                  <a:srgbClr val="C00000"/>
                </a:solidFill>
              </a:rPr>
              <a:t>, Maier, </a:t>
            </a:r>
            <a:r>
              <a:rPr lang="en-US" sz="1600" dirty="0" err="1">
                <a:solidFill>
                  <a:srgbClr val="C00000"/>
                </a:solidFill>
              </a:rPr>
              <a:t>Marquard</a:t>
            </a:r>
            <a:r>
              <a:rPr lang="en-US" sz="1600" dirty="0">
                <a:solidFill>
                  <a:srgbClr val="C00000"/>
                </a:solidFill>
              </a:rPr>
              <a:t>, Schäfer</a:t>
            </a:r>
          </a:p>
        </p:txBody>
      </p:sp>
    </p:spTree>
    <p:extLst>
      <p:ext uri="{BB962C8B-B14F-4D97-AF65-F5344CB8AC3E}">
        <p14:creationId xmlns:p14="http://schemas.microsoft.com/office/powerpoint/2010/main" val="378259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542A-074F-45C2-A22F-4B020B36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A1D68-28FB-469A-AF19-96A92777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Scatter two charged ‘things’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they’re both massive, look at point particles</a:t>
            </a:r>
          </a:p>
          <a:p>
            <a:endParaRPr lang="en-US" dirty="0"/>
          </a:p>
          <a:p>
            <a:r>
              <a:rPr lang="en-US" dirty="0"/>
              <a:t>Calculate radiation emitted during scattering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D1F6D-FE7B-5C76-6D74-5B930B92A481}"/>
              </a:ext>
            </a:extLst>
          </p:cNvPr>
          <p:cNvGrpSpPr/>
          <p:nvPr/>
        </p:nvGrpSpPr>
        <p:grpSpPr>
          <a:xfrm>
            <a:off x="1295400" y="2438400"/>
            <a:ext cx="4522600" cy="1539240"/>
            <a:chOff x="1295400" y="2438400"/>
            <a:chExt cx="4522600" cy="15392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61F170-2EFE-4ADD-8FF6-F6BFEB671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9000" y="2884073"/>
              <a:ext cx="685800" cy="6477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00">
                  <a:srgbClr val="FF0000"/>
                </a:gs>
                <a:gs pos="9000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679EC0-842E-4A37-9B61-B193698CDC09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1905000" y="2579273"/>
              <a:ext cx="1624433" cy="399653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8F828EE-EBBF-4AAA-ACA8-7253C62BB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1952" y="3438405"/>
              <a:ext cx="1627632" cy="40233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A1C1B3-B5A2-40B5-8D26-8DA7D6938E2A}"/>
                </a:ext>
              </a:extLst>
            </p:cNvPr>
            <p:cNvCxnSpPr>
              <a:cxnSpLocks/>
              <a:stCxn id="4" idx="7"/>
            </p:cNvCxnSpPr>
            <p:nvPr/>
          </p:nvCxnSpPr>
          <p:spPr>
            <a:xfrm flipV="1">
              <a:off x="4014367" y="2503073"/>
              <a:ext cx="1776833" cy="475853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C66BD3-6626-4B38-B46E-06EF05BC501C}"/>
                </a:ext>
              </a:extLst>
            </p:cNvPr>
            <p:cNvCxnSpPr>
              <a:cxnSpLocks/>
            </p:cNvCxnSpPr>
            <p:nvPr/>
          </p:nvCxnSpPr>
          <p:spPr>
            <a:xfrm>
              <a:off x="4041167" y="3416031"/>
              <a:ext cx="1776833" cy="4754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93C66B-85A2-AD8C-D9A2-4C1C88F012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6608" y="2438400"/>
              <a:ext cx="274320" cy="2743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1FB551-5B95-9D85-8A7F-4783B1C32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5400" y="3703320"/>
              <a:ext cx="274320" cy="2743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BF4DB5-529C-EEDA-7D35-F81C14BE1826}"/>
              </a:ext>
            </a:extLst>
          </p:cNvPr>
          <p:cNvSpPr txBox="1"/>
          <p:nvPr/>
        </p:nvSpPr>
        <p:spPr>
          <a:xfrm flipH="1">
            <a:off x="6065536" y="2477869"/>
            <a:ext cx="311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impact parameter </a:t>
            </a:r>
            <a:r>
              <a:rPr lang="en-US" i="1" dirty="0">
                <a:latin typeface="Palatino Linotype" panose="02040502050505030304" pitchFamily="18" charset="0"/>
              </a:rPr>
              <a:t>b</a:t>
            </a:r>
          </a:p>
          <a:p>
            <a:r>
              <a:rPr lang="en-US" dirty="0">
                <a:latin typeface="Palatino Linotype" panose="02040502050505030304" pitchFamily="18" charset="0"/>
              </a:rPr>
              <a:t>distinguishable particles</a:t>
            </a:r>
          </a:p>
        </p:txBody>
      </p:sp>
    </p:spTree>
    <p:extLst>
      <p:ext uri="{BB962C8B-B14F-4D97-AF65-F5344CB8AC3E}">
        <p14:creationId xmlns:p14="http://schemas.microsoft.com/office/powerpoint/2010/main" val="3864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9534-C692-4DCF-B132-90986D40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KMOC Approach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70218-27D3-46B3-BB4F-5D482C84C1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19200"/>
                <a:ext cx="8915400" cy="5638800"/>
              </a:xfrm>
            </p:spPr>
            <p:txBody>
              <a:bodyPr/>
              <a:lstStyle/>
              <a:p>
                <a:pPr marL="0" indent="0" algn="r"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DAK, Maybee, O’Connell;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Cristofoli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Gonzo</a:t>
                </a:r>
                <a:r>
                  <a:rPr lang="en-US" sz="2000" dirty="0">
                    <a:solidFill>
                      <a:srgbClr val="C00000"/>
                    </a:solidFill>
                  </a:rPr>
                  <a:t>, DAK, O’Connell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Study physical observables</a:t>
                </a:r>
              </a:p>
              <a:p>
                <a:endParaRPr lang="en-US" dirty="0"/>
              </a:p>
              <a:p>
                <a:r>
                  <a:rPr lang="en-US" dirty="0"/>
                  <a:t>Restore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dirty="0"/>
                  <a:t> by dimensional analysis: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ℏ</m:t>
                        </m:r>
                      </m:e>
                    </m:rad>
                  </m:oMath>
                </a14:m>
                <a:r>
                  <a:rPr lang="en-US" dirty="0"/>
                  <a:t>	</a:t>
                </a:r>
              </a:p>
              <a:p>
                <a:pPr lvl="1"/>
                <a:r>
                  <a:rPr lang="en-US" dirty="0"/>
                  <a:t>distinguish wavenumber from momentum</a:t>
                </a:r>
              </a:p>
              <a:p>
                <a:endParaRPr lang="en-US" dirty="0"/>
              </a:p>
              <a:p>
                <a:r>
                  <a:rPr lang="en-US" dirty="0"/>
                  <a:t>Build two-particle initial state using relativistic wavefunctions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𝑖𝑏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Build localized states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70218-27D3-46B3-BB4F-5D482C84C1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19200"/>
                <a:ext cx="8915400" cy="5638800"/>
              </a:xfrm>
              <a:blipFill>
                <a:blip r:embed="rId2"/>
                <a:stretch>
                  <a:fillRect l="-889" t="-541" r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79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9534-C692-4DCF-B132-90986D40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70218-27D3-46B3-BB4F-5D482C84C1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19200"/>
                <a:ext cx="8915400" cy="56388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Write the final state in terms of the </a:t>
                </a:r>
                <a:r>
                  <a:rPr lang="en-US" i="1" dirty="0"/>
                  <a:t>S</a:t>
                </a:r>
                <a:r>
                  <a:rPr lang="en-US" dirty="0"/>
                  <a:t> matrix (evolution operator from the far past to the far future)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Observables will have the form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Final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Initial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𝕆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Expand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All-orders master formula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𝕆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=         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b>
                        <m:sup/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+               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b>
                        <m:sup/>
                      </m:sSub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              loop                            cut</a:t>
                </a:r>
              </a:p>
              <a:p>
                <a:pPr>
                  <a:spcAft>
                    <a:spcPts val="600"/>
                  </a:spcAft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870218-27D3-46B3-BB4F-5D482C84C1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19200"/>
                <a:ext cx="8915400" cy="5638800"/>
              </a:xfrm>
              <a:blipFill>
                <a:blip r:embed="rId2"/>
                <a:stretch>
                  <a:fillRect l="-889" t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67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82884-70BF-4C8B-8A58-50A64C32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Limit, part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24E1B8-A1E4-40AE-8F05-12C486DB2C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</p:spPr>
            <p:txBody>
              <a:bodyPr/>
              <a:lstStyle/>
              <a:p>
                <a:r>
                  <a:rPr lang="en-US" dirty="0"/>
                  <a:t>Three scales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: Compton wavelength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dirty="0"/>
                  <a:t>: wavefunction spread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: impact parameter</a:t>
                </a:r>
              </a:p>
              <a:p>
                <a:r>
                  <a:rPr lang="en-US" dirty="0"/>
                  <a:t>Particles localized: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Well-separated wave packets: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More careful analysis confirms this ‘Goldilocks’ condition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Classically singular terms arise in intermediate stages, but cancel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24E1B8-A1E4-40AE-8F05-12C486DB2C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  <a:blipFill>
                <a:blip r:embed="rId2"/>
                <a:stretch>
                  <a:fillRect l="-1111" t="-979" b="-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F3797C4-9B01-477E-8270-6BB067879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1" y="381001"/>
            <a:ext cx="2285714" cy="22857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B36F59-95D8-478A-8036-723B4DE36E09}"/>
              </a:ext>
            </a:extLst>
          </p:cNvPr>
          <p:cNvGrpSpPr/>
          <p:nvPr/>
        </p:nvGrpSpPr>
        <p:grpSpPr>
          <a:xfrm>
            <a:off x="6477000" y="2886747"/>
            <a:ext cx="1371600" cy="1532853"/>
            <a:chOff x="6477000" y="2886747"/>
            <a:chExt cx="1371600" cy="15328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279A26-D841-48D9-BCCC-4A2A6B1ED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3048000"/>
              <a:ext cx="1371600" cy="13716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EA698D0-F4A8-4A76-BB9C-98B6BFAD4A43}"/>
                </a:ext>
              </a:extLst>
            </p:cNvPr>
            <p:cNvCxnSpPr/>
            <p:nvPr/>
          </p:nvCxnSpPr>
          <p:spPr>
            <a:xfrm>
              <a:off x="6934200" y="3352800"/>
              <a:ext cx="45720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BA38ED-86A7-4023-97CC-852385504302}"/>
                    </a:ext>
                  </a:extLst>
                </p:cNvPr>
                <p:cNvSpPr txBox="1"/>
                <p:nvPr/>
              </p:nvSpPr>
              <p:spPr>
                <a:xfrm>
                  <a:off x="6957648" y="2886747"/>
                  <a:ext cx="40729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A033B6C-9E7C-4D75-B817-191A09DF00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648" y="2886747"/>
                  <a:ext cx="407291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44064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D31D-3CFD-43A5-AAB3-0D5EC430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DAF61-E644-4AAC-808B-B5B1FF9EF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Local radiation observable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Waveform is leading large-distance behavior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3481F1-6F02-412C-978A-9413E19C5F93}"/>
              </a:ext>
            </a:extLst>
          </p:cNvPr>
          <p:cNvSpPr/>
          <p:nvPr/>
        </p:nvSpPr>
        <p:spPr>
          <a:xfrm>
            <a:off x="2133600" y="2286000"/>
            <a:ext cx="1066800" cy="685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E817A6-E1C0-4F3F-9A4F-77815353EBC0}"/>
              </a:ext>
            </a:extLst>
          </p:cNvPr>
          <p:cNvCxnSpPr/>
          <p:nvPr/>
        </p:nvCxnSpPr>
        <p:spPr>
          <a:xfrm flipV="1">
            <a:off x="3505200" y="1905000"/>
            <a:ext cx="2743200" cy="533400"/>
          </a:xfrm>
          <a:prstGeom prst="line">
            <a:avLst/>
          </a:prstGeom>
          <a:ln w="28575">
            <a:solidFill>
              <a:srgbClr val="FF0000"/>
            </a:solidFill>
            <a:headEnd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Eyes">
            <a:extLst>
              <a:ext uri="{FF2B5EF4-FFF2-40B4-BE49-F238E27FC236}">
                <a16:creationId xmlns:a16="http://schemas.microsoft.com/office/drawing/2014/main" id="{CDEE281A-829F-4ED0-AC91-DDCE50C88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9400" y="12954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6DC700-3A79-459C-85CF-D7BACE9A1F23}"/>
              </a:ext>
            </a:extLst>
          </p:cNvPr>
          <p:cNvSpPr txBox="1"/>
          <p:nvPr/>
        </p:nvSpPr>
        <p:spPr>
          <a:xfrm>
            <a:off x="1676400" y="3124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Scattering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56567E-FBCE-4C45-908B-D543610CDF52}"/>
                  </a:ext>
                </a:extLst>
              </p:cNvPr>
              <p:cNvSpPr txBox="1"/>
              <p:nvPr/>
            </p:nvSpPr>
            <p:spPr>
              <a:xfrm>
                <a:off x="4419600" y="2362200"/>
                <a:ext cx="243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Radiation propagates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dirty="0">
                    <a:latin typeface="Palatino Linotype" panose="02040502050505030304" pitchFamily="18" charset="0"/>
                  </a:rPr>
                  <a:t> direction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56567E-FBCE-4C45-908B-D543610CD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62200"/>
                <a:ext cx="2438400" cy="646331"/>
              </a:xfrm>
              <a:prstGeom prst="rect">
                <a:avLst/>
              </a:prstGeom>
              <a:blipFill>
                <a:blip r:embed="rId7"/>
                <a:stretch>
                  <a:fillRect l="-2000" t="-5660" r="-10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2563681-79DD-4310-B2EC-3D3FB7B6CA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69245" y="3112980"/>
            <a:ext cx="569905" cy="324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F633ED-AF32-4FC6-AC56-CEEFA9440F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1200" y="4267200"/>
            <a:ext cx="6453333" cy="7028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0CBF50-7AFC-4CC2-AD1E-849DBC8BA6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76905" y="5678895"/>
            <a:ext cx="3038095" cy="7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1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2196-9A78-43FD-846D-09663EAA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EE175-32AB-4869-95BE-25EA8B379E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600200"/>
                <a:ext cx="9067800" cy="4800600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/>
                  <a:t>Expand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𝜆𝜎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𝜇𝜈𝜆𝜎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+2 </m:t>
                      </m:r>
                      <m:r>
                        <m:rPr>
                          <m:sty m:val="p"/>
                        </m:rPr>
                        <a:rPr lang="en-US" sz="23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00" i="1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  <m:r>
                                    <a:rPr lang="en-US" sz="2300" i="1">
                                      <a:latin typeface="Cambria Math" panose="02040503050406030204" pitchFamily="18" charset="0"/>
                                    </a:rPr>
                                    <m:t>𝜆𝜎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+⟨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b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  <m:r>
                                <a:rPr lang="en-US" sz="2300" i="1">
                                  <a:latin typeface="Cambria Math" panose="02040503050406030204" pitchFamily="18" charset="0"/>
                                </a:rPr>
                                <m:t>𝜆𝜎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300" dirty="0"/>
              </a:p>
              <a:p>
                <a:pPr marL="0" indent="0">
                  <a:buNone/>
                </a:pPr>
                <a:endParaRPr lang="en-US" sz="2300" dirty="0"/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Alternatively, use unitarity to write </a:t>
                </a:r>
                <a:r>
                  <a:rPr lang="en-US" sz="2300" dirty="0"/>
                  <a:t>(</a:t>
                </a:r>
                <a:r>
                  <a:rPr lang="en-US" sz="1800" dirty="0"/>
                  <a:t>with no incoming radiation</a:t>
                </a:r>
                <a:r>
                  <a:rPr lang="en-US" sz="2300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𝜇𝜈𝜆𝜎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𝜇𝜈𝜆𝜎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+⟨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𝜇𝜈𝜆𝜎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reminiscent of the impulse (but less useful here)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At lowest order only the first term contributions [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]</a:t>
                </a:r>
              </a:p>
              <a:p>
                <a:r>
                  <a:rPr lang="en-US" dirty="0"/>
                  <a:t>The second term enters at next-to-leading order [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]</a:t>
                </a:r>
              </a:p>
              <a:p>
                <a:pPr marL="0" indent="0">
                  <a:buNone/>
                </a:pPr>
                <a:endParaRPr lang="en-US" sz="23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2EE175-32AB-4869-95BE-25EA8B379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600200"/>
                <a:ext cx="9067800" cy="4800600"/>
              </a:xfrm>
              <a:blipFill>
                <a:blip r:embed="rId2"/>
                <a:stretch>
                  <a:fillRect l="-1076" t="-1779" b="-2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0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93CE-5499-D5EB-B6BE-51A1BAED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NLO Waveforms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E461-7AD2-5906-BF91-C3A47ED0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5334000"/>
          </a:xfrm>
        </p:spPr>
        <p:txBody>
          <a:bodyPr>
            <a:normAutofit/>
          </a:bodyPr>
          <a:lstStyle/>
          <a:p>
            <a:r>
              <a:rPr lang="en-US" dirty="0"/>
              <a:t>Previous calculations</a:t>
            </a:r>
          </a:p>
          <a:p>
            <a:endParaRPr lang="en-US" dirty="0"/>
          </a:p>
          <a:p>
            <a:r>
              <a:rPr lang="en-US" dirty="0"/>
              <a:t>A. </a:t>
            </a:r>
            <a:r>
              <a:rPr lang="en-US" dirty="0" err="1"/>
              <a:t>Brandhuber</a:t>
            </a:r>
            <a:r>
              <a:rPr lang="en-US" dirty="0"/>
              <a:t>, G. R. Brown, G. Chen, S. De Angelis, J. Gowdy, &amp; G. Travaglini (2023)</a:t>
            </a:r>
          </a:p>
          <a:p>
            <a:r>
              <a:rPr lang="en-US" dirty="0"/>
              <a:t>A. </a:t>
            </a:r>
            <a:r>
              <a:rPr lang="en-US" dirty="0" err="1"/>
              <a:t>Herderschee</a:t>
            </a:r>
            <a:r>
              <a:rPr lang="en-US" dirty="0"/>
              <a:t>, R. </a:t>
            </a:r>
            <a:r>
              <a:rPr lang="en-US" dirty="0" err="1"/>
              <a:t>Roiban</a:t>
            </a:r>
            <a:r>
              <a:rPr lang="en-US" dirty="0"/>
              <a:t>, and F. Teng (2023)</a:t>
            </a:r>
          </a:p>
          <a:p>
            <a:r>
              <a:rPr lang="en-US" dirty="0"/>
              <a:t>A. </a:t>
            </a:r>
            <a:r>
              <a:rPr lang="en-US" dirty="0" err="1"/>
              <a:t>Georgoudis</a:t>
            </a:r>
            <a:r>
              <a:rPr lang="en-US" dirty="0"/>
              <a:t>, C. </a:t>
            </a:r>
            <a:r>
              <a:rPr lang="en-US" dirty="0" err="1"/>
              <a:t>Heissenberg</a:t>
            </a:r>
            <a:r>
              <a:rPr lang="en-US" dirty="0"/>
              <a:t>, and I. Vazquez-Holm (2023)</a:t>
            </a:r>
          </a:p>
          <a:p>
            <a:r>
              <a:rPr lang="en-US" dirty="0"/>
              <a:t>S. Caron-Huot, M. Giroux, H. S. Hannesdottir, and S. Mizera (2023)</a:t>
            </a:r>
          </a:p>
          <a:p>
            <a:r>
              <a:rPr lang="de-DE" dirty="0"/>
              <a:t>L. Bohnenblust, H. Ita, M. Kraus, and J. Schlenk (2023)</a:t>
            </a:r>
            <a:endParaRPr lang="en-US" dirty="0"/>
          </a:p>
          <a:p>
            <a:r>
              <a:rPr lang="en-US" dirty="0"/>
              <a:t>Related: A. </a:t>
            </a:r>
            <a:r>
              <a:rPr lang="en-US" dirty="0" err="1"/>
              <a:t>Elkhidir</a:t>
            </a:r>
            <a:r>
              <a:rPr lang="en-US" dirty="0"/>
              <a:t>, D. O'Connell, M. </a:t>
            </a:r>
            <a:r>
              <a:rPr lang="en-US" dirty="0" err="1"/>
              <a:t>Sergola</a:t>
            </a:r>
            <a:r>
              <a:rPr lang="en-US" dirty="0"/>
              <a:t>, I. A. Vazquez-Holm (2023)</a:t>
            </a:r>
          </a:p>
        </p:txBody>
      </p:sp>
    </p:spTree>
    <p:extLst>
      <p:ext uri="{BB962C8B-B14F-4D97-AF65-F5344CB8AC3E}">
        <p14:creationId xmlns:p14="http://schemas.microsoft.com/office/powerpoint/2010/main" val="340742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E104B-E88F-5DF3-D6E5-2F231076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447E-306E-1774-FF1C-2A020FCC2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directly on frequency-domain waveform</a:t>
            </a:r>
          </a:p>
          <a:p>
            <a:endParaRPr lang="en-US" dirty="0"/>
          </a:p>
          <a:p>
            <a:r>
              <a:rPr lang="en-US" dirty="0"/>
              <a:t>Combine Fourier and loop integrals</a:t>
            </a:r>
          </a:p>
          <a:p>
            <a:pPr lvl="1"/>
            <a:r>
              <a:rPr lang="en-US" dirty="0"/>
              <a:t>Treat them on the same footing for reduction</a:t>
            </a:r>
          </a:p>
          <a:p>
            <a:endParaRPr lang="en-US" dirty="0"/>
          </a:p>
          <a:p>
            <a:r>
              <a:rPr lang="en-US" dirty="0"/>
              <a:t>Simpler expression</a:t>
            </a:r>
          </a:p>
        </p:txBody>
      </p:sp>
    </p:spTree>
    <p:extLst>
      <p:ext uri="{BB962C8B-B14F-4D97-AF65-F5344CB8AC3E}">
        <p14:creationId xmlns:p14="http://schemas.microsoft.com/office/powerpoint/2010/main" val="58424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B438F-310E-A12E-53AA-5F2F43809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A8B883-2ED0-D356-51D8-F0FA44C233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Linearized gravitational field operator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Goldilocks conditions become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A8B883-2ED0-D356-51D8-F0FA44C23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994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8DF7-A265-22F8-6883-AFCD51BC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F518-FACA-6C4E-F081-2844F7540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dirty="0"/>
              <a:t>LIGO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53655-69F7-8F42-F324-79D2C0E7E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28800"/>
            <a:ext cx="56959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80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BB19-D350-8F70-454B-BC363F35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Frequency-Domain Waveform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E540B-1688-0E70-6EC9-4538E443B1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50292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sum over intermediate states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momentum mismatches between incoming and outgoing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E540B-1688-0E70-6EC9-4538E443B1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5029200"/>
              </a:xfrm>
              <a:blipFill>
                <a:blip r:embed="rId4"/>
                <a:stretch>
                  <a:fillRect l="-912"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\documentclass{article}&#10;\usepackage{amsmath}&#10;\usepackage{amssymb}&#10;\usepackage{bm}% bold math&#10;&#10;\pagestyle{empty}&#10;\begin{document}&#10;&#10;\def\DB{I_{\textrm{DB}}}&#10;\def\eps{\epsilon}&#10;\def\Poly{\textsl{Poly}}&#10;\def\Denom{\textsl{Denom}}&#10;&#10;\newcommand{\cW}{\mathcal{W}}&#10;\def\unitn{\hat{\bm{\mathit n}}}&#10;\newcommand{\ampl}{\mathcal{M}}&#10;&#10;\begin{equation*}&#10;    \begin{split}&#10;        \cW_{h} (\omega,\unitn)&amp;  =&#10;        \\ \kappa \!\int\! d\mu&#10;        \,\Big[&amp;&#10;        \ampl(p_1 p_2\to p_1^\prime p_2^\prime k^{-h}) &#10;        \\&amp; -i \ampl\big(p_1 p_2 \rightarrow &#10;X k^{-h}\big) &#10;\otimes_X^{(+)} \ampl^*\big(p_1^{\prime} p_2^{\prime} \rightarrow &#10;X\big) \Big]\,;\hspace*{-5mm}&#10;    \end{split}&#10;\end{equation*}&#10;&#10;&#10;\end{document}" title="IguanaTex Bitmap Display">
            <a:extLst>
              <a:ext uri="{FF2B5EF4-FFF2-40B4-BE49-F238E27FC236}">
                <a16:creationId xmlns:a16="http://schemas.microsoft.com/office/drawing/2014/main" id="{17671C83-A508-7827-9F61-3C789C75BB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2000" y="1676400"/>
            <a:ext cx="7327086" cy="1801143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&#10;\usepackage{bm}% bold math&#10;&#10;\pagestyle{empty}&#10;\begin{document}&#10;&#10;\def\DB{I_{\textrm{DB}}}&#10;\def\eps{\epsilon}&#10;\def\Poly{\textsl{Poly}}&#10;\def\Denom{\textsl{Denom}}&#10;&#10;\newcommand{\cW}{\mathcal{W}}&#10;\def\unitn{\hat{\bm{\mathit n}}}&#10;\newcommand{\ampl}{\mathcal{M}}&#10;\newcommand{\hdelta}{\hat{\delta}}&#10;\newcommand{\hd}{\hat{{d}}}&#10;&#10;\begin{equation*}&#10;    \begin{split}&#10;        d\mu &amp; = &#10;        \prod_{i=1}^{2}\hd^D\! q_i \, \hdelta(2 p_i \cdot q_i - q_i^2)\, e^{i b_i \cdot q_i} \, \hdelta^D (q_1+q_2 - k)     \\&#10;            &amp; = \hd^D\! q \, \hdelta(2\bar{p}_1\cdot q) \,\hdelta(2\bar{p}_2\cdot (k-q))&#10;            e^{i k \cdot b_2 + i b\cdot q}\, ,&#10;    \end{split}&#10;\end{equation*}&#10;&#10;&#10;\end{document}" title="IguanaTex Bitmap Display">
            <a:extLst>
              <a:ext uri="{FF2B5EF4-FFF2-40B4-BE49-F238E27FC236}">
                <a16:creationId xmlns:a16="http://schemas.microsoft.com/office/drawing/2014/main" id="{3200A2E6-D751-62BA-49E3-129D413CEAB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00" y="4267200"/>
            <a:ext cx="6540801" cy="13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E300-9272-1DE3-2DBF-ABD98FD8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CD2C3D-CC97-3D36-8AA1-22D01C1E2C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Combined Master integrals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Use shifted momenta to simplify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Integrals are functions of five invariants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CD2C3D-CC97-3D36-8AA1-22D01C1E2C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89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6ED6E-2A1F-F0C2-6EFC-5A9112F0D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88204-FA90-9D02-FC09-307CF69E06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Construct integrand from cuts, dropping local terms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Internal graviton state sums as in dimensional reduction or </a:t>
                </a:r>
                <a:r>
                  <a:rPr lang="en-US" i="1" dirty="0"/>
                  <a:t>a la</a:t>
                </a:r>
                <a:r>
                  <a:rPr lang="en-US" dirty="0"/>
                  <a:t> ‘t Hooft–Veltman, external momenta always four-dimensional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D88204-FA90-9D02-FC09-307CF69E06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C414BC0-0F0D-7D1F-3AC2-71B0F0584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86000"/>
            <a:ext cx="1869952" cy="1435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58CFB-EA88-8F77-DC63-E79350FE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286000"/>
            <a:ext cx="1871476" cy="14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95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F606-A2C5-DE65-B418-7CD29ED1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62007-05D8-86AC-19F7-93B2B4423B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loop + Fourier transform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ℓ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/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b/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Numerators only: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Inside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functions: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Localized by classical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⋅ℓ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⋅ℓ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As true denominators: other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6,7</m:t>
                        </m:r>
                      </m:sub>
                    </m:sSub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ℓ+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ℓ+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62007-05D8-86AC-19F7-93B2B4423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59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EC8C-1CBA-F621-DEA7-873501F8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28AB3E-71E3-3D1E-5402-575352A19E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gives us two families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111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,ℓ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sub>
                                  </m:sSub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/>
                  <a:t>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These are cousins of </a:t>
                </a:r>
                <a:r>
                  <a:rPr lang="en-US" b="1" dirty="0"/>
                  <a:t>two</a:t>
                </a:r>
                <a:r>
                  <a:rPr lang="en-US" dirty="0"/>
                  <a:t>-loop integrals</a:t>
                </a:r>
              </a:p>
              <a:p>
                <a:endParaRPr lang="en-US" dirty="0"/>
              </a:p>
              <a:p>
                <a:r>
                  <a:rPr lang="en-US" dirty="0"/>
                  <a:t>They are examples of </a:t>
                </a:r>
                <a:r>
                  <a:rPr lang="en-US" i="1" dirty="0"/>
                  <a:t>twisted period integrals</a:t>
                </a:r>
              </a:p>
              <a:p>
                <a:pPr marL="0" indent="0" algn="r">
                  <a:buNone/>
                </a:pPr>
                <a:r>
                  <a:rPr lang="en-US" dirty="0">
                    <a:solidFill>
                      <a:srgbClr val="C00000"/>
                    </a:solidFill>
                    <a:sym typeface="Symbol" panose="05050102010706020507" pitchFamily="18" charset="2"/>
                  </a:rPr>
                  <a:t> Giacomo Brunello’s talk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28AB3E-71E3-3D1E-5402-575352A19E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078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7749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66A7-A441-F163-38A0-938409AE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By Parts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1C4D2D-C6EB-655B-96C4-815D4AFD83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Satisfy generalized IBP identities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</m:acc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p>
                                </m:sSup>
                              </m:den>
                            </m:f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p>
                                    </m:s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𝐷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b/>
                                      <m:sup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  <m:sup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11</m:t>
                                            </m:r>
                                          </m:sub>
                                        </m:sSub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  <m:sup/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=0,</m:t>
                        </m:r>
                      </m:e>
                    </m:nary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Localized propagators treated via reverse unitarity</a:t>
                </a:r>
              </a:p>
              <a:p>
                <a:endParaRPr lang="en-US" dirty="0"/>
              </a:p>
              <a:p>
                <a:r>
                  <a:rPr lang="en-US" dirty="0"/>
                  <a:t>Generalized IBP relations can be written as linear combinations of ordinary IBPs</a:t>
                </a:r>
              </a:p>
              <a:p>
                <a:r>
                  <a:rPr lang="en-US" dirty="0"/>
                  <a:t>Generate &amp; solve using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LiteRed</a:t>
                </a:r>
                <a:r>
                  <a:rPr lang="en-US" dirty="0"/>
                  <a:t> and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FiniteFlow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1C4D2D-C6EB-655B-96C4-815D4AFD83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85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19B72-344B-82C5-F2B8-31824EC5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Master Integrals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17EFF5-5657-91CE-2C8C-639743C3C5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Each of the two families can be written in terms of 76 master integrals</a:t>
                </a:r>
              </a:p>
              <a:p>
                <a:endParaRPr lang="en-US" dirty="0"/>
              </a:p>
              <a:p>
                <a:r>
                  <a:rPr lang="en-US" dirty="0"/>
                  <a:t>Only 28 integrals actually appear, with either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/>
                  <a:t>;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dirty="0"/>
                  <a:t> appearing in the denominator</a:t>
                </a:r>
              </a:p>
              <a:p>
                <a:endParaRPr lang="en-US" dirty="0"/>
              </a:p>
              <a:p>
                <a:r>
                  <a:rPr lang="en-US" dirty="0"/>
                  <a:t>A larger set of integrals would appear in a loop-followed-by-transform approach</a:t>
                </a:r>
              </a:p>
              <a:p>
                <a:endParaRPr lang="en-US" dirty="0"/>
              </a:p>
              <a:p>
                <a:r>
                  <a:rPr lang="en-US" dirty="0"/>
                  <a:t>Choose CMIs so that their rational coefficients are finite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16 ‘base’ integrals, 12 derivatives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17EFF5-5657-91CE-2C8C-639743C3C5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638800"/>
              </a:xfrm>
              <a:blipFill>
                <a:blip r:embed="rId2"/>
                <a:stretch>
                  <a:fillRect l="-963" t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8504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AF61D-61AF-425F-078E-872948E3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Infrared Divergences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3863A-73F2-ACEE-B9FC-D61A386CB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 is infrared divergent</a:t>
            </a:r>
          </a:p>
          <a:p>
            <a:endParaRPr lang="en-US" dirty="0"/>
          </a:p>
          <a:p>
            <a:r>
              <a:rPr lang="en-US" dirty="0"/>
              <a:t>Reflects the fact that we haven’t yet expressed the observable precisely</a:t>
            </a:r>
          </a:p>
          <a:p>
            <a:endParaRPr lang="en-US" dirty="0"/>
          </a:p>
          <a:p>
            <a:r>
              <a:rPr lang="en-US" dirty="0"/>
              <a:t>Nonetheless, we are close: divergence exponentiates into an overall phase times the tree, which is unobservable</a:t>
            </a:r>
          </a:p>
        </p:txBody>
      </p:sp>
    </p:spTree>
    <p:extLst>
      <p:ext uri="{BB962C8B-B14F-4D97-AF65-F5344CB8AC3E}">
        <p14:creationId xmlns:p14="http://schemas.microsoft.com/office/powerpoint/2010/main" val="2089626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72FB-168F-2A6A-FC79-0E27D7423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Integrals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A5B9D-298A-2A15-73C9-C8CACF5F6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486400"/>
          </a:xfrm>
        </p:spPr>
        <p:txBody>
          <a:bodyPr/>
          <a:lstStyle/>
          <a:p>
            <a:r>
              <a:rPr lang="en-US" dirty="0"/>
              <a:t>Evaluation of loop integral and Fourier transform sequentially</a:t>
            </a:r>
          </a:p>
          <a:p>
            <a:pPr lvl="1"/>
            <a:r>
              <a:rPr lang="en-US" dirty="0"/>
              <a:t>Combined differential equations to be explored</a:t>
            </a:r>
          </a:p>
        </p:txBody>
      </p:sp>
      <p:pic>
        <p:nvPicPr>
          <p:cNvPr id="6" name="Picture 5" descr="\documentclass{article}&#10;\usepackage{amsmath}&#10;\usepackage{amssymb}&#10;\usepackage{bm}% bold math&#10;&#10;\pagestyle{empty}&#10;\begin{document}&#10;&#10;\def\DB{I_{\textrm{DB}}}&#10;\def\eps{\epsilon}&#10;\def\Poly{\textsl{Poly}}&#10;\def\Denom{\textsl{Denom}}&#10;&#10;\newcommand{\cW}{\mathcal{W}}&#10;\def\unitn{\hat{\bm{\mathit n}}}&#10;\newcommand{\ampl}{\mathcal{M}}&#10;\newcommand{\hdelta}{\hat{\delta}}&#10;\newcommand{\hd}{\hat{{d}}}&#10;\def\loopint#1{I^{[#1]}}&#10;\def\oinvariant#1{D_{o:#1}}&#10;\newcommand{\bu}{\bar{u}}&#10;\newcommand{\bp}{\bar{p}}&#10;\newcommand{\bM}{\bar{m}}&#10;\newcommand{\Ord}{\mathcal{O}}&#10;&#10;&#10;\begin{equation*}&#10;\begin{aligned}&#10;    \loopint1_{1,0,0,1,0} &amp; = &#10;    -\frac{w_1}{8 \pi }\left[1+(i \pi + \log (\pi ) + 2 &#10;    - 2 \log(w_1)) \eps\right]+\Ord(\eps^2)\,,&#10;    \\&#10;    \loopint1_{1,0,1,0,1} &amp; = &#10;    -\frac{i}{16 \sqrt{-q_1^2}}+\mathcal{O}(\epsilon)\,,&#10;    \\&#10;    \loopint1_{1,0,1,1,0} &amp; = &#10;    \frac{-i \pi+2 \log \bigl({w_1+\sqrt{w_1^2-q_2^2}}/&#10;                              {\sqrt{-q_2^2}}\bigr)}&#10;    {16 \pi\sqrt{w_1^2-q_2^2}}+\mathcal{O}(\eps)\,,&#10;    \\&#10;    \loopint1_{1,0,1,1,1} &amp; = &#10;    \frac{1}{32 \pi  (-q_1^2) w_1 \,\eps}+\frac{i \pi &#10;    + 2 \log ({q_2^2}/{q_1^2})-2 \log w_1+\log \pi }&#10;    {32 \pi(-q_1^2) w_1}+\mathcal{O}(\eps)\,,&#10;    \\&#10;    \loopint1_{1,1,0,0,1} &amp; = &#10;    \frac{\alpha}{16 \pi  \sqrt{\gamma^2-1} \,\eps}&#10;    +\frac{-i \pi + \alpha \bigl[\log (\gamma^2-1)-2\log w_2 &#10;    +\log (4\pi )\bigr]}&#10;    {16 \pi  \sqrt{\gamma^2-1}}+\Ord(\eps)\,,&#10;    \\&#10;    \loopint1_{1,1,0,1,0} &amp; = &#10;    \frac{\alpha}{16 \pi \sqrt{\gamma^2-1} \,\eps}&#10;    +\frac{-i \pi +2 \log \bigl(\gamma+\sqrt{\gamma^2-1}\bigr) &#10;    + \alpha \bigl[\log(\gamma^2-1)-2\log w_1 &#10;    +\log (4\pi )\bigr]}{16 \pi\sqrt{\gamma^2-1}}&#10;    +\Ord(\eps)\,,&#10;    \\&#10;    \loopint1_{1,1,0,1,1} &amp; = &#10;    \frac{1}{32 \pi  w_1 w_2 \,\eps}&#10;    +\frac{i \pi -2\log w_2 +\log \pi&#10;    -2 \alpha \log \bigl(\gamma+\sqrt{\gamma^2-1}\bigr)}&#10;    {32 \pi w_1 w_2}+\Ord(\eps)\,,&#10;    \\&#10;    \loopint1_{1,1,1,0,1} &amp; = &#10;    \frac{\alpha}{16 \pi  (-q_1^2) &#10;         \sqrt{\gamma^2-1}\,\eps}&#10;    +\frac{i \pi+ \alpha \bigl[2 \log (w_2)-2 \log (-q_1^2) &#10;    -\log (\gamma^2-1)+\log (4\pi )\bigr]}&#10;    {16 \pi(-q_1^2) \sqrt{\gamma^2-1}}+\Ord(\eps)\,,&#10;    \\&#10;    \loopint1_{1,1,1,1,0} &amp; = &#10;    \frac{\alpha}{16 \pi (-q_2^2) &#10;      \sqrt{\gamma^2-1}\,\eps}&#10;    \\ &amp;\hphantom{=}\,&#10;    +\frac{i \pi -2 \log \bigl(\gamma+\sqrt{\gamma^2-1}\bigr)&#10;    + \alpha \bigl[2 \log (w_1)-2 \log (-q_2^2)&#10;    -\log (\gamma^2-1) +\log (4\pi )\bigr]}{16 \pi (-q_2^2) \sqrt{\gamma^2-1}}+\Ord(\eps)\,. &#10;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BA987B45-1B9F-6E46-8FF5-6C4C42D9DC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9604" y="2119429"/>
            <a:ext cx="6916190" cy="4583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D83C85-2BF0-E117-A9D6-2CD847B82679}"/>
              </a:ext>
            </a:extLst>
          </p:cNvPr>
          <p:cNvSpPr txBox="1"/>
          <p:nvPr/>
        </p:nvSpPr>
        <p:spPr>
          <a:xfrm>
            <a:off x="6781800" y="2286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10 masters</a:t>
            </a:r>
          </a:p>
        </p:txBody>
      </p:sp>
    </p:spTree>
    <p:extLst>
      <p:ext uri="{BB962C8B-B14F-4D97-AF65-F5344CB8AC3E}">
        <p14:creationId xmlns:p14="http://schemas.microsoft.com/office/powerpoint/2010/main" val="2706538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5D69-8E85-B07B-1600-B8A0F06B0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Evaluating Integrals: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989F2-1359-10EA-DD9D-46DBD06708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0" y="1295400"/>
                <a:ext cx="8991600" cy="5486400"/>
              </a:xfrm>
            </p:spPr>
            <p:txBody>
              <a:bodyPr/>
              <a:lstStyle/>
              <a:p>
                <a:r>
                  <a:rPr lang="en-US" dirty="0"/>
                  <a:t>Choose simple parametrization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/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/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b="0" i="1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b="0" dirty="0"/>
                  <a:t> orthogonal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Eliminate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b="0" dirty="0"/>
                  <a:t> using on-shel</a:t>
                </a:r>
                <a:r>
                  <a:rPr lang="en-US" dirty="0"/>
                  <a:t>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b="0" dirty="0"/>
                  <a:t> functions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-dimensional part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b="0" dirty="0"/>
                  <a:t> integral irrelevant for finite part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 integrals run along real axis</a:t>
                </a:r>
              </a:p>
              <a:p>
                <a:r>
                  <a:rPr lang="en-US" dirty="0"/>
                  <a:t>Do them by contour integration</a:t>
                </a:r>
                <a:br>
                  <a:rPr lang="en-US" dirty="0"/>
                </a:br>
                <a:r>
                  <a:rPr lang="en-US" dirty="0"/>
                  <a:t> (analytically; &amp; numerically)</a:t>
                </a:r>
              </a:p>
              <a:p>
                <a:r>
                  <a:rPr lang="en-US" dirty="0"/>
                  <a:t>Need to handle merging of</a:t>
                </a:r>
                <a:br>
                  <a:rPr lang="en-US" dirty="0"/>
                </a:br>
                <a:r>
                  <a:rPr lang="en-US" dirty="0"/>
                  <a:t>poles &amp; branch points</a:t>
                </a:r>
              </a:p>
              <a:p>
                <a:r>
                  <a:rPr lang="en-US" dirty="0"/>
                  <a:t>May need to </a:t>
                </a:r>
                <a:r>
                  <a:rPr lang="en-US"/>
                  <a:t>rationalize roots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989F2-1359-10EA-DD9D-46DBD06708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295400"/>
                <a:ext cx="8991600" cy="5486400"/>
              </a:xfrm>
              <a:blipFill>
                <a:blip r:embed="rId2"/>
                <a:stretch>
                  <a:fillRect l="-949" t="-889" r="-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09E8067-CAA0-4584-68E0-6EBF722C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704" y="3256781"/>
            <a:ext cx="4056896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CEBC2-BAB2-44C7-A20D-D736B249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FD7B-D3A3-4C1E-9094-8ED124D08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638800"/>
          </a:xfrm>
        </p:spPr>
        <p:txBody>
          <a:bodyPr>
            <a:normAutofit/>
          </a:bodyPr>
          <a:lstStyle/>
          <a:p>
            <a:r>
              <a:rPr lang="en-US" dirty="0"/>
              <a:t>LIGO–VIRGO–KAGRA</a:t>
            </a:r>
          </a:p>
          <a:p>
            <a:pPr lvl="1"/>
            <a:r>
              <a:rPr lang="en-US" dirty="0"/>
              <a:t>~200 confirmed events since Sept 2015 </a:t>
            </a:r>
            <a:r>
              <a:rPr lang="en-US" dirty="0">
                <a:hlinkClick r:id="rId2"/>
              </a:rPr>
              <a:t>gracedb.ligo.org/latest/</a:t>
            </a:r>
            <a:endParaRPr lang="en-US" dirty="0"/>
          </a:p>
          <a:p>
            <a:pPr lvl="1"/>
            <a:r>
              <a:rPr lang="en-US" dirty="0"/>
              <a:t>In GWTC-1,2,3, runs O1–O3</a:t>
            </a:r>
          </a:p>
          <a:p>
            <a:pPr lvl="1"/>
            <a:r>
              <a:rPr lang="en-US" dirty="0"/>
              <a:t>Run O4a: May 2023–Jan 2024 (LIGO), O4b: Apr 2024–Dec 2024 (LIGO+VIRGO), O4c: Jan 2025– (LIGO+VIRGO)</a:t>
            </a:r>
          </a:p>
          <a:p>
            <a:pPr lvl="1"/>
            <a:r>
              <a:rPr lang="en-US" dirty="0"/>
              <a:t>Mostly binary black holes, some neutron-star mergers, some mixed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43D8E-BFA1-4DB2-AD84-0F52CA145D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1600" y="3124200"/>
            <a:ext cx="6217920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9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86A1-CF7A-9301-BCFB-F48B44326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1C827-193A-C387-EE0C-BE90E45F2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NLO corrections to frequency-domain waveform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928DB-AE2B-EE0A-B7E1-6C6F63BB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826"/>
            <a:ext cx="9144000" cy="47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56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CE47-34EA-A976-7444-DE8EF09B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1BFF8-7C95-A5BC-6FDD-924BADA4B1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4906963"/>
              </a:xfrm>
            </p:spPr>
            <p:txBody>
              <a:bodyPr/>
              <a:lstStyle/>
              <a:p>
                <a:r>
                  <a:rPr lang="en-US" dirty="0"/>
                  <a:t>LO vs NLO power spectra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𝒲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1BFF8-7C95-A5BC-6FDD-924BADA4B1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4906963"/>
              </a:xfrm>
              <a:blipFill>
                <a:blip r:embed="rId2"/>
                <a:stretch>
                  <a:fillRect l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C4BA825-0439-FB32-AADD-478011B0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6341"/>
            <a:ext cx="9144000" cy="49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9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8F28B-2962-6FCC-7C5E-9550D118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91043-AF7E-14AF-724D-98DB90589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Compact expression for NLO Waveform in gravitational scattering</a:t>
            </a:r>
          </a:p>
          <a:p>
            <a:endParaRPr lang="en-US" dirty="0"/>
          </a:p>
          <a:p>
            <a:r>
              <a:rPr lang="en-US" dirty="0"/>
              <a:t>Treat loop and Fourier integrals together for reduction to basis</a:t>
            </a:r>
          </a:p>
          <a:p>
            <a:endParaRPr lang="en-US" dirty="0"/>
          </a:p>
          <a:p>
            <a:r>
              <a:rPr lang="en-US" dirty="0"/>
              <a:t>Future: evaluate loop and Fourier integrals together</a:t>
            </a:r>
          </a:p>
        </p:txBody>
      </p:sp>
    </p:spTree>
    <p:extLst>
      <p:ext uri="{BB962C8B-B14F-4D97-AF65-F5344CB8AC3E}">
        <p14:creationId xmlns:p14="http://schemas.microsoft.com/office/powerpoint/2010/main" val="3687769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6A48-DEFF-4E2F-A6F0-B3C0E088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0AE75-D17D-445F-9654-A2FBDC354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r>
              <a:rPr lang="en-US" dirty="0"/>
              <a:t>The waves are anything but violent, though</a:t>
            </a:r>
          </a:p>
          <a:p>
            <a:endParaRPr lang="en-US" dirty="0"/>
          </a:p>
          <a:p>
            <a:r>
              <a:rPr lang="en-US" dirty="0"/>
              <a:t>LIGO/VIRGO use laser interferometers</a:t>
            </a:r>
          </a:p>
          <a:p>
            <a:pPr lvl="1"/>
            <a:r>
              <a:rPr lang="en-US" dirty="0"/>
              <a:t>Incredible isolation and vibration removal</a:t>
            </a:r>
          </a:p>
          <a:p>
            <a:pPr lvl="1"/>
            <a:r>
              <a:rPr lang="en-US" dirty="0"/>
              <a:t>Near-perfect mirrors</a:t>
            </a:r>
          </a:p>
          <a:p>
            <a:r>
              <a:rPr lang="en-US" dirty="0"/>
              <a:t>Noise is 400 times larger than signal!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theoretical input for waveforms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C3384-5BC6-46BA-A41F-5F019C401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733800"/>
            <a:ext cx="8130176" cy="17933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5D60D57-1FCF-4FDC-9C2D-69E0263B72C8}"/>
              </a:ext>
            </a:extLst>
          </p:cNvPr>
          <p:cNvSpPr/>
          <p:nvPr/>
        </p:nvSpPr>
        <p:spPr>
          <a:xfrm>
            <a:off x="1005510" y="3738770"/>
            <a:ext cx="36576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BF1B66-FDDD-48F7-B6AE-C602D91B96E7}"/>
              </a:ext>
            </a:extLst>
          </p:cNvPr>
          <p:cNvSpPr/>
          <p:nvPr/>
        </p:nvSpPr>
        <p:spPr>
          <a:xfrm>
            <a:off x="6457120" y="3743740"/>
            <a:ext cx="36576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B11DEA-BCE2-40FB-AA74-77C305696811}"/>
              </a:ext>
            </a:extLst>
          </p:cNvPr>
          <p:cNvSpPr/>
          <p:nvPr/>
        </p:nvSpPr>
        <p:spPr>
          <a:xfrm>
            <a:off x="3728962" y="3733800"/>
            <a:ext cx="36576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EA6A5E-B836-4FEE-BA2F-E89CA7535C12}"/>
              </a:ext>
            </a:extLst>
          </p:cNvPr>
          <p:cNvSpPr/>
          <p:nvPr/>
        </p:nvSpPr>
        <p:spPr>
          <a:xfrm>
            <a:off x="3505200" y="3714448"/>
            <a:ext cx="5310776" cy="192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ED92BA3-31D7-489E-9845-DE859CB73540}"/>
              </a:ext>
            </a:extLst>
          </p:cNvPr>
          <p:cNvSpPr/>
          <p:nvPr/>
        </p:nvSpPr>
        <p:spPr>
          <a:xfrm>
            <a:off x="6096000" y="3657600"/>
            <a:ext cx="2819400" cy="198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44CBA-87B3-4F57-8BC6-6196753B5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Service Announcement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CC2F-B19D-4920-AB42-4DCEE09A6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the comprehension potential barrier</a:t>
            </a:r>
          </a:p>
          <a:p>
            <a:endParaRPr lang="en-US" dirty="0"/>
          </a:p>
          <a:p>
            <a:r>
              <a:rPr lang="en-US" dirty="0"/>
              <a:t>Post-</a:t>
            </a:r>
            <a:r>
              <a:rPr lang="en-US" dirty="0" err="1"/>
              <a:t>Minkowskian</a:t>
            </a:r>
            <a:r>
              <a:rPr lang="en-US" dirty="0"/>
              <a:t>, </a:t>
            </a:r>
            <a:r>
              <a:rPr lang="en-US" i="1" dirty="0" err="1"/>
              <a:t>n</a:t>
            </a:r>
            <a:r>
              <a:rPr lang="en-US" dirty="0" err="1"/>
              <a:t>PM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Super-classical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A6AD93-C377-4466-9E23-727721D2F754}"/>
              </a:ext>
            </a:extLst>
          </p:cNvPr>
          <p:cNvCxnSpPr/>
          <p:nvPr/>
        </p:nvCxnSpPr>
        <p:spPr>
          <a:xfrm>
            <a:off x="1051560" y="2362200"/>
            <a:ext cx="2286000" cy="7620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0F87F6-D890-4A4E-89CB-BEB254E0624A}"/>
              </a:ext>
            </a:extLst>
          </p:cNvPr>
          <p:cNvCxnSpPr>
            <a:cxnSpLocks/>
          </p:cNvCxnSpPr>
          <p:nvPr/>
        </p:nvCxnSpPr>
        <p:spPr>
          <a:xfrm flipV="1">
            <a:off x="1051560" y="2362200"/>
            <a:ext cx="2286000" cy="7620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26C426-F251-4062-8A69-923A902356CC}"/>
              </a:ext>
            </a:extLst>
          </p:cNvPr>
          <p:cNvCxnSpPr>
            <a:cxnSpLocks/>
          </p:cNvCxnSpPr>
          <p:nvPr/>
        </p:nvCxnSpPr>
        <p:spPr>
          <a:xfrm flipV="1">
            <a:off x="3581400" y="2359152"/>
            <a:ext cx="609600" cy="7589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0BA5F1-B2B2-4E1E-A90D-D613B6629367}"/>
              </a:ext>
            </a:extLst>
          </p:cNvPr>
          <p:cNvCxnSpPr>
            <a:cxnSpLocks/>
          </p:cNvCxnSpPr>
          <p:nvPr/>
        </p:nvCxnSpPr>
        <p:spPr>
          <a:xfrm>
            <a:off x="3581400" y="2359152"/>
            <a:ext cx="609600" cy="7589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5E4D13-C0DD-409D-AB59-DF854C699FF1}"/>
              </a:ext>
            </a:extLst>
          </p:cNvPr>
          <p:cNvCxnSpPr>
            <a:cxnSpLocks/>
          </p:cNvCxnSpPr>
          <p:nvPr/>
        </p:nvCxnSpPr>
        <p:spPr>
          <a:xfrm>
            <a:off x="914400" y="3657600"/>
            <a:ext cx="1905000" cy="7620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5C6C42-4C25-45EA-BF8B-8A9CBABE1517}"/>
              </a:ext>
            </a:extLst>
          </p:cNvPr>
          <p:cNvCxnSpPr>
            <a:cxnSpLocks/>
          </p:cNvCxnSpPr>
          <p:nvPr/>
        </p:nvCxnSpPr>
        <p:spPr>
          <a:xfrm flipV="1">
            <a:off x="914400" y="3657600"/>
            <a:ext cx="1905000" cy="75895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F601D7-5631-46DA-8D69-751ED8088E5B}"/>
                  </a:ext>
                </a:extLst>
              </p:cNvPr>
              <p:cNvSpPr txBox="1"/>
              <p:nvPr/>
            </p:nvSpPr>
            <p:spPr>
              <a:xfrm>
                <a:off x="4419600" y="2467428"/>
                <a:ext cx="2057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 Linotype" panose="02040502050505030304" pitchFamily="18" charset="0"/>
                  </a:rPr>
                  <a:t> </a:t>
                </a:r>
                <a:r>
                  <a:rPr lang="en-US" sz="2400" dirty="0">
                    <a:latin typeface="Palatino Linotype" panose="02040502050505030304" pitchFamily="18" charset="0"/>
                    <a:sym typeface="Symbol" panose="05050102010706020507" pitchFamily="18" charset="2"/>
                  </a:rPr>
                  <a:t>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𝐺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sup>
                    </m:sSup>
                  </m:oMath>
                </a14:m>
                <a:endParaRPr lang="en-US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F601D7-5631-46DA-8D69-751ED8088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467428"/>
                <a:ext cx="2057400" cy="461665"/>
              </a:xfrm>
              <a:prstGeom prst="rect">
                <a:avLst/>
              </a:prstGeom>
              <a:blipFill>
                <a:blip r:embed="rId2"/>
                <a:stretch>
                  <a:fillRect l="-888" t="-1333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88C5204-5783-4917-8CA7-CF93BCE8CDB1}"/>
              </a:ext>
            </a:extLst>
          </p:cNvPr>
          <p:cNvSpPr txBox="1"/>
          <p:nvPr/>
        </p:nvSpPr>
        <p:spPr>
          <a:xfrm>
            <a:off x="2971800" y="3782553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Symbol" panose="05050102010706020507" pitchFamily="18" charset="2"/>
              </a:rPr>
              <a:t> classically singular</a:t>
            </a:r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BE07F-4E3C-4054-B2BC-32D5A3E1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Packets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C9BC09-E3B0-4C78-9A41-B983DB9E0B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10600" cy="51054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Point particles: localized positions and momenta</a:t>
                </a:r>
              </a:p>
              <a:p>
                <a:r>
                  <a:rPr lang="en-US" dirty="0"/>
                  <a:t>Wavefunction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Initial state: integral over on-shell phase space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(+)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(+)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r">
                  <a:buNone/>
                </a:pPr>
                <a:r>
                  <a:rPr lang="en-US" sz="1800" dirty="0">
                    <a:solidFill>
                      <a:srgbClr val="0070C0"/>
                    </a:solidFill>
                  </a:rPr>
                  <a:t>Notation tidies up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800" dirty="0">
                    <a:solidFill>
                      <a:srgbClr val="0070C0"/>
                    </a:solidFill>
                  </a:rPr>
                  <a:t>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C9BC09-E3B0-4C78-9A41-B983DB9E0B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10600" cy="5105400"/>
              </a:xfrm>
              <a:blipFill>
                <a:blip r:embed="rId2"/>
                <a:stretch>
                  <a:fillRect l="-920" t="-956" r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745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8D26-7A8D-4FA5-8304-44728FCC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Limit, part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99D045-D794-451E-98BB-2B6DFE6692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143000"/>
                <a:ext cx="8458200" cy="5562600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accent3">
                      <a:lumMod val="50000"/>
                    </a:schemeClr>
                  </a:buClr>
                  <a:buSzPct val="75000"/>
                  <a:buFont typeface="Courier New" panose="02070309020205020404" pitchFamily="49" charset="0"/>
                  <a:buChar char="o"/>
                </a:pPr>
                <a:r>
                  <a:rPr lang="en-US" dirty="0"/>
                  <a:t>In-state wavefunctions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both represent particle</a:t>
                </a:r>
              </a:p>
              <a:p>
                <a:pPr lvl="1">
                  <a:buClr>
                    <a:schemeClr val="accent3">
                      <a:lumMod val="50000"/>
                    </a:schemeClr>
                  </a:buClr>
                  <a:buSzPct val="70000"/>
                  <a:buFont typeface="Wingdings" panose="05000000000000000000" pitchFamily="2" charset="2"/>
                  <a:buChar char="Ø"/>
                </a:pPr>
                <a:r>
                  <a:rPr lang="en-US" dirty="0"/>
                  <a:t>Should be sharply peaked</a:t>
                </a:r>
              </a:p>
              <a:p>
                <a:pPr lvl="1">
                  <a:buClr>
                    <a:schemeClr val="accent3">
                      <a:lumMod val="50000"/>
                    </a:schemeClr>
                  </a:buClr>
                  <a:buSzPct val="70000"/>
                  <a:buFont typeface="Wingdings" panose="05000000000000000000" pitchFamily="2" charset="2"/>
                  <a:buChar char="Ø"/>
                </a:pPr>
                <a:r>
                  <a:rPr lang="en-US" dirty="0"/>
                  <a:t>Overlap should be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buClr>
                    <a:schemeClr val="accent3">
                      <a:lumMod val="50000"/>
                    </a:schemeClr>
                  </a:buClr>
                  <a:buSzPct val="70000"/>
                  <a:buFont typeface="Wingdings" panose="05000000000000000000" pitchFamily="2" charset="2"/>
                  <a:buChar char="Ø"/>
                </a:pPr>
                <a:r>
                  <a:rPr lang="en-US" dirty="0"/>
                  <a:t>Angular-averaged on-shell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functions transmit constraint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>
                  <a:buClr>
                    <a:schemeClr val="accent3">
                      <a:lumMod val="50000"/>
                    </a:schemeClr>
                  </a:buClr>
                  <a:buSzPct val="70000"/>
                  <a:buFont typeface="Courier New" panose="02070309020205020404" pitchFamily="49" charset="0"/>
                  <a:buChar char="o"/>
                </a:pPr>
                <a:r>
                  <a:rPr lang="en-US" dirty="0"/>
                  <a:t>Shrinking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≪ℏ/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buClr>
                    <a:schemeClr val="accent3">
                      <a:lumMod val="50000"/>
                    </a:schemeClr>
                  </a:buClr>
                  <a:buSzPct val="70000"/>
                  <a:buFont typeface="Courier New" panose="02070309020205020404" pitchFamily="49" charset="0"/>
                  <a:buChar char="o"/>
                </a:pPr>
                <a:r>
                  <a:rPr lang="en-US" dirty="0"/>
                  <a:t>Fixed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buFont typeface="Symbol" panose="05050102010706020507" pitchFamily="18" charset="2"/>
                  <a:buChar char="Þ"/>
                </a:pPr>
                <a:r>
                  <a:rPr lang="en-US" dirty="0"/>
                  <a:t>Natural integration variables for messenger (massless) momenta are wavenumbers, not momenta:</a:t>
                </a:r>
              </a:p>
              <a:p>
                <a:pPr lvl="1"/>
                <a:r>
                  <a:rPr lang="en-US" dirty="0"/>
                  <a:t>mismatch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dirty="0"/>
                  <a:t>, </a:t>
                </a:r>
              </a:p>
              <a:p>
                <a:pPr lvl="1"/>
                <a:r>
                  <a:rPr lang="en-US" dirty="0"/>
                  <a:t>transfer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dirty="0"/>
                  <a:t> (from analysis of outgoing states), </a:t>
                </a:r>
              </a:p>
              <a:p>
                <a:pPr lvl="1"/>
                <a:r>
                  <a:rPr lang="en-US" dirty="0"/>
                  <a:t>loop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acc>
                  </m:oMath>
                </a14:m>
                <a:r>
                  <a:rPr lang="en-US" dirty="0"/>
                  <a:t> (from unitarity)</a:t>
                </a:r>
              </a:p>
              <a:p>
                <a:pPr>
                  <a:buFont typeface="Symbol" panose="05050102010706020507" pitchFamily="18" charset="2"/>
                  <a:buChar char="Þ"/>
                </a:pPr>
                <a:r>
                  <a:rPr lang="en-US" dirty="0"/>
                  <a:t>More factors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dirty="0"/>
                  <a:t> to extract</a:t>
                </a:r>
              </a:p>
              <a:p>
                <a:pPr marL="0" indent="0">
                  <a:buClr>
                    <a:schemeClr val="accent3">
                      <a:lumMod val="50000"/>
                    </a:schemeClr>
                  </a:buClr>
                  <a:buSzPct val="70000"/>
                  <a:buNone/>
                </a:pPr>
                <a:endParaRPr lang="en-US" dirty="0"/>
              </a:p>
              <a:p>
                <a:pPr>
                  <a:buClr>
                    <a:schemeClr val="accent3">
                      <a:lumMod val="50000"/>
                    </a:schemeClr>
                  </a:buClr>
                  <a:buSzPct val="70000"/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99D045-D794-451E-98BB-2B6DFE6692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143000"/>
                <a:ext cx="8458200" cy="5562600"/>
              </a:xfrm>
              <a:blipFill>
                <a:blip r:embed="rId2"/>
                <a:stretch>
                  <a:fillRect l="-1154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9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07B5-8854-4170-879B-B7B8C3B5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Limit, </a:t>
            </a:r>
            <a:r>
              <a:rPr lang="en-US" i="1" dirty="0" err="1"/>
              <a:t>tachlis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DA383-953E-4FB6-B58B-D40E729CB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Introduce notation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Extract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dirty="0"/>
                  <a:t>s in couplings</a:t>
                </a:r>
              </a:p>
              <a:p>
                <a:pPr lvl="1"/>
                <a:r>
                  <a:rPr lang="en-US" dirty="0"/>
                  <a:t>Extract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in messenger momenta</a:t>
                </a:r>
              </a:p>
              <a:p>
                <a:pPr lvl="1"/>
                <a:r>
                  <a:rPr lang="en-US" dirty="0"/>
                  <a:t>Take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ℏ→0</m:t>
                    </m:r>
                  </m:oMath>
                </a14:m>
                <a:r>
                  <a:rPr lang="en-US" dirty="0"/>
                  <a:t> limit, Laurent-expanding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dirty="0"/>
                  <a:t> where needed</a:t>
                </a:r>
              </a:p>
              <a:p>
                <a:pPr lvl="1"/>
                <a:r>
                  <a:rPr lang="en-US" dirty="0"/>
                  <a:t>Integrate over massive phase space: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DA383-953E-4FB6-B58B-D40E729CB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BE27DF9-E34F-4A62-8BB5-5A10BEF94F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75752" y="2133600"/>
            <a:ext cx="739048" cy="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87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C411-6A96-21ED-179B-CFE4D7BB5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5648-3629-BA6A-7681-718E67DD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Terrestrial GWOs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7564-9014-3269-746E-28740F87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Will require higher precision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B9BC5F-A482-F6F2-E6BB-49ED1752851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0" y="1448282"/>
            <a:ext cx="7131206" cy="3961435"/>
            <a:chOff x="5269984" y="4267199"/>
            <a:chExt cx="4457004" cy="2475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BE3470-9B03-BC98-E22C-E5C54888C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9984" y="4267199"/>
              <a:ext cx="3822200" cy="24314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429E5A-AEF5-A563-AB0F-13FD451DDBA2}"/>
                </a:ext>
              </a:extLst>
            </p:cNvPr>
            <p:cNvSpPr txBox="1"/>
            <p:nvPr/>
          </p:nvSpPr>
          <p:spPr>
            <a:xfrm>
              <a:off x="8367588" y="6435319"/>
              <a:ext cx="135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Barsotti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418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10ED-F4B0-1BDB-4F1D-61D78E47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Terrestrial GWOs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72ADA-668C-424C-36BA-4FDF4369D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/>
              <a:t>Einstein Telescope (Europe)</a:t>
            </a:r>
          </a:p>
          <a:p>
            <a:pPr lvl="1"/>
            <a:r>
              <a:rPr lang="en-US" dirty="0"/>
              <a:t>300 m underground triangular 10-km </a:t>
            </a:r>
            <a:br>
              <a:rPr lang="en-US" dirty="0"/>
            </a:br>
            <a:r>
              <a:rPr lang="en-US" dirty="0"/>
              <a:t>on the Dutch-German border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300 m underground </a:t>
            </a:r>
            <a:r>
              <a:rPr lang="en-US" i="1" dirty="0"/>
              <a:t>L</a:t>
            </a:r>
            <a:r>
              <a:rPr lang="en-US" dirty="0"/>
              <a:t> in Sardinia </a:t>
            </a:r>
            <a:r>
              <a:rPr lang="en-US"/>
              <a:t>+ X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Cosmic Explorer (US)</a:t>
            </a:r>
          </a:p>
          <a:p>
            <a:pPr lvl="1"/>
            <a:r>
              <a:rPr lang="en-US" dirty="0"/>
              <a:t>Two </a:t>
            </a:r>
            <a:r>
              <a:rPr lang="en-US" i="1" dirty="0"/>
              <a:t>L</a:t>
            </a:r>
            <a:r>
              <a:rPr lang="en-US" dirty="0"/>
              <a:t> sites, one with 40 km arms, </a:t>
            </a:r>
            <a:br>
              <a:rPr lang="en-US" dirty="0"/>
            </a:br>
            <a:r>
              <a:rPr lang="en-US" dirty="0"/>
              <a:t>one 20 km arms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DF3F6-0946-C4E0-8D2B-672806AC0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248" y="1295400"/>
            <a:ext cx="3121152" cy="1755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15F3B8-2603-3ED2-2E77-CC0420C9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6" y="2743200"/>
            <a:ext cx="4597164" cy="14307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2BF7C9-7F94-CD88-AB8E-B41F0D82C913}"/>
              </a:ext>
            </a:extLst>
          </p:cNvPr>
          <p:cNvGrpSpPr/>
          <p:nvPr/>
        </p:nvGrpSpPr>
        <p:grpSpPr>
          <a:xfrm>
            <a:off x="5269984" y="4267199"/>
            <a:ext cx="4457004" cy="2475897"/>
            <a:chOff x="5269984" y="4267199"/>
            <a:chExt cx="4457004" cy="2475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30580E-CD2E-688F-41DB-9348B6909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984" y="4267199"/>
              <a:ext cx="3822200" cy="24314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7514C2-1993-F111-F2C4-F2368555453A}"/>
                </a:ext>
              </a:extLst>
            </p:cNvPr>
            <p:cNvSpPr txBox="1"/>
            <p:nvPr/>
          </p:nvSpPr>
          <p:spPr>
            <a:xfrm>
              <a:off x="8367588" y="6435319"/>
              <a:ext cx="135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Barsotti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613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1787-40E4-2F0A-AAC1-FB61B1EC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A5FCD-2A91-6ED3-55B1-21088127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/>
              <a:t>From LISA L3 Mission proposal </a:t>
            </a:r>
            <a:r>
              <a:rPr lang="en-US" dirty="0"/>
              <a:t>(</a:t>
            </a:r>
            <a:r>
              <a:rPr lang="en-US" sz="1800" dirty="0"/>
              <a:t>via Robson–Cornish–Liu [1803.01944]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7DC98-0842-3673-61F2-51214102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6035052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6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E5E8-1D84-45FF-923D-24644F09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Theorists’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1D009-0E4F-4A66-9F03-6536DF3E2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/>
              <a:t>One aspect of detection &amp; analysis</a:t>
            </a:r>
          </a:p>
          <a:p>
            <a:r>
              <a:rPr lang="en-US" dirty="0"/>
              <a:t>High noise level: 400 times larger than signal! </a:t>
            </a:r>
            <a:r>
              <a:rPr lang="en-US" sz="2000" dirty="0">
                <a:solidFill>
                  <a:srgbClr val="C00000"/>
                </a:solidFill>
              </a:rPr>
              <a:t>Rehman [1711.07421]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dirty="0"/>
              <a:t>To extract the signal, we need theoretical templates</a:t>
            </a:r>
          </a:p>
          <a:p>
            <a:r>
              <a:rPr lang="en-US" dirty="0"/>
              <a:t>That’s where theorists come into the picture</a:t>
            </a:r>
          </a:p>
          <a:p>
            <a:r>
              <a:rPr lang="en-US" dirty="0"/>
              <a:t>Also need theoretical calculations to measure parameters of mergers once seen — masses, spins, etc.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68C42-83C1-408A-B9B9-8151BC72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54830"/>
            <a:ext cx="8130176" cy="17933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2204B6-640C-4A90-88AF-096E8278108C}"/>
              </a:ext>
            </a:extLst>
          </p:cNvPr>
          <p:cNvSpPr/>
          <p:nvPr/>
        </p:nvSpPr>
        <p:spPr>
          <a:xfrm>
            <a:off x="929310" y="2846970"/>
            <a:ext cx="36576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E1D59-55CF-4A43-9349-0F7A83E19283}"/>
              </a:ext>
            </a:extLst>
          </p:cNvPr>
          <p:cNvSpPr/>
          <p:nvPr/>
        </p:nvSpPr>
        <p:spPr>
          <a:xfrm>
            <a:off x="6380920" y="2851565"/>
            <a:ext cx="36576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35BF4-0490-43B9-9C11-B6C160FD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Setup in Mergers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7E124-28B6-4874-B79A-5BD9B4BC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Two slowly </a:t>
            </a:r>
            <a:r>
              <a:rPr lang="en-US" dirty="0" err="1"/>
              <a:t>inspiralling</a:t>
            </a:r>
            <a:br>
              <a:rPr lang="en-US" dirty="0"/>
            </a:br>
            <a:r>
              <a:rPr lang="en-US" dirty="0"/>
              <a:t>compact objects</a:t>
            </a:r>
          </a:p>
          <a:p>
            <a:r>
              <a:rPr lang="en-US" dirty="0"/>
              <a:t>Ringdown</a:t>
            </a:r>
          </a:p>
          <a:p>
            <a:pPr lvl="1"/>
            <a:r>
              <a:rPr lang="en-US" dirty="0"/>
              <a:t>Perturbation theory: normal</a:t>
            </a:r>
            <a:br>
              <a:rPr lang="en-US" dirty="0"/>
            </a:br>
            <a:r>
              <a:rPr lang="en-US" dirty="0"/>
              <a:t>modes of final black hole</a:t>
            </a:r>
          </a:p>
          <a:p>
            <a:r>
              <a:rPr lang="en-US" dirty="0"/>
              <a:t>Merger</a:t>
            </a:r>
          </a:p>
          <a:p>
            <a:pPr lvl="1"/>
            <a:r>
              <a:rPr lang="en-US" dirty="0"/>
              <a:t>Strong fields: numerical relativity</a:t>
            </a:r>
          </a:p>
          <a:p>
            <a:r>
              <a:rPr lang="en-US" dirty="0" err="1"/>
              <a:t>Inspiral</a:t>
            </a:r>
            <a:endParaRPr lang="en-US" dirty="0"/>
          </a:p>
          <a:p>
            <a:pPr lvl="1"/>
            <a:r>
              <a:rPr lang="en-US" dirty="0"/>
              <a:t>Weak-field perturbation theory</a:t>
            </a:r>
          </a:p>
          <a:p>
            <a:r>
              <a:rPr lang="en-US" dirty="0"/>
              <a:t>Waveform templates</a:t>
            </a:r>
          </a:p>
          <a:p>
            <a:pPr lvl="1"/>
            <a:r>
              <a:rPr lang="en-US" dirty="0"/>
              <a:t>For detection</a:t>
            </a:r>
          </a:p>
          <a:p>
            <a:pPr lvl="1"/>
            <a:r>
              <a:rPr lang="en-US" dirty="0"/>
              <a:t>For measurements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AF505-F31A-4F98-AD05-87EF138F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82048" y="1285349"/>
            <a:ext cx="3580952" cy="2014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40B68-0FBA-482F-8B92-92ABC15F724F}"/>
              </a:ext>
            </a:extLst>
          </p:cNvPr>
          <p:cNvSpPr txBox="1"/>
          <p:nvPr/>
        </p:nvSpPr>
        <p:spPr>
          <a:xfrm>
            <a:off x="7086600" y="3352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Antelis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239334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B465-7658-435E-A713-126EB2E6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Scattering Amplitudes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0E1E3-5F99-472F-ABFA-4E359E401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dirty="0"/>
              <a:t>We’re interested in a bound-state classical problem</a:t>
            </a:r>
          </a:p>
          <a:p>
            <a:endParaRPr lang="en-US" dirty="0"/>
          </a:p>
          <a:p>
            <a:r>
              <a:rPr lang="en-US" dirty="0"/>
              <a:t>How could quantum scattering amplitudes help?</a:t>
            </a:r>
          </a:p>
          <a:p>
            <a:pPr lvl="1"/>
            <a:r>
              <a:rPr lang="en-US" dirty="0"/>
              <a:t>Three decades of innovation in the technology of calculations</a:t>
            </a:r>
          </a:p>
          <a:p>
            <a:pPr lvl="1"/>
            <a:r>
              <a:rPr lang="en-US" dirty="0"/>
              <a:t>Calculations based on fundamental physical principles: factorization, unitarity; manifestly gauge invariant</a:t>
            </a:r>
          </a:p>
          <a:p>
            <a:pPr lvl="1"/>
            <a:r>
              <a:rPr lang="en-US" dirty="0"/>
              <a:t>Calculate only what’s needed for physical quantities (no auxiliary Hamiltonians or potentials)</a:t>
            </a:r>
          </a:p>
          <a:p>
            <a:pPr lvl="1"/>
            <a:r>
              <a:rPr lang="en-US" dirty="0"/>
              <a:t>Separate spin from integration in a natural way</a:t>
            </a:r>
          </a:p>
          <a:p>
            <a:pPr lvl="1"/>
            <a:r>
              <a:rPr lang="en-US" dirty="0"/>
              <a:t>Rethink QFT: banish unphysical aspects of Feynman diagrams</a:t>
            </a:r>
          </a:p>
          <a:p>
            <a:pPr lvl="1"/>
            <a:r>
              <a:rPr lang="en-US" dirty="0"/>
              <a:t>Organize calculations, reveal new structure</a:t>
            </a:r>
          </a:p>
          <a:p>
            <a:pPr lvl="1"/>
            <a:r>
              <a:rPr lang="en-US" dirty="0"/>
              <a:t>Most frontier calculations in QCD use at least some of these technologies</a:t>
            </a:r>
          </a:p>
          <a:p>
            <a:pPr lvl="1"/>
            <a:r>
              <a:rPr lang="en-US" b="1" dirty="0"/>
              <a:t>Double Copy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879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article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True"/>
  <p:tag name="DEFAULTWORKAROUNDTRANSPARENCYBUG" val="False"/>
  <p:tag name="DEFAULTRESOLUTION" val="1200"/>
  <p:tag name="DEFAULTMAGNIFICATION" val="2"/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.73"/>
  <p:tag name="ORIGINALWIDTH" val="280.465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&#10;\begin{equation*}&#10;{\widetilde J}_{\vec\mu}(k)&#10;\end{equation*}&#10;&#10;&#10;\end{document}"/>
  <p:tag name="IGUANATEXSIZE" val="20"/>
  <p:tag name="IGUANATEXCURSOR" val="223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6.7154"/>
  <p:tag name="ORIGINALWIDTH" val="2540.682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&#10;\begin{equation*}&#10;R(x) = i \int d\Phi(k)\,\bigl[&#10;{\widetilde J}_{\vec\mu}(k) e^{-i k\cdot x}&#10;-{\widetilde J}_{\vec\mu}(-k) e^{+i k\cdot x}&#10;\bigr]&#10;\end{equation*}&#10;&#10;&#10;\end{document}"/>
  <p:tag name="IGUANATEXSIZE" val="20"/>
  <p:tag name="IGUANATEXCURSOR" val="316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4.2145"/>
  <p:tag name="ORIGINALWIDTH" val="1196.1"/>
  <p:tag name="OUTPUTDPI" val="1200"/>
  <p:tag name="LATEXADDIN" val="\documentclass{article}&#10;\usepackage{amsmath}&#10;\usepackage{bm}&#10;\pagestyle{empty}&#10;\begin{document}&#10;&#10;\def\DB{I_{\textrm{DB}}}&#10;\def\eps{\epsilon}&#10;\def\Poly{\textsl{Poly}}&#10;\def\Denom{\textsl{Denom}}&#10;&#10;\begin{equation*}&#10;R(x) = \frac{1}{|\bm{x}|} W(t,\bm{\hat n};x_0)&#10;\end{equation*}&#10;&#10;&#10;\end{document}"/>
  <p:tag name="IGUANATEXSIZE" val="20"/>
  <p:tag name="IGUANATEXCURSOR" val="60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8.6577"/>
  <p:tag name="ORIGINALWIDTH" val="3004.874"/>
  <p:tag name="LATEXADDIN" val="\documentclass{article}&#10;\usepackage{amsmath}&#10;\usepackage{amssymb}&#10;\usepackage{bm}% bold math&#10;&#10;\pagestyle{empty}&#10;\begin{document}&#10;&#10;\def\DB{I_{\textrm{DB}}}&#10;\def\eps{\epsilon}&#10;\def\Poly{\textsl{Poly}}&#10;\def\Denom{\textsl{Denom}}&#10;&#10;\newcommand{\cW}{\mathcal{W}}&#10;\def\unitn{\hat{\bm{\mathit n}}}&#10;\newcommand{\ampl}{\mathcal{M}}&#10;&#10;\begin{equation*}&#10;    \begin{split}&#10;        \cW_{h} (\omega,\unitn)&amp;  =&#10;        \\ \kappa \!\int\! d\mu&#10;        \,\Big[&amp;&#10;        \ampl(p_1 p_2\to p_1^\prime p_2^\prime k^{-h}) &#10;        \\&amp; -i \ampl\big(p_1 p_2 \rightarrow &#10;X k^{-h}\big) &#10;\otimes_X^{(+)} \ampl^*\big(p_1^{\prime} p_2^{\prime} \rightarrow &#10;X\big) \Big]\,;\hspace*{-5mm}&#10;    \end{split}&#10;\end{equation*}&#10;&#10;&#10;\end{document}"/>
  <p:tag name="IGUANATEXSIZE" val="24"/>
  <p:tag name="IGUANATEXCURSOR" val="9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9283"/>
  <p:tag name="ORIGINALWIDTH" val="2682.415"/>
  <p:tag name="LATEXADDIN" val="\documentclass{article}&#10;\usepackage{amsmath}&#10;\usepackage{amssymb}&#10;\usepackage{bm}% bold math&#10;&#10;\pagestyle{empty}&#10;\begin{document}&#10;&#10;\def\DB{I_{\textrm{DB}}}&#10;\def\eps{\epsilon}&#10;\def\Poly{\textsl{Poly}}&#10;\def\Denom{\textsl{Denom}}&#10;&#10;\newcommand{\cW}{\mathcal{W}}&#10;\def\unitn{\hat{\bm{\mathit n}}}&#10;\newcommand{\ampl}{\mathcal{M}}&#10;\newcommand{\hdelta}{\hat{\delta}}&#10;\newcommand{\hd}{\hat{{d}}}&#10;&#10;\begin{equation*}&#10;    \begin{split}&#10;        d\mu &amp; = &#10;        \prod_{i=1}^{2}\hd^D\! q_i \, \hdelta(2 p_i \cdot q_i - q_i^2)\, e^{i b_i \cdot q_i} \, \hdelta^D (q_1+q_2 - k)     \\&#10;            &amp; = \hd^D\! q \, \hdelta(2\bar{p}_1\cdot q) \,\hdelta(2\bar{p}_2\cdot (k-q))&#10;            e^{i k \cdot b_2 + i b\cdot q}\, ,&#10;    \end{split}&#10;\end{equation*}&#10;&#10;&#10;\end{document}"/>
  <p:tag name="IGUANATEXSIZE" val="24"/>
  <p:tag name="IGUANATEXCURSOR" val="38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09.299"/>
  <p:tag name="ORIGINALWIDTH" val="5445.819"/>
  <p:tag name="LATEXADDIN" val="\documentclass{article}&#10;\usepackage{amsmath}&#10;\usepackage{amssymb}&#10;\usepackage{bm}% bold math&#10;&#10;\pagestyle{empty}&#10;\begin{document}&#10;&#10;\def\DB{I_{\textrm{DB}}}&#10;\def\eps{\epsilon}&#10;\def\Poly{\textsl{Poly}}&#10;\def\Denom{\textsl{Denom}}&#10;&#10;\newcommand{\cW}{\mathcal{W}}&#10;\def\unitn{\hat{\bm{\mathit n}}}&#10;\newcommand{\ampl}{\mathcal{M}}&#10;\newcommand{\hdelta}{\hat{\delta}}&#10;\newcommand{\hd}{\hat{{d}}}&#10;\def\loopint#1{I^{[#1]}}&#10;\def\oinvariant#1{D_{o:#1}}&#10;\newcommand{\bu}{\bar{u}}&#10;\newcommand{\bp}{\bar{p}}&#10;\newcommand{\bM}{\bar{m}}&#10;\newcommand{\Ord}{\mathcal{O}}&#10;&#10;&#10;\begin{equation*}&#10;\begin{aligned}&#10;    \loopint1_{1,0,0,1,0} &amp; = &#10;    -\frac{w_1}{8 \pi }\left[1+(i \pi + \log (\pi ) + 2 &#10;    - 2 \log(w_1)) \eps\right]+\Ord(\eps^2)\,,&#10;    \\&#10;    \loopint1_{1,0,1,0,1} &amp; = &#10;    -\frac{i}{16 \sqrt{-q_1^2}}+\mathcal{O}(\epsilon)\,,&#10;    \\&#10;    \loopint1_{1,0,1,1,0} &amp; = &#10;    \frac{-i \pi+2 \log \bigl({w_1+\sqrt{w_1^2-q_2^2}}/&#10;                              {\sqrt{-q_2^2}}\bigr)}&#10;    {16 \pi\sqrt{w_1^2-q_2^2}}+\mathcal{O}(\eps)\,,&#10;    \\&#10;    \loopint1_{1,0,1,1,1} &amp; = &#10;    \frac{1}{32 \pi  (-q_1^2) w_1 \,\eps}+\frac{i \pi &#10;    + 2 \log ({q_2^2}/{q_1^2})-2 \log w_1+\log \pi }&#10;    {32 \pi(-q_1^2) w_1}+\mathcal{O}(\eps)\,,&#10;    \\&#10;    \loopint1_{1,1,0,0,1} &amp; = &#10;    \frac{\alpha}{16 \pi  \sqrt{\gamma^2-1} \,\eps}&#10;    +\frac{-i \pi + \alpha \bigl[\log (\gamma^2-1)-2\log w_2 &#10;    +\log (4\pi )\bigr]}&#10;    {16 \pi  \sqrt{\gamma^2-1}}+\Ord(\eps)\,,&#10;    \\&#10;    \loopint1_{1,1,0,1,0} &amp; = &#10;    \frac{\alpha}{16 \pi \sqrt{\gamma^2-1} \,\eps}&#10;    +\frac{-i \pi +2 \log \bigl(\gamma+\sqrt{\gamma^2-1}\bigr) &#10;    + \alpha \bigl[\log(\gamma^2-1)-2\log w_1 &#10;    +\log (4\pi )\bigr]}{16 \pi\sqrt{\gamma^2-1}}&#10;    +\Ord(\eps)\,,&#10;    \\&#10;    \loopint1_{1,1,0,1,1} &amp; = &#10;    \frac{1}{32 \pi  w_1 w_2 \,\eps}&#10;    +\frac{i \pi -2\log w_2 +\log \pi&#10;    -2 \alpha \log \bigl(\gamma+\sqrt{\gamma^2-1}\bigr)}&#10;    {32 \pi w_1 w_2}+\Ord(\eps)\,,&#10;    \\&#10;    \loopint1_{1,1,1,0,1} &amp; = &#10;    \frac{\alpha}{16 \pi  (-q_1^2) &#10;         \sqrt{\gamma^2-1}\,\eps}&#10;    +\frac{i \pi+ \alpha \bigl[2 \log (w_2)-2 \log (-q_1^2) &#10;    -\log (\gamma^2-1)+\log (4\pi )\bigr]}&#10;    {16 \pi(-q_1^2) \sqrt{\gamma^2-1}}+\Ord(\eps)\,,&#10;    \\&#10;    \loopint1_{1,1,1,1,0} &amp; = &#10;    \frac{\alpha}{16 \pi (-q_2^2) &#10;      \sqrt{\gamma^2-1}\,\eps}&#10;    \\ &amp;\hphantom{=}\,&#10;    +\frac{i \pi -2 \log \bigl(\gamma+\sqrt{\gamma^2-1}\bigr)&#10;    + \alpha \bigl[2 \log (w_1)-2 \log (-q_2^2)&#10;    -\log (\gamma^2-1) +\log (4\pi )\bigr]}{16 \pi (-q_2^2) \sqrt{\gamma^2-1}}+\Ord(\eps)\,. &#10;\end{aligned}&#10;\end{equation*}&#10;&#10;&#10;\end{document}"/>
  <p:tag name="IGUANATEXSIZE" val="24"/>
  <p:tag name="IGUANATEXCURSOR" val="54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363.7046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\def\dd{\hat d}&#10;\def\del{\hat \delta}&#10;\def\qb{\bar q}&#10;\def\Lexp{\biggl\langle\!\!\!\biggl\langle}&#10;\def\Rexp{\biggr\rangle\!\!\!\biggr\rangle}&#10;\newcommand{\AmplB}{\mathcal{\bar A}}&#10;&#10;\begin{equation*}&#10;\Lexp \cdots \Rexp&#10;\end{equation*}&#10;&#10;&#10;\end{document}"/>
  <p:tag name="IGUANATEXSIZE" val="20"/>
  <p:tag name="IGUANATEXCURSOR" val="389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1782</Words>
  <Application>Microsoft Office PowerPoint</Application>
  <PresentationFormat>On-screen Show (4:3)</PresentationFormat>
  <Paragraphs>351</Paragraphs>
  <Slides>37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Cambria Math</vt:lpstr>
      <vt:lpstr>Courier New</vt:lpstr>
      <vt:lpstr>Garamond</vt:lpstr>
      <vt:lpstr>Palatino Linotype</vt:lpstr>
      <vt:lpstr>Symbol</vt:lpstr>
      <vt:lpstr>Times New Roman</vt:lpstr>
      <vt:lpstr>Wingdings</vt:lpstr>
      <vt:lpstr>2_Office Theme</vt:lpstr>
      <vt:lpstr>Analytic NLO Gravitational Waveform</vt:lpstr>
      <vt:lpstr>Gravitational Waves</vt:lpstr>
      <vt:lpstr>Gravitational Wave Events</vt:lpstr>
      <vt:lpstr>Future Terrestrial GWOs</vt:lpstr>
      <vt:lpstr>Future Terrestrial GWOs</vt:lpstr>
      <vt:lpstr>LISA</vt:lpstr>
      <vt:lpstr>Theorists’ Role</vt:lpstr>
      <vt:lpstr>Basic Setup in Mergers</vt:lpstr>
      <vt:lpstr>Quantum Scattering Amplitudes</vt:lpstr>
      <vt:lpstr>A Flourishing of New Ideas…</vt:lpstr>
      <vt:lpstr>Set-up</vt:lpstr>
      <vt:lpstr>KMOC Approach</vt:lpstr>
      <vt:lpstr>PowerPoint Presentation</vt:lpstr>
      <vt:lpstr>Classical Limit, part 2</vt:lpstr>
      <vt:lpstr>Local Observables</vt:lpstr>
      <vt:lpstr>Waveform</vt:lpstr>
      <vt:lpstr>NLO Waveforms</vt:lpstr>
      <vt:lpstr>What’s New?</vt:lpstr>
      <vt:lpstr>PowerPoint Presentation</vt:lpstr>
      <vt:lpstr>Frequency-Domain Waveform</vt:lpstr>
      <vt:lpstr>Organization</vt:lpstr>
      <vt:lpstr>Calculation</vt:lpstr>
      <vt:lpstr>Integrals</vt:lpstr>
      <vt:lpstr>Integrals</vt:lpstr>
      <vt:lpstr>Integration By Parts</vt:lpstr>
      <vt:lpstr>Combined Master Integrals</vt:lpstr>
      <vt:lpstr>Infrared Divergences</vt:lpstr>
      <vt:lpstr>Evaluating Integrals</vt:lpstr>
      <vt:lpstr>Evaluating Integrals: Fourier Transform</vt:lpstr>
      <vt:lpstr>PowerPoint Presentation</vt:lpstr>
      <vt:lpstr>PowerPoint Presentation</vt:lpstr>
      <vt:lpstr>Summary</vt:lpstr>
      <vt:lpstr>Gravitational Waves</vt:lpstr>
      <vt:lpstr>Public Service Announcement</vt:lpstr>
      <vt:lpstr>Wave Packets</vt:lpstr>
      <vt:lpstr>Classical Limit, part 2</vt:lpstr>
      <vt:lpstr>Classical Limit, tachlis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A. Kosower</dc:creator>
  <cp:lastModifiedBy>David A. Kosower</cp:lastModifiedBy>
  <cp:revision>749</cp:revision>
  <dcterms:created xsi:type="dcterms:W3CDTF">2011-08-09T19:59:47Z</dcterms:created>
  <dcterms:modified xsi:type="dcterms:W3CDTF">2026-01-12T14:54:37Z</dcterms:modified>
</cp:coreProperties>
</file>