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media/image60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257" r:id="rId3"/>
    <p:sldId id="258" r:id="rId4"/>
    <p:sldId id="410" r:id="rId5"/>
    <p:sldId id="408" r:id="rId6"/>
    <p:sldId id="409" r:id="rId7"/>
    <p:sldId id="827" r:id="rId8"/>
    <p:sldId id="453" r:id="rId9"/>
    <p:sldId id="454" r:id="rId10"/>
    <p:sldId id="457" r:id="rId11"/>
    <p:sldId id="587" r:id="rId12"/>
    <p:sldId id="459" r:id="rId13"/>
    <p:sldId id="378" r:id="rId14"/>
    <p:sldId id="461" r:id="rId15"/>
    <p:sldId id="471" r:id="rId16"/>
    <p:sldId id="472" r:id="rId17"/>
    <p:sldId id="462" r:id="rId18"/>
    <p:sldId id="473" r:id="rId19"/>
    <p:sldId id="362" r:id="rId20"/>
    <p:sldId id="474" r:id="rId21"/>
    <p:sldId id="475" r:id="rId22"/>
    <p:sldId id="449" r:id="rId23"/>
    <p:sldId id="588" r:id="rId24"/>
    <p:sldId id="492" r:id="rId25"/>
    <p:sldId id="493" r:id="rId26"/>
    <p:sldId id="503" r:id="rId27"/>
    <p:sldId id="497" r:id="rId28"/>
    <p:sldId id="505" r:id="rId29"/>
    <p:sldId id="506" r:id="rId30"/>
    <p:sldId id="561" r:id="rId31"/>
    <p:sldId id="582" r:id="rId32"/>
    <p:sldId id="562" r:id="rId33"/>
    <p:sldId id="452" r:id="rId34"/>
    <p:sldId id="581" r:id="rId35"/>
    <p:sldId id="583" r:id="rId36"/>
    <p:sldId id="569" r:id="rId37"/>
    <p:sldId id="564" r:id="rId38"/>
    <p:sldId id="565" r:id="rId39"/>
    <p:sldId id="576" r:id="rId40"/>
    <p:sldId id="575" r:id="rId41"/>
    <p:sldId id="528" r:id="rId42"/>
    <p:sldId id="584" r:id="rId43"/>
    <p:sldId id="589" r:id="rId44"/>
    <p:sldId id="590" r:id="rId45"/>
    <p:sldId id="591" r:id="rId46"/>
    <p:sldId id="825" r:id="rId47"/>
    <p:sldId id="586" r:id="rId48"/>
    <p:sldId id="826" r:id="rId49"/>
    <p:sldId id="578" r:id="rId50"/>
    <p:sldId id="579" r:id="rId51"/>
    <p:sldId id="580" r:id="rId52"/>
  </p:sldIdLst>
  <p:sldSz cx="9144000" cy="6858000" type="screen4x3"/>
  <p:notesSz cx="6858000" cy="9144000"/>
  <p:custDataLst>
    <p:tags r:id="rId5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0B7"/>
    <a:srgbClr val="F9E891"/>
    <a:srgbClr val="F5D537"/>
    <a:srgbClr val="F7A835"/>
    <a:srgbClr val="F5980F"/>
    <a:srgbClr val="FCE0B6"/>
    <a:srgbClr val="E48C0A"/>
    <a:srgbClr val="FACF90"/>
    <a:srgbClr val="009900"/>
    <a:srgbClr val="0099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8" autoAdjust="0"/>
    <p:restoredTop sz="94656" autoAdjust="0"/>
  </p:normalViewPr>
  <p:slideViewPr>
    <p:cSldViewPr>
      <p:cViewPr varScale="1">
        <p:scale>
          <a:sx n="79" d="100"/>
          <a:sy n="79" d="100"/>
        </p:scale>
        <p:origin x="662" y="29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76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E7BDB-8085-40BF-BB3A-43BCDC17DBC5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E5F41-D193-45FC-8274-01B633CB0A8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5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9DB64-0787-4EDE-B3A8-86E9266CE4E5}" type="slidenum">
              <a:rPr lang="en-US"/>
              <a:pPr/>
              <a:t>18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3499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FD9DB64-0787-4EDE-B3A8-86E9266CE4E5}" type="slidenum">
              <a:rPr lang="en-US"/>
              <a:pPr/>
              <a:t>19</a:t>
            </a:fld>
            <a:endParaRPr lang="en-US"/>
          </a:p>
        </p:txBody>
      </p:sp>
      <p:sp>
        <p:nvSpPr>
          <p:cNvPr id="86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>
                <a:latin typeface="Palatino Linotype" pitchFamily="18" charset="0"/>
              </a:defRPr>
            </a:lvl1pPr>
            <a:lvl2pPr>
              <a:defRPr sz="2000">
                <a:latin typeface="Palatino Linotype" pitchFamily="18" charset="0"/>
              </a:defRPr>
            </a:lvl2pPr>
            <a:lvl3pPr>
              <a:defRPr sz="1800">
                <a:latin typeface="Palatino Linotype" pitchFamily="18" charset="0"/>
              </a:defRPr>
            </a:lvl3pPr>
            <a:lvl4pPr>
              <a:defRPr sz="1600">
                <a:latin typeface="Palatino Linotype" pitchFamily="18" charset="0"/>
              </a:defRPr>
            </a:lvl4pPr>
            <a:lvl5pPr>
              <a:defRPr sz="1400">
                <a:latin typeface="Palatino Linotype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2F9EA-1C1C-42F5-9C01-0B656418D988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60000">
              <a:srgbClr val="FBF0B7"/>
            </a:gs>
            <a:gs pos="90000">
              <a:srgbClr val="F9E891">
                <a:alpha val="72549"/>
              </a:srgbClr>
            </a:gs>
            <a:gs pos="100000">
              <a:srgbClr val="F5D537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92F9EA-1C1C-42F5-9C01-0B656418D988}" type="datetimeFigureOut">
              <a:rPr lang="en-US" smtClean="0"/>
              <a:pPr/>
              <a:t>1/11/2026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AAF0B-72EB-4263-8D53-03E06447519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Garamond" pitchFamily="18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Garamond" pitchFamily="18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Garamond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Garamond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Garamond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15.png"/><Relationship Id="rId4" Type="http://schemas.openxmlformats.org/officeDocument/2006/relationships/image" Target="../media/image2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gi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gracedb.ligo.org/latest/" TargetMode="Externa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tags" Target="../tags/tag9.xml"/><Relationship Id="rId7" Type="http://schemas.openxmlformats.org/officeDocument/2006/relationships/image" Target="../media/image270.png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image" Target="../media/image40.svg"/><Relationship Id="rId5" Type="http://schemas.openxmlformats.org/officeDocument/2006/relationships/image" Target="../media/image39.png"/><Relationship Id="rId10" Type="http://schemas.openxmlformats.org/officeDocument/2006/relationships/image" Target="../media/image4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12.xml"/><Relationship Id="rId7" Type="http://schemas.openxmlformats.org/officeDocument/2006/relationships/image" Target="../media/image44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50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46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13" Type="http://schemas.openxmlformats.org/officeDocument/2006/relationships/image" Target="../media/image54.emf"/><Relationship Id="rId3" Type="http://schemas.microsoft.com/office/2007/relationships/media" Target="../media/media2.mov"/><Relationship Id="rId7" Type="http://schemas.openxmlformats.org/officeDocument/2006/relationships/image" Target="../media/image48.png"/><Relationship Id="rId12" Type="http://schemas.openxmlformats.org/officeDocument/2006/relationships/image" Target="../media/image53.emf"/><Relationship Id="rId2" Type="http://schemas.openxmlformats.org/officeDocument/2006/relationships/video" Target="../media/media1.mov"/><Relationship Id="rId16" Type="http://schemas.openxmlformats.org/officeDocument/2006/relationships/image" Target="../media/image57.emf"/><Relationship Id="rId1" Type="http://schemas.microsoft.com/office/2007/relationships/media" Target="../media/media1.mov"/><Relationship Id="rId6" Type="http://schemas.openxmlformats.org/officeDocument/2006/relationships/image" Target="../media/image47.png"/><Relationship Id="rId11" Type="http://schemas.openxmlformats.org/officeDocument/2006/relationships/image" Target="../media/image52.emf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56.emf"/><Relationship Id="rId10" Type="http://schemas.openxmlformats.org/officeDocument/2006/relationships/image" Target="../media/image51.emf"/><Relationship Id="rId4" Type="http://schemas.openxmlformats.org/officeDocument/2006/relationships/video" Target="../media/media2.mov"/><Relationship Id="rId9" Type="http://schemas.openxmlformats.org/officeDocument/2006/relationships/image" Target="../media/image50.emf"/><Relationship Id="rId14" Type="http://schemas.openxmlformats.org/officeDocument/2006/relationships/image" Target="../media/image55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533400"/>
            <a:ext cx="8686800" cy="1905001"/>
          </a:xfrm>
        </p:spPr>
        <p:txBody>
          <a:bodyPr>
            <a:normAutofit fontScale="90000"/>
          </a:bodyPr>
          <a:lstStyle/>
          <a:p>
            <a:r>
              <a:rPr lang="en-US" dirty="0"/>
              <a:t>Quantum Scattering Amplitudes</a:t>
            </a:r>
            <a:br>
              <a:rPr lang="en-US" dirty="0"/>
            </a:br>
            <a:r>
              <a:rPr lang="en-US" sz="4000" i="1" dirty="0"/>
              <a:t>from the</a:t>
            </a:r>
            <a:r>
              <a:rPr lang="en-US" i="1" dirty="0"/>
              <a:t> </a:t>
            </a:r>
            <a:r>
              <a:rPr lang="en-US" dirty="0" err="1"/>
              <a:t>Attoscopic</a:t>
            </a:r>
            <a:br>
              <a:rPr lang="en-US" dirty="0"/>
            </a:br>
            <a:r>
              <a:rPr lang="en-US" sz="4000" i="1" dirty="0"/>
              <a:t>to the </a:t>
            </a:r>
            <a:r>
              <a:rPr lang="en-US" dirty="0" err="1"/>
              <a:t>Ronnascopic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76199" y="2743200"/>
            <a:ext cx="9220200" cy="4038600"/>
          </a:xfrm>
        </p:spPr>
        <p:txBody>
          <a:bodyPr>
            <a:normAutofit/>
          </a:bodyPr>
          <a:lstStyle/>
          <a:p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David A. Kosower</a:t>
            </a:r>
            <a:b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</a:br>
            <a:r>
              <a:rPr kumimoji="1"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Institut</a:t>
            </a:r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 de Physique </a:t>
            </a:r>
            <a:r>
              <a:rPr kumimoji="1" lang="fr-FR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Th</a:t>
            </a:r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é</a:t>
            </a:r>
            <a:r>
              <a:rPr kumimoji="1" lang="fr-FR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orique</a:t>
            </a:r>
            <a: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, CEA–</a:t>
            </a:r>
            <a:r>
              <a:rPr kumimoji="1"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Saclay</a:t>
            </a:r>
            <a:br>
              <a:rPr kumimoji="1"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</a:br>
            <a:endParaRPr kumimoji="1"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Peking University, Beijing, China</a:t>
            </a:r>
          </a:p>
          <a:p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北京大学</a:t>
            </a:r>
            <a:r>
              <a:rPr lang="en-US" altLang="ja-JP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, </a:t>
            </a:r>
            <a:r>
              <a:rPr lang="ja-JP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北京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Palatino Linotype" pitchFamily="18" charset="0"/>
              </a:rPr>
              <a:t>January 14, 2026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Palatino Linotype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48596F-B800-2DAB-F567-6B941BBC36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3730" y="5437778"/>
            <a:ext cx="1411011" cy="14110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4525963"/>
          </a:xfrm>
        </p:spPr>
        <p:txBody>
          <a:bodyPr/>
          <a:lstStyle/>
          <a:p>
            <a:r>
              <a:rPr lang="en-US" dirty="0"/>
              <a:t>Need to know relative rates of signal and background processes</a:t>
            </a:r>
          </a:p>
          <a:p>
            <a:endParaRPr lang="en-US" dirty="0"/>
          </a:p>
          <a:p>
            <a:r>
              <a:rPr lang="en-US" dirty="0"/>
              <a:t>Rates are given by integrals of squares of more basic quantities:</a:t>
            </a:r>
            <a:br>
              <a:rPr lang="en-US" dirty="0"/>
            </a:br>
            <a:r>
              <a:rPr lang="en-US" dirty="0"/>
              <a:t>scattering amplitudes</a:t>
            </a:r>
          </a:p>
          <a:p>
            <a:endParaRPr lang="en-US" dirty="0"/>
          </a:p>
          <a:p>
            <a:r>
              <a:rPr lang="en-US" dirty="0"/>
              <a:t>Amplitudes are the basic building blocks we must calculate</a:t>
            </a:r>
          </a:p>
        </p:txBody>
      </p:sp>
    </p:spTree>
    <p:extLst>
      <p:ext uri="{BB962C8B-B14F-4D97-AF65-F5344CB8AC3E}">
        <p14:creationId xmlns:p14="http://schemas.microsoft.com/office/powerpoint/2010/main" val="167804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22E81-EBB2-0929-0C5B-2F94C9092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Traditional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B55A3-E1D5-28ED-F7D2-8330281777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Lots and lots of Feynman diagrams</a:t>
            </a:r>
          </a:p>
          <a:p>
            <a:r>
              <a:rPr lang="en-US" dirty="0"/>
              <a:t>Factorial growth with the number of legs or loops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9E2995-CCC8-0E39-D9C4-A43D718430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276600"/>
            <a:ext cx="2057400" cy="2715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Are Simple!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/>
              <a:t>Parke–Taylor amplitude (</a:t>
            </a:r>
            <a:r>
              <a:rPr lang="en-US" i="1" dirty="0"/>
              <a:t>A</a:t>
            </a:r>
            <a:r>
              <a:rPr lang="en-US" baseline="30000" dirty="0"/>
              <a:t>MHV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r>
              <a:rPr lang="en-US" sz="2000" dirty="0">
                <a:solidFill>
                  <a:srgbClr val="C00000"/>
                </a:solidFill>
              </a:rPr>
              <a:t>Mangano, Parke, &amp; Xu</a:t>
            </a:r>
          </a:p>
          <a:p>
            <a:pPr marL="0" indent="0" algn="r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197" y="1844188"/>
            <a:ext cx="3931208" cy="822812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/>
          <p:cNvSpPr/>
          <p:nvPr/>
        </p:nvSpPr>
        <p:spPr>
          <a:xfrm>
            <a:off x="2438400" y="2286000"/>
            <a:ext cx="685800" cy="4114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1804567" y="2667000"/>
            <a:ext cx="786233" cy="1431847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085" y="4191000"/>
            <a:ext cx="1585613" cy="39686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solidFill>
                  <a:srgbClr val="000000">
                    <a:alpha val="0"/>
                  </a:srgbClr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8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066800"/>
          </a:xfrm>
        </p:spPr>
        <p:txBody>
          <a:bodyPr/>
          <a:lstStyle/>
          <a:p>
            <a:r>
              <a:rPr lang="en-US" dirty="0"/>
              <a:t>QCD Is Everywhere at the LHC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150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Quantum chromodynamics describes proton structure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Essential part of theoretical predictions at LHC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Dominant backgrounds to measurements and searches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7" descr="partonmodel">
            <a:extLst>
              <a:ext uri="{FF2B5EF4-FFF2-40B4-BE49-F238E27FC236}">
                <a16:creationId xmlns:a16="http://schemas.microsoft.com/office/drawing/2014/main" id="{FA818AA7-8370-4496-A01C-8B688C7AC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841888" y="3681580"/>
            <a:ext cx="6813545" cy="2490620"/>
          </a:xfrm>
          <a:prstGeom prst="rect">
            <a:avLst/>
          </a:prstGeom>
          <a:noFill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1E2DC24-826E-4FEA-A2BD-66DFFBCF66D1}"/>
              </a:ext>
            </a:extLst>
          </p:cNvPr>
          <p:cNvSpPr txBox="1"/>
          <p:nvPr/>
        </p:nvSpPr>
        <p:spPr>
          <a:xfrm>
            <a:off x="5334000" y="990600"/>
            <a:ext cx="3508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Palatino Linotype" panose="02040502050505030304" pitchFamily="18" charset="0"/>
              </a:rPr>
              <a:t>Murray Gell-Mann (1929-2019)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7D1BA8-7034-6B39-FB64-0894452844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737360"/>
            <a:ext cx="944880" cy="14173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B437BB1-E41C-479B-CCF2-BEE11598EED3}"/>
              </a:ext>
            </a:extLst>
          </p:cNvPr>
          <p:cNvSpPr txBox="1"/>
          <p:nvPr/>
        </p:nvSpPr>
        <p:spPr>
          <a:xfrm>
            <a:off x="2286000" y="2011680"/>
            <a:ext cx="83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Palatino Linotype" panose="02040502050505030304" pitchFamily="18" charset="0"/>
              </a:rPr>
              <a:t>David Gross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51A07C0-AB80-3E24-85C9-12AEF9A2EB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720" y="1737360"/>
            <a:ext cx="944880" cy="1417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A7A4F3F-1590-3D2B-3F18-100C5D76D48B}"/>
              </a:ext>
            </a:extLst>
          </p:cNvPr>
          <p:cNvSpPr txBox="1"/>
          <p:nvPr/>
        </p:nvSpPr>
        <p:spPr>
          <a:xfrm>
            <a:off x="4928616" y="2011680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Palatino Linotype" panose="02040502050505030304" pitchFamily="18" charset="0"/>
              </a:rPr>
              <a:t>David Politzer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E52F3CC-3643-8B00-0BB0-745239E09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1384" y="1737360"/>
            <a:ext cx="944880" cy="14173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74C5DE-9311-B0B3-4214-D7EDB24E74D7}"/>
              </a:ext>
            </a:extLst>
          </p:cNvPr>
          <p:cNvSpPr txBox="1"/>
          <p:nvPr/>
        </p:nvSpPr>
        <p:spPr>
          <a:xfrm>
            <a:off x="7571232" y="2011680"/>
            <a:ext cx="1039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Palatino Linotype" panose="02040502050505030304" pitchFamily="18" charset="0"/>
              </a:rPr>
              <a:t>Frank Wilczek</a:t>
            </a:r>
          </a:p>
        </p:txBody>
      </p:sp>
    </p:spTree>
    <p:extLst>
      <p:ext uri="{BB962C8B-B14F-4D97-AF65-F5344CB8AC3E}">
        <p14:creationId xmlns:p14="http://schemas.microsoft.com/office/powerpoint/2010/main" val="155124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  <p:bldP spid="11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Perturbative QCD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876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Strong coupling is</a:t>
            </a:r>
            <a:r>
              <a:rPr lang="en-US" dirty="0">
                <a:solidFill>
                  <a:srgbClr val="C00000"/>
                </a:solidFill>
              </a:rPr>
              <a:t> not </a:t>
            </a:r>
            <a:r>
              <a:rPr lang="en-US" dirty="0"/>
              <a:t>small: </a:t>
            </a:r>
            <a:br>
              <a:rPr lang="en-US" dirty="0"/>
            </a:br>
            <a:r>
              <a:rPr lang="en-US" dirty="0">
                <a:sym typeface="Symbol" pitchFamily="18" charset="2"/>
              </a:rPr>
              <a:t></a:t>
            </a:r>
            <a:r>
              <a:rPr lang="en-US" baseline="-25000" dirty="0">
                <a:sym typeface="Symbol" pitchFamily="18" charset="2"/>
              </a:rPr>
              <a:t>s</a:t>
            </a:r>
            <a:r>
              <a:rPr lang="en-US" dirty="0"/>
              <a:t>(M</a:t>
            </a:r>
            <a:r>
              <a:rPr lang="en-US" i="1" baseline="-25000" dirty="0"/>
              <a:t>Z</a:t>
            </a:r>
            <a:r>
              <a:rPr lang="en-US" dirty="0"/>
              <a:t>) </a:t>
            </a:r>
            <a:r>
              <a:rPr lang="en-US" dirty="0">
                <a:sym typeface="Symbol" pitchFamily="18" charset="2"/>
              </a:rPr>
              <a:t> 0.12 and running is important</a:t>
            </a:r>
          </a:p>
          <a:p>
            <a:pPr lvl="1">
              <a:buFont typeface="Symbol" pitchFamily="18" charset="2"/>
              <a:buChar char="Þ"/>
            </a:pPr>
            <a:r>
              <a:rPr lang="en-US" dirty="0"/>
              <a:t>events have high multiplicity of jets</a:t>
            </a:r>
          </a:p>
          <a:p>
            <a:pPr lvl="1">
              <a:buFont typeface="Symbol" pitchFamily="18" charset="2"/>
              <a:buChar char="Þ"/>
            </a:pPr>
            <a:r>
              <a:rPr lang="en-US" dirty="0"/>
              <a:t>each jet has a high multiplicity of hadrons</a:t>
            </a:r>
          </a:p>
          <a:p>
            <a:pPr lvl="1">
              <a:buFont typeface="Symbol" pitchFamily="18" charset="2"/>
              <a:buChar char="Þ"/>
            </a:pPr>
            <a:r>
              <a:rPr lang="en-US" dirty="0"/>
              <a:t>higher-order </a:t>
            </a:r>
            <a:r>
              <a:rPr lang="en-US" dirty="0" err="1"/>
              <a:t>perturbative</a:t>
            </a:r>
            <a:r>
              <a:rPr lang="en-US" dirty="0"/>
              <a:t> corrections are important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46" y="1207001"/>
            <a:ext cx="3051054" cy="336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74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Atlas eight-jet event pedestal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983878" y="1600200"/>
            <a:ext cx="5176244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574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CMS 10-Jet Event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676400"/>
            <a:ext cx="6181344" cy="4160520"/>
          </a:xfrm>
        </p:spPr>
      </p:pic>
    </p:spTree>
    <p:extLst>
      <p:ext uri="{BB962C8B-B14F-4D97-AF65-F5344CB8AC3E}">
        <p14:creationId xmlns:p14="http://schemas.microsoft.com/office/powerpoint/2010/main" val="3979923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BB124-3A59-4028-9BD5-1FA461510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Perturbative QCD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5BE265-ECB5-48A7-AAA1-670A8E1CC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87962"/>
          </a:xfrm>
        </p:spPr>
        <p:txBody>
          <a:bodyPr>
            <a:normAutofit/>
          </a:bodyPr>
          <a:lstStyle/>
          <a:p>
            <a:r>
              <a:rPr lang="en-US" dirty="0"/>
              <a:t>The lowest order approximation corresponds to tree diagrams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Unlike other theories, it isn’t</a:t>
            </a:r>
            <a:r>
              <a:rPr lang="en-US" sz="2000" dirty="0">
                <a:solidFill>
                  <a:srgbClr val="0070C0"/>
                </a:solidFill>
              </a:rPr>
              <a:t> </a:t>
            </a:r>
            <a:r>
              <a:rPr lang="en-US" dirty="0"/>
              <a:t>quantitatively reliable because of running: dependence on scale</a:t>
            </a:r>
          </a:p>
          <a:p>
            <a:endParaRPr lang="en-US" dirty="0"/>
          </a:p>
          <a:p>
            <a:r>
              <a:rPr lang="en-US" dirty="0"/>
              <a:t>The next order (“next-to-leading”) includes one-loop contributions, and is the first quantitatively reliable order</a:t>
            </a:r>
          </a:p>
          <a:p>
            <a:r>
              <a:rPr lang="en-US" dirty="0"/>
              <a:t>Unitarity methods helped spark the “NLO Revolution”</a:t>
            </a:r>
          </a:p>
          <a:p>
            <a:endParaRPr lang="en-US" dirty="0"/>
          </a:p>
          <a:p>
            <a:r>
              <a:rPr lang="en-US" dirty="0"/>
              <a:t>Next-to-next-to-leading order (NNLO) needed for precision physics</a:t>
            </a:r>
          </a:p>
        </p:txBody>
      </p:sp>
    </p:spTree>
    <p:extLst>
      <p:ext uri="{BB962C8B-B14F-4D97-AF65-F5344CB8AC3E}">
        <p14:creationId xmlns:p14="http://schemas.microsoft.com/office/powerpoint/2010/main" val="164840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86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On-Shell Methods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016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304800" y="1143000"/>
                <a:ext cx="8839200" cy="59436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All physical quantities computed</a:t>
                </a:r>
              </a:p>
              <a:p>
                <a:pPr lvl="1"/>
                <a:r>
                  <a:rPr lang="en-US" dirty="0"/>
                  <a:t>From basic interaction amplitude: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/>
                          </a:rPr>
                          <m:t>𝐴</m:t>
                        </m:r>
                      </m:e>
                      <m:sub>
                        <m:r>
                          <a:rPr lang="en-US" b="0" i="1" smtClean="0">
                            <a:latin typeface="Cambria Math"/>
                          </a:rPr>
                          <m:t>3</m:t>
                        </m:r>
                      </m:sub>
                      <m:sup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/>
                          </a:rPr>
                          <m:t>tree</m:t>
                        </m:r>
                      </m:sup>
                    </m:sSubSup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Using only information from physical on-shell states</a:t>
                </a:r>
              </a:p>
              <a:p>
                <a:pPr lvl="1"/>
                <a:r>
                  <a:rPr lang="en-US" dirty="0"/>
                  <a:t>Avoid size explosion of intermediate terms due to unphysical states</a:t>
                </a:r>
              </a:p>
              <a:p>
                <a:pPr lvl="1"/>
                <a:r>
                  <a:rPr lang="en-US" dirty="0"/>
                  <a:t>Without need for a </a:t>
                </a:r>
                <a:r>
                  <a:rPr lang="en-US" dirty="0" err="1"/>
                  <a:t>Lagrangian</a:t>
                </a:r>
                <a:endParaRPr lang="en-US" dirty="0"/>
              </a:p>
              <a:p>
                <a:r>
                  <a:rPr lang="en-US" dirty="0"/>
                  <a:t>Properties of amplitudes become tools for calculating</a:t>
                </a:r>
              </a:p>
              <a:p>
                <a:pPr lvl="1"/>
                <a:r>
                  <a:rPr lang="en-US" dirty="0"/>
                  <a:t>Kinematics</a:t>
                </a:r>
              </a:p>
              <a:p>
                <a:pPr lvl="2">
                  <a:buSzPct val="85000"/>
                  <a:buFont typeface="Wingdings" pitchFamily="2" charset="2"/>
                  <a:buChar char="Ø"/>
                </a:pPr>
                <a:r>
                  <a:rPr lang="en-US" dirty="0" err="1"/>
                  <a:t>Spinor</a:t>
                </a:r>
                <a:r>
                  <a:rPr lang="en-US" dirty="0"/>
                  <a:t> variables</a:t>
                </a:r>
              </a:p>
              <a:p>
                <a:pPr lvl="1"/>
                <a:r>
                  <a:rPr lang="en-US" dirty="0"/>
                  <a:t>Underlying field theory</a:t>
                </a:r>
              </a:p>
              <a:p>
                <a:pPr lvl="2">
                  <a:buSzPct val="85000"/>
                  <a:buFont typeface="Wingdings" pitchFamily="2" charset="2"/>
                  <a:buChar char="Ø"/>
                </a:pPr>
                <a:r>
                  <a:rPr lang="en-US" dirty="0"/>
                  <a:t>Integral basis</a:t>
                </a:r>
              </a:p>
              <a:p>
                <a:pPr lvl="1"/>
                <a:r>
                  <a:rPr lang="en-US" dirty="0"/>
                  <a:t>Factorization			</a:t>
                </a:r>
                <a:r>
                  <a:rPr lang="en-US" dirty="0">
                    <a:solidFill>
                      <a:srgbClr val="C00000"/>
                    </a:solidFill>
                  </a:rPr>
                  <a:t>Britto, </a:t>
                </a:r>
                <a:r>
                  <a:rPr lang="en-US" dirty="0" err="1">
                    <a:solidFill>
                      <a:srgbClr val="C00000"/>
                    </a:solidFill>
                  </a:rPr>
                  <a:t>Cachazo</a:t>
                </a:r>
                <a:r>
                  <a:rPr lang="en-US" dirty="0">
                    <a:solidFill>
                      <a:srgbClr val="C00000"/>
                    </a:solidFill>
                  </a:rPr>
                  <a:t>, Feng, Witten</a:t>
                </a:r>
              </a:p>
              <a:p>
                <a:pPr lvl="2">
                  <a:buSzPct val="85000"/>
                  <a:buFont typeface="Wingdings" pitchFamily="2" charset="2"/>
                  <a:buChar char="Ø"/>
                </a:pPr>
                <a:r>
                  <a:rPr lang="en-US" dirty="0"/>
                  <a:t>On-shell recursion relations (BCFW) for tree-level amplitudes</a:t>
                </a:r>
              </a:p>
              <a:p>
                <a:pPr lvl="1"/>
                <a:r>
                  <a:rPr lang="en-US" dirty="0"/>
                  <a:t>Unitarity				</a:t>
                </a:r>
                <a:r>
                  <a:rPr lang="en-US" dirty="0">
                    <a:solidFill>
                      <a:srgbClr val="C00000"/>
                    </a:solidFill>
                  </a:rPr>
                  <a:t>Bern, Dixon, Dunbar, DAK</a:t>
                </a:r>
                <a:r>
                  <a:rPr lang="en-US" dirty="0"/>
                  <a:t> </a:t>
                </a:r>
                <a:endParaRPr lang="en-US" dirty="0">
                  <a:solidFill>
                    <a:srgbClr val="FFFF99"/>
                  </a:solidFill>
                </a:endParaRPr>
              </a:p>
              <a:p>
                <a:pPr lvl="2">
                  <a:buSzPct val="85000"/>
                  <a:buFont typeface="Wingdings" pitchFamily="2" charset="2"/>
                  <a:buChar char="Ø"/>
                </a:pPr>
                <a:r>
                  <a:rPr lang="en-US" dirty="0" err="1"/>
                  <a:t>Unitarity</a:t>
                </a:r>
                <a:r>
                  <a:rPr lang="en-US" dirty="0"/>
                  <a:t> and generalized </a:t>
                </a:r>
                <a:r>
                  <a:rPr lang="en-US" dirty="0" err="1"/>
                  <a:t>unitarity</a:t>
                </a:r>
                <a:r>
                  <a:rPr lang="en-US" dirty="0"/>
                  <a:t> for loop calculations</a:t>
                </a:r>
              </a:p>
            </p:txBody>
          </p:sp>
        </mc:Choice>
        <mc:Fallback xmlns="">
          <p:sp>
            <p:nvSpPr>
              <p:cNvPr id="8601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4800" y="1143000"/>
                <a:ext cx="8839200" cy="5943600"/>
              </a:xfrm>
              <a:blipFill>
                <a:blip r:embed="rId3"/>
                <a:stretch>
                  <a:fillRect l="-897" t="-8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79083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601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601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601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8601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6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60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6016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60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601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86016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6016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6016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i="0" dirty="0"/>
          </a:p>
        </p:txBody>
      </p:sp>
      <p:sp>
        <p:nvSpPr>
          <p:cNvPr id="8601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NLO Revolution: Unitarity at One Loop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60163" name="Rectangle 3"/>
              <p:cNvSpPr>
                <a:spLocks noGrp="1" noChangeArrowheads="1"/>
              </p:cNvSpPr>
              <p:nvPr>
                <p:ph type="body" idx="1"/>
              </p:nvPr>
            </p:nvSpPr>
            <p:spPr>
              <a:xfrm>
                <a:off x="457200" y="1295400"/>
                <a:ext cx="8229600" cy="5486400"/>
              </a:xfrm>
            </p:spPr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Master equation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0" indent="0" algn="r">
                  <a:buNone/>
                </a:pPr>
                <a:r>
                  <a:rPr lang="en-US" sz="2000" dirty="0">
                    <a:solidFill>
                      <a:srgbClr val="C00000"/>
                    </a:solidFill>
                  </a:rPr>
                  <a:t>Bern, Dixon, Dunbar, DAK</a:t>
                </a:r>
              </a:p>
              <a:p>
                <a:pPr marL="0" indent="0">
                  <a:buNone/>
                </a:pPr>
                <a:r>
                  <a:rPr lang="en-US" dirty="0"/>
                  <a:t>From knowledge that there’s an underlying field theory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Match analytic structure on both sides to obtain expressions for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Can even calculate them purely numerically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60163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57200" y="1295400"/>
                <a:ext cx="8229600" cy="5486400"/>
              </a:xfrm>
              <a:blipFill>
                <a:blip r:embed="rId4"/>
                <a:stretch>
                  <a:fillRect l="-1111" r="-7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60164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0"/>
          </a:blip>
          <a:srcRect/>
          <a:stretch>
            <a:fillRect/>
          </a:stretch>
        </p:blipFill>
        <p:spPr bwMode="auto">
          <a:xfrm>
            <a:off x="1414209" y="3127248"/>
            <a:ext cx="454025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99718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60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16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7CDCD-EBFA-E56A-FD4F-97D522D6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Frontiers of Observation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DB68B-8B29-60DD-1FE2-2DFA6392C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0"/>
            <a:ext cx="8763000" cy="4525963"/>
          </a:xfrm>
        </p:spPr>
        <p:txBody>
          <a:bodyPr/>
          <a:lstStyle/>
          <a:p>
            <a:r>
              <a:rPr lang="en-US" dirty="0"/>
              <a:t>From 10</a:t>
            </a:r>
            <a:r>
              <a:rPr lang="en-US" baseline="30000" dirty="0"/>
              <a:t>−18</a:t>
            </a:r>
            <a:r>
              <a:rPr lang="en-US" dirty="0"/>
              <a:t> m at the LHC</a:t>
            </a:r>
            <a:br>
              <a:rPr lang="en-US" dirty="0"/>
            </a:br>
            <a:r>
              <a:rPr lang="en-US" dirty="0"/>
              <a:t>	        </a:t>
            </a:r>
            <a:r>
              <a:rPr lang="en-US" sz="2000" dirty="0">
                <a:solidFill>
                  <a:srgbClr val="C00000"/>
                </a:solidFill>
              </a:rPr>
              <a:t>attometer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/>
              <a:t>Through human scales</a:t>
            </a:r>
          </a:p>
          <a:p>
            <a:endParaRPr lang="en-US" dirty="0"/>
          </a:p>
          <a:p>
            <a:r>
              <a:rPr lang="en-US" dirty="0"/>
              <a:t>To observations of black hole mergers at distances of 10</a:t>
            </a:r>
            <a:r>
              <a:rPr lang="en-US" baseline="30000" dirty="0"/>
              <a:t>25</a:t>
            </a:r>
            <a:r>
              <a:rPr lang="en-US" dirty="0"/>
              <a:t> m</a:t>
            </a:r>
          </a:p>
          <a:p>
            <a:endParaRPr lang="en-US" dirty="0"/>
          </a:p>
          <a:p>
            <a:r>
              <a:rPr lang="en-US" dirty="0"/>
              <a:t>And out to the edge of the observable universe at 10</a:t>
            </a:r>
            <a:r>
              <a:rPr lang="en-US" baseline="30000" dirty="0"/>
              <a:t>27</a:t>
            </a:r>
            <a:r>
              <a:rPr lang="en-US" dirty="0"/>
              <a:t> m</a:t>
            </a:r>
            <a:br>
              <a:rPr lang="en-US" dirty="0"/>
            </a:br>
            <a:r>
              <a:rPr lang="en-US" dirty="0"/>
              <a:t>							      </a:t>
            </a:r>
            <a:r>
              <a:rPr lang="en-US" sz="2000" dirty="0" err="1">
                <a:solidFill>
                  <a:srgbClr val="C00000"/>
                </a:solidFill>
              </a:rPr>
              <a:t>ronnameter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8633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9040442" cy="50292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99A43F3-22FA-461F-8A8E-483760718B5C}"/>
              </a:ext>
            </a:extLst>
          </p:cNvPr>
          <p:cNvSpPr txBox="1"/>
          <p:nvPr/>
        </p:nvSpPr>
        <p:spPr>
          <a:xfrm>
            <a:off x="76200" y="6248400"/>
            <a:ext cx="89916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err="1">
                <a:latin typeface="Palatino Linotype" panose="02040502050505030304" pitchFamily="18" charset="0"/>
              </a:rPr>
              <a:t>BlackHat</a:t>
            </a:r>
            <a:r>
              <a:rPr lang="en-US" sz="1700" dirty="0">
                <a:latin typeface="Palatino Linotype" panose="02040502050505030304" pitchFamily="18" charset="0"/>
              </a:rPr>
              <a:t>: </a:t>
            </a:r>
            <a:r>
              <a:rPr lang="en-US" sz="1700" dirty="0">
                <a:solidFill>
                  <a:srgbClr val="C00000"/>
                </a:solidFill>
                <a:latin typeface="Palatino Linotype" panose="02040502050505030304" pitchFamily="18" charset="0"/>
              </a:rPr>
              <a:t>Berger, Bern, Dixon, </a:t>
            </a:r>
            <a:r>
              <a:rPr lang="en-US" sz="1700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Febres</a:t>
            </a:r>
            <a:r>
              <a:rPr lang="en-US" sz="1700" dirty="0">
                <a:solidFill>
                  <a:srgbClr val="C00000"/>
                </a:solidFill>
                <a:latin typeface="Palatino Linotype" panose="02040502050505030304" pitchFamily="18" charset="0"/>
              </a:rPr>
              <a:t> Cordero, </a:t>
            </a:r>
            <a:r>
              <a:rPr lang="en-US" sz="1700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Gleisberg</a:t>
            </a:r>
            <a:r>
              <a:rPr lang="en-US" sz="1700" dirty="0">
                <a:solidFill>
                  <a:srgbClr val="C00000"/>
                </a:solidFill>
                <a:latin typeface="Palatino Linotype" panose="02040502050505030304" pitchFamily="18" charset="0"/>
              </a:rPr>
              <a:t>, </a:t>
            </a:r>
            <a:r>
              <a:rPr lang="en-US" sz="1700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Hoeche</a:t>
            </a:r>
            <a:r>
              <a:rPr lang="en-US" sz="1700" dirty="0">
                <a:solidFill>
                  <a:srgbClr val="C00000"/>
                </a:solidFill>
                <a:latin typeface="Palatino Linotype" panose="02040502050505030304" pitchFamily="18" charset="0"/>
              </a:rPr>
              <a:t>, </a:t>
            </a:r>
            <a:r>
              <a:rPr lang="en-US" sz="1700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Ita</a:t>
            </a:r>
            <a:r>
              <a:rPr lang="en-US" sz="1700" dirty="0">
                <a:solidFill>
                  <a:srgbClr val="C00000"/>
                </a:solidFill>
                <a:latin typeface="Palatino Linotype" panose="02040502050505030304" pitchFamily="18" charset="0"/>
              </a:rPr>
              <a:t>, DAK, Maître, </a:t>
            </a:r>
            <a:r>
              <a:rPr lang="en-US" sz="1700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Ozeren</a:t>
            </a:r>
            <a:endParaRPr lang="en-US" sz="1700" dirty="0">
              <a:solidFill>
                <a:srgbClr val="C0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9382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/>
          </a:bodyPr>
          <a:lstStyle/>
          <a:p>
            <a:r>
              <a:rPr lang="en-US" sz="3200" dirty="0"/>
              <a:t>W+4 Jets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5257800"/>
                <a:ext cx="8229600" cy="1524000"/>
              </a:xfrm>
            </p:spPr>
            <p:txBody>
              <a:bodyPr>
                <a:noAutofit/>
              </a:bodyPr>
              <a:lstStyle/>
              <a:p>
                <a:r>
                  <a:rPr lang="en-US" sz="2000" dirty="0"/>
                  <a:t>Scale variation reduced substantially at NLO; central scale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000" i="1" dirty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acc>
                          <m:accPr>
                            <m:chr m:val="̂"/>
                            <m:ctrlPr>
                              <a:rPr lang="en-US" sz="2000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𝐻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en-US" sz="2000" dirty="0">
                            <a:latin typeface="Cambria Math"/>
                          </a:rPr>
                          <m:t>T</m:t>
                        </m:r>
                      </m:sub>
                      <m:sup>
                        <m:r>
                          <a:rPr lang="en-US" sz="2000" i="1" dirty="0">
                            <a:latin typeface="Cambria Math"/>
                          </a:rPr>
                          <m:t>′</m:t>
                        </m:r>
                      </m:sup>
                    </m:sSubSup>
                    <m:r>
                      <a:rPr lang="en-US" sz="2000" i="1" dirty="0">
                        <a:latin typeface="Cambria Math"/>
                      </a:rPr>
                      <m:t>/2</m:t>
                    </m:r>
                  </m:oMath>
                </a14:m>
                <a:endParaRPr lang="en-US" sz="2000" dirty="0"/>
              </a:p>
              <a:p>
                <a:r>
                  <a:rPr lang="en-US" sz="2000" dirty="0"/>
                  <a:t>Successive jet distributions fall more steeply</a:t>
                </a:r>
              </a:p>
              <a:p>
                <a:r>
                  <a:rPr lang="en-US" sz="2000" dirty="0"/>
                  <a:t>Shapes of 4</a:t>
                </a:r>
                <a:r>
                  <a:rPr lang="en-US" sz="2000" baseline="30000" dirty="0"/>
                  <a:t>th</a:t>
                </a:r>
                <a:r>
                  <a:rPr lang="en-US" sz="2000" dirty="0"/>
                  <a:t> jet distribution unchanged at NLO — but first three are slightly steeper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5257800"/>
                <a:ext cx="8229600" cy="1524000"/>
              </a:xfrm>
              <a:blipFill rotWithShape="1">
                <a:blip r:embed="rId2"/>
                <a:stretch>
                  <a:fillRect l="-593" t="-2400" r="-1259" b="-16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517" y="811978"/>
            <a:ext cx="7700483" cy="4369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2530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90C21-3CB5-47EC-85D0-1E4EEE6A6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Next-to-Next-to-Leading 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8D017-EB63-4BA4-A937-7B08AF7EA8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458200" cy="5562600"/>
          </a:xfrm>
        </p:spPr>
        <p:txBody>
          <a:bodyPr>
            <a:normAutofit/>
          </a:bodyPr>
          <a:lstStyle/>
          <a:p>
            <a:r>
              <a:rPr lang="en-US" dirty="0"/>
              <a:t>Goal: push perturbative computations in QCD to precision level (1~3% theoretical uncertainties)</a:t>
            </a:r>
          </a:p>
          <a:p>
            <a:r>
              <a:rPr lang="en-US" dirty="0"/>
              <a:t>Path: compute five- and higher-point two-loop amplitudes</a:t>
            </a:r>
          </a:p>
          <a:p>
            <a:pPr marL="0" indent="0" algn="r">
              <a:buNone/>
            </a:pPr>
            <a:r>
              <a:rPr lang="en-US" sz="2000" dirty="0">
                <a:solidFill>
                  <a:srgbClr val="C00000"/>
                </a:solidFill>
              </a:rPr>
              <a:t>Abreu, </a:t>
            </a:r>
            <a:r>
              <a:rPr lang="en-US" sz="2000" dirty="0" err="1">
                <a:solidFill>
                  <a:srgbClr val="C00000"/>
                </a:solidFill>
              </a:rPr>
              <a:t>Febres</a:t>
            </a:r>
            <a:r>
              <a:rPr lang="en-US" sz="2000" dirty="0">
                <a:solidFill>
                  <a:srgbClr val="C00000"/>
                </a:solidFill>
              </a:rPr>
              <a:t> Cordero, </a:t>
            </a:r>
            <a:r>
              <a:rPr lang="en-US" sz="2000" dirty="0" err="1">
                <a:solidFill>
                  <a:srgbClr val="C00000"/>
                </a:solidFill>
              </a:rPr>
              <a:t>Ita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Jaquier</a:t>
            </a:r>
            <a:r>
              <a:rPr lang="en-US" sz="2000" dirty="0">
                <a:solidFill>
                  <a:srgbClr val="C00000"/>
                </a:solidFill>
              </a:rPr>
              <a:t>, Page, Zeng; Badger, </a:t>
            </a:r>
            <a:r>
              <a:rPr lang="en-US" sz="2000" dirty="0" err="1">
                <a:solidFill>
                  <a:srgbClr val="C00000"/>
                </a:solidFill>
              </a:rPr>
              <a:t>Brønnum</a:t>
            </a:r>
            <a:r>
              <a:rPr lang="en-US" sz="2000" dirty="0">
                <a:solidFill>
                  <a:srgbClr val="C00000"/>
                </a:solidFill>
              </a:rPr>
              <a:t>-Hansen, Hartanto, </a:t>
            </a:r>
            <a:r>
              <a:rPr lang="en-US" sz="2000" dirty="0" err="1">
                <a:solidFill>
                  <a:srgbClr val="C00000"/>
                </a:solidFill>
              </a:rPr>
              <a:t>Peraro</a:t>
            </a:r>
            <a:r>
              <a:rPr lang="en-US" sz="2000" dirty="0">
                <a:solidFill>
                  <a:srgbClr val="C00000"/>
                </a:solidFill>
              </a:rPr>
              <a:t>; </a:t>
            </a:r>
            <a:r>
              <a:rPr lang="en-US" sz="2000" dirty="0" err="1">
                <a:solidFill>
                  <a:srgbClr val="C00000"/>
                </a:solidFill>
              </a:rPr>
              <a:t>Chicherin</a:t>
            </a:r>
            <a:r>
              <a:rPr lang="en-US" sz="2000" dirty="0">
                <a:solidFill>
                  <a:srgbClr val="C00000"/>
                </a:solidFill>
              </a:rPr>
              <a:t>, Henn, Wasser, </a:t>
            </a:r>
            <a:r>
              <a:rPr lang="en-US" sz="2000" dirty="0" err="1">
                <a:solidFill>
                  <a:srgbClr val="C00000"/>
                </a:solidFill>
              </a:rPr>
              <a:t>Gehrmann</a:t>
            </a:r>
            <a:r>
              <a:rPr lang="en-US" sz="2000" dirty="0">
                <a:solidFill>
                  <a:srgbClr val="C00000"/>
                </a:solidFill>
              </a:rPr>
              <a:t>, Zhang, </a:t>
            </a:r>
            <a:r>
              <a:rPr lang="en-US" sz="2000" dirty="0" err="1">
                <a:solidFill>
                  <a:srgbClr val="C00000"/>
                </a:solidFill>
              </a:rPr>
              <a:t>Zoia</a:t>
            </a:r>
            <a:r>
              <a:rPr lang="en-US" sz="2000" dirty="0">
                <a:solidFill>
                  <a:srgbClr val="C00000"/>
                </a:solidFill>
              </a:rPr>
              <a:t>; Abreu, Dixon, Herrmann, Page, Zeng; </a:t>
            </a:r>
          </a:p>
          <a:p>
            <a:r>
              <a:rPr lang="en-US" dirty="0"/>
              <a:t>Use of integration-by-parts: separate</a:t>
            </a:r>
          </a:p>
          <a:p>
            <a:pPr lvl="1"/>
            <a:r>
              <a:rPr lang="en-US" dirty="0"/>
              <a:t>Terms which contribute</a:t>
            </a:r>
          </a:p>
          <a:p>
            <a:pPr lvl="1"/>
            <a:r>
              <a:rPr lang="en-US" dirty="0"/>
              <a:t>Terms which integrate to zero</a:t>
            </a:r>
          </a:p>
          <a:p>
            <a:pPr lvl="1"/>
            <a:r>
              <a:rPr lang="en-US" dirty="0"/>
              <a:t>Use of computational algebraic geometry</a:t>
            </a:r>
          </a:p>
          <a:p>
            <a:r>
              <a:rPr lang="en-US" dirty="0"/>
              <a:t>Rely on recent analytic results for two-loop integrals</a:t>
            </a:r>
          </a:p>
          <a:p>
            <a:r>
              <a:rPr lang="en-US" dirty="0"/>
              <a:t>Compute coefficients numerically using unitarity, reconstruct analytics</a:t>
            </a:r>
          </a:p>
          <a:p>
            <a:r>
              <a:rPr lang="en-US" dirty="0"/>
              <a:t>Recently completed: five-</a:t>
            </a:r>
            <a:r>
              <a:rPr lang="en-US" dirty="0" err="1"/>
              <a:t>parton</a:t>
            </a:r>
            <a:r>
              <a:rPr lang="en-US" dirty="0"/>
              <a:t> amplitudes, all helicities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1873C8-ED45-4312-AE9C-34167F13F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7969" y="3459480"/>
            <a:ext cx="2329189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B786A-BCD4-B2B5-3C90-68CA81E15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Integrals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FAB68A-D943-F684-16E9-282499045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19200"/>
            <a:ext cx="9144000" cy="5562600"/>
          </a:xfrm>
        </p:spPr>
        <p:txBody>
          <a:bodyPr>
            <a:normAutofit/>
          </a:bodyPr>
          <a:lstStyle/>
          <a:p>
            <a:r>
              <a:rPr lang="en-US" dirty="0"/>
              <a:t>Can get rid of Feynman diagrams</a:t>
            </a:r>
          </a:p>
          <a:p>
            <a:r>
              <a:rPr lang="en-US" dirty="0"/>
              <a:t>Feynman integrals are with us forever</a:t>
            </a:r>
          </a:p>
          <a:p>
            <a:r>
              <a:rPr lang="en-US" dirty="0"/>
              <a:t>In QCD, organizing and calculating them are the biggest current challenges</a:t>
            </a:r>
          </a:p>
          <a:p>
            <a:endParaRPr lang="en-US" dirty="0"/>
          </a:p>
          <a:p>
            <a:r>
              <a:rPr lang="en-US" dirty="0"/>
              <a:t>Systems of integrals have many linear relations</a:t>
            </a:r>
          </a:p>
          <a:p>
            <a:r>
              <a:rPr lang="en-US" dirty="0"/>
              <a:t>Find them using integration by parts</a:t>
            </a:r>
          </a:p>
          <a:p>
            <a:pPr marL="0" indent="0" algn="r">
              <a:buNone/>
            </a:pPr>
            <a:r>
              <a:rPr lang="en-US" sz="2000" dirty="0" err="1">
                <a:solidFill>
                  <a:srgbClr val="C00000"/>
                </a:solidFill>
              </a:rPr>
              <a:t>Chertykin</a:t>
            </a:r>
            <a:r>
              <a:rPr lang="en-US" sz="2000" dirty="0">
                <a:solidFill>
                  <a:srgbClr val="C00000"/>
                </a:solidFill>
              </a:rPr>
              <a:t> &amp; Tkachov; Laporta; …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A. Smirnov [FIRE]; </a:t>
            </a:r>
            <a:r>
              <a:rPr lang="en-US" sz="2000" dirty="0" err="1">
                <a:solidFill>
                  <a:srgbClr val="C00000"/>
                </a:solidFill>
              </a:rPr>
              <a:t>Usovitch</a:t>
            </a:r>
            <a:r>
              <a:rPr lang="en-US" sz="2000" dirty="0">
                <a:solidFill>
                  <a:srgbClr val="C00000"/>
                </a:solidFill>
              </a:rPr>
              <a:t> [KIRA]; Lee [</a:t>
            </a:r>
            <a:r>
              <a:rPr lang="en-US" sz="2000" dirty="0" err="1">
                <a:solidFill>
                  <a:srgbClr val="C00000"/>
                </a:solidFill>
              </a:rPr>
              <a:t>LiteRed</a:t>
            </a:r>
            <a:r>
              <a:rPr lang="en-US" sz="2000" dirty="0">
                <a:solidFill>
                  <a:srgbClr val="C00000"/>
                </a:solidFill>
              </a:rPr>
              <a:t>]; 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Guan, Liu, Ma, Wu [Blade]; Wu, Boehm, Ma, Xu, Zhang [</a:t>
            </a:r>
            <a:r>
              <a:rPr lang="en-US" sz="2000" dirty="0" err="1">
                <a:solidFill>
                  <a:srgbClr val="C00000"/>
                </a:solidFill>
              </a:rPr>
              <a:t>NeatIBP</a:t>
            </a:r>
            <a:r>
              <a:rPr lang="en-US" sz="2000" dirty="0">
                <a:solidFill>
                  <a:srgbClr val="C00000"/>
                </a:solidFill>
              </a:rPr>
              <a:t>]</a:t>
            </a:r>
          </a:p>
          <a:p>
            <a:r>
              <a:rPr lang="en-US" dirty="0"/>
              <a:t>Computing</a:t>
            </a:r>
          </a:p>
          <a:p>
            <a:pPr lvl="1"/>
            <a:r>
              <a:rPr lang="en-US" dirty="0"/>
              <a:t>Differential equations </a:t>
            </a:r>
            <a:r>
              <a:rPr lang="en-US" sz="1800" dirty="0">
                <a:solidFill>
                  <a:srgbClr val="C00000"/>
                </a:solidFill>
              </a:rPr>
              <a:t>Gehrmann &amp; </a:t>
            </a:r>
            <a:r>
              <a:rPr lang="en-US" sz="1800" dirty="0" err="1">
                <a:solidFill>
                  <a:srgbClr val="C00000"/>
                </a:solidFill>
              </a:rPr>
              <a:t>Remiddi</a:t>
            </a:r>
            <a:r>
              <a:rPr lang="en-US" sz="1800" dirty="0">
                <a:solidFill>
                  <a:srgbClr val="C00000"/>
                </a:solidFill>
              </a:rPr>
              <a:t>; Henn; …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Polylogarithms: symbols and relations </a:t>
            </a:r>
            <a:r>
              <a:rPr lang="en-US" sz="1800" dirty="0">
                <a:solidFill>
                  <a:srgbClr val="C00000"/>
                </a:solidFill>
              </a:rPr>
              <a:t>Goncharov, Spradlin, </a:t>
            </a:r>
            <a:r>
              <a:rPr lang="en-US" sz="1800" dirty="0" err="1">
                <a:solidFill>
                  <a:srgbClr val="C00000"/>
                </a:solidFill>
              </a:rPr>
              <a:t>Volovich</a:t>
            </a:r>
            <a:r>
              <a:rPr lang="en-US" sz="1800" dirty="0">
                <a:solidFill>
                  <a:srgbClr val="C00000"/>
                </a:solidFill>
              </a:rPr>
              <a:t>, </a:t>
            </a:r>
            <a:r>
              <a:rPr lang="en-US" sz="1800" dirty="0" err="1">
                <a:solidFill>
                  <a:srgbClr val="C00000"/>
                </a:solidFill>
              </a:rPr>
              <a:t>Vergu</a:t>
            </a:r>
            <a:endParaRPr lang="en-US" dirty="0">
              <a:solidFill>
                <a:srgbClr val="C00000"/>
              </a:solidFill>
            </a:endParaRPr>
          </a:p>
          <a:p>
            <a:pPr lvl="1"/>
            <a:r>
              <a:rPr lang="en-US" dirty="0"/>
              <a:t>Elliptic functions and functions on </a:t>
            </a:r>
            <a:r>
              <a:rPr lang="en-US" dirty="0" err="1"/>
              <a:t>Calabi</a:t>
            </a:r>
            <a:r>
              <a:rPr lang="en-US" dirty="0"/>
              <a:t>-Yau </a:t>
            </a:r>
          </a:p>
          <a:p>
            <a:pPr marL="0" indent="0">
              <a:buNone/>
            </a:pPr>
            <a:endParaRPr lang="en-US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769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1CC35-E1D7-41D0-83DB-8F077A3ED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From the Very Small…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8B440A-95A1-4CF7-8382-2E25FA66A6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dirty="0"/>
              <a:t>To the Very Large</a:t>
            </a:r>
          </a:p>
          <a:p>
            <a:pPr marL="0" indent="0" algn="ctr">
              <a:buNone/>
            </a:pPr>
            <a:r>
              <a:rPr lang="en-US" sz="2800" dirty="0"/>
              <a:t>The Universe had a very violent origin</a:t>
            </a:r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endParaRPr lang="en-US" sz="2800" dirty="0"/>
          </a:p>
          <a:p>
            <a:pPr marL="0" indent="0" algn="ctr">
              <a:buNone/>
            </a:pPr>
            <a:r>
              <a:rPr lang="en-US" sz="2800" dirty="0"/>
              <a:t>It remains a violent place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11EF7F-A2CD-4949-BAC8-8FB53267B5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3002270"/>
            <a:ext cx="4160530" cy="2712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6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A5E54-C342-4C7D-9931-864C22F09C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093A6-8213-4A23-AE95-AF77E6B4826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04800" y="609600"/>
                <a:ext cx="8839200" cy="632460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en-US" dirty="0"/>
                  <a:t>Much of that violence is associated with black holes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Imagine a small black hole — 3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dirty="0"/>
                  <a:t> — eating the Earth</a:t>
                </a:r>
              </a:p>
              <a:p>
                <a:pPr>
                  <a:buFont typeface="Palatino Linotype" panose="02040502050505030304" pitchFamily="18" charset="0"/>
                  <a:buChar char="–"/>
                </a:pPr>
                <a:r>
                  <a:rPr lang="en-US" sz="2000" dirty="0"/>
                  <a:t>	It’s about 8.9 km in size, a bit smaller than Paris</a:t>
                </a:r>
              </a:p>
              <a:p>
                <a:pPr marL="0" indent="0">
                  <a:buNone/>
                </a:pPr>
                <a:r>
                  <a:rPr lang="en-US" dirty="0"/>
                  <a:t>Would release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3.2⋅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40</m:t>
                        </m:r>
                      </m:sup>
                    </m:sSup>
                  </m:oMath>
                </a14:m>
                <a:r>
                  <a:rPr lang="en-US" dirty="0"/>
                  <a:t> J</a:t>
                </a:r>
              </a:p>
              <a:p>
                <a:pPr marL="0" indent="0">
                  <a:buNone/>
                </a:pPr>
                <a:r>
                  <a:rPr lang="en-US" sz="2300" dirty="0"/>
                  <a:t>Sun’s luminosity is about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3.9⋅</m:t>
                    </m:r>
                    <m:sSup>
                      <m:sSupPr>
                        <m:ctrlPr>
                          <a:rPr lang="en-US" sz="23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26</m:t>
                        </m:r>
                      </m:sup>
                    </m:sSup>
                  </m:oMath>
                </a14:m>
                <a:r>
                  <a:rPr lang="en-US" sz="2300" dirty="0"/>
                  <a:t> W,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1.3⋅</m:t>
                    </m:r>
                    <m:sSup>
                      <m:sSupPr>
                        <m:ctrlPr>
                          <a:rPr lang="en-US" sz="23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44</m:t>
                        </m:r>
                      </m:sup>
                    </m:sSup>
                  </m:oMath>
                </a14:m>
                <a:r>
                  <a:rPr lang="en-US" sz="2300" dirty="0"/>
                  <a:t> J over its lifetime</a:t>
                </a:r>
              </a:p>
              <a:p>
                <a:pPr marL="0" indent="0">
                  <a:buNone/>
                </a:pPr>
                <a:endParaRPr lang="en-US" sz="2300" dirty="0"/>
              </a:p>
              <a:p>
                <a:pPr marL="0" indent="0">
                  <a:buNone/>
                </a:pPr>
                <a:r>
                  <a:rPr lang="en-US" sz="2300" dirty="0"/>
                  <a:t>Supernova releases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3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46</m:t>
                        </m:r>
                      </m:sup>
                    </m:sSup>
                  </m:oMath>
                </a14:m>
                <a:r>
                  <a:rPr lang="en-US" sz="2300" dirty="0"/>
                  <a:t> J in a few seconds, mostly in neutrinos</a:t>
                </a:r>
              </a:p>
              <a:p>
                <a:pPr marL="0" indent="0">
                  <a:buNone/>
                </a:pPr>
                <a:r>
                  <a:rPr lang="en-US" sz="2300" dirty="0"/>
                  <a:t>Peak visible luminosity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5⋅</m:t>
                    </m:r>
                    <m:sSup>
                      <m:sSupPr>
                        <m:ctrlPr>
                          <a:rPr lang="en-US" sz="23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36</m:t>
                        </m:r>
                      </m:sup>
                    </m:sSup>
                  </m:oMath>
                </a14:m>
                <a:r>
                  <a:rPr lang="en-US" sz="2300" dirty="0"/>
                  <a:t> W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2300" dirty="0"/>
                  <a:t> a galaxy</a:t>
                </a:r>
              </a:p>
              <a:p>
                <a:pPr marL="0" indent="0">
                  <a:buNone/>
                </a:pPr>
                <a:endParaRPr lang="en-US" sz="2300" dirty="0"/>
              </a:p>
              <a:p>
                <a:pPr marL="0" indent="0">
                  <a:buNone/>
                </a:pPr>
                <a:r>
                  <a:rPr lang="en-US" sz="2300" dirty="0"/>
                  <a:t>Luminosity of the local Supercluster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en-US" sz="23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42</m:t>
                        </m:r>
                      </m:sup>
                    </m:sSup>
                  </m:oMath>
                </a14:m>
                <a:r>
                  <a:rPr lang="en-US" sz="2300" dirty="0"/>
                  <a:t> W</a:t>
                </a:r>
              </a:p>
              <a:p>
                <a:pPr marL="0" indent="0">
                  <a:buNone/>
                </a:pPr>
                <a:endParaRPr lang="en-US" sz="2300" dirty="0"/>
              </a:p>
              <a:p>
                <a:pPr marL="0" indent="0">
                  <a:buNone/>
                </a:pPr>
                <a:r>
                  <a:rPr lang="en-US" sz="2300" dirty="0"/>
                  <a:t>Peak luminosity of </a:t>
                </a: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30</m:t>
                    </m:r>
                    <m:sSub>
                      <m:sSubPr>
                        <m:ctrlPr>
                          <a:rPr lang="en-US" sz="23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300" i="1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sz="2300" i="1">
                            <a:latin typeface="Cambria Math" panose="02040503050406030204" pitchFamily="18" charset="0"/>
                          </a:rPr>
                          <m:t>⨀</m:t>
                        </m:r>
                      </m:sub>
                    </m:sSub>
                  </m:oMath>
                </a14:m>
                <a:r>
                  <a:rPr lang="en-US" sz="2300" dirty="0"/>
                  <a:t> black hole merger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300" b="0" i="1" smtClean="0">
                        <a:latin typeface="Cambria Math" panose="02040503050406030204" pitchFamily="18" charset="0"/>
                      </a:rPr>
                      <m:t>~ 4⋅</m:t>
                    </m:r>
                    <m:sSup>
                      <m:sSupPr>
                        <m:ctrlPr>
                          <a:rPr lang="en-US" sz="23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3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3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49</m:t>
                        </m:r>
                      </m:sup>
                    </m:sSup>
                  </m:oMath>
                </a14:m>
                <a:r>
                  <a:rPr lang="en-US" sz="2300" dirty="0"/>
                  <a:t> W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B3093A6-8213-4A23-AE95-AF77E6B482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4800" y="609600"/>
                <a:ext cx="8839200" cy="6324600"/>
              </a:xfrm>
              <a:blipFill>
                <a:blip r:embed="rId2"/>
                <a:stretch>
                  <a:fillRect l="-1034" t="-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18C346E4-61D9-47C1-9100-1F8E2C7F43BD}"/>
              </a:ext>
            </a:extLst>
          </p:cNvPr>
          <p:cNvSpPr txBox="1"/>
          <p:nvPr/>
        </p:nvSpPr>
        <p:spPr>
          <a:xfrm>
            <a:off x="4878450" y="2355580"/>
            <a:ext cx="42307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0070C0"/>
                </a:solidFill>
              </a:rPr>
              <a:t>according to omnicalculator.com/physics/black-hole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B0CC8E-E11F-470B-BF82-AE97EC8FA33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438400" y="2512219"/>
            <a:ext cx="3471863" cy="26574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854439-62A2-44EF-A3BF-686F97816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551" y="28194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387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mph" presetSubtype="0" decel="2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11111E-6 L 0.33351 -0.4405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67" y="-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4E98F1-3660-48F8-B546-85648678B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85DF92-5097-4E71-92F1-63842FADCB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dirty="0"/>
              <a:t>Until </a:t>
            </a:r>
            <a:r>
              <a:rPr lang="en-US"/>
              <a:t>a decade ago, </a:t>
            </a:r>
            <a:r>
              <a:rPr lang="en-US" dirty="0"/>
              <a:t>this violence was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invisible</a:t>
            </a:r>
          </a:p>
          <a:p>
            <a:pPr marL="0" indent="0" algn="ctr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 algn="ctr">
              <a:buNone/>
            </a:pP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 marL="0" indent="0" algn="ctr">
              <a:buNone/>
            </a:pPr>
            <a:r>
              <a:rPr lang="en-US" dirty="0"/>
              <a:t>It’s all in gravitational radiation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911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CEBC2-BAB2-44C7-A20D-D736B249A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Wave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B1FD7B-D3A3-4C1E-9094-8ED124D08E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43000"/>
            <a:ext cx="9067800" cy="5638800"/>
          </a:xfrm>
        </p:spPr>
        <p:txBody>
          <a:bodyPr>
            <a:normAutofit/>
          </a:bodyPr>
          <a:lstStyle/>
          <a:p>
            <a:r>
              <a:rPr lang="en-US" dirty="0"/>
              <a:t>LIGO–VIRGO–KAGRA</a:t>
            </a:r>
          </a:p>
          <a:p>
            <a:pPr lvl="1"/>
            <a:r>
              <a:rPr lang="en-US" dirty="0"/>
              <a:t>~200 confirmed events since Sept 2015 </a:t>
            </a:r>
            <a:r>
              <a:rPr lang="en-US" dirty="0">
                <a:hlinkClick r:id="rId2"/>
              </a:rPr>
              <a:t>gracedb.ligo.org/latest/</a:t>
            </a:r>
            <a:endParaRPr lang="en-US" dirty="0"/>
          </a:p>
          <a:p>
            <a:pPr lvl="1"/>
            <a:r>
              <a:rPr lang="en-US" dirty="0"/>
              <a:t>In GWTC-1,2,3, runs O1–O3</a:t>
            </a:r>
          </a:p>
          <a:p>
            <a:pPr lvl="1"/>
            <a:r>
              <a:rPr lang="en-US" dirty="0"/>
              <a:t>Run O4a: May 2023–Jan 2024 (LIGO), O4b: Apr 2024–Dec 2024 (LIGO+VIRGO), O4c: Jan 2025– (LIGO+VIRGO)</a:t>
            </a:r>
          </a:p>
          <a:p>
            <a:pPr lvl="1"/>
            <a:r>
              <a:rPr lang="en-US" dirty="0"/>
              <a:t>Mostly binary black holes, some neutron-star mergers, some mixed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943D8E-BFA1-4DB2-AD84-0F52CA145D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71600" y="3124200"/>
            <a:ext cx="6217920" cy="34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19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F8041E-EB5E-43A4-B195-3DDBAA9A94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Science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0CEF71-139B-4C51-A6C4-2E7F3E1F3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486400"/>
          </a:xfrm>
        </p:spPr>
        <p:txBody>
          <a:bodyPr>
            <a:normAutofit/>
          </a:bodyPr>
          <a:lstStyle/>
          <a:p>
            <a:r>
              <a:rPr lang="en-US" dirty="0"/>
              <a:t>Determine presence and distribution of heavy compact objects</a:t>
            </a:r>
          </a:p>
          <a:p>
            <a:pPr lvl="1"/>
            <a:r>
              <a:rPr lang="en-US" dirty="0"/>
              <a:t>Already discovered unexpected class of black holes, tens of solar masses, indeed binaries of such black holes</a:t>
            </a:r>
          </a:p>
          <a:p>
            <a:pPr lvl="1"/>
            <a:r>
              <a:rPr lang="en-US" dirty="0"/>
              <a:t>More surprises?</a:t>
            </a:r>
          </a:p>
          <a:p>
            <a:r>
              <a:rPr lang="en-US" dirty="0"/>
              <a:t>Neutron stars</a:t>
            </a:r>
          </a:p>
          <a:p>
            <a:pPr lvl="1"/>
            <a:r>
              <a:rPr lang="en-US" dirty="0"/>
              <a:t>Determine equation of state</a:t>
            </a:r>
          </a:p>
          <a:p>
            <a:pPr lvl="1"/>
            <a:r>
              <a:rPr lang="en-US" dirty="0"/>
              <a:t>Contribution to </a:t>
            </a:r>
            <a:r>
              <a:rPr lang="en-US" dirty="0" err="1"/>
              <a:t>transferric</a:t>
            </a:r>
            <a:r>
              <a:rPr lang="en-US" dirty="0"/>
              <a:t> element production</a:t>
            </a:r>
          </a:p>
          <a:p>
            <a:pPr lvl="1"/>
            <a:r>
              <a:rPr lang="en-US" dirty="0"/>
              <a:t>Measure Hubble constant?</a:t>
            </a:r>
          </a:p>
          <a:p>
            <a:r>
              <a:rPr lang="en-US" dirty="0"/>
              <a:t>Limits on exotic compact objects</a:t>
            </a:r>
          </a:p>
          <a:p>
            <a:r>
              <a:rPr lang="en-US" dirty="0"/>
              <a:t>Precision strong-field tests of Einstein gravity</a:t>
            </a:r>
          </a:p>
          <a:p>
            <a:r>
              <a:rPr lang="en-US" dirty="0"/>
              <a:t>Insight into quantum gravity [in the LISA/</a:t>
            </a:r>
            <a:r>
              <a:rPr lang="en-US" dirty="0" err="1"/>
              <a:t>TaiJi</a:t>
            </a:r>
            <a:r>
              <a:rPr lang="en-US" dirty="0"/>
              <a:t> &amp; </a:t>
            </a:r>
            <a:r>
              <a:rPr lang="en-US" dirty="0" err="1"/>
              <a:t>TianQin</a:t>
            </a:r>
            <a:r>
              <a:rPr lang="en-US" dirty="0"/>
              <a:t> era]?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3CC170-E53E-421C-8D6E-5119EB4545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7400" y="2209800"/>
            <a:ext cx="3276600" cy="121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5465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7E5E8-1D84-45FF-923D-24644F09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Theorists’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11D009-0E4F-4A66-9F03-6536DF3E2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17638"/>
            <a:ext cx="9144000" cy="5257800"/>
          </a:xfrm>
        </p:spPr>
        <p:txBody>
          <a:bodyPr>
            <a:normAutofit/>
          </a:bodyPr>
          <a:lstStyle/>
          <a:p>
            <a:r>
              <a:rPr lang="en-US" dirty="0"/>
              <a:t>One aspect of detection &amp; analysis</a:t>
            </a:r>
          </a:p>
          <a:p>
            <a:r>
              <a:rPr lang="en-US" dirty="0"/>
              <a:t>High noise level: 400 times larger than signal! </a:t>
            </a:r>
            <a:r>
              <a:rPr lang="en-US" sz="2000" dirty="0">
                <a:solidFill>
                  <a:srgbClr val="C00000"/>
                </a:solidFill>
              </a:rPr>
              <a:t>Rehman [1711.07421]</a:t>
            </a: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endParaRPr lang="en-US" sz="2000" dirty="0">
              <a:solidFill>
                <a:srgbClr val="C00000"/>
              </a:solidFill>
            </a:endParaRPr>
          </a:p>
          <a:p>
            <a:r>
              <a:rPr lang="en-US" dirty="0"/>
              <a:t>To extract the signal, we need theoretical templates</a:t>
            </a:r>
          </a:p>
          <a:p>
            <a:r>
              <a:rPr lang="en-US" dirty="0"/>
              <a:t>That’s where theorists come into the picture</a:t>
            </a:r>
          </a:p>
          <a:p>
            <a:r>
              <a:rPr lang="en-US" dirty="0"/>
              <a:t>Also need theoretical calculations to measure parameters of mergers once seen — masses, spins, etc.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E68C42-83C1-408A-B9B9-8151BC72D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2854830"/>
            <a:ext cx="8130176" cy="179337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2204B6-640C-4A90-88AF-096E8278108C}"/>
              </a:ext>
            </a:extLst>
          </p:cNvPr>
          <p:cNvSpPr/>
          <p:nvPr/>
        </p:nvSpPr>
        <p:spPr>
          <a:xfrm>
            <a:off x="929310" y="2846970"/>
            <a:ext cx="36576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E0E1D59-55CF-4A43-9349-0F7A83E19283}"/>
              </a:ext>
            </a:extLst>
          </p:cNvPr>
          <p:cNvSpPr/>
          <p:nvPr/>
        </p:nvSpPr>
        <p:spPr>
          <a:xfrm>
            <a:off x="6380920" y="2851565"/>
            <a:ext cx="365760" cy="2286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51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09C09-36AE-439D-5CE3-B09E237C60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79DDE-A8F3-5A7E-F0E0-75A2A47509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600200"/>
            <a:ext cx="90678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ultimate language for describing quantum phenomena is Quantum Field Theory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Sometimes it’s even the best way to describe classical phenomena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Goal: predict observable quantities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2541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35BF4-0490-43B9-9C11-B6C160FDE5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Setup in Mergers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87E124-28B6-4874-B79A-5BD9B4BC48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r>
              <a:rPr lang="en-US" dirty="0"/>
              <a:t>Two slowly </a:t>
            </a:r>
            <a:r>
              <a:rPr lang="en-US" dirty="0" err="1"/>
              <a:t>inspiralling</a:t>
            </a:r>
            <a:br>
              <a:rPr lang="en-US" dirty="0"/>
            </a:br>
            <a:r>
              <a:rPr lang="en-US" dirty="0"/>
              <a:t>compact objects</a:t>
            </a:r>
          </a:p>
          <a:p>
            <a:r>
              <a:rPr lang="en-US" dirty="0"/>
              <a:t>Ringdown</a:t>
            </a:r>
          </a:p>
          <a:p>
            <a:pPr lvl="1"/>
            <a:r>
              <a:rPr lang="en-US" dirty="0"/>
              <a:t>Perturbation theory: normal</a:t>
            </a:r>
            <a:br>
              <a:rPr lang="en-US" dirty="0"/>
            </a:br>
            <a:r>
              <a:rPr lang="en-US" dirty="0"/>
              <a:t>modes of final black hole</a:t>
            </a:r>
          </a:p>
          <a:p>
            <a:r>
              <a:rPr lang="en-US" dirty="0"/>
              <a:t>Merger</a:t>
            </a:r>
          </a:p>
          <a:p>
            <a:pPr lvl="1"/>
            <a:r>
              <a:rPr lang="en-US" dirty="0"/>
              <a:t>Strong fields: numerical relativity</a:t>
            </a:r>
          </a:p>
          <a:p>
            <a:r>
              <a:rPr lang="en-US" dirty="0" err="1"/>
              <a:t>Inspiral</a:t>
            </a:r>
            <a:endParaRPr lang="en-US" dirty="0"/>
          </a:p>
          <a:p>
            <a:pPr lvl="1"/>
            <a:r>
              <a:rPr lang="en-US" dirty="0"/>
              <a:t>Weak-field perturbation theory</a:t>
            </a:r>
          </a:p>
          <a:p>
            <a:r>
              <a:rPr lang="en-US" dirty="0"/>
              <a:t>Waveform templates</a:t>
            </a:r>
          </a:p>
          <a:p>
            <a:pPr lvl="1"/>
            <a:r>
              <a:rPr lang="en-US" dirty="0"/>
              <a:t>For detection</a:t>
            </a:r>
          </a:p>
          <a:p>
            <a:pPr lvl="1"/>
            <a:r>
              <a:rPr lang="en-US" dirty="0"/>
              <a:t>For measurements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DAF505-F31A-4F98-AD05-87EF138FE63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182048" y="1285349"/>
            <a:ext cx="3580952" cy="20142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40B68-0FBA-482F-8B92-92ABC15F724F}"/>
              </a:ext>
            </a:extLst>
          </p:cNvPr>
          <p:cNvSpPr txBox="1"/>
          <p:nvPr/>
        </p:nvSpPr>
        <p:spPr>
          <a:xfrm>
            <a:off x="7086600" y="3352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Antelis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</a:t>
            </a:r>
          </a:p>
        </p:txBody>
      </p:sp>
    </p:spTree>
    <p:extLst>
      <p:ext uri="{BB962C8B-B14F-4D97-AF65-F5344CB8AC3E}">
        <p14:creationId xmlns:p14="http://schemas.microsoft.com/office/powerpoint/2010/main" val="23933494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627C9-9D01-466C-3ECF-BDBA9E87B8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Numerical Relativity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9CA73E-A49F-7F8A-F4D9-C7FEC86D0E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tool for merger phase</a:t>
            </a:r>
          </a:p>
          <a:p>
            <a:endParaRPr lang="en-US" dirty="0"/>
          </a:p>
          <a:p>
            <a:r>
              <a:rPr lang="en-US" dirty="0"/>
              <a:t>Tool for cross-checking other calculations</a:t>
            </a:r>
          </a:p>
          <a:p>
            <a:endParaRPr lang="en-US" dirty="0"/>
          </a:p>
          <a:p>
            <a:r>
              <a:rPr lang="en-US" dirty="0"/>
              <a:t>Computationally expensive</a:t>
            </a:r>
          </a:p>
          <a:p>
            <a:pPr lvl="1"/>
            <a:r>
              <a:rPr lang="en-US" dirty="0"/>
              <a:t>Not realistic for 100Ks of templates needed</a:t>
            </a:r>
          </a:p>
          <a:p>
            <a:pPr lvl="1"/>
            <a:endParaRPr lang="en-US" dirty="0"/>
          </a:p>
          <a:p>
            <a:r>
              <a:rPr lang="en-US" dirty="0"/>
              <a:t>Accumulates errors over long </a:t>
            </a:r>
            <a:r>
              <a:rPr lang="en-US" dirty="0" err="1"/>
              <a:t>inspirals</a:t>
            </a:r>
            <a:endParaRPr lang="en-US" dirty="0"/>
          </a:p>
          <a:p>
            <a:endParaRPr lang="en-US" dirty="0"/>
          </a:p>
          <a:p>
            <a:r>
              <a:rPr lang="en-US" dirty="0"/>
              <a:t>Can’t be the only tool</a:t>
            </a:r>
          </a:p>
        </p:txBody>
      </p:sp>
    </p:spTree>
    <p:extLst>
      <p:ext uri="{BB962C8B-B14F-4D97-AF65-F5344CB8AC3E}">
        <p14:creationId xmlns:p14="http://schemas.microsoft.com/office/powerpoint/2010/main" val="1033353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94A14B-BC23-4F61-8220-14322D976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Approaches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855C8F-7E7B-4EBC-A35A-94B4851A93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Traditional: solve General Relativity perturbatively</a:t>
            </a:r>
          </a:p>
          <a:p>
            <a:endParaRPr lang="en-US" dirty="0"/>
          </a:p>
          <a:p>
            <a:r>
              <a:rPr lang="en-US" dirty="0"/>
              <a:t>Effective Field Theory: use separation of scales to compute better in General Relativity</a:t>
            </a:r>
          </a:p>
          <a:p>
            <a:pPr marL="0" indent="0" algn="r">
              <a:buNone/>
            </a:pPr>
            <a:r>
              <a:rPr lang="en-US" sz="2000" dirty="0">
                <a:solidFill>
                  <a:srgbClr val="C00000"/>
                </a:solidFill>
              </a:rPr>
              <a:t>Goldberger, Rothstein</a:t>
            </a:r>
            <a:endParaRPr lang="en-US" dirty="0">
              <a:solidFill>
                <a:srgbClr val="C00000"/>
              </a:solidFill>
            </a:endParaRPr>
          </a:p>
          <a:p>
            <a:endParaRPr lang="en-US" dirty="0"/>
          </a:p>
          <a:p>
            <a:r>
              <a:rPr lang="en-US" dirty="0"/>
              <a:t>An idea: use scattering amplitudes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578468-AA7F-1022-DD3E-CF1987ACC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659437"/>
            <a:ext cx="9144000" cy="903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286DE3-03C6-610D-5826-D544E67BF6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638800"/>
            <a:ext cx="9144000" cy="82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5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69545-060B-4349-B30D-0709E4173C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Amplitudes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B765A5-4DD6-46B6-98E8-027B26931D9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0" y="1219200"/>
                <a:ext cx="8458200" cy="556260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It’s a bound-state classical problem</a:t>
                </a:r>
              </a:p>
              <a:p>
                <a:endParaRPr lang="en-US" dirty="0"/>
              </a:p>
              <a:p>
                <a:r>
                  <a:rPr lang="en-US" dirty="0"/>
                  <a:t>Why might quantum scattering amplitudes help?</a:t>
                </a:r>
              </a:p>
              <a:p>
                <a:endParaRPr lang="en-US" dirty="0"/>
              </a:p>
              <a:p>
                <a:r>
                  <a:rPr lang="en-US" dirty="0"/>
                  <a:t>Calculate only what’s needed for physical quantities</a:t>
                </a:r>
              </a:p>
              <a:p>
                <a:pPr lvl="1"/>
                <a:r>
                  <a:rPr lang="en-US" dirty="0"/>
                  <a:t>No auxiliary Hamiltonians or potentials</a:t>
                </a:r>
              </a:p>
              <a:p>
                <a:pPr lvl="1"/>
                <a:r>
                  <a:rPr lang="en-US" dirty="0"/>
                  <a:t>No confusing or ambiguous separation between “conservative” and “radiation reaction”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Double copy: amplitude calculations in gravity are vastly simplified by the observation that</a:t>
                </a:r>
              </a:p>
              <a:p>
                <a:pPr marL="0" indent="0" algn="ctr">
                  <a:buNone/>
                </a:pPr>
                <a:r>
                  <a:rPr lang="en-US" dirty="0"/>
                  <a:t>Gravity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US" dirty="0"/>
                  <a:t> (Yang–Mills)</a:t>
                </a:r>
                <a:r>
                  <a:rPr lang="en-US" baseline="30000" dirty="0"/>
                  <a:t>2</a:t>
                </a:r>
              </a:p>
              <a:p>
                <a:pPr marL="400050" lvl="1" indent="0" algn="r">
                  <a:buNone/>
                </a:pPr>
                <a:r>
                  <a:rPr lang="en-US" dirty="0">
                    <a:solidFill>
                      <a:srgbClr val="C00000"/>
                    </a:solidFill>
                  </a:rPr>
                  <a:t>Kawai, Lewellen, Tye; Bern, Carrasco, Johansson; </a:t>
                </a:r>
                <a:r>
                  <a:rPr lang="en-US" dirty="0" err="1">
                    <a:solidFill>
                      <a:srgbClr val="C00000"/>
                    </a:solidFill>
                  </a:rPr>
                  <a:t>Cachazo</a:t>
                </a:r>
                <a:r>
                  <a:rPr lang="en-US" dirty="0">
                    <a:solidFill>
                      <a:srgbClr val="C00000"/>
                    </a:solidFill>
                  </a:rPr>
                  <a:t>, He, Yuan</a:t>
                </a:r>
              </a:p>
              <a:p>
                <a:pPr marL="0" indent="0" algn="ctr">
                  <a:buNone/>
                </a:pPr>
                <a:endParaRPr lang="en-US" baseline="300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6B765A5-4DD6-46B6-98E8-027B26931D9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219200"/>
                <a:ext cx="8458200" cy="5562600"/>
              </a:xfrm>
              <a:blipFill>
                <a:blip r:embed="rId2"/>
                <a:stretch>
                  <a:fillRect l="-1009" t="-876" r="-7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6059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2F33E-5AAD-5AC4-D46F-EDDDA0E5A2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Amplitudes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C070D-8AE9-6A1E-5652-AADD8F6BB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Gravitation = General Relativity </a:t>
            </a:r>
            <a:r>
              <a:rPr lang="en-US" dirty="0">
                <a:sym typeface="Symbol" panose="05050102010706020507" pitchFamily="18" charset="2"/>
              </a:rPr>
              <a:t> geometry</a:t>
            </a:r>
          </a:p>
          <a:p>
            <a:endParaRPr lang="en-US" dirty="0">
              <a:sym typeface="Symbol" panose="05050102010706020507" pitchFamily="18" charset="2"/>
            </a:endParaRP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Inspiration from Feynman</a:t>
            </a:r>
          </a:p>
          <a:p>
            <a:endParaRPr lang="en-US" dirty="0"/>
          </a:p>
          <a:p>
            <a:r>
              <a:rPr lang="en-US" dirty="0"/>
              <a:t>Gravitation = spin-2 field theory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3B6130-5D86-1267-0732-99876A5256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8779" y="1524000"/>
            <a:ext cx="1538021" cy="2019605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F4D21C-DB09-AF7B-7B3A-F7B9810A718D}"/>
              </a:ext>
            </a:extLst>
          </p:cNvPr>
          <p:cNvCxnSpPr/>
          <p:nvPr/>
        </p:nvCxnSpPr>
        <p:spPr>
          <a:xfrm>
            <a:off x="1143000" y="1524000"/>
            <a:ext cx="5181600" cy="60960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F79FFA3-111D-2BE5-69DD-5EB8AA80AD74}"/>
              </a:ext>
            </a:extLst>
          </p:cNvPr>
          <p:cNvCxnSpPr>
            <a:cxnSpLocks/>
          </p:cNvCxnSpPr>
          <p:nvPr/>
        </p:nvCxnSpPr>
        <p:spPr>
          <a:xfrm flipV="1">
            <a:off x="1143000" y="1520952"/>
            <a:ext cx="5105400" cy="612648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3F7D9443-C5A5-42D4-919F-9F8D05833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950" y="3657600"/>
            <a:ext cx="1466850" cy="207359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211A30-2CE8-0525-7717-DFE24D95A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31" y="4333966"/>
            <a:ext cx="5699969" cy="3142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E066E-1FA3-740E-50B9-57D814CB28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25" y="5867400"/>
            <a:ext cx="7206675" cy="788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6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9FE3D-295F-42C4-81E1-AE362F548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Feynman Vertices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E091A2-2C43-4AF1-98ED-C1FE779E9C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534400" cy="4983162"/>
              </a:xfrm>
            </p:spPr>
            <p:txBody>
              <a:bodyPr/>
              <a:lstStyle/>
              <a:p>
                <a:r>
                  <a:rPr lang="en-US" dirty="0"/>
                  <a:t>De Witt: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				    Three-point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							    Four-point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>
                    <a:sym typeface="Symbol" panose="05050102010706020507" pitchFamily="18" charset="2"/>
                  </a:rPr>
                  <a:t>                                          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⋮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AE091A2-2C43-4AF1-98ED-C1FE779E9C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534400" cy="4983162"/>
              </a:xfrm>
              <a:blipFill>
                <a:blip r:embed="rId2"/>
                <a:stretch>
                  <a:fillRect l="-929" t="-979" r="-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71D4FB0C-0D24-4913-8697-E39D81CCDA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52400" y="2328817"/>
            <a:ext cx="7043400" cy="3535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8661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565FC-10F7-4C79-87A7-515471A4F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Feynman: Double Copy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0A3624-F0DC-47C9-802D-F4189C863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983162"/>
          </a:xfrm>
        </p:spPr>
        <p:txBody>
          <a:bodyPr>
            <a:normAutofit/>
          </a:bodyPr>
          <a:lstStyle/>
          <a:p>
            <a:r>
              <a:rPr lang="en-US" dirty="0"/>
              <a:t>Yang–Mills three-point amplitude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Gravity three-point amplitude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Field-theory equivalent of Kawai–Lewellen–</a:t>
            </a:r>
            <a:r>
              <a:rPr lang="en-US" dirty="0" err="1"/>
              <a:t>Tye</a:t>
            </a:r>
            <a:r>
              <a:rPr lang="en-US" dirty="0"/>
              <a:t> expression for closed-string amplitudes in terms of open-string ones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6BD8A6-512A-41A8-95EC-C613DCBD59E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9999" y="2540000"/>
            <a:ext cx="1230476" cy="775238"/>
          </a:xfrm>
          <a:prstGeom prst="rect">
            <a:avLst/>
          </a:prstGeom>
        </p:spPr>
      </p:pic>
      <p:pic>
        <p:nvPicPr>
          <p:cNvPr id="6" name="Picture 5" descr="\documentclass{article}&#10;\usepackage{amsmath}&#10;\pagestyle{empty}&#10;\begin{document}&#10;&#10;\def\DB{I_{\textrm{DB}}}&#10;\def\eps{\epsilon}&#10;\def\Poly{\textsl{Poly}}&#10;\def\Denom{\textsl{Denom}}&#10;\def\spa#1.#2{\langle#1\,#2\rangle}&#10;\def\spb#1.#2{[#1\,#2]}&#10;&#10;&#10;\begin{equation*}&#10;\left(\frac{\spa1.2^3}{\spa2.3\spa3.1}\right)^2&#10;= (\textrm{YM})^2&#10;\end{equation*}&#10;&#10;&#10;\end{document}" title="IguanaTex Bitmap Display">
            <a:extLst>
              <a:ext uri="{FF2B5EF4-FFF2-40B4-BE49-F238E27FC236}">
                <a16:creationId xmlns:a16="http://schemas.microsoft.com/office/drawing/2014/main" id="{818A771C-F075-4961-AE76-1B797FD8E80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503325" y="4558763"/>
            <a:ext cx="3156189" cy="84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527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CD08B-79F2-AAD8-5238-3F3C0DA48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Amplitudes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29712-D85C-62FA-FF07-2D87F627B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Organize in terms of gauge-invariant objects</a:t>
            </a:r>
          </a:p>
          <a:p>
            <a:endParaRPr lang="en-US" dirty="0"/>
          </a:p>
          <a:p>
            <a:r>
              <a:rPr lang="en-US" dirty="0"/>
              <a:t>Recursion for amplitudes/integrands</a:t>
            </a:r>
          </a:p>
          <a:p>
            <a:endParaRPr lang="en-US" dirty="0"/>
          </a:p>
          <a:p>
            <a:r>
              <a:rPr lang="en-US" dirty="0"/>
              <a:t>Unitarity for loop amplitudes</a:t>
            </a:r>
          </a:p>
          <a:p>
            <a:endParaRPr lang="en-US" dirty="0"/>
          </a:p>
          <a:p>
            <a:r>
              <a:rPr lang="en-US" dirty="0"/>
              <a:t>Differential equations for loop integrals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83991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8F0C88C-A6F1-3C28-D288-35CEE2EC7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D5B5A7E-1EFC-3652-31E6-5C308CF74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State of the Art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DC8178-4EB1-E982-7482-0BA58A0729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24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2000" dirty="0">
                <a:solidFill>
                  <a:srgbClr val="C00000"/>
                </a:solidFill>
              </a:rPr>
              <a:t>Snowmass Review [2204.05194] – </a:t>
            </a:r>
            <a:r>
              <a:rPr lang="en-US" sz="2000" dirty="0" err="1">
                <a:solidFill>
                  <a:srgbClr val="C00000"/>
                </a:solidFill>
              </a:rPr>
              <a:t>Buonanno</a:t>
            </a:r>
            <a:r>
              <a:rPr lang="en-US" sz="2000" dirty="0">
                <a:solidFill>
                  <a:srgbClr val="C00000"/>
                </a:solidFill>
              </a:rPr>
              <a:t>, Khalil, O’Connell, </a:t>
            </a:r>
            <a:r>
              <a:rPr lang="en-US" sz="2000" dirty="0" err="1">
                <a:solidFill>
                  <a:srgbClr val="C00000"/>
                </a:solidFill>
              </a:rPr>
              <a:t>Roiban</a:t>
            </a:r>
            <a:r>
              <a:rPr lang="en-US" sz="2000" dirty="0">
                <a:solidFill>
                  <a:srgbClr val="C00000"/>
                </a:solidFill>
              </a:rPr>
              <a:t>, Solon, Zeng</a:t>
            </a:r>
            <a:endParaRPr lang="en-US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3973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4B184-13C2-FA5D-873B-3B06BC92F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Flourishing of New Ideas…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13125-4CB8-8B2F-02EB-7B4181320A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1143000"/>
            <a:ext cx="8991600" cy="5715000"/>
          </a:xfrm>
        </p:spPr>
        <p:txBody>
          <a:bodyPr>
            <a:normAutofit/>
          </a:bodyPr>
          <a:lstStyle/>
          <a:p>
            <a:pPr marL="0" indent="0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2000" dirty="0"/>
              <a:t>…that I lack time to discuss</a:t>
            </a: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/>
              <a:t>EFT Matching</a:t>
            </a:r>
            <a:endParaRPr lang="en-US" sz="1600" dirty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pPr marL="0" indent="0" algn="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ES" sz="1600" dirty="0">
                <a:solidFill>
                  <a:srgbClr val="C00000"/>
                </a:solidFill>
              </a:rPr>
              <a:t>Cheung, Rothstein, </a:t>
            </a:r>
            <a:r>
              <a:rPr lang="es-ES" sz="1600" dirty="0" err="1">
                <a:solidFill>
                  <a:srgbClr val="C00000"/>
                </a:solidFill>
              </a:rPr>
              <a:t>Solon</a:t>
            </a:r>
            <a:r>
              <a:rPr lang="es-ES" sz="1600" dirty="0">
                <a:solidFill>
                  <a:srgbClr val="C00000"/>
                </a:solidFill>
              </a:rPr>
              <a:t>; Bern, </a:t>
            </a:r>
            <a:r>
              <a:rPr lang="es-ES" sz="1600" dirty="0" err="1">
                <a:solidFill>
                  <a:srgbClr val="C00000"/>
                </a:solidFill>
              </a:rPr>
              <a:t>Kosmopoulos</a:t>
            </a:r>
            <a:r>
              <a:rPr lang="es-ES" sz="1600" dirty="0">
                <a:solidFill>
                  <a:srgbClr val="C00000"/>
                </a:solidFill>
              </a:rPr>
              <a:t>, Luna, </a:t>
            </a:r>
            <a:r>
              <a:rPr lang="es-ES" sz="1600" dirty="0" err="1">
                <a:solidFill>
                  <a:srgbClr val="C00000"/>
                </a:solidFill>
              </a:rPr>
              <a:t>Roiban</a:t>
            </a:r>
            <a:r>
              <a:rPr lang="es-ES" sz="1600" dirty="0">
                <a:solidFill>
                  <a:srgbClr val="C00000"/>
                </a:solidFill>
              </a:rPr>
              <a:t>, Teng; </a:t>
            </a:r>
            <a:br>
              <a:rPr lang="es-ES" sz="1600" dirty="0">
                <a:solidFill>
                  <a:srgbClr val="C00000"/>
                </a:solidFill>
              </a:rPr>
            </a:br>
            <a:r>
              <a:rPr lang="es-ES" sz="1600" dirty="0">
                <a:solidFill>
                  <a:srgbClr val="C00000"/>
                </a:solidFill>
              </a:rPr>
              <a:t>Bern, Parra-</a:t>
            </a:r>
            <a:r>
              <a:rPr lang="es-ES" sz="1600" dirty="0" err="1">
                <a:solidFill>
                  <a:srgbClr val="C00000"/>
                </a:solidFill>
              </a:rPr>
              <a:t>Martinez</a:t>
            </a:r>
            <a:r>
              <a:rPr lang="es-ES" sz="1600" dirty="0">
                <a:solidFill>
                  <a:srgbClr val="C00000"/>
                </a:solidFill>
              </a:rPr>
              <a:t>, </a:t>
            </a:r>
            <a:r>
              <a:rPr lang="es-ES" sz="1600" dirty="0" err="1">
                <a:solidFill>
                  <a:srgbClr val="C00000"/>
                </a:solidFill>
              </a:rPr>
              <a:t>Roiban</a:t>
            </a:r>
            <a:r>
              <a:rPr lang="es-ES" sz="1600" dirty="0">
                <a:solidFill>
                  <a:srgbClr val="C00000"/>
                </a:solidFill>
              </a:rPr>
              <a:t>, </a:t>
            </a:r>
            <a:r>
              <a:rPr lang="es-ES" sz="1600" dirty="0" err="1">
                <a:solidFill>
                  <a:srgbClr val="C00000"/>
                </a:solidFill>
              </a:rPr>
              <a:t>Ruf</a:t>
            </a:r>
            <a:r>
              <a:rPr lang="es-ES" sz="1600" dirty="0">
                <a:solidFill>
                  <a:srgbClr val="C00000"/>
                </a:solidFill>
              </a:rPr>
              <a:t>, Shen, </a:t>
            </a:r>
            <a:r>
              <a:rPr lang="es-ES" sz="1600" dirty="0" err="1">
                <a:solidFill>
                  <a:srgbClr val="C00000"/>
                </a:solidFill>
              </a:rPr>
              <a:t>Solon</a:t>
            </a:r>
            <a:r>
              <a:rPr lang="es-ES" sz="1600" dirty="0">
                <a:solidFill>
                  <a:srgbClr val="C00000"/>
                </a:solidFill>
              </a:rPr>
              <a:t>, Zeng</a:t>
            </a:r>
            <a:endParaRPr lang="en-US" sz="1600" dirty="0">
              <a:solidFill>
                <a:srgbClr val="C00000"/>
              </a:solidFill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 err="1"/>
              <a:t>Eikonal</a:t>
            </a:r>
            <a:r>
              <a:rPr lang="en-US" sz="2000" dirty="0"/>
              <a:t> Phase</a:t>
            </a:r>
          </a:p>
          <a:p>
            <a:pPr marL="0" indent="0" algn="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C00000"/>
                </a:solidFill>
              </a:rPr>
              <a:t>Amati, </a:t>
            </a:r>
            <a:r>
              <a:rPr lang="en-US" sz="1600" dirty="0" err="1">
                <a:solidFill>
                  <a:srgbClr val="C00000"/>
                </a:solidFill>
              </a:rPr>
              <a:t>Ciafaloni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Veneziano</a:t>
            </a:r>
            <a:r>
              <a:rPr lang="en-US" sz="1600" dirty="0">
                <a:solidFill>
                  <a:srgbClr val="C00000"/>
                </a:solidFill>
              </a:rPr>
              <a:t>; Di </a:t>
            </a:r>
            <a:r>
              <a:rPr lang="en-US" sz="1600" dirty="0" err="1">
                <a:solidFill>
                  <a:srgbClr val="C00000"/>
                </a:solidFill>
              </a:rPr>
              <a:t>Vecchia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Heissenberg</a:t>
            </a:r>
            <a:r>
              <a:rPr lang="en-US" sz="1600" dirty="0">
                <a:solidFill>
                  <a:srgbClr val="C00000"/>
                </a:solidFill>
              </a:rPr>
              <a:t>, Russo, </a:t>
            </a:r>
            <a:r>
              <a:rPr lang="en-US" sz="1600" dirty="0" err="1">
                <a:solidFill>
                  <a:srgbClr val="C00000"/>
                </a:solidFill>
              </a:rPr>
              <a:t>Veneziano</a:t>
            </a:r>
            <a:endParaRPr lang="en-US" sz="1600" dirty="0">
              <a:solidFill>
                <a:srgbClr val="C00000"/>
              </a:solidFill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/>
              <a:t>Amplitude analysis</a:t>
            </a:r>
          </a:p>
          <a:p>
            <a:pPr marL="0" indent="0" algn="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C00000"/>
                </a:solidFill>
              </a:rPr>
              <a:t>Bjerrum-Bohr, </a:t>
            </a:r>
            <a:r>
              <a:rPr lang="en-US" sz="1600" dirty="0" err="1">
                <a:solidFill>
                  <a:srgbClr val="C00000"/>
                </a:solidFill>
              </a:rPr>
              <a:t>Damgaard</a:t>
            </a:r>
            <a:r>
              <a:rPr lang="en-US" sz="1600" dirty="0">
                <a:solidFill>
                  <a:srgbClr val="C00000"/>
                </a:solidFill>
              </a:rPr>
              <a:t>, Plante, </a:t>
            </a:r>
            <a:r>
              <a:rPr lang="en-US" sz="1600" dirty="0" err="1">
                <a:solidFill>
                  <a:srgbClr val="C00000"/>
                </a:solidFill>
              </a:rPr>
              <a:t>Vanhove</a:t>
            </a:r>
            <a:endParaRPr lang="en-US" sz="1600" dirty="0">
              <a:solidFill>
                <a:srgbClr val="C00000"/>
              </a:solidFill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/>
              <a:t>Heavy mass field theory</a:t>
            </a:r>
          </a:p>
          <a:p>
            <a:pPr marL="0" indent="0" algn="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err="1">
                <a:solidFill>
                  <a:srgbClr val="C00000"/>
                </a:solidFill>
              </a:rPr>
              <a:t>Brandhuber</a:t>
            </a:r>
            <a:r>
              <a:rPr lang="en-US" sz="1600" dirty="0">
                <a:solidFill>
                  <a:srgbClr val="C00000"/>
                </a:solidFill>
              </a:rPr>
              <a:t>, Chen, </a:t>
            </a:r>
            <a:r>
              <a:rPr lang="en-US" sz="1600" dirty="0" err="1">
                <a:solidFill>
                  <a:srgbClr val="C00000"/>
                </a:solidFill>
              </a:rPr>
              <a:t>Travaglini</a:t>
            </a:r>
            <a:r>
              <a:rPr lang="en-US" sz="1600" dirty="0">
                <a:solidFill>
                  <a:srgbClr val="C00000"/>
                </a:solidFill>
              </a:rPr>
              <a:t>, Wen; </a:t>
            </a:r>
            <a:r>
              <a:rPr lang="en-US" sz="1600" dirty="0" err="1">
                <a:solidFill>
                  <a:srgbClr val="C00000"/>
                </a:solidFill>
              </a:rPr>
              <a:t>Damgaard</a:t>
            </a:r>
            <a:r>
              <a:rPr lang="en-US" sz="1600" dirty="0">
                <a:solidFill>
                  <a:srgbClr val="C00000"/>
                </a:solidFill>
              </a:rPr>
              <a:t>, Haddad, </a:t>
            </a:r>
            <a:r>
              <a:rPr lang="en-US" sz="1600" dirty="0" err="1">
                <a:solidFill>
                  <a:srgbClr val="C00000"/>
                </a:solidFill>
              </a:rPr>
              <a:t>Helset</a:t>
            </a:r>
            <a:r>
              <a:rPr lang="en-US" sz="1800" dirty="0">
                <a:solidFill>
                  <a:srgbClr val="C00000"/>
                </a:solidFill>
                <a:latin typeface="Times New Roman" pitchFamily="18" charset="0"/>
              </a:rPr>
              <a:t> </a:t>
            </a:r>
            <a:endParaRPr lang="en-US" sz="1800" dirty="0">
              <a:solidFill>
                <a:srgbClr val="C00000"/>
              </a:solidFill>
            </a:endParaRPr>
          </a:p>
          <a:p>
            <a:pPr marL="342900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000" dirty="0"/>
              <a:t>World line formalisms</a:t>
            </a:r>
          </a:p>
          <a:p>
            <a:pPr marL="0" indent="0" algn="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>
                <a:solidFill>
                  <a:srgbClr val="C00000"/>
                </a:solidFill>
              </a:rPr>
              <a:t>Goldberger, Rothstein;  Levi, Steinhoff; </a:t>
            </a:r>
            <a:r>
              <a:rPr lang="en-US" sz="1600" dirty="0" err="1">
                <a:solidFill>
                  <a:srgbClr val="C00000"/>
                </a:solidFill>
              </a:rPr>
              <a:t>Dlapa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Kälin</a:t>
            </a:r>
            <a:r>
              <a:rPr lang="en-US" sz="1600" dirty="0">
                <a:solidFill>
                  <a:srgbClr val="C00000"/>
                </a:solidFill>
              </a:rPr>
              <a:t>, Liu, Porto; 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Jakobson, </a:t>
            </a:r>
            <a:r>
              <a:rPr lang="en-US" sz="1600" dirty="0" err="1">
                <a:solidFill>
                  <a:srgbClr val="C00000"/>
                </a:solidFill>
              </a:rPr>
              <a:t>Mogull</a:t>
            </a:r>
            <a:r>
              <a:rPr lang="en-US" sz="1600" dirty="0">
                <a:solidFill>
                  <a:srgbClr val="C00000"/>
                </a:solidFill>
              </a:rPr>
              <a:t>, Plefka, Steinhoff; Shen; Edison, Levi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latin typeface="Times New Roman" pitchFamily="18" charset="0"/>
              </a:rPr>
              <a:t>Spin Exponentiation</a:t>
            </a:r>
          </a:p>
          <a:p>
            <a:pPr marL="0" indent="0" algn="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err="1">
                <a:solidFill>
                  <a:srgbClr val="C00000"/>
                </a:solidFill>
              </a:rPr>
              <a:t>Arkani</a:t>
            </a:r>
            <a:r>
              <a:rPr lang="en-US" sz="1600" dirty="0">
                <a:solidFill>
                  <a:srgbClr val="C00000"/>
                </a:solidFill>
              </a:rPr>
              <a:t>-Hamed, Huang, O’Connell; Guevara, </a:t>
            </a:r>
            <a:r>
              <a:rPr lang="en-US" sz="1600" dirty="0" err="1">
                <a:solidFill>
                  <a:srgbClr val="C00000"/>
                </a:solidFill>
              </a:rPr>
              <a:t>Ochirov</a:t>
            </a:r>
            <a:r>
              <a:rPr lang="en-US" sz="1600" dirty="0">
                <a:solidFill>
                  <a:srgbClr val="C00000"/>
                </a:solidFill>
              </a:rPr>
              <a:t>, Vines; Chen, Huang, Kim, Lee; </a:t>
            </a:r>
            <a:br>
              <a:rPr lang="en-US" sz="1600" dirty="0">
                <a:solidFill>
                  <a:srgbClr val="C00000"/>
                </a:solidFill>
              </a:rPr>
            </a:br>
            <a:r>
              <a:rPr lang="en-US" sz="1600" dirty="0">
                <a:solidFill>
                  <a:srgbClr val="C00000"/>
                </a:solidFill>
              </a:rPr>
              <a:t>Bautista, Guevara, Kavanagh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EFT post-Newtonian</a:t>
            </a:r>
          </a:p>
          <a:p>
            <a:pPr marL="0" indent="0" algn="r" defTabSz="9144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600" dirty="0" err="1">
                <a:solidFill>
                  <a:srgbClr val="C00000"/>
                </a:solidFill>
              </a:rPr>
              <a:t>Foffa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Mastrolia</a:t>
            </a:r>
            <a:r>
              <a:rPr lang="en-US" sz="1600" dirty="0">
                <a:solidFill>
                  <a:srgbClr val="C00000"/>
                </a:solidFill>
              </a:rPr>
              <a:t>, </a:t>
            </a:r>
            <a:r>
              <a:rPr lang="en-US" sz="1600" dirty="0" err="1">
                <a:solidFill>
                  <a:srgbClr val="C00000"/>
                </a:solidFill>
              </a:rPr>
              <a:t>Sturani</a:t>
            </a:r>
            <a:r>
              <a:rPr lang="en-US" sz="1600" dirty="0">
                <a:solidFill>
                  <a:srgbClr val="C00000"/>
                </a:solidFill>
              </a:rPr>
              <a:t>, Sturm; </a:t>
            </a:r>
            <a:r>
              <a:rPr lang="en-US" sz="1600" dirty="0" err="1">
                <a:solidFill>
                  <a:srgbClr val="C00000"/>
                </a:solidFill>
              </a:rPr>
              <a:t>Blümlein</a:t>
            </a:r>
            <a:r>
              <a:rPr lang="en-US" sz="1600" dirty="0">
                <a:solidFill>
                  <a:srgbClr val="C00000"/>
                </a:solidFill>
              </a:rPr>
              <a:t>, Maier, </a:t>
            </a:r>
            <a:r>
              <a:rPr lang="en-US" sz="1600" dirty="0" err="1">
                <a:solidFill>
                  <a:srgbClr val="C00000"/>
                </a:solidFill>
              </a:rPr>
              <a:t>Marquard</a:t>
            </a:r>
            <a:r>
              <a:rPr lang="en-US" sz="1600" dirty="0">
                <a:solidFill>
                  <a:srgbClr val="C00000"/>
                </a:solidFill>
              </a:rPr>
              <a:t>, Schäfer</a:t>
            </a:r>
          </a:p>
        </p:txBody>
      </p:sp>
    </p:spTree>
    <p:extLst>
      <p:ext uri="{BB962C8B-B14F-4D97-AF65-F5344CB8AC3E}">
        <p14:creationId xmlns:p14="http://schemas.microsoft.com/office/powerpoint/2010/main" val="37825900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7D6817-DDAF-A50D-369B-2915A1E61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Quantum Field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512B1-6F19-DB5C-ECF0-E68CC61C7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Path Integrals over Quantum Fields</a:t>
            </a:r>
          </a:p>
          <a:p>
            <a:endParaRPr lang="en-US" dirty="0"/>
          </a:p>
          <a:p>
            <a:r>
              <a:rPr lang="en-US" dirty="0"/>
              <a:t>There were other formulations before</a:t>
            </a:r>
          </a:p>
          <a:p>
            <a:endParaRPr lang="en-US" dirty="0"/>
          </a:p>
          <a:p>
            <a:r>
              <a:rPr lang="en-US" dirty="0"/>
              <a:t>Could there be other useful formulations?</a:t>
            </a:r>
          </a:p>
        </p:txBody>
      </p:sp>
    </p:spTree>
    <p:extLst>
      <p:ext uri="{BB962C8B-B14F-4D97-AF65-F5344CB8AC3E}">
        <p14:creationId xmlns:p14="http://schemas.microsoft.com/office/powerpoint/2010/main" val="160241705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FC13A-3311-1AFB-E97F-4DA85E193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Towards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0D974C-82DA-14A2-3442-6DACABC083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/>
              <a:t>Binding Energy</a:t>
            </a:r>
          </a:p>
          <a:p>
            <a:endParaRPr lang="en-US" dirty="0"/>
          </a:p>
          <a:p>
            <a:pPr marL="0" indent="0" algn="r">
              <a:buNone/>
            </a:pPr>
            <a:r>
              <a:rPr lang="en-US" sz="2000" dirty="0" err="1">
                <a:solidFill>
                  <a:srgbClr val="C00000"/>
                </a:solidFill>
              </a:rPr>
              <a:t>Buonanno</a:t>
            </a:r>
            <a:r>
              <a:rPr lang="en-US" sz="2000" dirty="0">
                <a:solidFill>
                  <a:srgbClr val="C00000"/>
                </a:solidFill>
              </a:rPr>
              <a:t>, Khalil, 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000" dirty="0">
                <a:solidFill>
                  <a:srgbClr val="C00000"/>
                </a:solidFill>
              </a:rPr>
              <a:t>O’Connell, </a:t>
            </a:r>
            <a:br>
              <a:rPr lang="en-US" sz="2000" dirty="0">
                <a:solidFill>
                  <a:srgbClr val="C00000"/>
                </a:solidFill>
              </a:rPr>
            </a:br>
            <a:r>
              <a:rPr lang="en-US" sz="2000" dirty="0" err="1">
                <a:solidFill>
                  <a:srgbClr val="C00000"/>
                </a:solidFill>
              </a:rPr>
              <a:t>Roiban</a:t>
            </a:r>
            <a:r>
              <a:rPr lang="en-US" sz="2000" dirty="0">
                <a:solidFill>
                  <a:srgbClr val="C00000"/>
                </a:solidFill>
              </a:rPr>
              <a:t>, Solon, Zeng</a:t>
            </a:r>
            <a:endParaRPr lang="en-US" sz="2000" dirty="0"/>
          </a:p>
          <a:p>
            <a:r>
              <a:rPr lang="en-US" dirty="0"/>
              <a:t>Combine perturbative results with Effective-One-Body Hamiltonian</a:t>
            </a:r>
          </a:p>
          <a:p>
            <a:pPr marL="0" indent="0" algn="r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endParaRPr lang="en-US" sz="2000" dirty="0">
              <a:solidFill>
                <a:srgbClr val="C00000"/>
              </a:solidFill>
            </a:endParaRPr>
          </a:p>
          <a:p>
            <a:pPr marL="0" indent="0" algn="r">
              <a:buNone/>
            </a:pPr>
            <a:r>
              <a:rPr lang="en-US" sz="2000" dirty="0" err="1">
                <a:solidFill>
                  <a:srgbClr val="C00000"/>
                </a:solidFill>
              </a:rPr>
              <a:t>Damour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Rettegno</a:t>
            </a:r>
            <a:endParaRPr lang="en-US" sz="2000" dirty="0">
              <a:solidFill>
                <a:srgbClr val="C00000"/>
              </a:solidFill>
            </a:endParaRP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CF8BC4-E7F6-0BC2-7715-46695BBF0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0" y="1143000"/>
            <a:ext cx="2816358" cy="21762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4BC5A2-1015-76D3-CFF0-6D01D93C6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442" y="4300724"/>
            <a:ext cx="2816358" cy="2176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1720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7542A-074F-45C2-A22F-4B020B367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A1D68-28FB-469A-AF19-96A927775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/>
          </a:bodyPr>
          <a:lstStyle/>
          <a:p>
            <a:r>
              <a:rPr lang="en-US" dirty="0"/>
              <a:t>Scatter two ‘things’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they’re both massive, look at point particles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66D1F6D-FE7B-5C76-6D74-5B930B92A481}"/>
              </a:ext>
            </a:extLst>
          </p:cNvPr>
          <p:cNvGrpSpPr/>
          <p:nvPr/>
        </p:nvGrpSpPr>
        <p:grpSpPr>
          <a:xfrm>
            <a:off x="1295400" y="2438400"/>
            <a:ext cx="4522600" cy="1539240"/>
            <a:chOff x="1295400" y="2438400"/>
            <a:chExt cx="4522600" cy="153924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161F170-2EFE-4ADD-8FF6-F6BFEB67138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429000" y="2884073"/>
              <a:ext cx="685800" cy="647700"/>
            </a:xfrm>
            <a:prstGeom prst="ellipse">
              <a:avLst/>
            </a:prstGeom>
            <a:gradFill>
              <a:gsLst>
                <a:gs pos="0">
                  <a:srgbClr val="00B0F0"/>
                </a:gs>
                <a:gs pos="99000">
                  <a:srgbClr val="FF0000"/>
                </a:gs>
                <a:gs pos="90000">
                  <a:srgbClr val="FF0000"/>
                </a:gs>
                <a:gs pos="100000">
                  <a:srgbClr val="FF0000"/>
                </a:gs>
              </a:gsLst>
              <a:lin ang="5400000" scaled="1"/>
            </a:gra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58679EC0-842E-4A37-9B61-B193698CDC09}"/>
                </a:ext>
              </a:extLst>
            </p:cNvPr>
            <p:cNvCxnSpPr>
              <a:cxnSpLocks/>
              <a:endCxn id="4" idx="1"/>
            </p:cNvCxnSpPr>
            <p:nvPr/>
          </p:nvCxnSpPr>
          <p:spPr>
            <a:xfrm>
              <a:off x="1905000" y="2579273"/>
              <a:ext cx="1624433" cy="399653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8F828EE-EBBF-4AAA-ACA8-7253C62BBFE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01952" y="3438405"/>
              <a:ext cx="1627632" cy="402336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BEA1C1B3-B5A2-40B5-8D26-8DA7D6938E2A}"/>
                </a:ext>
              </a:extLst>
            </p:cNvPr>
            <p:cNvCxnSpPr>
              <a:cxnSpLocks/>
              <a:stCxn id="4" idx="7"/>
            </p:cNvCxnSpPr>
            <p:nvPr/>
          </p:nvCxnSpPr>
          <p:spPr>
            <a:xfrm flipV="1">
              <a:off x="4014367" y="2503073"/>
              <a:ext cx="1776833" cy="475853"/>
            </a:xfrm>
            <a:prstGeom prst="line">
              <a:avLst/>
            </a:prstGeom>
            <a:ln w="3175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C66BD3-6626-4B38-B46E-06EF05BC501C}"/>
                </a:ext>
              </a:extLst>
            </p:cNvPr>
            <p:cNvCxnSpPr>
              <a:cxnSpLocks/>
            </p:cNvCxnSpPr>
            <p:nvPr/>
          </p:nvCxnSpPr>
          <p:spPr>
            <a:xfrm>
              <a:off x="4041167" y="3416031"/>
              <a:ext cx="1776833" cy="475488"/>
            </a:xfrm>
            <a:prstGeom prst="line">
              <a:avLst/>
            </a:prstGeom>
            <a:ln w="317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4793C66B-85A2-AD8C-D9A2-4C1C88F012C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6608" y="2438400"/>
              <a:ext cx="274320" cy="27432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401FB551-5B95-9D85-8A7F-4783B1C324D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95400" y="3703320"/>
              <a:ext cx="274320" cy="274320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647154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C2DE-874C-4548-3372-1BB695A7D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KMOC Formalism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56E22D-B389-02BD-388C-E8AD9F18F72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0" y="1219200"/>
                <a:ext cx="9144000" cy="5562600"/>
              </a:xfrm>
            </p:spPr>
            <p:txBody>
              <a:bodyPr>
                <a:normAutofit/>
              </a:bodyPr>
              <a:lstStyle/>
              <a:p>
                <a:pPr marL="0" indent="0" algn="r">
                  <a:buNone/>
                </a:pPr>
                <a:r>
                  <a:rPr lang="en-US" sz="2000" i="1" dirty="0">
                    <a:solidFill>
                      <a:srgbClr val="C00000"/>
                    </a:solidFill>
                  </a:rPr>
                  <a:t>with</a:t>
                </a:r>
                <a:r>
                  <a:rPr lang="en-US" sz="2000" dirty="0">
                    <a:solidFill>
                      <a:srgbClr val="C00000"/>
                    </a:solidFill>
                  </a:rPr>
                  <a:t> O’Connell, Maybee, Cristofoli, Gonzo; </a:t>
                </a:r>
                <a:br>
                  <a:rPr lang="en-US" sz="2000" dirty="0">
                    <a:solidFill>
                      <a:srgbClr val="C00000"/>
                    </a:solidFill>
                  </a:rPr>
                </a:br>
                <a:r>
                  <a:rPr lang="en-US" sz="2000" dirty="0">
                    <a:solidFill>
                      <a:srgbClr val="C00000"/>
                    </a:solidFill>
                  </a:rPr>
                  <a:t>Herrmann, Parra-Martinez, Ruf, Zeng; Manohar, Ridgway, Shen; </a:t>
                </a:r>
                <a:br>
                  <a:rPr lang="en-US" sz="2000" dirty="0">
                    <a:solidFill>
                      <a:srgbClr val="C00000"/>
                    </a:solidFill>
                  </a:rPr>
                </a:br>
                <a:r>
                  <a:rPr lang="en-US" sz="2000" dirty="0">
                    <a:solidFill>
                      <a:srgbClr val="C00000"/>
                    </a:solidFill>
                  </a:rPr>
                  <a:t>de la Cruz, Luna, </a:t>
                </a:r>
                <a:r>
                  <a:rPr lang="en-US" sz="2000" dirty="0" err="1">
                    <a:solidFill>
                      <a:srgbClr val="C00000"/>
                    </a:solidFill>
                  </a:rPr>
                  <a:t>Scheopner</a:t>
                </a:r>
                <a:r>
                  <a:rPr lang="en-US" sz="2000" dirty="0">
                    <a:solidFill>
                      <a:srgbClr val="C00000"/>
                    </a:solidFill>
                  </a:rPr>
                  <a:t>;…</a:t>
                </a:r>
              </a:p>
              <a:p>
                <a:pPr marL="0" indent="0" algn="r">
                  <a:buNone/>
                </a:pPr>
                <a:endParaRPr lang="en-US" sz="2000" dirty="0">
                  <a:solidFill>
                    <a:srgbClr val="C00000"/>
                  </a:solidFill>
                </a:endParaRPr>
              </a:p>
              <a:p>
                <a:r>
                  <a:rPr lang="en-US" dirty="0"/>
                  <a:t>Pick observables in the quantum theory also relevant classically</a:t>
                </a:r>
              </a:p>
              <a:p>
                <a:endParaRPr lang="en-US" dirty="0"/>
              </a:p>
              <a:p>
                <a:r>
                  <a:rPr lang="en-US" dirty="0"/>
                  <a:t>Express in terms of scattering amplitudes in quantum theory</a:t>
                </a:r>
              </a:p>
              <a:p>
                <a:pPr lvl="1"/>
                <a:r>
                  <a:rPr lang="en-US" dirty="0"/>
                  <a:t>Amplitudes are our friends: but they are not directly observable</a:t>
                </a:r>
              </a:p>
              <a:p>
                <a:endParaRPr lang="en-US" dirty="0"/>
              </a:p>
              <a:p>
                <a:r>
                  <a:rPr lang="en-US" dirty="0"/>
                  <a:t>Understand how to take the classical limit efficiently</a:t>
                </a:r>
              </a:p>
              <a:p>
                <a:pPr lvl="1"/>
                <a:r>
                  <a:rPr lang="en-US" dirty="0"/>
                  <a:t>Restore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ℏ</m:t>
                    </m:r>
                  </m:oMath>
                </a14:m>
                <a:r>
                  <a:rPr lang="en-US" dirty="0"/>
                  <a:t>,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ℏ→0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Couplings: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ℏ</m:t>
                        </m:r>
                      </m:e>
                    </m:rad>
                  </m:oMath>
                </a14:m>
                <a:r>
                  <a:rPr lang="en-US" dirty="0"/>
                  <a:t>;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ℏ</m:t>
                        </m:r>
                      </m:e>
                    </m:rad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Messenger wavenumbers: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b="1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𝒑</m:t>
                    </m:r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/ℏ</m:t>
                    </m:r>
                  </m:oMath>
                </a14:m>
                <a:endParaRPr lang="en-US" b="1" dirty="0"/>
              </a:p>
              <a:p>
                <a:pPr lvl="1"/>
                <a:r>
                  <a:rPr lang="en-US" dirty="0"/>
                  <a:t>Turn the crank</a:t>
                </a:r>
              </a:p>
              <a:p>
                <a:pPr lvl="1"/>
                <a:endParaRPr lang="en-US" dirty="0"/>
              </a:p>
              <a:p>
                <a:endParaRPr lang="en-US" dirty="0"/>
              </a:p>
              <a:p>
                <a:pPr marL="0" indent="0" algn="r">
                  <a:buNone/>
                </a:pPr>
                <a:endParaRPr lang="en-US" sz="20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B56E22D-B389-02BD-388C-E8AD9F18F72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1219200"/>
                <a:ext cx="9144000" cy="5562600"/>
              </a:xfrm>
              <a:blipFill>
                <a:blip r:embed="rId2"/>
                <a:stretch>
                  <a:fillRect l="-867" t="-548" r="-1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477540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7BD38A-275D-DBD7-5995-80CD9B5F3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Observables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B1C2BA-082B-1E5E-CB3D-67086C10B88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43000"/>
                <a:ext cx="8229600" cy="541020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Localized particles: relativistic </a:t>
                </a:r>
                <a:r>
                  <a:rPr lang="en-US" dirty="0" err="1"/>
                  <a:t>wavepackets</a:t>
                </a: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∫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Φ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𝜙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</m:t>
                      </m:r>
                      <m:sSup>
                        <m:sSup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𝑖𝑏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⋅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/ℏ</m:t>
                          </m:r>
                        </m:sup>
                      </m:sSup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Example: final momentum of (say) particle 1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</m:sPre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i="1" dirty="0"/>
                  <a:t>S</a:t>
                </a:r>
                <a:r>
                  <a:rPr lang="en-US" dirty="0"/>
                  <a:t> matrix: evolution operator from far past to far future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r>
                  <a:rPr lang="en-US" dirty="0"/>
                  <a:t>Then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1,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out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b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Pre>
                        <m:sPre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  <m:sup/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</m:e>
                      </m:sPre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𝑆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⟩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Impulse (use unitarity)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Δ</m:t>
                          </m:r>
                          <m:sSubSup>
                            <m:sSubSup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𝜇</m:t>
                              </m:r>
                            </m:sup>
                          </m:sSubSup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 smtClean="0">
                          <a:latin typeface="Cambria Math" panose="02040503050406030204" pitchFamily="18" charset="0"/>
                        </a:rPr>
                        <m:t>𝑖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†</m:t>
                                  </m:r>
                                </m:sup>
                              </m:sSup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Sup>
                                    <m:sSubSup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ℙ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𝜇</m:t>
                                      </m:r>
                                    </m:sup>
                                  </m:sSub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d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=          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(1)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+                 </m:t>
                      </m:r>
                      <m:sSubSup>
                        <m:sSub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(2)</m:t>
                          </m:r>
                        </m:sub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𝜇</m:t>
                          </m:r>
                        </m:sup>
                      </m:sSub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𝒪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     + 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𝒪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2B1C2BA-082B-1E5E-CB3D-67086C10B88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43000"/>
                <a:ext cx="8229600" cy="5410200"/>
              </a:xfrm>
              <a:blipFill>
                <a:blip r:embed="rId2"/>
                <a:stretch>
                  <a:fillRect l="-1111" t="-15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272228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CD31D-3CFD-43A5-AAB3-0D5EC4305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Point-Like Observables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DDAF61-E644-4AAC-808B-B5B1FF9EF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Local radiation observable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Waveform is leading large-distance behavior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03481F1-6F02-412C-978A-9413E19C5F93}"/>
              </a:ext>
            </a:extLst>
          </p:cNvPr>
          <p:cNvSpPr/>
          <p:nvPr/>
        </p:nvSpPr>
        <p:spPr>
          <a:xfrm>
            <a:off x="2133600" y="2286000"/>
            <a:ext cx="1066800" cy="685800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3E817A6-E1C0-4F3F-9A4F-77815353EBC0}"/>
              </a:ext>
            </a:extLst>
          </p:cNvPr>
          <p:cNvCxnSpPr/>
          <p:nvPr/>
        </p:nvCxnSpPr>
        <p:spPr>
          <a:xfrm flipV="1">
            <a:off x="3505200" y="1905000"/>
            <a:ext cx="2743200" cy="533400"/>
          </a:xfrm>
          <a:prstGeom prst="line">
            <a:avLst/>
          </a:prstGeom>
          <a:ln w="28575">
            <a:solidFill>
              <a:srgbClr val="FF0000"/>
            </a:solidFill>
            <a:headEnd w="lg" len="med"/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phic 7" descr="Eyes">
            <a:extLst>
              <a:ext uri="{FF2B5EF4-FFF2-40B4-BE49-F238E27FC236}">
                <a16:creationId xmlns:a16="http://schemas.microsoft.com/office/drawing/2014/main" id="{CDEE281A-829F-4ED0-AC91-DDCE50C88D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629400" y="1295400"/>
            <a:ext cx="914400" cy="914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6DC700-3A79-459C-85CF-D7BACE9A1F23}"/>
              </a:ext>
            </a:extLst>
          </p:cNvPr>
          <p:cNvSpPr txBox="1"/>
          <p:nvPr/>
        </p:nvSpPr>
        <p:spPr>
          <a:xfrm>
            <a:off x="1676400" y="3124200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Palatino Linotype" panose="02040502050505030304" pitchFamily="18" charset="0"/>
              </a:rPr>
              <a:t>Scattering region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56567E-FBCE-4C45-908B-D543610CDF52}"/>
                  </a:ext>
                </a:extLst>
              </p:cNvPr>
              <p:cNvSpPr txBox="1"/>
              <p:nvPr/>
            </p:nvSpPr>
            <p:spPr>
              <a:xfrm>
                <a:off x="4419600" y="2362200"/>
                <a:ext cx="24384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latin typeface="Palatino Linotype" panose="02040502050505030304" pitchFamily="18" charset="0"/>
                  </a:rPr>
                  <a:t>Radiation propagates in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𝒏</m:t>
                        </m:r>
                      </m:e>
                    </m:acc>
                  </m:oMath>
                </a14:m>
                <a:r>
                  <a:rPr lang="en-US" dirty="0">
                    <a:latin typeface="Palatino Linotype" panose="02040502050505030304" pitchFamily="18" charset="0"/>
                  </a:rPr>
                  <a:t> direction</a:t>
                </a: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56567E-FBCE-4C45-908B-D543610CDF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2362200"/>
                <a:ext cx="2438400" cy="646331"/>
              </a:xfrm>
              <a:prstGeom prst="rect">
                <a:avLst/>
              </a:prstGeom>
              <a:blipFill>
                <a:blip r:embed="rId7"/>
                <a:stretch>
                  <a:fillRect l="-2000" t="-5660" r="-1000" b="-132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A2563681-79DD-4310-B2EC-3D3FB7B6CA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669245" y="3112980"/>
            <a:ext cx="569905" cy="3245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9798C8-9EB4-4340-A0B5-F6643BED6BB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981200" y="4267200"/>
            <a:ext cx="6624762" cy="702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FAB3DB1-3618-4644-827D-BED1FF6439D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676905" y="5755095"/>
            <a:ext cx="3190477" cy="721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64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472BC-6E56-4FB4-A53D-7BF8448EF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Example: LO Waveform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4300BB-6C6B-4814-A8DB-87A322ACC2F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19200"/>
                <a:ext cx="8229600" cy="5334000"/>
              </a:xfrm>
            </p:spPr>
            <p:txBody>
              <a:bodyPr/>
              <a:lstStyle/>
              <a:p>
                <a:r>
                  <a:rPr lang="en-US" dirty="0"/>
                  <a:t>Write using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matrix &amp; rewrite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US" dirty="0"/>
                  <a:t> matrix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All-orders</a:t>
                </a:r>
              </a:p>
              <a:p>
                <a:r>
                  <a:rPr lang="en-US" dirty="0"/>
                  <a:t>At LO, only the first term contributes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The matrix element is a five-point amplitude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04300BB-6C6B-4814-A8DB-87A322ACC2F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19200"/>
                <a:ext cx="8229600" cy="5334000"/>
              </a:xfrm>
              <a:blipFill>
                <a:blip r:embed="rId6"/>
                <a:stretch>
                  <a:fillRect l="-963" t="-9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\documentclass{article}&#10;\usepackage{amssymb}&#10;\usepackage{amsmath}&#10;\usepackage{bbm}&#10;\pagestyle{empty}&#10;\begin{document}&#10;&#10;\def\DB{I_{\textrm{DB}}}&#10;\def\eps{\epsilon}&#10;\def\Poly{\textsl{Poly}}&#10;\def\Denom{\textsl{Denom}}&#10;&#10;\newcommand{\df}{d \Phi}&#10;\def\Del{\del_\Phi}&#10;\def\wn{\bar}&#10;\def\vpp{{\vphantom{\prime}}} % to match subscript vertical positions&#10;&#10;\def\creation#1{a^\dagger_{#1}}&#10;\def\annihilation#1{a^{\vphantom{\dagger}}_{#1}}&#10;\def\creationh#1{\creation{(#1)}}&#10;\def\annihilationh#1{\annihilation{(#1)}}&#10;&#10;\def\coherent#1{\mathbb{C}_{#1}}&#10;\def\normcoherent#1{\mathcal{N}_{#1}}&#10;\def\coherentbra#1{\langle #1|}&#10;\def\coherentket#1{| #1\rangle}&#10;\def\coherentinner#1{\langle #1| #1\rangle}&#10;&#10;\def\operator{\mathbb}&#10;\def\opA{\operator{A}}&#10;\def\opN{\operator{N}}&#10;\def\opK{\operator{K}}&#10;&#10;\def\hellabel{\eta}&#10;\def\polv{\varepsilon}&#10;\def\polvh#1{\varepsilon^{(#1)}}&#10;\def\polvhconj#1{\varepsilon^{(#1)*}}&#10;\def\polvhb#1{{\bar\varepsilon}^{(#1)}}&#10;\def\polvhi#1#2{\varepsilon^{(#1)#2}}&#10;&#10;\def\kb{\bar k}&#10;\def\alphab{\bar\alpha}&#10;&#10;\def\trn{\tilde r^\vpp}&#10;\def\trp{\tilde r'}&#10;\def\del{\hat \delta}&#10;\newcommand{\Ampl}{\mathcal{A}}&#10;\newcommand{\AmplB}{\mathcal{\bar A}}&#10;&#10;\def\lcomp{\ell_c}&#10;\def\lpack{\ell_w}&#10;\def\lscatt{\ell_s}&#10;&#10;\def\phlwave{\ell_\lambda}&#10;\def\phlperp{\ell_\perp}&#10;\def\phlpara{\ell_\parallel}&#10;&#10;\def\Routdn{\langle R^\textrm{out}_{\mu\nu\rho\lambda}(x)\rangle}&#10;\def\vmu{{\vphantom{\mu}}}&#10;\def\Ropdn{\operator{R}_{\mu\nu\rho\lambda}}&#10;\renewcommand{\Re}{\operatorname{Re}}&#10;&#10;\begin{equation*}&#10;\begin{aligned}&#10; \Routdn &amp;= &#10; 2 \Re i\langle\psi|\Ropdn(x) T|\psi\rangle&#10;+\langle\psi|T^\dagger\Ropdn(x) T|\psi\rangle\,.&#10;\end{aligned}&#10;\end{equation*}&#10;&#10;&#10;\end{document}" title="IguanaTex Bitmap Display">
            <a:extLst>
              <a:ext uri="{FF2B5EF4-FFF2-40B4-BE49-F238E27FC236}">
                <a16:creationId xmlns:a16="http://schemas.microsoft.com/office/drawing/2014/main" id="{F472EE9E-2530-6B40-5C17-A4C0724B2B2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219200" y="2209800"/>
            <a:ext cx="7345713" cy="370286"/>
          </a:xfrm>
          <a:prstGeom prst="rect">
            <a:avLst/>
          </a:prstGeom>
        </p:spPr>
      </p:pic>
      <p:pic>
        <p:nvPicPr>
          <p:cNvPr id="7" name="Picture 6" descr="\documentclass{article}&#10;\usepackage{amssymb}&#10;\usepackage{amsmath}&#10;\usepackage{bbm}&#10;\pagestyle{empty}&#10;\begin{document}&#10;&#10;\def\DB{I_{\textrm{DB}}}&#10;\def\eps{\epsilon}&#10;\def\Poly{\textsl{Poly}}&#10;\def\Denom{\textsl{Denom}}&#10;&#10;\newcommand{\df}{d \Phi}&#10;\def\Del{\del_\Phi}&#10;\def\wn{\bar}&#10;\def\vpp{{\vphantom{\prime}}} % to match subscript vertical positions&#10;&#10;\def\creation#1{a^\dagger_{#1}}&#10;\def\annihilation#1{a^{\vphantom{\dagger}}_{#1}}&#10;\def\creationh#1{\creation{(#1)}}&#10;\def\annihilationh#1{\annihilation{(#1)}}&#10;&#10;\def\coherent#1{\mathbb{C}_{#1}}&#10;\def\normcoherent#1{\mathcal{N}_{#1}}&#10;\def\coherentbra#1{\langle #1|}&#10;\def\coherentket#1{| #1\rangle}&#10;\def\coherentinner#1{\langle #1| #1\rangle}&#10;&#10;\def\operator{\mathbb}&#10;\def\opA{\operator{A}}&#10;\def\opN{\operator{N}}&#10;\def\opK{\operator{K}}&#10;&#10;\def\hellabel{\eta}&#10;\def\polv{\varepsilon}&#10;\def\polvh#1{\varepsilon^{(#1)}}&#10;\def\polvhconj#1{\varepsilon^{(#1)*}}&#10;\def\polvhb#1{{\bar\varepsilon}^{(#1)}}&#10;\def\polvhi#1#2{\varepsilon^{(#1)#2}}&#10;&#10;\def\kb{\bar k}&#10;\def\alphab{\bar\alpha}&#10;&#10;\def\trn{\tilde r^\vpp}&#10;\def\trp{\tilde r'}&#10;\def\del{\hat \delta}&#10;\newcommand{\Ampl}{\mathcal{A}}&#10;\newcommand{\AmplB}{\mathcal{\bar A}}&#10;&#10;\def\lcomp{\ell_c}&#10;\def\lpack{\ell_w}&#10;\def\lscatt{\ell_s}&#10;&#10;\def\phlwave{\ell_\lambda}&#10;\def\phlperp{\ell_\perp}&#10;\def\phlpara{\ell_\parallel}&#10;&#10;\def\Foutdn{\langle F^\textrm{out}_{\mu\nu}(x)\rangle}&#10;\def\vmu{{\vphantom{\mu}}}&#10;\def\Fopdn{\operator{F}_{\mu\nu}}&#10;\renewcommand{\Re}{\operatorname{Re}}&#10;\def\pol{\varepsilon}&#10;\def\vsuperp{\vphantom{()}}&#10;\def\expfrac#1#2{#1/#2}&#10;&#10;\begin{equation*}&#10;\begin{aligned}&#10;&amp; \frac{4}{\hbar^{\expfrac32}}&#10;    \Re\sum_{\hellabel}&#10;     \int \df(p_1) \df(p_2) \df(p'_1) \df(p'_2) \df(k)\; &#10; e^{-i b\cdot (p_1'-p_1)/\hbar} &#10;\\[-3mm] &amp;\hspace*{15mm}\times&#10;\phi(p_1)\phi^{*}(p'_1) \phi(p_2)\phi^{*}(p'_2)&#10;%\\ &amp;\hspace*{25mm} \times&#10;   k^{[\mu\vsuperp}\pol^{(\hellabel)\nu]*} &#10;k^{[\rho\vsuperp}\pol^{(\hellabel)\lambda]*} &#10;e^{-ik\cdot x/\hbar}&#10;      \langle p'_1\, p'_2| \annihilationh{\hellabel}(k) \,T|p_1\,p_2\rangle&#10;\end{aligned}&#10;\end{equation*}&#10;&#10;&#10;\end{document}" title="IguanaTex Bitmap Display">
            <a:extLst>
              <a:ext uri="{FF2B5EF4-FFF2-40B4-BE49-F238E27FC236}">
                <a16:creationId xmlns:a16="http://schemas.microsoft.com/office/drawing/2014/main" id="{6CEBFE09-8DB4-AB0C-E738-39EBC4A715E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04800" y="3464148"/>
            <a:ext cx="8412480" cy="879252"/>
          </a:xfrm>
          <a:prstGeom prst="rect">
            <a:avLst/>
          </a:prstGeom>
        </p:spPr>
      </p:pic>
      <p:pic>
        <p:nvPicPr>
          <p:cNvPr id="11" name="Picture 10" descr="\documentclass{article}&#10;\usepackage{amssymb}&#10;\usepackage{amsmath}&#10;\usepackage{bbm}&#10;\pagestyle{empty}&#10;\begin{document}&#10;&#10;\def\DB{I_{\textrm{DB}}}&#10;\def\eps{\epsilon}&#10;\def\Poly{\textsl{Poly}}&#10;\def\Denom{\textsl{Denom}}&#10;&#10;\newcommand{\df}{d \Phi}&#10;\def\Del{\del_\Phi}&#10;\def\wn{\bar}&#10;\def\vpp{{\vphantom{\prime}}} % to match subscript vertical positions&#10;&#10;\def\creation#1{a^\dagger_{#1}}&#10;\def\annihilation#1{a^{\vphantom{\dagger}}_{#1}}&#10;\def\creationh#1{\creation{(#1)}}&#10;\def\annihilationh#1{\annihilation{(#1)}}&#10;&#10;\def\coherent#1{\mathbb{C}_{#1}}&#10;\def\normcoherent#1{\mathcal{N}_{#1}}&#10;\def\coherentbra#1{\langle #1|}&#10;\def\coherentket#1{| #1\rangle}&#10;\def\coherentinner#1{\langle #1| #1\rangle}&#10;&#10;\def\operator{\mathbb}&#10;\def\opA{\operator{A}}&#10;\def\opN{\operator{N}}&#10;\def\opK{\operator{K}}&#10;&#10;\def\hellabel{\eta}&#10;\def\polv{\varepsilon}&#10;\def\polvh#1{\varepsilon^{(#1)}}&#10;\def\polvhconj#1{\varepsilon^{(#1)*}}&#10;\def\polvhb#1{{\bar\varepsilon}^{(#1)}}&#10;\def\polvhi#1#2{\varepsilon^{(#1)#2}}&#10;&#10;\def\kb{\bar k}&#10;\def\alphab{\bar\alpha}&#10;&#10;\def\trn{\tilde r^\vpp}&#10;\def\trp{\tilde r'}&#10;\def\del{\hat \delta}&#10;\newcommand{\Ampl}{\mathcal{A}}&#10;\newcommand{\AmplB}{\mathcal{\bar A}}&#10;&#10;\def\lcomp{\ell_c}&#10;\def\lpack{\ell_w}&#10;\def\lscatt{\ell_s}&#10;&#10;\def\phlwave{\ell_\lambda}&#10;\def\phlperp{\ell_\perp}&#10;\def\phlpara{\ell_\parallel}&#10;&#10;\def\Routdn{\langle R^\textrm{out}_{\mu\nu\rho\lambda}(x)\rangle}&#10;\def\vmu{{\vphantom{\mu}}}&#10;\def\Ropdn{\operator{R}_{\mu\nu\rho\lambda}}&#10;&#10;\begin{equation*}&#10;\begin{aligned}&#10;\Routdn \equiv {}_{\textrm{out}}\langle\psi|\Ropdn(x)|\psi\rangle_{\textrm{out}}&#10;={}_{\textrm{in}}\langle \psi| S^\dagger \Ropdn(x) S | \psi \rangle_{\textrm{in}}&#10;\end{aligned}&#10;\end{equation*}&#10;&#10;&#10;\end{document}" title="IguanaTex Bitmap Display">
            <a:extLst>
              <a:ext uri="{FF2B5EF4-FFF2-40B4-BE49-F238E27FC236}">
                <a16:creationId xmlns:a16="http://schemas.microsoft.com/office/drawing/2014/main" id="{90A422A3-31CA-B2FD-4AED-E15D27FA2A9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219200" y="1752600"/>
            <a:ext cx="7441716" cy="370286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3DC0F1D4-5B84-D909-00AA-C4A320E01599}"/>
              </a:ext>
            </a:extLst>
          </p:cNvPr>
          <p:cNvSpPr/>
          <p:nvPr/>
        </p:nvSpPr>
        <p:spPr>
          <a:xfrm>
            <a:off x="6553200" y="3886200"/>
            <a:ext cx="2286000" cy="609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0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animationRE_GR_LO (Converted).mov" descr="LOanimationRE_GR_LO (Converted).mov">
            <a:hlinkClick r:id="" action="ppaction://media"/>
            <a:extLst>
              <a:ext uri="{FF2B5EF4-FFF2-40B4-BE49-F238E27FC236}">
                <a16:creationId xmlns:a16="http://schemas.microsoft.com/office/drawing/2014/main" id="{A0F42421-AC27-A24D-852A-C4BE6BC596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27453" y="2743200"/>
            <a:ext cx="4065373" cy="3297469"/>
          </a:xfrm>
          <a:prstGeom prst="rect">
            <a:avLst/>
          </a:prstGeom>
        </p:spPr>
      </p:pic>
      <p:pic>
        <p:nvPicPr>
          <p:cNvPr id="5" name="LOanimationIM_GR_LO (Converted).mov" descr="LOanimationIM_GR_LO (Converted).mov">
            <a:hlinkClick r:id="" action="ppaction://media"/>
            <a:extLst>
              <a:ext uri="{FF2B5EF4-FFF2-40B4-BE49-F238E27FC236}">
                <a16:creationId xmlns:a16="http://schemas.microsoft.com/office/drawing/2014/main" id="{D683BE5D-1F02-264B-A842-A998CE67C61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28402" y="2743200"/>
            <a:ext cx="4065371" cy="3297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13A3BD-C1CB-A24A-8EA5-14C886C5539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08715" y="4734494"/>
            <a:ext cx="114300" cy="200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1E1C25-6D1F-2F44-B4B2-1E66BE4F6D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1884" y="5220613"/>
            <a:ext cx="95250" cy="1619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C2863D6-73EA-BF47-BC8E-7041C5736BC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1103" y="4734494"/>
            <a:ext cx="114300" cy="200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12B8FB-A186-7741-8309-0E0CF82938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7120" y="5196119"/>
            <a:ext cx="95250" cy="1619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B8F2E1-C8C4-7C44-9561-6AF12D0D4EA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44513" y="1304925"/>
            <a:ext cx="4572000" cy="52387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60C8239-B8A3-2C41-BB1F-23416ABC3F4E}"/>
              </a:ext>
            </a:extLst>
          </p:cNvPr>
          <p:cNvGrpSpPr/>
          <p:nvPr/>
        </p:nvGrpSpPr>
        <p:grpSpPr>
          <a:xfrm>
            <a:off x="4290668" y="1920240"/>
            <a:ext cx="882211" cy="674284"/>
            <a:chOff x="7544563" y="797117"/>
            <a:chExt cx="1176281" cy="89904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E356803-F281-9549-86F2-09D7EF0C1177}"/>
                </a:ext>
              </a:extLst>
            </p:cNvPr>
            <p:cNvGrpSpPr/>
            <p:nvPr/>
          </p:nvGrpSpPr>
          <p:grpSpPr>
            <a:xfrm>
              <a:off x="7751379" y="812253"/>
              <a:ext cx="841124" cy="807709"/>
              <a:chOff x="8371002" y="648965"/>
              <a:chExt cx="841124" cy="807709"/>
            </a:xfrm>
          </p:grpSpPr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5139710D-5B1A-8744-AAD1-45F0449C00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98692" y="648965"/>
                <a:ext cx="0" cy="807709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>
                <a:extLst>
                  <a:ext uri="{FF2B5EF4-FFF2-40B4-BE49-F238E27FC236}">
                    <a16:creationId xmlns:a16="http://schemas.microsoft.com/office/drawing/2014/main" id="{6CABD09C-511D-204D-A21D-44F41EFCF2F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71002" y="1300898"/>
                <a:ext cx="841124" cy="1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4445E87-8DC6-9144-90C3-2334CA7BD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504944" y="1543762"/>
              <a:ext cx="215900" cy="152400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BC8B82B-202F-9F4B-8FD5-EC43746AEA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544563" y="797117"/>
              <a:ext cx="215900" cy="152400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0D6DC8-9ED1-A74F-9F53-8C6AC6FACA4A}"/>
              </a:ext>
            </a:extLst>
          </p:cNvPr>
          <p:cNvGrpSpPr/>
          <p:nvPr/>
        </p:nvGrpSpPr>
        <p:grpSpPr>
          <a:xfrm>
            <a:off x="6542557" y="1920240"/>
            <a:ext cx="810559" cy="697557"/>
            <a:chOff x="9823574" y="766086"/>
            <a:chExt cx="1080745" cy="930076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65C51BD4-7E24-0942-852E-8B9C0EA0CB5A}"/>
                </a:ext>
              </a:extLst>
            </p:cNvPr>
            <p:cNvGrpSpPr/>
            <p:nvPr/>
          </p:nvGrpSpPr>
          <p:grpSpPr>
            <a:xfrm>
              <a:off x="9878565" y="812253"/>
              <a:ext cx="841124" cy="807709"/>
              <a:chOff x="8371002" y="648966"/>
              <a:chExt cx="841124" cy="807709"/>
            </a:xfrm>
          </p:grpSpPr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A4148781-8D6C-CD4E-97C7-1602E1ECE3A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6920" y="648966"/>
                <a:ext cx="139231" cy="807709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>
                <a:extLst>
                  <a:ext uri="{FF2B5EF4-FFF2-40B4-BE49-F238E27FC236}">
                    <a16:creationId xmlns:a16="http://schemas.microsoft.com/office/drawing/2014/main" id="{B01CC7DC-75F4-8A4A-94D4-4411D08567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71002" y="1300898"/>
                <a:ext cx="841124" cy="1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CA2607A-DAF5-BC4C-A702-5FCD28B50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823574" y="766086"/>
              <a:ext cx="215900" cy="1524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657B57-5BB5-9946-A768-58847F447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688419" y="1543762"/>
              <a:ext cx="215900" cy="152400"/>
            </a:xfrm>
            <a:prstGeom prst="rect">
              <a:avLst/>
            </a:prstGeom>
          </p:spPr>
        </p:pic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13FE5A5-2928-F84D-9605-87DD7B3E2D17}"/>
              </a:ext>
            </a:extLst>
          </p:cNvPr>
          <p:cNvCxnSpPr>
            <a:cxnSpLocks/>
          </p:cNvCxnSpPr>
          <p:nvPr/>
        </p:nvCxnSpPr>
        <p:spPr>
          <a:xfrm flipV="1">
            <a:off x="5344005" y="2212848"/>
            <a:ext cx="1056263" cy="149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615ED880-E968-0E4B-8F9A-91479D69EC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99905" y="1920240"/>
            <a:ext cx="523875" cy="20955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B56C5DC-0D78-FB42-9B01-07EE488E860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62873" y="1924050"/>
            <a:ext cx="514350" cy="20955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6657F088-8DDD-5F42-B743-AEB691731D7E}"/>
              </a:ext>
            </a:extLst>
          </p:cNvPr>
          <p:cNvGrpSpPr/>
          <p:nvPr/>
        </p:nvGrpSpPr>
        <p:grpSpPr>
          <a:xfrm>
            <a:off x="1850734" y="1920240"/>
            <a:ext cx="1125659" cy="697557"/>
            <a:chOff x="9638220" y="766086"/>
            <a:chExt cx="1500879" cy="93007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B83E73C-00A2-BE4A-90FB-50D135021F30}"/>
                </a:ext>
              </a:extLst>
            </p:cNvPr>
            <p:cNvGrpSpPr/>
            <p:nvPr/>
          </p:nvGrpSpPr>
          <p:grpSpPr>
            <a:xfrm>
              <a:off x="9878565" y="918486"/>
              <a:ext cx="1025754" cy="701479"/>
              <a:chOff x="8371002" y="755199"/>
              <a:chExt cx="1025754" cy="701479"/>
            </a:xfrm>
          </p:grpSpPr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8DAADB13-E7D6-FC43-B8C8-CD08782D8B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476920" y="755199"/>
                <a:ext cx="0" cy="701479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5ECB4102-985A-5549-BFFE-35DDE884303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371002" y="1300900"/>
                <a:ext cx="1025754" cy="1"/>
              </a:xfrm>
              <a:prstGeom prst="straightConnector1">
                <a:avLst/>
              </a:prstGeom>
              <a:ln w="19050">
                <a:solidFill>
                  <a:srgbClr val="002060"/>
                </a:solidFill>
                <a:tailEnd type="stealt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26AB621-9452-BD47-A26C-D0548E2F8C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638220" y="766086"/>
              <a:ext cx="215900" cy="152400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9A4D0193-8A92-D841-B6F0-DCB8152EA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0923199" y="1543762"/>
              <a:ext cx="215900" cy="152400"/>
            </a:xfrm>
            <a:prstGeom prst="rect">
              <a:avLst/>
            </a:prstGeom>
          </p:spPr>
        </p:pic>
      </p:grp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5EB8C9BC-5150-5743-B31E-9CE59B47DA9A}"/>
              </a:ext>
            </a:extLst>
          </p:cNvPr>
          <p:cNvCxnSpPr>
            <a:cxnSpLocks/>
          </p:cNvCxnSpPr>
          <p:nvPr/>
        </p:nvCxnSpPr>
        <p:spPr>
          <a:xfrm flipH="1">
            <a:off x="3005218" y="2209800"/>
            <a:ext cx="952148" cy="0"/>
          </a:xfrm>
          <a:prstGeom prst="straightConnector1">
            <a:avLst/>
          </a:prstGeom>
          <a:ln w="1905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BF95E059-8021-6E4D-B968-90CE9E6CAA7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0228" y="3523735"/>
            <a:ext cx="257175" cy="238125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486105A4-E879-0D41-B5D1-5459F14BF2A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735718" y="3528497"/>
            <a:ext cx="257175" cy="228600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7D94271-7815-64BD-7C7F-7DA1CBBD0C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6200"/>
            <a:ext cx="8229600" cy="1295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At leading order (courtesy of </a:t>
            </a:r>
            <a:r>
              <a:rPr lang="en-US" dirty="0">
                <a:solidFill>
                  <a:srgbClr val="C00000"/>
                </a:solidFill>
              </a:rPr>
              <a:t>Radu </a:t>
            </a:r>
            <a:r>
              <a:rPr lang="en-US" dirty="0" err="1">
                <a:solidFill>
                  <a:srgbClr val="C00000"/>
                </a:solidFill>
              </a:rPr>
              <a:t>Roiban</a:t>
            </a:r>
            <a:r>
              <a:rPr lang="en-US" dirty="0"/>
              <a:t>)</a:t>
            </a:r>
          </a:p>
          <a:p>
            <a:pPr marL="0" indent="0" algn="r">
              <a:buNone/>
            </a:pPr>
            <a:r>
              <a:rPr lang="en-US" sz="2000" dirty="0"/>
              <a:t>based on</a:t>
            </a:r>
            <a:r>
              <a:rPr lang="en-US" sz="2000" dirty="0">
                <a:solidFill>
                  <a:srgbClr val="C00000"/>
                </a:solidFill>
              </a:rPr>
              <a:t> Kovacs, Thorne; Jakobsen, </a:t>
            </a:r>
            <a:r>
              <a:rPr lang="en-US" sz="2000" dirty="0" err="1">
                <a:solidFill>
                  <a:srgbClr val="C00000"/>
                </a:solidFill>
              </a:rPr>
              <a:t>Mogull</a:t>
            </a:r>
            <a:r>
              <a:rPr lang="en-US" sz="2000" dirty="0">
                <a:solidFill>
                  <a:srgbClr val="C00000"/>
                </a:solidFill>
              </a:rPr>
              <a:t>, Plefka, Steinhoff; </a:t>
            </a:r>
            <a:r>
              <a:rPr lang="en-US" sz="2000" dirty="0" err="1">
                <a:solidFill>
                  <a:srgbClr val="C00000"/>
                </a:solidFill>
              </a:rPr>
              <a:t>Herderschee</a:t>
            </a:r>
            <a:r>
              <a:rPr lang="en-US" sz="2000" dirty="0">
                <a:solidFill>
                  <a:srgbClr val="C00000"/>
                </a:solidFill>
              </a:rPr>
              <a:t>, </a:t>
            </a:r>
            <a:r>
              <a:rPr lang="en-US" sz="2000" dirty="0" err="1">
                <a:solidFill>
                  <a:srgbClr val="C00000"/>
                </a:solidFill>
              </a:rPr>
              <a:t>Roiban</a:t>
            </a:r>
            <a:r>
              <a:rPr lang="en-US" sz="2000" dirty="0">
                <a:solidFill>
                  <a:srgbClr val="C00000"/>
                </a:solidFill>
              </a:rPr>
              <a:t>, Teng</a:t>
            </a:r>
          </a:p>
        </p:txBody>
      </p:sp>
    </p:spTree>
    <p:extLst>
      <p:ext uri="{BB962C8B-B14F-4D97-AF65-F5344CB8AC3E}">
        <p14:creationId xmlns:p14="http://schemas.microsoft.com/office/powerpoint/2010/main" val="287023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3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F574B-A910-D368-A0AA-A51742CBF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6F4F8-AF38-4799-7406-A1203D79FC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 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C59D31-AD66-FE8D-D353-70BF0A1A0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4698" y="1359159"/>
            <a:ext cx="3174603" cy="413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80449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C250-B0A0-457B-12C4-9A2FBDB65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Summary: Quantum Scattering Amplitudes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B4C4A-204D-44BB-B174-22D31522D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876800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marL="400050"/>
            <a:r>
              <a:rPr lang="en-US" dirty="0"/>
              <a:t>Powerful framework and computational technology for both quantum and classical observables at experimental frontiers</a:t>
            </a:r>
          </a:p>
          <a:p>
            <a:pPr marL="400050"/>
            <a:endParaRPr lang="en-US" dirty="0"/>
          </a:p>
          <a:p>
            <a:pPr marL="400050"/>
            <a:r>
              <a:rPr lang="en-US" dirty="0"/>
              <a:t>Virtuous circle of improvement: </a:t>
            </a:r>
          </a:p>
          <a:p>
            <a:pPr marL="800100" lvl="1"/>
            <a:r>
              <a:rPr lang="en-US" dirty="0"/>
              <a:t>new ideas </a:t>
            </a:r>
            <a:r>
              <a:rPr lang="en-US" dirty="0">
                <a:sym typeface="Symbol" panose="05050102010706020507" pitchFamily="18" charset="2"/>
              </a:rPr>
              <a:t> new calculations  new observations  new ideas …</a:t>
            </a:r>
            <a:endParaRPr lang="en-US" dirty="0"/>
          </a:p>
          <a:p>
            <a:endParaRPr lang="en-US" dirty="0"/>
          </a:p>
          <a:p>
            <a:r>
              <a:rPr lang="en-US" dirty="0"/>
              <a:t>New conceptual approach to quantum field theory as well</a:t>
            </a:r>
          </a:p>
          <a:p>
            <a:pPr marL="0" indent="0" algn="ctr">
              <a:buNone/>
            </a:pPr>
            <a:r>
              <a:rPr lang="ja-JP" altLang="en-US" sz="4400" dirty="0"/>
              <a:t>谢谢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3395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90005-D37F-D8D5-B805-13B5F5B4B6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Terrestrial GWOs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264C69-E140-196C-5F88-3ADA96182D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There’s still life in LVK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36626F-8277-1A92-56AE-F811DAFFB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084" y="2075691"/>
            <a:ext cx="8061716" cy="338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507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0197E-84FA-472D-B380-AFF3A12FC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Scattering Amplitudes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21515-9F9D-4D73-B260-6C090E9EC5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600200"/>
            <a:ext cx="8839200" cy="472440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No need for a </a:t>
            </a:r>
            <a:r>
              <a:rPr lang="en-US" dirty="0" err="1"/>
              <a:t>Lagrangian</a:t>
            </a:r>
            <a:r>
              <a:rPr lang="en-US" dirty="0"/>
              <a:t>, Feynman rules or path integrals</a:t>
            </a:r>
          </a:p>
          <a:p>
            <a:endParaRPr lang="en-US" dirty="0"/>
          </a:p>
          <a:p>
            <a:r>
              <a:rPr lang="en-US" dirty="0"/>
              <a:t>“Quantum Field Theory without the quantum fields” </a:t>
            </a:r>
            <a:br>
              <a:rPr lang="en-US" dirty="0"/>
            </a:br>
            <a:r>
              <a:rPr lang="en-US" dirty="0"/>
              <a:t>                                                                        </a:t>
            </a:r>
            <a:r>
              <a:rPr lang="en-US" dirty="0">
                <a:solidFill>
                  <a:srgbClr val="C00000"/>
                </a:solidFill>
              </a:rPr>
              <a:t>—</a:t>
            </a:r>
            <a:r>
              <a:rPr lang="en-US" sz="2000" dirty="0">
                <a:solidFill>
                  <a:srgbClr val="C00000"/>
                </a:solidFill>
              </a:rPr>
              <a:t>Lance Dixon</a:t>
            </a:r>
            <a:endParaRPr lang="en-US" dirty="0"/>
          </a:p>
          <a:p>
            <a:endParaRPr lang="en-US" dirty="0"/>
          </a:p>
          <a:p>
            <a:r>
              <a:rPr lang="en-US" dirty="0"/>
              <a:t>A toolkit and philosophy for getting to observables efficiently</a:t>
            </a:r>
          </a:p>
          <a:p>
            <a:endParaRPr lang="en-US" dirty="0"/>
          </a:p>
          <a:p>
            <a:r>
              <a:rPr lang="en-US" dirty="0"/>
              <a:t>An interesting subject of study in its own right</a:t>
            </a:r>
          </a:p>
        </p:txBody>
      </p:sp>
    </p:spTree>
    <p:extLst>
      <p:ext uri="{BB962C8B-B14F-4D97-AF65-F5344CB8AC3E}">
        <p14:creationId xmlns:p14="http://schemas.microsoft.com/office/powerpoint/2010/main" val="307525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C10ED-F4B0-1BDB-4F1D-61D78E47D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Terrestrial GWOs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E72ADA-668C-424C-36BA-4FDF4369D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/>
          <a:lstStyle/>
          <a:p>
            <a:r>
              <a:rPr lang="en-US" dirty="0"/>
              <a:t>Einstein Telescope (Europe)</a:t>
            </a:r>
          </a:p>
          <a:p>
            <a:pPr lvl="1"/>
            <a:r>
              <a:rPr lang="en-US" dirty="0"/>
              <a:t>300 m underground triangular 10-km </a:t>
            </a:r>
            <a:br>
              <a:rPr lang="en-US" dirty="0"/>
            </a:br>
            <a:r>
              <a:rPr lang="en-US" dirty="0"/>
              <a:t>on the Dutch-German border</a:t>
            </a:r>
          </a:p>
          <a:p>
            <a:pPr lvl="1"/>
            <a:r>
              <a:rPr lang="en-US" i="1" dirty="0"/>
              <a:t>or</a:t>
            </a:r>
            <a:r>
              <a:rPr lang="en-US" dirty="0"/>
              <a:t> 300 m underground </a:t>
            </a:r>
            <a:r>
              <a:rPr lang="en-US" i="1" dirty="0"/>
              <a:t>L</a:t>
            </a:r>
            <a:r>
              <a:rPr lang="en-US" dirty="0"/>
              <a:t> in Sardinia </a:t>
            </a:r>
            <a:r>
              <a:rPr lang="en-US"/>
              <a:t>+ X</a:t>
            </a: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Cosmic Explorer (US)</a:t>
            </a:r>
          </a:p>
          <a:p>
            <a:pPr lvl="1"/>
            <a:r>
              <a:rPr lang="en-US" dirty="0"/>
              <a:t>Two </a:t>
            </a:r>
            <a:r>
              <a:rPr lang="en-US" i="1" dirty="0"/>
              <a:t>L</a:t>
            </a:r>
            <a:r>
              <a:rPr lang="en-US" dirty="0"/>
              <a:t> sites, one with 40 km arms, </a:t>
            </a:r>
            <a:br>
              <a:rPr lang="en-US" dirty="0"/>
            </a:br>
            <a:r>
              <a:rPr lang="en-US" dirty="0"/>
              <a:t>one 20 km arms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7DF3F6-0946-C4E0-8D2B-672806AC0F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248" y="1295400"/>
            <a:ext cx="3121152" cy="17556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15F3B8-2603-3ED2-2E77-CC0420C959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5436" y="2743200"/>
            <a:ext cx="4597164" cy="143077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52BF7C9-7F94-CD88-AB8E-B41F0D82C913}"/>
              </a:ext>
            </a:extLst>
          </p:cNvPr>
          <p:cNvGrpSpPr/>
          <p:nvPr/>
        </p:nvGrpSpPr>
        <p:grpSpPr>
          <a:xfrm>
            <a:off x="5269984" y="4267199"/>
            <a:ext cx="4457004" cy="2475897"/>
            <a:chOff x="5269984" y="4267199"/>
            <a:chExt cx="4457004" cy="247589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C30580E-CD2E-688F-41DB-9348B69090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69984" y="4267199"/>
              <a:ext cx="3822200" cy="24314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57514C2-1993-F111-F2C4-F2368555453A}"/>
                </a:ext>
              </a:extLst>
            </p:cNvPr>
            <p:cNvSpPr txBox="1"/>
            <p:nvPr/>
          </p:nvSpPr>
          <p:spPr>
            <a:xfrm>
              <a:off x="8367588" y="6435319"/>
              <a:ext cx="13594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Barsotti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03613915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31787-40E4-2F0A-AAC1-FB61B1ECE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A5FCD-2A91-6ED3-55B1-2108812796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r">
              <a:buNone/>
            </a:pPr>
            <a:endParaRPr lang="en-US" sz="2000" dirty="0"/>
          </a:p>
          <a:p>
            <a:pPr marL="0" indent="0" algn="r">
              <a:buNone/>
            </a:pPr>
            <a:r>
              <a:rPr lang="en-US" sz="2000" dirty="0"/>
              <a:t>From LISA L3 Mission proposal </a:t>
            </a:r>
            <a:r>
              <a:rPr lang="en-US" dirty="0"/>
              <a:t>(</a:t>
            </a:r>
            <a:r>
              <a:rPr lang="en-US" sz="1800" dirty="0"/>
              <a:t>via Robson–Cornish–Liu [1803.01944]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27DC98-0842-3673-61F2-51214102A7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143000"/>
            <a:ext cx="6035052" cy="4663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2619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Connections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 algn="ctr">
              <a:buNone/>
            </a:pPr>
            <a:r>
              <a:rPr lang="en-US" sz="5400" dirty="0"/>
              <a:t>Amplitudes</a:t>
            </a:r>
          </a:p>
        </p:txBody>
      </p:sp>
      <p:sp>
        <p:nvSpPr>
          <p:cNvPr id="4" name="Oval 3"/>
          <p:cNvSpPr/>
          <p:nvPr/>
        </p:nvSpPr>
        <p:spPr>
          <a:xfrm>
            <a:off x="2087217" y="2872410"/>
            <a:ext cx="4800600" cy="2133600"/>
          </a:xfrm>
          <a:prstGeom prst="ellipse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5400" y="914400"/>
            <a:ext cx="274320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Mathematics: </a:t>
            </a:r>
          </a:p>
          <a:p>
            <a:pPr marL="396875" indent="-396875"/>
            <a:r>
              <a:rPr lang="en-US" dirty="0">
                <a:latin typeface="Palatino Linotype" panose="02040502050505030304" pitchFamily="18" charset="0"/>
              </a:rPr>
              <a:t>	</a:t>
            </a:r>
            <a:r>
              <a:rPr lang="en-US" dirty="0" err="1">
                <a:latin typeface="Palatino Linotype" panose="02040502050505030304" pitchFamily="18" charset="0"/>
              </a:rPr>
              <a:t>Polylogs</a:t>
            </a:r>
            <a:r>
              <a:rPr lang="en-US" dirty="0">
                <a:latin typeface="Palatino Linotype" panose="02040502050505030304" pitchFamily="18" charset="0"/>
              </a:rPr>
              <a:t> &amp; Motives</a:t>
            </a:r>
          </a:p>
          <a:p>
            <a:pPr marL="396875" indent="-396875"/>
            <a:r>
              <a:rPr lang="en-US" dirty="0">
                <a:latin typeface="Palatino Linotype" panose="02040502050505030304" pitchFamily="18" charset="0"/>
              </a:rPr>
              <a:t>	</a:t>
            </a:r>
            <a:r>
              <a:rPr lang="en-US" dirty="0" err="1">
                <a:latin typeface="Palatino Linotype" panose="02040502050505030304" pitchFamily="18" charset="0"/>
              </a:rPr>
              <a:t>Grassmannians</a:t>
            </a:r>
            <a:endParaRPr lang="en-US" dirty="0">
              <a:latin typeface="Palatino Linotype" panose="02040502050505030304" pitchFamily="18" charset="0"/>
            </a:endParaRPr>
          </a:p>
          <a:p>
            <a:pPr marL="396875" indent="-396875"/>
            <a:r>
              <a:rPr lang="en-US" dirty="0">
                <a:latin typeface="Palatino Linotype" panose="02040502050505030304" pitchFamily="18" charset="0"/>
              </a:rPr>
              <a:t>	Algebraic Geometry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 flipV="1">
            <a:off x="2743200" y="2207062"/>
            <a:ext cx="152400" cy="917138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95800" y="1443335"/>
            <a:ext cx="1934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Palatino Linotype" panose="02040502050505030304" pitchFamily="18" charset="0"/>
              </a:rPr>
              <a:t>Integrability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5181600" y="1935038"/>
            <a:ext cx="281608" cy="967410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010400" y="1981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String Theory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24600" y="5558135"/>
            <a:ext cx="1981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Palatino Linotype" panose="02040502050505030304" pitchFamily="18" charset="0"/>
              </a:rPr>
              <a:t>Supergravity</a:t>
            </a:r>
            <a:endParaRPr lang="en-US" sz="2400" dirty="0">
              <a:latin typeface="Palatino Linotype" panose="0204050205050503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8998" y="5673804"/>
            <a:ext cx="2819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alatino Linotype" panose="02040502050505030304" pitchFamily="18" charset="0"/>
              </a:rPr>
              <a:t>Yang-Mills:</a:t>
            </a:r>
          </a:p>
          <a:p>
            <a:pPr marL="457200" indent="-457200"/>
            <a:r>
              <a:rPr lang="en-US" sz="2400" dirty="0">
                <a:latin typeface="Palatino Linotype" panose="02040502050505030304" pitchFamily="18" charset="0"/>
              </a:rPr>
              <a:t>	</a:t>
            </a:r>
            <a:r>
              <a:rPr lang="en-US" dirty="0">
                <a:latin typeface="Palatino Linotype" panose="02040502050505030304" pitchFamily="18" charset="0"/>
              </a:rPr>
              <a:t>super- or QCD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081" y="4827105"/>
            <a:ext cx="251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LHC</a:t>
            </a:r>
            <a:br>
              <a:rPr lang="en-US" sz="2400" dirty="0">
                <a:latin typeface="Palatino Linotype" panose="02040502050505030304" pitchFamily="18" charset="0"/>
              </a:rPr>
            </a:br>
            <a:r>
              <a:rPr lang="en-US" sz="2400" dirty="0">
                <a:latin typeface="Palatino Linotype" panose="02040502050505030304" pitchFamily="18" charset="0"/>
              </a:rPr>
              <a:t>Phenomenology</a:t>
            </a:r>
          </a:p>
        </p:txBody>
      </p:sp>
      <p:cxnSp>
        <p:nvCxnSpPr>
          <p:cNvPr id="17" name="Straight Arrow Connector 16"/>
          <p:cNvCxnSpPr>
            <a:cxnSpLocks/>
          </p:cNvCxnSpPr>
          <p:nvPr/>
        </p:nvCxnSpPr>
        <p:spPr>
          <a:xfrm flipV="1">
            <a:off x="6187579" y="2418743"/>
            <a:ext cx="940434" cy="777192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endCxn id="12" idx="0"/>
          </p:cNvCxnSpPr>
          <p:nvPr/>
        </p:nvCxnSpPr>
        <p:spPr>
          <a:xfrm>
            <a:off x="6430617" y="4572000"/>
            <a:ext cx="884583" cy="986135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>
            <a:off x="4191000" y="5006010"/>
            <a:ext cx="0" cy="652092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2001078" y="4475922"/>
            <a:ext cx="381000" cy="457200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FEB0BB7-7EB3-4A25-89C2-5EF2F144748F}"/>
              </a:ext>
            </a:extLst>
          </p:cNvPr>
          <p:cNvCxnSpPr>
            <a:cxnSpLocks/>
          </p:cNvCxnSpPr>
          <p:nvPr/>
        </p:nvCxnSpPr>
        <p:spPr>
          <a:xfrm flipV="1">
            <a:off x="6879772" y="3962400"/>
            <a:ext cx="575522" cy="1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18C3AC9-1490-4F5E-B2FD-7EF316547657}"/>
              </a:ext>
            </a:extLst>
          </p:cNvPr>
          <p:cNvSpPr txBox="1"/>
          <p:nvPr/>
        </p:nvSpPr>
        <p:spPr>
          <a:xfrm>
            <a:off x="7391400" y="3505200"/>
            <a:ext cx="173603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Palatino Linotype" panose="02040502050505030304" pitchFamily="18" charset="0"/>
              </a:rPr>
              <a:t>New Formulations of Fundamental Physics</a:t>
            </a:r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AC3E8FE-60EA-4C8B-B0B0-158D9E27ED6A}"/>
              </a:ext>
            </a:extLst>
          </p:cNvPr>
          <p:cNvCxnSpPr>
            <a:cxnSpLocks/>
          </p:cNvCxnSpPr>
          <p:nvPr/>
        </p:nvCxnSpPr>
        <p:spPr>
          <a:xfrm flipH="1" flipV="1">
            <a:off x="1600200" y="3581400"/>
            <a:ext cx="489856" cy="315690"/>
          </a:xfrm>
          <a:prstGeom prst="straightConnector1">
            <a:avLst/>
          </a:prstGeom>
          <a:ln w="34925">
            <a:solidFill>
              <a:srgbClr val="C0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3448BCF4-79E9-4106-86DA-255EC92410A2}"/>
              </a:ext>
            </a:extLst>
          </p:cNvPr>
          <p:cNvSpPr txBox="1"/>
          <p:nvPr/>
        </p:nvSpPr>
        <p:spPr>
          <a:xfrm>
            <a:off x="16329" y="3196717"/>
            <a:ext cx="16465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Palatino Linotype" panose="02040502050505030304" pitchFamily="18" charset="0"/>
              </a:rPr>
              <a:t>Classical Gravity</a:t>
            </a:r>
          </a:p>
        </p:txBody>
      </p:sp>
    </p:spTree>
    <p:extLst>
      <p:ext uri="{BB962C8B-B14F-4D97-AF65-F5344CB8AC3E}">
        <p14:creationId xmlns:p14="http://schemas.microsoft.com/office/powerpoint/2010/main" val="269079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8" grpId="0"/>
      <p:bldP spid="11" grpId="0"/>
      <p:bldP spid="12" grpId="0"/>
      <p:bldP spid="13" grpId="0"/>
      <p:bldP spid="15" grpId="0"/>
      <p:bldP spid="22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4CF2E-356D-7684-B1AF-5DEB599EE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Amplitudes Community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1FEB1-E457-2125-37A7-822DEC5640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Over 200 participants at the annual conference, dominated by younger physicists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4985DE-4D23-54C7-7D9F-68F64A3F8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1219200"/>
            <a:ext cx="3730752" cy="373075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C84379A9-445E-7E14-4A6A-CDF59CDF517E}"/>
              </a:ext>
            </a:extLst>
          </p:cNvPr>
          <p:cNvSpPr/>
          <p:nvPr/>
        </p:nvSpPr>
        <p:spPr>
          <a:xfrm>
            <a:off x="4800600" y="4267200"/>
            <a:ext cx="228600" cy="228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899DC3F-B1AC-DC87-A0D5-5C82917BB3C6}"/>
              </a:ext>
            </a:extLst>
          </p:cNvPr>
          <p:cNvCxnSpPr/>
          <p:nvPr/>
        </p:nvCxnSpPr>
        <p:spPr>
          <a:xfrm>
            <a:off x="4953000" y="4495800"/>
            <a:ext cx="152400" cy="1524000"/>
          </a:xfrm>
          <a:prstGeom prst="straightConnector1">
            <a:avLst/>
          </a:prstGeom>
          <a:ln w="25400">
            <a:solidFill>
              <a:srgbClr val="FF0000"/>
            </a:solidFill>
            <a:tailEnd type="stealth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A924E46-F24F-4706-0FFD-60589856166F}"/>
              </a:ext>
            </a:extLst>
          </p:cNvPr>
          <p:cNvSpPr txBox="1"/>
          <p:nvPr/>
        </p:nvSpPr>
        <p:spPr>
          <a:xfrm>
            <a:off x="4953000" y="6019800"/>
            <a:ext cx="411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Palatino Linotype" panose="02040502050505030304" pitchFamily="18" charset="0"/>
              </a:rPr>
              <a:t>Xu, Zhang, &amp; Chang (1984) [Tsinghua] “Chinese magic”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93E0A02-257A-33F9-FF6D-EFF8EF34DB9A}"/>
              </a:ext>
            </a:extLst>
          </p:cNvPr>
          <p:cNvSpPr/>
          <p:nvPr/>
        </p:nvSpPr>
        <p:spPr>
          <a:xfrm>
            <a:off x="4953000" y="2667000"/>
            <a:ext cx="228600" cy="2286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44A112D-F102-96C1-E2DA-F38A4C91922C}"/>
              </a:ext>
            </a:extLst>
          </p:cNvPr>
          <p:cNvCxnSpPr>
            <a:stCxn id="9" idx="6"/>
          </p:cNvCxnSpPr>
          <p:nvPr/>
        </p:nvCxnSpPr>
        <p:spPr>
          <a:xfrm flipV="1">
            <a:off x="5181600" y="2667000"/>
            <a:ext cx="1280160" cy="1143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FD15B17-6CE6-EFF0-9062-D85E436270E0}"/>
              </a:ext>
            </a:extLst>
          </p:cNvPr>
          <p:cNvSpPr txBox="1"/>
          <p:nvPr/>
        </p:nvSpPr>
        <p:spPr>
          <a:xfrm>
            <a:off x="6477000" y="2485572"/>
            <a:ext cx="26379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Palatino Linotype" panose="02040502050505030304" pitchFamily="18" charset="0"/>
              </a:rPr>
              <a:t>Bo Feng, Song He, Alex </a:t>
            </a:r>
            <a:r>
              <a:rPr lang="en-US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Ochirov</a:t>
            </a:r>
            <a:r>
              <a:rPr lang="en-US" dirty="0">
                <a:solidFill>
                  <a:srgbClr val="C00000"/>
                </a:solidFill>
                <a:latin typeface="Palatino Linotype" panose="02040502050505030304" pitchFamily="18" charset="0"/>
              </a:rPr>
              <a:t>, Gang Yang, Yang Zhang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B2935F-62B6-3457-D78A-26C13BE358EA}"/>
              </a:ext>
            </a:extLst>
          </p:cNvPr>
          <p:cNvSpPr txBox="1"/>
          <p:nvPr/>
        </p:nvSpPr>
        <p:spPr>
          <a:xfrm>
            <a:off x="6477000" y="3440668"/>
            <a:ext cx="2637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Palatino Linotype" panose="02040502050505030304" pitchFamily="18" charset="0"/>
              </a:rPr>
              <a:t>Fei Teng, </a:t>
            </a:r>
            <a:r>
              <a:rPr lang="en-US" dirty="0" err="1">
                <a:solidFill>
                  <a:srgbClr val="C00000"/>
                </a:solidFill>
                <a:latin typeface="Palatino Linotype" panose="02040502050505030304" pitchFamily="18" charset="0"/>
              </a:rPr>
              <a:t>HuaXin</a:t>
            </a:r>
            <a:r>
              <a:rPr lang="en-US" dirty="0">
                <a:solidFill>
                  <a:srgbClr val="C00000"/>
                </a:solidFill>
                <a:latin typeface="Palatino Linotype" panose="02040502050505030304" pitchFamily="18" charset="0"/>
              </a:rPr>
              <a:t> Zhu</a:t>
            </a:r>
          </a:p>
        </p:txBody>
      </p:sp>
    </p:spTree>
    <p:extLst>
      <p:ext uri="{BB962C8B-B14F-4D97-AF65-F5344CB8AC3E}">
        <p14:creationId xmlns:p14="http://schemas.microsoft.com/office/powerpoint/2010/main" val="186502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/>
      <p:bldP spid="9" grpId="0" animBg="1"/>
      <p:bldP spid="1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15E42-C61A-4FB7-97C0-3DF48B3DB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 the </a:t>
            </a:r>
            <a:r>
              <a:rPr lang="en-US" dirty="0" err="1"/>
              <a:t>Attoscopic</a:t>
            </a:r>
            <a:r>
              <a:rPr lang="en-US" dirty="0"/>
              <a:t> Frontier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4BA7C-2196-4CCB-BC86-88242C7CB5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417638"/>
            <a:ext cx="8458200" cy="498316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The discovery of the Higgs boson completed our picture of the Standard Model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A9EB1-D305-4102-A48D-B7097E7678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62" y="2133600"/>
            <a:ext cx="357187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78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9E441-6845-4931-88A6-BF4AC20C07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 and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F8204-7742-4D11-9307-915E446A76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/>
          </a:bodyPr>
          <a:lstStyle/>
          <a:p>
            <a:r>
              <a:rPr lang="en-US" dirty="0"/>
              <a:t>The LHC is our experimental instrument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Search for new physics &amp; the next scale</a:t>
            </a:r>
          </a:p>
          <a:p>
            <a:pPr lvl="1"/>
            <a:r>
              <a:rPr lang="en-US" dirty="0"/>
              <a:t>in rare events</a:t>
            </a:r>
          </a:p>
          <a:p>
            <a:pPr lvl="1"/>
            <a:r>
              <a:rPr lang="en-US" dirty="0"/>
              <a:t>in events at the tails of distributions</a:t>
            </a:r>
          </a:p>
          <a:p>
            <a:pPr lvl="1"/>
            <a:r>
              <a:rPr lang="en-US" dirty="0"/>
              <a:t>in small deviations from the Standard Model</a:t>
            </a:r>
          </a:p>
          <a:p>
            <a:r>
              <a:rPr lang="en-US" dirty="0"/>
              <a:t>Need to understand known physics precisely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109C9A-2445-4671-B7DE-5416E9A66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2238375"/>
            <a:ext cx="2543175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45541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INIT" val=""/>
  <p:tag name="USEAMSFONTS" val="True"/>
  <p:tag name="EMBEDFONTS" val="False"/>
  <p:tag name="USEBOLDAMS" val="False"/>
  <p:tag name="DEFAULTDISPLAYSOURCE" val="\documentclass{article}\pagestyle{empty}&#10;\begin{document}&#10;&#10;\end{document}&#10;"/>
  <p:tag name="TEX2PS" val="latex $(base).tex; dvips -D $(res) -E -o $(base).ps $(base).dvi"/>
  <p:tag name="EXTERNALEDITCOMMAND" val="notepad %"/>
  <p:tag name="GHOSTSCRIPTCOMMAND" val="gswin32c"/>
  <p:tag name="DEFAULTBITMAP" val="pngmono"/>
  <p:tag name="DEFAULTBLEND" val="False"/>
  <p:tag name="DEFAULTTRANSPARENT" val="True"/>
  <p:tag name="DEFAULTWORKAROUNDTRANSPARENCYBUG" val="False"/>
  <p:tag name="DEFAULTRESOLUTION" val="1200"/>
  <p:tag name="DEFAULTMAGNIFICATION" val="2"/>
  <p:tag name="DEFAULTFONTSIZE" val="10"/>
  <p:tag name="DEFAULTWIDTH" val="348"/>
  <p:tag name="DEFAULTHEIGHT" val="2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.9798"/>
  <p:tag name="ORIGINALWIDTH" val="3213.348"/>
  <p:tag name="LATEXADDIN" val="\documentclass{article}&#10;\usepackage{amssymb}&#10;\usepackage{amsmath}&#10;\usepackage{bbm}&#10;\pagestyle{empty}&#10;\begin{document}&#10;&#10;\def\DB{I_{\textrm{DB}}}&#10;\def\eps{\epsilon}&#10;\def\Poly{\textsl{Poly}}&#10;\def\Denom{\textsl{Denom}}&#10;&#10;\newcommand{\df}{d \Phi}&#10;\def\Del{\del_\Phi}&#10;\def\wn{\bar}&#10;\def\vpp{{\vphantom{\prime}}} % to match subscript vertical positions&#10;&#10;\def\creation#1{a^\dagger_{#1}}&#10;\def\annihilation#1{a^{\vphantom{\dagger}}_{#1}}&#10;\def\creationh#1{\creation{(#1)}}&#10;\def\annihilationh#1{\annihilation{(#1)}}&#10;&#10;\def\coherent#1{\mathbb{C}_{#1}}&#10;\def\normcoherent#1{\mathcal{N}_{#1}}&#10;\def\coherentbra#1{\langle #1|}&#10;\def\coherentket#1{| #1\rangle}&#10;\def\coherentinner#1{\langle #1| #1\rangle}&#10;&#10;\def\operator{\mathbb}&#10;\def\opA{\operator{A}}&#10;\def\opN{\operator{N}}&#10;\def\opK{\operator{K}}&#10;&#10;\def\hellabel{\eta}&#10;\def\polv{\varepsilon}&#10;\def\polvh#1{\varepsilon^{(#1)}}&#10;\def\polvhconj#1{\varepsilon^{(#1)*}}&#10;\def\polvhb#1{{\bar\varepsilon}^{(#1)}}&#10;\def\polvhi#1#2{\varepsilon^{(#1)#2}}&#10;&#10;\def\kb{\bar k}&#10;\def\alphab{\bar\alpha}&#10;&#10;\def\trn{\tilde r^\vpp}&#10;\def\trp{\tilde r'}&#10;\def\del{\hat \delta}&#10;\newcommand{\Ampl}{\mathcal{A}}&#10;\newcommand{\AmplB}{\mathcal{\bar A}}&#10;&#10;\def\lcomp{\ell_c}&#10;\def\lpack{\ell_w}&#10;\def\lscatt{\ell_s}&#10;&#10;\def\phlwave{\ell_\lambda}&#10;\def\phlperp{\ell_\perp}&#10;\def\phlpara{\ell_\parallel}&#10;&#10;\def\Routdn{\langle R^\textrm{out}_{\mu\nu\rho\lambda}(x)\rangle}&#10;\def\vmu{{\vphantom{\mu}}}&#10;\def\Ropdn{\operator{R}_{\mu\nu\rho\lambda}}&#10;\renewcommand{\Re}{\operatorname{Re}}&#10;&#10;\begin{equation*}&#10;\begin{aligned}&#10; \Routdn &amp;= &#10; 2 \Re i\langle\psi|\Ropdn(x) T|\psi\rangle&#10;+\langle\psi|T^\dagger\Ropdn(x) T|\psi\rangle\,.&#10;\end{aligned}&#10;\end{equation*}&#10;&#10;&#10;\end{document}"/>
  <p:tag name="IGUANATEXSIZE" val="24"/>
  <p:tag name="IGUANATEXCURSOR" val="1503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70.1913"/>
  <p:tag name="ORIGINALWIDTH" val="4498.688"/>
  <p:tag name="LATEXADDIN" val="\documentclass{article}&#10;\usepackage{amssymb}&#10;\usepackage{amsmath}&#10;\usepackage{bbm}&#10;\pagestyle{empty}&#10;\begin{document}&#10;&#10;\def\DB{I_{\textrm{DB}}}&#10;\def\eps{\epsilon}&#10;\def\Poly{\textsl{Poly}}&#10;\def\Denom{\textsl{Denom}}&#10;&#10;\newcommand{\df}{d \Phi}&#10;\def\Del{\del_\Phi}&#10;\def\wn{\bar}&#10;\def\vpp{{\vphantom{\prime}}} % to match subscript vertical positions&#10;&#10;\def\creation#1{a^\dagger_{#1}}&#10;\def\annihilation#1{a^{\vphantom{\dagger}}_{#1}}&#10;\def\creationh#1{\creation{(#1)}}&#10;\def\annihilationh#1{\annihilation{(#1)}}&#10;&#10;\def\coherent#1{\mathbb{C}_{#1}}&#10;\def\normcoherent#1{\mathcal{N}_{#1}}&#10;\def\coherentbra#1{\langle #1|}&#10;\def\coherentket#1{| #1\rangle}&#10;\def\coherentinner#1{\langle #1| #1\rangle}&#10;&#10;\def\operator{\mathbb}&#10;\def\opA{\operator{A}}&#10;\def\opN{\operator{N}}&#10;\def\opK{\operator{K}}&#10;&#10;\def\hellabel{\eta}&#10;\def\polv{\varepsilon}&#10;\def\polvh#1{\varepsilon^{(#1)}}&#10;\def\polvhconj#1{\varepsilon^{(#1)*}}&#10;\def\polvhb#1{{\bar\varepsilon}^{(#1)}}&#10;\def\polvhi#1#2{\varepsilon^{(#1)#2}}&#10;&#10;\def\kb{\bar k}&#10;\def\alphab{\bar\alpha}&#10;&#10;\def\trn{\tilde r^\vpp}&#10;\def\trp{\tilde r'}&#10;\def\del{\hat \delta}&#10;\newcommand{\Ampl}{\mathcal{A}}&#10;\newcommand{\AmplB}{\mathcal{\bar A}}&#10;&#10;\def\lcomp{\ell_c}&#10;\def\lpack{\ell_w}&#10;\def\lscatt{\ell_s}&#10;&#10;\def\phlwave{\ell_\lambda}&#10;\def\phlperp{\ell_\perp}&#10;\def\phlpara{\ell_\parallel}&#10;&#10;\def\Foutdn{\langle F^\textrm{out}_{\mu\nu}(x)\rangle}&#10;\def\vmu{{\vphantom{\mu}}}&#10;\def\Fopdn{\operator{F}_{\mu\nu}}&#10;\renewcommand{\Re}{\operatorname{Re}}&#10;\def\pol{\varepsilon}&#10;\def\vsuperp{\vphantom{()}}&#10;\def\expfrac#1#2{#1/#2}&#10;&#10;\begin{equation*}&#10;\begin{aligned}&#10;&amp; \frac{4}{\hbar^{\expfrac32}}&#10;    \Re\sum_{\hellabel}&#10;     \int \df(p_1) \df(p_2) \df(p'_1) \df(p'_2) \df(k)\; &#10; e^{-i b\cdot (p_1'-p_1)/\hbar} &#10;\\[-3mm] &amp;\hspace*{15mm}\times&#10;\phi(p_1)\phi^{*}(p'_1) \phi(p_2)\phi^{*}(p'_2)&#10;%\\ &amp;\hspace*{25mm} \times&#10;   k^{[\mu\vsuperp}\pol^{(\hellabel)\nu]*} &#10;k^{[\rho\vsuperp}\pol^{(\hellabel)\lambda]*} &#10;e^{-ik\cdot x/\hbar}&#10;      \langle p'_1\, p'_2| \annihilationh{\hellabel}(k) \,T|p_1\,p_2\rangle&#10;\end{aligned}&#10;\end{equation*}&#10;&#10;&#10;\end{document}"/>
  <p:tag name="IGUANATEXSIZE" val="24"/>
  <p:tag name="IGUANATEXCURSOR" val="1889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61.9798"/>
  <p:tag name="ORIGINALWIDTH" val="3255.343"/>
  <p:tag name="LATEXADDIN" val="\documentclass{article}&#10;\usepackage{amssymb}&#10;\usepackage{amsmath}&#10;\usepackage{bbm}&#10;\pagestyle{empty}&#10;\begin{document}&#10;&#10;\def\DB{I_{\textrm{DB}}}&#10;\def\eps{\epsilon}&#10;\def\Poly{\textsl{Poly}}&#10;\def\Denom{\textsl{Denom}}&#10;&#10;\newcommand{\df}{d \Phi}&#10;\def\Del{\del_\Phi}&#10;\def\wn{\bar}&#10;\def\vpp{{\vphantom{\prime}}} % to match subscript vertical positions&#10;&#10;\def\creation#1{a^\dagger_{#1}}&#10;\def\annihilation#1{a^{\vphantom{\dagger}}_{#1}}&#10;\def\creationh#1{\creation{(#1)}}&#10;\def\annihilationh#1{\annihilation{(#1)}}&#10;&#10;\def\coherent#1{\mathbb{C}_{#1}}&#10;\def\normcoherent#1{\mathcal{N}_{#1}}&#10;\def\coherentbra#1{\langle #1|}&#10;\def\coherentket#1{| #1\rangle}&#10;\def\coherentinner#1{\langle #1| #1\rangle}&#10;&#10;\def\operator{\mathbb}&#10;\def\opA{\operator{A}}&#10;\def\opN{\operator{N}}&#10;\def\opK{\operator{K}}&#10;&#10;\def\hellabel{\eta}&#10;\def\polv{\varepsilon}&#10;\def\polvh#1{\varepsilon^{(#1)}}&#10;\def\polvhconj#1{\varepsilon^{(#1)*}}&#10;\def\polvhb#1{{\bar\varepsilon}^{(#1)}}&#10;\def\polvhi#1#2{\varepsilon^{(#1)#2}}&#10;&#10;\def\kb{\bar k}&#10;\def\alphab{\bar\alpha}&#10;&#10;\def\trn{\tilde r^\vpp}&#10;\def\trp{\tilde r'}&#10;\def\del{\hat \delta}&#10;\newcommand{\Ampl}{\mathcal{A}}&#10;\newcommand{\AmplB}{\mathcal{\bar A}}&#10;&#10;\def\lcomp{\ell_c}&#10;\def\lpack{\ell_w}&#10;\def\lscatt{\ell_s}&#10;&#10;\def\phlwave{\ell_\lambda}&#10;\def\phlperp{\ell_\perp}&#10;\def\phlpara{\ell_\parallel}&#10;&#10;\def\Routdn{\langle R^\textrm{out}_{\mu\nu\rho\lambda}(x)\rangle}&#10;\def\vmu{{\vphantom{\mu}}}&#10;\def\Ropdn{\operator{R}_{\mu\nu\rho\lambda}}&#10;&#10;\begin{equation*}&#10;\begin{aligned}&#10;\Routdn \equiv {}_{\textrm{out}}\langle\psi|\Ropdn(x)|\psi\rangle_{\textrm{out}}&#10;={}_{\textrm{in}}\langle \psi| S^\dagger \Ropdn(x) S | \psi \rangle_{\textrm{in}}&#10;\end{aligned}&#10;\end{equation*}&#10;&#10;&#10;\end{document}"/>
  <p:tag name="IGUANATEXSIZE" val="24"/>
  <p:tag name="IGUANATEXCURSOR" val="142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\def\spa#1.#2{\left\langle#1\,#2\right\rangle}&#10;\def\spb#1.#2{\left[#1\,#2\right]}&#10;\def\spash#1.#2{\spa{\smash{#1}}.{\smash{#2}}}&#10;\def\spbsh#1.#2{\spb{\smash{#1}}.{\smash{#2}}}&#10;\def\lor#1.#2{\left(#1\,#2\right)}&#10;% ^- &amp; ^+ put inside smash 3/16/08&#10;\def\sand#1.#2.#3{%&#10;\left\langle\smash{#1^{-}}{\vphantom1}\right|{#2}%&#10;\left|\smash{#3^{-}}{\vphantom1}\right\rangle}&#10;\def\sandp#1.#2.#3{%&#10;\left\langle\smash{#1^{-}}{\vphantom1}\right|{#2}%&#10;\left|\smash{#3^{+}}{\vphantom1}\right\rangle}&#10;\def\sandpp#1.#2.#3{%&#10;\left\langle\smash{#1^{+}}{\vphantom1}\right|{#2}%&#10;\left|\smash{#3^{+}}{\vphantom1}\right\rangle}&#10;\def\sandpm#1.#2.#3{%&#10;\left\langle\smash{#1^{+}}{\vphantom1}\right|{#2}%&#10;\left|\smash{#3^{-}}{\vphantom1}\right\rangle}&#10;\def\sandmp#1.#2.#3{%&#10;   \left\langle\smash{#1^{-}}{\vphantom1}\right|{#2}%&#10;    \left|\smash{#3^{+}}{\vphantom1}\right\rangle}&#10;\def\ketm#1{|\smash{#1}\vphantom{1}^-\rangle}&#10;\def\ketp#1{|\smash{#1}\vphantom{1}^+\rangle}&#10;&#10;$$&#10;i \frac{\spa{m_1}.{m_2}^4 \delta^4(\sum_i k_i)}{\spa1.2\spa2.3\cdots\spa{(n-1)}.n\spa{n}.1}&#10;$$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129"/>
  <p:tag name="PICTUREFILESIZE" val="181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&#10;$$&#10;\sim \sqrt{2k_{1}\cdot k_2}&#10;$$&#10;&#10;&#10;\end{document}&#10;"/>
  <p:tag name="FILENAME" val="TP_tmp"/>
  <p:tag name="FORMAT" val="png16m"/>
  <p:tag name="RES" val="1200"/>
  <p:tag name="BLEND" val="0"/>
  <p:tag name="TRANSPARENT" val="1"/>
  <p:tag name="TBUG" val="0"/>
  <p:tag name="ALLOWFS" val="0"/>
  <p:tag name="ORIGWIDTH" val="52"/>
  <p:tag name="PICTUREFILESIZE" val="660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&#10;\usepackage[usenames]{color}\pagestyle{empty}&#10;\begin{document}&#10;&#10;$$&#10;{\rm Ampl} = \sum_{j\in{\rm Basis}} c_j\, {\rm Int}_j + {\rm Rational}&#10;$$&#10;\end{document}&#10;"/>
  <p:tag name="FILENAME" val="txp_fig"/>
  <p:tag name="FORMAT" val="png256"/>
  <p:tag name="RES" val="1200"/>
  <p:tag name="BLEND" val="0"/>
  <p:tag name="TRANSPARENT" val="1"/>
  <p:tag name="TBUG" val="0"/>
  <p:tag name="ALLOWFS" val="0"/>
  <p:tag name="ORIGWIDTH" val="143"/>
  <p:tag name="PICTUREFILESIZE" val="117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305.2118"/>
  <p:tag name="ORIGINALWIDTH" val="484.4395"/>
  <p:tag name="OUTPUTDPI" val="1200"/>
  <p:tag name="LATEXADDIN" val="\documentclass{article}&#10;\usepackage{amsmath}&#10;\pagestyle{empty}&#10;\begin{document}&#10;&#10;\def\DB{I_{\textrm{DB}}}&#10;\def\eps{\epsilon}&#10;\def\Poly{\textsl{Poly}}&#10;\def\Denom{\textsl{Denom}}&#10;\def\spa#1.#2{\langle#1\,#2\rangle}&#10;\def\spb#1.#2{[#1\,#2]}&#10;&#10;&#10;\begin{equation*}&#10;\frac{\spa1.2^3}{\spa2.3\spa3.1}&#10;\end{equation*}&#10;&#10;&#10;\end{document}"/>
  <p:tag name="IGUANATEXSIZE" val="22"/>
  <p:tag name="IGUANATEXCURSOR" val="217"/>
  <p:tag name="TRANSPARENCY" val="True"/>
  <p:tag name="FILENAME" val=""/>
  <p:tag name="INPUTTYPE" val="0"/>
  <p:tag name="LATEXENGINEID" val="0"/>
  <p:tag name="TEMPFOLDER" val="c:\temp\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31.4586"/>
  <p:tag name="ORIGINALWIDTH" val="1242.595"/>
  <p:tag name="LATEXADDIN" val="\documentclass{article}&#10;\usepackage{amsmath}&#10;\pagestyle{empty}&#10;\begin{document}&#10;&#10;\def\DB{I_{\textrm{DB}}}&#10;\def\eps{\epsilon}&#10;\def\Poly{\textsl{Poly}}&#10;\def\Denom{\textsl{Denom}}&#10;\def\spa#1.#2{\langle#1\,#2\rangle}&#10;\def\spb#1.#2{[#1\,#2]}&#10;&#10;&#10;\begin{equation*}&#10;\left(\frac{\spa1.2^3}{\spa2.3\spa3.1}\right)^2&#10;= (\textrm{YM})^2&#10;\end{equation*}&#10;&#10;&#10;\end{document}"/>
  <p:tag name="IGUANATEXSIZE" val="22"/>
  <p:tag name="IGUANATEXCURSOR" val="322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159.73"/>
  <p:tag name="ORIGINALWIDTH" val="280.465"/>
  <p:tag name="OUTPUTDPI" val="1200"/>
  <p:tag name="LATEXADDIN" val="\documentclass{article}&#10;\usepackage{amsmath}&#10;\pagestyle{empty}&#10;\begin{document}&#10;&#10;\def\DB{I_{\textrm{DB}}}&#10;\def\eps{\epsilon}&#10;\def\Poly{\textsl{Poly}}&#10;\def\Denom{\textsl{Denom}}&#10;&#10;\begin{equation*}&#10;{\widetilde J}_{\vec\mu}(k)&#10;\end{equation*}&#10;&#10;&#10;\end{document}"/>
  <p:tag name="IGUANATEXSIZE" val="20"/>
  <p:tag name="IGUANATEXCURSOR" val="223"/>
  <p:tag name="TRANSPARENCY" val="True"/>
  <p:tag name="FILENAME" val=""/>
  <p:tag name="INPUTTYPE" val="0"/>
  <p:tag name="LATEXENGINEID" val="0"/>
  <p:tag name="TEMPFOLDER" val="c:\temp\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76.7154"/>
  <p:tag name="ORIGINALWIDTH" val="2608.174"/>
  <p:tag name="OUTPUTDPI" val="1200"/>
  <p:tag name="LATEXADDIN" val="\documentclass{article}&#10;\usepackage{amsmath}&#10;\pagestyle{empty}&#10;\begin{document}&#10;&#10;\def\DB{I_{\textrm{DB}}}&#10;\def\eps{\epsilon}&#10;\def\Poly{\textsl{Poly}}&#10;\def\Denom{\textsl{Denom}}&#10;&#10;\def\kb{\bar k}&#10;\begin{equation*}&#10;R_{\vec\mu}(x) = i \int d\Phi(\kb)\,\bigl[&#10;{\widetilde J}_{\vec\mu}(\kb) e^{-i \kb\cdot x}&#10;-{\widetilde J}_{\vec\mu}^*(-\kb) e^{+i \kb\cdot x}&#10;\bigr]&#10;\end{equation*}&#10;&#10;&#10;\end{document}"/>
  <p:tag name="IGUANATEXSIZE" val="20"/>
  <p:tag name="IGUANATEXCURSOR" val="271"/>
  <p:tag name="TRANSPARENCY" val="True"/>
  <p:tag name="INPUTTYPE" val="0"/>
  <p:tag name="LATEXENGINEID" val="0"/>
  <p:tag name="TEMPFOLDER" val="c:\temp\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RIGINALHEIGHT" val="284.2145"/>
  <p:tag name="ORIGINALWIDTH" val="1256.093"/>
  <p:tag name="OUTPUTDPI" val="1200"/>
  <p:tag name="LATEXADDIN" val="\documentclass{article}&#10;\usepackage{amsmath}&#10;\usepackage{bm}&#10;\pagestyle{empty}&#10;\begin{document}&#10;&#10;\def\DB{I_{\textrm{DB}}}&#10;\def\eps{\epsilon}&#10;\def\Poly{\textsl{Poly}}&#10;\def\Denom{\textsl{Denom}}&#10;&#10;\begin{equation*}&#10;R_{\vec\mu}(x) = \frac{1}{|\bm{x}|} W_{\vec\mu}(t,\bm{\hat n};x)&#10;\end{equation*}&#10;&#10;&#10;\end{document}"/>
  <p:tag name="IGUANATEXSIZE" val="20"/>
  <p:tag name="IGUANATEXCURSOR" val="275"/>
  <p:tag name="TRANSPARENCY" val="True"/>
  <p:tag name="INPUTTYPE" val="0"/>
  <p:tag name="LATEXENGINEID" val="0"/>
  <p:tag name="TEMPFOLDER" val="c:\temp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2174</Words>
  <Application>Microsoft Office PowerPoint</Application>
  <PresentationFormat>On-screen Show (4:3)</PresentationFormat>
  <Paragraphs>490</Paragraphs>
  <Slides>51</Slides>
  <Notes>2</Notes>
  <HiddenSlides>3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Cambria Math</vt:lpstr>
      <vt:lpstr>Garamond</vt:lpstr>
      <vt:lpstr>Palatino Linotype</vt:lpstr>
      <vt:lpstr>Symbol</vt:lpstr>
      <vt:lpstr>Times New Roman</vt:lpstr>
      <vt:lpstr>Wingdings</vt:lpstr>
      <vt:lpstr>Office Theme</vt:lpstr>
      <vt:lpstr>Quantum Scattering Amplitudes from the Attoscopic to the Ronnascopic</vt:lpstr>
      <vt:lpstr>Frontiers of Observation</vt:lpstr>
      <vt:lpstr>PowerPoint Presentation</vt:lpstr>
      <vt:lpstr>Quantum Field Theory</vt:lpstr>
      <vt:lpstr>Scattering Amplitudes</vt:lpstr>
      <vt:lpstr>Connections</vt:lpstr>
      <vt:lpstr>Amplitudes Community</vt:lpstr>
      <vt:lpstr>At the Attoscopic Frontier</vt:lpstr>
      <vt:lpstr>Experiment and Theory</vt:lpstr>
      <vt:lpstr>Rates</vt:lpstr>
      <vt:lpstr>Traditional Approach</vt:lpstr>
      <vt:lpstr>Results Are Simple!</vt:lpstr>
      <vt:lpstr>QCD Is Everywhere at the LHC</vt:lpstr>
      <vt:lpstr>Perturbative QCD</vt:lpstr>
      <vt:lpstr>PowerPoint Presentation</vt:lpstr>
      <vt:lpstr>A CMS 10-Jet Event</vt:lpstr>
      <vt:lpstr>Perturbative QCD</vt:lpstr>
      <vt:lpstr>On-Shell Methods</vt:lpstr>
      <vt:lpstr>NLO Revolution: Unitarity at One Loop</vt:lpstr>
      <vt:lpstr>PowerPoint Presentation</vt:lpstr>
      <vt:lpstr>W+4 Jets</vt:lpstr>
      <vt:lpstr>Next-to-Next-to-Leading Order</vt:lpstr>
      <vt:lpstr>Integrals</vt:lpstr>
      <vt:lpstr>From the Very Small…</vt:lpstr>
      <vt:lpstr>PowerPoint Presentation</vt:lpstr>
      <vt:lpstr>PowerPoint Presentation</vt:lpstr>
      <vt:lpstr>Gravitational Wave Events</vt:lpstr>
      <vt:lpstr>Science Goals</vt:lpstr>
      <vt:lpstr>Theorists’ Role</vt:lpstr>
      <vt:lpstr>Basic Setup in Mergers</vt:lpstr>
      <vt:lpstr>Numerical Relativity</vt:lpstr>
      <vt:lpstr>Approaches</vt:lpstr>
      <vt:lpstr>Scattering Amplitudes</vt:lpstr>
      <vt:lpstr>Scattering Amplitudes Approach</vt:lpstr>
      <vt:lpstr>Feynman Vertices</vt:lpstr>
      <vt:lpstr>Beyond Feynman: Double Copy</vt:lpstr>
      <vt:lpstr>Scattering Amplitudes Tools</vt:lpstr>
      <vt:lpstr>State of the Art</vt:lpstr>
      <vt:lpstr>A Flourishing of New Ideas…</vt:lpstr>
      <vt:lpstr>Towards Application</vt:lpstr>
      <vt:lpstr>Set-up</vt:lpstr>
      <vt:lpstr>KMOC Formalism</vt:lpstr>
      <vt:lpstr>Build Observables</vt:lpstr>
      <vt:lpstr>Point-Like Observables</vt:lpstr>
      <vt:lpstr>Example: LO Waveform</vt:lpstr>
      <vt:lpstr>PowerPoint Presentation</vt:lpstr>
      <vt:lpstr>PowerPoint Presentation</vt:lpstr>
      <vt:lpstr>Summary: Quantum Scattering Amplitudes</vt:lpstr>
      <vt:lpstr>Future Terrestrial GWOs</vt:lpstr>
      <vt:lpstr>Future Terrestrial GWOs</vt:lpstr>
      <vt:lpstr>LISA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David A. Kosower</dc:creator>
  <cp:lastModifiedBy>David A. Kosower</cp:lastModifiedBy>
  <cp:revision>999</cp:revision>
  <dcterms:created xsi:type="dcterms:W3CDTF">2011-08-09T19:59:47Z</dcterms:created>
  <dcterms:modified xsi:type="dcterms:W3CDTF">2026-01-13T15:51:10Z</dcterms:modified>
</cp:coreProperties>
</file>