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8"/>
  </p:notesMasterIdLst>
  <p:sldIdLst>
    <p:sldId id="256" r:id="rId3"/>
    <p:sldId id="515" r:id="rId4"/>
    <p:sldId id="393" r:id="rId5"/>
    <p:sldId id="394" r:id="rId6"/>
    <p:sldId id="399" r:id="rId7"/>
    <p:sldId id="501" r:id="rId8"/>
    <p:sldId id="395" r:id="rId9"/>
    <p:sldId id="396" r:id="rId10"/>
    <p:sldId id="397" r:id="rId11"/>
    <p:sldId id="502" r:id="rId12"/>
    <p:sldId id="398" r:id="rId13"/>
    <p:sldId id="503" r:id="rId14"/>
    <p:sldId id="400" r:id="rId15"/>
    <p:sldId id="504" r:id="rId16"/>
    <p:sldId id="402" r:id="rId17"/>
    <p:sldId id="508" r:id="rId18"/>
    <p:sldId id="405" r:id="rId19"/>
    <p:sldId id="505" r:id="rId20"/>
    <p:sldId id="401" r:id="rId21"/>
    <p:sldId id="467" r:id="rId22"/>
    <p:sldId id="353" r:id="rId23"/>
    <p:sldId id="355" r:id="rId24"/>
    <p:sldId id="506" r:id="rId25"/>
    <p:sldId id="403" r:id="rId26"/>
    <p:sldId id="358" r:id="rId27"/>
    <p:sldId id="406" r:id="rId28"/>
    <p:sldId id="474" r:id="rId29"/>
    <p:sldId id="469" r:id="rId30"/>
    <p:sldId id="277" r:id="rId31"/>
    <p:sldId id="310" r:id="rId32"/>
    <p:sldId id="311" r:id="rId33"/>
    <p:sldId id="409" r:id="rId34"/>
    <p:sldId id="305" r:id="rId35"/>
    <p:sldId id="320" r:id="rId36"/>
    <p:sldId id="306" r:id="rId37"/>
    <p:sldId id="329" r:id="rId38"/>
    <p:sldId id="307" r:id="rId39"/>
    <p:sldId id="509" r:id="rId40"/>
    <p:sldId id="475" r:id="rId41"/>
    <p:sldId id="476" r:id="rId42"/>
    <p:sldId id="468" r:id="rId43"/>
    <p:sldId id="478" r:id="rId44"/>
    <p:sldId id="479" r:id="rId45"/>
    <p:sldId id="480" r:id="rId46"/>
    <p:sldId id="510" r:id="rId47"/>
    <p:sldId id="496" r:id="rId48"/>
    <p:sldId id="497" r:id="rId49"/>
    <p:sldId id="513" r:id="rId50"/>
    <p:sldId id="511" r:id="rId51"/>
    <p:sldId id="464" r:id="rId52"/>
    <p:sldId id="477" r:id="rId53"/>
    <p:sldId id="484" r:id="rId54"/>
    <p:sldId id="486" r:id="rId55"/>
    <p:sldId id="487" r:id="rId56"/>
    <p:sldId id="488" r:id="rId57"/>
    <p:sldId id="512" r:id="rId58"/>
    <p:sldId id="471" r:id="rId59"/>
    <p:sldId id="472" r:id="rId60"/>
    <p:sldId id="482" r:id="rId61"/>
    <p:sldId id="466" r:id="rId62"/>
    <p:sldId id="481" r:id="rId63"/>
    <p:sldId id="489" r:id="rId64"/>
    <p:sldId id="490" r:id="rId65"/>
    <p:sldId id="507" r:id="rId66"/>
    <p:sldId id="491" r:id="rId67"/>
    <p:sldId id="492" r:id="rId68"/>
    <p:sldId id="493" r:id="rId69"/>
    <p:sldId id="494" r:id="rId70"/>
    <p:sldId id="499" r:id="rId71"/>
    <p:sldId id="495" r:id="rId72"/>
    <p:sldId id="514" r:id="rId73"/>
    <p:sldId id="304" r:id="rId74"/>
    <p:sldId id="334" r:id="rId75"/>
    <p:sldId id="462" r:id="rId76"/>
    <p:sldId id="392" r:id="rId77"/>
    <p:sldId id="408" r:id="rId79"/>
  </p:sldIdLst>
  <p:sldSz cx="9144000" cy="6858000" type="screen4x3"/>
  <p:notesSz cx="6858000" cy="9144000"/>
  <p:custDataLst>
    <p:tags r:id="rId83"/>
  </p:custDataLst>
  <p:defaultTex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33FF"/>
    <a:srgbClr val="4D4D4D"/>
    <a:srgbClr val="A50021"/>
    <a:srgbClr val="003366"/>
    <a:srgbClr val="29292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02" autoAdjust="0"/>
  </p:normalViewPr>
  <p:slideViewPr>
    <p:cSldViewPr showGuides="1">
      <p:cViewPr varScale="1">
        <p:scale>
          <a:sx n="63" d="100"/>
          <a:sy n="63" d="100"/>
        </p:scale>
        <p:origin x="13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gs" Target="tags/tag1.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notesMaster" Target="notesMasters/notesMaster1.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11.vml.rels><?xml version="1.0" encoding="UTF-8" standalone="yes"?>
<Relationships xmlns="http://schemas.openxmlformats.org/package/2006/relationships"><Relationship Id="rId5" Type="http://schemas.openxmlformats.org/officeDocument/2006/relationships/image" Target="../media/image166.wmf"/><Relationship Id="rId4" Type="http://schemas.openxmlformats.org/officeDocument/2006/relationships/image" Target="../media/image165.wmf"/><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13.vml.rels><?xml version="1.0" encoding="UTF-8" standalone="yes"?>
<Relationships xmlns="http://schemas.openxmlformats.org/package/2006/relationships"><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3.wmf"/><Relationship Id="rId1" Type="http://schemas.openxmlformats.org/officeDocument/2006/relationships/image" Target="../media/image18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153.wmf"/><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image" Target="../media/image1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en-US" altLang="zh-CN"/>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a:defRPr/>
            </a:pPr>
            <a:fld id="{035211AA-E27A-4C30-8E98-48613250B221}"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035211AA-E27A-4C30-8E98-48613250B221}"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0E55B76-F7D1-4210-BDFA-F301A32BA9F1}"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B83B8CD-4E49-4123-AEBB-A3F6F681943C}"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8D21E44-5C04-4B34-8587-9B9C9D62F1D2}"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CEBDA1B-E804-4A61-BEAB-123D4392C2D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D5A5869-C204-40D7-8395-B4A10112AE83}"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BD7BC68-AE00-45C8-B65D-2720E3EECF36}"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2DE91996-59C1-4FF1-9387-4332A4FDFF86}"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D791B839-C93D-4593-ADA3-A0A01432D81C}"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E846EA59-B637-4545-838F-F2826EC93AD3}"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179B86A-4939-4E29-947C-A097960402FD}"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A619F80-C7C7-4F07-8318-E60C65F2A4DB}"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93206C4F-7D24-45C0-998F-640DD1A574BF}"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0.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image" Target="../media/image55.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7.xml"/><Relationship Id="rId5" Type="http://schemas.openxmlformats.org/officeDocument/2006/relationships/image" Target="../media/image64.wmf"/><Relationship Id="rId4" Type="http://schemas.openxmlformats.org/officeDocument/2006/relationships/oleObject" Target="../embeddings/oleObject3.bin"/><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0.png"/><Relationship Id="rId1" Type="http://schemas.openxmlformats.org/officeDocument/2006/relationships/image" Target="../media/image6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8.png"/><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2.png"/><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9.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7.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1.png"/><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image" Target="../media/image9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9.png"/><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image" Target="../media/image10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png"/></Relationships>
</file>

<file path=ppt/slides/_rels/slide39.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111.wmf"/><Relationship Id="rId3" Type="http://schemas.openxmlformats.org/officeDocument/2006/relationships/oleObject" Target="../embeddings/oleObject5.bin"/><Relationship Id="rId2" Type="http://schemas.openxmlformats.org/officeDocument/2006/relationships/image" Target="../media/image110.wmf"/><Relationship Id="rId1"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113.wmf"/><Relationship Id="rId3" Type="http://schemas.openxmlformats.org/officeDocument/2006/relationships/oleObject" Target="../embeddings/oleObject7.bin"/><Relationship Id="rId2" Type="http://schemas.openxmlformats.org/officeDocument/2006/relationships/image" Target="../media/image112.wmf"/><Relationship Id="rId1"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png"/></Relationships>
</file>

<file path=ppt/slides/_rels/slide46.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 Id="rId3" Type="http://schemas.openxmlformats.org/officeDocument/2006/relationships/image" Target="../media/image117.png"/><Relationship Id="rId2" Type="http://schemas.openxmlformats.org/officeDocument/2006/relationships/image" Target="../media/image116.wmf"/><Relationship Id="rId1"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wmf"/><Relationship Id="rId4" Type="http://schemas.openxmlformats.org/officeDocument/2006/relationships/oleObject" Target="../embeddings/oleObject10.bin"/><Relationship Id="rId3" Type="http://schemas.openxmlformats.org/officeDocument/2006/relationships/image" Target="../media/image121.wmf"/><Relationship Id="rId2" Type="http://schemas.openxmlformats.org/officeDocument/2006/relationships/oleObject" Target="../embeddings/oleObject9.bin"/><Relationship Id="rId1" Type="http://schemas.openxmlformats.org/officeDocument/2006/relationships/image" Target="../media/image12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5.jpeg"/><Relationship Id="rId1" Type="http://schemas.openxmlformats.org/officeDocument/2006/relationships/image" Target="../media/image124.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7.jpeg"/><Relationship Id="rId1" Type="http://schemas.openxmlformats.org/officeDocument/2006/relationships/image" Target="../media/image12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9" Type="http://schemas.openxmlformats.org/officeDocument/2006/relationships/image" Target="../media/image136.png"/><Relationship Id="rId8" Type="http://schemas.openxmlformats.org/officeDocument/2006/relationships/image" Target="../media/image135.png"/><Relationship Id="rId7" Type="http://schemas.openxmlformats.org/officeDocument/2006/relationships/image" Target="../media/image134.png"/><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3" Type="http://schemas.openxmlformats.org/officeDocument/2006/relationships/image" Target="../media/image130.png"/><Relationship Id="rId2" Type="http://schemas.openxmlformats.org/officeDocument/2006/relationships/image" Target="../media/image129.png"/><Relationship Id="rId11" Type="http://schemas.openxmlformats.org/officeDocument/2006/relationships/slideLayout" Target="../slideLayouts/slideLayout7.xml"/><Relationship Id="rId10" Type="http://schemas.openxmlformats.org/officeDocument/2006/relationships/image" Target="../media/image137.png"/><Relationship Id="rId1" Type="http://schemas.openxmlformats.org/officeDocument/2006/relationships/image" Target="../media/image1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8.pn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3.png"/><Relationship Id="rId4" Type="http://schemas.openxmlformats.org/officeDocument/2006/relationships/image" Target="../media/image142.png"/><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image" Target="../media/image139.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image" Target="../media/image1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9" Type="http://schemas.openxmlformats.org/officeDocument/2006/relationships/image" Target="../media/image152.png"/><Relationship Id="rId8" Type="http://schemas.openxmlformats.org/officeDocument/2006/relationships/image" Target="../media/image151.wmf"/><Relationship Id="rId7" Type="http://schemas.openxmlformats.org/officeDocument/2006/relationships/oleObject" Target="../embeddings/oleObject13.bin"/><Relationship Id="rId6" Type="http://schemas.openxmlformats.org/officeDocument/2006/relationships/image" Target="../media/image150.wmf"/><Relationship Id="rId5" Type="http://schemas.openxmlformats.org/officeDocument/2006/relationships/oleObject" Target="../embeddings/oleObject12.bin"/><Relationship Id="rId4" Type="http://schemas.openxmlformats.org/officeDocument/2006/relationships/image" Target="../media/image149.wmf"/><Relationship Id="rId3" Type="http://schemas.openxmlformats.org/officeDocument/2006/relationships/oleObject" Target="../embeddings/oleObject11.bin"/><Relationship Id="rId2" Type="http://schemas.openxmlformats.org/officeDocument/2006/relationships/image" Target="../media/image148.png"/><Relationship Id="rId13" Type="http://schemas.openxmlformats.org/officeDocument/2006/relationships/vmlDrawing" Target="../drawings/vmlDrawing8.vml"/><Relationship Id="rId12" Type="http://schemas.openxmlformats.org/officeDocument/2006/relationships/slideLayout" Target="../slideLayouts/slideLayout7.xml"/><Relationship Id="rId11" Type="http://schemas.openxmlformats.org/officeDocument/2006/relationships/image" Target="../media/image153.wmf"/><Relationship Id="rId10" Type="http://schemas.openxmlformats.org/officeDocument/2006/relationships/oleObject" Target="../embeddings/oleObject14.bin"/><Relationship Id="rId1" Type="http://schemas.openxmlformats.org/officeDocument/2006/relationships/image" Target="../media/image147.png"/></Relationships>
</file>

<file path=ppt/slides/_rels/slide58.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7.xml"/><Relationship Id="rId4" Type="http://schemas.openxmlformats.org/officeDocument/2006/relationships/image" Target="../media/image155.wmf"/><Relationship Id="rId3" Type="http://schemas.openxmlformats.org/officeDocument/2006/relationships/oleObject" Target="../embeddings/oleObject16.bin"/><Relationship Id="rId2" Type="http://schemas.openxmlformats.org/officeDocument/2006/relationships/image" Target="../media/image154.wmf"/><Relationship Id="rId1" Type="http://schemas.openxmlformats.org/officeDocument/2006/relationships/oleObject" Target="../embeddings/oleObject15.bin"/></Relationships>
</file>

<file path=ppt/slides/_rels/slide59.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7.xml"/><Relationship Id="rId6" Type="http://schemas.openxmlformats.org/officeDocument/2006/relationships/image" Target="../media/image160.wmf"/><Relationship Id="rId5" Type="http://schemas.openxmlformats.org/officeDocument/2006/relationships/oleObject" Target="../embeddings/oleObject17.bin"/><Relationship Id="rId4" Type="http://schemas.openxmlformats.org/officeDocument/2006/relationships/image" Target="../media/image159.png"/><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image" Target="../media/image156.png"/></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9" Type="http://schemas.openxmlformats.org/officeDocument/2006/relationships/image" Target="../media/image165.wmf"/><Relationship Id="rId8" Type="http://schemas.openxmlformats.org/officeDocument/2006/relationships/oleObject" Target="../embeddings/oleObject21.bin"/><Relationship Id="rId7" Type="http://schemas.openxmlformats.org/officeDocument/2006/relationships/image" Target="../media/image164.png"/><Relationship Id="rId6" Type="http://schemas.openxmlformats.org/officeDocument/2006/relationships/image" Target="../media/image163.wmf"/><Relationship Id="rId5" Type="http://schemas.openxmlformats.org/officeDocument/2006/relationships/oleObject" Target="../embeddings/oleObject20.bin"/><Relationship Id="rId4" Type="http://schemas.openxmlformats.org/officeDocument/2006/relationships/image" Target="../media/image162.wmf"/><Relationship Id="rId3" Type="http://schemas.openxmlformats.org/officeDocument/2006/relationships/oleObject" Target="../embeddings/oleObject19.bin"/><Relationship Id="rId2" Type="http://schemas.openxmlformats.org/officeDocument/2006/relationships/image" Target="../media/image161.wmf"/><Relationship Id="rId13" Type="http://schemas.openxmlformats.org/officeDocument/2006/relationships/vmlDrawing" Target="../drawings/vmlDrawing11.vml"/><Relationship Id="rId12" Type="http://schemas.openxmlformats.org/officeDocument/2006/relationships/slideLayout" Target="../slideLayouts/slideLayout7.xml"/><Relationship Id="rId11" Type="http://schemas.openxmlformats.org/officeDocument/2006/relationships/image" Target="../media/image166.wmf"/><Relationship Id="rId10" Type="http://schemas.openxmlformats.org/officeDocument/2006/relationships/oleObject" Target="../embeddings/oleObject22.bin"/><Relationship Id="rId1" Type="http://schemas.openxmlformats.org/officeDocument/2006/relationships/oleObject" Target="../embeddings/oleObject18.bin"/></Relationships>
</file>

<file path=ppt/slides/_rels/slide61.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7.xml"/><Relationship Id="rId6" Type="http://schemas.openxmlformats.org/officeDocument/2006/relationships/image" Target="../media/image169.wmf"/><Relationship Id="rId5" Type="http://schemas.openxmlformats.org/officeDocument/2006/relationships/oleObject" Target="../embeddings/oleObject25.bin"/><Relationship Id="rId4" Type="http://schemas.openxmlformats.org/officeDocument/2006/relationships/image" Target="../media/image168.wmf"/><Relationship Id="rId3" Type="http://schemas.openxmlformats.org/officeDocument/2006/relationships/oleObject" Target="../embeddings/oleObject24.bin"/><Relationship Id="rId2" Type="http://schemas.openxmlformats.org/officeDocument/2006/relationships/image" Target="../media/image167.wmf"/><Relationship Id="rId1" Type="http://schemas.openxmlformats.org/officeDocument/2006/relationships/oleObject" Target="../embeddings/oleObject23.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1.png"/><Relationship Id="rId1" Type="http://schemas.openxmlformats.org/officeDocument/2006/relationships/image" Target="../media/image170.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image" Target="../media/image172.png"/></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5.png"/><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image" Target="../media/image17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9" Type="http://schemas.openxmlformats.org/officeDocument/2006/relationships/oleObject" Target="../embeddings/oleObject30.bin"/><Relationship Id="rId8" Type="http://schemas.openxmlformats.org/officeDocument/2006/relationships/image" Target="../media/image179.wmf"/><Relationship Id="rId7" Type="http://schemas.openxmlformats.org/officeDocument/2006/relationships/oleObject" Target="../embeddings/oleObject29.bin"/><Relationship Id="rId6" Type="http://schemas.openxmlformats.org/officeDocument/2006/relationships/image" Target="../media/image178.wmf"/><Relationship Id="rId5" Type="http://schemas.openxmlformats.org/officeDocument/2006/relationships/oleObject" Target="../embeddings/oleObject28.bin"/><Relationship Id="rId4" Type="http://schemas.openxmlformats.org/officeDocument/2006/relationships/image" Target="../media/image177.wmf"/><Relationship Id="rId3" Type="http://schemas.openxmlformats.org/officeDocument/2006/relationships/oleObject" Target="../embeddings/oleObject27.bin"/><Relationship Id="rId2" Type="http://schemas.openxmlformats.org/officeDocument/2006/relationships/image" Target="../media/image176.wmf"/><Relationship Id="rId14" Type="http://schemas.openxmlformats.org/officeDocument/2006/relationships/vmlDrawing" Target="../drawings/vmlDrawing13.vml"/><Relationship Id="rId13" Type="http://schemas.openxmlformats.org/officeDocument/2006/relationships/slideLayout" Target="../slideLayouts/slideLayout7.xml"/><Relationship Id="rId12" Type="http://schemas.openxmlformats.org/officeDocument/2006/relationships/image" Target="../media/image181.wmf"/><Relationship Id="rId11" Type="http://schemas.openxmlformats.org/officeDocument/2006/relationships/oleObject" Target="../embeddings/oleObject31.bin"/><Relationship Id="rId10" Type="http://schemas.openxmlformats.org/officeDocument/2006/relationships/image" Target="../media/image180.wmf"/><Relationship Id="rId1" Type="http://schemas.openxmlformats.org/officeDocument/2006/relationships/oleObject" Target="../embeddings/oleObject26.bin"/></Relationships>
</file>

<file path=ppt/slides/_rels/slide67.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7.xml"/><Relationship Id="rId4" Type="http://schemas.openxmlformats.org/officeDocument/2006/relationships/image" Target="../media/image183.wmf"/><Relationship Id="rId3" Type="http://schemas.openxmlformats.org/officeDocument/2006/relationships/oleObject" Target="../embeddings/oleObject33.bin"/><Relationship Id="rId2" Type="http://schemas.openxmlformats.org/officeDocument/2006/relationships/image" Target="../media/image182.wmf"/><Relationship Id="rId1"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2.xml"/><Relationship Id="rId1"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9" Type="http://schemas.openxmlformats.org/officeDocument/2006/relationships/image" Target="../media/image193.png"/><Relationship Id="rId8" Type="http://schemas.openxmlformats.org/officeDocument/2006/relationships/image" Target="../media/image192.png"/><Relationship Id="rId7" Type="http://schemas.openxmlformats.org/officeDocument/2006/relationships/image" Target="../media/image191.png"/><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 Id="rId3" Type="http://schemas.openxmlformats.org/officeDocument/2006/relationships/image" Target="../media/image187.png"/><Relationship Id="rId2" Type="http://schemas.openxmlformats.org/officeDocument/2006/relationships/image" Target="../media/image186.png"/><Relationship Id="rId10" Type="http://schemas.openxmlformats.org/officeDocument/2006/relationships/slideLayout" Target="../slideLayouts/slideLayout7.xml"/><Relationship Id="rId1" Type="http://schemas.openxmlformats.org/officeDocument/2006/relationships/image" Target="../media/image18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94.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875E09E9-FE6D-4B69-940F-8C6D9BBEB434}" type="slidenum">
              <a:rPr lang="en-US" altLang="zh-CN" sz="1400"/>
            </a:fld>
            <a:endParaRPr lang="en-US" altLang="zh-CN" sz="1400"/>
          </a:p>
        </p:txBody>
      </p:sp>
      <p:sp>
        <p:nvSpPr>
          <p:cNvPr id="3075" name="Rectangle 6"/>
          <p:cNvSpPr>
            <a:spLocks noGrp="1" noChangeArrowheads="1"/>
          </p:cNvSpPr>
          <p:nvPr>
            <p:ph type="title"/>
          </p:nvPr>
        </p:nvSpPr>
        <p:spPr>
          <a:xfrm>
            <a:off x="396081" y="954702"/>
            <a:ext cx="8351837" cy="1296988"/>
          </a:xfrm>
        </p:spPr>
        <p:txBody>
          <a:bodyPr/>
          <a:lstStyle/>
          <a:p>
            <a:pPr eaLnBrk="1" hangingPunct="1"/>
            <a:r>
              <a:rPr lang="zh-CN" altLang="en-US" b="1" dirty="0">
                <a:solidFill>
                  <a:srgbClr val="FF0000"/>
                </a:solidFill>
                <a:latin typeface="Arial" panose="020B0604020202020204" pitchFamily="34" charset="0"/>
                <a:ea typeface="楷体_GB2312" pitchFamily="49" charset="-122"/>
              </a:rPr>
              <a:t>物理分析中的数理统计</a:t>
            </a:r>
            <a:endParaRPr lang="zh-CN" altLang="en-US" b="1" dirty="0">
              <a:solidFill>
                <a:srgbClr val="FF0000"/>
              </a:solidFill>
              <a:latin typeface="Arial" panose="020B0604020202020204" pitchFamily="34" charset="0"/>
              <a:ea typeface="楷体_GB2312" pitchFamily="49" charset="-122"/>
            </a:endParaRPr>
          </a:p>
        </p:txBody>
      </p:sp>
      <p:sp>
        <p:nvSpPr>
          <p:cNvPr id="10" name="Text Box 29">
            <a:hlinkClick r:id="rId1" action="ppaction://hlinksldjump"/>
          </p:cNvPr>
          <p:cNvSpPr txBox="1">
            <a:spLocks noChangeArrowheads="1"/>
          </p:cNvSpPr>
          <p:nvPr/>
        </p:nvSpPr>
        <p:spPr bwMode="auto">
          <a:xfrm>
            <a:off x="1766092" y="3044001"/>
            <a:ext cx="561181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kumimoji="0" lang="zh-CN" altLang="en-US" b="1" dirty="0">
                <a:solidFill>
                  <a:srgbClr val="0000FF"/>
                </a:solidFill>
                <a:latin typeface="楷体_GB2312" pitchFamily="49" charset="-122"/>
                <a:ea typeface="楷体_GB2312" pitchFamily="49" charset="-122"/>
              </a:rPr>
              <a:t>郑  波</a:t>
            </a:r>
            <a:endParaRPr kumimoji="0" lang="en-US" altLang="zh-CN" b="1" dirty="0">
              <a:solidFill>
                <a:srgbClr val="0000FF"/>
              </a:solidFill>
              <a:latin typeface="楷体_GB2312" pitchFamily="49" charset="-122"/>
              <a:ea typeface="楷体_GB2312" pitchFamily="49" charset="-122"/>
            </a:endParaRPr>
          </a:p>
          <a:p>
            <a:pPr algn="ctr" eaLnBrk="1" hangingPunct="1">
              <a:spcBef>
                <a:spcPct val="50000"/>
              </a:spcBef>
              <a:buFontTx/>
              <a:buNone/>
            </a:pP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r>
              <a:rPr kumimoji="0" lang="en-US" altLang="zh-CN" sz="2400" b="1" dirty="0">
                <a:solidFill>
                  <a:srgbClr val="0000FF"/>
                </a:solidFill>
                <a:latin typeface="楷体_GB2312" pitchFamily="49" charset="-122"/>
                <a:ea typeface="楷体_GB2312" pitchFamily="49" charset="-122"/>
              </a:rPr>
              <a:t>zhengb@usc.edu.cn</a:t>
            </a: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r>
              <a:rPr kumimoji="0" lang="en-US" altLang="zh-CN" sz="2400" b="1" dirty="0">
                <a:solidFill>
                  <a:srgbClr val="0000FF"/>
                </a:solidFill>
                <a:latin typeface="楷体_GB2312" pitchFamily="49" charset="-122"/>
                <a:ea typeface="楷体_GB2312" pitchFamily="49" charset="-122"/>
              </a:rPr>
              <a:t>zhengbo_usc@163.com</a:t>
            </a: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endParaRPr kumimoji="0" lang="en-US" altLang="zh-CN" sz="2400" b="1" dirty="0">
              <a:solidFill>
                <a:srgbClr val="0000FF"/>
              </a:solidFill>
              <a:latin typeface="楷体_GB2312" pitchFamily="49" charset="-122"/>
              <a:ea typeface="楷体_GB2312" pitchFamily="49" charset="-122"/>
            </a:endParaRPr>
          </a:p>
          <a:p>
            <a:pPr algn="ctr" eaLnBrk="1" hangingPunct="1">
              <a:spcBef>
                <a:spcPct val="50000"/>
              </a:spcBef>
              <a:buFontTx/>
              <a:buNone/>
            </a:pPr>
            <a:r>
              <a:rPr kumimoji="0" lang="zh-CN" altLang="en-US" sz="2400" b="1" dirty="0">
                <a:solidFill>
                  <a:srgbClr val="0000FF"/>
                </a:solidFill>
                <a:latin typeface="楷体_GB2312" pitchFamily="49" charset="-122"/>
                <a:ea typeface="楷体_GB2312" pitchFamily="49" charset="-122"/>
              </a:rPr>
              <a:t>南华大学核科学技术学院</a:t>
            </a:r>
            <a:endParaRPr kumimoji="0" lang="zh-CN" altLang="en-US" sz="2400" b="1" dirty="0">
              <a:solidFill>
                <a:srgbClr val="0000FF"/>
              </a:solidFill>
              <a:latin typeface="楷体_GB2312" pitchFamily="49" charset="-122"/>
              <a:ea typeface="楷体_GB2312"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95536" y="5380944"/>
            <a:ext cx="8532440" cy="830997"/>
          </a:xfrm>
          <a:prstGeom prst="rect">
            <a:avLst/>
          </a:prstGeom>
          <a:noFill/>
        </p:spPr>
        <p:txBody>
          <a:bodyPr wrap="square" rtlCol="0">
            <a:spAutoFit/>
          </a:bodyPr>
          <a:lstStyle/>
          <a:p>
            <a:r>
              <a:rPr lang="en-US" altLang="zh-CN" dirty="0">
                <a:solidFill>
                  <a:srgbClr val="9933FF"/>
                </a:solidFill>
              </a:rPr>
              <a:t>BEPCII</a:t>
            </a:r>
            <a:r>
              <a:rPr lang="zh-CN" altLang="en-US" dirty="0">
                <a:solidFill>
                  <a:srgbClr val="9933FF"/>
                </a:solidFill>
              </a:rPr>
              <a:t>物理运行时</a:t>
            </a:r>
            <a:r>
              <a:rPr lang="en-US" altLang="zh-CN" dirty="0">
                <a:solidFill>
                  <a:srgbClr val="9933FF"/>
                </a:solidFill>
              </a:rPr>
              <a:t>1</a:t>
            </a:r>
            <a:r>
              <a:rPr lang="zh-CN" altLang="en-US" dirty="0">
                <a:solidFill>
                  <a:srgbClr val="9933FF"/>
                </a:solidFill>
              </a:rPr>
              <a:t>毫秒内，正负电子束团</a:t>
            </a:r>
            <a:r>
              <a:rPr lang="zh-CN" altLang="en-US" dirty="0">
                <a:solidFill>
                  <a:srgbClr val="0000FF"/>
                </a:solidFill>
              </a:rPr>
              <a:t>发生反应</a:t>
            </a:r>
            <a:r>
              <a:rPr lang="zh-CN" altLang="en-US" dirty="0">
                <a:solidFill>
                  <a:srgbClr val="9933FF"/>
                </a:solidFill>
              </a:rPr>
              <a:t>的次数服从二项分布： 对撞约</a:t>
            </a:r>
            <a:r>
              <a:rPr lang="en-US" altLang="zh-CN" dirty="0">
                <a:solidFill>
                  <a:srgbClr val="9933FF"/>
                </a:solidFill>
              </a:rPr>
              <a:t>16.7</a:t>
            </a:r>
            <a:r>
              <a:rPr lang="zh-CN" altLang="en-US" dirty="0">
                <a:solidFill>
                  <a:srgbClr val="9933FF"/>
                </a:solidFill>
              </a:rPr>
              <a:t>万次，发生反应约</a:t>
            </a:r>
            <a:r>
              <a:rPr lang="en-US" altLang="zh-CN" dirty="0">
                <a:solidFill>
                  <a:srgbClr val="9933FF"/>
                </a:solidFill>
              </a:rPr>
              <a:t>1</a:t>
            </a:r>
            <a:r>
              <a:rPr lang="zh-CN" altLang="en-US" dirty="0">
                <a:solidFill>
                  <a:srgbClr val="9933FF"/>
                </a:solidFill>
              </a:rPr>
              <a:t>次</a:t>
            </a:r>
            <a:endParaRPr lang="zh-CN" altLang="en-US" dirty="0">
              <a:solidFill>
                <a:srgbClr val="9933FF"/>
              </a:solidFill>
            </a:endParaRPr>
          </a:p>
        </p:txBody>
      </p:sp>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5"/>
          <p:cNvSpPr txBox="1">
            <a:spLocks noChangeArrowheads="1"/>
          </p:cNvSpPr>
          <p:nvPr/>
        </p:nvSpPr>
        <p:spPr bwMode="auto">
          <a:xfrm>
            <a:off x="461606" y="2924944"/>
            <a:ext cx="84248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数学期望和方差</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endParaRPr lang="en-US" altLang="zh-CN"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Object 6"/>
              <p:cNvSpPr txBox="1"/>
              <p:nvPr/>
            </p:nvSpPr>
            <p:spPr bwMode="auto">
              <a:xfrm>
                <a:off x="503238" y="4221088"/>
                <a:ext cx="5292725" cy="746125"/>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𝑞</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5" name="Object 6"/>
              <p:cNvSpPr txBox="1">
                <a:spLocks noRot="1" noChangeAspect="1" noMove="1" noResize="1" noEditPoints="1" noAdjustHandles="1" noChangeArrowheads="1" noChangeShapeType="1" noTextEdit="1"/>
              </p:cNvSpPr>
              <p:nvPr/>
            </p:nvSpPr>
            <p:spPr bwMode="auto">
              <a:xfrm>
                <a:off x="503238" y="4221088"/>
                <a:ext cx="5292725" cy="746125"/>
              </a:xfrm>
              <a:prstGeom prst="rect">
                <a:avLst/>
              </a:prstGeom>
              <a:blipFill rotWithShape="1">
                <a:blip r:embed="rId1"/>
                <a:stretch>
                  <a:fillRect l="-6" t="-1309" r="6" b="3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4"/>
              <p:cNvSpPr txBox="1"/>
              <p:nvPr/>
            </p:nvSpPr>
            <p:spPr bwMode="auto">
              <a:xfrm>
                <a:off x="503238" y="3357488"/>
                <a:ext cx="4537075" cy="863600"/>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e>
                      </m:nary>
                    </m:oMath>
                  </m:oMathPara>
                </a14:m>
                <a:endParaRPr lang="zh-CN" altLang="en-US"/>
              </a:p>
            </p:txBody>
          </p:sp>
        </mc:Choice>
        <mc:Fallback>
          <p:sp>
            <p:nvSpPr>
              <p:cNvPr id="6" name="Object 4"/>
              <p:cNvSpPr txBox="1">
                <a:spLocks noRot="1" noChangeAspect="1" noMove="1" noResize="1" noEditPoints="1" noAdjustHandles="1" noChangeArrowheads="1" noChangeShapeType="1" noTextEdit="1"/>
              </p:cNvSpPr>
              <p:nvPr/>
            </p:nvSpPr>
            <p:spPr bwMode="auto">
              <a:xfrm>
                <a:off x="503238" y="3357488"/>
                <a:ext cx="4537075" cy="863600"/>
              </a:xfrm>
              <a:prstGeom prst="rect">
                <a:avLst/>
              </a:prstGeom>
              <a:blipFill rotWithShape="1">
                <a:blip r:embed="rId2"/>
                <a:stretch>
                  <a:fillRect l="-7" t="-2528" r="7" b="28"/>
                </a:stretch>
              </a:blipFill>
              <a:ln>
                <a:noFill/>
              </a:ln>
              <a:effectLst/>
            </p:spPr>
            <p:txBody>
              <a:bodyPr/>
              <a:lstStyle/>
              <a:p>
                <a:r>
                  <a:rPr lang="zh-CN" altLang="en-US">
                    <a:noFill/>
                  </a:rPr>
                  <a:t> </a:t>
                </a:r>
              </a:p>
            </p:txBody>
          </p:sp>
        </mc:Fallback>
      </mc:AlternateContent>
      <p:sp>
        <p:nvSpPr>
          <p:cNvPr id="8" name="Text Box 9"/>
          <p:cNvSpPr txBox="1">
            <a:spLocks noChangeArrowheads="1"/>
          </p:cNvSpPr>
          <p:nvPr/>
        </p:nvSpPr>
        <p:spPr bwMode="auto">
          <a:xfrm>
            <a:off x="461607" y="531837"/>
            <a:ext cx="84248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二项分布</a:t>
            </a:r>
            <a:endParaRPr lang="zh-CN" altLang="en-US" dirty="0">
              <a:solidFill>
                <a:srgbClr val="FF3607"/>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独立进行</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次贝努利试验，事件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的发生次数</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为</a:t>
            </a:r>
            <a:r>
              <a:rPr lang="en-US" altLang="zh-CN" dirty="0">
                <a:latin typeface="楷体_GB2312" pitchFamily="49" charset="-122"/>
                <a:ea typeface="楷体_GB2312" pitchFamily="49" charset="-122"/>
              </a:rPr>
              <a:t>0</a:t>
            </a:r>
            <a:r>
              <a:rPr lang="zh-CN" altLang="en-US" dirty="0">
                <a:latin typeface="楷体_GB2312" pitchFamily="49" charset="-122"/>
                <a:ea typeface="楷体_GB2312" pitchFamily="49" charset="-122"/>
              </a:rPr>
              <a:t>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之间的任意一个正整数，事件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发生</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次</a:t>
            </a:r>
            <a:r>
              <a:rPr lang="en-US" altLang="zh-CN" dirty="0">
                <a:latin typeface="楷体_GB2312" pitchFamily="49" charset="-122"/>
                <a:ea typeface="楷体_GB2312" pitchFamily="49" charset="-122"/>
              </a:rPr>
              <a:t>(</a:t>
            </a:r>
            <a:r>
              <a:rPr lang="en-US" altLang="zh-CN" dirty="0">
                <a:ea typeface="楷体_GB2312" pitchFamily="49" charset="-122"/>
              </a:rPr>
              <a:t>0≤K≤n</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的概率为</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10"/>
              <p:cNvSpPr txBox="1"/>
              <p:nvPr/>
            </p:nvSpPr>
            <p:spPr bwMode="auto">
              <a:xfrm>
                <a:off x="1542695" y="2058058"/>
                <a:ext cx="6089650" cy="82391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eqArr>
                            <m:eqArrPr>
                              <m:ctrlPr>
                                <a:rPr lang="zh-CN" altLang="en-US" i="1">
                                  <a:solidFill>
                                    <a:srgbClr val="000000"/>
                                  </a:solidFill>
                                  <a:latin typeface="Cambria Math" panose="02040503050406030204" pitchFamily="18" charset="0"/>
                                </a:rPr>
                              </m:ctrlPr>
                            </m:eqArrPr>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𝑛</m:t>
                              </m:r>
                            </m:e>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𝐾</m:t>
                              </m:r>
                            </m:e>
                          </m:eqArr>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𝐾</m:t>
                          </m:r>
                        </m:sup>
                      </m:sSub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oMath>
                  </m:oMathPara>
                </a14:m>
                <a:endParaRPr lang="zh-CN" altLang="en-US"/>
              </a:p>
            </p:txBody>
          </p:sp>
        </mc:Choice>
        <mc:Fallback>
          <p:sp>
            <p:nvSpPr>
              <p:cNvPr id="9" name="Object 10"/>
              <p:cNvSpPr txBox="1">
                <a:spLocks noRot="1" noChangeAspect="1" noMove="1" noResize="1" noEditPoints="1" noAdjustHandles="1" noChangeArrowheads="1" noChangeShapeType="1" noTextEdit="1"/>
              </p:cNvSpPr>
              <p:nvPr/>
            </p:nvSpPr>
            <p:spPr bwMode="auto">
              <a:xfrm>
                <a:off x="1542695" y="2058058"/>
                <a:ext cx="6089650" cy="823913"/>
              </a:xfrm>
              <a:prstGeom prst="rect">
                <a:avLst/>
              </a:prstGeom>
              <a:blipFill rotWithShape="1">
                <a:blip r:embed="rId3"/>
                <a:stretch>
                  <a:fillRect l="-5" t="-774" r="5" b="41"/>
                </a:stretch>
              </a:blipFill>
              <a:ln>
                <a:noFill/>
              </a:ln>
              <a:effectLst/>
            </p:spPr>
            <p:txBody>
              <a:bodyPr/>
              <a:lstStyle/>
              <a:p>
                <a:r>
                  <a:rPr lang="zh-CN" altLang="en-US">
                    <a:noFill/>
                  </a:rPr>
                  <a:t> </a:t>
                </a:r>
              </a:p>
            </p:txBody>
          </p:sp>
        </mc:Fallback>
      </mc:AlternateContent>
      <p:grpSp>
        <p:nvGrpSpPr>
          <p:cNvPr id="10" name="Group 14"/>
          <p:cNvGrpSpPr/>
          <p:nvPr/>
        </p:nvGrpSpPr>
        <p:grpSpPr bwMode="auto">
          <a:xfrm>
            <a:off x="3880436" y="18023"/>
            <a:ext cx="5000625" cy="6491287"/>
            <a:chOff x="2610" y="147"/>
            <a:chExt cx="3150" cy="4089"/>
          </a:xfrm>
        </p:grpSpPr>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 y="210"/>
              <a:ext cx="3150"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2822" y="147"/>
              <a:ext cx="5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1600" dirty="0"/>
                <a:t>P(</a:t>
              </a:r>
              <a:r>
                <a:rPr lang="en-US" altLang="zh-CN" sz="1600" dirty="0" err="1"/>
                <a:t>K;n,p</a:t>
              </a:r>
              <a:r>
                <a:rPr lang="en-US" altLang="zh-CN" sz="1600" dirty="0"/>
                <a:t>)</a:t>
              </a:r>
              <a:endParaRPr lang="en-US" altLang="zh-CN" sz="16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Rectangle 15"/>
              <p:cNvSpPr>
                <a:spLocks noChangeArrowheads="1"/>
              </p:cNvSpPr>
              <p:nvPr/>
            </p:nvSpPr>
            <p:spPr bwMode="auto">
              <a:xfrm>
                <a:off x="468313" y="5241925"/>
                <a:ext cx="4248150" cy="707886"/>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indent="228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fr-FR" sz="2000" dirty="0"/>
                  <a:t>当</a:t>
                </a:r>
                <a14:m>
                  <m:oMath xmlns:m="http://schemas.openxmlformats.org/officeDocument/2006/math">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oMath>
                </a14:m>
                <a:r>
                  <a:rPr lang="zh-CN" altLang="en-US" sz="2000" dirty="0"/>
                  <a:t>，</a:t>
                </a:r>
                <a14:m>
                  <m:oMath xmlns:m="http://schemas.openxmlformats.org/officeDocument/2006/math">
                    <m:r>
                      <a:rPr lang="zh-CN" altLang="en-US" sz="2000" i="1">
                        <a:solidFill>
                          <a:srgbClr val="000000"/>
                        </a:solidFill>
                        <a:latin typeface="Cambria Math" panose="02040503050406030204" pitchFamily="18" charset="0"/>
                      </a:rPr>
                      <m:t>𝑛𝑝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𝜇</m:t>
                    </m:r>
                  </m:oMath>
                </a14:m>
                <a:r>
                  <a:rPr lang="zh-CN" altLang="fr-FR" sz="2000" dirty="0"/>
                  <a:t>保持为常数 </a:t>
                </a:r>
                <a:r>
                  <a:rPr lang="fr-FR" altLang="zh-CN" sz="2000" dirty="0"/>
                  <a:t>(</a:t>
                </a:r>
                <a:r>
                  <a:rPr lang="en-US" altLang="zh-CN" sz="2000" i="1" dirty="0"/>
                  <a:t>p</a:t>
                </a:r>
                <a:r>
                  <a:rPr lang="zh-CN" altLang="en-US" sz="2000" dirty="0"/>
                  <a:t>很小</a:t>
                </a:r>
                <a:r>
                  <a:rPr lang="en-US" altLang="zh-CN" sz="2000" dirty="0"/>
                  <a:t>) </a:t>
                </a:r>
                <a:r>
                  <a:rPr lang="zh-CN" altLang="en-US" sz="2000" dirty="0"/>
                  <a:t>时，二项分布趋向于泊松分布</a:t>
                </a:r>
                <a:endParaRPr lang="zh-CN" altLang="fr-FR" sz="2000" dirty="0"/>
              </a:p>
            </p:txBody>
          </p:sp>
        </mc:Choice>
        <mc:Fallback>
          <p:sp>
            <p:nvSpPr>
              <p:cNvPr id="3" name="Rectangle 15"/>
              <p:cNvSpPr>
                <a:spLocks noRot="1" noChangeAspect="1" noMove="1" noResize="1" noEditPoints="1" noAdjustHandles="1" noChangeArrowheads="1" noChangeShapeType="1" noTextEdit="1"/>
              </p:cNvSpPr>
              <p:nvPr/>
            </p:nvSpPr>
            <p:spPr bwMode="auto">
              <a:xfrm>
                <a:off x="468313" y="5241925"/>
                <a:ext cx="4248150" cy="707886"/>
              </a:xfrm>
              <a:prstGeom prst="rect">
                <a:avLst/>
              </a:prstGeom>
              <a:blipFill rotWithShape="1">
                <a:blip r:embed="rId1"/>
                <a:stretch>
                  <a:fillRect l="-112" t="-718" r="-112" b="-648"/>
                </a:stretch>
              </a:blip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5" name="Text Box 2"/>
          <p:cNvSpPr txBox="1">
            <a:spLocks noChangeArrowheads="1"/>
          </p:cNvSpPr>
          <p:nvPr/>
        </p:nvSpPr>
        <p:spPr bwMode="auto">
          <a:xfrm>
            <a:off x="231775" y="263525"/>
            <a:ext cx="866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泊松分布</a:t>
            </a:r>
            <a:endParaRPr lang="zh-CN" altLang="en-US">
              <a:solidFill>
                <a:srgbClr val="FF3607"/>
              </a:solidFill>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设随机变量</a:t>
            </a:r>
            <a:r>
              <a:rPr lang="en-US" altLang="zh-CN">
                <a:latin typeface="楷体_GB2312" pitchFamily="49" charset="-122"/>
                <a:ea typeface="楷体_GB2312" pitchFamily="49" charset="-122"/>
              </a:rPr>
              <a:t>X</a:t>
            </a:r>
            <a:r>
              <a:rPr lang="zh-CN" altLang="en-US">
                <a:latin typeface="楷体_GB2312" pitchFamily="49" charset="-122"/>
                <a:ea typeface="楷体_GB2312" pitchFamily="49" charset="-122"/>
              </a:rPr>
              <a:t>的可取值为</a:t>
            </a:r>
            <a:r>
              <a:rPr lang="en-US" altLang="zh-CN">
                <a:latin typeface="楷体_GB2312" pitchFamily="49" charset="-122"/>
                <a:ea typeface="楷体_GB2312" pitchFamily="49" charset="-122"/>
              </a:rPr>
              <a:t>K=0,1,2</a:t>
            </a:r>
            <a:r>
              <a:rPr lang="en-US" altLang="zh-CN">
                <a:ea typeface="楷体_GB2312" pitchFamily="49" charset="-122"/>
              </a:rPr>
              <a:t>…</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取值</a:t>
            </a:r>
            <a:r>
              <a:rPr lang="en-US" altLang="zh-CN">
                <a:latin typeface="楷体_GB2312" pitchFamily="49" charset="-122"/>
                <a:ea typeface="楷体_GB2312" pitchFamily="49" charset="-122"/>
              </a:rPr>
              <a:t>K</a:t>
            </a:r>
            <a:r>
              <a:rPr lang="zh-CN" altLang="en-US">
                <a:latin typeface="楷体_GB2312" pitchFamily="49" charset="-122"/>
                <a:ea typeface="楷体_GB2312" pitchFamily="49" charset="-122"/>
              </a:rPr>
              <a:t>的概率为</a:t>
            </a:r>
            <a:endParaRPr lang="zh-CN" altLang="en-US">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 name="Object 3"/>
              <p:cNvSpPr txBox="1"/>
              <p:nvPr/>
            </p:nvSpPr>
            <p:spPr bwMode="auto">
              <a:xfrm>
                <a:off x="2339975" y="1196975"/>
                <a:ext cx="2232025" cy="854075"/>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𝜆</m:t>
                              </m:r>
                            </m:e>
                            <m:sup>
                              <m:r>
                                <a:rPr lang="zh-CN" altLang="en-US" i="1">
                                  <a:solidFill>
                                    <a:srgbClr val="000000"/>
                                  </a:solidFill>
                                  <a:latin typeface="Cambria Math" panose="02040503050406030204" pitchFamily="18" charset="0"/>
                                </a:rPr>
                                <m:t>𝐾</m:t>
                              </m:r>
                            </m:sup>
                          </m:sSup>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sup>
                      </m:sSup>
                    </m:oMath>
                  </m:oMathPara>
                </a14:m>
                <a:endParaRPr lang="zh-CN" altLang="en-US"/>
              </a:p>
            </p:txBody>
          </p:sp>
        </mc:Choice>
        <mc:Fallback>
          <p:sp>
            <p:nvSpPr>
              <p:cNvPr id="6" name="Object 3"/>
              <p:cNvSpPr txBox="1">
                <a:spLocks noRot="1" noChangeAspect="1" noMove="1" noResize="1" noEditPoints="1" noAdjustHandles="1" noChangeArrowheads="1" noChangeShapeType="1" noTextEdit="1"/>
              </p:cNvSpPr>
              <p:nvPr/>
            </p:nvSpPr>
            <p:spPr bwMode="auto">
              <a:xfrm>
                <a:off x="2339975" y="1196975"/>
                <a:ext cx="2232025" cy="854075"/>
              </a:xfrm>
              <a:prstGeom prst="rect">
                <a:avLst/>
              </a:prstGeom>
              <a:blipFill rotWithShape="1">
                <a:blip r:embed="rId2"/>
                <a:stretch>
                  <a:fillRect/>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6"/>
              <p:cNvSpPr txBox="1"/>
              <p:nvPr/>
            </p:nvSpPr>
            <p:spPr bwMode="auto">
              <a:xfrm>
                <a:off x="790575" y="3200400"/>
                <a:ext cx="2628900" cy="739775"/>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7" name="Object 6"/>
              <p:cNvSpPr txBox="1">
                <a:spLocks noRot="1" noChangeAspect="1" noMove="1" noResize="1" noEditPoints="1" noAdjustHandles="1" noChangeArrowheads="1" noChangeShapeType="1" noTextEdit="1"/>
              </p:cNvSpPr>
              <p:nvPr/>
            </p:nvSpPr>
            <p:spPr bwMode="auto">
              <a:xfrm>
                <a:off x="790575" y="3200400"/>
                <a:ext cx="2628900" cy="739775"/>
              </a:xfrm>
              <a:prstGeom prst="rect">
                <a:avLst/>
              </a:prstGeom>
              <a:blipFill rotWithShape="1">
                <a:blip r:embed="rId3"/>
                <a:stretch>
                  <a:fillRect t="-2146"/>
                </a:stretch>
              </a:blipFill>
              <a:ln>
                <a:noFill/>
              </a:ln>
              <a:effectLst/>
            </p:spPr>
            <p:txBody>
              <a:bodyPr/>
              <a:lstStyle/>
              <a:p>
                <a:r>
                  <a:rPr lang="zh-CN" altLang="en-US">
                    <a:noFill/>
                  </a:rPr>
                  <a:t> </a:t>
                </a:r>
              </a:p>
            </p:txBody>
          </p:sp>
        </mc:Fallback>
      </mc:AlternateContent>
      <p:sp>
        <p:nvSpPr>
          <p:cNvPr id="8" name="Text Box 7"/>
          <p:cNvSpPr txBox="1">
            <a:spLocks noChangeArrowheads="1"/>
          </p:cNvSpPr>
          <p:nvPr/>
        </p:nvSpPr>
        <p:spPr bwMode="auto">
          <a:xfrm>
            <a:off x="250825" y="2768600"/>
            <a:ext cx="8604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数学期望和方差</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                                      </a:t>
            </a:r>
            <a:endParaRPr lang="zh-CN" altLang="en-US">
              <a:latin typeface="楷体_GB2312" pitchFamily="49" charset="-122"/>
              <a:ea typeface="楷体_GB2312" pitchFamily="49" charset="-122"/>
            </a:endParaRPr>
          </a:p>
          <a:p>
            <a:pPr eaLnBrk="1" hangingPunct="1">
              <a:spcBef>
                <a:spcPct val="50000"/>
              </a:spcBef>
            </a:pPr>
            <a:endParaRPr lang="en-US" altLang="zh-CN">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8"/>
              <p:cNvSpPr txBox="1"/>
              <p:nvPr/>
            </p:nvSpPr>
            <p:spPr bwMode="auto">
              <a:xfrm>
                <a:off x="755650" y="4005263"/>
                <a:ext cx="3281363" cy="431800"/>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𝐾</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𝐸</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dirty="0"/>
              </a:p>
            </p:txBody>
          </p:sp>
        </mc:Choice>
        <mc:Fallback>
          <p:sp>
            <p:nvSpPr>
              <p:cNvPr id="9" name="Object 8"/>
              <p:cNvSpPr txBox="1">
                <a:spLocks noRot="1" noChangeAspect="1" noMove="1" noResize="1" noEditPoints="1" noAdjustHandles="1" noChangeArrowheads="1" noChangeShapeType="1" noTextEdit="1"/>
              </p:cNvSpPr>
              <p:nvPr/>
            </p:nvSpPr>
            <p:spPr bwMode="auto">
              <a:xfrm>
                <a:off x="755650" y="4005263"/>
                <a:ext cx="3281363" cy="431800"/>
              </a:xfrm>
              <a:prstGeom prst="rect">
                <a:avLst/>
              </a:prstGeom>
              <a:blipFill rotWithShape="1">
                <a:blip r:embed="rId4"/>
                <a:stretch>
                  <a:fillRect t="-74" r="10" b="7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a:spLocks noChangeArrowheads="1"/>
              </p:cNvSpPr>
              <p:nvPr/>
            </p:nvSpPr>
            <p:spPr bwMode="auto">
              <a:xfrm>
                <a:off x="179388" y="2133600"/>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其中</a:t>
                </a:r>
                <a:r>
                  <a:rPr lang="en-US" altLang="zh-CN" dirty="0">
                    <a:latin typeface="楷体_GB2312" pitchFamily="49" charset="-122"/>
                    <a:ea typeface="楷体_GB2312" pitchFamily="49" charset="-122"/>
                  </a:rPr>
                  <a:t>K=0,1,</a:t>
                </a:r>
                <a:r>
                  <a:rPr lang="en-US" altLang="zh-CN" dirty="0">
                    <a:ea typeface="楷体_GB2312" pitchFamily="49" charset="-122"/>
                  </a:rPr>
                  <a:t>…</a:t>
                </a:r>
                <a:r>
                  <a:rPr lang="zh-CN" altLang="en-US" dirty="0">
                    <a:latin typeface="楷体_GB2312" pitchFamily="49" charset="-122"/>
                    <a:ea typeface="楷体_GB2312" pitchFamily="49" charset="-122"/>
                  </a:rPr>
                  <a:t>。</a:t>
                </a:r>
                <a14:m>
                  <m:oMath xmlns:m="http://schemas.openxmlformats.org/officeDocument/2006/math">
                    <m:r>
                      <a:rPr lang="zh-CN" altLang="en-US" i="1" smtClean="0">
                        <a:solidFill>
                          <a:srgbClr val="000000"/>
                        </a:solidFill>
                        <a:latin typeface="Cambria Math" panose="02040503050406030204" pitchFamily="18" charset="0"/>
                      </a:rPr>
                      <m:t>𝜆</m:t>
                    </m:r>
                  </m:oMath>
                </a14:m>
                <a:r>
                  <a:rPr lang="zh-CN" altLang="en-US" dirty="0">
                    <a:latin typeface="楷体_GB2312" pitchFamily="49" charset="-122"/>
                    <a:ea typeface="楷体_GB2312" pitchFamily="49" charset="-122"/>
                  </a:rPr>
                  <a:t>为决定分布的唯一参数。</a:t>
                </a:r>
                <a:endParaRPr lang="zh-CN" altLang="en-US" dirty="0">
                  <a:latin typeface="楷体_GB2312" pitchFamily="49" charset="-122"/>
                  <a:ea typeface="楷体_GB2312" pitchFamily="49" charset="-122"/>
                </a:endParaRPr>
              </a:p>
            </p:txBody>
          </p:sp>
        </mc:Choice>
        <mc:Fallback>
          <p:sp>
            <p:nvSpPr>
              <p:cNvPr id="11" name="Rectangle 10"/>
              <p:cNvSpPr>
                <a:spLocks noRot="1" noChangeAspect="1" noMove="1" noResize="1" noEditPoints="1" noAdjustHandles="1" noChangeArrowheads="1" noChangeShapeType="1" noTextEdit="1"/>
              </p:cNvSpPr>
              <p:nvPr/>
            </p:nvSpPr>
            <p:spPr bwMode="auto">
              <a:xfrm>
                <a:off x="179388" y="2133600"/>
                <a:ext cx="5975350" cy="457200"/>
              </a:xfrm>
              <a:prstGeom prst="rect">
                <a:avLst/>
              </a:prstGeom>
              <a:blipFill rotWithShape="1">
                <a:blip r:embed="rId5"/>
                <a:stretch>
                  <a:fillRect l="-5" r="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2" name="Rectangle 10"/>
          <p:cNvSpPr>
            <a:spLocks noChangeArrowheads="1"/>
          </p:cNvSpPr>
          <p:nvPr/>
        </p:nvSpPr>
        <p:spPr bwMode="auto">
          <a:xfrm>
            <a:off x="250825" y="4581525"/>
            <a:ext cx="511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泊松分布是二项分布的一种极限情形</a:t>
            </a:r>
            <a:endParaRPr lang="zh-CN" altLang="en-US">
              <a:latin typeface="楷体_GB2312" pitchFamily="49" charset="-122"/>
              <a:ea typeface="楷体_GB2312" pitchFamily="49" charset="-122"/>
            </a:endParaRPr>
          </a:p>
        </p:txBody>
      </p:sp>
      <p:sp>
        <p:nvSpPr>
          <p:cNvPr id="15" name="矩形 18"/>
          <p:cNvSpPr>
            <a:spLocks noChangeArrowheads="1"/>
          </p:cNvSpPr>
          <p:nvPr/>
        </p:nvSpPr>
        <p:spPr bwMode="auto">
          <a:xfrm>
            <a:off x="790575" y="6213776"/>
            <a:ext cx="71609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rgbClr val="9933FF"/>
                </a:solidFill>
              </a:rPr>
              <a:t>比如</a:t>
            </a:r>
            <a:r>
              <a:rPr lang="en-US" altLang="zh-CN" dirty="0">
                <a:solidFill>
                  <a:srgbClr val="9933FF"/>
                </a:solidFill>
              </a:rPr>
              <a:t>BEPCII</a:t>
            </a:r>
            <a:r>
              <a:rPr lang="zh-CN" altLang="en-US" dirty="0">
                <a:solidFill>
                  <a:srgbClr val="9933FF"/>
                </a:solidFill>
              </a:rPr>
              <a:t>对撞</a:t>
            </a:r>
            <a:r>
              <a:rPr lang="en-US" altLang="zh-CN" dirty="0">
                <a:solidFill>
                  <a:srgbClr val="9933FF"/>
                </a:solidFill>
              </a:rPr>
              <a:t>1</a:t>
            </a:r>
            <a:r>
              <a:rPr lang="zh-CN" altLang="en-US" dirty="0">
                <a:solidFill>
                  <a:srgbClr val="9933FF"/>
                </a:solidFill>
              </a:rPr>
              <a:t>秒内正负电子束团发生反应的次数</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Rectangle 15"/>
              <p:cNvSpPr>
                <a:spLocks noChangeArrowheads="1"/>
              </p:cNvSpPr>
              <p:nvPr/>
            </p:nvSpPr>
            <p:spPr bwMode="auto">
              <a:xfrm>
                <a:off x="468313" y="5241925"/>
                <a:ext cx="4248150" cy="707886"/>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indent="228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fr-FR" sz="2000" dirty="0"/>
                  <a:t>当</a:t>
                </a:r>
                <a14:m>
                  <m:oMath xmlns:m="http://schemas.openxmlformats.org/officeDocument/2006/math">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oMath>
                </a14:m>
                <a:r>
                  <a:rPr lang="zh-CN" altLang="en-US" sz="2000" dirty="0"/>
                  <a:t>，</a:t>
                </a:r>
                <a14:m>
                  <m:oMath xmlns:m="http://schemas.openxmlformats.org/officeDocument/2006/math">
                    <m:r>
                      <a:rPr lang="zh-CN" altLang="en-US" sz="2000" i="1">
                        <a:solidFill>
                          <a:srgbClr val="000000"/>
                        </a:solidFill>
                        <a:latin typeface="Cambria Math" panose="02040503050406030204" pitchFamily="18" charset="0"/>
                      </a:rPr>
                      <m:t>𝑛𝑝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𝜇</m:t>
                    </m:r>
                  </m:oMath>
                </a14:m>
                <a:r>
                  <a:rPr lang="zh-CN" altLang="fr-FR" sz="2000" dirty="0"/>
                  <a:t>保持为常数 </a:t>
                </a:r>
                <a:r>
                  <a:rPr lang="fr-FR" altLang="zh-CN" sz="2000" dirty="0"/>
                  <a:t>(</a:t>
                </a:r>
                <a:r>
                  <a:rPr lang="en-US" altLang="zh-CN" sz="2000" i="1" dirty="0"/>
                  <a:t>p</a:t>
                </a:r>
                <a:r>
                  <a:rPr lang="zh-CN" altLang="en-US" sz="2000" dirty="0"/>
                  <a:t>很小</a:t>
                </a:r>
                <a:r>
                  <a:rPr lang="en-US" altLang="zh-CN" sz="2000" dirty="0"/>
                  <a:t>) </a:t>
                </a:r>
                <a:r>
                  <a:rPr lang="zh-CN" altLang="en-US" sz="2000" dirty="0"/>
                  <a:t>时，二项分布趋向于泊松分布</a:t>
                </a:r>
                <a:endParaRPr lang="zh-CN" altLang="fr-FR" sz="2000" dirty="0"/>
              </a:p>
            </p:txBody>
          </p:sp>
        </mc:Choice>
        <mc:Fallback>
          <p:sp>
            <p:nvSpPr>
              <p:cNvPr id="3" name="Rectangle 15"/>
              <p:cNvSpPr>
                <a:spLocks noRot="1" noChangeAspect="1" noMove="1" noResize="1" noEditPoints="1" noAdjustHandles="1" noChangeArrowheads="1" noChangeShapeType="1" noTextEdit="1"/>
              </p:cNvSpPr>
              <p:nvPr/>
            </p:nvSpPr>
            <p:spPr bwMode="auto">
              <a:xfrm>
                <a:off x="468313" y="5241925"/>
                <a:ext cx="4248150" cy="707886"/>
              </a:xfrm>
              <a:prstGeom prst="rect">
                <a:avLst/>
              </a:prstGeom>
              <a:blipFill rotWithShape="1">
                <a:blip r:embed="rId1"/>
                <a:stretch>
                  <a:fillRect l="-112" t="-718" r="-112" b="-648"/>
                </a:stretch>
              </a:blip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5" name="Text Box 2"/>
          <p:cNvSpPr txBox="1">
            <a:spLocks noChangeArrowheads="1"/>
          </p:cNvSpPr>
          <p:nvPr/>
        </p:nvSpPr>
        <p:spPr bwMode="auto">
          <a:xfrm>
            <a:off x="231775" y="263525"/>
            <a:ext cx="866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泊松分布</a:t>
            </a:r>
            <a:endParaRPr lang="zh-CN" altLang="en-US">
              <a:solidFill>
                <a:srgbClr val="FF3607"/>
              </a:solidFill>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设随机变量</a:t>
            </a:r>
            <a:r>
              <a:rPr lang="en-US" altLang="zh-CN">
                <a:latin typeface="楷体_GB2312" pitchFamily="49" charset="-122"/>
                <a:ea typeface="楷体_GB2312" pitchFamily="49" charset="-122"/>
              </a:rPr>
              <a:t>X</a:t>
            </a:r>
            <a:r>
              <a:rPr lang="zh-CN" altLang="en-US">
                <a:latin typeface="楷体_GB2312" pitchFamily="49" charset="-122"/>
                <a:ea typeface="楷体_GB2312" pitchFamily="49" charset="-122"/>
              </a:rPr>
              <a:t>的可取值为</a:t>
            </a:r>
            <a:r>
              <a:rPr lang="en-US" altLang="zh-CN">
                <a:latin typeface="楷体_GB2312" pitchFamily="49" charset="-122"/>
                <a:ea typeface="楷体_GB2312" pitchFamily="49" charset="-122"/>
              </a:rPr>
              <a:t>K=0,1,2</a:t>
            </a:r>
            <a:r>
              <a:rPr lang="en-US" altLang="zh-CN">
                <a:ea typeface="楷体_GB2312" pitchFamily="49" charset="-122"/>
              </a:rPr>
              <a:t>…</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取值</a:t>
            </a:r>
            <a:r>
              <a:rPr lang="en-US" altLang="zh-CN">
                <a:latin typeface="楷体_GB2312" pitchFamily="49" charset="-122"/>
                <a:ea typeface="楷体_GB2312" pitchFamily="49" charset="-122"/>
              </a:rPr>
              <a:t>K</a:t>
            </a:r>
            <a:r>
              <a:rPr lang="zh-CN" altLang="en-US">
                <a:latin typeface="楷体_GB2312" pitchFamily="49" charset="-122"/>
                <a:ea typeface="楷体_GB2312" pitchFamily="49" charset="-122"/>
              </a:rPr>
              <a:t>的概率为</a:t>
            </a:r>
            <a:endParaRPr lang="zh-CN" altLang="en-US">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 name="Object 3"/>
              <p:cNvSpPr txBox="1"/>
              <p:nvPr/>
            </p:nvSpPr>
            <p:spPr bwMode="auto">
              <a:xfrm>
                <a:off x="2339975" y="1196975"/>
                <a:ext cx="2232025" cy="854075"/>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𝜆</m:t>
                              </m:r>
                            </m:e>
                            <m:sup>
                              <m:r>
                                <a:rPr lang="zh-CN" altLang="en-US" i="1">
                                  <a:solidFill>
                                    <a:srgbClr val="000000"/>
                                  </a:solidFill>
                                  <a:latin typeface="Cambria Math" panose="02040503050406030204" pitchFamily="18" charset="0"/>
                                </a:rPr>
                                <m:t>𝐾</m:t>
                              </m:r>
                            </m:sup>
                          </m:sSup>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sup>
                      </m:sSup>
                    </m:oMath>
                  </m:oMathPara>
                </a14:m>
                <a:endParaRPr lang="zh-CN" altLang="en-US"/>
              </a:p>
            </p:txBody>
          </p:sp>
        </mc:Choice>
        <mc:Fallback>
          <p:sp>
            <p:nvSpPr>
              <p:cNvPr id="6" name="Object 3"/>
              <p:cNvSpPr txBox="1">
                <a:spLocks noRot="1" noChangeAspect="1" noMove="1" noResize="1" noEditPoints="1" noAdjustHandles="1" noChangeArrowheads="1" noChangeShapeType="1" noTextEdit="1"/>
              </p:cNvSpPr>
              <p:nvPr/>
            </p:nvSpPr>
            <p:spPr bwMode="auto">
              <a:xfrm>
                <a:off x="2339975" y="1196975"/>
                <a:ext cx="2232025" cy="854075"/>
              </a:xfrm>
              <a:prstGeom prst="rect">
                <a:avLst/>
              </a:prstGeom>
              <a:blipFill rotWithShape="1">
                <a:blip r:embed="rId2"/>
                <a:stretch>
                  <a:fillRect/>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6"/>
              <p:cNvSpPr txBox="1"/>
              <p:nvPr/>
            </p:nvSpPr>
            <p:spPr bwMode="auto">
              <a:xfrm>
                <a:off x="790575" y="3200400"/>
                <a:ext cx="2628900" cy="739775"/>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7" name="Object 6"/>
              <p:cNvSpPr txBox="1">
                <a:spLocks noRot="1" noChangeAspect="1" noMove="1" noResize="1" noEditPoints="1" noAdjustHandles="1" noChangeArrowheads="1" noChangeShapeType="1" noTextEdit="1"/>
              </p:cNvSpPr>
              <p:nvPr/>
            </p:nvSpPr>
            <p:spPr bwMode="auto">
              <a:xfrm>
                <a:off x="790575" y="3200400"/>
                <a:ext cx="2628900" cy="739775"/>
              </a:xfrm>
              <a:prstGeom prst="rect">
                <a:avLst/>
              </a:prstGeom>
              <a:blipFill rotWithShape="1">
                <a:blip r:embed="rId3"/>
                <a:stretch>
                  <a:fillRect t="-2146"/>
                </a:stretch>
              </a:blipFill>
              <a:ln>
                <a:noFill/>
              </a:ln>
              <a:effectLst/>
            </p:spPr>
            <p:txBody>
              <a:bodyPr/>
              <a:lstStyle/>
              <a:p>
                <a:r>
                  <a:rPr lang="zh-CN" altLang="en-US">
                    <a:noFill/>
                  </a:rPr>
                  <a:t> </a:t>
                </a:r>
              </a:p>
            </p:txBody>
          </p:sp>
        </mc:Fallback>
      </mc:AlternateContent>
      <p:sp>
        <p:nvSpPr>
          <p:cNvPr id="8" name="Text Box 7"/>
          <p:cNvSpPr txBox="1">
            <a:spLocks noChangeArrowheads="1"/>
          </p:cNvSpPr>
          <p:nvPr/>
        </p:nvSpPr>
        <p:spPr bwMode="auto">
          <a:xfrm>
            <a:off x="250825" y="2768600"/>
            <a:ext cx="8604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数学期望和方差</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a:p>
            <a:pPr eaLnBrk="1" hangingPunct="1">
              <a:spcBef>
                <a:spcPct val="50000"/>
              </a:spcBef>
            </a:pPr>
            <a:r>
              <a:rPr lang="zh-CN" altLang="en-US">
                <a:latin typeface="楷体_GB2312" pitchFamily="49" charset="-122"/>
                <a:ea typeface="楷体_GB2312" pitchFamily="49" charset="-122"/>
              </a:rPr>
              <a:t>                                      </a:t>
            </a:r>
            <a:endParaRPr lang="zh-CN" altLang="en-US">
              <a:latin typeface="楷体_GB2312" pitchFamily="49" charset="-122"/>
              <a:ea typeface="楷体_GB2312" pitchFamily="49" charset="-122"/>
            </a:endParaRPr>
          </a:p>
          <a:p>
            <a:pPr eaLnBrk="1" hangingPunct="1">
              <a:spcBef>
                <a:spcPct val="50000"/>
              </a:spcBef>
            </a:pPr>
            <a:endParaRPr lang="en-US" altLang="zh-CN">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8"/>
              <p:cNvSpPr txBox="1"/>
              <p:nvPr/>
            </p:nvSpPr>
            <p:spPr bwMode="auto">
              <a:xfrm>
                <a:off x="755650" y="4005263"/>
                <a:ext cx="3281363" cy="431800"/>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𝐾</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𝐸</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9" name="Object 8"/>
              <p:cNvSpPr txBox="1">
                <a:spLocks noRot="1" noChangeAspect="1" noMove="1" noResize="1" noEditPoints="1" noAdjustHandles="1" noChangeArrowheads="1" noChangeShapeType="1" noTextEdit="1"/>
              </p:cNvSpPr>
              <p:nvPr/>
            </p:nvSpPr>
            <p:spPr bwMode="auto">
              <a:xfrm>
                <a:off x="755650" y="4005263"/>
                <a:ext cx="3281363" cy="431800"/>
              </a:xfrm>
              <a:prstGeom prst="rect">
                <a:avLst/>
              </a:prstGeom>
              <a:blipFill rotWithShape="1">
                <a:blip r:embed="rId4"/>
                <a:stretch>
                  <a:fillRect t="-74" r="10" b="7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9"/>
              <p:cNvSpPr txBox="1"/>
              <p:nvPr/>
            </p:nvSpPr>
            <p:spPr bwMode="auto">
              <a:xfrm>
                <a:off x="2268538" y="2205038"/>
                <a:ext cx="282575" cy="360362"/>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𝜆</m:t>
                      </m:r>
                    </m:oMath>
                  </m:oMathPara>
                </a14:m>
                <a:endParaRPr lang="zh-CN" altLang="en-US"/>
              </a:p>
            </p:txBody>
          </p:sp>
        </mc:Choice>
        <mc:Fallback>
          <p:sp>
            <p:nvSpPr>
              <p:cNvPr id="10" name="Object 9"/>
              <p:cNvSpPr txBox="1">
                <a:spLocks noRot="1" noChangeAspect="1" noMove="1" noResize="1" noEditPoints="1" noAdjustHandles="1" noChangeArrowheads="1" noChangeShapeType="1" noTextEdit="1"/>
              </p:cNvSpPr>
              <p:nvPr/>
            </p:nvSpPr>
            <p:spPr bwMode="auto">
              <a:xfrm>
                <a:off x="2268538" y="2205038"/>
                <a:ext cx="282575" cy="360362"/>
              </a:xfrm>
              <a:prstGeom prst="rect">
                <a:avLst/>
              </a:prstGeom>
              <a:blipFill rotWithShape="1">
                <a:blip r:embed="rId5"/>
                <a:stretch>
                  <a:fillRect l="-113" t="-88" r="113"/>
                </a:stretch>
              </a:blipFill>
              <a:ln>
                <a:noFill/>
              </a:ln>
              <a:effectLst/>
            </p:spPr>
            <p:txBody>
              <a:bodyPr/>
              <a:lstStyle/>
              <a:p>
                <a:r>
                  <a:rPr lang="zh-CN" altLang="en-US">
                    <a:noFill/>
                  </a:rPr>
                  <a:t> </a:t>
                </a:r>
              </a:p>
            </p:txBody>
          </p:sp>
        </mc:Fallback>
      </mc:AlternateContent>
      <p:sp>
        <p:nvSpPr>
          <p:cNvPr id="11" name="Rectangle 10"/>
          <p:cNvSpPr>
            <a:spLocks noChangeArrowheads="1"/>
          </p:cNvSpPr>
          <p:nvPr/>
        </p:nvSpPr>
        <p:spPr bwMode="auto">
          <a:xfrm>
            <a:off x="179388" y="2133600"/>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其中</a:t>
            </a:r>
            <a:r>
              <a:rPr lang="en-US" altLang="zh-CN">
                <a:latin typeface="楷体_GB2312" pitchFamily="49" charset="-122"/>
                <a:ea typeface="楷体_GB2312" pitchFamily="49" charset="-122"/>
              </a:rPr>
              <a:t>K=0,1,</a:t>
            </a:r>
            <a:r>
              <a:rPr lang="en-US" altLang="zh-CN">
                <a:ea typeface="楷体_GB2312" pitchFamily="49" charset="-122"/>
              </a:rPr>
              <a:t>…</a:t>
            </a:r>
            <a:r>
              <a:rPr lang="zh-CN" altLang="en-US">
                <a:latin typeface="楷体_GB2312" pitchFamily="49" charset="-122"/>
                <a:ea typeface="楷体_GB2312" pitchFamily="49" charset="-122"/>
              </a:rPr>
              <a:t>。  为决定分布的唯一参数。</a:t>
            </a:r>
            <a:endParaRPr lang="zh-CN" altLang="en-US">
              <a:latin typeface="楷体_GB2312" pitchFamily="49" charset="-122"/>
              <a:ea typeface="楷体_GB2312" pitchFamily="49" charset="-122"/>
            </a:endParaRPr>
          </a:p>
        </p:txBody>
      </p:sp>
      <p:sp>
        <p:nvSpPr>
          <p:cNvPr id="12" name="Rectangle 10"/>
          <p:cNvSpPr>
            <a:spLocks noChangeArrowheads="1"/>
          </p:cNvSpPr>
          <p:nvPr/>
        </p:nvSpPr>
        <p:spPr bwMode="auto">
          <a:xfrm>
            <a:off x="250825" y="4581525"/>
            <a:ext cx="511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泊松分布是二项分布的一种极限情形</a:t>
            </a:r>
            <a:endParaRPr lang="zh-CN" altLang="en-US">
              <a:latin typeface="楷体_GB2312" pitchFamily="49" charset="-122"/>
              <a:ea typeface="楷体_GB2312" pitchFamily="49" charset="-122"/>
            </a:endParaRPr>
          </a:p>
        </p:txBody>
      </p:sp>
      <p:sp>
        <p:nvSpPr>
          <p:cNvPr id="15" name="矩形 18"/>
          <p:cNvSpPr>
            <a:spLocks noChangeArrowheads="1"/>
          </p:cNvSpPr>
          <p:nvPr/>
        </p:nvSpPr>
        <p:spPr bwMode="auto">
          <a:xfrm>
            <a:off x="2049700" y="6205091"/>
            <a:ext cx="5450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dirty="0">
                <a:solidFill>
                  <a:srgbClr val="9933FF"/>
                </a:solidFill>
              </a:rPr>
              <a:t>比如</a:t>
            </a:r>
            <a:r>
              <a:rPr lang="en-US" altLang="zh-CN" dirty="0">
                <a:solidFill>
                  <a:srgbClr val="9933FF"/>
                </a:solidFill>
              </a:rPr>
              <a:t>BEPCII</a:t>
            </a:r>
            <a:r>
              <a:rPr lang="zh-CN" altLang="en-US" dirty="0">
                <a:solidFill>
                  <a:srgbClr val="9933FF"/>
                </a:solidFill>
              </a:rPr>
              <a:t>对撞</a:t>
            </a:r>
            <a:r>
              <a:rPr lang="en-US" altLang="zh-CN" dirty="0">
                <a:solidFill>
                  <a:srgbClr val="9933FF"/>
                </a:solidFill>
              </a:rPr>
              <a:t>1</a:t>
            </a:r>
            <a:r>
              <a:rPr lang="zh-CN" altLang="en-US" dirty="0">
                <a:solidFill>
                  <a:srgbClr val="9933FF"/>
                </a:solidFill>
              </a:rPr>
              <a:t>秒内发生反应的次数</a:t>
            </a:r>
            <a:endParaRPr lang="zh-CN" altLang="en-US" dirty="0"/>
          </a:p>
        </p:txBody>
      </p:sp>
      <p:grpSp>
        <p:nvGrpSpPr>
          <p:cNvPr id="16" name="Group 15"/>
          <p:cNvGrpSpPr/>
          <p:nvPr/>
        </p:nvGrpSpPr>
        <p:grpSpPr bwMode="auto">
          <a:xfrm>
            <a:off x="2478088" y="310356"/>
            <a:ext cx="5980112" cy="6237288"/>
            <a:chOff x="1885" y="222"/>
            <a:chExt cx="3767" cy="3929"/>
          </a:xfrm>
        </p:grpSpPr>
        <p:pic>
          <p:nvPicPr>
            <p:cNvPr id="1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 y="346"/>
              <a:ext cx="3767" cy="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2278" y="222"/>
              <a:ext cx="5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P(K)</a:t>
              </a:r>
              <a:endParaRPr lang="en-US" altLang="zh-CN"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3"/>
          <p:cNvSpPr txBox="1">
            <a:spLocks noChangeArrowheads="1"/>
          </p:cNvSpPr>
          <p:nvPr/>
        </p:nvSpPr>
        <p:spPr bwMode="auto">
          <a:xfrm>
            <a:off x="231775" y="263525"/>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正态分布</a:t>
            </a:r>
            <a:r>
              <a:rPr lang="en-US" altLang="zh-CN">
                <a:solidFill>
                  <a:srgbClr val="FF3607"/>
                </a:solidFill>
                <a:latin typeface="楷体_GB2312" pitchFamily="49" charset="-122"/>
                <a:ea typeface="楷体_GB2312" pitchFamily="49" charset="-122"/>
              </a:rPr>
              <a:t>(</a:t>
            </a:r>
            <a:r>
              <a:rPr lang="zh-CN" altLang="en-US">
                <a:solidFill>
                  <a:srgbClr val="FF3607"/>
                </a:solidFill>
                <a:latin typeface="楷体_GB2312" pitchFamily="49" charset="-122"/>
                <a:ea typeface="楷体_GB2312" pitchFamily="49" charset="-122"/>
              </a:rPr>
              <a:t>高斯分布</a:t>
            </a:r>
            <a:r>
              <a:rPr lang="en-US" altLang="zh-CN">
                <a:solidFill>
                  <a:srgbClr val="FF3607"/>
                </a:solidFill>
                <a:latin typeface="楷体_GB2312" pitchFamily="49" charset="-122"/>
                <a:ea typeface="楷体_GB2312" pitchFamily="49" charset="-122"/>
              </a:rPr>
              <a:t>)</a:t>
            </a:r>
            <a:endParaRPr lang="en-US" altLang="zh-CN">
              <a:solidFill>
                <a:srgbClr val="FF3607"/>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Text Box 4"/>
              <p:cNvSpPr txBox="1">
                <a:spLocks noChangeArrowheads="1"/>
              </p:cNvSpPr>
              <p:nvPr/>
            </p:nvSpPr>
            <p:spPr bwMode="auto">
              <a:xfrm>
                <a:off x="395288" y="1052513"/>
                <a:ext cx="8243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概率密度的表达形式</a:t>
                </a:r>
                <a:endParaRPr lang="zh-CN" altLang="en-US" dirty="0">
                  <a:solidFill>
                    <a:srgbClr val="0000FF"/>
                  </a:solidFill>
                  <a:latin typeface="楷体_GB2312" pitchFamily="49" charset="-122"/>
                  <a:ea typeface="楷体_GB2312" pitchFamily="49" charset="-122"/>
                </a:endParaRPr>
              </a:p>
              <a:p>
                <a:pPr eaLnBrk="1" hangingPunct="1">
                  <a:spcBef>
                    <a:spcPct val="50000"/>
                  </a:spcBef>
                </a:pPr>
                <a:endParaRPr lang="zh-CN" altLang="en-US" sz="3200"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其中</a:t>
                </a:r>
                <a14:m>
                  <m:oMath xmlns:m="http://schemas.openxmlformats.org/officeDocument/2006/math">
                    <m:r>
                      <a:rPr lang="zh-CN" altLang="en-US" i="1" dirty="0" smtClean="0">
                        <a:latin typeface="Cambria Math" panose="02040503050406030204" pitchFamily="18" charset="0"/>
                        <a:ea typeface="楷体_GB2312" pitchFamily="49" charset="-122"/>
                      </a:rPr>
                      <m:t>𝜎</m:t>
                    </m:r>
                  </m:oMath>
                </a14:m>
                <a:r>
                  <a:rPr lang="zh-CN" altLang="en-US" dirty="0">
                    <a:latin typeface="楷体_GB2312" pitchFamily="49" charset="-122"/>
                    <a:ea typeface="楷体_GB2312" pitchFamily="49" charset="-122"/>
                  </a:rPr>
                  <a:t>和</a:t>
                </a:r>
                <a14:m>
                  <m:oMath xmlns:m="http://schemas.openxmlformats.org/officeDocument/2006/math">
                    <m:r>
                      <a:rPr lang="zh-CN" altLang="en-US" i="1" dirty="0" smtClean="0">
                        <a:latin typeface="Cambria Math" panose="02040503050406030204" pitchFamily="18" charset="0"/>
                        <a:ea typeface="楷体_GB2312" pitchFamily="49" charset="-122"/>
                      </a:rPr>
                      <m:t>𝜇</m:t>
                    </m:r>
                  </m:oMath>
                </a14:m>
                <a:r>
                  <a:rPr lang="zh-CN" altLang="en-US" dirty="0">
                    <a:latin typeface="楷体_GB2312" pitchFamily="49" charset="-122"/>
                    <a:ea typeface="楷体_GB2312" pitchFamily="49" charset="-122"/>
                  </a:rPr>
                  <a:t>为参数，一般用</a:t>
                </a:r>
                <a14:m>
                  <m:oMath xmlns:m="http://schemas.openxmlformats.org/officeDocument/2006/math">
                    <m:r>
                      <m:rPr>
                        <m:sty m:val="p"/>
                      </m:rPr>
                      <a:rPr lang="en-US" altLang="zh-CN" i="1" dirty="0" smtClean="0">
                        <a:latin typeface="Cambria Math" panose="02040503050406030204" pitchFamily="18" charset="0"/>
                        <a:ea typeface="楷体_GB2312" pitchFamily="49" charset="-122"/>
                      </a:rPr>
                      <m:t>N</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𝜇</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𝜎</m:t>
                    </m:r>
                    <m:r>
                      <a:rPr lang="en-US" altLang="zh-CN" b="0" i="1" dirty="0"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a:p>
                <a:pPr eaLnBrk="1" hangingPunct="1">
                  <a:spcBef>
                    <a:spcPct val="50000"/>
                  </a:spcBef>
                </a:pPr>
                <a:r>
                  <a:rPr lang="zh-CN" altLang="en-US" dirty="0">
                    <a:solidFill>
                      <a:srgbClr val="FF3607"/>
                    </a:solidFill>
                    <a:latin typeface="楷体_GB2312" pitchFamily="49" charset="-122"/>
                    <a:ea typeface="楷体_GB2312" pitchFamily="49" charset="-122"/>
                  </a:rPr>
                  <a:t>数学期望与方差</a:t>
                </a:r>
                <a:r>
                  <a:rPr lang="en-US" altLang="zh-CN"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p:txBody>
          </p:sp>
        </mc:Choice>
        <mc:Fallback>
          <p:sp>
            <p:nvSpPr>
              <p:cNvPr id="5" name="Text Box 4"/>
              <p:cNvSpPr txBox="1">
                <a:spLocks noRot="1" noChangeAspect="1" noMove="1" noResize="1" noEditPoints="1" noAdjustHandles="1" noChangeArrowheads="1" noChangeShapeType="1" noTextEdit="1"/>
              </p:cNvSpPr>
              <p:nvPr/>
            </p:nvSpPr>
            <p:spPr bwMode="auto">
              <a:xfrm>
                <a:off x="395288" y="1052513"/>
                <a:ext cx="8243887" cy="4524315"/>
              </a:xfrm>
              <a:prstGeom prst="rect">
                <a:avLst/>
              </a:prstGeom>
              <a:blipFill rotWithShape="1">
                <a:blip r:embed="rId1"/>
                <a:stretch>
                  <a:fillRect l="-4" t="-7"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539750" y="1557338"/>
                <a:ext cx="4624388" cy="725487"/>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sup>
                      </m:sSup>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6" name="Object 5"/>
              <p:cNvSpPr txBox="1">
                <a:spLocks noRot="1" noChangeAspect="1" noMove="1" noResize="1" noEditPoints="1" noAdjustHandles="1" noChangeArrowheads="1" noChangeShapeType="1" noTextEdit="1"/>
              </p:cNvSpPr>
              <p:nvPr/>
            </p:nvSpPr>
            <p:spPr bwMode="auto">
              <a:xfrm>
                <a:off x="539750" y="1557338"/>
                <a:ext cx="4624388" cy="725487"/>
              </a:xfrm>
              <a:prstGeom prst="rect">
                <a:avLst/>
              </a:prstGeom>
              <a:blipFill rotWithShape="1">
                <a:blip r:embed="rId2"/>
                <a:stretch>
                  <a:fillRect t="-131" r="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9"/>
              <p:cNvSpPr txBox="1"/>
              <p:nvPr/>
            </p:nvSpPr>
            <p:spPr bwMode="auto">
              <a:xfrm>
                <a:off x="468313" y="3429000"/>
                <a:ext cx="2447925" cy="863600"/>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e>
                      </m:nary>
                    </m:oMath>
                  </m:oMathPara>
                </a14:m>
                <a:endParaRPr lang="zh-CN" altLang="en-US"/>
              </a:p>
            </p:txBody>
          </p:sp>
        </mc:Choice>
        <mc:Fallback>
          <p:sp>
            <p:nvSpPr>
              <p:cNvPr id="10" name="Object 9"/>
              <p:cNvSpPr txBox="1">
                <a:spLocks noRot="1" noChangeAspect="1" noMove="1" noResize="1" noEditPoints="1" noAdjustHandles="1" noChangeArrowheads="1" noChangeShapeType="1" noTextEdit="1"/>
              </p:cNvSpPr>
              <p:nvPr/>
            </p:nvSpPr>
            <p:spPr bwMode="auto">
              <a:xfrm>
                <a:off x="468313" y="3429000"/>
                <a:ext cx="2447925" cy="863600"/>
              </a:xfrm>
              <a:prstGeom prst="rect">
                <a:avLst/>
              </a:prstGeom>
              <a:blipFill rotWithShape="1">
                <a:blip r:embed="rId3"/>
                <a:stretch>
                  <a:fillRect l="-13" t="-2059" r="1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bject 10"/>
              <p:cNvSpPr txBox="1"/>
              <p:nvPr/>
            </p:nvSpPr>
            <p:spPr bwMode="auto">
              <a:xfrm>
                <a:off x="395288" y="4437063"/>
                <a:ext cx="2476500" cy="835025"/>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e>
                      </m:nary>
                    </m:oMath>
                  </m:oMathPara>
                </a14:m>
                <a:endParaRPr lang="zh-CN" altLang="en-US"/>
              </a:p>
            </p:txBody>
          </p:sp>
        </mc:Choice>
        <mc:Fallback>
          <p:sp>
            <p:nvSpPr>
              <p:cNvPr id="11" name="Object 10"/>
              <p:cNvSpPr txBox="1">
                <a:spLocks noRot="1" noChangeAspect="1" noMove="1" noResize="1" noEditPoints="1" noAdjustHandles="1" noChangeArrowheads="1" noChangeShapeType="1" noTextEdit="1"/>
              </p:cNvSpPr>
              <p:nvPr/>
            </p:nvSpPr>
            <p:spPr bwMode="auto">
              <a:xfrm>
                <a:off x="395288" y="4437063"/>
                <a:ext cx="2476500" cy="835025"/>
              </a:xfrm>
              <a:prstGeom prst="rect">
                <a:avLst/>
              </a:prstGeom>
              <a:blipFill rotWithShape="1">
                <a:blip r:embed="rId4"/>
                <a:stretch>
                  <a:fillRect l="-13" t="-266" r="13" b="38"/>
                </a:stretch>
              </a:blipFill>
              <a:ln>
                <a:noFill/>
              </a:ln>
              <a:effectLst/>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3"/>
          <p:cNvSpPr txBox="1">
            <a:spLocks noChangeArrowheads="1"/>
          </p:cNvSpPr>
          <p:nvPr/>
        </p:nvSpPr>
        <p:spPr bwMode="auto">
          <a:xfrm>
            <a:off x="231775" y="263525"/>
            <a:ext cx="426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正态分布</a:t>
            </a:r>
            <a:r>
              <a:rPr lang="en-US" altLang="zh-CN">
                <a:solidFill>
                  <a:srgbClr val="FF3607"/>
                </a:solidFill>
                <a:latin typeface="楷体_GB2312" pitchFamily="49" charset="-122"/>
                <a:ea typeface="楷体_GB2312" pitchFamily="49" charset="-122"/>
              </a:rPr>
              <a:t>(</a:t>
            </a:r>
            <a:r>
              <a:rPr lang="zh-CN" altLang="en-US">
                <a:solidFill>
                  <a:srgbClr val="FF3607"/>
                </a:solidFill>
                <a:latin typeface="楷体_GB2312" pitchFamily="49" charset="-122"/>
                <a:ea typeface="楷体_GB2312" pitchFamily="49" charset="-122"/>
              </a:rPr>
              <a:t>高斯分布</a:t>
            </a:r>
            <a:r>
              <a:rPr lang="en-US" altLang="zh-CN">
                <a:solidFill>
                  <a:srgbClr val="FF3607"/>
                </a:solidFill>
                <a:latin typeface="楷体_GB2312" pitchFamily="49" charset="-122"/>
                <a:ea typeface="楷体_GB2312" pitchFamily="49" charset="-122"/>
              </a:rPr>
              <a:t>)</a:t>
            </a:r>
            <a:endParaRPr lang="en-US" altLang="zh-CN">
              <a:solidFill>
                <a:srgbClr val="FF3607"/>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Text Box 4"/>
              <p:cNvSpPr txBox="1">
                <a:spLocks noChangeArrowheads="1"/>
              </p:cNvSpPr>
              <p:nvPr/>
            </p:nvSpPr>
            <p:spPr bwMode="auto">
              <a:xfrm>
                <a:off x="395288" y="1052513"/>
                <a:ext cx="82438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概率密度的表达形式</a:t>
                </a:r>
                <a:endParaRPr lang="zh-CN" altLang="en-US" dirty="0">
                  <a:solidFill>
                    <a:srgbClr val="0000FF"/>
                  </a:solidFill>
                  <a:latin typeface="楷体_GB2312" pitchFamily="49" charset="-122"/>
                  <a:ea typeface="楷体_GB2312" pitchFamily="49" charset="-122"/>
                </a:endParaRPr>
              </a:p>
              <a:p>
                <a:pPr eaLnBrk="1" hangingPunct="1">
                  <a:spcBef>
                    <a:spcPct val="50000"/>
                  </a:spcBef>
                </a:pPr>
                <a:endParaRPr lang="zh-CN" altLang="en-US" sz="3200"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其中</a:t>
                </a:r>
                <a14:m>
                  <m:oMath xmlns:m="http://schemas.openxmlformats.org/officeDocument/2006/math">
                    <m:r>
                      <a:rPr lang="zh-CN" altLang="en-US" i="1" dirty="0" smtClean="0">
                        <a:latin typeface="Cambria Math" panose="02040503050406030204" pitchFamily="18" charset="0"/>
                        <a:ea typeface="楷体_GB2312" pitchFamily="49" charset="-122"/>
                      </a:rPr>
                      <m:t>𝜎</m:t>
                    </m:r>
                  </m:oMath>
                </a14:m>
                <a:r>
                  <a:rPr lang="zh-CN" altLang="en-US" dirty="0">
                    <a:latin typeface="楷体_GB2312" pitchFamily="49" charset="-122"/>
                    <a:ea typeface="楷体_GB2312" pitchFamily="49" charset="-122"/>
                  </a:rPr>
                  <a:t>和</a:t>
                </a:r>
                <a14:m>
                  <m:oMath xmlns:m="http://schemas.openxmlformats.org/officeDocument/2006/math">
                    <m:r>
                      <a:rPr lang="zh-CN" altLang="en-US" i="1" dirty="0" smtClean="0">
                        <a:latin typeface="Cambria Math" panose="02040503050406030204" pitchFamily="18" charset="0"/>
                        <a:ea typeface="楷体_GB2312" pitchFamily="49" charset="-122"/>
                      </a:rPr>
                      <m:t>𝜇</m:t>
                    </m:r>
                  </m:oMath>
                </a14:m>
                <a:r>
                  <a:rPr lang="zh-CN" altLang="en-US" dirty="0">
                    <a:latin typeface="楷体_GB2312" pitchFamily="49" charset="-122"/>
                    <a:ea typeface="楷体_GB2312" pitchFamily="49" charset="-122"/>
                  </a:rPr>
                  <a:t>为参数，一般用</a:t>
                </a:r>
                <a14:m>
                  <m:oMath xmlns:m="http://schemas.openxmlformats.org/officeDocument/2006/math">
                    <m:r>
                      <m:rPr>
                        <m:sty m:val="p"/>
                      </m:rPr>
                      <a:rPr lang="en-US" altLang="zh-CN" i="1" dirty="0" smtClean="0">
                        <a:latin typeface="Cambria Math" panose="02040503050406030204" pitchFamily="18" charset="0"/>
                        <a:ea typeface="楷体_GB2312" pitchFamily="49" charset="-122"/>
                      </a:rPr>
                      <m:t>N</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𝜇</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𝜎</m:t>
                    </m:r>
                    <m:r>
                      <a:rPr lang="en-US" altLang="zh-CN" b="0" i="1" dirty="0"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a:p>
                <a:pPr eaLnBrk="1" hangingPunct="1">
                  <a:spcBef>
                    <a:spcPct val="50000"/>
                  </a:spcBef>
                </a:pPr>
                <a:r>
                  <a:rPr lang="zh-CN" altLang="en-US" dirty="0">
                    <a:solidFill>
                      <a:srgbClr val="FF3607"/>
                    </a:solidFill>
                    <a:latin typeface="楷体_GB2312" pitchFamily="49" charset="-122"/>
                    <a:ea typeface="楷体_GB2312" pitchFamily="49" charset="-122"/>
                  </a:rPr>
                  <a:t>数学期望与方差</a:t>
                </a:r>
                <a:r>
                  <a:rPr lang="en-US" altLang="zh-CN"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p:txBody>
          </p:sp>
        </mc:Choice>
        <mc:Fallback>
          <p:sp>
            <p:nvSpPr>
              <p:cNvPr id="5" name="Text Box 4"/>
              <p:cNvSpPr txBox="1">
                <a:spLocks noRot="1" noChangeAspect="1" noMove="1" noResize="1" noEditPoints="1" noAdjustHandles="1" noChangeArrowheads="1" noChangeShapeType="1" noTextEdit="1"/>
              </p:cNvSpPr>
              <p:nvPr/>
            </p:nvSpPr>
            <p:spPr bwMode="auto">
              <a:xfrm>
                <a:off x="395288" y="1052513"/>
                <a:ext cx="8243887" cy="4524315"/>
              </a:xfrm>
              <a:prstGeom prst="rect">
                <a:avLst/>
              </a:prstGeom>
              <a:blipFill rotWithShape="1">
                <a:blip r:embed="rId1"/>
                <a:stretch>
                  <a:fillRect l="-4" t="-7"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539750" y="1557338"/>
                <a:ext cx="4624388" cy="725487"/>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sup>
                      </m:sSup>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6" name="Object 5"/>
              <p:cNvSpPr txBox="1">
                <a:spLocks noRot="1" noChangeAspect="1" noMove="1" noResize="1" noEditPoints="1" noAdjustHandles="1" noChangeArrowheads="1" noChangeShapeType="1" noTextEdit="1"/>
              </p:cNvSpPr>
              <p:nvPr/>
            </p:nvSpPr>
            <p:spPr bwMode="auto">
              <a:xfrm>
                <a:off x="539750" y="1557338"/>
                <a:ext cx="4624388" cy="725487"/>
              </a:xfrm>
              <a:prstGeom prst="rect">
                <a:avLst/>
              </a:prstGeom>
              <a:blipFill rotWithShape="1">
                <a:blip r:embed="rId2"/>
                <a:stretch>
                  <a:fillRect t="-131" r="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9"/>
              <p:cNvSpPr txBox="1"/>
              <p:nvPr/>
            </p:nvSpPr>
            <p:spPr bwMode="auto">
              <a:xfrm>
                <a:off x="468313" y="3429000"/>
                <a:ext cx="2447925" cy="863600"/>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e>
                      </m:nary>
                    </m:oMath>
                  </m:oMathPara>
                </a14:m>
                <a:endParaRPr lang="zh-CN" altLang="en-US"/>
              </a:p>
            </p:txBody>
          </p:sp>
        </mc:Choice>
        <mc:Fallback>
          <p:sp>
            <p:nvSpPr>
              <p:cNvPr id="10" name="Object 9"/>
              <p:cNvSpPr txBox="1">
                <a:spLocks noRot="1" noChangeAspect="1" noMove="1" noResize="1" noEditPoints="1" noAdjustHandles="1" noChangeArrowheads="1" noChangeShapeType="1" noTextEdit="1"/>
              </p:cNvSpPr>
              <p:nvPr/>
            </p:nvSpPr>
            <p:spPr bwMode="auto">
              <a:xfrm>
                <a:off x="468313" y="3429000"/>
                <a:ext cx="2447925" cy="863600"/>
              </a:xfrm>
              <a:prstGeom prst="rect">
                <a:avLst/>
              </a:prstGeom>
              <a:blipFill rotWithShape="1">
                <a:blip r:embed="rId3"/>
                <a:stretch>
                  <a:fillRect l="-13" t="-2059" r="1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Object 10"/>
              <p:cNvSpPr txBox="1"/>
              <p:nvPr/>
            </p:nvSpPr>
            <p:spPr bwMode="auto">
              <a:xfrm>
                <a:off x="395288" y="4437063"/>
                <a:ext cx="2476500" cy="835025"/>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e>
                      </m:nary>
                    </m:oMath>
                  </m:oMathPara>
                </a14:m>
                <a:endParaRPr lang="zh-CN" altLang="en-US"/>
              </a:p>
            </p:txBody>
          </p:sp>
        </mc:Choice>
        <mc:Fallback>
          <p:sp>
            <p:nvSpPr>
              <p:cNvPr id="11" name="Object 10"/>
              <p:cNvSpPr txBox="1">
                <a:spLocks noRot="1" noChangeAspect="1" noMove="1" noResize="1" noEditPoints="1" noAdjustHandles="1" noChangeArrowheads="1" noChangeShapeType="1" noTextEdit="1"/>
              </p:cNvSpPr>
              <p:nvPr/>
            </p:nvSpPr>
            <p:spPr bwMode="auto">
              <a:xfrm>
                <a:off x="395288" y="4437063"/>
                <a:ext cx="2476500" cy="835025"/>
              </a:xfrm>
              <a:prstGeom prst="rect">
                <a:avLst/>
              </a:prstGeom>
              <a:blipFill rotWithShape="1">
                <a:blip r:embed="rId4"/>
                <a:stretch>
                  <a:fillRect l="-13" t="-266" r="13" b="38"/>
                </a:stretch>
              </a:blipFill>
              <a:ln>
                <a:noFill/>
              </a:ln>
              <a:effectLst/>
            </p:spPr>
            <p:txBody>
              <a:bodyPr/>
              <a:lstStyle/>
              <a:p>
                <a:r>
                  <a:rPr lang="zh-CN" altLang="en-US">
                    <a:noFill/>
                  </a:rPr>
                  <a:t> </a:t>
                </a:r>
              </a:p>
            </p:txBody>
          </p:sp>
        </mc:Fallback>
      </mc:AlternateContent>
      <p:pic>
        <p:nvPicPr>
          <p:cNvPr id="1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373" y="1557338"/>
            <a:ext cx="531519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730ABB0F-4764-4974-A0C0-5D22DEBCF590}" type="slidenum">
              <a:rPr lang="en-US" altLang="zh-CN" sz="1400"/>
            </a:fld>
            <a:endParaRPr lang="en-US" altLang="zh-CN" sz="1400"/>
          </a:p>
        </p:txBody>
      </p:sp>
      <p:sp>
        <p:nvSpPr>
          <p:cNvPr id="17415" name="Rectangle 3"/>
          <p:cNvSpPr>
            <a:spLocks noChangeArrowheads="1"/>
          </p:cNvSpPr>
          <p:nvPr/>
        </p:nvSpPr>
        <p:spPr bwMode="auto">
          <a:xfrm>
            <a:off x="395288" y="333375"/>
            <a:ext cx="506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标准正态分布：</a:t>
            </a:r>
            <a:r>
              <a:rPr lang="zh-CN" altLang="en-US">
                <a:solidFill>
                  <a:srgbClr val="0000FF"/>
                </a:solidFill>
                <a:latin typeface="楷体_GB2312" pitchFamily="49" charset="-122"/>
                <a:ea typeface="楷体_GB2312" pitchFamily="49" charset="-122"/>
              </a:rPr>
              <a:t>期望值为</a:t>
            </a:r>
            <a:r>
              <a:rPr lang="en-US" altLang="zh-CN">
                <a:solidFill>
                  <a:srgbClr val="0000FF"/>
                </a:solidFill>
                <a:latin typeface="楷体_GB2312" pitchFamily="49" charset="-122"/>
                <a:ea typeface="楷体_GB2312" pitchFamily="49" charset="-122"/>
              </a:rPr>
              <a:t>0</a:t>
            </a:r>
            <a:r>
              <a:rPr lang="zh-CN" altLang="en-US">
                <a:solidFill>
                  <a:srgbClr val="0000FF"/>
                </a:solidFill>
                <a:latin typeface="楷体_GB2312" pitchFamily="49" charset="-122"/>
                <a:ea typeface="楷体_GB2312" pitchFamily="49" charset="-122"/>
              </a:rPr>
              <a:t>，方差为</a:t>
            </a:r>
            <a:r>
              <a:rPr lang="en-US" altLang="zh-CN">
                <a:solidFill>
                  <a:srgbClr val="0000FF"/>
                </a:solidFill>
                <a:latin typeface="楷体_GB2312" pitchFamily="49" charset="-122"/>
                <a:ea typeface="楷体_GB2312" pitchFamily="49" charset="-122"/>
              </a:rPr>
              <a:t>1</a:t>
            </a:r>
            <a:endParaRPr lang="en-US" altLang="zh-CN">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7416" name="Rectangle 4"/>
              <p:cNvSpPr>
                <a:spLocks noChangeArrowheads="1"/>
              </p:cNvSpPr>
              <p:nvPr/>
            </p:nvSpPr>
            <p:spPr bwMode="auto">
              <a:xfrm>
                <a:off x="468313" y="1125538"/>
                <a:ext cx="7883525" cy="67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50000"/>
                  </a:lnSpc>
                  <a:spcBef>
                    <a:spcPct val="50000"/>
                  </a:spcBef>
                </a:pPr>
                <a:r>
                  <a:rPr lang="zh-CN" altLang="en-US" dirty="0">
                    <a:latin typeface="楷体_GB2312" pitchFamily="49" charset="-122"/>
                    <a:ea typeface="楷体_GB2312" pitchFamily="49" charset="-122"/>
                  </a:rPr>
                  <a:t>对一般的正态分布</a:t>
                </a:r>
                <a14:m>
                  <m:oMath xmlns:m="http://schemas.openxmlformats.org/officeDocument/2006/math">
                    <m:r>
                      <m:rPr>
                        <m:sty m:val="p"/>
                      </m:rPr>
                      <a:rPr lang="en-US" altLang="zh-CN" i="1" dirty="0" smtClean="0">
                        <a:latin typeface="Cambria Math" panose="02040503050406030204" pitchFamily="18" charset="0"/>
                        <a:ea typeface="楷体_GB2312" pitchFamily="49" charset="-122"/>
                      </a:rPr>
                      <m:t>N</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𝜇</m:t>
                    </m:r>
                    <m:r>
                      <a:rPr lang="en-US" altLang="zh-CN" b="0" i="1" dirty="0" smtClean="0">
                        <a:latin typeface="Cambria Math" panose="02040503050406030204" pitchFamily="18" charset="0"/>
                        <a:ea typeface="楷体_GB2312" pitchFamily="49" charset="-122"/>
                      </a:rPr>
                      <m:t>,</m:t>
                    </m:r>
                    <m:r>
                      <a:rPr lang="zh-CN" altLang="en-US" i="1" dirty="0" smtClean="0">
                        <a:latin typeface="Cambria Math" panose="02040503050406030204" pitchFamily="18" charset="0"/>
                        <a:ea typeface="楷体_GB2312" pitchFamily="49" charset="-122"/>
                      </a:rPr>
                      <m:t>𝜎</m:t>
                    </m:r>
                    <m:r>
                      <a:rPr lang="en-US" altLang="zh-CN" b="0" i="1" dirty="0"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作变量置换</a:t>
                </a:r>
                <a:r>
                  <a:rPr lang="en-US" altLang="zh-CN" dirty="0">
                    <a:latin typeface="楷体_GB2312" pitchFamily="49" charset="-122"/>
                    <a:ea typeface="楷体_GB2312" pitchFamily="49" charset="-122"/>
                  </a:rPr>
                  <a:t>y=(x-</a:t>
                </a:r>
                <a:r>
                  <a:rPr lang="en-US" altLang="zh-CN" dirty="0">
                    <a:latin typeface="Symbol" panose="05050102010706020507" pitchFamily="18" charset="2"/>
                    <a:ea typeface="楷体_GB2312" pitchFamily="49" charset="-122"/>
                  </a:rPr>
                  <a:t>m</a:t>
                </a:r>
                <a:r>
                  <a:rPr lang="en-US" altLang="zh-CN" dirty="0">
                    <a:latin typeface="楷体_GB2312" pitchFamily="49" charset="-122"/>
                    <a:ea typeface="楷体_GB2312" pitchFamily="49" charset="-122"/>
                  </a:rPr>
                  <a:t>)/</a:t>
                </a:r>
                <a:r>
                  <a:rPr lang="en-US" altLang="zh-CN" dirty="0">
                    <a:latin typeface="Symbol" panose="05050102010706020507" pitchFamily="18" charset="2"/>
                    <a:ea typeface="楷体_GB2312" pitchFamily="49" charset="-122"/>
                  </a:rPr>
                  <a:t>s</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就可得到</a:t>
                </a:r>
                <a:endParaRPr lang="zh-CN" altLang="en-US" dirty="0">
                  <a:latin typeface="楷体_GB2312" pitchFamily="49" charset="-122"/>
                  <a:ea typeface="楷体_GB2312" pitchFamily="49" charset="-122"/>
                </a:endParaRPr>
              </a:p>
              <a:p>
                <a:pPr eaLnBrk="1" hangingPunct="1">
                  <a:lnSpc>
                    <a:spcPct val="50000"/>
                  </a:lnSpc>
                  <a:spcBef>
                    <a:spcPct val="50000"/>
                  </a:spcBef>
                </a:pPr>
                <a:r>
                  <a:rPr lang="zh-CN" altLang="en-US" dirty="0">
                    <a:latin typeface="楷体_GB2312" pitchFamily="49" charset="-122"/>
                    <a:ea typeface="楷体_GB2312" pitchFamily="49" charset="-122"/>
                  </a:rPr>
                  <a:t>标准正态分布</a:t>
                </a:r>
                <a:r>
                  <a:rPr lang="en-US" altLang="zh-CN" dirty="0">
                    <a:latin typeface="楷体_GB2312" pitchFamily="49" charset="-122"/>
                    <a:ea typeface="楷体_GB2312" pitchFamily="49" charset="-122"/>
                  </a:rPr>
                  <a:t>N(0,1)</a:t>
                </a:r>
                <a:endParaRPr lang="en-US" altLang="zh-CN" dirty="0">
                  <a:latin typeface="楷体_GB2312" pitchFamily="49" charset="-122"/>
                  <a:ea typeface="楷体_GB2312" pitchFamily="49" charset="-122"/>
                </a:endParaRPr>
              </a:p>
            </p:txBody>
          </p:sp>
        </mc:Choice>
        <mc:Fallback>
          <p:sp>
            <p:nvSpPr>
              <p:cNvPr id="17416" name="Rectangle 4"/>
              <p:cNvSpPr>
                <a:spLocks noRot="1" noChangeAspect="1" noMove="1" noResize="1" noEditPoints="1" noAdjustHandles="1" noChangeArrowheads="1" noChangeShapeType="1" noTextEdit="1"/>
              </p:cNvSpPr>
              <p:nvPr/>
            </p:nvSpPr>
            <p:spPr bwMode="auto">
              <a:xfrm>
                <a:off x="468313" y="1125538"/>
                <a:ext cx="7883525" cy="673389"/>
              </a:xfrm>
              <a:prstGeom prst="rect">
                <a:avLst/>
              </a:prstGeom>
              <a:blipFill rotWithShape="1">
                <a:blip r:embed="rId1"/>
                <a:stretch>
                  <a:fillRect l="-4" t="-16550" r="4" b="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410" name="Object 5"/>
              <p:cNvSpPr txBox="1"/>
              <p:nvPr/>
            </p:nvSpPr>
            <p:spPr bwMode="auto">
              <a:xfrm>
                <a:off x="2376488" y="1844675"/>
                <a:ext cx="3708400" cy="706438"/>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𝑦</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17410" name="Object 5"/>
              <p:cNvSpPr txBox="1">
                <a:spLocks noRot="1" noChangeAspect="1" noMove="1" noResize="1" noEditPoints="1" noAdjustHandles="1" noChangeArrowheads="1" noChangeShapeType="1" noTextEdit="1"/>
              </p:cNvSpPr>
              <p:nvPr/>
            </p:nvSpPr>
            <p:spPr bwMode="auto">
              <a:xfrm>
                <a:off x="2376488" y="1844675"/>
                <a:ext cx="3708400" cy="706438"/>
              </a:xfrm>
              <a:prstGeom prst="rect">
                <a:avLst/>
              </a:prstGeom>
              <a:blipFill rotWithShape="1">
                <a:blip r:embed="rId2"/>
                <a:stretch>
                  <a:fillRect l="-9" t="-899" r="9" b="-633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411" name="Object 6"/>
              <p:cNvSpPr txBox="1"/>
              <p:nvPr/>
            </p:nvSpPr>
            <p:spPr bwMode="auto">
              <a:xfrm>
                <a:off x="2332038" y="2492375"/>
                <a:ext cx="4976266" cy="866776"/>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𝑦</m:t>
                          </m:r>
                        </m:sup>
                        <m:e>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𝑑𝑦</m:t>
                          </m:r>
                          <m:r>
                            <a:rPr lang="zh-CN" altLang="en-US" i="1">
                              <a:solidFill>
                                <a:srgbClr val="000000"/>
                              </a:solidFill>
                              <a:latin typeface="Cambria Math" panose="02040503050406030204" pitchFamily="18" charset="0"/>
                            </a:rPr>
                            <m:t>=</m:t>
                          </m:r>
                        </m:e>
                      </m:nary>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𝑦</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𝑦</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sup>
                          </m:sSup>
                        </m:e>
                      </m:nary>
                      <m:r>
                        <a:rPr lang="zh-CN" altLang="en-US" i="1">
                          <a:solidFill>
                            <a:srgbClr val="000000"/>
                          </a:solidFill>
                          <a:latin typeface="Cambria Math" panose="02040503050406030204" pitchFamily="18" charset="0"/>
                        </a:rPr>
                        <m:t>𝑑𝑦</m:t>
                      </m:r>
                    </m:oMath>
                  </m:oMathPara>
                </a14:m>
                <a:endParaRPr lang="zh-CN" altLang="en-US"/>
              </a:p>
            </p:txBody>
          </p:sp>
        </mc:Choice>
        <mc:Fallback>
          <p:sp>
            <p:nvSpPr>
              <p:cNvPr id="17411" name="Object 6"/>
              <p:cNvSpPr txBox="1">
                <a:spLocks noRot="1" noChangeAspect="1" noMove="1" noResize="1" noEditPoints="1" noAdjustHandles="1" noChangeArrowheads="1" noChangeShapeType="1" noTextEdit="1"/>
              </p:cNvSpPr>
              <p:nvPr/>
            </p:nvSpPr>
            <p:spPr bwMode="auto">
              <a:xfrm>
                <a:off x="2332038" y="2492375"/>
                <a:ext cx="4976266" cy="866776"/>
              </a:xfrm>
              <a:prstGeom prst="rect">
                <a:avLst/>
              </a:prstGeom>
              <a:blipFill rotWithShape="1">
                <a:blip r:embed="rId3"/>
                <a:stretch>
                  <a:fillRect l="-6" t="-3223" r="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412" name="Object 7"/>
              <p:cNvSpPr txBox="1"/>
              <p:nvPr/>
            </p:nvSpPr>
            <p:spPr bwMode="auto">
              <a:xfrm>
                <a:off x="3176588" y="3440113"/>
                <a:ext cx="2520950" cy="457200"/>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17412" name="Object 7"/>
              <p:cNvSpPr txBox="1">
                <a:spLocks noRot="1" noChangeAspect="1" noMove="1" noResize="1" noEditPoints="1" noAdjustHandles="1" noChangeArrowheads="1" noChangeShapeType="1" noTextEdit="1"/>
              </p:cNvSpPr>
              <p:nvPr/>
            </p:nvSpPr>
            <p:spPr bwMode="auto">
              <a:xfrm>
                <a:off x="3176588" y="3440113"/>
                <a:ext cx="2520950" cy="457200"/>
              </a:xfrm>
              <a:prstGeom prst="rect">
                <a:avLst/>
              </a:prstGeom>
              <a:blipFill rotWithShape="1">
                <a:blip r:embed="rId4"/>
                <a:stretch>
                  <a:fillRect l="-13" t="-70" r="13" b="70"/>
                </a:stretch>
              </a:blipFill>
              <a:ln>
                <a:noFill/>
              </a:ln>
              <a:effectLst/>
            </p:spPr>
            <p:txBody>
              <a:bodyPr/>
              <a:lstStyle/>
              <a:p>
                <a:r>
                  <a:rPr lang="zh-CN" altLang="en-US">
                    <a:noFill/>
                  </a:rPr>
                  <a:t> </a:t>
                </a:r>
              </a:p>
            </p:txBody>
          </p:sp>
        </mc:Fallback>
      </mc:AlternateContent>
      <p:sp>
        <p:nvSpPr>
          <p:cNvPr id="17417" name="Rectangle 8"/>
          <p:cNvSpPr>
            <a:spLocks noChangeArrowheads="1"/>
          </p:cNvSpPr>
          <p:nvPr/>
        </p:nvSpPr>
        <p:spPr bwMode="auto">
          <a:xfrm>
            <a:off x="539750" y="1963738"/>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概率密度：</a:t>
            </a:r>
            <a:endParaRPr lang="zh-CN" altLang="en-US">
              <a:solidFill>
                <a:srgbClr val="0000FF"/>
              </a:solidFill>
              <a:latin typeface="楷体_GB2312" pitchFamily="49" charset="-122"/>
              <a:ea typeface="楷体_GB2312" pitchFamily="49" charset="-122"/>
            </a:endParaRPr>
          </a:p>
        </p:txBody>
      </p:sp>
      <p:sp>
        <p:nvSpPr>
          <p:cNvPr id="17418" name="Rectangle 9"/>
          <p:cNvSpPr>
            <a:spLocks noChangeArrowheads="1"/>
          </p:cNvSpPr>
          <p:nvPr/>
        </p:nvSpPr>
        <p:spPr bwMode="auto">
          <a:xfrm>
            <a:off x="539750" y="267335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分布函数：</a:t>
            </a:r>
            <a:endParaRPr lang="zh-CN" altLang="en-US">
              <a:solidFill>
                <a:srgbClr val="0000FF"/>
              </a:solidFill>
              <a:latin typeface="楷体_GB2312" pitchFamily="49" charset="-122"/>
              <a:ea typeface="楷体_GB2312" pitchFamily="49" charset="-122"/>
            </a:endParaRPr>
          </a:p>
        </p:txBody>
      </p:sp>
      <p:sp>
        <p:nvSpPr>
          <p:cNvPr id="17419" name="Rectangle 10"/>
          <p:cNvSpPr>
            <a:spLocks noChangeArrowheads="1"/>
          </p:cNvSpPr>
          <p:nvPr/>
        </p:nvSpPr>
        <p:spPr bwMode="auto">
          <a:xfrm>
            <a:off x="468313" y="3573463"/>
            <a:ext cx="3024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50000"/>
              </a:lnSpc>
              <a:spcBef>
                <a:spcPct val="50000"/>
              </a:spcBef>
            </a:pPr>
            <a:r>
              <a:rPr lang="zh-CN" altLang="en-US">
                <a:solidFill>
                  <a:srgbClr val="0000FF"/>
                </a:solidFill>
                <a:latin typeface="楷体_GB2312" pitchFamily="49" charset="-122"/>
                <a:ea typeface="楷体_GB2312" pitchFamily="49" charset="-122"/>
              </a:rPr>
              <a:t>根据其对称性可得</a:t>
            </a:r>
            <a:endParaRPr lang="zh-CN" altLang="en-US">
              <a:solidFill>
                <a:srgbClr val="0000FF"/>
              </a:solidFill>
              <a:latin typeface="楷体_GB2312" pitchFamily="49" charset="-122"/>
              <a:ea typeface="楷体_GB2312" pitchFamily="49" charset="-122"/>
            </a:endParaRPr>
          </a:p>
        </p:txBody>
      </p:sp>
      <p:sp>
        <p:nvSpPr>
          <p:cNvPr id="17420" name="Rectangle 12"/>
          <p:cNvSpPr>
            <a:spLocks noChangeArrowheads="1"/>
          </p:cNvSpPr>
          <p:nvPr/>
        </p:nvSpPr>
        <p:spPr bwMode="auto">
          <a:xfrm>
            <a:off x="468313" y="4149725"/>
            <a:ext cx="567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0000FF"/>
                </a:solidFill>
                <a:latin typeface="楷体_GB2312" pitchFamily="49" charset="-122"/>
                <a:ea typeface="楷体_GB2312" pitchFamily="49" charset="-122"/>
              </a:rPr>
              <a:t>查标准正态分布累积分布函数表，可得：</a:t>
            </a:r>
            <a:endParaRPr lang="zh-CN" altLang="en-US">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7413" name="Object 13"/>
              <p:cNvSpPr txBox="1"/>
              <p:nvPr/>
            </p:nvSpPr>
            <p:spPr bwMode="auto">
              <a:xfrm>
                <a:off x="1258888" y="4797425"/>
                <a:ext cx="5473700" cy="1370013"/>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𝜙</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683</m:t>
                      </m:r>
                    </m:oMath>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𝜙</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955</m:t>
                      </m:r>
                    </m:oMath>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𝜙</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997</m:t>
                      </m:r>
                    </m:oMath>
                  </m:oMathPara>
                </a14:m>
                <a:endParaRPr lang="zh-CN" altLang="en-US"/>
              </a:p>
            </p:txBody>
          </p:sp>
        </mc:Choice>
        <mc:Fallback>
          <p:sp>
            <p:nvSpPr>
              <p:cNvPr id="17413" name="Object 13"/>
              <p:cNvSpPr txBox="1">
                <a:spLocks noRot="1" noChangeAspect="1" noMove="1" noResize="1" noEditPoints="1" noAdjustHandles="1" noChangeArrowheads="1" noChangeShapeType="1" noTextEdit="1"/>
              </p:cNvSpPr>
              <p:nvPr/>
            </p:nvSpPr>
            <p:spPr bwMode="auto">
              <a:xfrm>
                <a:off x="1258888" y="4797425"/>
                <a:ext cx="5473700" cy="1370013"/>
              </a:xfrm>
              <a:prstGeom prst="rect">
                <a:avLst/>
              </a:prstGeom>
              <a:blipFill rotWithShape="1">
                <a:blip r:embed="rId5"/>
                <a:stretch>
                  <a:fillRect l="-6" r="6" b="23"/>
                </a:stretch>
              </a:blipFill>
              <a:ln>
                <a:noFill/>
              </a:ln>
              <a:effectLst/>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730ABB0F-4764-4974-A0C0-5D22DEBCF590}" type="slidenum">
              <a:rPr lang="en-US" altLang="zh-CN" sz="1400"/>
            </a:fld>
            <a:endParaRPr lang="en-US" altLang="zh-CN" sz="1400"/>
          </a:p>
        </p:txBody>
      </p:sp>
      <p:sp>
        <p:nvSpPr>
          <p:cNvPr id="15" name="文本框 14"/>
          <p:cNvSpPr txBox="1"/>
          <p:nvPr/>
        </p:nvSpPr>
        <p:spPr>
          <a:xfrm>
            <a:off x="1115616" y="6485274"/>
            <a:ext cx="7056784" cy="400110"/>
          </a:xfrm>
          <a:prstGeom prst="rect">
            <a:avLst/>
          </a:prstGeom>
          <a:noFill/>
        </p:spPr>
        <p:txBody>
          <a:bodyPr wrap="square">
            <a:spAutoFit/>
          </a:bodyPr>
          <a:lstStyle/>
          <a:p>
            <a:r>
              <a:rPr lang="en-US" altLang="zh-CN" sz="2000" dirty="0"/>
              <a:t>https://www.wendangwang.com/doc/dc1ba231ab39401c387cac20</a:t>
            </a:r>
            <a:endParaRPr lang="zh-CN" altLang="en-US" sz="2000" dirty="0"/>
          </a:p>
        </p:txBody>
      </p:sp>
      <p:pic>
        <p:nvPicPr>
          <p:cNvPr id="6" name="图片 5"/>
          <p:cNvPicPr>
            <a:picLocks noChangeAspect="1"/>
          </p:cNvPicPr>
          <p:nvPr/>
        </p:nvPicPr>
        <p:blipFill>
          <a:blip r:embed="rId1"/>
          <a:stretch>
            <a:fillRect/>
          </a:stretch>
        </p:blipFill>
        <p:spPr>
          <a:xfrm>
            <a:off x="0" y="-3304"/>
            <a:ext cx="8993381" cy="1992144"/>
          </a:xfrm>
          <a:prstGeom prst="rect">
            <a:avLst/>
          </a:prstGeom>
        </p:spPr>
      </p:pic>
      <p:pic>
        <p:nvPicPr>
          <p:cNvPr id="8" name="图片 7"/>
          <p:cNvPicPr>
            <a:picLocks noChangeAspect="1"/>
          </p:cNvPicPr>
          <p:nvPr/>
        </p:nvPicPr>
        <p:blipFill>
          <a:blip r:embed="rId2"/>
          <a:stretch>
            <a:fillRect/>
          </a:stretch>
        </p:blipFill>
        <p:spPr>
          <a:xfrm>
            <a:off x="0" y="2141874"/>
            <a:ext cx="9144000" cy="434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A3658BA-6A7F-4E64-B48D-62633FA91308}"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24590" name="Text Box 17"/>
              <p:cNvSpPr txBox="1">
                <a:spLocks noChangeArrowheads="1"/>
              </p:cNvSpPr>
              <p:nvPr/>
            </p:nvSpPr>
            <p:spPr bwMode="auto">
              <a:xfrm>
                <a:off x="503238" y="1249363"/>
                <a:ext cx="8172450" cy="512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  </a:t>
                </a:r>
                <a:r>
                  <a:rPr lang="zh-CN" altLang="en-US" dirty="0">
                    <a:latin typeface="楷体_GB2312" pitchFamily="49" charset="-122"/>
                    <a:ea typeface="楷体_GB2312" pitchFamily="49" charset="-122"/>
                  </a:rPr>
                  <a:t>若</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i="1" smtClean="0">
                            <a:latin typeface="Cambria Math" panose="02040503050406030204" pitchFamily="18" charset="0"/>
                            <a:ea typeface="楷体_GB2312" pitchFamily="49" charset="-122"/>
                          </a:rPr>
                          <m:t>2</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𝑛</m:t>
                        </m:r>
                      </m:sub>
                    </m:sSub>
                  </m:oMath>
                </a14:m>
                <a:r>
                  <a:rPr lang="zh-CN" altLang="en-US" dirty="0">
                    <a:latin typeface="楷体_GB2312" pitchFamily="49" charset="-122"/>
                    <a:ea typeface="楷体_GB2312" pitchFamily="49" charset="-122"/>
                  </a:rPr>
                  <a:t>是</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个相互独立的服从标准正态分布</a:t>
                </a:r>
                <a:r>
                  <a:rPr lang="en-US" altLang="zh-CN" dirty="0">
                    <a:latin typeface="楷体_GB2312" pitchFamily="49" charset="-122"/>
                    <a:ea typeface="楷体_GB2312" pitchFamily="49" charset="-122"/>
                  </a:rPr>
                  <a:t>N(0,1)</a:t>
                </a:r>
                <a:r>
                  <a:rPr lang="zh-CN" altLang="en-US" dirty="0">
                    <a:latin typeface="楷体_GB2312" pitchFamily="49" charset="-122"/>
                    <a:ea typeface="楷体_GB2312" pitchFamily="49" charset="-122"/>
                  </a:rPr>
                  <a:t>的随机变量，则称它们的平方和为具有参数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的</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变量，即</a:t>
                </a:r>
                <a:endParaRPr lang="zh-CN" altLang="en-US" dirty="0">
                  <a:latin typeface="楷体_GB2312" pitchFamily="49" charset="-122"/>
                  <a:ea typeface="楷体_GB2312" pitchFamily="49" charset="-122"/>
                </a:endParaRPr>
              </a:p>
              <a:p>
                <a:pPr eaLnBrk="1" hangingPunct="1">
                  <a:spcBef>
                    <a:spcPct val="50000"/>
                  </a:spcBef>
                </a:pPr>
                <a:endParaRPr lang="en-US" altLang="zh-CN" sz="3200"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可记为</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r>
                      <a:rPr lang="en-US" altLang="zh-CN" b="0"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𝑛</m:t>
                    </m:r>
                    <m:r>
                      <a:rPr lang="en-US" altLang="zh-CN" b="0" i="1"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，其概率密度函数为</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对应的分布称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分布，其中</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分布的自由度。</a:t>
                </a:r>
                <a:endParaRPr lang="zh-CN" altLang="en-US" dirty="0">
                  <a:latin typeface="楷体_GB2312" pitchFamily="49" charset="-122"/>
                  <a:ea typeface="楷体_GB2312" pitchFamily="49" charset="-122"/>
                </a:endParaRPr>
              </a:p>
              <a:p>
                <a:pPr eaLnBrk="1" hangingPunct="1">
                  <a:spcBef>
                    <a:spcPct val="50000"/>
                  </a:spcBef>
                </a:pP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𝑛</m:t>
                        </m:r>
                      </m:num>
                      <m:den>
                        <m:r>
                          <a:rPr lang="en-US" altLang="zh-CN" b="0" i="1" smtClean="0">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ea typeface="Cambria Math" panose="02040503050406030204" pitchFamily="18" charset="0"/>
                      </a:rPr>
                      <m:t>)</m:t>
                    </m:r>
                  </m:oMath>
                </a14:m>
                <a:r>
                  <a:rPr lang="zh-CN" altLang="en-US" dirty="0">
                    <a:latin typeface="楷体_GB2312" pitchFamily="49" charset="-122"/>
                    <a:ea typeface="楷体_GB2312" pitchFamily="49" charset="-122"/>
                  </a:rPr>
                  <a:t>是</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oMath>
                </a14:m>
                <a:r>
                  <a:rPr lang="zh-CN" altLang="en-US" dirty="0">
                    <a:latin typeface="楷体_GB2312" pitchFamily="49" charset="-122"/>
                    <a:ea typeface="楷体_GB2312" pitchFamily="49" charset="-122"/>
                  </a:rPr>
                  <a:t>函数，其定义为</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p:txBody>
          </p:sp>
        </mc:Choice>
        <mc:Fallback>
          <p:sp>
            <p:nvSpPr>
              <p:cNvPr id="24590" name="Text Box 17"/>
              <p:cNvSpPr txBox="1">
                <a:spLocks noRot="1" noChangeAspect="1" noMove="1" noResize="1" noEditPoints="1" noAdjustHandles="1" noChangeArrowheads="1" noChangeShapeType="1" noTextEdit="1"/>
              </p:cNvSpPr>
              <p:nvPr/>
            </p:nvSpPr>
            <p:spPr bwMode="auto">
              <a:xfrm>
                <a:off x="503238" y="1249363"/>
                <a:ext cx="8172450" cy="5122545"/>
              </a:xfrm>
              <a:prstGeom prst="rect">
                <a:avLst/>
              </a:prstGeom>
              <a:blipFill rotWithShape="1">
                <a:blip r:embed="rId1"/>
                <a:stretch>
                  <a:fillRect l="-4" t="-6" r="4"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1" name="Object 6"/>
              <p:cNvSpPr txBox="1"/>
              <p:nvPr/>
            </p:nvSpPr>
            <p:spPr bwMode="auto">
              <a:xfrm>
                <a:off x="2662480" y="1961357"/>
                <a:ext cx="4357792" cy="963587"/>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up>
                              <m:r>
                                <a:rPr lang="zh-CN" altLang="en-US" i="1">
                                  <a:solidFill>
                                    <a:srgbClr val="000000"/>
                                  </a:solidFill>
                                  <a:latin typeface="Cambria Math" panose="02040503050406030204" pitchFamily="18" charset="0"/>
                                </a:rPr>
                                <m:t>2</m:t>
                              </m:r>
                            </m:sup>
                          </m:sSubSup>
                        </m:e>
                      </m:nary>
                    </m:oMath>
                  </m:oMathPara>
                </a14:m>
                <a:endParaRPr lang="zh-CN" altLang="en-US" dirty="0"/>
              </a:p>
            </p:txBody>
          </p:sp>
        </mc:Choice>
        <mc:Fallback>
          <p:sp>
            <p:nvSpPr>
              <p:cNvPr id="24581" name="Object 6"/>
              <p:cNvSpPr txBox="1">
                <a:spLocks noRot="1" noChangeAspect="1" noMove="1" noResize="1" noEditPoints="1" noAdjustHandles="1" noChangeArrowheads="1" noChangeShapeType="1" noTextEdit="1"/>
              </p:cNvSpPr>
              <p:nvPr/>
            </p:nvSpPr>
            <p:spPr bwMode="auto">
              <a:xfrm>
                <a:off x="2662480" y="1961357"/>
                <a:ext cx="4357792" cy="963587"/>
              </a:xfrm>
              <a:prstGeom prst="rect">
                <a:avLst/>
              </a:prstGeom>
              <a:blipFill rotWithShape="1">
                <a:blip r:embed="rId2"/>
                <a:stretch>
                  <a:fillRect l="-13" t="-50" r="8" b="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3" name="Object 9"/>
              <p:cNvSpPr txBox="1"/>
              <p:nvPr/>
            </p:nvSpPr>
            <p:spPr bwMode="auto">
              <a:xfrm>
                <a:off x="2807494" y="3491528"/>
                <a:ext cx="4428802" cy="1152525"/>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2</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sup>
                          </m:sSup>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24583" name="Object 9"/>
              <p:cNvSpPr txBox="1">
                <a:spLocks noRot="1" noChangeAspect="1" noMove="1" noResize="1" noEditPoints="1" noAdjustHandles="1" noChangeArrowheads="1" noChangeShapeType="1" noTextEdit="1"/>
              </p:cNvSpPr>
              <p:nvPr/>
            </p:nvSpPr>
            <p:spPr bwMode="auto">
              <a:xfrm>
                <a:off x="2807494" y="3491528"/>
                <a:ext cx="4428802" cy="1152525"/>
              </a:xfrm>
              <a:prstGeom prst="rect">
                <a:avLst/>
              </a:prstGeom>
              <a:blipFill rotWithShape="1">
                <a:blip r:embed="rId3"/>
                <a:stretch>
                  <a:fillRect l="-4" t="-2560" r="11" b="2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8" name="Object 14"/>
              <p:cNvSpPr txBox="1"/>
              <p:nvPr/>
            </p:nvSpPr>
            <p:spPr bwMode="auto">
              <a:xfrm>
                <a:off x="2807494" y="5711298"/>
                <a:ext cx="2664643" cy="96358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sup>
                          </m:sSup>
                          <m:r>
                            <a:rPr lang="zh-CN" altLang="en-US" i="1">
                              <a:solidFill>
                                <a:srgbClr val="000000"/>
                              </a:solidFill>
                              <a:latin typeface="Cambria Math" panose="02040503050406030204" pitchFamily="18" charset="0"/>
                            </a:rPr>
                            <m:t>𝑑𝑥</m:t>
                          </m:r>
                        </m:e>
                      </m:nary>
                    </m:oMath>
                  </m:oMathPara>
                </a14:m>
                <a:endParaRPr lang="zh-CN" altLang="en-US" dirty="0"/>
              </a:p>
            </p:txBody>
          </p:sp>
        </mc:Choice>
        <mc:Fallback>
          <p:sp>
            <p:nvSpPr>
              <p:cNvPr id="24588" name="Object 14"/>
              <p:cNvSpPr txBox="1">
                <a:spLocks noRot="1" noChangeAspect="1" noMove="1" noResize="1" noEditPoints="1" noAdjustHandles="1" noChangeArrowheads="1" noChangeShapeType="1" noTextEdit="1"/>
              </p:cNvSpPr>
              <p:nvPr/>
            </p:nvSpPr>
            <p:spPr bwMode="auto">
              <a:xfrm>
                <a:off x="2807494" y="5711298"/>
                <a:ext cx="2664643" cy="963583"/>
              </a:xfrm>
              <a:prstGeom prst="rect">
                <a:avLst/>
              </a:prstGeom>
              <a:blipFill rotWithShape="1">
                <a:blip r:embed="rId4"/>
                <a:stretch>
                  <a:fillRect l="-6" t="-4163" r="13" b="41"/>
                </a:stretch>
              </a:blipFill>
              <a:ln>
                <a:noFill/>
              </a:ln>
              <a:effectLst/>
            </p:spPr>
            <p:txBody>
              <a:bodyPr/>
              <a:lstStyle/>
              <a:p>
                <a:r>
                  <a:rPr lang="zh-CN" altLang="en-US">
                    <a:noFill/>
                  </a:rPr>
                  <a:t> </a:t>
                </a:r>
              </a:p>
            </p:txBody>
          </p:sp>
        </mc:Fallback>
      </mc:AlternateContent>
      <p:sp>
        <p:nvSpPr>
          <p:cNvPr id="24591" name="Rectangle 19"/>
          <p:cNvSpPr>
            <a:spLocks noChangeArrowheads="1"/>
          </p:cNvSpPr>
          <p:nvPr/>
        </p:nvSpPr>
        <p:spPr bwMode="auto">
          <a:xfrm>
            <a:off x="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24593" name="矩形 17"/>
              <p:cNvSpPr>
                <a:spLocks noChangeArrowheads="1"/>
              </p:cNvSpPr>
              <p:nvPr/>
            </p:nvSpPr>
            <p:spPr bwMode="auto">
              <a:xfrm>
                <a:off x="503238" y="620497"/>
                <a:ext cx="114961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14:m>
                  <m:oMath xmlns:m="http://schemas.openxmlformats.org/officeDocument/2006/math">
                    <m:sSup>
                      <m:sSupPr>
                        <m:ctrlPr>
                          <a:rPr lang="en-US" altLang="zh-CN" b="1" i="1">
                            <a:solidFill>
                              <a:srgbClr val="FF3607"/>
                            </a:solidFill>
                            <a:latin typeface="Cambria Math" panose="02040503050406030204" pitchFamily="18" charset="0"/>
                            <a:ea typeface="楷体_GB2312" pitchFamily="49" charset="-122"/>
                          </a:rPr>
                        </m:ctrlPr>
                      </m:sSupPr>
                      <m:e>
                        <m:r>
                          <a:rPr lang="zh-CN" altLang="en-US" b="1" i="1">
                            <a:solidFill>
                              <a:srgbClr val="FF3607"/>
                            </a:solidFill>
                            <a:latin typeface="Cambria Math" panose="02040503050406030204" pitchFamily="18" charset="0"/>
                            <a:ea typeface="楷体_GB2312" pitchFamily="49" charset="-122"/>
                          </a:rPr>
                          <m:t>𝝌</m:t>
                        </m:r>
                      </m:e>
                      <m:sup>
                        <m:r>
                          <a:rPr lang="en-US" altLang="zh-CN" b="1" i="1">
                            <a:solidFill>
                              <a:srgbClr val="FF3607"/>
                            </a:solidFill>
                            <a:latin typeface="Cambria Math" panose="02040503050406030204" pitchFamily="18" charset="0"/>
                            <a:ea typeface="楷体_GB2312" pitchFamily="49" charset="-122"/>
                          </a:rPr>
                          <m:t>𝟐</m:t>
                        </m:r>
                      </m:sup>
                    </m:sSup>
                  </m:oMath>
                </a14:m>
                <a:r>
                  <a:rPr lang="zh-CN" altLang="en-US" b="1" dirty="0">
                    <a:solidFill>
                      <a:srgbClr val="FF3607"/>
                    </a:solidFill>
                    <a:latin typeface="楷体_GB2312" pitchFamily="49" charset="-122"/>
                    <a:ea typeface="楷体_GB2312" pitchFamily="49" charset="-122"/>
                  </a:rPr>
                  <a:t>分布</a:t>
                </a:r>
                <a:endParaRPr lang="zh-CN" altLang="en-US" dirty="0"/>
              </a:p>
            </p:txBody>
          </p:sp>
        </mc:Choice>
        <mc:Fallback>
          <p:sp>
            <p:nvSpPr>
              <p:cNvPr id="24593" name="矩形 17"/>
              <p:cNvSpPr>
                <a:spLocks noRot="1" noChangeAspect="1" noMove="1" noResize="1" noEditPoints="1" noAdjustHandles="1" noChangeArrowheads="1" noChangeShapeType="1" noTextEdit="1"/>
              </p:cNvSpPr>
              <p:nvPr/>
            </p:nvSpPr>
            <p:spPr bwMode="auto">
              <a:xfrm>
                <a:off x="503238" y="620497"/>
                <a:ext cx="1149610" cy="470000"/>
              </a:xfrm>
              <a:prstGeom prst="rect">
                <a:avLst/>
              </a:prstGeom>
              <a:blipFill rotWithShape="1">
                <a:blip r:embed="rId5"/>
                <a:stretch>
                  <a:fillRect l="-28" t="-22" r="50" b="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A3658BA-6A7F-4E64-B48D-62633FA91308}"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24590" name="Text Box 17"/>
              <p:cNvSpPr txBox="1">
                <a:spLocks noChangeArrowheads="1"/>
              </p:cNvSpPr>
              <p:nvPr/>
            </p:nvSpPr>
            <p:spPr bwMode="auto">
              <a:xfrm>
                <a:off x="503238" y="1249363"/>
                <a:ext cx="8172450" cy="50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  </a:t>
                </a:r>
                <a:r>
                  <a:rPr lang="zh-CN" altLang="en-US" dirty="0">
                    <a:latin typeface="楷体_GB2312" pitchFamily="49" charset="-122"/>
                    <a:ea typeface="楷体_GB2312" pitchFamily="49" charset="-122"/>
                  </a:rPr>
                  <a:t>若</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𝑛</m:t>
                        </m:r>
                      </m:sub>
                    </m:sSub>
                  </m:oMath>
                </a14:m>
                <a:r>
                  <a:rPr lang="zh-CN" altLang="en-US" dirty="0">
                    <a:latin typeface="楷体_GB2312" pitchFamily="49" charset="-122"/>
                    <a:ea typeface="楷体_GB2312" pitchFamily="49" charset="-122"/>
                  </a:rPr>
                  <a:t>是</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个相互独立的服从标准正态分布</a:t>
                </a:r>
                <a:r>
                  <a:rPr lang="en-US" altLang="zh-CN" dirty="0">
                    <a:latin typeface="楷体_GB2312" pitchFamily="49" charset="-122"/>
                    <a:ea typeface="楷体_GB2312" pitchFamily="49" charset="-122"/>
                  </a:rPr>
                  <a:t>N(0,1)</a:t>
                </a:r>
                <a:r>
                  <a:rPr lang="zh-CN" altLang="en-US" dirty="0">
                    <a:latin typeface="楷体_GB2312" pitchFamily="49" charset="-122"/>
                    <a:ea typeface="楷体_GB2312" pitchFamily="49" charset="-122"/>
                  </a:rPr>
                  <a:t>的随机变量，则称它们的平方和为具有参数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的</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变量，即</a:t>
                </a:r>
                <a:endParaRPr lang="zh-CN" altLang="en-US" dirty="0">
                  <a:latin typeface="楷体_GB2312" pitchFamily="49" charset="-122"/>
                  <a:ea typeface="楷体_GB2312" pitchFamily="49" charset="-122"/>
                </a:endParaRPr>
              </a:p>
              <a:p>
                <a:pPr eaLnBrk="1" hangingPunct="1">
                  <a:spcBef>
                    <a:spcPct val="50000"/>
                  </a:spcBef>
                </a:pPr>
                <a:endParaRPr lang="en-US" altLang="zh-CN" sz="3200"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可记为</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r>
                      <a:rPr lang="en-US" altLang="zh-CN" b="0"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𝑛</m:t>
                    </m:r>
                    <m:r>
                      <a:rPr lang="en-US" altLang="zh-CN" b="0" i="1" smtClean="0">
                        <a:latin typeface="Cambria Math" panose="02040503050406030204" pitchFamily="18" charset="0"/>
                        <a:ea typeface="楷体_GB2312" pitchFamily="49" charset="-122"/>
                      </a:rPr>
                      <m:t>)</m:t>
                    </m:r>
                  </m:oMath>
                </a14:m>
                <a:r>
                  <a:rPr lang="zh-CN" altLang="en-US" dirty="0">
                    <a:latin typeface="楷体_GB2312" pitchFamily="49" charset="-122"/>
                    <a:ea typeface="楷体_GB2312" pitchFamily="49" charset="-122"/>
                  </a:rPr>
                  <a:t>，其概率密度函数为</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对应的分布称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分布，其中</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称</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分布的自由度。</a:t>
                </a:r>
                <a:endParaRPr lang="zh-CN" altLang="en-US" dirty="0">
                  <a:latin typeface="楷体_GB2312" pitchFamily="49" charset="-122"/>
                  <a:ea typeface="楷体_GB2312" pitchFamily="49" charset="-122"/>
                </a:endParaRPr>
              </a:p>
              <a:p>
                <a:pPr eaLnBrk="1" hangingPunct="1">
                  <a:spcBef>
                    <a:spcPct val="50000"/>
                  </a:spcBef>
                </a:pP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𝑛</m:t>
                        </m:r>
                      </m:num>
                      <m:den>
                        <m:r>
                          <a:rPr lang="en-US" altLang="zh-CN" b="0" i="1" smtClean="0">
                            <a:latin typeface="Cambria Math" panose="02040503050406030204" pitchFamily="18" charset="0"/>
                            <a:ea typeface="Cambria Math" panose="02040503050406030204" pitchFamily="18" charset="0"/>
                          </a:rPr>
                          <m:t>2</m:t>
                        </m:r>
                      </m:den>
                    </m:f>
                    <m:r>
                      <a:rPr lang="en-US" altLang="zh-CN" b="0" i="1" smtClean="0">
                        <a:latin typeface="Cambria Math" panose="02040503050406030204" pitchFamily="18" charset="0"/>
                        <a:ea typeface="Cambria Math" panose="02040503050406030204" pitchFamily="18" charset="0"/>
                      </a:rPr>
                      <m:t>)</m:t>
                    </m:r>
                  </m:oMath>
                </a14:m>
                <a:r>
                  <a:rPr lang="zh-CN" altLang="en-US" dirty="0">
                    <a:latin typeface="楷体_GB2312" pitchFamily="49" charset="-122"/>
                    <a:ea typeface="楷体_GB2312" pitchFamily="49" charset="-122"/>
                  </a:rPr>
                  <a:t>是</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oMath>
                </a14:m>
                <a:r>
                  <a:rPr lang="zh-CN" altLang="en-US" dirty="0">
                    <a:latin typeface="楷体_GB2312" pitchFamily="49" charset="-122"/>
                    <a:ea typeface="楷体_GB2312" pitchFamily="49" charset="-122"/>
                  </a:rPr>
                  <a:t>函数，其定义为</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p:txBody>
          </p:sp>
        </mc:Choice>
        <mc:Fallback>
          <p:sp>
            <p:nvSpPr>
              <p:cNvPr id="24590" name="Text Box 17"/>
              <p:cNvSpPr txBox="1">
                <a:spLocks noRot="1" noChangeAspect="1" noMove="1" noResize="1" noEditPoints="1" noAdjustHandles="1" noChangeArrowheads="1" noChangeShapeType="1" noTextEdit="1"/>
              </p:cNvSpPr>
              <p:nvPr/>
            </p:nvSpPr>
            <p:spPr bwMode="auto">
              <a:xfrm>
                <a:off x="503238" y="1249363"/>
                <a:ext cx="8172450" cy="5078057"/>
              </a:xfrm>
              <a:prstGeom prst="rect">
                <a:avLst/>
              </a:prstGeom>
              <a:blipFill rotWithShape="1">
                <a:blip r:embed="rId1"/>
                <a:stretch>
                  <a:fillRect l="-4" t="-6" r="4" b="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1" name="Object 6"/>
              <p:cNvSpPr txBox="1"/>
              <p:nvPr/>
            </p:nvSpPr>
            <p:spPr bwMode="auto">
              <a:xfrm>
                <a:off x="2662480" y="1961357"/>
                <a:ext cx="4357792" cy="963587"/>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up>
                              <m:r>
                                <a:rPr lang="zh-CN" altLang="en-US" i="1">
                                  <a:solidFill>
                                    <a:srgbClr val="000000"/>
                                  </a:solidFill>
                                  <a:latin typeface="Cambria Math" panose="02040503050406030204" pitchFamily="18" charset="0"/>
                                </a:rPr>
                                <m:t>2</m:t>
                              </m:r>
                            </m:sup>
                          </m:sSubSup>
                        </m:e>
                      </m:nary>
                    </m:oMath>
                  </m:oMathPara>
                </a14:m>
                <a:endParaRPr lang="zh-CN" altLang="en-US" dirty="0"/>
              </a:p>
            </p:txBody>
          </p:sp>
        </mc:Choice>
        <mc:Fallback>
          <p:sp>
            <p:nvSpPr>
              <p:cNvPr id="24581" name="Object 6"/>
              <p:cNvSpPr txBox="1">
                <a:spLocks noRot="1" noChangeAspect="1" noMove="1" noResize="1" noEditPoints="1" noAdjustHandles="1" noChangeArrowheads="1" noChangeShapeType="1" noTextEdit="1"/>
              </p:cNvSpPr>
              <p:nvPr/>
            </p:nvSpPr>
            <p:spPr bwMode="auto">
              <a:xfrm>
                <a:off x="2662480" y="1961357"/>
                <a:ext cx="4357792" cy="963587"/>
              </a:xfrm>
              <a:prstGeom prst="rect">
                <a:avLst/>
              </a:prstGeom>
              <a:blipFill rotWithShape="1">
                <a:blip r:embed="rId2"/>
                <a:stretch>
                  <a:fillRect l="-13" t="-50" r="8" b="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3" name="Object 9"/>
              <p:cNvSpPr txBox="1"/>
              <p:nvPr/>
            </p:nvSpPr>
            <p:spPr bwMode="auto">
              <a:xfrm>
                <a:off x="2807494" y="3491528"/>
                <a:ext cx="4428802" cy="1152525"/>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2</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sup>
                          </m:sSup>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24583" name="Object 9"/>
              <p:cNvSpPr txBox="1">
                <a:spLocks noRot="1" noChangeAspect="1" noMove="1" noResize="1" noEditPoints="1" noAdjustHandles="1" noChangeArrowheads="1" noChangeShapeType="1" noTextEdit="1"/>
              </p:cNvSpPr>
              <p:nvPr/>
            </p:nvSpPr>
            <p:spPr bwMode="auto">
              <a:xfrm>
                <a:off x="2807494" y="3491528"/>
                <a:ext cx="4428802" cy="1152525"/>
              </a:xfrm>
              <a:prstGeom prst="rect">
                <a:avLst/>
              </a:prstGeom>
              <a:blipFill rotWithShape="1">
                <a:blip r:embed="rId3"/>
                <a:stretch>
                  <a:fillRect l="-4" t="-2560" r="11" b="2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588" name="Object 14"/>
              <p:cNvSpPr txBox="1"/>
              <p:nvPr/>
            </p:nvSpPr>
            <p:spPr bwMode="auto">
              <a:xfrm>
                <a:off x="2807494" y="5711298"/>
                <a:ext cx="2664643" cy="96358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Γ</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sup>
                          </m:sSup>
                          <m:r>
                            <a:rPr lang="zh-CN" altLang="en-US" i="1">
                              <a:solidFill>
                                <a:srgbClr val="000000"/>
                              </a:solidFill>
                              <a:latin typeface="Cambria Math" panose="02040503050406030204" pitchFamily="18" charset="0"/>
                            </a:rPr>
                            <m:t>𝑑𝑥</m:t>
                          </m:r>
                        </m:e>
                      </m:nary>
                    </m:oMath>
                  </m:oMathPara>
                </a14:m>
                <a:endParaRPr lang="zh-CN" altLang="en-US" dirty="0"/>
              </a:p>
            </p:txBody>
          </p:sp>
        </mc:Choice>
        <mc:Fallback>
          <p:sp>
            <p:nvSpPr>
              <p:cNvPr id="24588" name="Object 14"/>
              <p:cNvSpPr txBox="1">
                <a:spLocks noRot="1" noChangeAspect="1" noMove="1" noResize="1" noEditPoints="1" noAdjustHandles="1" noChangeArrowheads="1" noChangeShapeType="1" noTextEdit="1"/>
              </p:cNvSpPr>
              <p:nvPr/>
            </p:nvSpPr>
            <p:spPr bwMode="auto">
              <a:xfrm>
                <a:off x="2807494" y="5711298"/>
                <a:ext cx="2664643" cy="963583"/>
              </a:xfrm>
              <a:prstGeom prst="rect">
                <a:avLst/>
              </a:prstGeom>
              <a:blipFill rotWithShape="1">
                <a:blip r:embed="rId4"/>
                <a:stretch>
                  <a:fillRect l="-6" t="-4163" r="13" b="41"/>
                </a:stretch>
              </a:blipFill>
              <a:ln>
                <a:noFill/>
              </a:ln>
              <a:effectLst/>
            </p:spPr>
            <p:txBody>
              <a:bodyPr/>
              <a:lstStyle/>
              <a:p>
                <a:r>
                  <a:rPr lang="zh-CN" altLang="en-US">
                    <a:noFill/>
                  </a:rPr>
                  <a:t> </a:t>
                </a:r>
              </a:p>
            </p:txBody>
          </p:sp>
        </mc:Fallback>
      </mc:AlternateContent>
      <p:sp>
        <p:nvSpPr>
          <p:cNvPr id="24591" name="Rectangle 19"/>
          <p:cNvSpPr>
            <a:spLocks noChangeArrowheads="1"/>
          </p:cNvSpPr>
          <p:nvPr/>
        </p:nvSpPr>
        <p:spPr bwMode="auto">
          <a:xfrm>
            <a:off x="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pic>
        <p:nvPicPr>
          <p:cNvPr id="20686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294" y="2110402"/>
            <a:ext cx="78295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4593" name="矩形 17"/>
              <p:cNvSpPr>
                <a:spLocks noChangeArrowheads="1"/>
              </p:cNvSpPr>
              <p:nvPr/>
            </p:nvSpPr>
            <p:spPr bwMode="auto">
              <a:xfrm>
                <a:off x="503238" y="620497"/>
                <a:ext cx="1149610" cy="4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14:m>
                  <m:oMath xmlns:m="http://schemas.openxmlformats.org/officeDocument/2006/math">
                    <m:sSup>
                      <m:sSupPr>
                        <m:ctrlPr>
                          <a:rPr lang="en-US" altLang="zh-CN" b="1" i="1">
                            <a:solidFill>
                              <a:srgbClr val="FF3607"/>
                            </a:solidFill>
                            <a:latin typeface="Cambria Math" panose="02040503050406030204" pitchFamily="18" charset="0"/>
                            <a:ea typeface="楷体_GB2312" pitchFamily="49" charset="-122"/>
                          </a:rPr>
                        </m:ctrlPr>
                      </m:sSupPr>
                      <m:e>
                        <m:r>
                          <a:rPr lang="zh-CN" altLang="en-US" b="1" i="1">
                            <a:solidFill>
                              <a:srgbClr val="FF3607"/>
                            </a:solidFill>
                            <a:latin typeface="Cambria Math" panose="02040503050406030204" pitchFamily="18" charset="0"/>
                            <a:ea typeface="楷体_GB2312" pitchFamily="49" charset="-122"/>
                          </a:rPr>
                          <m:t>𝝌</m:t>
                        </m:r>
                      </m:e>
                      <m:sup>
                        <m:r>
                          <a:rPr lang="en-US" altLang="zh-CN" b="1" i="1">
                            <a:solidFill>
                              <a:srgbClr val="FF3607"/>
                            </a:solidFill>
                            <a:latin typeface="Cambria Math" panose="02040503050406030204" pitchFamily="18" charset="0"/>
                            <a:ea typeface="楷体_GB2312" pitchFamily="49" charset="-122"/>
                          </a:rPr>
                          <m:t>𝟐</m:t>
                        </m:r>
                      </m:sup>
                    </m:sSup>
                  </m:oMath>
                </a14:m>
                <a:r>
                  <a:rPr lang="zh-CN" altLang="en-US" b="1" dirty="0">
                    <a:solidFill>
                      <a:srgbClr val="FF3607"/>
                    </a:solidFill>
                    <a:latin typeface="楷体_GB2312" pitchFamily="49" charset="-122"/>
                    <a:ea typeface="楷体_GB2312" pitchFamily="49" charset="-122"/>
                  </a:rPr>
                  <a:t>分布</a:t>
                </a:r>
                <a:endParaRPr lang="zh-CN" altLang="en-US" dirty="0"/>
              </a:p>
            </p:txBody>
          </p:sp>
        </mc:Choice>
        <mc:Fallback>
          <p:sp>
            <p:nvSpPr>
              <p:cNvPr id="24593" name="矩形 17"/>
              <p:cNvSpPr>
                <a:spLocks noRot="1" noChangeAspect="1" noMove="1" noResize="1" noEditPoints="1" noAdjustHandles="1" noChangeArrowheads="1" noChangeShapeType="1" noTextEdit="1"/>
              </p:cNvSpPr>
              <p:nvPr/>
            </p:nvSpPr>
            <p:spPr bwMode="auto">
              <a:xfrm>
                <a:off x="503238" y="620497"/>
                <a:ext cx="1149610" cy="470000"/>
              </a:xfrm>
              <a:prstGeom prst="rect">
                <a:avLst/>
              </a:prstGeom>
              <a:blipFill rotWithShape="1">
                <a:blip r:embed="rId6"/>
                <a:stretch>
                  <a:fillRect l="-28" t="-22" r="50" b="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Text Box 3"/>
              <p:cNvSpPr txBox="1">
                <a:spLocks noChangeArrowheads="1"/>
              </p:cNvSpPr>
              <p:nvPr/>
            </p:nvSpPr>
            <p:spPr bwMode="auto">
              <a:xfrm>
                <a:off x="235128" y="573384"/>
                <a:ext cx="8893175" cy="46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b="1" dirty="0">
                    <a:latin typeface="黑体" panose="02010609060101010101" pitchFamily="49" charset="-122"/>
                    <a:ea typeface="黑体" panose="02010609060101010101" pitchFamily="49" charset="-122"/>
                  </a:rPr>
                  <a:t> </a:t>
                </a:r>
                <a14:m>
                  <m:oMath xmlns:m="http://schemas.openxmlformats.org/officeDocument/2006/math">
                    <m:sSup>
                      <m:sSupPr>
                        <m:ctrlPr>
                          <a:rPr lang="en-US" altLang="zh-CN" b="1" i="1">
                            <a:solidFill>
                              <a:srgbClr val="FF3607"/>
                            </a:solidFill>
                            <a:latin typeface="Cambria Math" panose="02040503050406030204" pitchFamily="18" charset="0"/>
                            <a:ea typeface="楷体_GB2312" pitchFamily="49" charset="-122"/>
                          </a:rPr>
                        </m:ctrlPr>
                      </m:sSupPr>
                      <m:e>
                        <m:r>
                          <a:rPr lang="zh-CN" altLang="en-US" b="1" i="1">
                            <a:solidFill>
                              <a:srgbClr val="FF3607"/>
                            </a:solidFill>
                            <a:latin typeface="Cambria Math" panose="02040503050406030204" pitchFamily="18" charset="0"/>
                            <a:ea typeface="楷体_GB2312" pitchFamily="49" charset="-122"/>
                          </a:rPr>
                          <m:t>𝝌</m:t>
                        </m:r>
                      </m:e>
                      <m:sup>
                        <m:r>
                          <a:rPr lang="en-US" altLang="zh-CN" b="1" i="1">
                            <a:solidFill>
                              <a:srgbClr val="FF3607"/>
                            </a:solidFill>
                            <a:latin typeface="Cambria Math" panose="02040503050406030204" pitchFamily="18" charset="0"/>
                            <a:ea typeface="楷体_GB2312" pitchFamily="49" charset="-122"/>
                          </a:rPr>
                          <m:t>𝟐</m:t>
                        </m:r>
                      </m:sup>
                    </m:sSup>
                  </m:oMath>
                </a14:m>
                <a:r>
                  <a:rPr lang="zh-CN" altLang="en-US" b="1" dirty="0">
                    <a:solidFill>
                      <a:srgbClr val="FF3607"/>
                    </a:solidFill>
                    <a:latin typeface="楷体_GB2312" pitchFamily="49" charset="-122"/>
                    <a:ea typeface="楷体_GB2312" pitchFamily="49" charset="-122"/>
                  </a:rPr>
                  <a:t>分布的基本性质：</a:t>
                </a:r>
                <a:endParaRPr lang="zh-CN" altLang="en-US" b="1" dirty="0">
                  <a:solidFill>
                    <a:srgbClr val="FF3607"/>
                  </a:solidFill>
                  <a:latin typeface="楷体_GB2312" pitchFamily="49" charset="-122"/>
                  <a:ea typeface="楷体_GB2312" pitchFamily="49" charset="-122"/>
                </a:endParaRPr>
              </a:p>
              <a:p>
                <a:pPr eaLnBrk="1" hangingPunct="1">
                  <a:spcBef>
                    <a:spcPct val="50000"/>
                  </a:spcBef>
                </a:pPr>
                <a:r>
                  <a:rPr lang="zh-CN" altLang="en-US" b="1" dirty="0">
                    <a:solidFill>
                      <a:srgbClr val="0000FF"/>
                    </a:solidFill>
                    <a:latin typeface="楷体_GB2312" pitchFamily="49" charset="-122"/>
                    <a:ea typeface="楷体_GB2312" pitchFamily="49" charset="-122"/>
                  </a:rPr>
                  <a:t> </a:t>
                </a:r>
                <a:r>
                  <a:rPr lang="en-US" altLang="zh-CN" dirty="0">
                    <a:solidFill>
                      <a:srgbClr val="0000FF"/>
                    </a:solidFill>
                    <a:latin typeface="楷体_GB2312" pitchFamily="49" charset="-122"/>
                    <a:ea typeface="楷体_GB2312" pitchFamily="49" charset="-122"/>
                  </a:rPr>
                  <a:t>1.</a:t>
                </a:r>
                <a:r>
                  <a:rPr lang="zh-CN" altLang="en-US" dirty="0">
                    <a:solidFill>
                      <a:srgbClr val="0000FF"/>
                    </a:solidFill>
                    <a:latin typeface="楷体_GB2312" pitchFamily="49" charset="-122"/>
                    <a:ea typeface="楷体_GB2312" pitchFamily="49" charset="-122"/>
                  </a:rPr>
                  <a:t>分布的数学期望和方差为</a:t>
                </a:r>
                <a:endParaRPr lang="zh-CN" altLang="en-US"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 </a:t>
                </a:r>
                <a:r>
                  <a:rPr lang="en-US" altLang="zh-CN" dirty="0">
                    <a:solidFill>
                      <a:srgbClr val="0000FF"/>
                    </a:solidFill>
                    <a:latin typeface="楷体_GB2312" pitchFamily="49" charset="-122"/>
                    <a:ea typeface="楷体_GB2312" pitchFamily="49" charset="-122"/>
                  </a:rPr>
                  <a:t>2.</a:t>
                </a:r>
                <a:r>
                  <a:rPr lang="zh-CN" altLang="en-US" dirty="0">
                    <a:latin typeface="楷体_GB2312" pitchFamily="49" charset="-122"/>
                    <a:ea typeface="楷体_GB2312" pitchFamily="49" charset="-122"/>
                  </a:rPr>
                  <a:t>若</a:t>
                </a:r>
                <a:r>
                  <a:rPr lang="en-US" altLang="zh-CN" dirty="0">
                    <a:ea typeface="楷体_GB2312" pitchFamily="49" charset="-122"/>
                  </a:rPr>
                  <a:t> </a:t>
                </a:r>
                <a14:m>
                  <m:oMath xmlns:m="http://schemas.openxmlformats.org/officeDocument/2006/math">
                    <m:sSubSup>
                      <m:sSubSupPr>
                        <m:ctrlPr>
                          <a:rPr lang="en-US" altLang="zh-CN" i="1" smtClean="0">
                            <a:latin typeface="Cambria Math" panose="02040503050406030204" pitchFamily="18" charset="0"/>
                            <a:ea typeface="楷体_GB2312" pitchFamily="49" charset="-122"/>
                          </a:rPr>
                        </m:ctrlPr>
                      </m:sSubSupPr>
                      <m:e>
                        <m:r>
                          <a:rPr lang="zh-CN" altLang="en-US" i="1" smtClean="0">
                            <a:latin typeface="Cambria Math" panose="02040503050406030204" pitchFamily="18" charset="0"/>
                            <a:ea typeface="楷体_GB2312" pitchFamily="49" charset="-122"/>
                          </a:rPr>
                          <m:t>𝜒</m:t>
                        </m:r>
                      </m:e>
                      <m:sub>
                        <m:r>
                          <a:rPr lang="en-US" altLang="zh-CN" b="0" i="1" smtClean="0">
                            <a:latin typeface="Cambria Math" panose="02040503050406030204" pitchFamily="18" charset="0"/>
                            <a:ea typeface="楷体_GB2312" pitchFamily="49" charset="-122"/>
                          </a:rPr>
                          <m:t>1</m:t>
                        </m:r>
                      </m:sub>
                      <m:sup>
                        <m:r>
                          <a:rPr lang="en-US" altLang="zh-CN" b="0" i="1" smtClean="0">
                            <a:latin typeface="Cambria Math" panose="02040503050406030204" pitchFamily="18" charset="0"/>
                            <a:ea typeface="楷体_GB2312" pitchFamily="49" charset="-122"/>
                          </a:rPr>
                          <m:t>2</m:t>
                        </m:r>
                      </m:sup>
                    </m:sSubSup>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Sup>
                      <m:sSubSupPr>
                        <m:ctrlPr>
                          <a:rPr lang="en-US" altLang="zh-CN" i="1" smtClean="0">
                            <a:latin typeface="Cambria Math" panose="02040503050406030204" pitchFamily="18" charset="0"/>
                            <a:ea typeface="楷体_GB2312" pitchFamily="49" charset="-122"/>
                          </a:rPr>
                        </m:ctrlPr>
                      </m:sSubSupPr>
                      <m:e>
                        <m:r>
                          <a:rPr lang="zh-CN" altLang="en-US" i="1" smtClean="0">
                            <a:latin typeface="Cambria Math" panose="02040503050406030204" pitchFamily="18" charset="0"/>
                            <a:ea typeface="楷体_GB2312" pitchFamily="49" charset="-122"/>
                          </a:rPr>
                          <m:t>𝜒</m:t>
                        </m:r>
                      </m:e>
                      <m:sub>
                        <m:r>
                          <a:rPr lang="en-US" altLang="zh-CN" b="0" i="1" smtClean="0">
                            <a:latin typeface="Cambria Math" panose="02040503050406030204" pitchFamily="18" charset="0"/>
                            <a:ea typeface="楷体_GB2312" pitchFamily="49" charset="-122"/>
                          </a:rPr>
                          <m:t>2</m:t>
                        </m:r>
                      </m:sub>
                      <m:sup>
                        <m:r>
                          <a:rPr lang="en-US" altLang="zh-CN" b="0" i="1" smtClean="0">
                            <a:latin typeface="Cambria Math" panose="02040503050406030204" pitchFamily="18" charset="0"/>
                            <a:ea typeface="楷体_GB2312" pitchFamily="49" charset="-122"/>
                          </a:rPr>
                          <m:t>2</m:t>
                        </m:r>
                      </m:sup>
                    </m:sSubSup>
                  </m:oMath>
                </a14:m>
                <a:r>
                  <a:rPr lang="zh-CN" altLang="en-US" dirty="0">
                    <a:latin typeface="楷体_GB2312" pitchFamily="49" charset="-122"/>
                    <a:ea typeface="楷体_GB2312" pitchFamily="49" charset="-122"/>
                  </a:rPr>
                  <a:t> 分别是自由度为</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的两个</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变量且相互独立，则                             </a:t>
                </a:r>
                <a:endParaRPr lang="zh-CN" altLang="en-US" dirty="0">
                  <a:latin typeface="楷体_GB2312" pitchFamily="49" charset="-122"/>
                  <a:ea typeface="楷体_GB2312" pitchFamily="49" charset="-122"/>
                </a:endParaRPr>
              </a:p>
              <a:p>
                <a:pPr eaLnBrk="1" hangingPunct="1">
                  <a:spcBef>
                    <a:spcPct val="50000"/>
                  </a:spcBef>
                </a:pPr>
                <a:r>
                  <a:rPr lang="en-US" altLang="zh-CN" dirty="0">
                    <a:ea typeface="楷体_GB2312" pitchFamily="49" charset="-122"/>
                  </a:rPr>
                  <a:t>    </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en-US" altLang="zh-CN" b="0" i="1" smtClean="0">
                            <a:latin typeface="Cambria Math" panose="02040503050406030204" pitchFamily="18" charset="0"/>
                            <a:ea typeface="楷体_GB2312" pitchFamily="49" charset="-122"/>
                          </a:rPr>
                          <m:t> </m:t>
                        </m:r>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服从自由度</a:t>
                </a:r>
                <a14:m>
                  <m:oMath xmlns:m="http://schemas.openxmlformats.org/officeDocument/2006/math">
                    <m:r>
                      <m:rPr>
                        <m:sty m:val="p"/>
                      </m:rPr>
                      <a:rPr lang="en-US" altLang="zh-CN" b="0" i="0" smtClean="0">
                        <a:latin typeface="Cambria Math" panose="02040503050406030204" pitchFamily="18" charset="0"/>
                        <a:ea typeface="楷体_GB2312" pitchFamily="49" charset="-122"/>
                      </a:rPr>
                      <m:t>n</m:t>
                    </m:r>
                    <m:r>
                      <a:rPr lang="en-US" altLang="zh-CN" b="0" i="0" smtClean="0">
                        <a:latin typeface="Cambria Math" panose="02040503050406030204" pitchFamily="18" charset="0"/>
                        <a:ea typeface="楷体_GB2312" pitchFamily="49" charset="-122"/>
                      </a:rPr>
                      <m:t>=</m:t>
                    </m:r>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1</m:t>
                        </m:r>
                      </m:sub>
                    </m:sSub>
                    <m:r>
                      <a:rPr lang="en-US" altLang="zh-CN" b="0" i="1" smtClean="0">
                        <a:latin typeface="Cambria Math" panose="02040503050406030204" pitchFamily="18" charset="0"/>
                        <a:ea typeface="楷体_GB2312" pitchFamily="49" charset="-122"/>
                      </a:rPr>
                      <m:t>+</m:t>
                    </m:r>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𝑛</m:t>
                        </m:r>
                      </m:e>
                      <m:sub>
                        <m:r>
                          <a:rPr lang="en-US" altLang="zh-CN" b="0" i="1" smtClean="0">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的</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分布，即</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r>
                  <a:rPr lang="en-US" altLang="zh-CN" dirty="0">
                    <a:solidFill>
                      <a:srgbClr val="0000FF"/>
                    </a:solidFill>
                    <a:latin typeface="楷体_GB2312" pitchFamily="49" charset="-122"/>
                    <a:ea typeface="楷体_GB2312" pitchFamily="49" charset="-122"/>
                  </a:rPr>
                  <a:t>3.</a:t>
                </a:r>
                <a:r>
                  <a:rPr lang="zh-CN" altLang="en-US" dirty="0">
                    <a:solidFill>
                      <a:srgbClr val="0000FF"/>
                    </a:solidFill>
                    <a:latin typeface="楷体_GB2312" pitchFamily="49" charset="-122"/>
                    <a:ea typeface="楷体_GB2312" pitchFamily="49" charset="-122"/>
                  </a:rPr>
                  <a:t>有关概率含量的计算</a:t>
                </a:r>
                <a:r>
                  <a:rPr lang="zh-CN" altLang="en-US" dirty="0">
                    <a:latin typeface="楷体_GB2312" pitchFamily="49" charset="-122"/>
                    <a:ea typeface="楷体_GB2312" pitchFamily="49" charset="-122"/>
                  </a:rPr>
                  <a:t>。在实际计算中，要计算变量在一定区间内的含量。如计算</a:t>
                </a:r>
                <a14:m>
                  <m:oMath xmlns:m="http://schemas.openxmlformats.org/officeDocument/2006/math">
                    <m:sSup>
                      <m:sSupPr>
                        <m:ctrlPr>
                          <a:rPr lang="en-US" altLang="zh-CN" i="1" smtClean="0">
                            <a:latin typeface="Cambria Math" panose="02040503050406030204" pitchFamily="18" charset="0"/>
                            <a:ea typeface="楷体_GB2312" pitchFamily="49" charset="-122"/>
                          </a:rPr>
                        </m:ctrlPr>
                      </m:sSupPr>
                      <m:e>
                        <m:r>
                          <a:rPr lang="zh-CN" altLang="en-US" i="1" smtClean="0">
                            <a:latin typeface="Cambria Math" panose="02040503050406030204" pitchFamily="18" charset="0"/>
                            <a:ea typeface="楷体_GB2312" pitchFamily="49" charset="-122"/>
                          </a:rPr>
                          <m:t>𝜒</m:t>
                        </m:r>
                      </m:e>
                      <m:sup>
                        <m:r>
                          <a:rPr lang="en-US" altLang="zh-CN" b="0" i="1" smtClean="0">
                            <a:latin typeface="Cambria Math" panose="02040503050406030204" pitchFamily="18" charset="0"/>
                            <a:ea typeface="楷体_GB2312" pitchFamily="49" charset="-122"/>
                          </a:rPr>
                          <m:t>2</m:t>
                        </m:r>
                      </m:sup>
                    </m:sSup>
                  </m:oMath>
                </a14:m>
                <a:r>
                  <a:rPr lang="zh-CN" altLang="en-US" dirty="0">
                    <a:latin typeface="楷体_GB2312" pitchFamily="49" charset="-122"/>
                    <a:ea typeface="楷体_GB2312" pitchFamily="49" charset="-122"/>
                  </a:rPr>
                  <a:t>取值超过某一给定值的概率：</a:t>
                </a:r>
                <a:endParaRPr lang="zh-CN" altLang="en-US" dirty="0">
                  <a:latin typeface="楷体_GB2312" pitchFamily="49" charset="-122"/>
                  <a:ea typeface="楷体_GB2312" pitchFamily="49" charset="-122"/>
                </a:endParaRPr>
              </a:p>
            </p:txBody>
          </p:sp>
        </mc:Choice>
        <mc:Fallback>
          <p:sp>
            <p:nvSpPr>
              <p:cNvPr id="3" name="Text Box 3"/>
              <p:cNvSpPr txBox="1">
                <a:spLocks noRot="1" noChangeAspect="1" noMove="1" noResize="1" noEditPoints="1" noAdjustHandles="1" noChangeArrowheads="1" noChangeShapeType="1" noTextEdit="1"/>
              </p:cNvSpPr>
              <p:nvPr/>
            </p:nvSpPr>
            <p:spPr bwMode="auto">
              <a:xfrm>
                <a:off x="235128" y="573384"/>
                <a:ext cx="8893175" cy="4636135"/>
              </a:xfrm>
              <a:prstGeom prst="rect">
                <a:avLst/>
              </a:prstGeom>
              <a:blipFill rotWithShape="1">
                <a:blip r:embed="rId1"/>
                <a:stretch>
                  <a:fillRect l="-2" t="-13" r="2" b="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991394" y="1690043"/>
                <a:ext cx="2881312" cy="512762"/>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𝑛</m:t>
                      </m:r>
                    </m:oMath>
                  </m:oMathPara>
                </a14:m>
                <a:endParaRPr lang="zh-CN" altLang="en-US"/>
              </a:p>
            </p:txBody>
          </p:sp>
        </mc:Choice>
        <mc:Fallback>
          <p:sp>
            <p:nvSpPr>
              <p:cNvPr id="6" name="Object 5"/>
              <p:cNvSpPr txBox="1">
                <a:spLocks noRot="1" noChangeAspect="1" noMove="1" noResize="1" noEditPoints="1" noAdjustHandles="1" noChangeArrowheads="1" noChangeShapeType="1" noTextEdit="1"/>
              </p:cNvSpPr>
              <p:nvPr/>
            </p:nvSpPr>
            <p:spPr bwMode="auto">
              <a:xfrm>
                <a:off x="991394" y="1690043"/>
                <a:ext cx="2881312" cy="512762"/>
              </a:xfrm>
              <a:prstGeom prst="rect">
                <a:avLst/>
              </a:prstGeom>
              <a:blipFill rotWithShape="1">
                <a:blip r:embed="rId2"/>
                <a:stretch>
                  <a:fillRect l="-6" t="-60" r="17" b="12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Object 12"/>
              <p:cNvSpPr txBox="1"/>
              <p:nvPr/>
            </p:nvSpPr>
            <p:spPr bwMode="auto">
              <a:xfrm>
                <a:off x="2432050" y="3750310"/>
                <a:ext cx="4596130" cy="709930"/>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oMath>
                  </m:oMathPara>
                </a14:m>
                <a:endParaRPr lang="zh-CN" altLang="en-US"/>
              </a:p>
            </p:txBody>
          </p:sp>
        </mc:Choice>
        <mc:Fallback>
          <p:sp>
            <p:nvSpPr>
              <p:cNvPr id="13" name="Object 12"/>
              <p:cNvSpPr txBox="1">
                <a:spLocks noRot="1" noChangeAspect="1" noMove="1" noResize="1" noEditPoints="1" noAdjustHandles="1" noChangeArrowheads="1" noChangeShapeType="1" noTextEdit="1"/>
              </p:cNvSpPr>
              <p:nvPr/>
            </p:nvSpPr>
            <p:spPr bwMode="auto">
              <a:xfrm>
                <a:off x="2432050" y="3750310"/>
                <a:ext cx="4596130" cy="709930"/>
              </a:xfrm>
              <a:prstGeom prst="rect">
                <a:avLst/>
              </a:prstGeom>
              <a:blipFill rotWithShape="1">
                <a:blip r:embed="rId3"/>
                <a:stretch>
                  <a:fillRect/>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bject 14"/>
              <p:cNvSpPr txBox="1"/>
              <p:nvPr/>
            </p:nvSpPr>
            <p:spPr bwMode="auto">
              <a:xfrm>
                <a:off x="2122488" y="5443220"/>
                <a:ext cx="3457575" cy="938213"/>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𝜒</m:t>
                              </m:r>
                            </m:e>
                            <m:sub>
                              <m:r>
                                <a:rPr lang="zh-CN" altLang="en-US" i="1">
                                  <a:solidFill>
                                    <a:srgbClr val="000000"/>
                                  </a:solidFill>
                                  <a:latin typeface="Cambria Math" panose="02040503050406030204" pitchFamily="18" charset="0"/>
                                </a:rPr>
                                <m:t>𝛼</m:t>
                              </m:r>
                            </m:sub>
                            <m:sup>
                              <m:r>
                                <a:rPr lang="zh-CN" altLang="en-US" i="1">
                                  <a:solidFill>
                                    <a:srgbClr val="000000"/>
                                  </a:solidFill>
                                  <a:latin typeface="Cambria Math" panose="02040503050406030204" pitchFamily="18" charset="0"/>
                                </a:rPr>
                                <m:t>2</m:t>
                              </m:r>
                            </m:sup>
                          </m:sSubSup>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e>
                      </m:nary>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15" name="Object 14"/>
              <p:cNvSpPr txBox="1">
                <a:spLocks noRot="1" noChangeAspect="1" noMove="1" noResize="1" noEditPoints="1" noAdjustHandles="1" noChangeArrowheads="1" noChangeShapeType="1" noTextEdit="1"/>
              </p:cNvSpPr>
              <p:nvPr/>
            </p:nvSpPr>
            <p:spPr bwMode="auto">
              <a:xfrm>
                <a:off x="2122488" y="5443220"/>
                <a:ext cx="3457575" cy="938213"/>
              </a:xfrm>
              <a:prstGeom prst="rect">
                <a:avLst/>
              </a:prstGeom>
              <a:blipFill rotWithShape="1">
                <a:blip r:embed="rId4"/>
                <a:stretch>
                  <a:fillRect l="-9" t="-4061" r="9" b="34"/>
                </a:stretch>
              </a:blipFill>
              <a:ln>
                <a:noFill/>
              </a:ln>
              <a:effectLst/>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pic>
        <p:nvPicPr>
          <p:cNvPr id="8" name="图片 7"/>
          <p:cNvPicPr>
            <a:picLocks noChangeAspect="1"/>
          </p:cNvPicPr>
          <p:nvPr/>
        </p:nvPicPr>
        <p:blipFill>
          <a:blip r:embed="rId1"/>
          <a:stretch>
            <a:fillRect/>
          </a:stretch>
        </p:blipFill>
        <p:spPr>
          <a:xfrm>
            <a:off x="107504" y="548680"/>
            <a:ext cx="8700555" cy="1728192"/>
          </a:xfrm>
          <a:prstGeom prst="rect">
            <a:avLst/>
          </a:prstGeom>
        </p:spPr>
      </p:pic>
      <p:pic>
        <p:nvPicPr>
          <p:cNvPr id="10" name="图片 9"/>
          <p:cNvPicPr>
            <a:picLocks noChangeAspect="1"/>
          </p:cNvPicPr>
          <p:nvPr/>
        </p:nvPicPr>
        <p:blipFill>
          <a:blip r:embed="rId2"/>
          <a:stretch>
            <a:fillRect/>
          </a:stretch>
        </p:blipFill>
        <p:spPr>
          <a:xfrm>
            <a:off x="250603" y="2482645"/>
            <a:ext cx="8642794" cy="3994355"/>
          </a:xfrm>
          <a:prstGeom prst="rect">
            <a:avLst/>
          </a:prstGeom>
        </p:spPr>
      </p:pic>
      <p:sp>
        <p:nvSpPr>
          <p:cNvPr id="11" name="矩形 10"/>
          <p:cNvSpPr/>
          <p:nvPr/>
        </p:nvSpPr>
        <p:spPr bwMode="auto">
          <a:xfrm>
            <a:off x="250603" y="3068960"/>
            <a:ext cx="8557456" cy="7920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7117" y="0"/>
            <a:ext cx="4164883" cy="6858000"/>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8700"/>
            <a:ext cx="3960515" cy="6858000"/>
          </a:xfrm>
          <a:prstGeom prst="rect">
            <a:avLst/>
          </a:prstGeom>
        </p:spPr>
      </p:pic>
      <mc:AlternateContent xmlns:mc="http://schemas.openxmlformats.org/markup-compatibility/2006">
        <mc:Choice xmlns:a14="http://schemas.microsoft.com/office/drawing/2010/main" Requires="a14">
          <p:sp>
            <p:nvSpPr>
              <p:cNvPr id="8" name="矩形 7"/>
              <p:cNvSpPr/>
              <p:nvPr/>
            </p:nvSpPr>
            <p:spPr>
              <a:xfrm>
                <a:off x="3368502" y="10817"/>
                <a:ext cx="3291730" cy="537863"/>
              </a:xfrm>
              <a:prstGeom prst="rect">
                <a:avLst/>
              </a:prstGeom>
              <a:solidFill>
                <a:srgbClr val="FFFF00"/>
              </a:solidFill>
            </p:spPr>
            <p:txBody>
              <a:bodyPr wrap="square">
                <a:spAutoFit/>
              </a:bodyPr>
              <a:lstStyle/>
              <a:p>
                <a:pPr eaLnBrk="1" hangingPunct="1">
                  <a:spcBef>
                    <a:spcPct val="50000"/>
                  </a:spcBef>
                </a:pPr>
                <a:r>
                  <a:rPr lang="en-US" altLang="zh-CN" sz="2800" b="1" dirty="0">
                    <a:solidFill>
                      <a:srgbClr val="FF0000"/>
                    </a:solidFill>
                    <a:latin typeface="黑体" panose="02010609060101010101" pitchFamily="49" charset="-122"/>
                    <a:ea typeface="黑体" panose="02010609060101010101" pitchFamily="49" charset="-122"/>
                  </a:rPr>
                  <a:t> </a:t>
                </a:r>
                <a14:m>
                  <m:oMath xmlns:m="http://schemas.openxmlformats.org/officeDocument/2006/math">
                    <m:sSup>
                      <m:sSupPr>
                        <m:ctrlPr>
                          <a:rPr lang="en-US" altLang="zh-CN" b="1" i="1">
                            <a:solidFill>
                              <a:srgbClr val="FF0000"/>
                            </a:solidFill>
                            <a:latin typeface="Cambria Math" panose="02040503050406030204" pitchFamily="18" charset="0"/>
                            <a:ea typeface="楷体_GB2312" pitchFamily="49" charset="-122"/>
                          </a:rPr>
                        </m:ctrlPr>
                      </m:sSupPr>
                      <m:e>
                        <m:r>
                          <a:rPr lang="zh-CN" altLang="en-US" b="1" i="1">
                            <a:solidFill>
                              <a:srgbClr val="FF0000"/>
                            </a:solidFill>
                            <a:latin typeface="Cambria Math" panose="02040503050406030204" pitchFamily="18" charset="0"/>
                            <a:ea typeface="楷体_GB2312" pitchFamily="49" charset="-122"/>
                          </a:rPr>
                          <m:t>𝝌</m:t>
                        </m:r>
                      </m:e>
                      <m:sup>
                        <m:r>
                          <a:rPr lang="en-US" altLang="zh-CN" b="1" i="1">
                            <a:solidFill>
                              <a:srgbClr val="FF0000"/>
                            </a:solidFill>
                            <a:latin typeface="Cambria Math" panose="02040503050406030204" pitchFamily="18" charset="0"/>
                            <a:ea typeface="楷体_GB2312" pitchFamily="49" charset="-122"/>
                          </a:rPr>
                          <m:t>𝟐</m:t>
                        </m:r>
                      </m:sup>
                    </m:sSup>
                  </m:oMath>
                </a14:m>
                <a:r>
                  <a:rPr lang="zh-CN" altLang="en-US" b="1" dirty="0">
                    <a:solidFill>
                      <a:srgbClr val="FF0000"/>
                    </a:solidFill>
                    <a:latin typeface="楷体_GB2312" pitchFamily="49" charset="-122"/>
                    <a:ea typeface="楷体_GB2312" pitchFamily="49" charset="-122"/>
                  </a:rPr>
                  <a:t>分布的分布函数表</a:t>
                </a:r>
                <a:endParaRPr lang="zh-CN" altLang="en-US" b="1" dirty="0">
                  <a:solidFill>
                    <a:srgbClr val="FF0000"/>
                  </a:solidFill>
                  <a:latin typeface="楷体_GB2312" pitchFamily="49" charset="-122"/>
                  <a:ea typeface="楷体_GB2312" pitchFamily="49" charset="-122"/>
                </a:endParaRPr>
              </a:p>
            </p:txBody>
          </p:sp>
        </mc:Choice>
        <mc:Fallback>
          <p:sp>
            <p:nvSpPr>
              <p:cNvPr id="8" name="矩形 7"/>
              <p:cNvSpPr>
                <a:spLocks noRot="1" noChangeAspect="1" noMove="1" noResize="1" noEditPoints="1" noAdjustHandles="1" noChangeArrowheads="1" noChangeShapeType="1" noTextEdit="1"/>
              </p:cNvSpPr>
              <p:nvPr/>
            </p:nvSpPr>
            <p:spPr>
              <a:xfrm>
                <a:off x="3368502" y="10817"/>
                <a:ext cx="3291730" cy="537863"/>
              </a:xfrm>
              <a:prstGeom prst="rect">
                <a:avLst/>
              </a:prstGeom>
              <a:blipFill rotWithShape="1">
                <a:blip r:embed="rId3"/>
                <a:stretch>
                  <a:fillRect l="-14" t="-4" r="11" b="7"/>
                </a:stretch>
              </a:blipFill>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0240F5E-0C17-419B-B74C-861580DF02B1}" type="slidenum">
              <a:rPr lang="en-US" altLang="zh-CN" sz="1400"/>
            </a:fld>
            <a:endParaRPr lang="en-US" altLang="zh-CN" sz="1400"/>
          </a:p>
        </p:txBody>
      </p:sp>
      <p:sp>
        <p:nvSpPr>
          <p:cNvPr id="28678" name="Text Box 5"/>
          <p:cNvSpPr txBox="1">
            <a:spLocks noChangeArrowheads="1"/>
          </p:cNvSpPr>
          <p:nvPr/>
        </p:nvSpPr>
        <p:spPr bwMode="auto">
          <a:xfrm>
            <a:off x="515342" y="305148"/>
            <a:ext cx="271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原分布与实验分布</a:t>
            </a:r>
            <a:endParaRPr lang="zh-CN" altLang="en-US" b="1" dirty="0">
              <a:solidFill>
                <a:srgbClr val="FF3607"/>
              </a:solidFill>
              <a:latin typeface="楷体_GB2312" pitchFamily="49" charset="-122"/>
              <a:ea typeface="楷体_GB2312" pitchFamily="49" charset="-122"/>
            </a:endParaRPr>
          </a:p>
        </p:txBody>
      </p:sp>
      <p:sp>
        <p:nvSpPr>
          <p:cNvPr id="28679" name="Rectangle 9"/>
          <p:cNvSpPr>
            <a:spLocks noChangeArrowheads="1"/>
          </p:cNvSpPr>
          <p:nvPr/>
        </p:nvSpPr>
        <p:spPr bwMode="auto">
          <a:xfrm>
            <a:off x="395536" y="797803"/>
            <a:ext cx="820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270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9pPr>
          </a:lstStyle>
          <a:p>
            <a:r>
              <a:rPr lang="zh-CN" altLang="en-US" dirty="0">
                <a:solidFill>
                  <a:srgbClr val="0000FF"/>
                </a:solidFill>
                <a:ea typeface="楷体_GB2312" pitchFamily="49" charset="-122"/>
              </a:rPr>
              <a:t>原分布：</a:t>
            </a:r>
            <a:r>
              <a:rPr lang="zh-CN" altLang="en-US" dirty="0">
                <a:ea typeface="楷体_GB2312" pitchFamily="49" charset="-122"/>
              </a:rPr>
              <a:t>待测物理量是个随机变量所服从的分布</a:t>
            </a:r>
            <a:endParaRPr lang="zh-CN" altLang="en-US" dirty="0">
              <a:ea typeface="楷体_GB2312" pitchFamily="49" charset="-122"/>
            </a:endParaRPr>
          </a:p>
          <a:p>
            <a:r>
              <a:rPr lang="zh-CN" altLang="en-US" dirty="0">
                <a:solidFill>
                  <a:srgbClr val="0000FF"/>
                </a:solidFill>
                <a:ea typeface="楷体_GB2312" pitchFamily="49" charset="-122"/>
              </a:rPr>
              <a:t>实验分布</a:t>
            </a:r>
            <a:r>
              <a:rPr lang="zh-CN" altLang="en-US" dirty="0">
                <a:ea typeface="楷体_GB2312" pitchFamily="49" charset="-122"/>
              </a:rPr>
              <a:t>：用某种仪器或装置测量该物理量得到的分布</a:t>
            </a:r>
            <a:endParaRPr lang="zh-CN" altLang="en-US" dirty="0">
              <a:ea typeface="楷体_GB2312" pitchFamily="49" charset="-122"/>
            </a:endParaRPr>
          </a:p>
        </p:txBody>
      </p:sp>
      <p:sp>
        <p:nvSpPr>
          <p:cNvPr id="66570" name="Rectangle 10"/>
          <p:cNvSpPr>
            <a:spLocks noChangeArrowheads="1"/>
          </p:cNvSpPr>
          <p:nvPr/>
        </p:nvSpPr>
        <p:spPr bwMode="auto">
          <a:xfrm>
            <a:off x="468313" y="2054771"/>
            <a:ext cx="7989887" cy="1692771"/>
          </a:xfrm>
          <a:prstGeom prst="rect">
            <a:avLst/>
          </a:prstGeom>
          <a:noFill/>
          <a:ln w="9525">
            <a:noFill/>
            <a:miter lim="800000"/>
          </a:ln>
          <a:effectLst/>
        </p:spPr>
        <p:txBody>
          <a:bodyPr wrap="square" anchor="ctr">
            <a:spAutoFit/>
          </a:bodyPr>
          <a:lstStyle/>
          <a:p>
            <a:pPr indent="127000">
              <a:tabLst>
                <a:tab pos="4667250" algn="r"/>
              </a:tabLst>
              <a:defRPr/>
            </a:pPr>
            <a:r>
              <a:rPr lang="zh-CN" altLang="en-US" dirty="0">
                <a:solidFill>
                  <a:srgbClr val="0000FF"/>
                </a:solidFill>
                <a:ea typeface="楷体_GB2312" pitchFamily="49" charset="-122"/>
              </a:rPr>
              <a:t>原分布与实验分布的比较：</a:t>
            </a:r>
            <a:endParaRPr lang="en-US" altLang="zh-CN" dirty="0">
              <a:solidFill>
                <a:srgbClr val="0000FF"/>
              </a:solidFill>
              <a:ea typeface="楷体_GB2312" pitchFamily="49" charset="-122"/>
            </a:endParaRPr>
          </a:p>
          <a:p>
            <a:pPr indent="127000">
              <a:tabLst>
                <a:tab pos="4667250" algn="r"/>
              </a:tabLst>
              <a:defRPr/>
            </a:pPr>
            <a:r>
              <a:rPr lang="zh-CN" altLang="en-US" sz="2000" dirty="0">
                <a:ea typeface="楷体_GB2312" pitchFamily="49" charset="-122"/>
              </a:rPr>
              <a:t>考虑仪器导致原分布发生畸变的诸因素，对</a:t>
            </a:r>
            <a:r>
              <a:rPr lang="zh-CN" altLang="en-US" sz="2000" dirty="0">
                <a:solidFill>
                  <a:srgbClr val="0000FF"/>
                </a:solidFill>
                <a:ea typeface="楷体_GB2312" pitchFamily="49" charset="-122"/>
              </a:rPr>
              <a:t>原分布</a:t>
            </a:r>
            <a:r>
              <a:rPr lang="zh-CN" altLang="en-US" sz="2000" dirty="0">
                <a:ea typeface="楷体_GB2312" pitchFamily="49" charset="-122"/>
              </a:rPr>
              <a:t>作适当的修正后与实验分布比较。</a:t>
            </a:r>
            <a:r>
              <a:rPr lang="zh-CN" altLang="en-US" sz="2000" dirty="0">
                <a:solidFill>
                  <a:srgbClr val="FF0000"/>
                </a:solidFill>
                <a:ea typeface="楷体_GB2312" pitchFamily="49" charset="-122"/>
              </a:rPr>
              <a:t>（蒙卡与数据相关分布的比较）</a:t>
            </a:r>
            <a:endParaRPr lang="zh-CN" altLang="en-US" sz="2000" dirty="0">
              <a:solidFill>
                <a:srgbClr val="FF0000"/>
              </a:solidFill>
              <a:ea typeface="楷体_GB2312" pitchFamily="49" charset="-122"/>
            </a:endParaRPr>
          </a:p>
          <a:p>
            <a:pPr indent="127000">
              <a:tabLst>
                <a:tab pos="4667250" algn="r"/>
              </a:tabLst>
              <a:defRPr/>
            </a:pPr>
            <a:r>
              <a:rPr lang="zh-CN" altLang="en-US" sz="2000" dirty="0">
                <a:ea typeface="楷体_GB2312" pitchFamily="49" charset="-122"/>
              </a:rPr>
              <a:t>考虑仪器导致原分布发生畸变的诸因素，对</a:t>
            </a:r>
            <a:r>
              <a:rPr lang="zh-CN" altLang="en-US" sz="2000" dirty="0">
                <a:solidFill>
                  <a:srgbClr val="0000FF"/>
                </a:solidFill>
                <a:ea typeface="楷体_GB2312" pitchFamily="49" charset="-122"/>
              </a:rPr>
              <a:t>实验分布</a:t>
            </a:r>
            <a:r>
              <a:rPr lang="zh-CN" altLang="en-US" sz="2000" dirty="0">
                <a:ea typeface="楷体_GB2312" pitchFamily="49" charset="-122"/>
              </a:rPr>
              <a:t>作适当的修正后与原分布比较。 </a:t>
            </a:r>
            <a:endParaRPr lang="zh-CN" altLang="en-US" sz="2000" dirty="0">
              <a:ea typeface="楷体_GB2312" pitchFamily="49" charset="-122"/>
            </a:endParaRPr>
          </a:p>
        </p:txBody>
      </p:sp>
      <p:sp>
        <p:nvSpPr>
          <p:cNvPr id="28682" name="Rectangle 16"/>
          <p:cNvSpPr>
            <a:spLocks noChangeArrowheads="1"/>
          </p:cNvSpPr>
          <p:nvPr/>
        </p:nvSpPr>
        <p:spPr bwMode="auto">
          <a:xfrm>
            <a:off x="0" y="1066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zh-CN" sz="800"/>
              <a:t> </a:t>
            </a:r>
            <a:endParaRPr lang="zh-CN" altLang="zh-CN"/>
          </a:p>
        </p:txBody>
      </p:sp>
      <p:pic>
        <p:nvPicPr>
          <p:cNvPr id="4" name="图片 3"/>
          <p:cNvPicPr>
            <a:picLocks noChangeAspect="1"/>
          </p:cNvPicPr>
          <p:nvPr/>
        </p:nvPicPr>
        <p:blipFill>
          <a:blip r:embed="rId1"/>
          <a:stretch>
            <a:fillRect/>
          </a:stretch>
        </p:blipFill>
        <p:spPr>
          <a:xfrm>
            <a:off x="4419040" y="3185211"/>
            <a:ext cx="3882655" cy="2564728"/>
          </a:xfrm>
          <a:prstGeom prst="rect">
            <a:avLst/>
          </a:prstGeom>
        </p:spPr>
      </p:pic>
      <p:grpSp>
        <p:nvGrpSpPr>
          <p:cNvPr id="5" name="组合 4"/>
          <p:cNvGrpSpPr/>
          <p:nvPr/>
        </p:nvGrpSpPr>
        <p:grpSpPr>
          <a:xfrm>
            <a:off x="504825" y="3993982"/>
            <a:ext cx="8134350" cy="2468999"/>
            <a:chOff x="504825" y="3993982"/>
            <a:chExt cx="8134350" cy="2468999"/>
          </a:xfrm>
        </p:grpSpPr>
        <mc:AlternateContent xmlns:mc="http://schemas.openxmlformats.org/markup-compatibility/2006">
          <mc:Choice xmlns:a14="http://schemas.microsoft.com/office/drawing/2010/main" Requires="a14">
            <p:sp>
              <p:nvSpPr>
                <p:cNvPr id="28675" name="Object 12"/>
                <p:cNvSpPr txBox="1"/>
                <p:nvPr/>
              </p:nvSpPr>
              <p:spPr bwMode="auto">
                <a:xfrm>
                  <a:off x="3275856" y="4941168"/>
                  <a:ext cx="3084512" cy="936625"/>
                </a:xfrm>
                <a:prstGeom prst="rect">
                  <a:avLst/>
                </a:prstGeom>
                <a:noFill/>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supHide m:val="on"/>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Ω</m:t>
                                </m:r>
                              </m:e>
                              <m:sub>
                                <m:r>
                                  <a:rPr lang="zh-CN" altLang="en-US" i="1">
                                    <a:solidFill>
                                      <a:srgbClr val="000000"/>
                                    </a:solidFill>
                                    <a:latin typeface="Cambria Math" panose="02040503050406030204" pitchFamily="18" charset="0"/>
                                  </a:rPr>
                                  <m:t>𝑥</m:t>
                                </m:r>
                              </m:sub>
                            </m:sSub>
                          </m:sub>
                          <m:sup/>
                          <m:e>
                            <m:r>
                              <m:rPr>
                                <m:sty m:val="p"/>
                              </m:rPr>
                              <a:rPr lang="zh-CN" altLang="en-US" i="1">
                                <a:solidFill>
                                  <a:srgbClr val="000000"/>
                                </a:solidFill>
                                <a:latin typeface="Cambria Math" panose="02040503050406030204" pitchFamily="18" charset="0"/>
                              </a:rPr>
                              <m:t>r</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x</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x</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f</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x</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dx</m:t>
                            </m:r>
                            <m:r>
                              <a:rPr lang="zh-CN" altLang="en-US" i="1">
                                <a:solidFill>
                                  <a:srgbClr val="000000"/>
                                </a:solidFill>
                                <a:latin typeface="Cambria Math" panose="02040503050406030204" pitchFamily="18" charset="0"/>
                              </a:rPr>
                              <m:t>,</m:t>
                            </m:r>
                          </m:e>
                        </m:nary>
                      </m:oMath>
                    </m:oMathPara>
                  </a14:m>
                  <a:endParaRPr lang="zh-CN" altLang="en-US"/>
                </a:p>
              </p:txBody>
            </p:sp>
          </mc:Choice>
          <mc:Fallback>
            <p:sp>
              <p:nvSpPr>
                <p:cNvPr id="28675" name="Object 12"/>
                <p:cNvSpPr txBox="1">
                  <a:spLocks noRot="1" noChangeAspect="1" noMove="1" noResize="1" noEditPoints="1" noAdjustHandles="1" noChangeArrowheads="1" noChangeShapeType="1" noTextEdit="1"/>
                </p:cNvSpPr>
                <p:nvPr/>
              </p:nvSpPr>
              <p:spPr bwMode="auto">
                <a:xfrm>
                  <a:off x="3275856" y="4941168"/>
                  <a:ext cx="3084512" cy="936625"/>
                </a:xfrm>
                <a:prstGeom prst="rect">
                  <a:avLst/>
                </a:prstGeom>
                <a:blipFill rotWithShape="1">
                  <a:blip r:embed="rId2"/>
                </a:blipFill>
              </p:spPr>
              <p:txBody>
                <a:bodyPr/>
                <a:lstStyle/>
                <a:p>
                  <a:r>
                    <a:rPr lang="zh-CN" altLang="en-US">
                      <a:noFill/>
                    </a:rPr>
                    <a:t> </a:t>
                  </a:r>
                </a:p>
              </p:txBody>
            </p:sp>
          </mc:Fallback>
        </mc:AlternateContent>
        <p:sp>
          <p:nvSpPr>
            <p:cNvPr id="28681" name="Rectangle 15"/>
            <p:cNvSpPr>
              <a:spLocks noChangeArrowheads="1"/>
            </p:cNvSpPr>
            <p:nvPr/>
          </p:nvSpPr>
          <p:spPr bwMode="auto">
            <a:xfrm>
              <a:off x="504825" y="3993982"/>
              <a:ext cx="8134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4667250" algn="r"/>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4667250" algn="r"/>
                </a:tabLst>
                <a:defRPr kumimoji="1" sz="2400">
                  <a:solidFill>
                    <a:schemeClr val="tx1"/>
                  </a:solidFill>
                  <a:latin typeface="Times New Roman" panose="02020603050405020304" pitchFamily="18" charset="0"/>
                  <a:ea typeface="宋体" panose="02010600030101010101" pitchFamily="2" charset="-122"/>
                </a:defRPr>
              </a:lvl9pPr>
            </a:lstStyle>
            <a:p>
              <a:pPr indent="127000">
                <a:defRPr/>
              </a:pPr>
              <a:r>
                <a:rPr lang="zh-CN" altLang="en-US" dirty="0">
                  <a:ea typeface="楷体_GB2312" pitchFamily="49" charset="-122"/>
                </a:rPr>
                <a:t>当实验测量的物理量是一随机变量</a:t>
              </a:r>
              <a:r>
                <a:rPr lang="en-US" altLang="zh-CN" dirty="0">
                  <a:ea typeface="楷体_GB2312" pitchFamily="49" charset="-122"/>
                </a:rPr>
                <a:t>X</a:t>
              </a:r>
              <a:r>
                <a:rPr lang="zh-CN" altLang="en-US" dirty="0">
                  <a:ea typeface="楷体_GB2312" pitchFamily="49" charset="-122"/>
                </a:rPr>
                <a:t>，它的概率密度</a:t>
              </a:r>
              <a:r>
                <a:rPr lang="en-US" altLang="zh-CN" dirty="0">
                  <a:ea typeface="楷体_GB2312" pitchFamily="49" charset="-122"/>
                </a:rPr>
                <a:t>(</a:t>
              </a:r>
              <a:r>
                <a:rPr lang="zh-CN" altLang="en-US" dirty="0">
                  <a:ea typeface="楷体_GB2312" pitchFamily="49" charset="-122"/>
                </a:rPr>
                <a:t>原分布</a:t>
              </a:r>
              <a:r>
                <a:rPr lang="en-US" altLang="zh-CN" dirty="0">
                  <a:ea typeface="楷体_GB2312" pitchFamily="49" charset="-122"/>
                </a:rPr>
                <a:t>)</a:t>
              </a:r>
              <a:r>
                <a:rPr lang="zh-CN" altLang="en-US" dirty="0">
                  <a:ea typeface="楷体_GB2312" pitchFamily="49" charset="-122"/>
                </a:rPr>
                <a:t>为</a:t>
              </a:r>
              <a:r>
                <a:rPr lang="en-US" altLang="zh-CN" dirty="0">
                  <a:ea typeface="楷体_GB2312" pitchFamily="49" charset="-122"/>
                </a:rPr>
                <a:t>f(x)</a:t>
              </a:r>
              <a:endParaRPr lang="zh-CN" altLang="en-US" dirty="0">
                <a:ea typeface="楷体_GB2312" pitchFamily="49" charset="-122"/>
              </a:endParaRPr>
            </a:p>
            <a:p>
              <a:pPr indent="127000">
                <a:defRPr/>
              </a:pPr>
              <a:endParaRPr lang="zh-CN" altLang="en-US" dirty="0">
                <a:ea typeface="楷体_GB2312" pitchFamily="49" charset="-122"/>
              </a:endParaRPr>
            </a:p>
            <a:p>
              <a:pPr indent="127000">
                <a:defRPr/>
              </a:pPr>
              <a:r>
                <a:rPr lang="zh-CN" altLang="en-US" dirty="0">
                  <a:ea typeface="楷体_GB2312" pitchFamily="49" charset="-122"/>
                </a:rPr>
                <a:t>则实验分布</a:t>
              </a:r>
              <a:r>
                <a:rPr lang="en-US" altLang="zh-CN" dirty="0">
                  <a:ea typeface="楷体_GB2312" pitchFamily="49" charset="-122"/>
                </a:rPr>
                <a:t>pdf</a:t>
              </a:r>
              <a:r>
                <a:rPr lang="zh-CN" altLang="en-US" dirty="0">
                  <a:ea typeface="楷体_GB2312" pitchFamily="49" charset="-122"/>
                </a:rPr>
                <a:t>为</a:t>
              </a:r>
              <a:endParaRPr lang="zh-CN" altLang="fr-FR" dirty="0">
                <a:ea typeface="楷体_GB2312" pitchFamily="49" charset="-122"/>
              </a:endParaRPr>
            </a:p>
          </p:txBody>
        </p:sp>
        <mc:AlternateContent xmlns:mc="http://schemas.openxmlformats.org/markup-compatibility/2006">
          <mc:Choice xmlns:a14="http://schemas.microsoft.com/office/drawing/2010/main" Requires="a14">
            <p:sp>
              <p:nvSpPr>
                <p:cNvPr id="28676" name="Object 17"/>
                <p:cNvSpPr txBox="1"/>
                <p:nvPr/>
              </p:nvSpPr>
              <p:spPr bwMode="auto">
                <a:xfrm>
                  <a:off x="1452473" y="5940694"/>
                  <a:ext cx="1152525" cy="522287"/>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28676" name="Object 17"/>
                <p:cNvSpPr txBox="1">
                  <a:spLocks noRot="1" noChangeAspect="1" noMove="1" noResize="1" noEditPoints="1" noAdjustHandles="1" noChangeArrowheads="1" noChangeShapeType="1" noTextEdit="1"/>
                </p:cNvSpPr>
                <p:nvPr/>
              </p:nvSpPr>
              <p:spPr bwMode="auto">
                <a:xfrm>
                  <a:off x="1452473" y="5940694"/>
                  <a:ext cx="1152525" cy="522287"/>
                </a:xfrm>
                <a:prstGeom prst="rect">
                  <a:avLst/>
                </a:prstGeom>
                <a:blipFill rotWithShape="1">
                  <a:blip r:embed="rId3"/>
                </a:blipFill>
              </p:spPr>
              <p:txBody>
                <a:bodyPr/>
                <a:lstStyle/>
                <a:p>
                  <a:r>
                    <a:rPr lang="zh-CN" altLang="en-US">
                      <a:noFill/>
                    </a:rPr>
                    <a:t> </a:t>
                  </a:r>
                </a:p>
              </p:txBody>
            </p:sp>
          </mc:Fallback>
        </mc:AlternateContent>
        <p:sp>
          <p:nvSpPr>
            <p:cNvPr id="2" name="矩形 1"/>
            <p:cNvSpPr/>
            <p:nvPr/>
          </p:nvSpPr>
          <p:spPr>
            <a:xfrm>
              <a:off x="2590801" y="5949950"/>
              <a:ext cx="5590678" cy="461665"/>
            </a:xfrm>
            <a:prstGeom prst="rect">
              <a:avLst/>
            </a:prstGeom>
          </p:spPr>
          <p:txBody>
            <a:bodyPr wrap="square">
              <a:spAutoFit/>
            </a:bodyPr>
            <a:lstStyle/>
            <a:p>
              <a:r>
                <a:rPr lang="zh-CN" altLang="en-US" dirty="0">
                  <a:ea typeface="楷体_GB2312" pitchFamily="49" charset="-122"/>
                </a:rPr>
                <a:t>为实验分辨函数，描述测量误差的影响 </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EEEDE545-0310-438F-B48B-6C2A6E963419}" type="slidenum">
              <a:rPr lang="en-US" altLang="zh-CN" sz="1400"/>
            </a:fld>
            <a:endParaRPr lang="en-US" altLang="zh-CN" sz="1400"/>
          </a:p>
        </p:txBody>
      </p:sp>
      <p:sp>
        <p:nvSpPr>
          <p:cNvPr id="30728" name="矩形 3"/>
          <p:cNvSpPr>
            <a:spLocks noChangeArrowheads="1"/>
          </p:cNvSpPr>
          <p:nvPr/>
        </p:nvSpPr>
        <p:spPr bwMode="auto">
          <a:xfrm>
            <a:off x="539750" y="404813"/>
            <a:ext cx="5976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b="1">
                <a:solidFill>
                  <a:srgbClr val="0000FF"/>
                </a:solidFill>
              </a:rPr>
              <a:t>原分布为均匀分布，分辨函数为正态分布</a:t>
            </a:r>
            <a:endParaRPr lang="zh-CN" altLang="en-US">
              <a:solidFill>
                <a:srgbClr val="0000FF"/>
              </a:solidFill>
            </a:endParaRPr>
          </a:p>
        </p:txBody>
      </p:sp>
      <p:sp>
        <p:nvSpPr>
          <p:cNvPr id="307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2" name="Object 1"/>
              <p:cNvSpPr txBox="1"/>
              <p:nvPr/>
            </p:nvSpPr>
            <p:spPr bwMode="auto">
              <a:xfrm>
                <a:off x="2268538" y="1104196"/>
                <a:ext cx="3016250" cy="720725"/>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30722" name="Object 1"/>
              <p:cNvSpPr txBox="1">
                <a:spLocks noRot="1" noChangeAspect="1" noMove="1" noResize="1" noEditPoints="1" noAdjustHandles="1" noChangeArrowheads="1" noChangeShapeType="1" noTextEdit="1"/>
              </p:cNvSpPr>
              <p:nvPr/>
            </p:nvSpPr>
            <p:spPr bwMode="auto">
              <a:xfrm>
                <a:off x="2268538" y="1104196"/>
                <a:ext cx="3016250" cy="720725"/>
              </a:xfrm>
              <a:prstGeom prst="rect">
                <a:avLst/>
              </a:prstGeom>
              <a:blipFill rotWithShape="1">
                <a:blip r:embed="rId1"/>
                <a:stretch>
                  <a:fillRect l="-11" t="-79" r="11" b="79"/>
                </a:stretch>
              </a:blipFill>
            </p:spPr>
            <p:txBody>
              <a:bodyPr/>
              <a:lstStyle/>
              <a:p>
                <a:r>
                  <a:rPr lang="zh-CN" altLang="en-US">
                    <a:noFill/>
                  </a:rPr>
                  <a:t> </a:t>
                </a:r>
              </a:p>
            </p:txBody>
          </p:sp>
        </mc:Fallback>
      </mc:AlternateContent>
      <p:sp>
        <p:nvSpPr>
          <p:cNvPr id="307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3" name="Object 3"/>
              <p:cNvSpPr txBox="1"/>
              <p:nvPr/>
            </p:nvSpPr>
            <p:spPr bwMode="auto">
              <a:xfrm>
                <a:off x="2124074" y="1773238"/>
                <a:ext cx="4392614" cy="1051793"/>
              </a:xfrm>
              <a:prstGeom prst="rect">
                <a:avLst/>
              </a:prstGeom>
              <a:noFill/>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r>
                            <a:rPr lang="zh-CN" altLang="en-US" i="1">
                              <a:solidFill>
                                <a:srgbClr val="000000"/>
                              </a:solidFill>
                              <a:latin typeface="Cambria Math" panose="02040503050406030204" pitchFamily="18" charset="0"/>
                            </a:rPr>
                            <m:t>𝑅</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𝑎</m:t>
                          </m:r>
                        </m:sub>
                        <m:sup>
                          <m:r>
                            <a:rPr lang="zh-CN" altLang="en-US" i="1">
                              <a:solidFill>
                                <a:srgbClr val="000000"/>
                              </a:solidFill>
                              <a:latin typeface="Cambria Math" panose="02040503050406030204" pitchFamily="18" charset="0"/>
                            </a:rPr>
                            <m:t>𝑏</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d>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𝑅</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30723" name="Object 3"/>
              <p:cNvSpPr txBox="1">
                <a:spLocks noRot="1" noChangeAspect="1" noMove="1" noResize="1" noEditPoints="1" noAdjustHandles="1" noChangeArrowheads="1" noChangeShapeType="1" noTextEdit="1"/>
              </p:cNvSpPr>
              <p:nvPr/>
            </p:nvSpPr>
            <p:spPr bwMode="auto">
              <a:xfrm>
                <a:off x="2124074" y="1773238"/>
                <a:ext cx="4392614" cy="1051793"/>
              </a:xfrm>
              <a:prstGeom prst="rect">
                <a:avLst/>
              </a:prstGeom>
              <a:blipFill rotWithShape="1">
                <a:blip r:embed="rId2"/>
                <a:stretch>
                  <a:fillRect l="-14" t="-30" r="7" b="52"/>
                </a:stretch>
              </a:blipFill>
            </p:spPr>
            <p:txBody>
              <a:bodyPr/>
              <a:lstStyle/>
              <a:p>
                <a:r>
                  <a:rPr lang="zh-CN" altLang="en-US">
                    <a:noFill/>
                  </a:rPr>
                  <a:t> </a:t>
                </a:r>
              </a:p>
            </p:txBody>
          </p:sp>
        </mc:Fallback>
      </mc:AlternateContent>
      <p:sp>
        <p:nvSpPr>
          <p:cNvPr id="307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4" name="Object 5"/>
              <p:cNvSpPr txBox="1"/>
              <p:nvPr/>
            </p:nvSpPr>
            <p:spPr bwMode="auto">
              <a:xfrm>
                <a:off x="2051050" y="2781299"/>
                <a:ext cx="4321150" cy="1697907"/>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b>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𝑢</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e>
                      </m:nary>
                      <m:r>
                        <a:rPr lang="zh-CN" altLang="en-US" i="1">
                          <a:solidFill>
                            <a:srgbClr val="000000"/>
                          </a:solidFill>
                          <a:latin typeface="Cambria Math" panose="02040503050406030204" pitchFamily="18" charset="0"/>
                        </a:rPr>
                        <m:t>𝑑𝑢</m:t>
                      </m:r>
                    </m:oMath>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d>
                        <m:dPr>
                          <m:begChr m:val="{"/>
                          <m:endChr m:val="}"/>
                          <m:ctrlPr>
                            <a:rPr lang="zh-CN" altLang="en-US" i="1">
                              <a:solidFill>
                                <a:srgbClr val="000000"/>
                              </a:solidFill>
                              <a:latin typeface="Cambria Math" panose="02040503050406030204" pitchFamily="18" charset="0"/>
                            </a:rPr>
                          </m:ctrlPr>
                        </m:dPr>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e>
                      </m:d>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        </m:t>
                      </m:r>
                    </m:oMath>
                  </m:oMathPara>
                </a14:m>
                <a:endParaRPr lang="zh-CN" altLang="en-US" dirty="0"/>
              </a:p>
            </p:txBody>
          </p:sp>
        </mc:Choice>
        <mc:Fallback>
          <p:sp>
            <p:nvSpPr>
              <p:cNvPr id="30724" name="Object 5"/>
              <p:cNvSpPr txBox="1">
                <a:spLocks noRot="1" noChangeAspect="1" noMove="1" noResize="1" noEditPoints="1" noAdjustHandles="1" noChangeArrowheads="1" noChangeShapeType="1" noTextEdit="1"/>
              </p:cNvSpPr>
              <p:nvPr/>
            </p:nvSpPr>
            <p:spPr bwMode="auto">
              <a:xfrm>
                <a:off x="2051050" y="2781299"/>
                <a:ext cx="4321150" cy="1697907"/>
              </a:xfrm>
              <a:prstGeom prst="rect">
                <a:avLst/>
              </a:prstGeom>
              <a:blipFill rotWithShape="1">
                <a:blip r:embed="rId3"/>
                <a:stretch>
                  <a:fillRect t="-1982" r="14" b="32"/>
                </a:stretch>
              </a:blipFill>
            </p:spPr>
            <p:txBody>
              <a:bodyPr/>
              <a:lstStyle/>
              <a:p>
                <a:r>
                  <a:rPr lang="zh-CN" altLang="en-US">
                    <a:noFill/>
                  </a:rPr>
                  <a:t> </a:t>
                </a:r>
              </a:p>
            </p:txBody>
          </p:sp>
        </mc:Fallback>
      </mc:AlternateContent>
      <p:sp>
        <p:nvSpPr>
          <p:cNvPr id="3073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aphicFrame>
        <p:nvGraphicFramePr>
          <p:cNvPr id="80903" name="Object 7"/>
          <p:cNvGraphicFramePr>
            <a:graphicFrameLocks noChangeAspect="1"/>
          </p:cNvGraphicFramePr>
          <p:nvPr/>
        </p:nvGraphicFramePr>
        <p:xfrm>
          <a:off x="827088" y="4337050"/>
          <a:ext cx="7412037" cy="2520950"/>
        </p:xfrm>
        <a:graphic>
          <a:graphicData uri="http://schemas.openxmlformats.org/presentationml/2006/ole">
            <mc:AlternateContent xmlns:mc="http://schemas.openxmlformats.org/markup-compatibility/2006">
              <mc:Choice xmlns:v="urn:schemas-microsoft-com:vml" Requires="v">
                <p:oleObj spid="_x0000_s2" name="Picture" r:id="rId4" imgW="3304540" imgH="1123950" progId="Word.Picture.8">
                  <p:embed/>
                </p:oleObj>
              </mc:Choice>
              <mc:Fallback>
                <p:oleObj name="Picture" r:id="rId4" imgW="3304540" imgH="112395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337050"/>
                        <a:ext cx="7412037"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33" name="矩形 12"/>
          <p:cNvSpPr>
            <a:spLocks noChangeArrowheads="1"/>
          </p:cNvSpPr>
          <p:nvPr/>
        </p:nvSpPr>
        <p:spPr bwMode="auto">
          <a:xfrm>
            <a:off x="646658" y="1238845"/>
            <a:ext cx="118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原分布 </a:t>
            </a:r>
            <a:endParaRPr lang="zh-CN" altLang="en-US"/>
          </a:p>
        </p:txBody>
      </p:sp>
      <p:sp>
        <p:nvSpPr>
          <p:cNvPr id="30734" name="矩形 13"/>
          <p:cNvSpPr>
            <a:spLocks noChangeArrowheads="1"/>
          </p:cNvSpPr>
          <p:nvPr/>
        </p:nvSpPr>
        <p:spPr bwMode="auto">
          <a:xfrm>
            <a:off x="630908" y="1916832"/>
            <a:ext cx="1420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实验分布</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EEEDE545-0310-438F-B48B-6C2A6E963419}" type="slidenum">
              <a:rPr lang="en-US" altLang="zh-CN" sz="1400"/>
            </a:fld>
            <a:endParaRPr lang="en-US" altLang="zh-CN" sz="1400"/>
          </a:p>
        </p:txBody>
      </p:sp>
      <p:sp>
        <p:nvSpPr>
          <p:cNvPr id="30727" name="矩形 2"/>
          <p:cNvSpPr>
            <a:spLocks noChangeArrowheads="1"/>
          </p:cNvSpPr>
          <p:nvPr/>
        </p:nvSpPr>
        <p:spPr bwMode="auto">
          <a:xfrm>
            <a:off x="1042988" y="4724400"/>
            <a:ext cx="7669212" cy="1201738"/>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tabLst>
                <a:tab pos="266700" algn="r"/>
                <a:tab pos="4667250" algn="r"/>
              </a:tabLst>
              <a:defRPr kumimoji="1" sz="2400">
                <a:solidFill>
                  <a:schemeClr val="tx1"/>
                </a:solidFill>
                <a:latin typeface="Times New Roman" panose="02020603050405020304" pitchFamily="18" charset="0"/>
                <a:ea typeface="宋体" panose="02010600030101010101" pitchFamily="2" charset="-122"/>
              </a:defRPr>
            </a:lvl9pPr>
          </a:lstStyle>
          <a:p>
            <a:r>
              <a:rPr lang="zh-CN" altLang="zh-CN" dirty="0"/>
              <a:t>由于实验分辨函数</a:t>
            </a:r>
            <a:r>
              <a:rPr lang="en-US" altLang="zh-CN" dirty="0"/>
              <a:t>(</a:t>
            </a:r>
            <a:r>
              <a:rPr lang="zh-CN" altLang="zh-CN" dirty="0"/>
              <a:t>测量误差</a:t>
            </a:r>
            <a:r>
              <a:rPr lang="en-US" altLang="zh-CN" dirty="0"/>
              <a:t>)</a:t>
            </a:r>
            <a:r>
              <a:rPr lang="zh-CN" altLang="zh-CN" dirty="0"/>
              <a:t>的存在，原分布概率密度等于零的区域，实验分布却可以是有限值，这表明实验测定值可以出现在真值</a:t>
            </a:r>
            <a:r>
              <a:rPr lang="en-US" altLang="zh-CN" i="1" dirty="0"/>
              <a:t>x</a:t>
            </a:r>
            <a:r>
              <a:rPr lang="zh-CN" altLang="zh-CN" dirty="0"/>
              <a:t>根本不可能出现的区域。</a:t>
            </a:r>
            <a:endParaRPr lang="zh-CN" altLang="en-US" dirty="0"/>
          </a:p>
        </p:txBody>
      </p:sp>
      <p:sp>
        <p:nvSpPr>
          <p:cNvPr id="30728" name="矩形 3"/>
          <p:cNvSpPr>
            <a:spLocks noChangeArrowheads="1"/>
          </p:cNvSpPr>
          <p:nvPr/>
        </p:nvSpPr>
        <p:spPr bwMode="auto">
          <a:xfrm>
            <a:off x="539750" y="404813"/>
            <a:ext cx="5976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zh-CN" b="1">
                <a:solidFill>
                  <a:srgbClr val="0000FF"/>
                </a:solidFill>
              </a:rPr>
              <a:t>原分布为均匀分布，分辨函数为正态分布</a:t>
            </a:r>
            <a:endParaRPr lang="zh-CN" altLang="en-US">
              <a:solidFill>
                <a:srgbClr val="0000FF"/>
              </a:solidFill>
            </a:endParaRPr>
          </a:p>
        </p:txBody>
      </p:sp>
      <p:sp>
        <p:nvSpPr>
          <p:cNvPr id="307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2" name="Object 1"/>
              <p:cNvSpPr txBox="1"/>
              <p:nvPr/>
            </p:nvSpPr>
            <p:spPr bwMode="auto">
              <a:xfrm>
                <a:off x="2268538" y="1104196"/>
                <a:ext cx="3016250" cy="720725"/>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30722" name="Object 1"/>
              <p:cNvSpPr txBox="1">
                <a:spLocks noRot="1" noChangeAspect="1" noMove="1" noResize="1" noEditPoints="1" noAdjustHandles="1" noChangeArrowheads="1" noChangeShapeType="1" noTextEdit="1"/>
              </p:cNvSpPr>
              <p:nvPr/>
            </p:nvSpPr>
            <p:spPr bwMode="auto">
              <a:xfrm>
                <a:off x="2268538" y="1104196"/>
                <a:ext cx="3016250" cy="720725"/>
              </a:xfrm>
              <a:prstGeom prst="rect">
                <a:avLst/>
              </a:prstGeom>
              <a:blipFill rotWithShape="1">
                <a:blip r:embed="rId1"/>
                <a:stretch>
                  <a:fillRect l="-11" t="-79" r="11" b="79"/>
                </a:stretch>
              </a:blipFill>
            </p:spPr>
            <p:txBody>
              <a:bodyPr/>
              <a:lstStyle/>
              <a:p>
                <a:r>
                  <a:rPr lang="zh-CN" altLang="en-US">
                    <a:noFill/>
                  </a:rPr>
                  <a:t> </a:t>
                </a:r>
              </a:p>
            </p:txBody>
          </p:sp>
        </mc:Fallback>
      </mc:AlternateContent>
      <p:sp>
        <p:nvSpPr>
          <p:cNvPr id="307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3" name="Object 3"/>
              <p:cNvSpPr txBox="1"/>
              <p:nvPr/>
            </p:nvSpPr>
            <p:spPr bwMode="auto">
              <a:xfrm>
                <a:off x="2124074" y="1773238"/>
                <a:ext cx="4392614" cy="1051793"/>
              </a:xfrm>
              <a:prstGeom prst="rect">
                <a:avLst/>
              </a:prstGeom>
              <a:noFill/>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r>
                            <a:rPr lang="zh-CN" altLang="en-US" i="1">
                              <a:solidFill>
                                <a:srgbClr val="000000"/>
                              </a:solidFill>
                              <a:latin typeface="Cambria Math" panose="02040503050406030204" pitchFamily="18" charset="0"/>
                            </a:rPr>
                            <m:t>𝑅</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𝑎</m:t>
                          </m:r>
                        </m:sub>
                        <m:sup>
                          <m:r>
                            <a:rPr lang="zh-CN" altLang="en-US" i="1">
                              <a:solidFill>
                                <a:srgbClr val="000000"/>
                              </a:solidFill>
                              <a:latin typeface="Cambria Math" panose="02040503050406030204" pitchFamily="18" charset="0"/>
                            </a:rPr>
                            <m:t>𝑏</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d>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𝑅</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30723" name="Object 3"/>
              <p:cNvSpPr txBox="1">
                <a:spLocks noRot="1" noChangeAspect="1" noMove="1" noResize="1" noEditPoints="1" noAdjustHandles="1" noChangeArrowheads="1" noChangeShapeType="1" noTextEdit="1"/>
              </p:cNvSpPr>
              <p:nvPr/>
            </p:nvSpPr>
            <p:spPr bwMode="auto">
              <a:xfrm>
                <a:off x="2124074" y="1773238"/>
                <a:ext cx="4392614" cy="1051793"/>
              </a:xfrm>
              <a:prstGeom prst="rect">
                <a:avLst/>
              </a:prstGeom>
              <a:blipFill rotWithShape="1">
                <a:blip r:embed="rId2"/>
                <a:stretch>
                  <a:fillRect l="-14" t="-30" r="7" b="52"/>
                </a:stretch>
              </a:blipFill>
            </p:spPr>
            <p:txBody>
              <a:bodyPr/>
              <a:lstStyle/>
              <a:p>
                <a:r>
                  <a:rPr lang="zh-CN" altLang="en-US">
                    <a:noFill/>
                  </a:rPr>
                  <a:t> </a:t>
                </a:r>
              </a:p>
            </p:txBody>
          </p:sp>
        </mc:Fallback>
      </mc:AlternateContent>
      <p:sp>
        <p:nvSpPr>
          <p:cNvPr id="307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mc:AlternateContent xmlns:mc="http://schemas.openxmlformats.org/markup-compatibility/2006">
        <mc:Choice xmlns:a14="http://schemas.microsoft.com/office/drawing/2010/main" Requires="a14">
          <p:sp>
            <p:nvSpPr>
              <p:cNvPr id="30724" name="Object 5"/>
              <p:cNvSpPr txBox="1"/>
              <p:nvPr/>
            </p:nvSpPr>
            <p:spPr bwMode="auto">
              <a:xfrm>
                <a:off x="2051050" y="2781299"/>
                <a:ext cx="4321150" cy="1697907"/>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𝑔</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d>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m:rPr>
                                  <m:sty m:val="p"/>
                                </m:rPr>
                                <a:rPr lang="zh-CN" altLang="en-US" i="1">
                                  <a:solidFill>
                                    <a:srgbClr val="000000"/>
                                  </a:solidFill>
                                  <a:latin typeface="Cambria Math" panose="02040503050406030204" pitchFamily="18" charset="0"/>
                                </a:rPr>
                                <m:t>π</m:t>
                              </m:r>
                            </m:e>
                          </m:ra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e>
                          </m:d>
                        </m:den>
                      </m:f>
                      <m:nary>
                        <m:naryPr>
                          <m:ctrlPr>
                            <a:rPr lang="zh-CN" altLang="en-US" i="1">
                              <a:solidFill>
                                <a:srgbClr val="000000"/>
                              </a:solidFill>
                              <a:latin typeface="Cambria Math" panose="02040503050406030204" pitchFamily="18" charset="0"/>
                            </a:rPr>
                          </m:ctrlPr>
                        </m:naryPr>
                        <m:sub>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b>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𝑢</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e>
                      </m:nary>
                      <m:r>
                        <a:rPr lang="zh-CN" altLang="en-US" i="1">
                          <a:solidFill>
                            <a:srgbClr val="000000"/>
                          </a:solidFill>
                          <a:latin typeface="Cambria Math" panose="02040503050406030204" pitchFamily="18" charset="0"/>
                        </a:rPr>
                        <m:t>𝑑𝑢</m:t>
                      </m:r>
                    </m:oMath>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𝑎</m:t>
                          </m:r>
                        </m:den>
                      </m:f>
                      <m:d>
                        <m:dPr>
                          <m:begChr m:val="{"/>
                          <m:endChr m:val="}"/>
                          <m:ctrlPr>
                            <a:rPr lang="zh-CN" altLang="en-US" i="1">
                              <a:solidFill>
                                <a:srgbClr val="000000"/>
                              </a:solidFill>
                              <a:latin typeface="Cambria Math" panose="02040503050406030204" pitchFamily="18" charset="0"/>
                            </a:rPr>
                          </m:ctrlPr>
                        </m:dPr>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𝑎</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𝑅</m:t>
                                  </m:r>
                                </m:den>
                              </m:f>
                            </m:e>
                          </m:d>
                        </m:e>
                      </m:d>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        </m:t>
                      </m:r>
                    </m:oMath>
                  </m:oMathPara>
                </a14:m>
                <a:endParaRPr lang="zh-CN" altLang="en-US" dirty="0"/>
              </a:p>
            </p:txBody>
          </p:sp>
        </mc:Choice>
        <mc:Fallback>
          <p:sp>
            <p:nvSpPr>
              <p:cNvPr id="30724" name="Object 5"/>
              <p:cNvSpPr txBox="1">
                <a:spLocks noRot="1" noChangeAspect="1" noMove="1" noResize="1" noEditPoints="1" noAdjustHandles="1" noChangeArrowheads="1" noChangeShapeType="1" noTextEdit="1"/>
              </p:cNvSpPr>
              <p:nvPr/>
            </p:nvSpPr>
            <p:spPr bwMode="auto">
              <a:xfrm>
                <a:off x="2051050" y="2781299"/>
                <a:ext cx="4321150" cy="1697907"/>
              </a:xfrm>
              <a:prstGeom prst="rect">
                <a:avLst/>
              </a:prstGeom>
              <a:blipFill rotWithShape="1">
                <a:blip r:embed="rId3"/>
                <a:stretch>
                  <a:fillRect t="-1982" r="14" b="32"/>
                </a:stretch>
              </a:blipFill>
            </p:spPr>
            <p:txBody>
              <a:bodyPr/>
              <a:lstStyle/>
              <a:p>
                <a:r>
                  <a:rPr lang="zh-CN" altLang="en-US">
                    <a:noFill/>
                  </a:rPr>
                  <a:t> </a:t>
                </a:r>
              </a:p>
            </p:txBody>
          </p:sp>
        </mc:Fallback>
      </mc:AlternateContent>
      <p:sp>
        <p:nvSpPr>
          <p:cNvPr id="30732"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0733" name="矩形 12"/>
          <p:cNvSpPr>
            <a:spLocks noChangeArrowheads="1"/>
          </p:cNvSpPr>
          <p:nvPr/>
        </p:nvSpPr>
        <p:spPr bwMode="auto">
          <a:xfrm>
            <a:off x="646658" y="1238845"/>
            <a:ext cx="118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原分布 </a:t>
            </a:r>
            <a:endParaRPr lang="zh-CN" altLang="en-US"/>
          </a:p>
        </p:txBody>
      </p:sp>
      <p:sp>
        <p:nvSpPr>
          <p:cNvPr id="30734" name="矩形 13"/>
          <p:cNvSpPr>
            <a:spLocks noChangeArrowheads="1"/>
          </p:cNvSpPr>
          <p:nvPr/>
        </p:nvSpPr>
        <p:spPr bwMode="auto">
          <a:xfrm>
            <a:off x="630908" y="1916832"/>
            <a:ext cx="1420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rPr>
              <a:t>实验分布</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Rectangle 4"/>
          <p:cNvSpPr>
            <a:spLocks noChangeArrowheads="1"/>
          </p:cNvSpPr>
          <p:nvPr/>
        </p:nvSpPr>
        <p:spPr bwMode="auto">
          <a:xfrm>
            <a:off x="-34266" y="5232400"/>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sz="3200" dirty="0">
              <a:solidFill>
                <a:srgbClr val="FF0000"/>
              </a:solidFill>
              <a:latin typeface="楷体_GB2312" pitchFamily="49" charset="-122"/>
              <a:ea typeface="楷体_GB2312" pitchFamily="49" charset="-122"/>
            </a:endParaRPr>
          </a:p>
        </p:txBody>
      </p:sp>
      <p:sp>
        <p:nvSpPr>
          <p:cNvPr id="5" name="Text Box 4"/>
          <p:cNvSpPr txBox="1">
            <a:spLocks noChangeArrowheads="1"/>
          </p:cNvSpPr>
          <p:nvPr/>
        </p:nvSpPr>
        <p:spPr bwMode="auto">
          <a:xfrm>
            <a:off x="682377" y="2487439"/>
            <a:ext cx="208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有限次数实验</a:t>
            </a:r>
            <a:endParaRPr lang="zh-CN" altLang="en-US">
              <a:latin typeface="楷体_GB2312" pitchFamily="49" charset="-122"/>
              <a:ea typeface="楷体_GB2312" pitchFamily="49" charset="-122"/>
            </a:endParaRPr>
          </a:p>
        </p:txBody>
      </p:sp>
      <p:sp>
        <p:nvSpPr>
          <p:cNvPr id="6" name="Text Box 5"/>
          <p:cNvSpPr txBox="1">
            <a:spLocks noChangeArrowheads="1"/>
          </p:cNvSpPr>
          <p:nvPr/>
        </p:nvSpPr>
        <p:spPr bwMode="auto">
          <a:xfrm>
            <a:off x="5505648" y="2487439"/>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测量值与真值</a:t>
            </a:r>
            <a:endParaRPr lang="zh-CN" altLang="en-US" dirty="0">
              <a:latin typeface="楷体_GB2312" pitchFamily="49" charset="-122"/>
              <a:ea typeface="楷体_GB2312" pitchFamily="49" charset="-122"/>
            </a:endParaRPr>
          </a:p>
        </p:txBody>
      </p:sp>
      <p:sp>
        <p:nvSpPr>
          <p:cNvPr id="7" name="AutoShape 6"/>
          <p:cNvSpPr>
            <a:spLocks noChangeArrowheads="1"/>
          </p:cNvSpPr>
          <p:nvPr/>
        </p:nvSpPr>
        <p:spPr bwMode="auto">
          <a:xfrm>
            <a:off x="3811339" y="2658889"/>
            <a:ext cx="719138" cy="142875"/>
          </a:xfrm>
          <a:prstGeom prst="rightArrow">
            <a:avLst>
              <a:gd name="adj1" fmla="val 50000"/>
              <a:gd name="adj2" fmla="val 125833"/>
            </a:avLst>
          </a:prstGeom>
          <a:solidFill>
            <a:schemeClr val="accent1"/>
          </a:solidFill>
          <a:ln w="9525">
            <a:solidFill>
              <a:schemeClr val="tx1"/>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 name="Text Box 7"/>
          <p:cNvSpPr txBox="1">
            <a:spLocks noChangeArrowheads="1"/>
          </p:cNvSpPr>
          <p:nvPr/>
        </p:nvSpPr>
        <p:spPr bwMode="auto">
          <a:xfrm>
            <a:off x="683964" y="4191471"/>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各种因素影响</a:t>
            </a:r>
            <a:endParaRPr lang="zh-CN" altLang="en-US" dirty="0">
              <a:latin typeface="楷体_GB2312" pitchFamily="49" charset="-122"/>
              <a:ea typeface="楷体_GB2312" pitchFamily="49" charset="-122"/>
            </a:endParaRPr>
          </a:p>
        </p:txBody>
      </p:sp>
      <p:sp>
        <p:nvSpPr>
          <p:cNvPr id="9" name="Text Box 8"/>
          <p:cNvSpPr txBox="1">
            <a:spLocks noChangeArrowheads="1"/>
          </p:cNvSpPr>
          <p:nvPr/>
        </p:nvSpPr>
        <p:spPr bwMode="auto">
          <a:xfrm>
            <a:off x="5507235" y="4191471"/>
            <a:ext cx="3241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实验测量值的分布</a:t>
            </a:r>
            <a:endParaRPr lang="zh-CN" altLang="en-US" dirty="0">
              <a:latin typeface="楷体_GB2312" pitchFamily="49" charset="-122"/>
              <a:ea typeface="楷体_GB2312" pitchFamily="49" charset="-122"/>
            </a:endParaRPr>
          </a:p>
        </p:txBody>
      </p:sp>
      <p:sp>
        <p:nvSpPr>
          <p:cNvPr id="10" name="AutoShape 9"/>
          <p:cNvSpPr>
            <a:spLocks noChangeArrowheads="1"/>
          </p:cNvSpPr>
          <p:nvPr/>
        </p:nvSpPr>
        <p:spPr bwMode="auto">
          <a:xfrm>
            <a:off x="3812927" y="4362921"/>
            <a:ext cx="719137" cy="142875"/>
          </a:xfrm>
          <a:prstGeom prst="rightArrow">
            <a:avLst>
              <a:gd name="adj1" fmla="val 50000"/>
              <a:gd name="adj2" fmla="val 125833"/>
            </a:avLst>
          </a:prstGeom>
          <a:solidFill>
            <a:schemeClr val="accent1"/>
          </a:solidFill>
          <a:ln w="9525">
            <a:solidFill>
              <a:schemeClr val="tx1"/>
            </a:solidFill>
            <a:miter lim="800000"/>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 name="Rectangle 10"/>
          <p:cNvSpPr>
            <a:spLocks noChangeArrowheads="1"/>
          </p:cNvSpPr>
          <p:nvPr/>
        </p:nvSpPr>
        <p:spPr bwMode="auto">
          <a:xfrm>
            <a:off x="3450977" y="2204864"/>
            <a:ext cx="177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latin typeface="楷体_GB2312" pitchFamily="49" charset="-122"/>
                <a:ea typeface="楷体_GB2312" pitchFamily="49" charset="-122"/>
              </a:rPr>
              <a:t>大数定律</a:t>
            </a:r>
            <a:endParaRPr lang="zh-CN" altLang="en-US" b="1">
              <a:solidFill>
                <a:srgbClr val="0000FF"/>
              </a:solidFill>
              <a:latin typeface="楷体_GB2312" pitchFamily="49" charset="-122"/>
              <a:ea typeface="楷体_GB2312" pitchFamily="49" charset="-122"/>
            </a:endParaRPr>
          </a:p>
        </p:txBody>
      </p:sp>
      <p:sp>
        <p:nvSpPr>
          <p:cNvPr id="12" name="Rectangle 11"/>
          <p:cNvSpPr>
            <a:spLocks noChangeArrowheads="1"/>
          </p:cNvSpPr>
          <p:nvPr/>
        </p:nvSpPr>
        <p:spPr bwMode="auto">
          <a:xfrm>
            <a:off x="3276352" y="3894609"/>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00FF"/>
                </a:solidFill>
                <a:latin typeface="楷体_GB2312" pitchFamily="49" charset="-122"/>
                <a:ea typeface="楷体_GB2312" pitchFamily="49" charset="-122"/>
              </a:rPr>
              <a:t>中心极限定理</a:t>
            </a:r>
            <a:endParaRPr lang="zh-CN" altLang="en-US" b="1">
              <a:solidFill>
                <a:srgbClr val="0000FF"/>
              </a:solidFill>
              <a:latin typeface="楷体_GB2312" pitchFamily="49" charset="-122"/>
              <a:ea typeface="楷体_GB2312" pitchFamily="49" charset="-122"/>
            </a:endParaRPr>
          </a:p>
        </p:txBody>
      </p:sp>
      <p:sp>
        <p:nvSpPr>
          <p:cNvPr id="13" name="Text Box 5"/>
          <p:cNvSpPr txBox="1">
            <a:spLocks noChangeArrowheads="1"/>
          </p:cNvSpPr>
          <p:nvPr/>
        </p:nvSpPr>
        <p:spPr bwMode="auto">
          <a:xfrm>
            <a:off x="538163" y="332656"/>
            <a:ext cx="4021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大数定律和中心极限定理</a:t>
            </a:r>
            <a:endParaRPr lang="zh-CN" altLang="en-US" b="1" dirty="0">
              <a:solidFill>
                <a:srgbClr val="FF3607"/>
              </a:solidFill>
              <a:latin typeface="楷体_GB2312" pitchFamily="49" charset="-122"/>
              <a:ea typeface="楷体_GB2312"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507ABA85-1A5F-4073-A0F3-E4D9737D49D8}" type="slidenum">
              <a:rPr lang="en-US" altLang="zh-CN" sz="1400"/>
            </a:fld>
            <a:endParaRPr lang="en-US" altLang="zh-CN" sz="1400"/>
          </a:p>
        </p:txBody>
      </p:sp>
      <p:sp>
        <p:nvSpPr>
          <p:cNvPr id="37895" name="矩形 2"/>
          <p:cNvSpPr>
            <a:spLocks noChangeArrowheads="1"/>
          </p:cNvSpPr>
          <p:nvPr/>
        </p:nvSpPr>
        <p:spPr bwMode="auto">
          <a:xfrm>
            <a:off x="431799" y="4989512"/>
            <a:ext cx="8316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dirty="0"/>
              <a:t>大数定律说明</a:t>
            </a:r>
            <a:r>
              <a:rPr lang="zh-CN" altLang="zh-CN" dirty="0">
                <a:solidFill>
                  <a:schemeClr val="tx2"/>
                </a:solidFill>
              </a:rPr>
              <a:t>随机变量序列的</a:t>
            </a:r>
            <a:r>
              <a:rPr lang="zh-CN" altLang="zh-CN" dirty="0">
                <a:solidFill>
                  <a:srgbClr val="0000FF"/>
                </a:solidFill>
              </a:rPr>
              <a:t>平均结果具有稳定性</a:t>
            </a:r>
            <a:r>
              <a:rPr lang="zh-CN" altLang="zh-CN" dirty="0"/>
              <a:t>；大量重复随机试验中事件发生的</a:t>
            </a:r>
            <a:r>
              <a:rPr lang="zh-CN" altLang="zh-CN" dirty="0">
                <a:solidFill>
                  <a:srgbClr val="0000FF"/>
                </a:solidFill>
              </a:rPr>
              <a:t>频率也具有稳定性</a:t>
            </a:r>
            <a:r>
              <a:rPr lang="zh-CN" altLang="zh-CN" dirty="0"/>
              <a:t>，并且与事件的概率有确定的对应关系。</a:t>
            </a:r>
            <a:endParaRPr lang="zh-CN" altLang="zh-CN" dirty="0"/>
          </a:p>
        </p:txBody>
      </p:sp>
      <mc:AlternateContent xmlns:mc="http://schemas.openxmlformats.org/markup-compatibility/2006">
        <mc:Choice xmlns:a14="http://schemas.microsoft.com/office/drawing/2010/main" Requires="a14">
          <p:sp>
            <p:nvSpPr>
              <p:cNvPr id="37890" name="Object 5"/>
              <p:cNvSpPr txBox="1"/>
              <p:nvPr/>
            </p:nvSpPr>
            <p:spPr bwMode="auto">
              <a:xfrm>
                <a:off x="5364163" y="836613"/>
                <a:ext cx="1011237" cy="360362"/>
              </a:xfrm>
              <a:prstGeom prst="rect">
                <a:avLst/>
              </a:prstGeom>
              <a:noFill/>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oMath>
                  </m:oMathPara>
                </a14:m>
                <a:endParaRPr lang="zh-CN" altLang="en-US"/>
              </a:p>
            </p:txBody>
          </p:sp>
        </mc:Choice>
        <mc:Fallback>
          <p:sp>
            <p:nvSpPr>
              <p:cNvPr id="37890" name="Object 5"/>
              <p:cNvSpPr txBox="1">
                <a:spLocks noRot="1" noChangeAspect="1" noMove="1" noResize="1" noEditPoints="1" noAdjustHandles="1" noChangeArrowheads="1" noChangeShapeType="1" noTextEdit="1"/>
              </p:cNvSpPr>
              <p:nvPr/>
            </p:nvSpPr>
            <p:spPr bwMode="auto">
              <a:xfrm>
                <a:off x="5364163" y="836613"/>
                <a:ext cx="1011237" cy="360362"/>
              </a:xfrm>
              <a:prstGeom prst="rect">
                <a:avLst/>
              </a:prstGeom>
              <a:blipFill rotWithShape="1">
                <a:blip r:embed="rId1"/>
                <a:stretch>
                  <a:fillRect l="-31" t="-8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891" name="Object 4"/>
              <p:cNvSpPr txBox="1"/>
              <p:nvPr/>
            </p:nvSpPr>
            <p:spPr bwMode="auto">
              <a:xfrm>
                <a:off x="3419475" y="1341438"/>
                <a:ext cx="1425575" cy="503237"/>
              </a:xfrm>
              <a:prstGeom prst="rect">
                <a:avLst/>
              </a:prstGeom>
              <a:noFill/>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𝑖</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oMath>
                  </m:oMathPara>
                </a14:m>
                <a:endParaRPr lang="zh-CN" altLang="en-US"/>
              </a:p>
            </p:txBody>
          </p:sp>
        </mc:Choice>
        <mc:Fallback>
          <p:sp>
            <p:nvSpPr>
              <p:cNvPr id="37891" name="Object 4"/>
              <p:cNvSpPr txBox="1">
                <a:spLocks noRot="1" noChangeAspect="1" noMove="1" noResize="1" noEditPoints="1" noAdjustHandles="1" noChangeArrowheads="1" noChangeShapeType="1" noTextEdit="1"/>
              </p:cNvSpPr>
              <p:nvPr/>
            </p:nvSpPr>
            <p:spPr bwMode="auto">
              <a:xfrm>
                <a:off x="3419475" y="1341438"/>
                <a:ext cx="1425575" cy="503237"/>
              </a:xfrm>
              <a:prstGeom prst="rect">
                <a:avLst/>
              </a:prstGeom>
              <a:blipFill rotWithShape="1">
                <a:blip r:embed="rId2"/>
                <a:stretch>
                  <a:fillRect t="-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893" name="Object 1"/>
              <p:cNvSpPr txBox="1"/>
              <p:nvPr/>
            </p:nvSpPr>
            <p:spPr bwMode="auto">
              <a:xfrm>
                <a:off x="3059113" y="2420938"/>
                <a:ext cx="2808287" cy="890587"/>
              </a:xfrm>
              <a:prstGeom prst="rect">
                <a:avLst/>
              </a:prstGeom>
              <a:noFill/>
            </p:spPr>
            <p:txBody>
              <a:bodyPr>
                <a:normAutofit fontScale="62500" lnSpcReduction="20000"/>
              </a:bodyPr>
              <a:lstStyle/>
              <a:p>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limLow>
                            <m:limLowPr>
                              <m:ctrlPr>
                                <a:rPr lang="zh-CN" altLang="en-US" i="1">
                                  <a:solidFill>
                                    <a:srgbClr val="000000"/>
                                  </a:solidFill>
                                  <a:latin typeface="Cambria Math" panose="02040503050406030204" pitchFamily="18" charset="0"/>
                                </a:rPr>
                              </m:ctrlPr>
                            </m:limLowPr>
                            <m:e>
                              <m:r>
                                <m:rPr>
                                  <m:sty m:val="p"/>
                                </m:rPr>
                                <a:rPr lang="zh-CN" altLang="en-US" i="0">
                                  <a:solidFill>
                                    <a:srgbClr val="000000"/>
                                  </a:solidFill>
                                  <a:latin typeface="Cambria Math" panose="02040503050406030204" pitchFamily="18" charset="0"/>
                                </a:rPr>
                                <m:t>lim</m:t>
                              </m:r>
                            </m:e>
                            <m:li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lim>
                          </m:limLow>
                        </m:fName>
                        <m:e>
                          <m:r>
                            <a:rPr lang="zh-CN" altLang="en-US" i="1">
                              <a:solidFill>
                                <a:srgbClr val="000000"/>
                              </a:solidFill>
                              <a:latin typeface="Cambria Math" panose="02040503050406030204" pitchFamily="18" charset="0"/>
                            </a:rPr>
                            <m:t>𝑃</m:t>
                          </m:r>
                        </m:e>
                      </m:func>
                      <m:d>
                        <m:dPr>
                          <m:begChr m:val="{"/>
                          <m:endChr m:val=""/>
                          <m:ctrlPr>
                            <a:rPr lang="zh-CN" altLang="en-US" i="1">
                              <a:solidFill>
                                <a:srgbClr val="000000"/>
                              </a:solidFill>
                              <a:latin typeface="Cambria Math" panose="02040503050406030204" pitchFamily="18" charset="0"/>
                            </a:rPr>
                          </m:ctrlPr>
                        </m:dPr>
                        <m:e>
                          <m:d>
                            <m:dPr>
                              <m:begChr m:val=""/>
                              <m:endChr m:val="}"/>
                              <m:ctrlPr>
                                <a:rPr lang="zh-CN" altLang="en-US" i="1">
                                  <a:solidFill>
                                    <a:srgbClr val="000000"/>
                                  </a:solidFill>
                                  <a:latin typeface="Cambria Math" panose="02040503050406030204" pitchFamily="18" charset="0"/>
                                </a:rPr>
                              </m:ctrlPr>
                            </m:dPr>
                            <m:e>
                              <m:d>
                                <m:dPr>
                                  <m:begChr m:val="|"/>
                                  <m:endChr m:val=""/>
                                  <m:ctrlPr>
                                    <a:rPr lang="zh-CN" altLang="en-US" i="1">
                                      <a:solidFill>
                                        <a:srgbClr val="000000"/>
                                      </a:solidFill>
                                      <a:latin typeface="Cambria Math" panose="02040503050406030204" pitchFamily="18" charset="0"/>
                                    </a:rPr>
                                  </m:ctrlPr>
                                </m:dPr>
                                <m:e>
                                  <m:d>
                                    <m:dPr>
                                      <m:begChr m:val=""/>
                                      <m:endChr m:val="|"/>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𝑛</m:t>
                                          </m:r>
                                        </m:den>
                                      </m:f>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𝑋</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e>
                                      </m:nary>
                                    </m:e>
                                  </m:d>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𝜀</m:t>
                                  </m:r>
                                </m:e>
                              </m:d>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e>
                      </m:d>
                    </m:oMath>
                  </m:oMathPara>
                </a14:m>
                <a:endParaRPr lang="zh-CN" altLang="en-US"/>
              </a:p>
            </p:txBody>
          </p:sp>
        </mc:Choice>
        <mc:Fallback>
          <p:sp>
            <p:nvSpPr>
              <p:cNvPr id="37893" name="Object 1"/>
              <p:cNvSpPr txBox="1">
                <a:spLocks noRot="1" noChangeAspect="1" noMove="1" noResize="1" noEditPoints="1" noAdjustHandles="1" noChangeArrowheads="1" noChangeShapeType="1" noTextEdit="1"/>
              </p:cNvSpPr>
              <p:nvPr/>
            </p:nvSpPr>
            <p:spPr bwMode="auto">
              <a:xfrm>
                <a:off x="3059113" y="2420938"/>
                <a:ext cx="2808287" cy="890587"/>
              </a:xfrm>
              <a:prstGeom prst="rect">
                <a:avLst/>
              </a:prstGeom>
              <a:blipFill rotWithShape="1">
                <a:blip r:embed="rId3"/>
                <a:stretch>
                  <a:fillRect l="-11" t="-15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8070" name="Rectangle 6"/>
              <p:cNvSpPr>
                <a:spLocks noChangeArrowheads="1"/>
              </p:cNvSpPr>
              <p:nvPr/>
            </p:nvSpPr>
            <p:spPr bwMode="auto">
              <a:xfrm>
                <a:off x="395288" y="390525"/>
                <a:ext cx="8353425" cy="2678113"/>
              </a:xfrm>
              <a:prstGeom prst="rect">
                <a:avLst/>
              </a:prstGeom>
              <a:noFill/>
              <a:ln w="9525">
                <a:noFill/>
                <a:miter lim="800000"/>
              </a:ln>
              <a:effectLst/>
            </p:spPr>
            <p:txBody>
              <a:bodyPr anchor="ctr">
                <a:spAutoFit/>
              </a:bodyPr>
              <a:lstStyle/>
              <a:p>
                <a:pPr indent="127000" eaLnBrk="0" hangingPunct="0">
                  <a:tabLst>
                    <a:tab pos="4667250" algn="r"/>
                  </a:tabLst>
                  <a:defRPr/>
                </a:pPr>
                <a:r>
                  <a:rPr lang="zh-CN" altLang="fr-FR" b="1" dirty="0">
                    <a:solidFill>
                      <a:srgbClr val="0000FF"/>
                    </a:solidFill>
                  </a:rPr>
                  <a:t>辛钦大数定律</a:t>
                </a:r>
                <a:endParaRPr lang="zh-CN" altLang="fr-FR" dirty="0"/>
              </a:p>
              <a:p>
                <a:pPr indent="266700" eaLnBrk="0" hangingPunct="0">
                  <a:tabLst>
                    <a:tab pos="4667250" algn="r"/>
                  </a:tabLst>
                  <a:defRPr/>
                </a:pPr>
                <a:r>
                  <a:rPr lang="zh-CN" altLang="fr-FR" dirty="0"/>
                  <a:t>设</a:t>
                </a:r>
                <a:r>
                  <a:rPr lang="zh-CN" altLang="fr-FR" dirty="0">
                    <a:solidFill>
                      <a:srgbClr val="FF00FF"/>
                    </a:solidFill>
                  </a:rPr>
                  <a:t>相互独立的同分布</a:t>
                </a:r>
                <a:r>
                  <a:rPr lang="zh-CN" altLang="fr-FR" dirty="0"/>
                  <a:t>随机变量序列               </a:t>
                </a:r>
                <a:r>
                  <a:rPr lang="zh-CN" altLang="fr-FR" dirty="0">
                    <a:solidFill>
                      <a:srgbClr val="FF00FF"/>
                    </a:solidFill>
                  </a:rPr>
                  <a:t>有相同的有限数学期望</a:t>
                </a:r>
                <a:endParaRPr lang="en-US" altLang="zh-CN" dirty="0">
                  <a:solidFill>
                    <a:srgbClr val="FF00FF"/>
                  </a:solidFill>
                </a:endParaRPr>
              </a:p>
              <a:p>
                <a:pPr indent="266700" eaLnBrk="0" hangingPunct="0">
                  <a:tabLst>
                    <a:tab pos="4667250" algn="r"/>
                  </a:tabLst>
                  <a:defRPr/>
                </a:pPr>
                <a:endParaRPr lang="en-US" altLang="zh-CN" dirty="0">
                  <a:solidFill>
                    <a:srgbClr val="FF00FF"/>
                  </a:solidFill>
                </a:endParaRPr>
              </a:p>
              <a:p>
                <a:pPr indent="266700" eaLnBrk="0" hangingPunct="0">
                  <a:tabLst>
                    <a:tab pos="4667250" algn="r"/>
                  </a:tabLst>
                  <a:defRPr/>
                </a:pPr>
                <a:r>
                  <a:rPr lang="zh-CN" altLang="fr-FR" dirty="0">
                    <a:cs typeface="Times New Roman" panose="02020603050405020304" pitchFamily="18" charset="0"/>
                  </a:rPr>
                  <a:t>则对</a:t>
                </a:r>
                <a:r>
                  <a:rPr lang="zh-CN" altLang="en-US" dirty="0">
                    <a:cs typeface="Times New Roman" panose="02020603050405020304" pitchFamily="18" charset="0"/>
                  </a:rPr>
                  <a:t>任</a:t>
                </a:r>
                <a:r>
                  <a:rPr lang="zh-CN" altLang="fr-FR" dirty="0">
                    <a:cs typeface="Times New Roman" panose="02020603050405020304" pitchFamily="18" charset="0"/>
                  </a:rPr>
                  <a:t>意</a:t>
                </a:r>
                <a14:m>
                  <m:oMath xmlns:m="http://schemas.openxmlformats.org/officeDocument/2006/math">
                    <m:r>
                      <a:rPr lang="zh-CN" altLang="en-US" i="1" smtClean="0">
                        <a:latin typeface="Cambria Math" panose="02040503050406030204" pitchFamily="18" charset="0"/>
                        <a:cs typeface="Times New Roman" panose="02020603050405020304" pitchFamily="18" charset="0"/>
                      </a:rPr>
                      <m:t>𝜀</m:t>
                    </m:r>
                    <m:r>
                      <a:rPr lang="en-US" altLang="zh-CN" b="0" i="1" smtClean="0">
                        <a:latin typeface="Cambria Math" panose="02040503050406030204" pitchFamily="18" charset="0"/>
                        <a:cs typeface="Times New Roman" panose="02020603050405020304" pitchFamily="18" charset="0"/>
                      </a:rPr>
                      <m:t>&gt;</m:t>
                    </m:r>
                    <m:r>
                      <a:rPr lang="en-US" altLang="zh-CN" b="0" i="1" smtClean="0">
                        <a:latin typeface="Cambria Math" panose="02040503050406030204" pitchFamily="18" charset="0"/>
                        <a:cs typeface="Times New Roman" panose="02020603050405020304" pitchFamily="18" charset="0"/>
                      </a:rPr>
                      <m:t>0</m:t>
                    </m:r>
                  </m:oMath>
                </a14:m>
                <a:r>
                  <a:rPr lang="en-US" altLang="zh-CN" dirty="0">
                    <a:cs typeface="Times New Roman" panose="02020603050405020304" pitchFamily="18" charset="0"/>
                  </a:rPr>
                  <a:t>,</a:t>
                </a:r>
                <a:r>
                  <a:rPr lang="zh-CN" altLang="fr-FR" dirty="0">
                    <a:cs typeface="Times New Roman" panose="02020603050405020304" pitchFamily="18" charset="0"/>
                  </a:rPr>
                  <a:t> </a:t>
                </a:r>
                <a:r>
                  <a:rPr lang="zh-CN" altLang="en-US" dirty="0">
                    <a:cs typeface="Times New Roman" panose="02020603050405020304" pitchFamily="18" charset="0"/>
                  </a:rPr>
                  <a:t>有</a:t>
                </a:r>
                <a:endParaRPr lang="zh-CN" altLang="fr-FR" sz="6000" dirty="0"/>
              </a:p>
              <a:p>
                <a:pPr indent="266700" eaLnBrk="0" hangingPunct="0">
                  <a:tabLst>
                    <a:tab pos="4667250" algn="r"/>
                  </a:tabLst>
                  <a:defRPr/>
                </a:pPr>
                <a:endParaRPr lang="zh-CN" altLang="fr-FR" dirty="0"/>
              </a:p>
              <a:p>
                <a:pPr indent="266700" eaLnBrk="0" hangingPunct="0">
                  <a:tabLst>
                    <a:tab pos="4667250" algn="r"/>
                  </a:tabLst>
                  <a:defRPr/>
                </a:pPr>
                <a:endParaRPr lang="zh-CN" altLang="fr-FR" dirty="0"/>
              </a:p>
            </p:txBody>
          </p:sp>
        </mc:Choice>
        <mc:Fallback>
          <p:sp>
            <p:nvSpPr>
              <p:cNvPr id="88070" name="Rectangle 6"/>
              <p:cNvSpPr>
                <a:spLocks noRot="1" noChangeAspect="1" noMove="1" noResize="1" noEditPoints="1" noAdjustHandles="1" noChangeArrowheads="1" noChangeShapeType="1" noTextEdit="1"/>
              </p:cNvSpPr>
              <p:nvPr/>
            </p:nvSpPr>
            <p:spPr bwMode="auto">
              <a:xfrm>
                <a:off x="395288" y="390525"/>
                <a:ext cx="8353425" cy="2678113"/>
              </a:xfrm>
              <a:prstGeom prst="rect">
                <a:avLst/>
              </a:prstGeom>
              <a:blipFill rotWithShape="1">
                <a:blip r:embed="rId4"/>
                <a:stretch>
                  <a:fillRect l="-4" r="4" b="12"/>
                </a:stretch>
              </a:blipFill>
              <a:ln w="9525">
                <a:noFill/>
                <a:miter lim="800000"/>
              </a:ln>
              <a:effectLst/>
            </p:spPr>
            <p:txBody>
              <a:bodyPr/>
              <a:lstStyle/>
              <a:p>
                <a:r>
                  <a:rPr lang="zh-CN" altLang="en-US">
                    <a:noFill/>
                  </a:rPr>
                  <a:t> </a:t>
                </a:r>
              </a:p>
            </p:txBody>
          </p:sp>
        </mc:Fallback>
      </mc:AlternateContent>
      <p:sp>
        <p:nvSpPr>
          <p:cNvPr id="37897" name="矩形 13"/>
          <p:cNvSpPr>
            <a:spLocks noChangeArrowheads="1"/>
          </p:cNvSpPr>
          <p:nvPr/>
        </p:nvSpPr>
        <p:spPr bwMode="auto">
          <a:xfrm>
            <a:off x="467617" y="3429000"/>
            <a:ext cx="821404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zh-CN" dirty="0">
                <a:solidFill>
                  <a:srgbClr val="000000"/>
                </a:solidFill>
              </a:rPr>
              <a:t>辛钦大数定律表明，只要随机变量独立同分布，即使不存在有限方差，其</a:t>
            </a:r>
            <a:r>
              <a:rPr lang="zh-CN" altLang="zh-CN" dirty="0">
                <a:solidFill>
                  <a:srgbClr val="0000FF"/>
                </a:solidFill>
              </a:rPr>
              <a:t>数学期望</a:t>
            </a:r>
            <a:r>
              <a:rPr lang="zh-CN" altLang="zh-CN" dirty="0">
                <a:solidFill>
                  <a:srgbClr val="000000"/>
                </a:solidFill>
              </a:rPr>
              <a:t>仍可由</a:t>
            </a:r>
            <a:r>
              <a:rPr lang="en-US" altLang="zh-CN" i="1" dirty="0">
                <a:solidFill>
                  <a:srgbClr val="000000"/>
                </a:solidFill>
              </a:rPr>
              <a:t>n</a:t>
            </a:r>
            <a:r>
              <a:rPr lang="zh-CN" altLang="zh-CN" dirty="0">
                <a:solidFill>
                  <a:srgbClr val="000000"/>
                </a:solidFill>
              </a:rPr>
              <a:t>个随机变量的</a:t>
            </a:r>
            <a:r>
              <a:rPr lang="zh-CN" altLang="zh-CN" dirty="0">
                <a:solidFill>
                  <a:srgbClr val="0000FF"/>
                </a:solidFill>
              </a:rPr>
              <a:t>算术平均值</a:t>
            </a:r>
            <a:r>
              <a:rPr lang="zh-CN" altLang="zh-CN" dirty="0">
                <a:solidFill>
                  <a:srgbClr val="000000"/>
                </a:solidFill>
              </a:rPr>
              <a:t>作为近似</a:t>
            </a:r>
            <a:r>
              <a:rPr lang="en-US" altLang="zh-CN" dirty="0">
                <a:solidFill>
                  <a:srgbClr val="000000"/>
                </a:solidFill>
              </a:rPr>
              <a:t>(</a:t>
            </a:r>
            <a:r>
              <a:rPr lang="en-US" altLang="zh-CN" i="1" dirty="0">
                <a:solidFill>
                  <a:srgbClr val="000000"/>
                </a:solidFill>
              </a:rPr>
              <a:t>n</a:t>
            </a:r>
            <a:r>
              <a:rPr lang="zh-CN" altLang="zh-CN" dirty="0">
                <a:solidFill>
                  <a:srgbClr val="000000"/>
                </a:solidFill>
              </a:rPr>
              <a:t>充分大</a:t>
            </a:r>
            <a:r>
              <a:rPr lang="en-US" altLang="zh-CN" dirty="0">
                <a:solidFill>
                  <a:srgbClr val="000000"/>
                </a:solidFill>
              </a:rPr>
              <a:t>)</a:t>
            </a:r>
            <a:r>
              <a:rPr lang="zh-CN" altLang="zh-CN" dirty="0">
                <a:solidFill>
                  <a:srgbClr val="000000"/>
                </a:solidFill>
              </a:rPr>
              <a:t>。</a:t>
            </a:r>
            <a:endParaRPr lang="zh-CN" altLang="zh-CN"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4"/>
          <p:cNvSpPr txBox="1">
            <a:spLocks noChangeArrowheads="1"/>
          </p:cNvSpPr>
          <p:nvPr/>
        </p:nvSpPr>
        <p:spPr bwMode="auto">
          <a:xfrm>
            <a:off x="215900" y="188913"/>
            <a:ext cx="8893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rgbClr val="FF3607"/>
                </a:solidFill>
                <a:latin typeface="楷体_GB2312" pitchFamily="49" charset="-122"/>
                <a:ea typeface="楷体_GB2312" pitchFamily="49" charset="-122"/>
              </a:rPr>
              <a:t>中心极限定理：</a:t>
            </a:r>
            <a:r>
              <a:rPr lang="zh-CN" altLang="en-US" sz="2000">
                <a:solidFill>
                  <a:srgbClr val="FF00FF"/>
                </a:solidFill>
              </a:rPr>
              <a:t>大量相互独立的随机变量之和近似地服从正态分布</a:t>
            </a:r>
            <a:endParaRPr lang="zh-CN" altLang="en-US" sz="2000">
              <a:latin typeface="楷体_GB2312" pitchFamily="49" charset="-122"/>
              <a:ea typeface="楷体_GB2312" pitchFamily="49" charset="-122"/>
            </a:endParaRPr>
          </a:p>
        </p:txBody>
      </p:sp>
      <p:sp>
        <p:nvSpPr>
          <p:cNvPr id="5" name="矩形 4"/>
          <p:cNvSpPr/>
          <p:nvPr/>
        </p:nvSpPr>
        <p:spPr>
          <a:xfrm>
            <a:off x="753344" y="4810189"/>
            <a:ext cx="7704856" cy="830997"/>
          </a:xfrm>
          <a:prstGeom prst="rect">
            <a:avLst/>
          </a:prstGeom>
        </p:spPr>
        <p:txBody>
          <a:bodyPr wrap="square">
            <a:spAutoFit/>
          </a:bodyPr>
          <a:lstStyle/>
          <a:p>
            <a:r>
              <a:rPr lang="zh-CN" altLang="en-US" dirty="0">
                <a:solidFill>
                  <a:srgbClr val="FF0000"/>
                </a:solidFill>
                <a:latin typeface="楷体_GB2312" pitchFamily="49" charset="-122"/>
                <a:ea typeface="楷体_GB2312" pitchFamily="49" charset="-122"/>
              </a:rPr>
              <a:t>更一般的情况：</a:t>
            </a:r>
            <a:r>
              <a:rPr lang="zh-CN" altLang="en-US" dirty="0">
                <a:solidFill>
                  <a:srgbClr val="0000FF"/>
                </a:solidFill>
                <a:latin typeface="楷体_GB2312" pitchFamily="49" charset="-122"/>
                <a:ea typeface="楷体_GB2312" pitchFamily="49" charset="-122"/>
              </a:rPr>
              <a:t>如果一个随机变量是由大量独立的微弱因素相加而成，那么它的分布就近似于正态分布</a:t>
            </a:r>
            <a:r>
              <a:rPr lang="zh-CN" altLang="en-US" dirty="0">
                <a:latin typeface="楷体_GB2312" pitchFamily="49" charset="-122"/>
                <a:ea typeface="楷体_GB2312" pitchFamily="49" charset="-122"/>
              </a:rPr>
              <a:t>。</a:t>
            </a:r>
            <a:endParaRPr lang="zh-CN" altLang="en-US" dirty="0"/>
          </a:p>
        </p:txBody>
      </p:sp>
      <mc:AlternateContent xmlns:mc="http://schemas.openxmlformats.org/markup-compatibility/2006">
        <mc:Choice xmlns:a14="http://schemas.microsoft.com/office/drawing/2010/main" Requires="a14">
          <p:sp>
            <p:nvSpPr>
              <p:cNvPr id="6" name="Text Box 4"/>
              <p:cNvSpPr txBox="1">
                <a:spLocks noChangeArrowheads="1"/>
              </p:cNvSpPr>
              <p:nvPr/>
            </p:nvSpPr>
            <p:spPr bwMode="auto">
              <a:xfrm>
                <a:off x="504130" y="980728"/>
                <a:ext cx="8388350" cy="17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设随机变量</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1</m:t>
                        </m:r>
                      </m:sub>
                    </m:sSub>
                  </m:oMath>
                </a14:m>
                <a:r>
                  <a:rPr lang="en-US" altLang="zh-CN" dirty="0">
                    <a:latin typeface="楷体_GB2312" pitchFamily="49" charset="-122"/>
                    <a:ea typeface="楷体_GB2312" pitchFamily="49" charset="-122"/>
                  </a:rPr>
                  <a:t>…</a:t>
                </a:r>
                <a:r>
                  <a:rPr lang="en-US" altLang="zh-CN" dirty="0">
                    <a:ea typeface="楷体_GB2312" pitchFamily="49" charset="-122"/>
                  </a:rPr>
                  <a:t> </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zh-CN" altLang="en-US" i="1" smtClean="0">
                            <a:latin typeface="Cambria Math" panose="02040503050406030204" pitchFamily="18" charset="0"/>
                            <a:ea typeface="楷体_GB2312" pitchFamily="49" charset="-122"/>
                          </a:rPr>
                          <m:t>𝜉</m:t>
                        </m:r>
                      </m:e>
                      <m:sub>
                        <m:r>
                          <a:rPr lang="en-US" altLang="zh-CN" b="0" i="1" smtClean="0">
                            <a:latin typeface="Cambria Math" panose="02040503050406030204" pitchFamily="18" charset="0"/>
                            <a:ea typeface="楷体_GB2312" pitchFamily="49" charset="-122"/>
                          </a:rPr>
                          <m:t>𝑛</m:t>
                        </m:r>
                      </m:sub>
                    </m:sSub>
                  </m:oMath>
                </a14:m>
                <a:r>
                  <a:rPr lang="zh-CN" altLang="en-US" dirty="0">
                    <a:latin typeface="楷体_GB2312" pitchFamily="49" charset="-122"/>
                    <a:ea typeface="楷体_GB2312" pitchFamily="49" charset="-122"/>
                  </a:rPr>
                  <a:t>相互独立，服从同一分布，且具有有限的期望值和方差，即</a:t>
                </a:r>
                <a14:m>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则随机变量</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𝜇</m:t>
                        </m:r>
                      </m:e>
                    </m:nary>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𝑛</m:t>
                        </m:r>
                      </m:e>
                    </m:rad>
                    <m:r>
                      <a:rPr lang="zh-CN" altLang="en-US" i="1">
                        <a:solidFill>
                          <a:srgbClr val="000000"/>
                        </a:solidFill>
                        <a:latin typeface="Cambria Math" panose="02040503050406030204" pitchFamily="18" charset="0"/>
                      </a:rPr>
                      <m:t>𝜎</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𝑛</m:t>
                        </m:r>
                      </m:den>
                    </m:f>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𝜇</m:t>
                        </m:r>
                        <m:r>
                          <a:rPr lang="zh-CN" altLang="en-US" i="1">
                            <a:solidFill>
                              <a:srgbClr val="000000"/>
                            </a:solidFill>
                            <a:latin typeface="Cambria Math" panose="02040503050406030204" pitchFamily="18" charset="0"/>
                          </a:rPr>
                          <m:t>)/(</m:t>
                        </m:r>
                        <m:f>
                          <m:fPr>
                            <m:type m:val="skw"/>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𝜎</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𝑛</m:t>
                                </m:r>
                              </m:e>
                            </m:rad>
                          </m:den>
                        </m:f>
                        <m:r>
                          <a:rPr lang="zh-CN" altLang="en-US" i="1">
                            <a:solidFill>
                              <a:srgbClr val="000000"/>
                            </a:solidFill>
                            <a:latin typeface="Cambria Math" panose="02040503050406030204" pitchFamily="18" charset="0"/>
                          </a:rPr>
                          <m:t>)</m:t>
                        </m:r>
                      </m:e>
                    </m:nary>
                  </m:oMath>
                </a14:m>
                <a:r>
                  <a:rPr lang="zh-CN" altLang="en-US" dirty="0">
                    <a:latin typeface="楷体_GB2312" pitchFamily="49" charset="-122"/>
                    <a:ea typeface="楷体_GB2312" pitchFamily="49" charset="-122"/>
                  </a:rPr>
                  <a:t>的分布函数</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𝐹</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对于任意</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满足                                         </a:t>
                </a:r>
                <a:endParaRPr lang="zh-CN" altLang="en-US" dirty="0">
                  <a:latin typeface="楷体_GB2312" pitchFamily="49" charset="-122"/>
                  <a:ea typeface="楷体_GB2312" pitchFamily="49" charset="-122"/>
                </a:endParaRPr>
              </a:p>
            </p:txBody>
          </p:sp>
        </mc:Choice>
        <mc:Fallback>
          <p:sp>
            <p:nvSpPr>
              <p:cNvPr id="6" name="Text Box 4"/>
              <p:cNvSpPr txBox="1">
                <a:spLocks noRot="1" noChangeAspect="1" noMove="1" noResize="1" noEditPoints="1" noAdjustHandles="1" noChangeArrowheads="1" noChangeShapeType="1" noTextEdit="1"/>
              </p:cNvSpPr>
              <p:nvPr/>
            </p:nvSpPr>
            <p:spPr bwMode="auto">
              <a:xfrm>
                <a:off x="504130" y="980728"/>
                <a:ext cx="8388350" cy="1723870"/>
              </a:xfrm>
              <a:prstGeom prst="rect">
                <a:avLst/>
              </a:prstGeom>
              <a:blipFill rotWithShape="1">
                <a:blip r:embed="rId1"/>
                <a:stretch>
                  <a:fillRect l="-7" t="-17" r="7" b="-21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7" name="Object 19"/>
          <p:cNvSpPr txBox="1"/>
          <p:nvPr/>
        </p:nvSpPr>
        <p:spPr bwMode="auto">
          <a:xfrm>
            <a:off x="6156325" y="2763144"/>
            <a:ext cx="720725" cy="303213"/>
          </a:xfrm>
          <a:prstGeom prst="rect">
            <a:avLst/>
          </a:prstGeom>
          <a:noFill/>
          <a:ln>
            <a:noFill/>
          </a:ln>
          <a:effectLst/>
        </p:spPr>
        <p:txBody>
          <a:bodyPr>
            <a:normAutofit fontScale="70000" lnSpcReduction="20000"/>
          </a:bodyPr>
          <a:lstStyle/>
          <a:p>
            <a:endParaRPr lang="zh-CN" altLang="en-US" dirty="0"/>
          </a:p>
        </p:txBody>
      </p:sp>
      <mc:AlternateContent xmlns:mc="http://schemas.openxmlformats.org/markup-compatibility/2006">
        <mc:Choice xmlns:a14="http://schemas.microsoft.com/office/drawing/2010/main" Requires="a14">
          <p:sp>
            <p:nvSpPr>
              <p:cNvPr id="8" name="Object 20"/>
              <p:cNvSpPr txBox="1"/>
              <p:nvPr/>
            </p:nvSpPr>
            <p:spPr bwMode="auto">
              <a:xfrm>
                <a:off x="1307238" y="2914750"/>
                <a:ext cx="6926386" cy="1450354"/>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limLow>
                            <m:limLowPr>
                              <m:ctrlPr>
                                <a:rPr lang="zh-CN" altLang="en-US" i="1">
                                  <a:solidFill>
                                    <a:srgbClr val="000000"/>
                                  </a:solidFill>
                                  <a:latin typeface="Cambria Math" panose="02040503050406030204" pitchFamily="18" charset="0"/>
                                </a:rPr>
                              </m:ctrlPr>
                            </m:limLowPr>
                            <m:e>
                              <m:r>
                                <m:rPr>
                                  <m:sty m:val="p"/>
                                </m:rPr>
                                <a:rPr lang="zh-CN" altLang="en-US" i="0">
                                  <a:solidFill>
                                    <a:srgbClr val="000000"/>
                                  </a:solidFill>
                                  <a:latin typeface="Cambria Math" panose="02040503050406030204" pitchFamily="18" charset="0"/>
                                </a:rPr>
                                <m:t>lim</m:t>
                              </m:r>
                            </m:e>
                            <m:li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lim>
                          </m:limLow>
                        </m:fNa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𝐹</m:t>
                              </m:r>
                            </m:e>
                            <m:sub>
                              <m:r>
                                <a:rPr lang="zh-CN" altLang="en-US" i="1">
                                  <a:solidFill>
                                    <a:srgbClr val="000000"/>
                                  </a:solidFill>
                                  <a:latin typeface="Cambria Math" panose="02040503050406030204" pitchFamily="18" charset="0"/>
                                </a:rPr>
                                <m:t>𝑛</m:t>
                              </m:r>
                            </m:sub>
                          </m:sSub>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limLow>
                            <m:limLowPr>
                              <m:ctrlPr>
                                <a:rPr lang="zh-CN" altLang="en-US" i="1">
                                  <a:solidFill>
                                    <a:srgbClr val="000000"/>
                                  </a:solidFill>
                                  <a:latin typeface="Cambria Math" panose="02040503050406030204" pitchFamily="18" charset="0"/>
                                </a:rPr>
                              </m:ctrlPr>
                            </m:limLowPr>
                            <m:e>
                              <m:r>
                                <m:rPr>
                                  <m:sty m:val="p"/>
                                </m:rPr>
                                <a:rPr lang="zh-CN" altLang="en-US" i="0">
                                  <a:solidFill>
                                    <a:srgbClr val="000000"/>
                                  </a:solidFill>
                                  <a:latin typeface="Cambria Math" panose="02040503050406030204" pitchFamily="18" charset="0"/>
                                </a:rPr>
                                <m:t>lim</m:t>
                              </m:r>
                            </m:e>
                            <m:li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lim>
                          </m:limLow>
                        </m:fName>
                        <m:e>
                          <m:r>
                            <a:rPr lang="zh-CN" altLang="en-US" i="1">
                              <a:solidFill>
                                <a:srgbClr val="000000"/>
                              </a:solidFill>
                              <a:latin typeface="Cambria Math" panose="02040503050406030204" pitchFamily="18" charset="0"/>
                            </a:rPr>
                            <m:t>𝑃</m:t>
                          </m:r>
                        </m:e>
                      </m:fun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𝜉</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𝑥</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e>
                      </m:nary>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𝑢</m:t>
                              </m:r>
                            </m:e>
                            <m:sup>
                              <m:r>
                                <a:rPr lang="zh-CN" altLang="en-US" i="1">
                                  <a:solidFill>
                                    <a:srgbClr val="000000"/>
                                  </a:solidFill>
                                  <a:latin typeface="Cambria Math" panose="02040503050406030204" pitchFamily="18" charset="0"/>
                                </a:rPr>
                                <m:t>2</m:t>
                              </m:r>
                            </m:sup>
                          </m:sSup>
                        </m:sup>
                      </m:sSup>
                      <m:r>
                        <a:rPr lang="zh-CN" altLang="en-US" i="1">
                          <a:solidFill>
                            <a:srgbClr val="000000"/>
                          </a:solidFill>
                          <a:latin typeface="Cambria Math" panose="02040503050406030204" pitchFamily="18" charset="0"/>
                        </a:rPr>
                        <m:t>𝑑𝑢</m:t>
                      </m:r>
                    </m:oMath>
                  </m:oMathPara>
                </a14:m>
                <a:endParaRPr lang="zh-CN" altLang="en-US" dirty="0"/>
              </a:p>
            </p:txBody>
          </p:sp>
        </mc:Choice>
        <mc:Fallback>
          <p:sp>
            <p:nvSpPr>
              <p:cNvPr id="8" name="Object 20"/>
              <p:cNvSpPr txBox="1">
                <a:spLocks noRot="1" noChangeAspect="1" noMove="1" noResize="1" noEditPoints="1" noAdjustHandles="1" noChangeArrowheads="1" noChangeShapeType="1" noTextEdit="1"/>
              </p:cNvSpPr>
              <p:nvPr/>
            </p:nvSpPr>
            <p:spPr bwMode="auto">
              <a:xfrm>
                <a:off x="1307238" y="2914750"/>
                <a:ext cx="6926386" cy="1450354"/>
              </a:xfrm>
              <a:prstGeom prst="rect">
                <a:avLst/>
              </a:prstGeom>
              <a:blipFill rotWithShape="1">
                <a:blip r:embed="rId2"/>
                <a:stretch>
                  <a:fillRect l="-6" t="-7" r="3" b="8"/>
                </a:stretch>
              </a:blipFill>
              <a:ln>
                <a:noFill/>
              </a:ln>
              <a:effectLst/>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mc:AlternateContent xmlns:mc="http://schemas.openxmlformats.org/markup-compatibility/2006">
        <mc:Choice xmlns:a14="http://schemas.microsoft.com/office/drawing/2010/main" Requires="a14">
          <p:sp>
            <p:nvSpPr>
              <p:cNvPr id="5" name="文本框 4"/>
              <p:cNvSpPr txBox="1"/>
              <p:nvPr/>
            </p:nvSpPr>
            <p:spPr>
              <a:xfrm>
                <a:off x="496333" y="25152"/>
                <a:ext cx="3614387" cy="483017"/>
              </a:xfrm>
              <a:prstGeom prst="rect">
                <a:avLst/>
              </a:prstGeom>
              <a:noFill/>
            </p:spPr>
            <p:txBody>
              <a:bodyPr wrap="none" rtlCol="0">
                <a:spAutoFit/>
              </a:bodyPr>
              <a:lstStyle/>
              <a:p>
                <a:r>
                  <a:rPr lang="zh-CN" altLang="en-US" dirty="0"/>
                  <a:t>以</a:t>
                </a:r>
                <a14:m>
                  <m:oMath xmlns:m="http://schemas.openxmlformats.org/officeDocument/2006/math">
                    <m:r>
                      <a:rPr lang="zh-CN" altLang="en-US" i="1" smtClean="0">
                        <a:latin typeface="Cambria Math" panose="02040503050406030204" pitchFamily="18" charset="0"/>
                      </a:rPr>
                      <m:t>𝜓</m:t>
                    </m:r>
                    <m:r>
                      <a:rPr lang="en-US" altLang="zh-CN" b="0" i="1" smtClean="0">
                        <a:latin typeface="Cambria Math" panose="02040503050406030204" pitchFamily="18" charset="0"/>
                      </a:rPr>
                      <m:t>(</m:t>
                    </m:r>
                    <m:r>
                      <a:rPr lang="en-US" altLang="zh-CN" b="0" i="1" smtClean="0">
                        <a:latin typeface="Cambria Math" panose="02040503050406030204" pitchFamily="18" charset="0"/>
                      </a:rPr>
                      <m:t>2</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𝛾</m:t>
                    </m:r>
                    <m:sSub>
                      <m:sSubPr>
                        <m:ctrlPr>
                          <a:rPr lang="en-US" altLang="zh-CN" i="1" smtClean="0">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𝜒</m:t>
                        </m:r>
                      </m:e>
                      <m:sub>
                        <m:r>
                          <a:rPr lang="en-US" altLang="zh-CN" b="0" i="1" smtClean="0">
                            <a:latin typeface="Cambria Math" panose="02040503050406030204" pitchFamily="18" charset="0"/>
                            <a:ea typeface="Cambria Math" panose="02040503050406030204" pitchFamily="18" charset="0"/>
                          </a:rPr>
                          <m:t>𝑐</m:t>
                        </m:r>
                        <m:r>
                          <a:rPr lang="en-US" altLang="zh-CN" b="0" i="1" smtClean="0">
                            <a:latin typeface="Cambria Math" panose="02040503050406030204" pitchFamily="18" charset="0"/>
                            <a:ea typeface="Cambria Math" panose="02040503050406030204" pitchFamily="18" charset="0"/>
                          </a:rPr>
                          <m:t>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sub>
                    </m:sSub>
                    <m:r>
                      <a:rPr lang="zh-CN" altLang="en-US" i="1">
                        <a:latin typeface="Cambria Math" panose="02040503050406030204" pitchFamily="18" charset="0"/>
                        <a:ea typeface="Cambria Math" panose="02040503050406030204" pitchFamily="18" charset="0"/>
                      </a:rPr>
                      <m:t>为</m:t>
                    </m:r>
                  </m:oMath>
                </a14:m>
                <a:r>
                  <a:rPr lang="zh-CN" altLang="en-US" dirty="0"/>
                  <a:t>例：</a:t>
                </a:r>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496333" y="25152"/>
                <a:ext cx="3614387" cy="483017"/>
              </a:xfrm>
              <a:prstGeom prst="rect">
                <a:avLst/>
              </a:prstGeom>
              <a:blipFill rotWithShape="1">
                <a:blip r:embed="rId1"/>
                <a:stretch>
                  <a:fillRect l="-11" t="-80" r="10" b="35"/>
                </a:stretch>
              </a:blipFill>
            </p:spPr>
            <p:txBody>
              <a:bodyPr/>
              <a:lstStyle/>
              <a:p>
                <a:r>
                  <a:rPr lang="zh-CN" altLang="en-US">
                    <a:noFill/>
                  </a:rPr>
                  <a:t> </a:t>
                </a:r>
              </a:p>
            </p:txBody>
          </p:sp>
        </mc:Fallback>
      </mc:AlternateContent>
      <p:pic>
        <p:nvPicPr>
          <p:cNvPr id="7" name="图片 6"/>
          <p:cNvPicPr>
            <a:picLocks noChangeAspect="1"/>
          </p:cNvPicPr>
          <p:nvPr/>
        </p:nvPicPr>
        <p:blipFill>
          <a:blip r:embed="rId2"/>
          <a:stretch>
            <a:fillRect/>
          </a:stretch>
        </p:blipFill>
        <p:spPr>
          <a:xfrm>
            <a:off x="357972" y="1969368"/>
            <a:ext cx="8201025" cy="2971800"/>
          </a:xfrm>
          <a:prstGeom prst="rect">
            <a:avLst/>
          </a:prstGeom>
        </p:spPr>
      </p:pic>
      <p:sp>
        <p:nvSpPr>
          <p:cNvPr id="8" name="文本框 7"/>
          <p:cNvSpPr txBox="1"/>
          <p:nvPr/>
        </p:nvSpPr>
        <p:spPr>
          <a:xfrm>
            <a:off x="592192" y="529208"/>
            <a:ext cx="8084264" cy="461665"/>
          </a:xfrm>
          <a:prstGeom prst="rect">
            <a:avLst/>
          </a:prstGeom>
          <a:noFill/>
        </p:spPr>
        <p:txBody>
          <a:bodyPr wrap="none" rtlCol="0">
            <a:spAutoFit/>
          </a:bodyPr>
          <a:lstStyle/>
          <a:p>
            <a:r>
              <a:rPr lang="zh-CN" altLang="en-US" dirty="0"/>
              <a:t>两体衰变，在母粒子质心系下，粒子能量</a:t>
            </a:r>
            <a:r>
              <a:rPr lang="en-US" altLang="zh-CN" dirty="0"/>
              <a:t>(</a:t>
            </a:r>
            <a:r>
              <a:rPr lang="zh-CN" altLang="en-US" dirty="0"/>
              <a:t>动量</a:t>
            </a:r>
            <a:r>
              <a:rPr lang="en-US" altLang="zh-CN" dirty="0"/>
              <a:t>)</a:t>
            </a:r>
            <a:r>
              <a:rPr lang="zh-CN" altLang="en-US" dirty="0"/>
              <a:t>为一确定值</a:t>
            </a:r>
            <a:endParaRPr lang="zh-CN" altLang="en-US" dirty="0"/>
          </a:p>
        </p:txBody>
      </p:sp>
      <p:sp>
        <p:nvSpPr>
          <p:cNvPr id="9" name="文本框 8"/>
          <p:cNvSpPr txBox="1"/>
          <p:nvPr/>
        </p:nvSpPr>
        <p:spPr>
          <a:xfrm>
            <a:off x="357973" y="4577060"/>
            <a:ext cx="8534508" cy="2306955"/>
          </a:xfrm>
          <a:prstGeom prst="rect">
            <a:avLst/>
          </a:prstGeom>
          <a:noFill/>
        </p:spPr>
        <p:txBody>
          <a:bodyPr wrap="square" rtlCol="0">
            <a:spAutoFit/>
          </a:bodyPr>
          <a:lstStyle/>
          <a:p>
            <a:r>
              <a:rPr lang="zh-CN" altLang="en-US" dirty="0"/>
              <a:t>影响因素：</a:t>
            </a:r>
            <a:r>
              <a:rPr lang="zh-CN" altLang="zh-CN" dirty="0"/>
              <a:t>单能</a:t>
            </a:r>
            <a:r>
              <a:rPr lang="zh-CN" altLang="en-US" dirty="0"/>
              <a:t>光</a:t>
            </a:r>
            <a:r>
              <a:rPr lang="zh-CN" altLang="zh-CN" dirty="0"/>
              <a:t>子束射入碘化</a:t>
            </a:r>
            <a:r>
              <a:rPr lang="zh-CN" altLang="en-US" dirty="0"/>
              <a:t>铯</a:t>
            </a:r>
            <a:r>
              <a:rPr lang="zh-CN" altLang="zh-CN" dirty="0"/>
              <a:t>晶体</a:t>
            </a:r>
            <a:r>
              <a:rPr lang="en-US" altLang="zh-CN" dirty="0"/>
              <a:t>(</a:t>
            </a:r>
            <a:r>
              <a:rPr lang="en-US" altLang="zh-CN" dirty="0" err="1"/>
              <a:t>CsI</a:t>
            </a:r>
            <a:r>
              <a:rPr lang="en-US" altLang="zh-CN" dirty="0"/>
              <a:t>(T1)),</a:t>
            </a:r>
            <a:r>
              <a:rPr lang="zh-CN" altLang="en-US" dirty="0"/>
              <a:t>产生闪烁荧光数量，</a:t>
            </a:r>
            <a:r>
              <a:rPr lang="zh-CN" altLang="zh-CN" dirty="0"/>
              <a:t>簇射能量的能量泄漏的涨落，电离能量损失的涨落，晶体发光效率的能量响应，光在晶体中的传输与吸收，晶体表面的反射折射；光阴极上量子效率的波长响应， 电子学系统放大倍数的涨落</a:t>
            </a:r>
            <a:r>
              <a:rPr lang="zh-CN" altLang="en-US" dirty="0"/>
              <a:t>等。</a:t>
            </a:r>
            <a:r>
              <a:rPr lang="zh-CN" altLang="zh-CN" dirty="0"/>
              <a:t>因此，最后测到的</a:t>
            </a:r>
            <a:r>
              <a:rPr lang="zh-CN" altLang="zh-CN" dirty="0">
                <a:solidFill>
                  <a:srgbClr val="0000FF"/>
                </a:solidFill>
              </a:rPr>
              <a:t>脉冲幅度</a:t>
            </a:r>
            <a:r>
              <a:rPr lang="zh-CN" altLang="zh-CN" dirty="0"/>
              <a:t>近似于正态分布</a:t>
            </a:r>
            <a:r>
              <a:rPr lang="zh-CN" altLang="en-US" dirty="0"/>
              <a:t>，得到的</a:t>
            </a:r>
            <a:r>
              <a:rPr lang="zh-CN" altLang="en-US" dirty="0">
                <a:solidFill>
                  <a:srgbClr val="0000FF"/>
                </a:solidFill>
              </a:rPr>
              <a:t>光子能谱</a:t>
            </a:r>
            <a:r>
              <a:rPr lang="zh-CN" altLang="en-US" dirty="0"/>
              <a:t>近似于正态分布</a:t>
            </a:r>
            <a:endParaRPr lang="zh-CN" altLang="en-US" dirty="0"/>
          </a:p>
        </p:txBody>
      </p:sp>
      <p:pic>
        <p:nvPicPr>
          <p:cNvPr id="3" name="图片 2"/>
          <p:cNvPicPr>
            <a:picLocks noChangeAspect="1"/>
          </p:cNvPicPr>
          <p:nvPr/>
        </p:nvPicPr>
        <p:blipFill>
          <a:blip r:embed="rId3"/>
          <a:stretch>
            <a:fillRect/>
          </a:stretch>
        </p:blipFill>
        <p:spPr>
          <a:xfrm>
            <a:off x="807368" y="961256"/>
            <a:ext cx="7537837" cy="997001"/>
          </a:xfrm>
          <a:prstGeom prst="rect">
            <a:avLst/>
          </a:prstGeom>
        </p:spPr>
      </p:pic>
      <p:sp>
        <p:nvSpPr>
          <p:cNvPr id="4" name="矩形 3"/>
          <p:cNvSpPr/>
          <p:nvPr/>
        </p:nvSpPr>
        <p:spPr>
          <a:xfrm>
            <a:off x="2440549" y="2046561"/>
            <a:ext cx="3456384" cy="461665"/>
          </a:xfrm>
          <a:prstGeom prst="rect">
            <a:avLst/>
          </a:prstGeom>
        </p:spPr>
        <p:txBody>
          <a:bodyPr wrap="square">
            <a:spAutoFit/>
          </a:bodyPr>
          <a:lstStyle/>
          <a:p>
            <a:r>
              <a:rPr lang="zh-CN" altLang="en-US" dirty="0"/>
              <a:t>实验测量光子能量分布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文本框 2"/>
              <p:cNvSpPr txBox="1"/>
              <p:nvPr/>
            </p:nvSpPr>
            <p:spPr>
              <a:xfrm>
                <a:off x="395536" y="260648"/>
                <a:ext cx="1816331" cy="473656"/>
              </a:xfrm>
              <a:prstGeom prst="rect">
                <a:avLst/>
              </a:prstGeom>
              <a:noFill/>
            </p:spPr>
            <p:txBody>
              <a:bodyPr wrap="none" rtlCol="0">
                <a:spAutoFit/>
              </a:bodyPr>
              <a:lstStyle/>
              <a:p>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𝑆</m:t>
                        </m:r>
                      </m:sub>
                      <m:sup>
                        <m:r>
                          <a:rPr lang="en-US" altLang="zh-CN" b="0" i="1" smtClean="0">
                            <a:latin typeface="Cambria Math" panose="02040503050406030204" pitchFamily="18" charset="0"/>
                          </a:rPr>
                          <m:t>0</m:t>
                        </m:r>
                      </m:sup>
                    </m:sSubSup>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oMath>
                </a14:m>
                <a:r>
                  <a:rPr lang="en-US" altLang="zh-CN" dirty="0">
                    <a:ea typeface="Cambria Math" panose="02040503050406030204" pitchFamily="18" charset="0"/>
                  </a:rPr>
                  <a:t> </a:t>
                </a:r>
                <a14:m>
                  <m:oMath xmlns:m="http://schemas.openxmlformats.org/officeDocument/2006/math">
                    <m:sSup>
                      <m:sSupPr>
                        <m:ctrlPr>
                          <a:rPr lang="en-US"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m:t>
                        </m:r>
                      </m:sup>
                    </m:sSup>
                  </m:oMath>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395536" y="260648"/>
                <a:ext cx="1816331" cy="473656"/>
              </a:xfrm>
              <a:prstGeom prst="rect">
                <a:avLst/>
              </a:prstGeom>
              <a:blipFill rotWithShape="1">
                <a:blip r:embed="rId1"/>
                <a:stretch>
                  <a:fillRect l="-31" t="-63" r="9" b="52"/>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568119" y="843542"/>
            <a:ext cx="8007762" cy="2038455"/>
          </a:xfrm>
          <a:prstGeom prst="rect">
            <a:avLst/>
          </a:prstGeom>
        </p:spPr>
      </p:pic>
      <p:pic>
        <p:nvPicPr>
          <p:cNvPr id="5" name="图片 4"/>
          <p:cNvPicPr>
            <a:picLocks noChangeAspect="1"/>
          </p:cNvPicPr>
          <p:nvPr/>
        </p:nvPicPr>
        <p:blipFill>
          <a:blip r:embed="rId3"/>
          <a:stretch>
            <a:fillRect/>
          </a:stretch>
        </p:blipFill>
        <p:spPr>
          <a:xfrm>
            <a:off x="1835696" y="2788747"/>
            <a:ext cx="5976664" cy="4089925"/>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4011141" y="474210"/>
                <a:ext cx="1121717"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Γ</m:t>
                      </m:r>
                      <m:r>
                        <a:rPr lang="en-US" altLang="zh-CN" i="1">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ℏ</m:t>
                      </m:r>
                      <m:r>
                        <a:rPr lang="en-US" altLang="zh-CN" i="1">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𝜏</m:t>
                      </m:r>
                    </m:oMath>
                  </m:oMathPara>
                </a14:m>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4011141" y="474210"/>
                <a:ext cx="1121717" cy="369332"/>
              </a:xfrm>
              <a:prstGeom prst="rect">
                <a:avLst/>
              </a:prstGeom>
              <a:blipFill rotWithShape="1">
                <a:blip r:embed="rId4"/>
                <a:stretch>
                  <a:fillRect l="-43" t="-135" r="-3326" b="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3967026" y="920880"/>
                <a:ext cx="3453381"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ℏ</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6</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588</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24</m:t>
                          </m:r>
                        </m:sup>
                      </m:sSup>
                      <m:r>
                        <m:rPr>
                          <m:sty m:val="p"/>
                        </m:rPr>
                        <a:rPr lang="en-US" altLang="zh-CN" b="0" i="0" smtClean="0">
                          <a:latin typeface="Cambria Math" panose="02040503050406030204" pitchFamily="18" charset="0"/>
                          <a:ea typeface="Cambria Math" panose="02040503050406030204" pitchFamily="18" charset="0"/>
                        </a:rPr>
                        <m:t>GeV</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𝑠</m:t>
                      </m:r>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3967026" y="920880"/>
                <a:ext cx="3453381" cy="369332"/>
              </a:xfrm>
              <a:prstGeom prst="rect">
                <a:avLst/>
              </a:prstGeom>
              <a:blipFill rotWithShape="1">
                <a:blip r:embed="rId5"/>
                <a:stretch>
                  <a:fillRect l="-5" t="-35" r="-392" b="143"/>
                </a:stretch>
              </a:blipFill>
            </p:spPr>
            <p:txBody>
              <a:bodyPr/>
              <a:lstStyle/>
              <a:p>
                <a:r>
                  <a:rPr lang="zh-CN"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B118F0-4941-4BCE-ABA8-A24576AF9B62}" type="slidenum">
              <a:rPr lang="en-US" altLang="zh-CN" sz="1400"/>
            </a:fld>
            <a:endParaRPr lang="en-US" altLang="zh-CN" sz="1400"/>
          </a:p>
        </p:txBody>
      </p:sp>
      <p:sp>
        <p:nvSpPr>
          <p:cNvPr id="4099" name="Rectangle 4"/>
          <p:cNvSpPr>
            <a:spLocks noChangeArrowheads="1"/>
          </p:cNvSpPr>
          <p:nvPr/>
        </p:nvSpPr>
        <p:spPr bwMode="auto">
          <a:xfrm>
            <a:off x="395288" y="260350"/>
            <a:ext cx="8353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计数的统计分布</a:t>
            </a:r>
            <a:endParaRPr lang="zh-CN" altLang="en-US" dirty="0">
              <a:solidFill>
                <a:srgbClr val="FF0000"/>
              </a:solidFill>
              <a:latin typeface="楷体_GB2312" pitchFamily="49" charset="-122"/>
              <a:ea typeface="楷体_GB2312" pitchFamily="49" charset="-122"/>
            </a:endParaRPr>
          </a:p>
        </p:txBody>
      </p:sp>
      <p:sp>
        <p:nvSpPr>
          <p:cNvPr id="4100" name="Rectangle 14"/>
          <p:cNvSpPr>
            <a:spLocks noChangeArrowheads="1"/>
          </p:cNvSpPr>
          <p:nvPr/>
        </p:nvSpPr>
        <p:spPr bwMode="auto">
          <a:xfrm>
            <a:off x="574675" y="1873250"/>
            <a:ext cx="8101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正负电子对撞实验中，在一定时间内对撞发生反应的事件数为一</a:t>
            </a:r>
            <a:r>
              <a:rPr lang="zh-CN" altLang="en-US" sz="2400" dirty="0">
                <a:solidFill>
                  <a:srgbClr val="FF3607"/>
                </a:solidFill>
                <a:latin typeface="楷体_GB2312" pitchFamily="49" charset="-122"/>
                <a:ea typeface="楷体_GB2312" pitchFamily="49" charset="-122"/>
              </a:rPr>
              <a:t>随机</a:t>
            </a:r>
            <a:r>
              <a:rPr lang="zh-CN" altLang="en-US" sz="2400" dirty="0">
                <a:latin typeface="楷体_GB2312" pitchFamily="49" charset="-122"/>
                <a:ea typeface="楷体_GB2312" pitchFamily="49" charset="-122"/>
              </a:rPr>
              <a:t>变量。但其具有一定的</a:t>
            </a:r>
            <a:r>
              <a:rPr lang="zh-CN" altLang="en-US" sz="2400" dirty="0">
                <a:solidFill>
                  <a:srgbClr val="FF3607"/>
                </a:solidFill>
                <a:latin typeface="楷体_GB2312" pitchFamily="49" charset="-122"/>
                <a:ea typeface="楷体_GB2312" pitchFamily="49" charset="-122"/>
              </a:rPr>
              <a:t>统计</a:t>
            </a:r>
            <a:r>
              <a:rPr lang="zh-CN" altLang="en-US" sz="2400" dirty="0">
                <a:latin typeface="楷体_GB2312" pitchFamily="49" charset="-122"/>
                <a:ea typeface="楷体_GB2312" pitchFamily="49" charset="-122"/>
              </a:rPr>
              <a:t>性。</a:t>
            </a:r>
            <a:endParaRPr lang="zh-CN" altLang="en-US" sz="2400" dirty="0">
              <a:latin typeface="楷体_GB2312" pitchFamily="49" charset="-122"/>
              <a:ea typeface="楷体_GB2312" pitchFamily="49" charset="-122"/>
            </a:endParaRPr>
          </a:p>
        </p:txBody>
      </p:sp>
      <p:sp>
        <p:nvSpPr>
          <p:cNvPr id="4101" name="Text Box 15"/>
          <p:cNvSpPr txBox="1">
            <a:spLocks noChangeArrowheads="1"/>
          </p:cNvSpPr>
          <p:nvPr/>
        </p:nvSpPr>
        <p:spPr bwMode="auto">
          <a:xfrm>
            <a:off x="179388" y="1368425"/>
            <a:ext cx="4608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b="1" dirty="0">
                <a:solidFill>
                  <a:srgbClr val="0000FF"/>
                </a:solidFill>
                <a:latin typeface="楷体_GB2312" pitchFamily="49" charset="-122"/>
                <a:ea typeface="楷体_GB2312" pitchFamily="49" charset="-122"/>
              </a:rPr>
              <a:t>一、发生反应事件的统计分布</a:t>
            </a:r>
            <a:endParaRPr lang="zh-CN" altLang="en-US" sz="2400" b="1"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4108" name="Rectangle 17"/>
              <p:cNvSpPr>
                <a:spLocks noChangeArrowheads="1"/>
              </p:cNvSpPr>
              <p:nvPr/>
            </p:nvSpPr>
            <p:spPr bwMode="auto">
              <a:xfrm>
                <a:off x="574675" y="2828926"/>
                <a:ext cx="3812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设</a:t>
                </a: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时间内总对撞次数为</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0</m:t>
                        </m:r>
                      </m:sub>
                    </m:sSub>
                  </m:oMath>
                </a14:m>
                <a:r>
                  <a:rPr lang="zh-CN" altLang="en-US" sz="2400" dirty="0">
                    <a:latin typeface="楷体_GB2312" pitchFamily="49" charset="-122"/>
                    <a:ea typeface="楷体_GB2312" pitchFamily="49" charset="-122"/>
                  </a:rPr>
                  <a:t> </a:t>
                </a:r>
                <a:endParaRPr lang="zh-CN" altLang="en-US" sz="2400" dirty="0">
                  <a:latin typeface="楷体_GB2312" pitchFamily="49" charset="-122"/>
                  <a:ea typeface="楷体_GB2312" pitchFamily="49" charset="-122"/>
                </a:endParaRPr>
              </a:p>
            </p:txBody>
          </p:sp>
        </mc:Choice>
        <mc:Fallback>
          <p:sp>
            <p:nvSpPr>
              <p:cNvPr id="4108" name="Rectangle 17"/>
              <p:cNvSpPr>
                <a:spLocks noRot="1" noChangeAspect="1" noMove="1" noResize="1" noEditPoints="1" noAdjustHandles="1" noChangeArrowheads="1" noChangeShapeType="1" noTextEdit="1"/>
              </p:cNvSpPr>
              <p:nvPr/>
            </p:nvSpPr>
            <p:spPr bwMode="auto">
              <a:xfrm>
                <a:off x="574675" y="2828926"/>
                <a:ext cx="3812326" cy="461665"/>
              </a:xfrm>
              <a:prstGeom prst="rect">
                <a:avLst/>
              </a:prstGeom>
              <a:blipFill rotWithShape="1">
                <a:blip r:embed="rId1"/>
                <a:stretch>
                  <a:fillRect r="-7901" b="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03" name="Object 19"/>
              <p:cNvSpPr txBox="1"/>
              <p:nvPr/>
            </p:nvSpPr>
            <p:spPr bwMode="auto">
              <a:xfrm>
                <a:off x="2590801" y="5905772"/>
                <a:ext cx="4436516" cy="763588"/>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2000" i="1">
                          <a:solidFill>
                            <a:srgbClr val="000000"/>
                          </a:solidFill>
                          <a:latin typeface="Cambria Math" panose="02040503050406030204" pitchFamily="18" charset="0"/>
                        </a:rPr>
                        <m:t>𝑝</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f>
                        <m:fPr>
                          <m:ctrlPr>
                            <a:rPr lang="zh-CN" altLang="en-US" sz="2000" i="1">
                              <a:solidFill>
                                <a:srgbClr val="000000"/>
                              </a:solidFill>
                              <a:latin typeface="Cambria Math" panose="02040503050406030204" pitchFamily="18" charset="0"/>
                            </a:rPr>
                          </m:ctrlPr>
                        </m:fPr>
                        <m:num>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𝑁</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num>
                        <m:den>
                          <m:r>
                            <a:rPr lang="zh-CN" altLang="en-US" sz="2000" i="1">
                              <a:solidFill>
                                <a:srgbClr val="000000"/>
                              </a:solidFill>
                              <a:latin typeface="Cambria Math" panose="02040503050406030204" pitchFamily="18" charset="0"/>
                            </a:rPr>
                            <m:t>(</m:t>
                          </m:r>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𝑁</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den>
                      </m:f>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𝑝</m:t>
                          </m:r>
                        </m:e>
                        <m:sup>
                          <m:r>
                            <a:rPr lang="zh-CN" altLang="en-US" sz="2000" i="1">
                              <a:solidFill>
                                <a:srgbClr val="000000"/>
                              </a:solidFill>
                              <a:latin typeface="Cambria Math" panose="02040503050406030204" pitchFamily="18" charset="0"/>
                            </a:rPr>
                            <m:t>𝑛</m:t>
                          </m:r>
                        </m:sup>
                      </m:sSup>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1</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𝑝</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sSub>
                            <m:sSubPr>
                              <m:ctrlPr>
                                <a:rPr lang="zh-CN" altLang="en-US" sz="2000" i="1">
                                  <a:solidFill>
                                    <a:srgbClr val="000000"/>
                                  </a:solidFill>
                                  <a:latin typeface="Cambria Math" panose="02040503050406030204" pitchFamily="18" charset="0"/>
                                </a:rPr>
                              </m:ctrlPr>
                            </m:sSubPr>
                            <m:e>
                              <m:r>
                                <a:rPr lang="zh-CN" altLang="en-US" sz="2000" i="1">
                                  <a:solidFill>
                                    <a:srgbClr val="000000"/>
                                  </a:solidFill>
                                  <a:latin typeface="Cambria Math" panose="02040503050406030204" pitchFamily="18" charset="0"/>
                                </a:rPr>
                                <m:t>𝑁</m:t>
                              </m:r>
                            </m:e>
                            <m:sub>
                              <m:r>
                                <a:rPr lang="zh-CN" altLang="en-US" sz="2000" i="1">
                                  <a:solidFill>
                                    <a:srgbClr val="000000"/>
                                  </a:solidFill>
                                  <a:latin typeface="Cambria Math" panose="02040503050406030204" pitchFamily="18" charset="0"/>
                                </a:rPr>
                                <m:t>0</m:t>
                              </m:r>
                            </m:sub>
                          </m:sSub>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sup>
                      </m:sSup>
                    </m:oMath>
                  </m:oMathPara>
                </a14:m>
                <a:endParaRPr lang="zh-CN" altLang="en-US" sz="2000" dirty="0"/>
              </a:p>
            </p:txBody>
          </p:sp>
        </mc:Choice>
        <mc:Fallback>
          <p:sp>
            <p:nvSpPr>
              <p:cNvPr id="4103" name="Object 19"/>
              <p:cNvSpPr txBox="1">
                <a:spLocks noRot="1" noChangeAspect="1" noMove="1" noResize="1" noEditPoints="1" noAdjustHandles="1" noChangeArrowheads="1" noChangeShapeType="1" noTextEdit="1"/>
              </p:cNvSpPr>
              <p:nvPr/>
            </p:nvSpPr>
            <p:spPr bwMode="auto">
              <a:xfrm>
                <a:off x="2590801" y="5905772"/>
                <a:ext cx="4436516" cy="763588"/>
              </a:xfrm>
              <a:prstGeom prst="rect">
                <a:avLst/>
              </a:prstGeom>
              <a:blipFill rotWithShape="1">
                <a:blip r:embed="rId2"/>
                <a:stretch>
                  <a:fillRect t="-36" r="9" b="7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04" name="Rectangle 21"/>
              <p:cNvSpPr>
                <a:spLocks noChangeArrowheads="1"/>
              </p:cNvSpPr>
              <p:nvPr/>
            </p:nvSpPr>
            <p:spPr bwMode="auto">
              <a:xfrm>
                <a:off x="503238" y="3455988"/>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任意一次对撞发生反应的概率为</a:t>
                </a:r>
                <a14:m>
                  <m:oMath xmlns:m="http://schemas.openxmlformats.org/officeDocument/2006/math">
                    <m:r>
                      <a:rPr lang="zh-CN" altLang="en-US" sz="2400" i="1">
                        <a:solidFill>
                          <a:srgbClr val="000000"/>
                        </a:solidFill>
                        <a:latin typeface="Cambria Math" panose="02040503050406030204" pitchFamily="18" charset="0"/>
                      </a:rPr>
                      <m:t>𝑝</m:t>
                    </m:r>
                  </m:oMath>
                </a14:m>
                <a:r>
                  <a:rPr lang="zh-CN" altLang="en-US" sz="2400" dirty="0">
                    <a:latin typeface="楷体_GB2312" pitchFamily="49" charset="-122"/>
                    <a:ea typeface="楷体_GB2312" pitchFamily="49" charset="-122"/>
                  </a:rPr>
                  <a:t>，不发生反应的概率为</a:t>
                </a:r>
                <a14:m>
                  <m:oMath xmlns:m="http://schemas.openxmlformats.org/officeDocument/2006/math">
                    <m:r>
                      <a:rPr lang="zh-CN" altLang="en-US" sz="2400" i="1">
                        <a:solidFill>
                          <a:srgbClr val="000000"/>
                        </a:solidFill>
                        <a:latin typeface="Cambria Math" panose="02040503050406030204" pitchFamily="18" charset="0"/>
                      </a:rPr>
                      <m:t>𝑞</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1</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𝑝</m:t>
                    </m:r>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mc:Choice>
        <mc:Fallback>
          <p:sp>
            <p:nvSpPr>
              <p:cNvPr id="4104" name="Rectangle 21"/>
              <p:cNvSpPr>
                <a:spLocks noRot="1" noChangeAspect="1" noMove="1" noResize="1" noEditPoints="1" noAdjustHandles="1" noChangeArrowheads="1" noChangeShapeType="1" noTextEdit="1"/>
              </p:cNvSpPr>
              <p:nvPr/>
            </p:nvSpPr>
            <p:spPr bwMode="auto">
              <a:xfrm>
                <a:off x="503238" y="3455988"/>
                <a:ext cx="8353425" cy="830997"/>
              </a:xfrm>
              <a:prstGeom prst="rect">
                <a:avLst/>
              </a:prstGeom>
              <a:blipFill rotWithShape="1">
                <a:blip r:embed="rId3"/>
                <a:stretch>
                  <a:fillRect l="-4" t="-38" r="4"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4105" name="Object 22"/>
          <p:cNvSpPr txBox="1"/>
          <p:nvPr/>
        </p:nvSpPr>
        <p:spPr bwMode="auto">
          <a:xfrm>
            <a:off x="9165260" y="3557668"/>
            <a:ext cx="268288" cy="315913"/>
          </a:xfrm>
          <a:prstGeom prst="rect">
            <a:avLst/>
          </a:prstGeom>
          <a:noFill/>
          <a:ln>
            <a:noFill/>
          </a:ln>
          <a:effectLst/>
        </p:spPr>
        <p:txBody>
          <a:bodyPr>
            <a:normAutofit fontScale="70000" lnSpcReduction="20000"/>
          </a:bodyPr>
          <a:lstStyle/>
          <a:p>
            <a:endParaRPr lang="zh-CN" altLang="en-US" dirty="0"/>
          </a:p>
        </p:txBody>
      </p:sp>
      <p:sp>
        <p:nvSpPr>
          <p:cNvPr id="4106" name="Object 23"/>
          <p:cNvSpPr txBox="1"/>
          <p:nvPr/>
        </p:nvSpPr>
        <p:spPr bwMode="auto">
          <a:xfrm>
            <a:off x="9460903" y="3677017"/>
            <a:ext cx="1117600" cy="388937"/>
          </a:xfrm>
          <a:prstGeom prst="rect">
            <a:avLst/>
          </a:prstGeom>
          <a:noFill/>
          <a:ln>
            <a:noFill/>
          </a:ln>
          <a:effectLst/>
        </p:spPr>
        <p:txBody>
          <a:bodyPr>
            <a:normAutofit fontScale="92500" lnSpcReduction="20000"/>
          </a:bodyPr>
          <a:lstStyle/>
          <a:p>
            <a:endParaRPr lang="zh-CN" altLang="en-US" dirty="0"/>
          </a:p>
        </p:txBody>
      </p:sp>
      <p:sp>
        <p:nvSpPr>
          <p:cNvPr id="4107" name="Rectangle 24"/>
          <p:cNvSpPr>
            <a:spLocks noChangeArrowheads="1"/>
          </p:cNvSpPr>
          <p:nvPr/>
        </p:nvSpPr>
        <p:spPr bwMode="auto">
          <a:xfrm>
            <a:off x="503238" y="4461098"/>
            <a:ext cx="8316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时间内观测到发生反应的事件数目</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可视为贝努里试验中</a:t>
            </a:r>
            <a:r>
              <a:rPr lang="zh-CN" altLang="en-US" sz="2400" dirty="0">
                <a:ea typeface="楷体_GB2312" pitchFamily="49" charset="-122"/>
              </a:rPr>
              <a:t>“</a:t>
            </a:r>
            <a:r>
              <a:rPr lang="zh-CN" altLang="en-US" sz="2400" dirty="0">
                <a:latin typeface="楷体_GB2312" pitchFamily="49" charset="-122"/>
                <a:ea typeface="楷体_GB2312" pitchFamily="49" charset="-122"/>
              </a:rPr>
              <a:t>成功</a:t>
            </a:r>
            <a:r>
              <a:rPr lang="zh-CN" altLang="en-US" sz="2400" dirty="0">
                <a:ea typeface="楷体_GB2312" pitchFamily="49" charset="-122"/>
              </a:rPr>
              <a:t>”</a:t>
            </a:r>
            <a:r>
              <a:rPr lang="zh-CN" altLang="en-US" sz="2400" dirty="0">
                <a:latin typeface="楷体_GB2312" pitchFamily="49" charset="-122"/>
                <a:ea typeface="楷体_GB2312" pitchFamily="49" charset="-122"/>
              </a:rPr>
              <a:t>事件发生的次数问题，其数值</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服从二项分布，有</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个事件发生衰变的概率为：</a:t>
            </a:r>
            <a:endParaRPr lang="zh-CN" altLang="en-US" sz="2400" dirty="0">
              <a:latin typeface="楷体_GB2312" pitchFamily="49" charset="-122"/>
              <a:ea typeface="楷体_GB2312"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875E09E9-FE6D-4B69-940F-8C6D9BBEB434}" type="slidenum">
              <a:rPr lang="en-US" altLang="zh-CN" sz="1400"/>
            </a:fld>
            <a:endParaRPr lang="en-US" altLang="zh-CN" sz="1400"/>
          </a:p>
        </p:txBody>
      </p:sp>
      <p:sp>
        <p:nvSpPr>
          <p:cNvPr id="10" name="Text Box 28">
            <a:hlinkClick r:id="rId1" action="ppaction://hlinksldjump"/>
          </p:cNvPr>
          <p:cNvSpPr txBox="1">
            <a:spLocks noChangeArrowheads="1"/>
          </p:cNvSpPr>
          <p:nvPr/>
        </p:nvSpPr>
        <p:spPr bwMode="auto">
          <a:xfrm>
            <a:off x="1907540" y="1484630"/>
            <a:ext cx="6784340" cy="43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基础知识</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计数的统计分布、测量中的统计误差</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测量数据的检验、参数估计与假设检验</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误差传递、系统误差</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平均值计算、加权平均</a:t>
            </a:r>
            <a:endParaRPr kumimoji="0" lang="en-US" altLang="zh-CN" sz="2400" b="1" dirty="0">
              <a:solidFill>
                <a:srgbClr val="0000FF"/>
              </a:solidFill>
              <a:latin typeface="楷体_GB2312" pitchFamily="49" charset="-122"/>
              <a:ea typeface="楷体_GB2312" pitchFamily="49" charset="-122"/>
            </a:endParaRPr>
          </a:p>
          <a:p>
            <a:pPr marL="342900" indent="-342900" eaLnBrk="1" hangingPunct="1">
              <a:lnSpc>
                <a:spcPct val="150000"/>
              </a:lnSpc>
              <a:spcBef>
                <a:spcPct val="50000"/>
              </a:spcBef>
            </a:pPr>
            <a:r>
              <a:rPr kumimoji="0" lang="zh-CN" altLang="en-US" sz="2400" b="1" dirty="0">
                <a:solidFill>
                  <a:srgbClr val="0000FF"/>
                </a:solidFill>
                <a:latin typeface="楷体_GB2312" pitchFamily="49" charset="-122"/>
                <a:ea typeface="楷体_GB2312" pitchFamily="49" charset="-122"/>
              </a:rPr>
              <a:t>上限计算、信号显著度</a:t>
            </a:r>
            <a:endParaRPr kumimoji="0" lang="zh-CN" altLang="en-US" sz="2400" b="1" dirty="0">
              <a:solidFill>
                <a:srgbClr val="0000FF"/>
              </a:solidFill>
              <a:latin typeface="楷体_GB2312" pitchFamily="49" charset="-122"/>
              <a:ea typeface="楷体_GB2312" pitchFamily="49" charset="-122"/>
            </a:endParaRPr>
          </a:p>
        </p:txBody>
      </p:sp>
      <p:sp>
        <p:nvSpPr>
          <p:cNvPr id="11" name="Rectangle 4"/>
          <p:cNvSpPr>
            <a:spLocks noChangeArrowheads="1"/>
          </p:cNvSpPr>
          <p:nvPr/>
        </p:nvSpPr>
        <p:spPr bwMode="auto">
          <a:xfrm>
            <a:off x="395288" y="260350"/>
            <a:ext cx="8353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主要内容</a:t>
            </a:r>
            <a:endParaRPr lang="zh-CN" altLang="en-US" dirty="0">
              <a:solidFill>
                <a:srgbClr val="FF0000"/>
              </a:solidFill>
              <a:latin typeface="楷体_GB2312" pitchFamily="49" charset="-122"/>
              <a:ea typeface="楷体_GB2312"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7DAA8026-1F38-41DE-AAE7-573739646428}" type="slidenum">
              <a:rPr lang="en-US" altLang="zh-CN" sz="1400"/>
            </a:fld>
            <a:endParaRPr lang="en-US" altLang="zh-CN" sz="1400"/>
          </a:p>
        </p:txBody>
      </p:sp>
      <p:sp>
        <p:nvSpPr>
          <p:cNvPr id="5123" name="Text Box 4"/>
          <p:cNvSpPr txBox="1">
            <a:spLocks noChangeArrowheads="1"/>
          </p:cNvSpPr>
          <p:nvPr/>
        </p:nvSpPr>
        <p:spPr bwMode="auto">
          <a:xfrm>
            <a:off x="768350" y="423863"/>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期望值和方差为：</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124" name="Object 5"/>
              <p:cNvSpPr txBox="1"/>
              <p:nvPr/>
            </p:nvSpPr>
            <p:spPr bwMode="auto">
              <a:xfrm>
                <a:off x="912813" y="981076"/>
                <a:ext cx="3699884" cy="417524"/>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𝐸</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𝑚</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𝜆</m:t>
                          </m:r>
                          <m:r>
                            <a:rPr lang="zh-CN" altLang="en-US" sz="1800" i="1">
                              <a:solidFill>
                                <a:srgbClr val="000000"/>
                              </a:solidFill>
                              <a:latin typeface="Cambria Math" panose="02040503050406030204" pitchFamily="18" charset="0"/>
                            </a:rPr>
                            <m:t>𝑡</m:t>
                          </m:r>
                        </m:sup>
                      </m:sSup>
                      <m:r>
                        <a:rPr lang="zh-CN" altLang="en-US" sz="1800" i="1">
                          <a:solidFill>
                            <a:srgbClr val="000000"/>
                          </a:solidFill>
                          <a:latin typeface="Cambria Math" panose="02040503050406030204" pitchFamily="18" charset="0"/>
                        </a:rPr>
                        <m:t>)</m:t>
                      </m:r>
                    </m:oMath>
                  </m:oMathPara>
                </a14:m>
                <a:endParaRPr lang="zh-CN" altLang="en-US" sz="1800" dirty="0"/>
              </a:p>
            </p:txBody>
          </p:sp>
        </mc:Choice>
        <mc:Fallback>
          <p:sp>
            <p:nvSpPr>
              <p:cNvPr id="5124" name="Object 5"/>
              <p:cNvSpPr txBox="1">
                <a:spLocks noRot="1" noChangeAspect="1" noMove="1" noResize="1" noEditPoints="1" noAdjustHandles="1" noChangeArrowheads="1" noChangeShapeType="1" noTextEdit="1"/>
              </p:cNvSpPr>
              <p:nvPr/>
            </p:nvSpPr>
            <p:spPr bwMode="auto">
              <a:xfrm>
                <a:off x="912813" y="981076"/>
                <a:ext cx="3699884" cy="417524"/>
              </a:xfrm>
              <a:prstGeom prst="rect">
                <a:avLst/>
              </a:prstGeom>
              <a:blipFill rotWithShape="1">
                <a:blip r:embed="rId1"/>
                <a:stretch>
                  <a:fillRect l="-9" r="2" b="79"/>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25" name="Object 6"/>
              <p:cNvSpPr txBox="1"/>
              <p:nvPr/>
            </p:nvSpPr>
            <p:spPr bwMode="auto">
              <a:xfrm>
                <a:off x="839788" y="1690689"/>
                <a:ext cx="3948236" cy="349250"/>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𝐷</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𝜎</m:t>
                          </m:r>
                        </m:e>
                        <m:sup>
                          <m:r>
                            <a:rPr lang="zh-CN" altLang="en-US" sz="1800" i="1">
                              <a:solidFill>
                                <a:srgbClr val="000000"/>
                              </a:solidFill>
                              <a:latin typeface="Cambria Math" panose="02040503050406030204" pitchFamily="18" charset="0"/>
                            </a:rPr>
                            <m:t>2</m:t>
                          </m:r>
                        </m:sup>
                      </m:sSup>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𝑝</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𝜆</m:t>
                          </m:r>
                          <m:r>
                            <a:rPr lang="zh-CN" altLang="en-US" sz="1800" i="1">
                              <a:solidFill>
                                <a:srgbClr val="000000"/>
                              </a:solidFill>
                              <a:latin typeface="Cambria Math" panose="02040503050406030204" pitchFamily="18" charset="0"/>
                            </a:rPr>
                            <m:t>𝑡</m:t>
                          </m:r>
                        </m:sup>
                      </m:sSup>
                    </m:oMath>
                  </m:oMathPara>
                </a14:m>
                <a:endParaRPr lang="zh-CN" altLang="en-US" sz="1800"/>
              </a:p>
            </p:txBody>
          </p:sp>
        </mc:Choice>
        <mc:Fallback>
          <p:sp>
            <p:nvSpPr>
              <p:cNvPr id="5125" name="Object 6"/>
              <p:cNvSpPr txBox="1">
                <a:spLocks noRot="1" noChangeAspect="1" noMove="1" noResize="1" noEditPoints="1" noAdjustHandles="1" noChangeArrowheads="1" noChangeShapeType="1" noTextEdit="1"/>
              </p:cNvSpPr>
              <p:nvPr/>
            </p:nvSpPr>
            <p:spPr bwMode="auto">
              <a:xfrm>
                <a:off x="839788" y="1690689"/>
                <a:ext cx="3948236" cy="349250"/>
              </a:xfrm>
              <a:prstGeom prst="rect">
                <a:avLst/>
              </a:prstGeom>
              <a:blipFill rotWithShape="1">
                <a:blip r:embed="rId2"/>
                <a:stretch>
                  <a:fillRect l="-8" t="-91" r="3" b="91"/>
                </a:stretch>
              </a:blipFill>
              <a:ln>
                <a:noFill/>
              </a:ln>
              <a:effectLst/>
            </p:spPr>
            <p:txBody>
              <a:bodyPr/>
              <a:lstStyle/>
              <a:p>
                <a:r>
                  <a:rPr lang="zh-CN" altLang="en-US">
                    <a:noFill/>
                  </a:rPr>
                  <a:t> </a:t>
                </a:r>
              </a:p>
            </p:txBody>
          </p:sp>
        </mc:Fallback>
      </mc:AlternateContent>
      <p:sp>
        <p:nvSpPr>
          <p:cNvPr id="5126" name="Text Box 7"/>
          <p:cNvSpPr txBox="1">
            <a:spLocks noChangeArrowheads="1"/>
          </p:cNvSpPr>
          <p:nvPr/>
        </p:nvSpPr>
        <p:spPr bwMode="auto">
          <a:xfrm>
            <a:off x="720725" y="2276475"/>
            <a:ext cx="8027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由于</a:t>
            </a:r>
            <a:r>
              <a:rPr lang="zh-CN" altLang="en-US" sz="2400" dirty="0">
                <a:solidFill>
                  <a:srgbClr val="0000FF"/>
                </a:solidFill>
                <a:latin typeface="楷体_GB2312" pitchFamily="49" charset="-122"/>
                <a:ea typeface="楷体_GB2312" pitchFamily="49" charset="-122"/>
              </a:rPr>
              <a:t>对撞次数比较大</a:t>
            </a:r>
            <a:r>
              <a:rPr lang="zh-CN" altLang="en-US" sz="2400" dirty="0">
                <a:latin typeface="楷体_GB2312" pitchFamily="49" charset="-122"/>
                <a:ea typeface="楷体_GB2312" pitchFamily="49" charset="-122"/>
              </a:rPr>
              <a:t>，而</a:t>
            </a:r>
            <a:r>
              <a:rPr lang="zh-CN" altLang="en-US" sz="2400" dirty="0">
                <a:solidFill>
                  <a:srgbClr val="0000FF"/>
                </a:solidFill>
                <a:latin typeface="楷体_GB2312" pitchFamily="49" charset="-122"/>
                <a:ea typeface="楷体_GB2312" pitchFamily="49" charset="-122"/>
              </a:rPr>
              <a:t>发生反应的概率很小</a:t>
            </a:r>
            <a:r>
              <a:rPr lang="zh-CN" altLang="en-US" sz="2400" dirty="0">
                <a:latin typeface="楷体_GB2312" pitchFamily="49" charset="-122"/>
                <a:ea typeface="楷体_GB2312" pitchFamily="49" charset="-122"/>
              </a:rPr>
              <a:t>，因而有</a:t>
            </a:r>
            <a:endParaRPr lang="zh-CN" altLang="en-US"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127" name="Object 8"/>
              <p:cNvSpPr txBox="1"/>
              <p:nvPr/>
            </p:nvSpPr>
            <p:spPr bwMode="auto">
              <a:xfrm>
                <a:off x="2555875" y="2924175"/>
                <a:ext cx="4679950" cy="804863"/>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f>
                        <m:fPr>
                          <m:ctrlPr>
                            <a:rPr lang="zh-CN" altLang="en-US" sz="1800" i="1">
                              <a:solidFill>
                                <a:srgbClr val="000000"/>
                              </a:solidFill>
                              <a:latin typeface="Cambria Math" panose="02040503050406030204" pitchFamily="18" charset="0"/>
                            </a:rPr>
                          </m:ctrlPr>
                        </m:fPr>
                        <m:num>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num>
                        <m:den>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den>
                      </m:f>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sSubSup>
                        <m:sSubSupPr>
                          <m:ctrlPr>
                            <a:rPr lang="zh-CN" altLang="en-US" sz="1800" i="1">
                              <a:solidFill>
                                <a:srgbClr val="000000"/>
                              </a:solidFill>
                              <a:latin typeface="Cambria Math" panose="02040503050406030204" pitchFamily="18" charset="0"/>
                            </a:rPr>
                          </m:ctrlPr>
                        </m:sSubSup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up>
                          <m:r>
                            <a:rPr lang="zh-CN" altLang="en-US" sz="1800" i="1">
                              <a:solidFill>
                                <a:srgbClr val="000000"/>
                              </a:solidFill>
                              <a:latin typeface="Cambria Math" panose="02040503050406030204" pitchFamily="18" charset="0"/>
                            </a:rPr>
                            <m:t>𝑛</m:t>
                          </m:r>
                        </m:sup>
                      </m:sSubSup>
                    </m:oMath>
                  </m:oMathPara>
                </a14:m>
                <a:endParaRPr lang="zh-CN" altLang="en-US" sz="1800" dirty="0"/>
              </a:p>
            </p:txBody>
          </p:sp>
        </mc:Choice>
        <mc:Fallback>
          <p:sp>
            <p:nvSpPr>
              <p:cNvPr id="5127" name="Object 8"/>
              <p:cNvSpPr txBox="1">
                <a:spLocks noRot="1" noChangeAspect="1" noMove="1" noResize="1" noEditPoints="1" noAdjustHandles="1" noChangeArrowheads="1" noChangeShapeType="1" noTextEdit="1"/>
              </p:cNvSpPr>
              <p:nvPr/>
            </p:nvSpPr>
            <p:spPr bwMode="auto">
              <a:xfrm>
                <a:off x="2555875" y="2924175"/>
                <a:ext cx="4679950" cy="804863"/>
              </a:xfrm>
              <a:prstGeom prst="rect">
                <a:avLst/>
              </a:prstGeom>
              <a:blipFill rotWithShape="1">
                <a:blip r:embed="rId3"/>
                <a:stretch>
                  <a:fillRect b="40"/>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28" name="Object 9"/>
              <p:cNvSpPr txBox="1"/>
              <p:nvPr/>
            </p:nvSpPr>
            <p:spPr bwMode="auto">
              <a:xfrm>
                <a:off x="2771775" y="3789363"/>
                <a:ext cx="3816350" cy="496887"/>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1</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m:t>
                          </m:r>
                        </m:e>
                        <m:sup>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sup>
                      </m:sSup>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up>
                      </m:sSup>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m:t>
                          </m:r>
                        </m:e>
                        <m:sup>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sup>
                      </m:sSup>
                      <m:r>
                        <a:rPr lang="zh-CN" altLang="en-US" sz="1800" i="1">
                          <a:solidFill>
                            <a:srgbClr val="000000"/>
                          </a:solidFill>
                          <a:latin typeface="Cambria Math" panose="02040503050406030204" pitchFamily="18" charset="0"/>
                        </a:rPr>
                        <m:t>≈</m:t>
                      </m:r>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sup>
                      </m:sSup>
                    </m:oMath>
                  </m:oMathPara>
                </a14:m>
                <a:endParaRPr lang="zh-CN" altLang="en-US" sz="1800" dirty="0"/>
              </a:p>
            </p:txBody>
          </p:sp>
        </mc:Choice>
        <mc:Fallback>
          <p:sp>
            <p:nvSpPr>
              <p:cNvPr id="5128" name="Object 9"/>
              <p:cNvSpPr txBox="1">
                <a:spLocks noRot="1" noChangeAspect="1" noMove="1" noResize="1" noEditPoints="1" noAdjustHandles="1" noChangeArrowheads="1" noChangeShapeType="1" noTextEdit="1"/>
              </p:cNvSpPr>
              <p:nvPr/>
            </p:nvSpPr>
            <p:spPr bwMode="auto">
              <a:xfrm>
                <a:off x="2771775" y="3789363"/>
                <a:ext cx="3816350" cy="496887"/>
              </a:xfrm>
              <a:prstGeom prst="rect">
                <a:avLst/>
              </a:prstGeom>
              <a:blipFill rotWithShape="1">
                <a:blip r:embed="rId4"/>
                <a:stretch>
                  <a:fillRect t="-6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29" name="Text Box 11"/>
              <p:cNvSpPr txBox="1">
                <a:spLocks noChangeArrowheads="1"/>
              </p:cNvSpPr>
              <p:nvPr/>
            </p:nvSpPr>
            <p:spPr bwMode="auto">
              <a:xfrm>
                <a:off x="830263" y="4479503"/>
                <a:ext cx="2472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令</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0</m:t>
                        </m:r>
                      </m:sub>
                    </m:sSub>
                    <m:r>
                      <a:rPr lang="zh-CN" altLang="en-US" sz="2400" i="1">
                        <a:solidFill>
                          <a:srgbClr val="000000"/>
                        </a:solidFill>
                        <a:latin typeface="Cambria Math" panose="02040503050406030204" pitchFamily="18" charset="0"/>
                      </a:rPr>
                      <m:t>𝑝</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𝑚</m:t>
                    </m:r>
                  </m:oMath>
                </a14:m>
                <a:r>
                  <a:rPr lang="zh-CN" altLang="en-US" sz="2400" dirty="0">
                    <a:latin typeface="楷体_GB2312" pitchFamily="49" charset="-122"/>
                    <a:ea typeface="楷体_GB2312" pitchFamily="49" charset="-122"/>
                  </a:rPr>
                  <a:t>， 有</a:t>
                </a:r>
                <a:endParaRPr lang="zh-CN" altLang="en-US" sz="2400" dirty="0">
                  <a:latin typeface="楷体_GB2312" pitchFamily="49" charset="-122"/>
                  <a:ea typeface="楷体_GB2312" pitchFamily="49" charset="-122"/>
                </a:endParaRPr>
              </a:p>
            </p:txBody>
          </p:sp>
        </mc:Choice>
        <mc:Fallback>
          <p:sp>
            <p:nvSpPr>
              <p:cNvPr id="5129" name="Text Box 11"/>
              <p:cNvSpPr txBox="1">
                <a:spLocks noRot="1" noChangeAspect="1" noMove="1" noResize="1" noEditPoints="1" noAdjustHandles="1" noChangeArrowheads="1" noChangeShapeType="1" noTextEdit="1"/>
              </p:cNvSpPr>
              <p:nvPr/>
            </p:nvSpPr>
            <p:spPr bwMode="auto">
              <a:xfrm>
                <a:off x="830263" y="4479503"/>
                <a:ext cx="2472665" cy="461665"/>
              </a:xfrm>
              <a:prstGeom prst="rect">
                <a:avLst/>
              </a:prstGeom>
              <a:blipFill rotWithShape="1">
                <a:blip r:embed="rId5"/>
                <a:stretch>
                  <a:fillRect l="-13" t="-46" r="-1041" b="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31" name="Object 13"/>
              <p:cNvSpPr txBox="1"/>
              <p:nvPr/>
            </p:nvSpPr>
            <p:spPr bwMode="auto">
              <a:xfrm>
                <a:off x="3274061" y="4365104"/>
                <a:ext cx="3538537" cy="779463"/>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sz="1800" i="1">
                          <a:solidFill>
                            <a:srgbClr val="000000"/>
                          </a:solidFill>
                          <a:latin typeface="Cambria Math" panose="02040503050406030204" pitchFamily="18" charset="0"/>
                        </a:rPr>
                        <m:t>𝑝</m:t>
                      </m:r>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f>
                        <m:fPr>
                          <m:ctrlPr>
                            <a:rPr lang="zh-CN" altLang="en-US" sz="1800" i="1">
                              <a:solidFill>
                                <a:srgbClr val="000000"/>
                              </a:solidFill>
                              <a:latin typeface="Cambria Math" panose="02040503050406030204" pitchFamily="18" charset="0"/>
                            </a:rPr>
                          </m:ctrlPr>
                        </m:fPr>
                        <m:num>
                          <m:sSubSup>
                            <m:sSubSupPr>
                              <m:ctrlPr>
                                <a:rPr lang="zh-CN" altLang="en-US" sz="1800" i="1">
                                  <a:solidFill>
                                    <a:srgbClr val="000000"/>
                                  </a:solidFill>
                                  <a:latin typeface="Cambria Math" panose="02040503050406030204" pitchFamily="18" charset="0"/>
                                </a:rPr>
                              </m:ctrlPr>
                            </m:sSubSup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up>
                              <m:r>
                                <a:rPr lang="zh-CN" altLang="en-US" sz="1800" i="1">
                                  <a:solidFill>
                                    <a:srgbClr val="000000"/>
                                  </a:solidFill>
                                  <a:latin typeface="Cambria Math" panose="02040503050406030204" pitchFamily="18" charset="0"/>
                                </a:rPr>
                                <m:t>𝑛</m:t>
                              </m:r>
                            </m:sup>
                          </m:sSubSup>
                        </m:num>
                        <m:den>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den>
                      </m:f>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𝑝</m:t>
                          </m:r>
                        </m:e>
                        <m:sup>
                          <m:r>
                            <a:rPr lang="zh-CN" altLang="en-US" sz="1800" i="1">
                              <a:solidFill>
                                <a:srgbClr val="000000"/>
                              </a:solidFill>
                              <a:latin typeface="Cambria Math" panose="02040503050406030204" pitchFamily="18" charset="0"/>
                            </a:rPr>
                            <m:t>𝑛</m:t>
                          </m:r>
                        </m:sup>
                      </m:sSup>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𝑝</m:t>
                          </m:r>
                          <m:sSub>
                            <m:sSubPr>
                              <m:ctrlPr>
                                <a:rPr lang="zh-CN" altLang="en-US"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𝑁</m:t>
                              </m:r>
                            </m:e>
                            <m:sub>
                              <m:r>
                                <a:rPr lang="zh-CN" altLang="en-US" sz="1800" i="1">
                                  <a:solidFill>
                                    <a:srgbClr val="000000"/>
                                  </a:solidFill>
                                  <a:latin typeface="Cambria Math" panose="02040503050406030204" pitchFamily="18" charset="0"/>
                                </a:rPr>
                                <m:t>0</m:t>
                              </m:r>
                            </m:sub>
                          </m:sSub>
                        </m:sup>
                      </m:sSup>
                      <m:r>
                        <a:rPr lang="zh-CN" altLang="en-US" sz="1800" i="1">
                          <a:solidFill>
                            <a:srgbClr val="000000"/>
                          </a:solidFill>
                          <a:latin typeface="Cambria Math" panose="02040503050406030204" pitchFamily="18" charset="0"/>
                        </a:rPr>
                        <m:t>=</m:t>
                      </m:r>
                      <m:f>
                        <m:fPr>
                          <m:ctrlPr>
                            <a:rPr lang="zh-CN" altLang="en-US" sz="1800" i="1">
                              <a:solidFill>
                                <a:srgbClr val="000000"/>
                              </a:solidFill>
                              <a:latin typeface="Cambria Math" panose="02040503050406030204" pitchFamily="18" charset="0"/>
                            </a:rPr>
                          </m:ctrlPr>
                        </m:fPr>
                        <m:num>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𝑚</m:t>
                              </m:r>
                            </m:e>
                            <m:sup>
                              <m:r>
                                <a:rPr lang="zh-CN" altLang="en-US" sz="1800" i="1">
                                  <a:solidFill>
                                    <a:srgbClr val="000000"/>
                                  </a:solidFill>
                                  <a:latin typeface="Cambria Math" panose="02040503050406030204" pitchFamily="18" charset="0"/>
                                </a:rPr>
                                <m:t>𝑛</m:t>
                              </m:r>
                            </m:sup>
                          </m:sSup>
                        </m:num>
                        <m:den>
                          <m:r>
                            <a:rPr lang="zh-CN" altLang="en-US" sz="1800" i="1">
                              <a:solidFill>
                                <a:srgbClr val="000000"/>
                              </a:solidFill>
                              <a:latin typeface="Cambria Math" panose="02040503050406030204" pitchFamily="18" charset="0"/>
                            </a:rPr>
                            <m:t>𝑛</m:t>
                          </m:r>
                          <m:r>
                            <a:rPr lang="zh-CN" altLang="en-US" sz="1800" i="1">
                              <a:solidFill>
                                <a:srgbClr val="000000"/>
                              </a:solidFill>
                              <a:latin typeface="Cambria Math" panose="02040503050406030204" pitchFamily="18" charset="0"/>
                            </a:rPr>
                            <m:t>!</m:t>
                          </m:r>
                        </m:den>
                      </m:f>
                      <m:sSup>
                        <m:sSupPr>
                          <m:ctrlPr>
                            <a:rPr lang="zh-CN" altLang="en-US" sz="1800" i="1">
                              <a:solidFill>
                                <a:srgbClr val="000000"/>
                              </a:solidFill>
                              <a:latin typeface="Cambria Math" panose="02040503050406030204" pitchFamily="18" charset="0"/>
                            </a:rPr>
                          </m:ctrlPr>
                        </m:sSupPr>
                        <m:e>
                          <m:r>
                            <a:rPr lang="zh-CN" altLang="en-US" sz="1800" i="1">
                              <a:solidFill>
                                <a:srgbClr val="000000"/>
                              </a:solidFill>
                              <a:latin typeface="Cambria Math" panose="02040503050406030204" pitchFamily="18" charset="0"/>
                            </a:rPr>
                            <m:t>𝑒</m:t>
                          </m:r>
                        </m:e>
                        <m:sup>
                          <m:r>
                            <a:rPr lang="zh-CN" altLang="en-US" sz="1800" i="1">
                              <a:solidFill>
                                <a:srgbClr val="000000"/>
                              </a:solidFill>
                              <a:latin typeface="Cambria Math" panose="02040503050406030204" pitchFamily="18" charset="0"/>
                            </a:rPr>
                            <m:t>−</m:t>
                          </m:r>
                          <m:r>
                            <a:rPr lang="zh-CN" altLang="en-US" sz="1800" i="1">
                              <a:solidFill>
                                <a:srgbClr val="000000"/>
                              </a:solidFill>
                              <a:latin typeface="Cambria Math" panose="02040503050406030204" pitchFamily="18" charset="0"/>
                            </a:rPr>
                            <m:t>𝑚</m:t>
                          </m:r>
                        </m:sup>
                      </m:sSup>
                    </m:oMath>
                  </m:oMathPara>
                </a14:m>
                <a:endParaRPr lang="zh-CN" altLang="en-US" sz="1800" dirty="0"/>
              </a:p>
            </p:txBody>
          </p:sp>
        </mc:Choice>
        <mc:Fallback>
          <p:sp>
            <p:nvSpPr>
              <p:cNvPr id="5131" name="Object 13"/>
              <p:cNvSpPr txBox="1">
                <a:spLocks noRot="1" noChangeAspect="1" noMove="1" noResize="1" noEditPoints="1" noAdjustHandles="1" noChangeArrowheads="1" noChangeShapeType="1" noTextEdit="1"/>
              </p:cNvSpPr>
              <p:nvPr/>
            </p:nvSpPr>
            <p:spPr bwMode="auto">
              <a:xfrm>
                <a:off x="3274061" y="4365104"/>
                <a:ext cx="3538537" cy="779463"/>
              </a:xfrm>
              <a:prstGeom prst="rect">
                <a:avLst/>
              </a:prstGeom>
              <a:blipFill rotWithShape="1">
                <a:blip r:embed="rId6"/>
                <a:stretch>
                  <a:fillRect t="-15" r="9" b="55"/>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136" name="Text Box 16"/>
              <p:cNvSpPr txBox="1">
                <a:spLocks noChangeArrowheads="1"/>
              </p:cNvSpPr>
              <p:nvPr/>
            </p:nvSpPr>
            <p:spPr bwMode="auto">
              <a:xfrm>
                <a:off x="5724129" y="1020763"/>
                <a:ext cx="2734072" cy="47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其中</a:t>
                </a:r>
                <a14:m>
                  <m:oMath xmlns:m="http://schemas.openxmlformats.org/officeDocument/2006/math">
                    <m:r>
                      <a:rPr lang="zh-CN" altLang="en-US" sz="2400" i="1">
                        <a:solidFill>
                          <a:srgbClr val="000000"/>
                        </a:solidFill>
                        <a:latin typeface="Cambria Math" panose="02040503050406030204" pitchFamily="18" charset="0"/>
                      </a:rPr>
                      <m:t>𝑝</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1</m:t>
                    </m:r>
                    <m:r>
                      <a:rPr lang="zh-CN" altLang="en-US" sz="2400" i="1">
                        <a:solidFill>
                          <a:srgbClr val="000000"/>
                        </a:solidFill>
                        <a:latin typeface="Cambria Math" panose="02040503050406030204" pitchFamily="18" charset="0"/>
                      </a:rPr>
                      <m:t>−</m:t>
                    </m:r>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𝑒</m:t>
                        </m:r>
                      </m:e>
                      <m:sup>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𝜆</m:t>
                        </m:r>
                        <m:r>
                          <a:rPr lang="zh-CN" altLang="en-US" sz="2400" i="1">
                            <a:solidFill>
                              <a:srgbClr val="000000"/>
                            </a:solidFill>
                            <a:latin typeface="Cambria Math" panose="02040503050406030204" pitchFamily="18" charset="0"/>
                          </a:rPr>
                          <m:t>𝑡</m:t>
                        </m:r>
                      </m:sup>
                    </m:sSup>
                  </m:oMath>
                </a14:m>
                <a:endParaRPr lang="zh-CN" altLang="en-US" sz="2400" dirty="0"/>
              </a:p>
            </p:txBody>
          </p:sp>
        </mc:Choice>
        <mc:Fallback>
          <p:sp>
            <p:nvSpPr>
              <p:cNvPr id="5136" name="Text Box 16"/>
              <p:cNvSpPr txBox="1">
                <a:spLocks noRot="1" noChangeAspect="1" noMove="1" noResize="1" noEditPoints="1" noAdjustHandles="1" noChangeArrowheads="1" noChangeShapeType="1" noTextEdit="1"/>
              </p:cNvSpPr>
              <p:nvPr/>
            </p:nvSpPr>
            <p:spPr bwMode="auto">
              <a:xfrm>
                <a:off x="5724129" y="1020763"/>
                <a:ext cx="2734072" cy="478977"/>
              </a:xfrm>
              <a:prstGeom prst="rect">
                <a:avLst/>
              </a:prstGeom>
              <a:blipFill rotWithShape="1">
                <a:blip r:embed="rId7"/>
                <a:stretch>
                  <a:fillRect l="-9" t="-66" b="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133" name="Text Box 17"/>
          <p:cNvSpPr txBox="1">
            <a:spLocks noChangeArrowheads="1"/>
          </p:cNvSpPr>
          <p:nvPr/>
        </p:nvSpPr>
        <p:spPr bwMode="auto">
          <a:xfrm>
            <a:off x="1403350" y="5445125"/>
            <a:ext cx="612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此为</a:t>
            </a:r>
            <a:r>
              <a:rPr lang="zh-CN" altLang="en-US" sz="2400">
                <a:solidFill>
                  <a:srgbClr val="FF3607"/>
                </a:solidFill>
                <a:latin typeface="楷体_GB2312" pitchFamily="49" charset="-122"/>
                <a:ea typeface="楷体_GB2312" pitchFamily="49" charset="-122"/>
              </a:rPr>
              <a:t>泊松</a:t>
            </a:r>
            <a:r>
              <a:rPr lang="zh-CN" altLang="en-US" sz="2400">
                <a:latin typeface="楷体_GB2312" pitchFamily="49" charset="-122"/>
                <a:ea typeface="楷体_GB2312" pitchFamily="49" charset="-122"/>
              </a:rPr>
              <a:t>分布，期望值与方差</a:t>
            </a:r>
            <a:r>
              <a:rPr lang="zh-CN" altLang="en-US" sz="2400">
                <a:solidFill>
                  <a:srgbClr val="FF3607"/>
                </a:solidFill>
                <a:latin typeface="楷体_GB2312" pitchFamily="49" charset="-122"/>
                <a:ea typeface="楷体_GB2312" pitchFamily="49" charset="-122"/>
              </a:rPr>
              <a:t>相等</a:t>
            </a:r>
            <a:r>
              <a:rPr lang="zh-CN" altLang="en-US" sz="2400">
                <a:latin typeface="楷体_GB2312" pitchFamily="49" charset="-122"/>
                <a:ea typeface="楷体_GB2312" pitchFamily="49" charset="-122"/>
              </a:rPr>
              <a:t>，均为</a:t>
            </a:r>
            <a:r>
              <a:rPr lang="en-US" altLang="zh-CN" sz="2400">
                <a:latin typeface="楷体_GB2312" pitchFamily="49" charset="-122"/>
                <a:ea typeface="楷体_GB2312" pitchFamily="49" charset="-122"/>
              </a:rPr>
              <a:t>m</a:t>
            </a:r>
            <a:r>
              <a:rPr lang="zh-CN" altLang="en-US" sz="2400">
                <a:latin typeface="楷体_GB2312" pitchFamily="49" charset="-122"/>
                <a:ea typeface="楷体_GB2312" pitchFamily="49" charset="-122"/>
              </a:rPr>
              <a:t>。</a:t>
            </a:r>
            <a:endParaRPr lang="zh-CN" altLang="en-US" sz="2400">
              <a:latin typeface="楷体_GB2312" pitchFamily="49" charset="-122"/>
              <a:ea typeface="楷体_GB2312" pitchFamily="49" charset="-122"/>
            </a:endParaRPr>
          </a:p>
        </p:txBody>
      </p:sp>
      <p:sp>
        <p:nvSpPr>
          <p:cNvPr id="5134" name="Text Box 18"/>
          <p:cNvSpPr txBox="1">
            <a:spLocks noChangeArrowheads="1"/>
          </p:cNvSpPr>
          <p:nvPr/>
        </p:nvSpPr>
        <p:spPr bwMode="auto">
          <a:xfrm>
            <a:off x="1547813" y="6092825"/>
            <a:ext cx="601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若</a:t>
            </a:r>
            <a:r>
              <a:rPr lang="en-US" altLang="zh-CN" sz="2400">
                <a:latin typeface="楷体_GB2312" pitchFamily="49" charset="-122"/>
                <a:ea typeface="楷体_GB2312" pitchFamily="49" charset="-122"/>
              </a:rPr>
              <a:t>m</a:t>
            </a:r>
            <a:r>
              <a:rPr lang="zh-CN" altLang="en-US" sz="2400">
                <a:latin typeface="楷体_GB2312" pitchFamily="49" charset="-122"/>
                <a:ea typeface="楷体_GB2312" pitchFamily="49" charset="-122"/>
              </a:rPr>
              <a:t>很大时，泊松分布将过渡到</a:t>
            </a:r>
            <a:r>
              <a:rPr lang="zh-CN" altLang="en-US" sz="2400">
                <a:solidFill>
                  <a:srgbClr val="FF3607"/>
                </a:solidFill>
                <a:latin typeface="楷体_GB2312" pitchFamily="49" charset="-122"/>
                <a:ea typeface="楷体_GB2312" pitchFamily="49" charset="-122"/>
              </a:rPr>
              <a:t>高斯</a:t>
            </a:r>
            <a:r>
              <a:rPr lang="zh-CN" altLang="en-US" sz="2400">
                <a:latin typeface="楷体_GB2312" pitchFamily="49" charset="-122"/>
                <a:ea typeface="楷体_GB2312" pitchFamily="49" charset="-122"/>
              </a:rPr>
              <a:t>分布。</a:t>
            </a:r>
            <a:endParaRPr lang="zh-CN" altLang="en-US" sz="2400">
              <a:latin typeface="楷体_GB2312" pitchFamily="49" charset="-122"/>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ADF0DDCB-E313-4383-8825-DCBB625CE7F4}" type="slidenum">
              <a:rPr lang="en-US" altLang="zh-CN" sz="1400"/>
            </a:fld>
            <a:endParaRPr lang="en-US" altLang="zh-CN" sz="1400"/>
          </a:p>
        </p:txBody>
      </p:sp>
      <p:sp>
        <p:nvSpPr>
          <p:cNvPr id="6147" name="Rectangle 4"/>
          <p:cNvSpPr>
            <a:spLocks noChangeArrowheads="1"/>
          </p:cNvSpPr>
          <p:nvPr/>
        </p:nvSpPr>
        <p:spPr bwMode="auto">
          <a:xfrm>
            <a:off x="503238" y="404813"/>
            <a:ext cx="307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高斯分布概率密度为</a:t>
            </a:r>
            <a:r>
              <a:rPr lang="en-US" altLang="zh-CN" sz="2400" dirty="0">
                <a:latin typeface="楷体_GB2312" pitchFamily="49" charset="-122"/>
                <a:ea typeface="楷体_GB2312" pitchFamily="49" charset="-122"/>
              </a:rPr>
              <a:t>:</a:t>
            </a:r>
            <a:endParaRPr lang="en-US" altLang="zh-CN"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148" name="Object 5"/>
              <p:cNvSpPr txBox="1"/>
              <p:nvPr/>
            </p:nvSpPr>
            <p:spPr bwMode="auto">
              <a:xfrm>
                <a:off x="1692275" y="2492375"/>
                <a:ext cx="6192093" cy="936327"/>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b>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r>
                            <a:rPr lang="zh-CN" altLang="en-US" i="1">
                              <a:solidFill>
                                <a:srgbClr val="000000"/>
                              </a:solidFill>
                              <a:latin typeface="Cambria Math" panose="02040503050406030204" pitchFamily="18" charset="0"/>
                            </a:rPr>
                            <m:t>𝑑𝑛</m:t>
                          </m:r>
                        </m:e>
                      </m:nary>
                    </m:oMath>
                  </m:oMathPara>
                </a14:m>
                <a:endParaRPr lang="zh-CN" altLang="en-US" dirty="0"/>
              </a:p>
            </p:txBody>
          </p:sp>
        </mc:Choice>
        <mc:Fallback>
          <p:sp>
            <p:nvSpPr>
              <p:cNvPr id="6148" name="Object 5"/>
              <p:cNvSpPr txBox="1">
                <a:spLocks noRot="1" noChangeAspect="1" noMove="1" noResize="1" noEditPoints="1" noAdjustHandles="1" noChangeArrowheads="1" noChangeShapeType="1" noTextEdit="1"/>
              </p:cNvSpPr>
              <p:nvPr/>
            </p:nvSpPr>
            <p:spPr bwMode="auto">
              <a:xfrm>
                <a:off x="1692275" y="2492375"/>
                <a:ext cx="6192093" cy="936327"/>
              </a:xfrm>
              <a:prstGeom prst="rect">
                <a:avLst/>
              </a:prstGeom>
              <a:blipFill rotWithShape="1">
                <a:blip r:embed="rId1"/>
                <a:stretch>
                  <a:fillRect t="-4137" r="3" b="3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49" name="Object 6"/>
              <p:cNvSpPr txBox="1"/>
              <p:nvPr/>
            </p:nvSpPr>
            <p:spPr bwMode="auto">
              <a:xfrm>
                <a:off x="1535113" y="1052513"/>
                <a:ext cx="5413151" cy="936327"/>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r>
                                <a:rPr lang="zh-CN" altLang="en-US" i="1">
                                  <a:solidFill>
                                    <a:srgbClr val="000000"/>
                                  </a:solidFill>
                                  <a:latin typeface="Cambria Math" panose="02040503050406030204" pitchFamily="18" charset="0"/>
                                </a:rPr>
                                <m:t>𝑚</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𝑚</m:t>
                              </m:r>
                            </m:den>
                          </m:f>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oMath>
                  </m:oMathPara>
                </a14:m>
                <a:endParaRPr lang="zh-CN" altLang="en-US" dirty="0"/>
              </a:p>
            </p:txBody>
          </p:sp>
        </mc:Choice>
        <mc:Fallback>
          <p:sp>
            <p:nvSpPr>
              <p:cNvPr id="6149" name="Object 6"/>
              <p:cNvSpPr txBox="1">
                <a:spLocks noRot="1" noChangeAspect="1" noMove="1" noResize="1" noEditPoints="1" noAdjustHandles="1" noChangeArrowheads="1" noChangeShapeType="1" noTextEdit="1"/>
              </p:cNvSpPr>
              <p:nvPr/>
            </p:nvSpPr>
            <p:spPr bwMode="auto">
              <a:xfrm>
                <a:off x="1535113" y="1052513"/>
                <a:ext cx="5413151" cy="936327"/>
              </a:xfrm>
              <a:prstGeom prst="rect">
                <a:avLst/>
              </a:prstGeom>
              <a:blipFill rotWithShape="1">
                <a:blip r:embed="rId2"/>
                <a:stretch>
                  <a:fillRect l="-6" t="-34" r="2" b="2"/>
                </a:stretch>
              </a:blipFill>
              <a:ln>
                <a:noFill/>
              </a:ln>
              <a:effectLst/>
            </p:spPr>
            <p:txBody>
              <a:bodyPr/>
              <a:lstStyle/>
              <a:p>
                <a:r>
                  <a:rPr lang="zh-CN" altLang="en-US">
                    <a:noFill/>
                  </a:rPr>
                  <a:t> </a:t>
                </a:r>
              </a:p>
            </p:txBody>
          </p:sp>
        </mc:Fallback>
      </mc:AlternateContent>
      <p:sp>
        <p:nvSpPr>
          <p:cNvPr id="6150" name="Text Box 7"/>
          <p:cNvSpPr txBox="1">
            <a:spLocks noChangeArrowheads="1"/>
          </p:cNvSpPr>
          <p:nvPr/>
        </p:nvSpPr>
        <p:spPr bwMode="auto">
          <a:xfrm>
            <a:off x="539552" y="2179712"/>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其含义为</a:t>
            </a:r>
            <a:endParaRPr lang="zh-CN" altLang="en-US" sz="2400">
              <a:latin typeface="楷体_GB2312" pitchFamily="49" charset="-122"/>
              <a:ea typeface="楷体_GB2312" pitchFamily="49" charset="-122"/>
            </a:endParaRPr>
          </a:p>
        </p:txBody>
      </p:sp>
      <p:sp>
        <p:nvSpPr>
          <p:cNvPr id="6151" name="Rectangle 8"/>
          <p:cNvSpPr>
            <a:spLocks noChangeArrowheads="1"/>
          </p:cNvSpPr>
          <p:nvPr/>
        </p:nvSpPr>
        <p:spPr bwMode="auto">
          <a:xfrm>
            <a:off x="503238" y="5456232"/>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一般通过查标准正态分布函数表进行计算。</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6152" name="Rectangle 10"/>
              <p:cNvSpPr>
                <a:spLocks noChangeArrowheads="1"/>
              </p:cNvSpPr>
              <p:nvPr/>
            </p:nvSpPr>
            <p:spPr bwMode="auto">
              <a:xfrm>
                <a:off x="503238" y="3687415"/>
                <a:ext cx="6301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因而</a:t>
                </a: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时间内</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落在区间</a:t>
                </a:r>
                <a14:m>
                  <m:oMath xmlns:m="http://schemas.openxmlformats.org/officeDocument/2006/math">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𝑛</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𝑛</m:t>
                        </m:r>
                      </m:e>
                      <m:sub>
                        <m:r>
                          <a:rPr lang="zh-CN" altLang="en-US" sz="2400" i="1">
                            <a:solidFill>
                              <a:srgbClr val="000000"/>
                            </a:solidFill>
                            <a:latin typeface="Cambria Math" panose="02040503050406030204" pitchFamily="18" charset="0"/>
                          </a:rPr>
                          <m:t>2</m:t>
                        </m:r>
                      </m:sub>
                    </m:sSub>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内的概率为：</a:t>
                </a:r>
                <a:endParaRPr lang="zh-CN" altLang="en-US" sz="2400" dirty="0">
                  <a:latin typeface="楷体_GB2312" pitchFamily="49" charset="-122"/>
                  <a:ea typeface="楷体_GB2312" pitchFamily="49" charset="-122"/>
                </a:endParaRPr>
              </a:p>
            </p:txBody>
          </p:sp>
        </mc:Choice>
        <mc:Fallback>
          <p:sp>
            <p:nvSpPr>
              <p:cNvPr id="6152" name="Rectangle 10"/>
              <p:cNvSpPr>
                <a:spLocks noRot="1" noChangeAspect="1" noMove="1" noResize="1" noEditPoints="1" noAdjustHandles="1" noChangeArrowheads="1" noChangeShapeType="1" noTextEdit="1"/>
              </p:cNvSpPr>
              <p:nvPr/>
            </p:nvSpPr>
            <p:spPr bwMode="auto">
              <a:xfrm>
                <a:off x="503238" y="3687415"/>
                <a:ext cx="6301010" cy="461665"/>
              </a:xfrm>
              <a:prstGeom prst="rect">
                <a:avLst/>
              </a:prstGeom>
              <a:blipFill rotWithShape="1">
                <a:blip r:embed="rId3"/>
                <a:stretch>
                  <a:fillRect l="-5" t="-131" r="4" b="1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154" name="Object 12"/>
              <p:cNvSpPr txBox="1"/>
              <p:nvPr/>
            </p:nvSpPr>
            <p:spPr bwMode="auto">
              <a:xfrm>
                <a:off x="539552" y="4244938"/>
                <a:ext cx="8532366" cy="1127200"/>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𝑑𝑛</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1</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𝑛</m:t>
                              </m:r>
                            </m:e>
                            <m:sub>
                              <m:r>
                                <a:rPr lang="zh-CN" altLang="en-US" i="1">
                                  <a:solidFill>
                                    <a:srgbClr val="000000"/>
                                  </a:solidFill>
                                  <a:latin typeface="Cambria Math" panose="02040503050406030204" pitchFamily="18" charset="0"/>
                                </a:rPr>
                                <m:t>2</m:t>
                              </m:r>
                            </m:sub>
                          </m:sSub>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r>
                                <a:rPr lang="zh-CN" altLang="en-US" i="1">
                                  <a:solidFill>
                                    <a:srgbClr val="000000"/>
                                  </a:solidFill>
                                  <a:latin typeface="Cambria Math" panose="02040503050406030204" pitchFamily="18" charset="0"/>
                                </a:rPr>
                                <m:t>𝜎</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type m:val="lin"/>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𝜎</m:t>
                                      </m:r>
                                    </m:e>
                                    <m:sup>
                                      <m:r>
                                        <a:rPr lang="zh-CN" altLang="en-US" i="1">
                                          <a:solidFill>
                                            <a:srgbClr val="000000"/>
                                          </a:solidFill>
                                          <a:latin typeface="Cambria Math" panose="02040503050406030204" pitchFamily="18" charset="0"/>
                                        </a:rPr>
                                        <m:t>2</m:t>
                                      </m:r>
                                    </m:sup>
                                  </m:sSup>
                                </m:den>
                              </m:f>
                            </m:sup>
                          </m:sSup>
                        </m:e>
                      </m:nary>
                      <m:r>
                        <a:rPr lang="zh-CN" altLang="en-US" i="1">
                          <a:solidFill>
                            <a:srgbClr val="000000"/>
                          </a:solidFill>
                          <a:latin typeface="Cambria Math" panose="02040503050406030204" pitchFamily="18" charset="0"/>
                        </a:rPr>
                        <m:t>𝑑𝑛</m:t>
                      </m:r>
                    </m:oMath>
                  </m:oMathPara>
                </a14:m>
                <a:endParaRPr lang="zh-CN" altLang="en-US" dirty="0"/>
              </a:p>
            </p:txBody>
          </p:sp>
        </mc:Choice>
        <mc:Fallback>
          <p:sp>
            <p:nvSpPr>
              <p:cNvPr id="6154" name="Object 12"/>
              <p:cNvSpPr txBox="1">
                <a:spLocks noRot="1" noChangeAspect="1" noMove="1" noResize="1" noEditPoints="1" noAdjustHandles="1" noChangeArrowheads="1" noChangeShapeType="1" noTextEdit="1"/>
              </p:cNvSpPr>
              <p:nvPr/>
            </p:nvSpPr>
            <p:spPr bwMode="auto">
              <a:xfrm>
                <a:off x="539552" y="4244938"/>
                <a:ext cx="8532366" cy="1127200"/>
              </a:xfrm>
              <a:prstGeom prst="rect">
                <a:avLst/>
              </a:prstGeom>
              <a:blipFill rotWithShape="1">
                <a:blip r:embed="rId4"/>
                <a:stretch>
                  <a:fillRect l="-5" t="-1630" r="4" b="3"/>
                </a:stretch>
              </a:blipFill>
              <a:ln>
                <a:noFill/>
              </a:ln>
              <a:effectLst/>
            </p:spPr>
            <p:txBody>
              <a:bodyPr/>
              <a:lstStyle/>
              <a:p>
                <a:r>
                  <a:rPr lang="zh-CN"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503238" y="404813"/>
            <a:ext cx="695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设</a:t>
            </a:r>
            <a:r>
              <a:rPr lang="en-US" altLang="zh-CN" sz="2400" dirty="0">
                <a:latin typeface="楷体_GB2312" pitchFamily="49" charset="-122"/>
                <a:ea typeface="楷体_GB2312" pitchFamily="49" charset="-122"/>
              </a:rPr>
              <a:t>BEPCII</a:t>
            </a:r>
            <a:r>
              <a:rPr lang="zh-CN" altLang="en-US" sz="2400" dirty="0">
                <a:latin typeface="楷体_GB2312" pitchFamily="49" charset="-122"/>
                <a:ea typeface="楷体_GB2312" pitchFamily="49" charset="-122"/>
              </a:rPr>
              <a:t>对撞每秒发生反应约</a:t>
            </a:r>
            <a:r>
              <a:rPr lang="en-US" altLang="zh-CN" sz="2400" dirty="0">
                <a:latin typeface="楷体_GB2312" pitchFamily="49" charset="-122"/>
                <a:ea typeface="楷体_GB2312" pitchFamily="49" charset="-122"/>
              </a:rPr>
              <a:t>1000</a:t>
            </a:r>
            <a:r>
              <a:rPr lang="zh-CN" altLang="en-US" sz="2400" dirty="0">
                <a:latin typeface="楷体_GB2312" pitchFamily="49" charset="-122"/>
                <a:ea typeface="楷体_GB2312" pitchFamily="49" charset="-122"/>
              </a:rPr>
              <a:t>次，则可知：</a:t>
            </a:r>
            <a:endParaRPr lang="en-US" altLang="zh-CN"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4" name="矩形 3"/>
              <p:cNvSpPr/>
              <p:nvPr/>
            </p:nvSpPr>
            <p:spPr>
              <a:xfrm>
                <a:off x="4139952" y="1037492"/>
                <a:ext cx="1058303" cy="461665"/>
              </a:xfrm>
              <a:prstGeom prst="rect">
                <a:avLst/>
              </a:prstGeom>
            </p:spPr>
            <p:txBody>
              <a:bodyPr wrap="none">
                <a:spAutoFit/>
              </a:bodyPr>
              <a:lstStyle/>
              <a:p>
                <a14:m>
                  <m:oMath xmlns:m="http://schemas.openxmlformats.org/officeDocument/2006/math">
                    <m:r>
                      <a:rPr lang="zh-CN" altLang="en-US" i="1">
                        <a:solidFill>
                          <a:srgbClr val="000000"/>
                        </a:solidFill>
                        <a:latin typeface="Cambria Math" panose="02040503050406030204" pitchFamily="18" charset="0"/>
                      </a:rPr>
                      <m:t>𝜎</m:t>
                    </m:r>
                    <m:r>
                      <a:rPr lang="en-US" altLang="zh-CN" i="1" smtClean="0">
                        <a:solidFill>
                          <a:srgbClr val="000000"/>
                        </a:solidFill>
                        <a:latin typeface="Cambria Math" panose="02040503050406030204" pitchFamily="18" charset="0"/>
                        <a:ea typeface="Cambria Math" panose="02040503050406030204" pitchFamily="18" charset="0"/>
                      </a:rPr>
                      <m:t>=</m:t>
                    </m:r>
                    <m:r>
                      <a:rPr lang="el-GR" altLang="zh-CN" i="1">
                        <a:solidFill>
                          <a:srgbClr val="000000"/>
                        </a:solidFill>
                        <a:latin typeface="Cambria Math" panose="02040503050406030204" pitchFamily="18" charset="0"/>
                        <a:ea typeface="Cambria Math" panose="02040503050406030204" pitchFamily="18" charset="0"/>
                      </a:rPr>
                      <m:t> </m:t>
                    </m:r>
                  </m:oMath>
                </a14:m>
                <a:r>
                  <a:rPr lang="zh-CN" altLang="en-US" dirty="0"/>
                  <a:t>？</a:t>
                </a:r>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4139952" y="1037492"/>
                <a:ext cx="1058303" cy="461665"/>
              </a:xfrm>
              <a:prstGeom prst="rect">
                <a:avLst/>
              </a:prstGeom>
              <a:blipFill rotWithShape="1">
                <a:blip r:embed="rId1"/>
                <a:stretch>
                  <a:fillRect l="-37" t="-116" r="-6226" b="1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矩形 4"/>
              <p:cNvSpPr/>
              <p:nvPr/>
            </p:nvSpPr>
            <p:spPr>
              <a:xfrm>
                <a:off x="1979712" y="1037927"/>
                <a:ext cx="1288301" cy="461665"/>
              </a:xfrm>
              <a:prstGeom prst="rect">
                <a:avLst/>
              </a:prstGeom>
            </p:spPr>
            <p:txBody>
              <a:bodyPr wrap="none">
                <a:spAutoFit/>
              </a:bodyPr>
              <a:lstStyle/>
              <a:p>
                <a14:m>
                  <m:oMath xmlns:m="http://schemas.openxmlformats.org/officeDocument/2006/math">
                    <m:r>
                      <a:rPr lang="zh-CN" altLang="en-US" i="1" smtClean="0">
                        <a:solidFill>
                          <a:srgbClr val="000000"/>
                        </a:solidFill>
                        <a:latin typeface="Cambria Math" panose="02040503050406030204" pitchFamily="18" charset="0"/>
                      </a:rPr>
                      <m:t>𝜇</m:t>
                    </m:r>
                    <m:r>
                      <a:rPr lang="en-US" altLang="zh-CN" i="1">
                        <a:solidFill>
                          <a:srgbClr val="000000"/>
                        </a:solidFill>
                        <a:latin typeface="Cambria Math" panose="02040503050406030204" pitchFamily="18" charset="0"/>
                        <a:ea typeface="Cambria Math" panose="02040503050406030204" pitchFamily="18" charset="0"/>
                      </a:rPr>
                      <m:t>=</m:t>
                    </m:r>
                  </m:oMath>
                </a14:m>
                <a:r>
                  <a:rPr lang="en-US" altLang="zh-CN" dirty="0"/>
                  <a:t>1000</a:t>
                </a:r>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1979712" y="1037927"/>
                <a:ext cx="1288301" cy="461665"/>
              </a:xfrm>
              <a:prstGeom prst="rect">
                <a:avLst/>
              </a:prstGeom>
              <a:blipFill rotWithShape="1">
                <a:blip r:embed="rId2"/>
                <a:stretch>
                  <a:fillRect l="-32" t="-73" r="24" b="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5875989" y="995525"/>
                <a:ext cx="2272930" cy="496483"/>
              </a:xfrm>
              <a:prstGeom prst="rect">
                <a:avLst/>
              </a:prstGeom>
            </p:spPr>
            <p:txBody>
              <a:bodyPr wrap="none">
                <a:spAutoFit/>
              </a:bodyPr>
              <a:lstStyle/>
              <a:p>
                <a14:m>
                  <m:oMath xmlns:m="http://schemas.openxmlformats.org/officeDocument/2006/math">
                    <m:r>
                      <a:rPr lang="zh-CN" altLang="en-US" i="1">
                        <a:solidFill>
                          <a:srgbClr val="000000"/>
                        </a:solidFill>
                        <a:latin typeface="Cambria Math" panose="02040503050406030204" pitchFamily="18" charset="0"/>
                      </a:rPr>
                      <m:t>𝜎</m:t>
                    </m:r>
                    <m:r>
                      <a:rPr lang="en-US" altLang="zh-CN" i="1" smtClean="0">
                        <a:solidFill>
                          <a:srgbClr val="000000"/>
                        </a:solidFill>
                        <a:latin typeface="Cambria Math" panose="02040503050406030204" pitchFamily="18" charset="0"/>
                        <a:ea typeface="Cambria Math" panose="02040503050406030204" pitchFamily="18" charset="0"/>
                      </a:rPr>
                      <m:t>=</m:t>
                    </m:r>
                    <m:rad>
                      <m:radPr>
                        <m:degHide m:val="on"/>
                        <m:ctrlPr>
                          <a:rPr lang="en-US" altLang="zh-CN" i="1" smtClean="0">
                            <a:solidFill>
                              <a:srgbClr val="000000"/>
                            </a:solidFill>
                            <a:latin typeface="Cambria Math" panose="02040503050406030204" pitchFamily="18" charset="0"/>
                            <a:ea typeface="Cambria Math" panose="02040503050406030204" pitchFamily="18" charset="0"/>
                          </a:rPr>
                        </m:ctrlPr>
                      </m:radPr>
                      <m:deg/>
                      <m:e>
                        <m:r>
                          <a:rPr lang="en-US" altLang="zh-CN" i="1">
                            <a:solidFill>
                              <a:srgbClr val="000000"/>
                            </a:solidFill>
                            <a:latin typeface="Cambria Math" panose="02040503050406030204" pitchFamily="18" charset="0"/>
                            <a:ea typeface="Cambria Math" panose="02040503050406030204" pitchFamily="18" charset="0"/>
                          </a:rPr>
                          <m:t>1</m:t>
                        </m:r>
                        <m:r>
                          <a:rPr lang="en-US" altLang="zh-CN" i="1" smtClean="0">
                            <a:solidFill>
                              <a:srgbClr val="000000"/>
                            </a:solidFill>
                            <a:latin typeface="Cambria Math" panose="02040503050406030204" pitchFamily="18" charset="0"/>
                            <a:ea typeface="Cambria Math" panose="02040503050406030204" pitchFamily="18" charset="0"/>
                          </a:rPr>
                          <m:t>0</m:t>
                        </m:r>
                        <m:r>
                          <a:rPr lang="en-US" altLang="zh-CN" i="1">
                            <a:solidFill>
                              <a:srgbClr val="000000"/>
                            </a:solidFill>
                            <a:latin typeface="Cambria Math" panose="02040503050406030204" pitchFamily="18" charset="0"/>
                            <a:ea typeface="Cambria Math" panose="02040503050406030204" pitchFamily="18" charset="0"/>
                          </a:rPr>
                          <m:t>0</m:t>
                        </m:r>
                        <m:r>
                          <a:rPr lang="en-US" altLang="zh-CN" i="1" smtClean="0">
                            <a:solidFill>
                              <a:srgbClr val="000000"/>
                            </a:solidFill>
                            <a:latin typeface="Cambria Math" panose="02040503050406030204" pitchFamily="18" charset="0"/>
                            <a:ea typeface="Cambria Math" panose="02040503050406030204" pitchFamily="18" charset="0"/>
                          </a:rPr>
                          <m:t>0</m:t>
                        </m:r>
                      </m:e>
                    </m:rad>
                    <m:r>
                      <a:rPr lang="el-GR" altLang="zh-CN" i="1">
                        <a:solidFill>
                          <a:srgbClr val="000000"/>
                        </a:solidFill>
                        <a:latin typeface="Cambria Math" panose="02040503050406030204" pitchFamily="18" charset="0"/>
                        <a:ea typeface="Cambria Math" panose="02040503050406030204" pitchFamily="18" charset="0"/>
                      </a:rPr>
                      <m:t>≈</m:t>
                    </m:r>
                  </m:oMath>
                </a14:m>
                <a:r>
                  <a:rPr lang="en-US" altLang="zh-CN" dirty="0"/>
                  <a:t>33</a:t>
                </a:r>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5875989" y="995525"/>
                <a:ext cx="2272930" cy="496483"/>
              </a:xfrm>
              <a:prstGeom prst="rect">
                <a:avLst/>
              </a:prstGeom>
              <a:blipFill rotWithShape="1">
                <a:blip r:embed="rId3"/>
                <a:stretch>
                  <a:fillRect l="-15" t="-97" r="26" b="79"/>
                </a:stretch>
              </a:blipFill>
            </p:spPr>
            <p:txBody>
              <a:bodyPr/>
              <a:lstStyle/>
              <a:p>
                <a:r>
                  <a:rPr lang="zh-CN" altLang="en-US">
                    <a:noFill/>
                  </a:rPr>
                  <a:t> </a:t>
                </a:r>
              </a:p>
            </p:txBody>
          </p:sp>
        </mc:Fallback>
      </mc:AlternateContent>
      <p:sp>
        <p:nvSpPr>
          <p:cNvPr id="7" name="Rectangle 4"/>
          <p:cNvSpPr>
            <a:spLocks noChangeArrowheads="1"/>
          </p:cNvSpPr>
          <p:nvPr/>
        </p:nvSpPr>
        <p:spPr bwMode="auto">
          <a:xfrm>
            <a:off x="449387" y="3679633"/>
            <a:ext cx="8245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任意单位时间内，发生反应的次数是随机的，其分布服从的规律：二项分布</a:t>
            </a:r>
            <a:r>
              <a:rPr lang="en-US" altLang="zh-CN" sz="2400" dirty="0">
                <a:latin typeface="楷体_GB2312" pitchFamily="49" charset="-122"/>
                <a:ea typeface="楷体_GB2312" pitchFamily="49" charset="-122"/>
                <a:sym typeface="Wingdings" panose="05000000000000000000" pitchFamily="2" charset="2"/>
              </a:rPr>
              <a:t></a:t>
            </a:r>
            <a:r>
              <a:rPr lang="zh-CN" altLang="en-US" sz="2400" dirty="0">
                <a:latin typeface="楷体_GB2312" pitchFamily="49" charset="-122"/>
                <a:ea typeface="楷体_GB2312" pitchFamily="49" charset="-122"/>
                <a:sym typeface="Wingdings" panose="05000000000000000000" pitchFamily="2" charset="2"/>
              </a:rPr>
              <a:t>泊松分布</a:t>
            </a:r>
            <a:r>
              <a:rPr lang="en-US" altLang="zh-CN" sz="2400" dirty="0">
                <a:latin typeface="楷体_GB2312" pitchFamily="49" charset="-122"/>
                <a:ea typeface="楷体_GB2312" pitchFamily="49" charset="-122"/>
                <a:sym typeface="Wingdings" panose="05000000000000000000" pitchFamily="2" charset="2"/>
              </a:rPr>
              <a:t></a:t>
            </a:r>
            <a:r>
              <a:rPr lang="zh-CN" altLang="en-US" sz="2400" dirty="0">
                <a:latin typeface="楷体_GB2312" pitchFamily="49" charset="-122"/>
                <a:ea typeface="楷体_GB2312" pitchFamily="49" charset="-122"/>
                <a:sym typeface="Wingdings" panose="05000000000000000000" pitchFamily="2" charset="2"/>
              </a:rPr>
              <a:t>高斯分布</a:t>
            </a:r>
            <a:endParaRPr lang="en-US" altLang="zh-CN" sz="2400" dirty="0">
              <a:latin typeface="楷体_GB2312" pitchFamily="49" charset="-122"/>
              <a:ea typeface="楷体_GB2312" pitchFamily="49" charset="-122"/>
            </a:endParaRPr>
          </a:p>
        </p:txBody>
      </p:sp>
      <p:sp>
        <p:nvSpPr>
          <p:cNvPr id="8" name="Rectangle 4"/>
          <p:cNvSpPr>
            <a:spLocks noChangeArrowheads="1"/>
          </p:cNvSpPr>
          <p:nvPr/>
        </p:nvSpPr>
        <p:spPr bwMode="auto">
          <a:xfrm>
            <a:off x="546490" y="5143744"/>
            <a:ext cx="8245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单位时间内</a:t>
            </a:r>
            <a:r>
              <a:rPr lang="zh-CN" altLang="en-US" sz="2400" dirty="0">
                <a:solidFill>
                  <a:srgbClr val="0000FF"/>
                </a:solidFill>
                <a:latin typeface="楷体_GB2312" pitchFamily="49" charset="-122"/>
                <a:ea typeface="楷体_GB2312" pitchFamily="49" charset="-122"/>
              </a:rPr>
              <a:t>发生反应次数</a:t>
            </a:r>
            <a:r>
              <a:rPr lang="zh-CN" altLang="en-US" sz="2400" dirty="0">
                <a:latin typeface="楷体_GB2312" pitchFamily="49" charset="-122"/>
                <a:ea typeface="楷体_GB2312" pitchFamily="49" charset="-122"/>
              </a:rPr>
              <a:t>随机性，还对应着相邻反应的</a:t>
            </a:r>
            <a:r>
              <a:rPr lang="zh-CN" altLang="en-US" sz="2400" dirty="0">
                <a:solidFill>
                  <a:srgbClr val="0000FF"/>
                </a:solidFill>
                <a:latin typeface="楷体_GB2312" pitchFamily="49" charset="-122"/>
                <a:ea typeface="楷体_GB2312" pitchFamily="49" charset="-122"/>
              </a:rPr>
              <a:t>时间间隔</a:t>
            </a:r>
            <a:r>
              <a:rPr lang="zh-CN" altLang="en-US" sz="2400" dirty="0">
                <a:latin typeface="楷体_GB2312" pitchFamily="49" charset="-122"/>
                <a:ea typeface="楷体_GB2312" pitchFamily="49" charset="-122"/>
              </a:rPr>
              <a:t>是随机的（漏计数、死时间）</a:t>
            </a:r>
            <a:endParaRPr lang="en-US" altLang="zh-CN" sz="2400"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Rectangle 4"/>
              <p:cNvSpPr>
                <a:spLocks noChangeArrowheads="1"/>
              </p:cNvSpPr>
              <p:nvPr/>
            </p:nvSpPr>
            <p:spPr bwMode="auto">
              <a:xfrm>
                <a:off x="450454" y="1772816"/>
                <a:ext cx="8245226" cy="1569660"/>
              </a:xfrm>
              <a:prstGeom prst="rect">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ea typeface="楷体_GB2312" pitchFamily="49" charset="-122"/>
                  </a:rPr>
                  <a:t>设对撞产生了</a:t>
                </a:r>
                <a:r>
                  <a:rPr lang="en-US" altLang="zh-CN" sz="2400" dirty="0">
                    <a:ea typeface="楷体_GB2312" pitchFamily="49" charset="-122"/>
                  </a:rPr>
                  <a:t>10</a:t>
                </a:r>
                <a:r>
                  <a:rPr lang="zh-CN" altLang="en-US" sz="2400" dirty="0">
                    <a:ea typeface="楷体_GB2312" pitchFamily="49" charset="-122"/>
                  </a:rPr>
                  <a:t>万个</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oMath>
                </a14:m>
                <a:r>
                  <a:rPr lang="zh-CN" altLang="en-US" sz="2400" dirty="0">
                    <a:ea typeface="楷体_GB2312" pitchFamily="49" charset="-122"/>
                  </a:rPr>
                  <a:t>粒子，将其按照产生时间顺序等分成</a:t>
                </a:r>
                <a:r>
                  <a:rPr lang="en-US" altLang="zh-CN" sz="2400" dirty="0">
                    <a:ea typeface="楷体_GB2312" pitchFamily="49" charset="-122"/>
                  </a:rPr>
                  <a:t>10</a:t>
                </a:r>
                <a:r>
                  <a:rPr lang="zh-CN" altLang="en-US" sz="2400" dirty="0">
                    <a:ea typeface="楷体_GB2312" pitchFamily="49" charset="-122"/>
                  </a:rPr>
                  <a:t>个样本，每个样本包含</a:t>
                </a:r>
                <a:r>
                  <a:rPr lang="en-US" altLang="zh-CN" sz="2400" dirty="0">
                    <a:ea typeface="楷体_GB2312" pitchFamily="49" charset="-122"/>
                  </a:rPr>
                  <a:t>1</a:t>
                </a:r>
                <a:r>
                  <a:rPr lang="zh-CN" altLang="en-US" sz="2400" dirty="0">
                    <a:ea typeface="楷体_GB2312" pitchFamily="49" charset="-122"/>
                  </a:rPr>
                  <a:t>万个</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oMath>
                </a14:m>
                <a:r>
                  <a:rPr lang="zh-CN" altLang="en-US" sz="2400" dirty="0">
                    <a:ea typeface="楷体_GB2312" pitchFamily="49" charset="-122"/>
                  </a:rPr>
                  <a:t>粒子，假设已知</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𝜌𝜋</m:t>
                    </m:r>
                  </m:oMath>
                </a14:m>
                <a:r>
                  <a:rPr lang="zh-CN" altLang="en-US" sz="2400" dirty="0">
                    <a:latin typeface="楷体_GB2312" pitchFamily="49" charset="-122"/>
                    <a:ea typeface="楷体_GB2312" pitchFamily="49" charset="-122"/>
                  </a:rPr>
                  <a:t>的分支比为</a:t>
                </a:r>
                <a:r>
                  <a:rPr lang="en-US" altLang="zh-CN" sz="2400" dirty="0">
                    <a:latin typeface="楷体_GB2312" pitchFamily="49" charset="-122"/>
                    <a:ea typeface="楷体_GB2312" pitchFamily="49" charset="-122"/>
                  </a:rPr>
                  <a:t>1.69%</a:t>
                </a:r>
                <a:r>
                  <a:rPr lang="zh-CN" altLang="en-US" sz="2400" dirty="0">
                    <a:latin typeface="楷体_GB2312" pitchFamily="49" charset="-122"/>
                    <a:ea typeface="楷体_GB2312" pitchFamily="49" charset="-122"/>
                  </a:rPr>
                  <a:t>，是否意味着每个样本中</a:t>
                </a:r>
                <a:r>
                  <a:rPr lang="zh-CN" altLang="en-US" sz="2400" dirty="0">
                    <a:solidFill>
                      <a:srgbClr val="0000FF"/>
                    </a:solidFill>
                    <a:latin typeface="楷体_GB2312" pitchFamily="49" charset="-122"/>
                    <a:ea typeface="楷体_GB2312" pitchFamily="49" charset="-122"/>
                  </a:rPr>
                  <a:t>恰好</a:t>
                </a:r>
                <a:r>
                  <a:rPr lang="zh-CN" altLang="en-US" sz="2400" dirty="0">
                    <a:latin typeface="楷体_GB2312" pitchFamily="49" charset="-122"/>
                    <a:ea typeface="楷体_GB2312" pitchFamily="49" charset="-122"/>
                  </a:rPr>
                  <a:t>包含</a:t>
                </a:r>
                <a:r>
                  <a:rPr lang="en-US" altLang="zh-CN" sz="2400" dirty="0">
                    <a:latin typeface="楷体_GB2312" pitchFamily="49" charset="-122"/>
                    <a:ea typeface="楷体_GB2312" pitchFamily="49" charset="-122"/>
                  </a:rPr>
                  <a:t>169</a:t>
                </a:r>
                <a:r>
                  <a:rPr lang="zh-CN" altLang="en-US" sz="2400" dirty="0">
                    <a:latin typeface="楷体_GB2312" pitchFamily="49" charset="-122"/>
                    <a:ea typeface="楷体_GB2312" pitchFamily="49" charset="-122"/>
                  </a:rPr>
                  <a:t>个</a:t>
                </a:r>
                <a14:m>
                  <m:oMath xmlns:m="http://schemas.openxmlformats.org/officeDocument/2006/math">
                    <m:r>
                      <a:rPr lang="en-US" altLang="zh-CN" sz="2400" b="0" i="1" smtClean="0">
                        <a:latin typeface="Cambria Math" panose="02040503050406030204" pitchFamily="18" charset="0"/>
                        <a:ea typeface="楷体_GB2312" pitchFamily="49" charset="-122"/>
                      </a:rPr>
                      <m:t>𝐽</m:t>
                    </m:r>
                    <m:r>
                      <a:rPr lang="en-US" altLang="zh-CN" sz="2400" b="0" i="1" smtClean="0">
                        <a:latin typeface="Cambria Math" panose="02040503050406030204" pitchFamily="18" charset="0"/>
                        <a:ea typeface="楷体_GB2312" pitchFamily="49" charset="-122"/>
                      </a:rPr>
                      <m:t>/</m:t>
                    </m:r>
                    <m:r>
                      <a:rPr lang="zh-CN" altLang="en-US" sz="2400" b="0" i="1" smtClean="0">
                        <a:latin typeface="Cambria Math" panose="02040503050406030204" pitchFamily="18" charset="0"/>
                        <a:ea typeface="楷体_GB2312" pitchFamily="49" charset="-122"/>
                      </a:rPr>
                      <m:t>𝜓</m:t>
                    </m:r>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𝜌𝜋</m:t>
                    </m:r>
                  </m:oMath>
                </a14:m>
                <a:r>
                  <a:rPr lang="zh-CN" altLang="en-US" sz="2400" dirty="0">
                    <a:latin typeface="楷体_GB2312" pitchFamily="49" charset="-122"/>
                    <a:ea typeface="楷体_GB2312" pitchFamily="49" charset="-122"/>
                  </a:rPr>
                  <a:t>事例？（</a:t>
                </a:r>
                <a:r>
                  <a:rPr lang="zh-CN" altLang="en-US" sz="2400" dirty="0">
                    <a:solidFill>
                      <a:srgbClr val="FF0000"/>
                    </a:solidFill>
                    <a:latin typeface="楷体_GB2312" pitchFamily="49" charset="-122"/>
                    <a:ea typeface="楷体_GB2312" pitchFamily="49" charset="-122"/>
                  </a:rPr>
                  <a:t>蒙卡模拟</a:t>
                </a:r>
                <a:r>
                  <a:rPr lang="zh-CN" altLang="en-US" sz="2400" dirty="0">
                    <a:latin typeface="楷体_GB2312" pitchFamily="49" charset="-122"/>
                    <a:ea typeface="楷体_GB2312" pitchFamily="49" charset="-122"/>
                  </a:rPr>
                  <a:t>）</a:t>
                </a:r>
                <a:endParaRPr lang="en-US" altLang="zh-CN" sz="2400" dirty="0">
                  <a:latin typeface="楷体_GB2312" pitchFamily="49" charset="-122"/>
                  <a:ea typeface="楷体_GB2312" pitchFamily="49" charset="-122"/>
                </a:endParaRPr>
              </a:p>
            </p:txBody>
          </p:sp>
        </mc:Choice>
        <mc:Fallback>
          <p:sp>
            <p:nvSpPr>
              <p:cNvPr id="9" name="Rectangle 4"/>
              <p:cNvSpPr>
                <a:spLocks noRot="1" noChangeAspect="1" noMove="1" noResize="1" noEditPoints="1" noAdjustHandles="1" noChangeArrowheads="1" noChangeShapeType="1" noTextEdit="1"/>
              </p:cNvSpPr>
              <p:nvPr/>
            </p:nvSpPr>
            <p:spPr bwMode="auto">
              <a:xfrm>
                <a:off x="450454" y="1772816"/>
                <a:ext cx="8245226" cy="1569660"/>
              </a:xfrm>
              <a:prstGeom prst="rect">
                <a:avLst/>
              </a:prstGeom>
              <a:blipFill rotWithShape="1">
                <a:blip r:embed="rId4"/>
                <a:stretch>
                  <a:fillRect l="-65" t="-317" r="-54" b="-294"/>
                </a:stretch>
              </a:blip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8EA648DB-147A-405D-821C-B534AC987F08}" type="slidenum">
              <a:rPr lang="en-US" altLang="zh-CN" sz="1400"/>
            </a:fld>
            <a:endParaRPr lang="en-US" altLang="zh-CN" sz="1400"/>
          </a:p>
        </p:txBody>
      </p:sp>
      <p:sp>
        <p:nvSpPr>
          <p:cNvPr id="11267"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测量中的统计误差</a:t>
            </a:r>
            <a:endParaRPr lang="zh-CN" altLang="en-US" dirty="0">
              <a:solidFill>
                <a:srgbClr val="FF0000"/>
              </a:solidFill>
              <a:latin typeface="楷体_GB2312" pitchFamily="49" charset="-122"/>
              <a:ea typeface="楷体_GB2312" pitchFamily="49" charset="-122"/>
            </a:endParaRPr>
          </a:p>
        </p:txBody>
      </p:sp>
      <p:sp>
        <p:nvSpPr>
          <p:cNvPr id="11268" name="Rectangle 3"/>
          <p:cNvSpPr>
            <a:spLocks noChangeArrowheads="1"/>
          </p:cNvSpPr>
          <p:nvPr/>
        </p:nvSpPr>
        <p:spPr bwMode="auto">
          <a:xfrm>
            <a:off x="369888" y="1171575"/>
            <a:ext cx="456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b="1" dirty="0">
                <a:solidFill>
                  <a:srgbClr val="0000FF"/>
                </a:solidFill>
                <a:latin typeface="楷体_GB2312" pitchFamily="49" charset="-122"/>
                <a:ea typeface="楷体_GB2312" pitchFamily="49" charset="-122"/>
              </a:rPr>
              <a:t>统计误差及其表示方法</a:t>
            </a:r>
            <a:endParaRPr lang="zh-CN" altLang="en-US" sz="2400" b="1" dirty="0">
              <a:solidFill>
                <a:srgbClr val="0000FF"/>
              </a:solidFill>
              <a:latin typeface="楷体_GB2312" pitchFamily="49" charset="-122"/>
              <a:ea typeface="楷体_GB2312" pitchFamily="49" charset="-122"/>
            </a:endParaRPr>
          </a:p>
        </p:txBody>
      </p:sp>
      <p:sp>
        <p:nvSpPr>
          <p:cNvPr id="11270" name="Rectangle 5"/>
          <p:cNvSpPr>
            <a:spLocks noChangeArrowheads="1"/>
          </p:cNvSpPr>
          <p:nvPr/>
        </p:nvSpPr>
        <p:spPr bwMode="auto">
          <a:xfrm>
            <a:off x="288925" y="2060848"/>
            <a:ext cx="8604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在粒子物理实验测量中，</a:t>
            </a:r>
            <a:r>
              <a:rPr lang="zh-CN" altLang="en-US" sz="2400" dirty="0">
                <a:solidFill>
                  <a:srgbClr val="FF3607"/>
                </a:solidFill>
                <a:latin typeface="楷体_GB2312" pitchFamily="49" charset="-122"/>
                <a:ea typeface="楷体_GB2312" pitchFamily="49" charset="-122"/>
              </a:rPr>
              <a:t>计数值</a:t>
            </a:r>
            <a:r>
              <a:rPr lang="zh-CN" altLang="en-US" sz="2400" dirty="0">
                <a:latin typeface="楷体_GB2312" pitchFamily="49" charset="-122"/>
                <a:ea typeface="楷体_GB2312" pitchFamily="49" charset="-122"/>
              </a:rPr>
              <a:t>是个</a:t>
            </a:r>
            <a:r>
              <a:rPr lang="zh-CN" altLang="en-US" sz="2400" dirty="0">
                <a:solidFill>
                  <a:srgbClr val="FF3607"/>
                </a:solidFill>
                <a:latin typeface="楷体_GB2312" pitchFamily="49" charset="-122"/>
                <a:ea typeface="楷体_GB2312" pitchFamily="49" charset="-122"/>
              </a:rPr>
              <a:t>随机</a:t>
            </a:r>
            <a:r>
              <a:rPr lang="zh-CN" altLang="en-US" sz="2400" dirty="0">
                <a:latin typeface="楷体_GB2312" pitchFamily="49" charset="-122"/>
                <a:ea typeface="楷体_GB2312" pitchFamily="49" charset="-122"/>
              </a:rPr>
              <a:t>变量。实验测量所希望知道的准确值为计数值的</a:t>
            </a:r>
            <a:r>
              <a:rPr lang="zh-CN" altLang="en-US" sz="2400" dirty="0">
                <a:solidFill>
                  <a:srgbClr val="FF3607"/>
                </a:solidFill>
                <a:latin typeface="楷体_GB2312" pitchFamily="49" charset="-122"/>
                <a:ea typeface="楷体_GB2312" pitchFamily="49" charset="-122"/>
              </a:rPr>
              <a:t>期望</a:t>
            </a:r>
            <a:r>
              <a:rPr lang="zh-CN" altLang="en-US" sz="2400" dirty="0">
                <a:latin typeface="楷体_GB2312" pitchFamily="49" charset="-122"/>
                <a:ea typeface="楷体_GB2312" pitchFamily="49" charset="-122"/>
              </a:rPr>
              <a:t>，其为无限次测量计数值（相同条件下）的平均值，称</a:t>
            </a:r>
            <a:r>
              <a:rPr lang="zh-CN" altLang="en-US" sz="2400" dirty="0">
                <a:solidFill>
                  <a:srgbClr val="0000FF"/>
                </a:solidFill>
                <a:latin typeface="楷体_GB2312" pitchFamily="49" charset="-122"/>
                <a:ea typeface="楷体_GB2312" pitchFamily="49" charset="-122"/>
              </a:rPr>
              <a:t>真平均值</a:t>
            </a:r>
            <a:r>
              <a:rPr lang="zh-CN" altLang="en-US" sz="2400" dirty="0">
                <a:latin typeface="楷体_GB2312" pitchFamily="49" charset="-122"/>
                <a:ea typeface="楷体_GB2312" pitchFamily="49" charset="-122"/>
              </a:rPr>
              <a:t>。实际测量为单次或者有限次测量，只能得到真平均值的一个</a:t>
            </a:r>
            <a:r>
              <a:rPr lang="zh-CN" altLang="en-US" sz="2400" dirty="0">
                <a:solidFill>
                  <a:srgbClr val="0000FF"/>
                </a:solidFill>
                <a:latin typeface="楷体_GB2312" pitchFamily="49" charset="-122"/>
                <a:ea typeface="楷体_GB2312" pitchFamily="49" charset="-122"/>
              </a:rPr>
              <a:t>估计量</a:t>
            </a:r>
            <a:r>
              <a:rPr lang="zh-CN" altLang="en-US" sz="2400" dirty="0">
                <a:latin typeface="楷体_GB2312" pitchFamily="49" charset="-122"/>
                <a:ea typeface="楷体_GB2312" pitchFamily="49" charset="-122"/>
              </a:rPr>
              <a:t>，给结果带来了</a:t>
            </a:r>
            <a:r>
              <a:rPr lang="zh-CN" altLang="en-US" sz="2400" dirty="0">
                <a:solidFill>
                  <a:srgbClr val="FF3607"/>
                </a:solidFill>
                <a:latin typeface="楷体_GB2312" pitchFamily="49" charset="-122"/>
                <a:ea typeface="楷体_GB2312" pitchFamily="49" charset="-122"/>
              </a:rPr>
              <a:t>误差</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p:sp>
        <p:nvSpPr>
          <p:cNvPr id="11272" name="Rectangle 7"/>
          <p:cNvSpPr>
            <a:spLocks noChangeArrowheads="1"/>
          </p:cNvSpPr>
          <p:nvPr/>
        </p:nvSpPr>
        <p:spPr bwMode="auto">
          <a:xfrm>
            <a:off x="269875" y="4049682"/>
            <a:ext cx="8118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黑体" panose="02010609060101010101" pitchFamily="49" charset="-122"/>
                <a:ea typeface="楷体_GB2312" pitchFamily="49" charset="-122"/>
              </a:rPr>
              <a:t>由反应事件</a:t>
            </a:r>
            <a:r>
              <a:rPr lang="zh-CN" altLang="en-US" sz="2400" dirty="0">
                <a:latin typeface="楷体_GB2312" pitchFamily="49" charset="-122"/>
                <a:ea typeface="楷体_GB2312" pitchFamily="49" charset="-122"/>
              </a:rPr>
              <a:t>过程的</a:t>
            </a:r>
            <a:r>
              <a:rPr lang="zh-CN" altLang="en-US" sz="2400" dirty="0">
                <a:solidFill>
                  <a:srgbClr val="FF3607"/>
                </a:solidFill>
                <a:latin typeface="楷体_GB2312" pitchFamily="49" charset="-122"/>
                <a:ea typeface="楷体_GB2312" pitchFamily="49" charset="-122"/>
              </a:rPr>
              <a:t>随机</a:t>
            </a:r>
            <a:r>
              <a:rPr lang="zh-CN" altLang="en-US" sz="2400" dirty="0">
                <a:latin typeface="楷体_GB2312" pitchFamily="49" charset="-122"/>
                <a:ea typeface="楷体_GB2312" pitchFamily="49" charset="-122"/>
              </a:rPr>
              <a:t>性造成的误差，</a:t>
            </a:r>
            <a:r>
              <a:rPr lang="zh-CN" altLang="en-US" sz="2400" dirty="0">
                <a:latin typeface="黑体" panose="02010609060101010101" pitchFamily="49" charset="-122"/>
                <a:ea typeface="楷体_GB2312" pitchFamily="49" charset="-122"/>
              </a:rPr>
              <a:t>称为</a:t>
            </a:r>
            <a:r>
              <a:rPr lang="zh-CN" altLang="en-US" sz="2400" dirty="0">
                <a:solidFill>
                  <a:srgbClr val="FF3607"/>
                </a:solidFill>
                <a:latin typeface="黑体" panose="02010609060101010101" pitchFamily="49" charset="-122"/>
                <a:ea typeface="楷体_GB2312" pitchFamily="49" charset="-122"/>
              </a:rPr>
              <a:t>统计</a:t>
            </a:r>
            <a:r>
              <a:rPr lang="zh-CN" altLang="en-US" sz="2400" dirty="0">
                <a:latin typeface="黑体" panose="02010609060101010101" pitchFamily="49" charset="-122"/>
                <a:ea typeface="楷体_GB2312" pitchFamily="49" charset="-122"/>
              </a:rPr>
              <a:t>误差。</a:t>
            </a:r>
            <a:endParaRPr lang="zh-CN" altLang="en-US" sz="2400" dirty="0">
              <a:latin typeface="黑体" panose="02010609060101010101"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Rectangle 7"/>
              <p:cNvSpPr>
                <a:spLocks noChangeArrowheads="1"/>
              </p:cNvSpPr>
              <p:nvPr/>
            </p:nvSpPr>
            <p:spPr bwMode="auto">
              <a:xfrm>
                <a:off x="305594" y="4918550"/>
                <a:ext cx="8532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solidFill>
                      <a:srgbClr val="FF3607"/>
                    </a:solidFill>
                    <a:latin typeface="楷体_GB2312" pitchFamily="49" charset="-122"/>
                    <a:ea typeface="楷体_GB2312" pitchFamily="49" charset="-122"/>
                  </a:rPr>
                  <a:t>统计</a:t>
                </a:r>
                <a:r>
                  <a:rPr lang="zh-CN" altLang="en-US" sz="2400" dirty="0">
                    <a:latin typeface="楷体_GB2312" pitchFamily="49" charset="-122"/>
                    <a:ea typeface="楷体_GB2312" pitchFamily="49" charset="-122"/>
                  </a:rPr>
                  <a:t>误差用相应于一定</a:t>
                </a:r>
                <a:r>
                  <a:rPr lang="zh-CN" altLang="en-US" sz="2400" dirty="0">
                    <a:solidFill>
                      <a:srgbClr val="FF3607"/>
                    </a:solidFill>
                    <a:latin typeface="楷体_GB2312" pitchFamily="49" charset="-122"/>
                    <a:ea typeface="楷体_GB2312" pitchFamily="49" charset="-122"/>
                  </a:rPr>
                  <a:t>置信概率</a:t>
                </a:r>
                <a:r>
                  <a:rPr lang="zh-CN" altLang="en-US" sz="2400" dirty="0">
                    <a:latin typeface="楷体_GB2312" pitchFamily="49" charset="-122"/>
                    <a:ea typeface="楷体_GB2312" pitchFamily="49" charset="-122"/>
                  </a:rPr>
                  <a:t>的</a:t>
                </a:r>
                <a:r>
                  <a:rPr lang="zh-CN" altLang="en-US" sz="2400" dirty="0">
                    <a:solidFill>
                      <a:srgbClr val="FF3607"/>
                    </a:solidFill>
                    <a:latin typeface="楷体_GB2312" pitchFamily="49" charset="-122"/>
                    <a:ea typeface="楷体_GB2312" pitchFamily="49" charset="-122"/>
                  </a:rPr>
                  <a:t>置信区间</a:t>
                </a:r>
                <a:r>
                  <a:rPr lang="zh-CN" altLang="en-US" sz="2400" dirty="0">
                    <a:latin typeface="楷体_GB2312" pitchFamily="49" charset="-122"/>
                    <a:ea typeface="楷体_GB2312" pitchFamily="49" charset="-122"/>
                  </a:rPr>
                  <a:t>来表示，最</a:t>
                </a:r>
                <a:r>
                  <a:rPr lang="zh-CN" altLang="en-US" sz="2400" dirty="0">
                    <a:solidFill>
                      <a:srgbClr val="FF3607"/>
                    </a:solidFill>
                    <a:latin typeface="楷体_GB2312" pitchFamily="49" charset="-122"/>
                    <a:ea typeface="楷体_GB2312" pitchFamily="49" charset="-122"/>
                  </a:rPr>
                  <a:t>常用</a:t>
                </a:r>
                <a:r>
                  <a:rPr lang="zh-CN" altLang="en-US" sz="2400" dirty="0">
                    <a:latin typeface="楷体_GB2312" pitchFamily="49" charset="-122"/>
                    <a:ea typeface="楷体_GB2312" pitchFamily="49" charset="-122"/>
                  </a:rPr>
                  <a:t>的方法是用</a:t>
                </a:r>
                <a:r>
                  <a:rPr lang="zh-CN" altLang="en-US" sz="2400" dirty="0">
                    <a:solidFill>
                      <a:srgbClr val="FF3607"/>
                    </a:solidFill>
                    <a:latin typeface="楷体_GB2312" pitchFamily="49" charset="-122"/>
                    <a:ea typeface="楷体_GB2312" pitchFamily="49" charset="-122"/>
                  </a:rPr>
                  <a:t>标准</a:t>
                </a:r>
                <a:r>
                  <a:rPr lang="zh-CN" altLang="en-US" sz="2400" dirty="0">
                    <a:latin typeface="楷体_GB2312" pitchFamily="49" charset="-122"/>
                    <a:ea typeface="楷体_GB2312" pitchFamily="49" charset="-122"/>
                  </a:rPr>
                  <a:t>误差</a:t>
                </a:r>
                <a14:m>
                  <m:oMath xmlns:m="http://schemas.openxmlformats.org/officeDocument/2006/math">
                    <m:r>
                      <a:rPr lang="zh-CN" altLang="en-US" sz="2400" i="1">
                        <a:solidFill>
                          <a:srgbClr val="000000"/>
                        </a:solidFill>
                        <a:latin typeface="Cambria Math" panose="02040503050406030204" pitchFamily="18" charset="0"/>
                      </a:rPr>
                      <m:t>𝜎</m:t>
                    </m:r>
                  </m:oMath>
                </a14:m>
                <a:r>
                  <a:rPr lang="zh-CN" altLang="en-US" sz="2400" dirty="0">
                    <a:latin typeface="楷体_GB2312" pitchFamily="49" charset="-122"/>
                    <a:ea typeface="楷体_GB2312" pitchFamily="49" charset="-122"/>
                  </a:rPr>
                  <a:t>来表示。</a:t>
                </a:r>
                <a:endParaRPr lang="zh-CN" altLang="en-US" sz="2400" dirty="0">
                  <a:latin typeface="楷体_GB2312" pitchFamily="49" charset="-122"/>
                  <a:ea typeface="楷体_GB2312" pitchFamily="49" charset="-122"/>
                </a:endParaRPr>
              </a:p>
            </p:txBody>
          </p:sp>
        </mc:Choice>
        <mc:Fallback>
          <p:sp>
            <p:nvSpPr>
              <p:cNvPr id="9" name="Rectangle 7"/>
              <p:cNvSpPr>
                <a:spLocks noRot="1" noChangeAspect="1" noMove="1" noResize="1" noEditPoints="1" noAdjustHandles="1" noChangeArrowheads="1" noChangeShapeType="1" noTextEdit="1"/>
              </p:cNvSpPr>
              <p:nvPr/>
            </p:nvSpPr>
            <p:spPr bwMode="auto">
              <a:xfrm>
                <a:off x="305594" y="4918550"/>
                <a:ext cx="8532812" cy="830997"/>
              </a:xfrm>
              <a:prstGeom prst="rect">
                <a:avLst/>
              </a:prstGeom>
              <a:blipFill rotWithShape="1">
                <a:blip r:embed="rId1"/>
                <a:stretch>
                  <a:fillRect l="-2" t="-57" r="6" b="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A42FF709-6A47-47D6-8984-AD40D0698DCB}" type="slidenum">
              <a:rPr lang="en-US" altLang="zh-CN" sz="1400"/>
            </a:fld>
            <a:endParaRPr lang="en-US" altLang="zh-CN" sz="1400"/>
          </a:p>
        </p:txBody>
      </p:sp>
      <p:sp>
        <p:nvSpPr>
          <p:cNvPr id="13315" name="Rectangle 2"/>
          <p:cNvSpPr>
            <a:spLocks noChangeArrowheads="1"/>
          </p:cNvSpPr>
          <p:nvPr/>
        </p:nvSpPr>
        <p:spPr bwMode="auto">
          <a:xfrm>
            <a:off x="1331913" y="333375"/>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若计数为</a:t>
            </a:r>
            <a:r>
              <a:rPr lang="en-US" altLang="zh-CN" sz="2400">
                <a:latin typeface="楷体_GB2312" pitchFamily="49" charset="-122"/>
                <a:ea typeface="楷体_GB2312" pitchFamily="49" charset="-122"/>
              </a:rPr>
              <a:t>N</a:t>
            </a:r>
            <a:r>
              <a:rPr lang="zh-CN" altLang="en-US" sz="2400">
                <a:latin typeface="楷体_GB2312" pitchFamily="49" charset="-122"/>
                <a:ea typeface="楷体_GB2312" pitchFamily="49" charset="-122"/>
              </a:rPr>
              <a:t>时，则</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3316" name="Object 3"/>
              <p:cNvSpPr txBox="1"/>
              <p:nvPr/>
            </p:nvSpPr>
            <p:spPr bwMode="auto">
              <a:xfrm>
                <a:off x="3419475" y="764704"/>
                <a:ext cx="2592685" cy="500062"/>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a:rPr lang="zh-CN" altLang="en-US" i="1">
                              <a:solidFill>
                                <a:srgbClr val="000000"/>
                              </a:solidFill>
                              <a:latin typeface="Cambria Math" panose="02040503050406030204" pitchFamily="18" charset="0"/>
                            </a:rPr>
                            <m:t>𝑁</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𝑁</m:t>
                          </m:r>
                          <m:r>
                            <a:rPr lang="zh-CN" altLang="en-US" i="1">
                              <a:solidFill>
                                <a:srgbClr val="000000"/>
                              </a:solidFill>
                              <a:latin typeface="Cambria Math" panose="02040503050406030204" pitchFamily="18" charset="0"/>
                            </a:rPr>
                            <m:t>)</m:t>
                          </m:r>
                        </m:e>
                      </m:rad>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𝑀</m:t>
                          </m:r>
                        </m:e>
                      </m:rad>
                    </m:oMath>
                  </m:oMathPara>
                </a14:m>
                <a:endParaRPr lang="zh-CN" altLang="en-US" dirty="0"/>
              </a:p>
            </p:txBody>
          </p:sp>
        </mc:Choice>
        <mc:Fallback>
          <p:sp>
            <p:nvSpPr>
              <p:cNvPr id="13316" name="Object 3"/>
              <p:cNvSpPr txBox="1">
                <a:spLocks noRot="1" noChangeAspect="1" noMove="1" noResize="1" noEditPoints="1" noAdjustHandles="1" noChangeArrowheads="1" noChangeShapeType="1" noTextEdit="1"/>
              </p:cNvSpPr>
              <p:nvPr/>
            </p:nvSpPr>
            <p:spPr bwMode="auto">
              <a:xfrm>
                <a:off x="3419475" y="764704"/>
                <a:ext cx="2592685" cy="500062"/>
              </a:xfrm>
              <a:prstGeom prst="rect">
                <a:avLst/>
              </a:prstGeom>
              <a:blipFill rotWithShape="1">
                <a:blip r:embed="rId1"/>
                <a:stretch>
                  <a:fillRect t="-33" r="24" b="96"/>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317" name="Object 4"/>
              <p:cNvSpPr txBox="1"/>
              <p:nvPr/>
            </p:nvSpPr>
            <p:spPr bwMode="auto">
              <a:xfrm>
                <a:off x="3419475" y="2276872"/>
                <a:ext cx="2520677" cy="590550"/>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a:rPr lang="zh-CN" altLang="en-US" i="1">
                              <a:solidFill>
                                <a:srgbClr val="000000"/>
                              </a:solidFill>
                              <a:latin typeface="Cambria Math" panose="02040503050406030204" pitchFamily="18" charset="0"/>
                            </a:rPr>
                            <m:t>𝑁</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𝑁</m:t>
                              </m:r>
                            </m:e>
                          </m:acc>
                        </m:e>
                      </m:rad>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𝑁</m:t>
                          </m:r>
                        </m:e>
                      </m:rad>
                    </m:oMath>
                  </m:oMathPara>
                </a14:m>
                <a:endParaRPr lang="zh-CN" altLang="en-US"/>
              </a:p>
            </p:txBody>
          </p:sp>
        </mc:Choice>
        <mc:Fallback>
          <p:sp>
            <p:nvSpPr>
              <p:cNvPr id="13317" name="Object 4"/>
              <p:cNvSpPr txBox="1">
                <a:spLocks noRot="1" noChangeAspect="1" noMove="1" noResize="1" noEditPoints="1" noAdjustHandles="1" noChangeArrowheads="1" noChangeShapeType="1" noTextEdit="1"/>
              </p:cNvSpPr>
              <p:nvPr/>
            </p:nvSpPr>
            <p:spPr bwMode="auto">
              <a:xfrm>
                <a:off x="3419475" y="2276872"/>
                <a:ext cx="2520677" cy="590550"/>
              </a:xfrm>
              <a:prstGeom prst="rect">
                <a:avLst/>
              </a:prstGeom>
              <a:blipFill rotWithShape="1">
                <a:blip r:embed="rId2"/>
                <a:stretch>
                  <a:fillRect t="-67" r="14" b="67"/>
                </a:stretch>
              </a:blipFill>
              <a:ln>
                <a:noFill/>
              </a:ln>
              <a:effectLst/>
            </p:spPr>
            <p:txBody>
              <a:bodyPr/>
              <a:lstStyle/>
              <a:p>
                <a:r>
                  <a:rPr lang="zh-CN" altLang="en-US">
                    <a:noFill/>
                  </a:rPr>
                  <a:t> </a:t>
                </a:r>
              </a:p>
            </p:txBody>
          </p:sp>
        </mc:Fallback>
      </mc:AlternateContent>
      <p:sp>
        <p:nvSpPr>
          <p:cNvPr id="13318" name="Rectangle 5"/>
          <p:cNvSpPr>
            <a:spLocks noChangeArrowheads="1"/>
          </p:cNvSpPr>
          <p:nvPr/>
        </p:nvSpPr>
        <p:spPr bwMode="auto">
          <a:xfrm>
            <a:off x="611188" y="1412875"/>
            <a:ext cx="752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a:latin typeface="楷体_GB2312" pitchFamily="49" charset="-122"/>
                <a:ea typeface="楷体_GB2312" pitchFamily="49" charset="-122"/>
              </a:rPr>
              <a:t>M</a:t>
            </a:r>
            <a:r>
              <a:rPr lang="zh-CN" altLang="en-US" sz="2400">
                <a:latin typeface="楷体_GB2312" pitchFamily="49" charset="-122"/>
                <a:ea typeface="楷体_GB2312" pitchFamily="49" charset="-122"/>
              </a:rPr>
              <a:t>为真平均值，但未知，一般可用有限次测量平均值或者单次测量值近似替代，因而有</a:t>
            </a:r>
            <a:endParaRPr lang="zh-CN" altLang="en-US" sz="2400">
              <a:latin typeface="楷体_GB2312" pitchFamily="49" charset="-122"/>
              <a:ea typeface="楷体_GB2312" pitchFamily="49" charset="-122"/>
            </a:endParaRPr>
          </a:p>
        </p:txBody>
      </p:sp>
      <p:sp>
        <p:nvSpPr>
          <p:cNvPr id="13319" name="Rectangle 6"/>
          <p:cNvSpPr>
            <a:spLocks noChangeArrowheads="1"/>
          </p:cNvSpPr>
          <p:nvPr/>
        </p:nvSpPr>
        <p:spPr bwMode="auto">
          <a:xfrm>
            <a:off x="496888" y="2924175"/>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latin typeface="楷体_GB2312" pitchFamily="49" charset="-122"/>
                <a:ea typeface="楷体_GB2312" pitchFamily="49" charset="-122"/>
              </a:rPr>
              <a:t>也可按标准偏差计算，有	</a:t>
            </a:r>
            <a:endParaRPr lang="zh-CN" altLang="en-US" sz="240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3320" name="Object 7"/>
              <p:cNvSpPr txBox="1"/>
              <p:nvPr/>
            </p:nvSpPr>
            <p:spPr bwMode="auto">
              <a:xfrm>
                <a:off x="2411414" y="3500437"/>
                <a:ext cx="2744788" cy="1103241"/>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a:rPr lang="zh-CN" altLang="en-US" i="1">
                              <a:solidFill>
                                <a:srgbClr val="000000"/>
                              </a:solidFill>
                              <a:latin typeface="Cambria Math" panose="02040503050406030204" pitchFamily="18" charset="0"/>
                            </a:rPr>
                            <m:t>𝑁</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den>
                          </m:f>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𝐾</m:t>
                              </m:r>
                            </m:sup>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𝑁</m:t>
                                  </m:r>
                                </m:e>
                              </m:acc>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e>
                          </m:nary>
                        </m:e>
                      </m:rad>
                    </m:oMath>
                  </m:oMathPara>
                </a14:m>
                <a:endParaRPr lang="zh-CN" altLang="en-US" dirty="0"/>
              </a:p>
            </p:txBody>
          </p:sp>
        </mc:Choice>
        <mc:Fallback>
          <p:sp>
            <p:nvSpPr>
              <p:cNvPr id="13320" name="Object 7"/>
              <p:cNvSpPr txBox="1">
                <a:spLocks noRot="1" noChangeAspect="1" noMove="1" noResize="1" noEditPoints="1" noAdjustHandles="1" noChangeArrowheads="1" noChangeShapeType="1" noTextEdit="1"/>
              </p:cNvSpPr>
              <p:nvPr/>
            </p:nvSpPr>
            <p:spPr bwMode="auto">
              <a:xfrm>
                <a:off x="2411414" y="3500437"/>
                <a:ext cx="2744788" cy="1103241"/>
              </a:xfrm>
              <a:prstGeom prst="rect">
                <a:avLst/>
              </a:prstGeom>
              <a:blipFill rotWithShape="1">
                <a:blip r:embed="rId3"/>
                <a:stretch>
                  <a:fillRect l="-12" t="-5266" b="51"/>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322" name="Rectangle 9"/>
              <p:cNvSpPr>
                <a:spLocks noChangeArrowheads="1"/>
              </p:cNvSpPr>
              <p:nvPr/>
            </p:nvSpPr>
            <p:spPr bwMode="auto">
              <a:xfrm>
                <a:off x="466332" y="4766914"/>
                <a:ext cx="8190512" cy="43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14:m>
                  <m:oMath xmlns:m="http://schemas.openxmlformats.org/officeDocument/2006/math">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𝑁</m:t>
                        </m:r>
                      </m:e>
                      <m:sub>
                        <m:r>
                          <a:rPr lang="zh-CN" altLang="en-US" sz="2200" i="1">
                            <a:solidFill>
                              <a:srgbClr val="000000"/>
                            </a:solidFill>
                            <a:latin typeface="Cambria Math" panose="02040503050406030204" pitchFamily="18" charset="0"/>
                          </a:rPr>
                          <m:t>𝑖</m:t>
                        </m:r>
                      </m:sub>
                    </m:sSub>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2</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𝐾</m:t>
                    </m:r>
                    <m:r>
                      <a:rPr lang="zh-CN" altLang="en-US" sz="2200" i="1">
                        <a:solidFill>
                          <a:srgbClr val="000000"/>
                        </a:solidFill>
                        <a:latin typeface="Cambria Math" panose="02040503050406030204" pitchFamily="18" charset="0"/>
                      </a:rPr>
                      <m:t>)</m:t>
                    </m:r>
                  </m:oMath>
                </a14:m>
                <a:r>
                  <a:rPr lang="zh-CN" altLang="en-US" sz="2200" dirty="0">
                    <a:latin typeface="楷体_GB2312" pitchFamily="49" charset="-122"/>
                    <a:ea typeface="楷体_GB2312" pitchFamily="49" charset="-122"/>
                  </a:rPr>
                  <a:t>为第</a:t>
                </a:r>
                <a14:m>
                  <m:oMath xmlns:m="http://schemas.openxmlformats.org/officeDocument/2006/math">
                    <m:r>
                      <a:rPr lang="zh-CN" altLang="en-US" sz="2200" i="1">
                        <a:solidFill>
                          <a:srgbClr val="000000"/>
                        </a:solidFill>
                        <a:latin typeface="Cambria Math" panose="02040503050406030204" pitchFamily="18" charset="0"/>
                      </a:rPr>
                      <m:t>𝑖</m:t>
                    </m:r>
                  </m:oMath>
                </a14:m>
                <a:r>
                  <a:rPr lang="zh-CN" altLang="en-US" sz="2200" dirty="0">
                    <a:latin typeface="楷体_GB2312" pitchFamily="49" charset="-122"/>
                    <a:ea typeface="楷体_GB2312" pitchFamily="49" charset="-122"/>
                  </a:rPr>
                  <a:t>次计数值，</a:t>
                </a:r>
                <a14:m>
                  <m:oMath xmlns:m="http://schemas.openxmlformats.org/officeDocument/2006/math">
                    <m:acc>
                      <m:accPr>
                        <m:chr m:val="̄"/>
                        <m:ctrlPr>
                          <a:rPr lang="zh-CN" altLang="en-US" sz="2200" i="1">
                            <a:solidFill>
                              <a:srgbClr val="000000"/>
                            </a:solidFill>
                            <a:latin typeface="Cambria Math" panose="02040503050406030204" pitchFamily="18" charset="0"/>
                          </a:rPr>
                        </m:ctrlPr>
                      </m:accPr>
                      <m:e>
                        <m:r>
                          <a:rPr lang="zh-CN" altLang="en-US" sz="2200" i="1">
                            <a:solidFill>
                              <a:srgbClr val="000000"/>
                            </a:solidFill>
                            <a:latin typeface="Cambria Math" panose="02040503050406030204" pitchFamily="18" charset="0"/>
                          </a:rPr>
                          <m:t>𝑁</m:t>
                        </m:r>
                      </m:e>
                    </m:acc>
                  </m:oMath>
                </a14:m>
                <a:r>
                  <a:rPr lang="zh-CN" altLang="en-US" sz="2200" dirty="0">
                    <a:latin typeface="楷体_GB2312" pitchFamily="49" charset="-122"/>
                    <a:ea typeface="楷体_GB2312" pitchFamily="49" charset="-122"/>
                  </a:rPr>
                  <a:t>为算术平均值</a:t>
                </a:r>
                <a14:m>
                  <m:oMath xmlns:m="http://schemas.openxmlformats.org/officeDocument/2006/math">
                    <m:r>
                      <a:rPr lang="zh-CN" altLang="en-US" sz="2200" i="1">
                        <a:solidFill>
                          <a:srgbClr val="000000"/>
                        </a:solidFill>
                        <a:latin typeface="Cambria Math" panose="02040503050406030204" pitchFamily="18" charset="0"/>
                      </a:rPr>
                      <m:t>(</m:t>
                    </m:r>
                    <m:acc>
                      <m:accPr>
                        <m:chr m:val="̄"/>
                        <m:ctrlPr>
                          <a:rPr lang="zh-CN" altLang="en-US" sz="2200" i="1">
                            <a:solidFill>
                              <a:srgbClr val="000000"/>
                            </a:solidFill>
                            <a:latin typeface="Cambria Math" panose="02040503050406030204" pitchFamily="18" charset="0"/>
                          </a:rPr>
                        </m:ctrlPr>
                      </m:accPr>
                      <m:e>
                        <m:r>
                          <a:rPr lang="zh-CN" altLang="en-US" sz="2200" i="1">
                            <a:solidFill>
                              <a:srgbClr val="000000"/>
                            </a:solidFill>
                            <a:latin typeface="Cambria Math" panose="02040503050406030204" pitchFamily="18" charset="0"/>
                          </a:rPr>
                          <m:t>𝑁</m:t>
                        </m:r>
                      </m:e>
                    </m:acc>
                    <m:r>
                      <a:rPr lang="zh-CN" altLang="en-US" sz="2200" i="1">
                        <a:solidFill>
                          <a:srgbClr val="000000"/>
                        </a:solidFill>
                        <a:latin typeface="Cambria Math" panose="02040503050406030204" pitchFamily="18" charset="0"/>
                      </a:rPr>
                      <m:t>=</m:t>
                    </m:r>
                    <m:f>
                      <m:fPr>
                        <m:type m:val="lin"/>
                        <m:ctrlPr>
                          <a:rPr lang="zh-CN" altLang="en-US" sz="2200" i="1">
                            <a:solidFill>
                              <a:srgbClr val="000000"/>
                            </a:solidFill>
                            <a:latin typeface="Cambria Math" panose="02040503050406030204" pitchFamily="18" charset="0"/>
                          </a:rPr>
                        </m:ctrlPr>
                      </m:fPr>
                      <m:num>
                        <m:nary>
                          <m:naryPr>
                            <m:chr m:val="∑"/>
                            <m:supHide m:val="on"/>
                            <m:ctrlPr>
                              <a:rPr lang="zh-CN" altLang="en-US" sz="2200" i="1">
                                <a:solidFill>
                                  <a:srgbClr val="000000"/>
                                </a:solidFill>
                                <a:latin typeface="Cambria Math" panose="02040503050406030204" pitchFamily="18" charset="0"/>
                              </a:rPr>
                            </m:ctrlPr>
                          </m:naryPr>
                          <m:sub>
                            <m:r>
                              <a:rPr lang="zh-CN" altLang="en-US" sz="2200" i="1">
                                <a:solidFill>
                                  <a:srgbClr val="000000"/>
                                </a:solidFill>
                                <a:latin typeface="Cambria Math" panose="02040503050406030204" pitchFamily="18" charset="0"/>
                              </a:rPr>
                              <m:t>𝑖</m:t>
                            </m:r>
                          </m:sub>
                          <m:sup/>
                          <m:e>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𝑁</m:t>
                                </m:r>
                              </m:e>
                              <m:sub>
                                <m:r>
                                  <a:rPr lang="zh-CN" altLang="en-US" sz="2200" i="1">
                                    <a:solidFill>
                                      <a:srgbClr val="000000"/>
                                    </a:solidFill>
                                    <a:latin typeface="Cambria Math" panose="02040503050406030204" pitchFamily="18" charset="0"/>
                                  </a:rPr>
                                  <m:t>𝑖</m:t>
                                </m:r>
                              </m:sub>
                            </m:sSub>
                          </m:e>
                        </m:nary>
                      </m:num>
                      <m:den>
                        <m:r>
                          <a:rPr lang="zh-CN" altLang="en-US" sz="2200" i="1">
                            <a:solidFill>
                              <a:srgbClr val="000000"/>
                            </a:solidFill>
                            <a:latin typeface="Cambria Math" panose="02040503050406030204" pitchFamily="18" charset="0"/>
                          </a:rPr>
                          <m:t>𝐾</m:t>
                        </m:r>
                      </m:den>
                    </m:f>
                    <m:r>
                      <a:rPr lang="zh-CN" altLang="en-US" sz="2200" i="1">
                        <a:solidFill>
                          <a:srgbClr val="000000"/>
                        </a:solidFill>
                        <a:latin typeface="Cambria Math" panose="02040503050406030204" pitchFamily="18" charset="0"/>
                      </a:rPr>
                      <m:t>)</m:t>
                    </m:r>
                  </m:oMath>
                </a14:m>
                <a:endParaRPr lang="zh-CN" altLang="en-US" sz="2200" dirty="0"/>
              </a:p>
            </p:txBody>
          </p:sp>
        </mc:Choice>
        <mc:Fallback>
          <p:sp>
            <p:nvSpPr>
              <p:cNvPr id="13322" name="Rectangle 9"/>
              <p:cNvSpPr>
                <a:spLocks noRot="1" noChangeAspect="1" noMove="1" noResize="1" noEditPoints="1" noAdjustHandles="1" noChangeArrowheads="1" noChangeShapeType="1" noTextEdit="1"/>
              </p:cNvSpPr>
              <p:nvPr/>
            </p:nvSpPr>
            <p:spPr bwMode="auto">
              <a:xfrm>
                <a:off x="466332" y="4766914"/>
                <a:ext cx="8190512" cy="438966"/>
              </a:xfrm>
              <a:prstGeom prst="rect">
                <a:avLst/>
              </a:prstGeom>
              <a:blipFill rotWithShape="1">
                <a:blip r:embed="rId4"/>
                <a:stretch>
                  <a:fillRect l="-3" t="-138" r="6" b="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C1B663D6-4D38-47D5-A86F-C4250BFCA46B}" type="slidenum">
              <a:rPr lang="en-US" altLang="zh-CN" sz="1400"/>
            </a:fld>
            <a:endParaRPr lang="en-US" altLang="zh-CN" sz="1400" dirty="0"/>
          </a:p>
        </p:txBody>
      </p:sp>
      <p:sp>
        <p:nvSpPr>
          <p:cNvPr id="29699"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测量数据的检验</a:t>
            </a:r>
            <a:endParaRPr lang="zh-CN" altLang="en-US" dirty="0">
              <a:solidFill>
                <a:srgbClr val="FF0000"/>
              </a:solidFill>
              <a:latin typeface="楷体_GB2312" pitchFamily="49" charset="-122"/>
              <a:ea typeface="楷体_GB2312" pitchFamily="49" charset="-122"/>
            </a:endParaRPr>
          </a:p>
        </p:txBody>
      </p:sp>
      <p:sp>
        <p:nvSpPr>
          <p:cNvPr id="29700" name="Rectangle 3"/>
          <p:cNvSpPr>
            <a:spLocks noChangeArrowheads="1"/>
          </p:cNvSpPr>
          <p:nvPr/>
        </p:nvSpPr>
        <p:spPr bwMode="auto">
          <a:xfrm>
            <a:off x="323850" y="1309688"/>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对测量数据进行检验的</a:t>
            </a:r>
            <a:r>
              <a:rPr lang="zh-CN" altLang="en-US" sz="2400" dirty="0">
                <a:solidFill>
                  <a:srgbClr val="FF3607"/>
                </a:solidFill>
                <a:latin typeface="楷体_GB2312" pitchFamily="49" charset="-122"/>
                <a:ea typeface="楷体_GB2312" pitchFamily="49" charset="-122"/>
              </a:rPr>
              <a:t>目的</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p:sp>
        <p:nvSpPr>
          <p:cNvPr id="29701" name="Rectangle 4"/>
          <p:cNvSpPr>
            <a:spLocks noChangeArrowheads="1"/>
          </p:cNvSpPr>
          <p:nvPr/>
        </p:nvSpPr>
        <p:spPr bwMode="auto">
          <a:xfrm>
            <a:off x="323850" y="202882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solidFill>
                  <a:srgbClr val="FF3607"/>
                </a:solidFill>
                <a:latin typeface="楷体_GB2312" pitchFamily="49" charset="-122"/>
                <a:ea typeface="楷体_GB2312" pitchFamily="49" charset="-122"/>
              </a:rPr>
              <a:t>①</a:t>
            </a:r>
            <a:r>
              <a:rPr lang="zh-CN" altLang="en-US" sz="2400" dirty="0">
                <a:latin typeface="楷体_GB2312" pitchFamily="49" charset="-122"/>
                <a:ea typeface="楷体_GB2312" pitchFamily="49" charset="-122"/>
              </a:rPr>
              <a:t>帮助检查测量</a:t>
            </a:r>
            <a:r>
              <a:rPr lang="zh-CN" altLang="en-US" sz="2400" dirty="0">
                <a:solidFill>
                  <a:srgbClr val="FF3607"/>
                </a:solidFill>
                <a:latin typeface="楷体_GB2312" pitchFamily="49" charset="-122"/>
                <a:ea typeface="楷体_GB2312" pitchFamily="49" charset="-122"/>
              </a:rPr>
              <a:t>系统</a:t>
            </a:r>
            <a:r>
              <a:rPr lang="zh-CN" altLang="en-US" sz="2400" dirty="0">
                <a:latin typeface="楷体_GB2312" pitchFamily="49" charset="-122"/>
                <a:ea typeface="楷体_GB2312" pitchFamily="49" charset="-122"/>
              </a:rPr>
              <a:t>的</a:t>
            </a:r>
            <a:r>
              <a:rPr lang="zh-CN" altLang="en-US" sz="2400" dirty="0">
                <a:solidFill>
                  <a:srgbClr val="FF3607"/>
                </a:solidFill>
                <a:latin typeface="楷体_GB2312" pitchFamily="49" charset="-122"/>
                <a:ea typeface="楷体_GB2312" pitchFamily="49" charset="-122"/>
              </a:rPr>
              <a:t>工作</a:t>
            </a:r>
            <a:r>
              <a:rPr lang="zh-CN" altLang="en-US" sz="2400" dirty="0">
                <a:latin typeface="楷体_GB2312" pitchFamily="49" charset="-122"/>
                <a:ea typeface="楷体_GB2312" pitchFamily="49" charset="-122"/>
              </a:rPr>
              <a:t>和</a:t>
            </a:r>
            <a:r>
              <a:rPr lang="zh-CN" altLang="en-US" sz="2400" dirty="0">
                <a:solidFill>
                  <a:srgbClr val="FF3607"/>
                </a:solidFill>
                <a:latin typeface="楷体_GB2312" pitchFamily="49" charset="-122"/>
                <a:ea typeface="楷体_GB2312" pitchFamily="49" charset="-122"/>
              </a:rPr>
              <a:t>测量条件</a:t>
            </a:r>
            <a:r>
              <a:rPr lang="zh-CN" altLang="en-US" sz="2400" dirty="0">
                <a:latin typeface="楷体_GB2312" pitchFamily="49" charset="-122"/>
                <a:ea typeface="楷体_GB2312" pitchFamily="49" charset="-122"/>
              </a:rPr>
              <a:t>是否</a:t>
            </a:r>
            <a:r>
              <a:rPr lang="zh-CN" altLang="en-US" sz="2400" dirty="0">
                <a:solidFill>
                  <a:srgbClr val="FF3607"/>
                </a:solidFill>
                <a:latin typeface="楷体_GB2312" pitchFamily="49" charset="-122"/>
                <a:ea typeface="楷体_GB2312" pitchFamily="49" charset="-122"/>
              </a:rPr>
              <a:t>正常</a:t>
            </a:r>
            <a:r>
              <a:rPr lang="zh-CN" altLang="en-US" sz="2400" dirty="0">
                <a:latin typeface="楷体_GB2312" pitchFamily="49" charset="-122"/>
                <a:ea typeface="楷体_GB2312" pitchFamily="49" charset="-122"/>
              </a:rPr>
              <a:t>和</a:t>
            </a:r>
            <a:r>
              <a:rPr lang="zh-CN" altLang="en-US" sz="2400" dirty="0">
                <a:solidFill>
                  <a:srgbClr val="FF3607"/>
                </a:solidFill>
                <a:latin typeface="楷体_GB2312" pitchFamily="49" charset="-122"/>
                <a:ea typeface="楷体_GB2312" pitchFamily="49" charset="-122"/>
              </a:rPr>
              <a:t>稳定</a:t>
            </a:r>
            <a:r>
              <a:rPr lang="zh-CN" altLang="en-US" sz="2400" dirty="0">
                <a:latin typeface="楷体_GB2312" pitchFamily="49" charset="-122"/>
                <a:ea typeface="楷体_GB2312" pitchFamily="49" charset="-122"/>
              </a:rPr>
              <a:t>，判断在测量中除统计误差外是否还存在其它的随机误差或系统误差</a:t>
            </a:r>
            <a:endParaRPr lang="zh-CN" altLang="en-US" sz="2400" dirty="0">
              <a:latin typeface="楷体_GB2312" pitchFamily="49" charset="-122"/>
              <a:ea typeface="楷体_GB2312" pitchFamily="49" charset="-122"/>
            </a:endParaRPr>
          </a:p>
        </p:txBody>
      </p:sp>
      <p:sp>
        <p:nvSpPr>
          <p:cNvPr id="29702" name="Rectangle 5"/>
          <p:cNvSpPr>
            <a:spLocks noChangeArrowheads="1"/>
          </p:cNvSpPr>
          <p:nvPr/>
        </p:nvSpPr>
        <p:spPr bwMode="auto">
          <a:xfrm>
            <a:off x="323850" y="3109913"/>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dirty="0">
                <a:solidFill>
                  <a:srgbClr val="FF3607"/>
                </a:solidFill>
                <a:latin typeface="楷体_GB2312" pitchFamily="49" charset="-122"/>
                <a:ea typeface="楷体_GB2312" pitchFamily="49" charset="-122"/>
              </a:rPr>
              <a:t>②</a:t>
            </a:r>
            <a:r>
              <a:rPr lang="zh-CN" altLang="en-US" sz="2400" dirty="0">
                <a:latin typeface="楷体_GB2312" pitchFamily="49" charset="-122"/>
                <a:ea typeface="楷体_GB2312" pitchFamily="49" charset="-122"/>
              </a:rPr>
              <a:t>对测量数据间的差异更有根据地进行分析，判断是统计误差</a:t>
            </a:r>
            <a:r>
              <a:rPr lang="zh-CN" altLang="en-US" sz="2400" dirty="0">
                <a:solidFill>
                  <a:srgbClr val="FF3607"/>
                </a:solidFill>
                <a:latin typeface="楷体_GB2312" pitchFamily="49" charset="-122"/>
                <a:ea typeface="楷体_GB2312" pitchFamily="49" charset="-122"/>
              </a:rPr>
              <a:t>涨落</a:t>
            </a:r>
            <a:r>
              <a:rPr lang="zh-CN" altLang="en-US" sz="2400" dirty="0">
                <a:latin typeface="楷体_GB2312" pitchFamily="49" charset="-122"/>
                <a:ea typeface="楷体_GB2312" pitchFamily="49" charset="-122"/>
              </a:rPr>
              <a:t>引起还是测量对象或测量</a:t>
            </a:r>
            <a:r>
              <a:rPr lang="zh-CN" altLang="en-US" sz="2400" dirty="0">
                <a:solidFill>
                  <a:srgbClr val="FF3607"/>
                </a:solidFill>
                <a:latin typeface="楷体_GB2312" pitchFamily="49" charset="-122"/>
                <a:ea typeface="楷体_GB2312" pitchFamily="49" charset="-122"/>
              </a:rPr>
              <a:t>条件变化</a:t>
            </a:r>
            <a:r>
              <a:rPr lang="zh-CN" altLang="en-US" sz="2400" dirty="0">
                <a:latin typeface="楷体_GB2312" pitchFamily="49" charset="-122"/>
                <a:ea typeface="楷体_GB2312" pitchFamily="49" charset="-122"/>
              </a:rPr>
              <a:t>引起。</a:t>
            </a:r>
            <a:endParaRPr lang="zh-CN" altLang="en-US" sz="2400" dirty="0">
              <a:latin typeface="楷体_GB2312" pitchFamily="49" charset="-122"/>
              <a:ea typeface="楷体_GB2312" pitchFamily="49" charset="-122"/>
            </a:endParaRPr>
          </a:p>
        </p:txBody>
      </p:sp>
      <p:sp>
        <p:nvSpPr>
          <p:cNvPr id="29703" name="Rectangle 6"/>
          <p:cNvSpPr>
            <a:spLocks noChangeArrowheads="1"/>
          </p:cNvSpPr>
          <p:nvPr/>
        </p:nvSpPr>
        <p:spPr bwMode="auto">
          <a:xfrm>
            <a:off x="503238" y="4195763"/>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solidFill>
                  <a:srgbClr val="0000FF"/>
                </a:solidFill>
                <a:latin typeface="楷体_GB2312" pitchFamily="49" charset="-122"/>
                <a:ea typeface="楷体_GB2312" pitchFamily="49" charset="-122"/>
              </a:rPr>
              <a:t>一、两次测量值差异的检验</a:t>
            </a:r>
            <a:endParaRPr lang="zh-CN" altLang="en-US" sz="240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29704" name="Rectangle 8"/>
              <p:cNvSpPr>
                <a:spLocks noChangeArrowheads="1"/>
              </p:cNvSpPr>
              <p:nvPr/>
            </p:nvSpPr>
            <p:spPr bwMode="auto">
              <a:xfrm>
                <a:off x="323850" y="4941888"/>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同一条件下，两次测量，计数分别为</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 。其差异</a:t>
                </a:r>
                <a14:m>
                  <m:oMath xmlns:m="http://schemas.openxmlformats.org/officeDocument/2006/math">
                    <m:r>
                      <m:rPr>
                        <m:sty m:val="p"/>
                      </m:rPr>
                      <a:rPr lang="zh-CN" altLang="en-US" sz="2400" i="1">
                        <a:solidFill>
                          <a:srgbClr val="000000"/>
                        </a:solidFill>
                        <a:latin typeface="Cambria Math" panose="02040503050406030204" pitchFamily="18" charset="0"/>
                      </a:rPr>
                      <m:t>Δ</m:t>
                    </m:r>
                    <m:r>
                      <a:rPr lang="zh-CN" altLang="en-US" sz="2400" i="1">
                        <a:solidFill>
                          <a:srgbClr val="000000"/>
                        </a:solidFill>
                        <a:latin typeface="Cambria Math" panose="02040503050406030204" pitchFamily="18" charset="0"/>
                      </a:rPr>
                      <m:t>(=</m:t>
                    </m:r>
                    <m:d>
                      <m:dPr>
                        <m:begChr m:val="|"/>
                        <m:endChr m:val="|"/>
                        <m:ctrlPr>
                          <a:rPr lang="zh-CN" altLang="en-US" sz="2400" i="1">
                            <a:solidFill>
                              <a:srgbClr val="000000"/>
                            </a:solidFill>
                            <a:latin typeface="Cambria Math" panose="02040503050406030204" pitchFamily="18" charset="0"/>
                          </a:rPr>
                        </m:ctrlPr>
                      </m:dPr>
                      <m:e>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e>
                    </m:d>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为多大时，怀疑其可靠性？</a:t>
                </a:r>
                <a:endParaRPr lang="zh-CN" altLang="en-US" sz="2400" dirty="0">
                  <a:latin typeface="楷体_GB2312" pitchFamily="49" charset="-122"/>
                  <a:ea typeface="楷体_GB2312" pitchFamily="49" charset="-122"/>
                </a:endParaRPr>
              </a:p>
            </p:txBody>
          </p:sp>
        </mc:Choice>
        <mc:Fallback>
          <p:sp>
            <p:nvSpPr>
              <p:cNvPr id="29704" name="Rectangle 8"/>
              <p:cNvSpPr>
                <a:spLocks noRot="1" noChangeAspect="1" noMove="1" noResize="1" noEditPoints="1" noAdjustHandles="1" noChangeArrowheads="1" noChangeShapeType="1" noTextEdit="1"/>
              </p:cNvSpPr>
              <p:nvPr/>
            </p:nvSpPr>
            <p:spPr bwMode="auto">
              <a:xfrm>
                <a:off x="323850" y="4941888"/>
                <a:ext cx="8640763" cy="830997"/>
              </a:xfrm>
              <a:prstGeom prst="rect">
                <a:avLst/>
              </a:prstGeom>
              <a:blipFill rotWithShape="1">
                <a:blip r:embed="rId1"/>
                <a:stretch>
                  <a:fillRect t="-38" r="4"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EE89E244-6804-4711-95A7-08A0EB504D9D}"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30734" name="Rectangle 3"/>
              <p:cNvSpPr>
                <a:spLocks noChangeArrowheads="1"/>
              </p:cNvSpPr>
              <p:nvPr/>
            </p:nvSpPr>
            <p:spPr bwMode="auto">
              <a:xfrm>
                <a:off x="215900" y="836614"/>
                <a:ext cx="8172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设</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为服从同一正态分布</a:t>
                </a:r>
                <a14:m>
                  <m:oMath xmlns:m="http://schemas.openxmlformats.org/officeDocument/2006/math">
                    <m:r>
                      <a:rPr lang="zh-CN" altLang="en-US" sz="2400" i="1">
                        <a:solidFill>
                          <a:srgbClr val="000000"/>
                        </a:solidFill>
                        <a:latin typeface="Cambria Math" panose="02040503050406030204" pitchFamily="18" charset="0"/>
                      </a:rPr>
                      <m:t>𝑁</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𝑎</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𝜎</m:t>
                    </m:r>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的两个随机变量。因而</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也为正态变量。期望为</a:t>
                </a:r>
                <a:r>
                  <a:rPr lang="en-US" altLang="zh-CN" sz="2400" dirty="0">
                    <a:latin typeface="楷体_GB2312" pitchFamily="49" charset="-122"/>
                    <a:ea typeface="楷体_GB2312" pitchFamily="49" charset="-122"/>
                  </a:rPr>
                  <a:t>0</a:t>
                </a:r>
                <a:r>
                  <a:rPr lang="zh-CN" altLang="en-US" sz="2400" dirty="0">
                    <a:latin typeface="楷体_GB2312" pitchFamily="49" charset="-122"/>
                    <a:ea typeface="楷体_GB2312" pitchFamily="49" charset="-122"/>
                  </a:rPr>
                  <a:t>，方差为</a:t>
                </a:r>
                <a14:m>
                  <m:oMath xmlns:m="http://schemas.openxmlformats.org/officeDocument/2006/math">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oMath>
                </a14:m>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p:txBody>
          </p:sp>
        </mc:Choice>
        <mc:Fallback>
          <p:sp>
            <p:nvSpPr>
              <p:cNvPr id="30734" name="Rectangle 3"/>
              <p:cNvSpPr>
                <a:spLocks noRot="1" noChangeAspect="1" noMove="1" noResize="1" noEditPoints="1" noAdjustHandles="1" noChangeArrowheads="1" noChangeShapeType="1" noTextEdit="1"/>
              </p:cNvSpPr>
              <p:nvPr/>
            </p:nvSpPr>
            <p:spPr bwMode="auto">
              <a:xfrm>
                <a:off x="215900" y="836614"/>
                <a:ext cx="8172450" cy="830997"/>
              </a:xfrm>
              <a:prstGeom prst="rect">
                <a:avLst/>
              </a:prstGeom>
              <a:blipFill rotWithShape="1">
                <a:blip r:embed="rId1"/>
                <a:stretch>
                  <a:fillRect t="-38"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32" name="Rectangle 9"/>
              <p:cNvSpPr>
                <a:spLocks noChangeArrowheads="1"/>
              </p:cNvSpPr>
              <p:nvPr/>
            </p:nvSpPr>
            <p:spPr bwMode="auto">
              <a:xfrm>
                <a:off x="215900" y="1916114"/>
                <a:ext cx="4332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r>
                  <a:rPr lang="zh-CN" altLang="en-US" sz="2400" dirty="0">
                    <a:latin typeface="楷体_GB2312" pitchFamily="49" charset="-122"/>
                    <a:ea typeface="楷体_GB2312" pitchFamily="49" charset="-122"/>
                  </a:rPr>
                  <a:t>则</a:t>
                </a:r>
                <a14:m>
                  <m:oMath xmlns:m="http://schemas.openxmlformats.org/officeDocument/2006/math">
                    <m:r>
                      <m:rPr>
                        <m:sty m:val="p"/>
                      </m:rPr>
                      <a:rPr lang="zh-CN" altLang="en-US" sz="2400" i="1">
                        <a:solidFill>
                          <a:srgbClr val="000000"/>
                        </a:solidFill>
                        <a:latin typeface="Cambria Math" panose="02040503050406030204" pitchFamily="18" charset="0"/>
                      </a:rPr>
                      <m:t>Δ</m:t>
                    </m:r>
                    <m:r>
                      <a:rPr lang="zh-CN" altLang="en-US" sz="2400" i="1">
                        <a:solidFill>
                          <a:srgbClr val="000000"/>
                        </a:solidFill>
                        <a:latin typeface="Cambria Math" panose="02040503050406030204" pitchFamily="18" charset="0"/>
                      </a:rPr>
                      <m:t>(=</m:t>
                    </m:r>
                    <m:d>
                      <m:dPr>
                        <m:begChr m:val="|"/>
                        <m:endChr m:val="|"/>
                        <m:ctrlPr>
                          <a:rPr lang="zh-CN" altLang="en-US" sz="2400" i="1">
                            <a:solidFill>
                              <a:srgbClr val="000000"/>
                            </a:solidFill>
                            <a:latin typeface="Cambria Math" panose="02040503050406030204" pitchFamily="18" charset="0"/>
                          </a:rPr>
                        </m:ctrlPr>
                      </m:dPr>
                      <m:e>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1</m:t>
                            </m:r>
                          </m:sub>
                        </m:sSub>
                        <m:r>
                          <a:rPr lang="zh-CN" altLang="en-US" sz="2400" i="1">
                            <a:solidFill>
                              <a:srgbClr val="000000"/>
                            </a:solidFill>
                            <a:latin typeface="Cambria Math" panose="02040503050406030204" pitchFamily="18" charset="0"/>
                          </a:rPr>
                          <m:t>−</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𝑁</m:t>
                            </m:r>
                          </m:e>
                          <m:sub>
                            <m:r>
                              <a:rPr lang="zh-CN" altLang="en-US" sz="2400" i="1">
                                <a:solidFill>
                                  <a:srgbClr val="000000"/>
                                </a:solidFill>
                                <a:latin typeface="Cambria Math" panose="02040503050406030204" pitchFamily="18" charset="0"/>
                              </a:rPr>
                              <m:t>2</m:t>
                            </m:r>
                          </m:sub>
                        </m:sSub>
                      </m:e>
                    </m:d>
                    <m:r>
                      <a:rPr lang="zh-CN" altLang="en-US" sz="2400" i="1">
                        <a:solidFill>
                          <a:srgbClr val="000000"/>
                        </a:solidFill>
                        <a:latin typeface="Cambria Math" panose="02040503050406030204" pitchFamily="18" charset="0"/>
                      </a:rPr>
                      <m:t>)</m:t>
                    </m:r>
                  </m:oMath>
                </a14:m>
                <a:r>
                  <a:rPr lang="zh-CN" altLang="en-US" sz="2400" dirty="0">
                    <a:latin typeface="楷体_GB2312" pitchFamily="49" charset="-122"/>
                    <a:ea typeface="楷体_GB2312" pitchFamily="49" charset="-122"/>
                  </a:rPr>
                  <a:t>的概率密度为</a:t>
                </a:r>
                <a:endParaRPr lang="zh-CN" altLang="en-US" sz="2400" dirty="0">
                  <a:latin typeface="楷体_GB2312" pitchFamily="49" charset="-122"/>
                  <a:ea typeface="楷体_GB2312" pitchFamily="49" charset="-122"/>
                </a:endParaRPr>
              </a:p>
            </p:txBody>
          </p:sp>
        </mc:Choice>
        <mc:Fallback>
          <p:sp>
            <p:nvSpPr>
              <p:cNvPr id="30732" name="Rectangle 9"/>
              <p:cNvSpPr>
                <a:spLocks noRot="1" noChangeAspect="1" noMove="1" noResize="1" noEditPoints="1" noAdjustHandles="1" noChangeArrowheads="1" noChangeShapeType="1" noTextEdit="1"/>
              </p:cNvSpPr>
              <p:nvPr/>
            </p:nvSpPr>
            <p:spPr bwMode="auto">
              <a:xfrm>
                <a:off x="215900" y="1916114"/>
                <a:ext cx="4332288" cy="461962"/>
              </a:xfrm>
              <a:prstGeom prst="rect">
                <a:avLst/>
              </a:prstGeom>
              <a:blipFill rotWithShape="1">
                <a:blip r:embed="rId2"/>
                <a:stretch>
                  <a:fillRect t="-69" r="-18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25" name="Object 11"/>
              <p:cNvSpPr txBox="1"/>
              <p:nvPr/>
            </p:nvSpPr>
            <p:spPr bwMode="auto">
              <a:xfrm>
                <a:off x="2555776" y="2564383"/>
                <a:ext cx="3052043" cy="936625"/>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Δ</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Sub>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1">
                                      <a:solidFill>
                                        <a:srgbClr val="000000"/>
                                      </a:solidFill>
                                      <a:latin typeface="Cambria Math" panose="02040503050406030204" pitchFamily="18" charset="0"/>
                                    </a:rPr>
                                    <m:t>Δ</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up>
                                  <m:r>
                                    <a:rPr lang="zh-CN" altLang="en-US" i="1">
                                      <a:solidFill>
                                        <a:srgbClr val="000000"/>
                                      </a:solidFill>
                                      <a:latin typeface="Cambria Math" panose="02040503050406030204" pitchFamily="18" charset="0"/>
                                    </a:rPr>
                                    <m:t>2</m:t>
                                  </m:r>
                                </m:sup>
                              </m:sSubSup>
                            </m:den>
                          </m:f>
                        </m:sup>
                      </m:sSup>
                    </m:oMath>
                  </m:oMathPara>
                </a14:m>
                <a:endParaRPr lang="zh-CN" altLang="en-US"/>
              </a:p>
            </p:txBody>
          </p:sp>
        </mc:Choice>
        <mc:Fallback>
          <p:sp>
            <p:nvSpPr>
              <p:cNvPr id="30725" name="Object 11"/>
              <p:cNvSpPr txBox="1">
                <a:spLocks noRot="1" noChangeAspect="1" noMove="1" noResize="1" noEditPoints="1" noAdjustHandles="1" noChangeArrowheads="1" noChangeShapeType="1" noTextEdit="1"/>
              </p:cNvSpPr>
              <p:nvPr/>
            </p:nvSpPr>
            <p:spPr bwMode="auto">
              <a:xfrm>
                <a:off x="2555776" y="2564383"/>
                <a:ext cx="3052043" cy="936625"/>
              </a:xfrm>
              <a:prstGeom prst="rect">
                <a:avLst/>
              </a:prstGeom>
              <a:blipFill rotWithShape="1">
                <a:blip r:embed="rId3"/>
                <a:stretch>
                  <a:fillRect l="-18" t="-27" r="4" b="2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26" name="Object 12"/>
              <p:cNvSpPr txBox="1"/>
              <p:nvPr/>
            </p:nvSpPr>
            <p:spPr bwMode="auto">
              <a:xfrm>
                <a:off x="5895850" y="2850983"/>
                <a:ext cx="1728193" cy="650025"/>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up>
                          <m:r>
                            <a:rPr lang="zh-CN" altLang="en-US" i="1">
                              <a:solidFill>
                                <a:srgbClr val="000000"/>
                              </a:solidFill>
                              <a:latin typeface="Cambria Math" panose="02040503050406030204" pitchFamily="18" charset="0"/>
                            </a:rPr>
                            <m:t>2</m:t>
                          </m:r>
                        </m:sup>
                      </m:sSub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2</m:t>
                          </m:r>
                        </m:sub>
                      </m:sSub>
                    </m:oMath>
                  </m:oMathPara>
                </a14:m>
                <a:endParaRPr lang="zh-CN" altLang="en-US"/>
              </a:p>
            </p:txBody>
          </p:sp>
        </mc:Choice>
        <mc:Fallback>
          <p:sp>
            <p:nvSpPr>
              <p:cNvPr id="30726" name="Object 12"/>
              <p:cNvSpPr txBox="1">
                <a:spLocks noRot="1" noChangeAspect="1" noMove="1" noResize="1" noEditPoints="1" noAdjustHandles="1" noChangeArrowheads="1" noChangeShapeType="1" noTextEdit="1"/>
              </p:cNvSpPr>
              <p:nvPr/>
            </p:nvSpPr>
            <p:spPr bwMode="auto">
              <a:xfrm>
                <a:off x="5895850" y="2850983"/>
                <a:ext cx="1728193" cy="650025"/>
              </a:xfrm>
              <a:prstGeom prst="rect">
                <a:avLst/>
              </a:prstGeom>
              <a:blipFill rotWithShape="1">
                <a:blip r:embed="rId4"/>
                <a:stretch>
                  <a:fillRect l="-30" t="-72" r="13" b="39"/>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728" name="Object 14"/>
              <p:cNvSpPr txBox="1"/>
              <p:nvPr/>
            </p:nvSpPr>
            <p:spPr bwMode="auto">
              <a:xfrm>
                <a:off x="1403648" y="3537766"/>
                <a:ext cx="6478587" cy="1270000"/>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𝛼</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m:rPr>
                          <m:sty m:val="p"/>
                        </m:rPr>
                        <a:rPr lang="zh-CN" altLang="en-US" i="1" smtClean="0">
                          <a:solidFill>
                            <a:srgbClr val="0000FF"/>
                          </a:solidFill>
                          <a:latin typeface="Cambria Math" panose="02040503050406030204" pitchFamily="18" charset="0"/>
                        </a:rPr>
                        <m:t>Δ</m:t>
                      </m:r>
                      <m:r>
                        <a:rPr lang="zh-CN" altLang="en-US" i="1" smtClean="0">
                          <a:solidFill>
                            <a:srgbClr val="0000FF"/>
                          </a:solidFill>
                          <a:latin typeface="Cambria Math" panose="02040503050406030204" pitchFamily="18" charset="0"/>
                        </a:rPr>
                        <m:t>≥</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𝐾</m:t>
                          </m:r>
                        </m:e>
                        <m:sub>
                          <m:r>
                            <a:rPr lang="zh-CN" altLang="en-US" i="1">
                              <a:solidFill>
                                <a:srgbClr val="0000FF"/>
                              </a:solidFill>
                              <a:latin typeface="Cambria Math" panose="02040503050406030204" pitchFamily="18" charset="0"/>
                            </a:rPr>
                            <m:t>𝛼</m:t>
                          </m:r>
                        </m:sub>
                      </m:sSub>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𝜎</m:t>
                          </m:r>
                        </m:e>
                        <m:sub>
                          <m:r>
                            <m:rPr>
                              <m:sty m:val="p"/>
                            </m:rPr>
                            <a:rPr lang="zh-CN" altLang="en-US" i="1">
                              <a:solidFill>
                                <a:srgbClr val="0000FF"/>
                              </a:solidFill>
                              <a:latin typeface="Cambria Math" panose="02040503050406030204" pitchFamily="18" charset="0"/>
                            </a:rPr>
                            <m:t>Δ</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Δ</m:t>
                      </m:r>
                      <m:r>
                        <a:rPr lang="zh-CN" altLang="en-US" i="1">
                          <a:solidFill>
                            <a:srgbClr val="000000"/>
                          </a:solidFill>
                          <a:latin typeface="Cambria Math" panose="02040503050406030204" pitchFamily="18" charset="0"/>
                        </a:rPr>
                        <m:t>&lt;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𝛼</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𝜎</m:t>
                          </m:r>
                        </m:e>
                        <m:sub>
                          <m:r>
                            <m:rPr>
                              <m:sty m:val="p"/>
                            </m:rPr>
                            <a:rPr lang="zh-CN" altLang="en-US" i="1">
                              <a:solidFill>
                                <a:srgbClr val="000000"/>
                              </a:solidFill>
                              <a:latin typeface="Cambria Math" panose="02040503050406030204" pitchFamily="18" charset="0"/>
                            </a:rPr>
                            <m:t>Δ</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&lt;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𝛼</m:t>
                          </m:r>
                        </m:sub>
                      </m:sSub>
                      <m:r>
                        <a:rPr lang="zh-CN" altLang="en-US" i="1">
                          <a:solidFill>
                            <a:srgbClr val="000000"/>
                          </a:solidFill>
                          <a:latin typeface="Cambria Math" panose="02040503050406030204" pitchFamily="18" charset="0"/>
                        </a:rPr>
                        <m:t>)</m:t>
                      </m:r>
                    </m:oMath>
                    <m:oMath xmlns:m="http://schemas.openxmlformats.org/officeDocument/2006/math">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𝐾</m:t>
                              </m:r>
                            </m:e>
                            <m:sub>
                              <m:r>
                                <a:rPr lang="zh-CN" altLang="en-US" i="1">
                                  <a:solidFill>
                                    <a:srgbClr val="000000"/>
                                  </a:solidFill>
                                  <a:latin typeface="Cambria Math" panose="02040503050406030204" pitchFamily="18" charset="0"/>
                                </a:rPr>
                                <m:t>𝛼</m:t>
                              </m:r>
                            </m:sub>
                          </m:sSub>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𝜋</m:t>
                                  </m:r>
                                </m:e>
                              </m:rad>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𝐾</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sup>
                          </m:sSup>
                          <m:r>
                            <a:rPr lang="zh-CN" altLang="en-US" i="1">
                              <a:solidFill>
                                <a:srgbClr val="000000"/>
                              </a:solidFill>
                              <a:latin typeface="Cambria Math" panose="02040503050406030204" pitchFamily="18" charset="0"/>
                            </a:rPr>
                            <m:t>𝑑𝐾</m:t>
                          </m:r>
                        </m:e>
                      </m:nary>
                    </m:oMath>
                  </m:oMathPara>
                </a14:m>
                <a:endParaRPr lang="zh-CN" altLang="en-US" dirty="0"/>
              </a:p>
            </p:txBody>
          </p:sp>
        </mc:Choice>
        <mc:Fallback>
          <p:sp>
            <p:nvSpPr>
              <p:cNvPr id="30728" name="Object 14"/>
              <p:cNvSpPr txBox="1">
                <a:spLocks noRot="1" noChangeAspect="1" noMove="1" noResize="1" noEditPoints="1" noAdjustHandles="1" noChangeArrowheads="1" noChangeShapeType="1" noTextEdit="1"/>
              </p:cNvSpPr>
              <p:nvPr/>
            </p:nvSpPr>
            <p:spPr bwMode="auto">
              <a:xfrm>
                <a:off x="1403648" y="3537766"/>
                <a:ext cx="6478587" cy="1270000"/>
              </a:xfrm>
              <a:prstGeom prst="rect">
                <a:avLst/>
              </a:prstGeom>
              <a:blipFill rotWithShape="1">
                <a:blip r:embed="rId5"/>
                <a:stretch>
                  <a:fillRect l="-5" t="-14" r="9" b="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2468500" y="4886728"/>
                <a:ext cx="3687676" cy="461665"/>
              </a:xfrm>
              <a:prstGeom prst="rect">
                <a:avLst/>
              </a:prstGeom>
              <a:noFill/>
              <a:ln>
                <a:solidFill>
                  <a:srgbClr val="0000FF"/>
                </a:solidFill>
              </a:ln>
            </p:spPr>
            <p:txBody>
              <a:bodyPr wrap="none" rtlCol="0">
                <a:spAutoFit/>
              </a:bodyPr>
              <a:lstStyle/>
              <a:p>
                <a14:m>
                  <m:oMath xmlns:m="http://schemas.openxmlformats.org/officeDocument/2006/math">
                    <m:r>
                      <a:rPr lang="zh-CN" altLang="en-US" i="1" smtClean="0">
                        <a:solidFill>
                          <a:srgbClr val="000000"/>
                        </a:solidFill>
                        <a:latin typeface="Cambria Math" panose="02040503050406030204" pitchFamily="18" charset="0"/>
                      </a:rPr>
                      <m:t>𝛼</m:t>
                    </m:r>
                  </m:oMath>
                </a14:m>
                <a:r>
                  <a:rPr lang="zh-CN" altLang="en-US" dirty="0"/>
                  <a:t>通常取</a:t>
                </a:r>
                <a:r>
                  <a:rPr lang="en-US" altLang="zh-CN" dirty="0"/>
                  <a:t>5%,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zh-CN" altLang="en-US" i="1" smtClean="0">
                            <a:latin typeface="Cambria Math" panose="02040503050406030204" pitchFamily="18" charset="0"/>
                          </a:rPr>
                          <m:t>𝛼</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96</m:t>
                    </m:r>
                    <m:r>
                      <a:rPr lang="en-US" altLang="zh-CN" b="0" i="1" smtClean="0">
                        <a:latin typeface="Cambria Math" panose="02040503050406030204" pitchFamily="18" charset="0"/>
                        <a:ea typeface="Cambria Math" panose="02040503050406030204" pitchFamily="18" charset="0"/>
                      </a:rPr>
                      <m:t>)</m:t>
                    </m:r>
                  </m:oMath>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2468500" y="4886728"/>
                <a:ext cx="3687676" cy="461665"/>
              </a:xfrm>
              <a:prstGeom prst="rect">
                <a:avLst/>
              </a:prstGeom>
              <a:blipFill rotWithShape="1">
                <a:blip r:embed="rId6"/>
                <a:stretch>
                  <a:fillRect l="-145" t="-1050" r="-125" b="-1009"/>
                </a:stretch>
              </a:blipFill>
              <a:ln>
                <a:solidFill>
                  <a:srgbClr val="0000FF"/>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Rectangle 9"/>
              <p:cNvSpPr>
                <a:spLocks noChangeArrowheads="1"/>
              </p:cNvSpPr>
              <p:nvPr/>
            </p:nvSpPr>
            <p:spPr bwMode="auto">
              <a:xfrm>
                <a:off x="1619672" y="5559721"/>
                <a:ext cx="5611601" cy="461665"/>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None/>
                </a:pPr>
                <a14:m>
                  <m:oMath xmlns:m="http://schemas.openxmlformats.org/officeDocument/2006/math">
                    <m:r>
                      <m:rPr>
                        <m:sty m:val="p"/>
                      </m:rPr>
                      <a:rPr lang="zh-CN" altLang="en-US" sz="2400" i="1" smtClean="0">
                        <a:solidFill>
                          <a:srgbClr val="000000"/>
                        </a:solidFill>
                        <a:latin typeface="Cambria Math" panose="02040503050406030204" pitchFamily="18" charset="0"/>
                      </a:rPr>
                      <m:t>Δ</m:t>
                    </m:r>
                    <m:r>
                      <a:rPr lang="en-US" altLang="zh-CN" sz="2400" b="0" i="0" smtClean="0">
                        <a:solidFill>
                          <a:srgbClr val="000000"/>
                        </a:solidFill>
                        <a:latin typeface="Cambria Math" panose="02040503050406030204" pitchFamily="18" charset="0"/>
                      </a:rPr>
                      <m:t>&gt;</m:t>
                    </m:r>
                    <m:r>
                      <a:rPr lang="en-US" altLang="zh-CN" sz="2400" b="0" i="0" smtClean="0">
                        <a:solidFill>
                          <a:srgbClr val="000000"/>
                        </a:solidFill>
                        <a:latin typeface="Cambria Math" panose="02040503050406030204" pitchFamily="18" charset="0"/>
                      </a:rPr>
                      <m:t>2</m:t>
                    </m:r>
                    <m:sSub>
                      <m:sSubPr>
                        <m:ctrlPr>
                          <a:rPr lang="zh-CN" altLang="en-US" sz="2400" i="1">
                            <a:solidFill>
                              <a:srgbClr val="000000"/>
                            </a:solidFill>
                            <a:latin typeface="Cambria Math" panose="02040503050406030204" pitchFamily="18" charset="0"/>
                          </a:rPr>
                        </m:ctrlPr>
                      </m:sSubPr>
                      <m:e>
                        <m:r>
                          <a:rPr lang="zh-CN" altLang="en-US" sz="2400" i="1">
                            <a:solidFill>
                              <a:srgbClr val="000000"/>
                            </a:solidFill>
                            <a:latin typeface="Cambria Math" panose="02040503050406030204" pitchFamily="18" charset="0"/>
                          </a:rPr>
                          <m:t>𝜎</m:t>
                        </m:r>
                      </m:e>
                      <m:sub>
                        <m:r>
                          <m:rPr>
                            <m:sty m:val="p"/>
                          </m:rPr>
                          <a:rPr lang="zh-CN" altLang="en-US" sz="2400" i="1">
                            <a:solidFill>
                              <a:srgbClr val="000000"/>
                            </a:solidFill>
                            <a:latin typeface="Cambria Math" panose="02040503050406030204" pitchFamily="18" charset="0"/>
                          </a:rPr>
                          <m:t>Δ</m:t>
                        </m:r>
                      </m:sub>
                    </m:sSub>
                  </m:oMath>
                </a14:m>
                <a:r>
                  <a:rPr lang="zh-CN" altLang="en-US" sz="2400" dirty="0">
                    <a:latin typeface="楷体_GB2312" pitchFamily="49" charset="-122"/>
                    <a:ea typeface="楷体_GB2312" pitchFamily="49" charset="-122"/>
                  </a:rPr>
                  <a:t>怀疑其可靠性，反之，则不怀疑</a:t>
                </a:r>
                <a:endParaRPr lang="zh-CN" altLang="en-US" sz="2400" dirty="0"/>
              </a:p>
            </p:txBody>
          </p:sp>
        </mc:Choice>
        <mc:Fallback>
          <p:sp>
            <p:nvSpPr>
              <p:cNvPr id="21" name="Rectangle 9"/>
              <p:cNvSpPr>
                <a:spLocks noRot="1" noChangeAspect="1" noMove="1" noResize="1" noEditPoints="1" noAdjustHandles="1" noChangeArrowheads="1" noChangeShapeType="1" noTextEdit="1"/>
              </p:cNvSpPr>
              <p:nvPr/>
            </p:nvSpPr>
            <p:spPr bwMode="auto">
              <a:xfrm>
                <a:off x="1619672" y="5559721"/>
                <a:ext cx="5611601" cy="461665"/>
              </a:xfrm>
              <a:prstGeom prst="rect">
                <a:avLst/>
              </a:prstGeom>
              <a:blipFill rotWithShape="1">
                <a:blip r:embed="rId7"/>
                <a:stretch>
                  <a:fillRect l="-87" t="-1164" r="-81" b="-894"/>
                </a:stretch>
              </a:blip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r>
                  <a:rPr lang="zh-CN" altLang="en-US">
                    <a:noFill/>
                  </a:rPr>
                  <a:t> </a:t>
                </a:r>
              </a:p>
            </p:txBody>
          </p:sp>
        </mc:Fallback>
      </mc:AlternateContent>
      <p:sp>
        <p:nvSpPr>
          <p:cNvPr id="5" name="矩形 4"/>
          <p:cNvSpPr/>
          <p:nvPr/>
        </p:nvSpPr>
        <p:spPr>
          <a:xfrm>
            <a:off x="291933" y="6158892"/>
            <a:ext cx="8802410" cy="461665"/>
          </a:xfrm>
          <a:prstGeom prst="rect">
            <a:avLst/>
          </a:prstGeom>
          <a:solidFill>
            <a:srgbClr val="FFFF00"/>
          </a:solidFill>
        </p:spPr>
        <p:txBody>
          <a:bodyPr wrap="none">
            <a:spAutoFit/>
          </a:bodyPr>
          <a:lstStyle/>
          <a:p>
            <a:r>
              <a:rPr lang="zh-CN" altLang="en-US" dirty="0">
                <a:solidFill>
                  <a:srgbClr val="FF0000"/>
                </a:solidFill>
                <a:latin typeface="楷体_GB2312" pitchFamily="49" charset="-122"/>
                <a:ea typeface="楷体_GB2312" pitchFamily="49" charset="-122"/>
              </a:rPr>
              <a:t>应用：输入输出检验、同一个物理量两个独立测量结果的比较等</a:t>
            </a:r>
            <a:endParaRPr lang="zh-CN" altLang="en-US"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16AE67E4-9345-4C89-B6CA-193F97ABA829}" type="slidenum">
              <a:rPr lang="en-US" altLang="zh-CN" sz="1400"/>
            </a:fld>
            <a:endParaRPr lang="en-US" altLang="zh-CN" sz="1400"/>
          </a:p>
        </p:txBody>
      </p:sp>
      <p:sp>
        <p:nvSpPr>
          <p:cNvPr id="36867"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参数估计与假设检验</a:t>
            </a:r>
            <a:endParaRPr lang="zh-CN" altLang="en-US" dirty="0">
              <a:solidFill>
                <a:srgbClr val="FF0000"/>
              </a:solidFill>
              <a:latin typeface="楷体_GB2312" pitchFamily="49" charset="-122"/>
              <a:ea typeface="楷体_GB2312" pitchFamily="49" charset="-122"/>
            </a:endParaRPr>
          </a:p>
        </p:txBody>
      </p:sp>
      <p:sp>
        <p:nvSpPr>
          <p:cNvPr id="4" name="Text Box 18"/>
          <p:cNvSpPr txBox="1">
            <a:spLocks noChangeArrowheads="1"/>
          </p:cNvSpPr>
          <p:nvPr/>
        </p:nvSpPr>
        <p:spPr bwMode="auto">
          <a:xfrm>
            <a:off x="1177925" y="1799208"/>
            <a:ext cx="558800" cy="17018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随机变量</a:t>
            </a:r>
            <a:r>
              <a:rPr lang="en-US" altLang="zh-CN">
                <a:latin typeface="楷体_GB2312" pitchFamily="49" charset="-122"/>
                <a:ea typeface="楷体_GB2312" pitchFamily="49" charset="-122"/>
              </a:rPr>
              <a:t>x</a:t>
            </a:r>
            <a:endParaRPr lang="en-US" altLang="zh-CN">
              <a:latin typeface="楷体_GB2312" pitchFamily="49" charset="-122"/>
              <a:ea typeface="楷体_GB2312" pitchFamily="49" charset="-122"/>
            </a:endParaRPr>
          </a:p>
        </p:txBody>
      </p:sp>
      <p:sp>
        <p:nvSpPr>
          <p:cNvPr id="5" name="Text Box 19"/>
          <p:cNvSpPr txBox="1">
            <a:spLocks noChangeArrowheads="1"/>
          </p:cNvSpPr>
          <p:nvPr/>
        </p:nvSpPr>
        <p:spPr bwMode="auto">
          <a:xfrm>
            <a:off x="7380288" y="1943671"/>
            <a:ext cx="558800" cy="14732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的值</a:t>
            </a:r>
            <a:endParaRPr lang="zh-CN" altLang="en-US">
              <a:latin typeface="楷体_GB2312" pitchFamily="49" charset="-122"/>
              <a:ea typeface="楷体_GB2312" pitchFamily="49" charset="-122"/>
            </a:endParaRPr>
          </a:p>
        </p:txBody>
      </p:sp>
      <p:sp>
        <p:nvSpPr>
          <p:cNvPr id="6" name="Text Box 21"/>
          <p:cNvSpPr txBox="1">
            <a:spLocks noChangeArrowheads="1"/>
          </p:cNvSpPr>
          <p:nvPr/>
        </p:nvSpPr>
        <p:spPr bwMode="auto">
          <a:xfrm>
            <a:off x="2411413" y="1727771"/>
            <a:ext cx="439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800" dirty="0">
                <a:latin typeface="楷体_GB2312" pitchFamily="49" charset="-122"/>
                <a:ea typeface="楷体_GB2312" pitchFamily="49" charset="-122"/>
              </a:rPr>
              <a:t>服从概率分布形式</a:t>
            </a:r>
            <a:r>
              <a:rPr lang="en-US" altLang="zh-CN" sz="1800" dirty="0">
                <a:ea typeface="楷体_GB2312" pitchFamily="49" charset="-122"/>
              </a:rPr>
              <a:t>f(</a:t>
            </a:r>
            <a:r>
              <a:rPr lang="en-US" altLang="zh-CN" sz="1800" dirty="0" err="1">
                <a:ea typeface="楷体_GB2312" pitchFamily="49" charset="-122"/>
              </a:rPr>
              <a:t>x;c</a:t>
            </a:r>
            <a:r>
              <a:rPr lang="en-US" altLang="zh-CN" sz="1800" dirty="0">
                <a:ea typeface="楷体_GB2312" pitchFamily="49" charset="-122"/>
              </a:rPr>
              <a:t>)</a:t>
            </a:r>
            <a:r>
              <a:rPr lang="en-US" altLang="zh-CN" sz="1800" dirty="0">
                <a:latin typeface="楷体_GB2312" pitchFamily="49" charset="-122"/>
                <a:ea typeface="楷体_GB2312" pitchFamily="49" charset="-122"/>
              </a:rPr>
              <a:t>,  </a:t>
            </a:r>
            <a:r>
              <a:rPr lang="en-US" altLang="zh-CN" sz="2000" dirty="0">
                <a:latin typeface="楷体_GB2312" pitchFamily="49" charset="-122"/>
                <a:ea typeface="楷体_GB2312" pitchFamily="49" charset="-122"/>
              </a:rPr>
              <a:t>n</a:t>
            </a:r>
            <a:r>
              <a:rPr lang="zh-CN" altLang="en-US" sz="2000" dirty="0">
                <a:latin typeface="楷体_GB2312" pitchFamily="49" charset="-122"/>
                <a:ea typeface="楷体_GB2312" pitchFamily="49" charset="-122"/>
              </a:rPr>
              <a:t>次观测值</a:t>
            </a:r>
            <a:endParaRPr lang="zh-CN" altLang="en-US" sz="2000" dirty="0">
              <a:latin typeface="楷体_GB2312" pitchFamily="49" charset="-122"/>
              <a:ea typeface="楷体_GB2312" pitchFamily="49" charset="-122"/>
            </a:endParaRPr>
          </a:p>
        </p:txBody>
      </p:sp>
      <p:grpSp>
        <p:nvGrpSpPr>
          <p:cNvPr id="7" name="Group 22"/>
          <p:cNvGrpSpPr>
            <a:grpSpLocks noChangeAspect="1"/>
          </p:cNvGrpSpPr>
          <p:nvPr/>
        </p:nvGrpSpPr>
        <p:grpSpPr bwMode="auto">
          <a:xfrm>
            <a:off x="3490913" y="2157983"/>
            <a:ext cx="1943100" cy="531813"/>
            <a:chOff x="930" y="2839"/>
            <a:chExt cx="1224" cy="335"/>
          </a:xfrm>
        </p:grpSpPr>
        <p:sp>
          <p:nvSpPr>
            <p:cNvPr id="8" name="AutoShape 23"/>
            <p:cNvSpPr>
              <a:spLocks noChangeAspect="1" noChangeArrowheads="1" noTextEdit="1"/>
            </p:cNvSpPr>
            <p:nvPr/>
          </p:nvSpPr>
          <p:spPr bwMode="auto">
            <a:xfrm>
              <a:off x="930" y="2840"/>
              <a:ext cx="12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 name="Rectangle 24"/>
            <p:cNvSpPr>
              <a:spLocks noChangeArrowheads="1"/>
            </p:cNvSpPr>
            <p:nvPr/>
          </p:nvSpPr>
          <p:spPr bwMode="auto">
            <a:xfrm>
              <a:off x="205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0" name="Rectangle 25"/>
            <p:cNvSpPr>
              <a:spLocks noChangeArrowheads="1"/>
            </p:cNvSpPr>
            <p:nvPr/>
          </p:nvSpPr>
          <p:spPr bwMode="auto">
            <a:xfrm>
              <a:off x="1683" y="2865"/>
              <a:ext cx="2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1" name="Rectangle 26"/>
            <p:cNvSpPr>
              <a:spLocks noChangeArrowheads="1"/>
            </p:cNvSpPr>
            <p:nvPr/>
          </p:nvSpPr>
          <p:spPr bwMode="auto">
            <a:xfrm>
              <a:off x="1436" y="2865"/>
              <a:ext cx="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2" name="Rectangle 27"/>
            <p:cNvSpPr>
              <a:spLocks noChangeArrowheads="1"/>
            </p:cNvSpPr>
            <p:nvPr/>
          </p:nvSpPr>
          <p:spPr bwMode="auto">
            <a:xfrm>
              <a:off x="106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3" name="Rectangle 28"/>
            <p:cNvSpPr>
              <a:spLocks noChangeArrowheads="1"/>
            </p:cNvSpPr>
            <p:nvPr/>
          </p:nvSpPr>
          <p:spPr bwMode="auto">
            <a:xfrm>
              <a:off x="1607"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2</a:t>
              </a:r>
              <a:endParaRPr lang="en-US" altLang="zh-CN" sz="2800">
                <a:latin typeface="楷体_GB2312" pitchFamily="49" charset="-122"/>
                <a:ea typeface="楷体_GB2312" pitchFamily="49" charset="-122"/>
              </a:endParaRPr>
            </a:p>
          </p:txBody>
        </p:sp>
        <p:sp>
          <p:nvSpPr>
            <p:cNvPr id="14" name="Rectangle 29"/>
            <p:cNvSpPr>
              <a:spLocks noChangeArrowheads="1"/>
            </p:cNvSpPr>
            <p:nvPr/>
          </p:nvSpPr>
          <p:spPr bwMode="auto">
            <a:xfrm>
              <a:off x="1369"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1</a:t>
              </a:r>
              <a:endParaRPr lang="en-US" altLang="zh-CN" sz="2800">
                <a:latin typeface="楷体_GB2312" pitchFamily="49" charset="-122"/>
                <a:ea typeface="楷体_GB2312" pitchFamily="49" charset="-122"/>
              </a:endParaRPr>
            </a:p>
          </p:txBody>
        </p:sp>
        <p:sp>
          <p:nvSpPr>
            <p:cNvPr id="15" name="Rectangle 30"/>
            <p:cNvSpPr>
              <a:spLocks noChangeArrowheads="1"/>
            </p:cNvSpPr>
            <p:nvPr/>
          </p:nvSpPr>
          <p:spPr bwMode="auto">
            <a:xfrm>
              <a:off x="1970" y="300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i="1">
                  <a:solidFill>
                    <a:srgbClr val="000000"/>
                  </a:solidFill>
                  <a:ea typeface="楷体_GB2312" pitchFamily="49" charset="-122"/>
                </a:rPr>
                <a:t>n</a:t>
              </a:r>
              <a:endParaRPr lang="en-US" altLang="zh-CN" sz="2800">
                <a:latin typeface="楷体_GB2312" pitchFamily="49" charset="-122"/>
                <a:ea typeface="楷体_GB2312" pitchFamily="49" charset="-122"/>
              </a:endParaRPr>
            </a:p>
          </p:txBody>
        </p:sp>
        <p:sp>
          <p:nvSpPr>
            <p:cNvPr id="16" name="Rectangle 31"/>
            <p:cNvSpPr>
              <a:spLocks noChangeArrowheads="1"/>
            </p:cNvSpPr>
            <p:nvPr/>
          </p:nvSpPr>
          <p:spPr bwMode="auto">
            <a:xfrm>
              <a:off x="1882" y="2865"/>
              <a:ext cx="1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7" name="Rectangle 32"/>
            <p:cNvSpPr>
              <a:spLocks noChangeArrowheads="1"/>
            </p:cNvSpPr>
            <p:nvPr/>
          </p:nvSpPr>
          <p:spPr bwMode="auto">
            <a:xfrm>
              <a:off x="151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8" name="Rectangle 33"/>
            <p:cNvSpPr>
              <a:spLocks noChangeArrowheads="1"/>
            </p:cNvSpPr>
            <p:nvPr/>
          </p:nvSpPr>
          <p:spPr bwMode="auto">
            <a:xfrm>
              <a:off x="1293"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9" name="Rectangle 34"/>
            <p:cNvSpPr>
              <a:spLocks noChangeArrowheads="1"/>
            </p:cNvSpPr>
            <p:nvPr/>
          </p:nvSpPr>
          <p:spPr bwMode="auto">
            <a:xfrm>
              <a:off x="96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0" name="Rectangle 35"/>
            <p:cNvSpPr>
              <a:spLocks noChangeArrowheads="1"/>
            </p:cNvSpPr>
            <p:nvPr/>
          </p:nvSpPr>
          <p:spPr bwMode="auto">
            <a:xfrm>
              <a:off x="1131" y="2839"/>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latin typeface="Symbol" panose="05050102010706020507" pitchFamily="18" charset="2"/>
                  <a:ea typeface="楷体_GB2312" pitchFamily="49" charset="-122"/>
                </a:rPr>
                <a:t>=</a:t>
              </a:r>
              <a:endParaRPr lang="en-US" altLang="zh-CN" sz="2800">
                <a:latin typeface="楷体_GB2312" pitchFamily="49" charset="-122"/>
                <a:ea typeface="楷体_GB2312" pitchFamily="49" charset="-122"/>
              </a:endParaRPr>
            </a:p>
          </p:txBody>
        </p:sp>
      </p:grpSp>
      <p:sp>
        <p:nvSpPr>
          <p:cNvPr id="21" name="Line 36"/>
          <p:cNvSpPr>
            <a:spLocks noChangeShapeType="1"/>
          </p:cNvSpPr>
          <p:nvPr/>
        </p:nvSpPr>
        <p:spPr bwMode="auto">
          <a:xfrm flipV="1">
            <a:off x="2051050" y="2880296"/>
            <a:ext cx="5113338" cy="71437"/>
          </a:xfrm>
          <a:prstGeom prst="line">
            <a:avLst/>
          </a:prstGeom>
          <a:noFill/>
          <a:ln w="127000">
            <a:solidFill>
              <a:srgbClr val="FF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2" name="Rectangle 37"/>
          <p:cNvSpPr>
            <a:spLocks noChangeArrowheads="1"/>
          </p:cNvSpPr>
          <p:nvPr/>
        </p:nvSpPr>
        <p:spPr bwMode="auto">
          <a:xfrm>
            <a:off x="3922713" y="2400871"/>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4800">
                <a:solidFill>
                  <a:srgbClr val="FF0000"/>
                </a:solidFill>
                <a:latin typeface="楷体_GB2312" pitchFamily="49" charset="-122"/>
                <a:ea typeface="楷体_GB2312" pitchFamily="49" charset="-122"/>
              </a:rPr>
              <a:t>？</a:t>
            </a:r>
            <a:endParaRPr lang="zh-CN" altLang="en-US" sz="4800">
              <a:solidFill>
                <a:srgbClr val="FF0000"/>
              </a:solidFill>
              <a:latin typeface="楷体_GB2312" pitchFamily="49" charset="-122"/>
              <a:ea typeface="楷体_GB2312" pitchFamily="49" charset="-122"/>
            </a:endParaRPr>
          </a:p>
        </p:txBody>
      </p:sp>
      <p:sp>
        <p:nvSpPr>
          <p:cNvPr id="23" name="Text Box 7"/>
          <p:cNvSpPr txBox="1">
            <a:spLocks noChangeArrowheads="1"/>
          </p:cNvSpPr>
          <p:nvPr/>
        </p:nvSpPr>
        <p:spPr bwMode="auto">
          <a:xfrm>
            <a:off x="539750" y="102711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一、参数估计</a:t>
            </a:r>
            <a:endParaRPr lang="zh-CN" altLang="en-US" dirty="0">
              <a:solidFill>
                <a:srgbClr val="0000FF"/>
              </a:solidFill>
              <a:latin typeface="楷体_GB2312" pitchFamily="49" charset="-122"/>
              <a:ea typeface="楷体_GB2312" pitchFamily="49" charset="-122"/>
            </a:endParaRPr>
          </a:p>
        </p:txBody>
      </p:sp>
      <p:sp>
        <p:nvSpPr>
          <p:cNvPr id="24" name="Rectangle 8"/>
          <p:cNvSpPr>
            <a:spLocks noChangeArrowheads="1"/>
          </p:cNvSpPr>
          <p:nvPr/>
        </p:nvSpPr>
        <p:spPr bwMode="auto">
          <a:xfrm>
            <a:off x="828675" y="4224275"/>
            <a:ext cx="777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方法：</a:t>
            </a:r>
            <a:r>
              <a:rPr lang="zh-CN" altLang="en-US" dirty="0">
                <a:latin typeface="楷体_GB2312" pitchFamily="49" charset="-122"/>
                <a:ea typeface="楷体_GB2312" pitchFamily="49" charset="-122"/>
              </a:rPr>
              <a:t>矩法（数据少时可采用）、最大似然法、最小二乘法等</a:t>
            </a:r>
            <a:endParaRPr lang="zh-CN" altLang="en-US" dirty="0">
              <a:latin typeface="楷体_GB2312" pitchFamily="49" charset="-122"/>
              <a:ea typeface="楷体_GB2312"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16AE67E4-9345-4C89-B6CA-193F97ABA829}" type="slidenum">
              <a:rPr lang="en-US" altLang="zh-CN" sz="1400"/>
            </a:fld>
            <a:endParaRPr lang="en-US" altLang="zh-CN" sz="1400"/>
          </a:p>
        </p:txBody>
      </p:sp>
      <p:sp>
        <p:nvSpPr>
          <p:cNvPr id="36867"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参数估计与假设检验</a:t>
            </a:r>
            <a:endParaRPr lang="zh-CN" altLang="en-US" dirty="0">
              <a:solidFill>
                <a:srgbClr val="FF0000"/>
              </a:solidFill>
              <a:latin typeface="楷体_GB2312" pitchFamily="49" charset="-122"/>
              <a:ea typeface="楷体_GB2312" pitchFamily="49" charset="-122"/>
            </a:endParaRPr>
          </a:p>
        </p:txBody>
      </p:sp>
      <p:sp>
        <p:nvSpPr>
          <p:cNvPr id="4" name="Text Box 18"/>
          <p:cNvSpPr txBox="1">
            <a:spLocks noChangeArrowheads="1"/>
          </p:cNvSpPr>
          <p:nvPr/>
        </p:nvSpPr>
        <p:spPr bwMode="auto">
          <a:xfrm>
            <a:off x="1177925" y="1799208"/>
            <a:ext cx="558800" cy="17018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随机变量</a:t>
            </a:r>
            <a:r>
              <a:rPr lang="en-US" altLang="zh-CN">
                <a:latin typeface="楷体_GB2312" pitchFamily="49" charset="-122"/>
                <a:ea typeface="楷体_GB2312" pitchFamily="49" charset="-122"/>
              </a:rPr>
              <a:t>x</a:t>
            </a:r>
            <a:endParaRPr lang="en-US" altLang="zh-CN">
              <a:latin typeface="楷体_GB2312" pitchFamily="49" charset="-122"/>
              <a:ea typeface="楷体_GB2312" pitchFamily="49" charset="-122"/>
            </a:endParaRPr>
          </a:p>
        </p:txBody>
      </p:sp>
      <p:sp>
        <p:nvSpPr>
          <p:cNvPr id="5" name="Text Box 19"/>
          <p:cNvSpPr txBox="1">
            <a:spLocks noChangeArrowheads="1"/>
          </p:cNvSpPr>
          <p:nvPr/>
        </p:nvSpPr>
        <p:spPr bwMode="auto">
          <a:xfrm>
            <a:off x="7380288" y="1943671"/>
            <a:ext cx="558800" cy="1473200"/>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的值</a:t>
            </a:r>
            <a:endParaRPr lang="zh-CN" altLang="en-US">
              <a:latin typeface="楷体_GB2312" pitchFamily="49" charset="-122"/>
              <a:ea typeface="楷体_GB2312" pitchFamily="49" charset="-122"/>
            </a:endParaRPr>
          </a:p>
        </p:txBody>
      </p:sp>
      <p:sp>
        <p:nvSpPr>
          <p:cNvPr id="6" name="Text Box 21"/>
          <p:cNvSpPr txBox="1">
            <a:spLocks noChangeArrowheads="1"/>
          </p:cNvSpPr>
          <p:nvPr/>
        </p:nvSpPr>
        <p:spPr bwMode="auto">
          <a:xfrm>
            <a:off x="2411413" y="1727771"/>
            <a:ext cx="439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800" dirty="0">
                <a:latin typeface="楷体_GB2312" pitchFamily="49" charset="-122"/>
                <a:ea typeface="楷体_GB2312" pitchFamily="49" charset="-122"/>
              </a:rPr>
              <a:t>服从概率分布形式</a:t>
            </a:r>
            <a:r>
              <a:rPr lang="en-US" altLang="zh-CN" sz="1800" dirty="0">
                <a:ea typeface="楷体_GB2312" pitchFamily="49" charset="-122"/>
              </a:rPr>
              <a:t>f(</a:t>
            </a:r>
            <a:r>
              <a:rPr lang="en-US" altLang="zh-CN" sz="1800" dirty="0" err="1">
                <a:ea typeface="楷体_GB2312" pitchFamily="49" charset="-122"/>
              </a:rPr>
              <a:t>x;c</a:t>
            </a:r>
            <a:r>
              <a:rPr lang="en-US" altLang="zh-CN" sz="1800" dirty="0">
                <a:ea typeface="楷体_GB2312" pitchFamily="49" charset="-122"/>
              </a:rPr>
              <a:t>)</a:t>
            </a:r>
            <a:r>
              <a:rPr lang="en-US" altLang="zh-CN" sz="1800" dirty="0">
                <a:latin typeface="楷体_GB2312" pitchFamily="49" charset="-122"/>
                <a:ea typeface="楷体_GB2312" pitchFamily="49" charset="-122"/>
              </a:rPr>
              <a:t>,  </a:t>
            </a:r>
            <a:r>
              <a:rPr lang="en-US" altLang="zh-CN" sz="2000" dirty="0">
                <a:latin typeface="楷体_GB2312" pitchFamily="49" charset="-122"/>
                <a:ea typeface="楷体_GB2312" pitchFamily="49" charset="-122"/>
              </a:rPr>
              <a:t>n</a:t>
            </a:r>
            <a:r>
              <a:rPr lang="zh-CN" altLang="en-US" sz="2000" dirty="0">
                <a:latin typeface="楷体_GB2312" pitchFamily="49" charset="-122"/>
                <a:ea typeface="楷体_GB2312" pitchFamily="49" charset="-122"/>
              </a:rPr>
              <a:t>次观测值</a:t>
            </a:r>
            <a:endParaRPr lang="zh-CN" altLang="en-US" sz="2000" dirty="0">
              <a:latin typeface="楷体_GB2312" pitchFamily="49" charset="-122"/>
              <a:ea typeface="楷体_GB2312" pitchFamily="49" charset="-122"/>
            </a:endParaRPr>
          </a:p>
        </p:txBody>
      </p:sp>
      <p:grpSp>
        <p:nvGrpSpPr>
          <p:cNvPr id="7" name="Group 22"/>
          <p:cNvGrpSpPr>
            <a:grpSpLocks noChangeAspect="1"/>
          </p:cNvGrpSpPr>
          <p:nvPr/>
        </p:nvGrpSpPr>
        <p:grpSpPr bwMode="auto">
          <a:xfrm>
            <a:off x="3490913" y="2157983"/>
            <a:ext cx="1943100" cy="531813"/>
            <a:chOff x="930" y="2839"/>
            <a:chExt cx="1224" cy="335"/>
          </a:xfrm>
        </p:grpSpPr>
        <p:sp>
          <p:nvSpPr>
            <p:cNvPr id="8" name="AutoShape 23"/>
            <p:cNvSpPr>
              <a:spLocks noChangeAspect="1" noChangeArrowheads="1" noTextEdit="1"/>
            </p:cNvSpPr>
            <p:nvPr/>
          </p:nvSpPr>
          <p:spPr bwMode="auto">
            <a:xfrm>
              <a:off x="930" y="2840"/>
              <a:ext cx="122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 name="Rectangle 24"/>
            <p:cNvSpPr>
              <a:spLocks noChangeArrowheads="1"/>
            </p:cNvSpPr>
            <p:nvPr/>
          </p:nvSpPr>
          <p:spPr bwMode="auto">
            <a:xfrm>
              <a:off x="205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0" name="Rectangle 25"/>
            <p:cNvSpPr>
              <a:spLocks noChangeArrowheads="1"/>
            </p:cNvSpPr>
            <p:nvPr/>
          </p:nvSpPr>
          <p:spPr bwMode="auto">
            <a:xfrm>
              <a:off x="1683" y="2865"/>
              <a:ext cx="2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1" name="Rectangle 26"/>
            <p:cNvSpPr>
              <a:spLocks noChangeArrowheads="1"/>
            </p:cNvSpPr>
            <p:nvPr/>
          </p:nvSpPr>
          <p:spPr bwMode="auto">
            <a:xfrm>
              <a:off x="1436" y="2865"/>
              <a:ext cx="5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2" name="Rectangle 27"/>
            <p:cNvSpPr>
              <a:spLocks noChangeArrowheads="1"/>
            </p:cNvSpPr>
            <p:nvPr/>
          </p:nvSpPr>
          <p:spPr bwMode="auto">
            <a:xfrm>
              <a:off x="1061" y="2865"/>
              <a:ext cx="7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3" name="Rectangle 28"/>
            <p:cNvSpPr>
              <a:spLocks noChangeArrowheads="1"/>
            </p:cNvSpPr>
            <p:nvPr/>
          </p:nvSpPr>
          <p:spPr bwMode="auto">
            <a:xfrm>
              <a:off x="1607"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2</a:t>
              </a:r>
              <a:endParaRPr lang="en-US" altLang="zh-CN" sz="2800">
                <a:latin typeface="楷体_GB2312" pitchFamily="49" charset="-122"/>
                <a:ea typeface="楷体_GB2312" pitchFamily="49" charset="-122"/>
              </a:endParaRPr>
            </a:p>
          </p:txBody>
        </p:sp>
        <p:sp>
          <p:nvSpPr>
            <p:cNvPr id="14" name="Rectangle 29"/>
            <p:cNvSpPr>
              <a:spLocks noChangeArrowheads="1"/>
            </p:cNvSpPr>
            <p:nvPr/>
          </p:nvSpPr>
          <p:spPr bwMode="auto">
            <a:xfrm>
              <a:off x="1369" y="30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a:solidFill>
                    <a:srgbClr val="000000"/>
                  </a:solidFill>
                  <a:ea typeface="楷体_GB2312" pitchFamily="49" charset="-122"/>
                </a:rPr>
                <a:t>1</a:t>
              </a:r>
              <a:endParaRPr lang="en-US" altLang="zh-CN" sz="2800">
                <a:latin typeface="楷体_GB2312" pitchFamily="49" charset="-122"/>
                <a:ea typeface="楷体_GB2312" pitchFamily="49" charset="-122"/>
              </a:endParaRPr>
            </a:p>
          </p:txBody>
        </p:sp>
        <p:sp>
          <p:nvSpPr>
            <p:cNvPr id="15" name="Rectangle 30"/>
            <p:cNvSpPr>
              <a:spLocks noChangeArrowheads="1"/>
            </p:cNvSpPr>
            <p:nvPr/>
          </p:nvSpPr>
          <p:spPr bwMode="auto">
            <a:xfrm>
              <a:off x="1970" y="300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600" i="1">
                  <a:solidFill>
                    <a:srgbClr val="000000"/>
                  </a:solidFill>
                  <a:ea typeface="楷体_GB2312" pitchFamily="49" charset="-122"/>
                </a:rPr>
                <a:t>n</a:t>
              </a:r>
              <a:endParaRPr lang="en-US" altLang="zh-CN" sz="2800">
                <a:latin typeface="楷体_GB2312" pitchFamily="49" charset="-122"/>
                <a:ea typeface="楷体_GB2312" pitchFamily="49" charset="-122"/>
              </a:endParaRPr>
            </a:p>
          </p:txBody>
        </p:sp>
        <p:sp>
          <p:nvSpPr>
            <p:cNvPr id="16" name="Rectangle 31"/>
            <p:cNvSpPr>
              <a:spLocks noChangeArrowheads="1"/>
            </p:cNvSpPr>
            <p:nvPr/>
          </p:nvSpPr>
          <p:spPr bwMode="auto">
            <a:xfrm>
              <a:off x="1882" y="2865"/>
              <a:ext cx="15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7" name="Rectangle 32"/>
            <p:cNvSpPr>
              <a:spLocks noChangeArrowheads="1"/>
            </p:cNvSpPr>
            <p:nvPr/>
          </p:nvSpPr>
          <p:spPr bwMode="auto">
            <a:xfrm>
              <a:off x="151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8" name="Rectangle 33"/>
            <p:cNvSpPr>
              <a:spLocks noChangeArrowheads="1"/>
            </p:cNvSpPr>
            <p:nvPr/>
          </p:nvSpPr>
          <p:spPr bwMode="auto">
            <a:xfrm>
              <a:off x="1293"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19" name="Rectangle 34"/>
            <p:cNvSpPr>
              <a:spLocks noChangeArrowheads="1"/>
            </p:cNvSpPr>
            <p:nvPr/>
          </p:nvSpPr>
          <p:spPr bwMode="auto">
            <a:xfrm>
              <a:off x="969" y="2865"/>
              <a:ext cx="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0" name="Rectangle 35"/>
            <p:cNvSpPr>
              <a:spLocks noChangeArrowheads="1"/>
            </p:cNvSpPr>
            <p:nvPr/>
          </p:nvSpPr>
          <p:spPr bwMode="auto">
            <a:xfrm>
              <a:off x="1131" y="2839"/>
              <a:ext cx="1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solidFill>
                    <a:srgbClr val="000000"/>
                  </a:solidFill>
                  <a:latin typeface="Symbol" panose="05050102010706020507" pitchFamily="18" charset="2"/>
                  <a:ea typeface="楷体_GB2312" pitchFamily="49" charset="-122"/>
                </a:rPr>
                <a:t>=</a:t>
              </a:r>
              <a:endParaRPr lang="en-US" altLang="zh-CN" sz="2800">
                <a:latin typeface="楷体_GB2312" pitchFamily="49" charset="-122"/>
                <a:ea typeface="楷体_GB2312" pitchFamily="49" charset="-122"/>
              </a:endParaRPr>
            </a:p>
          </p:txBody>
        </p:sp>
      </p:grpSp>
      <p:sp>
        <p:nvSpPr>
          <p:cNvPr id="21" name="Line 36"/>
          <p:cNvSpPr>
            <a:spLocks noChangeShapeType="1"/>
          </p:cNvSpPr>
          <p:nvPr/>
        </p:nvSpPr>
        <p:spPr bwMode="auto">
          <a:xfrm flipV="1">
            <a:off x="2051050" y="2880296"/>
            <a:ext cx="5113338" cy="71437"/>
          </a:xfrm>
          <a:prstGeom prst="line">
            <a:avLst/>
          </a:prstGeom>
          <a:noFill/>
          <a:ln w="127000">
            <a:solidFill>
              <a:srgbClr val="FF0000"/>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2" name="Rectangle 37"/>
          <p:cNvSpPr>
            <a:spLocks noChangeArrowheads="1"/>
          </p:cNvSpPr>
          <p:nvPr/>
        </p:nvSpPr>
        <p:spPr bwMode="auto">
          <a:xfrm>
            <a:off x="3922713" y="2400871"/>
            <a:ext cx="793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4800">
                <a:solidFill>
                  <a:srgbClr val="FF0000"/>
                </a:solidFill>
                <a:latin typeface="楷体_GB2312" pitchFamily="49" charset="-122"/>
                <a:ea typeface="楷体_GB2312" pitchFamily="49" charset="-122"/>
              </a:rPr>
              <a:t>？</a:t>
            </a:r>
            <a:endParaRPr lang="zh-CN" altLang="en-US" sz="4800">
              <a:solidFill>
                <a:srgbClr val="FF0000"/>
              </a:solidFill>
              <a:latin typeface="楷体_GB2312" pitchFamily="49" charset="-122"/>
              <a:ea typeface="楷体_GB2312" pitchFamily="49" charset="-122"/>
            </a:endParaRPr>
          </a:p>
        </p:txBody>
      </p:sp>
      <p:sp>
        <p:nvSpPr>
          <p:cNvPr id="23" name="Text Box 7"/>
          <p:cNvSpPr txBox="1">
            <a:spLocks noChangeArrowheads="1"/>
          </p:cNvSpPr>
          <p:nvPr/>
        </p:nvSpPr>
        <p:spPr bwMode="auto">
          <a:xfrm>
            <a:off x="539750" y="102711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一、参数估计</a:t>
            </a:r>
            <a:endParaRPr lang="zh-CN" altLang="en-US" dirty="0">
              <a:solidFill>
                <a:srgbClr val="0000FF"/>
              </a:solidFill>
              <a:latin typeface="楷体_GB2312" pitchFamily="49" charset="-122"/>
              <a:ea typeface="楷体_GB2312" pitchFamily="49" charset="-122"/>
            </a:endParaRPr>
          </a:p>
        </p:txBody>
      </p:sp>
      <p:sp>
        <p:nvSpPr>
          <p:cNvPr id="24" name="Rectangle 8"/>
          <p:cNvSpPr>
            <a:spLocks noChangeArrowheads="1"/>
          </p:cNvSpPr>
          <p:nvPr/>
        </p:nvSpPr>
        <p:spPr bwMode="auto">
          <a:xfrm>
            <a:off x="828675" y="4224275"/>
            <a:ext cx="777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方法：</a:t>
            </a:r>
            <a:r>
              <a:rPr lang="zh-CN" altLang="en-US" dirty="0">
                <a:latin typeface="楷体_GB2312" pitchFamily="49" charset="-122"/>
                <a:ea typeface="楷体_GB2312" pitchFamily="49" charset="-122"/>
              </a:rPr>
              <a:t>矩法（数据少时可采用）、最大似然法、最小二乘法等</a:t>
            </a:r>
            <a:endParaRPr lang="zh-CN" altLang="en-US" dirty="0">
              <a:latin typeface="楷体_GB2312" pitchFamily="49" charset="-122"/>
              <a:ea typeface="楷体_GB2312" pitchFamily="49" charset="-122"/>
            </a:endParaRPr>
          </a:p>
        </p:txBody>
      </p:sp>
      <p:grpSp>
        <p:nvGrpSpPr>
          <p:cNvPr id="25" name="组合 24"/>
          <p:cNvGrpSpPr/>
          <p:nvPr/>
        </p:nvGrpSpPr>
        <p:grpSpPr>
          <a:xfrm>
            <a:off x="1412218" y="2179312"/>
            <a:ext cx="6456578" cy="4418338"/>
            <a:chOff x="1412218" y="2179312"/>
            <a:chExt cx="6456578" cy="4418338"/>
          </a:xfrm>
        </p:grpSpPr>
        <p:pic>
          <p:nvPicPr>
            <p:cNvPr id="3" name="图片 2"/>
            <p:cNvPicPr>
              <a:picLocks noChangeAspect="1"/>
            </p:cNvPicPr>
            <p:nvPr/>
          </p:nvPicPr>
          <p:blipFill>
            <a:blip r:embed="rId1"/>
            <a:stretch>
              <a:fillRect/>
            </a:stretch>
          </p:blipFill>
          <p:spPr>
            <a:xfrm>
              <a:off x="1412218" y="2179312"/>
              <a:ext cx="6456578" cy="4418338"/>
            </a:xfrm>
            <a:prstGeom prst="rect">
              <a:avLst/>
            </a:prstGeom>
          </p:spPr>
        </p:pic>
        <p:sp>
          <p:nvSpPr>
            <p:cNvPr id="2" name="文本框 1"/>
            <p:cNvSpPr txBox="1"/>
            <p:nvPr/>
          </p:nvSpPr>
          <p:spPr>
            <a:xfrm>
              <a:off x="5345788" y="2626296"/>
              <a:ext cx="2031325" cy="1938992"/>
            </a:xfrm>
            <a:prstGeom prst="rect">
              <a:avLst/>
            </a:prstGeom>
            <a:noFill/>
          </p:spPr>
          <p:txBody>
            <a:bodyPr wrap="none" rtlCol="0">
              <a:spAutoFit/>
            </a:bodyPr>
            <a:lstStyle/>
            <a:p>
              <a:r>
                <a:rPr lang="zh-CN" altLang="en-US" dirty="0">
                  <a:solidFill>
                    <a:srgbClr val="0000FF"/>
                  </a:solidFill>
                </a:rPr>
                <a:t>何种参数？</a:t>
              </a:r>
              <a:endParaRPr lang="en-US" altLang="zh-CN" dirty="0">
                <a:solidFill>
                  <a:srgbClr val="0000FF"/>
                </a:solidFill>
              </a:endParaRPr>
            </a:p>
            <a:p>
              <a:r>
                <a:rPr lang="en-US" altLang="zh-CN" dirty="0">
                  <a:solidFill>
                    <a:srgbClr val="0000FF"/>
                  </a:solidFill>
                </a:rPr>
                <a:t>1, Ks</a:t>
              </a:r>
              <a:r>
                <a:rPr lang="zh-CN" altLang="en-US" dirty="0">
                  <a:solidFill>
                    <a:srgbClr val="0000FF"/>
                  </a:solidFill>
                </a:rPr>
                <a:t>的质量</a:t>
              </a:r>
              <a:endParaRPr lang="en-US" altLang="zh-CN" dirty="0">
                <a:solidFill>
                  <a:srgbClr val="0000FF"/>
                </a:solidFill>
              </a:endParaRPr>
            </a:p>
            <a:p>
              <a:r>
                <a:rPr lang="en-US" altLang="zh-CN" dirty="0">
                  <a:solidFill>
                    <a:srgbClr val="0000FF"/>
                  </a:solidFill>
                </a:rPr>
                <a:t>2, </a:t>
              </a:r>
              <a:r>
                <a:rPr lang="zh-CN" altLang="en-US" dirty="0">
                  <a:solidFill>
                    <a:srgbClr val="0000FF"/>
                  </a:solidFill>
                </a:rPr>
                <a:t>信号事例数</a:t>
              </a:r>
              <a:endParaRPr lang="en-US" altLang="zh-CN" dirty="0">
                <a:solidFill>
                  <a:srgbClr val="0000FF"/>
                </a:solidFill>
              </a:endParaRPr>
            </a:p>
            <a:p>
              <a:r>
                <a:rPr lang="en-US" altLang="zh-CN" dirty="0">
                  <a:solidFill>
                    <a:srgbClr val="0000FF"/>
                  </a:solidFill>
                </a:rPr>
                <a:t>3, </a:t>
              </a:r>
              <a:r>
                <a:rPr lang="zh-CN" altLang="en-US" dirty="0">
                  <a:solidFill>
                    <a:srgbClr val="0000FF"/>
                  </a:solidFill>
                </a:rPr>
                <a:t>本底事例数</a:t>
              </a:r>
              <a:endParaRPr lang="en-US" altLang="zh-CN" dirty="0">
                <a:solidFill>
                  <a:srgbClr val="0000FF"/>
                </a:solidFill>
              </a:endParaRPr>
            </a:p>
            <a:p>
              <a:r>
                <a:rPr lang="en-US" altLang="zh-CN" dirty="0">
                  <a:solidFill>
                    <a:srgbClr val="0000FF"/>
                  </a:solidFill>
                </a:rPr>
                <a:t>……</a:t>
              </a:r>
              <a:endParaRPr lang="zh-CN" altLang="en-US" dirty="0">
                <a:solidFill>
                  <a:srgbClr val="0000FF"/>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aphicFrame>
        <p:nvGraphicFramePr>
          <p:cNvPr id="3" name="Object 2"/>
          <p:cNvGraphicFramePr>
            <a:graphicFrameLocks noChangeAspect="1"/>
          </p:cNvGraphicFramePr>
          <p:nvPr/>
        </p:nvGraphicFramePr>
        <p:xfrm>
          <a:off x="2347913" y="4438650"/>
          <a:ext cx="865187" cy="420688"/>
        </p:xfrm>
        <a:graphic>
          <a:graphicData uri="http://schemas.openxmlformats.org/presentationml/2006/ole">
            <mc:AlternateContent xmlns:mc="http://schemas.openxmlformats.org/markup-compatibility/2006">
              <mc:Choice xmlns:v="urn:schemas-microsoft-com:vml" Requires="v">
                <p:oleObj spid="_x0000_s4" name="公式" r:id="rId1" imgW="444500" imgH="203200" progId="Equation.3">
                  <p:embed/>
                </p:oleObj>
              </mc:Choice>
              <mc:Fallback>
                <p:oleObj name="公式" r:id="rId1" imgW="444500" imgH="2032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4438650"/>
                        <a:ext cx="8651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2195513" y="3429000"/>
          <a:ext cx="5092700" cy="755650"/>
        </p:xfrm>
        <a:graphic>
          <a:graphicData uri="http://schemas.openxmlformats.org/presentationml/2006/ole">
            <mc:AlternateContent xmlns:mc="http://schemas.openxmlformats.org/markup-compatibility/2006">
              <mc:Choice xmlns:v="urn:schemas-microsoft-com:vml" Requires="v">
                <p:oleObj spid="_x0000_s6" name="Equation" r:id="rId3" imgW="2908300" imgH="431800" progId="Equation.DSMT4">
                  <p:embed/>
                </p:oleObj>
              </mc:Choice>
              <mc:Fallback>
                <p:oleObj name="Equation" r:id="rId3" imgW="29083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429000"/>
                        <a:ext cx="5092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4"/>
          <p:cNvSpPr txBox="1">
            <a:spLocks noChangeArrowheads="1"/>
          </p:cNvSpPr>
          <p:nvPr/>
        </p:nvSpPr>
        <p:spPr bwMode="auto">
          <a:xfrm>
            <a:off x="461169" y="292199"/>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latin typeface="楷体_GB2312" pitchFamily="49" charset="-122"/>
                <a:ea typeface="楷体_GB2312" pitchFamily="49" charset="-122"/>
              </a:rPr>
              <a:t>最大似然法</a:t>
            </a:r>
            <a:endParaRPr lang="zh-CN" altLang="en-US" dirty="0">
              <a:solidFill>
                <a:srgbClr val="FF0000"/>
              </a:solidFill>
              <a:latin typeface="楷体_GB2312" pitchFamily="49" charset="-122"/>
              <a:ea typeface="楷体_GB2312" pitchFamily="49" charset="-122"/>
            </a:endParaRPr>
          </a:p>
        </p:txBody>
      </p:sp>
      <p:sp>
        <p:nvSpPr>
          <p:cNvPr id="8" name="Text Box 9"/>
          <p:cNvSpPr txBox="1">
            <a:spLocks noChangeArrowheads="1"/>
          </p:cNvSpPr>
          <p:nvPr/>
        </p:nvSpPr>
        <p:spPr bwMode="auto">
          <a:xfrm>
            <a:off x="339725" y="981075"/>
            <a:ext cx="597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0000"/>
                </a:solidFill>
                <a:latin typeface="楷体_GB2312" pitchFamily="49" charset="-122"/>
                <a:ea typeface="楷体_GB2312" pitchFamily="49" charset="-122"/>
              </a:rPr>
              <a:t>似然函数</a:t>
            </a:r>
            <a:r>
              <a:rPr lang="zh-CN" altLang="en-US">
                <a:latin typeface="楷体_GB2312" pitchFamily="49" charset="-122"/>
                <a:ea typeface="楷体_GB2312" pitchFamily="49" charset="-122"/>
              </a:rPr>
              <a:t>：设观测值总体的概率密度函数为</a:t>
            </a:r>
            <a:endParaRPr lang="zh-CN" altLang="en-US" sz="2800">
              <a:latin typeface="楷体_GB2312" pitchFamily="49" charset="-122"/>
              <a:ea typeface="楷体_GB2312" pitchFamily="49" charset="-122"/>
            </a:endParaRPr>
          </a:p>
        </p:txBody>
      </p:sp>
      <p:sp>
        <p:nvSpPr>
          <p:cNvPr id="9" name="Text Box 10"/>
          <p:cNvSpPr txBox="1">
            <a:spLocks noChangeArrowheads="1"/>
          </p:cNvSpPr>
          <p:nvPr/>
        </p:nvSpPr>
        <p:spPr bwMode="auto">
          <a:xfrm>
            <a:off x="1906588" y="141287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样本是</a:t>
            </a:r>
            <a:endParaRPr lang="zh-CN" altLang="en-US">
              <a:latin typeface="楷体_GB2312" pitchFamily="49" charset="-122"/>
              <a:ea typeface="楷体_GB2312" pitchFamily="49" charset="-122"/>
            </a:endParaRPr>
          </a:p>
        </p:txBody>
      </p:sp>
      <p:grpSp>
        <p:nvGrpSpPr>
          <p:cNvPr id="10" name="Group 12"/>
          <p:cNvGrpSpPr>
            <a:grpSpLocks noChangeAspect="1"/>
          </p:cNvGrpSpPr>
          <p:nvPr/>
        </p:nvGrpSpPr>
        <p:grpSpPr bwMode="auto">
          <a:xfrm>
            <a:off x="6216650" y="1017588"/>
            <a:ext cx="935038" cy="404812"/>
            <a:chOff x="3470" y="845"/>
            <a:chExt cx="589" cy="255"/>
          </a:xfrm>
        </p:grpSpPr>
        <p:sp>
          <p:nvSpPr>
            <p:cNvPr id="11" name="AutoShape 13"/>
            <p:cNvSpPr>
              <a:spLocks noChangeAspect="1" noChangeArrowheads="1" noTextEdit="1"/>
            </p:cNvSpPr>
            <p:nvPr/>
          </p:nvSpPr>
          <p:spPr bwMode="auto">
            <a:xfrm>
              <a:off x="3470" y="845"/>
              <a:ext cx="58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Rectangle 14"/>
            <p:cNvSpPr>
              <a:spLocks noChangeArrowheads="1"/>
            </p:cNvSpPr>
            <p:nvPr/>
          </p:nvSpPr>
          <p:spPr bwMode="auto">
            <a:xfrm>
              <a:off x="3956" y="850"/>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3" name="Rectangle 15"/>
            <p:cNvSpPr>
              <a:spLocks noChangeArrowheads="1"/>
            </p:cNvSpPr>
            <p:nvPr/>
          </p:nvSpPr>
          <p:spPr bwMode="auto">
            <a:xfrm>
              <a:off x="3794" y="850"/>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4" name="Rectangle 16"/>
            <p:cNvSpPr>
              <a:spLocks noChangeArrowheads="1"/>
            </p:cNvSpPr>
            <p:nvPr/>
          </p:nvSpPr>
          <p:spPr bwMode="auto">
            <a:xfrm>
              <a:off x="3633" y="850"/>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15" name="Rectangle 17"/>
            <p:cNvSpPr>
              <a:spLocks noChangeArrowheads="1"/>
            </p:cNvSpPr>
            <p:nvPr/>
          </p:nvSpPr>
          <p:spPr bwMode="auto">
            <a:xfrm>
              <a:off x="3866" y="850"/>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i="1" dirty="0">
                  <a:solidFill>
                    <a:srgbClr val="000000"/>
                  </a:solidFill>
                  <a:ea typeface="楷体_GB2312" pitchFamily="49" charset="-122"/>
                </a:rPr>
                <a:t>c</a:t>
              </a:r>
              <a:endParaRPr lang="en-US" altLang="zh-CN" sz="2800" dirty="0">
                <a:latin typeface="楷体_GB2312" pitchFamily="49" charset="-122"/>
                <a:ea typeface="楷体_GB2312" pitchFamily="49" charset="-122"/>
              </a:endParaRPr>
            </a:p>
          </p:txBody>
        </p:sp>
        <p:sp>
          <p:nvSpPr>
            <p:cNvPr id="16" name="Rectangle 18"/>
            <p:cNvSpPr>
              <a:spLocks noChangeArrowheads="1"/>
            </p:cNvSpPr>
            <p:nvPr/>
          </p:nvSpPr>
          <p:spPr bwMode="auto">
            <a:xfrm>
              <a:off x="3711" y="850"/>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i="1" dirty="0">
                  <a:solidFill>
                    <a:srgbClr val="000000"/>
                  </a:solidFill>
                  <a:ea typeface="楷体_GB2312" pitchFamily="49" charset="-122"/>
                </a:rPr>
                <a:t>x</a:t>
              </a:r>
              <a:endParaRPr lang="en-US" altLang="zh-CN" sz="2800" dirty="0">
                <a:latin typeface="楷体_GB2312" pitchFamily="49" charset="-122"/>
                <a:ea typeface="楷体_GB2312" pitchFamily="49" charset="-122"/>
              </a:endParaRPr>
            </a:p>
          </p:txBody>
        </p:sp>
        <p:sp>
          <p:nvSpPr>
            <p:cNvPr id="17" name="Rectangle 19"/>
            <p:cNvSpPr>
              <a:spLocks noChangeArrowheads="1"/>
            </p:cNvSpPr>
            <p:nvPr/>
          </p:nvSpPr>
          <p:spPr bwMode="auto">
            <a:xfrm>
              <a:off x="3535" y="850"/>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i="1">
                  <a:solidFill>
                    <a:srgbClr val="000000"/>
                  </a:solidFill>
                  <a:ea typeface="楷体_GB2312" pitchFamily="49" charset="-122"/>
                </a:rPr>
                <a:t>f</a:t>
              </a:r>
              <a:endParaRPr lang="en-US" altLang="zh-CN" sz="2800">
                <a:latin typeface="楷体_GB2312" pitchFamily="49" charset="-122"/>
                <a:ea typeface="楷体_GB2312" pitchFamily="49" charset="-122"/>
              </a:endParaRPr>
            </a:p>
          </p:txBody>
        </p:sp>
      </p:grpSp>
      <p:grpSp>
        <p:nvGrpSpPr>
          <p:cNvPr id="18" name="Group 20"/>
          <p:cNvGrpSpPr>
            <a:grpSpLocks noChangeAspect="1"/>
          </p:cNvGrpSpPr>
          <p:nvPr/>
        </p:nvGrpSpPr>
        <p:grpSpPr bwMode="auto">
          <a:xfrm>
            <a:off x="2914650" y="1412875"/>
            <a:ext cx="1547813" cy="468313"/>
            <a:chOff x="4785" y="798"/>
            <a:chExt cx="975" cy="295"/>
          </a:xfrm>
        </p:grpSpPr>
        <p:sp>
          <p:nvSpPr>
            <p:cNvPr id="19" name="AutoShape 21"/>
            <p:cNvSpPr>
              <a:spLocks noChangeAspect="1" noChangeArrowheads="1" noTextEdit="1"/>
            </p:cNvSpPr>
            <p:nvPr/>
          </p:nvSpPr>
          <p:spPr bwMode="auto">
            <a:xfrm>
              <a:off x="4785" y="799"/>
              <a:ext cx="97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Rectangle 22"/>
            <p:cNvSpPr>
              <a:spLocks noChangeArrowheads="1"/>
            </p:cNvSpPr>
            <p:nvPr/>
          </p:nvSpPr>
          <p:spPr bwMode="auto">
            <a:xfrm>
              <a:off x="5677" y="9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i="1">
                  <a:solidFill>
                    <a:srgbClr val="000000"/>
                  </a:solidFill>
                  <a:ea typeface="楷体_GB2312" pitchFamily="49" charset="-122"/>
                </a:rPr>
                <a:t>n</a:t>
              </a:r>
              <a:endParaRPr lang="en-US" altLang="zh-CN" sz="2800">
                <a:latin typeface="楷体_GB2312" pitchFamily="49" charset="-122"/>
                <a:ea typeface="楷体_GB2312" pitchFamily="49" charset="-122"/>
              </a:endParaRPr>
            </a:p>
          </p:txBody>
        </p:sp>
        <p:sp>
          <p:nvSpPr>
            <p:cNvPr id="21" name="Rectangle 23"/>
            <p:cNvSpPr>
              <a:spLocks noChangeArrowheads="1"/>
            </p:cNvSpPr>
            <p:nvPr/>
          </p:nvSpPr>
          <p:spPr bwMode="auto">
            <a:xfrm>
              <a:off x="5594"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2" name="Rectangle 24"/>
            <p:cNvSpPr>
              <a:spLocks noChangeArrowheads="1"/>
            </p:cNvSpPr>
            <p:nvPr/>
          </p:nvSpPr>
          <p:spPr bwMode="auto">
            <a:xfrm>
              <a:off x="5270"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3" name="Rectangle 25"/>
            <p:cNvSpPr>
              <a:spLocks noChangeArrowheads="1"/>
            </p:cNvSpPr>
            <p:nvPr/>
          </p:nvSpPr>
          <p:spPr bwMode="auto">
            <a:xfrm>
              <a:off x="5103"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4" name="Rectangle 26"/>
            <p:cNvSpPr>
              <a:spLocks noChangeArrowheads="1"/>
            </p:cNvSpPr>
            <p:nvPr/>
          </p:nvSpPr>
          <p:spPr bwMode="auto">
            <a:xfrm>
              <a:off x="4822" y="820"/>
              <a:ext cx="8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25" name="Rectangle 27"/>
            <p:cNvSpPr>
              <a:spLocks noChangeArrowheads="1"/>
            </p:cNvSpPr>
            <p:nvPr/>
          </p:nvSpPr>
          <p:spPr bwMode="auto">
            <a:xfrm>
              <a:off x="5451" y="820"/>
              <a:ext cx="13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26" name="Rectangle 28"/>
            <p:cNvSpPr>
              <a:spLocks noChangeArrowheads="1"/>
            </p:cNvSpPr>
            <p:nvPr/>
          </p:nvSpPr>
          <p:spPr bwMode="auto">
            <a:xfrm>
              <a:off x="5412" y="934"/>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27" name="Rectangle 29"/>
            <p:cNvSpPr>
              <a:spLocks noChangeArrowheads="1"/>
            </p:cNvSpPr>
            <p:nvPr/>
          </p:nvSpPr>
          <p:spPr bwMode="auto">
            <a:xfrm>
              <a:off x="5354" y="9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2</a:t>
              </a:r>
              <a:endParaRPr lang="en-US" altLang="zh-CN" sz="2800">
                <a:latin typeface="楷体_GB2312" pitchFamily="49" charset="-122"/>
                <a:ea typeface="楷体_GB2312" pitchFamily="49" charset="-122"/>
              </a:endParaRPr>
            </a:p>
          </p:txBody>
        </p:sp>
        <p:sp>
          <p:nvSpPr>
            <p:cNvPr id="28" name="Rectangle 30"/>
            <p:cNvSpPr>
              <a:spLocks noChangeArrowheads="1"/>
            </p:cNvSpPr>
            <p:nvPr/>
          </p:nvSpPr>
          <p:spPr bwMode="auto">
            <a:xfrm>
              <a:off x="5225" y="934"/>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29" name="Rectangle 31"/>
            <p:cNvSpPr>
              <a:spLocks noChangeArrowheads="1"/>
            </p:cNvSpPr>
            <p:nvPr/>
          </p:nvSpPr>
          <p:spPr bwMode="auto">
            <a:xfrm>
              <a:off x="5175" y="9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400">
                  <a:solidFill>
                    <a:srgbClr val="000000"/>
                  </a:solidFill>
                  <a:ea typeface="楷体_GB2312" pitchFamily="49" charset="-122"/>
                </a:rPr>
                <a:t>1</a:t>
              </a:r>
              <a:endParaRPr lang="en-US" altLang="zh-CN" sz="2800">
                <a:latin typeface="楷体_GB2312" pitchFamily="49" charset="-122"/>
                <a:ea typeface="楷体_GB2312" pitchFamily="49" charset="-122"/>
              </a:endParaRPr>
            </a:p>
          </p:txBody>
        </p:sp>
        <p:sp>
          <p:nvSpPr>
            <p:cNvPr id="30" name="Rectangle 32"/>
            <p:cNvSpPr>
              <a:spLocks noChangeArrowheads="1"/>
            </p:cNvSpPr>
            <p:nvPr/>
          </p:nvSpPr>
          <p:spPr bwMode="auto">
            <a:xfrm>
              <a:off x="4949" y="798"/>
              <a:ext cx="1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300">
                  <a:solidFill>
                    <a:srgbClr val="000000"/>
                  </a:solidFill>
                  <a:latin typeface="Symbol" panose="05050102010706020507" pitchFamily="18" charset="2"/>
                  <a:ea typeface="楷体_GB2312" pitchFamily="49" charset="-122"/>
                </a:rPr>
                <a:t>=</a:t>
              </a:r>
              <a:endParaRPr lang="en-US" altLang="zh-CN" sz="2800">
                <a:latin typeface="楷体_GB2312" pitchFamily="49" charset="-122"/>
                <a:ea typeface="楷体_GB2312" pitchFamily="49" charset="-122"/>
              </a:endParaRPr>
            </a:p>
          </p:txBody>
        </p:sp>
      </p:grpSp>
      <p:sp>
        <p:nvSpPr>
          <p:cNvPr id="31" name="Text Box 33"/>
          <p:cNvSpPr txBox="1">
            <a:spLocks noChangeArrowheads="1"/>
          </p:cNvSpPr>
          <p:nvPr/>
        </p:nvSpPr>
        <p:spPr bwMode="auto">
          <a:xfrm>
            <a:off x="4572000" y="1412875"/>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称样本的</a:t>
            </a:r>
            <a:r>
              <a:rPr lang="zh-CN" altLang="en-US">
                <a:solidFill>
                  <a:srgbClr val="FF0000"/>
                </a:solidFill>
                <a:latin typeface="楷体_GB2312" pitchFamily="49" charset="-122"/>
                <a:ea typeface="楷体_GB2312" pitchFamily="49" charset="-122"/>
              </a:rPr>
              <a:t>联合概率</a:t>
            </a:r>
            <a:endParaRPr lang="zh-CN" altLang="en-US">
              <a:solidFill>
                <a:srgbClr val="FF0000"/>
              </a:solidFill>
              <a:latin typeface="楷体_GB2312" pitchFamily="49" charset="-122"/>
              <a:ea typeface="楷体_GB2312" pitchFamily="49" charset="-122"/>
            </a:endParaRPr>
          </a:p>
        </p:txBody>
      </p:sp>
      <p:grpSp>
        <p:nvGrpSpPr>
          <p:cNvPr id="32" name="Group 34"/>
          <p:cNvGrpSpPr>
            <a:grpSpLocks noChangeAspect="1"/>
          </p:cNvGrpSpPr>
          <p:nvPr/>
        </p:nvGrpSpPr>
        <p:grpSpPr bwMode="auto">
          <a:xfrm>
            <a:off x="5807075" y="1905000"/>
            <a:ext cx="1008063" cy="460375"/>
            <a:chOff x="4422" y="1117"/>
            <a:chExt cx="635" cy="290"/>
          </a:xfrm>
        </p:grpSpPr>
        <p:sp>
          <p:nvSpPr>
            <p:cNvPr id="33" name="AutoShape 35"/>
            <p:cNvSpPr>
              <a:spLocks noChangeAspect="1" noChangeArrowheads="1" noTextEdit="1"/>
            </p:cNvSpPr>
            <p:nvPr/>
          </p:nvSpPr>
          <p:spPr bwMode="auto">
            <a:xfrm>
              <a:off x="4422" y="1117"/>
              <a:ext cx="63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 name="Rectangle 36"/>
            <p:cNvSpPr>
              <a:spLocks noChangeArrowheads="1"/>
            </p:cNvSpPr>
            <p:nvPr/>
          </p:nvSpPr>
          <p:spPr bwMode="auto">
            <a:xfrm>
              <a:off x="4955" y="1122"/>
              <a:ext cx="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35" name="Rectangle 37"/>
            <p:cNvSpPr>
              <a:spLocks noChangeArrowheads="1"/>
            </p:cNvSpPr>
            <p:nvPr/>
          </p:nvSpPr>
          <p:spPr bwMode="auto">
            <a:xfrm>
              <a:off x="4771" y="1122"/>
              <a:ext cx="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36" name="Rectangle 38"/>
            <p:cNvSpPr>
              <a:spLocks noChangeArrowheads="1"/>
            </p:cNvSpPr>
            <p:nvPr/>
          </p:nvSpPr>
          <p:spPr bwMode="auto">
            <a:xfrm>
              <a:off x="4588" y="1122"/>
              <a:ext cx="7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a:solidFill>
                    <a:srgbClr val="000000"/>
                  </a:solidFill>
                  <a:ea typeface="楷体_GB2312" pitchFamily="49" charset="-122"/>
                </a:rPr>
                <a:t>(</a:t>
              </a:r>
              <a:endParaRPr lang="en-US" altLang="zh-CN" sz="2800">
                <a:latin typeface="楷体_GB2312" pitchFamily="49" charset="-122"/>
                <a:ea typeface="楷体_GB2312" pitchFamily="49" charset="-122"/>
              </a:endParaRPr>
            </a:p>
          </p:txBody>
        </p:sp>
        <p:sp>
          <p:nvSpPr>
            <p:cNvPr id="37" name="Rectangle 39"/>
            <p:cNvSpPr>
              <a:spLocks noChangeArrowheads="1"/>
            </p:cNvSpPr>
            <p:nvPr/>
          </p:nvSpPr>
          <p:spPr bwMode="auto">
            <a:xfrm>
              <a:off x="4853" y="1122"/>
              <a:ext cx="9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i="1">
                  <a:solidFill>
                    <a:srgbClr val="000000"/>
                  </a:solidFill>
                  <a:ea typeface="楷体_GB2312" pitchFamily="49" charset="-122"/>
                </a:rPr>
                <a:t>c</a:t>
              </a:r>
              <a:endParaRPr lang="en-US" altLang="zh-CN" sz="2800">
                <a:latin typeface="楷体_GB2312" pitchFamily="49" charset="-122"/>
                <a:ea typeface="楷体_GB2312" pitchFamily="49" charset="-122"/>
              </a:endParaRPr>
            </a:p>
          </p:txBody>
        </p:sp>
        <p:sp>
          <p:nvSpPr>
            <p:cNvPr id="38" name="Rectangle 40"/>
            <p:cNvSpPr>
              <a:spLocks noChangeArrowheads="1"/>
            </p:cNvSpPr>
            <p:nvPr/>
          </p:nvSpPr>
          <p:spPr bwMode="auto">
            <a:xfrm>
              <a:off x="4676" y="1122"/>
              <a:ext cx="9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i="1">
                  <a:solidFill>
                    <a:srgbClr val="000000"/>
                  </a:solidFill>
                  <a:ea typeface="楷体_GB2312" pitchFamily="49" charset="-122"/>
                </a:rPr>
                <a:t>x</a:t>
              </a:r>
              <a:endParaRPr lang="en-US" altLang="zh-CN" sz="2800">
                <a:latin typeface="楷体_GB2312" pitchFamily="49" charset="-122"/>
                <a:ea typeface="楷体_GB2312" pitchFamily="49" charset="-122"/>
              </a:endParaRPr>
            </a:p>
          </p:txBody>
        </p:sp>
        <p:sp>
          <p:nvSpPr>
            <p:cNvPr id="39" name="Rectangle 41"/>
            <p:cNvSpPr>
              <a:spLocks noChangeArrowheads="1"/>
            </p:cNvSpPr>
            <p:nvPr/>
          </p:nvSpPr>
          <p:spPr bwMode="auto">
            <a:xfrm>
              <a:off x="4462" y="1122"/>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700" i="1">
                  <a:solidFill>
                    <a:srgbClr val="000000"/>
                  </a:solidFill>
                  <a:ea typeface="楷体_GB2312" pitchFamily="49" charset="-122"/>
                </a:rPr>
                <a:t>L</a:t>
              </a:r>
              <a:endParaRPr lang="en-US" altLang="zh-CN" sz="2800">
                <a:latin typeface="楷体_GB2312" pitchFamily="49" charset="-122"/>
                <a:ea typeface="楷体_GB2312" pitchFamily="49" charset="-122"/>
              </a:endParaRPr>
            </a:p>
          </p:txBody>
        </p:sp>
      </p:grpSp>
      <p:sp>
        <p:nvSpPr>
          <p:cNvPr id="40" name="Text Box 42"/>
          <p:cNvSpPr txBox="1">
            <a:spLocks noChangeArrowheads="1"/>
          </p:cNvSpPr>
          <p:nvPr/>
        </p:nvSpPr>
        <p:spPr bwMode="auto">
          <a:xfrm>
            <a:off x="865188" y="2535238"/>
            <a:ext cx="745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由于各次观测</a:t>
            </a:r>
            <a:r>
              <a:rPr lang="zh-CN" altLang="en-US">
                <a:solidFill>
                  <a:srgbClr val="FF0000"/>
                </a:solidFill>
                <a:latin typeface="楷体_GB2312" pitchFamily="49" charset="-122"/>
                <a:ea typeface="楷体_GB2312" pitchFamily="49" charset="-122"/>
              </a:rPr>
              <a:t>相互独立</a:t>
            </a:r>
            <a:r>
              <a:rPr lang="zh-CN" altLang="en-US">
                <a:latin typeface="楷体_GB2312" pitchFamily="49" charset="-122"/>
                <a:ea typeface="楷体_GB2312" pitchFamily="49" charset="-122"/>
              </a:rPr>
              <a:t>，因而似然函数为各观测值的概率密度的乘积：</a:t>
            </a:r>
            <a:endParaRPr lang="zh-CN" altLang="en-US">
              <a:latin typeface="楷体_GB2312" pitchFamily="49" charset="-122"/>
              <a:ea typeface="楷体_GB2312" pitchFamily="49" charset="-122"/>
            </a:endParaRPr>
          </a:p>
        </p:txBody>
      </p:sp>
      <p:sp>
        <p:nvSpPr>
          <p:cNvPr id="41" name="Text Box 43"/>
          <p:cNvSpPr txBox="1">
            <a:spLocks noChangeArrowheads="1"/>
          </p:cNvSpPr>
          <p:nvPr/>
        </p:nvSpPr>
        <p:spPr bwMode="auto">
          <a:xfrm>
            <a:off x="5084763" y="4365625"/>
            <a:ext cx="1792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800">
                <a:latin typeface="楷体_GB2312" pitchFamily="49" charset="-122"/>
                <a:ea typeface="楷体_GB2312" pitchFamily="49" charset="-122"/>
              </a:rPr>
              <a:t>未知参数</a:t>
            </a:r>
            <a:r>
              <a:rPr lang="en-US" altLang="zh-CN" sz="2800">
                <a:latin typeface="楷体_GB2312" pitchFamily="49" charset="-122"/>
                <a:ea typeface="楷体_GB2312" pitchFamily="49" charset="-122"/>
              </a:rPr>
              <a:t>c</a:t>
            </a:r>
            <a:endParaRPr lang="en-US" altLang="zh-CN" sz="2800">
              <a:latin typeface="楷体_GB2312" pitchFamily="49" charset="-122"/>
              <a:ea typeface="楷体_GB2312" pitchFamily="49" charset="-122"/>
            </a:endParaRPr>
          </a:p>
        </p:txBody>
      </p:sp>
      <p:sp>
        <p:nvSpPr>
          <p:cNvPr id="42" name="Line 44"/>
          <p:cNvSpPr>
            <a:spLocks noChangeShapeType="1"/>
          </p:cNvSpPr>
          <p:nvPr/>
        </p:nvSpPr>
        <p:spPr bwMode="auto">
          <a:xfrm flipV="1">
            <a:off x="3211513" y="4652963"/>
            <a:ext cx="1936750" cy="1587"/>
          </a:xfrm>
          <a:prstGeom prst="line">
            <a:avLst/>
          </a:prstGeom>
          <a:noFill/>
          <a:ln w="127000">
            <a:solidFill>
              <a:srgbClr val="0000FF"/>
            </a:solidFill>
            <a:rou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3" name="Rectangle 45"/>
          <p:cNvSpPr>
            <a:spLocks noChangeArrowheads="1"/>
          </p:cNvSpPr>
          <p:nvPr/>
        </p:nvSpPr>
        <p:spPr bwMode="auto">
          <a:xfrm>
            <a:off x="3644900" y="4149725"/>
            <a:ext cx="819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5000">
                <a:solidFill>
                  <a:srgbClr val="FF0000"/>
                </a:solidFill>
                <a:latin typeface="楷体_GB2312" pitchFamily="49" charset="-122"/>
                <a:ea typeface="楷体_GB2312" pitchFamily="49" charset="-122"/>
              </a:rPr>
              <a:t>﹖</a:t>
            </a:r>
            <a:endParaRPr lang="en-US" altLang="zh-CN" sz="5000">
              <a:solidFill>
                <a:srgbClr val="FF0000"/>
              </a:solidFill>
              <a:latin typeface="楷体_GB2312" pitchFamily="49" charset="-122"/>
              <a:ea typeface="楷体_GB2312" pitchFamily="49" charset="-122"/>
            </a:endParaRPr>
          </a:p>
        </p:txBody>
      </p:sp>
      <p:sp>
        <p:nvSpPr>
          <p:cNvPr id="44" name="Text Box 46"/>
          <p:cNvSpPr txBox="1">
            <a:spLocks noChangeArrowheads="1"/>
          </p:cNvSpPr>
          <p:nvPr/>
        </p:nvSpPr>
        <p:spPr bwMode="auto">
          <a:xfrm>
            <a:off x="865188" y="5343525"/>
            <a:ext cx="7739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应该是使得观测值具有</a:t>
            </a:r>
            <a:r>
              <a:rPr lang="zh-CN" altLang="en-US">
                <a:solidFill>
                  <a:srgbClr val="FF0000"/>
                </a:solidFill>
                <a:latin typeface="楷体_GB2312" pitchFamily="49" charset="-122"/>
                <a:ea typeface="楷体_GB2312" pitchFamily="49" charset="-122"/>
              </a:rPr>
              <a:t>最大概率</a:t>
            </a:r>
            <a:r>
              <a:rPr lang="zh-CN" altLang="en-US">
                <a:latin typeface="楷体_GB2312" pitchFamily="49" charset="-122"/>
                <a:ea typeface="楷体_GB2312" pitchFamily="49" charset="-122"/>
              </a:rPr>
              <a:t>，即似然函数为</a:t>
            </a:r>
            <a:r>
              <a:rPr lang="zh-CN" altLang="en-US">
                <a:solidFill>
                  <a:srgbClr val="FF0000"/>
                </a:solidFill>
                <a:latin typeface="楷体_GB2312" pitchFamily="49" charset="-122"/>
                <a:ea typeface="楷体_GB2312" pitchFamily="49" charset="-122"/>
              </a:rPr>
              <a:t>最大。</a:t>
            </a:r>
            <a:r>
              <a:rPr lang="zh-CN" altLang="en-US">
                <a:latin typeface="楷体_GB2312" pitchFamily="49" charset="-122"/>
                <a:ea typeface="楷体_GB2312" pitchFamily="49" charset="-122"/>
              </a:rPr>
              <a:t>即数学的</a:t>
            </a:r>
            <a:r>
              <a:rPr lang="zh-CN" altLang="en-US">
                <a:solidFill>
                  <a:srgbClr val="FF0000"/>
                </a:solidFill>
                <a:latin typeface="楷体_GB2312" pitchFamily="49" charset="-122"/>
                <a:ea typeface="楷体_GB2312" pitchFamily="49" charset="-122"/>
              </a:rPr>
              <a:t>极值问题</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p:txBody>
      </p:sp>
      <p:sp>
        <p:nvSpPr>
          <p:cNvPr id="45" name="Rectangle 47"/>
          <p:cNvSpPr>
            <a:spLocks noChangeArrowheads="1"/>
          </p:cNvSpPr>
          <p:nvPr/>
        </p:nvSpPr>
        <p:spPr bwMode="auto">
          <a:xfrm>
            <a:off x="1865313" y="1916113"/>
            <a:ext cx="414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0000"/>
                </a:solidFill>
                <a:latin typeface="楷体_GB2312" pitchFamily="49" charset="-122"/>
                <a:ea typeface="楷体_GB2312" pitchFamily="49" charset="-122"/>
              </a:rPr>
              <a:t>密度函数</a:t>
            </a:r>
            <a:r>
              <a:rPr lang="zh-CN" altLang="en-US">
                <a:latin typeface="楷体_GB2312" pitchFamily="49" charset="-122"/>
                <a:ea typeface="楷体_GB2312" pitchFamily="49" charset="-122"/>
              </a:rPr>
              <a:t>为似然函数，记作：</a:t>
            </a:r>
            <a:endParaRPr lang="zh-CN" altLang="en-US">
              <a:latin typeface="楷体_GB2312" pitchFamily="49" charset="-122"/>
              <a:ea typeface="楷体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Text Box 9"/>
          <p:cNvSpPr txBox="1">
            <a:spLocks noChangeArrowheads="1"/>
          </p:cNvSpPr>
          <p:nvPr/>
        </p:nvSpPr>
        <p:spPr bwMode="auto">
          <a:xfrm>
            <a:off x="323850" y="1412776"/>
            <a:ext cx="83518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事件概率</a:t>
            </a:r>
            <a:r>
              <a:rPr lang="en-US" altLang="zh-CN" b="1" dirty="0">
                <a:solidFill>
                  <a:srgbClr val="0000FF"/>
                </a:solidFill>
                <a:latin typeface="楷体_GB2312" pitchFamily="49" charset="-122"/>
                <a:ea typeface="楷体_GB2312" pitchFamily="49" charset="-122"/>
              </a:rPr>
              <a:t>P(A)</a:t>
            </a:r>
            <a:r>
              <a:rPr lang="zh-CN" altLang="en-US" b="1" dirty="0">
                <a:latin typeface="楷体_GB2312" pitchFamily="49" charset="-122"/>
                <a:ea typeface="楷体_GB2312" pitchFamily="49" charset="-122"/>
              </a:rPr>
              <a:t>：</a:t>
            </a:r>
            <a:endParaRPr lang="zh-CN" altLang="en-US" b="1"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将随机试验进行</a:t>
            </a:r>
            <a:r>
              <a:rPr lang="en-US" altLang="zh-CN" dirty="0">
                <a:solidFill>
                  <a:srgbClr val="0000FF"/>
                </a:solidFill>
                <a:latin typeface="楷体_GB2312" pitchFamily="49" charset="-122"/>
                <a:ea typeface="楷体_GB2312" pitchFamily="49" charset="-122"/>
              </a:rPr>
              <a:t>N</a:t>
            </a:r>
            <a:r>
              <a:rPr lang="zh-CN" altLang="en-US" dirty="0">
                <a:latin typeface="楷体_GB2312" pitchFamily="49" charset="-122"/>
                <a:ea typeface="楷体_GB2312" pitchFamily="49" charset="-122"/>
              </a:rPr>
              <a:t>次，若</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事件发生了</a:t>
            </a:r>
            <a:r>
              <a:rPr lang="en-US" altLang="zh-CN" dirty="0">
                <a:solidFill>
                  <a:srgbClr val="0000FF"/>
                </a:solidFill>
                <a:latin typeface="楷体_GB2312" pitchFamily="49" charset="-122"/>
                <a:ea typeface="楷体_GB2312" pitchFamily="49" charset="-122"/>
              </a:rPr>
              <a:t>N</a:t>
            </a:r>
            <a:r>
              <a:rPr lang="en-US" altLang="zh-CN" baseline="-25000" dirty="0">
                <a:solidFill>
                  <a:srgbClr val="0000FF"/>
                </a:solidFill>
                <a:latin typeface="楷体_GB2312" pitchFamily="49" charset="-122"/>
                <a:ea typeface="楷体_GB2312" pitchFamily="49" charset="-122"/>
              </a:rPr>
              <a:t>A</a:t>
            </a:r>
            <a:r>
              <a:rPr lang="zh-CN" altLang="en-US" dirty="0">
                <a:latin typeface="楷体_GB2312" pitchFamily="49" charset="-122"/>
                <a:ea typeface="楷体_GB2312" pitchFamily="49" charset="-122"/>
              </a:rPr>
              <a:t>次，则称比值</a:t>
            </a:r>
            <a:r>
              <a:rPr lang="en-US" altLang="zh-CN" dirty="0">
                <a:solidFill>
                  <a:srgbClr val="0000FF"/>
                </a:solidFill>
                <a:latin typeface="楷体_GB2312" pitchFamily="49" charset="-122"/>
                <a:ea typeface="楷体_GB2312" pitchFamily="49" charset="-122"/>
              </a:rPr>
              <a:t>N</a:t>
            </a:r>
            <a:r>
              <a:rPr lang="en-US" altLang="zh-CN" baseline="-25000" dirty="0">
                <a:solidFill>
                  <a:srgbClr val="0000FF"/>
                </a:solidFill>
                <a:latin typeface="楷体_GB2312" pitchFamily="49" charset="-122"/>
                <a:ea typeface="楷体_GB2312" pitchFamily="49" charset="-122"/>
              </a:rPr>
              <a:t>A</a:t>
            </a:r>
            <a:r>
              <a:rPr lang="en-US" altLang="zh-CN" dirty="0">
                <a:solidFill>
                  <a:srgbClr val="0000FF"/>
                </a:solidFill>
                <a:latin typeface="楷体_GB2312" pitchFamily="49" charset="-122"/>
                <a:ea typeface="楷体_GB2312" pitchFamily="49" charset="-122"/>
              </a:rPr>
              <a:t>/N</a:t>
            </a:r>
            <a:r>
              <a:rPr lang="zh-CN" altLang="en-US" dirty="0">
                <a:latin typeface="楷体_GB2312" pitchFamily="49" charset="-122"/>
                <a:ea typeface="楷体_GB2312" pitchFamily="49" charset="-122"/>
              </a:rPr>
              <a:t>为事件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的频率。当试验次数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增至很大，事件的频率将围绕某值上下摆动且最终趋于一稳定值，把这个稳定值称为事件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的概率，用</a:t>
            </a:r>
            <a:r>
              <a:rPr lang="en-US" altLang="zh-CN" dirty="0">
                <a:latin typeface="楷体_GB2312" pitchFamily="49" charset="-122"/>
                <a:ea typeface="楷体_GB2312" pitchFamily="49" charset="-122"/>
              </a:rPr>
              <a:t>P(A)</a:t>
            </a:r>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p:txBody>
      </p:sp>
      <p:graphicFrame>
        <p:nvGraphicFramePr>
          <p:cNvPr id="6" name="Object 10"/>
          <p:cNvGraphicFramePr>
            <a:graphicFrameLocks noChangeAspect="1"/>
          </p:cNvGraphicFramePr>
          <p:nvPr/>
        </p:nvGraphicFramePr>
        <p:xfrm>
          <a:off x="2411413" y="3573463"/>
          <a:ext cx="2089150" cy="742950"/>
        </p:xfrm>
        <a:graphic>
          <a:graphicData uri="http://schemas.openxmlformats.org/presentationml/2006/ole">
            <mc:AlternateContent xmlns:mc="http://schemas.openxmlformats.org/markup-compatibility/2006">
              <mc:Choice xmlns:v="urn:schemas-microsoft-com:vml" Requires="v">
                <p:oleObj spid="_x0000_s2" name="Equation" r:id="rId1" imgW="1053465" imgH="406400" progId="Equation.DSMT4">
                  <p:embed/>
                </p:oleObj>
              </mc:Choice>
              <mc:Fallback>
                <p:oleObj name="Equation" r:id="rId1" imgW="1053465" imgH="406400" progId="Equation.DSMT4">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573463"/>
                        <a:ext cx="20891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7" name="Object 11"/>
              <p:cNvSpPr txBox="1"/>
              <p:nvPr/>
            </p:nvSpPr>
            <p:spPr bwMode="auto">
              <a:xfrm>
                <a:off x="5580063" y="3773661"/>
                <a:ext cx="906462" cy="37147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7" name="Object 11"/>
              <p:cNvSpPr txBox="1">
                <a:spLocks noRot="1" noChangeAspect="1" noMove="1" noResize="1" noEditPoints="1" noAdjustHandles="1" noChangeArrowheads="1" noChangeShapeType="1" noTextEdit="1"/>
              </p:cNvSpPr>
              <p:nvPr/>
            </p:nvSpPr>
            <p:spPr bwMode="auto">
              <a:xfrm>
                <a:off x="5580063" y="3773661"/>
                <a:ext cx="906462" cy="371475"/>
              </a:xfrm>
              <a:prstGeom prst="rect">
                <a:avLst/>
              </a:prstGeom>
              <a:blipFill rotWithShape="1">
                <a:blip r:embed="rId3"/>
                <a:stretch>
                  <a:fillRect l="-35" t="-132" b="132"/>
                </a:stretch>
              </a:blipFill>
              <a:ln>
                <a:noFill/>
              </a:ln>
              <a:effectLst/>
            </p:spPr>
            <p:txBody>
              <a:bodyPr/>
              <a:lstStyle/>
              <a:p>
                <a:r>
                  <a:rPr lang="zh-CN" altLang="en-US">
                    <a:noFill/>
                  </a:rPr>
                  <a:t> </a:t>
                </a:r>
              </a:p>
            </p:txBody>
          </p:sp>
        </mc:Fallback>
      </mc:AlternateContent>
      <p:sp>
        <p:nvSpPr>
          <p:cNvPr id="8" name="Text Box 7"/>
          <p:cNvSpPr txBox="1">
            <a:spLocks noChangeArrowheads="1"/>
          </p:cNvSpPr>
          <p:nvPr/>
        </p:nvSpPr>
        <p:spPr bwMode="auto">
          <a:xfrm>
            <a:off x="377825" y="4509120"/>
            <a:ext cx="83883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随机变量的概念</a:t>
            </a:r>
            <a:r>
              <a:rPr lang="zh-CN" altLang="en-US" sz="2800" b="1" dirty="0">
                <a:ea typeface="楷体_GB2312" pitchFamily="49" charset="-122"/>
              </a:rPr>
              <a:t>：</a:t>
            </a:r>
            <a:endParaRPr lang="zh-CN" altLang="en-US" sz="2800" b="1" dirty="0">
              <a:ea typeface="楷体_GB2312" pitchFamily="49" charset="-122"/>
            </a:endParaRPr>
          </a:p>
          <a:p>
            <a:pPr eaLnBrk="1" hangingPunct="1">
              <a:spcBef>
                <a:spcPct val="50000"/>
              </a:spcBef>
            </a:pPr>
            <a:r>
              <a:rPr lang="zh-CN" altLang="en-US" dirty="0">
                <a:ea typeface="楷体_GB2312" pitchFamily="49" charset="-122"/>
              </a:rPr>
              <a:t>如果考虑的各个随机事件可用一个数来表示（随机事件与数字一一对应），而它们又是一个互斥事件的完备集，则称这一集合为一个随机变量。</a:t>
            </a:r>
            <a:endParaRPr lang="zh-CN" altLang="en-US" sz="2800" dirty="0">
              <a:ea typeface="楷体_GB2312" pitchFamily="49" charset="-122"/>
            </a:endParaRPr>
          </a:p>
        </p:txBody>
      </p:sp>
      <p:sp>
        <p:nvSpPr>
          <p:cNvPr id="16" name="Rectangle 4"/>
          <p:cNvSpPr>
            <a:spLocks noChangeArrowheads="1"/>
          </p:cNvSpPr>
          <p:nvPr/>
        </p:nvSpPr>
        <p:spPr bwMode="auto">
          <a:xfrm>
            <a:off x="395288" y="260350"/>
            <a:ext cx="8353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基 础 知 识</a:t>
            </a:r>
            <a:endParaRPr lang="zh-CN" altLang="en-US" dirty="0">
              <a:solidFill>
                <a:srgbClr val="FF0000"/>
              </a:solidFill>
              <a:latin typeface="楷体_GB2312" pitchFamily="49" charset="-122"/>
              <a:ea typeface="楷体_GB2312"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aphicFrame>
        <p:nvGraphicFramePr>
          <p:cNvPr id="3" name="Object 2"/>
          <p:cNvGraphicFramePr>
            <a:graphicFrameLocks noChangeAspect="1"/>
          </p:cNvGraphicFramePr>
          <p:nvPr/>
        </p:nvGraphicFramePr>
        <p:xfrm>
          <a:off x="1563688" y="1125538"/>
          <a:ext cx="5443537" cy="881062"/>
        </p:xfrm>
        <a:graphic>
          <a:graphicData uri="http://schemas.openxmlformats.org/presentationml/2006/ole">
            <mc:AlternateContent xmlns:mc="http://schemas.openxmlformats.org/markup-compatibility/2006">
              <mc:Choice xmlns:v="urn:schemas-microsoft-com:vml" Requires="v">
                <p:oleObj spid="_x0000_s4" name="Equation" r:id="rId1" imgW="2667000" imgH="431800" progId="Equation.DSMT4">
                  <p:embed/>
                </p:oleObj>
              </mc:Choice>
              <mc:Fallback>
                <p:oleObj name="Equation" r:id="rId1" imgW="2667000" imgH="431800" progId="Equation.DSMT4">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88" y="1125538"/>
                        <a:ext cx="5443537"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3"/>
          <p:cNvSpPr txBox="1">
            <a:spLocks noChangeArrowheads="1"/>
          </p:cNvSpPr>
          <p:nvPr/>
        </p:nvSpPr>
        <p:spPr bwMode="auto">
          <a:xfrm>
            <a:off x="541338" y="692150"/>
            <a:ext cx="441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便于计算，引入</a:t>
            </a:r>
            <a:r>
              <a:rPr lang="zh-CN" altLang="en-US">
                <a:solidFill>
                  <a:srgbClr val="FF0000"/>
                </a:solidFill>
                <a:latin typeface="楷体_GB2312" pitchFamily="49" charset="-122"/>
                <a:ea typeface="楷体_GB2312" pitchFamily="49" charset="-122"/>
              </a:rPr>
              <a:t>对数似然函数 </a:t>
            </a:r>
            <a:r>
              <a:rPr lang="en-US" altLang="zh-CN" i="1">
                <a:solidFill>
                  <a:srgbClr val="FF0000"/>
                </a:solidFill>
                <a:ea typeface="华文行楷" panose="02010800040101010101" pitchFamily="2" charset="-122"/>
              </a:rPr>
              <a:t>l</a:t>
            </a:r>
            <a:endParaRPr lang="en-US" altLang="zh-CN" i="1">
              <a:solidFill>
                <a:srgbClr val="FF0000"/>
              </a:solidFill>
              <a:ea typeface="华文行楷" panose="02010800040101010101" pitchFamily="2" charset="-122"/>
            </a:endParaRPr>
          </a:p>
        </p:txBody>
      </p:sp>
      <p:sp>
        <p:nvSpPr>
          <p:cNvPr id="6" name="Text Box 4"/>
          <p:cNvSpPr txBox="1">
            <a:spLocks noChangeArrowheads="1"/>
          </p:cNvSpPr>
          <p:nvPr/>
        </p:nvSpPr>
        <p:spPr bwMode="auto">
          <a:xfrm>
            <a:off x="720725" y="2205038"/>
            <a:ext cx="487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由数学中的求解</a:t>
            </a:r>
            <a:r>
              <a:rPr lang="zh-CN" altLang="en-US">
                <a:solidFill>
                  <a:srgbClr val="FF0000"/>
                </a:solidFill>
                <a:latin typeface="楷体_GB2312" pitchFamily="49" charset="-122"/>
                <a:ea typeface="楷体_GB2312" pitchFamily="49" charset="-122"/>
              </a:rPr>
              <a:t>极值问题</a:t>
            </a:r>
            <a:r>
              <a:rPr lang="zh-CN" altLang="en-US">
                <a:latin typeface="楷体_GB2312" pitchFamily="49" charset="-122"/>
                <a:ea typeface="楷体_GB2312" pitchFamily="49" charset="-122"/>
              </a:rPr>
              <a:t>有：</a:t>
            </a:r>
            <a:endParaRPr lang="zh-CN" altLang="en-US">
              <a:latin typeface="楷体_GB2312" pitchFamily="49" charset="-122"/>
              <a:ea typeface="楷体_GB2312" pitchFamily="49" charset="-122"/>
            </a:endParaRPr>
          </a:p>
        </p:txBody>
      </p:sp>
      <p:graphicFrame>
        <p:nvGraphicFramePr>
          <p:cNvPr id="7" name="Object 5"/>
          <p:cNvGraphicFramePr>
            <a:graphicFrameLocks noChangeAspect="1"/>
          </p:cNvGraphicFramePr>
          <p:nvPr/>
        </p:nvGraphicFramePr>
        <p:xfrm>
          <a:off x="2257425" y="2924175"/>
          <a:ext cx="4629150" cy="925513"/>
        </p:xfrm>
        <a:graphic>
          <a:graphicData uri="http://schemas.openxmlformats.org/presentationml/2006/ole">
            <mc:AlternateContent xmlns:mc="http://schemas.openxmlformats.org/markup-compatibility/2006">
              <mc:Choice xmlns:v="urn:schemas-microsoft-com:vml" Requires="v">
                <p:oleObj spid="_x0000_s8" name="Equation" r:id="rId3" imgW="2159000" imgH="431800" progId="Equation.DSMT4">
                  <p:embed/>
                </p:oleObj>
              </mc:Choice>
              <mc:Fallback>
                <p:oleObj name="Equation" r:id="rId3" imgW="2159000" imgH="43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2924175"/>
                        <a:ext cx="462915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6"/>
          <p:cNvSpPr txBox="1">
            <a:spLocks noChangeArrowheads="1"/>
          </p:cNvSpPr>
          <p:nvPr/>
        </p:nvSpPr>
        <p:spPr bwMode="auto">
          <a:xfrm>
            <a:off x="900113" y="4149725"/>
            <a:ext cx="7235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将测量样本代入上式即可求得参数</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的值</a:t>
            </a:r>
            <a:r>
              <a:rPr lang="en-US" altLang="zh-CN">
                <a:latin typeface="楷体_GB2312" pitchFamily="49" charset="-122"/>
                <a:ea typeface="楷体_GB2312" pitchFamily="49" charset="-122"/>
              </a:rPr>
              <a:t>(c</a:t>
            </a:r>
            <a:r>
              <a:rPr lang="zh-CN" altLang="en-US">
                <a:latin typeface="楷体_GB2312" pitchFamily="49" charset="-122"/>
                <a:ea typeface="楷体_GB2312" pitchFamily="49" charset="-122"/>
              </a:rPr>
              <a:t>可以是</a:t>
            </a:r>
            <a:r>
              <a:rPr lang="zh-CN" altLang="en-US">
                <a:solidFill>
                  <a:srgbClr val="FF0000"/>
                </a:solidFill>
                <a:latin typeface="楷体_GB2312" pitchFamily="49" charset="-122"/>
                <a:ea typeface="楷体_GB2312" pitchFamily="49" charset="-122"/>
              </a:rPr>
              <a:t>多个</a:t>
            </a:r>
            <a:r>
              <a:rPr lang="zh-CN" altLang="en-US">
                <a:latin typeface="楷体_GB2312" pitchFamily="49" charset="-122"/>
                <a:ea typeface="楷体_GB2312" pitchFamily="49" charset="-122"/>
              </a:rPr>
              <a:t>参数</a:t>
            </a:r>
            <a:r>
              <a:rPr lang="en-US" altLang="zh-CN">
                <a:latin typeface="楷体_GB2312" pitchFamily="49" charset="-122"/>
                <a:ea typeface="楷体_GB2312" pitchFamily="49" charset="-122"/>
              </a:rPr>
              <a:t>)</a:t>
            </a:r>
            <a:endParaRPr lang="en-US" altLang="zh-CN">
              <a:latin typeface="楷体_GB2312" pitchFamily="49" charset="-122"/>
              <a:ea typeface="楷体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8451" y="1772816"/>
            <a:ext cx="5795174" cy="39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4" name="Rectangle 10"/>
          <p:cNvSpPr>
            <a:spLocks noChangeArrowheads="1"/>
          </p:cNvSpPr>
          <p:nvPr/>
        </p:nvSpPr>
        <p:spPr bwMode="auto">
          <a:xfrm>
            <a:off x="467544" y="245839"/>
            <a:ext cx="82089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对产生的</a:t>
            </a:r>
            <a:r>
              <a:rPr lang="en-US" altLang="zh-CN" dirty="0">
                <a:solidFill>
                  <a:srgbClr val="0000FF"/>
                </a:solidFill>
                <a:latin typeface="楷体_GB2312" pitchFamily="49" charset="-122"/>
                <a:ea typeface="楷体_GB2312" pitchFamily="49" charset="-122"/>
              </a:rPr>
              <a:t>5000</a:t>
            </a:r>
            <a:r>
              <a:rPr lang="zh-CN" altLang="en-US" dirty="0">
                <a:solidFill>
                  <a:srgbClr val="0000FF"/>
                </a:solidFill>
                <a:latin typeface="楷体_GB2312" pitchFamily="49" charset="-122"/>
                <a:ea typeface="楷体_GB2312" pitchFamily="49" charset="-122"/>
              </a:rPr>
              <a:t>个服从</a:t>
            </a:r>
            <a:r>
              <a:rPr lang="en-US" altLang="zh-CN" dirty="0">
                <a:solidFill>
                  <a:srgbClr val="0000FF"/>
                </a:solidFill>
                <a:latin typeface="楷体_GB2312" pitchFamily="49" charset="-122"/>
                <a:ea typeface="楷体_GB2312" pitchFamily="49" charset="-122"/>
              </a:rPr>
              <a:t>N(0,1)</a:t>
            </a:r>
            <a:r>
              <a:rPr lang="zh-CN" altLang="en-US" dirty="0">
                <a:solidFill>
                  <a:srgbClr val="0000FF"/>
                </a:solidFill>
                <a:latin typeface="楷体_GB2312" pitchFamily="49" charset="-122"/>
                <a:ea typeface="楷体_GB2312" pitchFamily="49" charset="-122"/>
              </a:rPr>
              <a:t>分布的数据进行参数估计：</a:t>
            </a:r>
            <a:endParaRPr lang="en-US" altLang="zh-CN" dirty="0">
              <a:solidFill>
                <a:srgbClr val="0000FF"/>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对数据进行分区间</a:t>
            </a:r>
            <a:r>
              <a:rPr lang="en-US" altLang="zh-CN" dirty="0">
                <a:latin typeface="楷体_GB2312" pitchFamily="49" charset="-122"/>
                <a:ea typeface="楷体_GB2312" pitchFamily="49" charset="-122"/>
                <a:sym typeface="Wingdings" panose="05000000000000000000" pitchFamily="2" charset="2"/>
              </a:rPr>
              <a:t></a:t>
            </a:r>
            <a:r>
              <a:rPr lang="zh-CN" altLang="en-US" dirty="0">
                <a:latin typeface="楷体_GB2312" pitchFamily="49" charset="-122"/>
                <a:ea typeface="楷体_GB2312" pitchFamily="49" charset="-122"/>
                <a:sym typeface="Wingdings" panose="05000000000000000000" pitchFamily="2" charset="2"/>
              </a:rPr>
              <a:t>构造函数</a:t>
            </a:r>
            <a:r>
              <a:rPr lang="en-US" altLang="zh-CN" dirty="0">
                <a:latin typeface="楷体_GB2312" pitchFamily="49" charset="-122"/>
                <a:ea typeface="楷体_GB2312" pitchFamily="49" charset="-122"/>
                <a:sym typeface="Wingdings" panose="05000000000000000000" pitchFamily="2" charset="2"/>
              </a:rPr>
              <a:t></a:t>
            </a:r>
            <a:r>
              <a:rPr lang="zh-CN" altLang="en-US" dirty="0">
                <a:latin typeface="楷体_GB2312" pitchFamily="49" charset="-122"/>
                <a:ea typeface="楷体_GB2312" pitchFamily="49" charset="-122"/>
                <a:sym typeface="Wingdings" panose="05000000000000000000" pitchFamily="2" charset="2"/>
              </a:rPr>
              <a:t>拟合</a:t>
            </a:r>
            <a:r>
              <a:rPr lang="en-US" altLang="zh-CN" dirty="0">
                <a:latin typeface="楷体_GB2312" pitchFamily="49" charset="-122"/>
                <a:ea typeface="楷体_GB2312" pitchFamily="49" charset="-122"/>
                <a:sym typeface="Wingdings" panose="05000000000000000000" pitchFamily="2" charset="2"/>
              </a:rPr>
              <a:t></a:t>
            </a:r>
            <a:r>
              <a:rPr lang="zh-CN" altLang="en-US" dirty="0">
                <a:latin typeface="楷体_GB2312" pitchFamily="49" charset="-122"/>
                <a:ea typeface="楷体_GB2312" pitchFamily="49" charset="-122"/>
                <a:sym typeface="Wingdings" panose="05000000000000000000" pitchFamily="2" charset="2"/>
              </a:rPr>
              <a:t>画图</a:t>
            </a:r>
            <a:endParaRPr lang="zh-CN" altLang="en-US" dirty="0">
              <a:latin typeface="楷体_GB2312" pitchFamily="49" charset="-122"/>
              <a:ea typeface="楷体_GB2312" pitchFamily="49" charset="-122"/>
            </a:endParaRPr>
          </a:p>
        </p:txBody>
      </p:sp>
      <p:sp>
        <p:nvSpPr>
          <p:cNvPr id="6" name="矩形 5"/>
          <p:cNvSpPr/>
          <p:nvPr/>
        </p:nvSpPr>
        <p:spPr bwMode="auto">
          <a:xfrm>
            <a:off x="4563425" y="3397632"/>
            <a:ext cx="1584176" cy="380361"/>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7" name="文本框 6"/>
          <p:cNvSpPr txBox="1"/>
          <p:nvPr/>
        </p:nvSpPr>
        <p:spPr>
          <a:xfrm>
            <a:off x="6267457" y="3397865"/>
            <a:ext cx="2031325" cy="461665"/>
          </a:xfrm>
          <a:prstGeom prst="rect">
            <a:avLst/>
          </a:prstGeom>
          <a:noFill/>
        </p:spPr>
        <p:txBody>
          <a:bodyPr wrap="none" rtlCol="0">
            <a:spAutoFit/>
          </a:bodyPr>
          <a:lstStyle/>
          <a:p>
            <a:r>
              <a:rPr lang="zh-CN" altLang="en-US" dirty="0"/>
              <a:t>参数的拟合值</a:t>
            </a:r>
            <a:endParaRPr lang="zh-CN" altLang="en-US" dirty="0"/>
          </a:p>
        </p:txBody>
      </p:sp>
      <p:sp>
        <p:nvSpPr>
          <p:cNvPr id="8" name="矩形 7"/>
          <p:cNvSpPr/>
          <p:nvPr/>
        </p:nvSpPr>
        <p:spPr bwMode="auto">
          <a:xfrm>
            <a:off x="4553265" y="2863984"/>
            <a:ext cx="1584176" cy="256664"/>
          </a:xfrm>
          <a:prstGeom prst="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0" name="矩形 9"/>
          <p:cNvSpPr/>
          <p:nvPr/>
        </p:nvSpPr>
        <p:spPr bwMode="auto">
          <a:xfrm>
            <a:off x="4584633" y="2452256"/>
            <a:ext cx="1584176"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5" name="文本框 14"/>
          <p:cNvSpPr txBox="1"/>
          <p:nvPr/>
        </p:nvSpPr>
        <p:spPr>
          <a:xfrm>
            <a:off x="6267457" y="2801913"/>
            <a:ext cx="1415772" cy="461665"/>
          </a:xfrm>
          <a:prstGeom prst="rect">
            <a:avLst/>
          </a:prstGeom>
          <a:noFill/>
        </p:spPr>
        <p:txBody>
          <a:bodyPr wrap="none" rtlCol="0">
            <a:spAutoFit/>
          </a:bodyPr>
          <a:lstStyle/>
          <a:p>
            <a:r>
              <a:rPr lang="zh-CN" altLang="en-US" dirty="0">
                <a:solidFill>
                  <a:srgbClr val="0000FF"/>
                </a:solidFill>
              </a:rPr>
              <a:t>拟合优度</a:t>
            </a:r>
            <a:endParaRPr lang="zh-CN" altLang="en-US" dirty="0">
              <a:solidFill>
                <a:srgbClr val="0000FF"/>
              </a:solidFill>
            </a:endParaRPr>
          </a:p>
        </p:txBody>
      </p:sp>
      <p:sp>
        <p:nvSpPr>
          <p:cNvPr id="16" name="文本框 15"/>
          <p:cNvSpPr txBox="1"/>
          <p:nvPr/>
        </p:nvSpPr>
        <p:spPr>
          <a:xfrm>
            <a:off x="6267457" y="2348880"/>
            <a:ext cx="2048959" cy="461665"/>
          </a:xfrm>
          <a:prstGeom prst="rect">
            <a:avLst/>
          </a:prstGeom>
          <a:noFill/>
        </p:spPr>
        <p:txBody>
          <a:bodyPr wrap="none" rtlCol="0">
            <a:spAutoFit/>
          </a:bodyPr>
          <a:lstStyle/>
          <a:p>
            <a:r>
              <a:rPr lang="zh-CN" altLang="en-US" dirty="0"/>
              <a:t>参数的估计值</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323432" y="1412776"/>
            <a:ext cx="8134768" cy="3098959"/>
          </a:xfrm>
          <a:prstGeom prst="rect">
            <a:avLst/>
          </a:prstGeom>
        </p:spPr>
      </p:pic>
      <p:sp>
        <p:nvSpPr>
          <p:cNvPr id="4" name="矩形 3"/>
          <p:cNvSpPr/>
          <p:nvPr/>
        </p:nvSpPr>
        <p:spPr bwMode="auto">
          <a:xfrm>
            <a:off x="3000256" y="1690649"/>
            <a:ext cx="1355720" cy="216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5" name="矩形 4"/>
          <p:cNvSpPr/>
          <p:nvPr/>
        </p:nvSpPr>
        <p:spPr bwMode="auto">
          <a:xfrm>
            <a:off x="2411760" y="1886352"/>
            <a:ext cx="1656184" cy="26756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6" name="矩形 5"/>
          <p:cNvSpPr/>
          <p:nvPr/>
        </p:nvSpPr>
        <p:spPr bwMode="auto">
          <a:xfrm>
            <a:off x="4283968" y="1844824"/>
            <a:ext cx="1656184" cy="26756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7" name="矩形 6"/>
          <p:cNvSpPr/>
          <p:nvPr/>
        </p:nvSpPr>
        <p:spPr bwMode="auto">
          <a:xfrm>
            <a:off x="6156176" y="1865144"/>
            <a:ext cx="2302024" cy="24724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8" name="椭圆 7"/>
          <p:cNvSpPr/>
          <p:nvPr/>
        </p:nvSpPr>
        <p:spPr bwMode="auto">
          <a:xfrm>
            <a:off x="449608" y="3459480"/>
            <a:ext cx="3960536" cy="1442775"/>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矩形 2"/>
          <p:cNvSpPr/>
          <p:nvPr/>
        </p:nvSpPr>
        <p:spPr>
          <a:xfrm>
            <a:off x="107504" y="405036"/>
            <a:ext cx="3763143" cy="5909310"/>
          </a:xfrm>
          <a:prstGeom prst="rect">
            <a:avLst/>
          </a:prstGeom>
        </p:spPr>
        <p:txBody>
          <a:bodyPr wrap="square">
            <a:spAutoFit/>
          </a:bodyPr>
          <a:lstStyle/>
          <a:p>
            <a:r>
              <a:rPr lang="zh-CN" altLang="en-US" sz="1800" dirty="0"/>
              <a:t>#ifndef __CINT__</a:t>
            </a:r>
            <a:endParaRPr lang="zh-CN" altLang="en-US" sz="1800" dirty="0"/>
          </a:p>
          <a:p>
            <a:r>
              <a:rPr lang="zh-CN" altLang="en-US" sz="1800" dirty="0"/>
              <a:t>#include "RooGlobalFunc.h"</a:t>
            </a:r>
            <a:endParaRPr lang="zh-CN" altLang="en-US" sz="1800" dirty="0"/>
          </a:p>
          <a:p>
            <a:r>
              <a:rPr lang="zh-CN" altLang="en-US" sz="1800" dirty="0"/>
              <a:t>#endif</a:t>
            </a:r>
            <a:endParaRPr lang="zh-CN" altLang="en-US" sz="1800" dirty="0"/>
          </a:p>
          <a:p>
            <a:r>
              <a:rPr lang="zh-CN" altLang="en-US" sz="1800" dirty="0"/>
              <a:t>#include "RooRealVar.h"</a:t>
            </a:r>
            <a:endParaRPr lang="zh-CN" altLang="en-US" sz="1800" dirty="0"/>
          </a:p>
          <a:p>
            <a:r>
              <a:rPr lang="zh-CN" altLang="en-US" sz="1800" dirty="0"/>
              <a:t>#include "RooDataSet.h"</a:t>
            </a:r>
            <a:endParaRPr lang="zh-CN" altLang="en-US" sz="1800" dirty="0"/>
          </a:p>
          <a:p>
            <a:r>
              <a:rPr lang="zh-CN" altLang="en-US" sz="1800" dirty="0"/>
              <a:t>#include "RooBinning.h"</a:t>
            </a:r>
            <a:endParaRPr lang="zh-CN" altLang="en-US" sz="1800" dirty="0"/>
          </a:p>
          <a:p>
            <a:r>
              <a:rPr lang="zh-CN" altLang="en-US" sz="1800" dirty="0"/>
              <a:t>#include "RooGaussian.h"</a:t>
            </a:r>
            <a:endParaRPr lang="zh-CN" altLang="en-US" sz="1800" dirty="0"/>
          </a:p>
          <a:p>
            <a:r>
              <a:rPr lang="zh-CN" altLang="en-US" sz="1800" dirty="0"/>
              <a:t>#include "RooConstVar.h"</a:t>
            </a:r>
            <a:endParaRPr lang="zh-CN" altLang="en-US" sz="1800" dirty="0"/>
          </a:p>
          <a:p>
            <a:r>
              <a:rPr lang="zh-CN" altLang="en-US" sz="1800" dirty="0"/>
              <a:t>#include "RooChebychev.h"</a:t>
            </a:r>
            <a:endParaRPr lang="zh-CN" altLang="en-US" sz="1800" dirty="0"/>
          </a:p>
          <a:p>
            <a:r>
              <a:rPr lang="zh-CN" altLang="en-US" sz="1800" dirty="0"/>
              <a:t>#include "RooAddPdf.h"</a:t>
            </a:r>
            <a:endParaRPr lang="zh-CN" altLang="en-US" sz="1800" dirty="0"/>
          </a:p>
          <a:p>
            <a:r>
              <a:rPr lang="zh-CN" altLang="en-US" sz="1800" dirty="0"/>
              <a:t>#include "RooSimultaneous.h"</a:t>
            </a:r>
            <a:endParaRPr lang="zh-CN" altLang="en-US" sz="1800" dirty="0"/>
          </a:p>
          <a:p>
            <a:r>
              <a:rPr lang="zh-CN" altLang="en-US" sz="1800" dirty="0"/>
              <a:t>#include "RooCategory.h"</a:t>
            </a:r>
            <a:endParaRPr lang="zh-CN" altLang="en-US" sz="1800" dirty="0"/>
          </a:p>
          <a:p>
            <a:r>
              <a:rPr lang="zh-CN" altLang="en-US" sz="1800" dirty="0"/>
              <a:t>#include "TCanvas.h"</a:t>
            </a:r>
            <a:endParaRPr lang="zh-CN" altLang="en-US" sz="1800" dirty="0"/>
          </a:p>
          <a:p>
            <a:r>
              <a:rPr lang="zh-CN" altLang="en-US" sz="1800" dirty="0"/>
              <a:t>#include "TAxis.h"</a:t>
            </a:r>
            <a:endParaRPr lang="zh-CN" altLang="en-US" sz="1800" dirty="0"/>
          </a:p>
          <a:p>
            <a:r>
              <a:rPr lang="zh-CN" altLang="en-US" sz="1800" dirty="0"/>
              <a:t>#include "RooPlot.h"</a:t>
            </a:r>
            <a:endParaRPr lang="zh-CN" altLang="en-US" sz="1800" dirty="0"/>
          </a:p>
          <a:p>
            <a:r>
              <a:rPr lang="zh-CN" altLang="en-US" sz="1800" dirty="0"/>
              <a:t>#include &lt;iostream&gt;</a:t>
            </a:r>
            <a:endParaRPr lang="zh-CN" altLang="en-US" sz="1800" dirty="0"/>
          </a:p>
          <a:p>
            <a:r>
              <a:rPr lang="zh-CN" altLang="en-US" sz="1800" dirty="0"/>
              <a:t>#include &lt;fstream&gt;</a:t>
            </a:r>
            <a:endParaRPr lang="zh-CN" altLang="en-US" sz="1800" dirty="0"/>
          </a:p>
          <a:p>
            <a:r>
              <a:rPr lang="zh-CN" altLang="en-US" sz="1800" dirty="0"/>
              <a:t>#include &lt;iomanip&gt;</a:t>
            </a:r>
            <a:endParaRPr lang="zh-CN" altLang="en-US" sz="1800" dirty="0"/>
          </a:p>
          <a:p>
            <a:r>
              <a:rPr lang="zh-CN" altLang="en-US" sz="1800" dirty="0"/>
              <a:t>using namespace RooFit ;</a:t>
            </a:r>
            <a:endParaRPr lang="zh-CN" altLang="en-US" sz="1800" dirty="0"/>
          </a:p>
          <a:p>
            <a:endParaRPr lang="zh-CN" altLang="en-US" sz="1800" dirty="0"/>
          </a:p>
          <a:p>
            <a:r>
              <a:rPr lang="zh-CN" altLang="en-US" sz="1800" dirty="0"/>
              <a:t>void ex272b() {</a:t>
            </a:r>
            <a:endParaRPr lang="zh-CN" altLang="en-US" sz="1800" dirty="0"/>
          </a:p>
        </p:txBody>
      </p:sp>
      <p:sp>
        <p:nvSpPr>
          <p:cNvPr id="4" name="矩形 3"/>
          <p:cNvSpPr/>
          <p:nvPr/>
        </p:nvSpPr>
        <p:spPr>
          <a:xfrm>
            <a:off x="3686950" y="332656"/>
            <a:ext cx="5337905" cy="5909310"/>
          </a:xfrm>
          <a:prstGeom prst="rect">
            <a:avLst/>
          </a:prstGeom>
        </p:spPr>
        <p:txBody>
          <a:bodyPr wrap="square">
            <a:spAutoFit/>
          </a:bodyPr>
          <a:lstStyle/>
          <a:p>
            <a:r>
              <a:rPr lang="zh-CN" altLang="en-US" sz="1800" dirty="0"/>
              <a:t>Int_t nbins=100;</a:t>
            </a:r>
            <a:endParaRPr lang="zh-CN" altLang="en-US" sz="1800" dirty="0"/>
          </a:p>
          <a:p>
            <a:r>
              <a:rPr lang="zh-CN" altLang="en-US" sz="1800" dirty="0"/>
              <a:t>Double_t xlow=-5;</a:t>
            </a:r>
            <a:endParaRPr lang="zh-CN" altLang="en-US" sz="1800" dirty="0"/>
          </a:p>
          <a:p>
            <a:r>
              <a:rPr lang="zh-CN" altLang="en-US" sz="1800" dirty="0"/>
              <a:t>Double_t xup =5;</a:t>
            </a:r>
            <a:endParaRPr lang="zh-CN" altLang="en-US" sz="1800" dirty="0"/>
          </a:p>
          <a:p>
            <a:endParaRPr lang="zh-CN" altLang="en-US" sz="1800" dirty="0"/>
          </a:p>
          <a:p>
            <a:r>
              <a:rPr lang="zh-CN" altLang="en-US" sz="1800" dirty="0"/>
              <a:t>RooRealVar mes("mes","mes",xlow,xup);</a:t>
            </a:r>
            <a:endParaRPr lang="zh-CN" altLang="en-US" sz="1800" dirty="0"/>
          </a:p>
          <a:p>
            <a:r>
              <a:rPr lang="zh-CN" altLang="en-US" sz="1800" dirty="0"/>
              <a:t> const Int_t NEntry=5001;</a:t>
            </a:r>
            <a:endParaRPr lang="zh-CN" altLang="en-US" sz="1800" dirty="0"/>
          </a:p>
          <a:p>
            <a:r>
              <a:rPr lang="zh-CN" altLang="en-US" sz="1800" dirty="0"/>
              <a:t>  TFile *file=new TFile("hist2.root","RECREATE");</a:t>
            </a:r>
            <a:endParaRPr lang="zh-CN" altLang="en-US" sz="1800" dirty="0"/>
          </a:p>
          <a:p>
            <a:r>
              <a:rPr lang="zh-CN" altLang="en-US" sz="1800" dirty="0"/>
              <a:t>  TH1F *h1=new TH1F("h1","A simple histo",nbins,xlow,xup);</a:t>
            </a:r>
            <a:endParaRPr lang="zh-CN" altLang="en-US" sz="1800" dirty="0"/>
          </a:p>
          <a:p>
            <a:r>
              <a:rPr lang="zh-CN" altLang="en-US" sz="1800" dirty="0"/>
              <a:t>  for (int i=1;i&lt;NEntry;i++) h1-&gt;Fill(gRandom-&gt;Gaus(0,1) );</a:t>
            </a:r>
            <a:endParaRPr lang="zh-CN" altLang="en-US" sz="1800" dirty="0"/>
          </a:p>
          <a:p>
            <a:r>
              <a:rPr lang="zh-CN" altLang="en-US" sz="1800" dirty="0"/>
              <a:t>  h1-&gt;Draw();</a:t>
            </a:r>
            <a:endParaRPr lang="zh-CN" altLang="en-US" sz="1800" dirty="0"/>
          </a:p>
          <a:p>
            <a:r>
              <a:rPr lang="zh-CN" altLang="en-US" sz="1800" dirty="0"/>
              <a:t>  h1-&gt;GetYaxis()-&gt;SetRangeUser(0,300);</a:t>
            </a:r>
            <a:endParaRPr lang="zh-CN" altLang="en-US" sz="1800" dirty="0"/>
          </a:p>
          <a:p>
            <a:r>
              <a:rPr lang="zh-CN" altLang="en-US" sz="1800" dirty="0"/>
              <a:t>  h1-&gt;GetXaxis()-&gt;SetTitle("Gaus");</a:t>
            </a:r>
            <a:endParaRPr lang="zh-CN" altLang="en-US" sz="1800" dirty="0"/>
          </a:p>
          <a:p>
            <a:r>
              <a:rPr lang="zh-CN" altLang="en-US" sz="1800" dirty="0"/>
              <a:t>  h1-&gt;GetXaxis()-&gt;CenterTitle();</a:t>
            </a:r>
            <a:endParaRPr lang="zh-CN" altLang="en-US" sz="1800" dirty="0"/>
          </a:p>
          <a:p>
            <a:r>
              <a:rPr lang="zh-CN" altLang="en-US" sz="1800" dirty="0"/>
              <a:t>  file-&gt;cd();</a:t>
            </a:r>
            <a:endParaRPr lang="zh-CN" altLang="en-US" sz="1800" dirty="0"/>
          </a:p>
          <a:p>
            <a:r>
              <a:rPr lang="zh-CN" altLang="en-US" sz="1800" dirty="0"/>
              <a:t>  h1-&gt;Write();</a:t>
            </a:r>
            <a:endParaRPr lang="zh-CN" altLang="en-US" sz="1800" dirty="0"/>
          </a:p>
          <a:p>
            <a:endParaRPr lang="zh-CN" altLang="en-US" sz="1800" dirty="0"/>
          </a:p>
          <a:p>
            <a:r>
              <a:rPr lang="zh-CN" altLang="en-US" sz="1800" dirty="0"/>
              <a:t>RooRealVar mean0("mean0","mean0", 0,-0.03,0.03);</a:t>
            </a:r>
            <a:endParaRPr lang="zh-CN" altLang="en-US" sz="1800" dirty="0"/>
          </a:p>
          <a:p>
            <a:r>
              <a:rPr lang="zh-CN" altLang="en-US" sz="1800" dirty="0"/>
              <a:t>RooRealVar sigma0("sigma0","sigma0", 1.0,0.9,1.1);</a:t>
            </a:r>
            <a:endParaRPr lang="zh-CN" altLang="en-US" sz="1800" dirty="0"/>
          </a:p>
          <a:p>
            <a:r>
              <a:rPr lang="zh-CN" altLang="en-US" sz="1800" dirty="0"/>
              <a:t>RooGaussian gaus("gaus","gaus",mes,mean0, sigma0);</a:t>
            </a:r>
            <a:endParaRPr lang="zh-CN" alt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矩形 2"/>
          <p:cNvSpPr/>
          <p:nvPr/>
        </p:nvSpPr>
        <p:spPr>
          <a:xfrm>
            <a:off x="683568" y="1556792"/>
            <a:ext cx="8208912" cy="3970318"/>
          </a:xfrm>
          <a:prstGeom prst="rect">
            <a:avLst/>
          </a:prstGeom>
        </p:spPr>
        <p:txBody>
          <a:bodyPr wrap="square">
            <a:spAutoFit/>
          </a:bodyPr>
          <a:lstStyle/>
          <a:p>
            <a:r>
              <a:rPr lang="zh-CN" altLang="en-US" sz="1800" dirty="0"/>
              <a:t>RooDataHist *Data_sig = new RooDataHist("Data_sig", "Data_sig", mes, h1);</a:t>
            </a:r>
            <a:endParaRPr lang="zh-CN" altLang="en-US" sz="1800" dirty="0"/>
          </a:p>
          <a:p>
            <a:r>
              <a:rPr lang="zh-CN" altLang="en-US" sz="1800" dirty="0"/>
              <a:t>gaus.fitTo(*Data_sig);</a:t>
            </a:r>
            <a:endParaRPr lang="zh-CN" altLang="en-US" sz="1800" dirty="0"/>
          </a:p>
          <a:p>
            <a:r>
              <a:rPr lang="zh-CN" altLang="en-US" sz="1800" dirty="0"/>
              <a:t>RooPlot* xframe = mes.frame();</a:t>
            </a:r>
            <a:endParaRPr lang="zh-CN" altLang="en-US" sz="1800" dirty="0"/>
          </a:p>
          <a:p>
            <a:r>
              <a:rPr lang="zh-CN" altLang="en-US" sz="1800" dirty="0"/>
              <a:t>Data_sig-&gt;plotOn(xframe, LineWidth(1),MarkerSize(0.5), Binning(nbins));</a:t>
            </a:r>
            <a:endParaRPr lang="zh-CN" altLang="en-US" sz="1800" dirty="0"/>
          </a:p>
          <a:p>
            <a:r>
              <a:rPr lang="zh-CN" altLang="en-US" sz="1800" dirty="0"/>
              <a:t>gaus.paramOn(xframe, Format("NELU", AutoPrecision(2)), Layout(0.56,0.86,0.86) );</a:t>
            </a:r>
            <a:endParaRPr lang="zh-CN" altLang="en-US" sz="1800" dirty="0"/>
          </a:p>
          <a:p>
            <a:r>
              <a:rPr lang="zh-CN" altLang="en-US" sz="1800" dirty="0"/>
              <a:t>gaus.plotOn(xframe, LineWidth(1));</a:t>
            </a:r>
            <a:endParaRPr lang="zh-CN" altLang="en-US" sz="1800" dirty="0"/>
          </a:p>
          <a:p>
            <a:r>
              <a:rPr lang="zh-CN" altLang="en-US" sz="1800" dirty="0"/>
              <a:t>xframe-&gt;GetXaxis()-&gt;SetDecimals(1);</a:t>
            </a:r>
            <a:endParaRPr lang="zh-CN" altLang="en-US" sz="1800" dirty="0"/>
          </a:p>
          <a:p>
            <a:r>
              <a:rPr lang="zh-CN" altLang="en-US" sz="1800" dirty="0"/>
              <a:t>xframe-&gt;GetXaxis()-&gt;CenterTitle();</a:t>
            </a:r>
            <a:endParaRPr lang="zh-CN" altLang="en-US" sz="1800" dirty="0"/>
          </a:p>
          <a:p>
            <a:r>
              <a:rPr lang="zh-CN" altLang="en-US" sz="1800" dirty="0"/>
              <a:t>xframe-&gt;GetXaxis()-&gt;SetTitle("x");</a:t>
            </a:r>
            <a:endParaRPr lang="zh-CN" altLang="en-US" sz="1800" dirty="0"/>
          </a:p>
          <a:p>
            <a:r>
              <a:rPr lang="zh-CN" altLang="en-US" sz="1800" dirty="0"/>
              <a:t>xframe-&gt;GetYaxis()-&gt;SetTitle("");</a:t>
            </a:r>
            <a:endParaRPr lang="zh-CN" altLang="en-US" sz="1800" dirty="0"/>
          </a:p>
          <a:p>
            <a:r>
              <a:rPr lang="zh-CN" altLang="en-US" sz="1800" dirty="0"/>
              <a:t>xframe-&gt;Draw();</a:t>
            </a:r>
            <a:endParaRPr lang="zh-CN" altLang="en-US" sz="1800" dirty="0"/>
          </a:p>
          <a:p>
            <a:endParaRPr lang="zh-CN" altLang="en-US" sz="1800" dirty="0"/>
          </a:p>
          <a:p>
            <a:endParaRPr lang="zh-CN" altLang="en-US" sz="1800" dirty="0"/>
          </a:p>
          <a:p>
            <a:r>
              <a:rPr lang="zh-CN" altLang="en-US" sz="1800" dirty="0"/>
              <a:t>}</a:t>
            </a:r>
            <a:endParaRPr lang="zh-CN" alt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pSp>
        <p:nvGrpSpPr>
          <p:cNvPr id="3" name="组合 2"/>
          <p:cNvGrpSpPr/>
          <p:nvPr/>
        </p:nvGrpSpPr>
        <p:grpSpPr>
          <a:xfrm>
            <a:off x="1049122" y="476672"/>
            <a:ext cx="6456578" cy="4418338"/>
            <a:chOff x="1412218" y="2179312"/>
            <a:chExt cx="6456578" cy="4418338"/>
          </a:xfrm>
        </p:grpSpPr>
        <p:pic>
          <p:nvPicPr>
            <p:cNvPr id="4" name="图片 3"/>
            <p:cNvPicPr>
              <a:picLocks noChangeAspect="1"/>
            </p:cNvPicPr>
            <p:nvPr/>
          </p:nvPicPr>
          <p:blipFill>
            <a:blip r:embed="rId1"/>
            <a:stretch>
              <a:fillRect/>
            </a:stretch>
          </p:blipFill>
          <p:spPr>
            <a:xfrm>
              <a:off x="1412218" y="2179312"/>
              <a:ext cx="6456578" cy="4418338"/>
            </a:xfrm>
            <a:prstGeom prst="rect">
              <a:avLst/>
            </a:prstGeom>
          </p:spPr>
        </p:pic>
        <p:sp>
          <p:nvSpPr>
            <p:cNvPr id="5" name="文本框 4"/>
            <p:cNvSpPr txBox="1"/>
            <p:nvPr/>
          </p:nvSpPr>
          <p:spPr>
            <a:xfrm>
              <a:off x="5345788" y="2626296"/>
              <a:ext cx="2031325" cy="1938992"/>
            </a:xfrm>
            <a:prstGeom prst="rect">
              <a:avLst/>
            </a:prstGeom>
            <a:noFill/>
          </p:spPr>
          <p:txBody>
            <a:bodyPr wrap="none" rtlCol="0">
              <a:spAutoFit/>
            </a:bodyPr>
            <a:lstStyle/>
            <a:p>
              <a:r>
                <a:rPr lang="zh-CN" altLang="en-US" dirty="0">
                  <a:solidFill>
                    <a:srgbClr val="0000FF"/>
                  </a:solidFill>
                </a:rPr>
                <a:t>何种参数？</a:t>
              </a:r>
              <a:endParaRPr lang="en-US" altLang="zh-CN" dirty="0">
                <a:solidFill>
                  <a:srgbClr val="0000FF"/>
                </a:solidFill>
              </a:endParaRPr>
            </a:p>
            <a:p>
              <a:r>
                <a:rPr lang="en-US" altLang="zh-CN" dirty="0">
                  <a:solidFill>
                    <a:srgbClr val="0000FF"/>
                  </a:solidFill>
                </a:rPr>
                <a:t>1, Ks</a:t>
              </a:r>
              <a:r>
                <a:rPr lang="zh-CN" altLang="en-US" dirty="0">
                  <a:solidFill>
                    <a:srgbClr val="0000FF"/>
                  </a:solidFill>
                </a:rPr>
                <a:t>的质量</a:t>
              </a:r>
              <a:endParaRPr lang="en-US" altLang="zh-CN" dirty="0">
                <a:solidFill>
                  <a:srgbClr val="0000FF"/>
                </a:solidFill>
              </a:endParaRPr>
            </a:p>
            <a:p>
              <a:r>
                <a:rPr lang="en-US" altLang="zh-CN" dirty="0">
                  <a:solidFill>
                    <a:srgbClr val="0000FF"/>
                  </a:solidFill>
                </a:rPr>
                <a:t>2, </a:t>
              </a:r>
              <a:r>
                <a:rPr lang="zh-CN" altLang="en-US" dirty="0">
                  <a:solidFill>
                    <a:srgbClr val="0000FF"/>
                  </a:solidFill>
                </a:rPr>
                <a:t>信号事例数</a:t>
              </a:r>
              <a:endParaRPr lang="en-US" altLang="zh-CN" dirty="0">
                <a:solidFill>
                  <a:srgbClr val="0000FF"/>
                </a:solidFill>
              </a:endParaRPr>
            </a:p>
            <a:p>
              <a:r>
                <a:rPr lang="en-US" altLang="zh-CN" dirty="0">
                  <a:solidFill>
                    <a:srgbClr val="0000FF"/>
                  </a:solidFill>
                </a:rPr>
                <a:t>3, </a:t>
              </a:r>
              <a:r>
                <a:rPr lang="zh-CN" altLang="en-US" dirty="0">
                  <a:solidFill>
                    <a:srgbClr val="0000FF"/>
                  </a:solidFill>
                </a:rPr>
                <a:t>本底事例数</a:t>
              </a:r>
              <a:endParaRPr lang="en-US" altLang="zh-CN" dirty="0">
                <a:solidFill>
                  <a:srgbClr val="0000FF"/>
                </a:solidFill>
              </a:endParaRPr>
            </a:p>
            <a:p>
              <a:r>
                <a:rPr lang="en-US" altLang="zh-CN" dirty="0">
                  <a:solidFill>
                    <a:srgbClr val="0000FF"/>
                  </a:solidFill>
                </a:rPr>
                <a:t>……</a:t>
              </a:r>
              <a:endParaRPr lang="zh-CN" altLang="en-US" dirty="0">
                <a:solidFill>
                  <a:srgbClr val="0000FF"/>
                </a:solidFill>
              </a:endParaRPr>
            </a:p>
          </p:txBody>
        </p:sp>
      </p:grpSp>
      <p:sp>
        <p:nvSpPr>
          <p:cNvPr id="7" name="文本框 6"/>
          <p:cNvSpPr txBox="1"/>
          <p:nvPr/>
        </p:nvSpPr>
        <p:spPr>
          <a:xfrm>
            <a:off x="1687236" y="5218693"/>
            <a:ext cx="5769528" cy="461665"/>
          </a:xfrm>
          <a:prstGeom prst="rect">
            <a:avLst/>
          </a:prstGeom>
          <a:noFill/>
        </p:spPr>
        <p:txBody>
          <a:bodyPr wrap="none" rtlCol="0">
            <a:spAutoFit/>
          </a:bodyPr>
          <a:lstStyle/>
          <a:p>
            <a:r>
              <a:rPr lang="zh-CN" altLang="en-US" dirty="0"/>
              <a:t>函数构造：</a:t>
            </a:r>
            <a:r>
              <a:rPr lang="en-US" altLang="zh-CN" dirty="0" err="1"/>
              <a:t>Nsignal</a:t>
            </a:r>
            <a:r>
              <a:rPr lang="en-US" altLang="zh-CN" dirty="0"/>
              <a:t>×</a:t>
            </a:r>
            <a:r>
              <a:rPr lang="zh-CN" altLang="en-US" dirty="0"/>
              <a:t>高斯</a:t>
            </a:r>
            <a:r>
              <a:rPr lang="en-US" altLang="zh-CN" dirty="0"/>
              <a:t>+</a:t>
            </a:r>
            <a:r>
              <a:rPr lang="en-US" altLang="zh-CN" dirty="0" err="1"/>
              <a:t>Nbkg</a:t>
            </a:r>
            <a:r>
              <a:rPr lang="en-US" altLang="zh-CN" dirty="0"/>
              <a:t> ×</a:t>
            </a:r>
            <a:r>
              <a:rPr lang="zh-CN" altLang="en-US" dirty="0"/>
              <a:t>多项式</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4"/>
          <p:cNvSpPr txBox="1">
            <a:spLocks noChangeArrowheads="1"/>
          </p:cNvSpPr>
          <p:nvPr/>
        </p:nvSpPr>
        <p:spPr bwMode="auto">
          <a:xfrm>
            <a:off x="461169" y="292199"/>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latin typeface="楷体_GB2312" pitchFamily="49" charset="-122"/>
                <a:ea typeface="楷体_GB2312" pitchFamily="49" charset="-122"/>
              </a:rPr>
              <a:t>最小二乘法</a:t>
            </a:r>
            <a:endParaRPr lang="zh-CN" altLang="en-US" dirty="0">
              <a:solidFill>
                <a:srgbClr val="FF0000"/>
              </a:solidFill>
              <a:latin typeface="楷体_GB2312" pitchFamily="49" charset="-122"/>
              <a:ea typeface="楷体_GB2312" pitchFamily="49" charset="-122"/>
            </a:endParaRPr>
          </a:p>
        </p:txBody>
      </p:sp>
      <p:sp>
        <p:nvSpPr>
          <p:cNvPr id="5" name="Rectangle 15"/>
          <p:cNvSpPr>
            <a:spLocks noChangeArrowheads="1"/>
          </p:cNvSpPr>
          <p:nvPr/>
        </p:nvSpPr>
        <p:spPr bwMode="auto">
          <a:xfrm>
            <a:off x="865188" y="1239019"/>
            <a:ext cx="543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设</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两个变量之间的函数关系为</a:t>
            </a:r>
            <a:endParaRPr lang="zh-CN" altLang="en-US" dirty="0">
              <a:latin typeface="楷体_GB2312" pitchFamily="49" charset="-122"/>
              <a:ea typeface="楷体_GB2312" pitchFamily="49" charset="-122"/>
            </a:endParaRPr>
          </a:p>
        </p:txBody>
      </p:sp>
      <p:graphicFrame>
        <p:nvGraphicFramePr>
          <p:cNvPr id="8" name="Object 18"/>
          <p:cNvGraphicFramePr>
            <a:graphicFrameLocks noChangeAspect="1"/>
          </p:cNvGraphicFramePr>
          <p:nvPr/>
        </p:nvGraphicFramePr>
        <p:xfrm>
          <a:off x="3059113" y="1886719"/>
          <a:ext cx="1655762" cy="431800"/>
        </p:xfrm>
        <a:graphic>
          <a:graphicData uri="http://schemas.openxmlformats.org/presentationml/2006/ole">
            <mc:AlternateContent xmlns:mc="http://schemas.openxmlformats.org/markup-compatibility/2006">
              <mc:Choice xmlns:v="urn:schemas-microsoft-com:vml" Requires="v">
                <p:oleObj spid="_x0000_s4" name="Equation" r:id="rId1" imgW="736600" imgH="203200" progId="Equation.DSMT4">
                  <p:embed/>
                </p:oleObj>
              </mc:Choice>
              <mc:Fallback>
                <p:oleObj name="Equation" r:id="rId1" imgW="736600" imgH="203200" progId="Equation.DSMT4">
                  <p:embed/>
                  <p:pic>
                    <p:nvPicPr>
                      <p:cNvPr id="0" name="Object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86719"/>
                        <a:ext cx="16557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19"/>
          <p:cNvGrpSpPr/>
          <p:nvPr/>
        </p:nvGrpSpPr>
        <p:grpSpPr bwMode="auto">
          <a:xfrm>
            <a:off x="323850" y="1350144"/>
            <a:ext cx="8785225" cy="1574800"/>
            <a:chOff x="0" y="1005"/>
            <a:chExt cx="5534" cy="992"/>
          </a:xfrm>
        </p:grpSpPr>
        <mc:AlternateContent xmlns:mc="http://schemas.openxmlformats.org/markup-compatibility/2006">
          <mc:Choice xmlns:a14="http://schemas.microsoft.com/office/drawing/2010/main" Requires="a14">
            <p:sp>
              <p:nvSpPr>
                <p:cNvPr id="10" name="Rectangle 20"/>
                <p:cNvSpPr>
                  <a:spLocks noChangeArrowheads="1"/>
                </p:cNvSpPr>
                <p:nvPr/>
              </p:nvSpPr>
              <p:spPr bwMode="auto">
                <a:xfrm>
                  <a:off x="0" y="1706"/>
                  <a:ext cx="53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假定函数关系</a:t>
                  </a:r>
                  <a:r>
                    <a:rPr lang="en-US" altLang="zh-CN" dirty="0">
                      <a:latin typeface="楷体_GB2312" pitchFamily="49" charset="-122"/>
                      <a:ea typeface="楷体_GB2312" pitchFamily="49" charset="-122"/>
                    </a:rPr>
                    <a:t>f</a:t>
                  </a:r>
                  <a:r>
                    <a:rPr lang="zh-CN" altLang="en-US" dirty="0">
                      <a:latin typeface="楷体_GB2312" pitchFamily="49" charset="-122"/>
                      <a:ea typeface="楷体_GB2312" pitchFamily="49" charset="-122"/>
                    </a:rPr>
                    <a:t>已知，但其参数</a:t>
                  </a:r>
                  <a14:m>
                    <m:oMath xmlns:m="http://schemas.openxmlformats.org/officeDocument/2006/math">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𝑚</m:t>
                          </m:r>
                        </m:sub>
                      </m:sSub>
                      <m:r>
                        <a:rPr lang="en-US" altLang="zh-CN" b="0" i="0" smtClean="0">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共</a:t>
                  </a:r>
                  <a:r>
                    <a:rPr lang="en-US" altLang="zh-CN" dirty="0">
                      <a:latin typeface="楷体_GB2312" pitchFamily="49" charset="-122"/>
                      <a:ea typeface="楷体_GB2312" pitchFamily="49" charset="-122"/>
                    </a:rPr>
                    <a:t>m</a:t>
                  </a:r>
                  <a:r>
                    <a:rPr lang="zh-CN" altLang="en-US" dirty="0">
                      <a:latin typeface="楷体_GB2312" pitchFamily="49" charset="-122"/>
                      <a:ea typeface="楷体_GB2312" pitchFamily="49" charset="-122"/>
                    </a:rPr>
                    <a:t>个</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未知。</a:t>
                  </a:r>
                  <a:endParaRPr lang="zh-CN" altLang="en-US" dirty="0">
                    <a:latin typeface="楷体_GB2312" pitchFamily="49" charset="-122"/>
                    <a:ea typeface="楷体_GB2312" pitchFamily="49" charset="-122"/>
                  </a:endParaRPr>
                </a:p>
              </p:txBody>
            </p:sp>
          </mc:Choice>
          <mc:Fallback>
            <p:sp>
              <p:nvSpPr>
                <p:cNvPr id="10" name="Rectangle 20"/>
                <p:cNvSpPr>
                  <a:spLocks noRot="1" noChangeAspect="1" noMove="1" noResize="1" noEditPoints="1" noAdjustHandles="1" noChangeArrowheads="1" noChangeShapeType="1" noTextEdit="1"/>
                </p:cNvSpPr>
                <p:nvPr/>
              </p:nvSpPr>
              <p:spPr bwMode="auto">
                <a:xfrm>
                  <a:off x="0" y="1706"/>
                  <a:ext cx="5378" cy="291"/>
                </a:xfrm>
                <a:prstGeom prst="rect">
                  <a:avLst/>
                </a:prstGeom>
                <a:blipFill rotWithShape="1">
                  <a:blip r:embed="rId3"/>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2" name="Object 22"/>
            <p:cNvSpPr txBox="1"/>
            <p:nvPr/>
          </p:nvSpPr>
          <p:spPr bwMode="auto">
            <a:xfrm>
              <a:off x="4309" y="1005"/>
              <a:ext cx="1225" cy="266"/>
            </a:xfrm>
            <a:prstGeom prst="rect">
              <a:avLst/>
            </a:prstGeom>
            <a:noFill/>
            <a:ln>
              <a:noFill/>
            </a:ln>
            <a:effectLst/>
          </p:spPr>
          <p:txBody>
            <a:bodyPr>
              <a:normAutofit fontScale="92500" lnSpcReduction="10000"/>
            </a:bodyPr>
            <a:lstStyle/>
            <a:p>
              <a:endParaRPr lang="zh-CN" altLang="en-US" dirty="0"/>
            </a:p>
          </p:txBody>
        </p:sp>
      </p:grpSp>
      <mc:AlternateContent xmlns:mc="http://schemas.openxmlformats.org/markup-compatibility/2006">
        <mc:Choice xmlns:a14="http://schemas.microsoft.com/office/drawing/2010/main" Requires="a14">
          <p:sp>
            <p:nvSpPr>
              <p:cNvPr id="13" name="Rectangle 24"/>
              <p:cNvSpPr>
                <a:spLocks noChangeArrowheads="1"/>
              </p:cNvSpPr>
              <p:nvPr/>
            </p:nvSpPr>
            <p:spPr bwMode="auto">
              <a:xfrm>
                <a:off x="323850" y="3141663"/>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现利用</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和</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的观测值</a:t>
                </a:r>
                <a14:m>
                  <m:oMath xmlns:m="http://schemas.openxmlformats.org/officeDocument/2006/math">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a14:m>
                <a:r>
                  <a:rPr lang="zh-CN" altLang="en-US" dirty="0">
                    <a:latin typeface="楷体_GB2312" pitchFamily="49" charset="-122"/>
                    <a:ea typeface="楷体_GB2312" pitchFamily="49" charset="-122"/>
                  </a:rPr>
                  <a:t>（共</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个）对</a:t>
                </a:r>
                <a:r>
                  <a:rPr lang="en-US" altLang="zh-CN" dirty="0">
                    <a:latin typeface="楷体_GB2312" pitchFamily="49" charset="-122"/>
                    <a:ea typeface="楷体_GB2312" pitchFamily="49" charset="-122"/>
                  </a:rPr>
                  <a:t>m</a:t>
                </a:r>
                <a:r>
                  <a:rPr lang="zh-CN" altLang="en-US" dirty="0">
                    <a:latin typeface="楷体_GB2312" pitchFamily="49" charset="-122"/>
                    <a:ea typeface="楷体_GB2312" pitchFamily="49" charset="-122"/>
                  </a:rPr>
                  <a:t>个未知参数作出估计。</a:t>
                </a:r>
                <a:endParaRPr lang="zh-CN" altLang="en-US" dirty="0">
                  <a:latin typeface="楷体_GB2312" pitchFamily="49" charset="-122"/>
                  <a:ea typeface="楷体_GB2312" pitchFamily="49" charset="-122"/>
                </a:endParaRPr>
              </a:p>
            </p:txBody>
          </p:sp>
        </mc:Choice>
        <mc:Fallback>
          <p:sp>
            <p:nvSpPr>
              <p:cNvPr id="13" name="Rectangle 24"/>
              <p:cNvSpPr>
                <a:spLocks noRot="1" noChangeAspect="1" noMove="1" noResize="1" noEditPoints="1" noAdjustHandles="1" noChangeArrowheads="1" noChangeShapeType="1" noTextEdit="1"/>
              </p:cNvSpPr>
              <p:nvPr/>
            </p:nvSpPr>
            <p:spPr bwMode="auto">
              <a:xfrm>
                <a:off x="323850" y="3141663"/>
                <a:ext cx="8640763" cy="830997"/>
              </a:xfrm>
              <a:prstGeom prst="rect">
                <a:avLst/>
              </a:prstGeom>
              <a:blipFill rotWithShape="1">
                <a:blip r:embed="rId4"/>
                <a:stretch>
                  <a:fillRect t="-38" r="4"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7" name="Rectangle 28"/>
          <p:cNvSpPr>
            <a:spLocks noChangeArrowheads="1"/>
          </p:cNvSpPr>
          <p:nvPr/>
        </p:nvSpPr>
        <p:spPr bwMode="auto">
          <a:xfrm>
            <a:off x="323850" y="4149725"/>
            <a:ext cx="802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准则</a:t>
            </a:r>
            <a:r>
              <a:rPr lang="zh-CN" altLang="en-US" dirty="0">
                <a:latin typeface="楷体_GB2312" pitchFamily="49" charset="-122"/>
                <a:ea typeface="楷体_GB2312" pitchFamily="49" charset="-122"/>
              </a:rPr>
              <a:t>一般可表示为使得有样本和参数组成的某个目标函数</a:t>
            </a:r>
            <a:r>
              <a:rPr lang="en-US" altLang="zh-CN" dirty="0">
                <a:latin typeface="楷体_GB2312" pitchFamily="49" charset="-122"/>
                <a:ea typeface="楷体_GB2312" pitchFamily="49" charset="-122"/>
              </a:rPr>
              <a:t>d</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9" name="Object 30"/>
              <p:cNvSpPr txBox="1"/>
              <p:nvPr/>
            </p:nvSpPr>
            <p:spPr bwMode="auto">
              <a:xfrm>
                <a:off x="1687513" y="4673600"/>
                <a:ext cx="4396655" cy="565885"/>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𝑐</m:t>
                          </m:r>
                        </m:e>
                        <m:sub>
                          <m:r>
                            <a:rPr lang="zh-CN" altLang="en-US" i="1">
                              <a:solidFill>
                                <a:srgbClr val="000000"/>
                              </a:solidFill>
                              <a:latin typeface="Cambria Math" panose="02040503050406030204" pitchFamily="18" charset="0"/>
                            </a:rPr>
                            <m:t>𝑚</m:t>
                          </m:r>
                        </m:sub>
                      </m:sSub>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19" name="Object 30"/>
              <p:cNvSpPr txBox="1">
                <a:spLocks noRot="1" noChangeAspect="1" noMove="1" noResize="1" noEditPoints="1" noAdjustHandles="1" noChangeArrowheads="1" noChangeShapeType="1" noTextEdit="1"/>
              </p:cNvSpPr>
              <p:nvPr/>
            </p:nvSpPr>
            <p:spPr bwMode="auto">
              <a:xfrm>
                <a:off x="1687513" y="4673600"/>
                <a:ext cx="4396655" cy="565885"/>
              </a:xfrm>
              <a:prstGeom prst="rect">
                <a:avLst/>
              </a:prstGeom>
              <a:blipFill rotWithShape="1">
                <a:blip r:embed="rId5"/>
                <a:stretch>
                  <a:fillRect l="-7" r="5" b="18"/>
                </a:stretch>
              </a:blipFill>
              <a:ln>
                <a:noFill/>
              </a:ln>
              <a:effectLst/>
            </p:spPr>
            <p:txBody>
              <a:bodyPr/>
              <a:lstStyle/>
              <a:p>
                <a:r>
                  <a:rPr lang="zh-CN" altLang="en-US">
                    <a:noFill/>
                  </a:rPr>
                  <a:t> </a:t>
                </a:r>
              </a:p>
            </p:txBody>
          </p:sp>
        </mc:Fallback>
      </mc:AlternateContent>
      <p:sp>
        <p:nvSpPr>
          <p:cNvPr id="20" name="Rectangle 31"/>
          <p:cNvSpPr>
            <a:spLocks noChangeArrowheads="1"/>
          </p:cNvSpPr>
          <p:nvPr/>
        </p:nvSpPr>
        <p:spPr bwMode="auto">
          <a:xfrm>
            <a:off x="6120904" y="4654550"/>
            <a:ext cx="14754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3607"/>
                </a:solidFill>
                <a:latin typeface="楷体_GB2312" pitchFamily="49" charset="-122"/>
                <a:ea typeface="楷体_GB2312" pitchFamily="49" charset="-122"/>
              </a:rPr>
              <a:t>取极值</a:t>
            </a:r>
            <a:endParaRPr lang="zh-CN" altLang="en-US">
              <a:latin typeface="楷体_GB2312" pitchFamily="49" charset="-122"/>
              <a:ea typeface="楷体_GB2312" pitchFamily="49" charset="-122"/>
            </a:endParaRPr>
          </a:p>
        </p:txBody>
      </p:sp>
      <p:sp>
        <p:nvSpPr>
          <p:cNvPr id="21" name="Rectangle 32"/>
          <p:cNvSpPr>
            <a:spLocks noChangeArrowheads="1"/>
          </p:cNvSpPr>
          <p:nvPr/>
        </p:nvSpPr>
        <p:spPr bwMode="auto">
          <a:xfrm>
            <a:off x="395288" y="5373688"/>
            <a:ext cx="8497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最常适用的目标函数是取各观测量残差的加权平方和并要求为</a:t>
            </a:r>
            <a:r>
              <a:rPr lang="zh-CN" altLang="en-US">
                <a:solidFill>
                  <a:srgbClr val="FF3607"/>
                </a:solidFill>
                <a:latin typeface="楷体_GB2312" pitchFamily="49" charset="-122"/>
                <a:ea typeface="楷体_GB2312" pitchFamily="49" charset="-122"/>
              </a:rPr>
              <a:t>最小</a:t>
            </a:r>
            <a:r>
              <a:rPr lang="zh-CN" altLang="en-US">
                <a:latin typeface="楷体_GB2312" pitchFamily="49" charset="-122"/>
                <a:ea typeface="楷体_GB2312" pitchFamily="49" charset="-122"/>
              </a:rPr>
              <a:t>，这一准则称为</a:t>
            </a:r>
            <a:r>
              <a:rPr lang="zh-CN" altLang="en-US">
                <a:solidFill>
                  <a:srgbClr val="FF3607"/>
                </a:solidFill>
                <a:latin typeface="楷体_GB2312" pitchFamily="49" charset="-122"/>
                <a:ea typeface="楷体_GB2312" pitchFamily="49" charset="-122"/>
              </a:rPr>
              <a:t>最小二乘法</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Rectangle 3"/>
              <p:cNvSpPr>
                <a:spLocks noChangeArrowheads="1"/>
              </p:cNvSpPr>
              <p:nvPr/>
            </p:nvSpPr>
            <p:spPr bwMode="auto">
              <a:xfrm>
                <a:off x="323850" y="476250"/>
                <a:ext cx="8424863" cy="139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14:m>
                  <m:oMath xmlns:m="http://schemas.openxmlformats.org/officeDocument/2006/math">
                    <m:sSub>
                      <m:sSubPr>
                        <m:ctrlPr>
                          <a:rPr lang="zh-CN" altLang="en-US" i="1">
                            <a:solidFill>
                              <a:srgbClr val="000000"/>
                            </a:solidFill>
                            <a:latin typeface="Cambria Math" panose="02040503050406030204" pitchFamily="18" charset="0"/>
                          </a:rPr>
                        </m:ctrlPr>
                      </m:sSubPr>
                      <m:e>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𝑦</m:t>
                            </m:r>
                          </m:e>
                        </m:acc>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为将假定求出的参数估计值</a:t>
                </a:r>
                <a14:m>
                  <m:oMath xmlns:m="http://schemas.openxmlformats.org/officeDocument/2006/math">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a14:m>
                <a:r>
                  <a:rPr lang="zh-CN" altLang="en-US" dirty="0">
                    <a:latin typeface="楷体_GB2312" pitchFamily="49" charset="-122"/>
                    <a:ea typeface="楷体_GB2312" pitchFamily="49" charset="-122"/>
                  </a:rPr>
                  <a:t>代入后得到的函数值，称</a:t>
                </a:r>
                <a:r>
                  <a:rPr lang="zh-CN" altLang="en-US" dirty="0">
                    <a:solidFill>
                      <a:srgbClr val="FF3607"/>
                    </a:solidFill>
                    <a:latin typeface="楷体_GB2312" pitchFamily="49" charset="-122"/>
                    <a:ea typeface="楷体_GB2312" pitchFamily="49" charset="-122"/>
                  </a:rPr>
                  <a:t>拟合值</a:t>
                </a:r>
                <a:r>
                  <a:rPr lang="zh-CN" altLang="en-US" dirty="0">
                    <a:latin typeface="楷体_GB2312" pitchFamily="49" charset="-122"/>
                    <a:ea typeface="楷体_GB2312" pitchFamily="49" charset="-122"/>
                  </a:rPr>
                  <a:t>，由最小二乘法的</a:t>
                </a:r>
                <a:r>
                  <a:rPr lang="zh-CN" altLang="en-US" dirty="0">
                    <a:solidFill>
                      <a:srgbClr val="FF3607"/>
                    </a:solidFill>
                    <a:latin typeface="楷体_GB2312" pitchFamily="49" charset="-122"/>
                    <a:ea typeface="楷体_GB2312" pitchFamily="49" charset="-122"/>
                  </a:rPr>
                  <a:t>准则</a:t>
                </a:r>
                <a:r>
                  <a:rPr lang="zh-CN" altLang="en-US" dirty="0">
                    <a:latin typeface="楷体_GB2312" pitchFamily="49" charset="-122"/>
                    <a:ea typeface="楷体_GB2312" pitchFamily="49" charset="-122"/>
                  </a:rPr>
                  <a:t>知</a:t>
                </a:r>
                <a:endParaRPr lang="zh-CN" altLang="en-US" dirty="0">
                  <a:latin typeface="楷体_GB2312" pitchFamily="49" charset="-122"/>
                  <a:ea typeface="楷体_GB2312" pitchFamily="49" charset="-122"/>
                </a:endParaRPr>
              </a:p>
              <a:p>
                <a:pPr eaLnBrk="1" hangingPunct="1">
                  <a:spcBef>
                    <a:spcPct val="50000"/>
                  </a:spcBef>
                </a:pPr>
                <a:endParaRPr lang="zh-CN" altLang="en-US" dirty="0">
                  <a:solidFill>
                    <a:srgbClr val="FF3607"/>
                  </a:solidFill>
                  <a:latin typeface="楷体_GB2312" pitchFamily="49" charset="-122"/>
                  <a:ea typeface="楷体_GB2312" pitchFamily="49" charset="-122"/>
                </a:endParaRPr>
              </a:p>
            </p:txBody>
          </p:sp>
        </mc:Choice>
        <mc:Fallback>
          <p:sp>
            <p:nvSpPr>
              <p:cNvPr id="3" name="Rectangle 3"/>
              <p:cNvSpPr>
                <a:spLocks noRot="1" noChangeAspect="1" noMove="1" noResize="1" noEditPoints="1" noAdjustHandles="1" noChangeArrowheads="1" noChangeShapeType="1" noTextEdit="1"/>
              </p:cNvSpPr>
              <p:nvPr/>
            </p:nvSpPr>
            <p:spPr bwMode="auto">
              <a:xfrm>
                <a:off x="323850" y="476250"/>
                <a:ext cx="8424863" cy="1397498"/>
              </a:xfrm>
              <a:prstGeom prst="rect">
                <a:avLst/>
              </a:prstGeom>
              <a:blipFill rotWithShape="1">
                <a:blip r:embed="rId1"/>
                <a:stretch>
                  <a:fillRect r="-2370" b="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7" name="Object 7"/>
          <p:cNvGraphicFramePr>
            <a:graphicFrameLocks noChangeAspect="1"/>
          </p:cNvGraphicFramePr>
          <p:nvPr/>
        </p:nvGraphicFramePr>
        <p:xfrm>
          <a:off x="1829052" y="1415929"/>
          <a:ext cx="3906031" cy="767133"/>
        </p:xfrm>
        <a:graphic>
          <a:graphicData uri="http://schemas.openxmlformats.org/presentationml/2006/ole">
            <mc:AlternateContent xmlns:mc="http://schemas.openxmlformats.org/markup-compatibility/2006">
              <mc:Choice xmlns:v="urn:schemas-microsoft-com:vml" Requires="v">
                <p:oleObj spid="_x0000_s4" name="Equation" r:id="rId2" imgW="2133600" imgH="431800" progId="Equation.DSMT4">
                  <p:embed/>
                </p:oleObj>
              </mc:Choice>
              <mc:Fallback>
                <p:oleObj name="Equation" r:id="rId2" imgW="2133600" imgH="431800"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052" y="1415929"/>
                        <a:ext cx="3906031" cy="767133"/>
                      </a:xfrm>
                      <a:prstGeom prst="rect">
                        <a:avLst/>
                      </a:prstGeom>
                      <a:noFill/>
                      <a:ln>
                        <a:noFill/>
                      </a:ln>
                      <a:effectLst/>
                    </p:spPr>
                  </p:pic>
                </p:oleObj>
              </mc:Fallback>
            </mc:AlternateContent>
          </a:graphicData>
        </a:graphic>
      </p:graphicFrame>
      <p:graphicFrame>
        <p:nvGraphicFramePr>
          <p:cNvPr id="8" name="Object 8"/>
          <p:cNvGraphicFramePr>
            <a:graphicFrameLocks noChangeAspect="1"/>
          </p:cNvGraphicFramePr>
          <p:nvPr/>
        </p:nvGraphicFramePr>
        <p:xfrm>
          <a:off x="1173163" y="2764473"/>
          <a:ext cx="6985000" cy="720725"/>
        </p:xfrm>
        <a:graphic>
          <a:graphicData uri="http://schemas.openxmlformats.org/presentationml/2006/ole">
            <mc:AlternateContent xmlns:mc="http://schemas.openxmlformats.org/markup-compatibility/2006">
              <mc:Choice xmlns:v="urn:schemas-microsoft-com:vml" Requires="v">
                <p:oleObj spid="_x0000_s5" name="Equation" r:id="rId4" imgW="3733800" imgH="431800" progId="Equation.DSMT4">
                  <p:embed/>
                </p:oleObj>
              </mc:Choice>
              <mc:Fallback>
                <p:oleObj name="Equation" r:id="rId4" imgW="3733800" imgH="4318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2764473"/>
                        <a:ext cx="69850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9"/>
          <p:cNvSpPr txBox="1">
            <a:spLocks noChangeArrowheads="1"/>
          </p:cNvSpPr>
          <p:nvPr/>
        </p:nvSpPr>
        <p:spPr bwMode="auto">
          <a:xfrm>
            <a:off x="6156176" y="153561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取</a:t>
            </a:r>
            <a:r>
              <a:rPr lang="zh-CN" altLang="en-US" dirty="0">
                <a:solidFill>
                  <a:srgbClr val="FF3607"/>
                </a:solidFill>
                <a:latin typeface="楷体_GB2312" pitchFamily="49" charset="-122"/>
                <a:ea typeface="楷体_GB2312" pitchFamily="49" charset="-122"/>
              </a:rPr>
              <a:t>最小</a:t>
            </a:r>
            <a:r>
              <a:rPr lang="zh-CN" altLang="en-US" dirty="0">
                <a:latin typeface="楷体_GB2312" pitchFamily="49" charset="-122"/>
                <a:ea typeface="楷体_GB2312" pitchFamily="49" charset="-122"/>
              </a:rPr>
              <a:t>值</a:t>
            </a:r>
            <a:endParaRPr lang="zh-CN" altLang="en-US" dirty="0">
              <a:latin typeface="楷体_GB2312" pitchFamily="49" charset="-122"/>
              <a:ea typeface="楷体_GB2312" pitchFamily="49" charset="-122"/>
            </a:endParaRPr>
          </a:p>
        </p:txBody>
      </p:sp>
      <p:sp>
        <p:nvSpPr>
          <p:cNvPr id="10" name="Rectangle 10"/>
          <p:cNvSpPr>
            <a:spLocks noChangeArrowheads="1"/>
          </p:cNvSpPr>
          <p:nvPr/>
        </p:nvSpPr>
        <p:spPr bwMode="auto">
          <a:xfrm>
            <a:off x="366713" y="2307273"/>
            <a:ext cx="2627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由</a:t>
            </a:r>
            <a:r>
              <a:rPr lang="zh-CN" altLang="en-US">
                <a:solidFill>
                  <a:srgbClr val="FF3607"/>
                </a:solidFill>
                <a:latin typeface="楷体_GB2312" pitchFamily="49" charset="-122"/>
                <a:ea typeface="楷体_GB2312" pitchFamily="49" charset="-122"/>
              </a:rPr>
              <a:t>极值</a:t>
            </a:r>
            <a:r>
              <a:rPr lang="zh-CN" altLang="en-US">
                <a:latin typeface="楷体_GB2312" pitchFamily="49" charset="-122"/>
                <a:ea typeface="楷体_GB2312" pitchFamily="49" charset="-122"/>
              </a:rPr>
              <a:t>条件有</a:t>
            </a:r>
            <a:endParaRPr lang="zh-CN" altLang="en-US">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1" name="Rectangle 11"/>
              <p:cNvSpPr>
                <a:spLocks noChangeArrowheads="1"/>
              </p:cNvSpPr>
              <p:nvPr/>
            </p:nvSpPr>
            <p:spPr bwMode="auto">
              <a:xfrm>
                <a:off x="326906" y="3575368"/>
                <a:ext cx="8336161" cy="14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得到</a:t>
                </a:r>
                <a:r>
                  <a:rPr lang="en-US" altLang="zh-CN" dirty="0">
                    <a:latin typeface="楷体_GB2312" pitchFamily="49" charset="-122"/>
                    <a:ea typeface="楷体_GB2312" pitchFamily="49" charset="-122"/>
                  </a:rPr>
                  <a:t>m</a:t>
                </a:r>
                <a:r>
                  <a:rPr lang="zh-CN" altLang="en-US" dirty="0">
                    <a:latin typeface="楷体_GB2312" pitchFamily="49" charset="-122"/>
                    <a:ea typeface="楷体_GB2312" pitchFamily="49" charset="-122"/>
                  </a:rPr>
                  <a:t>个方程，</a:t>
                </a:r>
                <a:r>
                  <a:rPr lang="zh-CN" altLang="en-US" dirty="0">
                    <a:solidFill>
                      <a:srgbClr val="FF3607"/>
                    </a:solidFill>
                    <a:latin typeface="楷体_GB2312" pitchFamily="49" charset="-122"/>
                    <a:ea typeface="楷体_GB2312" pitchFamily="49" charset="-122"/>
                  </a:rPr>
                  <a:t>称为正则方程</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解方程，得到诸参数的估计值，用</a:t>
                </a:r>
                <a14:m>
                  <m:oMath xmlns:m="http://schemas.openxmlformats.org/officeDocument/2006/math">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a14:m>
                <a:r>
                  <a:rPr lang="zh-CN" altLang="en-US" dirty="0">
                    <a:latin typeface="楷体_GB2312" pitchFamily="49" charset="-122"/>
                    <a:ea typeface="楷体_GB2312" pitchFamily="49" charset="-122"/>
                  </a:rPr>
                  <a:t>表示。通过此方法求出来的参数叫参数的</a:t>
                </a:r>
                <a:r>
                  <a:rPr lang="zh-CN" altLang="en-US" dirty="0">
                    <a:solidFill>
                      <a:srgbClr val="FF3607"/>
                    </a:solidFill>
                    <a:latin typeface="楷体_GB2312" pitchFamily="49" charset="-122"/>
                    <a:ea typeface="楷体_GB2312" pitchFamily="49" charset="-122"/>
                  </a:rPr>
                  <a:t>最小二乘估计</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mc:Choice>
        <mc:Fallback>
          <p:sp>
            <p:nvSpPr>
              <p:cNvPr id="11" name="Rectangle 11"/>
              <p:cNvSpPr>
                <a:spLocks noRot="1" noChangeAspect="1" noMove="1" noResize="1" noEditPoints="1" noAdjustHandles="1" noChangeArrowheads="1" noChangeShapeType="1" noTextEdit="1"/>
              </p:cNvSpPr>
              <p:nvPr/>
            </p:nvSpPr>
            <p:spPr bwMode="auto">
              <a:xfrm>
                <a:off x="326906" y="3575368"/>
                <a:ext cx="8336161" cy="1403782"/>
              </a:xfrm>
              <a:prstGeom prst="rect">
                <a:avLst/>
              </a:prstGeom>
              <a:blipFill rotWithShape="1">
                <a:blip r:embed="rId6"/>
                <a:stretch>
                  <a:fillRect l="-6" t="-23" r="5" b="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8" name="Rectangle 15"/>
          <p:cNvSpPr>
            <a:spLocks noChangeArrowheads="1"/>
          </p:cNvSpPr>
          <p:nvPr/>
        </p:nvSpPr>
        <p:spPr bwMode="auto">
          <a:xfrm>
            <a:off x="166767" y="5116431"/>
            <a:ext cx="8496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观测值服从</a:t>
            </a:r>
            <a:r>
              <a:rPr lang="zh-CN" altLang="en-US" dirty="0">
                <a:solidFill>
                  <a:srgbClr val="FF3607"/>
                </a:solidFill>
                <a:latin typeface="楷体_GB2312" pitchFamily="49" charset="-122"/>
                <a:ea typeface="楷体_GB2312" pitchFamily="49" charset="-122"/>
              </a:rPr>
              <a:t>正态</a:t>
            </a:r>
            <a:r>
              <a:rPr lang="zh-CN" altLang="en-US" dirty="0">
                <a:latin typeface="楷体_GB2312" pitchFamily="49" charset="-122"/>
                <a:ea typeface="楷体_GB2312" pitchFamily="49" charset="-122"/>
              </a:rPr>
              <a:t>分布时，</a:t>
            </a:r>
            <a:r>
              <a:rPr lang="zh-CN" altLang="en-US" dirty="0">
                <a:solidFill>
                  <a:srgbClr val="FF3607"/>
                </a:solidFill>
                <a:latin typeface="楷体_GB2312" pitchFamily="49" charset="-122"/>
                <a:ea typeface="楷体_GB2312" pitchFamily="49" charset="-122"/>
              </a:rPr>
              <a:t>最小二乘估计与最大似然估计是一致的</a:t>
            </a:r>
            <a:r>
              <a:rPr lang="zh-CN" altLang="en-US" dirty="0">
                <a:latin typeface="楷体_GB2312" pitchFamily="49" charset="-122"/>
                <a:ea typeface="楷体_GB2312" pitchFamily="49" charset="-122"/>
              </a:rPr>
              <a:t>。若观测值不服从正态分布，则两者不一致。但是，若样本容量</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很大时候，最小二乘估计跟最大似然估计一致</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似然函数的渐近性</a:t>
            </a:r>
            <a:r>
              <a:rPr lang="en-US" altLang="zh-CN"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9936" y="152400"/>
            <a:ext cx="5724128" cy="4126142"/>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70" y="4656985"/>
            <a:ext cx="8064896" cy="1558231"/>
          </a:xfrm>
          <a:prstGeom prst="rect">
            <a:avLst/>
          </a:prstGeom>
        </p:spPr>
      </p:pic>
      <p:cxnSp>
        <p:nvCxnSpPr>
          <p:cNvPr id="5" name="直接连接符 4"/>
          <p:cNvCxnSpPr/>
          <p:nvPr/>
        </p:nvCxnSpPr>
        <p:spPr bwMode="auto">
          <a:xfrm>
            <a:off x="1960869" y="5557341"/>
            <a:ext cx="2304256" cy="0"/>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文本框 2"/>
          <p:cNvSpPr txBox="1"/>
          <p:nvPr/>
        </p:nvSpPr>
        <p:spPr>
          <a:xfrm>
            <a:off x="4820817" y="5570281"/>
            <a:ext cx="3279575" cy="830997"/>
          </a:xfrm>
          <a:prstGeom prst="rect">
            <a:avLst/>
          </a:prstGeom>
          <a:noFill/>
        </p:spPr>
        <p:txBody>
          <a:bodyPr wrap="square" rtlCol="0">
            <a:spAutoFit/>
          </a:bodyPr>
          <a:lstStyle/>
          <a:p>
            <a:r>
              <a:rPr lang="zh-CN" altLang="en-US" dirty="0">
                <a:solidFill>
                  <a:srgbClr val="0000FF"/>
                </a:solidFill>
              </a:rPr>
              <a:t>注意合理确定参数误差有效位数！</a:t>
            </a:r>
            <a:endParaRPr lang="zh-CN" altLang="en-US" dirty="0">
              <a:solidFill>
                <a:srgbClr val="0000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3688" y="476672"/>
            <a:ext cx="5102044" cy="367240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90908"/>
            <a:ext cx="8496944" cy="1570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Text Box 5"/>
          <p:cNvSpPr txBox="1">
            <a:spLocks noChangeArrowheads="1"/>
          </p:cNvSpPr>
          <p:nvPr/>
        </p:nvSpPr>
        <p:spPr bwMode="auto">
          <a:xfrm>
            <a:off x="330512" y="2690887"/>
            <a:ext cx="7049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概率密度函数</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probability density function, PDF</a:t>
            </a:r>
            <a:r>
              <a:rPr lang="zh-CN" altLang="en-US" sz="2000" b="1" dirty="0">
                <a:latin typeface="楷体_GB2312" pitchFamily="49" charset="-122"/>
                <a:ea typeface="楷体_GB2312" pitchFamily="49" charset="-122"/>
              </a:rPr>
              <a:t>）                  </a:t>
            </a:r>
            <a:endParaRPr lang="zh-CN" altLang="en-US" sz="2000" b="1" dirty="0">
              <a:ea typeface="楷体_GB2312" pitchFamily="49" charset="-122"/>
            </a:endParaRPr>
          </a:p>
        </p:txBody>
      </p:sp>
      <mc:AlternateContent xmlns:mc="http://schemas.openxmlformats.org/markup-compatibility/2006">
        <mc:Choice xmlns:a14="http://schemas.microsoft.com/office/drawing/2010/main" Requires="a14">
          <p:sp>
            <p:nvSpPr>
              <p:cNvPr id="6" name="Object 7"/>
              <p:cNvSpPr txBox="1"/>
              <p:nvPr/>
            </p:nvSpPr>
            <p:spPr bwMode="auto">
              <a:xfrm>
                <a:off x="724121" y="3446412"/>
                <a:ext cx="3600450" cy="83502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oMath>
                  </m:oMathPara>
                </a14:m>
                <a:endParaRPr lang="zh-CN" altLang="en-US"/>
              </a:p>
            </p:txBody>
          </p:sp>
        </mc:Choice>
        <mc:Fallback>
          <p:sp>
            <p:nvSpPr>
              <p:cNvPr id="6" name="Object 7"/>
              <p:cNvSpPr txBox="1">
                <a:spLocks noRot="1" noChangeAspect="1" noMove="1" noResize="1" noEditPoints="1" noAdjustHandles="1" noChangeArrowheads="1" noChangeShapeType="1" noTextEdit="1"/>
              </p:cNvSpPr>
              <p:nvPr/>
            </p:nvSpPr>
            <p:spPr bwMode="auto">
              <a:xfrm>
                <a:off x="724121" y="3446412"/>
                <a:ext cx="3600450" cy="835025"/>
              </a:xfrm>
              <a:prstGeom prst="rect">
                <a:avLst/>
              </a:prstGeom>
              <a:blipFill rotWithShape="1">
                <a:blip r:embed="rId1"/>
                <a:stretch>
                  <a:fillRect l="-6" t="-32" r="6" b="3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10"/>
              <p:cNvSpPr txBox="1"/>
              <p:nvPr/>
            </p:nvSpPr>
            <p:spPr bwMode="auto">
              <a:xfrm>
                <a:off x="873345" y="4584562"/>
                <a:ext cx="2579688" cy="792162"/>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𝑥</m:t>
                          </m:r>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7" name="Object 10"/>
              <p:cNvSpPr txBox="1">
                <a:spLocks noRot="1" noChangeAspect="1" noMove="1" noResize="1" noEditPoints="1" noAdjustHandles="1" noChangeArrowheads="1" noChangeShapeType="1" noTextEdit="1"/>
              </p:cNvSpPr>
              <p:nvPr/>
            </p:nvSpPr>
            <p:spPr bwMode="auto">
              <a:xfrm>
                <a:off x="873345" y="4584562"/>
                <a:ext cx="2579688" cy="792162"/>
              </a:xfrm>
              <a:prstGeom prst="rect">
                <a:avLst/>
              </a:prstGeom>
              <a:blipFill rotWithShape="1">
                <a:blip r:embed="rId2"/>
                <a:stretch>
                  <a:fillRect l="-9" t="-63" r="21" b="2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 Box 9"/>
              <p:cNvSpPr txBox="1">
                <a:spLocks noChangeArrowheads="1"/>
              </p:cNvSpPr>
              <p:nvPr/>
            </p:nvSpPr>
            <p:spPr bwMode="auto">
              <a:xfrm>
                <a:off x="323528" y="759430"/>
                <a:ext cx="8351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随机变量的分布函数：</a:t>
                </a:r>
                <a:r>
                  <a:rPr lang="zh-CN" altLang="en-US" dirty="0">
                    <a:latin typeface="楷体_GB2312" pitchFamily="49" charset="-122"/>
                    <a:ea typeface="楷体_GB2312" pitchFamily="49" charset="-122"/>
                  </a:rPr>
                  <a:t>随机变量</a:t>
                </a:r>
                <a14:m>
                  <m:oMath xmlns:m="http://schemas.openxmlformats.org/officeDocument/2006/math">
                    <m:r>
                      <a:rPr lang="zh-CN" altLang="en-US" i="1" smtClean="0">
                        <a:latin typeface="Cambria Math" panose="02040503050406030204" pitchFamily="18" charset="0"/>
                        <a:ea typeface="楷体_GB2312" pitchFamily="49" charset="-122"/>
                      </a:rPr>
                      <m:t>𝜉</m:t>
                    </m:r>
                  </m:oMath>
                </a14:m>
                <a:r>
                  <a:rPr lang="zh-CN" altLang="en-US" dirty="0">
                    <a:latin typeface="楷体_GB2312" pitchFamily="49" charset="-122"/>
                    <a:ea typeface="楷体_GB2312" pitchFamily="49" charset="-122"/>
                  </a:rPr>
                  <a:t>取值小于或等于</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这样一个事件的概率</a:t>
                </a:r>
                <a14:m>
                  <m:oMath xmlns:m="http://schemas.openxmlformats.org/officeDocument/2006/math">
                    <m:r>
                      <m:rPr>
                        <m:sty m:val="p"/>
                      </m:rPr>
                      <a:rPr lang="en-US" altLang="zh-CN" b="0" i="0" smtClean="0">
                        <a:latin typeface="Cambria Math" panose="02040503050406030204" pitchFamily="18" charset="0"/>
                        <a:ea typeface="楷体_GB2312" pitchFamily="49" charset="-122"/>
                      </a:rPr>
                      <m:t>P</m:t>
                    </m:r>
                    <m:r>
                      <a:rPr lang="en-US" altLang="zh-CN" b="0" i="0" smtClean="0">
                        <a:latin typeface="Cambria Math" panose="02040503050406030204" pitchFamily="18" charset="0"/>
                        <a:ea typeface="楷体_GB2312" pitchFamily="49" charset="-122"/>
                      </a:rPr>
                      <m:t>(</m:t>
                    </m:r>
                    <m:r>
                      <a:rPr lang="zh-CN" altLang="en-US" i="1" smtClean="0">
                        <a:latin typeface="Cambria Math" panose="02040503050406030204" pitchFamily="18" charset="0"/>
                        <a:ea typeface="楷体_GB2312" pitchFamily="49" charset="-122"/>
                      </a:rPr>
                      <m:t>𝜉</m:t>
                    </m:r>
                    <m:r>
                      <a:rPr lang="zh-CN" altLang="en-US"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𝑥</m:t>
                    </m:r>
                    <m:r>
                      <a:rPr lang="en-US" altLang="zh-CN" b="0" i="1" smtClean="0">
                        <a:latin typeface="Cambria Math" panose="02040503050406030204" pitchFamily="18" charset="0"/>
                        <a:ea typeface="楷体_GB2312" pitchFamily="49" charset="-122"/>
                      </a:rPr>
                      <m:t>)</m:t>
                    </m:r>
                  </m:oMath>
                </a14:m>
                <a:endParaRPr lang="zh-CN" altLang="en-US" dirty="0">
                  <a:latin typeface="楷体_GB2312" pitchFamily="49" charset="-122"/>
                  <a:ea typeface="楷体_GB2312" pitchFamily="49" charset="-122"/>
                </a:endParaRPr>
              </a:p>
            </p:txBody>
          </p:sp>
        </mc:Choice>
        <mc:Fallback>
          <p:sp>
            <p:nvSpPr>
              <p:cNvPr id="8" name="Text Box 9"/>
              <p:cNvSpPr txBox="1">
                <a:spLocks noRot="1" noChangeAspect="1" noMove="1" noResize="1" noEditPoints="1" noAdjustHandles="1" noChangeArrowheads="1" noChangeShapeType="1" noTextEdit="1"/>
              </p:cNvSpPr>
              <p:nvPr/>
            </p:nvSpPr>
            <p:spPr bwMode="auto">
              <a:xfrm>
                <a:off x="323528" y="759430"/>
                <a:ext cx="8351838" cy="830997"/>
              </a:xfrm>
              <a:prstGeom prst="rect">
                <a:avLst/>
              </a:prstGeom>
              <a:blipFill rotWithShape="1">
                <a:blip r:embed="rId3"/>
                <a:stretch>
                  <a:fillRect l="-4" t="-73" r="8" b="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bject 19"/>
              <p:cNvSpPr txBox="1"/>
              <p:nvPr/>
            </p:nvSpPr>
            <p:spPr bwMode="auto">
              <a:xfrm>
                <a:off x="2163189" y="1727448"/>
                <a:ext cx="2449512" cy="484188"/>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𝜉</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9" name="Object 19"/>
              <p:cNvSpPr txBox="1">
                <a:spLocks noRot="1" noChangeAspect="1" noMove="1" noResize="1" noEditPoints="1" noAdjustHandles="1" noChangeArrowheads="1" noChangeShapeType="1" noTextEdit="1"/>
              </p:cNvSpPr>
              <p:nvPr/>
            </p:nvSpPr>
            <p:spPr bwMode="auto">
              <a:xfrm>
                <a:off x="2163189" y="1727448"/>
                <a:ext cx="2449512" cy="484188"/>
              </a:xfrm>
              <a:prstGeom prst="rect">
                <a:avLst/>
              </a:prstGeom>
              <a:blipFill rotWithShape="1">
                <a:blip r:embed="rId4"/>
                <a:stretch>
                  <a:fillRect l="-15" t="-51" r="2" b="117"/>
                </a:stretch>
              </a:blipFill>
              <a:ln>
                <a:noFill/>
              </a:ln>
              <a:effectLst/>
            </p:spPr>
            <p:txBody>
              <a:bodyPr/>
              <a:lstStyle/>
              <a:p>
                <a:r>
                  <a:rPr lang="zh-CN" alt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7"/>
          <p:cNvSpPr txBox="1">
            <a:spLocks noChangeArrowheads="1"/>
          </p:cNvSpPr>
          <p:nvPr/>
        </p:nvSpPr>
        <p:spPr bwMode="auto">
          <a:xfrm>
            <a:off x="539750" y="260648"/>
            <a:ext cx="202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二、假设检验</a:t>
            </a:r>
            <a:endParaRPr lang="zh-CN" altLang="en-US" dirty="0">
              <a:solidFill>
                <a:srgbClr val="0000FF"/>
              </a:solidFill>
              <a:latin typeface="楷体_GB2312" pitchFamily="49" charset="-122"/>
              <a:ea typeface="楷体_GB2312" pitchFamily="49" charset="-122"/>
            </a:endParaRPr>
          </a:p>
        </p:txBody>
      </p:sp>
      <p:sp>
        <p:nvSpPr>
          <p:cNvPr id="4" name="Rectangle 8"/>
          <p:cNvSpPr>
            <a:spLocks noChangeArrowheads="1"/>
          </p:cNvSpPr>
          <p:nvPr/>
        </p:nvSpPr>
        <p:spPr bwMode="auto">
          <a:xfrm>
            <a:off x="468630" y="836930"/>
            <a:ext cx="80562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0000FF"/>
                </a:solidFill>
                <a:latin typeface="楷体_GB2312" pitchFamily="49" charset="-122"/>
                <a:ea typeface="楷体_GB2312" pitchFamily="49" charset="-122"/>
              </a:rPr>
              <a:t>假设：</a:t>
            </a:r>
            <a:r>
              <a:rPr lang="zh-CN" altLang="en-US">
                <a:latin typeface="楷体_GB2312" pitchFamily="49" charset="-122"/>
                <a:ea typeface="楷体_GB2312" pitchFamily="49" charset="-122"/>
              </a:rPr>
              <a:t>对抽样总体的分布形式或其中的参数所作出的某个推测或断言称作一个假设，记为</a:t>
            </a:r>
            <a:r>
              <a:rPr lang="en-US" altLang="zh-CN">
                <a:latin typeface="楷体_GB2312" pitchFamily="49" charset="-122"/>
                <a:ea typeface="楷体_GB2312" pitchFamily="49" charset="-122"/>
              </a:rPr>
              <a:t>H</a:t>
            </a:r>
            <a:r>
              <a:rPr lang="zh-CN" altLang="en-US">
                <a:latin typeface="楷体_GB2312" pitchFamily="49" charset="-122"/>
                <a:ea typeface="楷体_GB2312" pitchFamily="49" charset="-122"/>
              </a:rPr>
              <a:t>。</a:t>
            </a:r>
            <a:endParaRPr lang="zh-CN" altLang="en-US">
              <a:latin typeface="楷体_GB2312" pitchFamily="49" charset="-122"/>
              <a:ea typeface="楷体_GB2312" pitchFamily="49" charset="-122"/>
            </a:endParaRPr>
          </a:p>
        </p:txBody>
      </p:sp>
      <p:sp>
        <p:nvSpPr>
          <p:cNvPr id="5" name="Rectangle 9"/>
          <p:cNvSpPr>
            <a:spLocks noChangeArrowheads="1"/>
          </p:cNvSpPr>
          <p:nvPr/>
        </p:nvSpPr>
        <p:spPr bwMode="auto">
          <a:xfrm>
            <a:off x="468313" y="1725910"/>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假设检验：</a:t>
            </a:r>
            <a:r>
              <a:rPr lang="zh-CN" altLang="en-US" dirty="0">
                <a:latin typeface="楷体_GB2312" pitchFamily="49" charset="-122"/>
                <a:ea typeface="楷体_GB2312" pitchFamily="49" charset="-122"/>
              </a:rPr>
              <a:t>根据观测的样本对假设进行检验，称为假设检验</a:t>
            </a:r>
            <a:endParaRPr lang="zh-CN" altLang="en-US" dirty="0">
              <a:latin typeface="楷体_GB2312" pitchFamily="49" charset="-122"/>
              <a:ea typeface="楷体_GB2312" pitchFamily="49" charset="-122"/>
            </a:endParaRPr>
          </a:p>
        </p:txBody>
      </p:sp>
      <p:sp>
        <p:nvSpPr>
          <p:cNvPr id="6" name="Rectangle 10"/>
          <p:cNvSpPr>
            <a:spLocks noChangeArrowheads="1"/>
          </p:cNvSpPr>
          <p:nvPr/>
        </p:nvSpPr>
        <p:spPr bwMode="auto">
          <a:xfrm>
            <a:off x="468313" y="2276773"/>
            <a:ext cx="567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检验结果：</a:t>
            </a:r>
            <a:r>
              <a:rPr lang="zh-CN" altLang="en-US" dirty="0">
                <a:latin typeface="楷体_GB2312" pitchFamily="49" charset="-122"/>
                <a:ea typeface="楷体_GB2312" pitchFamily="49" charset="-122"/>
              </a:rPr>
              <a:t>接受假设或拒绝假设</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舍弃</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7" name="Text Box 11"/>
          <p:cNvSpPr txBox="1">
            <a:spLocks noChangeArrowheads="1"/>
          </p:cNvSpPr>
          <p:nvPr/>
        </p:nvSpPr>
        <p:spPr bwMode="auto">
          <a:xfrm>
            <a:off x="468313" y="2878435"/>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ea typeface="楷体_GB2312" pitchFamily="49" charset="-122"/>
              </a:rPr>
              <a:t>注意：</a:t>
            </a:r>
            <a:r>
              <a:rPr lang="zh-CN" altLang="en-US" dirty="0">
                <a:latin typeface="楷体_GB2312" pitchFamily="49" charset="-122"/>
                <a:ea typeface="楷体_GB2312" pitchFamily="49" charset="-122"/>
              </a:rPr>
              <a:t>接受假设</a:t>
            </a:r>
            <a:r>
              <a:rPr lang="zh-CN" altLang="en-US" dirty="0">
                <a:solidFill>
                  <a:srgbClr val="FF3607"/>
                </a:solidFill>
                <a:latin typeface="楷体_GB2312" pitchFamily="49" charset="-122"/>
                <a:ea typeface="楷体_GB2312" pitchFamily="49" charset="-122"/>
              </a:rPr>
              <a:t>并不是证明假设</a:t>
            </a:r>
            <a:r>
              <a:rPr lang="zh-CN" altLang="en-US" dirty="0">
                <a:latin typeface="楷体_GB2312" pitchFamily="49" charset="-122"/>
                <a:ea typeface="楷体_GB2312" pitchFamily="49" charset="-122"/>
              </a:rPr>
              <a:t>，只是说明样本和假设之间</a:t>
            </a:r>
            <a:r>
              <a:rPr lang="zh-CN" altLang="en-US" dirty="0">
                <a:solidFill>
                  <a:srgbClr val="FF3607"/>
                </a:solidFill>
                <a:latin typeface="楷体_GB2312" pitchFamily="49" charset="-122"/>
                <a:ea typeface="楷体_GB2312" pitchFamily="49" charset="-122"/>
              </a:rPr>
              <a:t>没有发现显著的矛盾</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8" name="Rectangle 10"/>
          <p:cNvSpPr>
            <a:spLocks noChangeArrowheads="1"/>
          </p:cNvSpPr>
          <p:nvPr/>
        </p:nvSpPr>
        <p:spPr bwMode="auto">
          <a:xfrm>
            <a:off x="522878" y="6207695"/>
            <a:ext cx="791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检验标准：</a:t>
            </a:r>
            <a:r>
              <a:rPr lang="en-US" altLang="zh-CN" dirty="0">
                <a:solidFill>
                  <a:srgbClr val="0000FF"/>
                </a:solidFill>
                <a:latin typeface="楷体_GB2312" pitchFamily="49" charset="-122"/>
                <a:ea typeface="楷体_GB2312" pitchFamily="49" charset="-122"/>
              </a:rPr>
              <a:t>X</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置信水平单</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双</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边检验</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一般取</a:t>
            </a:r>
            <a:r>
              <a:rPr lang="en-US" altLang="zh-CN" dirty="0">
                <a:latin typeface="楷体_GB2312" pitchFamily="49" charset="-122"/>
                <a:ea typeface="楷体_GB2312" pitchFamily="49" charset="-122"/>
              </a:rPr>
              <a:t>95%</a:t>
            </a:r>
            <a:r>
              <a:rPr lang="zh-CN" altLang="en-US" dirty="0">
                <a:latin typeface="楷体_GB2312" pitchFamily="49" charset="-122"/>
                <a:ea typeface="楷体_GB2312" pitchFamily="49" charset="-122"/>
              </a:rPr>
              <a:t>或</a:t>
            </a:r>
            <a:r>
              <a:rPr lang="en-US" altLang="zh-CN" dirty="0">
                <a:latin typeface="楷体_GB2312" pitchFamily="49" charset="-122"/>
                <a:ea typeface="楷体_GB2312" pitchFamily="49" charset="-122"/>
              </a:rPr>
              <a:t>90%)</a:t>
            </a:r>
            <a:endParaRPr lang="zh-CN" altLang="en-US" dirty="0">
              <a:latin typeface="楷体_GB2312" pitchFamily="49" charset="-122"/>
              <a:ea typeface="楷体_GB2312" pitchFamily="49" charset="-122"/>
            </a:endParaRPr>
          </a:p>
        </p:txBody>
      </p:sp>
      <p:sp>
        <p:nvSpPr>
          <p:cNvPr id="9" name="Text Box 4"/>
          <p:cNvSpPr txBox="1">
            <a:spLocks noChangeArrowheads="1"/>
          </p:cNvSpPr>
          <p:nvPr/>
        </p:nvSpPr>
        <p:spPr bwMode="auto">
          <a:xfrm>
            <a:off x="395288" y="3789040"/>
            <a:ext cx="8569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有些问题属于二中选一，这时可作两种假设，有两个假设时，其中要进行检验的假设叫</a:t>
            </a:r>
            <a:r>
              <a:rPr lang="zh-CN" altLang="en-US" dirty="0">
                <a:solidFill>
                  <a:srgbClr val="FF0000"/>
                </a:solidFill>
                <a:latin typeface="楷体_GB2312" pitchFamily="49" charset="-122"/>
                <a:ea typeface="楷体_GB2312" pitchFamily="49" charset="-122"/>
              </a:rPr>
              <a:t>零假设</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或叫</a:t>
            </a:r>
            <a:r>
              <a:rPr lang="zh-CN" altLang="en-US" dirty="0">
                <a:solidFill>
                  <a:srgbClr val="FF0000"/>
                </a:solidFill>
                <a:latin typeface="楷体_GB2312" pitchFamily="49" charset="-122"/>
                <a:ea typeface="楷体_GB2312" pitchFamily="49" charset="-122"/>
              </a:rPr>
              <a:t>原假设</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用</a:t>
            </a:r>
            <a:r>
              <a:rPr lang="en-US" altLang="zh-CN" dirty="0">
                <a:latin typeface="楷体_GB2312" pitchFamily="49" charset="-122"/>
                <a:ea typeface="楷体_GB2312" pitchFamily="49" charset="-122"/>
              </a:rPr>
              <a:t>H</a:t>
            </a:r>
            <a:r>
              <a:rPr lang="en-US" altLang="zh-CN" baseline="-25000" dirty="0">
                <a:latin typeface="楷体_GB2312" pitchFamily="49" charset="-122"/>
                <a:ea typeface="楷体_GB2312" pitchFamily="49" charset="-122"/>
              </a:rPr>
              <a:t>0</a:t>
            </a:r>
            <a:r>
              <a:rPr lang="zh-CN" altLang="en-US" dirty="0">
                <a:latin typeface="楷体_GB2312" pitchFamily="49" charset="-122"/>
                <a:ea typeface="楷体_GB2312" pitchFamily="49" charset="-122"/>
              </a:rPr>
              <a:t>表示，而另一假设叫</a:t>
            </a:r>
            <a:r>
              <a:rPr lang="zh-CN" altLang="en-US" dirty="0">
                <a:solidFill>
                  <a:srgbClr val="FF0000"/>
                </a:solidFill>
                <a:latin typeface="楷体_GB2312" pitchFamily="49" charset="-122"/>
                <a:ea typeface="楷体_GB2312" pitchFamily="49" charset="-122"/>
              </a:rPr>
              <a:t>备择假设</a:t>
            </a:r>
            <a:r>
              <a:rPr lang="zh-CN" altLang="en-US" dirty="0">
                <a:latin typeface="楷体_GB2312" pitchFamily="49" charset="-122"/>
                <a:ea typeface="楷体_GB2312" pitchFamily="49" charset="-122"/>
              </a:rPr>
              <a:t>，用</a:t>
            </a:r>
            <a:r>
              <a:rPr lang="en-US" altLang="zh-CN" dirty="0">
                <a:latin typeface="楷体_GB2312" pitchFamily="49" charset="-122"/>
                <a:ea typeface="楷体_GB2312" pitchFamily="49" charset="-122"/>
              </a:rPr>
              <a:t>H</a:t>
            </a:r>
            <a:r>
              <a:rPr lang="en-US" altLang="zh-CN" baseline="-25000" dirty="0">
                <a:latin typeface="楷体_GB2312" pitchFamily="49" charset="-122"/>
                <a:ea typeface="楷体_GB2312" pitchFamily="49" charset="-122"/>
              </a:rPr>
              <a:t>1</a:t>
            </a:r>
            <a:r>
              <a:rPr lang="zh-CN" altLang="en-US" dirty="0">
                <a:latin typeface="楷体_GB2312" pitchFamily="49" charset="-122"/>
                <a:ea typeface="楷体_GB2312" pitchFamily="49" charset="-122"/>
              </a:rPr>
              <a:t>表示。</a:t>
            </a:r>
            <a:endParaRPr lang="zh-CN" altLang="en-US" dirty="0">
              <a:latin typeface="楷体_GB2312" pitchFamily="49" charset="-122"/>
              <a:ea typeface="楷体_GB2312" pitchFamily="49" charset="-122"/>
            </a:endParaRPr>
          </a:p>
        </p:txBody>
      </p:sp>
      <p:sp>
        <p:nvSpPr>
          <p:cNvPr id="10" name="Rectangle 13"/>
          <p:cNvSpPr>
            <a:spLocks noChangeArrowheads="1"/>
          </p:cNvSpPr>
          <p:nvPr/>
        </p:nvSpPr>
        <p:spPr bwMode="auto">
          <a:xfrm>
            <a:off x="395288" y="5085184"/>
            <a:ext cx="831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不考虑备择假设，只检验样本与零假设有无显著差异，称为</a:t>
            </a:r>
            <a:r>
              <a:rPr lang="zh-CN" altLang="en-US" dirty="0">
                <a:solidFill>
                  <a:srgbClr val="FF3607"/>
                </a:solidFill>
                <a:latin typeface="楷体_GB2312" pitchFamily="49" charset="-122"/>
                <a:ea typeface="楷体_GB2312" pitchFamily="49" charset="-122"/>
              </a:rPr>
              <a:t>显著性检验</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75630" y="2247661"/>
            <a:ext cx="4496370" cy="3006947"/>
          </a:xfrm>
          <a:prstGeom prst="rect">
            <a:avLst/>
          </a:prstGeom>
        </p:spPr>
      </p:pic>
      <p:pic>
        <p:nvPicPr>
          <p:cNvPr id="4" name="图片 3"/>
          <p:cNvPicPr>
            <a:picLocks noChangeAspect="1"/>
          </p:cNvPicPr>
          <p:nvPr/>
        </p:nvPicPr>
        <p:blipFill>
          <a:blip r:embed="rId2"/>
          <a:stretch>
            <a:fillRect/>
          </a:stretch>
        </p:blipFill>
        <p:spPr>
          <a:xfrm>
            <a:off x="4700786" y="2262260"/>
            <a:ext cx="4367584" cy="2941548"/>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1187624" y="2463685"/>
                <a:ext cx="1769587" cy="369332"/>
              </a:xfrm>
              <a:prstGeom prst="rect">
                <a:avLst/>
              </a:prstGeom>
              <a:noFill/>
            </p:spPr>
            <p:txBody>
              <a:bodyPr wrap="none" lIns="0" tIns="0" rIns="0" bIns="0"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𝜒</m:t>
                        </m:r>
                      </m:e>
                      <m:sup>
                        <m:r>
                          <a:rPr lang="en-US" altLang="zh-CN" i="1">
                            <a:latin typeface="Cambria Math" panose="02040503050406030204" pitchFamily="18" charset="0"/>
                          </a:rPr>
                          <m:t>2</m:t>
                        </m:r>
                      </m:sup>
                    </m:sSup>
                    <m:r>
                      <a:rPr lang="en-US" altLang="zh-CN" i="1">
                        <a:latin typeface="Cambria Math" panose="02040503050406030204" pitchFamily="18" charset="0"/>
                      </a:rPr>
                      <m:t>/</m:t>
                    </m:r>
                  </m:oMath>
                </a14:m>
                <a:r>
                  <a:rPr lang="en-US" altLang="zh-CN" dirty="0" err="1"/>
                  <a:t>ndf</a:t>
                </a:r>
                <a:r>
                  <a:rPr lang="en-US" altLang="zh-CN" dirty="0"/>
                  <a:t>=45/21</a:t>
                </a:r>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187624" y="2463685"/>
                <a:ext cx="1769587" cy="369332"/>
              </a:xfrm>
              <a:prstGeom prst="rect">
                <a:avLst/>
              </a:prstGeom>
              <a:blipFill rotWithShape="1">
                <a:blip r:embed="rId3"/>
                <a:stretch>
                  <a:fillRect l="-10" t="-141" r="-3085" b="-215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6152157" y="2463685"/>
                <a:ext cx="1769587" cy="369332"/>
              </a:xfrm>
              <a:prstGeom prst="rect">
                <a:avLst/>
              </a:prstGeom>
              <a:noFill/>
            </p:spPr>
            <p:txBody>
              <a:bodyPr wrap="none" lIns="0" tIns="0" rIns="0" bIns="0" rtlCol="0">
                <a:spAutoFit/>
              </a:bodyPr>
              <a:lstStyle/>
              <a:p>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𝜒</m:t>
                        </m:r>
                      </m:e>
                      <m:sup>
                        <m:r>
                          <a:rPr lang="en-US" altLang="zh-CN" i="1">
                            <a:latin typeface="Cambria Math" panose="02040503050406030204" pitchFamily="18" charset="0"/>
                          </a:rPr>
                          <m:t>2</m:t>
                        </m:r>
                      </m:sup>
                    </m:sSup>
                    <m:r>
                      <a:rPr lang="en-US" altLang="zh-CN" i="1">
                        <a:latin typeface="Cambria Math" panose="02040503050406030204" pitchFamily="18" charset="0"/>
                      </a:rPr>
                      <m:t>/</m:t>
                    </m:r>
                  </m:oMath>
                </a14:m>
                <a:r>
                  <a:rPr lang="en-US" altLang="zh-CN" dirty="0" err="1"/>
                  <a:t>ndf</a:t>
                </a:r>
                <a:r>
                  <a:rPr lang="en-US" altLang="zh-CN" dirty="0"/>
                  <a:t>=24/20</a:t>
                </a:r>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6152157" y="2463685"/>
                <a:ext cx="1769587" cy="369332"/>
              </a:xfrm>
              <a:prstGeom prst="rect">
                <a:avLst/>
              </a:prstGeom>
              <a:blipFill rotWithShape="1">
                <a:blip r:embed="rId4"/>
                <a:stretch>
                  <a:fillRect l="-16" t="-141" r="-3079" b="-2159"/>
                </a:stretch>
              </a:blipFill>
            </p:spPr>
            <p:txBody>
              <a:bodyPr/>
              <a:lstStyle/>
              <a:p>
                <a:r>
                  <a:rPr lang="zh-CN" altLang="en-US">
                    <a:noFill/>
                  </a:rPr>
                  <a:t> </a:t>
                </a:r>
              </a:p>
            </p:txBody>
          </p:sp>
        </mc:Fallback>
      </mc:AlternateContent>
      <p:pic>
        <p:nvPicPr>
          <p:cNvPr id="7" name="图片 6"/>
          <p:cNvPicPr>
            <a:picLocks noChangeAspect="1"/>
          </p:cNvPicPr>
          <p:nvPr/>
        </p:nvPicPr>
        <p:blipFill>
          <a:blip r:embed="rId5"/>
          <a:stretch>
            <a:fillRect/>
          </a:stretch>
        </p:blipFill>
        <p:spPr>
          <a:xfrm>
            <a:off x="5487505" y="1379801"/>
            <a:ext cx="2794144" cy="704886"/>
          </a:xfrm>
          <a:prstGeom prst="rect">
            <a:avLst/>
          </a:prstGeom>
        </p:spPr>
      </p:pic>
      <mc:AlternateContent xmlns:mc="http://schemas.openxmlformats.org/markup-compatibility/2006">
        <mc:Choice xmlns:a14="http://schemas.microsoft.com/office/drawing/2010/main" Requires="a14">
          <p:sp>
            <p:nvSpPr>
              <p:cNvPr id="8" name="文本框 7"/>
              <p:cNvSpPr txBox="1"/>
              <p:nvPr/>
            </p:nvSpPr>
            <p:spPr>
              <a:xfrm>
                <a:off x="1351800" y="1500733"/>
                <a:ext cx="1708032" cy="34227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200" b="0" i="1" smtClean="0">
                          <a:latin typeface="Cambria Math" panose="02040503050406030204" pitchFamily="18" charset="0"/>
                        </a:rPr>
                        <m:t>𝑓</m:t>
                      </m:r>
                      <m:d>
                        <m:dPr>
                          <m:ctrlPr>
                            <a:rPr lang="en-US" altLang="zh-CN" sz="2200" b="0" i="1" smtClean="0">
                              <a:latin typeface="Cambria Math" panose="02040503050406030204" pitchFamily="18" charset="0"/>
                            </a:rPr>
                          </m:ctrlPr>
                        </m:dPr>
                        <m:e>
                          <m:rad>
                            <m:radPr>
                              <m:degHide m:val="on"/>
                              <m:ctrlPr>
                                <a:rPr lang="en-US" altLang="zh-CN" sz="2200" b="0" i="1" smtClean="0">
                                  <a:latin typeface="Cambria Math" panose="02040503050406030204" pitchFamily="18" charset="0"/>
                                </a:rPr>
                              </m:ctrlPr>
                            </m:radPr>
                            <m:deg/>
                            <m:e>
                              <m:r>
                                <a:rPr lang="en-US" altLang="zh-CN" sz="2200" b="0" i="1" smtClean="0">
                                  <a:latin typeface="Cambria Math" panose="02040503050406030204" pitchFamily="18" charset="0"/>
                                </a:rPr>
                                <m:t>𝑠</m:t>
                              </m:r>
                            </m:e>
                          </m:rad>
                        </m:e>
                      </m:d>
                      <m:r>
                        <a:rPr lang="en-US" altLang="zh-CN" sz="2200" b="0" i="1" smtClean="0">
                          <a:latin typeface="Cambria Math" panose="02040503050406030204" pitchFamily="18" charset="0"/>
                        </a:rPr>
                        <m:t>=</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𝑝</m:t>
                          </m:r>
                        </m:e>
                        <m:sub>
                          <m:r>
                            <a:rPr lang="en-US" altLang="zh-CN" sz="2200" b="0" i="1" smtClean="0">
                              <a:latin typeface="Cambria Math" panose="02040503050406030204" pitchFamily="18" charset="0"/>
                            </a:rPr>
                            <m:t>0</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𝑠</m:t>
                      </m:r>
                    </m:oMath>
                  </m:oMathPara>
                </a14:m>
                <a:endParaRPr lang="zh-CN" altLang="en-US" sz="2200" dirty="0"/>
              </a:p>
            </p:txBody>
          </p:sp>
        </mc:Choice>
        <mc:Fallback>
          <p:sp>
            <p:nvSpPr>
              <p:cNvPr id="8" name="文本框 7"/>
              <p:cNvSpPr txBox="1">
                <a:spLocks noRot="1" noChangeAspect="1" noMove="1" noResize="1" noEditPoints="1" noAdjustHandles="1" noChangeArrowheads="1" noChangeShapeType="1" noTextEdit="1"/>
              </p:cNvSpPr>
              <p:nvPr/>
            </p:nvSpPr>
            <p:spPr>
              <a:xfrm>
                <a:off x="1351800" y="1500733"/>
                <a:ext cx="1708032" cy="342273"/>
              </a:xfrm>
              <a:prstGeom prst="rect">
                <a:avLst/>
              </a:prstGeom>
              <a:blipFill rotWithShape="1">
                <a:blip r:embed="rId6"/>
                <a:stretch>
                  <a:fillRect l="-30" t="-67" r="-2207" b="-9022"/>
                </a:stretch>
              </a:blipFill>
            </p:spPr>
            <p:txBody>
              <a:bodyPr/>
              <a:lstStyle/>
              <a:p>
                <a:r>
                  <a:rPr lang="zh-CN" altLang="en-US">
                    <a:noFill/>
                  </a:rPr>
                  <a:t> </a:t>
                </a:r>
              </a:p>
            </p:txBody>
          </p:sp>
        </mc:Fallback>
      </mc:AlternateContent>
      <p:sp>
        <p:nvSpPr>
          <p:cNvPr id="9" name="矩形 8"/>
          <p:cNvSpPr/>
          <p:nvPr/>
        </p:nvSpPr>
        <p:spPr>
          <a:xfrm>
            <a:off x="1502844" y="908720"/>
            <a:ext cx="1289135" cy="461665"/>
          </a:xfrm>
          <a:prstGeom prst="rect">
            <a:avLst/>
          </a:prstGeom>
        </p:spPr>
        <p:txBody>
          <a:bodyPr wrap="none">
            <a:spAutoFit/>
          </a:bodyPr>
          <a:lstStyle/>
          <a:p>
            <a:r>
              <a:rPr lang="zh-CN" altLang="en-US" dirty="0">
                <a:solidFill>
                  <a:srgbClr val="FF0000"/>
                </a:solidFill>
                <a:latin typeface="楷体_GB2312" pitchFamily="49" charset="-122"/>
                <a:ea typeface="楷体_GB2312" pitchFamily="49" charset="-122"/>
              </a:rPr>
              <a:t>零假设</a:t>
            </a:r>
            <a:r>
              <a:rPr lang="en-US" altLang="zh-CN" dirty="0">
                <a:solidFill>
                  <a:srgbClr val="FF0000"/>
                </a:solidFill>
                <a:latin typeface="楷体_GB2312" pitchFamily="49" charset="-122"/>
                <a:ea typeface="楷体_GB2312" pitchFamily="49" charset="-122"/>
              </a:rPr>
              <a:t>1</a:t>
            </a:r>
            <a:endParaRPr lang="zh-CN" altLang="en-US" dirty="0"/>
          </a:p>
        </p:txBody>
      </p:sp>
      <p:sp>
        <p:nvSpPr>
          <p:cNvPr id="10" name="矩形 9"/>
          <p:cNvSpPr/>
          <p:nvPr/>
        </p:nvSpPr>
        <p:spPr>
          <a:xfrm>
            <a:off x="6393898" y="908720"/>
            <a:ext cx="1289135" cy="461665"/>
          </a:xfrm>
          <a:prstGeom prst="rect">
            <a:avLst/>
          </a:prstGeom>
        </p:spPr>
        <p:txBody>
          <a:bodyPr wrap="none">
            <a:spAutoFit/>
          </a:bodyPr>
          <a:lstStyle/>
          <a:p>
            <a:r>
              <a:rPr lang="zh-CN" altLang="en-US" dirty="0">
                <a:solidFill>
                  <a:srgbClr val="FF0000"/>
                </a:solidFill>
                <a:latin typeface="楷体_GB2312" pitchFamily="49" charset="-122"/>
                <a:ea typeface="楷体_GB2312" pitchFamily="49" charset="-122"/>
              </a:rPr>
              <a:t>零假设</a:t>
            </a:r>
            <a:r>
              <a:rPr lang="en-US" altLang="zh-CN" dirty="0">
                <a:solidFill>
                  <a:srgbClr val="FF0000"/>
                </a:solidFill>
                <a:latin typeface="楷体_GB2312" pitchFamily="49" charset="-122"/>
                <a:ea typeface="楷体_GB2312" pitchFamily="49" charset="-122"/>
              </a:rPr>
              <a:t>2</a:t>
            </a:r>
            <a:endParaRPr lang="zh-CN" altLang="en-US" dirty="0"/>
          </a:p>
        </p:txBody>
      </p:sp>
      <mc:AlternateContent xmlns:mc="http://schemas.openxmlformats.org/markup-compatibility/2006">
        <mc:Choice xmlns:a14="http://schemas.microsoft.com/office/drawing/2010/main" Requires="a14">
          <p:sp>
            <p:nvSpPr>
              <p:cNvPr id="11" name="文本框 10"/>
              <p:cNvSpPr txBox="1"/>
              <p:nvPr/>
            </p:nvSpPr>
            <p:spPr>
              <a:xfrm>
                <a:off x="604885" y="5301208"/>
                <a:ext cx="2778005" cy="615553"/>
              </a:xfrm>
              <a:prstGeom prst="rect">
                <a:avLst/>
              </a:prstGeom>
              <a:noFill/>
            </p:spPr>
            <p:txBody>
              <a:bodyPr wrap="none" lIns="0" tIns="0" rIns="0" bIns="0" rtlCol="0">
                <a:spAutoFit/>
              </a:bodyPr>
              <a:lstStyle/>
              <a:p>
                <a:r>
                  <a:rPr lang="en-US" altLang="zh-CN" sz="2000" b="0" dirty="0"/>
                  <a:t>90%</a:t>
                </a:r>
                <a:r>
                  <a:rPr lang="zh-CN" altLang="en-US" sz="2000" b="0" dirty="0"/>
                  <a:t>置</a:t>
                </a:r>
                <a14:m>
                  <m:oMath xmlns:m="http://schemas.openxmlformats.org/officeDocument/2006/math">
                    <m:r>
                      <a:rPr lang="zh-CN" altLang="en-US" sz="2000" i="1">
                        <a:latin typeface="Cambria Math" panose="02040503050406030204" pitchFamily="18" charset="0"/>
                      </a:rPr>
                      <m:t>信水平，双边检验</m:t>
                    </m:r>
                  </m:oMath>
                </a14:m>
                <a:endParaRPr lang="en-US" altLang="zh-CN" sz="2000" i="1" dirty="0">
                  <a:latin typeface="Cambria Math" panose="02040503050406030204" pitchFamily="18" charset="0"/>
                </a:endParaRPr>
              </a:p>
              <a:p>
                <a:r>
                  <a:rPr lang="zh-CN" altLang="en-US" sz="2000" b="0" dirty="0"/>
                  <a:t>接</a:t>
                </a:r>
                <a:r>
                  <a:rPr lang="zh-CN" altLang="en-US" sz="2000" dirty="0"/>
                  <a:t>受</a:t>
                </a:r>
                <a:r>
                  <a:rPr lang="zh-CN" altLang="en-US" sz="2000" b="0" dirty="0"/>
                  <a:t>域：</a:t>
                </a:r>
                <a:r>
                  <a:rPr lang="en-US" altLang="zh-CN" sz="2000" dirty="0"/>
                  <a:t> </a:t>
                </a:r>
                <a14:m>
                  <m:oMath xmlns:m="http://schemas.openxmlformats.org/officeDocument/2006/math">
                    <m:r>
                      <a:rPr lang="en-US" altLang="zh-CN" sz="2000" b="0" i="0" smtClean="0">
                        <a:latin typeface="Cambria Math" panose="02040503050406030204" pitchFamily="18" charset="0"/>
                      </a:rPr>
                      <m:t>[ </m:t>
                    </m:r>
                    <m:r>
                      <a:rPr lang="en-US" altLang="zh-CN" sz="2000" b="0" i="1" smtClean="0">
                        <a:latin typeface="Cambria Math" panose="02040503050406030204" pitchFamily="18" charset="0"/>
                      </a:rPr>
                      <m:t>11</m:t>
                    </m:r>
                    <m:r>
                      <a:rPr lang="en-US" altLang="zh-CN" sz="2000" b="0" i="1" smtClean="0">
                        <a:latin typeface="Cambria Math" panose="02040503050406030204" pitchFamily="18" charset="0"/>
                      </a:rPr>
                      <m:t>.</m:t>
                    </m:r>
                    <m:r>
                      <a:rPr lang="en-US" altLang="zh-CN" sz="2000" i="1">
                        <a:latin typeface="Cambria Math" panose="02040503050406030204" pitchFamily="18" charset="0"/>
                      </a:rPr>
                      <m:t>5</m:t>
                    </m:r>
                    <m:r>
                      <a:rPr lang="en-US" altLang="zh-CN" sz="2000" i="1" smtClean="0">
                        <a:latin typeface="Cambria Math" panose="02040503050406030204" pitchFamily="18" charset="0"/>
                      </a:rPr>
                      <m:t>9</m:t>
                    </m:r>
                    <m:r>
                      <a:rPr lang="en-US" altLang="zh-CN" sz="2000" b="0" i="1" smtClean="0">
                        <a:latin typeface="Cambria Math" panose="02040503050406030204" pitchFamily="18" charset="0"/>
                      </a:rPr>
                      <m:t>,  </m:t>
                    </m:r>
                    <m:r>
                      <a:rPr lang="en-US" altLang="zh-CN" sz="2000" i="1">
                        <a:latin typeface="Cambria Math" panose="02040503050406030204" pitchFamily="18" charset="0"/>
                      </a:rPr>
                      <m:t>3</m:t>
                    </m:r>
                  </m:oMath>
                </a14:m>
                <a:r>
                  <a:rPr lang="en-US" altLang="zh-CN" sz="2000" dirty="0"/>
                  <a:t>2.67]</a:t>
                </a:r>
                <a:endParaRPr lang="zh-CN" altLang="en-US" sz="2000" dirty="0"/>
              </a:p>
            </p:txBody>
          </p:sp>
        </mc:Choice>
        <mc:Fallback>
          <p:sp>
            <p:nvSpPr>
              <p:cNvPr id="11" name="文本框 10"/>
              <p:cNvSpPr txBox="1">
                <a:spLocks noRot="1" noChangeAspect="1" noMove="1" noResize="1" noEditPoints="1" noAdjustHandles="1" noChangeArrowheads="1" noChangeShapeType="1" noTextEdit="1"/>
              </p:cNvSpPr>
              <p:nvPr/>
            </p:nvSpPr>
            <p:spPr>
              <a:xfrm>
                <a:off x="604885" y="5301208"/>
                <a:ext cx="2778005" cy="615553"/>
              </a:xfrm>
              <a:prstGeom prst="rect">
                <a:avLst/>
              </a:prstGeom>
              <a:blipFill rotWithShape="1">
                <a:blip r:embed="rId7"/>
                <a:stretch>
                  <a:fillRect l="-13" t="-37" r="-1568" b="-6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5245457" y="5301208"/>
                <a:ext cx="2778005" cy="615553"/>
              </a:xfrm>
              <a:prstGeom prst="rect">
                <a:avLst/>
              </a:prstGeom>
              <a:noFill/>
            </p:spPr>
            <p:txBody>
              <a:bodyPr wrap="none" lIns="0" tIns="0" rIns="0" bIns="0" rtlCol="0">
                <a:spAutoFit/>
              </a:bodyPr>
              <a:lstStyle/>
              <a:p>
                <a:r>
                  <a:rPr lang="en-US" altLang="zh-CN" sz="2000" b="0" dirty="0"/>
                  <a:t>90%</a:t>
                </a:r>
                <a:r>
                  <a:rPr lang="zh-CN" altLang="en-US" sz="2000" b="0" dirty="0"/>
                  <a:t>置</a:t>
                </a:r>
                <a14:m>
                  <m:oMath xmlns:m="http://schemas.openxmlformats.org/officeDocument/2006/math">
                    <m:r>
                      <a:rPr lang="zh-CN" altLang="en-US" sz="2000" i="1">
                        <a:latin typeface="Cambria Math" panose="02040503050406030204" pitchFamily="18" charset="0"/>
                      </a:rPr>
                      <m:t>信水平，双边检验</m:t>
                    </m:r>
                  </m:oMath>
                </a14:m>
                <a:endParaRPr lang="en-US" altLang="zh-CN" sz="2000" i="1" dirty="0">
                  <a:latin typeface="Cambria Math" panose="02040503050406030204" pitchFamily="18" charset="0"/>
                </a:endParaRPr>
              </a:p>
              <a:p>
                <a:r>
                  <a:rPr lang="zh-CN" altLang="en-US" sz="2000" b="0" dirty="0"/>
                  <a:t>接</a:t>
                </a:r>
                <a:r>
                  <a:rPr lang="zh-CN" altLang="en-US" sz="2000" dirty="0"/>
                  <a:t>受</a:t>
                </a:r>
                <a:r>
                  <a:rPr lang="zh-CN" altLang="en-US" sz="2000" b="0" dirty="0"/>
                  <a:t>域：</a:t>
                </a:r>
                <a14:m>
                  <m:oMath xmlns:m="http://schemas.openxmlformats.org/officeDocument/2006/math">
                    <m:r>
                      <a:rPr lang="en-US" altLang="zh-CN" sz="2000" i="1" dirty="0">
                        <a:latin typeface="Cambria Math" panose="02040503050406030204" pitchFamily="18" charset="0"/>
                      </a:rPr>
                      <m:t>[</m:t>
                    </m:r>
                    <m:r>
                      <a:rPr lang="en-US" altLang="zh-CN" sz="2000" b="0" i="1" smtClean="0">
                        <a:latin typeface="Cambria Math" panose="02040503050406030204" pitchFamily="18" charset="0"/>
                      </a:rPr>
                      <m:t>10</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85</m:t>
                    </m:r>
                    <m:r>
                      <a:rPr lang="en-US" altLang="zh-CN" sz="2000" b="0" i="1" smtClean="0">
                        <a:latin typeface="Cambria Math" panose="02040503050406030204" pitchFamily="18" charset="0"/>
                      </a:rPr>
                      <m:t>,  </m:t>
                    </m:r>
                    <m:r>
                      <a:rPr lang="en-US" altLang="zh-CN" sz="2000" i="1">
                        <a:latin typeface="Cambria Math" panose="02040503050406030204" pitchFamily="18" charset="0"/>
                      </a:rPr>
                      <m:t>3</m:t>
                    </m:r>
                    <m:r>
                      <a:rPr lang="en-US" altLang="zh-CN" sz="2000" b="0" i="0" smtClean="0">
                        <a:latin typeface="Cambria Math" panose="02040503050406030204" pitchFamily="18" charset="0"/>
                      </a:rPr>
                      <m:t>1</m:t>
                    </m:r>
                    <m:r>
                      <a:rPr lang="en-US" altLang="zh-CN" sz="2000" b="0" i="0" smtClean="0">
                        <a:latin typeface="Cambria Math" panose="02040503050406030204" pitchFamily="18" charset="0"/>
                      </a:rPr>
                      <m:t>.</m:t>
                    </m:r>
                    <m:r>
                      <a:rPr lang="en-US" altLang="zh-CN" sz="2000" b="0" i="0" smtClean="0">
                        <a:latin typeface="Cambria Math" panose="02040503050406030204" pitchFamily="18" charset="0"/>
                      </a:rPr>
                      <m:t>41</m:t>
                    </m:r>
                    <m:r>
                      <a:rPr lang="en-US" altLang="zh-CN" sz="2000" b="0" i="0" smtClean="0">
                        <a:latin typeface="Cambria Math" panose="02040503050406030204" pitchFamily="18" charset="0"/>
                      </a:rPr>
                      <m:t>]</m:t>
                    </m:r>
                  </m:oMath>
                </a14:m>
                <a:endParaRPr lang="zh-CN" altLang="en-US" sz="2000" dirty="0"/>
              </a:p>
            </p:txBody>
          </p:sp>
        </mc:Choice>
        <mc:Fallback>
          <p:sp>
            <p:nvSpPr>
              <p:cNvPr id="12" name="文本框 11"/>
              <p:cNvSpPr txBox="1">
                <a:spLocks noRot="1" noChangeAspect="1" noMove="1" noResize="1" noEditPoints="1" noAdjustHandles="1" noChangeArrowheads="1" noChangeShapeType="1" noTextEdit="1"/>
              </p:cNvSpPr>
              <p:nvPr/>
            </p:nvSpPr>
            <p:spPr>
              <a:xfrm>
                <a:off x="5245457" y="5301208"/>
                <a:ext cx="2778005" cy="615553"/>
              </a:xfrm>
              <a:prstGeom prst="rect">
                <a:avLst/>
              </a:prstGeom>
              <a:blipFill rotWithShape="1">
                <a:blip r:embed="rId8"/>
                <a:stretch>
                  <a:fillRect l="-13" t="-37" r="-1569" b="-646"/>
                </a:stretch>
              </a:blipFill>
            </p:spPr>
            <p:txBody>
              <a:bodyPr/>
              <a:lstStyle/>
              <a:p>
                <a:r>
                  <a:rPr lang="zh-CN" altLang="en-US">
                    <a:noFill/>
                  </a:rPr>
                  <a:t> </a:t>
                </a:r>
              </a:p>
            </p:txBody>
          </p:sp>
        </mc:Fallback>
      </mc:AlternateContent>
      <p:sp>
        <p:nvSpPr>
          <p:cNvPr id="13" name="Rectangle 10"/>
          <p:cNvSpPr>
            <a:spLocks noChangeArrowheads="1"/>
          </p:cNvSpPr>
          <p:nvPr/>
        </p:nvSpPr>
        <p:spPr bwMode="auto">
          <a:xfrm>
            <a:off x="516195" y="244727"/>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某反应过程的截面谱：</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516195" y="6015336"/>
                <a:ext cx="3007042" cy="307777"/>
              </a:xfrm>
              <a:prstGeom prst="rect">
                <a:avLst/>
              </a:prstGeom>
              <a:noFill/>
            </p:spPr>
            <p:txBody>
              <a:bodyPr wrap="none" lIns="0" tIns="0" rIns="0" bIns="0" rtlCol="0">
                <a:spAutoFit/>
              </a:bodyPr>
              <a:lstStyle/>
              <a:p>
                <a14:m>
                  <m:oMath xmlns:m="http://schemas.openxmlformats.org/officeDocument/2006/math">
                    <m:r>
                      <a:rPr lang="en-US" altLang="zh-CN" sz="2000" i="1" smtClean="0">
                        <a:latin typeface="Cambria Math" panose="02040503050406030204" pitchFamily="18" charset="0"/>
                      </a:rPr>
                      <m:t>45</m:t>
                    </m:r>
                    <m:r>
                      <a:rPr lang="en-US" altLang="zh-CN" sz="2000" b="0" i="1" smtClean="0">
                        <a:latin typeface="Cambria Math" panose="02040503050406030204" pitchFamily="18" charset="0"/>
                      </a:rPr>
                      <m:t>&gt;</m:t>
                    </m:r>
                    <m:r>
                      <a:rPr lang="en-US" altLang="zh-CN" sz="2000" i="1">
                        <a:latin typeface="Cambria Math" panose="02040503050406030204" pitchFamily="18" charset="0"/>
                      </a:rPr>
                      <m:t>3</m:t>
                    </m:r>
                  </m:oMath>
                </a14:m>
                <a:r>
                  <a:rPr lang="en-US" altLang="zh-CN" sz="2000" dirty="0"/>
                  <a:t>2.67</a:t>
                </a:r>
                <a:r>
                  <a:rPr lang="zh-CN" altLang="en-US" sz="2000" dirty="0"/>
                  <a:t>，拒绝该假设！</a:t>
                </a:r>
                <a:endParaRPr lang="zh-CN" altLang="en-US" sz="2000" dirty="0"/>
              </a:p>
            </p:txBody>
          </p:sp>
        </mc:Choice>
        <mc:Fallback>
          <p:sp>
            <p:nvSpPr>
              <p:cNvPr id="14" name="文本框 13"/>
              <p:cNvSpPr txBox="1">
                <a:spLocks noRot="1" noChangeAspect="1" noMove="1" noResize="1" noEditPoints="1" noAdjustHandles="1" noChangeArrowheads="1" noChangeShapeType="1" noTextEdit="1"/>
              </p:cNvSpPr>
              <p:nvPr/>
            </p:nvSpPr>
            <p:spPr>
              <a:xfrm>
                <a:off x="516195" y="6015336"/>
                <a:ext cx="3007042" cy="307777"/>
              </a:xfrm>
              <a:prstGeom prst="rect">
                <a:avLst/>
              </a:prstGeom>
              <a:blipFill rotWithShape="1">
                <a:blip r:embed="rId9"/>
                <a:stretch>
                  <a:fillRect l="-19" t="-200" r="-1301" b="13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p:cNvSpPr txBox="1"/>
              <p:nvPr/>
            </p:nvSpPr>
            <p:spPr>
              <a:xfrm>
                <a:off x="5245457" y="6000968"/>
                <a:ext cx="3741024" cy="307777"/>
              </a:xfrm>
              <a:prstGeom prst="rect">
                <a:avLst/>
              </a:prstGeom>
              <a:noFill/>
            </p:spPr>
            <p:txBody>
              <a:bodyPr wrap="none" lIns="0" tIns="0" rIns="0" bIns="0" rtlCol="0">
                <a:spAutoFit/>
              </a:bodyPr>
              <a:lstStyle/>
              <a:p>
                <a14:m>
                  <m:oMath xmlns:m="http://schemas.openxmlformats.org/officeDocument/2006/math">
                    <m:r>
                      <a:rPr lang="en-US" altLang="zh-CN" sz="2000" b="0" i="1" smtClean="0">
                        <a:latin typeface="Cambria Math" panose="02040503050406030204" pitchFamily="18" charset="0"/>
                      </a:rPr>
                      <m:t>10</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85</m:t>
                    </m:r>
                    <m:r>
                      <a:rPr lang="en-US" altLang="zh-CN" sz="2000" b="0" i="1" smtClean="0">
                        <a:latin typeface="Cambria Math" panose="02040503050406030204" pitchFamily="18" charset="0"/>
                      </a:rPr>
                      <m:t>&lt;</m:t>
                    </m:r>
                    <m:r>
                      <a:rPr lang="en-US" altLang="zh-CN" sz="2000" i="1" smtClean="0">
                        <a:latin typeface="Cambria Math" panose="02040503050406030204" pitchFamily="18" charset="0"/>
                      </a:rPr>
                      <m:t>24</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31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41</m:t>
                    </m:r>
                  </m:oMath>
                </a14:m>
                <a:r>
                  <a:rPr lang="zh-CN" altLang="en-US" sz="2000" dirty="0"/>
                  <a:t>，接受该假设</a:t>
                </a:r>
                <a:endParaRPr lang="zh-CN" altLang="en-US" sz="2000" dirty="0"/>
              </a:p>
            </p:txBody>
          </p:sp>
        </mc:Choice>
        <mc:Fallback>
          <p:sp>
            <p:nvSpPr>
              <p:cNvPr id="15" name="文本框 14"/>
              <p:cNvSpPr txBox="1">
                <a:spLocks noRot="1" noChangeAspect="1" noMove="1" noResize="1" noEditPoints="1" noAdjustHandles="1" noChangeArrowheads="1" noChangeShapeType="1" noTextEdit="1"/>
              </p:cNvSpPr>
              <p:nvPr/>
            </p:nvSpPr>
            <p:spPr>
              <a:xfrm>
                <a:off x="5245457" y="6000968"/>
                <a:ext cx="3741024" cy="307777"/>
              </a:xfrm>
              <a:prstGeom prst="rect">
                <a:avLst/>
              </a:prstGeom>
              <a:blipFill rotWithShape="1">
                <a:blip r:embed="rId10"/>
                <a:stretch>
                  <a:fillRect l="-10" t="-71" r="-697" b="6"/>
                </a:stretch>
              </a:blipFill>
            </p:spPr>
            <p:txBody>
              <a:bodyPr/>
              <a:lstStyle/>
              <a:p>
                <a:r>
                  <a:rPr lang="zh-CN" alt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系统误差</a:t>
            </a:r>
            <a:endParaRPr lang="zh-CN" altLang="en-US" dirty="0">
              <a:solidFill>
                <a:srgbClr val="FF0000"/>
              </a:solidFill>
              <a:latin typeface="楷体_GB2312" pitchFamily="49" charset="-122"/>
              <a:ea typeface="楷体_GB2312" pitchFamily="49" charset="-122"/>
            </a:endParaRPr>
          </a:p>
        </p:txBody>
      </p:sp>
      <p:sp>
        <p:nvSpPr>
          <p:cNvPr id="17" name="Rectangle 7"/>
          <p:cNvSpPr>
            <a:spLocks noChangeArrowheads="1"/>
          </p:cNvSpPr>
          <p:nvPr/>
        </p:nvSpPr>
        <p:spPr bwMode="auto">
          <a:xfrm>
            <a:off x="467544" y="1124744"/>
            <a:ext cx="8423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测量中</a:t>
            </a:r>
            <a:r>
              <a:rPr lang="zh-CN" altLang="en-US" dirty="0">
                <a:solidFill>
                  <a:srgbClr val="FF3607"/>
                </a:solidFill>
                <a:latin typeface="楷体_GB2312" pitchFamily="49" charset="-122"/>
                <a:ea typeface="楷体_GB2312" pitchFamily="49" charset="-122"/>
              </a:rPr>
              <a:t>系统误差</a:t>
            </a:r>
            <a:r>
              <a:rPr lang="zh-CN" altLang="en-US" dirty="0">
                <a:latin typeface="楷体_GB2312" pitchFamily="49" charset="-122"/>
                <a:ea typeface="楷体_GB2312" pitchFamily="49" charset="-122"/>
              </a:rPr>
              <a:t>的存在是影响测量</a:t>
            </a:r>
            <a:r>
              <a:rPr lang="zh-CN" altLang="en-US" dirty="0">
                <a:solidFill>
                  <a:srgbClr val="FF3607"/>
                </a:solidFill>
                <a:latin typeface="楷体_GB2312" pitchFamily="49" charset="-122"/>
                <a:ea typeface="楷体_GB2312" pitchFamily="49" charset="-122"/>
              </a:rPr>
              <a:t>结果准确度</a:t>
            </a:r>
            <a:r>
              <a:rPr lang="zh-CN" altLang="en-US" dirty="0">
                <a:latin typeface="楷体_GB2312" pitchFamily="49" charset="-122"/>
                <a:ea typeface="楷体_GB2312" pitchFamily="49" charset="-122"/>
              </a:rPr>
              <a:t>的最</a:t>
            </a:r>
            <a:r>
              <a:rPr lang="zh-CN" altLang="en-US" dirty="0">
                <a:solidFill>
                  <a:srgbClr val="FF3607"/>
                </a:solidFill>
                <a:latin typeface="楷体_GB2312" pitchFamily="49" charset="-122"/>
                <a:ea typeface="楷体_GB2312" pitchFamily="49" charset="-122"/>
              </a:rPr>
              <a:t>重要</a:t>
            </a:r>
            <a:r>
              <a:rPr lang="zh-CN" altLang="en-US" dirty="0">
                <a:latin typeface="楷体_GB2312" pitchFamily="49" charset="-122"/>
                <a:ea typeface="楷体_GB2312" pitchFamily="49" charset="-122"/>
              </a:rPr>
              <a:t>因素。随机误差可以相互补偿抵消并随着测量次数增多或实验数据增大逐渐趋于零。而系统误差的发现、确定或定量估计比较难，因而要提高测量准确度，必须充分重视系统误差及其规律性质。</a:t>
            </a:r>
            <a:endParaRPr lang="zh-CN" altLang="en-US" dirty="0">
              <a:latin typeface="楷体_GB2312" pitchFamily="49" charset="-122"/>
              <a:ea typeface="楷体_GB2312" pitchFamily="49" charset="-122"/>
            </a:endParaRPr>
          </a:p>
        </p:txBody>
      </p:sp>
      <p:sp>
        <p:nvSpPr>
          <p:cNvPr id="5" name="Rectangle 7"/>
          <p:cNvSpPr>
            <a:spLocks noChangeArrowheads="1"/>
          </p:cNvSpPr>
          <p:nvPr/>
        </p:nvSpPr>
        <p:spPr bwMode="auto">
          <a:xfrm>
            <a:off x="467544" y="3140968"/>
            <a:ext cx="84232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系统误差：</a:t>
            </a:r>
            <a:r>
              <a:rPr lang="zh-CN" altLang="en-US" dirty="0">
                <a:latin typeface="楷体_GB2312" pitchFamily="49" charset="-122"/>
                <a:ea typeface="楷体_GB2312" pitchFamily="49" charset="-122"/>
              </a:rPr>
              <a:t>在</a:t>
            </a:r>
            <a:r>
              <a:rPr lang="en-US" altLang="zh-CN" dirty="0">
                <a:latin typeface="楷体_GB2312" pitchFamily="49" charset="-122"/>
                <a:ea typeface="楷体_GB2312" pitchFamily="49" charset="-122"/>
              </a:rPr>
              <a:t>BESIII</a:t>
            </a:r>
            <a:r>
              <a:rPr lang="zh-CN" altLang="en-US" dirty="0">
                <a:latin typeface="楷体_GB2312" pitchFamily="49" charset="-122"/>
                <a:ea typeface="楷体_GB2312" pitchFamily="49" charset="-122"/>
              </a:rPr>
              <a:t>实验中，除统计误差外，其他均算作系统误差中。</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系统误差除了影响实验结果的</a:t>
            </a:r>
            <a:r>
              <a:rPr lang="zh-CN" altLang="en-US" dirty="0">
                <a:solidFill>
                  <a:srgbClr val="0000FF"/>
                </a:solidFill>
                <a:latin typeface="楷体_GB2312" pitchFamily="49" charset="-122"/>
                <a:ea typeface="楷体_GB2312" pitchFamily="49" charset="-122"/>
              </a:rPr>
              <a:t>精确度</a:t>
            </a:r>
            <a:r>
              <a:rPr lang="zh-CN" altLang="en-US" dirty="0">
                <a:latin typeface="楷体_GB2312" pitchFamily="49" charset="-122"/>
                <a:ea typeface="楷体_GB2312" pitchFamily="49" charset="-122"/>
              </a:rPr>
              <a:t>外，还可能影响实验结果的</a:t>
            </a:r>
            <a:r>
              <a:rPr lang="zh-CN" altLang="en-US" dirty="0">
                <a:solidFill>
                  <a:srgbClr val="0000FF"/>
                </a:solidFill>
                <a:latin typeface="楷体_GB2312" pitchFamily="49" charset="-122"/>
                <a:ea typeface="楷体_GB2312" pitchFamily="49" charset="-122"/>
              </a:rPr>
              <a:t>准确度</a:t>
            </a:r>
            <a:endParaRPr lang="en-US" altLang="zh-CN" dirty="0">
              <a:solidFill>
                <a:srgbClr val="0000FF"/>
              </a:solidFill>
              <a:latin typeface="楷体_GB2312" pitchFamily="49" charset="-122"/>
              <a:ea typeface="楷体_GB2312"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8"/>
          <p:cNvSpPr txBox="1">
            <a:spLocks noChangeArrowheads="1"/>
          </p:cNvSpPr>
          <p:nvPr/>
        </p:nvSpPr>
        <p:spPr bwMode="auto">
          <a:xfrm>
            <a:off x="276920" y="306462"/>
            <a:ext cx="407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rgbClr val="0000FF"/>
                </a:solidFill>
                <a:latin typeface="楷体_GB2312" pitchFamily="49" charset="-122"/>
                <a:ea typeface="楷体_GB2312" pitchFamily="49" charset="-122"/>
              </a:rPr>
              <a:t>BESIII</a:t>
            </a:r>
            <a:r>
              <a:rPr lang="zh-CN" altLang="en-US" dirty="0">
                <a:solidFill>
                  <a:srgbClr val="0000FF"/>
                </a:solidFill>
                <a:latin typeface="楷体_GB2312" pitchFamily="49" charset="-122"/>
                <a:ea typeface="楷体_GB2312" pitchFamily="49" charset="-122"/>
              </a:rPr>
              <a:t>实验考虑的系统误差：</a:t>
            </a:r>
            <a:endParaRPr lang="zh-CN" altLang="en-US"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539552" y="2991728"/>
                <a:ext cx="7607339" cy="8563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Β</m:t>
                      </m:r>
                      <m:r>
                        <m:rPr>
                          <m:sty m:val="p"/>
                        </m:rPr>
                        <a:rPr lang="en-US" altLang="zh-CN" i="1">
                          <a:latin typeface="Cambria Math" panose="02040503050406030204" pitchFamily="18" charset="0"/>
                          <a:ea typeface="Cambria Math" panose="02040503050406030204" pitchFamily="18" charset="0"/>
                        </a:rPr>
                        <m:t>r</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𝐽</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𝜓</m:t>
                      </m:r>
                      <m:r>
                        <a:rPr lang="zh-CN" altLang="en-US"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𝜌𝜋</m:t>
                      </m:r>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𝑁</m:t>
                              </m:r>
                            </m:e>
                            <m:sup>
                              <m:r>
                                <a:rPr lang="en-US" altLang="zh-CN" b="0" i="1" smtClean="0">
                                  <a:latin typeface="Cambria Math" panose="02040503050406030204" pitchFamily="18" charset="0"/>
                                  <a:ea typeface="Cambria Math" panose="02040503050406030204" pitchFamily="18" charset="0"/>
                                </a:rPr>
                                <m:t>𝑜𝑏𝑠</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𝑁</m:t>
                              </m:r>
                            </m:e>
                            <m:sup>
                              <m:r>
                                <a:rPr lang="en-US" altLang="zh-CN" b="0" i="1" smtClean="0">
                                  <a:latin typeface="Cambria Math" panose="02040503050406030204" pitchFamily="18" charset="0"/>
                                  <a:ea typeface="Cambria Math" panose="02040503050406030204" pitchFamily="18" charset="0"/>
                                </a:rPr>
                                <m:t>𝑏𝑘𝑔</m:t>
                              </m:r>
                            </m:sup>
                          </m:sSup>
                        </m:num>
                        <m:den>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𝐽</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𝜓</m:t>
                              </m:r>
                            </m:sub>
                          </m:sSub>
                          <m:r>
                            <a:rPr lang="en-US" altLang="zh-CN" i="1" smtClean="0">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𝜖</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𝐵𝑟</m:t>
                          </m:r>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𝜌</m:t>
                          </m:r>
                          <m:r>
                            <a:rPr lang="zh-CN" altLang="en-US" i="1" smtClean="0">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𝜋𝜋</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𝐵𝑟</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𝜋</m:t>
                              </m:r>
                            </m:e>
                            <m:sup>
                              <m:r>
                                <a:rPr lang="en-US" altLang="zh-CN" b="0" i="1" smtClean="0">
                                  <a:latin typeface="Cambria Math" panose="02040503050406030204" pitchFamily="18" charset="0"/>
                                  <a:ea typeface="Cambria Math" panose="02040503050406030204" pitchFamily="18" charset="0"/>
                                </a:rPr>
                                <m:t>0</m:t>
                              </m:r>
                            </m:sup>
                          </m:sSup>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𝛾𝛾</m:t>
                          </m:r>
                          <m:r>
                            <a:rPr lang="en-US" altLang="zh-CN" b="0" i="1" smtClean="0">
                              <a:latin typeface="Cambria Math" panose="02040503050406030204" pitchFamily="18" charset="0"/>
                              <a:ea typeface="Cambria Math" panose="02040503050406030204" pitchFamily="18" charset="0"/>
                            </a:rPr>
                            <m:t>)</m:t>
                          </m:r>
                        </m:den>
                      </m:f>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539552" y="2991728"/>
                <a:ext cx="7607339" cy="856388"/>
              </a:xfrm>
              <a:prstGeom prst="rect">
                <a:avLst/>
              </a:prstGeom>
              <a:blipFill rotWithShape="1">
                <a:blip r:embed="rId1"/>
                <a:stretch>
                  <a:fillRect l="-6" t="-28" r="6" b="2"/>
                </a:stretch>
              </a:blipFill>
            </p:spPr>
            <p:txBody>
              <a:bodyPr/>
              <a:lstStyle/>
              <a:p>
                <a:r>
                  <a:rPr lang="zh-CN" altLang="en-US">
                    <a:noFill/>
                  </a:rPr>
                  <a:t> </a:t>
                </a:r>
              </a:p>
            </p:txBody>
          </p:sp>
        </mc:Fallback>
      </mc:AlternateContent>
      <p:sp>
        <p:nvSpPr>
          <p:cNvPr id="7" name="文本框 6"/>
          <p:cNvSpPr txBox="1"/>
          <p:nvPr/>
        </p:nvSpPr>
        <p:spPr>
          <a:xfrm>
            <a:off x="1763688" y="4308049"/>
            <a:ext cx="1368152" cy="830997"/>
          </a:xfrm>
          <a:prstGeom prst="rect">
            <a:avLst/>
          </a:prstGeom>
          <a:noFill/>
        </p:spPr>
        <p:txBody>
          <a:bodyPr wrap="square" rtlCol="0">
            <a:spAutoFit/>
          </a:bodyPr>
          <a:lstStyle/>
          <a:p>
            <a:r>
              <a:rPr lang="en-US" altLang="zh-CN" dirty="0"/>
              <a:t>J/</a:t>
            </a:r>
            <a:r>
              <a:rPr lang="en-US" altLang="zh-CN" dirty="0">
                <a:latin typeface="Symbol" panose="05050102010706020507" pitchFamily="18" charset="2"/>
              </a:rPr>
              <a:t>y</a:t>
            </a:r>
            <a:r>
              <a:rPr lang="zh-CN" altLang="en-US" dirty="0"/>
              <a:t>总数的误差</a:t>
            </a:r>
            <a:endParaRPr lang="zh-CN" altLang="en-US" dirty="0"/>
          </a:p>
        </p:txBody>
      </p:sp>
      <p:sp>
        <p:nvSpPr>
          <p:cNvPr id="8" name="文本框 7"/>
          <p:cNvSpPr txBox="1"/>
          <p:nvPr/>
        </p:nvSpPr>
        <p:spPr>
          <a:xfrm>
            <a:off x="2915816" y="4311034"/>
            <a:ext cx="3343059" cy="2308324"/>
          </a:xfrm>
          <a:prstGeom prst="rect">
            <a:avLst/>
          </a:prstGeom>
          <a:noFill/>
        </p:spPr>
        <p:txBody>
          <a:bodyPr wrap="square" rtlCol="0">
            <a:spAutoFit/>
          </a:bodyPr>
          <a:lstStyle/>
          <a:p>
            <a:r>
              <a:rPr lang="zh-CN" altLang="en-US" dirty="0"/>
              <a:t>探测效率的误差；对衰变过程的模拟、</a:t>
            </a:r>
            <a:r>
              <a:rPr lang="zh-CN" altLang="en-US" dirty="0">
                <a:solidFill>
                  <a:srgbClr val="0000FF"/>
                </a:solidFill>
              </a:rPr>
              <a:t>带电粒子重建、中性粒子重建、事例选择条件</a:t>
            </a:r>
            <a:r>
              <a:rPr lang="en-US" altLang="zh-CN" dirty="0">
                <a:solidFill>
                  <a:srgbClr val="0000FF"/>
                </a:solidFill>
              </a:rPr>
              <a:t>(</a:t>
            </a:r>
            <a:r>
              <a:rPr lang="zh-CN" altLang="en-US" dirty="0">
                <a:solidFill>
                  <a:srgbClr val="0000FF"/>
                </a:solidFill>
              </a:rPr>
              <a:t>运动学拟合、质量窗</a:t>
            </a:r>
            <a:r>
              <a:rPr lang="en-US" altLang="zh-CN" dirty="0">
                <a:solidFill>
                  <a:srgbClr val="0000FF"/>
                </a:solidFill>
              </a:rPr>
              <a:t>)</a:t>
            </a:r>
            <a:r>
              <a:rPr lang="zh-CN" altLang="en-US" dirty="0">
                <a:solidFill>
                  <a:srgbClr val="0000FF"/>
                </a:solidFill>
              </a:rPr>
              <a:t>等</a:t>
            </a:r>
            <a:r>
              <a:rPr lang="zh-CN" altLang="en-US" dirty="0">
                <a:solidFill>
                  <a:srgbClr val="FF0000"/>
                </a:solidFill>
              </a:rPr>
              <a:t>数据与</a:t>
            </a:r>
            <a:r>
              <a:rPr lang="en-US" altLang="zh-CN" dirty="0">
                <a:solidFill>
                  <a:srgbClr val="FF0000"/>
                </a:solidFill>
              </a:rPr>
              <a:t>MC</a:t>
            </a:r>
            <a:r>
              <a:rPr lang="zh-CN" altLang="en-US" dirty="0">
                <a:solidFill>
                  <a:srgbClr val="FF0000"/>
                </a:solidFill>
              </a:rPr>
              <a:t>的差异</a:t>
            </a:r>
            <a:endParaRPr lang="zh-CN" altLang="en-US" dirty="0">
              <a:solidFill>
                <a:srgbClr val="FF0000"/>
              </a:solidFill>
            </a:endParaRPr>
          </a:p>
        </p:txBody>
      </p:sp>
      <p:sp>
        <p:nvSpPr>
          <p:cNvPr id="9" name="文本框 8"/>
          <p:cNvSpPr txBox="1"/>
          <p:nvPr/>
        </p:nvSpPr>
        <p:spPr>
          <a:xfrm>
            <a:off x="6313370" y="4308049"/>
            <a:ext cx="1462360" cy="1200329"/>
          </a:xfrm>
          <a:prstGeom prst="rect">
            <a:avLst/>
          </a:prstGeom>
          <a:noFill/>
        </p:spPr>
        <p:txBody>
          <a:bodyPr wrap="square" rtlCol="0">
            <a:spAutoFit/>
          </a:bodyPr>
          <a:lstStyle/>
          <a:p>
            <a:r>
              <a:rPr lang="zh-CN" altLang="en-US" dirty="0"/>
              <a:t>引用分支比的误差</a:t>
            </a:r>
            <a:r>
              <a:rPr lang="en-US" altLang="zh-CN" dirty="0"/>
              <a:t>(PDG)</a:t>
            </a:r>
            <a:endParaRPr lang="zh-CN" altLang="en-US" dirty="0"/>
          </a:p>
        </p:txBody>
      </p:sp>
      <p:cxnSp>
        <p:nvCxnSpPr>
          <p:cNvPr id="13" name="直接箭头连接符 12"/>
          <p:cNvCxnSpPr>
            <a:endCxn id="9" idx="0"/>
          </p:cNvCxnSpPr>
          <p:nvPr/>
        </p:nvCxnSpPr>
        <p:spPr bwMode="auto">
          <a:xfrm>
            <a:off x="5364088" y="3848116"/>
            <a:ext cx="1680462" cy="4599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直接箭头连接符 14"/>
          <p:cNvCxnSpPr>
            <a:endCxn id="9" idx="0"/>
          </p:cNvCxnSpPr>
          <p:nvPr/>
        </p:nvCxnSpPr>
        <p:spPr bwMode="auto">
          <a:xfrm flipH="1">
            <a:off x="7044550" y="3848116"/>
            <a:ext cx="395064" cy="45993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接箭头连接符 16"/>
          <p:cNvCxnSpPr>
            <a:endCxn id="8" idx="0"/>
          </p:cNvCxnSpPr>
          <p:nvPr/>
        </p:nvCxnSpPr>
        <p:spPr bwMode="auto">
          <a:xfrm>
            <a:off x="3923929" y="3835647"/>
            <a:ext cx="663417" cy="4753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直接箭头连接符 18"/>
          <p:cNvCxnSpPr>
            <a:endCxn id="7" idx="0"/>
          </p:cNvCxnSpPr>
          <p:nvPr/>
        </p:nvCxnSpPr>
        <p:spPr bwMode="auto">
          <a:xfrm flipH="1">
            <a:off x="2447764" y="3840389"/>
            <a:ext cx="629581" cy="4676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文本框 19"/>
          <p:cNvSpPr txBox="1"/>
          <p:nvPr/>
        </p:nvSpPr>
        <p:spPr>
          <a:xfrm>
            <a:off x="5831514" y="1126221"/>
            <a:ext cx="2808312" cy="1200329"/>
          </a:xfrm>
          <a:prstGeom prst="rect">
            <a:avLst/>
          </a:prstGeom>
          <a:noFill/>
        </p:spPr>
        <p:txBody>
          <a:bodyPr wrap="square" rtlCol="0">
            <a:spAutoFit/>
          </a:bodyPr>
          <a:lstStyle/>
          <a:p>
            <a:r>
              <a:rPr lang="zh-CN" altLang="en-US" dirty="0">
                <a:solidFill>
                  <a:srgbClr val="0000FF"/>
                </a:solidFill>
              </a:rPr>
              <a:t>本底贡献的不确定性</a:t>
            </a:r>
            <a:r>
              <a:rPr lang="zh-CN" altLang="en-US" dirty="0"/>
              <a:t>导致的误差：本底来源</a:t>
            </a:r>
            <a:endParaRPr lang="zh-CN" altLang="en-US" dirty="0"/>
          </a:p>
        </p:txBody>
      </p:sp>
      <p:sp>
        <p:nvSpPr>
          <p:cNvPr id="23" name="文本框 22"/>
          <p:cNvSpPr txBox="1"/>
          <p:nvPr/>
        </p:nvSpPr>
        <p:spPr>
          <a:xfrm>
            <a:off x="1511034" y="1052736"/>
            <a:ext cx="3707404" cy="1200329"/>
          </a:xfrm>
          <a:prstGeom prst="rect">
            <a:avLst/>
          </a:prstGeom>
          <a:noFill/>
        </p:spPr>
        <p:txBody>
          <a:bodyPr wrap="square" rtlCol="0">
            <a:spAutoFit/>
          </a:bodyPr>
          <a:lstStyle/>
          <a:p>
            <a:r>
              <a:rPr lang="zh-CN" altLang="en-US" dirty="0">
                <a:solidFill>
                  <a:srgbClr val="0000FF"/>
                </a:solidFill>
              </a:rPr>
              <a:t>提取信号事例的不确定性导致的误差</a:t>
            </a:r>
            <a:r>
              <a:rPr lang="zh-CN" altLang="en-US" dirty="0"/>
              <a:t>：信号</a:t>
            </a:r>
            <a:r>
              <a:rPr lang="en-US" altLang="zh-CN" dirty="0"/>
              <a:t>/</a:t>
            </a:r>
            <a:r>
              <a:rPr lang="zh-CN" altLang="en-US" dirty="0"/>
              <a:t>本底拟合函数及其他拟合参数</a:t>
            </a:r>
            <a:endParaRPr lang="zh-CN" altLang="en-US" dirty="0"/>
          </a:p>
        </p:txBody>
      </p:sp>
      <p:cxnSp>
        <p:nvCxnSpPr>
          <p:cNvPr id="25" name="直接箭头连接符 24"/>
          <p:cNvCxnSpPr>
            <a:stCxn id="23" idx="2"/>
            <a:endCxn id="4" idx="0"/>
          </p:cNvCxnSpPr>
          <p:nvPr/>
        </p:nvCxnSpPr>
        <p:spPr bwMode="auto">
          <a:xfrm>
            <a:off x="3364736" y="2253065"/>
            <a:ext cx="978486" cy="7386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直接箭头连接符 26"/>
          <p:cNvCxnSpPr>
            <a:stCxn id="20" idx="2"/>
          </p:cNvCxnSpPr>
          <p:nvPr/>
        </p:nvCxnSpPr>
        <p:spPr bwMode="auto">
          <a:xfrm flipH="1">
            <a:off x="6047538" y="2326551"/>
            <a:ext cx="1188132" cy="6651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8"/>
          <p:cNvSpPr txBox="1">
            <a:spLocks noChangeArrowheads="1"/>
          </p:cNvSpPr>
          <p:nvPr/>
        </p:nvSpPr>
        <p:spPr bwMode="auto">
          <a:xfrm>
            <a:off x="276920" y="306462"/>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系统误差确定方法：</a:t>
            </a:r>
            <a:endParaRPr lang="zh-CN" altLang="en-US" dirty="0">
              <a:solidFill>
                <a:srgbClr val="0000FF"/>
              </a:solidFill>
              <a:latin typeface="楷体_GB2312" pitchFamily="49" charset="-122"/>
              <a:ea typeface="楷体_GB2312" pitchFamily="49" charset="-122"/>
            </a:endParaRPr>
          </a:p>
        </p:txBody>
      </p:sp>
      <p:sp>
        <p:nvSpPr>
          <p:cNvPr id="6" name="矩形 5"/>
          <p:cNvSpPr/>
          <p:nvPr/>
        </p:nvSpPr>
        <p:spPr>
          <a:xfrm>
            <a:off x="738585" y="1124744"/>
            <a:ext cx="7937872" cy="830997"/>
          </a:xfrm>
          <a:prstGeom prst="rect">
            <a:avLst/>
          </a:prstGeom>
        </p:spPr>
        <p:txBody>
          <a:bodyPr wrap="square">
            <a:spAutoFit/>
          </a:bodyPr>
          <a:lstStyle/>
          <a:p>
            <a:r>
              <a:rPr lang="zh-CN" altLang="en-US" dirty="0">
                <a:solidFill>
                  <a:srgbClr val="FF0000"/>
                </a:solidFill>
              </a:rPr>
              <a:t>带电粒子重建：</a:t>
            </a:r>
            <a:r>
              <a:rPr lang="zh-CN" altLang="en-US" dirty="0"/>
              <a:t>实验真实数据中带电粒子重建效率与蒙卡模拟样本中带电粒子的重建效率的相对差异</a:t>
            </a:r>
            <a:endParaRPr lang="en-US" altLang="zh-CN" dirty="0"/>
          </a:p>
        </p:txBody>
      </p:sp>
      <p:pic>
        <p:nvPicPr>
          <p:cNvPr id="8" name="图片 7"/>
          <p:cNvPicPr>
            <a:picLocks noChangeAspect="1"/>
          </p:cNvPicPr>
          <p:nvPr/>
        </p:nvPicPr>
        <p:blipFill>
          <a:blip r:embed="rId1"/>
          <a:stretch>
            <a:fillRect/>
          </a:stretch>
        </p:blipFill>
        <p:spPr>
          <a:xfrm>
            <a:off x="107504" y="3595802"/>
            <a:ext cx="4407126" cy="3073558"/>
          </a:xfrm>
          <a:prstGeom prst="rect">
            <a:avLst/>
          </a:prstGeom>
        </p:spPr>
      </p:pic>
      <p:pic>
        <p:nvPicPr>
          <p:cNvPr id="9" name="图片 8"/>
          <p:cNvPicPr>
            <a:picLocks noChangeAspect="1"/>
          </p:cNvPicPr>
          <p:nvPr/>
        </p:nvPicPr>
        <p:blipFill>
          <a:blip r:embed="rId2"/>
          <a:stretch>
            <a:fillRect/>
          </a:stretch>
        </p:blipFill>
        <p:spPr>
          <a:xfrm>
            <a:off x="4621652" y="3523794"/>
            <a:ext cx="4546002" cy="3068870"/>
          </a:xfrm>
          <a:prstGeom prst="rect">
            <a:avLst/>
          </a:prstGeom>
        </p:spPr>
      </p:pic>
      <p:pic>
        <p:nvPicPr>
          <p:cNvPr id="10" name="图片 9"/>
          <p:cNvPicPr>
            <a:picLocks noChangeAspect="1"/>
          </p:cNvPicPr>
          <p:nvPr/>
        </p:nvPicPr>
        <p:blipFill>
          <a:blip r:embed="rId3"/>
          <a:stretch>
            <a:fillRect/>
          </a:stretch>
        </p:blipFill>
        <p:spPr>
          <a:xfrm>
            <a:off x="5076056" y="1935408"/>
            <a:ext cx="2163278" cy="1155236"/>
          </a:xfrm>
          <a:prstGeom prst="rect">
            <a:avLst/>
          </a:prstGeom>
        </p:spPr>
      </p:pic>
      <p:pic>
        <p:nvPicPr>
          <p:cNvPr id="11" name="图片 10"/>
          <p:cNvPicPr>
            <a:picLocks noChangeAspect="1"/>
          </p:cNvPicPr>
          <p:nvPr/>
        </p:nvPicPr>
        <p:blipFill>
          <a:blip r:embed="rId4"/>
          <a:stretch>
            <a:fillRect/>
          </a:stretch>
        </p:blipFill>
        <p:spPr>
          <a:xfrm>
            <a:off x="1475656" y="2001816"/>
            <a:ext cx="2462175" cy="1088828"/>
          </a:xfrm>
          <a:prstGeom prst="rect">
            <a:avLst/>
          </a:prstGeom>
        </p:spPr>
      </p:pic>
      <mc:AlternateContent xmlns:mc="http://schemas.openxmlformats.org/markup-compatibility/2006">
        <mc:Choice xmlns:a14="http://schemas.microsoft.com/office/drawing/2010/main" Requires="a14">
          <p:sp>
            <p:nvSpPr>
              <p:cNvPr id="12" name="文本框 11"/>
              <p:cNvSpPr txBox="1"/>
              <p:nvPr/>
            </p:nvSpPr>
            <p:spPr>
              <a:xfrm>
                <a:off x="961669" y="3195825"/>
                <a:ext cx="6530827" cy="369332"/>
              </a:xfrm>
              <a:prstGeom prst="rect">
                <a:avLst/>
              </a:prstGeom>
              <a:noFill/>
            </p:spPr>
            <p:txBody>
              <a:bodyPr wrap="none" lIns="0" tIns="0" rIns="0" bIns="0" rtlCol="0">
                <a:spAutoFit/>
              </a:bodyPr>
              <a:lstStyle/>
              <a:p>
                <a:r>
                  <a:rPr lang="zh-CN" altLang="en-US" dirty="0">
                    <a:ea typeface="Cambria Math" panose="02040503050406030204" pitchFamily="18" charset="0"/>
                  </a:rPr>
                  <a:t>以</a:t>
                </a:r>
                <a14:m>
                  <m:oMath xmlns:m="http://schemas.openxmlformats.org/officeDocument/2006/math">
                    <m:r>
                      <a:rPr lang="zh-CN" altLang="en-US" i="1" smtClean="0">
                        <a:latin typeface="Cambria Math" panose="02040503050406030204" pitchFamily="18" charset="0"/>
                        <a:ea typeface="Cambria Math" panose="02040503050406030204" pitchFamily="18" charset="0"/>
                      </a:rPr>
                      <m:t>采用</m:t>
                    </m:r>
                    <m:sSup>
                      <m:sSupPr>
                        <m:ctrlPr>
                          <a:rPr lang="el-GR"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m:t>
                        </m:r>
                      </m:sup>
                    </m:sSup>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𝑝</m:t>
                        </m:r>
                      </m:e>
                    </m:acc>
                    <m:sSup>
                      <m:sSupPr>
                        <m:ctrlPr>
                          <a:rPr lang="el-GR" altLang="zh-CN" i="1">
                            <a:latin typeface="Cambria Math" panose="02040503050406030204" pitchFamily="18" charset="0"/>
                            <a:ea typeface="Cambria Math" panose="02040503050406030204" pitchFamily="18" charset="0"/>
                          </a:rPr>
                        </m:ctrlPr>
                      </m:sSupPr>
                      <m:e>
                        <m:r>
                          <a:rPr lang="zh-CN" altLang="en-US" i="1" smtClean="0">
                            <a:latin typeface="Cambria Math" panose="02040503050406030204" pitchFamily="18" charset="0"/>
                            <a:ea typeface="Cambria Math" panose="02040503050406030204" pitchFamily="18" charset="0"/>
                          </a:rPr>
                          <m:t>𝜋</m:t>
                        </m:r>
                      </m:e>
                      <m:sup>
                        <m:r>
                          <a:rPr lang="en-US" altLang="zh-CN" i="1">
                            <a:latin typeface="Cambria Math" panose="02040503050406030204" pitchFamily="18" charset="0"/>
                            <a:ea typeface="Cambria Math" panose="02040503050406030204" pitchFamily="18" charset="0"/>
                          </a:rPr>
                          <m:t>+</m:t>
                        </m:r>
                      </m:sup>
                    </m:sSup>
                    <m:sSup>
                      <m:sSupPr>
                        <m:ctrlPr>
                          <a:rPr lang="el-GR" altLang="zh-CN" i="1">
                            <a:latin typeface="Cambria Math" panose="02040503050406030204" pitchFamily="18" charset="0"/>
                            <a:ea typeface="Cambria Math" panose="02040503050406030204" pitchFamily="18" charset="0"/>
                          </a:rPr>
                        </m:ctrlPr>
                      </m:sSupPr>
                      <m:e>
                        <m:r>
                          <a:rPr lang="zh-CN" altLang="en-US" i="1">
                            <a:latin typeface="Cambria Math" panose="02040503050406030204" pitchFamily="18" charset="0"/>
                            <a:ea typeface="Cambria Math" panose="02040503050406030204" pitchFamily="18" charset="0"/>
                          </a:rPr>
                          <m:t>𝜋</m:t>
                        </m:r>
                      </m:e>
                      <m:sup>
                        <m:r>
                          <a:rPr lang="en-US" altLang="zh-CN" i="1">
                            <a:latin typeface="Cambria Math" panose="02040503050406030204" pitchFamily="18" charset="0"/>
                            <a:ea typeface="Cambria Math" panose="02040503050406030204" pitchFamily="18" charset="0"/>
                          </a:rPr>
                          <m:t>−</m:t>
                        </m:r>
                      </m:sup>
                    </m:sSup>
                  </m:oMath>
                </a14:m>
                <a:r>
                  <a:rPr lang="zh-CN" altLang="en-US" dirty="0"/>
                  <a:t>确定质子重建效率为例：</a:t>
                </a:r>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961669" y="3195825"/>
                <a:ext cx="6530827" cy="369332"/>
              </a:xfrm>
              <a:prstGeom prst="rect">
                <a:avLst/>
              </a:prstGeom>
              <a:blipFill rotWithShape="1">
                <a:blip r:embed="rId5"/>
                <a:stretch>
                  <a:fillRect l="-4" t="-137" r="2" b="-5601"/>
                </a:stretch>
              </a:blipFill>
            </p:spPr>
            <p:txBody>
              <a:bodyPr/>
              <a:lstStyle/>
              <a:p>
                <a:r>
                  <a:rPr lang="zh-CN" alt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4" name="文本框 3"/>
          <p:cNvSpPr txBox="1"/>
          <p:nvPr/>
        </p:nvSpPr>
        <p:spPr>
          <a:xfrm>
            <a:off x="753344" y="934561"/>
            <a:ext cx="7704856" cy="830997"/>
          </a:xfrm>
          <a:prstGeom prst="rect">
            <a:avLst/>
          </a:prstGeom>
          <a:noFill/>
        </p:spPr>
        <p:txBody>
          <a:bodyPr wrap="square" rtlCol="0">
            <a:spAutoFit/>
          </a:bodyPr>
          <a:lstStyle/>
          <a:p>
            <a:r>
              <a:rPr lang="zh-CN" altLang="en-US" dirty="0">
                <a:solidFill>
                  <a:srgbClr val="FF0000"/>
                </a:solidFill>
              </a:rPr>
              <a:t>信号拟合函数：</a:t>
            </a:r>
            <a:r>
              <a:rPr lang="zh-CN" altLang="en-US" dirty="0"/>
              <a:t>两种不同拟合函数得到的结果差异，或者改变拟合函数的拟合参数得到的结果的差异</a:t>
            </a:r>
            <a:endParaRPr lang="zh-CN" altLang="en-US" dirty="0"/>
          </a:p>
        </p:txBody>
      </p:sp>
      <p:pic>
        <p:nvPicPr>
          <p:cNvPr id="5" name="图片 4"/>
          <p:cNvPicPr>
            <a:picLocks noChangeAspect="1"/>
          </p:cNvPicPr>
          <p:nvPr/>
        </p:nvPicPr>
        <p:blipFill>
          <a:blip r:embed="rId1"/>
          <a:stretch>
            <a:fillRect/>
          </a:stretch>
        </p:blipFill>
        <p:spPr>
          <a:xfrm>
            <a:off x="233602" y="1988840"/>
            <a:ext cx="4480770" cy="3034474"/>
          </a:xfrm>
          <a:prstGeom prst="rect">
            <a:avLst/>
          </a:prstGeom>
        </p:spPr>
      </p:pic>
      <p:pic>
        <p:nvPicPr>
          <p:cNvPr id="6" name="图片 5"/>
          <p:cNvPicPr>
            <a:picLocks noChangeAspect="1"/>
          </p:cNvPicPr>
          <p:nvPr/>
        </p:nvPicPr>
        <p:blipFill>
          <a:blip r:embed="rId2"/>
          <a:stretch>
            <a:fillRect/>
          </a:stretch>
        </p:blipFill>
        <p:spPr>
          <a:xfrm>
            <a:off x="4801329" y="1988840"/>
            <a:ext cx="4307175" cy="3034474"/>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a:off x="2965634" y="5576517"/>
                <a:ext cx="3671390" cy="6938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202</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6</m:t>
                          </m:r>
                          <m:r>
                            <a:rPr lang="en-US" altLang="zh-CN" b="0" i="1" smtClean="0">
                              <a:latin typeface="Cambria Math" panose="02040503050406030204" pitchFamily="18" charset="0"/>
                              <a:ea typeface="Cambria Math" panose="02040503050406030204" pitchFamily="18" charset="0"/>
                            </a:rPr>
                            <m:t>−</m:t>
                          </m:r>
                          <m:r>
                            <a:rPr lang="en-US" altLang="zh-CN"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00</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202</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6</m:t>
                          </m:r>
                        </m:den>
                      </m:f>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23</m:t>
                      </m:r>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965634" y="5576517"/>
                <a:ext cx="3671390" cy="693844"/>
              </a:xfrm>
              <a:prstGeom prst="rect">
                <a:avLst/>
              </a:prstGeom>
              <a:blipFill rotWithShape="1">
                <a:blip r:embed="rId3"/>
                <a:stretch>
                  <a:fillRect l="-5" t="-84" r="-2110" b="53"/>
                </a:stretch>
              </a:blipFill>
            </p:spPr>
            <p:txBody>
              <a:bodyPr/>
              <a:lstStyle/>
              <a:p>
                <a:r>
                  <a:rPr lang="zh-CN" alt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7"/>
          <p:cNvSpPr>
            <a:spLocks noChangeArrowheads="1"/>
          </p:cNvSpPr>
          <p:nvPr/>
        </p:nvSpPr>
        <p:spPr bwMode="auto">
          <a:xfrm>
            <a:off x="467544" y="1124744"/>
            <a:ext cx="84232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系统误差</a:t>
            </a:r>
            <a:r>
              <a:rPr lang="zh-CN" altLang="en-US" dirty="0">
                <a:latin typeface="楷体_GB2312" pitchFamily="49" charset="-122"/>
                <a:ea typeface="楷体_GB2312" pitchFamily="49" charset="-122"/>
              </a:rPr>
              <a:t>的分析对于初学者是较困难的，需要掌握其</a:t>
            </a:r>
            <a:r>
              <a:rPr lang="zh-CN" altLang="en-US" dirty="0">
                <a:solidFill>
                  <a:srgbClr val="0000FF"/>
                </a:solidFill>
                <a:latin typeface="楷体_GB2312" pitchFamily="49" charset="-122"/>
                <a:ea typeface="楷体_GB2312" pitchFamily="49" charset="-122"/>
              </a:rPr>
              <a:t>核心</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在实验过程中，任何影响实验结果的实验过程都需要考虑其带来的系统误差，可能需要通过</a:t>
            </a:r>
            <a:r>
              <a:rPr lang="zh-CN" altLang="en-US" dirty="0">
                <a:solidFill>
                  <a:srgbClr val="0000FF"/>
                </a:solidFill>
                <a:latin typeface="楷体_GB2312" pitchFamily="49" charset="-122"/>
                <a:ea typeface="楷体_GB2312" pitchFamily="49" charset="-122"/>
              </a:rPr>
              <a:t>数据</a:t>
            </a:r>
            <a:r>
              <a:rPr lang="en-US" altLang="zh-CN" dirty="0">
                <a:solidFill>
                  <a:srgbClr val="0000FF"/>
                </a:solidFill>
                <a:latin typeface="楷体_GB2312" pitchFamily="49" charset="-122"/>
                <a:ea typeface="楷体_GB2312" pitchFamily="49" charset="-122"/>
              </a:rPr>
              <a:t>-</a:t>
            </a:r>
            <a:r>
              <a:rPr lang="zh-CN" altLang="en-US" dirty="0">
                <a:solidFill>
                  <a:srgbClr val="0000FF"/>
                </a:solidFill>
                <a:latin typeface="楷体_GB2312" pitchFamily="49" charset="-122"/>
                <a:ea typeface="楷体_GB2312" pitchFamily="49" charset="-122"/>
              </a:rPr>
              <a:t>蒙卡的差异</a:t>
            </a:r>
            <a:r>
              <a:rPr lang="zh-CN" altLang="en-US" dirty="0">
                <a:latin typeface="楷体_GB2312" pitchFamily="49" charset="-122"/>
                <a:ea typeface="楷体_GB2312" pitchFamily="49" charset="-122"/>
              </a:rPr>
              <a:t>来确定，也可能需要通过</a:t>
            </a:r>
            <a:r>
              <a:rPr lang="zh-CN" altLang="en-US" dirty="0">
                <a:solidFill>
                  <a:srgbClr val="0000FF"/>
                </a:solidFill>
                <a:latin typeface="楷体_GB2312" pitchFamily="49" charset="-122"/>
                <a:ea typeface="楷体_GB2312" pitchFamily="49" charset="-122"/>
              </a:rPr>
              <a:t>改变</a:t>
            </a:r>
            <a:r>
              <a:rPr lang="zh-CN" altLang="en-US" dirty="0">
                <a:latin typeface="楷体_GB2312" pitchFamily="49" charset="-122"/>
                <a:ea typeface="楷体_GB2312" pitchFamily="49" charset="-122"/>
              </a:rPr>
              <a:t>该项实验过程的</a:t>
            </a:r>
            <a:r>
              <a:rPr lang="zh-CN" altLang="en-US" dirty="0">
                <a:solidFill>
                  <a:srgbClr val="0000FF"/>
                </a:solidFill>
                <a:latin typeface="楷体_GB2312" pitchFamily="49" charset="-122"/>
                <a:ea typeface="楷体_GB2312" pitchFamily="49" charset="-122"/>
              </a:rPr>
              <a:t>方法</a:t>
            </a:r>
            <a:r>
              <a:rPr lang="zh-CN" altLang="en-US" dirty="0">
                <a:latin typeface="楷体_GB2312" pitchFamily="49" charset="-122"/>
                <a:ea typeface="楷体_GB2312" pitchFamily="49" charset="-122"/>
              </a:rPr>
              <a:t>来确定，具体问题具体对待。</a:t>
            </a:r>
            <a:endParaRPr lang="zh-CN" altLang="en-US" dirty="0">
              <a:latin typeface="楷体_GB2312" pitchFamily="49" charset="-122"/>
              <a:ea typeface="楷体_GB2312"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误差传递</a:t>
            </a:r>
            <a:endParaRPr lang="zh-CN" altLang="en-US" dirty="0">
              <a:solidFill>
                <a:srgbClr val="FF0000"/>
              </a:solidFill>
              <a:latin typeface="楷体_GB2312" pitchFamily="49" charset="-122"/>
              <a:ea typeface="楷体_GB2312" pitchFamily="49" charset="-122"/>
            </a:endParaRPr>
          </a:p>
        </p:txBody>
      </p:sp>
      <p:sp>
        <p:nvSpPr>
          <p:cNvPr id="4" name="Text Box 6"/>
          <p:cNvSpPr txBox="1">
            <a:spLocks noChangeArrowheads="1"/>
          </p:cNvSpPr>
          <p:nvPr/>
        </p:nvSpPr>
        <p:spPr bwMode="auto">
          <a:xfrm>
            <a:off x="468313" y="1009650"/>
            <a:ext cx="8207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我们并不总是直接测量一个物理量，而一般通过几个直接测量的物理量按照一定的函数关系式计算得出。（</a:t>
            </a:r>
            <a:r>
              <a:rPr lang="zh-CN" altLang="en-US" dirty="0">
                <a:solidFill>
                  <a:srgbClr val="FF0000"/>
                </a:solidFill>
                <a:latin typeface="楷体_GB2312" pitchFamily="49" charset="-122"/>
                <a:ea typeface="楷体_GB2312" pitchFamily="49" charset="-122"/>
              </a:rPr>
              <a:t>间接测量</a:t>
            </a:r>
            <a:r>
              <a:rPr lang="zh-CN" altLang="en-US" dirty="0">
                <a:latin typeface="楷体_GB2312" pitchFamily="49" charset="-122"/>
                <a:ea typeface="楷体_GB2312" pitchFamily="49" charset="-122"/>
              </a:rPr>
              <a:t>）直接测量的误差必然会传递给间接测量量（</a:t>
            </a:r>
            <a:r>
              <a:rPr lang="zh-CN" altLang="en-US" dirty="0">
                <a:solidFill>
                  <a:srgbClr val="FF0000"/>
                </a:solidFill>
                <a:latin typeface="楷体_GB2312" pitchFamily="49" charset="-122"/>
                <a:ea typeface="楷体_GB2312" pitchFamily="49" charset="-122"/>
              </a:rPr>
              <a:t>误差传递</a:t>
            </a:r>
            <a:r>
              <a:rPr lang="zh-CN" altLang="en-US" dirty="0">
                <a:latin typeface="楷体_GB2312" pitchFamily="49" charset="-122"/>
                <a:ea typeface="楷体_GB2312" pitchFamily="49" charset="-122"/>
              </a:rPr>
              <a:t>）</a:t>
            </a:r>
            <a:endParaRPr lang="zh-CN" altLang="en-US" dirty="0">
              <a:latin typeface="楷体_GB2312" pitchFamily="49" charset="-122"/>
              <a:ea typeface="楷体_GB2312" pitchFamily="49" charset="-122"/>
            </a:endParaRPr>
          </a:p>
        </p:txBody>
      </p:sp>
      <p:sp>
        <p:nvSpPr>
          <p:cNvPr id="5" name="Rectangle 8"/>
          <p:cNvSpPr>
            <a:spLocks noChangeArrowheads="1"/>
          </p:cNvSpPr>
          <p:nvPr/>
        </p:nvSpPr>
        <p:spPr bwMode="auto">
          <a:xfrm>
            <a:off x="468313" y="2276475"/>
            <a:ext cx="414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0000FF"/>
                </a:solidFill>
                <a:latin typeface="楷体_GB2312" pitchFamily="49" charset="-122"/>
                <a:ea typeface="楷体_GB2312" pitchFamily="49" charset="-122"/>
              </a:rPr>
              <a:t>一、线性函数的误差传递公式</a:t>
            </a:r>
            <a:endParaRPr lang="zh-CN" altLang="en-US">
              <a:solidFill>
                <a:srgbClr val="0000FF"/>
              </a:solidFill>
              <a:latin typeface="楷体_GB2312" pitchFamily="49" charset="-122"/>
              <a:ea typeface="楷体_GB2312" pitchFamily="49" charset="-122"/>
            </a:endParaRPr>
          </a:p>
        </p:txBody>
      </p:sp>
      <p:sp>
        <p:nvSpPr>
          <p:cNvPr id="6" name="Rectangle 9"/>
          <p:cNvSpPr>
            <a:spLocks noChangeArrowheads="1"/>
          </p:cNvSpPr>
          <p:nvPr/>
        </p:nvSpPr>
        <p:spPr bwMode="auto">
          <a:xfrm>
            <a:off x="468313" y="27813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latin typeface="楷体_GB2312" pitchFamily="49" charset="-122"/>
                <a:ea typeface="楷体_GB2312" pitchFamily="49" charset="-122"/>
              </a:rPr>
              <a:t>二维情况：</a:t>
            </a:r>
            <a:endParaRPr lang="zh-CN" altLang="en-US" b="1">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7" name="Object 10"/>
              <p:cNvSpPr txBox="1"/>
              <p:nvPr/>
            </p:nvSpPr>
            <p:spPr bwMode="auto">
              <a:xfrm>
                <a:off x="4067174" y="3451225"/>
                <a:ext cx="3241129" cy="265807"/>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2200" i="1">
                          <a:solidFill>
                            <a:srgbClr val="000000"/>
                          </a:solidFill>
                          <a:latin typeface="Cambria Math" panose="02040503050406030204" pitchFamily="18" charset="0"/>
                        </a:rPr>
                        <m:t>𝑦</m:t>
                      </m:r>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𝑎</m:t>
                          </m:r>
                        </m:e>
                        <m:sub>
                          <m:r>
                            <a:rPr lang="zh-CN" altLang="en-US" sz="2200" i="1">
                              <a:solidFill>
                                <a:srgbClr val="000000"/>
                              </a:solidFill>
                              <a:latin typeface="Cambria Math" panose="02040503050406030204" pitchFamily="18" charset="0"/>
                            </a:rPr>
                            <m:t>0</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𝑎</m:t>
                          </m:r>
                        </m:e>
                        <m:sub>
                          <m:r>
                            <a:rPr lang="zh-CN" altLang="en-US" sz="2200" i="1">
                              <a:solidFill>
                                <a:srgbClr val="000000"/>
                              </a:solidFill>
                              <a:latin typeface="Cambria Math" panose="02040503050406030204" pitchFamily="18" charset="0"/>
                            </a:rPr>
                            <m:t>1</m:t>
                          </m:r>
                        </m:sub>
                      </m:sSub>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𝑎</m:t>
                          </m:r>
                        </m:e>
                        <m:sub>
                          <m:r>
                            <a:rPr lang="zh-CN" altLang="en-US" sz="2200" i="1">
                              <a:solidFill>
                                <a:srgbClr val="000000"/>
                              </a:solidFill>
                              <a:latin typeface="Cambria Math" panose="02040503050406030204" pitchFamily="18" charset="0"/>
                            </a:rPr>
                            <m:t>2</m:t>
                          </m:r>
                        </m:sub>
                      </m:sSub>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2</m:t>
                          </m:r>
                        </m:sub>
                      </m:sSub>
                    </m:oMath>
                  </m:oMathPara>
                </a14:m>
                <a:endParaRPr lang="zh-CN" altLang="en-US" sz="2200" dirty="0"/>
              </a:p>
            </p:txBody>
          </p:sp>
        </mc:Choice>
        <mc:Fallback>
          <p:sp>
            <p:nvSpPr>
              <p:cNvPr id="7" name="Object 10"/>
              <p:cNvSpPr txBox="1">
                <a:spLocks noRot="1" noChangeAspect="1" noMove="1" noResize="1" noEditPoints="1" noAdjustHandles="1" noChangeArrowheads="1" noChangeShapeType="1" noTextEdit="1"/>
              </p:cNvSpPr>
              <p:nvPr/>
            </p:nvSpPr>
            <p:spPr bwMode="auto">
              <a:xfrm>
                <a:off x="4067174" y="3451225"/>
                <a:ext cx="3241129" cy="265807"/>
              </a:xfrm>
              <a:prstGeom prst="rect">
                <a:avLst/>
              </a:prstGeom>
              <a:blipFill rotWithShape="1">
                <a:blip r:embed="rId1"/>
                <a:stretch>
                  <a:fillRect l="-20" r="3" b="-43337"/>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Text Box 12"/>
              <p:cNvSpPr txBox="1">
                <a:spLocks noChangeArrowheads="1"/>
              </p:cNvSpPr>
              <p:nvPr/>
            </p:nvSpPr>
            <p:spPr bwMode="auto">
              <a:xfrm>
                <a:off x="468313" y="3429000"/>
                <a:ext cx="3548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设</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与</a:t>
                </a:r>
                <a14:m>
                  <m:oMath xmlns:m="http://schemas.openxmlformats.org/officeDocument/2006/math">
                    <m:sSub>
                      <m:sSubPr>
                        <m:ctrlPr>
                          <a:rPr lang="en-US" altLang="zh-CN" i="1" smtClean="0">
                            <a:latin typeface="Cambria Math" panose="02040503050406030204" pitchFamily="18" charset="0"/>
                            <a:ea typeface="楷体_GB2312" pitchFamily="49" charset="-122"/>
                          </a:rPr>
                        </m:ctrlPr>
                      </m:sSubPr>
                      <m:e>
                        <m:r>
                          <a:rPr lang="en-US" altLang="zh-CN" b="0" i="1" smtClean="0">
                            <a:latin typeface="Cambria Math" panose="02040503050406030204" pitchFamily="18" charset="0"/>
                            <a:ea typeface="楷体_GB2312" pitchFamily="49" charset="-122"/>
                          </a:rPr>
                          <m:t>𝑥</m:t>
                        </m:r>
                      </m:e>
                      <m:sub>
                        <m:r>
                          <a:rPr lang="en-US" altLang="zh-CN" b="0" i="1" smtClean="0">
                            <a:latin typeface="Cambria Math" panose="02040503050406030204" pitchFamily="18" charset="0"/>
                            <a:ea typeface="楷体_GB2312" pitchFamily="49" charset="-122"/>
                          </a:rPr>
                          <m:t>1</m:t>
                        </m:r>
                      </m:sub>
                    </m:sSub>
                    <m:r>
                      <a:rPr lang="en-US" altLang="zh-CN" b="0" i="1" smtClean="0">
                        <a:latin typeface="Cambria Math" panose="02040503050406030204" pitchFamily="18" charset="0"/>
                        <a:ea typeface="楷体_GB2312" pitchFamily="49" charset="-122"/>
                      </a:rPr>
                      <m:t>,</m:t>
                    </m:r>
                  </m:oMath>
                </a14:m>
                <a:r>
                  <a:rPr lang="en-US" altLang="zh-CN" dirty="0">
                    <a:ea typeface="楷体_GB2312" pitchFamily="49" charset="-122"/>
                  </a:rPr>
                  <a:t> </a:t>
                </a:r>
                <a14:m>
                  <m:oMath xmlns:m="http://schemas.openxmlformats.org/officeDocument/2006/math">
                    <m:sSub>
                      <m:sSubPr>
                        <m:ctrlPr>
                          <a:rPr lang="en-US" altLang="zh-CN" i="1">
                            <a:latin typeface="Cambria Math" panose="02040503050406030204" pitchFamily="18" charset="0"/>
                            <a:ea typeface="楷体_GB2312" pitchFamily="49" charset="-122"/>
                          </a:rPr>
                        </m:ctrlPr>
                      </m:sSubPr>
                      <m:e>
                        <m:r>
                          <a:rPr lang="en-US" altLang="zh-CN" i="1">
                            <a:latin typeface="Cambria Math" panose="02040503050406030204" pitchFamily="18" charset="0"/>
                            <a:ea typeface="楷体_GB2312" pitchFamily="49" charset="-122"/>
                          </a:rPr>
                          <m:t>𝑥</m:t>
                        </m:r>
                      </m:e>
                      <m:sub>
                        <m:r>
                          <a:rPr lang="en-US" altLang="zh-CN" b="0" i="1" smtClean="0">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满足如下关系</a:t>
                </a:r>
                <a:endParaRPr lang="zh-CN" altLang="en-US" dirty="0">
                  <a:latin typeface="楷体_GB2312" pitchFamily="49" charset="-122"/>
                  <a:ea typeface="楷体_GB2312" pitchFamily="49" charset="-122"/>
                </a:endParaRPr>
              </a:p>
            </p:txBody>
          </p:sp>
        </mc:Choice>
        <mc:Fallback>
          <p:sp>
            <p:nvSpPr>
              <p:cNvPr id="9" name="Text Box 12"/>
              <p:cNvSpPr txBox="1">
                <a:spLocks noRot="1" noChangeAspect="1" noMove="1" noResize="1" noEditPoints="1" noAdjustHandles="1" noChangeArrowheads="1" noChangeShapeType="1" noTextEdit="1"/>
              </p:cNvSpPr>
              <p:nvPr/>
            </p:nvSpPr>
            <p:spPr bwMode="auto">
              <a:xfrm>
                <a:off x="468313" y="3429000"/>
                <a:ext cx="3548920" cy="461665"/>
              </a:xfrm>
              <a:prstGeom prst="rect">
                <a:avLst/>
              </a:prstGeom>
              <a:blipFill rotWithShape="1">
                <a:blip r:embed="rId2"/>
                <a:stretch>
                  <a:fillRect l="-9" r="-835" b="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12" name="Group 15"/>
          <p:cNvGrpSpPr/>
          <p:nvPr/>
        </p:nvGrpSpPr>
        <p:grpSpPr bwMode="auto">
          <a:xfrm>
            <a:off x="682625" y="4076700"/>
            <a:ext cx="2878138" cy="457200"/>
            <a:chOff x="158" y="3067"/>
            <a:chExt cx="1813" cy="288"/>
          </a:xfrm>
        </p:grpSpPr>
        <p:graphicFrame>
          <p:nvGraphicFramePr>
            <p:cNvPr id="13" name="Object 16"/>
            <p:cNvGraphicFramePr>
              <a:graphicFrameLocks noChangeAspect="1"/>
            </p:cNvGraphicFramePr>
            <p:nvPr/>
          </p:nvGraphicFramePr>
          <p:xfrm>
            <a:off x="158" y="3067"/>
            <a:ext cx="590" cy="272"/>
          </p:xfrm>
          <a:graphic>
            <a:graphicData uri="http://schemas.openxmlformats.org/presentationml/2006/ole">
              <mc:AlternateContent xmlns:mc="http://schemas.openxmlformats.org/markup-compatibility/2006">
                <mc:Choice xmlns:v="urn:schemas-microsoft-com:vml" Requires="v">
                  <p:oleObj spid="_x0000_s8" name="公式" r:id="rId3" imgW="546100" imgH="228600" progId="Equation.3">
                    <p:embed/>
                  </p:oleObj>
                </mc:Choice>
                <mc:Fallback>
                  <p:oleObj name="公式" r:id="rId3" imgW="546100" imgH="2286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3067"/>
                          <a:ext cx="590"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7"/>
            <p:cNvSpPr txBox="1">
              <a:spLocks noChangeArrowheads="1"/>
            </p:cNvSpPr>
            <p:nvPr/>
          </p:nvSpPr>
          <p:spPr bwMode="auto">
            <a:xfrm>
              <a:off x="703" y="3067"/>
              <a:ext cx="12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为常数。则有</a:t>
              </a:r>
              <a:endParaRPr lang="zh-CN" altLang="en-US">
                <a:latin typeface="楷体_GB2312" pitchFamily="49" charset="-122"/>
                <a:ea typeface="楷体_GB2312" pitchFamily="49" charset="-122"/>
              </a:endParaRPr>
            </a:p>
          </p:txBody>
        </p:sp>
      </p:grpSp>
      <p:graphicFrame>
        <p:nvGraphicFramePr>
          <p:cNvPr id="15" name="Object 18"/>
          <p:cNvGraphicFramePr>
            <a:graphicFrameLocks noChangeAspect="1"/>
          </p:cNvGraphicFramePr>
          <p:nvPr/>
        </p:nvGraphicFramePr>
        <p:xfrm>
          <a:off x="1042988" y="4598988"/>
          <a:ext cx="6035675" cy="414337"/>
        </p:xfrm>
        <a:graphic>
          <a:graphicData uri="http://schemas.openxmlformats.org/presentationml/2006/ole">
            <mc:AlternateContent xmlns:mc="http://schemas.openxmlformats.org/markup-compatibility/2006">
              <mc:Choice xmlns:v="urn:schemas-microsoft-com:vml" Requires="v">
                <p:oleObj spid="_x0000_s10" name="Equation" r:id="rId5" imgW="3098800" imgH="228600" progId="Equation.DSMT4">
                  <p:embed/>
                </p:oleObj>
              </mc:Choice>
              <mc:Fallback>
                <p:oleObj name="Equation" r:id="rId5" imgW="3098800" imgH="22860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598988"/>
                        <a:ext cx="603567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9"/>
          <p:cNvGraphicFramePr>
            <a:graphicFrameLocks noChangeAspect="1"/>
          </p:cNvGraphicFramePr>
          <p:nvPr/>
        </p:nvGraphicFramePr>
        <p:xfrm>
          <a:off x="1150937" y="5216823"/>
          <a:ext cx="6697662" cy="922337"/>
        </p:xfrm>
        <a:graphic>
          <a:graphicData uri="http://schemas.openxmlformats.org/presentationml/2006/ole">
            <mc:AlternateContent xmlns:mc="http://schemas.openxmlformats.org/markup-compatibility/2006">
              <mc:Choice xmlns:v="urn:schemas-microsoft-com:vml" Requires="v">
                <p:oleObj spid="_x0000_s11" name="Equation" r:id="rId7" imgW="3695700" imgH="533400" progId="Equation.DSMT4">
                  <p:embed/>
                </p:oleObj>
              </mc:Choice>
              <mc:Fallback>
                <p:oleObj name="Equation" r:id="rId7" imgW="3695700" imgH="53340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0937" y="5216823"/>
                        <a:ext cx="6697662"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20" name="Text Box 3"/>
              <p:cNvSpPr txBox="1">
                <a:spLocks noChangeArrowheads="1"/>
              </p:cNvSpPr>
              <p:nvPr/>
            </p:nvSpPr>
            <p:spPr bwMode="auto">
              <a:xfrm>
                <a:off x="395288" y="6222682"/>
                <a:ext cx="461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若变量</a:t>
                </a:r>
                <a14:m>
                  <m:oMath xmlns:m="http://schemas.openxmlformats.org/officeDocument/2006/math">
                    <m:sSub>
                      <m:sSubPr>
                        <m:ctrlPr>
                          <a:rPr lang="en-US" altLang="zh-CN" i="1">
                            <a:latin typeface="Cambria Math" panose="02040503050406030204" pitchFamily="18" charset="0"/>
                            <a:ea typeface="楷体_GB2312" pitchFamily="49" charset="-122"/>
                          </a:rPr>
                        </m:ctrlPr>
                      </m:sSubPr>
                      <m:e>
                        <m:r>
                          <a:rPr lang="en-US" altLang="zh-CN" i="1">
                            <a:latin typeface="Cambria Math" panose="02040503050406030204" pitchFamily="18" charset="0"/>
                            <a:ea typeface="楷体_GB2312" pitchFamily="49" charset="-122"/>
                          </a:rPr>
                          <m:t>𝑥</m:t>
                        </m:r>
                      </m:e>
                      <m:sub>
                        <m:r>
                          <a:rPr lang="en-US" altLang="zh-CN" i="1">
                            <a:latin typeface="Cambria Math" panose="02040503050406030204" pitchFamily="18" charset="0"/>
                            <a:ea typeface="楷体_GB2312" pitchFamily="49" charset="-122"/>
                          </a:rPr>
                          <m:t>1</m:t>
                        </m:r>
                      </m:sub>
                    </m:sSub>
                    <m:r>
                      <a:rPr lang="en-US" altLang="zh-CN" i="1">
                        <a:latin typeface="Cambria Math" panose="02040503050406030204" pitchFamily="18" charset="0"/>
                        <a:ea typeface="楷体_GB2312" pitchFamily="49" charset="-122"/>
                      </a:rPr>
                      <m:t>,</m:t>
                    </m:r>
                  </m:oMath>
                </a14:m>
                <a:r>
                  <a:rPr lang="en-US" altLang="zh-CN" dirty="0">
                    <a:ea typeface="楷体_GB2312" pitchFamily="49" charset="-122"/>
                  </a:rPr>
                  <a:t> </a:t>
                </a:r>
                <a14:m>
                  <m:oMath xmlns:m="http://schemas.openxmlformats.org/officeDocument/2006/math">
                    <m:sSub>
                      <m:sSubPr>
                        <m:ctrlPr>
                          <a:rPr lang="en-US" altLang="zh-CN" i="1">
                            <a:latin typeface="Cambria Math" panose="02040503050406030204" pitchFamily="18" charset="0"/>
                            <a:ea typeface="楷体_GB2312" pitchFamily="49" charset="-122"/>
                          </a:rPr>
                        </m:ctrlPr>
                      </m:sSubPr>
                      <m:e>
                        <m:r>
                          <a:rPr lang="en-US" altLang="zh-CN" i="1">
                            <a:latin typeface="Cambria Math" panose="02040503050406030204" pitchFamily="18" charset="0"/>
                            <a:ea typeface="楷体_GB2312" pitchFamily="49" charset="-122"/>
                          </a:rPr>
                          <m:t>𝑥</m:t>
                        </m:r>
                      </m:e>
                      <m:sub>
                        <m:r>
                          <a:rPr lang="en-US" altLang="zh-CN" i="1">
                            <a:latin typeface="Cambria Math" panose="02040503050406030204" pitchFamily="18" charset="0"/>
                            <a:ea typeface="楷体_GB2312" pitchFamily="49" charset="-122"/>
                          </a:rPr>
                          <m:t>2</m:t>
                        </m:r>
                      </m:sub>
                    </m:sSub>
                  </m:oMath>
                </a14:m>
                <a:r>
                  <a:rPr lang="zh-CN" altLang="en-US" dirty="0">
                    <a:latin typeface="楷体_GB2312" pitchFamily="49" charset="-122"/>
                    <a:ea typeface="楷体_GB2312" pitchFamily="49" charset="-122"/>
                  </a:rPr>
                  <a:t>不相关或相互</a:t>
                </a:r>
                <a:r>
                  <a:rPr lang="zh-CN" altLang="en-US" dirty="0">
                    <a:solidFill>
                      <a:srgbClr val="FF3607"/>
                    </a:solidFill>
                    <a:latin typeface="楷体_GB2312" pitchFamily="49" charset="-122"/>
                    <a:ea typeface="楷体_GB2312" pitchFamily="49" charset="-122"/>
                  </a:rPr>
                  <a:t>独立</a:t>
                </a:r>
                <a:r>
                  <a:rPr lang="zh-CN" altLang="en-US" dirty="0">
                    <a:latin typeface="楷体_GB2312" pitchFamily="49" charset="-122"/>
                    <a:ea typeface="楷体_GB2312" pitchFamily="49" charset="-122"/>
                  </a:rPr>
                  <a:t>有</a:t>
                </a:r>
                <a:endParaRPr lang="zh-CN" altLang="en-US" dirty="0">
                  <a:latin typeface="楷体_GB2312" pitchFamily="49" charset="-122"/>
                  <a:ea typeface="楷体_GB2312" pitchFamily="49" charset="-122"/>
                </a:endParaRPr>
              </a:p>
            </p:txBody>
          </p:sp>
        </mc:Choice>
        <mc:Fallback>
          <p:sp>
            <p:nvSpPr>
              <p:cNvPr id="20" name="Text Box 3"/>
              <p:cNvSpPr txBox="1">
                <a:spLocks noRot="1" noChangeAspect="1" noMove="1" noResize="1" noEditPoints="1" noAdjustHandles="1" noChangeArrowheads="1" noChangeShapeType="1" noTextEdit="1"/>
              </p:cNvSpPr>
              <p:nvPr/>
            </p:nvSpPr>
            <p:spPr bwMode="auto">
              <a:xfrm>
                <a:off x="395288" y="6222682"/>
                <a:ext cx="4616450" cy="461963"/>
              </a:xfrm>
              <a:prstGeom prst="rect">
                <a:avLst/>
              </a:prstGeom>
              <a:blipFill rotWithShape="1">
                <a:blip r:embed="rId9"/>
                <a:stretch>
                  <a:fillRect l="-7" t="-69" r="-6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22" name="Object 5"/>
          <p:cNvGraphicFramePr>
            <a:graphicFrameLocks noChangeAspect="1"/>
          </p:cNvGraphicFramePr>
          <p:nvPr/>
        </p:nvGraphicFramePr>
        <p:xfrm>
          <a:off x="4969236" y="6184860"/>
          <a:ext cx="3071813" cy="482600"/>
        </p:xfrm>
        <a:graphic>
          <a:graphicData uri="http://schemas.openxmlformats.org/presentationml/2006/ole">
            <mc:AlternateContent xmlns:mc="http://schemas.openxmlformats.org/markup-compatibility/2006">
              <mc:Choice xmlns:v="urn:schemas-microsoft-com:vml" Requires="v">
                <p:oleObj spid="_x0000_s17" name="Equation" r:id="rId10" imgW="1612900" imgH="254000" progId="Equation.DSMT4">
                  <p:embed/>
                </p:oleObj>
              </mc:Choice>
              <mc:Fallback>
                <p:oleObj name="Equation" r:id="rId10" imgW="1612900" imgH="2540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9236" y="6184860"/>
                        <a:ext cx="30718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6"/>
          <p:cNvSpPr txBox="1">
            <a:spLocks noChangeArrowheads="1"/>
          </p:cNvSpPr>
          <p:nvPr/>
        </p:nvSpPr>
        <p:spPr bwMode="auto">
          <a:xfrm>
            <a:off x="1185887" y="836712"/>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推广到</a:t>
            </a:r>
            <a:r>
              <a:rPr lang="zh-CN" altLang="en-US">
                <a:solidFill>
                  <a:srgbClr val="FF0000"/>
                </a:solidFill>
                <a:latin typeface="楷体_GB2312" pitchFamily="49" charset="-122"/>
                <a:ea typeface="楷体_GB2312" pitchFamily="49" charset="-122"/>
              </a:rPr>
              <a:t>多维</a:t>
            </a:r>
            <a:r>
              <a:rPr lang="zh-CN" altLang="en-US">
                <a:latin typeface="楷体_GB2312" pitchFamily="49" charset="-122"/>
                <a:ea typeface="楷体_GB2312" pitchFamily="49" charset="-122"/>
              </a:rPr>
              <a:t>情况有</a:t>
            </a:r>
            <a:endParaRPr lang="zh-CN" altLang="en-US">
              <a:latin typeface="楷体_GB2312" pitchFamily="49" charset="-122"/>
              <a:ea typeface="楷体_GB2312" pitchFamily="49" charset="-122"/>
            </a:endParaRPr>
          </a:p>
        </p:txBody>
      </p:sp>
      <p:graphicFrame>
        <p:nvGraphicFramePr>
          <p:cNvPr id="4" name="Object 7"/>
          <p:cNvGraphicFramePr>
            <a:graphicFrameLocks noChangeAspect="1"/>
          </p:cNvGraphicFramePr>
          <p:nvPr/>
        </p:nvGraphicFramePr>
        <p:xfrm>
          <a:off x="2338412" y="1339950"/>
          <a:ext cx="5041900" cy="677862"/>
        </p:xfrm>
        <a:graphic>
          <a:graphicData uri="http://schemas.openxmlformats.org/presentationml/2006/ole">
            <mc:AlternateContent xmlns:mc="http://schemas.openxmlformats.org/markup-compatibility/2006">
              <mc:Choice xmlns:v="urn:schemas-microsoft-com:vml" Requires="v">
                <p:oleObj spid="_x0000_s5" name="公式" r:id="rId1" imgW="2273300" imgH="342900" progId="Equation.3">
                  <p:embed/>
                </p:oleObj>
              </mc:Choice>
              <mc:Fallback>
                <p:oleObj name="公式" r:id="rId1" imgW="2273300" imgH="342900" progId="Equation.3">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412" y="1339950"/>
                        <a:ext cx="5041900"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8"/>
          <p:cNvGraphicFramePr>
            <a:graphicFrameLocks noChangeAspect="1"/>
          </p:cNvGraphicFramePr>
          <p:nvPr/>
        </p:nvGraphicFramePr>
        <p:xfrm>
          <a:off x="2193949" y="2276575"/>
          <a:ext cx="5091113" cy="1366837"/>
        </p:xfrm>
        <a:graphic>
          <a:graphicData uri="http://schemas.openxmlformats.org/presentationml/2006/ole">
            <mc:AlternateContent xmlns:mc="http://schemas.openxmlformats.org/markup-compatibility/2006">
              <mc:Choice xmlns:v="urn:schemas-microsoft-com:vml" Requires="v">
                <p:oleObj spid="_x0000_s7" name="Equation" r:id="rId3" imgW="2692400" imgH="736600" progId="Equation.DSMT4">
                  <p:embed/>
                </p:oleObj>
              </mc:Choice>
              <mc:Fallback>
                <p:oleObj name="Equation" r:id="rId3" imgW="2692400" imgH="736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49" y="2276575"/>
                        <a:ext cx="5091113" cy="1366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9"/>
          <p:cNvSpPr txBox="1">
            <a:spLocks noChangeArrowheads="1"/>
          </p:cNvSpPr>
          <p:nvPr/>
        </p:nvSpPr>
        <p:spPr bwMode="auto">
          <a:xfrm>
            <a:off x="1330349" y="1989237"/>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则</a:t>
            </a:r>
            <a:endParaRPr lang="zh-CN" altLang="en-US">
              <a:latin typeface="楷体_GB2312" pitchFamily="49" charset="-122"/>
              <a:ea typeface="楷体_GB2312"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2"/>
          <p:cNvSpPr>
            <a:spLocks noChangeArrowheads="1"/>
          </p:cNvSpPr>
          <p:nvPr/>
        </p:nvSpPr>
        <p:spPr bwMode="auto">
          <a:xfrm>
            <a:off x="468313" y="404813"/>
            <a:ext cx="414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二、一般函数的误差传递公式</a:t>
            </a:r>
            <a:endParaRPr lang="zh-CN" altLang="en-US"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Rectangle 4"/>
              <p:cNvSpPr>
                <a:spLocks noChangeArrowheads="1"/>
              </p:cNvSpPr>
              <p:nvPr/>
            </p:nvSpPr>
            <p:spPr bwMode="auto">
              <a:xfrm>
                <a:off x="520700" y="981075"/>
                <a:ext cx="79390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考虑</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与</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个直接观测量</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oMath>
                </a14:m>
                <a:r>
                  <a:rPr lang="zh-CN" altLang="en-US" dirty="0">
                    <a:latin typeface="楷体_GB2312" pitchFamily="49" charset="-122"/>
                    <a:ea typeface="楷体_GB2312" pitchFamily="49" charset="-122"/>
                  </a:rPr>
                  <a:t>，具有的函数关系为：</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的误差传递问题。</a:t>
                </a:r>
                <a:endParaRPr lang="zh-CN" altLang="en-US" dirty="0">
                  <a:latin typeface="楷体_GB2312" pitchFamily="49" charset="-122"/>
                  <a:ea typeface="楷体_GB2312" pitchFamily="49" charset="-122"/>
                </a:endParaRPr>
              </a:p>
            </p:txBody>
          </p:sp>
        </mc:Choice>
        <mc:Fallback>
          <p:sp>
            <p:nvSpPr>
              <p:cNvPr id="5" name="Rectangle 4"/>
              <p:cNvSpPr>
                <a:spLocks noRot="1" noChangeAspect="1" noMove="1" noResize="1" noEditPoints="1" noAdjustHandles="1" noChangeArrowheads="1" noChangeShapeType="1" noTextEdit="1"/>
              </p:cNvSpPr>
              <p:nvPr/>
            </p:nvSpPr>
            <p:spPr bwMode="auto">
              <a:xfrm>
                <a:off x="520700" y="981075"/>
                <a:ext cx="7939088" cy="1569660"/>
              </a:xfrm>
              <a:prstGeom prst="rect">
                <a:avLst/>
              </a:prstGeom>
              <a:blipFill rotWithShape="1">
                <a:blip r:embed="rId1"/>
                <a:stretch>
                  <a:fillRect r="4" b="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5"/>
              <p:cNvSpPr txBox="1"/>
              <p:nvPr/>
            </p:nvSpPr>
            <p:spPr bwMode="auto">
              <a:xfrm>
                <a:off x="2752724" y="1628775"/>
                <a:ext cx="3691483" cy="432073"/>
              </a:xfrm>
              <a:prstGeom prst="rect">
                <a:avLst/>
              </a:prstGeom>
              <a:noFill/>
              <a:ln>
                <a:noFill/>
              </a:ln>
              <a:effectLst/>
            </p:spPr>
            <p:txBody>
              <a:bodyPr>
                <a:noAutofit/>
              </a:bodyPr>
              <a:lstStyle/>
              <a:p>
                <a14:m>
                  <m:oMathPara xmlns:m="http://schemas.openxmlformats.org/officeDocument/2006/math">
                    <m:oMathParaPr>
                      <m:jc m:val="left"/>
                    </m:oMathParaPr>
                    <m:oMath xmlns:m="http://schemas.openxmlformats.org/officeDocument/2006/math">
                      <m:r>
                        <a:rPr lang="zh-CN" altLang="en-US" sz="2200" i="1">
                          <a:solidFill>
                            <a:srgbClr val="000000"/>
                          </a:solidFill>
                          <a:latin typeface="Cambria Math" panose="02040503050406030204" pitchFamily="18" charset="0"/>
                        </a:rPr>
                        <m:t>𝑌</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𝑦</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𝑥</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𝑦</m:t>
                      </m:r>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1</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2</m:t>
                          </m:r>
                        </m:sub>
                      </m:sSub>
                      <m:r>
                        <a:rPr lang="zh-CN" altLang="en-US" sz="2200" i="1">
                          <a:solidFill>
                            <a:srgbClr val="000000"/>
                          </a:solidFill>
                          <a:latin typeface="Cambria Math" panose="02040503050406030204" pitchFamily="18" charset="0"/>
                        </a:rPr>
                        <m:t>,...,</m:t>
                      </m:r>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𝑥</m:t>
                          </m:r>
                        </m:e>
                        <m:sub>
                          <m:r>
                            <a:rPr lang="zh-CN" altLang="en-US" sz="2200" i="1">
                              <a:solidFill>
                                <a:srgbClr val="000000"/>
                              </a:solidFill>
                              <a:latin typeface="Cambria Math" panose="02040503050406030204" pitchFamily="18" charset="0"/>
                            </a:rPr>
                            <m:t>𝑛</m:t>
                          </m:r>
                        </m:sub>
                      </m:sSub>
                      <m:r>
                        <a:rPr lang="zh-CN" altLang="en-US" sz="2200" i="1">
                          <a:solidFill>
                            <a:srgbClr val="000000"/>
                          </a:solidFill>
                          <a:latin typeface="Cambria Math" panose="02040503050406030204" pitchFamily="18" charset="0"/>
                        </a:rPr>
                        <m:t>)</m:t>
                      </m:r>
                    </m:oMath>
                  </m:oMathPara>
                </a14:m>
                <a:endParaRPr lang="zh-CN" altLang="en-US" sz="2200" dirty="0"/>
              </a:p>
            </p:txBody>
          </p:sp>
        </mc:Choice>
        <mc:Fallback>
          <p:sp>
            <p:nvSpPr>
              <p:cNvPr id="6" name="Object 5"/>
              <p:cNvSpPr txBox="1">
                <a:spLocks noRot="1" noChangeAspect="1" noMove="1" noResize="1" noEditPoints="1" noAdjustHandles="1" noChangeArrowheads="1" noChangeShapeType="1" noTextEdit="1"/>
              </p:cNvSpPr>
              <p:nvPr/>
            </p:nvSpPr>
            <p:spPr bwMode="auto">
              <a:xfrm>
                <a:off x="2752724" y="1628775"/>
                <a:ext cx="3691483" cy="432073"/>
              </a:xfrm>
              <a:prstGeom prst="rect">
                <a:avLst/>
              </a:prstGeom>
              <a:blipFill rotWithShape="1">
                <a:blip r:embed="rId2"/>
                <a:stretch>
                  <a:fillRect l="-17" r="6" b="63"/>
                </a:stretch>
              </a:blipFill>
              <a:ln>
                <a:noFill/>
              </a:ln>
              <a:effectLst/>
            </p:spPr>
            <p:txBody>
              <a:bodyPr/>
              <a:lstStyle/>
              <a:p>
                <a:r>
                  <a:rPr lang="zh-CN" altLang="en-US">
                    <a:noFill/>
                  </a:rPr>
                  <a:t> </a:t>
                </a:r>
              </a:p>
            </p:txBody>
          </p:sp>
        </mc:Fallback>
      </mc:AlternateContent>
      <p:sp>
        <p:nvSpPr>
          <p:cNvPr id="9" name="Object 8"/>
          <p:cNvSpPr txBox="1"/>
          <p:nvPr/>
        </p:nvSpPr>
        <p:spPr bwMode="auto">
          <a:xfrm>
            <a:off x="7380312" y="609189"/>
            <a:ext cx="935038" cy="407987"/>
          </a:xfrm>
          <a:prstGeom prst="rect">
            <a:avLst/>
          </a:prstGeom>
          <a:noFill/>
          <a:ln>
            <a:noFill/>
          </a:ln>
          <a:effectLst/>
        </p:spPr>
        <p:txBody>
          <a:bodyPr>
            <a:normAutofit fontScale="92500" lnSpcReduction="10000"/>
          </a:bodyPr>
          <a:lstStyle/>
          <a:p>
            <a:endParaRPr lang="zh-CN" altLang="en-US" dirty="0"/>
          </a:p>
        </p:txBody>
      </p:sp>
      <p:sp>
        <p:nvSpPr>
          <p:cNvPr id="11" name="Text Box 10"/>
          <p:cNvSpPr txBox="1">
            <a:spLocks noChangeArrowheads="1"/>
          </p:cNvSpPr>
          <p:nvPr/>
        </p:nvSpPr>
        <p:spPr bwMode="auto">
          <a:xfrm>
            <a:off x="468313" y="2708275"/>
            <a:ext cx="4371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rgbClr val="0000FF"/>
                </a:solidFill>
                <a:latin typeface="楷体_GB2312" pitchFamily="49" charset="-122"/>
                <a:ea typeface="楷体_GB2312" pitchFamily="49" charset="-122"/>
              </a:rPr>
              <a:t>Y</a:t>
            </a:r>
            <a:r>
              <a:rPr lang="zh-CN" altLang="en-US" dirty="0">
                <a:solidFill>
                  <a:srgbClr val="0000FF"/>
                </a:solidFill>
                <a:latin typeface="楷体_GB2312" pitchFamily="49" charset="-122"/>
                <a:ea typeface="楷体_GB2312" pitchFamily="49" charset="-122"/>
              </a:rPr>
              <a:t>是非线性的，先将其线性化。</a:t>
            </a:r>
            <a:endParaRPr lang="zh-CN" altLang="en-US" dirty="0">
              <a:solidFill>
                <a:srgbClr val="0000FF"/>
              </a:solidFill>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4" name="Text Box 13"/>
              <p:cNvSpPr txBox="1">
                <a:spLocks noChangeArrowheads="1"/>
              </p:cNvSpPr>
              <p:nvPr/>
            </p:nvSpPr>
            <p:spPr bwMode="auto">
              <a:xfrm>
                <a:off x="246063" y="3357563"/>
                <a:ext cx="8212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将</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在</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的期望</a:t>
                </a:r>
                <a14:m>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附近展开略去高于一阶的误差项有</a:t>
                </a:r>
                <a:endParaRPr lang="zh-CN" altLang="en-US" dirty="0">
                  <a:latin typeface="楷体_GB2312" pitchFamily="49" charset="-122"/>
                  <a:ea typeface="楷体_GB2312" pitchFamily="49" charset="-122"/>
                </a:endParaRPr>
              </a:p>
            </p:txBody>
          </p:sp>
        </mc:Choice>
        <mc:Fallback>
          <p:sp>
            <p:nvSpPr>
              <p:cNvPr id="14" name="Text Box 13"/>
              <p:cNvSpPr txBox="1">
                <a:spLocks noRot="1" noChangeAspect="1" noMove="1" noResize="1" noEditPoints="1" noAdjustHandles="1" noChangeArrowheads="1" noChangeShapeType="1" noTextEdit="1"/>
              </p:cNvSpPr>
              <p:nvPr/>
            </p:nvSpPr>
            <p:spPr bwMode="auto">
              <a:xfrm>
                <a:off x="246063" y="3357563"/>
                <a:ext cx="8212137" cy="830997"/>
              </a:xfrm>
              <a:prstGeom prst="rect">
                <a:avLst/>
              </a:prstGeom>
              <a:blipFill rotWithShape="1">
                <a:blip r:embed="rId3"/>
                <a:stretch>
                  <a:fillRect l="-4" t="-38"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5" name="Object 14"/>
          <p:cNvSpPr txBox="1"/>
          <p:nvPr/>
        </p:nvSpPr>
        <p:spPr bwMode="auto">
          <a:xfrm>
            <a:off x="5724128" y="2629546"/>
            <a:ext cx="1944688" cy="419100"/>
          </a:xfrm>
          <a:prstGeom prst="rect">
            <a:avLst/>
          </a:prstGeom>
          <a:noFill/>
          <a:ln>
            <a:noFill/>
          </a:ln>
          <a:effectLst/>
        </p:spPr>
        <p:txBody>
          <a:bodyPr>
            <a:normAutofit fontScale="92500" lnSpcReduction="10000"/>
          </a:bodyPr>
          <a:lstStyle/>
          <a:p>
            <a:endParaRPr lang="zh-CN" altLang="en-US" dirty="0"/>
          </a:p>
        </p:txBody>
      </p:sp>
      <mc:AlternateContent xmlns:mc="http://schemas.openxmlformats.org/markup-compatibility/2006">
        <mc:Choice xmlns:a14="http://schemas.microsoft.com/office/drawing/2010/main" Requires="a14">
          <p:sp>
            <p:nvSpPr>
              <p:cNvPr id="18" name="Rectangle 19"/>
              <p:cNvSpPr>
                <a:spLocks noChangeArrowheads="1"/>
              </p:cNvSpPr>
              <p:nvPr/>
            </p:nvSpPr>
            <p:spPr bwMode="auto">
              <a:xfrm>
                <a:off x="365919" y="5140643"/>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其中</a:t>
                </a:r>
                <a14:m>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oMath>
                </a14:m>
                <a:r>
                  <a:rPr lang="zh-CN" altLang="en-US" dirty="0">
                    <a:latin typeface="楷体_GB2312" pitchFamily="49" charset="-122"/>
                    <a:ea typeface="楷体_GB2312" pitchFamily="49" charset="-122"/>
                  </a:rPr>
                  <a:t>为函数</a:t>
                </a:r>
                <a:r>
                  <a:rPr lang="en-US" altLang="zh-CN" dirty="0">
                    <a:latin typeface="楷体_GB2312" pitchFamily="49" charset="-122"/>
                    <a:ea typeface="楷体_GB2312" pitchFamily="49" charset="-122"/>
                  </a:rPr>
                  <a:t>y</a:t>
                </a:r>
                <a:r>
                  <a:rPr lang="zh-CN" altLang="en-US" dirty="0">
                    <a:latin typeface="楷体_GB2312" pitchFamily="49" charset="-122"/>
                    <a:ea typeface="楷体_GB2312" pitchFamily="49" charset="-122"/>
                  </a:rPr>
                  <a:t>的偏导数在</a:t>
                </a:r>
                <a14:m>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处的值，为已知常数，即将其线性化了。</a:t>
                </a:r>
                <a:endParaRPr lang="zh-CN" altLang="en-US" dirty="0">
                  <a:latin typeface="楷体_GB2312" pitchFamily="49" charset="-122"/>
                  <a:ea typeface="楷体_GB2312" pitchFamily="49" charset="-122"/>
                </a:endParaRPr>
              </a:p>
            </p:txBody>
          </p:sp>
        </mc:Choice>
        <mc:Fallback>
          <p:sp>
            <p:nvSpPr>
              <p:cNvPr id="18" name="Rectangle 19"/>
              <p:cNvSpPr>
                <a:spLocks noRot="1" noChangeAspect="1" noMove="1" noResize="1" noEditPoints="1" noAdjustHandles="1" noChangeArrowheads="1" noChangeShapeType="1" noTextEdit="1"/>
              </p:cNvSpPr>
              <p:nvPr/>
            </p:nvSpPr>
            <p:spPr bwMode="auto">
              <a:xfrm>
                <a:off x="365919" y="5140643"/>
                <a:ext cx="8497888" cy="830997"/>
              </a:xfrm>
              <a:prstGeom prst="rect">
                <a:avLst/>
              </a:prstGeom>
              <a:blipFill rotWithShape="1">
                <a:blip r:embed="rId4"/>
                <a:stretch>
                  <a:fillRect l="-2" t="-38" r="6" b="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0" name="Object 22"/>
          <p:cNvSpPr txBox="1"/>
          <p:nvPr/>
        </p:nvSpPr>
        <p:spPr bwMode="auto">
          <a:xfrm>
            <a:off x="4422775" y="4724400"/>
            <a:ext cx="531813" cy="388938"/>
          </a:xfrm>
          <a:prstGeom prst="rect">
            <a:avLst/>
          </a:prstGeom>
          <a:noFill/>
          <a:ln>
            <a:noFill/>
          </a:ln>
          <a:effectLst/>
        </p:spPr>
        <p:txBody>
          <a:bodyPr>
            <a:normAutofit fontScale="92500" lnSpcReduction="20000"/>
          </a:bodyPr>
          <a:lstStyle/>
          <a:p>
            <a:endParaRPr lang="zh-CN" altLang="en-US" dirty="0"/>
          </a:p>
        </p:txBody>
      </p:sp>
      <p:graphicFrame>
        <p:nvGraphicFramePr>
          <p:cNvPr id="21" name="Object 24"/>
          <p:cNvGraphicFramePr>
            <a:graphicFrameLocks noChangeAspect="1"/>
          </p:cNvGraphicFramePr>
          <p:nvPr/>
        </p:nvGraphicFramePr>
        <p:xfrm>
          <a:off x="520700" y="4313496"/>
          <a:ext cx="7991475" cy="563562"/>
        </p:xfrm>
        <a:graphic>
          <a:graphicData uri="http://schemas.openxmlformats.org/presentationml/2006/ole">
            <mc:AlternateContent xmlns:mc="http://schemas.openxmlformats.org/markup-compatibility/2006">
              <mc:Choice xmlns:v="urn:schemas-microsoft-com:vml" Requires="v">
                <p:oleObj spid="_x0000_s4" name="Equation" r:id="rId5" imgW="4851400" imgH="342900" progId="Equation.DSMT4">
                  <p:embed/>
                </p:oleObj>
              </mc:Choice>
              <mc:Fallback>
                <p:oleObj name="Equation" r:id="rId5" imgW="4851400" imgH="342900"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 y="4313496"/>
                        <a:ext cx="799147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Object 25"/>
          <p:cNvSpPr txBox="1"/>
          <p:nvPr/>
        </p:nvSpPr>
        <p:spPr bwMode="auto">
          <a:xfrm>
            <a:off x="966788" y="4724400"/>
            <a:ext cx="792162" cy="407988"/>
          </a:xfrm>
          <a:prstGeom prst="rect">
            <a:avLst/>
          </a:prstGeom>
          <a:noFill/>
          <a:ln>
            <a:noFill/>
          </a:ln>
          <a:effectLst/>
        </p:spPr>
        <p:txBody>
          <a:bodyPr>
            <a:normAutofit fontScale="92500" lnSpcReduction="10000"/>
          </a:bodyPr>
          <a:lstStyle/>
          <a:p>
            <a:endParaRPr lang="zh-CN" altLang="en-US" dirty="0"/>
          </a:p>
        </p:txBody>
      </p:sp>
      <p:sp>
        <p:nvSpPr>
          <p:cNvPr id="34" name="Rectangle 2"/>
          <p:cNvSpPr>
            <a:spLocks noChangeArrowheads="1"/>
          </p:cNvSpPr>
          <p:nvPr/>
        </p:nvSpPr>
        <p:spPr bwMode="auto">
          <a:xfrm>
            <a:off x="1820068" y="6170276"/>
            <a:ext cx="539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接下来按照</a:t>
            </a:r>
            <a:r>
              <a:rPr lang="zh-CN" altLang="en-US" dirty="0">
                <a:solidFill>
                  <a:srgbClr val="FF3607"/>
                </a:solidFill>
                <a:latin typeface="楷体_GB2312" pitchFamily="49" charset="-122"/>
                <a:ea typeface="楷体_GB2312" pitchFamily="49" charset="-122"/>
              </a:rPr>
              <a:t>线性</a:t>
            </a:r>
            <a:r>
              <a:rPr lang="zh-CN" altLang="en-US" dirty="0">
                <a:latin typeface="楷体_GB2312" pitchFamily="49" charset="-122"/>
                <a:ea typeface="楷体_GB2312" pitchFamily="49" charset="-122"/>
              </a:rPr>
              <a:t>函数</a:t>
            </a:r>
            <a:r>
              <a:rPr lang="zh-CN" altLang="en-US" dirty="0">
                <a:solidFill>
                  <a:srgbClr val="FF3607"/>
                </a:solidFill>
                <a:latin typeface="楷体_GB2312" pitchFamily="49" charset="-122"/>
                <a:ea typeface="楷体_GB2312" pitchFamily="49" charset="-122"/>
              </a:rPr>
              <a:t>误差传递</a:t>
            </a:r>
            <a:r>
              <a:rPr lang="zh-CN" altLang="en-US" dirty="0">
                <a:latin typeface="楷体_GB2312" pitchFamily="49" charset="-122"/>
                <a:ea typeface="楷体_GB2312" pitchFamily="49" charset="-122"/>
              </a:rPr>
              <a:t>方式计算</a:t>
            </a:r>
            <a:endParaRPr lang="zh-CN" altLang="en-US" dirty="0">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Text Box 5"/>
          <p:cNvSpPr txBox="1">
            <a:spLocks noChangeArrowheads="1"/>
          </p:cNvSpPr>
          <p:nvPr/>
        </p:nvSpPr>
        <p:spPr bwMode="auto">
          <a:xfrm>
            <a:off x="330512" y="2690887"/>
            <a:ext cx="7049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概率密度函数</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probability density function, PDF</a:t>
            </a:r>
            <a:r>
              <a:rPr lang="zh-CN" altLang="en-US" sz="2000" b="1" dirty="0">
                <a:latin typeface="楷体_GB2312" pitchFamily="49" charset="-122"/>
                <a:ea typeface="楷体_GB2312" pitchFamily="49" charset="-122"/>
              </a:rPr>
              <a:t>）                  </a:t>
            </a:r>
            <a:endParaRPr lang="zh-CN" altLang="en-US" sz="2000" b="1" dirty="0">
              <a:ea typeface="楷体_GB2312" pitchFamily="49" charset="-122"/>
            </a:endParaRPr>
          </a:p>
        </p:txBody>
      </p:sp>
      <mc:AlternateContent xmlns:mc="http://schemas.openxmlformats.org/markup-compatibility/2006">
        <mc:Choice xmlns:a14="http://schemas.microsoft.com/office/drawing/2010/main" Requires="a14">
          <p:sp>
            <p:nvSpPr>
              <p:cNvPr id="6" name="Object 7"/>
              <p:cNvSpPr txBox="1"/>
              <p:nvPr/>
            </p:nvSpPr>
            <p:spPr bwMode="auto">
              <a:xfrm>
                <a:off x="724121" y="3446412"/>
                <a:ext cx="3600450" cy="83502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𝑑𝑥</m:t>
                          </m:r>
                        </m:den>
                      </m:f>
                    </m:oMath>
                  </m:oMathPara>
                </a14:m>
                <a:endParaRPr lang="zh-CN" altLang="en-US"/>
              </a:p>
            </p:txBody>
          </p:sp>
        </mc:Choice>
        <mc:Fallback>
          <p:sp>
            <p:nvSpPr>
              <p:cNvPr id="6" name="Object 7"/>
              <p:cNvSpPr txBox="1">
                <a:spLocks noRot="1" noChangeAspect="1" noMove="1" noResize="1" noEditPoints="1" noAdjustHandles="1" noChangeArrowheads="1" noChangeShapeType="1" noTextEdit="1"/>
              </p:cNvSpPr>
              <p:nvPr/>
            </p:nvSpPr>
            <p:spPr bwMode="auto">
              <a:xfrm>
                <a:off x="724121" y="3446412"/>
                <a:ext cx="3600450" cy="835025"/>
              </a:xfrm>
              <a:prstGeom prst="rect">
                <a:avLst/>
              </a:prstGeom>
              <a:blipFill rotWithShape="1">
                <a:blip r:embed="rId1"/>
                <a:stretch>
                  <a:fillRect l="-6" t="-32" r="6" b="32"/>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Object 10"/>
              <p:cNvSpPr txBox="1"/>
              <p:nvPr/>
            </p:nvSpPr>
            <p:spPr bwMode="auto">
              <a:xfrm>
                <a:off x="873345" y="4584562"/>
                <a:ext cx="2579688" cy="792162"/>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𝑥</m:t>
                          </m:r>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7" name="Object 10"/>
              <p:cNvSpPr txBox="1">
                <a:spLocks noRot="1" noChangeAspect="1" noMove="1" noResize="1" noEditPoints="1" noAdjustHandles="1" noChangeArrowheads="1" noChangeShapeType="1" noTextEdit="1"/>
              </p:cNvSpPr>
              <p:nvPr/>
            </p:nvSpPr>
            <p:spPr bwMode="auto">
              <a:xfrm>
                <a:off x="873345" y="4584562"/>
                <a:ext cx="2579688" cy="792162"/>
              </a:xfrm>
              <a:prstGeom prst="rect">
                <a:avLst/>
              </a:prstGeom>
              <a:blipFill rotWithShape="1">
                <a:blip r:embed="rId2"/>
                <a:stretch>
                  <a:fillRect l="-9" t="-63" r="21" b="2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 Box 9"/>
              <p:cNvSpPr txBox="1">
                <a:spLocks noChangeArrowheads="1"/>
              </p:cNvSpPr>
              <p:nvPr/>
            </p:nvSpPr>
            <p:spPr bwMode="auto">
              <a:xfrm>
                <a:off x="323528" y="759430"/>
                <a:ext cx="8351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随机变量的分布函数：</a:t>
                </a:r>
                <a:r>
                  <a:rPr lang="zh-CN" altLang="en-US" dirty="0">
                    <a:latin typeface="楷体_GB2312" pitchFamily="49" charset="-122"/>
                    <a:ea typeface="楷体_GB2312" pitchFamily="49" charset="-122"/>
                  </a:rPr>
                  <a:t>随机变量</a:t>
                </a:r>
                <a14:m>
                  <m:oMath xmlns:m="http://schemas.openxmlformats.org/officeDocument/2006/math">
                    <m:r>
                      <a:rPr lang="zh-CN" altLang="en-US" i="1" smtClean="0">
                        <a:latin typeface="Cambria Math" panose="02040503050406030204" pitchFamily="18" charset="0"/>
                        <a:ea typeface="楷体_GB2312" pitchFamily="49" charset="-122"/>
                      </a:rPr>
                      <m:t>𝜉</m:t>
                    </m:r>
                  </m:oMath>
                </a14:m>
                <a:r>
                  <a:rPr lang="zh-CN" altLang="en-US" dirty="0">
                    <a:latin typeface="楷体_GB2312" pitchFamily="49" charset="-122"/>
                    <a:ea typeface="楷体_GB2312" pitchFamily="49" charset="-122"/>
                  </a:rPr>
                  <a:t>取值小于或等于</a:t>
                </a:r>
                <a:r>
                  <a:rPr lang="en-US" altLang="zh-CN" dirty="0">
                    <a:latin typeface="楷体_GB2312" pitchFamily="49" charset="-122"/>
                    <a:ea typeface="楷体_GB2312" pitchFamily="49" charset="-122"/>
                  </a:rPr>
                  <a:t>x</a:t>
                </a:r>
                <a:r>
                  <a:rPr lang="zh-CN" altLang="en-US" dirty="0">
                    <a:latin typeface="楷体_GB2312" pitchFamily="49" charset="-122"/>
                    <a:ea typeface="楷体_GB2312" pitchFamily="49" charset="-122"/>
                  </a:rPr>
                  <a:t>这样一个事件的概率</a:t>
                </a:r>
                <a14:m>
                  <m:oMath xmlns:m="http://schemas.openxmlformats.org/officeDocument/2006/math">
                    <m:r>
                      <m:rPr>
                        <m:sty m:val="p"/>
                      </m:rPr>
                      <a:rPr lang="en-US" altLang="zh-CN" b="0" i="0" smtClean="0">
                        <a:latin typeface="Cambria Math" panose="02040503050406030204" pitchFamily="18" charset="0"/>
                        <a:ea typeface="楷体_GB2312" pitchFamily="49" charset="-122"/>
                      </a:rPr>
                      <m:t>P</m:t>
                    </m:r>
                    <m:r>
                      <a:rPr lang="en-US" altLang="zh-CN" b="0" i="0" smtClean="0">
                        <a:latin typeface="Cambria Math" panose="02040503050406030204" pitchFamily="18" charset="0"/>
                        <a:ea typeface="楷体_GB2312" pitchFamily="49" charset="-122"/>
                      </a:rPr>
                      <m:t>(</m:t>
                    </m:r>
                    <m:r>
                      <a:rPr lang="zh-CN" altLang="en-US" i="1" smtClean="0">
                        <a:latin typeface="Cambria Math" panose="02040503050406030204" pitchFamily="18" charset="0"/>
                        <a:ea typeface="楷体_GB2312" pitchFamily="49" charset="-122"/>
                      </a:rPr>
                      <m:t>𝜉</m:t>
                    </m:r>
                    <m:r>
                      <a:rPr lang="zh-CN" altLang="en-US" i="1" smtClean="0">
                        <a:latin typeface="Cambria Math" panose="02040503050406030204" pitchFamily="18" charset="0"/>
                        <a:ea typeface="楷体_GB2312" pitchFamily="49" charset="-122"/>
                      </a:rPr>
                      <m:t>≤</m:t>
                    </m:r>
                    <m:r>
                      <a:rPr lang="en-US" altLang="zh-CN" b="0" i="1" smtClean="0">
                        <a:latin typeface="Cambria Math" panose="02040503050406030204" pitchFamily="18" charset="0"/>
                        <a:ea typeface="楷体_GB2312" pitchFamily="49" charset="-122"/>
                      </a:rPr>
                      <m:t>𝑥</m:t>
                    </m:r>
                    <m:r>
                      <a:rPr lang="en-US" altLang="zh-CN" b="0" i="1" smtClean="0">
                        <a:latin typeface="Cambria Math" panose="02040503050406030204" pitchFamily="18" charset="0"/>
                        <a:ea typeface="楷体_GB2312" pitchFamily="49" charset="-122"/>
                      </a:rPr>
                      <m:t>)</m:t>
                    </m:r>
                  </m:oMath>
                </a14:m>
                <a:endParaRPr lang="zh-CN" altLang="en-US" dirty="0">
                  <a:latin typeface="楷体_GB2312" pitchFamily="49" charset="-122"/>
                  <a:ea typeface="楷体_GB2312" pitchFamily="49" charset="-122"/>
                </a:endParaRPr>
              </a:p>
            </p:txBody>
          </p:sp>
        </mc:Choice>
        <mc:Fallback>
          <p:sp>
            <p:nvSpPr>
              <p:cNvPr id="8" name="Text Box 9"/>
              <p:cNvSpPr txBox="1">
                <a:spLocks noRot="1" noChangeAspect="1" noMove="1" noResize="1" noEditPoints="1" noAdjustHandles="1" noChangeArrowheads="1" noChangeShapeType="1" noTextEdit="1"/>
              </p:cNvSpPr>
              <p:nvPr/>
            </p:nvSpPr>
            <p:spPr bwMode="auto">
              <a:xfrm>
                <a:off x="323528" y="759430"/>
                <a:ext cx="8351838" cy="830997"/>
              </a:xfrm>
              <a:prstGeom prst="rect">
                <a:avLst/>
              </a:prstGeom>
              <a:blipFill rotWithShape="1">
                <a:blip r:embed="rId3"/>
                <a:stretch>
                  <a:fillRect l="-4" t="-73" r="8" b="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Object 19"/>
              <p:cNvSpPr txBox="1"/>
              <p:nvPr/>
            </p:nvSpPr>
            <p:spPr bwMode="auto">
              <a:xfrm>
                <a:off x="2163189" y="1727448"/>
                <a:ext cx="2449512" cy="484188"/>
              </a:xfrm>
              <a:prstGeom prst="rect">
                <a:avLst/>
              </a:prstGeom>
              <a:noFill/>
              <a:ln>
                <a:noFill/>
              </a:ln>
              <a:effectLst/>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𝜉</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oMath>
                  </m:oMathPara>
                </a14:m>
                <a:endParaRPr lang="zh-CN" altLang="en-US"/>
              </a:p>
            </p:txBody>
          </p:sp>
        </mc:Choice>
        <mc:Fallback>
          <p:sp>
            <p:nvSpPr>
              <p:cNvPr id="9" name="Object 19"/>
              <p:cNvSpPr txBox="1">
                <a:spLocks noRot="1" noChangeAspect="1" noMove="1" noResize="1" noEditPoints="1" noAdjustHandles="1" noChangeArrowheads="1" noChangeShapeType="1" noTextEdit="1"/>
              </p:cNvSpPr>
              <p:nvPr/>
            </p:nvSpPr>
            <p:spPr bwMode="auto">
              <a:xfrm>
                <a:off x="2163189" y="1727448"/>
                <a:ext cx="2449512" cy="484188"/>
              </a:xfrm>
              <a:prstGeom prst="rect">
                <a:avLst/>
              </a:prstGeom>
              <a:blipFill rotWithShape="1">
                <a:blip r:embed="rId4"/>
                <a:stretch>
                  <a:fillRect l="-15" t="-51" r="2" b="117"/>
                </a:stretch>
              </a:blipFill>
              <a:ln>
                <a:noFill/>
              </a:ln>
              <a:effectLst/>
            </p:spPr>
            <p:txBody>
              <a:bodyPr/>
              <a:lstStyle/>
              <a:p>
                <a:r>
                  <a:rPr lang="zh-CN" altLang="en-US">
                    <a:noFill/>
                  </a:rPr>
                  <a:t> </a:t>
                </a:r>
              </a:p>
            </p:txBody>
          </p:sp>
        </mc:Fallback>
      </mc:AlternateContent>
      <p:graphicFrame>
        <p:nvGraphicFramePr>
          <p:cNvPr id="10" name="Object 15"/>
          <p:cNvGraphicFramePr>
            <a:graphicFrameLocks noChangeAspect="1"/>
          </p:cNvGraphicFramePr>
          <p:nvPr/>
        </p:nvGraphicFramePr>
        <p:xfrm>
          <a:off x="4819430" y="1869231"/>
          <a:ext cx="4322762" cy="4824413"/>
        </p:xfrm>
        <a:graphic>
          <a:graphicData uri="http://schemas.openxmlformats.org/presentationml/2006/ole">
            <mc:AlternateContent xmlns:mc="http://schemas.openxmlformats.org/markup-compatibility/2006">
              <mc:Choice xmlns:v="urn:schemas-microsoft-com:vml" Requires="v">
                <p:oleObj spid="_x0000_s2" name="Picture" r:id="rId5" imgW="2237740" imgH="2954020" progId="Word.Picture.8">
                  <p:embed/>
                </p:oleObj>
              </mc:Choice>
              <mc:Fallback>
                <p:oleObj name="Picture" r:id="rId5" imgW="2237740" imgH="2954020" progId="Word.Picture.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430" y="1869231"/>
                        <a:ext cx="4322762" cy="482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平均值计算</a:t>
            </a:r>
            <a:endParaRPr lang="zh-CN" altLang="en-US" dirty="0">
              <a:solidFill>
                <a:srgbClr val="FF0000"/>
              </a:solidFill>
              <a:latin typeface="楷体_GB2312" pitchFamily="49" charset="-122"/>
              <a:ea typeface="楷体_GB2312" pitchFamily="49" charset="-122"/>
            </a:endParaRPr>
          </a:p>
        </p:txBody>
      </p:sp>
      <p:sp>
        <p:nvSpPr>
          <p:cNvPr id="6" name="Rectangle 2"/>
          <p:cNvSpPr>
            <a:spLocks noChangeArrowheads="1"/>
          </p:cNvSpPr>
          <p:nvPr/>
        </p:nvSpPr>
        <p:spPr bwMode="auto">
          <a:xfrm>
            <a:off x="750888" y="1019493"/>
            <a:ext cx="551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0000FF"/>
                </a:solidFill>
                <a:latin typeface="楷体_GB2312" pitchFamily="49" charset="-122"/>
                <a:ea typeface="楷体_GB2312" pitchFamily="49" charset="-122"/>
              </a:rPr>
              <a:t>等精度测量</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每个测量值服从同一分布。</a:t>
            </a:r>
            <a:endParaRPr lang="zh-CN" altLang="en-US" dirty="0">
              <a:latin typeface="楷体_GB2312" pitchFamily="49" charset="-122"/>
              <a:ea typeface="楷体_GB2312" pitchFamily="49" charset="-122"/>
            </a:endParaRPr>
          </a:p>
        </p:txBody>
      </p:sp>
      <p:sp>
        <p:nvSpPr>
          <p:cNvPr id="7" name="Rectangle 4"/>
          <p:cNvSpPr>
            <a:spLocks noChangeArrowheads="1"/>
          </p:cNvSpPr>
          <p:nvPr/>
        </p:nvSpPr>
        <p:spPr bwMode="auto">
          <a:xfrm>
            <a:off x="713146" y="1553845"/>
            <a:ext cx="372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误差</a:t>
            </a:r>
            <a:r>
              <a:rPr lang="en-US" altLang="zh-CN" dirty="0">
                <a:latin typeface="Symbol" panose="05050102010706020507" pitchFamily="18" charset="2"/>
                <a:ea typeface="楷体_GB2312" pitchFamily="49" charset="-122"/>
              </a:rPr>
              <a:t>D</a:t>
            </a:r>
            <a:r>
              <a:rPr lang="zh-CN" altLang="en-US" dirty="0">
                <a:latin typeface="楷体_GB2312" pitchFamily="49" charset="-122"/>
                <a:ea typeface="楷体_GB2312" pitchFamily="49" charset="-122"/>
              </a:rPr>
              <a:t>的概率密度函数为：</a:t>
            </a:r>
            <a:endParaRPr lang="zh-CN" altLang="en-US" dirty="0">
              <a:latin typeface="楷体_GB2312" pitchFamily="49" charset="-122"/>
              <a:ea typeface="楷体_GB2312" pitchFamily="49" charset="-122"/>
            </a:endParaRPr>
          </a:p>
        </p:txBody>
      </p:sp>
      <p:graphicFrame>
        <p:nvGraphicFramePr>
          <p:cNvPr id="8" name="Object 6"/>
          <p:cNvGraphicFramePr>
            <a:graphicFrameLocks noChangeAspect="1"/>
          </p:cNvGraphicFramePr>
          <p:nvPr/>
        </p:nvGraphicFramePr>
        <p:xfrm>
          <a:off x="4407297" y="1421765"/>
          <a:ext cx="2473325" cy="762000"/>
        </p:xfrm>
        <a:graphic>
          <a:graphicData uri="http://schemas.openxmlformats.org/presentationml/2006/ole">
            <mc:AlternateContent xmlns:mc="http://schemas.openxmlformats.org/markup-compatibility/2006">
              <mc:Choice xmlns:v="urn:schemas-microsoft-com:vml" Requires="v">
                <p:oleObj spid="_x0000_s4" name="Equation" r:id="rId1" imgW="1435100" imgH="444500" progId="Equation.DSMT4">
                  <p:embed/>
                </p:oleObj>
              </mc:Choice>
              <mc:Fallback>
                <p:oleObj name="Equation" r:id="rId1" imgW="1435100" imgH="444500" progId="Equation.DSMT4">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297" y="1421765"/>
                        <a:ext cx="24733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3167856" y="2181225"/>
          <a:ext cx="2808287" cy="431800"/>
        </p:xfrm>
        <a:graphic>
          <a:graphicData uri="http://schemas.openxmlformats.org/presentationml/2006/ole">
            <mc:AlternateContent xmlns:mc="http://schemas.openxmlformats.org/markup-compatibility/2006">
              <mc:Choice xmlns:v="urn:schemas-microsoft-com:vml" Requires="v">
                <p:oleObj spid="_x0000_s5" name="公式" r:id="rId3" imgW="1600200" imgH="241300" progId="Equation.3">
                  <p:embed/>
                </p:oleObj>
              </mc:Choice>
              <mc:Fallback>
                <p:oleObj name="公式" r:id="rId3" imgW="1600200" imgH="2413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856" y="2181225"/>
                        <a:ext cx="28082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1925638" y="3213100"/>
          <a:ext cx="3168650" cy="1611313"/>
        </p:xfrm>
        <a:graphic>
          <a:graphicData uri="http://schemas.openxmlformats.org/presentationml/2006/ole">
            <mc:AlternateContent xmlns:mc="http://schemas.openxmlformats.org/markup-compatibility/2006">
              <mc:Choice xmlns:v="urn:schemas-microsoft-com:vml" Requires="v">
                <p:oleObj spid="_x0000_s11" name="Equation" r:id="rId5" imgW="1435100" imgH="889000" progId="Equation.DSMT4">
                  <p:embed/>
                </p:oleObj>
              </mc:Choice>
              <mc:Fallback>
                <p:oleObj name="Equation" r:id="rId5" imgW="1435100" imgH="8890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638" y="3213100"/>
                        <a:ext cx="3168650" cy="161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2" name="Text Box 10"/>
              <p:cNvSpPr txBox="1">
                <a:spLocks noChangeArrowheads="1"/>
              </p:cNvSpPr>
              <p:nvPr/>
            </p:nvSpPr>
            <p:spPr bwMode="auto">
              <a:xfrm>
                <a:off x="919163" y="2708275"/>
                <a:ext cx="7648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一般</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和</a:t>
                </a:r>
                <a14:m>
                  <m:oMath xmlns:m="http://schemas.openxmlformats.org/officeDocument/2006/math">
                    <m:sSubSup>
                      <m:sSubSupPr>
                        <m:ctrlPr>
                          <a:rPr lang="en-US" altLang="zh-CN" i="1" smtClean="0">
                            <a:latin typeface="Cambria Math" panose="02040503050406030204" pitchFamily="18" charset="0"/>
                            <a:ea typeface="楷体_GB2312" pitchFamily="49" charset="-122"/>
                          </a:rPr>
                        </m:ctrlPr>
                      </m:sSubSupPr>
                      <m:e>
                        <m:r>
                          <a:rPr lang="zh-CN" altLang="en-US" i="1" smtClean="0">
                            <a:latin typeface="Cambria Math" panose="02040503050406030204" pitchFamily="18" charset="0"/>
                            <a:ea typeface="楷体_GB2312" pitchFamily="49" charset="-122"/>
                          </a:rPr>
                          <m:t>𝜎</m:t>
                        </m:r>
                      </m:e>
                      <m:sub>
                        <m:r>
                          <a:rPr lang="en-US" altLang="zh-CN" b="0" i="1" smtClean="0">
                            <a:latin typeface="Cambria Math" panose="02040503050406030204" pitchFamily="18" charset="0"/>
                            <a:ea typeface="楷体_GB2312" pitchFamily="49" charset="-122"/>
                          </a:rPr>
                          <m:t>𝑥</m:t>
                        </m:r>
                      </m:sub>
                      <m:sup>
                        <m:r>
                          <a:rPr lang="en-US" altLang="zh-CN" b="0" i="1" smtClean="0">
                            <a:latin typeface="Cambria Math" panose="02040503050406030204" pitchFamily="18" charset="0"/>
                            <a:ea typeface="楷体_GB2312" pitchFamily="49" charset="-122"/>
                          </a:rPr>
                          <m:t>2</m:t>
                        </m:r>
                      </m:sup>
                    </m:sSubSup>
                  </m:oMath>
                </a14:m>
                <a:r>
                  <a:rPr lang="zh-CN" altLang="en-US" dirty="0">
                    <a:latin typeface="楷体_GB2312" pitchFamily="49" charset="-122"/>
                    <a:ea typeface="楷体_GB2312" pitchFamily="49" charset="-122"/>
                  </a:rPr>
                  <a:t>是未知，一般可用一组样本来近似求解，即</a:t>
                </a:r>
                <a:endParaRPr lang="zh-CN" altLang="en-US" dirty="0">
                  <a:latin typeface="楷体_GB2312" pitchFamily="49" charset="-122"/>
                  <a:ea typeface="楷体_GB2312" pitchFamily="49" charset="-122"/>
                </a:endParaRPr>
              </a:p>
            </p:txBody>
          </p:sp>
        </mc:Choice>
        <mc:Fallback>
          <p:sp>
            <p:nvSpPr>
              <p:cNvPr id="12" name="Text Box 10"/>
              <p:cNvSpPr txBox="1">
                <a:spLocks noRot="1" noChangeAspect="1" noMove="1" noResize="1" noEditPoints="1" noAdjustHandles="1" noChangeArrowheads="1" noChangeShapeType="1" noTextEdit="1"/>
              </p:cNvSpPr>
              <p:nvPr/>
            </p:nvSpPr>
            <p:spPr bwMode="auto">
              <a:xfrm>
                <a:off x="919163" y="2708275"/>
                <a:ext cx="7648569" cy="461665"/>
              </a:xfrm>
              <a:prstGeom prst="rect">
                <a:avLst/>
              </a:prstGeom>
              <a:blipFill rotWithShape="1">
                <a:blip r:embed="rId7"/>
                <a:stretch>
                  <a:fillRect l="-4" r="4" b="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21" name="Group 19"/>
          <p:cNvGrpSpPr/>
          <p:nvPr/>
        </p:nvGrpSpPr>
        <p:grpSpPr bwMode="auto">
          <a:xfrm>
            <a:off x="1098550" y="4797425"/>
            <a:ext cx="3779838" cy="519113"/>
            <a:chOff x="113" y="3067"/>
            <a:chExt cx="2381" cy="327"/>
          </a:xfrm>
        </p:grpSpPr>
        <p:sp>
          <p:nvSpPr>
            <p:cNvPr id="22" name="Rectangle 20"/>
            <p:cNvSpPr>
              <a:spLocks noChangeArrowheads="1"/>
            </p:cNvSpPr>
            <p:nvPr/>
          </p:nvSpPr>
          <p:spPr bwMode="auto">
            <a:xfrm>
              <a:off x="113" y="3067"/>
              <a:ext cx="2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800">
                  <a:latin typeface="黑体" panose="02010609060101010101" pitchFamily="49" charset="-122"/>
                  <a:ea typeface="黑体" panose="02010609060101010101" pitchFamily="49" charset="-122"/>
                </a:rPr>
                <a:t> </a:t>
              </a:r>
              <a:r>
                <a:rPr lang="zh-CN" altLang="en-US">
                  <a:latin typeface="楷体_GB2312" pitchFamily="49" charset="-122"/>
                  <a:ea typeface="楷体_GB2312" pitchFamily="49" charset="-122"/>
                </a:rPr>
                <a:t>也服从正态分布，且有</a:t>
              </a:r>
              <a:endParaRPr lang="zh-CN" altLang="en-US">
                <a:latin typeface="楷体_GB2312" pitchFamily="49" charset="-122"/>
                <a:ea typeface="楷体_GB2312" pitchFamily="49" charset="-122"/>
              </a:endParaRPr>
            </a:p>
          </p:txBody>
        </p:sp>
        <p:graphicFrame>
          <p:nvGraphicFramePr>
            <p:cNvPr id="23" name="Object 21"/>
            <p:cNvGraphicFramePr>
              <a:graphicFrameLocks noChangeAspect="1"/>
            </p:cNvGraphicFramePr>
            <p:nvPr/>
          </p:nvGraphicFramePr>
          <p:xfrm>
            <a:off x="113" y="3158"/>
            <a:ext cx="194" cy="222"/>
          </p:xfrm>
          <a:graphic>
            <a:graphicData uri="http://schemas.openxmlformats.org/presentationml/2006/ole">
              <mc:AlternateContent xmlns:mc="http://schemas.openxmlformats.org/markup-compatibility/2006">
                <mc:Choice xmlns:v="urn:schemas-microsoft-com:vml" Requires="v">
                  <p:oleObj spid="_x0000_s13" name="Equation" r:id="rId8" imgW="139700" imgH="165100" progId="Equation.DSMT4">
                    <p:embed/>
                  </p:oleObj>
                </mc:Choice>
                <mc:Fallback>
                  <p:oleObj name="Equation" r:id="rId8" imgW="139700" imgH="16510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 y="3158"/>
                          <a:ext cx="19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4" name="Object 22"/>
          <p:cNvGraphicFramePr>
            <a:graphicFrameLocks noChangeAspect="1"/>
          </p:cNvGraphicFramePr>
          <p:nvPr/>
        </p:nvGraphicFramePr>
        <p:xfrm>
          <a:off x="1814909" y="5475288"/>
          <a:ext cx="5184775" cy="933450"/>
        </p:xfrm>
        <a:graphic>
          <a:graphicData uri="http://schemas.openxmlformats.org/presentationml/2006/ole">
            <mc:AlternateContent xmlns:mc="http://schemas.openxmlformats.org/markup-compatibility/2006">
              <mc:Choice xmlns:v="urn:schemas-microsoft-com:vml" Requires="v">
                <p:oleObj spid="_x0000_s14" name="Equation" r:id="rId10" imgW="2209800" imgH="508000" progId="Equation.DSMT4">
                  <p:embed/>
                </p:oleObj>
              </mc:Choice>
              <mc:Fallback>
                <p:oleObj name="Equation" r:id="rId10" imgW="2209800" imgH="508000"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4909" y="5475288"/>
                        <a:ext cx="5184775"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23"/>
          <p:cNvSpPr txBox="1">
            <a:spLocks noChangeArrowheads="1"/>
          </p:cNvSpPr>
          <p:nvPr/>
        </p:nvSpPr>
        <p:spPr bwMode="auto">
          <a:xfrm>
            <a:off x="2177589" y="213106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且有</a:t>
            </a:r>
            <a:endParaRPr lang="zh-CN" altLang="en-US">
              <a:latin typeface="楷体_GB2312" pitchFamily="49" charset="-122"/>
              <a:ea typeface="楷体_GB2312"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加权平均</a:t>
            </a:r>
            <a:endParaRPr lang="zh-CN" altLang="en-US" dirty="0">
              <a:solidFill>
                <a:srgbClr val="FF0000"/>
              </a:solidFill>
              <a:latin typeface="楷体_GB2312" pitchFamily="49" charset="-122"/>
              <a:ea typeface="楷体_GB2312" pitchFamily="49" charset="-122"/>
            </a:endParaRPr>
          </a:p>
        </p:txBody>
      </p:sp>
      <p:sp>
        <p:nvSpPr>
          <p:cNvPr id="4" name="Text Box 9"/>
          <p:cNvSpPr txBox="1">
            <a:spLocks noChangeArrowheads="1"/>
          </p:cNvSpPr>
          <p:nvPr/>
        </p:nvSpPr>
        <p:spPr bwMode="auto">
          <a:xfrm>
            <a:off x="411560" y="1916832"/>
            <a:ext cx="8062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0000"/>
                </a:solidFill>
                <a:latin typeface="楷体_GB2312" pitchFamily="49" charset="-122"/>
                <a:ea typeface="楷体_GB2312" pitchFamily="49" charset="-122"/>
              </a:rPr>
              <a:t>基本原则 </a:t>
            </a:r>
            <a:r>
              <a:rPr lang="zh-CN" altLang="en-US" dirty="0">
                <a:latin typeface="楷体_GB2312" pitchFamily="49" charset="-122"/>
                <a:ea typeface="楷体_GB2312" pitchFamily="49" charset="-122"/>
              </a:rPr>
              <a:t>：对于不等精度的数据处理时对</a:t>
            </a:r>
            <a:r>
              <a:rPr lang="zh-CN" altLang="en-US" dirty="0">
                <a:solidFill>
                  <a:srgbClr val="0000FF"/>
                </a:solidFill>
                <a:latin typeface="楷体_GB2312" pitchFamily="49" charset="-122"/>
                <a:ea typeface="楷体_GB2312" pitchFamily="49" charset="-122"/>
              </a:rPr>
              <a:t>精度高</a:t>
            </a:r>
            <a:r>
              <a:rPr lang="zh-CN" altLang="en-US" dirty="0">
                <a:latin typeface="楷体_GB2312" pitchFamily="49" charset="-122"/>
                <a:ea typeface="楷体_GB2312" pitchFamily="49" charset="-122"/>
              </a:rPr>
              <a:t>的给予</a:t>
            </a:r>
            <a:r>
              <a:rPr lang="zh-CN" altLang="en-US" dirty="0">
                <a:solidFill>
                  <a:srgbClr val="0000FF"/>
                </a:solidFill>
                <a:latin typeface="楷体_GB2312" pitchFamily="49" charset="-122"/>
                <a:ea typeface="楷体_GB2312" pitchFamily="49" charset="-122"/>
              </a:rPr>
              <a:t>较大的信赖和重视</a:t>
            </a:r>
            <a:r>
              <a:rPr lang="zh-CN" altLang="en-US" dirty="0">
                <a:latin typeface="楷体_GB2312" pitchFamily="49" charset="-122"/>
                <a:ea typeface="楷体_GB2312" pitchFamily="49" charset="-122"/>
              </a:rPr>
              <a:t>，以使其在确定最后的结果时的贡献较大。引入</a:t>
            </a:r>
            <a:r>
              <a:rPr lang="zh-CN" altLang="en-US" dirty="0">
                <a:ea typeface="楷体_GB2312" pitchFamily="49" charset="-122"/>
              </a:rPr>
              <a:t>“</a:t>
            </a:r>
            <a:r>
              <a:rPr lang="zh-CN" altLang="en-US" dirty="0">
                <a:latin typeface="楷体_GB2312" pitchFamily="49" charset="-122"/>
                <a:ea typeface="楷体_GB2312" pitchFamily="49" charset="-122"/>
              </a:rPr>
              <a:t>权</a:t>
            </a:r>
            <a:r>
              <a:rPr lang="en-US" altLang="zh-CN" dirty="0">
                <a:latin typeface="楷体_GB2312" pitchFamily="49" charset="-122"/>
                <a:ea typeface="楷体_GB2312" pitchFamily="49" charset="-122"/>
              </a:rPr>
              <a:t>(weight)</a:t>
            </a:r>
            <a:r>
              <a:rPr lang="zh-CN" altLang="en-US" dirty="0">
                <a:ea typeface="楷体_GB2312" pitchFamily="49" charset="-122"/>
              </a:rPr>
              <a:t>”</a:t>
            </a:r>
            <a:r>
              <a:rPr lang="zh-CN" altLang="en-US" dirty="0">
                <a:latin typeface="楷体_GB2312" pitchFamily="49" charset="-122"/>
                <a:ea typeface="楷体_GB2312" pitchFamily="49" charset="-122"/>
              </a:rPr>
              <a:t>的概念，通常称为“权重因子”。</a:t>
            </a:r>
            <a:endParaRPr lang="zh-CN" altLang="en-US" dirty="0">
              <a:latin typeface="楷体_GB2312" pitchFamily="49" charset="-122"/>
              <a:ea typeface="楷体_GB2312" pitchFamily="49" charset="-122"/>
            </a:endParaRPr>
          </a:p>
        </p:txBody>
      </p:sp>
      <p:sp>
        <p:nvSpPr>
          <p:cNvPr id="5" name="Text Box 7"/>
          <p:cNvSpPr txBox="1">
            <a:spLocks noChangeArrowheads="1"/>
          </p:cNvSpPr>
          <p:nvPr/>
        </p:nvSpPr>
        <p:spPr bwMode="auto">
          <a:xfrm>
            <a:off x="411560" y="995035"/>
            <a:ext cx="8134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在不同条件下或用不等精度的仪器观测的实验结果为不等精度，怎样去估计待测值的真值及误差呢？</a:t>
            </a:r>
            <a:endParaRPr lang="zh-CN" altLang="en-US" dirty="0">
              <a:latin typeface="楷体_GB2312" pitchFamily="49" charset="-122"/>
              <a:ea typeface="楷体_GB2312" pitchFamily="49" charset="-122"/>
            </a:endParaRPr>
          </a:p>
        </p:txBody>
      </p:sp>
      <p:graphicFrame>
        <p:nvGraphicFramePr>
          <p:cNvPr id="6" name="Object 7"/>
          <p:cNvGraphicFramePr>
            <a:graphicFrameLocks noChangeAspect="1"/>
          </p:cNvGraphicFramePr>
          <p:nvPr/>
        </p:nvGraphicFramePr>
        <p:xfrm>
          <a:off x="3014266" y="3127470"/>
          <a:ext cx="2928938" cy="1152525"/>
        </p:xfrm>
        <a:graphic>
          <a:graphicData uri="http://schemas.openxmlformats.org/presentationml/2006/ole">
            <mc:AlternateContent xmlns:mc="http://schemas.openxmlformats.org/markup-compatibility/2006">
              <mc:Choice xmlns:v="urn:schemas-microsoft-com:vml" Requires="v">
                <p:oleObj spid="_x0000_s7" name="Equation" r:id="rId1" imgW="1689100" imgH="660400" progId="Equation.DSMT4">
                  <p:embed/>
                </p:oleObj>
              </mc:Choice>
              <mc:Fallback>
                <p:oleObj name="Equation" r:id="rId1" imgW="1689100" imgH="660400" progId="Equation.DSMT4">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266" y="3127470"/>
                        <a:ext cx="2928938"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4"/>
          <p:cNvGraphicFramePr>
            <a:graphicFrameLocks noChangeAspect="1"/>
          </p:cNvGraphicFramePr>
          <p:nvPr/>
        </p:nvGraphicFramePr>
        <p:xfrm>
          <a:off x="3203848" y="5930900"/>
          <a:ext cx="4032250" cy="666750"/>
        </p:xfrm>
        <a:graphic>
          <a:graphicData uri="http://schemas.openxmlformats.org/presentationml/2006/ole">
            <mc:AlternateContent xmlns:mc="http://schemas.openxmlformats.org/markup-compatibility/2006">
              <mc:Choice xmlns:v="urn:schemas-microsoft-com:vml" Requires="v">
                <p:oleObj spid="_x0000_s9" name="Equation" r:id="rId3" imgW="2527300" imgH="393700" progId="Equation.DSMT4">
                  <p:embed/>
                </p:oleObj>
              </mc:Choice>
              <mc:Fallback>
                <p:oleObj name="Equation" r:id="rId3" imgW="2527300" imgH="3937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930900"/>
                        <a:ext cx="40322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
          <p:cNvGraphicFramePr>
            <a:graphicFrameLocks noChangeAspect="1"/>
          </p:cNvGraphicFramePr>
          <p:nvPr/>
        </p:nvGraphicFramePr>
        <p:xfrm>
          <a:off x="2342074" y="4314079"/>
          <a:ext cx="4876800" cy="1900237"/>
        </p:xfrm>
        <a:graphic>
          <a:graphicData uri="http://schemas.openxmlformats.org/presentationml/2006/ole">
            <mc:AlternateContent xmlns:mc="http://schemas.openxmlformats.org/markup-compatibility/2006">
              <mc:Choice xmlns:v="urn:schemas-microsoft-com:vml" Requires="v">
                <p:oleObj spid="_x0000_s11" name="Equation" r:id="rId5" imgW="3073400" imgH="1117600" progId="Equation.DSMT4">
                  <p:embed/>
                </p:oleObj>
              </mc:Choice>
              <mc:Fallback>
                <p:oleObj name="Equation" r:id="rId5" imgW="3073400" imgH="1117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2074" y="4314079"/>
                        <a:ext cx="4876800" cy="190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907828" y="20568"/>
            <a:ext cx="7194353" cy="4984072"/>
          </a:xfrm>
          <a:prstGeom prst="rect">
            <a:avLst/>
          </a:prstGeom>
        </p:spPr>
      </p:pic>
      <mc:AlternateContent xmlns:mc="http://schemas.openxmlformats.org/markup-compatibility/2006">
        <mc:Choice xmlns:a14="http://schemas.microsoft.com/office/drawing/2010/main" Requires="a14">
          <p:sp>
            <p:nvSpPr>
              <p:cNvPr id="4" name="文本框 3"/>
              <p:cNvSpPr txBox="1"/>
              <p:nvPr/>
            </p:nvSpPr>
            <p:spPr>
              <a:xfrm>
                <a:off x="2761773" y="5240984"/>
                <a:ext cx="2602315" cy="149900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𝐵𝑟</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𝐵𝑟</m:t>
                                  </m:r>
                                </m:e>
                                <m:sub>
                                  <m:r>
                                    <a:rPr lang="en-US" altLang="zh-CN" b="0" i="1" smtClean="0">
                                      <a:latin typeface="Cambria Math" panose="02040503050406030204" pitchFamily="18" charset="0"/>
                                    </a:rPr>
                                    <m:t>1</m:t>
                                  </m:r>
                                </m:sub>
                              </m:sSub>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i="1">
                                      <a:latin typeface="Cambria Math" panose="02040503050406030204" pitchFamily="18" charset="0"/>
                                      <a:ea typeface="Cambria Math" panose="02040503050406030204" pitchFamily="18" charset="0"/>
                                    </a:rPr>
                                    <m:t>1</m:t>
                                  </m:r>
                                </m:sub>
                                <m:sup>
                                  <m:r>
                                    <a:rPr lang="en-US" altLang="zh-CN" i="1">
                                      <a:latin typeface="Cambria Math" panose="02040503050406030204" pitchFamily="18" charset="0"/>
                                      <a:ea typeface="Cambria Math" panose="02040503050406030204" pitchFamily="18" charset="0"/>
                                    </a:rPr>
                                    <m:t>2</m:t>
                                  </m:r>
                                </m:sup>
                              </m:sSub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i="1">
                                      <a:latin typeface="Cambria Math" panose="02040503050406030204" pitchFamily="18" charset="0"/>
                                    </a:rPr>
                                    <m:t>𝐵𝑟</m:t>
                                  </m:r>
                                </m:e>
                                <m:sub>
                                  <m:r>
                                    <a:rPr lang="en-US" altLang="zh-CN" b="0" i="1" smtClean="0">
                                      <a:latin typeface="Cambria Math" panose="02040503050406030204" pitchFamily="18" charset="0"/>
                                    </a:rPr>
                                    <m:t>2</m:t>
                                  </m:r>
                                </m:sub>
                              </m:sSub>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b="0" i="1" smtClean="0">
                                      <a:latin typeface="Cambria Math" panose="02040503050406030204" pitchFamily="18" charset="0"/>
                                      <a:ea typeface="Cambria Math" panose="02040503050406030204" pitchFamily="18" charset="0"/>
                                    </a:rPr>
                                    <m:t>2</m:t>
                                  </m:r>
                                </m:sub>
                                <m:sup>
                                  <m:r>
                                    <a:rPr lang="en-US" altLang="zh-CN" i="1">
                                      <a:latin typeface="Cambria Math" panose="02040503050406030204" pitchFamily="18" charset="0"/>
                                      <a:ea typeface="Cambria Math" panose="02040503050406030204" pitchFamily="18" charset="0"/>
                                    </a:rPr>
                                    <m:t>2</m:t>
                                  </m:r>
                                </m:sup>
                              </m:sSubSup>
                            </m:den>
                          </m:f>
                        </m:num>
                        <m:den>
                          <m:f>
                            <m:fPr>
                              <m:ctrlPr>
                                <a:rPr lang="en-US" altLang="zh-CN" i="1">
                                  <a:latin typeface="Cambria Math" panose="02040503050406030204" pitchFamily="18" charset="0"/>
                                </a:rPr>
                              </m:ctrlPr>
                            </m:fPr>
                            <m:num>
                              <m:r>
                                <a:rPr lang="en-US" altLang="zh-CN" i="1" smtClean="0">
                                  <a:latin typeface="Cambria Math" panose="02040503050406030204" pitchFamily="18" charset="0"/>
                                </a:rPr>
                                <m:t>1</m:t>
                              </m:r>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i="1">
                                      <a:latin typeface="Cambria Math" panose="02040503050406030204" pitchFamily="18" charset="0"/>
                                      <a:ea typeface="Cambria Math" panose="02040503050406030204" pitchFamily="18" charset="0"/>
                                    </a:rPr>
                                    <m:t>1</m:t>
                                  </m:r>
                                </m:sub>
                                <m:sup>
                                  <m:r>
                                    <a:rPr lang="en-US" altLang="zh-CN" i="1">
                                      <a:latin typeface="Cambria Math" panose="02040503050406030204" pitchFamily="18" charset="0"/>
                                      <a:ea typeface="Cambria Math" panose="02040503050406030204" pitchFamily="18" charset="0"/>
                                    </a:rPr>
                                    <m:t>2</m:t>
                                  </m:r>
                                </m:sup>
                              </m:sSubSup>
                            </m:den>
                          </m:f>
                          <m:r>
                            <a:rPr lang="en-US" altLang="zh-CN" b="0" i="1" smtClean="0">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𝐵𝑟</m:t>
                                  </m:r>
                                </m:e>
                                <m:sub>
                                  <m:r>
                                    <a:rPr lang="en-US" altLang="zh-CN" b="0" i="1" smtClean="0">
                                      <a:latin typeface="Cambria Math" panose="02040503050406030204" pitchFamily="18" charset="0"/>
                                      <a:ea typeface="Cambria Math" panose="02040503050406030204" pitchFamily="18" charset="0"/>
                                    </a:rPr>
                                    <m:t>2</m:t>
                                  </m:r>
                                </m:sub>
                                <m:sup>
                                  <m:r>
                                    <a:rPr lang="en-US" altLang="zh-CN" i="1">
                                      <a:latin typeface="Cambria Math" panose="02040503050406030204" pitchFamily="18" charset="0"/>
                                      <a:ea typeface="Cambria Math" panose="02040503050406030204" pitchFamily="18" charset="0"/>
                                    </a:rPr>
                                    <m:t>2</m:t>
                                  </m:r>
                                </m:sup>
                              </m:sSubSup>
                            </m:den>
                          </m:f>
                        </m:den>
                      </m:f>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2761773" y="5240984"/>
                <a:ext cx="2602315" cy="1499000"/>
              </a:xfrm>
              <a:prstGeom prst="rect">
                <a:avLst/>
              </a:prstGeom>
              <a:blipFill rotWithShape="1">
                <a:blip r:embed="rId2"/>
                <a:stretch>
                  <a:fillRect l="-6" t="-22" r="-161" b="6"/>
                </a:stretch>
              </a:blipFill>
            </p:spPr>
            <p:txBody>
              <a:bodyPr/>
              <a:lstStyle/>
              <a:p>
                <a:r>
                  <a:rPr lang="zh-CN" altLang="en-US">
                    <a:noFill/>
                  </a:rPr>
                  <a:t> </a:t>
                </a:r>
              </a:p>
            </p:txBody>
          </p:sp>
        </mc:Fallback>
      </mc:AlternateContent>
      <p:sp>
        <p:nvSpPr>
          <p:cNvPr id="5" name="矩形 4"/>
          <p:cNvSpPr/>
          <p:nvPr/>
        </p:nvSpPr>
        <p:spPr bwMode="auto">
          <a:xfrm>
            <a:off x="971600" y="2348880"/>
            <a:ext cx="2584052" cy="648072"/>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上限计算</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467544" y="1124744"/>
            <a:ext cx="84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有些过程无明显的信号，则只能设定上限</a:t>
            </a:r>
            <a:r>
              <a:rPr lang="en-US" altLang="zh-CN" dirty="0">
                <a:latin typeface="楷体_GB2312" pitchFamily="49" charset="-122"/>
                <a:ea typeface="楷体_GB2312" pitchFamily="49" charset="-122"/>
              </a:rPr>
              <a:t>(90%</a:t>
            </a:r>
            <a:r>
              <a:rPr lang="zh-CN" altLang="en-US" dirty="0">
                <a:latin typeface="楷体_GB2312" pitchFamily="49" charset="-122"/>
                <a:ea typeface="楷体_GB2312" pitchFamily="49" charset="-122"/>
              </a:rPr>
              <a:t>置信水平</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p:txBody>
      </p:sp>
      <p:pic>
        <p:nvPicPr>
          <p:cNvPr id="5" name="图片 4"/>
          <p:cNvPicPr>
            <a:picLocks noChangeAspect="1"/>
          </p:cNvPicPr>
          <p:nvPr/>
        </p:nvPicPr>
        <p:blipFill>
          <a:blip r:embed="rId1"/>
          <a:stretch>
            <a:fillRect/>
          </a:stretch>
        </p:blipFill>
        <p:spPr>
          <a:xfrm>
            <a:off x="253778" y="3088592"/>
            <a:ext cx="4318222" cy="3156112"/>
          </a:xfrm>
          <a:prstGeom prst="rect">
            <a:avLst/>
          </a:prstGeom>
        </p:spPr>
      </p:pic>
      <p:pic>
        <p:nvPicPr>
          <p:cNvPr id="6" name="图片 5"/>
          <p:cNvPicPr>
            <a:picLocks noChangeAspect="1"/>
          </p:cNvPicPr>
          <p:nvPr/>
        </p:nvPicPr>
        <p:blipFill>
          <a:blip r:embed="rId2"/>
          <a:stretch>
            <a:fillRect/>
          </a:stretch>
        </p:blipFill>
        <p:spPr>
          <a:xfrm>
            <a:off x="4775112" y="3254589"/>
            <a:ext cx="3973601" cy="2990115"/>
          </a:xfrm>
          <a:prstGeom prst="rect">
            <a:avLst/>
          </a:prstGeom>
        </p:spPr>
      </p:pic>
      <p:pic>
        <p:nvPicPr>
          <p:cNvPr id="7" name="图片 6"/>
          <p:cNvPicPr>
            <a:picLocks noChangeAspect="1"/>
          </p:cNvPicPr>
          <p:nvPr/>
        </p:nvPicPr>
        <p:blipFill>
          <a:blip r:embed="rId3"/>
          <a:stretch>
            <a:fillRect/>
          </a:stretch>
        </p:blipFill>
        <p:spPr>
          <a:xfrm>
            <a:off x="1115616" y="1988840"/>
            <a:ext cx="2245409" cy="943072"/>
          </a:xfrm>
          <a:prstGeom prst="rect">
            <a:avLst/>
          </a:prstGeom>
        </p:spPr>
      </p:pic>
      <p:sp>
        <p:nvSpPr>
          <p:cNvPr id="8" name="矩形 7"/>
          <p:cNvSpPr/>
          <p:nvPr/>
        </p:nvSpPr>
        <p:spPr>
          <a:xfrm>
            <a:off x="6517967" y="519410"/>
            <a:ext cx="2149948" cy="461665"/>
          </a:xfrm>
          <a:prstGeom prst="rect">
            <a:avLst/>
          </a:prstGeom>
        </p:spPr>
        <p:txBody>
          <a:bodyPr wrap="none">
            <a:spAutoFit/>
          </a:bodyPr>
          <a:lstStyle/>
          <a:p>
            <a:pPr eaLnBrk="1" hangingPunct="1">
              <a:spcBef>
                <a:spcPct val="50000"/>
              </a:spcBef>
            </a:pPr>
            <a:r>
              <a:rPr lang="en-US" altLang="zh-CN" dirty="0">
                <a:latin typeface="楷体_GB2312" pitchFamily="49" charset="-122"/>
                <a:ea typeface="楷体_GB2312" pitchFamily="49" charset="-122"/>
              </a:rPr>
              <a:t>PRD 57, 3873</a:t>
            </a:r>
            <a:endParaRPr lang="zh-CN" altLang="en-US" dirty="0">
              <a:latin typeface="楷体_GB2312" pitchFamily="49" charset="-122"/>
              <a:ea typeface="楷体_GB2312"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上限计算</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467544" y="1124744"/>
            <a:ext cx="84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有些过程无明显的信号，则只能设定上限</a:t>
            </a:r>
            <a:r>
              <a:rPr lang="en-US" altLang="zh-CN" dirty="0">
                <a:latin typeface="楷体_GB2312" pitchFamily="49" charset="-122"/>
                <a:ea typeface="楷体_GB2312" pitchFamily="49" charset="-122"/>
              </a:rPr>
              <a:t>(90%</a:t>
            </a:r>
            <a:r>
              <a:rPr lang="zh-CN" altLang="en-US" dirty="0">
                <a:latin typeface="楷体_GB2312" pitchFamily="49" charset="-122"/>
                <a:ea typeface="楷体_GB2312" pitchFamily="49" charset="-122"/>
              </a:rPr>
              <a:t>置信水平</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p:txBody>
      </p:sp>
      <p:pic>
        <p:nvPicPr>
          <p:cNvPr id="5" name="图片 4"/>
          <p:cNvPicPr>
            <a:picLocks noChangeAspect="1"/>
          </p:cNvPicPr>
          <p:nvPr/>
        </p:nvPicPr>
        <p:blipFill>
          <a:blip r:embed="rId1"/>
          <a:stretch>
            <a:fillRect/>
          </a:stretch>
        </p:blipFill>
        <p:spPr>
          <a:xfrm>
            <a:off x="253778" y="3088592"/>
            <a:ext cx="4318222" cy="3156112"/>
          </a:xfrm>
          <a:prstGeom prst="rect">
            <a:avLst/>
          </a:prstGeom>
        </p:spPr>
      </p:pic>
      <p:pic>
        <p:nvPicPr>
          <p:cNvPr id="6" name="图片 5"/>
          <p:cNvPicPr>
            <a:picLocks noChangeAspect="1"/>
          </p:cNvPicPr>
          <p:nvPr/>
        </p:nvPicPr>
        <p:blipFill>
          <a:blip r:embed="rId2"/>
          <a:stretch>
            <a:fillRect/>
          </a:stretch>
        </p:blipFill>
        <p:spPr>
          <a:xfrm>
            <a:off x="4775112" y="3254589"/>
            <a:ext cx="3973601" cy="2990115"/>
          </a:xfrm>
          <a:prstGeom prst="rect">
            <a:avLst/>
          </a:prstGeom>
        </p:spPr>
      </p:pic>
      <p:pic>
        <p:nvPicPr>
          <p:cNvPr id="7" name="图片 6"/>
          <p:cNvPicPr>
            <a:picLocks noChangeAspect="1"/>
          </p:cNvPicPr>
          <p:nvPr/>
        </p:nvPicPr>
        <p:blipFill>
          <a:blip r:embed="rId3"/>
          <a:stretch>
            <a:fillRect/>
          </a:stretch>
        </p:blipFill>
        <p:spPr>
          <a:xfrm>
            <a:off x="1115616" y="1988840"/>
            <a:ext cx="2245409" cy="943072"/>
          </a:xfrm>
          <a:prstGeom prst="rect">
            <a:avLst/>
          </a:prstGeom>
        </p:spPr>
      </p:pic>
      <p:sp>
        <p:nvSpPr>
          <p:cNvPr id="8" name="矩形 7"/>
          <p:cNvSpPr/>
          <p:nvPr/>
        </p:nvSpPr>
        <p:spPr>
          <a:xfrm>
            <a:off x="6517967" y="519410"/>
            <a:ext cx="2149948" cy="461665"/>
          </a:xfrm>
          <a:prstGeom prst="rect">
            <a:avLst/>
          </a:prstGeom>
        </p:spPr>
        <p:txBody>
          <a:bodyPr wrap="none">
            <a:spAutoFit/>
          </a:bodyPr>
          <a:lstStyle/>
          <a:p>
            <a:pPr eaLnBrk="1" hangingPunct="1">
              <a:spcBef>
                <a:spcPct val="50000"/>
              </a:spcBef>
            </a:pPr>
            <a:r>
              <a:rPr lang="en-US" altLang="zh-CN" dirty="0">
                <a:latin typeface="楷体_GB2312" pitchFamily="49" charset="-122"/>
                <a:ea typeface="楷体_GB2312" pitchFamily="49" charset="-122"/>
              </a:rPr>
              <a:t>PRD 57, 3873</a:t>
            </a:r>
            <a:endParaRPr lang="zh-CN" altLang="en-US" dirty="0">
              <a:latin typeface="楷体_GB2312" pitchFamily="49" charset="-122"/>
              <a:ea typeface="楷体_GB2312" pitchFamily="49" charset="-122"/>
            </a:endParaRPr>
          </a:p>
        </p:txBody>
      </p:sp>
      <p:pic>
        <p:nvPicPr>
          <p:cNvPr id="9" name="图片 8"/>
          <p:cNvPicPr>
            <a:picLocks noChangeAspect="1"/>
          </p:cNvPicPr>
          <p:nvPr/>
        </p:nvPicPr>
        <p:blipFill>
          <a:blip r:embed="rId4"/>
          <a:stretch>
            <a:fillRect/>
          </a:stretch>
        </p:blipFill>
        <p:spPr>
          <a:xfrm>
            <a:off x="222618" y="1988840"/>
            <a:ext cx="8887205" cy="4136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信号显著度</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467544" y="1124744"/>
            <a:ext cx="84232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若之前未观测到某过程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现象，现有的数据样本观测到了该衰变过程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现象，则通常要给出观测到该过程</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现象的</a:t>
            </a:r>
            <a:r>
              <a:rPr lang="zh-CN" altLang="en-US" dirty="0">
                <a:solidFill>
                  <a:srgbClr val="0000FF"/>
                </a:solidFill>
                <a:latin typeface="楷体_GB2312" pitchFamily="49" charset="-122"/>
                <a:ea typeface="楷体_GB2312" pitchFamily="49" charset="-122"/>
              </a:rPr>
              <a:t>显著度</a:t>
            </a:r>
            <a:r>
              <a:rPr lang="en-US" altLang="zh-CN" dirty="0">
                <a:latin typeface="楷体_GB2312" pitchFamily="49" charset="-122"/>
                <a:ea typeface="楷体_GB2312" pitchFamily="49" charset="-122"/>
              </a:rPr>
              <a:t>(significance)</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信号显著度是</a:t>
            </a:r>
            <a:r>
              <a:rPr lang="zh-CN" altLang="en-US" dirty="0"/>
              <a:t>实验观测到的现象与待寻找的新现象、新信号之间关系的直观表达。</a:t>
            </a:r>
            <a:endParaRPr lang="en-US" altLang="zh-CN" dirty="0"/>
          </a:p>
          <a:p>
            <a:pPr eaLnBrk="1" hangingPunct="1">
              <a:spcBef>
                <a:spcPct val="50000"/>
              </a:spcBef>
            </a:pPr>
            <a:endParaRPr lang="en-US" altLang="zh-CN" dirty="0"/>
          </a:p>
          <a:p>
            <a:pPr eaLnBrk="1" hangingPunct="1"/>
            <a:r>
              <a:rPr lang="zh-CN" altLang="en-US" dirty="0">
                <a:latin typeface="楷体_GB2312" pitchFamily="49" charset="-122"/>
                <a:ea typeface="楷体_GB2312" pitchFamily="49" charset="-122"/>
              </a:rPr>
              <a:t>如何确定信号显著度？  </a:t>
            </a:r>
            <a:r>
              <a:rPr lang="en-US" altLang="zh-CN" dirty="0">
                <a:latin typeface="楷体_GB2312" pitchFamily="49" charset="-122"/>
                <a:ea typeface="楷体_GB2312" pitchFamily="49" charset="-122"/>
                <a:sym typeface="Wingdings" panose="05000000000000000000" pitchFamily="2" charset="2"/>
              </a:rPr>
              <a:t>   </a:t>
            </a:r>
            <a:r>
              <a:rPr lang="zh-CN" altLang="en-US" dirty="0">
                <a:latin typeface="楷体_GB2312" pitchFamily="49" charset="-122"/>
                <a:ea typeface="楷体_GB2312" pitchFamily="49" charset="-122"/>
              </a:rPr>
              <a:t>假设检验！</a:t>
            </a:r>
            <a:endParaRPr lang="en-US" altLang="zh-CN" dirty="0">
              <a:latin typeface="楷体_GB2312" pitchFamily="49" charset="-122"/>
              <a:ea typeface="楷体_GB2312"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2"/>
          <p:cNvSpPr txBox="1">
            <a:spLocks noChangeArrowheads="1"/>
          </p:cNvSpPr>
          <p:nvPr/>
        </p:nvSpPr>
        <p:spPr bwMode="auto">
          <a:xfrm>
            <a:off x="762000" y="333375"/>
            <a:ext cx="72635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dirty="0">
                <a:solidFill>
                  <a:srgbClr val="FF0000"/>
                </a:solidFill>
              </a:rPr>
              <a:t>想法：</a:t>
            </a:r>
            <a:r>
              <a:rPr lang="zh-CN" altLang="en-US" sz="2400" dirty="0">
                <a:solidFill>
                  <a:srgbClr val="0000FF"/>
                </a:solidFill>
              </a:rPr>
              <a:t>通过实验测量值或它的统计量的分布来检验零</a:t>
            </a:r>
            <a:endParaRPr lang="zh-CN" altLang="en-US" sz="2400" dirty="0">
              <a:solidFill>
                <a:srgbClr val="0000FF"/>
              </a:solidFill>
            </a:endParaRPr>
          </a:p>
          <a:p>
            <a:pPr eaLnBrk="1" hangingPunct="1">
              <a:spcBef>
                <a:spcPct val="0"/>
              </a:spcBef>
              <a:buFontTx/>
              <a:buNone/>
            </a:pPr>
            <a:r>
              <a:rPr lang="zh-CN" altLang="en-US" sz="2400" dirty="0">
                <a:solidFill>
                  <a:srgbClr val="0000FF"/>
                </a:solidFill>
              </a:rPr>
              <a:t>假设</a:t>
            </a:r>
            <a:endParaRPr lang="zh-CN" altLang="en-US" sz="2400" dirty="0">
              <a:solidFill>
                <a:srgbClr val="0000FF"/>
              </a:solidFill>
            </a:endParaRPr>
          </a:p>
        </p:txBody>
      </p:sp>
      <p:grpSp>
        <p:nvGrpSpPr>
          <p:cNvPr id="4" name="Group 7"/>
          <p:cNvGrpSpPr/>
          <p:nvPr/>
        </p:nvGrpSpPr>
        <p:grpSpPr bwMode="auto">
          <a:xfrm>
            <a:off x="827088" y="1504950"/>
            <a:ext cx="5233987" cy="1006475"/>
            <a:chOff x="521" y="948"/>
            <a:chExt cx="3297" cy="634"/>
          </a:xfrm>
        </p:grpSpPr>
        <p:graphicFrame>
          <p:nvGraphicFramePr>
            <p:cNvPr id="5" name="Object 3"/>
            <p:cNvGraphicFramePr>
              <a:graphicFrameLocks noChangeAspect="1"/>
            </p:cNvGraphicFramePr>
            <p:nvPr/>
          </p:nvGraphicFramePr>
          <p:xfrm>
            <a:off x="3210" y="981"/>
            <a:ext cx="371" cy="238"/>
          </p:xfrm>
          <a:graphic>
            <a:graphicData uri="http://schemas.openxmlformats.org/presentationml/2006/ole">
              <mc:AlternateContent xmlns:mc="http://schemas.openxmlformats.org/markup-compatibility/2006">
                <mc:Choice xmlns:v="urn:schemas-microsoft-com:vml" Requires="v">
                  <p:oleObj spid="_x0000_s6" name="Equation" r:id="rId1" imgW="317500" imgH="203200" progId="Equation.DSMT4">
                    <p:embed/>
                  </p:oleObj>
                </mc:Choice>
                <mc:Fallback>
                  <p:oleObj name="Equation" r:id="rId1" imgW="317500" imgH="2032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 y="981"/>
                          <a:ext cx="371"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3210" y="1344"/>
            <a:ext cx="608" cy="238"/>
          </p:xfrm>
          <a:graphic>
            <a:graphicData uri="http://schemas.openxmlformats.org/presentationml/2006/ole">
              <mc:AlternateContent xmlns:mc="http://schemas.openxmlformats.org/markup-compatibility/2006">
                <mc:Choice xmlns:v="urn:schemas-microsoft-com:vml" Requires="v">
                  <p:oleObj spid="_x0000_s8" name="Equation" r:id="rId3" imgW="520700" imgH="203200" progId="Equation.DSMT4">
                    <p:embed/>
                  </p:oleObj>
                </mc:Choice>
                <mc:Fallback>
                  <p:oleObj name="Equation" r:id="rId3" imgW="520700" imgH="203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 y="1344"/>
                          <a:ext cx="608"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5"/>
            <p:cNvSpPr txBox="1">
              <a:spLocks noChangeArrowheads="1"/>
            </p:cNvSpPr>
            <p:nvPr/>
          </p:nvSpPr>
          <p:spPr bwMode="auto">
            <a:xfrm>
              <a:off x="521" y="948"/>
              <a:ext cx="2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t>由</a:t>
              </a:r>
              <a:r>
                <a:rPr lang="en-US" altLang="zh-CN" sz="2400"/>
                <a:t>H</a:t>
              </a:r>
              <a:r>
                <a:rPr lang="en-US" altLang="zh-CN" sz="2400" baseline="-25000"/>
                <a:t>0</a:t>
              </a:r>
              <a:r>
                <a:rPr lang="zh-CN" altLang="en-US" sz="2400"/>
                <a:t>的概率密度构造似然函数</a:t>
              </a:r>
              <a:endParaRPr lang="zh-CN" altLang="en-US" sz="2400"/>
            </a:p>
          </p:txBody>
        </p:sp>
        <p:sp>
          <p:nvSpPr>
            <p:cNvPr id="10" name="Text Box 6"/>
            <p:cNvSpPr txBox="1">
              <a:spLocks noChangeArrowheads="1"/>
            </p:cNvSpPr>
            <p:nvPr/>
          </p:nvSpPr>
          <p:spPr bwMode="auto">
            <a:xfrm>
              <a:off x="534" y="1289"/>
              <a:ext cx="26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t>由</a:t>
              </a:r>
              <a:r>
                <a:rPr lang="en-US" altLang="zh-CN" sz="2400"/>
                <a:t>H</a:t>
              </a:r>
              <a:r>
                <a:rPr lang="en-US" altLang="zh-CN" sz="2400" baseline="-25000"/>
                <a:t>1</a:t>
              </a:r>
              <a:r>
                <a:rPr lang="zh-CN" altLang="en-US" sz="2400"/>
                <a:t>的概率密度构造似然函数</a:t>
              </a:r>
              <a:endParaRPr lang="zh-CN" altLang="en-US" sz="2400"/>
            </a:p>
          </p:txBody>
        </p:sp>
      </p:grpSp>
      <p:grpSp>
        <p:nvGrpSpPr>
          <p:cNvPr id="11" name="Group 22"/>
          <p:cNvGrpSpPr/>
          <p:nvPr/>
        </p:nvGrpSpPr>
        <p:grpSpPr bwMode="auto">
          <a:xfrm>
            <a:off x="6084888" y="1700213"/>
            <a:ext cx="2012950" cy="2087562"/>
            <a:chOff x="3833" y="1071"/>
            <a:chExt cx="1268" cy="1315"/>
          </a:xfrm>
        </p:grpSpPr>
        <p:sp>
          <p:nvSpPr>
            <p:cNvPr id="12" name="AutoShape 8"/>
            <p:cNvSpPr/>
            <p:nvPr/>
          </p:nvSpPr>
          <p:spPr bwMode="auto">
            <a:xfrm>
              <a:off x="3969" y="1071"/>
              <a:ext cx="90" cy="454"/>
            </a:xfrm>
            <a:prstGeom prst="rightBrace">
              <a:avLst>
                <a:gd name="adj1" fmla="val 42037"/>
                <a:gd name="adj2" fmla="val 50000"/>
              </a:avLst>
            </a:prstGeom>
            <a:noFill/>
            <a:ln w="2857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3" name="AutoShape 9"/>
            <p:cNvSpPr>
              <a:spLocks noChangeArrowheads="1"/>
            </p:cNvSpPr>
            <p:nvPr/>
          </p:nvSpPr>
          <p:spPr bwMode="auto">
            <a:xfrm>
              <a:off x="4195" y="1298"/>
              <a:ext cx="520" cy="1088"/>
            </a:xfrm>
            <a:prstGeom prst="curvedLeftArrow">
              <a:avLst>
                <a:gd name="adj1" fmla="val 41846"/>
                <a:gd name="adj2" fmla="val 83692"/>
                <a:gd name="adj3" fmla="val 3333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4" name="Text Box 10"/>
            <p:cNvSpPr txBox="1">
              <a:spLocks noChangeArrowheads="1"/>
            </p:cNvSpPr>
            <p:nvPr/>
          </p:nvSpPr>
          <p:spPr bwMode="auto">
            <a:xfrm>
              <a:off x="3833" y="1600"/>
              <a:ext cx="1268" cy="2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FF0000"/>
                  </a:solidFill>
                </a:rPr>
                <a:t>拟合实验数据</a:t>
              </a:r>
              <a:endParaRPr lang="zh-CN" altLang="en-US" sz="2400">
                <a:solidFill>
                  <a:srgbClr val="FF0000"/>
                </a:solidFill>
              </a:endParaRPr>
            </a:p>
          </p:txBody>
        </p:sp>
      </p:grpSp>
      <p:grpSp>
        <p:nvGrpSpPr>
          <p:cNvPr id="15" name="Group 16"/>
          <p:cNvGrpSpPr/>
          <p:nvPr/>
        </p:nvGrpSpPr>
        <p:grpSpPr bwMode="auto">
          <a:xfrm>
            <a:off x="4643438" y="3141663"/>
            <a:ext cx="1106487" cy="981075"/>
            <a:chOff x="3107" y="1964"/>
            <a:chExt cx="697" cy="618"/>
          </a:xfrm>
        </p:grpSpPr>
        <p:graphicFrame>
          <p:nvGraphicFramePr>
            <p:cNvPr id="16" name="Object 12"/>
            <p:cNvGraphicFramePr>
              <a:graphicFrameLocks noChangeAspect="1"/>
            </p:cNvGraphicFramePr>
            <p:nvPr/>
          </p:nvGraphicFramePr>
          <p:xfrm>
            <a:off x="3107" y="1964"/>
            <a:ext cx="461" cy="268"/>
          </p:xfrm>
          <a:graphic>
            <a:graphicData uri="http://schemas.openxmlformats.org/presentationml/2006/ole">
              <mc:AlternateContent xmlns:mc="http://schemas.openxmlformats.org/markup-compatibility/2006">
                <mc:Choice xmlns:v="urn:schemas-microsoft-com:vml" Requires="v">
                  <p:oleObj spid="_x0000_s17" name="Equation" r:id="rId5" imgW="393700" imgH="228600" progId="Equation.DSMT4">
                    <p:embed/>
                  </p:oleObj>
                </mc:Choice>
                <mc:Fallback>
                  <p:oleObj name="Equation" r:id="rId5" imgW="393700" imgH="2286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 y="1964"/>
                          <a:ext cx="461"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3"/>
            <p:cNvGraphicFramePr>
              <a:graphicFrameLocks noChangeAspect="1"/>
            </p:cNvGraphicFramePr>
            <p:nvPr/>
          </p:nvGraphicFramePr>
          <p:xfrm>
            <a:off x="3107" y="2314"/>
            <a:ext cx="697" cy="268"/>
          </p:xfrm>
          <a:graphic>
            <a:graphicData uri="http://schemas.openxmlformats.org/presentationml/2006/ole">
              <mc:AlternateContent xmlns:mc="http://schemas.openxmlformats.org/markup-compatibility/2006">
                <mc:Choice xmlns:v="urn:schemas-microsoft-com:vml" Requires="v">
                  <p:oleObj spid="_x0000_s19" name="Equation" r:id="rId7" imgW="596900" imgH="228600" progId="Equation.DSMT4">
                    <p:embed/>
                  </p:oleObj>
                </mc:Choice>
                <mc:Fallback>
                  <p:oleObj name="Equation" r:id="rId7" imgW="596900" imgH="2286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 y="2314"/>
                          <a:ext cx="697"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 name="AutoShape 17"/>
          <p:cNvSpPr>
            <a:spLocks noChangeArrowheads="1"/>
          </p:cNvSpPr>
          <p:nvPr/>
        </p:nvSpPr>
        <p:spPr bwMode="auto">
          <a:xfrm>
            <a:off x="2268538" y="3500438"/>
            <a:ext cx="1223962" cy="1223962"/>
          </a:xfrm>
          <a:prstGeom prst="curvedRightArrow">
            <a:avLst>
              <a:gd name="adj1" fmla="val 20000"/>
              <a:gd name="adj2" fmla="val 40000"/>
              <a:gd name="adj3" fmla="val 3333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graphicFrame>
        <p:nvGraphicFramePr>
          <p:cNvPr id="21" name="Object 18"/>
          <p:cNvGraphicFramePr>
            <a:graphicFrameLocks noChangeAspect="1"/>
          </p:cNvGraphicFramePr>
          <p:nvPr/>
        </p:nvGraphicFramePr>
        <p:xfrm>
          <a:off x="2124075" y="4868863"/>
          <a:ext cx="4824413" cy="587375"/>
        </p:xfrm>
        <a:graphic>
          <a:graphicData uri="http://schemas.openxmlformats.org/presentationml/2006/ole">
            <mc:AlternateContent xmlns:mc="http://schemas.openxmlformats.org/markup-compatibility/2006">
              <mc:Choice xmlns:v="urn:schemas-microsoft-com:vml" Requires="v">
                <p:oleObj spid="_x0000_s22" name="Equation" r:id="rId9" imgW="1981200" imgH="241300" progId="Equation.DSMT4">
                  <p:embed/>
                </p:oleObj>
              </mc:Choice>
              <mc:Fallback>
                <p:oleObj name="Equation" r:id="rId9" imgW="1981200" imgH="24130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4868863"/>
                        <a:ext cx="482441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 name="Group 21"/>
          <p:cNvGrpSpPr/>
          <p:nvPr/>
        </p:nvGrpSpPr>
        <p:grpSpPr bwMode="auto">
          <a:xfrm>
            <a:off x="1187450" y="5734050"/>
            <a:ext cx="6894513" cy="511175"/>
            <a:chOff x="748" y="3612"/>
            <a:chExt cx="4343" cy="322"/>
          </a:xfrm>
        </p:grpSpPr>
        <p:graphicFrame>
          <p:nvGraphicFramePr>
            <p:cNvPr id="24" name="Object 19"/>
            <p:cNvGraphicFramePr>
              <a:graphicFrameLocks noChangeAspect="1"/>
            </p:cNvGraphicFramePr>
            <p:nvPr/>
          </p:nvGraphicFramePr>
          <p:xfrm>
            <a:off x="748" y="3612"/>
            <a:ext cx="2223" cy="322"/>
          </p:xfrm>
          <a:graphic>
            <a:graphicData uri="http://schemas.openxmlformats.org/presentationml/2006/ole">
              <mc:AlternateContent xmlns:mc="http://schemas.openxmlformats.org/markup-compatibility/2006">
                <mc:Choice xmlns:v="urn:schemas-microsoft-com:vml" Requires="v">
                  <p:oleObj spid="_x0000_s25" name="Equation" r:id="rId11" imgW="1574800" imgH="228600" progId="Equation.DSMT4">
                    <p:embed/>
                  </p:oleObj>
                </mc:Choice>
                <mc:Fallback>
                  <p:oleObj name="Equation" r:id="rId11" imgW="1574800" imgH="2286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 y="3612"/>
                          <a:ext cx="2223"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20"/>
            <p:cNvSpPr txBox="1">
              <a:spLocks noChangeArrowheads="1"/>
            </p:cNvSpPr>
            <p:nvPr/>
          </p:nvSpPr>
          <p:spPr bwMode="auto">
            <a:xfrm>
              <a:off x="2982" y="3624"/>
              <a:ext cx="21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t>服从自由度为</a:t>
              </a:r>
              <a:r>
                <a:rPr lang="en-US" altLang="zh-CN" sz="2400"/>
                <a:t>1</a:t>
              </a:r>
              <a:r>
                <a:rPr lang="zh-CN" altLang="en-US" sz="2400"/>
                <a:t>的</a:t>
              </a:r>
              <a:r>
                <a:rPr lang="en-US" altLang="zh-CN" sz="2400">
                  <a:latin typeface="Symbol" panose="05050102010706020507" pitchFamily="18" charset="2"/>
                </a:rPr>
                <a:t>c</a:t>
              </a:r>
              <a:r>
                <a:rPr lang="en-US" altLang="zh-CN" sz="2400" baseline="30000">
                  <a:latin typeface="Symbol" panose="05050102010706020507" pitchFamily="18" charset="2"/>
                </a:rPr>
                <a:t>2</a:t>
              </a:r>
              <a:r>
                <a:rPr lang="zh-CN" altLang="en-US" sz="2400"/>
                <a:t>分布</a:t>
              </a:r>
              <a:endParaRPr lang="zh-CN" altLang="en-US" sz="2400"/>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Text Box 2"/>
          <p:cNvSpPr txBox="1">
            <a:spLocks noChangeArrowheads="1"/>
          </p:cNvSpPr>
          <p:nvPr/>
        </p:nvSpPr>
        <p:spPr bwMode="auto">
          <a:xfrm>
            <a:off x="762000" y="354013"/>
            <a:ext cx="78790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dirty="0">
                <a:solidFill>
                  <a:srgbClr val="FF0000"/>
                </a:solidFill>
              </a:rPr>
              <a:t>实验</a:t>
            </a:r>
            <a:r>
              <a:rPr lang="en-US" altLang="zh-CN" sz="2400" dirty="0">
                <a:solidFill>
                  <a:srgbClr val="FF0000"/>
                </a:solidFill>
              </a:rPr>
              <a:t>P</a:t>
            </a:r>
            <a:r>
              <a:rPr lang="zh-CN" altLang="en-US" sz="2400" dirty="0">
                <a:solidFill>
                  <a:srgbClr val="FF0000"/>
                </a:solidFill>
              </a:rPr>
              <a:t>值：</a:t>
            </a:r>
            <a:r>
              <a:rPr lang="zh-CN" altLang="en-US" sz="2400" dirty="0">
                <a:solidFill>
                  <a:srgbClr val="0000FF"/>
                </a:solidFill>
              </a:rPr>
              <a:t>实验数据与零假设之间的一致性</a:t>
            </a:r>
            <a:endParaRPr lang="zh-CN" altLang="en-US" sz="2400" dirty="0">
              <a:solidFill>
                <a:srgbClr val="0000FF"/>
              </a:solidFill>
            </a:endParaRPr>
          </a:p>
          <a:p>
            <a:pPr eaLnBrk="1" hangingPunct="1">
              <a:spcBef>
                <a:spcPct val="0"/>
              </a:spcBef>
              <a:buFontTx/>
              <a:buNone/>
            </a:pPr>
            <a:r>
              <a:rPr lang="zh-CN" altLang="en-US" sz="2400" dirty="0">
                <a:solidFill>
                  <a:srgbClr val="FF0000"/>
                </a:solidFill>
              </a:rPr>
              <a:t>信号的统计显著性：</a:t>
            </a:r>
            <a:r>
              <a:rPr lang="zh-CN" altLang="en-US" sz="2400" dirty="0">
                <a:solidFill>
                  <a:srgbClr val="0000FF"/>
                </a:solidFill>
              </a:rPr>
              <a:t>实验观测的现象与待寻找的新现象、</a:t>
            </a:r>
            <a:endParaRPr lang="zh-CN" altLang="en-US" sz="2400" dirty="0">
              <a:solidFill>
                <a:srgbClr val="0000FF"/>
              </a:solidFill>
            </a:endParaRPr>
          </a:p>
          <a:p>
            <a:pPr eaLnBrk="1" hangingPunct="1">
              <a:spcBef>
                <a:spcPct val="0"/>
              </a:spcBef>
              <a:buFontTx/>
              <a:buNone/>
            </a:pPr>
            <a:r>
              <a:rPr lang="zh-CN" altLang="en-US" sz="2400" dirty="0">
                <a:solidFill>
                  <a:srgbClr val="0000FF"/>
                </a:solidFill>
              </a:rPr>
              <a:t>                                   新信号之间的关系</a:t>
            </a:r>
            <a:endParaRPr lang="zh-CN" altLang="en-US" sz="2400" dirty="0">
              <a:solidFill>
                <a:srgbClr val="0000FF"/>
              </a:solidFill>
            </a:endParaRPr>
          </a:p>
        </p:txBody>
      </p:sp>
      <p:sp>
        <p:nvSpPr>
          <p:cNvPr id="4" name="Text Box 3"/>
          <p:cNvSpPr txBox="1">
            <a:spLocks noChangeArrowheads="1"/>
          </p:cNvSpPr>
          <p:nvPr/>
        </p:nvSpPr>
        <p:spPr bwMode="auto">
          <a:xfrm>
            <a:off x="827088" y="2035175"/>
            <a:ext cx="4926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FF0000"/>
                </a:solidFill>
              </a:rPr>
              <a:t>将信号显著性与实验</a:t>
            </a:r>
            <a:r>
              <a:rPr lang="en-US" altLang="zh-CN" sz="2400">
                <a:solidFill>
                  <a:srgbClr val="FF0000"/>
                </a:solidFill>
              </a:rPr>
              <a:t>P</a:t>
            </a:r>
            <a:r>
              <a:rPr lang="zh-CN" altLang="en-US" sz="2400">
                <a:solidFill>
                  <a:srgbClr val="FF0000"/>
                </a:solidFill>
              </a:rPr>
              <a:t>值联系起来：</a:t>
            </a:r>
            <a:endParaRPr lang="zh-CN" altLang="en-US" sz="2400">
              <a:solidFill>
                <a:srgbClr val="0000FF"/>
              </a:solidFill>
            </a:endParaRPr>
          </a:p>
        </p:txBody>
      </p:sp>
      <p:graphicFrame>
        <p:nvGraphicFramePr>
          <p:cNvPr id="5" name="Object 4"/>
          <p:cNvGraphicFramePr>
            <a:graphicFrameLocks noChangeAspect="1"/>
          </p:cNvGraphicFramePr>
          <p:nvPr/>
        </p:nvGraphicFramePr>
        <p:xfrm>
          <a:off x="1619250" y="2636838"/>
          <a:ext cx="5681663" cy="777875"/>
        </p:xfrm>
        <a:graphic>
          <a:graphicData uri="http://schemas.openxmlformats.org/presentationml/2006/ole">
            <mc:AlternateContent xmlns:mc="http://schemas.openxmlformats.org/markup-compatibility/2006">
              <mc:Choice xmlns:v="urn:schemas-microsoft-com:vml" Requires="v">
                <p:oleObj spid="_x0000_s6" name="Equation" r:id="rId1" imgW="3060700" imgH="419100" progId="Equation.DSMT4">
                  <p:embed/>
                </p:oleObj>
              </mc:Choice>
              <mc:Fallback>
                <p:oleObj name="Equation" r:id="rId1" imgW="3060700" imgH="4191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36838"/>
                        <a:ext cx="5681663"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6"/>
          <p:cNvSpPr txBox="1">
            <a:spLocks noChangeArrowheads="1"/>
          </p:cNvSpPr>
          <p:nvPr/>
        </p:nvSpPr>
        <p:spPr bwMode="auto">
          <a:xfrm>
            <a:off x="755650" y="3789363"/>
            <a:ext cx="231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FF0000"/>
                </a:solidFill>
              </a:rPr>
              <a:t>对于计数实验：</a:t>
            </a:r>
            <a:endParaRPr lang="zh-CN" altLang="en-US" sz="2400">
              <a:solidFill>
                <a:srgbClr val="0000FF"/>
              </a:solidFill>
            </a:endParaRPr>
          </a:p>
        </p:txBody>
      </p:sp>
      <p:graphicFrame>
        <p:nvGraphicFramePr>
          <p:cNvPr id="8" name="Object 7"/>
          <p:cNvGraphicFramePr>
            <a:graphicFrameLocks noChangeAspect="1"/>
          </p:cNvGraphicFramePr>
          <p:nvPr/>
        </p:nvGraphicFramePr>
        <p:xfrm>
          <a:off x="2771775" y="4508500"/>
          <a:ext cx="3205163" cy="825500"/>
        </p:xfrm>
        <a:graphic>
          <a:graphicData uri="http://schemas.openxmlformats.org/presentationml/2006/ole">
            <mc:AlternateContent xmlns:mc="http://schemas.openxmlformats.org/markup-compatibility/2006">
              <mc:Choice xmlns:v="urn:schemas-microsoft-com:vml" Requires="v">
                <p:oleObj spid="_x0000_s9" name="Equation" r:id="rId3" imgW="1726565" imgH="444500" progId="Equation.DSMT4">
                  <p:embed/>
                </p:oleObj>
              </mc:Choice>
              <mc:Fallback>
                <p:oleObj name="Equation" r:id="rId3" imgW="1726565" imgH="4445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508500"/>
                        <a:ext cx="320516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graphicFrame>
        <p:nvGraphicFramePr>
          <p:cNvPr id="3" name="Group 34"/>
          <p:cNvGraphicFramePr>
            <a:graphicFrameLocks noGrp="1"/>
          </p:cNvGraphicFramePr>
          <p:nvPr/>
        </p:nvGraphicFramePr>
        <p:xfrm>
          <a:off x="2244725" y="981075"/>
          <a:ext cx="4127500" cy="3627435"/>
        </p:xfrm>
        <a:graphic>
          <a:graphicData uri="http://schemas.openxmlformats.org/drawingml/2006/table">
            <a:tbl>
              <a:tblPr/>
              <a:tblGrid>
                <a:gridCol w="2063750"/>
                <a:gridCol w="2063750"/>
              </a:tblGrid>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S</a:t>
                      </a:r>
                      <a:r>
                        <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值</a:t>
                      </a:r>
                      <a:endPar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实验</a:t>
                      </a: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a:t>
                      </a:r>
                      <a:r>
                        <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值</a:t>
                      </a:r>
                      <a:endParaRPr kumimoji="1" lang="zh-CN" altLang="en-US"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0.3173</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0.0455</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0.0027</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6.3×10</a:t>
                      </a:r>
                      <a:r>
                        <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rPr>
                        <a:t>-5</a:t>
                      </a:r>
                      <a:endPar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5.7×10</a:t>
                      </a:r>
                      <a:r>
                        <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rPr>
                        <a:t>-7</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2.0×10</a:t>
                      </a:r>
                      <a:r>
                        <a:rPr kumimoji="1" lang="en-US" altLang="zh-CN" sz="2800" b="0" i="0" u="none" strike="noStrike" cap="none" normalizeH="0" baseline="30000">
                          <a:ln>
                            <a:noFill/>
                          </a:ln>
                          <a:solidFill>
                            <a:schemeClr val="tx1"/>
                          </a:solidFill>
                          <a:effectLst/>
                          <a:latin typeface="Symbol" panose="05050102010706020507" pitchFamily="18" charset="2"/>
                          <a:ea typeface="宋体" panose="02010600030101010101" pitchFamily="2" charset="-122"/>
                        </a:rPr>
                        <a:t>-9</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 Box 35"/>
          <p:cNvSpPr txBox="1">
            <a:spLocks noChangeArrowheads="1"/>
          </p:cNvSpPr>
          <p:nvPr/>
        </p:nvSpPr>
        <p:spPr bwMode="auto">
          <a:xfrm>
            <a:off x="1258888" y="5445125"/>
            <a:ext cx="6151562" cy="461963"/>
          </a:xfrm>
          <a:prstGeom prst="rect">
            <a:avLst/>
          </a:prstGeom>
          <a:solidFill>
            <a:srgbClr val="FFFF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solidFill>
                  <a:srgbClr val="0000FF"/>
                </a:solidFill>
              </a:rPr>
              <a:t>报道实验结果一般用</a:t>
            </a:r>
            <a:r>
              <a:rPr lang="en-US" altLang="zh-CN" sz="2400">
                <a:solidFill>
                  <a:srgbClr val="0000FF"/>
                </a:solidFill>
              </a:rPr>
              <a:t>S</a:t>
            </a:r>
            <a:r>
              <a:rPr lang="zh-CN" altLang="en-US" sz="2400">
                <a:solidFill>
                  <a:srgbClr val="0000FF"/>
                </a:solidFill>
              </a:rPr>
              <a:t>倍标准偏差来表述</a:t>
            </a:r>
            <a:r>
              <a:rPr lang="en-US" altLang="zh-CN" sz="2400">
                <a:solidFill>
                  <a:srgbClr val="0000FF"/>
                </a:solidFill>
              </a:rPr>
              <a:t>(S</a:t>
            </a:r>
            <a:r>
              <a:rPr lang="en-US" altLang="zh-CN" sz="2400">
                <a:solidFill>
                  <a:srgbClr val="0000FF"/>
                </a:solidFill>
                <a:latin typeface="Symbol" panose="05050102010706020507" pitchFamily="18" charset="2"/>
              </a:rPr>
              <a:t>s</a:t>
            </a:r>
            <a:r>
              <a:rPr lang="en-US" altLang="zh-CN" sz="2400">
                <a:solidFill>
                  <a:srgbClr val="0000FF"/>
                </a:solidFill>
              </a:rPr>
              <a:t>)</a:t>
            </a:r>
            <a:endParaRPr lang="en-US" altLang="zh-CN" sz="2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7"/>
          <p:cNvSpPr>
            <a:spLocks noChangeArrowheads="1"/>
          </p:cNvSpPr>
          <p:nvPr/>
        </p:nvSpPr>
        <p:spPr bwMode="auto">
          <a:xfrm>
            <a:off x="467544" y="1124744"/>
            <a:ext cx="84232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References:</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实验物理中的概率与统计，朱永生，科学出版社</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2. </a:t>
            </a:r>
            <a:r>
              <a:rPr lang="zh-CN" altLang="en-US" dirty="0">
                <a:latin typeface="楷体_GB2312" pitchFamily="49" charset="-122"/>
                <a:ea typeface="楷体_GB2312" pitchFamily="49" charset="-122"/>
              </a:rPr>
              <a:t>核物理实验数据处理，吴学超，冯永正，原子能出版社</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3. Probability and Statistics in Particle Physics, A.G. </a:t>
            </a:r>
            <a:r>
              <a:rPr lang="en-US" altLang="zh-CN" dirty="0" err="1">
                <a:latin typeface="楷体_GB2312" pitchFamily="49" charset="-122"/>
                <a:ea typeface="楷体_GB2312" pitchFamily="49" charset="-122"/>
              </a:rPr>
              <a:t>Frodesen</a:t>
            </a:r>
            <a:r>
              <a:rPr lang="en-US" altLang="zh-CN" dirty="0">
                <a:latin typeface="楷体_GB2312" pitchFamily="49" charset="-122"/>
                <a:ea typeface="楷体_GB2312" pitchFamily="49" charset="-122"/>
              </a:rPr>
              <a:t>, </a:t>
            </a:r>
            <a:r>
              <a:rPr lang="en-US" altLang="zh-CN" dirty="0" err="1">
                <a:latin typeface="楷体_GB2312" pitchFamily="49" charset="-122"/>
                <a:ea typeface="楷体_GB2312" pitchFamily="49" charset="-122"/>
              </a:rPr>
              <a:t>O.Skjeggestad</a:t>
            </a:r>
            <a:r>
              <a:rPr lang="en-US" altLang="zh-CN" dirty="0">
                <a:latin typeface="楷体_GB2312" pitchFamily="49" charset="-122"/>
                <a:ea typeface="楷体_GB2312" pitchFamily="49" charset="-122"/>
              </a:rPr>
              <a:t>, H. </a:t>
            </a:r>
            <a:r>
              <a:rPr lang="en-US" altLang="zh-CN" dirty="0" err="1">
                <a:latin typeface="楷体_GB2312" pitchFamily="49" charset="-122"/>
                <a:ea typeface="楷体_GB2312" pitchFamily="49" charset="-122"/>
              </a:rPr>
              <a:t>Tofte</a:t>
            </a:r>
            <a:r>
              <a:rPr lang="en-US" altLang="zh-CN" dirty="0">
                <a:latin typeface="楷体_GB2312" pitchFamily="49" charset="-122"/>
                <a:ea typeface="楷体_GB2312" pitchFamily="49" charset="-122"/>
              </a:rPr>
              <a:t>, Global Books Resources Ltd.</a:t>
            </a:r>
            <a:endParaRPr lang="en-US" altLang="zh-CN" dirty="0">
              <a:latin typeface="楷体_GB2312" pitchFamily="49" charset="-122"/>
              <a:ea typeface="楷体_GB2312" pitchFamily="49" charset="-122"/>
            </a:endParaRPr>
          </a:p>
          <a:p>
            <a:pPr eaLnBrk="1" hangingPunct="1">
              <a:spcBef>
                <a:spcPct val="50000"/>
              </a:spcBef>
            </a:pPr>
            <a:r>
              <a:rPr lang="en-US" altLang="zh-CN" dirty="0">
                <a:latin typeface="楷体_GB2312" pitchFamily="49" charset="-122"/>
                <a:ea typeface="楷体_GB2312" pitchFamily="49" charset="-122"/>
              </a:rPr>
              <a:t>4. G.J. Feldman and R.D. Cousins, PRD 57, 3873</a:t>
            </a:r>
            <a:endParaRPr lang="en-US" altLang="zh-CN" dirty="0">
              <a:latin typeface="楷体_GB2312" pitchFamily="49" charset="-122"/>
              <a:ea typeface="楷体_GB2312" pitchFamily="49" charset="-122"/>
            </a:endParaRPr>
          </a:p>
          <a:p>
            <a:pPr eaLnBrk="1" hangingPunct="1">
              <a:spcBef>
                <a:spcPct val="50000"/>
              </a:spcBef>
            </a:pPr>
            <a:r>
              <a:rPr lang="en-US" altLang="zh-CN" dirty="0">
                <a:ea typeface="楷体_GB2312" pitchFamily="49" charset="-122"/>
              </a:rPr>
              <a:t>5.</a:t>
            </a:r>
            <a:r>
              <a:rPr lang="zh-CN" altLang="en-US" dirty="0">
                <a:ea typeface="楷体_GB2312" pitchFamily="49" charset="-122"/>
              </a:rPr>
              <a:t> 实验的数学处理  李惕碚</a:t>
            </a:r>
            <a:r>
              <a:rPr lang="en-US" altLang="zh-CN" dirty="0">
                <a:ea typeface="楷体_GB2312" pitchFamily="49" charset="-122"/>
              </a:rPr>
              <a:t>, </a:t>
            </a:r>
            <a:r>
              <a:rPr lang="zh-CN" altLang="en-US" dirty="0">
                <a:ea typeface="楷体_GB2312" pitchFamily="49" charset="-122"/>
              </a:rPr>
              <a:t>科学出版社</a:t>
            </a:r>
            <a:endParaRPr lang="en-US" altLang="zh-CN" dirty="0">
              <a:ea typeface="楷体_GB2312" pitchFamily="49" charset="-122"/>
            </a:endParaRPr>
          </a:p>
          <a:p>
            <a:pPr eaLnBrk="1" hangingPunct="1">
              <a:spcBef>
                <a:spcPct val="50000"/>
              </a:spcBef>
            </a:pPr>
            <a:endParaRPr lang="en-US" altLang="zh-CN" dirty="0">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5" name="Line 34"/>
          <p:cNvSpPr>
            <a:spLocks noChangeShapeType="1"/>
          </p:cNvSpPr>
          <p:nvPr/>
        </p:nvSpPr>
        <p:spPr bwMode="auto">
          <a:xfrm>
            <a:off x="395288" y="4149725"/>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 name="Text Box 2"/>
          <p:cNvSpPr txBox="1">
            <a:spLocks noChangeArrowheads="1"/>
          </p:cNvSpPr>
          <p:nvPr/>
        </p:nvSpPr>
        <p:spPr bwMode="auto">
          <a:xfrm>
            <a:off x="323850" y="217488"/>
            <a:ext cx="75247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pPr>
            <a:r>
              <a:rPr lang="zh-CN" altLang="en-US" b="1" dirty="0">
                <a:solidFill>
                  <a:srgbClr val="FF3607"/>
                </a:solidFill>
                <a:latin typeface="楷体_GB2312" pitchFamily="49" charset="-122"/>
                <a:ea typeface="楷体_GB2312" pitchFamily="49" charset="-122"/>
              </a:rPr>
              <a:t>特征数字：</a:t>
            </a:r>
            <a:r>
              <a:rPr lang="zh-CN" altLang="en-US" b="1" dirty="0">
                <a:solidFill>
                  <a:srgbClr val="0000FF"/>
                </a:solidFill>
                <a:latin typeface="楷体_GB2312" pitchFamily="49" charset="-122"/>
                <a:ea typeface="楷体_GB2312" pitchFamily="49" charset="-122"/>
              </a:rPr>
              <a:t>数学期望、方差、矩、协方差</a:t>
            </a:r>
            <a:endParaRPr lang="zh-CN" altLang="en-US" b="1" dirty="0">
              <a:solidFill>
                <a:srgbClr val="0000FF"/>
              </a:solidFill>
              <a:latin typeface="楷体_GB2312" pitchFamily="49" charset="-122"/>
              <a:ea typeface="楷体_GB2312" pitchFamily="49" charset="-122"/>
            </a:endParaRPr>
          </a:p>
        </p:txBody>
      </p:sp>
      <p:sp>
        <p:nvSpPr>
          <p:cNvPr id="7" name="Text Box 3"/>
          <p:cNvSpPr txBox="1">
            <a:spLocks noChangeArrowheads="1"/>
          </p:cNvSpPr>
          <p:nvPr/>
        </p:nvSpPr>
        <p:spPr bwMode="auto">
          <a:xfrm>
            <a:off x="250825" y="1412875"/>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rgbClr val="FF3607"/>
                </a:solidFill>
                <a:latin typeface="楷体_GB2312" pitchFamily="49" charset="-122"/>
                <a:ea typeface="楷体_GB2312" pitchFamily="49" charset="-122"/>
              </a:rPr>
              <a:t>数学期望</a:t>
            </a:r>
            <a:endParaRPr lang="zh-CN" altLang="en-US" b="1">
              <a:latin typeface="楷体_GB2312" pitchFamily="49" charset="-122"/>
              <a:ea typeface="楷体_GB2312" pitchFamily="49" charset="-122"/>
            </a:endParaRPr>
          </a:p>
        </p:txBody>
      </p:sp>
      <p:sp>
        <p:nvSpPr>
          <p:cNvPr id="8" name="Object 5"/>
          <p:cNvSpPr txBox="1"/>
          <p:nvPr/>
        </p:nvSpPr>
        <p:spPr bwMode="auto">
          <a:xfrm>
            <a:off x="4514850" y="3321050"/>
            <a:ext cx="114300" cy="215900"/>
          </a:xfrm>
          <a:prstGeom prst="rect">
            <a:avLst/>
          </a:prstGeom>
          <a:noFill/>
          <a:ln>
            <a:noFill/>
          </a:ln>
          <a:effectLst/>
        </p:spPr>
        <p:txBody>
          <a:bodyPr>
            <a:normAutofit fontScale="40000" lnSpcReduction="20000"/>
          </a:bodyPr>
          <a:lstStyle/>
          <a:p>
            <a:endParaRPr lang="zh-CN" altLang="en-US"/>
          </a:p>
        </p:txBody>
      </p:sp>
      <mc:AlternateContent xmlns:mc="http://schemas.openxmlformats.org/markup-compatibility/2006">
        <mc:Choice xmlns:a14="http://schemas.microsoft.com/office/drawing/2010/main" Requires="a14">
          <p:sp>
            <p:nvSpPr>
              <p:cNvPr id="9" name="Object 6"/>
              <p:cNvSpPr txBox="1"/>
              <p:nvPr/>
            </p:nvSpPr>
            <p:spPr bwMode="auto">
              <a:xfrm>
                <a:off x="2484438" y="1412875"/>
                <a:ext cx="1800225" cy="571500"/>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e>
                      </m:nary>
                    </m:oMath>
                  </m:oMathPara>
                </a14:m>
                <a:endParaRPr lang="zh-CN" altLang="en-US"/>
              </a:p>
            </p:txBody>
          </p:sp>
        </mc:Choice>
        <mc:Fallback>
          <p:sp>
            <p:nvSpPr>
              <p:cNvPr id="9" name="Object 6"/>
              <p:cNvSpPr txBox="1">
                <a:spLocks noRot="1" noChangeAspect="1" noMove="1" noResize="1" noEditPoints="1" noAdjustHandles="1" noChangeArrowheads="1" noChangeShapeType="1" noTextEdit="1"/>
              </p:cNvSpPr>
              <p:nvPr/>
            </p:nvSpPr>
            <p:spPr bwMode="auto">
              <a:xfrm>
                <a:off x="2484438" y="1412875"/>
                <a:ext cx="1800225" cy="571500"/>
              </a:xfrm>
              <a:prstGeom prst="rect">
                <a:avLst/>
              </a:prstGeom>
              <a:blipFill rotWithShape="1">
                <a:blip r:embed="rId1"/>
                <a:stretch>
                  <a:fillRect l="-18" r="18"/>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Object 10"/>
              <p:cNvSpPr txBox="1"/>
              <p:nvPr/>
            </p:nvSpPr>
            <p:spPr bwMode="auto">
              <a:xfrm>
                <a:off x="5148263" y="1268413"/>
                <a:ext cx="2879725" cy="763587"/>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zh-CN" altLang="en-US" i="1">
                              <a:solidFill>
                                <a:srgbClr val="000000"/>
                              </a:solidFill>
                              <a:latin typeface="Cambria Math" panose="02040503050406030204" pitchFamily="18" charset="0"/>
                            </a:rPr>
                            <m:t>=</m:t>
                          </m:r>
                        </m:e>
                      </m:nary>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𝑥𝑑𝐹</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nary>
                      <m:r>
                        <a:rPr lang="zh-CN" altLang="en-US" i="1">
                          <a:solidFill>
                            <a:srgbClr val="000000"/>
                          </a:solidFill>
                          <a:latin typeface="Cambria Math" panose="02040503050406030204" pitchFamily="18" charset="0"/>
                        </a:rPr>
                        <m:t>)</m:t>
                      </m:r>
                    </m:oMath>
                  </m:oMathPara>
                </a14:m>
                <a:endParaRPr lang="zh-CN" altLang="en-US"/>
              </a:p>
            </p:txBody>
          </p:sp>
        </mc:Choice>
        <mc:Fallback>
          <p:sp>
            <p:nvSpPr>
              <p:cNvPr id="10" name="Object 10"/>
              <p:cNvSpPr txBox="1">
                <a:spLocks noRot="1" noChangeAspect="1" noMove="1" noResize="1" noEditPoints="1" noAdjustHandles="1" noChangeArrowheads="1" noChangeShapeType="1" noTextEdit="1"/>
              </p:cNvSpPr>
              <p:nvPr/>
            </p:nvSpPr>
            <p:spPr bwMode="auto">
              <a:xfrm>
                <a:off x="5148263" y="1268413"/>
                <a:ext cx="2879725" cy="763587"/>
              </a:xfrm>
              <a:prstGeom prst="rect">
                <a:avLst/>
              </a:prstGeom>
              <a:blipFill rotWithShape="1">
                <a:blip r:embed="rId2"/>
                <a:stretch>
                  <a:fillRect l="-11" t="-1289" r="11"/>
                </a:stretch>
              </a:blipFill>
              <a:ln>
                <a:noFill/>
              </a:ln>
              <a:effectLst/>
            </p:spPr>
            <p:txBody>
              <a:bodyPr/>
              <a:lstStyle/>
              <a:p>
                <a:r>
                  <a:rPr lang="zh-CN" altLang="en-US">
                    <a:noFill/>
                  </a:rPr>
                  <a:t> </a:t>
                </a:r>
              </a:p>
            </p:txBody>
          </p:sp>
        </mc:Fallback>
      </mc:AlternateContent>
      <p:sp>
        <p:nvSpPr>
          <p:cNvPr id="11" name="Text Box 12"/>
          <p:cNvSpPr txBox="1">
            <a:spLocks noChangeArrowheads="1"/>
          </p:cNvSpPr>
          <p:nvPr/>
        </p:nvSpPr>
        <p:spPr bwMode="auto">
          <a:xfrm>
            <a:off x="1692275" y="836613"/>
            <a:ext cx="662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         </a:t>
            </a:r>
            <a:r>
              <a:rPr lang="zh-CN" altLang="en-US" b="1" dirty="0">
                <a:solidFill>
                  <a:srgbClr val="FF3607"/>
                </a:solidFill>
                <a:latin typeface="楷体_GB2312" pitchFamily="49" charset="-122"/>
                <a:ea typeface="楷体_GB2312" pitchFamily="49" charset="-122"/>
              </a:rPr>
              <a:t>离散型                      连续型</a:t>
            </a:r>
            <a:endParaRPr lang="zh-CN" altLang="en-US"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2" name="Object 13"/>
              <p:cNvSpPr txBox="1"/>
              <p:nvPr/>
            </p:nvSpPr>
            <p:spPr bwMode="auto">
              <a:xfrm>
                <a:off x="2411413" y="2133600"/>
                <a:ext cx="1944687" cy="1347788"/>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 xmlns:m="http://schemas.openxmlformats.org/officeDocument/2006/math">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 xmlns:m="http://schemas.openxmlformats.org/officeDocument/2006/math">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12" name="Object 13"/>
              <p:cNvSpPr txBox="1">
                <a:spLocks noRot="1" noChangeAspect="1" noMove="1" noResize="1" noEditPoints="1" noAdjustHandles="1" noChangeArrowheads="1" noChangeShapeType="1" noTextEdit="1"/>
              </p:cNvSpPr>
              <p:nvPr/>
            </p:nvSpPr>
            <p:spPr bwMode="auto">
              <a:xfrm>
                <a:off x="2411413" y="2133600"/>
                <a:ext cx="1944687" cy="1347788"/>
              </a:xfrm>
              <a:prstGeom prst="rect">
                <a:avLst/>
              </a:prstGeom>
              <a:blipFill rotWithShape="1">
                <a:blip r:embed="rId3"/>
                <a:stretch>
                  <a:fillRect l="-16" r="-3886" b="2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Object 14"/>
              <p:cNvSpPr txBox="1"/>
              <p:nvPr/>
            </p:nvSpPr>
            <p:spPr bwMode="auto">
              <a:xfrm>
                <a:off x="5508625" y="2133600"/>
                <a:ext cx="2376488" cy="1181100"/>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oMath>
                    <m:oMath xmlns:m="http://schemas.openxmlformats.org/officeDocument/2006/math">
                      <m:r>
                        <m:rPr>
                          <m:aln/>
                        </m:rP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13" name="Object 14"/>
              <p:cNvSpPr txBox="1">
                <a:spLocks noRot="1" noChangeAspect="1" noMove="1" noResize="1" noEditPoints="1" noAdjustHandles="1" noChangeArrowheads="1" noChangeShapeType="1" noTextEdit="1"/>
              </p:cNvSpPr>
              <p:nvPr/>
            </p:nvSpPr>
            <p:spPr bwMode="auto">
              <a:xfrm>
                <a:off x="5508625" y="2133600"/>
                <a:ext cx="2376488" cy="1181100"/>
              </a:xfrm>
              <a:prstGeom prst="rect">
                <a:avLst/>
              </a:prstGeom>
              <a:blipFill rotWithShape="1">
                <a:blip r:embed="rId4"/>
                <a:stretch>
                  <a:fillRect r="13"/>
                </a:stretch>
              </a:blipFill>
              <a:ln>
                <a:noFill/>
              </a:ln>
              <a:effectLst/>
            </p:spPr>
            <p:txBody>
              <a:bodyPr/>
              <a:lstStyle/>
              <a:p>
                <a:r>
                  <a:rPr lang="zh-CN" altLang="en-US">
                    <a:noFill/>
                  </a:rPr>
                  <a:t> </a:t>
                </a:r>
              </a:p>
            </p:txBody>
          </p:sp>
        </mc:Fallback>
      </mc:AlternateContent>
      <p:sp>
        <p:nvSpPr>
          <p:cNvPr id="14" name="Text Box 15"/>
          <p:cNvSpPr txBox="1">
            <a:spLocks noChangeArrowheads="1"/>
          </p:cNvSpPr>
          <p:nvPr/>
        </p:nvSpPr>
        <p:spPr bwMode="auto">
          <a:xfrm>
            <a:off x="323850" y="2636838"/>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a:solidFill>
                  <a:srgbClr val="FF3607"/>
                </a:solidFill>
                <a:latin typeface="楷体_GB2312" pitchFamily="49" charset="-122"/>
                <a:ea typeface="楷体_GB2312" pitchFamily="49" charset="-122"/>
              </a:rPr>
              <a:t>方差</a:t>
            </a:r>
            <a:endParaRPr lang="zh-CN" altLang="en-US" b="1">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5" name="Object 16"/>
              <p:cNvSpPr txBox="1"/>
              <p:nvPr/>
            </p:nvSpPr>
            <p:spPr bwMode="auto">
              <a:xfrm>
                <a:off x="2338388" y="3578225"/>
                <a:ext cx="2305050" cy="571500"/>
              </a:xfrm>
              <a:prstGeom prst="rect">
                <a:avLst/>
              </a:prstGeom>
              <a:noFill/>
              <a:ln>
                <a:noFill/>
              </a:ln>
              <a:effectLst/>
            </p:spPr>
            <p:txBody>
              <a:bodyPr>
                <a:normAutofit fontScale="475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𝜈</m:t>
                          </m:r>
                        </m:e>
                        <m:sub>
                          <m:r>
                            <a:rPr lang="zh-CN" altLang="en-US" i="1">
                              <a:solidFill>
                                <a:srgbClr val="000000"/>
                              </a:solidFill>
                              <a:latin typeface="Cambria Math" panose="02040503050406030204" pitchFamily="18" charset="0"/>
                            </a:rPr>
                            <m:t>𝐾</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up>
                              <m:r>
                                <a:rPr lang="zh-CN" altLang="en-US" i="1">
                                  <a:solidFill>
                                    <a:srgbClr val="000000"/>
                                  </a:solidFill>
                                  <a:latin typeface="Cambria Math" panose="02040503050406030204" pitchFamily="18" charset="0"/>
                                </a:rPr>
                                <m:t>𝐾</m:t>
                              </m:r>
                            </m:sup>
                          </m:sSub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e>
                      </m:nary>
                    </m:oMath>
                  </m:oMathPara>
                </a14:m>
                <a:endParaRPr lang="zh-CN" altLang="en-US"/>
              </a:p>
            </p:txBody>
          </p:sp>
        </mc:Choice>
        <mc:Fallback>
          <p:sp>
            <p:nvSpPr>
              <p:cNvPr id="15" name="Object 16"/>
              <p:cNvSpPr txBox="1">
                <a:spLocks noRot="1" noChangeAspect="1" noMove="1" noResize="1" noEditPoints="1" noAdjustHandles="1" noChangeArrowheads="1" noChangeShapeType="1" noTextEdit="1"/>
              </p:cNvSpPr>
              <p:nvPr/>
            </p:nvSpPr>
            <p:spPr bwMode="auto">
              <a:xfrm>
                <a:off x="2338388" y="3578225"/>
                <a:ext cx="2305050" cy="571500"/>
              </a:xfrm>
              <a:prstGeom prst="rect">
                <a:avLst/>
              </a:prstGeom>
              <a:blipFill rotWithShape="1">
                <a:blip r:embed="rId5"/>
                <a:stretch>
                  <a:fillRect l="-14" r="14"/>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Object 20"/>
              <p:cNvSpPr txBox="1"/>
              <p:nvPr/>
            </p:nvSpPr>
            <p:spPr bwMode="auto">
              <a:xfrm>
                <a:off x="5580063" y="3357563"/>
                <a:ext cx="2736850" cy="765175"/>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𝜈</m:t>
                          </m:r>
                        </m:e>
                        <m:sub>
                          <m:r>
                            <a:rPr lang="zh-CN" altLang="en-US" i="1">
                              <a:solidFill>
                                <a:srgbClr val="000000"/>
                              </a:solidFill>
                              <a:latin typeface="Cambria Math" panose="02040503050406030204" pitchFamily="18" charset="0"/>
                            </a:rPr>
                            <m:t>𝐾</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16" name="Object 20"/>
              <p:cNvSpPr txBox="1">
                <a:spLocks noRot="1" noChangeAspect="1" noMove="1" noResize="1" noEditPoints="1" noAdjustHandles="1" noChangeArrowheads="1" noChangeShapeType="1" noTextEdit="1"/>
              </p:cNvSpPr>
              <p:nvPr/>
            </p:nvSpPr>
            <p:spPr bwMode="auto">
              <a:xfrm>
                <a:off x="5580063" y="3357563"/>
                <a:ext cx="2736850" cy="765175"/>
              </a:xfrm>
              <a:prstGeom prst="rect">
                <a:avLst/>
              </a:prstGeom>
              <a:blipFill rotWithShape="1">
                <a:blip r:embed="rId6"/>
                <a:stretch>
                  <a:fillRect l="-12" t="-1286" r="12" b="42"/>
                </a:stretch>
              </a:blipFill>
              <a:ln>
                <a:noFill/>
              </a:ln>
              <a:effectLst/>
            </p:spPr>
            <p:txBody>
              <a:bodyPr/>
              <a:lstStyle/>
              <a:p>
                <a:r>
                  <a:rPr lang="zh-CN" altLang="en-US">
                    <a:noFill/>
                  </a:rPr>
                  <a:t> </a:t>
                </a:r>
              </a:p>
            </p:txBody>
          </p:sp>
        </mc:Fallback>
      </mc:AlternateContent>
      <p:sp>
        <p:nvSpPr>
          <p:cNvPr id="17" name="Text Box 21"/>
          <p:cNvSpPr txBox="1">
            <a:spLocks noChangeArrowheads="1"/>
          </p:cNvSpPr>
          <p:nvPr/>
        </p:nvSpPr>
        <p:spPr bwMode="auto">
          <a:xfrm>
            <a:off x="323850" y="3500438"/>
            <a:ext cx="165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K</a:t>
            </a:r>
            <a:r>
              <a:rPr lang="zh-CN" altLang="en-US" b="1" dirty="0">
                <a:solidFill>
                  <a:srgbClr val="FF3607"/>
                </a:solidFill>
                <a:latin typeface="楷体_GB2312" pitchFamily="49" charset="-122"/>
                <a:ea typeface="楷体_GB2312" pitchFamily="49" charset="-122"/>
              </a:rPr>
              <a:t>阶原点矩</a:t>
            </a:r>
            <a:endParaRPr lang="zh-CN" altLang="en-US"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18" name="Object 22"/>
              <p:cNvSpPr txBox="1"/>
              <p:nvPr/>
            </p:nvSpPr>
            <p:spPr bwMode="auto">
              <a:xfrm>
                <a:off x="2484438" y="4140200"/>
                <a:ext cx="2303462" cy="1019175"/>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𝜇</m:t>
                          </m:r>
                        </m:e>
                        <m:sub>
                          <m:r>
                            <a:rPr lang="zh-CN" altLang="en-US" i="1">
                              <a:solidFill>
                                <a:srgbClr val="000000"/>
                              </a:solidFill>
                              <a:latin typeface="Cambria Math" panose="02040503050406030204" pitchFamily="18" charset="0"/>
                            </a:rPr>
                            <m:t>𝐾</m:t>
                          </m:r>
                        </m:sub>
                      </m:sSub>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oMath>
                    <m:oMath xmlns:m="http://schemas.openxmlformats.org/officeDocument/2006/math">
                      <m:r>
                        <m:rPr>
                          <m:aln/>
                        </m:rPr>
                        <a:rPr lang="zh-CN" altLang="en-US" i="1">
                          <a:solidFill>
                            <a:srgbClr val="000000"/>
                          </a:solidFill>
                          <a:latin typeface="Cambria Math" panose="02040503050406030204" pitchFamily="18" charset="0"/>
                        </a:rPr>
                        <m:t>=</m:t>
                      </m:r>
                      <m:nary>
                        <m:naryPr>
                          <m:chr m:val="∑"/>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sub>
                        <m:sup/>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e>
                      </m:nary>
                    </m:oMath>
                  </m:oMathPara>
                </a14:m>
                <a:endParaRPr lang="zh-CN" altLang="en-US"/>
              </a:p>
            </p:txBody>
          </p:sp>
        </mc:Choice>
        <mc:Fallback>
          <p:sp>
            <p:nvSpPr>
              <p:cNvPr id="18" name="Object 22"/>
              <p:cNvSpPr txBox="1">
                <a:spLocks noRot="1" noChangeAspect="1" noMove="1" noResize="1" noEditPoints="1" noAdjustHandles="1" noChangeArrowheads="1" noChangeShapeType="1" noTextEdit="1"/>
              </p:cNvSpPr>
              <p:nvPr/>
            </p:nvSpPr>
            <p:spPr bwMode="auto">
              <a:xfrm>
                <a:off x="2484438" y="4140200"/>
                <a:ext cx="2303462" cy="1019175"/>
              </a:xfrm>
              <a:prstGeom prst="rect">
                <a:avLst/>
              </a:prstGeom>
              <a:blipFill rotWithShape="1">
                <a:blip r:embed="rId7"/>
                <a:stretch>
                  <a:fillRect l="-14"/>
                </a:stretch>
              </a:blipFill>
              <a:ln>
                <a:noFill/>
              </a:ln>
              <a:effectLst/>
            </p:spPr>
            <p:txBody>
              <a:bodyPr/>
              <a:lstStyle/>
              <a:p>
                <a:r>
                  <a:rPr lang="zh-CN" altLang="en-US">
                    <a:noFill/>
                  </a:rPr>
                  <a:t> </a:t>
                </a:r>
              </a:p>
            </p:txBody>
          </p:sp>
        </mc:Fallback>
      </mc:AlternateContent>
      <p:sp>
        <p:nvSpPr>
          <p:cNvPr id="19" name="Line 24"/>
          <p:cNvSpPr>
            <a:spLocks noChangeShapeType="1"/>
          </p:cNvSpPr>
          <p:nvPr/>
        </p:nvSpPr>
        <p:spPr bwMode="auto">
          <a:xfrm>
            <a:off x="5003800" y="908050"/>
            <a:ext cx="0" cy="4592638"/>
          </a:xfrm>
          <a:prstGeom prst="line">
            <a:avLst/>
          </a:prstGeom>
          <a:noFill/>
          <a:ln w="381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Text Box 25"/>
          <p:cNvSpPr txBox="1">
            <a:spLocks noChangeArrowheads="1"/>
          </p:cNvSpPr>
          <p:nvPr/>
        </p:nvSpPr>
        <p:spPr bwMode="auto">
          <a:xfrm>
            <a:off x="323850" y="4211638"/>
            <a:ext cx="1654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b="1" dirty="0">
                <a:solidFill>
                  <a:srgbClr val="FF3607"/>
                </a:solidFill>
                <a:latin typeface="楷体_GB2312" pitchFamily="49" charset="-122"/>
                <a:ea typeface="楷体_GB2312" pitchFamily="49" charset="-122"/>
              </a:rPr>
              <a:t>K</a:t>
            </a:r>
            <a:r>
              <a:rPr lang="zh-CN" altLang="en-US" b="1" dirty="0">
                <a:solidFill>
                  <a:srgbClr val="FF3607"/>
                </a:solidFill>
                <a:latin typeface="楷体_GB2312" pitchFamily="49" charset="-122"/>
                <a:ea typeface="楷体_GB2312" pitchFamily="49" charset="-122"/>
              </a:rPr>
              <a:t>阶中心矩</a:t>
            </a:r>
            <a:endParaRPr lang="zh-CN" altLang="en-US"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21" name="Object 26"/>
              <p:cNvSpPr txBox="1"/>
              <p:nvPr/>
            </p:nvSpPr>
            <p:spPr bwMode="auto">
              <a:xfrm>
                <a:off x="5580063" y="4284663"/>
                <a:ext cx="2663825" cy="1231900"/>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𝜇</m:t>
                          </m:r>
                        </m:e>
                        <m:sub>
                          <m:r>
                            <a:rPr lang="zh-CN" altLang="en-US" i="1">
                              <a:solidFill>
                                <a:srgbClr val="000000"/>
                              </a:solidFill>
                              <a:latin typeface="Cambria Math" panose="02040503050406030204" pitchFamily="18" charset="0"/>
                            </a:rPr>
                            <m:t>𝐾</m:t>
                          </m:r>
                        </m:sub>
                      </m:sSub>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oMath>
                    <m:oMath xmlns:m="http://schemas.openxmlformats.org/officeDocument/2006/math">
                      <m:r>
                        <m:rPr>
                          <m:aln/>
                        </m:rP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e>
                      </m:nary>
                    </m:oMath>
                  </m:oMathPara>
                </a14:m>
                <a:endParaRPr lang="zh-CN" altLang="en-US"/>
              </a:p>
            </p:txBody>
          </p:sp>
        </mc:Choice>
        <mc:Fallback>
          <p:sp>
            <p:nvSpPr>
              <p:cNvPr id="21" name="Object 26"/>
              <p:cNvSpPr txBox="1">
                <a:spLocks noRot="1" noChangeAspect="1" noMove="1" noResize="1" noEditPoints="1" noAdjustHandles="1" noChangeArrowheads="1" noChangeShapeType="1" noTextEdit="1"/>
              </p:cNvSpPr>
              <p:nvPr/>
            </p:nvSpPr>
            <p:spPr bwMode="auto">
              <a:xfrm>
                <a:off x="5580063" y="4284663"/>
                <a:ext cx="2663825" cy="1231900"/>
              </a:xfrm>
              <a:prstGeom prst="rect">
                <a:avLst/>
              </a:prstGeom>
              <a:blipFill rotWithShape="1">
                <a:blip r:embed="rId8"/>
                <a:stretch>
                  <a:fillRect l="-12" t="-26" r="12" b="26"/>
                </a:stretch>
              </a:blipFill>
              <a:ln>
                <a:noFill/>
              </a:ln>
              <a:effectLst/>
            </p:spPr>
            <p:txBody>
              <a:bodyPr/>
              <a:lstStyle/>
              <a:p>
                <a:r>
                  <a:rPr lang="zh-CN" altLang="en-US">
                    <a:noFill/>
                  </a:rPr>
                  <a:t> </a:t>
                </a:r>
              </a:p>
            </p:txBody>
          </p:sp>
        </mc:Fallback>
      </mc:AlternateContent>
      <p:sp>
        <p:nvSpPr>
          <p:cNvPr id="23" name="Text Box 28"/>
          <p:cNvSpPr txBox="1">
            <a:spLocks noChangeArrowheads="1"/>
          </p:cNvSpPr>
          <p:nvPr/>
        </p:nvSpPr>
        <p:spPr bwMode="auto">
          <a:xfrm>
            <a:off x="323850" y="5589588"/>
            <a:ext cx="158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b="1" dirty="0">
                <a:solidFill>
                  <a:srgbClr val="FF3607"/>
                </a:solidFill>
                <a:latin typeface="楷体_GB2312" pitchFamily="49" charset="-122"/>
                <a:ea typeface="楷体_GB2312" pitchFamily="49" charset="-122"/>
              </a:rPr>
              <a:t>协方差</a:t>
            </a:r>
            <a:r>
              <a:rPr lang="en-US" altLang="zh-CN" b="1" dirty="0">
                <a:solidFill>
                  <a:srgbClr val="FF3607"/>
                </a:solidFill>
                <a:latin typeface="楷体_GB2312" pitchFamily="49" charset="-122"/>
                <a:ea typeface="楷体_GB2312" pitchFamily="49" charset="-122"/>
              </a:rPr>
              <a:t>(</a:t>
            </a:r>
            <a:r>
              <a:rPr lang="zh-CN" altLang="en-US" b="1" dirty="0">
                <a:solidFill>
                  <a:srgbClr val="FF3607"/>
                </a:solidFill>
                <a:latin typeface="楷体_GB2312" pitchFamily="49" charset="-122"/>
                <a:ea typeface="楷体_GB2312" pitchFamily="49" charset="-122"/>
              </a:rPr>
              <a:t>两维及以上</a:t>
            </a:r>
            <a:r>
              <a:rPr lang="en-US" altLang="zh-CN" b="1" dirty="0">
                <a:solidFill>
                  <a:srgbClr val="FF3607"/>
                </a:solidFill>
                <a:latin typeface="楷体_GB2312" pitchFamily="49" charset="-122"/>
                <a:ea typeface="楷体_GB2312" pitchFamily="49" charset="-122"/>
              </a:rPr>
              <a:t>)</a:t>
            </a:r>
            <a:endParaRPr lang="en-US" altLang="zh-CN"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24" name="Object 29"/>
              <p:cNvSpPr txBox="1"/>
              <p:nvPr/>
            </p:nvSpPr>
            <p:spPr bwMode="auto">
              <a:xfrm>
                <a:off x="1979613" y="5589588"/>
                <a:ext cx="6911975" cy="792162"/>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𝐶𝑜𝑣</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𝐸𝑦</m:t>
                      </m:r>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nary>
                            <m:naryPr>
                              <m:limLoc m:val="undOv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m:t>
                              </m:r>
                            </m:sub>
                            <m:sup>
                              <m:r>
                                <a:rPr lang="zh-CN" altLang="en-US" i="1">
                                  <a:solidFill>
                                    <a:srgbClr val="000000"/>
                                  </a:solidFill>
                                  <a:latin typeface="Cambria Math" panose="02040503050406030204" pitchFamily="18" charset="0"/>
                                </a:rPr>
                                <m:t>+∞</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𝑑𝑥𝑑𝑦</m:t>
                              </m:r>
                            </m:e>
                          </m:nary>
                        </m:e>
                      </m:nary>
                    </m:oMath>
                  </m:oMathPara>
                </a14:m>
                <a:endParaRPr lang="zh-CN" altLang="en-US"/>
              </a:p>
            </p:txBody>
          </p:sp>
        </mc:Choice>
        <mc:Fallback>
          <p:sp>
            <p:nvSpPr>
              <p:cNvPr id="24" name="Object 29"/>
              <p:cNvSpPr txBox="1">
                <a:spLocks noRot="1" noChangeAspect="1" noMove="1" noResize="1" noEditPoints="1" noAdjustHandles="1" noChangeArrowheads="1" noChangeShapeType="1" noTextEdit="1"/>
              </p:cNvSpPr>
              <p:nvPr/>
            </p:nvSpPr>
            <p:spPr bwMode="auto">
              <a:xfrm>
                <a:off x="1979613" y="5589588"/>
                <a:ext cx="6911975" cy="792162"/>
              </a:xfrm>
              <a:prstGeom prst="rect">
                <a:avLst/>
              </a:prstGeom>
              <a:blipFill rotWithShape="1">
                <a:blip r:embed="rId9"/>
                <a:stretch>
                  <a:fillRect l="-5" t="-2285" r="5"/>
                </a:stretch>
              </a:blipFill>
              <a:ln>
                <a:noFill/>
              </a:ln>
              <a:effectLst/>
            </p:spPr>
            <p:txBody>
              <a:bodyPr/>
              <a:lstStyle/>
              <a:p>
                <a:r>
                  <a:rPr lang="zh-CN" altLang="en-US">
                    <a:noFill/>
                  </a:rPr>
                  <a:t> </a:t>
                </a:r>
              </a:p>
            </p:txBody>
          </p:sp>
        </mc:Fallback>
      </mc:AlternateContent>
      <p:sp>
        <p:nvSpPr>
          <p:cNvPr id="25" name="Line 32"/>
          <p:cNvSpPr>
            <a:spLocks noChangeShapeType="1"/>
          </p:cNvSpPr>
          <p:nvPr/>
        </p:nvSpPr>
        <p:spPr bwMode="auto">
          <a:xfrm>
            <a:off x="395288" y="2060575"/>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 name="Line 33"/>
          <p:cNvSpPr>
            <a:spLocks noChangeShapeType="1"/>
          </p:cNvSpPr>
          <p:nvPr/>
        </p:nvSpPr>
        <p:spPr bwMode="auto">
          <a:xfrm>
            <a:off x="395288" y="3408452"/>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7" name="Line 35"/>
          <p:cNvSpPr>
            <a:spLocks noChangeShapeType="1"/>
          </p:cNvSpPr>
          <p:nvPr/>
        </p:nvSpPr>
        <p:spPr bwMode="auto">
          <a:xfrm>
            <a:off x="395288" y="5516563"/>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 name="Line 36"/>
          <p:cNvSpPr>
            <a:spLocks noChangeShapeType="1"/>
          </p:cNvSpPr>
          <p:nvPr/>
        </p:nvSpPr>
        <p:spPr bwMode="auto">
          <a:xfrm>
            <a:off x="395288" y="1268413"/>
            <a:ext cx="799306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1979712" y="2921817"/>
            <a:ext cx="4464496" cy="3783783"/>
          </a:xfrm>
          <a:prstGeom prst="rect">
            <a:avLst/>
          </a:prstGeom>
        </p:spPr>
      </p:pic>
      <p:sp>
        <p:nvSpPr>
          <p:cNvPr id="4" name="Text Box 8"/>
          <p:cNvSpPr txBox="1">
            <a:spLocks noChangeArrowheads="1"/>
          </p:cNvSpPr>
          <p:nvPr/>
        </p:nvSpPr>
        <p:spPr bwMode="auto">
          <a:xfrm>
            <a:off x="1079118" y="260648"/>
            <a:ext cx="737908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solidFill>
                  <a:srgbClr val="FF0000"/>
                </a:solidFill>
                <a:latin typeface="楷体_GB2312" pitchFamily="49" charset="-122"/>
                <a:ea typeface="楷体_GB2312" pitchFamily="49" charset="-122"/>
              </a:rPr>
              <a:t>One more:</a:t>
            </a:r>
            <a:endParaRPr lang="en-US" altLang="zh-CN" dirty="0">
              <a:solidFill>
                <a:srgbClr val="FF0000"/>
              </a:solidFill>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实验结果显示出较强的时间相关性；</a:t>
            </a:r>
            <a:endParaRPr lang="en-US" altLang="zh-CN" dirty="0">
              <a:solidFill>
                <a:srgbClr val="0000FF"/>
              </a:solidFill>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我们只能估计我们知道可能带来差异的误差来源，无法估计我们不知道的误差项；</a:t>
            </a:r>
            <a:endParaRPr lang="en-US" altLang="zh-CN" dirty="0">
              <a:solidFill>
                <a:srgbClr val="0000FF"/>
              </a:solidFill>
              <a:latin typeface="楷体_GB2312" pitchFamily="49" charset="-122"/>
              <a:ea typeface="楷体_GB2312" pitchFamily="49" charset="-122"/>
            </a:endParaRPr>
          </a:p>
          <a:p>
            <a:pPr eaLnBrk="1" hangingPunct="1">
              <a:spcBef>
                <a:spcPct val="50000"/>
              </a:spcBef>
            </a:pPr>
            <a:r>
              <a:rPr lang="zh-CN" altLang="en-US" dirty="0">
                <a:solidFill>
                  <a:srgbClr val="0000FF"/>
                </a:solidFill>
                <a:latin typeface="楷体_GB2312" pitchFamily="49" charset="-122"/>
                <a:ea typeface="楷体_GB2312" pitchFamily="49" charset="-122"/>
              </a:rPr>
              <a:t>人们在开展测量时，总是带有一定的倾向性！</a:t>
            </a:r>
            <a:endParaRPr lang="zh-CN" altLang="en-US" dirty="0">
              <a:solidFill>
                <a:srgbClr val="0000FF"/>
              </a:solidFill>
              <a:latin typeface="楷体_GB2312" pitchFamily="49" charset="-122"/>
              <a:ea typeface="楷体_GB2312"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sp>
        <p:nvSpPr>
          <p:cNvPr id="3" name="Rectangle 4"/>
          <p:cNvSpPr>
            <a:spLocks noChangeArrowheads="1"/>
          </p:cNvSpPr>
          <p:nvPr/>
        </p:nvSpPr>
        <p:spPr bwMode="auto">
          <a:xfrm>
            <a:off x="395288" y="2603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000" b="1" dirty="0">
                <a:solidFill>
                  <a:srgbClr val="FF0000"/>
                </a:solidFill>
                <a:latin typeface="楷体_GB2312" pitchFamily="49" charset="-122"/>
                <a:ea typeface="楷体_GB2312" pitchFamily="49" charset="-122"/>
              </a:rPr>
              <a:t>小  结</a:t>
            </a:r>
            <a:endParaRPr lang="zh-CN" altLang="en-US" dirty="0">
              <a:solidFill>
                <a:srgbClr val="FF0000"/>
              </a:solidFill>
              <a:latin typeface="楷体_GB2312" pitchFamily="49" charset="-122"/>
              <a:ea typeface="楷体_GB2312" pitchFamily="49" charset="-122"/>
            </a:endParaRPr>
          </a:p>
        </p:txBody>
      </p:sp>
      <p:sp>
        <p:nvSpPr>
          <p:cNvPr id="4" name="Rectangle 7"/>
          <p:cNvSpPr>
            <a:spLocks noChangeArrowheads="1"/>
          </p:cNvSpPr>
          <p:nvPr/>
        </p:nvSpPr>
        <p:spPr bwMode="auto">
          <a:xfrm>
            <a:off x="360362" y="1772816"/>
            <a:ext cx="842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dirty="0">
                <a:latin typeface="楷体_GB2312" pitchFamily="49" charset="-122"/>
                <a:ea typeface="楷体_GB2312" pitchFamily="49" charset="-122"/>
              </a:rPr>
              <a:t>讲了一堆的数学，意义？</a:t>
            </a:r>
            <a:endParaRPr lang="en-US" altLang="zh-CN" dirty="0">
              <a:latin typeface="楷体_GB2312" pitchFamily="49" charset="-122"/>
              <a:ea typeface="楷体_GB2312" pitchFamily="49" charset="-122"/>
            </a:endParaRPr>
          </a:p>
        </p:txBody>
      </p:sp>
      <p:sp>
        <p:nvSpPr>
          <p:cNvPr id="5" name="矩形 4"/>
          <p:cNvSpPr/>
          <p:nvPr/>
        </p:nvSpPr>
        <p:spPr>
          <a:xfrm>
            <a:off x="1547664" y="2526369"/>
            <a:ext cx="6318448" cy="461665"/>
          </a:xfrm>
          <a:prstGeom prst="rect">
            <a:avLst/>
          </a:prstGeom>
        </p:spPr>
        <p:txBody>
          <a:bodyPr wrap="square">
            <a:spAutoFit/>
          </a:bodyPr>
          <a:lstStyle/>
          <a:p>
            <a:pPr algn="ctr" eaLnBrk="1" hangingPunct="1">
              <a:spcBef>
                <a:spcPct val="50000"/>
              </a:spcBef>
            </a:pPr>
            <a:r>
              <a:rPr lang="zh-CN" altLang="en-US" dirty="0">
                <a:latin typeface="楷体_GB2312" pitchFamily="49" charset="-122"/>
                <a:ea typeface="楷体_GB2312" pitchFamily="49" charset="-122"/>
              </a:rPr>
              <a:t>说服他人相信自己的实验结果是正确的！</a:t>
            </a:r>
            <a:endParaRPr lang="en-US" altLang="zh-CN" dirty="0">
              <a:latin typeface="楷体_GB2312" pitchFamily="49" charset="-122"/>
              <a:ea typeface="楷体_GB2312" pitchFamily="49" charset="-122"/>
            </a:endParaRPr>
          </a:p>
        </p:txBody>
      </p:sp>
      <p:sp>
        <p:nvSpPr>
          <p:cNvPr id="6" name="矩形 5"/>
          <p:cNvSpPr/>
          <p:nvPr/>
        </p:nvSpPr>
        <p:spPr>
          <a:xfrm>
            <a:off x="503424" y="4023355"/>
            <a:ext cx="8137152" cy="1200329"/>
          </a:xfrm>
          <a:prstGeom prst="rect">
            <a:avLst/>
          </a:prstGeom>
        </p:spPr>
        <p:txBody>
          <a:bodyPr wrap="square">
            <a:spAutoFit/>
          </a:bodyPr>
          <a:lstStyle/>
          <a:p>
            <a:pPr algn="ctr" eaLnBrk="1" hangingPunct="1">
              <a:spcBef>
                <a:spcPct val="50000"/>
              </a:spcBef>
            </a:pPr>
            <a:r>
              <a:rPr lang="en-US" altLang="zh-CN" dirty="0">
                <a:latin typeface="楷体_GB2312" pitchFamily="49" charset="-122"/>
                <a:ea typeface="楷体_GB2312" pitchFamily="49" charset="-122"/>
              </a:rPr>
              <a:t>It is often said that the language of science is mathematics. It could well be said that the language of experimental science is statistics.</a:t>
            </a:r>
            <a:endParaRPr lang="en-US" altLang="zh-CN"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2929275C-66B5-4287-853C-E2BE863215FE}" type="slidenum">
              <a:rPr lang="en-US" altLang="zh-CN" sz="1400"/>
            </a:fld>
            <a:endParaRPr lang="en-US" altLang="zh-CN" sz="1400"/>
          </a:p>
        </p:txBody>
      </p:sp>
      <p:sp>
        <p:nvSpPr>
          <p:cNvPr id="65539" name="Rectangle 4"/>
          <p:cNvSpPr>
            <a:spLocks noChangeArrowheads="1"/>
          </p:cNvSpPr>
          <p:nvPr/>
        </p:nvSpPr>
        <p:spPr bwMode="auto">
          <a:xfrm>
            <a:off x="684213" y="2636838"/>
            <a:ext cx="7705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4000" b="1">
                <a:solidFill>
                  <a:srgbClr val="FF0000"/>
                </a:solidFill>
                <a:ea typeface="楷体_GB2312" pitchFamily="49" charset="-122"/>
              </a:rPr>
              <a:t>Thanks for your attention!</a:t>
            </a:r>
            <a:endParaRPr lang="en-US" altLang="zh-CN">
              <a:solidFill>
                <a:srgbClr val="FF0000"/>
              </a:solidFill>
              <a:ea typeface="楷体_GB2312"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4E5195A0-1CAF-4C95-BF0B-FC3C68325338}" type="slidenum">
              <a:rPr lang="en-US" altLang="zh-CN" sz="1400"/>
            </a:fld>
            <a:endParaRPr lang="en-US" altLang="zh-CN" sz="1400"/>
          </a:p>
        </p:txBody>
      </p:sp>
      <mc:AlternateContent xmlns:mc="http://schemas.openxmlformats.org/markup-compatibility/2006">
        <mc:Choice xmlns:a14="http://schemas.microsoft.com/office/drawing/2010/main" Requires="a14">
          <p:sp>
            <p:nvSpPr>
              <p:cNvPr id="35843" name="Rectangle 3"/>
              <p:cNvSpPr>
                <a:spLocks noChangeArrowheads="1"/>
              </p:cNvSpPr>
              <p:nvPr/>
            </p:nvSpPr>
            <p:spPr bwMode="auto">
              <a:xfrm>
                <a:off x="215900" y="333375"/>
                <a:ext cx="370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b="1" dirty="0">
                    <a:solidFill>
                      <a:srgbClr val="0000FF"/>
                    </a:solidFill>
                    <a:latin typeface="楷体_GB2312" pitchFamily="49" charset="-122"/>
                    <a:ea typeface="楷体_GB2312" pitchFamily="49" charset="-122"/>
                  </a:rPr>
                  <a:t>分布类型的</a:t>
                </a:r>
                <a14:m>
                  <m:oMath xmlns:m="http://schemas.openxmlformats.org/officeDocument/2006/math">
                    <m:sSup>
                      <m:sSupPr>
                        <m:ctrlPr>
                          <a:rPr lang="zh-CN" altLang="en-US" sz="2400" i="1">
                            <a:solidFill>
                              <a:srgbClr val="0000FF"/>
                            </a:solidFill>
                            <a:latin typeface="Cambria Math" panose="02040503050406030204" pitchFamily="18" charset="0"/>
                          </a:rPr>
                        </m:ctrlPr>
                      </m:sSupPr>
                      <m:e>
                        <m:r>
                          <a:rPr lang="zh-CN" altLang="en-US" sz="2400" i="1">
                            <a:solidFill>
                              <a:srgbClr val="0000FF"/>
                            </a:solidFill>
                            <a:latin typeface="Cambria Math" panose="02040503050406030204" pitchFamily="18" charset="0"/>
                          </a:rPr>
                          <m:t>𝜒</m:t>
                        </m:r>
                      </m:e>
                      <m:sup>
                        <m:r>
                          <a:rPr lang="zh-CN" altLang="en-US" sz="2400" i="1">
                            <a:solidFill>
                              <a:srgbClr val="0000FF"/>
                            </a:solidFill>
                            <a:latin typeface="Cambria Math" panose="02040503050406030204" pitchFamily="18" charset="0"/>
                          </a:rPr>
                          <m:t>2</m:t>
                        </m:r>
                      </m:sup>
                    </m:sSup>
                  </m:oMath>
                </a14:m>
                <a:r>
                  <a:rPr lang="zh-CN" altLang="en-US" sz="2400" b="1" dirty="0">
                    <a:solidFill>
                      <a:srgbClr val="0000FF"/>
                    </a:solidFill>
                    <a:latin typeface="楷体_GB2312" pitchFamily="49" charset="-122"/>
                    <a:ea typeface="楷体_GB2312" pitchFamily="49" charset="-122"/>
                  </a:rPr>
                  <a:t>检验</a:t>
                </a:r>
                <a:endParaRPr lang="zh-CN" altLang="en-US" sz="2400" b="1" dirty="0">
                  <a:solidFill>
                    <a:srgbClr val="0000FF"/>
                  </a:solidFill>
                  <a:latin typeface="楷体_GB2312" pitchFamily="49" charset="-122"/>
                  <a:ea typeface="楷体_GB2312" pitchFamily="49" charset="-122"/>
                </a:endParaRPr>
              </a:p>
            </p:txBody>
          </p:sp>
        </mc:Choice>
        <mc:Fallback>
          <p:sp>
            <p:nvSpPr>
              <p:cNvPr id="35843" name="Rectangle 3"/>
              <p:cNvSpPr>
                <a:spLocks noRot="1" noChangeAspect="1" noMove="1" noResize="1" noEditPoints="1" noAdjustHandles="1" noChangeArrowheads="1" noChangeShapeType="1" noTextEdit="1"/>
              </p:cNvSpPr>
              <p:nvPr/>
            </p:nvSpPr>
            <p:spPr bwMode="auto">
              <a:xfrm>
                <a:off x="215900" y="333375"/>
                <a:ext cx="3708400" cy="461665"/>
              </a:xfrm>
              <a:prstGeom prst="rect">
                <a:avLst/>
              </a:prstGeom>
              <a:blipFill rotWithShape="1">
                <a:blip r:embed="rId1"/>
                <a:stretch>
                  <a:fillRect b="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847" name="Rectangle 6"/>
              <p:cNvSpPr>
                <a:spLocks noChangeArrowheads="1"/>
              </p:cNvSpPr>
              <p:nvPr/>
            </p:nvSpPr>
            <p:spPr bwMode="auto">
              <a:xfrm>
                <a:off x="215900" y="950914"/>
                <a:ext cx="8243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dirty="0">
                    <a:latin typeface="楷体_GB2312" pitchFamily="49" charset="-122"/>
                    <a:ea typeface="楷体_GB2312" pitchFamily="49" charset="-122"/>
                  </a:rPr>
                  <a:t>当一批数据量很大时，可将数据分组用皮尔逊</a:t>
                </a:r>
                <a14:m>
                  <m:oMath xmlns:m="http://schemas.openxmlformats.org/officeDocument/2006/math">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𝜒</m:t>
                        </m:r>
                      </m:e>
                      <m:sup>
                        <m:r>
                          <a:rPr lang="zh-CN" altLang="en-US" sz="2400" i="1">
                            <a:solidFill>
                              <a:srgbClr val="000000"/>
                            </a:solidFill>
                            <a:latin typeface="Cambria Math" panose="02040503050406030204" pitchFamily="18" charset="0"/>
                          </a:rPr>
                          <m:t>2</m:t>
                        </m:r>
                      </m:sup>
                    </m:sSup>
                  </m:oMath>
                </a14:m>
                <a:r>
                  <a:rPr lang="zh-CN" altLang="en-US" sz="2400" dirty="0">
                    <a:latin typeface="楷体_GB2312" pitchFamily="49" charset="-122"/>
                    <a:ea typeface="楷体_GB2312" pitchFamily="49" charset="-122"/>
                  </a:rPr>
                  <a:t>检验方法。具体步骤如下</a:t>
                </a:r>
                <a:endParaRPr lang="zh-CN" altLang="en-US" sz="2400" dirty="0">
                  <a:latin typeface="楷体_GB2312" pitchFamily="49" charset="-122"/>
                  <a:ea typeface="楷体_GB2312" pitchFamily="49" charset="-122"/>
                </a:endParaRPr>
              </a:p>
            </p:txBody>
          </p:sp>
        </mc:Choice>
        <mc:Fallback>
          <p:sp>
            <p:nvSpPr>
              <p:cNvPr id="35847" name="Rectangle 6"/>
              <p:cNvSpPr>
                <a:spLocks noRot="1" noChangeAspect="1" noMove="1" noResize="1" noEditPoints="1" noAdjustHandles="1" noChangeArrowheads="1" noChangeShapeType="1" noTextEdit="1"/>
              </p:cNvSpPr>
              <p:nvPr/>
            </p:nvSpPr>
            <p:spPr bwMode="auto">
              <a:xfrm>
                <a:off x="215900" y="950914"/>
                <a:ext cx="8243888" cy="830263"/>
              </a:xfrm>
              <a:prstGeom prst="rect">
                <a:avLst/>
              </a:prstGeom>
              <a:blipFill rotWithShape="1">
                <a:blip r:embed="rId2"/>
                <a:stretch>
                  <a:fillRect t="-38" r="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8056" name="Object 8"/>
              <p:cNvSpPr txBox="1"/>
              <p:nvPr/>
            </p:nvSpPr>
            <p:spPr bwMode="auto">
              <a:xfrm>
                <a:off x="2771800" y="1426096"/>
                <a:ext cx="3313112" cy="1066800"/>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𝜒</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𝑚</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𝑓</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𝑛</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𝑖</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num>
                            <m:den>
                              <m:r>
                                <a:rPr lang="en-US" altLang="zh-CN" b="0" i="1" smtClean="0">
                                  <a:solidFill>
                                    <a:srgbClr val="000000"/>
                                  </a:solidFill>
                                  <a:latin typeface="Cambria Math" panose="02040503050406030204" pitchFamily="18" charset="0"/>
                                </a:rPr>
                                <m:t>𝑛</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𝑖</m:t>
                                  </m:r>
                                </m:sub>
                              </m:sSub>
                            </m:den>
                          </m:f>
                        </m:e>
                      </m:nary>
                    </m:oMath>
                  </m:oMathPara>
                </a14:m>
                <a:endParaRPr lang="zh-CN" altLang="en-US" dirty="0"/>
              </a:p>
            </p:txBody>
          </p:sp>
        </mc:Choice>
        <mc:Fallback>
          <p:sp>
            <p:nvSpPr>
              <p:cNvPr id="258056" name="Object 8"/>
              <p:cNvSpPr txBox="1">
                <a:spLocks noRot="1" noChangeAspect="1" noMove="1" noResize="1" noEditPoints="1" noAdjustHandles="1" noChangeArrowheads="1" noChangeShapeType="1" noTextEdit="1"/>
              </p:cNvSpPr>
              <p:nvPr/>
            </p:nvSpPr>
            <p:spPr bwMode="auto">
              <a:xfrm>
                <a:off x="2771800" y="1426096"/>
                <a:ext cx="3313112" cy="1066800"/>
              </a:xfrm>
              <a:prstGeom prst="rect">
                <a:avLst/>
              </a:prstGeom>
              <a:blipFill rotWithShape="1">
                <a:blip r:embed="rId3"/>
                <a:stretch>
                  <a:fillRect l="-1" t="-49" r="10" b="49"/>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Rectangle 12"/>
              <p:cNvSpPr>
                <a:spLocks noChangeArrowheads="1"/>
              </p:cNvSpPr>
              <p:nvPr/>
            </p:nvSpPr>
            <p:spPr bwMode="auto">
              <a:xfrm>
                <a:off x="252413" y="2564904"/>
                <a:ext cx="8496300" cy="198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2200" dirty="0">
                    <a:latin typeface="楷体_GB2312" pitchFamily="49" charset="-122"/>
                    <a:ea typeface="楷体_GB2312" pitchFamily="49" charset="-122"/>
                  </a:rPr>
                  <a:t>1.</a:t>
                </a:r>
                <a:r>
                  <a:rPr lang="zh-CN" altLang="en-US" sz="2200" dirty="0">
                    <a:latin typeface="楷体_GB2312" pitchFamily="49" charset="-122"/>
                    <a:ea typeface="楷体_GB2312" pitchFamily="49" charset="-122"/>
                  </a:rPr>
                  <a:t>将样本由小到大按顺序排列并分组。把区间</a:t>
                </a:r>
                <a14:m>
                  <m:oMath xmlns:m="http://schemas.openxmlformats.org/officeDocument/2006/math">
                    <m:r>
                      <a:rPr lang="zh-CN" altLang="en-US" sz="2200" i="1">
                        <a:solidFill>
                          <a:srgbClr val="000000"/>
                        </a:solidFill>
                        <a:latin typeface="Cambria Math" panose="02040503050406030204" pitchFamily="18" charset="0"/>
                      </a:rPr>
                      <m:t>(−∞,+∞)</m:t>
                    </m:r>
                  </m:oMath>
                </a14:m>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或有限区间</a:t>
                </a:r>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分为</a:t>
                </a:r>
                <a:r>
                  <a:rPr lang="en-US" altLang="zh-CN" sz="2200" dirty="0">
                    <a:latin typeface="楷体_GB2312" pitchFamily="49" charset="-122"/>
                    <a:ea typeface="楷体_GB2312" pitchFamily="49" charset="-122"/>
                  </a:rPr>
                  <a:t>m</a:t>
                </a:r>
                <a:r>
                  <a:rPr lang="zh-CN" altLang="en-US" sz="2200" dirty="0">
                    <a:latin typeface="楷体_GB2312" pitchFamily="49" charset="-122"/>
                    <a:ea typeface="楷体_GB2312" pitchFamily="49" charset="-122"/>
                  </a:rPr>
                  <a:t>个区间，分点分别为</a:t>
                </a:r>
                <a14:m>
                  <m:oMath xmlns:m="http://schemas.openxmlformats.org/officeDocument/2006/math">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2</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𝑚</m:t>
                        </m:r>
                        <m:r>
                          <a:rPr lang="zh-CN" altLang="en-US" sz="2200" i="1">
                            <a:solidFill>
                              <a:srgbClr val="000000"/>
                            </a:solidFill>
                            <a:latin typeface="Cambria Math" panose="02040503050406030204" pitchFamily="18" charset="0"/>
                          </a:rPr>
                          <m:t>)</m:t>
                        </m:r>
                      </m:sup>
                    </m:sSup>
                  </m:oMath>
                </a14:m>
                <a:r>
                  <a:rPr lang="zh-CN" altLang="en-US" sz="2200" dirty="0">
                    <a:latin typeface="楷体_GB2312" pitchFamily="49" charset="-122"/>
                    <a:ea typeface="楷体_GB2312" pitchFamily="49" charset="-122"/>
                  </a:rPr>
                  <a:t>，相应区间为</a:t>
                </a:r>
                <a14:m>
                  <m:oMath xmlns:m="http://schemas.openxmlformats.org/officeDocument/2006/math">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2</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𝑖</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sSup>
                      <m:sSupPr>
                        <m:ctrlPr>
                          <a:rPr lang="zh-CN" altLang="en-US" sz="2200" i="1">
                            <a:solidFill>
                              <a:srgbClr val="000000"/>
                            </a:solidFill>
                            <a:latin typeface="Cambria Math" panose="02040503050406030204" pitchFamily="18" charset="0"/>
                          </a:rPr>
                        </m:ctrlPr>
                      </m:sSupPr>
                      <m:e>
                        <m:r>
                          <a:rPr lang="zh-CN" altLang="en-US" sz="2200" i="1">
                            <a:solidFill>
                              <a:srgbClr val="000000"/>
                            </a:solidFill>
                            <a:latin typeface="Cambria Math" panose="02040503050406030204" pitchFamily="18" charset="0"/>
                          </a:rPr>
                          <m:t>𝑥</m:t>
                        </m:r>
                      </m:e>
                      <m:sup>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𝑚</m:t>
                        </m:r>
                        <m:r>
                          <a:rPr lang="zh-CN" altLang="en-US" sz="2200" i="1">
                            <a:solidFill>
                              <a:srgbClr val="000000"/>
                            </a:solidFill>
                            <a:latin typeface="Cambria Math" panose="02040503050406030204" pitchFamily="18" charset="0"/>
                          </a:rPr>
                          <m:t>−</m:t>
                        </m:r>
                        <m:r>
                          <a:rPr lang="zh-CN" altLang="en-US" sz="2200" i="1">
                            <a:solidFill>
                              <a:srgbClr val="000000"/>
                            </a:solidFill>
                            <a:latin typeface="Cambria Math" panose="02040503050406030204" pitchFamily="18" charset="0"/>
                          </a:rPr>
                          <m:t>1</m:t>
                        </m:r>
                        <m:r>
                          <a:rPr lang="zh-CN" altLang="en-US" sz="2200" i="1">
                            <a:solidFill>
                              <a:srgbClr val="000000"/>
                            </a:solidFill>
                            <a:latin typeface="Cambria Math" panose="02040503050406030204" pitchFamily="18" charset="0"/>
                          </a:rPr>
                          <m:t>)</m:t>
                        </m:r>
                      </m:sup>
                    </m:sSup>
                    <m:r>
                      <a:rPr lang="zh-CN" altLang="en-US" sz="2200" i="1">
                        <a:solidFill>
                          <a:srgbClr val="000000"/>
                        </a:solidFill>
                        <a:latin typeface="Cambria Math" panose="02040503050406030204" pitchFamily="18" charset="0"/>
                      </a:rPr>
                      <m:t>,+∞)</m:t>
                    </m:r>
                  </m:oMath>
                </a14:m>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统计样本落在第</a:t>
                </a:r>
                <a:r>
                  <a:rPr lang="en-US" altLang="zh-CN" sz="2200" dirty="0" err="1">
                    <a:latin typeface="楷体_GB2312" pitchFamily="49" charset="-122"/>
                    <a:ea typeface="楷体_GB2312" pitchFamily="49" charset="-122"/>
                  </a:rPr>
                  <a:t>i</a:t>
                </a:r>
                <a:r>
                  <a:rPr lang="zh-CN" altLang="en-US" sz="2200" dirty="0">
                    <a:latin typeface="楷体_GB2312" pitchFamily="49" charset="-122"/>
                    <a:ea typeface="楷体_GB2312" pitchFamily="49" charset="-122"/>
                  </a:rPr>
                  <a:t>个区间内的观测值的个数</a:t>
                </a:r>
                <a14:m>
                  <m:oMath xmlns:m="http://schemas.openxmlformats.org/officeDocument/2006/math">
                    <m:sSub>
                      <m:sSubPr>
                        <m:ctrlPr>
                          <a:rPr lang="zh-CN" altLang="en-US" sz="2200" i="1">
                            <a:solidFill>
                              <a:srgbClr val="000000"/>
                            </a:solidFill>
                            <a:latin typeface="Cambria Math" panose="02040503050406030204" pitchFamily="18" charset="0"/>
                          </a:rPr>
                        </m:ctrlPr>
                      </m:sSubPr>
                      <m:e>
                        <m:r>
                          <a:rPr lang="zh-CN" altLang="en-US" sz="2200" i="1">
                            <a:solidFill>
                              <a:srgbClr val="000000"/>
                            </a:solidFill>
                            <a:latin typeface="Cambria Math" panose="02040503050406030204" pitchFamily="18" charset="0"/>
                          </a:rPr>
                          <m:t>𝑓</m:t>
                        </m:r>
                      </m:e>
                      <m:sub>
                        <m:r>
                          <a:rPr lang="zh-CN" altLang="en-US" sz="2200" i="1">
                            <a:solidFill>
                              <a:srgbClr val="000000"/>
                            </a:solidFill>
                            <a:latin typeface="Cambria Math" panose="02040503050406030204" pitchFamily="18" charset="0"/>
                          </a:rPr>
                          <m:t>𝑖</m:t>
                        </m:r>
                      </m:sub>
                    </m:sSub>
                  </m:oMath>
                </a14:m>
                <a:r>
                  <a:rPr lang="en-US" altLang="zh-CN" sz="2200" dirty="0">
                    <a:latin typeface="楷体_GB2312" pitchFamily="49" charset="-122"/>
                    <a:ea typeface="楷体_GB2312" pitchFamily="49" charset="-122"/>
                  </a:rPr>
                  <a:t>,</a:t>
                </a:r>
                <a:r>
                  <a:rPr lang="zh-CN" altLang="en-US" sz="2200" dirty="0">
                    <a:latin typeface="楷体_GB2312" pitchFamily="49" charset="-122"/>
                    <a:ea typeface="楷体_GB2312" pitchFamily="49" charset="-122"/>
                  </a:rPr>
                  <a:t>称为第</a:t>
                </a:r>
                <a:r>
                  <a:rPr lang="en-US" altLang="zh-CN" sz="2200" dirty="0" err="1">
                    <a:latin typeface="楷体_GB2312" pitchFamily="49" charset="-122"/>
                    <a:ea typeface="楷体_GB2312" pitchFamily="49" charset="-122"/>
                  </a:rPr>
                  <a:t>i</a:t>
                </a:r>
                <a:r>
                  <a:rPr lang="zh-CN" altLang="en-US" sz="2200" dirty="0">
                    <a:latin typeface="楷体_GB2312" pitchFamily="49" charset="-122"/>
                    <a:ea typeface="楷体_GB2312" pitchFamily="49" charset="-122"/>
                  </a:rPr>
                  <a:t>组的实测频数；</a:t>
                </a:r>
                <a:endParaRPr lang="zh-CN" altLang="en-US" sz="2200" dirty="0">
                  <a:latin typeface="楷体_GB2312" pitchFamily="49" charset="-122"/>
                  <a:ea typeface="楷体_GB2312" pitchFamily="49" charset="-122"/>
                </a:endParaRPr>
              </a:p>
              <a:p>
                <a:pPr eaLnBrk="1" hangingPunct="1">
                  <a:spcBef>
                    <a:spcPct val="50000"/>
                  </a:spcBef>
                </a:pPr>
                <a:r>
                  <a:rPr lang="zh-CN" altLang="en-US" sz="2200" dirty="0">
                    <a:latin typeface="楷体_GB2312" pitchFamily="49" charset="-122"/>
                    <a:ea typeface="楷体_GB2312" pitchFamily="49" charset="-122"/>
                  </a:rPr>
                  <a:t>                 </a:t>
                </a:r>
                <a:endParaRPr lang="zh-CN" altLang="en-US" sz="2200" dirty="0">
                  <a:latin typeface="楷体_GB2312" pitchFamily="49" charset="-122"/>
                  <a:ea typeface="楷体_GB2312" pitchFamily="49" charset="-122"/>
                </a:endParaRPr>
              </a:p>
            </p:txBody>
          </p:sp>
        </mc:Choice>
        <mc:Fallback>
          <p:sp>
            <p:nvSpPr>
              <p:cNvPr id="12" name="Rectangle 12"/>
              <p:cNvSpPr>
                <a:spLocks noRot="1" noChangeAspect="1" noMove="1" noResize="1" noEditPoints="1" noAdjustHandles="1" noChangeArrowheads="1" noChangeShapeType="1" noTextEdit="1"/>
              </p:cNvSpPr>
              <p:nvPr/>
            </p:nvSpPr>
            <p:spPr bwMode="auto">
              <a:xfrm>
                <a:off x="252413" y="2564904"/>
                <a:ext cx="8496300" cy="1982594"/>
              </a:xfrm>
              <a:prstGeom prst="rect">
                <a:avLst/>
              </a:prstGeom>
              <a:blipFill rotWithShape="1">
                <a:blip r:embed="rId4"/>
                <a:stretch>
                  <a:fillRect l="-4" t="-7" r="4" b="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Rectangle 24"/>
              <p:cNvSpPr>
                <a:spLocks noChangeArrowheads="1"/>
              </p:cNvSpPr>
              <p:nvPr/>
            </p:nvSpPr>
            <p:spPr bwMode="auto">
              <a:xfrm>
                <a:off x="183744" y="4127857"/>
                <a:ext cx="8459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根据样本计算理论分布</a:t>
                </a:r>
                <a14:m>
                  <m:oMath xmlns:m="http://schemas.openxmlformats.org/officeDocument/2006/math">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r>
                      <a:rPr lang="zh-CN" altLang="en-US" i="1">
                        <a:solidFill>
                          <a:srgbClr val="000000"/>
                        </a:solidFill>
                        <a:latin typeface="Cambria Math" panose="02040503050406030204" pitchFamily="18" charset="0"/>
                      </a:rPr>
                      <m:t>)</m:t>
                    </m:r>
                  </m:oMath>
                </a14:m>
                <a:r>
                  <a:rPr lang="zh-CN" altLang="en-US" dirty="0">
                    <a:latin typeface="楷体_GB2312" pitchFamily="49" charset="-122"/>
                    <a:ea typeface="楷体_GB2312" pitchFamily="49" charset="-122"/>
                  </a:rPr>
                  <a:t>中的未知参数</a:t>
                </a:r>
                <a:r>
                  <a:rPr lang="en-US" altLang="zh-CN" dirty="0">
                    <a:latin typeface="楷体_GB2312" pitchFamily="49" charset="-122"/>
                    <a:ea typeface="楷体_GB2312" pitchFamily="49" charset="-122"/>
                  </a:rPr>
                  <a:t>c</a:t>
                </a:r>
                <a:r>
                  <a:rPr lang="zh-CN" altLang="en-US" dirty="0">
                    <a:latin typeface="楷体_GB2312" pitchFamily="49" charset="-122"/>
                    <a:ea typeface="楷体_GB2312" pitchFamily="49" charset="-122"/>
                  </a:rPr>
                  <a:t>的最大似然估计值</a:t>
                </a:r>
                <a14:m>
                  <m:oMath xmlns:m="http://schemas.openxmlformats.org/officeDocument/2006/math">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oMath>
                </a14:m>
                <a:r>
                  <a:rPr lang="zh-CN" altLang="en-US" dirty="0">
                    <a:latin typeface="楷体_GB2312" pitchFamily="49" charset="-122"/>
                    <a:ea typeface="楷体_GB2312" pitchFamily="49" charset="-122"/>
                  </a:rPr>
                  <a:t>。假设未知参数为</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个。</a:t>
                </a:r>
                <a:endParaRPr lang="zh-CN" altLang="en-US" dirty="0">
                  <a:latin typeface="楷体_GB2312" pitchFamily="49" charset="-122"/>
                  <a:ea typeface="楷体_GB2312" pitchFamily="49" charset="-122"/>
                </a:endParaRPr>
              </a:p>
            </p:txBody>
          </p:sp>
        </mc:Choice>
        <mc:Fallback>
          <p:sp>
            <p:nvSpPr>
              <p:cNvPr id="13" name="Rectangle 24"/>
              <p:cNvSpPr>
                <a:spLocks noRot="1" noChangeAspect="1" noMove="1" noResize="1" noEditPoints="1" noAdjustHandles="1" noChangeArrowheads="1" noChangeShapeType="1" noTextEdit="1"/>
              </p:cNvSpPr>
              <p:nvPr/>
            </p:nvSpPr>
            <p:spPr bwMode="auto">
              <a:xfrm>
                <a:off x="183744" y="4127857"/>
                <a:ext cx="8459788" cy="830997"/>
              </a:xfrm>
              <a:prstGeom prst="rect">
                <a:avLst/>
              </a:prstGeom>
              <a:blipFill rotWithShape="1">
                <a:blip r:embed="rId5"/>
                <a:stretch>
                  <a:fillRect l="-3" t="-43" r="6" b="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Rectangle 28"/>
              <p:cNvSpPr>
                <a:spLocks noChangeArrowheads="1"/>
              </p:cNvSpPr>
              <p:nvPr/>
            </p:nvSpPr>
            <p:spPr bwMode="auto">
              <a:xfrm>
                <a:off x="215900" y="5012829"/>
                <a:ext cx="59325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3.</a:t>
                </a:r>
                <a:r>
                  <a:rPr lang="zh-CN" altLang="en-US" dirty="0">
                    <a:latin typeface="楷体_GB2312" pitchFamily="49" charset="-122"/>
                    <a:ea typeface="楷体_GB2312" pitchFamily="49" charset="-122"/>
                  </a:rPr>
                  <a:t>计算理论分布在各个区间内的概率含量</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oMath>
                </a14:m>
                <a:endParaRPr lang="zh-CN" altLang="en-US" dirty="0"/>
              </a:p>
              <a:p>
                <a:pPr eaLnBrk="1" hangingPunct="1">
                  <a:spcBef>
                    <a:spcPct val="50000"/>
                  </a:spcBef>
                </a:pPr>
                <a:endParaRPr lang="zh-CN" altLang="en-US" dirty="0">
                  <a:latin typeface="楷体_GB2312" pitchFamily="49" charset="-122"/>
                  <a:ea typeface="楷体_GB2312" pitchFamily="49" charset="-122"/>
                </a:endParaRPr>
              </a:p>
            </p:txBody>
          </p:sp>
        </mc:Choice>
        <mc:Fallback>
          <p:sp>
            <p:nvSpPr>
              <p:cNvPr id="14" name="Rectangle 28"/>
              <p:cNvSpPr>
                <a:spLocks noRot="1" noChangeAspect="1" noMove="1" noResize="1" noEditPoints="1" noAdjustHandles="1" noChangeArrowheads="1" noChangeShapeType="1" noTextEdit="1"/>
              </p:cNvSpPr>
              <p:nvPr/>
            </p:nvSpPr>
            <p:spPr bwMode="auto">
              <a:xfrm>
                <a:off x="215900" y="5012829"/>
                <a:ext cx="5932521" cy="1015663"/>
              </a:xfrm>
              <a:prstGeom prst="rect">
                <a:avLst/>
              </a:prstGeom>
              <a:blipFill rotWithShape="1">
                <a:blip r:embed="rId6"/>
                <a:stretch>
                  <a:fillRect t="-14" r="6" b="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Object 30"/>
              <p:cNvSpPr txBox="1"/>
              <p:nvPr/>
            </p:nvSpPr>
            <p:spPr bwMode="auto">
              <a:xfrm>
                <a:off x="2916238" y="5444629"/>
                <a:ext cx="4032250" cy="914400"/>
              </a:xfrm>
              <a:prstGeom prst="rect">
                <a:avLst/>
              </a:prstGeom>
              <a:noFill/>
              <a:ln>
                <a:noFill/>
              </a:ln>
              <a:effectLst/>
            </p:spPr>
            <p:txBody>
              <a:bodyPr>
                <a:normAutofit fontScale="62500" lnSpcReduction="20000"/>
              </a:bodyPr>
              <a:lstStyle/>
              <a:p>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nary>
                        <m:naryPr>
                          <m:limLoc m:val="undOvr"/>
                          <m:ctrlPr>
                            <a:rPr lang="zh-CN" altLang="en-US" i="1">
                              <a:solidFill>
                                <a:srgbClr val="000000"/>
                              </a:solidFill>
                              <a:latin typeface="Cambria Math" panose="02040503050406030204" pitchFamily="18" charset="0"/>
                            </a:rPr>
                          </m:ctrlPr>
                        </m:naryPr>
                        <m: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sup>
                          </m:sSup>
                        </m:sub>
                        <m: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𝑥</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sup>
                          </m:sSup>
                        </m:sup>
                        <m:e>
                          <m:r>
                            <a:rPr lang="zh-CN" altLang="en-US" i="1">
                              <a:solidFill>
                                <a:srgbClr val="000000"/>
                              </a:solidFill>
                              <a:latin typeface="Cambria Math" panose="02040503050406030204" pitchFamily="18" charset="0"/>
                            </a:rPr>
                            <m:t>𝑓</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e>
                      </m:nary>
                      <m:acc>
                        <m:accPr>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𝑑𝑥</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oMath>
                  </m:oMathPara>
                </a14:m>
                <a:endParaRPr lang="zh-CN" altLang="en-US" dirty="0"/>
              </a:p>
            </p:txBody>
          </p:sp>
        </mc:Choice>
        <mc:Fallback>
          <p:sp>
            <p:nvSpPr>
              <p:cNvPr id="15" name="Object 30"/>
              <p:cNvSpPr txBox="1">
                <a:spLocks noRot="1" noChangeAspect="1" noMove="1" noResize="1" noEditPoints="1" noAdjustHandles="1" noChangeArrowheads="1" noChangeShapeType="1" noTextEdit="1"/>
              </p:cNvSpPr>
              <p:nvPr/>
            </p:nvSpPr>
            <p:spPr bwMode="auto">
              <a:xfrm>
                <a:off x="2916238" y="5444629"/>
                <a:ext cx="4032250" cy="914400"/>
              </a:xfrm>
              <a:prstGeom prst="rect">
                <a:avLst/>
              </a:prstGeom>
              <a:blipFill rotWithShape="1">
                <a:blip r:embed="rId7"/>
                <a:stretch>
                  <a:fillRect l="-8" t="-3487" r="8" b="15"/>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Rectangle 32"/>
              <p:cNvSpPr>
                <a:spLocks noChangeArrowheads="1"/>
              </p:cNvSpPr>
              <p:nvPr/>
            </p:nvSpPr>
            <p:spPr bwMode="auto">
              <a:xfrm>
                <a:off x="262210" y="6343154"/>
                <a:ext cx="294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latin typeface="楷体_GB2312" pitchFamily="49" charset="-122"/>
                    <a:ea typeface="楷体_GB2312" pitchFamily="49" charset="-122"/>
                  </a:rPr>
                  <a:t>及计算各组理论频</a:t>
                </a:r>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𝑓</m:t>
                        </m:r>
                      </m:e>
                      <m:sub>
                        <m:r>
                          <a:rPr lang="zh-CN" altLang="en-US" i="1">
                            <a:solidFill>
                              <a:srgbClr val="000000"/>
                            </a:solidFill>
                            <a:latin typeface="Cambria Math" panose="02040503050406030204" pitchFamily="18" charset="0"/>
                          </a:rPr>
                          <m:t>𝑖</m:t>
                        </m:r>
                      </m:sub>
                    </m:sSub>
                  </m:oMath>
                </a14:m>
                <a:endParaRPr lang="zh-CN" altLang="en-US" dirty="0">
                  <a:latin typeface="楷体_GB2312" pitchFamily="49" charset="-122"/>
                  <a:ea typeface="楷体_GB2312" pitchFamily="49" charset="-122"/>
                </a:endParaRPr>
              </a:p>
            </p:txBody>
          </p:sp>
        </mc:Choice>
        <mc:Fallback>
          <p:sp>
            <p:nvSpPr>
              <p:cNvPr id="16" name="Rectangle 32"/>
              <p:cNvSpPr>
                <a:spLocks noRot="1" noChangeAspect="1" noMove="1" noResize="1" noEditPoints="1" noAdjustHandles="1" noChangeArrowheads="1" noChangeShapeType="1" noTextEdit="1"/>
              </p:cNvSpPr>
              <p:nvPr/>
            </p:nvSpPr>
            <p:spPr bwMode="auto">
              <a:xfrm>
                <a:off x="262210" y="6343154"/>
                <a:ext cx="2941638" cy="461665"/>
              </a:xfrm>
              <a:prstGeom prst="rect">
                <a:avLst/>
              </a:prstGeom>
              <a:blipFill rotWithShape="1">
                <a:blip r:embed="rId8"/>
                <a:stretch>
                  <a:fillRect l="-20" t="-30" r="9" b="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Object 34"/>
              <p:cNvSpPr txBox="1"/>
              <p:nvPr/>
            </p:nvSpPr>
            <p:spPr bwMode="auto">
              <a:xfrm>
                <a:off x="3779838" y="6381254"/>
                <a:ext cx="3312442" cy="452437"/>
              </a:xfrm>
              <a:prstGeom prst="rect">
                <a:avLst/>
              </a:prstGeom>
              <a:noFill/>
              <a:ln>
                <a:noFill/>
              </a:ln>
              <a:effectLst/>
            </p:spPr>
            <p:txBody>
              <a:bodyPr>
                <a:normAutofit fontScale="85000" lnSpcReduction="10000"/>
              </a:bodyPr>
              <a:lstStyle/>
              <a:p>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𝑓</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oMath>
                  </m:oMathPara>
                </a14:m>
                <a:endParaRPr lang="zh-CN" altLang="en-US" dirty="0"/>
              </a:p>
            </p:txBody>
          </p:sp>
        </mc:Choice>
        <mc:Fallback>
          <p:sp>
            <p:nvSpPr>
              <p:cNvPr id="17" name="Object 34"/>
              <p:cNvSpPr txBox="1">
                <a:spLocks noRot="1" noChangeAspect="1" noMove="1" noResize="1" noEditPoints="1" noAdjustHandles="1" noChangeArrowheads="1" noChangeShapeType="1" noTextEdit="1"/>
              </p:cNvSpPr>
              <p:nvPr/>
            </p:nvSpPr>
            <p:spPr bwMode="auto">
              <a:xfrm>
                <a:off x="3779838" y="6381254"/>
                <a:ext cx="3312442" cy="452437"/>
              </a:xfrm>
              <a:prstGeom prst="rect">
                <a:avLst/>
              </a:prstGeom>
              <a:blipFill rotWithShape="1">
                <a:blip r:embed="rId9"/>
                <a:stretch>
                  <a:fillRect l="-10" t="-31" r="18" b="101"/>
                </a:stretch>
              </a:blipFill>
              <a:ln>
                <a:noFill/>
              </a:ln>
              <a:effectLst/>
            </p:spPr>
            <p:txBody>
              <a:bodyPr/>
              <a:lstStyle/>
              <a:p>
                <a:r>
                  <a:rPr lang="zh-CN" altLang="en-US">
                    <a:noFill/>
                  </a:rPr>
                  <a:t> </a:t>
                </a:r>
              </a:p>
            </p:txBody>
          </p:sp>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094D1C66-99B6-4A75-AA5B-00118644365D}" type="slidenum">
              <a:rPr lang="en-US" altLang="zh-CN" sz="1400"/>
            </a:fld>
            <a:endParaRPr lang="en-US" altLang="zh-CN" sz="1400"/>
          </a:p>
        </p:txBody>
      </p:sp>
      <p:sp>
        <p:nvSpPr>
          <p:cNvPr id="140291" name="Rectangle 18"/>
          <p:cNvSpPr>
            <a:spLocks noChangeArrowheads="1"/>
          </p:cNvSpPr>
          <p:nvPr/>
        </p:nvSpPr>
        <p:spPr bwMode="auto">
          <a:xfrm>
            <a:off x="720725" y="333375"/>
            <a:ext cx="8243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4.</a:t>
            </a:r>
            <a:r>
              <a:rPr lang="zh-CN" altLang="en-US" dirty="0">
                <a:latin typeface="楷体_GB2312" pitchFamily="49" charset="-122"/>
                <a:ea typeface="楷体_GB2312" pitchFamily="49" charset="-122"/>
              </a:rPr>
              <a:t>计算皮尔逊</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量。此</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量是渐近地</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即</a:t>
            </a:r>
            <a:r>
              <a:rPr lang="en-US" altLang="zh-CN" dirty="0">
                <a:latin typeface="楷体_GB2312" pitchFamily="49" charset="-122"/>
                <a:ea typeface="楷体_GB2312" pitchFamily="49" charset="-122"/>
              </a:rPr>
              <a:t>n</a:t>
            </a:r>
            <a:r>
              <a:rPr lang="en-US" altLang="zh-CN" dirty="0">
                <a:latin typeface="楷体_GB2312" pitchFamily="49" charset="-122"/>
                <a:ea typeface="楷体_GB2312" pitchFamily="49" charset="-122"/>
                <a:sym typeface="Wingdings" panose="05000000000000000000" pitchFamily="2" charset="2"/>
              </a:rPr>
              <a:t></a:t>
            </a:r>
            <a:r>
              <a:rPr lang="en-US" altLang="en-US" dirty="0">
                <a:sym typeface="Wingdings" panose="05000000000000000000" pitchFamily="2" charset="2"/>
              </a:rPr>
              <a:t>∞</a:t>
            </a:r>
            <a:r>
              <a:rPr lang="zh-CN" altLang="en-US" dirty="0">
                <a:latin typeface="楷体_GB2312" pitchFamily="49" charset="-122"/>
                <a:ea typeface="楷体_GB2312" pitchFamily="49" charset="-122"/>
              </a:rPr>
              <a:t>时</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服从自由度为</a:t>
            </a:r>
            <a:r>
              <a:rPr lang="en-US" altLang="zh-CN" dirty="0">
                <a:latin typeface="楷体_GB2312" pitchFamily="49" charset="-122"/>
                <a:ea typeface="楷体_GB2312" pitchFamily="49" charset="-122"/>
              </a:rPr>
              <a:t>m-K-1</a:t>
            </a:r>
            <a:r>
              <a:rPr lang="zh-CN" altLang="en-US" dirty="0">
                <a:latin typeface="楷体_GB2312" pitchFamily="49" charset="-122"/>
                <a:ea typeface="楷体_GB2312" pitchFamily="49" charset="-122"/>
              </a:rPr>
              <a:t>的</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分布；</a:t>
            </a:r>
            <a:endParaRPr lang="zh-CN" altLang="en-US" dirty="0">
              <a:latin typeface="楷体_GB2312" pitchFamily="49" charset="-122"/>
              <a:ea typeface="楷体_GB2312" pitchFamily="49" charset="-122"/>
            </a:endParaRPr>
          </a:p>
        </p:txBody>
      </p:sp>
      <p:sp>
        <p:nvSpPr>
          <p:cNvPr id="140292" name="Rectangle 24"/>
          <p:cNvSpPr>
            <a:spLocks noChangeArrowheads="1"/>
          </p:cNvSpPr>
          <p:nvPr/>
        </p:nvSpPr>
        <p:spPr bwMode="auto">
          <a:xfrm>
            <a:off x="720725" y="1196975"/>
            <a:ext cx="8388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选取显著水平</a:t>
            </a:r>
            <a:r>
              <a:rPr lang="en-US" altLang="zh-CN" dirty="0">
                <a:latin typeface="Symbol" panose="05050102010706020507" pitchFamily="18" charset="2"/>
                <a:ea typeface="楷体_GB2312" pitchFamily="49" charset="-122"/>
              </a:rPr>
              <a:t>a</a:t>
            </a:r>
            <a:r>
              <a:rPr lang="zh-CN" altLang="en-US" dirty="0">
                <a:latin typeface="楷体_GB2312" pitchFamily="49" charset="-122"/>
                <a:ea typeface="楷体_GB2312" pitchFamily="49" charset="-122"/>
              </a:rPr>
              <a:t>，由</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zh-CN" altLang="en-US" dirty="0">
                <a:latin typeface="楷体_GB2312" pitchFamily="49" charset="-122"/>
                <a:ea typeface="楷体_GB2312" pitchFamily="49" charset="-122"/>
              </a:rPr>
              <a:t>分布表</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注意：自由度为：</a:t>
            </a:r>
            <a:r>
              <a:rPr lang="en-US" altLang="zh-CN" dirty="0">
                <a:latin typeface="楷体_GB2312" pitchFamily="49" charset="-122"/>
                <a:ea typeface="楷体_GB2312" pitchFamily="49" charset="-122"/>
              </a:rPr>
              <a:t>m-k-1)</a:t>
            </a:r>
            <a:r>
              <a:rPr lang="zh-CN" altLang="en-US" dirty="0">
                <a:latin typeface="楷体_GB2312" pitchFamily="49" charset="-122"/>
                <a:ea typeface="楷体_GB2312" pitchFamily="49" charset="-122"/>
              </a:rPr>
              <a:t>查出分位点</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baseline="-25000" dirty="0">
                <a:latin typeface="Symbol" panose="05050102010706020507" pitchFamily="18" charset="2"/>
                <a:ea typeface="楷体_GB2312" pitchFamily="49" charset="-122"/>
              </a:rPr>
              <a:t>a</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则拒绝域为</a:t>
            </a:r>
            <a:r>
              <a:rPr lang="en-US" altLang="zh-CN" dirty="0">
                <a:latin typeface="楷体_GB2312" pitchFamily="49" charset="-122"/>
                <a:ea typeface="楷体_GB2312" pitchFamily="49" charset="-122"/>
              </a:rPr>
              <a:t>(</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baseline="-25000" dirty="0">
                <a:latin typeface="Symbol" panose="05050102010706020507" pitchFamily="18" charset="2"/>
                <a:ea typeface="楷体_GB2312" pitchFamily="49" charset="-122"/>
              </a:rPr>
              <a:t>a</a:t>
            </a:r>
            <a:r>
              <a:rPr lang="en-US" altLang="zh-CN" dirty="0">
                <a:latin typeface="楷体_GB2312" pitchFamily="49" charset="-122"/>
                <a:ea typeface="楷体_GB2312" pitchFamily="49" charset="-122"/>
              </a:rPr>
              <a:t>,+</a:t>
            </a:r>
            <a:r>
              <a:rPr lang="en-US" altLang="en-US" dirty="0">
                <a:sym typeface="Wingdings" panose="05000000000000000000" pitchFamily="2" charset="2"/>
              </a:rPr>
              <a:t>∞</a:t>
            </a:r>
            <a:r>
              <a:rPr lang="en-US" altLang="zh-CN" dirty="0">
                <a:sym typeface="Wingdings" panose="05000000000000000000" pitchFamily="2" charset="2"/>
              </a:rPr>
              <a:t>)</a:t>
            </a:r>
            <a:r>
              <a:rPr lang="zh-CN" altLang="en-US" dirty="0">
                <a:latin typeface="楷体_GB2312" pitchFamily="49" charset="-122"/>
                <a:ea typeface="楷体_GB2312" pitchFamily="49" charset="-122"/>
              </a:rPr>
              <a:t>。若</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dirty="0">
                <a:latin typeface="楷体_GB2312" pitchFamily="49" charset="-122"/>
                <a:ea typeface="楷体_GB2312" pitchFamily="49" charset="-122"/>
              </a:rPr>
              <a:t> &gt;</a:t>
            </a:r>
            <a:r>
              <a:rPr lang="en-US" altLang="zh-CN" dirty="0">
                <a:latin typeface="Symbol" panose="05050102010706020507" pitchFamily="18" charset="2"/>
                <a:ea typeface="楷体_GB2312" pitchFamily="49" charset="-122"/>
              </a:rPr>
              <a:t>c</a:t>
            </a:r>
            <a:r>
              <a:rPr lang="en-US" altLang="zh-CN" baseline="30000" dirty="0">
                <a:latin typeface="楷体_GB2312" pitchFamily="49" charset="-122"/>
                <a:ea typeface="楷体_GB2312" pitchFamily="49" charset="-122"/>
              </a:rPr>
              <a:t>2</a:t>
            </a:r>
            <a:r>
              <a:rPr lang="en-US" altLang="zh-CN" baseline="-25000" dirty="0">
                <a:latin typeface="Symbol" panose="05050102010706020507" pitchFamily="18" charset="2"/>
                <a:ea typeface="楷体_GB2312" pitchFamily="49" charset="-122"/>
              </a:rPr>
              <a:t>a</a:t>
            </a: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，认为差异显著，从而怀疑假设，反之，接受假设。</a:t>
            </a:r>
            <a:endParaRPr lang="zh-CN" altLang="en-US" dirty="0">
              <a:latin typeface="楷体_GB2312" pitchFamily="49" charset="-122"/>
              <a:ea typeface="楷体_GB2312" pitchFamily="49" charset="-122"/>
            </a:endParaRPr>
          </a:p>
        </p:txBody>
      </p:sp>
      <p:sp>
        <p:nvSpPr>
          <p:cNvPr id="288798" name="Rectangle 30"/>
          <p:cNvSpPr>
            <a:spLocks noChangeArrowheads="1"/>
          </p:cNvSpPr>
          <p:nvPr/>
        </p:nvSpPr>
        <p:spPr bwMode="auto">
          <a:xfrm>
            <a:off x="827088" y="2924175"/>
            <a:ext cx="86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solidFill>
                  <a:srgbClr val="FF0000"/>
                </a:solidFill>
                <a:latin typeface="楷体_GB2312" pitchFamily="49" charset="-122"/>
                <a:ea typeface="楷体_GB2312" pitchFamily="49" charset="-122"/>
              </a:rPr>
              <a:t>注意：</a:t>
            </a:r>
            <a:endParaRPr lang="zh-CN" altLang="en-US">
              <a:solidFill>
                <a:srgbClr val="FF0000"/>
              </a:solidFill>
              <a:latin typeface="楷体_GB2312" pitchFamily="49" charset="-122"/>
              <a:ea typeface="楷体_GB2312" pitchFamily="49" charset="-122"/>
            </a:endParaRPr>
          </a:p>
        </p:txBody>
      </p:sp>
      <p:sp>
        <p:nvSpPr>
          <p:cNvPr id="288800" name="Text Box 32"/>
          <p:cNvSpPr txBox="1">
            <a:spLocks noChangeArrowheads="1"/>
          </p:cNvSpPr>
          <p:nvPr/>
        </p:nvSpPr>
        <p:spPr bwMode="auto">
          <a:xfrm>
            <a:off x="755650" y="3700463"/>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FF"/>
                </a:solidFill>
                <a:latin typeface="楷体_GB2312" pitchFamily="49" charset="-122"/>
                <a:ea typeface="楷体_GB2312" pitchFamily="49" charset="-122"/>
              </a:rPr>
              <a:t>1.</a:t>
            </a:r>
            <a:r>
              <a:rPr lang="zh-CN" altLang="en-US">
                <a:solidFill>
                  <a:srgbClr val="0000FF"/>
                </a:solidFill>
                <a:latin typeface="楷体_GB2312" pitchFamily="49" charset="-122"/>
                <a:ea typeface="楷体_GB2312" pitchFamily="49" charset="-122"/>
              </a:rPr>
              <a:t>选统计量是在极限情况下服从</a:t>
            </a:r>
            <a:r>
              <a:rPr lang="en-US" altLang="zh-CN">
                <a:solidFill>
                  <a:srgbClr val="0000FF"/>
                </a:solidFill>
                <a:latin typeface="Symbol" panose="05050102010706020507" pitchFamily="18" charset="2"/>
                <a:ea typeface="楷体_GB2312" pitchFamily="49" charset="-122"/>
              </a:rPr>
              <a:t>c</a:t>
            </a:r>
            <a:r>
              <a:rPr lang="en-US" altLang="zh-CN" baseline="30000">
                <a:solidFill>
                  <a:srgbClr val="0000FF"/>
                </a:solidFill>
                <a:latin typeface="楷体_GB2312" pitchFamily="49" charset="-122"/>
                <a:ea typeface="楷体_GB2312" pitchFamily="49" charset="-122"/>
              </a:rPr>
              <a:t>2</a:t>
            </a:r>
            <a:r>
              <a:rPr lang="zh-CN" altLang="en-US">
                <a:solidFill>
                  <a:srgbClr val="0000FF"/>
                </a:solidFill>
                <a:latin typeface="楷体_GB2312" pitchFamily="49" charset="-122"/>
                <a:ea typeface="楷体_GB2312" pitchFamily="49" charset="-122"/>
              </a:rPr>
              <a:t>分布，因而一般</a:t>
            </a:r>
            <a:r>
              <a:rPr lang="en-US" altLang="zh-CN">
                <a:solidFill>
                  <a:srgbClr val="0000FF"/>
                </a:solidFill>
                <a:latin typeface="楷体_GB2312" pitchFamily="49" charset="-122"/>
                <a:ea typeface="楷体_GB2312" pitchFamily="49" charset="-122"/>
              </a:rPr>
              <a:t>n</a:t>
            </a:r>
            <a:r>
              <a:rPr lang="en-US" altLang="zh-CN">
                <a:solidFill>
                  <a:srgbClr val="0000FF"/>
                </a:solidFill>
              </a:rPr>
              <a:t>≥50; </a:t>
            </a:r>
            <a:endParaRPr lang="en-US" altLang="zh-CN">
              <a:solidFill>
                <a:srgbClr val="0000FF"/>
              </a:solidFill>
            </a:endParaRPr>
          </a:p>
        </p:txBody>
      </p:sp>
      <p:sp>
        <p:nvSpPr>
          <p:cNvPr id="288804" name="Text Box 36"/>
          <p:cNvSpPr txBox="1">
            <a:spLocks noChangeArrowheads="1"/>
          </p:cNvSpPr>
          <p:nvPr/>
        </p:nvSpPr>
        <p:spPr bwMode="auto">
          <a:xfrm>
            <a:off x="755650" y="4262438"/>
            <a:ext cx="8101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a:solidFill>
                  <a:srgbClr val="0000FF"/>
                </a:solidFill>
                <a:latin typeface="楷体_GB2312" pitchFamily="49" charset="-122"/>
                <a:ea typeface="楷体_GB2312" pitchFamily="49" charset="-122"/>
              </a:rPr>
              <a:t>2.</a:t>
            </a:r>
            <a:r>
              <a:rPr lang="zh-CN" altLang="en-US">
                <a:solidFill>
                  <a:srgbClr val="0000FF"/>
                </a:solidFill>
                <a:latin typeface="楷体_GB2312" pitchFamily="49" charset="-122"/>
                <a:ea typeface="楷体_GB2312" pitchFamily="49" charset="-122"/>
              </a:rPr>
              <a:t>分组时，各组内理论频数不能太小，至少</a:t>
            </a:r>
            <a:r>
              <a:rPr lang="en-US" altLang="zh-CN">
                <a:solidFill>
                  <a:srgbClr val="0000FF"/>
                </a:solidFill>
                <a:latin typeface="楷体_GB2312" pitchFamily="49" charset="-122"/>
                <a:ea typeface="楷体_GB2312" pitchFamily="49" charset="-122"/>
              </a:rPr>
              <a:t>np</a:t>
            </a:r>
            <a:r>
              <a:rPr lang="en-US" altLang="zh-CN" baseline="-25000">
                <a:solidFill>
                  <a:srgbClr val="0000FF"/>
                </a:solidFill>
                <a:latin typeface="楷体_GB2312" pitchFamily="49" charset="-122"/>
                <a:ea typeface="楷体_GB2312" pitchFamily="49" charset="-122"/>
              </a:rPr>
              <a:t>i</a:t>
            </a:r>
            <a:r>
              <a:rPr lang="en-US" altLang="zh-CN">
                <a:solidFill>
                  <a:srgbClr val="0000FF"/>
                </a:solidFill>
              </a:rPr>
              <a:t>≥</a:t>
            </a:r>
            <a:r>
              <a:rPr lang="en-US" altLang="zh-CN">
                <a:solidFill>
                  <a:srgbClr val="0000FF"/>
                </a:solidFill>
                <a:latin typeface="楷体_GB2312" pitchFamily="49" charset="-122"/>
                <a:ea typeface="楷体_GB2312" pitchFamily="49" charset="-122"/>
              </a:rPr>
              <a:t>5 </a:t>
            </a:r>
            <a:r>
              <a:rPr lang="zh-CN" altLang="en-US">
                <a:solidFill>
                  <a:srgbClr val="0000FF"/>
                </a:solidFill>
                <a:latin typeface="楷体_GB2312" pitchFamily="49" charset="-122"/>
                <a:ea typeface="楷体_GB2312" pitchFamily="49" charset="-122"/>
              </a:rPr>
              <a:t>，如果达不到要求则合并区间。</a:t>
            </a:r>
            <a:endParaRPr lang="zh-CN" altLang="en-US">
              <a:solidFill>
                <a:srgbClr val="0000FF"/>
              </a:solidFill>
              <a:latin typeface="楷体_GB2312" pitchFamily="49" charset="-122"/>
              <a:ea typeface="楷体_GB2312" pitchFamily="49" charset="-122"/>
            </a:endParaRPr>
          </a:p>
        </p:txBody>
      </p:sp>
      <p:sp>
        <p:nvSpPr>
          <p:cNvPr id="8" name="矩形 7"/>
          <p:cNvSpPr/>
          <p:nvPr/>
        </p:nvSpPr>
        <p:spPr>
          <a:xfrm>
            <a:off x="1482169" y="5804843"/>
            <a:ext cx="6647974" cy="461665"/>
          </a:xfrm>
          <a:prstGeom prst="rect">
            <a:avLst/>
          </a:prstGeom>
          <a:solidFill>
            <a:srgbClr val="FFFF00"/>
          </a:solidFill>
        </p:spPr>
        <p:txBody>
          <a:bodyPr wrap="none">
            <a:spAutoFit/>
          </a:bodyPr>
          <a:lstStyle/>
          <a:p>
            <a:r>
              <a:rPr lang="zh-CN" altLang="en-US" dirty="0">
                <a:solidFill>
                  <a:srgbClr val="FF0000"/>
                </a:solidFill>
                <a:latin typeface="楷体_GB2312" pitchFamily="49" charset="-122"/>
                <a:ea typeface="楷体_GB2312" pitchFamily="49" charset="-122"/>
              </a:rPr>
              <a:t>高能实验中，通常无需进行一组数据异常的检验</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8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8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98" grpId="0" animBg="1"/>
      <p:bldP spid="288800" grpId="0"/>
      <p:bldP spid="28880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6" name="矩形 5"/>
          <p:cNvSpPr/>
          <p:nvPr/>
        </p:nvSpPr>
        <p:spPr>
          <a:xfrm>
            <a:off x="755576" y="764704"/>
            <a:ext cx="7416824" cy="523220"/>
          </a:xfrm>
          <a:prstGeom prst="rect">
            <a:avLst/>
          </a:prstGeom>
        </p:spPr>
        <p:txBody>
          <a:bodyPr wrap="square">
            <a:spAutoFit/>
          </a:bodyPr>
          <a:lstStyle/>
          <a:p>
            <a:r>
              <a:rPr lang="zh-CN" altLang="en-US" sz="2800" b="1" dirty="0">
                <a:solidFill>
                  <a:srgbClr val="0000FF"/>
                </a:solidFill>
              </a:rPr>
              <a:t>概率论与统计学：</a:t>
            </a:r>
            <a:r>
              <a:rPr lang="zh-CN" altLang="en-US" dirty="0"/>
              <a:t>概率论是推理、统计学是归纳</a:t>
            </a:r>
            <a:endParaRPr lang="en-US" altLang="zh-CN" dirty="0"/>
          </a:p>
        </p:txBody>
      </p:sp>
      <p:sp>
        <p:nvSpPr>
          <p:cNvPr id="7" name="矩形 6"/>
          <p:cNvSpPr/>
          <p:nvPr/>
        </p:nvSpPr>
        <p:spPr>
          <a:xfrm>
            <a:off x="1177261" y="5466138"/>
            <a:ext cx="7416824" cy="461665"/>
          </a:xfrm>
          <a:prstGeom prst="rect">
            <a:avLst/>
          </a:prstGeom>
        </p:spPr>
        <p:txBody>
          <a:bodyPr wrap="square">
            <a:spAutoFit/>
          </a:bodyPr>
          <a:lstStyle/>
          <a:p>
            <a:r>
              <a:rPr lang="zh-CN" altLang="en-US" dirty="0"/>
              <a:t>统计学的起源、发展、应用、大数据时代的统计学</a:t>
            </a:r>
            <a:endParaRPr lang="en-US" altLang="zh-CN" dirty="0"/>
          </a:p>
        </p:txBody>
      </p:sp>
      <p:pic>
        <p:nvPicPr>
          <p:cNvPr id="798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1484784"/>
            <a:ext cx="4769424" cy="357706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189083" y="1581760"/>
            <a:ext cx="3744788" cy="1631216"/>
          </a:xfrm>
          <a:prstGeom prst="rect">
            <a:avLst/>
          </a:prstGeom>
        </p:spPr>
        <p:txBody>
          <a:bodyPr wrap="square">
            <a:spAutoFit/>
          </a:bodyPr>
          <a:lstStyle/>
          <a:p>
            <a:r>
              <a:rPr lang="zh-CN" altLang="en-US" sz="2000" dirty="0">
                <a:solidFill>
                  <a:srgbClr val="000000"/>
                </a:solidFill>
                <a:latin typeface="Verdana" panose="020B0604030504040204" pitchFamily="34" charset="0"/>
              </a:rPr>
              <a:t>由摸出来的是黑球还是白球，猜测黑箱子内黑球和白球的比例是多少？（参数估计）能不能认为红球</a:t>
            </a:r>
            <a:r>
              <a:rPr lang="en-US" altLang="zh-CN" sz="2000" dirty="0">
                <a:solidFill>
                  <a:srgbClr val="000000"/>
                </a:solidFill>
                <a:latin typeface="Verdana" panose="020B0604030504040204" pitchFamily="34" charset="0"/>
              </a:rPr>
              <a:t>40%</a:t>
            </a:r>
            <a:r>
              <a:rPr lang="zh-CN" altLang="en-US" sz="2000" dirty="0">
                <a:solidFill>
                  <a:srgbClr val="000000"/>
                </a:solidFill>
                <a:latin typeface="Verdana" panose="020B0604030504040204" pitchFamily="34" charset="0"/>
              </a:rPr>
              <a:t>，白球</a:t>
            </a:r>
            <a:r>
              <a:rPr lang="en-US" altLang="zh-CN" sz="2000" dirty="0">
                <a:solidFill>
                  <a:srgbClr val="000000"/>
                </a:solidFill>
                <a:latin typeface="Verdana" panose="020B0604030504040204" pitchFamily="34" charset="0"/>
              </a:rPr>
              <a:t>60%</a:t>
            </a:r>
            <a:r>
              <a:rPr lang="zh-CN" altLang="en-US" sz="2000" dirty="0">
                <a:solidFill>
                  <a:srgbClr val="000000"/>
                </a:solidFill>
                <a:latin typeface="Verdana" panose="020B0604030504040204" pitchFamily="34" charset="0"/>
              </a:rPr>
              <a:t>？（假设检验）</a:t>
            </a:r>
            <a:endParaRPr lang="zh-CN" altLang="en-US" sz="2000" dirty="0"/>
          </a:p>
        </p:txBody>
      </p:sp>
      <p:sp>
        <p:nvSpPr>
          <p:cNvPr id="9" name="矩形 8"/>
          <p:cNvSpPr/>
          <p:nvPr/>
        </p:nvSpPr>
        <p:spPr>
          <a:xfrm>
            <a:off x="5189083" y="3709481"/>
            <a:ext cx="3744788" cy="1015663"/>
          </a:xfrm>
          <a:prstGeom prst="rect">
            <a:avLst/>
          </a:prstGeom>
        </p:spPr>
        <p:txBody>
          <a:bodyPr wrap="square">
            <a:spAutoFit/>
          </a:bodyPr>
          <a:lstStyle/>
          <a:p>
            <a:r>
              <a:rPr lang="zh-CN" altLang="en-US" sz="2000" dirty="0">
                <a:solidFill>
                  <a:srgbClr val="000000"/>
                </a:solidFill>
                <a:latin typeface="Verdana" panose="020B0604030504040204" pitchFamily="34" charset="0"/>
              </a:rPr>
              <a:t>知道这个箱子里面有几个黑球、几个白球（分布函数），计算下一个摸出来的球是黑球的概率</a:t>
            </a:r>
            <a:endParaRPr lang="zh-CN" altLang="en-US"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E846EA59-B637-4545-838F-F2826EC93AD3}" type="slidenum">
              <a:rPr lang="en-US" altLang="zh-CN" smtClean="0"/>
            </a:fld>
            <a:endParaRPr lang="en-US" altLang="zh-CN"/>
          </a:p>
        </p:txBody>
      </p:sp>
      <p:pic>
        <p:nvPicPr>
          <p:cNvPr id="3" name="图片 2"/>
          <p:cNvPicPr>
            <a:picLocks noChangeAspect="1"/>
          </p:cNvPicPr>
          <p:nvPr/>
        </p:nvPicPr>
        <p:blipFill>
          <a:blip r:embed="rId1"/>
          <a:stretch>
            <a:fillRect/>
          </a:stretch>
        </p:blipFill>
        <p:spPr>
          <a:xfrm>
            <a:off x="0" y="1000125"/>
            <a:ext cx="9144000" cy="4857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mc:AlternateContent xmlns:mc="http://schemas.openxmlformats.org/markup-compatibility/2006">
        <mc:Choice xmlns:a14="http://schemas.microsoft.com/office/drawing/2010/main" Requires="a14">
          <p:sp>
            <p:nvSpPr>
              <p:cNvPr id="3" name="Text Box 3"/>
              <p:cNvSpPr txBox="1">
                <a:spLocks noChangeArrowheads="1"/>
              </p:cNvSpPr>
              <p:nvPr/>
            </p:nvSpPr>
            <p:spPr bwMode="auto">
              <a:xfrm>
                <a:off x="303213" y="1257300"/>
                <a:ext cx="8661400" cy="180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spcBef>
                    <a:spcPct val="50000"/>
                  </a:spcBef>
                  <a:defRPr>
                    <a:solidFill>
                      <a:srgbClr val="FF3607"/>
                    </a:solidFill>
                    <a:latin typeface="楷体_GB2312" pitchFamily="49" charset="-122"/>
                    <a:ea typeface="楷体_GB2312" pitchFamily="49"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贝努利分布</a:t>
                </a:r>
                <a:endParaRPr lang="zh-CN" altLang="en-US" dirty="0"/>
              </a:p>
              <a:p>
                <a:r>
                  <a:rPr lang="zh-CN" altLang="en-US" dirty="0">
                    <a:solidFill>
                      <a:schemeClr val="tx1"/>
                    </a:solidFill>
                  </a:rPr>
                  <a:t>设随机试验可能的结果只有两种：成功</a:t>
                </a:r>
                <a:r>
                  <a:rPr lang="en-US" altLang="zh-CN" dirty="0">
                    <a:solidFill>
                      <a:schemeClr val="tx1"/>
                    </a:solidFill>
                  </a:rPr>
                  <a:t>A</a:t>
                </a:r>
                <a:r>
                  <a:rPr lang="zh-CN" altLang="en-US" dirty="0">
                    <a:solidFill>
                      <a:schemeClr val="tx1"/>
                    </a:solidFill>
                  </a:rPr>
                  <a:t>，失败</a:t>
                </a:r>
                <a14:m>
                  <m:oMath xmlns:m="http://schemas.openxmlformats.org/officeDocument/2006/math">
                    <m:acc>
                      <m:accPr>
                        <m:chr m:val="̅"/>
                        <m:ctrlPr>
                          <a:rPr lang="zh-CN" altLang="en-US" i="1" smtClean="0">
                            <a:solidFill>
                              <a:schemeClr val="tx1"/>
                            </a:solidFill>
                            <a:latin typeface="Cambria Math" panose="02040503050406030204" pitchFamily="18" charset="0"/>
                          </a:rPr>
                        </m:ctrlPr>
                      </m:accPr>
                      <m:e>
                        <m:r>
                          <m:rPr>
                            <m:sty m:val="p"/>
                          </m:rPr>
                          <a:rPr lang="en-US" altLang="zh-CN" i="1">
                            <a:solidFill>
                              <a:schemeClr val="tx1"/>
                            </a:solidFill>
                            <a:latin typeface="Cambria Math" panose="02040503050406030204" pitchFamily="18" charset="0"/>
                          </a:rPr>
                          <m:t>A</m:t>
                        </m:r>
                      </m:e>
                    </m:acc>
                  </m:oMath>
                </a14:m>
                <a:r>
                  <a:rPr lang="en-US" altLang="zh-CN" dirty="0">
                    <a:solidFill>
                      <a:schemeClr val="tx1"/>
                    </a:solidFill>
                  </a:rPr>
                  <a:t>,</a:t>
                </a:r>
                <a:r>
                  <a:rPr lang="zh-CN" altLang="en-US" dirty="0">
                    <a:solidFill>
                      <a:schemeClr val="tx1"/>
                    </a:solidFill>
                  </a:rPr>
                  <a:t>出现</a:t>
                </a:r>
                <a:r>
                  <a:rPr lang="en-US" altLang="zh-CN" dirty="0">
                    <a:solidFill>
                      <a:schemeClr val="tx1"/>
                    </a:solidFill>
                  </a:rPr>
                  <a:t>A</a:t>
                </a:r>
                <a:r>
                  <a:rPr lang="zh-CN" altLang="en-US" dirty="0">
                    <a:solidFill>
                      <a:schemeClr val="tx1"/>
                    </a:solidFill>
                  </a:rPr>
                  <a:t>和</a:t>
                </a:r>
                <a14:m>
                  <m:oMath xmlns:m="http://schemas.openxmlformats.org/officeDocument/2006/math">
                    <m:acc>
                      <m:accPr>
                        <m:chr m:val="̅"/>
                        <m:ctrlPr>
                          <a:rPr lang="zh-CN" altLang="en-US" i="1" smtClean="0">
                            <a:solidFill>
                              <a:schemeClr val="tx1"/>
                            </a:solidFill>
                            <a:latin typeface="Cambria Math" panose="02040503050406030204" pitchFamily="18" charset="0"/>
                          </a:rPr>
                        </m:ctrlPr>
                      </m:accPr>
                      <m:e>
                        <m:r>
                          <m:rPr>
                            <m:sty m:val="p"/>
                          </m:rPr>
                          <a:rPr lang="en-US" altLang="zh-CN" i="1">
                            <a:solidFill>
                              <a:schemeClr val="tx1"/>
                            </a:solidFill>
                            <a:latin typeface="Cambria Math" panose="02040503050406030204" pitchFamily="18" charset="0"/>
                          </a:rPr>
                          <m:t>A</m:t>
                        </m:r>
                      </m:e>
                    </m:acc>
                  </m:oMath>
                </a14:m>
                <a:r>
                  <a:rPr lang="zh-CN" altLang="en-US" dirty="0">
                    <a:solidFill>
                      <a:schemeClr val="tx1"/>
                    </a:solidFill>
                  </a:rPr>
                  <a:t>的概率分别为</a:t>
                </a:r>
                <a:r>
                  <a:rPr lang="en-US" altLang="zh-CN" dirty="0">
                    <a:solidFill>
                      <a:schemeClr val="tx1"/>
                    </a:solidFill>
                  </a:rPr>
                  <a:t>P(A)=p, P(</a:t>
                </a:r>
                <a14:m>
                  <m:oMath xmlns:m="http://schemas.openxmlformats.org/officeDocument/2006/math">
                    <m:acc>
                      <m:accPr>
                        <m:chr m:val="̅"/>
                        <m:ctrlPr>
                          <a:rPr lang="zh-CN" altLang="en-US" i="1" smtClean="0">
                            <a:solidFill>
                              <a:schemeClr val="tx1"/>
                            </a:solidFill>
                            <a:latin typeface="Cambria Math" panose="02040503050406030204" pitchFamily="18" charset="0"/>
                          </a:rPr>
                        </m:ctrlPr>
                      </m:accPr>
                      <m:e>
                        <m:r>
                          <m:rPr>
                            <m:sty m:val="p"/>
                          </m:rPr>
                          <a:rPr lang="en-US" altLang="zh-CN" i="1">
                            <a:solidFill>
                              <a:schemeClr val="tx1"/>
                            </a:solidFill>
                            <a:latin typeface="Cambria Math" panose="02040503050406030204" pitchFamily="18" charset="0"/>
                          </a:rPr>
                          <m:t>A</m:t>
                        </m:r>
                      </m:e>
                    </m:acc>
                  </m:oMath>
                </a14:m>
                <a:r>
                  <a:rPr lang="en-US" altLang="zh-CN" dirty="0">
                    <a:solidFill>
                      <a:schemeClr val="tx1"/>
                    </a:solidFill>
                  </a:rPr>
                  <a:t>)=1-p=q</a:t>
                </a:r>
                <a:r>
                  <a:rPr lang="zh-CN" altLang="en-US" dirty="0">
                    <a:solidFill>
                      <a:schemeClr val="tx1"/>
                    </a:solidFill>
                  </a:rPr>
                  <a:t>，这样的一次随机试验称为贝努利试验。用随机变量</a:t>
                </a:r>
                <a:r>
                  <a:rPr lang="en-US" altLang="zh-CN" dirty="0">
                    <a:solidFill>
                      <a:schemeClr val="tx1"/>
                    </a:solidFill>
                  </a:rPr>
                  <a:t>X</a:t>
                </a:r>
                <a:r>
                  <a:rPr lang="zh-CN" altLang="en-US" dirty="0">
                    <a:solidFill>
                      <a:schemeClr val="tx1"/>
                    </a:solidFill>
                  </a:rPr>
                  <a:t>表示其结果，则</a:t>
                </a:r>
                <a:r>
                  <a:rPr lang="en-US" altLang="zh-CN" dirty="0">
                    <a:solidFill>
                      <a:schemeClr val="tx1"/>
                    </a:solidFill>
                  </a:rPr>
                  <a:t>X</a:t>
                </a:r>
                <a:r>
                  <a:rPr lang="zh-CN" altLang="en-US" dirty="0">
                    <a:solidFill>
                      <a:schemeClr val="tx1"/>
                    </a:solidFill>
                  </a:rPr>
                  <a:t>的概率分布为</a:t>
                </a:r>
                <a:endParaRPr lang="zh-CN" altLang="en-US" dirty="0">
                  <a:solidFill>
                    <a:schemeClr val="tx1"/>
                  </a:solidFill>
                </a:endParaRPr>
              </a:p>
            </p:txBody>
          </p:sp>
        </mc:Choice>
        <mc:Fallback>
          <p:sp>
            <p:nvSpPr>
              <p:cNvPr id="3" name="Text Box 3"/>
              <p:cNvSpPr txBox="1">
                <a:spLocks noRot="1" noChangeAspect="1" noMove="1" noResize="1" noEditPoints="1" noAdjustHandles="1" noChangeArrowheads="1" noChangeShapeType="1" noTextEdit="1"/>
              </p:cNvSpPr>
              <p:nvPr/>
            </p:nvSpPr>
            <p:spPr bwMode="auto">
              <a:xfrm>
                <a:off x="303213" y="1257300"/>
                <a:ext cx="8661400" cy="1803314"/>
              </a:xfrm>
              <a:prstGeom prst="rect">
                <a:avLst/>
              </a:prstGeom>
              <a:blipFill rotWithShape="1">
                <a:blip r:embed="rId1"/>
                <a:stretch>
                  <a:fillRect l="-4" r="4" b="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Object 7"/>
              <p:cNvSpPr txBox="1"/>
              <p:nvPr/>
            </p:nvSpPr>
            <p:spPr bwMode="auto">
              <a:xfrm>
                <a:off x="1187450" y="2997200"/>
                <a:ext cx="6913563" cy="525463"/>
              </a:xfrm>
              <a:prstGeom prst="rect">
                <a:avLst/>
              </a:prstGeom>
              <a:noFill/>
              <a:ln>
                <a:noFill/>
              </a:ln>
              <a:effectLst/>
            </p:spPr>
            <p:txBody>
              <a:bodyPr>
                <a:normAutofit fontScale="925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𝑋</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8" name="Object 7"/>
              <p:cNvSpPr txBox="1">
                <a:spLocks noRot="1" noChangeAspect="1" noMove="1" noResize="1" noEditPoints="1" noAdjustHandles="1" noChangeArrowheads="1" noChangeShapeType="1" noTextEdit="1"/>
              </p:cNvSpPr>
              <p:nvPr/>
            </p:nvSpPr>
            <p:spPr bwMode="auto">
              <a:xfrm>
                <a:off x="1187450" y="2997200"/>
                <a:ext cx="6913563" cy="525463"/>
              </a:xfrm>
              <a:prstGeom prst="rect">
                <a:avLst/>
              </a:prstGeom>
              <a:blipFill rotWithShape="1">
                <a:blip r:embed="rId2"/>
                <a:stretch>
                  <a:fillRect r="5" b="61"/>
                </a:stretch>
              </a:blipFill>
              <a:ln>
                <a:noFill/>
              </a:ln>
              <a:effectLst/>
            </p:spPr>
            <p:txBody>
              <a:bodyPr/>
              <a:lstStyle/>
              <a:p>
                <a:r>
                  <a:rPr lang="zh-CN" altLang="en-US">
                    <a:noFill/>
                  </a:rPr>
                  <a:t> </a:t>
                </a:r>
              </a:p>
            </p:txBody>
          </p:sp>
        </mc:Fallback>
      </mc:AlternateContent>
      <p:sp>
        <p:nvSpPr>
          <p:cNvPr id="9" name="Text Box 8"/>
          <p:cNvSpPr txBox="1">
            <a:spLocks noChangeArrowheads="1"/>
          </p:cNvSpPr>
          <p:nvPr/>
        </p:nvSpPr>
        <p:spPr bwMode="auto">
          <a:xfrm>
            <a:off x="303213" y="3573463"/>
            <a:ext cx="866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a:latin typeface="楷体_GB2312" pitchFamily="49" charset="-122"/>
                <a:ea typeface="楷体_GB2312" pitchFamily="49" charset="-122"/>
              </a:rPr>
              <a:t>称随机变量</a:t>
            </a:r>
            <a:r>
              <a:rPr lang="en-US" altLang="zh-CN">
                <a:latin typeface="楷体_GB2312" pitchFamily="49" charset="-122"/>
                <a:ea typeface="楷体_GB2312" pitchFamily="49" charset="-122"/>
              </a:rPr>
              <a:t>X</a:t>
            </a:r>
            <a:r>
              <a:rPr lang="zh-CN" altLang="en-US">
                <a:latin typeface="楷体_GB2312" pitchFamily="49" charset="-122"/>
                <a:ea typeface="楷体_GB2312" pitchFamily="49" charset="-122"/>
              </a:rPr>
              <a:t>服从</a:t>
            </a:r>
            <a:r>
              <a:rPr lang="zh-CN" altLang="en-US">
                <a:solidFill>
                  <a:srgbClr val="0000FF"/>
                </a:solidFill>
                <a:latin typeface="楷体_GB2312" pitchFamily="49" charset="-122"/>
                <a:ea typeface="楷体_GB2312" pitchFamily="49" charset="-122"/>
              </a:rPr>
              <a:t>贝努利分布或</a:t>
            </a:r>
            <a:r>
              <a:rPr lang="en-US" altLang="zh-CN">
                <a:solidFill>
                  <a:srgbClr val="0000FF"/>
                </a:solidFill>
                <a:latin typeface="楷体_GB2312" pitchFamily="49" charset="-122"/>
                <a:ea typeface="楷体_GB2312" pitchFamily="49" charset="-122"/>
              </a:rPr>
              <a:t>(0,1)</a:t>
            </a:r>
            <a:r>
              <a:rPr lang="zh-CN" altLang="en-US">
                <a:solidFill>
                  <a:srgbClr val="0000FF"/>
                </a:solidFill>
                <a:latin typeface="楷体_GB2312" pitchFamily="49" charset="-122"/>
                <a:ea typeface="楷体_GB2312" pitchFamily="49" charset="-122"/>
              </a:rPr>
              <a:t>分布</a:t>
            </a:r>
            <a:endParaRPr lang="zh-CN" altLang="en-US">
              <a:solidFill>
                <a:srgbClr val="0000FF"/>
              </a:solidFill>
              <a:latin typeface="楷体_GB2312" pitchFamily="49" charset="-122"/>
              <a:ea typeface="楷体_GB2312" pitchFamily="49" charset="-122"/>
            </a:endParaRPr>
          </a:p>
        </p:txBody>
      </p:sp>
      <p:sp>
        <p:nvSpPr>
          <p:cNvPr id="12" name="Text Box 2"/>
          <p:cNvSpPr txBox="1">
            <a:spLocks noChangeArrowheads="1"/>
          </p:cNvSpPr>
          <p:nvPr/>
        </p:nvSpPr>
        <p:spPr bwMode="auto">
          <a:xfrm>
            <a:off x="303213" y="394568"/>
            <a:ext cx="7524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spcBef>
                <a:spcPct val="50000"/>
              </a:spcBef>
              <a:defRPr>
                <a:solidFill>
                  <a:srgbClr val="FF3607"/>
                </a:solidFill>
                <a:latin typeface="楷体_GB2312" pitchFamily="49" charset="-122"/>
                <a:ea typeface="楷体_GB2312" pitchFamily="49"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sz="2800" b="1" dirty="0">
                <a:solidFill>
                  <a:srgbClr val="FF0000"/>
                </a:solidFill>
                <a:latin typeface="华文隶书" panose="02010800040101010101" pitchFamily="2" charset="-122"/>
                <a:ea typeface="华文隶书" panose="02010800040101010101" pitchFamily="2" charset="-122"/>
              </a:rPr>
              <a:t>常用的分布</a:t>
            </a:r>
            <a:endParaRPr lang="zh-CN" altLang="en-US" sz="2800" b="1" dirty="0">
              <a:solidFill>
                <a:srgbClr val="FF0000"/>
              </a:solidFill>
              <a:latin typeface="华文隶书" panose="02010800040101010101" pitchFamily="2" charset="-122"/>
              <a:ea typeface="华文隶书" panose="02010800040101010101" pitchFamily="2" charset="-122"/>
            </a:endParaRPr>
          </a:p>
        </p:txBody>
      </p:sp>
      <p:sp>
        <p:nvSpPr>
          <p:cNvPr id="2" name="文本框 1"/>
          <p:cNvSpPr txBox="1"/>
          <p:nvPr/>
        </p:nvSpPr>
        <p:spPr>
          <a:xfrm>
            <a:off x="335225" y="4800514"/>
            <a:ext cx="8661400" cy="829945"/>
          </a:xfrm>
          <a:prstGeom prst="rect">
            <a:avLst/>
          </a:prstGeom>
          <a:noFill/>
        </p:spPr>
        <p:txBody>
          <a:bodyPr wrap="square" rtlCol="0">
            <a:spAutoFit/>
          </a:bodyPr>
          <a:lstStyle/>
          <a:p>
            <a:r>
              <a:rPr lang="zh-CN" altLang="en-US" dirty="0">
                <a:solidFill>
                  <a:srgbClr val="9933FF"/>
                </a:solidFill>
              </a:rPr>
              <a:t>北京正负电子对撞机</a:t>
            </a:r>
            <a:r>
              <a:rPr lang="en-US" altLang="zh-CN" dirty="0">
                <a:solidFill>
                  <a:srgbClr val="9933FF"/>
                </a:solidFill>
              </a:rPr>
              <a:t>II (BEPCII)</a:t>
            </a:r>
            <a:r>
              <a:rPr lang="zh-CN" altLang="en-US" dirty="0">
                <a:solidFill>
                  <a:srgbClr val="9933FF"/>
                </a:solidFill>
              </a:rPr>
              <a:t>上每</a:t>
            </a:r>
            <a:r>
              <a:rPr lang="en-US" altLang="zh-CN" dirty="0">
                <a:solidFill>
                  <a:srgbClr val="9933FF"/>
                </a:solidFill>
              </a:rPr>
              <a:t>6</a:t>
            </a:r>
            <a:r>
              <a:rPr lang="zh-CN" altLang="en-US" dirty="0">
                <a:solidFill>
                  <a:srgbClr val="9933FF"/>
                </a:solidFill>
              </a:rPr>
              <a:t>纳秒</a:t>
            </a:r>
            <a:r>
              <a:rPr lang="en-US" altLang="zh-CN" dirty="0">
                <a:solidFill>
                  <a:srgbClr val="9933FF"/>
                </a:solidFill>
              </a:rPr>
              <a:t>(ns)</a:t>
            </a:r>
            <a:r>
              <a:rPr lang="zh-CN" altLang="en-US" dirty="0">
                <a:solidFill>
                  <a:srgbClr val="9933FF"/>
                </a:solidFill>
              </a:rPr>
              <a:t>一个正电子束团与一个电子束团对撞，</a:t>
            </a:r>
            <a:r>
              <a:rPr lang="zh-CN" altLang="en-US" b="1" dirty="0">
                <a:solidFill>
                  <a:srgbClr val="0000FF"/>
                </a:solidFill>
              </a:rPr>
              <a:t>发生反应与否</a:t>
            </a:r>
            <a:r>
              <a:rPr lang="zh-CN" altLang="en-US" dirty="0">
                <a:solidFill>
                  <a:srgbClr val="9933FF"/>
                </a:solidFill>
              </a:rPr>
              <a:t>服从</a:t>
            </a:r>
            <a:r>
              <a:rPr lang="en-US" altLang="zh-CN" dirty="0">
                <a:solidFill>
                  <a:srgbClr val="9933FF"/>
                </a:solidFill>
              </a:rPr>
              <a:t>(0,1)</a:t>
            </a:r>
            <a:r>
              <a:rPr lang="zh-CN" altLang="en-US" dirty="0">
                <a:solidFill>
                  <a:srgbClr val="9933FF"/>
                </a:solidFill>
              </a:rPr>
              <a:t>分布</a:t>
            </a:r>
            <a:endParaRPr lang="zh-CN" altLang="en-US"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5CEBDA1B-E804-4A61-BEAB-123D4392C2D8}" type="slidenum">
              <a:rPr lang="en-US" altLang="zh-CN" smtClean="0"/>
            </a:fld>
            <a:endParaRPr lang="en-US" altLang="zh-CN"/>
          </a:p>
        </p:txBody>
      </p:sp>
      <p:sp>
        <p:nvSpPr>
          <p:cNvPr id="3" name="Text Box 5"/>
          <p:cNvSpPr txBox="1">
            <a:spLocks noChangeArrowheads="1"/>
          </p:cNvSpPr>
          <p:nvPr/>
        </p:nvSpPr>
        <p:spPr bwMode="auto">
          <a:xfrm>
            <a:off x="461606" y="2924944"/>
            <a:ext cx="84248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数学期望和方差</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50000"/>
              </a:spcBef>
            </a:pPr>
            <a:endParaRPr lang="en-US" altLang="zh-CN" b="1"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5" name="Object 6"/>
              <p:cNvSpPr txBox="1"/>
              <p:nvPr/>
            </p:nvSpPr>
            <p:spPr bwMode="auto">
              <a:xfrm>
                <a:off x="503238" y="4221088"/>
                <a:ext cx="5292725" cy="746125"/>
              </a:xfrm>
              <a:prstGeom prst="rect">
                <a:avLst/>
              </a:prstGeom>
              <a:noFill/>
              <a:ln>
                <a:noFill/>
              </a:ln>
              <a:effectLst/>
            </p:spPr>
            <p:txBody>
              <a:bodyPr>
                <a:normAutofit fontScale="55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e>
                          </m:nary>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𝑞</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2</m:t>
                          </m:r>
                        </m:sup>
                      </m:sSup>
                    </m:oMath>
                  </m:oMathPara>
                </a14:m>
                <a:endParaRPr lang="zh-CN" altLang="en-US"/>
              </a:p>
            </p:txBody>
          </p:sp>
        </mc:Choice>
        <mc:Fallback>
          <p:sp>
            <p:nvSpPr>
              <p:cNvPr id="5" name="Object 6"/>
              <p:cNvSpPr txBox="1">
                <a:spLocks noRot="1" noChangeAspect="1" noMove="1" noResize="1" noEditPoints="1" noAdjustHandles="1" noChangeArrowheads="1" noChangeShapeType="1" noTextEdit="1"/>
              </p:cNvSpPr>
              <p:nvPr/>
            </p:nvSpPr>
            <p:spPr bwMode="auto">
              <a:xfrm>
                <a:off x="503238" y="4221088"/>
                <a:ext cx="5292725" cy="746125"/>
              </a:xfrm>
              <a:prstGeom prst="rect">
                <a:avLst/>
              </a:prstGeom>
              <a:blipFill rotWithShape="1">
                <a:blip r:embed="rId1"/>
                <a:stretch>
                  <a:fillRect l="-6" t="-1309" r="6" b="33"/>
                </a:stretch>
              </a:blipFill>
              <a:ln>
                <a:noFill/>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Object 4"/>
              <p:cNvSpPr txBox="1"/>
              <p:nvPr/>
            </p:nvSpPr>
            <p:spPr bwMode="auto">
              <a:xfrm>
                <a:off x="503238" y="3357488"/>
                <a:ext cx="4537075" cy="863600"/>
              </a:xfrm>
              <a:prstGeom prst="rect">
                <a:avLst/>
              </a:prstGeom>
              <a:noFill/>
              <a:ln>
                <a:noFill/>
              </a:ln>
              <a:effectLst/>
            </p:spPr>
            <p:txBody>
              <a:bodyPr>
                <a:normAutofit fontScale="700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𝐸</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𝑝</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𝑛𝑝</m:t>
                          </m:r>
                        </m:e>
                      </m:nary>
                    </m:oMath>
                  </m:oMathPara>
                </a14:m>
                <a:endParaRPr lang="zh-CN" altLang="en-US"/>
              </a:p>
            </p:txBody>
          </p:sp>
        </mc:Choice>
        <mc:Fallback>
          <p:sp>
            <p:nvSpPr>
              <p:cNvPr id="6" name="Object 4"/>
              <p:cNvSpPr txBox="1">
                <a:spLocks noRot="1" noChangeAspect="1" noMove="1" noResize="1" noEditPoints="1" noAdjustHandles="1" noChangeArrowheads="1" noChangeShapeType="1" noTextEdit="1"/>
              </p:cNvSpPr>
              <p:nvPr/>
            </p:nvSpPr>
            <p:spPr bwMode="auto">
              <a:xfrm>
                <a:off x="503238" y="3357488"/>
                <a:ext cx="4537075" cy="863600"/>
              </a:xfrm>
              <a:prstGeom prst="rect">
                <a:avLst/>
              </a:prstGeom>
              <a:blipFill rotWithShape="1">
                <a:blip r:embed="rId2"/>
                <a:stretch>
                  <a:fillRect l="-7" t="-2528" r="7" b="28"/>
                </a:stretch>
              </a:blipFill>
              <a:ln>
                <a:noFill/>
              </a:ln>
              <a:effectLst/>
            </p:spPr>
            <p:txBody>
              <a:bodyPr/>
              <a:lstStyle/>
              <a:p>
                <a:r>
                  <a:rPr lang="zh-CN" altLang="en-US">
                    <a:noFill/>
                  </a:rPr>
                  <a:t> </a:t>
                </a:r>
              </a:p>
            </p:txBody>
          </p:sp>
        </mc:Fallback>
      </mc:AlternateContent>
      <p:sp>
        <p:nvSpPr>
          <p:cNvPr id="8" name="Text Box 9"/>
          <p:cNvSpPr txBox="1">
            <a:spLocks noChangeArrowheads="1"/>
          </p:cNvSpPr>
          <p:nvPr/>
        </p:nvSpPr>
        <p:spPr bwMode="auto">
          <a:xfrm>
            <a:off x="461607" y="531837"/>
            <a:ext cx="84248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dirty="0">
                <a:solidFill>
                  <a:srgbClr val="FF3607"/>
                </a:solidFill>
                <a:latin typeface="楷体_GB2312" pitchFamily="49" charset="-122"/>
                <a:ea typeface="楷体_GB2312" pitchFamily="49" charset="-122"/>
              </a:rPr>
              <a:t>二项分布</a:t>
            </a:r>
            <a:endParaRPr lang="zh-CN" altLang="en-US" dirty="0">
              <a:solidFill>
                <a:srgbClr val="FF3607"/>
              </a:solidFill>
              <a:latin typeface="楷体_GB2312" pitchFamily="49" charset="-122"/>
              <a:ea typeface="楷体_GB2312" pitchFamily="49" charset="-122"/>
            </a:endParaRPr>
          </a:p>
          <a:p>
            <a:pPr eaLnBrk="1" hangingPunct="1">
              <a:spcBef>
                <a:spcPct val="50000"/>
              </a:spcBef>
            </a:pPr>
            <a:r>
              <a:rPr lang="zh-CN" altLang="en-US" dirty="0">
                <a:latin typeface="楷体_GB2312" pitchFamily="49" charset="-122"/>
                <a:ea typeface="楷体_GB2312" pitchFamily="49" charset="-122"/>
              </a:rPr>
              <a:t>独立进行</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次贝努利试验，事件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的发生次数</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为</a:t>
            </a:r>
            <a:r>
              <a:rPr lang="en-US" altLang="zh-CN" dirty="0">
                <a:latin typeface="楷体_GB2312" pitchFamily="49" charset="-122"/>
                <a:ea typeface="楷体_GB2312" pitchFamily="49" charset="-122"/>
              </a:rPr>
              <a:t>0</a:t>
            </a:r>
            <a:r>
              <a:rPr lang="zh-CN" altLang="en-US" dirty="0">
                <a:latin typeface="楷体_GB2312" pitchFamily="49" charset="-122"/>
                <a:ea typeface="楷体_GB2312" pitchFamily="49" charset="-122"/>
              </a:rPr>
              <a:t>到</a:t>
            </a:r>
            <a:r>
              <a:rPr lang="en-US" altLang="zh-CN" dirty="0">
                <a:latin typeface="楷体_GB2312" pitchFamily="49" charset="-122"/>
                <a:ea typeface="楷体_GB2312" pitchFamily="49" charset="-122"/>
              </a:rPr>
              <a:t>n</a:t>
            </a:r>
            <a:r>
              <a:rPr lang="zh-CN" altLang="en-US" dirty="0">
                <a:latin typeface="楷体_GB2312" pitchFamily="49" charset="-122"/>
                <a:ea typeface="楷体_GB2312" pitchFamily="49" charset="-122"/>
              </a:rPr>
              <a:t>之间的任意一个正整数，事件</a:t>
            </a:r>
            <a:r>
              <a:rPr lang="en-US" altLang="zh-CN" dirty="0">
                <a:latin typeface="楷体_GB2312" pitchFamily="49" charset="-122"/>
                <a:ea typeface="楷体_GB2312" pitchFamily="49" charset="-122"/>
              </a:rPr>
              <a:t>A</a:t>
            </a:r>
            <a:r>
              <a:rPr lang="zh-CN" altLang="en-US" dirty="0">
                <a:latin typeface="楷体_GB2312" pitchFamily="49" charset="-122"/>
                <a:ea typeface="楷体_GB2312" pitchFamily="49" charset="-122"/>
              </a:rPr>
              <a:t>发生</a:t>
            </a:r>
            <a:r>
              <a:rPr lang="en-US" altLang="zh-CN" dirty="0">
                <a:latin typeface="楷体_GB2312" pitchFamily="49" charset="-122"/>
                <a:ea typeface="楷体_GB2312" pitchFamily="49" charset="-122"/>
              </a:rPr>
              <a:t>K</a:t>
            </a:r>
            <a:r>
              <a:rPr lang="zh-CN" altLang="en-US" dirty="0">
                <a:latin typeface="楷体_GB2312" pitchFamily="49" charset="-122"/>
                <a:ea typeface="楷体_GB2312" pitchFamily="49" charset="-122"/>
              </a:rPr>
              <a:t>次</a:t>
            </a:r>
            <a:r>
              <a:rPr lang="en-US" altLang="zh-CN" dirty="0">
                <a:latin typeface="楷体_GB2312" pitchFamily="49" charset="-122"/>
                <a:ea typeface="楷体_GB2312" pitchFamily="49" charset="-122"/>
              </a:rPr>
              <a:t>(</a:t>
            </a:r>
            <a:r>
              <a:rPr lang="en-US" altLang="zh-CN" dirty="0">
                <a:ea typeface="楷体_GB2312" pitchFamily="49" charset="-122"/>
              </a:rPr>
              <a:t>0≤K≤n</a:t>
            </a:r>
            <a:r>
              <a:rPr lang="en-US" altLang="zh-CN" dirty="0">
                <a:latin typeface="楷体_GB2312" pitchFamily="49" charset="-122"/>
                <a:ea typeface="楷体_GB2312" pitchFamily="49" charset="-122"/>
              </a:rPr>
              <a:t>)</a:t>
            </a:r>
            <a:r>
              <a:rPr lang="zh-CN" altLang="en-US" dirty="0">
                <a:latin typeface="楷体_GB2312" pitchFamily="49" charset="-122"/>
                <a:ea typeface="楷体_GB2312" pitchFamily="49" charset="-122"/>
              </a:rPr>
              <a:t>的概率为</a:t>
            </a:r>
            <a:endParaRPr lang="zh-CN" altLang="en-US" dirty="0">
              <a:latin typeface="楷体_GB2312" pitchFamily="49" charset="-122"/>
              <a:ea typeface="楷体_GB2312" pitchFamily="49" charset="-122"/>
            </a:endParaRPr>
          </a:p>
        </p:txBody>
      </p:sp>
      <mc:AlternateContent xmlns:mc="http://schemas.openxmlformats.org/markup-compatibility/2006">
        <mc:Choice xmlns:a14="http://schemas.microsoft.com/office/drawing/2010/main" Requires="a14">
          <p:sp>
            <p:nvSpPr>
              <p:cNvPr id="9" name="Object 10"/>
              <p:cNvSpPr txBox="1"/>
              <p:nvPr/>
            </p:nvSpPr>
            <p:spPr bwMode="auto">
              <a:xfrm>
                <a:off x="1542695" y="2058058"/>
                <a:ext cx="6089650" cy="823913"/>
              </a:xfrm>
              <a:prstGeom prst="rect">
                <a:avLst/>
              </a:prstGeom>
              <a:noFill/>
              <a:ln>
                <a:noFill/>
              </a:ln>
              <a:effectLst/>
            </p:spPr>
            <p:txBody>
              <a:bodyPr>
                <a:normAutofit fontScale="77500" lnSpcReduction="20000"/>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eqArr>
                            <m:eqArrPr>
                              <m:ctrlPr>
                                <a:rPr lang="zh-CN" altLang="en-US" i="1">
                                  <a:solidFill>
                                    <a:srgbClr val="000000"/>
                                  </a:solidFill>
                                  <a:latin typeface="Cambria Math" panose="02040503050406030204" pitchFamily="18" charset="0"/>
                                </a:rPr>
                              </m:ctrlPr>
                            </m:eqArrPr>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𝑛</m:t>
                              </m:r>
                            </m:e>
                            <m:e>
                              <m:r>
                                <a:rPr lang="zh-CN" altLang="en-US" i="1">
                                  <a:solidFill>
                                    <a:srgbClr val="000000"/>
                                  </a:solidFill>
                                  <a:latin typeface="Cambria Math" panose="02040503050406030204" pitchFamily="18" charset="0"/>
                                </a:rPr>
                                <m:t>&amp;</m:t>
                              </m:r>
                              <m:r>
                                <a:rPr lang="zh-CN" altLang="en-US" i="1">
                                  <a:solidFill>
                                    <a:srgbClr val="000000"/>
                                  </a:solidFill>
                                  <a:latin typeface="Cambria Math" panose="02040503050406030204" pitchFamily="18" charset="0"/>
                                </a:rPr>
                                <m:t>𝐾</m:t>
                              </m:r>
                            </m:e>
                          </m:eqArr>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𝐾</m:t>
                          </m:r>
                        </m:sup>
                      </m:sSub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𝑝</m:t>
                          </m:r>
                        </m:e>
                        <m:sup>
                          <m:r>
                            <a:rPr lang="zh-CN" altLang="en-US" i="1">
                              <a:solidFill>
                                <a:srgbClr val="000000"/>
                              </a:solidFill>
                              <a:latin typeface="Cambria Math" panose="02040503050406030204" pitchFamily="18" charset="0"/>
                            </a:rPr>
                            <m:t>𝐾</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𝑞</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𝐾</m:t>
                          </m:r>
                        </m:sup>
                      </m:sSup>
                    </m:oMath>
                  </m:oMathPara>
                </a14:m>
                <a:endParaRPr lang="zh-CN" altLang="en-US"/>
              </a:p>
            </p:txBody>
          </p:sp>
        </mc:Choice>
        <mc:Fallback>
          <p:sp>
            <p:nvSpPr>
              <p:cNvPr id="9" name="Object 10"/>
              <p:cNvSpPr txBox="1">
                <a:spLocks noRot="1" noChangeAspect="1" noMove="1" noResize="1" noEditPoints="1" noAdjustHandles="1" noChangeArrowheads="1" noChangeShapeType="1" noTextEdit="1"/>
              </p:cNvSpPr>
              <p:nvPr/>
            </p:nvSpPr>
            <p:spPr bwMode="auto">
              <a:xfrm>
                <a:off x="1542695" y="2058058"/>
                <a:ext cx="6089650" cy="823913"/>
              </a:xfrm>
              <a:prstGeom prst="rect">
                <a:avLst/>
              </a:prstGeom>
              <a:blipFill rotWithShape="1">
                <a:blip r:embed="rId3"/>
                <a:stretch>
                  <a:fillRect l="-5" t="-774" r="5" b="41"/>
                </a:stretch>
              </a:blipFill>
              <a:ln>
                <a:noFill/>
              </a:ln>
              <a:effectLst/>
            </p:spPr>
            <p:txBody>
              <a:bodyPr/>
              <a:lstStyle/>
              <a:p>
                <a:r>
                  <a:rPr lang="zh-CN" altLang="en-US">
                    <a:noFill/>
                  </a:rPr>
                  <a:t> </a:t>
                </a:r>
              </a:p>
            </p:txBody>
          </p:sp>
        </mc:Fallback>
      </mc:AlternateContent>
      <p:sp>
        <p:nvSpPr>
          <p:cNvPr id="10" name="文本框 9"/>
          <p:cNvSpPr txBox="1"/>
          <p:nvPr/>
        </p:nvSpPr>
        <p:spPr>
          <a:xfrm>
            <a:off x="395536" y="5380944"/>
            <a:ext cx="8532440" cy="829945"/>
          </a:xfrm>
          <a:prstGeom prst="rect">
            <a:avLst/>
          </a:prstGeom>
          <a:noFill/>
        </p:spPr>
        <p:txBody>
          <a:bodyPr wrap="square" rtlCol="0">
            <a:spAutoFit/>
          </a:bodyPr>
          <a:lstStyle/>
          <a:p>
            <a:r>
              <a:rPr lang="en-US" altLang="zh-CN" dirty="0">
                <a:solidFill>
                  <a:srgbClr val="9933FF"/>
                </a:solidFill>
              </a:rPr>
              <a:t>BEPCII</a:t>
            </a:r>
            <a:r>
              <a:rPr lang="zh-CN" altLang="en-US" dirty="0">
                <a:solidFill>
                  <a:srgbClr val="9933FF"/>
                </a:solidFill>
              </a:rPr>
              <a:t>物理运行时</a:t>
            </a:r>
            <a:r>
              <a:rPr lang="en-US" altLang="zh-CN" dirty="0">
                <a:solidFill>
                  <a:srgbClr val="9933FF"/>
                </a:solidFill>
              </a:rPr>
              <a:t>1</a:t>
            </a:r>
            <a:r>
              <a:rPr lang="zh-CN" altLang="en-US" dirty="0">
                <a:solidFill>
                  <a:srgbClr val="9933FF"/>
                </a:solidFill>
              </a:rPr>
              <a:t>毫秒</a:t>
            </a:r>
            <a:r>
              <a:rPr lang="en-US" altLang="zh-CN" dirty="0">
                <a:solidFill>
                  <a:srgbClr val="9933FF"/>
                </a:solidFill>
              </a:rPr>
              <a:t>(ms)</a:t>
            </a:r>
            <a:r>
              <a:rPr lang="zh-CN" altLang="en-US" dirty="0">
                <a:solidFill>
                  <a:srgbClr val="9933FF"/>
                </a:solidFill>
              </a:rPr>
              <a:t>内，正负电子束团</a:t>
            </a:r>
            <a:r>
              <a:rPr lang="zh-CN" altLang="en-US" dirty="0">
                <a:solidFill>
                  <a:srgbClr val="0000FF"/>
                </a:solidFill>
              </a:rPr>
              <a:t>发生反应</a:t>
            </a:r>
            <a:r>
              <a:rPr lang="zh-CN" altLang="en-US" dirty="0">
                <a:solidFill>
                  <a:srgbClr val="9933FF"/>
                </a:solidFill>
              </a:rPr>
              <a:t>的次数服从二项分布： 对撞约</a:t>
            </a:r>
            <a:r>
              <a:rPr lang="en-US" altLang="zh-CN" dirty="0">
                <a:solidFill>
                  <a:srgbClr val="9933FF"/>
                </a:solidFill>
              </a:rPr>
              <a:t>16.7</a:t>
            </a:r>
            <a:r>
              <a:rPr lang="zh-CN" altLang="en-US" dirty="0">
                <a:solidFill>
                  <a:srgbClr val="9933FF"/>
                </a:solidFill>
              </a:rPr>
              <a:t>万次，发生反应约</a:t>
            </a:r>
            <a:r>
              <a:rPr lang="en-US" altLang="zh-CN" dirty="0">
                <a:solidFill>
                  <a:srgbClr val="9933FF"/>
                </a:solidFill>
              </a:rPr>
              <a:t>1</a:t>
            </a:r>
            <a:r>
              <a:rPr lang="zh-CN" altLang="en-US" dirty="0">
                <a:solidFill>
                  <a:srgbClr val="9933FF"/>
                </a:solidFill>
              </a:rPr>
              <a:t>次</a:t>
            </a:r>
            <a:endParaRPr lang="zh-CN" altLang="en-US" dirty="0">
              <a:solidFill>
                <a:srgbClr val="9933FF"/>
              </a:solidFill>
            </a:endParaRPr>
          </a:p>
        </p:txBody>
      </p:sp>
      <p:sp>
        <p:nvSpPr>
          <p:cNvPr id="11" name="文本框 10"/>
          <p:cNvSpPr txBox="1"/>
          <p:nvPr/>
        </p:nvSpPr>
        <p:spPr>
          <a:xfrm>
            <a:off x="5652120" y="3659250"/>
            <a:ext cx="2664296" cy="461665"/>
          </a:xfrm>
          <a:prstGeom prst="rect">
            <a:avLst/>
          </a:prstGeom>
          <a:noFill/>
        </p:spPr>
        <p:txBody>
          <a:bodyPr wrap="square" rtlCol="0">
            <a:spAutoFit/>
          </a:bodyPr>
          <a:lstStyle/>
          <a:p>
            <a:r>
              <a:rPr lang="zh-CN" altLang="en-US" dirty="0">
                <a:solidFill>
                  <a:srgbClr val="9933FF"/>
                </a:solidFill>
              </a:rPr>
              <a:t>探测效率的误差？</a:t>
            </a:r>
            <a:endParaRPr lang="zh-CN" altLang="en-US"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p="http://schemas.openxmlformats.org/presentationml/2006/main">
  <p:tag name="commondata" val="eyJoZGlkIjoiYTAwOTQ3ZjI2ZTA2YjA1NjFkMGZlZWI5NDA3MWY0ZmMifQ=="/>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15242</Words>
  <Application>WPS 演示</Application>
  <PresentationFormat>全屏显示(4:3)</PresentationFormat>
  <Paragraphs>1165</Paragraphs>
  <Slides>76</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33</vt:i4>
      </vt:variant>
      <vt:variant>
        <vt:lpstr>幻灯片标题</vt:lpstr>
      </vt:variant>
      <vt:variant>
        <vt:i4>76</vt:i4>
      </vt:variant>
    </vt:vector>
  </HeadingPairs>
  <TitlesOfParts>
    <vt:vector size="124" baseType="lpstr">
      <vt:lpstr>Arial</vt:lpstr>
      <vt:lpstr>宋体</vt:lpstr>
      <vt:lpstr>Wingdings</vt:lpstr>
      <vt:lpstr>Times New Roman</vt:lpstr>
      <vt:lpstr>楷体_GB2312</vt:lpstr>
      <vt:lpstr>新宋体</vt:lpstr>
      <vt:lpstr>Cambria Math</vt:lpstr>
      <vt:lpstr>华文隶书</vt:lpstr>
      <vt:lpstr>微软雅黑</vt:lpstr>
      <vt:lpstr>Arial Unicode MS</vt:lpstr>
      <vt:lpstr>Symbol</vt:lpstr>
      <vt:lpstr>黑体</vt:lpstr>
      <vt:lpstr>华文行楷</vt:lpstr>
      <vt:lpstr>Verdana</vt:lpstr>
      <vt:lpstr>默认设计模板</vt:lpstr>
      <vt:lpstr>Equation.DSMT4</vt:lpstr>
      <vt:lpstr>Equation.DSMT4</vt:lpstr>
      <vt:lpstr>Equation.3</vt:lpstr>
      <vt:lpstr>Equation.DSMT4</vt:lpstr>
      <vt:lpstr>Equation.DSMT4</vt:lpstr>
      <vt:lpstr>Equation.DSMT4</vt:lpstr>
      <vt:lpstr>Equation.3</vt:lpstr>
      <vt:lpstr>Equation.DSMT4</vt:lpstr>
      <vt:lpstr>Equation.DSMT4</vt:lpstr>
      <vt:lpstr>Equation.DSMT4</vt:lpstr>
      <vt:lpstr>Equation.3</vt:lpstr>
      <vt:lpstr>Word.Picture.8</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Word.Picture.8</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物理分析中的数理统计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dc:title>
  <dc:creator>Think</dc:creator>
  <cp:lastModifiedBy>郑波</cp:lastModifiedBy>
  <cp:revision>458</cp:revision>
  <dcterms:created xsi:type="dcterms:W3CDTF">2005-12-22T09:43:00Z</dcterms:created>
  <dcterms:modified xsi:type="dcterms:W3CDTF">2025-10-02T01:04:29Z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929E977C78C048ADAD5233CEDB1794F1_13</vt:lpwstr>
  </property>
  <property fmtid="{D5CDD505-2E9C-101B-9397-08002B2CF9AE}" pid="3" name="KSOProductBuildVer">
    <vt:lpwstr>2052-12.1.0.23125</vt:lpwstr>
  </property>
</Properties>
</file>