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5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Arial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Media Placeholder 3"/>
          <p:cNvSpPr>
            <a:spLocks noGrp="1"/>
          </p:cNvSpPr>
          <p:nvPr>
            <p:ph type="media" sz="half" idx="2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218598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Text Placeholder 4"/>
          <p:cNvSpPr>
            <a:spLocks noGrp="1"/>
          </p:cNvSpPr>
          <p:nvPr>
            <p:ph type="body" sz="half" idx="21"/>
          </p:nvPr>
        </p:nvSpPr>
        <p:spPr>
          <a:xfrm>
            <a:off x="457200" y="3938587"/>
            <a:ext cx="8229600" cy="21875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bg>
      <p:bgPr>
        <a:solidFill>
          <a:srgbClr val="0B79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745" y="5621742"/>
            <a:ext cx="664375" cy="32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traight Connector 9"/>
          <p:cNvSpPr/>
          <p:nvPr/>
        </p:nvSpPr>
        <p:spPr>
          <a:xfrm>
            <a:off x="214745" y="5551158"/>
            <a:ext cx="8714510" cy="1"/>
          </a:xfrm>
          <a:prstGeom prst="line">
            <a:avLst/>
          </a:prstGeom>
          <a:ln w="12700">
            <a:solidFill>
              <a:srgbClr val="0B79BD"/>
            </a:solidFill>
            <a:miter/>
          </a:ln>
        </p:spPr>
        <p:txBody>
          <a:bodyPr lIns="34289" tIns="34289" rIns="34289" bIns="34289"/>
          <a:lstStyle/>
          <a:p>
            <a:pPr defTabSz="457200">
              <a:defRPr>
                <a:latin typeface="Aptos"/>
                <a:ea typeface="Aptos"/>
                <a:cs typeface="Aptos"/>
                <a:sym typeface="Aptos"/>
              </a:defRPr>
            </a:pPr>
            <a:endParaRPr/>
          </a:p>
        </p:txBody>
      </p:sp>
      <p:pic>
        <p:nvPicPr>
          <p:cNvPr id="132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6096" y="5621005"/>
            <a:ext cx="394055" cy="32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Rectangle 19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0B79BD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457200">
              <a:defRPr>
                <a:solidFill>
                  <a:schemeClr val="accent3">
                    <a:lumOff val="44000"/>
                  </a:schemeClr>
                </a:solidFill>
                <a:latin typeface="Aptos"/>
                <a:ea typeface="Aptos"/>
                <a:cs typeface="Aptos"/>
                <a:sym typeface="Aptos"/>
              </a:defRPr>
            </a:pPr>
            <a:endParaRPr/>
          </a:p>
        </p:txBody>
      </p:sp>
      <p:pic>
        <p:nvPicPr>
          <p:cNvPr id="134" name="Picture 31" descr="Picture 3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6976" y="5620049"/>
            <a:ext cx="663973" cy="324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7" name="Group 21"/>
          <p:cNvGrpSpPr/>
          <p:nvPr/>
        </p:nvGrpSpPr>
        <p:grpSpPr>
          <a:xfrm>
            <a:off x="2575514" y="2800584"/>
            <a:ext cx="3992971" cy="1671067"/>
            <a:chOff x="0" y="0"/>
            <a:chExt cx="3992970" cy="1671066"/>
          </a:xfrm>
        </p:grpSpPr>
        <p:pic>
          <p:nvPicPr>
            <p:cNvPr id="135" name="Picture 9" descr="Picture 9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21904" y="0"/>
              <a:ext cx="1671067" cy="16710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Picture 10" descr="Picture 10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2019205" cy="16710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8" name="TextBox 14"/>
          <p:cNvSpPr txBox="1"/>
          <p:nvPr/>
        </p:nvSpPr>
        <p:spPr>
          <a:xfrm>
            <a:off x="34289" y="1637915"/>
            <a:ext cx="9075421" cy="7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457200">
              <a:defRPr sz="4400" b="1">
                <a:solidFill>
                  <a:schemeClr val="accent3">
                    <a:lumOff val="44000"/>
                  </a:schemeClr>
                </a:solidFill>
                <a:latin typeface="Technika"/>
                <a:ea typeface="Technika"/>
                <a:cs typeface="Technika"/>
                <a:sym typeface="Technika"/>
              </a:defRPr>
            </a:lvl1pPr>
          </a:lstStyle>
          <a:p>
            <a:r>
              <a:t>Thank you for your attention!</a:t>
            </a:r>
          </a:p>
        </p:txBody>
      </p:sp>
      <p:sp>
        <p:nvSpPr>
          <p:cNvPr id="139" name="TextBox 16"/>
          <p:cNvSpPr txBox="1"/>
          <p:nvPr/>
        </p:nvSpPr>
        <p:spPr>
          <a:xfrm>
            <a:off x="34289" y="4643002"/>
            <a:ext cx="9075421" cy="500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457200">
              <a:defRPr sz="2800" b="1">
                <a:solidFill>
                  <a:schemeClr val="accent3">
                    <a:lumOff val="44000"/>
                  </a:schemeClr>
                </a:solidFill>
                <a:latin typeface="Technika"/>
                <a:ea typeface="Technika"/>
                <a:cs typeface="Technika"/>
                <a:sym typeface="Technika"/>
              </a:defRPr>
            </a:lvl1pPr>
          </a:lstStyle>
          <a:p>
            <a:r>
              <a:t>https://capads.fjfi.cvut.cz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8458" y="5659815"/>
            <a:ext cx="250796" cy="246381"/>
          </a:xfrm>
          <a:prstGeom prst="rect">
            <a:avLst/>
          </a:prstGeom>
        </p:spPr>
        <p:txBody>
          <a:bodyPr lIns="34289" tIns="34289" rIns="34289" bIns="34289" anchor="ctr"/>
          <a:lstStyle>
            <a:lvl1pPr defTabSz="457200">
              <a:defRPr sz="1200">
                <a:solidFill>
                  <a:schemeClr val="accent3">
                    <a:lumOff val="44000"/>
                  </a:schemeClr>
                </a:solidFill>
                <a:latin typeface="Technika"/>
                <a:ea typeface="Technika"/>
                <a:cs typeface="Technika"/>
                <a:sym typeface="Technik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1" name="Straight Connector 24"/>
          <p:cNvSpPr/>
          <p:nvPr/>
        </p:nvSpPr>
        <p:spPr>
          <a:xfrm>
            <a:off x="214745" y="5551158"/>
            <a:ext cx="8714510" cy="1"/>
          </a:xfrm>
          <a:prstGeom prst="line">
            <a:avLst/>
          </a:prstGeom>
          <a:ln w="12700">
            <a:solidFill>
              <a:schemeClr val="accent3">
                <a:lumOff val="44000"/>
              </a:schemeClr>
            </a:solidFill>
            <a:miter/>
          </a:ln>
        </p:spPr>
        <p:txBody>
          <a:bodyPr lIns="34289" tIns="34289" rIns="34289" bIns="34289"/>
          <a:lstStyle/>
          <a:p>
            <a:pPr defTabSz="457200">
              <a:defRPr>
                <a:latin typeface="Aptos"/>
                <a:ea typeface="Aptos"/>
                <a:cs typeface="Aptos"/>
                <a:sym typeface="Aptos"/>
              </a:defRPr>
            </a:pPr>
            <a:endParaRPr/>
          </a:p>
        </p:txBody>
      </p:sp>
      <p:pic>
        <p:nvPicPr>
          <p:cNvPr id="142" name="Picture 26" descr="Picture 2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4799" y="5620049"/>
            <a:ext cx="391502" cy="32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628650" y="1131092"/>
            <a:ext cx="7886700" cy="994175"/>
          </a:xfrm>
          <a:prstGeom prst="rect">
            <a:avLst/>
          </a:prstGeom>
        </p:spPr>
        <p:txBody>
          <a:bodyPr lIns="34289" tIns="34289" rIns="34289" bIns="34289"/>
          <a:lstStyle>
            <a:lvl1pPr algn="l">
              <a:lnSpc>
                <a:spcPct val="90000"/>
              </a:lnSpc>
              <a:defRPr b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2226467"/>
            <a:ext cx="7886700" cy="3263507"/>
          </a:xfrm>
          <a:prstGeom prst="rect">
            <a:avLst/>
          </a:prstGeom>
        </p:spPr>
        <p:txBody>
          <a:bodyPr lIns="34289" tIns="34289" rIns="34289" bIns="34289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1234438" indent="-320038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79589" y="5648712"/>
            <a:ext cx="235762" cy="225444"/>
          </a:xfrm>
          <a:prstGeom prst="rect">
            <a:avLst/>
          </a:prstGeom>
        </p:spPr>
        <p:txBody>
          <a:bodyPr lIns="34289" tIns="34289" rIns="34289" bIns="34289" anchor="ctr"/>
          <a:lstStyle>
            <a:lvl1pPr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Title Text</a:t>
            </a:r>
          </a:p>
        </p:txBody>
      </p:sp>
      <p:sp>
        <p:nvSpPr>
          <p:cNvPr id="15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8" tIns="45718" rIns="45718" bIns="45718"/>
          <a:lstStyle>
            <a:lvl2pPr marL="783771" indent="-326571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4" y="6245225"/>
            <a:ext cx="301907" cy="28882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Title Text</a:t>
            </a:r>
          </a:p>
        </p:txBody>
      </p:sp>
      <p:sp>
        <p:nvSpPr>
          <p:cNvPr id="1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0">
              <a:spcBef>
                <a:spcPts val="500"/>
              </a:spcBef>
              <a:buSzTx/>
              <a:buNone/>
              <a:defRPr sz="2400" b="1"/>
            </a:lvl2pPr>
            <a:lvl3pPr marL="0" indent="0">
              <a:spcBef>
                <a:spcPts val="500"/>
              </a:spcBef>
              <a:buSzTx/>
              <a:buNone/>
              <a:defRPr sz="2400" b="1"/>
            </a:lvl3pPr>
            <a:lvl4pPr marL="0" indent="0">
              <a:spcBef>
                <a:spcPts val="500"/>
              </a:spcBef>
              <a:buSzTx/>
              <a:buNone/>
              <a:defRPr sz="2400" b="1"/>
            </a:lvl4pPr>
            <a:lvl5pPr marL="0" indent="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4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4" y="6245225"/>
            <a:ext cx="301907" cy="28882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Title Text</a:t>
            </a:r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4" y="6245225"/>
            <a:ext cx="301907" cy="28882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745" y="5621742"/>
            <a:ext cx="664375" cy="32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traight Connector 9"/>
          <p:cNvSpPr/>
          <p:nvPr/>
        </p:nvSpPr>
        <p:spPr>
          <a:xfrm>
            <a:off x="214745" y="5551158"/>
            <a:ext cx="8714510" cy="1"/>
          </a:xfrm>
          <a:prstGeom prst="line">
            <a:avLst/>
          </a:prstGeom>
          <a:ln w="12700">
            <a:solidFill>
              <a:srgbClr val="0B79BD"/>
            </a:solidFill>
            <a:miter/>
          </a:ln>
        </p:spPr>
        <p:txBody>
          <a:bodyPr lIns="34289" tIns="34289" rIns="34289" bIns="34289"/>
          <a:lstStyle/>
          <a:p>
            <a:pPr defTabSz="457200">
              <a:defRPr>
                <a:latin typeface="Aptos"/>
                <a:ea typeface="Aptos"/>
                <a:cs typeface="Aptos"/>
                <a:sym typeface="Aptos"/>
              </a:defRPr>
            </a:pPr>
            <a:endParaRPr/>
          </a:p>
        </p:txBody>
      </p:sp>
      <p:pic>
        <p:nvPicPr>
          <p:cNvPr id="187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6096" y="5621005"/>
            <a:ext cx="394055" cy="3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rcRect l="11239"/>
          <a:stretch>
            <a:fillRect/>
          </a:stretch>
        </p:blipFill>
        <p:spPr>
          <a:xfrm>
            <a:off x="-8467" y="848783"/>
            <a:ext cx="9160934" cy="5160434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Title Text"/>
          <p:cNvSpPr txBox="1">
            <a:spLocks noGrp="1"/>
          </p:cNvSpPr>
          <p:nvPr>
            <p:ph type="title"/>
          </p:nvPr>
        </p:nvSpPr>
        <p:spPr>
          <a:xfrm>
            <a:off x="134999" y="2080716"/>
            <a:ext cx="6858001" cy="1790701"/>
          </a:xfrm>
          <a:prstGeom prst="rect">
            <a:avLst/>
          </a:prstGeom>
        </p:spPr>
        <p:txBody>
          <a:bodyPr lIns="34289" tIns="34289" rIns="34289" bIns="34289" anchor="b"/>
          <a:lstStyle>
            <a:lvl1pPr algn="l">
              <a:lnSpc>
                <a:spcPct val="90000"/>
              </a:lnSpc>
              <a:defRPr sz="6000">
                <a:solidFill>
                  <a:schemeClr val="accent3">
                    <a:lumOff val="44000"/>
                  </a:schemeClr>
                </a:solidFill>
                <a:latin typeface="Technika"/>
                <a:ea typeface="Technika"/>
                <a:cs typeface="Technika"/>
                <a:sym typeface="Technika"/>
              </a:defRPr>
            </a:lvl1pPr>
          </a:lstStyle>
          <a:p>
            <a:r>
              <a:t>Title Text</a:t>
            </a:r>
          </a:p>
        </p:txBody>
      </p:sp>
      <p:sp>
        <p:nvSpPr>
          <p:cNvPr id="1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4999" y="4277111"/>
            <a:ext cx="6858001" cy="905184"/>
          </a:xfrm>
          <a:prstGeom prst="rect">
            <a:avLst/>
          </a:prstGeom>
        </p:spPr>
        <p:txBody>
          <a:bodyPr lIns="34289" tIns="34289" rIns="34289" bIns="34289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chemeClr val="accent3">
                    <a:lumOff val="44000"/>
                  </a:schemeClr>
                </a:solidFill>
                <a:latin typeface="Technika"/>
                <a:ea typeface="Technika"/>
                <a:cs typeface="Technika"/>
                <a:sym typeface="Technika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chemeClr val="accent3">
                    <a:lumOff val="44000"/>
                  </a:schemeClr>
                </a:solidFill>
                <a:latin typeface="Technika"/>
                <a:ea typeface="Technika"/>
                <a:cs typeface="Technika"/>
                <a:sym typeface="Technika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chemeClr val="accent3">
                    <a:lumOff val="44000"/>
                  </a:schemeClr>
                </a:solidFill>
                <a:latin typeface="Technika"/>
                <a:ea typeface="Technika"/>
                <a:cs typeface="Technika"/>
                <a:sym typeface="Technika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chemeClr val="accent3">
                    <a:lumOff val="44000"/>
                  </a:schemeClr>
                </a:solidFill>
                <a:latin typeface="Technika"/>
                <a:ea typeface="Technika"/>
                <a:cs typeface="Technika"/>
                <a:sym typeface="Technika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chemeClr val="accent3">
                    <a:lumOff val="44000"/>
                  </a:schemeClr>
                </a:solidFill>
                <a:latin typeface="Technika"/>
                <a:ea typeface="Technika"/>
                <a:cs typeface="Technika"/>
                <a:sym typeface="Technik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91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4999" y="992249"/>
            <a:ext cx="1141876" cy="94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20341" y="992249"/>
            <a:ext cx="945001" cy="945002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5484812"/>
            <a:ext cx="2133600" cy="279401"/>
          </a:xfrm>
          <a:prstGeom prst="rect">
            <a:avLst/>
          </a:prstGeom>
        </p:spPr>
        <p:txBody>
          <a:bodyPr lIns="34289" tIns="34289" rIns="34289" bIns="34289" anchor="ctr"/>
          <a:lstStyle>
            <a:lvl1pPr defTabSz="457200">
              <a:defRPr sz="1200">
                <a:solidFill>
                  <a:srgbClr val="0B79BD"/>
                </a:solidFill>
                <a:latin typeface="Technika"/>
                <a:ea typeface="Technika"/>
                <a:cs typeface="Technika"/>
                <a:sym typeface="Technik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Title Text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8" tIns="45718" rIns="45718" bIns="45718"/>
          <a:lstStyle>
            <a:lvl2pPr marL="783771" indent="-326571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7" y="6245225"/>
            <a:ext cx="301904" cy="288820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traight Connector 6"/>
          <p:cNvSpPr/>
          <p:nvPr/>
        </p:nvSpPr>
        <p:spPr>
          <a:xfrm flipV="1">
            <a:off x="0" y="876299"/>
            <a:ext cx="9144001" cy="12702"/>
          </a:xfrm>
          <a:prstGeom prst="line">
            <a:avLst/>
          </a:prstGeom>
          <a:ln w="38100">
            <a:solidFill>
              <a:srgbClr val="489098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0" name="NEW-Logo-ERC-OUTLINE.ai" descr="NEW-Logo-ERC-OUTLINE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23867" y="195377"/>
            <a:ext cx="717666" cy="643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UoL - Logo - CMYK.pdf" descr="UoL - Logo - CMYK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9870" y="299380"/>
            <a:ext cx="1623998" cy="415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Black &amp; White Version.pdf" descr="Black &amp; White Versio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97480" y="152907"/>
            <a:ext cx="1579146" cy="688169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13442" y="6564606"/>
            <a:ext cx="301909" cy="28882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245225"/>
            <a:ext cx="301909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2.mp4"/><Relationship Id="rId7" Type="http://schemas.openxmlformats.org/officeDocument/2006/relationships/image" Target="../media/image5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Nadpis 9"/>
          <p:cNvSpPr txBox="1">
            <a:spLocks noGrp="1"/>
          </p:cNvSpPr>
          <p:nvPr>
            <p:ph type="title"/>
          </p:nvPr>
        </p:nvSpPr>
        <p:spPr>
          <a:xfrm>
            <a:off x="57178" y="2034512"/>
            <a:ext cx="6655515" cy="2039478"/>
          </a:xfrm>
          <a:prstGeom prst="rect">
            <a:avLst/>
          </a:prstGeom>
        </p:spPr>
        <p:txBody>
          <a:bodyPr/>
          <a:lstStyle/>
          <a:p>
            <a:pPr algn="ctr" defTabSz="804672">
              <a:defRPr sz="3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Time-stamping photons with sub-nanosecond resolution for quantum imaging and telescopy</a:t>
            </a:r>
            <a:br>
              <a:rPr sz="1000"/>
            </a:br>
            <a:endParaRPr sz="1000"/>
          </a:p>
        </p:txBody>
      </p:sp>
      <p:sp>
        <p:nvSpPr>
          <p:cNvPr id="223" name="Podnadpis 10"/>
          <p:cNvSpPr txBox="1">
            <a:spLocks noGrp="1"/>
          </p:cNvSpPr>
          <p:nvPr>
            <p:ph type="body" sz="quarter" idx="1"/>
          </p:nvPr>
        </p:nvSpPr>
        <p:spPr>
          <a:xfrm>
            <a:off x="85423" y="4585227"/>
            <a:ext cx="4286061" cy="1302261"/>
          </a:xfrm>
          <a:prstGeom prst="rect">
            <a:avLst/>
          </a:prstGeom>
        </p:spPr>
        <p:txBody>
          <a:bodyPr/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</a:pPr>
            <a:r>
              <a:t>Andrei Nomerotski</a:t>
            </a:r>
          </a:p>
          <a:p>
            <a:pPr algn="ctr" defTabSz="804672">
              <a:spcBef>
                <a:spcPts val="0"/>
              </a:spcBef>
              <a:defRPr sz="3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400">
                <a:latin typeface="+mj-lt"/>
                <a:ea typeface="+mj-ea"/>
                <a:cs typeface="+mj-cs"/>
                <a:sym typeface="Arial"/>
              </a:rPr>
              <a:t>Florida International U &amp; Czech Technical U</a:t>
            </a:r>
          </a:p>
        </p:txBody>
      </p:sp>
      <p:sp>
        <p:nvSpPr>
          <p:cNvPr id="224" name="Date Placeholder 1"/>
          <p:cNvSpPr txBox="1"/>
          <p:nvPr/>
        </p:nvSpPr>
        <p:spPr>
          <a:xfrm>
            <a:off x="-12974" y="4023816"/>
            <a:ext cx="4718474" cy="43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 defTabSz="457200">
              <a:defRPr sz="2400">
                <a:solidFill>
                  <a:schemeClr val="accent3">
                    <a:lumOff val="44000"/>
                  </a:schemeClr>
                </a:solidFill>
                <a:latin typeface="Technika"/>
                <a:ea typeface="Technika"/>
                <a:cs typeface="Technika"/>
                <a:sym typeface="Technika"/>
              </a:defRPr>
            </a:lvl1pPr>
          </a:lstStyle>
          <a:p>
            <a:r>
              <a:t>7.7.2025  IHEP Beijing seminar</a:t>
            </a: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3533" y="992249"/>
            <a:ext cx="1015679" cy="945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le 1"/>
          <p:cNvSpPr txBox="1">
            <a:spLocks noGrp="1"/>
          </p:cNvSpPr>
          <p:nvPr>
            <p:ph type="title"/>
          </p:nvPr>
        </p:nvSpPr>
        <p:spPr>
          <a:xfrm>
            <a:off x="-1" y="0"/>
            <a:ext cx="8964615" cy="1143000"/>
          </a:xfrm>
          <a:prstGeom prst="rect">
            <a:avLst/>
          </a:prstGeom>
        </p:spPr>
        <p:txBody>
          <a:bodyPr/>
          <a:lstStyle/>
          <a:p>
            <a:r>
              <a:t>Timepix3 Camera </a:t>
            </a:r>
            <a:r>
              <a:rPr b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Tpx3Cam </a:t>
            </a:r>
          </a:p>
        </p:txBody>
      </p:sp>
      <p:sp>
        <p:nvSpPr>
          <p:cNvPr id="282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88560" y="1165237"/>
            <a:ext cx="4718052" cy="3024341"/>
          </a:xfrm>
          <a:prstGeom prst="rect">
            <a:avLst/>
          </a:prstGeom>
        </p:spPr>
        <p:txBody>
          <a:bodyPr/>
          <a:lstStyle/>
          <a:p>
            <a:pPr marL="0" indent="0" defTabSz="758951">
              <a:spcBef>
                <a:spcPts val="300"/>
              </a:spcBef>
              <a:buSzTx/>
              <a:buNone/>
              <a:defRPr sz="1600"/>
            </a:pPr>
            <a:r>
              <a:t>Camera = sensor + ASIC + readout</a:t>
            </a:r>
          </a:p>
          <a:p>
            <a:pPr marL="0" indent="0" defTabSz="758951">
              <a:spcBef>
                <a:spcPts val="600"/>
              </a:spcBef>
              <a:buSzTx/>
              <a:buNone/>
              <a:defRPr sz="1600"/>
            </a:pPr>
            <a:endParaRPr/>
          </a:p>
          <a:p>
            <a:pPr marL="0" indent="0" defTabSz="758951">
              <a:spcBef>
                <a:spcPts val="300"/>
              </a:spcBef>
              <a:buSzTx/>
              <a:buNone/>
              <a:defRPr sz="1600"/>
            </a:pPr>
            <a:r>
              <a:t>Timepix3 ASIC:</a:t>
            </a:r>
          </a:p>
          <a:p>
            <a:pPr marL="284606" indent="-284606" defTabSz="758951">
              <a:spcBef>
                <a:spcPts val="300"/>
              </a:spcBef>
              <a:defRPr sz="1600"/>
            </a:pPr>
            <a:r>
              <a:t>256 x 256 array, 55 x 55 micron pixel</a:t>
            </a:r>
          </a:p>
          <a:p>
            <a:pPr marL="616648" lvl="1" indent="-237172" defTabSz="758951">
              <a:spcBef>
                <a:spcPts val="300"/>
              </a:spcBef>
              <a:defRPr sz="1600">
                <a:solidFill>
                  <a:schemeClr val="accent2"/>
                </a:solidFill>
              </a:defRPr>
            </a:pPr>
            <a:r>
              <a:t>14 mm x 14 mm active area</a:t>
            </a:r>
            <a:endParaRPr sz="2300"/>
          </a:p>
          <a:p>
            <a:pPr marL="284606" indent="-284606" defTabSz="758951">
              <a:spcBef>
                <a:spcPts val="300"/>
              </a:spcBef>
              <a:defRPr sz="1600">
                <a:solidFill>
                  <a:srgbClr val="FF0000"/>
                </a:solidFill>
              </a:defRPr>
            </a:pPr>
            <a:r>
              <a:t>1.56 ns timing resolution</a:t>
            </a:r>
          </a:p>
          <a:p>
            <a:pPr marL="284606" indent="-284606" defTabSz="758951">
              <a:spcBef>
                <a:spcPts val="300"/>
              </a:spcBef>
              <a:defRPr sz="1600">
                <a:solidFill>
                  <a:srgbClr val="FF0000"/>
                </a:solidFill>
              </a:defRPr>
            </a:pPr>
            <a:r>
              <a:t>Data-driven readout</a:t>
            </a:r>
            <a:r>
              <a:rPr>
                <a:solidFill>
                  <a:srgbClr val="000000"/>
                </a:solidFill>
              </a:rPr>
              <a:t>, 600 e min threshold,        </a:t>
            </a:r>
            <a:r>
              <a:t>80 Mpix/sec, no deadtime</a:t>
            </a:r>
          </a:p>
          <a:p>
            <a:pPr marL="284606" indent="-284606" defTabSz="758951">
              <a:spcBef>
                <a:spcPts val="300"/>
              </a:spcBef>
              <a:defRPr sz="1600"/>
            </a:pPr>
            <a:r>
              <a:t>each pixel measures time and flux, ~1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s pixel deadtime when hit</a:t>
            </a:r>
          </a:p>
        </p:txBody>
      </p:sp>
      <p:pic>
        <p:nvPicPr>
          <p:cNvPr id="28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7815" y="1149923"/>
            <a:ext cx="4115863" cy="3054970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TextBox 6"/>
          <p:cNvSpPr txBox="1"/>
          <p:nvPr/>
        </p:nvSpPr>
        <p:spPr>
          <a:xfrm>
            <a:off x="5049768" y="4437112"/>
            <a:ext cx="3378342" cy="14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/>
            <a:r>
              <a:t>Sensor is bump-bonded to chip</a:t>
            </a:r>
          </a:p>
          <a:p>
            <a:pPr algn="ctr"/>
            <a:endParaRPr/>
          </a:p>
          <a:p>
            <a:pPr algn="ctr"/>
            <a:r>
              <a:t>Use existing x-ray readouts: </a:t>
            </a:r>
          </a:p>
          <a:p>
            <a:pPr algn="ctr"/>
            <a:r>
              <a:t>SPIDR (Nikhef &amp; ASI)</a:t>
            </a:r>
          </a:p>
          <a:p>
            <a:pPr algn="ctr"/>
            <a:r>
              <a:t>www.amscins.com</a:t>
            </a:r>
          </a:p>
        </p:txBody>
      </p:sp>
      <p:sp>
        <p:nvSpPr>
          <p:cNvPr id="285" name="Rectangle 1"/>
          <p:cNvSpPr/>
          <p:nvPr/>
        </p:nvSpPr>
        <p:spPr>
          <a:xfrm>
            <a:off x="4484580" y="6104806"/>
            <a:ext cx="4572003" cy="58673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100">
                <a:latin typeface="CMR10"/>
                <a:ea typeface="CMR10"/>
                <a:cs typeface="CMR10"/>
                <a:sym typeface="CMR10"/>
              </a:defRPr>
            </a:pPr>
            <a:r>
              <a:t>Zhao et al, Coincidence velocity map imaging using Tpx3Cam, a time stamping optical camera with 1.5 ns timing resolution, </a:t>
            </a:r>
          </a:p>
          <a:p>
            <a:pPr algn="ctr">
              <a:defRPr sz="1100">
                <a:latin typeface="CMR10"/>
                <a:ea typeface="CMR10"/>
                <a:cs typeface="CMR10"/>
                <a:sym typeface="CMR10"/>
              </a:defRPr>
            </a:pPr>
            <a:r>
              <a:t>Review of Scientific Instruments 88 (11) (2017) 113104. </a:t>
            </a:r>
          </a:p>
        </p:txBody>
      </p:sp>
      <p:sp>
        <p:nvSpPr>
          <p:cNvPr id="286" name="Rectangle 2"/>
          <p:cNvSpPr/>
          <p:nvPr/>
        </p:nvSpPr>
        <p:spPr>
          <a:xfrm>
            <a:off x="190581" y="4211816"/>
            <a:ext cx="4139955" cy="58673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100">
                <a:latin typeface="CMR10"/>
                <a:ea typeface="CMR10"/>
                <a:cs typeface="CMR10"/>
                <a:sym typeface="CMR10"/>
              </a:defRPr>
            </a:pPr>
            <a:r>
              <a:t>T. Poikela et al, Timepix3: a 65k channel hybrid pixel readout chip with simultaneous ToA/ToT and sparse readout, </a:t>
            </a:r>
          </a:p>
          <a:p>
            <a:pPr algn="ctr">
              <a:defRPr sz="1100">
                <a:latin typeface="CMR10"/>
                <a:ea typeface="CMR10"/>
                <a:cs typeface="CMR10"/>
                <a:sym typeface="CMR10"/>
              </a:defRPr>
            </a:pPr>
            <a:r>
              <a:t>Journal of Instrumentation 9 (05) (2014) C05013.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686800" cy="1143001"/>
          </a:xfrm>
          <a:prstGeom prst="rect">
            <a:avLst/>
          </a:prstGeom>
        </p:spPr>
        <p:txBody>
          <a:bodyPr/>
          <a:lstStyle/>
          <a:p>
            <a:pPr defTabSz="768095">
              <a:defRPr sz="3696"/>
            </a:pPr>
            <a:r>
              <a:t>Advantages of optical approach</a:t>
            </a:r>
            <a:br/>
            <a:endParaRPr/>
          </a:p>
        </p:txBody>
      </p:sp>
      <p:sp>
        <p:nvSpPr>
          <p:cNvPr id="28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7110" y="849652"/>
            <a:ext cx="4395308" cy="5741282"/>
          </a:xfrm>
          <a:prstGeom prst="rect">
            <a:avLst/>
          </a:prstGeom>
        </p:spPr>
        <p:txBody>
          <a:bodyPr/>
          <a:lstStyle/>
          <a:p>
            <a:pPr marL="0" indent="57150">
              <a:spcBef>
                <a:spcPts val="400"/>
              </a:spcBef>
              <a:buSzTx/>
              <a:buNone/>
              <a:defRPr sz="2000"/>
            </a:pPr>
            <a:r>
              <a:t>Outside of vacuum</a:t>
            </a:r>
          </a:p>
          <a:p>
            <a:pPr marL="742950" lvl="1" indent="-285750">
              <a:spcBef>
                <a:spcPts val="400"/>
              </a:spcBef>
              <a:defRPr sz="1800">
                <a:solidFill>
                  <a:schemeClr val="accent2"/>
                </a:solidFill>
              </a:defRPr>
            </a:pPr>
            <a:r>
              <a:t>Decoupled from setup</a:t>
            </a:r>
            <a:endParaRPr sz="2800"/>
          </a:p>
          <a:p>
            <a:pPr marL="742950" lvl="1" indent="-285750">
              <a:spcBef>
                <a:spcPts val="400"/>
              </a:spcBef>
              <a:defRPr sz="1800">
                <a:solidFill>
                  <a:schemeClr val="accent2"/>
                </a:solidFill>
              </a:defRPr>
            </a:pPr>
            <a:r>
              <a:t>No cooling in vacuum</a:t>
            </a:r>
            <a:endParaRPr sz="2800"/>
          </a:p>
          <a:p>
            <a:pPr marL="742950" lvl="1" indent="-285750">
              <a:spcBef>
                <a:spcPts val="400"/>
              </a:spcBef>
              <a:defRPr sz="1800">
                <a:solidFill>
                  <a:schemeClr val="accent2"/>
                </a:solidFill>
              </a:defRPr>
            </a:pPr>
            <a:r>
              <a:t>No HV close to electronics</a:t>
            </a:r>
            <a:endParaRPr sz="2000"/>
          </a:p>
          <a:p>
            <a:pPr marL="0" indent="0">
              <a:spcBef>
                <a:spcPts val="400"/>
              </a:spcBef>
              <a:buSzTx/>
              <a:buNone/>
              <a:defRPr sz="2000"/>
            </a:pPr>
            <a:r>
              <a:t>Power of optics</a:t>
            </a:r>
          </a:p>
          <a:p>
            <a:pPr marL="742950" lvl="1" indent="-285750">
              <a:spcBef>
                <a:spcPts val="400"/>
              </a:spcBef>
              <a:defRPr sz="1800">
                <a:solidFill>
                  <a:schemeClr val="accent2"/>
                </a:solidFill>
              </a:defRPr>
            </a:pPr>
            <a:r>
              <a:t>lens &amp; mirrors</a:t>
            </a:r>
            <a:endParaRPr sz="2800"/>
          </a:p>
          <a:p>
            <a:pPr marL="742950" lvl="1" indent="-285750">
              <a:spcBef>
                <a:spcPts val="400"/>
              </a:spcBef>
              <a:defRPr sz="1800">
                <a:solidFill>
                  <a:schemeClr val="accent2"/>
                </a:solidFill>
              </a:defRPr>
            </a:pPr>
            <a:r>
              <a:t>magnification/ demagnification, flexible mapping between scintillator screen and sensor</a:t>
            </a:r>
            <a:endParaRPr sz="2000"/>
          </a:p>
          <a:p>
            <a:pPr marL="0" indent="0">
              <a:buSzTx/>
              <a:buNone/>
              <a:defRPr sz="2000"/>
            </a:pPr>
            <a:endParaRPr sz="2000"/>
          </a:p>
          <a:p>
            <a:pPr marL="0" indent="0">
              <a:spcBef>
                <a:spcPts val="400"/>
              </a:spcBef>
              <a:buSzTx/>
              <a:buNone/>
              <a:defRPr sz="2000" b="1"/>
            </a:pPr>
            <a:r>
              <a:t>“Hybrid” approach</a:t>
            </a:r>
            <a:endParaRPr sz="1800"/>
          </a:p>
          <a:p>
            <a:pPr marL="742950" lvl="1" indent="-285750">
              <a:spcBef>
                <a:spcPts val="400"/>
              </a:spcBef>
              <a:defRPr sz="1800">
                <a:solidFill>
                  <a:schemeClr val="accent2"/>
                </a:solidFill>
              </a:defRPr>
            </a:pPr>
            <a:r>
              <a:t>Use same camera for different applications</a:t>
            </a:r>
            <a:endParaRPr sz="2800"/>
          </a:p>
          <a:p>
            <a:pPr marL="742950" lvl="1" indent="-285750">
              <a:spcBef>
                <a:spcPts val="400"/>
              </a:spcBef>
              <a:defRPr sz="1800">
                <a:solidFill>
                  <a:schemeClr val="accent2"/>
                </a:solidFill>
              </a:defRPr>
            </a:pPr>
            <a:r>
              <a:t>Easily upgradable: different cameras with same setup</a:t>
            </a:r>
            <a:endParaRPr sz="2800"/>
          </a:p>
          <a:p>
            <a:pPr marL="742950" lvl="1" indent="-285750">
              <a:spcBef>
                <a:spcPts val="400"/>
              </a:spcBef>
              <a:defRPr sz="1800">
                <a:solidFill>
                  <a:schemeClr val="accent2"/>
                </a:solidFill>
              </a:defRPr>
            </a:pPr>
            <a:r>
              <a:t>Use different photocathodes/ intensifiers with same camera</a:t>
            </a:r>
          </a:p>
        </p:txBody>
      </p:sp>
      <p:pic>
        <p:nvPicPr>
          <p:cNvPr id="290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48695" y="980728"/>
            <a:ext cx="3938105" cy="2550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24995" y="3789040"/>
            <a:ext cx="2846119" cy="2952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12439" y="5385370"/>
            <a:ext cx="1605309" cy="1197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134791" y="1263858"/>
            <a:ext cx="2627785" cy="6096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Tx/>
              <a:buNone/>
              <a:defRPr sz="2400"/>
            </a:lvl1pPr>
          </a:lstStyle>
          <a:p>
            <a:r>
              <a:t>TPX3Cam @ ASI</a:t>
            </a:r>
          </a:p>
        </p:txBody>
      </p:sp>
      <p:pic>
        <p:nvPicPr>
          <p:cNvPr id="29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9422" y="2025394"/>
            <a:ext cx="5910559" cy="2992144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TextBox 5"/>
          <p:cNvSpPr txBox="1"/>
          <p:nvPr/>
        </p:nvSpPr>
        <p:spPr>
          <a:xfrm>
            <a:off x="2272061" y="5301207"/>
            <a:ext cx="4296741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SPIDR readout for Timepix3 (Nikhef, ASI)</a:t>
            </a:r>
          </a:p>
        </p:txBody>
      </p:sp>
      <p:sp>
        <p:nvSpPr>
          <p:cNvPr id="297" name="TextBox 1"/>
          <p:cNvSpPr txBox="1"/>
          <p:nvPr/>
        </p:nvSpPr>
        <p:spPr>
          <a:xfrm>
            <a:off x="45719" y="279557"/>
            <a:ext cx="8914217" cy="621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800"/>
            </a:lvl1pPr>
          </a:lstStyle>
          <a:p>
            <a:r>
              <a:t>Use existing readouts of x-ray detectors:</a:t>
            </a:r>
          </a:p>
        </p:txBody>
      </p:sp>
      <p:sp>
        <p:nvSpPr>
          <p:cNvPr id="298" name="Rectangle 3"/>
          <p:cNvSpPr/>
          <p:nvPr/>
        </p:nvSpPr>
        <p:spPr>
          <a:xfrm>
            <a:off x="2286000" y="6117968"/>
            <a:ext cx="4572000" cy="42164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latin typeface="CMR10"/>
                <a:ea typeface="CMR10"/>
                <a:cs typeface="CMR10"/>
                <a:sym typeface="CMR10"/>
              </a:defRPr>
            </a:lvl1pPr>
          </a:lstStyle>
          <a:p>
            <a:r>
              <a:t>J. Visser et al, SPIDR: a readout system for Medipix3 and Timepix3, Journal of Instrumentation 10 (12) (2015) C12028. 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Applications &amp; Results</a:t>
            </a:r>
          </a:p>
        </p:txBody>
      </p:sp>
      <p:sp>
        <p:nvSpPr>
          <p:cNvPr id="30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itle 1"/>
          <p:cNvSpPr txBox="1">
            <a:spLocks noGrp="1"/>
          </p:cNvSpPr>
          <p:nvPr>
            <p:ph type="title"/>
          </p:nvPr>
        </p:nvSpPr>
        <p:spPr>
          <a:xfrm>
            <a:off x="0" y="-8734"/>
            <a:ext cx="9144000" cy="1143001"/>
          </a:xfrm>
          <a:prstGeom prst="rect">
            <a:avLst/>
          </a:prstGeom>
        </p:spPr>
        <p:txBody>
          <a:bodyPr/>
          <a:lstStyle/>
          <a:p>
            <a:r>
              <a:t>Ion Imaging </a:t>
            </a:r>
          </a:p>
        </p:txBody>
      </p:sp>
      <p:pic>
        <p:nvPicPr>
          <p:cNvPr id="30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568" y="1268759"/>
            <a:ext cx="7875876" cy="4176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661247"/>
            <a:ext cx="9144000" cy="799476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Google Scholar 134 citations"/>
          <p:cNvSpPr txBox="1"/>
          <p:nvPr/>
        </p:nvSpPr>
        <p:spPr>
          <a:xfrm>
            <a:off x="5803658" y="6452119"/>
            <a:ext cx="302693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Google Scholar 134 citations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527" y="1528490"/>
            <a:ext cx="4418474" cy="3717033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TextBox 1"/>
          <p:cNvSpPr txBox="1"/>
          <p:nvPr/>
        </p:nvSpPr>
        <p:spPr>
          <a:xfrm>
            <a:off x="1881415" y="548679"/>
            <a:ext cx="2334455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/>
            </a:lvl1pPr>
          </a:lstStyle>
          <a:p>
            <a:r>
              <a:t>Ions in TimepixCam</a:t>
            </a:r>
          </a:p>
        </p:txBody>
      </p:sp>
      <p:pic>
        <p:nvPicPr>
          <p:cNvPr id="31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4048" y="1134036"/>
            <a:ext cx="3963238" cy="5085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92" y="6049964"/>
            <a:ext cx="9144001" cy="808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611560" y="1600200"/>
            <a:ext cx="8075239" cy="604665"/>
          </a:xfrm>
          <a:prstGeom prst="rect">
            <a:avLst/>
          </a:prstGeom>
        </p:spPr>
        <p:txBody>
          <a:bodyPr/>
          <a:lstStyle>
            <a:lvl1pPr marL="222884" indent="-222884" defTabSz="594359">
              <a:spcBef>
                <a:spcPts val="400"/>
              </a:spcBef>
              <a:defRPr sz="2080"/>
            </a:lvl1pPr>
          </a:lstStyle>
          <a:p>
            <a:r>
              <a:t>FLASH data, paper submitted to Journal of Synchrotron Radiation</a:t>
            </a:r>
          </a:p>
        </p:txBody>
      </p:sp>
      <p:pic>
        <p:nvPicPr>
          <p:cNvPr id="31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185" y="0"/>
            <a:ext cx="9144001" cy="6250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6606" y="6021287"/>
            <a:ext cx="8424418" cy="744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itle 1"/>
          <p:cNvSpPr txBox="1">
            <a:spLocks noGrp="1"/>
          </p:cNvSpPr>
          <p:nvPr>
            <p:ph type="title"/>
          </p:nvPr>
        </p:nvSpPr>
        <p:spPr>
          <a:xfrm>
            <a:off x="265238" y="-138872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t>TimepixCam</a:t>
            </a:r>
          </a:p>
        </p:txBody>
      </p:sp>
      <p:sp>
        <p:nvSpPr>
          <p:cNvPr id="318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-1" y="841677"/>
            <a:ext cx="9144002" cy="101900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buSzTx/>
              <a:buNone/>
              <a:defRPr sz="3000"/>
            </a:lvl1pPr>
          </a:lstStyle>
          <a:p>
            <a:r>
              <a:t>First results were presented at IWORID in June 2015, paper published in 2016</a:t>
            </a:r>
          </a:p>
        </p:txBody>
      </p:sp>
      <p:pic>
        <p:nvPicPr>
          <p:cNvPr id="31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2155" y="1734691"/>
            <a:ext cx="6480206" cy="4963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itle 1"/>
          <p:cNvSpPr txBox="1">
            <a:spLocks noGrp="1"/>
          </p:cNvSpPr>
          <p:nvPr>
            <p:ph type="title"/>
          </p:nvPr>
        </p:nvSpPr>
        <p:spPr>
          <a:xfrm>
            <a:off x="-22464" y="16605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t>ToT vs ToF: timewalk </a:t>
            </a:r>
          </a:p>
        </p:txBody>
      </p:sp>
      <p:pic>
        <p:nvPicPr>
          <p:cNvPr id="32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5655" y="1340767"/>
            <a:ext cx="5904657" cy="42571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Single (optical) photons</a:t>
            </a:r>
          </a:p>
        </p:txBody>
      </p:sp>
      <p:sp>
        <p:nvSpPr>
          <p:cNvPr id="325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 1"/>
          <p:cNvSpPr txBox="1">
            <a:spLocks noGrp="1"/>
          </p:cNvSpPr>
          <p:nvPr>
            <p:ph type="title"/>
          </p:nvPr>
        </p:nvSpPr>
        <p:spPr>
          <a:xfrm>
            <a:off x="467543" y="-19281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t>Types of fast Imaging</a:t>
            </a:r>
          </a:p>
        </p:txBody>
      </p:sp>
      <p:sp>
        <p:nvSpPr>
          <p:cNvPr id="22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259632" y="980728"/>
            <a:ext cx="7797552" cy="547260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2800"/>
            </a:pPr>
            <a:r>
              <a:t>“normal” cameras: 0.1 ms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10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s </a:t>
            </a:r>
          </a:p>
          <a:p>
            <a:pPr>
              <a:defRPr sz="2800"/>
            </a:pPr>
            <a:endParaRPr/>
          </a:p>
          <a:p>
            <a:pPr>
              <a:spcBef>
                <a:spcPts val="600"/>
              </a:spcBef>
              <a:defRPr sz="2800"/>
            </a:pPr>
            <a:r>
              <a:t>Burst mode cameras: 1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s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10 ns</a:t>
            </a:r>
          </a:p>
          <a:p>
            <a:pPr marL="0" indent="0">
              <a:buSzTx/>
              <a:buNone/>
              <a:defRPr sz="2800"/>
            </a:pPr>
            <a:endParaRPr/>
          </a:p>
          <a:p>
            <a:pPr>
              <a:defRPr sz="2800"/>
            </a:pPr>
            <a:endParaRPr/>
          </a:p>
          <a:p>
            <a:pPr>
              <a:spcBef>
                <a:spcPts val="600"/>
              </a:spcBef>
              <a:defRPr sz="2800"/>
            </a:pPr>
            <a:r>
              <a:t>Data-driven cameras: 10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0.01 nsec</a:t>
            </a:r>
          </a:p>
          <a:p>
            <a:pPr>
              <a:defRPr sz="2800"/>
            </a:pPr>
            <a:endParaRPr/>
          </a:p>
          <a:p>
            <a:pPr>
              <a:spcBef>
                <a:spcPts val="600"/>
              </a:spcBef>
              <a:defRPr sz="2800"/>
            </a:pPr>
            <a:r>
              <a:t>Streak cameras: 1 psec</a:t>
            </a:r>
          </a:p>
          <a:p>
            <a:pPr>
              <a:defRPr sz="2800"/>
            </a:pPr>
            <a:endParaRPr/>
          </a:p>
          <a:p>
            <a:pPr>
              <a:spcBef>
                <a:spcPts val="600"/>
              </a:spcBef>
              <a:defRPr sz="2800"/>
            </a:pPr>
            <a:r>
              <a:t>Repetitive “pump/probe cameras” :  fsec</a:t>
            </a:r>
          </a:p>
        </p:txBody>
      </p:sp>
      <p:sp>
        <p:nvSpPr>
          <p:cNvPr id="229" name="Straight Arrow Connector 4"/>
          <p:cNvSpPr/>
          <p:nvPr/>
        </p:nvSpPr>
        <p:spPr>
          <a:xfrm flipV="1">
            <a:off x="1187624" y="1268759"/>
            <a:ext cx="1" cy="5184578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30" name="TextBox 3"/>
          <p:cNvSpPr txBox="1"/>
          <p:nvPr/>
        </p:nvSpPr>
        <p:spPr>
          <a:xfrm>
            <a:off x="153223" y="1124744"/>
            <a:ext cx="8920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10</a:t>
            </a:r>
            <a:r>
              <a:rPr baseline="30000"/>
              <a:t>-4 </a:t>
            </a:r>
            <a:r>
              <a:t>sec</a:t>
            </a:r>
          </a:p>
        </p:txBody>
      </p:sp>
      <p:sp>
        <p:nvSpPr>
          <p:cNvPr id="231" name="TextBox 5"/>
          <p:cNvSpPr txBox="1"/>
          <p:nvPr/>
        </p:nvSpPr>
        <p:spPr>
          <a:xfrm>
            <a:off x="153223" y="2996951"/>
            <a:ext cx="892000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10</a:t>
            </a:r>
            <a:r>
              <a:rPr baseline="30000"/>
              <a:t>-9 </a:t>
            </a:r>
            <a:r>
              <a:t>sec</a:t>
            </a:r>
          </a:p>
        </p:txBody>
      </p:sp>
      <p:sp>
        <p:nvSpPr>
          <p:cNvPr id="232" name="TextBox 7"/>
          <p:cNvSpPr txBox="1"/>
          <p:nvPr/>
        </p:nvSpPr>
        <p:spPr>
          <a:xfrm>
            <a:off x="153224" y="5301207"/>
            <a:ext cx="976757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10</a:t>
            </a:r>
            <a:r>
              <a:rPr baseline="30000"/>
              <a:t>-14 </a:t>
            </a:r>
            <a:r>
              <a:t>sec</a:t>
            </a:r>
          </a:p>
        </p:txBody>
      </p:sp>
      <p:sp>
        <p:nvSpPr>
          <p:cNvPr id="233" name="Oval 10"/>
          <p:cNvSpPr/>
          <p:nvPr/>
        </p:nvSpPr>
        <p:spPr>
          <a:xfrm>
            <a:off x="1331640" y="3140967"/>
            <a:ext cx="6624736" cy="1512170"/>
          </a:xfrm>
          <a:prstGeom prst="ellipse">
            <a:avLst/>
          </a:prstGeom>
          <a:ln>
            <a:solidFill>
              <a:srgbClr val="FF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234" name="TextBox 11"/>
          <p:cNvSpPr txBox="1"/>
          <p:nvPr/>
        </p:nvSpPr>
        <p:spPr>
          <a:xfrm>
            <a:off x="153223" y="2060848"/>
            <a:ext cx="8920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10</a:t>
            </a:r>
            <a:r>
              <a:rPr baseline="30000"/>
              <a:t>-6 </a:t>
            </a:r>
            <a:r>
              <a:t>sec</a:t>
            </a:r>
          </a:p>
        </p:txBody>
      </p:sp>
      <p:sp>
        <p:nvSpPr>
          <p:cNvPr id="235" name="TextBox 12"/>
          <p:cNvSpPr txBox="1"/>
          <p:nvPr/>
        </p:nvSpPr>
        <p:spPr>
          <a:xfrm>
            <a:off x="153224" y="4293096"/>
            <a:ext cx="976757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10</a:t>
            </a:r>
            <a:r>
              <a:rPr baseline="30000"/>
              <a:t>-12 </a:t>
            </a:r>
            <a:r>
              <a:t>sec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itle 1"/>
          <p:cNvSpPr txBox="1">
            <a:spLocks noGrp="1"/>
          </p:cNvSpPr>
          <p:nvPr>
            <p:ph type="title"/>
          </p:nvPr>
        </p:nvSpPr>
        <p:spPr>
          <a:xfrm>
            <a:off x="611560" y="-29748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t>Correction of time walk</a:t>
            </a:r>
          </a:p>
        </p:txBody>
      </p:sp>
      <p:pic>
        <p:nvPicPr>
          <p:cNvPr id="328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95205" y="4553744"/>
            <a:ext cx="4279332" cy="2304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9591" y="1373948"/>
            <a:ext cx="7308306" cy="3292105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TextBox 2"/>
          <p:cNvSpPr txBox="1"/>
          <p:nvPr/>
        </p:nvSpPr>
        <p:spPr>
          <a:xfrm>
            <a:off x="1331640" y="1093036"/>
            <a:ext cx="2327744" cy="350663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before TOT correction</a:t>
            </a:r>
          </a:p>
        </p:txBody>
      </p:sp>
      <p:sp>
        <p:nvSpPr>
          <p:cNvPr id="331" name="TextBox 5"/>
          <p:cNvSpPr txBox="1"/>
          <p:nvPr/>
        </p:nvSpPr>
        <p:spPr>
          <a:xfrm>
            <a:off x="5116455" y="1120987"/>
            <a:ext cx="2136985" cy="350662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after TOT correction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00192" y="816891"/>
            <a:ext cx="2287871" cy="3099506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Rectangle 3"/>
          <p:cNvSpPr txBox="1">
            <a:spLocks noGrp="1"/>
          </p:cNvSpPr>
          <p:nvPr>
            <p:ph type="title"/>
          </p:nvPr>
        </p:nvSpPr>
        <p:spPr>
          <a:xfrm>
            <a:off x="75042" y="230578"/>
            <a:ext cx="5904662" cy="757241"/>
          </a:xfrm>
          <a:prstGeom prst="rect">
            <a:avLst/>
          </a:prstGeom>
        </p:spPr>
        <p:txBody>
          <a:bodyPr/>
          <a:lstStyle/>
          <a:p>
            <a:pPr defTabSz="676655">
              <a:defRPr sz="2300"/>
            </a:pPr>
            <a:r>
              <a:t>Intensified camera: use </a:t>
            </a:r>
            <a:br/>
            <a:r>
              <a:t>off-the-shelf image intensifier</a:t>
            </a:r>
          </a:p>
        </p:txBody>
      </p:sp>
      <p:sp>
        <p:nvSpPr>
          <p:cNvPr id="335" name="TextBox 2"/>
          <p:cNvSpPr txBox="1"/>
          <p:nvPr/>
        </p:nvSpPr>
        <p:spPr>
          <a:xfrm>
            <a:off x="4768558" y="3455070"/>
            <a:ext cx="4248476" cy="350658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Image intensifier (Photonis PP0360EG)</a:t>
            </a:r>
          </a:p>
        </p:txBody>
      </p:sp>
      <p:pic>
        <p:nvPicPr>
          <p:cNvPr id="336" name="Picture 33" descr="Picture 3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32301" y="4273062"/>
            <a:ext cx="3139382" cy="2177314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TextBox 4"/>
          <p:cNvSpPr txBox="1"/>
          <p:nvPr/>
        </p:nvSpPr>
        <p:spPr>
          <a:xfrm>
            <a:off x="4760841" y="4180411"/>
            <a:ext cx="970093" cy="350658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Cricket</a:t>
            </a:r>
            <a:r>
              <a:rPr baseline="30000"/>
              <a:t>@</a:t>
            </a:r>
          </a:p>
        </p:txBody>
      </p:sp>
      <p:sp>
        <p:nvSpPr>
          <p:cNvPr id="338" name="Straight Arrow Connector 6"/>
          <p:cNvSpPr/>
          <p:nvPr/>
        </p:nvSpPr>
        <p:spPr>
          <a:xfrm>
            <a:off x="5975109" y="4365052"/>
            <a:ext cx="1189180" cy="369387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339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037" y="1343826"/>
            <a:ext cx="4541143" cy="3948051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Left Brace 7"/>
          <p:cNvSpPr/>
          <p:nvPr/>
        </p:nvSpPr>
        <p:spPr>
          <a:xfrm rot="5400000">
            <a:off x="949758" y="3882838"/>
            <a:ext cx="288035" cy="9644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359"/>
                  <a:pt x="10800" y="21062"/>
                </a:cubicBezTo>
                <a:lnTo>
                  <a:pt x="10800" y="11338"/>
                </a:lnTo>
                <a:cubicBezTo>
                  <a:pt x="10800" y="11041"/>
                  <a:pt x="5965" y="10800"/>
                  <a:pt x="0" y="10800"/>
                </a:cubicBezTo>
                <a:cubicBezTo>
                  <a:pt x="5965" y="10800"/>
                  <a:pt x="10800" y="10559"/>
                  <a:pt x="10800" y="10262"/>
                </a:cubicBezTo>
                <a:lnTo>
                  <a:pt x="10800" y="538"/>
                </a:lnTo>
                <a:cubicBezTo>
                  <a:pt x="10800" y="241"/>
                  <a:pt x="15635" y="0"/>
                  <a:pt x="21600" y="0"/>
                </a:cubicBezTo>
              </a:path>
            </a:pathLst>
          </a:custGeom>
          <a:ln>
            <a:solidFill>
              <a:srgbClr val="0070C0"/>
            </a:solidFill>
          </a:ln>
        </p:spPr>
        <p:txBody>
          <a:bodyPr lIns="45718" tIns="45718" rIns="45718" bIns="45718" anchor="ctr"/>
          <a:lstStyle/>
          <a:p>
            <a:pPr algn="ctr"/>
            <a:endParaRPr/>
          </a:p>
        </p:txBody>
      </p:sp>
      <p:sp>
        <p:nvSpPr>
          <p:cNvPr id="341" name="TextBox 8"/>
          <p:cNvSpPr txBox="1"/>
          <p:nvPr/>
        </p:nvSpPr>
        <p:spPr>
          <a:xfrm>
            <a:off x="547024" y="4549769"/>
            <a:ext cx="1095220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t>Intensifier</a:t>
            </a:r>
          </a:p>
        </p:txBody>
      </p:sp>
      <p:sp>
        <p:nvSpPr>
          <p:cNvPr id="342" name="TextBox 3"/>
          <p:cNvSpPr txBox="1"/>
          <p:nvPr/>
        </p:nvSpPr>
        <p:spPr>
          <a:xfrm>
            <a:off x="631039" y="5697573"/>
            <a:ext cx="3483801" cy="884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solidFill>
                  <a:srgbClr val="3C8C93"/>
                </a:solidFill>
              </a:defRPr>
            </a:pPr>
            <a:r>
              <a:t>Intensified cameras are common:</a:t>
            </a:r>
          </a:p>
          <a:p>
            <a:pPr lvl="1">
              <a:defRPr>
                <a:solidFill>
                  <a:srgbClr val="3C8C93"/>
                </a:solidFill>
              </a:defRPr>
            </a:pPr>
            <a:r>
              <a:t>iCCD</a:t>
            </a:r>
          </a:p>
          <a:p>
            <a:pPr lvl="1">
              <a:defRPr>
                <a:solidFill>
                  <a:srgbClr val="3C8C93"/>
                </a:solidFill>
              </a:defRPr>
            </a:pPr>
            <a:r>
              <a:t>iCMOS cameras</a:t>
            </a:r>
          </a:p>
        </p:txBody>
      </p:sp>
      <p:pic>
        <p:nvPicPr>
          <p:cNvPr id="343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03504" y="94426"/>
            <a:ext cx="2881245" cy="1352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Photocathodes</a:t>
            </a:r>
          </a:p>
        </p:txBody>
      </p:sp>
      <p:grpSp>
        <p:nvGrpSpPr>
          <p:cNvPr id="349" name="Group 6"/>
          <p:cNvGrpSpPr/>
          <p:nvPr/>
        </p:nvGrpSpPr>
        <p:grpSpPr>
          <a:xfrm>
            <a:off x="683568" y="2852935"/>
            <a:ext cx="7452321" cy="3228787"/>
            <a:chOff x="0" y="0"/>
            <a:chExt cx="7452320" cy="3228785"/>
          </a:xfrm>
        </p:grpSpPr>
        <p:pic>
          <p:nvPicPr>
            <p:cNvPr id="346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452321" cy="30627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7" name="TextBox 1"/>
            <p:cNvSpPr txBox="1"/>
            <p:nvPr/>
          </p:nvSpPr>
          <p:spPr>
            <a:xfrm>
              <a:off x="4852000" y="690388"/>
              <a:ext cx="675864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GaAs</a:t>
              </a:r>
            </a:p>
          </p:txBody>
        </p:sp>
        <p:sp>
          <p:nvSpPr>
            <p:cNvPr id="348" name="Rectangle 2"/>
            <p:cNvSpPr txBox="1"/>
            <p:nvPr/>
          </p:nvSpPr>
          <p:spPr>
            <a:xfrm>
              <a:off x="2689532" y="2878123"/>
              <a:ext cx="2557126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Photonis photocathodes</a:t>
              </a:r>
            </a:p>
          </p:txBody>
        </p:sp>
      </p:grpSp>
      <p:sp>
        <p:nvSpPr>
          <p:cNvPr id="350" name="TextBox 8"/>
          <p:cNvSpPr txBox="1"/>
          <p:nvPr/>
        </p:nvSpPr>
        <p:spPr>
          <a:xfrm>
            <a:off x="3044211" y="1693886"/>
            <a:ext cx="303977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Can choose any wavelength!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itle 1"/>
          <p:cNvSpPr txBox="1">
            <a:spLocks noGrp="1"/>
          </p:cNvSpPr>
          <p:nvPr>
            <p:ph type="title"/>
          </p:nvPr>
        </p:nvSpPr>
        <p:spPr>
          <a:xfrm>
            <a:off x="-180528" y="-243409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t>Single Photons in Tpx3Cam</a:t>
            </a:r>
          </a:p>
        </p:txBody>
      </p:sp>
      <p:pic>
        <p:nvPicPr>
          <p:cNvPr id="353" name="Picture 4" descr="Picture 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0394" y="675273"/>
            <a:ext cx="3466651" cy="3199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Picture 6" descr="Picture 6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5536" y="1700808"/>
            <a:ext cx="4105119" cy="3789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Picture 8" descr="Picture 8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42450" y="3682613"/>
            <a:ext cx="3444594" cy="3179373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TextBox 9"/>
          <p:cNvSpPr txBox="1"/>
          <p:nvPr/>
        </p:nvSpPr>
        <p:spPr>
          <a:xfrm>
            <a:off x="596607" y="5949279"/>
            <a:ext cx="3718990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t>Tpx3Cam + intensifier by Photonis  </a:t>
            </a:r>
          </a:p>
          <a:p>
            <a:pPr algn="ctr"/>
            <a:r>
              <a:t>data taken by J. Long (ASI)</a:t>
            </a:r>
          </a:p>
        </p:txBody>
      </p:sp>
      <p:sp>
        <p:nvSpPr>
          <p:cNvPr id="357" name="TextBox 10"/>
          <p:cNvSpPr txBox="1"/>
          <p:nvPr/>
        </p:nvSpPr>
        <p:spPr>
          <a:xfrm>
            <a:off x="1305352" y="1052736"/>
            <a:ext cx="2162433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1 ms slice of data</a:t>
            </a:r>
          </a:p>
          <a:p>
            <a:r>
              <a:t>1.5ns time-stamping</a:t>
            </a:r>
          </a:p>
        </p:txBody>
      </p:sp>
      <p:sp>
        <p:nvSpPr>
          <p:cNvPr id="358" name="TextBox 11"/>
          <p:cNvSpPr txBox="1"/>
          <p:nvPr/>
        </p:nvSpPr>
        <p:spPr>
          <a:xfrm>
            <a:off x="3717664" y="4797152"/>
            <a:ext cx="569936" cy="350662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TOA</a:t>
            </a:r>
          </a:p>
        </p:txBody>
      </p:sp>
      <p:sp>
        <p:nvSpPr>
          <p:cNvPr id="359" name="TextBox 12"/>
          <p:cNvSpPr txBox="1"/>
          <p:nvPr/>
        </p:nvSpPr>
        <p:spPr>
          <a:xfrm>
            <a:off x="7524328" y="6288694"/>
            <a:ext cx="557099" cy="350663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TOT</a:t>
            </a:r>
          </a:p>
        </p:txBody>
      </p:sp>
      <p:sp>
        <p:nvSpPr>
          <p:cNvPr id="360" name="TextBox 13"/>
          <p:cNvSpPr txBox="1"/>
          <p:nvPr/>
        </p:nvSpPr>
        <p:spPr>
          <a:xfrm>
            <a:off x="7524328" y="3239573"/>
            <a:ext cx="557099" cy="350663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TOT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3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58688" y="825581"/>
            <a:ext cx="3963203" cy="3494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771406"/>
            <a:ext cx="3730055" cy="3548361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971599" y="3689456"/>
            <a:ext cx="1094677" cy="576065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 algn="ctr">
              <a:buSzTx/>
              <a:buNone/>
            </a:lvl1pPr>
          </a:lstStyle>
          <a:p>
            <a:r>
              <a:t>TOA</a:t>
            </a:r>
          </a:p>
        </p:txBody>
      </p:sp>
      <p:grpSp>
        <p:nvGrpSpPr>
          <p:cNvPr id="368" name="Content Placeholder 2"/>
          <p:cNvGrpSpPr/>
          <p:nvPr/>
        </p:nvGrpSpPr>
        <p:grpSpPr>
          <a:xfrm>
            <a:off x="5004048" y="3689456"/>
            <a:ext cx="1231415" cy="576065"/>
            <a:chOff x="0" y="0"/>
            <a:chExt cx="1231413" cy="576064"/>
          </a:xfrm>
        </p:grpSpPr>
        <p:sp>
          <p:nvSpPr>
            <p:cNvPr id="366" name="Rectangle"/>
            <p:cNvSpPr/>
            <p:nvPr/>
          </p:nvSpPr>
          <p:spPr>
            <a:xfrm>
              <a:off x="0" y="-1"/>
              <a:ext cx="1231414" cy="576066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700"/>
                </a:spcBef>
                <a:defRPr sz="3200"/>
              </a:pPr>
              <a:endParaRPr/>
            </a:p>
          </p:txBody>
        </p:sp>
        <p:sp>
          <p:nvSpPr>
            <p:cNvPr id="367" name="TOT"/>
            <p:cNvSpPr txBox="1"/>
            <p:nvPr/>
          </p:nvSpPr>
          <p:spPr>
            <a:xfrm>
              <a:off x="45720" y="-1"/>
              <a:ext cx="1139975" cy="548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700"/>
                </a:spcBef>
                <a:defRPr sz="3200"/>
              </a:lvl1pPr>
            </a:lstStyle>
            <a:p>
              <a:r>
                <a:t>TOT</a:t>
              </a:r>
            </a:p>
          </p:txBody>
        </p:sp>
      </p:grpSp>
      <p:sp>
        <p:nvSpPr>
          <p:cNvPr id="369" name="TextBox 8"/>
          <p:cNvSpPr txBox="1"/>
          <p:nvPr/>
        </p:nvSpPr>
        <p:spPr>
          <a:xfrm>
            <a:off x="2709507" y="4653136"/>
            <a:ext cx="4589081" cy="168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Each photon is a cluster of pixels </a:t>
            </a:r>
          </a:p>
          <a:p>
            <a:pPr marL="285750" indent="-285750">
              <a:buSzPct val="100000"/>
              <a:buChar char="à"/>
            </a:pPr>
            <a:r>
              <a:t>3D (x,y,t) centoiding</a:t>
            </a:r>
          </a:p>
          <a:p>
            <a:pPr marL="285750" indent="-285750">
              <a:buSzPct val="100000"/>
              <a:buChar char="à"/>
            </a:pPr>
            <a:endParaRPr/>
          </a:p>
          <a:p>
            <a:r>
              <a:t>Spatial resolution:	 0.1 pixel / photon</a:t>
            </a:r>
          </a:p>
          <a:p>
            <a:pPr marL="285750" indent="-285750">
              <a:buSzPct val="100000"/>
              <a:buChar char="à"/>
            </a:pPr>
            <a:endParaRPr/>
          </a:p>
          <a:p>
            <a:r>
              <a:t>Time resolution:	 &lt; 1 ns / photon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itle 1"/>
          <p:cNvSpPr txBox="1">
            <a:spLocks noGrp="1"/>
          </p:cNvSpPr>
          <p:nvPr>
            <p:ph type="title"/>
          </p:nvPr>
        </p:nvSpPr>
        <p:spPr>
          <a:xfrm>
            <a:off x="457200" y="116632"/>
            <a:ext cx="8229600" cy="1143001"/>
          </a:xfrm>
          <a:prstGeom prst="rect">
            <a:avLst/>
          </a:prstGeom>
        </p:spPr>
        <p:txBody>
          <a:bodyPr/>
          <a:lstStyle>
            <a:lvl1pPr defTabSz="841247">
              <a:defRPr sz="3680"/>
            </a:lvl1pPr>
          </a:lstStyle>
          <a:p>
            <a:r>
              <a:t>Imaging capable of 1 Mhits/s and 30ps timing</a:t>
            </a:r>
          </a:p>
        </p:txBody>
      </p:sp>
      <p:sp>
        <p:nvSpPr>
          <p:cNvPr id="372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0" y="5167908"/>
            <a:ext cx="8964488" cy="177281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defRPr sz="2400"/>
            </a:pPr>
            <a:r>
              <a:t>32 ps timing resolution from MCP+digitizer</a:t>
            </a:r>
          </a:p>
          <a:p>
            <a:pPr marL="742950" lvl="1" indent="-285750">
              <a:spcBef>
                <a:spcPts val="400"/>
              </a:spcBef>
              <a:defRPr sz="2000">
                <a:solidFill>
                  <a:schemeClr val="accent2"/>
                </a:solidFill>
              </a:defRPr>
            </a:pPr>
            <a:r>
              <a:t>0.7 ns deadtime </a:t>
            </a:r>
            <a:endParaRPr sz="2800"/>
          </a:p>
          <a:p>
            <a:pPr>
              <a:spcBef>
                <a:spcPts val="500"/>
              </a:spcBef>
              <a:defRPr sz="2400"/>
            </a:pPr>
            <a:r>
              <a:t>Imaging of electrons with 1Mhit/sec rate: Tpx3Cam</a:t>
            </a:r>
          </a:p>
          <a:p>
            <a:pPr marL="742950" lvl="1" indent="-285750">
              <a:spcBef>
                <a:spcPts val="400"/>
              </a:spcBef>
              <a:defRPr sz="2000">
                <a:solidFill>
                  <a:schemeClr val="accent2"/>
                </a:solidFill>
              </a:defRPr>
            </a:pPr>
            <a:r>
              <a:t>Improved from few kHz rate</a:t>
            </a:r>
          </a:p>
        </p:txBody>
      </p:sp>
      <p:pic>
        <p:nvPicPr>
          <p:cNvPr id="373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17637"/>
            <a:ext cx="9144000" cy="3186666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Rectangle 3"/>
          <p:cNvSpPr txBox="1"/>
          <p:nvPr/>
        </p:nvSpPr>
        <p:spPr>
          <a:xfrm>
            <a:off x="2889527" y="4521577"/>
            <a:ext cx="6029242" cy="619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/>
            </a:pPr>
            <a:r>
              <a:t>D.Debrah , G.Stewart, G.Basnayake, A.Nomerotski , P.Svihra , S.K.Lee, and Wen Li </a:t>
            </a:r>
            <a:r>
              <a:rPr b="1"/>
              <a:t>Developing a camera-based 3D momentum imaging system capable of 1 Mhits/s</a:t>
            </a:r>
            <a:r>
              <a:t> Rev. Sci. Instrum. 91, 023316 (2020)</a:t>
            </a:r>
          </a:p>
        </p:txBody>
      </p:sp>
      <p:sp>
        <p:nvSpPr>
          <p:cNvPr id="375" name="TextBox 5"/>
          <p:cNvSpPr txBox="1"/>
          <p:nvPr/>
        </p:nvSpPr>
        <p:spPr>
          <a:xfrm>
            <a:off x="2618578" y="1486698"/>
            <a:ext cx="3204082" cy="350663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Electron spectroscopy at WSU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Other applications</a:t>
            </a:r>
          </a:p>
        </p:txBody>
      </p:sp>
      <p:sp>
        <p:nvSpPr>
          <p:cNvPr id="37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HEP: TPC optical readout</a:t>
            </a:r>
          </a:p>
          <a:p>
            <a:endParaRPr/>
          </a:p>
          <a:p>
            <a:r>
              <a:t>Neutron imaging</a:t>
            </a:r>
          </a:p>
          <a:p>
            <a:endParaRPr/>
          </a:p>
          <a:p>
            <a:r>
              <a:t>X-ray imaging</a:t>
            </a:r>
          </a:p>
          <a:p>
            <a:endParaRPr/>
          </a:p>
          <a:p>
            <a:r>
              <a:t>Lifetime imaging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itle 1"/>
          <p:cNvSpPr txBox="1">
            <a:spLocks noGrp="1"/>
          </p:cNvSpPr>
          <p:nvPr>
            <p:ph type="title"/>
          </p:nvPr>
        </p:nvSpPr>
        <p:spPr>
          <a:xfrm>
            <a:off x="457200" y="-71211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Optical readout for LAr TPC</a:t>
            </a:r>
          </a:p>
        </p:txBody>
      </p:sp>
      <p:sp>
        <p:nvSpPr>
          <p:cNvPr id="381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714589" y="1628026"/>
            <a:ext cx="4972211" cy="813312"/>
          </a:xfrm>
          <a:prstGeom prst="rect">
            <a:avLst/>
          </a:prstGeom>
        </p:spPr>
        <p:txBody>
          <a:bodyPr/>
          <a:lstStyle>
            <a:lvl1pPr marL="0" indent="0" defTabSz="841247">
              <a:spcBef>
                <a:spcPts val="600"/>
              </a:spcBef>
              <a:buSzTx/>
              <a:buNone/>
              <a:defRPr sz="2576"/>
            </a:lvl1pPr>
          </a:lstStyle>
          <a:p>
            <a:r>
              <a:t>Image light from avalanches in gas phase</a:t>
            </a:r>
          </a:p>
        </p:txBody>
      </p:sp>
      <p:pic>
        <p:nvPicPr>
          <p:cNvPr id="38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8520" y="1040579"/>
            <a:ext cx="3724613" cy="5456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75855" y="2584448"/>
            <a:ext cx="5868145" cy="1759037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Rectangle 8"/>
          <p:cNvSpPr/>
          <p:nvPr/>
        </p:nvSpPr>
        <p:spPr>
          <a:xfrm>
            <a:off x="5098181" y="5661247"/>
            <a:ext cx="841971" cy="38453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385" name="Rectangle 5"/>
          <p:cNvSpPr txBox="1"/>
          <p:nvPr/>
        </p:nvSpPr>
        <p:spPr>
          <a:xfrm>
            <a:off x="4437665" y="4899721"/>
            <a:ext cx="4481103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hep.ph.liv.ac.uk/ariadne/index.html</a:t>
            </a:r>
          </a:p>
          <a:p>
            <a:r>
              <a:t>Kostas Mavrokoridis, Adam Roberts et al</a:t>
            </a:r>
          </a:p>
        </p:txBody>
      </p:sp>
      <p:sp>
        <p:nvSpPr>
          <p:cNvPr id="386" name="TextBox 9"/>
          <p:cNvSpPr txBox="1"/>
          <p:nvPr/>
        </p:nvSpPr>
        <p:spPr>
          <a:xfrm>
            <a:off x="4617720" y="5889826"/>
            <a:ext cx="4301049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Tpx3Cam can measure drift time</a:t>
            </a:r>
          </a:p>
          <a:p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converts 2D to 3D 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itle 1"/>
          <p:cNvSpPr txBox="1"/>
          <p:nvPr/>
        </p:nvSpPr>
        <p:spPr>
          <a:xfrm>
            <a:off x="470163" y="100690"/>
            <a:ext cx="8138161" cy="144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4400" b="1"/>
            </a:pPr>
            <a:r>
              <a:t>5.5 MeV alphas in CF</a:t>
            </a:r>
            <a:r>
              <a:rPr baseline="-25000"/>
              <a:t>4</a:t>
            </a:r>
            <a:r>
              <a:t> gas</a:t>
            </a:r>
          </a:p>
          <a:p>
            <a:pPr algn="ctr">
              <a:defRPr sz="4400" b="1"/>
            </a:pPr>
            <a:r>
              <a:t>Using Tpx3Cam in Oct 2018</a:t>
            </a:r>
          </a:p>
        </p:txBody>
      </p:sp>
      <p:sp>
        <p:nvSpPr>
          <p:cNvPr id="389" name="TextBox 8"/>
          <p:cNvSpPr txBox="1"/>
          <p:nvPr/>
        </p:nvSpPr>
        <p:spPr>
          <a:xfrm>
            <a:off x="649812" y="5424978"/>
            <a:ext cx="2880322" cy="548045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/>
            </a:lvl1pPr>
          </a:lstStyle>
          <a:p>
            <a:r>
              <a:t>Color = TOA</a:t>
            </a:r>
          </a:p>
        </p:txBody>
      </p:sp>
      <p:pic>
        <p:nvPicPr>
          <p:cNvPr id="390" name="Picture 3" descr="Picture 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72617" y="1797334"/>
            <a:ext cx="5869325" cy="3528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Picture 9" descr="Picture 9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927" y="1804808"/>
            <a:ext cx="6260200" cy="3521363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TextBox 10"/>
          <p:cNvSpPr txBox="1"/>
          <p:nvPr/>
        </p:nvSpPr>
        <p:spPr>
          <a:xfrm>
            <a:off x="5613867" y="5424977"/>
            <a:ext cx="2880321" cy="548045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/>
            </a:lvl1pPr>
          </a:lstStyle>
          <a:p>
            <a:r>
              <a:t>Color = TOT</a:t>
            </a:r>
          </a:p>
        </p:txBody>
      </p:sp>
      <p:sp>
        <p:nvSpPr>
          <p:cNvPr id="393" name="Rectangle 11"/>
          <p:cNvSpPr/>
          <p:nvPr/>
        </p:nvSpPr>
        <p:spPr>
          <a:xfrm>
            <a:off x="3923927" y="1628799"/>
            <a:ext cx="1080121" cy="418082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394" name="Rectangle 1"/>
          <p:cNvSpPr/>
          <p:nvPr/>
        </p:nvSpPr>
        <p:spPr>
          <a:xfrm>
            <a:off x="2823810" y="6041563"/>
            <a:ext cx="4230217" cy="696470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100"/>
            </a:pPr>
            <a:r>
              <a:t>First demonstration of 3D optical readout of a TPC using a single photon sensitive Timepix3 based camera, A Roberts, P Svihra, </a:t>
            </a:r>
          </a:p>
          <a:p>
            <a:pPr>
              <a:defRPr sz="1100"/>
            </a:pPr>
            <a:r>
              <a:t>A Al-Refaie, H Graafsma, J Küpper, K Majumdar, A.Nomerotski ….</a:t>
            </a:r>
          </a:p>
          <a:p>
            <a:pPr>
              <a:defRPr sz="1100"/>
            </a:pPr>
            <a:r>
              <a:t>Journal of Instrumentation 14 (06), P06001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extBox 3"/>
          <p:cNvSpPr txBox="1"/>
          <p:nvPr/>
        </p:nvSpPr>
        <p:spPr>
          <a:xfrm>
            <a:off x="1563806" y="439706"/>
            <a:ext cx="614842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TPX3Cam on ARIADNE 1-ton dual phase Liquid argon TPC</a:t>
            </a:r>
          </a:p>
        </p:txBody>
      </p:sp>
      <p:pic>
        <p:nvPicPr>
          <p:cNvPr id="397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3415" y="1093484"/>
            <a:ext cx="2462534" cy="3463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ARIADNE_TPX3D" descr="ARIADNE_TPX3D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3049852" y="1165319"/>
            <a:ext cx="3044295" cy="3044295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TextBox 10"/>
          <p:cNvSpPr txBox="1"/>
          <p:nvPr/>
        </p:nvSpPr>
        <p:spPr>
          <a:xfrm>
            <a:off x="5409806" y="841162"/>
            <a:ext cx="2989397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 b="1"/>
            </a:lvl1pPr>
          </a:lstStyle>
          <a:p>
            <a:r>
              <a:t>LAr Cosmic Muons (10msec slice)</a:t>
            </a:r>
          </a:p>
        </p:txBody>
      </p:sp>
      <p:pic>
        <p:nvPicPr>
          <p:cNvPr id="400" name="Black &amp; White Version.pdf" descr="Black &amp; White Version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6359" y="436476"/>
            <a:ext cx="1043064" cy="454551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Rectangle 13"/>
          <p:cNvSpPr txBox="1"/>
          <p:nvPr/>
        </p:nvSpPr>
        <p:spPr>
          <a:xfrm>
            <a:off x="728566" y="6263604"/>
            <a:ext cx="6905433" cy="438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A. Roberts et al., 2019 First demonstration of 3D optical readout of a TPC using a single photon sensitive Timepix3 based camera </a:t>
            </a:r>
            <a:r>
              <a:rPr i="1"/>
              <a:t>JINST</a:t>
            </a:r>
            <a:r>
              <a:t> </a:t>
            </a:r>
            <a:r>
              <a:rPr b="1"/>
              <a:t>14</a:t>
            </a:r>
            <a:r>
              <a:t> P06001</a:t>
            </a:r>
          </a:p>
        </p:txBody>
      </p:sp>
      <p:sp>
        <p:nvSpPr>
          <p:cNvPr id="402" name="TextBox 14"/>
          <p:cNvSpPr txBox="1"/>
          <p:nvPr/>
        </p:nvSpPr>
        <p:spPr>
          <a:xfrm>
            <a:off x="728566" y="5848355"/>
            <a:ext cx="7863839" cy="438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D. Hollywood et al, 2020 ARIADNE—A novel optical LArTPC: technical design report and initial characterisation using a secondary beam from the CERN PS and cosmic muons </a:t>
            </a:r>
            <a:r>
              <a:rPr i="1"/>
              <a:t>JINST</a:t>
            </a:r>
            <a:r>
              <a:t> </a:t>
            </a:r>
            <a:r>
              <a:rPr b="1"/>
              <a:t>15</a:t>
            </a:r>
            <a:r>
              <a:t> P03003 </a:t>
            </a:r>
          </a:p>
        </p:txBody>
      </p:sp>
      <p:sp>
        <p:nvSpPr>
          <p:cNvPr id="403" name="Content Placeholder 2"/>
          <p:cNvSpPr txBox="1"/>
          <p:nvPr/>
        </p:nvSpPr>
        <p:spPr>
          <a:xfrm>
            <a:off x="45719" y="4757625"/>
            <a:ext cx="2811119" cy="1445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400"/>
              </a:spcBef>
            </a:lvl1pPr>
          </a:lstStyle>
          <a:p>
            <a:r>
              <a:t>Image light from avalanches in gas phase in THGEM</a:t>
            </a:r>
            <a:endParaRPr sz="3200"/>
          </a:p>
        </p:txBody>
      </p:sp>
      <p:sp>
        <p:nvSpPr>
          <p:cNvPr id="404" name="Rectangle 16"/>
          <p:cNvSpPr txBox="1"/>
          <p:nvPr/>
        </p:nvSpPr>
        <p:spPr>
          <a:xfrm>
            <a:off x="5275765" y="5093311"/>
            <a:ext cx="3265949" cy="541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/>
            </a:pPr>
            <a:r>
              <a:t>hep.ph.liv.ac.uk/ariadne/index.html</a:t>
            </a:r>
          </a:p>
          <a:p>
            <a:pPr>
              <a:defRPr sz="1600"/>
            </a:pPr>
            <a:r>
              <a:t>Kostas Mavrokoridis et al</a:t>
            </a:r>
          </a:p>
        </p:txBody>
      </p:sp>
      <p:pic>
        <p:nvPicPr>
          <p:cNvPr id="405" name="data-vid-3p125kv-20msec-slices-top" descr="data-vid-3p125kv-20msec-slices-top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6094145" y="1165321"/>
            <a:ext cx="3044293" cy="3044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4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000" fill="hold"/>
                                        <p:tgtEl>
                                          <p:spTgt spid="3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000" fill="hold"/>
                                        <p:tgtEl>
                                          <p:spTgt spid="4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98"/>
                </p:tgtEl>
              </p:cMediaNode>
            </p:video>
            <p:seq concurrent="1" prevAc="none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05"/>
                </p:tgtEl>
              </p:cMediaNode>
            </p:video>
            <p:seq concurrent="1" prevAc="none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5090" y="2308194"/>
            <a:ext cx="5427160" cy="3206315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Title 1"/>
          <p:cNvSpPr txBox="1">
            <a:spLocks noGrp="1"/>
          </p:cNvSpPr>
          <p:nvPr>
            <p:ph type="title"/>
          </p:nvPr>
        </p:nvSpPr>
        <p:spPr>
          <a:xfrm>
            <a:off x="539551" y="0"/>
            <a:ext cx="8229601" cy="1143000"/>
          </a:xfrm>
          <a:prstGeom prst="rect">
            <a:avLst/>
          </a:prstGeom>
        </p:spPr>
        <p:txBody>
          <a:bodyPr/>
          <a:lstStyle/>
          <a:p>
            <a:r>
              <a:t>Modern CMOS Imagers</a:t>
            </a:r>
          </a:p>
        </p:txBody>
      </p:sp>
      <p:sp>
        <p:nvSpPr>
          <p:cNvPr id="239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67544" y="980728"/>
            <a:ext cx="8219255" cy="748681"/>
          </a:xfrm>
          <a:prstGeom prst="rect">
            <a:avLst/>
          </a:prstGeom>
        </p:spPr>
        <p:txBody>
          <a:bodyPr/>
          <a:lstStyle/>
          <a:p>
            <a:pPr marL="174878" indent="-174878" defTabSz="466344">
              <a:spcBef>
                <a:spcPts val="300"/>
              </a:spcBef>
              <a:defRPr sz="1428"/>
            </a:pPr>
            <a:r>
              <a:t>Ever increasing complexity and data rate </a:t>
            </a:r>
          </a:p>
          <a:p>
            <a:pPr marL="174878" indent="-174878" defTabSz="466344">
              <a:spcBef>
                <a:spcPts val="300"/>
              </a:spcBef>
              <a:defRPr sz="1428"/>
            </a:pPr>
            <a:r>
              <a:t>One example (ix-cameras.com)</a:t>
            </a:r>
          </a:p>
          <a:p>
            <a:pPr marL="378904" lvl="1" indent="-145732" defTabSz="466344">
              <a:spcBef>
                <a:spcPts val="200"/>
              </a:spcBef>
              <a:defRPr sz="1224">
                <a:solidFill>
                  <a:schemeClr val="accent2"/>
                </a:solidFill>
              </a:defRPr>
            </a:pPr>
            <a:r>
              <a:t>2048x1536: 8 kfps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26 Gpix/sec</a:t>
            </a:r>
          </a:p>
        </p:txBody>
      </p:sp>
      <p:sp>
        <p:nvSpPr>
          <p:cNvPr id="240" name="Rectangle 5"/>
          <p:cNvSpPr txBox="1"/>
          <p:nvPr/>
        </p:nvSpPr>
        <p:spPr>
          <a:xfrm>
            <a:off x="153224" y="6093295"/>
            <a:ext cx="9052560" cy="549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/>
            </a:pPr>
            <a:r>
              <a:t>BUT: Not fast enough! 100000 nsec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  </a:t>
            </a:r>
            <a:r>
              <a:t>1 nsec 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Picture 15" descr="Picture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4848607" y="2691126"/>
            <a:ext cx="3756535" cy="1987799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Title 1"/>
          <p:cNvSpPr txBox="1">
            <a:spLocks noGrp="1"/>
          </p:cNvSpPr>
          <p:nvPr>
            <p:ph type="title"/>
          </p:nvPr>
        </p:nvSpPr>
        <p:spPr>
          <a:xfrm>
            <a:off x="390228" y="-191819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t>More ideas</a:t>
            </a:r>
          </a:p>
        </p:txBody>
      </p:sp>
      <p:sp>
        <p:nvSpPr>
          <p:cNvPr id="409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57200" y="951181"/>
            <a:ext cx="8229600" cy="114300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defRPr sz="2400"/>
            </a:pPr>
            <a:r>
              <a:t>Scintillator flashes are imaged by intensified Tpx3Cam </a:t>
            </a:r>
          </a:p>
          <a:p>
            <a:pPr>
              <a:spcBef>
                <a:spcPts val="500"/>
              </a:spcBef>
              <a:defRPr sz="2400"/>
            </a:pPr>
            <a:r>
              <a:t>Alphas, hard x–rays, neutrons, …</a:t>
            </a:r>
          </a:p>
        </p:txBody>
      </p:sp>
      <p:grpSp>
        <p:nvGrpSpPr>
          <p:cNvPr id="418" name="Group 4"/>
          <p:cNvGrpSpPr/>
          <p:nvPr/>
        </p:nvGrpSpPr>
        <p:grpSpPr>
          <a:xfrm>
            <a:off x="175246" y="2705617"/>
            <a:ext cx="2550834" cy="3319667"/>
            <a:chOff x="0" y="0"/>
            <a:chExt cx="2550832" cy="3319666"/>
          </a:xfrm>
        </p:grpSpPr>
        <p:sp>
          <p:nvSpPr>
            <p:cNvPr id="410" name="Rectangle 3"/>
            <p:cNvSpPr/>
            <p:nvPr/>
          </p:nvSpPr>
          <p:spPr>
            <a:xfrm>
              <a:off x="1077748" y="511353"/>
              <a:ext cx="144017" cy="2808314"/>
            </a:xfrm>
            <a:prstGeom prst="rect">
              <a:avLst/>
            </a:prstGeom>
            <a:solidFill>
              <a:schemeClr val="accent1"/>
            </a:solidFill>
            <a:ln w="25400" cap="flat">
              <a:solidFill>
                <a:srgbClr val="88A3A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411" name="Straight Arrow Connector 5"/>
            <p:cNvSpPr/>
            <p:nvPr/>
          </p:nvSpPr>
          <p:spPr>
            <a:xfrm>
              <a:off x="0" y="1237896"/>
              <a:ext cx="108012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2" name="Straight Arrow Connector 6"/>
            <p:cNvSpPr/>
            <p:nvPr/>
          </p:nvSpPr>
          <p:spPr>
            <a:xfrm>
              <a:off x="0" y="1885968"/>
              <a:ext cx="108012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3" name="Straight Arrow Connector 7"/>
            <p:cNvSpPr/>
            <p:nvPr/>
          </p:nvSpPr>
          <p:spPr>
            <a:xfrm>
              <a:off x="0" y="2534040"/>
              <a:ext cx="108012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414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40837" y="979408"/>
              <a:ext cx="706885" cy="5169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5" name="Picture 11" descr="Picture 1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40837" y="1657023"/>
              <a:ext cx="706885" cy="5169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6" name="Picture 12" descr="Picture 1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47980" y="2275551"/>
              <a:ext cx="706885" cy="5169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7" name="TextBox 18"/>
            <p:cNvSpPr txBox="1"/>
            <p:nvPr/>
          </p:nvSpPr>
          <p:spPr>
            <a:xfrm>
              <a:off x="331097" y="0"/>
              <a:ext cx="2219736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t>Thin fast scintillator</a:t>
              </a:r>
            </a:p>
          </p:txBody>
        </p:sp>
      </p:grpSp>
      <p:sp>
        <p:nvSpPr>
          <p:cNvPr id="419" name="Right Arrow 8"/>
          <p:cNvSpPr/>
          <p:nvPr/>
        </p:nvSpPr>
        <p:spPr>
          <a:xfrm>
            <a:off x="2924318" y="4490029"/>
            <a:ext cx="1872209" cy="38958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C9CDF"/>
          </a:solidFill>
          <a:ln w="25400">
            <a:solidFill>
              <a:srgbClr val="88A3A6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420" name="Rectangle 9"/>
          <p:cNvSpPr txBox="1"/>
          <p:nvPr/>
        </p:nvSpPr>
        <p:spPr>
          <a:xfrm>
            <a:off x="2025431" y="5954147"/>
            <a:ext cx="6787678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Difficulty: light collection efficiency (but it’s single photon sensitive)</a:t>
            </a:r>
          </a:p>
          <a:p>
            <a:r>
              <a:t>Advantage: outside of the beam, around the corner (with mirrors)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itle 1"/>
          <p:cNvSpPr txBox="1">
            <a:spLocks noGrp="1"/>
          </p:cNvSpPr>
          <p:nvPr>
            <p:ph type="title"/>
          </p:nvPr>
        </p:nvSpPr>
        <p:spPr>
          <a:xfrm>
            <a:off x="323527" y="-111770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t>Optical detection of x-rays</a:t>
            </a:r>
          </a:p>
        </p:txBody>
      </p:sp>
      <p:sp>
        <p:nvSpPr>
          <p:cNvPr id="423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23528" y="721911"/>
            <a:ext cx="7013296" cy="727585"/>
          </a:xfrm>
          <a:prstGeom prst="rect">
            <a:avLst/>
          </a:prstGeom>
        </p:spPr>
        <p:txBody>
          <a:bodyPr/>
          <a:lstStyle>
            <a:lvl1pPr marL="0" indent="0" defTabSz="813816">
              <a:spcBef>
                <a:spcPts val="500"/>
              </a:spcBef>
              <a:buSzTx/>
              <a:buNone/>
              <a:defRPr sz="2136"/>
            </a:lvl1pPr>
          </a:lstStyle>
          <a:p>
            <a:r>
              <a:t>25 keV x-rays converted to light in thin LYSO, ASP (Argonne NL), tested in 2019  </a:t>
            </a:r>
          </a:p>
        </p:txBody>
      </p:sp>
      <p:pic>
        <p:nvPicPr>
          <p:cNvPr id="42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1150" y="1277491"/>
            <a:ext cx="3752850" cy="3150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576" y="4173454"/>
            <a:ext cx="5336436" cy="2257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605870"/>
            <a:ext cx="5071908" cy="2469414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TextBox 6"/>
          <p:cNvSpPr txBox="1"/>
          <p:nvPr/>
        </p:nvSpPr>
        <p:spPr>
          <a:xfrm>
            <a:off x="5853514" y="1510485"/>
            <a:ext cx="2200720" cy="350662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image of foam target</a:t>
            </a:r>
          </a:p>
        </p:txBody>
      </p:sp>
      <p:sp>
        <p:nvSpPr>
          <p:cNvPr id="428" name="TextBox 7"/>
          <p:cNvSpPr txBox="1"/>
          <p:nvPr/>
        </p:nvSpPr>
        <p:spPr>
          <a:xfrm>
            <a:off x="4716016" y="5874501"/>
            <a:ext cx="3131974" cy="350662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Time-resolved beam structure</a:t>
            </a:r>
          </a:p>
        </p:txBody>
      </p:sp>
      <p:sp>
        <p:nvSpPr>
          <p:cNvPr id="429" name="Straight Arrow Connector 9"/>
          <p:cNvSpPr/>
          <p:nvPr/>
        </p:nvSpPr>
        <p:spPr>
          <a:xfrm flipH="1" flipV="1">
            <a:off x="4788024" y="2708919"/>
            <a:ext cx="648073" cy="288033"/>
          </a:xfrm>
          <a:prstGeom prst="line">
            <a:avLst/>
          </a:prstGeom>
          <a:ln w="44450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0" name="TextBox 10"/>
          <p:cNvSpPr txBox="1"/>
          <p:nvPr/>
        </p:nvSpPr>
        <p:spPr>
          <a:xfrm>
            <a:off x="4499991" y="2996951"/>
            <a:ext cx="675976" cy="350663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beam</a:t>
            </a:r>
          </a:p>
        </p:txBody>
      </p:sp>
      <p:sp>
        <p:nvSpPr>
          <p:cNvPr id="431" name="TextBox 11"/>
          <p:cNvSpPr txBox="1"/>
          <p:nvPr/>
        </p:nvSpPr>
        <p:spPr>
          <a:xfrm>
            <a:off x="119857" y="3705950"/>
            <a:ext cx="2196478" cy="350663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Intensified Tpx3Cam</a:t>
            </a:r>
          </a:p>
        </p:txBody>
      </p:sp>
      <p:sp>
        <p:nvSpPr>
          <p:cNvPr id="432" name="TextBox 13"/>
          <p:cNvSpPr txBox="1"/>
          <p:nvPr/>
        </p:nvSpPr>
        <p:spPr>
          <a:xfrm>
            <a:off x="6474540" y="5021200"/>
            <a:ext cx="2039650" cy="350662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Jeph Wang (LANL)</a:t>
            </a:r>
          </a:p>
        </p:txBody>
      </p:sp>
      <p:sp>
        <p:nvSpPr>
          <p:cNvPr id="433" name="TextBox 8"/>
          <p:cNvSpPr txBox="1"/>
          <p:nvPr/>
        </p:nvSpPr>
        <p:spPr>
          <a:xfrm>
            <a:off x="418767" y="6243832"/>
            <a:ext cx="8183499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Advantage: efficiency to high energy (&gt; 20 keV) x-ray where silicon is inefficient </a:t>
            </a:r>
          </a:p>
          <a:p>
            <a:r>
              <a:t>Difficulty: high rates, MCP saturation and slow recovery 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Picture 7" descr="Picture 7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8504" y="1006965"/>
            <a:ext cx="6440987" cy="2691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8368" y="1746162"/>
            <a:ext cx="1895619" cy="3595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Picture 15" descr="Picture 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99791" y="3877628"/>
            <a:ext cx="2708908" cy="2278670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Title 1"/>
          <p:cNvSpPr txBox="1">
            <a:spLocks noGrp="1"/>
          </p:cNvSpPr>
          <p:nvPr>
            <p:ph type="title"/>
          </p:nvPr>
        </p:nvSpPr>
        <p:spPr>
          <a:xfrm>
            <a:off x="633496" y="-12006"/>
            <a:ext cx="7886701" cy="994172"/>
          </a:xfrm>
          <a:prstGeom prst="rect">
            <a:avLst/>
          </a:prstGeom>
        </p:spPr>
        <p:txBody>
          <a:bodyPr/>
          <a:lstStyle/>
          <a:p>
            <a:r>
              <a:t>Alphas in LYSO in Tpx3Cam</a:t>
            </a:r>
          </a:p>
        </p:txBody>
      </p:sp>
      <p:sp>
        <p:nvSpPr>
          <p:cNvPr id="439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107300" y="1208315"/>
            <a:ext cx="2226687" cy="466882"/>
          </a:xfrm>
          <a:prstGeom prst="rect">
            <a:avLst/>
          </a:prstGeom>
          <a:solidFill>
            <a:srgbClr val="F2F2F2"/>
          </a:solidFill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ts val="200"/>
              </a:spcBef>
              <a:buSzTx/>
              <a:buNone/>
              <a:defRPr sz="1200"/>
            </a:pPr>
            <a:r>
              <a:t>Am241 5.5 MeV alphas</a:t>
            </a:r>
          </a:p>
          <a:p>
            <a:pPr marL="0" indent="0" algn="ctr">
              <a:lnSpc>
                <a:spcPct val="80000"/>
              </a:lnSpc>
              <a:spcBef>
                <a:spcPts val="200"/>
              </a:spcBef>
              <a:buSzTx/>
              <a:buNone/>
              <a:defRPr sz="1200"/>
            </a:pPr>
            <a:r>
              <a:t>LYSO 0.5 mm thickness</a:t>
            </a:r>
          </a:p>
        </p:txBody>
      </p:sp>
      <p:sp>
        <p:nvSpPr>
          <p:cNvPr id="440" name="TextBox 8"/>
          <p:cNvSpPr txBox="1"/>
          <p:nvPr/>
        </p:nvSpPr>
        <p:spPr>
          <a:xfrm>
            <a:off x="4986291" y="3553717"/>
            <a:ext cx="2399741" cy="350662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/>
          </a:lstStyle>
          <a:p>
            <a:r>
              <a:t>Alpha hits in Tpx3Cam</a:t>
            </a:r>
          </a:p>
        </p:txBody>
      </p:sp>
      <p:sp>
        <p:nvSpPr>
          <p:cNvPr id="441" name="TextBox 17"/>
          <p:cNvSpPr txBox="1"/>
          <p:nvPr/>
        </p:nvSpPr>
        <p:spPr>
          <a:xfrm>
            <a:off x="3179740" y="5543074"/>
            <a:ext cx="1667347" cy="313393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/>
            </a:lvl1pPr>
          </a:lstStyle>
          <a:p>
            <a:r>
              <a:t>Occupancy map</a:t>
            </a:r>
          </a:p>
        </p:txBody>
      </p:sp>
      <p:sp>
        <p:nvSpPr>
          <p:cNvPr id="442" name="TextBox 19"/>
          <p:cNvSpPr txBox="1"/>
          <p:nvPr/>
        </p:nvSpPr>
        <p:spPr>
          <a:xfrm>
            <a:off x="3124305" y="893100"/>
            <a:ext cx="557099" cy="350662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/>
          </a:lstStyle>
          <a:p>
            <a:r>
              <a:t>TOT</a:t>
            </a:r>
          </a:p>
        </p:txBody>
      </p:sp>
      <p:sp>
        <p:nvSpPr>
          <p:cNvPr id="443" name="TextBox 20"/>
          <p:cNvSpPr txBox="1"/>
          <p:nvPr/>
        </p:nvSpPr>
        <p:spPr>
          <a:xfrm>
            <a:off x="6389691" y="958428"/>
            <a:ext cx="569936" cy="350663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/>
          </a:lstStyle>
          <a:p>
            <a:r>
              <a:t>TOA</a:t>
            </a:r>
          </a:p>
        </p:txBody>
      </p:sp>
      <p:pic>
        <p:nvPicPr>
          <p:cNvPr id="444" name="Picture 21" descr="Picture 2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33725" y="4280863"/>
            <a:ext cx="3455766" cy="1539699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TextBox 23"/>
          <p:cNvSpPr txBox="1"/>
          <p:nvPr/>
        </p:nvSpPr>
        <p:spPr>
          <a:xfrm>
            <a:off x="6298102" y="5881627"/>
            <a:ext cx="1667347" cy="313394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/>
            </a:lvl1pPr>
          </a:lstStyle>
          <a:p>
            <a:r>
              <a:t>TOA, ns</a:t>
            </a:r>
          </a:p>
        </p:txBody>
      </p:sp>
      <p:sp>
        <p:nvSpPr>
          <p:cNvPr id="446" name="Straight Arrow Connector 25"/>
          <p:cNvSpPr/>
          <p:nvPr/>
        </p:nvSpPr>
        <p:spPr>
          <a:xfrm flipH="1">
            <a:off x="6735239" y="4818174"/>
            <a:ext cx="529369" cy="397576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7" name="TextBox 26"/>
          <p:cNvSpPr txBox="1"/>
          <p:nvPr/>
        </p:nvSpPr>
        <p:spPr>
          <a:xfrm>
            <a:off x="7196219" y="4556564"/>
            <a:ext cx="1219831" cy="23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100"/>
            </a:lvl1pPr>
          </a:lstStyle>
          <a:p>
            <a:r>
              <a:t>LYSO decay 40ns</a:t>
            </a:r>
          </a:p>
        </p:txBody>
      </p:sp>
      <p:sp>
        <p:nvSpPr>
          <p:cNvPr id="448" name="TextBox 27"/>
          <p:cNvSpPr txBox="1"/>
          <p:nvPr/>
        </p:nvSpPr>
        <p:spPr>
          <a:xfrm>
            <a:off x="7510544" y="5159621"/>
            <a:ext cx="1146310" cy="264255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"/>
            </a:lvl1pPr>
          </a:lstStyle>
          <a:p>
            <a:r>
              <a:t>Single alpha hit</a:t>
            </a:r>
          </a:p>
        </p:txBody>
      </p:sp>
      <p:pic>
        <p:nvPicPr>
          <p:cNvPr id="449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803" y="6212559"/>
            <a:ext cx="4376760" cy="549424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Rectangle 4"/>
          <p:cNvSpPr/>
          <p:nvPr/>
        </p:nvSpPr>
        <p:spPr>
          <a:xfrm>
            <a:off x="1404872" y="6480207"/>
            <a:ext cx="3705893" cy="288825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/>
            </a:pPr>
            <a:r>
              <a:t>G. D'Amen </a:t>
            </a:r>
            <a:r>
              <a:rPr i="1"/>
              <a:t>et al</a:t>
            </a:r>
            <a:r>
              <a:t>  </a:t>
            </a:r>
            <a:r>
              <a:rPr i="1"/>
              <a:t>JINST</a:t>
            </a:r>
            <a:r>
              <a:t> </a:t>
            </a:r>
            <a:r>
              <a:rPr b="1"/>
              <a:t>16</a:t>
            </a:r>
            <a:r>
              <a:t> P02006, Feb 2021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7862" y="1652435"/>
            <a:ext cx="3937001" cy="2476501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Title 1"/>
          <p:cNvSpPr txBox="1">
            <a:spLocks noGrp="1"/>
          </p:cNvSpPr>
          <p:nvPr>
            <p:ph type="title"/>
          </p:nvPr>
        </p:nvSpPr>
        <p:spPr>
          <a:xfrm>
            <a:off x="133970" y="-177116"/>
            <a:ext cx="9010030" cy="1143001"/>
          </a:xfrm>
          <a:prstGeom prst="rect">
            <a:avLst/>
          </a:prstGeom>
        </p:spPr>
        <p:txBody>
          <a:bodyPr/>
          <a:lstStyle/>
          <a:p>
            <a:r>
              <a:t>Neutron detection with Tpx3Cam</a:t>
            </a:r>
          </a:p>
        </p:txBody>
      </p:sp>
      <p:sp>
        <p:nvSpPr>
          <p:cNvPr id="454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234753" y="791290"/>
            <a:ext cx="4764783" cy="122413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2000" baseline="30000"/>
            </a:pPr>
            <a:r>
              <a:t>6</a:t>
            </a:r>
            <a:r>
              <a:rPr baseline="0"/>
              <a:t>Li-based scintillator</a:t>
            </a:r>
          </a:p>
          <a:p>
            <a:pPr>
              <a:spcBef>
                <a:spcPts val="400"/>
              </a:spcBef>
              <a:defRPr sz="2000"/>
            </a:pPr>
            <a:r>
              <a:t>Neutrons produce alphas</a:t>
            </a:r>
          </a:p>
          <a:p>
            <a:pPr>
              <a:spcBef>
                <a:spcPts val="400"/>
              </a:spcBef>
              <a:defRPr sz="2000"/>
            </a:pPr>
            <a:r>
              <a:t>Time resolved </a:t>
            </a:r>
          </a:p>
        </p:txBody>
      </p:sp>
      <p:pic>
        <p:nvPicPr>
          <p:cNvPr id="45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49745" y="832726"/>
            <a:ext cx="2609726" cy="2596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969" y="4374579"/>
            <a:ext cx="4764784" cy="205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64088" y="3573016"/>
            <a:ext cx="3498598" cy="2834631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TextBox 7"/>
          <p:cNvSpPr txBox="1"/>
          <p:nvPr/>
        </p:nvSpPr>
        <p:spPr>
          <a:xfrm>
            <a:off x="5724128" y="6407646"/>
            <a:ext cx="2993787" cy="273780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Material characterization with Bragg edges</a:t>
            </a:r>
          </a:p>
        </p:txBody>
      </p:sp>
      <p:sp>
        <p:nvSpPr>
          <p:cNvPr id="459" name="Rectangle 8"/>
          <p:cNvSpPr/>
          <p:nvPr/>
        </p:nvSpPr>
        <p:spPr>
          <a:xfrm>
            <a:off x="-21296" y="6476777"/>
            <a:ext cx="5674986" cy="442056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200"/>
            </a:lvl1pPr>
          </a:lstStyle>
          <a:p>
            <a:r>
              <a:t>J.Yang et al, A novel energy resolved neutron imaging detector based on a time stamping optical camera for the CSNS, NIM A, volume 1000, 165222, Apr 2021</a:t>
            </a:r>
          </a:p>
        </p:txBody>
      </p:sp>
      <p:sp>
        <p:nvSpPr>
          <p:cNvPr id="460" name="Rectangle 9"/>
          <p:cNvSpPr/>
          <p:nvPr/>
        </p:nvSpPr>
        <p:spPr>
          <a:xfrm>
            <a:off x="-107976" y="3884928"/>
            <a:ext cx="5450241" cy="442055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200"/>
            </a:lvl1pPr>
          </a:lstStyle>
          <a:p>
            <a:r>
              <a:t>Losko, A. S. et al. New perspectives for neutron imaging through advanced event-mode data acquisition. Sci. Reports 11, 21360, Nov 2021</a:t>
            </a:r>
          </a:p>
        </p:txBody>
      </p:sp>
      <p:sp>
        <p:nvSpPr>
          <p:cNvPr id="461" name="TextBox 10"/>
          <p:cNvSpPr txBox="1"/>
          <p:nvPr/>
        </p:nvSpPr>
        <p:spPr>
          <a:xfrm>
            <a:off x="6442238" y="3224009"/>
            <a:ext cx="2265348" cy="273780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Tpx3Cam neutron event display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itle 1"/>
          <p:cNvSpPr txBox="1">
            <a:spLocks noGrp="1"/>
          </p:cNvSpPr>
          <p:nvPr>
            <p:ph type="title"/>
          </p:nvPr>
        </p:nvSpPr>
        <p:spPr>
          <a:xfrm>
            <a:off x="29384" y="16807"/>
            <a:ext cx="9114616" cy="1143001"/>
          </a:xfrm>
          <a:prstGeom prst="rect">
            <a:avLst/>
          </a:prstGeom>
        </p:spPr>
        <p:txBody>
          <a:bodyPr/>
          <a:lstStyle>
            <a:lvl1pPr defTabSz="813816">
              <a:defRPr sz="3916"/>
            </a:lvl1pPr>
          </a:lstStyle>
          <a:p>
            <a:r>
              <a:t>Lifetime imaging with oxygen sensors</a:t>
            </a:r>
          </a:p>
        </p:txBody>
      </p:sp>
      <p:sp>
        <p:nvSpPr>
          <p:cNvPr id="464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29383" y="1075117"/>
            <a:ext cx="9079122" cy="1046267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r>
              <a:t>Sensor lifetime depends on oxygen concentration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in-vivo monitoring of oxygen in tissues</a:t>
            </a:r>
          </a:p>
        </p:txBody>
      </p:sp>
      <p:pic>
        <p:nvPicPr>
          <p:cNvPr id="46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5020514"/>
            <a:ext cx="3816425" cy="1574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Picture 40" descr="Picture 4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92080" y="4766633"/>
            <a:ext cx="3131047" cy="2078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Picture 42" descr="Picture 4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1519" y="2116448"/>
            <a:ext cx="8568954" cy="2830508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TextBox 43"/>
          <p:cNvSpPr txBox="1"/>
          <p:nvPr/>
        </p:nvSpPr>
        <p:spPr>
          <a:xfrm>
            <a:off x="45719" y="6473025"/>
            <a:ext cx="490262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Biomedical Optics Express 11 (1), 77-88 (2020)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r>
              <a:t>telescopes</a:t>
            </a:r>
          </a:p>
        </p:txBody>
      </p:sp>
      <p:sp>
        <p:nvSpPr>
          <p:cNvPr id="47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Title 1"/>
          <p:cNvSpPr txBox="1">
            <a:spLocks noGrp="1"/>
          </p:cNvSpPr>
          <p:nvPr>
            <p:ph type="title"/>
          </p:nvPr>
        </p:nvSpPr>
        <p:spPr>
          <a:xfrm>
            <a:off x="-1" y="274638"/>
            <a:ext cx="9252522" cy="1143001"/>
          </a:xfrm>
          <a:prstGeom prst="rect">
            <a:avLst/>
          </a:prstGeom>
        </p:spPr>
        <p:txBody>
          <a:bodyPr/>
          <a:lstStyle/>
          <a:p>
            <a:r>
              <a:t>Astronomy picture of the decade</a:t>
            </a:r>
          </a:p>
        </p:txBody>
      </p:sp>
      <p:pic>
        <p:nvPicPr>
          <p:cNvPr id="474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332" y="1335862"/>
            <a:ext cx="2376981" cy="3605533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TextBox 7"/>
          <p:cNvSpPr txBox="1"/>
          <p:nvPr/>
        </p:nvSpPr>
        <p:spPr>
          <a:xfrm>
            <a:off x="2942423" y="4978398"/>
            <a:ext cx="1303809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200">
                <a:solidFill>
                  <a:srgbClr val="808080"/>
                </a:solidFill>
              </a:defRPr>
            </a:lvl1pPr>
          </a:lstStyle>
          <a:p>
            <a:r>
              <a:t>2019 ApJL 875 </a:t>
            </a:r>
          </a:p>
        </p:txBody>
      </p:sp>
      <p:sp>
        <p:nvSpPr>
          <p:cNvPr id="476" name="TextBox 9"/>
          <p:cNvSpPr txBox="1"/>
          <p:nvPr/>
        </p:nvSpPr>
        <p:spPr>
          <a:xfrm>
            <a:off x="1089970" y="5205872"/>
            <a:ext cx="5227705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Black hole in the center of M87 imaged at 1.3mm</a:t>
            </a:r>
          </a:p>
        </p:txBody>
      </p:sp>
      <p:sp>
        <p:nvSpPr>
          <p:cNvPr id="477" name="TextBox 2"/>
          <p:cNvSpPr txBox="1"/>
          <p:nvPr/>
        </p:nvSpPr>
        <p:spPr>
          <a:xfrm>
            <a:off x="500805" y="6000307"/>
            <a:ext cx="817702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r>
              <a:t>Achieved by radio interferometry with ~10000 km baselines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8" name="Rectangle 6"/>
              <p:cNvSpPr txBox="1"/>
              <p:nvPr/>
            </p:nvSpPr>
            <p:spPr>
              <a:xfrm>
                <a:off x="5664522" y="2065330"/>
                <a:ext cx="2644864" cy="16345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 sz="2000"/>
                </a:pPr>
                <a:r>
                  <a:t>sensitive to features </a:t>
                </a:r>
              </a:p>
              <a:p>
                <a:pPr algn="ctr">
                  <a:defRPr sz="2000"/>
                </a:pPr>
                <a:r>
                  <a:t>on angular scale</a:t>
                </a:r>
              </a:p>
              <a:p>
                <a:pPr algn="ctr">
                  <a:defRPr sz="2000"/>
                </a:pPr>
                <a:endParaRPr/>
              </a:p>
              <a:p>
                <a:pPr algn="ctr">
                  <a:defRPr sz="2000"/>
                </a:pPr>
                <a:r>
                  <a:t>  </a:t>
                </a:r>
                <a14:m>
                  <m:oMath xmlns:m="http://schemas.openxmlformats.org/officeDocument/2006/math">
                    <m:r>
                      <a:rPr sz="2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sz="2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sz="2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sz="2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2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sz="2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/>
              </a:p>
            </p:txBody>
          </p:sp>
        </mc:Choice>
        <mc:Fallback>
          <p:sp>
            <p:nvSpPr>
              <p:cNvPr id="478" name="Rectang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4522" y="2065330"/>
                <a:ext cx="2644864" cy="1634527"/>
              </a:xfrm>
              <a:prstGeom prst="rect">
                <a:avLst/>
              </a:prstGeom>
              <a:blipFill>
                <a:blip r:embed="rId3"/>
                <a:stretch>
                  <a:fillRect t="-1866" r="-115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9" name="Oval 8"/>
          <p:cNvSpPr/>
          <p:nvPr/>
        </p:nvSpPr>
        <p:spPr>
          <a:xfrm>
            <a:off x="6144761" y="2953351"/>
            <a:ext cx="2016225" cy="806457"/>
          </a:xfrm>
          <a:prstGeom prst="ellipse">
            <a:avLst/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480" name="dime at Moon: 5 arcsec"/>
          <p:cNvSpPr txBox="1"/>
          <p:nvPr/>
        </p:nvSpPr>
        <p:spPr>
          <a:xfrm>
            <a:off x="5912820" y="4590733"/>
            <a:ext cx="248010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dime at Moon: 5 arcsec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Classical interferometery</a:t>
            </a:r>
          </a:p>
        </p:txBody>
      </p:sp>
      <p:sp>
        <p:nvSpPr>
          <p:cNvPr id="48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8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17637"/>
            <a:ext cx="9144000" cy="4980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5237" y="2140642"/>
            <a:ext cx="3136644" cy="1756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48770" y="1927331"/>
            <a:ext cx="2895948" cy="1969542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TextBox 3"/>
          <p:cNvSpPr txBox="1"/>
          <p:nvPr/>
        </p:nvSpPr>
        <p:spPr>
          <a:xfrm>
            <a:off x="587501" y="457323"/>
            <a:ext cx="2927862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00B05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Radio</a:t>
            </a:r>
          </a:p>
        </p:txBody>
      </p:sp>
      <p:sp>
        <p:nvSpPr>
          <p:cNvPr id="489" name="TextBox 4"/>
          <p:cNvSpPr txBox="1"/>
          <p:nvPr/>
        </p:nvSpPr>
        <p:spPr>
          <a:xfrm>
            <a:off x="5105722" y="457323"/>
            <a:ext cx="2927862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Optical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0" name="TextBox 5"/>
              <p:cNvSpPr txBox="1"/>
              <p:nvPr/>
            </p:nvSpPr>
            <p:spPr>
              <a:xfrm>
                <a:off x="1740253" y="1503071"/>
                <a:ext cx="906612" cy="26746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Upp>
                        <m:limUppPr>
                          <m:ctrlPr>
                            <a:rPr sz="30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sz="3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lim>
                          <m:r>
                            <a:rPr sz="3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¯</m:t>
                          </m:r>
                        </m:lim>
                      </m:limUpp>
                      <m:r>
                        <a:rPr sz="30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≫1</m:t>
                      </m:r>
                    </m:oMath>
                  </m:oMathPara>
                </a14:m>
                <a:endParaRPr sz="300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490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253" y="1503071"/>
                <a:ext cx="906612" cy="267463"/>
              </a:xfrm>
              <a:prstGeom prst="rect">
                <a:avLst/>
              </a:prstGeom>
              <a:blipFill>
                <a:blip r:embed="rId4"/>
                <a:stretch>
                  <a:fillRect r="-6040" b="-9767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1" name="TextBox 6"/>
              <p:cNvSpPr txBox="1"/>
              <p:nvPr/>
            </p:nvSpPr>
            <p:spPr>
              <a:xfrm>
                <a:off x="6002735" y="1396416"/>
                <a:ext cx="906612" cy="26746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Upp>
                        <m:limUppPr>
                          <m:ctrlPr>
                            <a:rPr sz="3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lim>
                          <m:r>
                            <a:rPr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¯</m:t>
                          </m:r>
                        </m:lim>
                      </m:limUpp>
                      <m:r>
                        <a:rPr sz="3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sz="300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91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735" y="1396416"/>
                <a:ext cx="906612" cy="267463"/>
              </a:xfrm>
              <a:prstGeom prst="rect">
                <a:avLst/>
              </a:prstGeom>
              <a:blipFill>
                <a:blip r:embed="rId5"/>
                <a:stretch>
                  <a:fillRect r="-6081" b="-9318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2" name="TextBox 7"/>
          <p:cNvSpPr txBox="1"/>
          <p:nvPr/>
        </p:nvSpPr>
        <p:spPr>
          <a:xfrm>
            <a:off x="302821" y="4098387"/>
            <a:ext cx="3329247" cy="1624966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100">
                <a:latin typeface="Georgia"/>
                <a:ea typeface="Georgia"/>
                <a:cs typeface="Georgia"/>
                <a:sym typeface="Georgia"/>
              </a:defRPr>
            </a:pPr>
            <a:r>
              <a:t>Can literally record entire waveform, over some band, separately at each receiver station and </a:t>
            </a:r>
            <a:r>
              <a:rPr>
                <a:solidFill>
                  <a:srgbClr val="00B050"/>
                </a:solidFill>
              </a:rPr>
              <a:t>interfere later offline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3" name="TextBox 8"/>
              <p:cNvSpPr txBox="1"/>
              <p:nvPr/>
            </p:nvSpPr>
            <p:spPr>
              <a:xfrm>
                <a:off x="4203865" y="3913858"/>
                <a:ext cx="4731575" cy="199334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>
                  <a:defRPr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One photon at a time!  Need to bring paths to common point </a:t>
                </a:r>
                <a:r>
                  <a:rPr>
                    <a:solidFill>
                      <a:srgbClr val="FF0000"/>
                    </a:solidFill>
                  </a:rPr>
                  <a:t>in real time</a:t>
                </a:r>
              </a:p>
              <a:p>
                <a:pPr algn="ctr">
                  <a:defRPr>
                    <a:latin typeface="Georgia"/>
                    <a:ea typeface="Georgia"/>
                    <a:cs typeface="Georgia"/>
                    <a:sym typeface="Georgia"/>
                  </a:defRPr>
                </a:pPr>
                <a:endParaRPr>
                  <a:solidFill>
                    <a:srgbClr val="FF0000"/>
                  </a:solidFill>
                </a:endParaRPr>
              </a:p>
              <a:p>
                <a:pPr algn="ctr">
                  <a:defRPr>
                    <a:solidFill>
                      <a:srgbClr val="FF0000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Need</a:t>
                </a:r>
                <a:r>
                  <a:rPr>
                    <a:solidFill>
                      <a:srgbClr val="000000"/>
                    </a:solidFill>
                  </a:rPr>
                  <a:t> path length </a:t>
                </a:r>
                <a:r>
                  <a:rPr i="1">
                    <a:solidFill>
                      <a:srgbClr val="000000"/>
                    </a:solidFill>
                  </a:rPr>
                  <a:t>compensated</a:t>
                </a:r>
                <a:r>
                  <a:rPr>
                    <a:solidFill>
                      <a:srgbClr val="000000"/>
                    </a:solidFill>
                  </a:rPr>
                  <a:t> to better than </a:t>
                </a:r>
                <a:r>
                  <a:rPr i="1">
                    <a:solidFill>
                      <a:srgbClr val="000000"/>
                    </a:solidFill>
                  </a:rPr>
                  <a:t>c</a:t>
                </a:r>
                <a:r>
                  <a:rPr>
                    <a:solidFill>
                      <a:srgbClr val="000000"/>
                    </a:solidFill>
                  </a:rPr>
                  <a:t>/bandwidth</a:t>
                </a:r>
              </a:p>
              <a:p>
                <a:pPr algn="ctr">
                  <a:defRPr>
                    <a:latin typeface="Georgia"/>
                    <a:ea typeface="Georgia"/>
                    <a:cs typeface="Georgia"/>
                    <a:sym typeface="Georgia"/>
                  </a:defRPr>
                </a:pPr>
                <a:endParaRPr>
                  <a:solidFill>
                    <a:srgbClr val="000000"/>
                  </a:solidFill>
                </a:endParaRPr>
              </a:p>
              <a:p>
                <a:pPr algn="ctr">
                  <a:defRPr>
                    <a:solidFill>
                      <a:srgbClr val="FF0000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Need</a:t>
                </a:r>
                <a:r>
                  <a:rPr>
                    <a:solidFill>
                      <a:srgbClr val="000000"/>
                    </a:solidFill>
                  </a:rPr>
                  <a:t> </a:t>
                </a:r>
                <a:r>
                  <a:t>path length </a:t>
                </a:r>
                <a:r>
                  <a:rPr i="1"/>
                  <a:t>stabilized</a:t>
                </a:r>
                <a:r>
                  <a:t> to better than </a:t>
                </a:r>
                <a14:m>
                  <m:oMath xmlns:m="http://schemas.openxmlformats.org/officeDocument/2006/math">
                    <m:r>
                      <a:rPr sz="2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t> </a:t>
                </a:r>
              </a:p>
            </p:txBody>
          </p:sp>
        </mc:Choice>
        <mc:Fallback>
          <p:sp>
            <p:nvSpPr>
              <p:cNvPr id="493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3865" y="3913858"/>
                <a:ext cx="4731575" cy="1993342"/>
              </a:xfrm>
              <a:prstGeom prst="rect">
                <a:avLst/>
              </a:prstGeom>
              <a:blipFill>
                <a:blip r:embed="rId6"/>
                <a:stretch>
                  <a:fillRect l="-1285" t="-1216" r="-2442" b="-8815"/>
                </a:stretch>
              </a:blipFill>
              <a:ln>
                <a:solidFill>
                  <a:srgbClr val="FF0000"/>
                </a:solidFill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4" name="Rectangle 9"/>
          <p:cNvSpPr txBox="1"/>
          <p:nvPr/>
        </p:nvSpPr>
        <p:spPr>
          <a:xfrm>
            <a:off x="6224658" y="6059289"/>
            <a:ext cx="192724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Accuracy ~ 1 mas</a:t>
            </a:r>
          </a:p>
        </p:txBody>
      </p:sp>
      <p:sp>
        <p:nvSpPr>
          <p:cNvPr id="495" name="TextBox 10"/>
          <p:cNvSpPr txBox="1"/>
          <p:nvPr/>
        </p:nvSpPr>
        <p:spPr>
          <a:xfrm>
            <a:off x="5715749" y="6409335"/>
            <a:ext cx="271540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Max baselines to ~ 100 m</a:t>
            </a:r>
          </a:p>
        </p:txBody>
      </p:sp>
      <p:sp>
        <p:nvSpPr>
          <p:cNvPr id="496" name="mode population"/>
          <p:cNvSpPr txBox="1"/>
          <p:nvPr/>
        </p:nvSpPr>
        <p:spPr>
          <a:xfrm>
            <a:off x="1853708" y="1798891"/>
            <a:ext cx="1606710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rgbClr val="1DB72F"/>
                </a:solidFill>
              </a:defRPr>
            </a:lvl1pPr>
          </a:lstStyle>
          <a:p>
            <a:r>
              <a:t>mode population</a:t>
            </a:r>
          </a:p>
        </p:txBody>
      </p:sp>
      <p:sp>
        <p:nvSpPr>
          <p:cNvPr id="497" name="mode population"/>
          <p:cNvSpPr txBox="1"/>
          <p:nvPr/>
        </p:nvSpPr>
        <p:spPr>
          <a:xfrm>
            <a:off x="7156359" y="1396416"/>
            <a:ext cx="1606710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rgbClr val="D42C6C"/>
                </a:solidFill>
              </a:defRPr>
            </a:lvl1pPr>
          </a:lstStyle>
          <a:p>
            <a:r>
              <a:t>mode population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Title 1"/>
          <p:cNvSpPr txBox="1">
            <a:spLocks noGrp="1"/>
          </p:cNvSpPr>
          <p:nvPr>
            <p:ph type="title"/>
          </p:nvPr>
        </p:nvSpPr>
        <p:spPr>
          <a:xfrm>
            <a:off x="581352" y="2762824"/>
            <a:ext cx="8184276" cy="994173"/>
          </a:xfrm>
          <a:prstGeom prst="rect">
            <a:avLst/>
          </a:prstGeom>
        </p:spPr>
        <p:txBody>
          <a:bodyPr/>
          <a:lstStyle/>
          <a:p>
            <a:r>
              <a:t>Two-photon techniques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Rectangle 2"/>
          <p:cNvSpPr txBox="1">
            <a:spLocks noGrp="1"/>
          </p:cNvSpPr>
          <p:nvPr>
            <p:ph type="title"/>
          </p:nvPr>
        </p:nvSpPr>
        <p:spPr>
          <a:xfrm>
            <a:off x="261822" y="-182545"/>
            <a:ext cx="8459790" cy="1143001"/>
          </a:xfrm>
          <a:prstGeom prst="rect">
            <a:avLst/>
          </a:prstGeom>
        </p:spPr>
        <p:txBody>
          <a:bodyPr/>
          <a:lstStyle>
            <a:lvl1pPr>
              <a:defRPr sz="4900" b="0"/>
            </a:lvl1pPr>
          </a:lstStyle>
          <a:p>
            <a:r>
              <a:t>Imaging with photon counting</a:t>
            </a:r>
          </a:p>
        </p:txBody>
      </p:sp>
      <p:sp>
        <p:nvSpPr>
          <p:cNvPr id="243" name="Text Box 4"/>
          <p:cNvSpPr txBox="1"/>
          <p:nvPr/>
        </p:nvSpPr>
        <p:spPr>
          <a:xfrm>
            <a:off x="1593383" y="2061042"/>
            <a:ext cx="2395141" cy="47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30000"/>
              </a:lnSpc>
              <a:defRPr sz="2600"/>
            </a:lvl1pPr>
          </a:lstStyle>
          <a:p>
            <a:r>
              <a:t>Low occupancy</a:t>
            </a:r>
          </a:p>
        </p:txBody>
      </p:sp>
      <p:sp>
        <p:nvSpPr>
          <p:cNvPr id="244" name="Text Box 5"/>
          <p:cNvSpPr txBox="1"/>
          <p:nvPr/>
        </p:nvSpPr>
        <p:spPr>
          <a:xfrm>
            <a:off x="5630781" y="1991723"/>
            <a:ext cx="2575561" cy="47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30000"/>
              </a:lnSpc>
              <a:defRPr sz="2600"/>
            </a:lvl1pPr>
          </a:lstStyle>
          <a:p>
            <a:r>
              <a:t>Integrated image</a:t>
            </a:r>
          </a:p>
        </p:txBody>
      </p:sp>
      <p:pic>
        <p:nvPicPr>
          <p:cNvPr id="24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7414" y="2578107"/>
            <a:ext cx="3972857" cy="360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5984" y="2605297"/>
            <a:ext cx="3705156" cy="3606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83967" y="6190400"/>
            <a:ext cx="4524230" cy="646320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TextBox 8"/>
          <p:cNvSpPr txBox="1"/>
          <p:nvPr/>
        </p:nvSpPr>
        <p:spPr>
          <a:xfrm>
            <a:off x="30914" y="937539"/>
            <a:ext cx="8921606" cy="7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0070C0"/>
                </a:solidFill>
              </a:defRPr>
            </a:pPr>
            <a:r>
              <a:t>Photons appear as standalone objects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 </a:t>
            </a:r>
            <a:r>
              <a:t>data driven readout</a:t>
            </a:r>
          </a:p>
          <a:p>
            <a:pPr>
              <a:defRPr sz="2400">
                <a:solidFill>
                  <a:srgbClr val="0070C0"/>
                </a:solidFill>
              </a:defRPr>
            </a:pPr>
            <a:r>
              <a:t>Has parallels with x-ray imaging and particle detection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30" y="1210972"/>
            <a:ext cx="9113740" cy="3888434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TextBox 5"/>
          <p:cNvSpPr txBox="1"/>
          <p:nvPr/>
        </p:nvSpPr>
        <p:spPr>
          <a:xfrm>
            <a:off x="0" y="5129481"/>
            <a:ext cx="9144001" cy="1901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</a:pPr>
            <a:r>
              <a:t>Measure photon quantum state at one station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t> teleport the sky photon to 2nd station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Correlation of counters are sensitive to sky photon phase  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direction</a:t>
            </a:r>
            <a:endParaRPr>
              <a:latin typeface="Wingdings"/>
              <a:ea typeface="Wingdings"/>
              <a:cs typeface="Wingdings"/>
              <a:sym typeface="Wingdings"/>
            </a:endParaRPr>
          </a:p>
          <a:p>
            <a:pPr marL="285750" indent="-285750">
              <a:buSzPct val="100000"/>
              <a:buFont typeface="Arial"/>
              <a:buChar char="•"/>
            </a:pPr>
            <a:r>
              <a:t>Need to transfer the photon quantum state   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can use quantum networks, this will allow long distances</a:t>
            </a:r>
          </a:p>
          <a:p>
            <a:pPr marL="285750" indent="-285750">
              <a:buSzPct val="100000"/>
              <a:buFont typeface="Arial"/>
              <a:buChar char="•"/>
            </a:pPr>
            <a:endParaRPr/>
          </a:p>
          <a:p>
            <a:pPr marL="285750" indent="-285750">
              <a:buSzPct val="100000"/>
              <a:buFont typeface="Arial"/>
              <a:buChar char="•"/>
            </a:pPr>
            <a:r>
              <a:t>Verified experimentally in quantum optics settings: </a:t>
            </a:r>
            <a:r>
              <a:rPr sz="1500"/>
              <a:t>M Brown et al, PRL 131, 210801 (2023) </a:t>
            </a:r>
          </a:p>
        </p:txBody>
      </p:sp>
      <p:sp>
        <p:nvSpPr>
          <p:cNvPr id="503" name="Title 1"/>
          <p:cNvSpPr txBox="1"/>
          <p:nvPr/>
        </p:nvSpPr>
        <p:spPr>
          <a:xfrm>
            <a:off x="45718" y="366487"/>
            <a:ext cx="9013436" cy="64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000" b="1"/>
            </a:lvl1pPr>
          </a:lstStyle>
          <a:p>
            <a:r>
              <a:t>Second photon for quantum assist</a:t>
            </a:r>
          </a:p>
        </p:txBody>
      </p:sp>
      <p:sp>
        <p:nvSpPr>
          <p:cNvPr id="504" name="Oval"/>
          <p:cNvSpPr/>
          <p:nvPr/>
        </p:nvSpPr>
        <p:spPr>
          <a:xfrm>
            <a:off x="7046044" y="4335838"/>
            <a:ext cx="2081889" cy="750868"/>
          </a:xfrm>
          <a:prstGeom prst="ellipse">
            <a:avLst/>
          </a:prstGeom>
          <a:ln w="25400">
            <a:solidFill>
              <a:srgbClr val="FF26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7663" y="3158151"/>
            <a:ext cx="5443630" cy="3699849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Title 1"/>
          <p:cNvSpPr txBox="1">
            <a:spLocks noGrp="1"/>
          </p:cNvSpPr>
          <p:nvPr>
            <p:ph type="title"/>
          </p:nvPr>
        </p:nvSpPr>
        <p:spPr>
          <a:xfrm>
            <a:off x="175290" y="-132850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t>Quantum Network</a:t>
            </a:r>
          </a:p>
        </p:txBody>
      </p:sp>
      <p:sp>
        <p:nvSpPr>
          <p:cNvPr id="508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0" y="817971"/>
            <a:ext cx="9144000" cy="250574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500"/>
              </a:spcBef>
              <a:defRPr sz="2200"/>
            </a:pPr>
            <a:r>
              <a:t>Attenuation in fibers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need quantum repeater to reproduce qubits</a:t>
            </a:r>
          </a:p>
          <a:p>
            <a:pPr marL="742950" lvl="1" indent="-285750">
              <a:lnSpc>
                <a:spcPct val="80000"/>
              </a:lnSpc>
              <a:spcBef>
                <a:spcPts val="400"/>
              </a:spcBef>
              <a:defRPr sz="2000">
                <a:solidFill>
                  <a:schemeClr val="accent2"/>
                </a:solidFill>
              </a:defRPr>
            </a:pPr>
            <a:r>
              <a:t>Simple amplification will not conserve the quantum state</a:t>
            </a:r>
            <a:endParaRPr sz="1900"/>
          </a:p>
          <a:p>
            <a:pPr>
              <a:lnSpc>
                <a:spcPct val="80000"/>
              </a:lnSpc>
              <a:spcBef>
                <a:spcPts val="500"/>
              </a:spcBef>
              <a:defRPr sz="2200"/>
            </a:pPr>
            <a:endParaRPr sz="1900"/>
          </a:p>
          <a:p>
            <a:pPr>
              <a:lnSpc>
                <a:spcPct val="80000"/>
              </a:lnSpc>
              <a:spcBef>
                <a:spcPts val="500"/>
              </a:spcBef>
              <a:defRPr sz="2200"/>
            </a:pPr>
            <a:r>
              <a:t>Qubit teleportation: produce entangled photons and send them to two locations 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200"/>
            </a:pPr>
            <a:r>
              <a:t>Bell State Measurement (BSM) on one photon will collapse the wave function of the other one (or swap entanglement, or teleport photon)</a:t>
            </a:r>
          </a:p>
        </p:txBody>
      </p:sp>
      <p:sp>
        <p:nvSpPr>
          <p:cNvPr id="509" name="Rectangle 4"/>
          <p:cNvSpPr txBox="1"/>
          <p:nvPr/>
        </p:nvSpPr>
        <p:spPr>
          <a:xfrm>
            <a:off x="5736194" y="5637281"/>
            <a:ext cx="119679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A.Zeilinger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Hanbury Brown - Twiss effect"/>
          <p:cNvSpPr txBox="1">
            <a:spLocks noGrp="1"/>
          </p:cNvSpPr>
          <p:nvPr>
            <p:ph type="title"/>
          </p:nvPr>
        </p:nvSpPr>
        <p:spPr>
          <a:xfrm>
            <a:off x="381733" y="-178160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t>Hanbury Brown - Twiss effect</a:t>
            </a:r>
          </a:p>
        </p:txBody>
      </p:sp>
      <p:sp>
        <p:nvSpPr>
          <p:cNvPr id="512" name="If points are close enough two options of photons paths are coherent = photon phases not so different and they interfere…"/>
          <p:cNvSpPr txBox="1"/>
          <p:nvPr/>
        </p:nvSpPr>
        <p:spPr>
          <a:xfrm>
            <a:off x="3004898" y="741625"/>
            <a:ext cx="6067206" cy="1417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If points are close enough two options of photons paths are coherent = photon phases not so different and they interfere</a:t>
            </a:r>
          </a:p>
          <a:p>
            <a:pPr algn="ctr"/>
            <a:endParaRPr/>
          </a:p>
          <a:p>
            <a:pPr algn="ctr">
              <a:defRPr b="1"/>
            </a:pPr>
            <a:r>
              <a:t>Interference produces photon bunching or HBT effect</a:t>
            </a:r>
          </a:p>
        </p:txBody>
      </p:sp>
      <p:pic>
        <p:nvPicPr>
          <p:cNvPr id="5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7184" y="1443214"/>
            <a:ext cx="2946401" cy="4914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3614" y="2330219"/>
            <a:ext cx="4949549" cy="4292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05379" y="3844083"/>
            <a:ext cx="3272312" cy="1655870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visibility = S/B = 46%"/>
          <p:cNvSpPr txBox="1"/>
          <p:nvPr/>
        </p:nvSpPr>
        <p:spPr>
          <a:xfrm>
            <a:off x="6789877" y="5475146"/>
            <a:ext cx="2302181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visibility = S/B = 46% 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Title 1"/>
          <p:cNvSpPr txBox="1">
            <a:spLocks noGrp="1"/>
          </p:cNvSpPr>
          <p:nvPr>
            <p:ph type="title"/>
          </p:nvPr>
        </p:nvSpPr>
        <p:spPr>
          <a:xfrm>
            <a:off x="0" y="274638"/>
            <a:ext cx="8686800" cy="1143002"/>
          </a:xfrm>
          <a:prstGeom prst="rect">
            <a:avLst/>
          </a:prstGeom>
        </p:spPr>
        <p:txBody>
          <a:bodyPr/>
          <a:lstStyle/>
          <a:p>
            <a:r>
              <a:t>Stellar Intensity Interferometry</a:t>
            </a:r>
          </a:p>
        </p:txBody>
      </p:sp>
      <p:pic>
        <p:nvPicPr>
          <p:cNvPr id="51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4599" y="1457801"/>
            <a:ext cx="9353197" cy="4299340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Title 1"/>
          <p:cNvSpPr txBox="1"/>
          <p:nvPr/>
        </p:nvSpPr>
        <p:spPr>
          <a:xfrm>
            <a:off x="228600" y="5623579"/>
            <a:ext cx="8686800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2500" b="1"/>
            </a:lvl1pPr>
          </a:lstStyle>
          <a:p>
            <a:r>
              <a:t>renewed interest due to progress in fast detectors!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126" y="686768"/>
            <a:ext cx="4827942" cy="4570172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TextBox 6"/>
          <p:cNvSpPr txBox="1"/>
          <p:nvPr/>
        </p:nvSpPr>
        <p:spPr>
          <a:xfrm>
            <a:off x="-381677" y="79647"/>
            <a:ext cx="9166130" cy="449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500" b="1"/>
            </a:lvl1pPr>
          </a:lstStyle>
          <a:p>
            <a:r>
              <a:t>New ideas extending original proposal</a:t>
            </a:r>
          </a:p>
        </p:txBody>
      </p:sp>
      <p:sp>
        <p:nvSpPr>
          <p:cNvPr id="524" name="Rectangle 8"/>
          <p:cNvSpPr txBox="1"/>
          <p:nvPr/>
        </p:nvSpPr>
        <p:spPr>
          <a:xfrm>
            <a:off x="3882997" y="5583088"/>
            <a:ext cx="5307549" cy="1150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solidFill>
                  <a:srgbClr val="0070C0"/>
                </a:solidFill>
              </a:defRPr>
            </a:pPr>
            <a:r>
              <a:t>Extensions of Stellar Intensity Interferometry bridging to quantum-enhanced ideas</a:t>
            </a:r>
          </a:p>
          <a:p>
            <a:pPr algn="ctr">
              <a:defRPr>
                <a:solidFill>
                  <a:srgbClr val="0070C0"/>
                </a:solidFill>
              </a:defRPr>
            </a:pPr>
            <a:endParaRPr/>
          </a:p>
          <a:p>
            <a:pPr algn="ctr">
              <a:defRPr b="1">
                <a:solidFill>
                  <a:srgbClr val="0070C0"/>
                </a:solidFill>
              </a:defRPr>
            </a:pPr>
            <a:r>
              <a:t>Perfect to start exploring this approach </a:t>
            </a:r>
          </a:p>
        </p:txBody>
      </p:sp>
      <p:sp>
        <p:nvSpPr>
          <p:cNvPr id="525" name="TextBox 2"/>
          <p:cNvSpPr txBox="1"/>
          <p:nvPr/>
        </p:nvSpPr>
        <p:spPr>
          <a:xfrm>
            <a:off x="450275" y="6200071"/>
            <a:ext cx="1812760" cy="264254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1200"/>
            </a:lvl1pPr>
          </a:lstStyle>
          <a:p>
            <a:r>
              <a:t>arxiv.org/abs/2010.09100</a:t>
            </a:r>
          </a:p>
        </p:txBody>
      </p:sp>
      <p:pic>
        <p:nvPicPr>
          <p:cNvPr id="526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55828" y="2319615"/>
            <a:ext cx="3342595" cy="17849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" grpId="1" build="p" bldLvl="5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Title 1"/>
          <p:cNvSpPr txBox="1">
            <a:spLocks noGrp="1"/>
          </p:cNvSpPr>
          <p:nvPr>
            <p:ph type="title"/>
          </p:nvPr>
        </p:nvSpPr>
        <p:spPr>
          <a:xfrm>
            <a:off x="0" y="274638"/>
            <a:ext cx="9144000" cy="1143002"/>
          </a:xfrm>
          <a:prstGeom prst="rect">
            <a:avLst/>
          </a:prstGeom>
        </p:spPr>
        <p:txBody>
          <a:bodyPr/>
          <a:lstStyle>
            <a:lvl1pPr defTabSz="768094">
              <a:defRPr sz="3600"/>
            </a:lvl1pPr>
          </a:lstStyle>
          <a:p>
            <a:r>
              <a:t>Possible impact on astrophysics and cosmology</a:t>
            </a:r>
          </a:p>
        </p:txBody>
      </p:sp>
      <p:sp>
        <p:nvSpPr>
          <p:cNvPr id="52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07504" y="1700807"/>
            <a:ext cx="9036496" cy="491378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/>
            </a:pPr>
            <a:endParaRPr/>
          </a:p>
          <a:p>
            <a:pPr marL="0" indent="0">
              <a:spcBef>
                <a:spcPts val="500"/>
              </a:spcBef>
              <a:buSzTx/>
              <a:buNone/>
              <a:defRPr sz="2400"/>
            </a:pPr>
            <a:r>
              <a:t>offers orders of magnitude better astrometry with major impact</a:t>
            </a:r>
          </a:p>
          <a:p>
            <a:pPr marL="0" indent="0">
              <a:buSzTx/>
              <a:buNone/>
              <a:defRPr sz="2400"/>
            </a:pPr>
            <a:endParaRPr/>
          </a:p>
          <a:p>
            <a:pPr>
              <a:spcBef>
                <a:spcPts val="500"/>
              </a:spcBef>
              <a:defRPr sz="2400"/>
            </a:pPr>
            <a:r>
              <a:t>Parallax: improved distance ladder - sensitive to Dark Energy</a:t>
            </a:r>
          </a:p>
          <a:p>
            <a:pPr>
              <a:spcBef>
                <a:spcPts val="500"/>
              </a:spcBef>
              <a:defRPr sz="2400"/>
            </a:pPr>
            <a:r>
              <a:t>Proper star motions - sensitive to Dark Matter</a:t>
            </a:r>
          </a:p>
          <a:p>
            <a:pPr>
              <a:spcBef>
                <a:spcPts val="500"/>
              </a:spcBef>
              <a:defRPr sz="2400"/>
            </a:pPr>
            <a:r>
              <a:t>Microlensing, see shape changes</a:t>
            </a:r>
          </a:p>
          <a:p>
            <a:pPr>
              <a:defRPr sz="2400"/>
            </a:pPr>
            <a:endParaRPr/>
          </a:p>
          <a:p>
            <a:pPr>
              <a:spcBef>
                <a:spcPts val="500"/>
              </a:spcBef>
              <a:defRPr sz="2400">
                <a:solidFill>
                  <a:srgbClr val="0070C0"/>
                </a:solidFill>
              </a:defRPr>
            </a:pPr>
            <a:r>
              <a:t>Black hole accretion disk imaging </a:t>
            </a:r>
          </a:p>
          <a:p>
            <a:pPr>
              <a:spcBef>
                <a:spcPts val="500"/>
              </a:spcBef>
              <a:defRPr sz="2400">
                <a:solidFill>
                  <a:srgbClr val="0070C0"/>
                </a:solidFill>
              </a:defRPr>
            </a:pPr>
            <a:r>
              <a:t>Gravitational waves through coherent motions of stars - microHz range</a:t>
            </a:r>
          </a:p>
          <a:p>
            <a:pPr>
              <a:spcBef>
                <a:spcPts val="500"/>
              </a:spcBef>
              <a:defRPr sz="2400">
                <a:solidFill>
                  <a:srgbClr val="0070C0"/>
                </a:solidFill>
              </a:defRPr>
            </a:pPr>
            <a:r>
              <a:t>Exoplanets etc</a:t>
            </a:r>
          </a:p>
        </p:txBody>
      </p:sp>
      <p:sp>
        <p:nvSpPr>
          <p:cNvPr id="530" name="TextBox 3"/>
          <p:cNvSpPr txBox="1"/>
          <p:nvPr/>
        </p:nvSpPr>
        <p:spPr>
          <a:xfrm>
            <a:off x="6060148" y="1703578"/>
            <a:ext cx="2270184" cy="264254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1200"/>
            </a:lvl1pPr>
          </a:lstStyle>
          <a:p>
            <a:r>
              <a:t>https://arxiv.org/abs/2010.09100</a:t>
            </a:r>
          </a:p>
        </p:txBody>
      </p:sp>
      <p:sp>
        <p:nvSpPr>
          <p:cNvPr id="531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8384891" y="6245225"/>
            <a:ext cx="301907" cy="288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t>45</a:t>
            </a:fld>
            <a:endParaRPr/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Title 1"/>
          <p:cNvSpPr txBox="1">
            <a:spLocks noGrp="1"/>
          </p:cNvSpPr>
          <p:nvPr>
            <p:ph type="title"/>
          </p:nvPr>
        </p:nvSpPr>
        <p:spPr>
          <a:xfrm>
            <a:off x="611560" y="-171401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t>Requirements for detectors</a:t>
            </a:r>
          </a:p>
        </p:txBody>
      </p:sp>
      <p:sp>
        <p:nvSpPr>
          <p:cNvPr id="53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358398" y="3059062"/>
            <a:ext cx="8427204" cy="347779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2300"/>
            </a:pPr>
            <a:r>
              <a:t>Fast imaging techniques are the key</a:t>
            </a:r>
          </a:p>
          <a:p>
            <a:pPr marL="742950" lvl="1" indent="-285750">
              <a:spcBef>
                <a:spcPts val="300"/>
              </a:spcBef>
              <a:defRPr sz="2300">
                <a:solidFill>
                  <a:schemeClr val="accent2"/>
                </a:solidFill>
              </a:defRPr>
            </a:pPr>
            <a:r>
              <a:t>Promising technologies: </a:t>
            </a:r>
            <a:r>
              <a:rPr b="1"/>
              <a:t>SPADs</a:t>
            </a:r>
            <a:r>
              <a:t>, SNSPDs</a:t>
            </a:r>
          </a:p>
          <a:p>
            <a:pPr marL="742950" lvl="1" indent="-285750">
              <a:spcBef>
                <a:spcPts val="300"/>
              </a:spcBef>
              <a:defRPr sz="2300">
                <a:solidFill>
                  <a:schemeClr val="accent2"/>
                </a:solidFill>
              </a:defRPr>
            </a:pPr>
            <a:r>
              <a:t>Target 1-100 ps resolution</a:t>
            </a:r>
          </a:p>
          <a:p>
            <a:pPr>
              <a:spcBef>
                <a:spcPts val="400"/>
              </a:spcBef>
              <a:defRPr sz="2300"/>
            </a:pPr>
            <a:endParaRPr>
              <a:solidFill>
                <a:schemeClr val="accent2"/>
              </a:solidFill>
            </a:endParaRPr>
          </a:p>
          <a:p>
            <a:pPr>
              <a:spcBef>
                <a:spcPts val="400"/>
              </a:spcBef>
              <a:defRPr sz="2300"/>
            </a:pPr>
            <a:r>
              <a:t>Spectral binning: diffraction gratings, echelle spectrometers</a:t>
            </a:r>
          </a:p>
          <a:p>
            <a:pPr>
              <a:defRPr sz="2300"/>
            </a:pPr>
            <a:endParaRPr/>
          </a:p>
          <a:p>
            <a:pPr>
              <a:spcBef>
                <a:spcPts val="400"/>
              </a:spcBef>
              <a:defRPr sz="2300"/>
            </a:pPr>
            <a:r>
              <a:t>High photon detection efficiency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5" name="Rectangle 6"/>
              <p:cNvSpPr txBox="1"/>
              <p:nvPr/>
            </p:nvSpPr>
            <p:spPr>
              <a:xfrm>
                <a:off x="3738384" y="1648605"/>
                <a:ext cx="1975953" cy="23957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∗∆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type m:val="lin"/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sz="2400"/>
              </a:p>
            </p:txBody>
          </p:sp>
        </mc:Choice>
        <mc:Fallback>
          <p:sp>
            <p:nvSpPr>
              <p:cNvPr id="535" name="Rectang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8384" y="1648605"/>
                <a:ext cx="1975953" cy="239574"/>
              </a:xfrm>
              <a:prstGeom prst="rect">
                <a:avLst/>
              </a:prstGeom>
              <a:blipFill>
                <a:blip r:embed="rId2"/>
                <a:stretch>
                  <a:fillRect l="-3086" t="-250000" r="-38272" b="-44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6" name="Title 1"/>
          <p:cNvSpPr txBox="1"/>
          <p:nvPr/>
        </p:nvSpPr>
        <p:spPr>
          <a:xfrm>
            <a:off x="13692" y="1976534"/>
            <a:ext cx="9116616" cy="994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3600" b="1"/>
            </a:lvl1pPr>
          </a:lstStyle>
          <a:p>
            <a:r>
              <a:t>Fast spectrometers at Heisenberg limit</a:t>
            </a:r>
          </a:p>
        </p:txBody>
      </p:sp>
      <p:sp>
        <p:nvSpPr>
          <p:cNvPr id="537" name="Photons must be indistinguishable so close enough in frequency and time to interfere  temporal &amp; spectral binning :             need ~ 10 pm * 10 ps"/>
          <p:cNvSpPr txBox="1"/>
          <p:nvPr/>
        </p:nvSpPr>
        <p:spPr>
          <a:xfrm>
            <a:off x="634466" y="869057"/>
            <a:ext cx="7875068" cy="1390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sz="2100"/>
            </a:pPr>
            <a:r>
              <a:t>Photons must be indistinguishable so close enough in frequency and time to interfere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temporal &amp; spectral binning :             need </a:t>
            </a:r>
            <a:r>
              <a:rPr>
                <a:solidFill>
                  <a:srgbClr val="FF2600"/>
                </a:solidFill>
              </a:rPr>
              <a:t>~ 10 pm * 10 ps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604" y="604546"/>
            <a:ext cx="3652493" cy="3336844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Title 1"/>
          <p:cNvSpPr txBox="1">
            <a:spLocks noGrp="1"/>
          </p:cNvSpPr>
          <p:nvPr>
            <p:ph type="title"/>
          </p:nvPr>
        </p:nvSpPr>
        <p:spPr>
          <a:xfrm>
            <a:off x="467543" y="-151804"/>
            <a:ext cx="7886701" cy="994173"/>
          </a:xfrm>
          <a:prstGeom prst="rect">
            <a:avLst/>
          </a:prstGeom>
        </p:spPr>
        <p:txBody>
          <a:bodyPr/>
          <a:lstStyle/>
          <a:p>
            <a:r>
              <a:t>Benchtop Verification</a:t>
            </a:r>
          </a:p>
        </p:txBody>
      </p:sp>
      <p:pic>
        <p:nvPicPr>
          <p:cNvPr id="541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93124" y="936653"/>
            <a:ext cx="4895853" cy="4095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78" y="4020795"/>
            <a:ext cx="4248152" cy="838202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TextBox 3"/>
          <p:cNvSpPr txBox="1"/>
          <p:nvPr/>
        </p:nvSpPr>
        <p:spPr>
          <a:xfrm>
            <a:off x="5348790" y="5045209"/>
            <a:ext cx="2844549" cy="350660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SPAD and SNSPD readout</a:t>
            </a:r>
          </a:p>
        </p:txBody>
      </p:sp>
      <p:sp>
        <p:nvSpPr>
          <p:cNvPr id="544" name="TextBox 7"/>
          <p:cNvSpPr txBox="1"/>
          <p:nvPr/>
        </p:nvSpPr>
        <p:spPr>
          <a:xfrm>
            <a:off x="5768873" y="5688953"/>
            <a:ext cx="2950361" cy="617360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/>
          </a:lstStyle>
          <a:p>
            <a:r>
              <a:t>arxiv.org/abs/2301.07042 published in Optics Express</a:t>
            </a:r>
          </a:p>
        </p:txBody>
      </p:sp>
      <p:pic>
        <p:nvPicPr>
          <p:cNvPr id="54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3654" y="5150365"/>
            <a:ext cx="5011508" cy="16945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4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80532"/>
            <a:ext cx="9158359" cy="5176464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TextBox 7"/>
          <p:cNvSpPr txBox="1"/>
          <p:nvPr/>
        </p:nvSpPr>
        <p:spPr>
          <a:xfrm>
            <a:off x="325874" y="1943381"/>
            <a:ext cx="2126347" cy="276538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/>
            </a:lvl1pPr>
          </a:lstStyle>
          <a:p>
            <a:r>
              <a:t>HBT and HOM Cancellation</a:t>
            </a:r>
          </a:p>
        </p:txBody>
      </p:sp>
      <p:sp>
        <p:nvSpPr>
          <p:cNvPr id="550" name="TextBox 7"/>
          <p:cNvSpPr txBox="1"/>
          <p:nvPr/>
        </p:nvSpPr>
        <p:spPr>
          <a:xfrm>
            <a:off x="3047027" y="5079601"/>
            <a:ext cx="2126348" cy="276537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/>
            </a:lvl1pPr>
          </a:lstStyle>
          <a:p>
            <a:r>
              <a:t>HBT and HOM Cancellation</a:t>
            </a:r>
          </a:p>
        </p:txBody>
      </p:sp>
      <p:sp>
        <p:nvSpPr>
          <p:cNvPr id="551" name="arxiv.org/abs/2301.07042"/>
          <p:cNvSpPr txBox="1"/>
          <p:nvPr/>
        </p:nvSpPr>
        <p:spPr>
          <a:xfrm>
            <a:off x="5772855" y="530639"/>
            <a:ext cx="2730585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/>
          </a:lstStyle>
          <a:p>
            <a:r>
              <a:t>arxiv.org/abs/2301.07042 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Title 1"/>
          <p:cNvSpPr txBox="1">
            <a:spLocks noGrp="1"/>
          </p:cNvSpPr>
          <p:nvPr>
            <p:ph type="title"/>
          </p:nvPr>
        </p:nvSpPr>
        <p:spPr>
          <a:xfrm>
            <a:off x="857464" y="70041"/>
            <a:ext cx="7886701" cy="994172"/>
          </a:xfrm>
          <a:prstGeom prst="rect">
            <a:avLst/>
          </a:prstGeom>
        </p:spPr>
        <p:txBody>
          <a:bodyPr/>
          <a:lstStyle/>
          <a:p>
            <a:r>
              <a:t>Phase dependence</a:t>
            </a:r>
          </a:p>
        </p:txBody>
      </p:sp>
      <p:sp>
        <p:nvSpPr>
          <p:cNvPr id="554" name="TextBox 6"/>
          <p:cNvSpPr txBox="1"/>
          <p:nvPr/>
        </p:nvSpPr>
        <p:spPr>
          <a:xfrm>
            <a:off x="1034332" y="6252076"/>
            <a:ext cx="6920080" cy="360186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/>
          </a:lstStyle>
          <a:p>
            <a:r>
              <a:t>Population of HBT peaks as function of phase = phase oscillations</a:t>
            </a:r>
          </a:p>
        </p:txBody>
      </p:sp>
      <p:pic>
        <p:nvPicPr>
          <p:cNvPr id="555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9030" y="1103790"/>
            <a:ext cx="5622611" cy="4953531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arxiv.org/abs/2301.07042"/>
          <p:cNvSpPr txBox="1"/>
          <p:nvPr/>
        </p:nvSpPr>
        <p:spPr>
          <a:xfrm>
            <a:off x="6243502" y="5831022"/>
            <a:ext cx="273058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/>
          </a:lstStyle>
          <a:p>
            <a:r>
              <a:t>arxiv.org/abs/2301.07042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Timepix Optical Cameras</a:t>
            </a:r>
          </a:p>
        </p:txBody>
      </p:sp>
      <p:sp>
        <p:nvSpPr>
          <p:cNvPr id="25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r>
              <a:t>Next step: spectral binning</a:t>
            </a:r>
          </a:p>
        </p:txBody>
      </p:sp>
      <p:sp>
        <p:nvSpPr>
          <p:cNvPr id="55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Title 1"/>
          <p:cNvSpPr txBox="1">
            <a:spLocks noGrp="1"/>
          </p:cNvSpPr>
          <p:nvPr>
            <p:ph type="title"/>
          </p:nvPr>
        </p:nvSpPr>
        <p:spPr>
          <a:xfrm>
            <a:off x="211197" y="143016"/>
            <a:ext cx="7526574" cy="752664"/>
          </a:xfrm>
          <a:prstGeom prst="rect">
            <a:avLst/>
          </a:prstGeom>
        </p:spPr>
        <p:txBody>
          <a:bodyPr/>
          <a:lstStyle/>
          <a:p>
            <a:r>
              <a:t>Spectral binning</a:t>
            </a:r>
          </a:p>
        </p:txBody>
      </p:sp>
      <p:sp>
        <p:nvSpPr>
          <p:cNvPr id="562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135925" y="1488937"/>
            <a:ext cx="4533888" cy="647129"/>
          </a:xfrm>
          <a:prstGeom prst="rect">
            <a:avLst/>
          </a:prstGeom>
        </p:spPr>
        <p:txBody>
          <a:bodyPr/>
          <a:lstStyle/>
          <a:p>
            <a:pPr marL="0" indent="0" defTabSz="528704">
              <a:lnSpc>
                <a:spcPct val="80000"/>
              </a:lnSpc>
              <a:spcBef>
                <a:spcPts val="100"/>
              </a:spcBef>
              <a:buSzTx/>
              <a:buNone/>
              <a:defRPr sz="1400"/>
            </a:pPr>
            <a:r>
              <a:t>Two beams of thermal photons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diffraction grating</a:t>
            </a:r>
          </a:p>
          <a:p>
            <a:pPr marL="0" indent="0" defTabSz="528704">
              <a:lnSpc>
                <a:spcPct val="80000"/>
              </a:lnSpc>
              <a:spcBef>
                <a:spcPts val="100"/>
              </a:spcBef>
              <a:buSzTx/>
              <a:buNone/>
              <a:defRPr sz="1400"/>
            </a:pPr>
            <a:r>
              <a:t>Based on intensified Tpx3Cam, ns time resolution</a:t>
            </a:r>
          </a:p>
        </p:txBody>
      </p:sp>
      <p:sp>
        <p:nvSpPr>
          <p:cNvPr id="563" name="TextBox 9"/>
          <p:cNvSpPr txBox="1"/>
          <p:nvPr/>
        </p:nvSpPr>
        <p:spPr>
          <a:xfrm>
            <a:off x="4900464" y="2712130"/>
            <a:ext cx="4125733" cy="350659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spectral resolution for Ar lines ~0.15 nm</a:t>
            </a:r>
          </a:p>
        </p:txBody>
      </p:sp>
      <p:pic>
        <p:nvPicPr>
          <p:cNvPr id="564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18" y="2400200"/>
            <a:ext cx="2296006" cy="3521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Picture 13" descr="Picture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2583" y="3255755"/>
            <a:ext cx="3032978" cy="2598770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TextBox 14"/>
          <p:cNvSpPr txBox="1"/>
          <p:nvPr/>
        </p:nvSpPr>
        <p:spPr>
          <a:xfrm>
            <a:off x="3567879" y="3604335"/>
            <a:ext cx="1336322" cy="350658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Ar spectrum</a:t>
            </a:r>
          </a:p>
        </p:txBody>
      </p:sp>
      <p:pic>
        <p:nvPicPr>
          <p:cNvPr id="567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96474" y="917955"/>
            <a:ext cx="3974068" cy="1789092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TextBox 4"/>
          <p:cNvSpPr txBox="1"/>
          <p:nvPr/>
        </p:nvSpPr>
        <p:spPr>
          <a:xfrm>
            <a:off x="6031996" y="3881335"/>
            <a:ext cx="2954322" cy="11532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t>A.Nomerotski et al. Intensified Tpx3Cam, a fast  data-driven optical camera with nanosecond timing resolution for single photon detection in quantum applications, arxiv.org/abs/2210.13713, published in JINST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>
            <a:lvl1pPr defTabSz="768094">
              <a:defRPr sz="3600"/>
            </a:lvl1pPr>
          </a:lstStyle>
          <a:p>
            <a:r>
              <a:t>Next step: faster spectrometer based on LinoSPAD2</a:t>
            </a:r>
          </a:p>
        </p:txBody>
      </p:sp>
      <p:sp>
        <p:nvSpPr>
          <p:cNvPr id="571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6716" y="2339751"/>
            <a:ext cx="9070568" cy="864097"/>
          </a:xfrm>
          <a:prstGeom prst="rect">
            <a:avLst/>
          </a:prstGeom>
        </p:spPr>
        <p:txBody>
          <a:bodyPr/>
          <a:lstStyle>
            <a:lvl1pPr marL="0" indent="0" defTabSz="896111">
              <a:buSzTx/>
              <a:buNone/>
              <a:defRPr sz="3100"/>
            </a:lvl1pPr>
          </a:lstStyle>
          <a:p>
            <a:r>
              <a:t>Diffracted photon stripe projected on to linear array</a:t>
            </a:r>
          </a:p>
        </p:txBody>
      </p:sp>
      <p:pic>
        <p:nvPicPr>
          <p:cNvPr id="57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6027" y="4125962"/>
            <a:ext cx="4878262" cy="1319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3527" y="3733717"/>
            <a:ext cx="2850178" cy="2558919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Right Arrow 5"/>
          <p:cNvSpPr/>
          <p:nvPr/>
        </p:nvSpPr>
        <p:spPr>
          <a:xfrm>
            <a:off x="3347863" y="4660829"/>
            <a:ext cx="472538" cy="28803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>
            <a:solidFill>
              <a:srgbClr val="88A3A6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575" name="TextBox 6"/>
          <p:cNvSpPr txBox="1"/>
          <p:nvPr/>
        </p:nvSpPr>
        <p:spPr>
          <a:xfrm>
            <a:off x="4281747" y="5949280"/>
            <a:ext cx="4559271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Spectrometer time resolution: 5 ns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t>100 ps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Possible technologies: SPAD"/>
          <p:cNvSpPr txBox="1">
            <a:spLocks noGrp="1"/>
          </p:cNvSpPr>
          <p:nvPr>
            <p:ph type="title" idx="4294967295"/>
          </p:nvPr>
        </p:nvSpPr>
        <p:spPr>
          <a:xfrm>
            <a:off x="0" y="53752"/>
            <a:ext cx="8686800" cy="1143001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Possible technologies: SPAD</a:t>
            </a:r>
          </a:p>
        </p:txBody>
      </p:sp>
      <p:sp>
        <p:nvSpPr>
          <p:cNvPr id="578" name="512 x 1 pixels…"/>
          <p:cNvSpPr txBox="1">
            <a:spLocks noGrp="1"/>
          </p:cNvSpPr>
          <p:nvPr>
            <p:ph type="body" sz="half" idx="4294967295"/>
          </p:nvPr>
        </p:nvSpPr>
        <p:spPr>
          <a:xfrm>
            <a:off x="133333" y="1954113"/>
            <a:ext cx="5046686" cy="3358167"/>
          </a:xfrm>
          <a:prstGeom prst="rect">
            <a:avLst/>
          </a:prstGeom>
        </p:spPr>
        <p:txBody>
          <a:bodyPr lIns="45718" tIns="45718" rIns="45718" bIns="45718"/>
          <a:lstStyle/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t>512 x 1 pixels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t>24 x 24 micron pixels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t>Max PDE (with microlenses) ~ 30%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t>50 ps resolution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SzTx/>
              <a:buNone/>
              <a:defRPr sz="2000"/>
            </a:pPr>
            <a:endParaRPr/>
          </a:p>
          <a:p>
            <a:pPr marL="0" indent="0">
              <a:lnSpc>
                <a:spcPct val="80000"/>
              </a:lnSpc>
              <a:spcBef>
                <a:spcPts val="400"/>
              </a:spcBef>
              <a:buSzTx/>
              <a:buNone/>
              <a:defRPr sz="2000"/>
            </a:pPr>
            <a:r>
              <a:t>Developed in EPFL (Switzerland)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SzTx/>
              <a:buNone/>
              <a:defRPr sz="2000"/>
            </a:pPr>
            <a:r>
              <a:t>AQUA group (E.Charbon)</a:t>
            </a:r>
          </a:p>
        </p:txBody>
      </p:sp>
      <p:pic>
        <p:nvPicPr>
          <p:cNvPr id="57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19877" y="4026502"/>
            <a:ext cx="3981679" cy="2855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95216" y="1878502"/>
            <a:ext cx="2020151" cy="1783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78170" y="1878502"/>
            <a:ext cx="1731546" cy="1944658"/>
          </a:xfrm>
          <a:prstGeom prst="rect">
            <a:avLst/>
          </a:prstGeom>
          <a:ln w="12700">
            <a:miter lim="400000"/>
          </a:ln>
        </p:spPr>
      </p:pic>
      <p:sp>
        <p:nvSpPr>
          <p:cNvPr id="582" name="TextBox 5"/>
          <p:cNvSpPr txBox="1"/>
          <p:nvPr/>
        </p:nvSpPr>
        <p:spPr>
          <a:xfrm>
            <a:off x="9784" y="1023160"/>
            <a:ext cx="5504461" cy="617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/>
          </a:lstStyle>
          <a:p>
            <a:r>
              <a:t>SPAD = single photon avalanche device Semiconductor device: p-n junction with amplification</a:t>
            </a:r>
          </a:p>
        </p:txBody>
      </p:sp>
      <p:sp>
        <p:nvSpPr>
          <p:cNvPr id="583" name="Title 1"/>
          <p:cNvSpPr txBox="1"/>
          <p:nvPr/>
        </p:nvSpPr>
        <p:spPr>
          <a:xfrm>
            <a:off x="5210381" y="1444920"/>
            <a:ext cx="3200671" cy="454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 defTabSz="786383">
              <a:defRPr sz="2500"/>
            </a:lvl1pPr>
          </a:lstStyle>
          <a:p>
            <a:r>
              <a:t>LinoSPAD2</a:t>
            </a:r>
          </a:p>
        </p:txBody>
      </p:sp>
      <p:sp>
        <p:nvSpPr>
          <p:cNvPr id="584" name="C. Bruschini et al, Linospad2: a 512x1 linear spad camera, in Quantum Sensing and Nano Electronics and Photonics XIX, vol. 12430, pp. 126–135, SPIE, 2023."/>
          <p:cNvSpPr txBox="1"/>
          <p:nvPr/>
        </p:nvSpPr>
        <p:spPr>
          <a:xfrm>
            <a:off x="41741" y="4766703"/>
            <a:ext cx="4497240" cy="695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t>C. Bruschini et al, Linospad2: a 512x1 linear spad camera, in Quantum Sensing and Nano Electronics and Photonics XIX, vol. 12430, pp. 126–135, SPIE, 2023.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Title 1"/>
          <p:cNvSpPr txBox="1">
            <a:spLocks noGrp="1"/>
          </p:cNvSpPr>
          <p:nvPr>
            <p:ph type="title"/>
          </p:nvPr>
        </p:nvSpPr>
        <p:spPr>
          <a:xfrm>
            <a:off x="0" y="-689"/>
            <a:ext cx="9144000" cy="994172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SPAD arrays with 50 ps resolution</a:t>
            </a:r>
          </a:p>
        </p:txBody>
      </p:sp>
      <p:pic>
        <p:nvPicPr>
          <p:cNvPr id="58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814" y="1089724"/>
            <a:ext cx="2987690" cy="2241947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TextBox 7"/>
          <p:cNvSpPr txBox="1"/>
          <p:nvPr/>
        </p:nvSpPr>
        <p:spPr>
          <a:xfrm>
            <a:off x="3572188" y="5442609"/>
            <a:ext cx="2556901" cy="370529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time difference,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s</a:t>
            </a:r>
            <a:r>
              <a:t>=57 ps</a:t>
            </a:r>
          </a:p>
        </p:txBody>
      </p:sp>
      <p:sp>
        <p:nvSpPr>
          <p:cNvPr id="589" name="TextBox 8"/>
          <p:cNvSpPr txBox="1"/>
          <p:nvPr/>
        </p:nvSpPr>
        <p:spPr>
          <a:xfrm>
            <a:off x="3361393" y="4487623"/>
            <a:ext cx="3573434" cy="617360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/>
            <a:r>
              <a:t>Two beams from SPDC source</a:t>
            </a:r>
          </a:p>
          <a:p>
            <a:pPr algn="ctr"/>
            <a:r>
              <a:t>Coincidence of two single photons</a:t>
            </a:r>
          </a:p>
        </p:txBody>
      </p:sp>
      <p:pic>
        <p:nvPicPr>
          <p:cNvPr id="590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rcRect r="2097"/>
          <a:stretch>
            <a:fillRect/>
          </a:stretch>
        </p:blipFill>
        <p:spPr>
          <a:xfrm>
            <a:off x="187590" y="3983495"/>
            <a:ext cx="2925031" cy="27566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4" name="Group 6"/>
          <p:cNvGrpSpPr/>
          <p:nvPr/>
        </p:nvGrpSpPr>
        <p:grpSpPr>
          <a:xfrm>
            <a:off x="3228185" y="925273"/>
            <a:ext cx="5829302" cy="3125095"/>
            <a:chOff x="0" y="0"/>
            <a:chExt cx="5829301" cy="3125093"/>
          </a:xfrm>
        </p:grpSpPr>
        <p:pic>
          <p:nvPicPr>
            <p:cNvPr id="591" name="Picture 3" descr="Picture 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829302" cy="31250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2" name="Straight Arrow Connector 16"/>
            <p:cNvSpPr/>
            <p:nvPr/>
          </p:nvSpPr>
          <p:spPr>
            <a:xfrm flipH="1" flipV="1">
              <a:off x="879911" y="1478011"/>
              <a:ext cx="311946" cy="169071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593" name="Straight Arrow Connector 17"/>
            <p:cNvSpPr/>
            <p:nvPr/>
          </p:nvSpPr>
          <p:spPr>
            <a:xfrm flipH="1" flipV="1">
              <a:off x="879912" y="1478010"/>
              <a:ext cx="418302" cy="123793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595" name="arxiv.org/abs/2304.11999"/>
          <p:cNvSpPr txBox="1"/>
          <p:nvPr/>
        </p:nvSpPr>
        <p:spPr>
          <a:xfrm>
            <a:off x="3846568" y="6150764"/>
            <a:ext cx="2225779" cy="30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arxiv.org/abs/2304.11999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Title 1"/>
          <p:cNvSpPr txBox="1">
            <a:spLocks noGrp="1"/>
          </p:cNvSpPr>
          <p:nvPr>
            <p:ph type="title"/>
          </p:nvPr>
        </p:nvSpPr>
        <p:spPr>
          <a:xfrm>
            <a:off x="0" y="-689"/>
            <a:ext cx="9144000" cy="994172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SPAD arrays with 50 ps resolution</a:t>
            </a:r>
          </a:p>
        </p:txBody>
      </p:sp>
      <p:pic>
        <p:nvPicPr>
          <p:cNvPr id="59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814" y="1089724"/>
            <a:ext cx="2987690" cy="22419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2" name="Group 6"/>
          <p:cNvGrpSpPr/>
          <p:nvPr/>
        </p:nvGrpSpPr>
        <p:grpSpPr>
          <a:xfrm>
            <a:off x="3228185" y="925273"/>
            <a:ext cx="5829302" cy="3125095"/>
            <a:chOff x="0" y="0"/>
            <a:chExt cx="5829301" cy="3125093"/>
          </a:xfrm>
        </p:grpSpPr>
        <p:pic>
          <p:nvPicPr>
            <p:cNvPr id="599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829302" cy="31250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0" name="Straight Arrow Connector 16"/>
            <p:cNvSpPr/>
            <p:nvPr/>
          </p:nvSpPr>
          <p:spPr>
            <a:xfrm flipH="1" flipV="1">
              <a:off x="879911" y="1478011"/>
              <a:ext cx="311946" cy="169071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01" name="Straight Arrow Connector 17"/>
            <p:cNvSpPr/>
            <p:nvPr/>
          </p:nvSpPr>
          <p:spPr>
            <a:xfrm flipH="1" flipV="1">
              <a:off x="879912" y="1478010"/>
              <a:ext cx="418302" cy="123793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pic>
        <p:nvPicPr>
          <p:cNvPr id="603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288" y="4164004"/>
            <a:ext cx="3916695" cy="2520309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TextBox 8"/>
          <p:cNvSpPr txBox="1"/>
          <p:nvPr/>
        </p:nvSpPr>
        <p:spPr>
          <a:xfrm>
            <a:off x="4246730" y="4284305"/>
            <a:ext cx="4353889" cy="617360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/>
            <a:r>
              <a:t>Two beams from Ar lamp + polarizer after </a:t>
            </a:r>
          </a:p>
          <a:p>
            <a:pPr algn="ctr"/>
            <a:r>
              <a:t>beamsplitter</a:t>
            </a:r>
          </a:p>
        </p:txBody>
      </p:sp>
      <p:sp>
        <p:nvSpPr>
          <p:cNvPr id="605" name="TextBox 10"/>
          <p:cNvSpPr txBox="1"/>
          <p:nvPr/>
        </p:nvSpPr>
        <p:spPr>
          <a:xfrm>
            <a:off x="693341" y="4825681"/>
            <a:ext cx="1117005" cy="350660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/>
          </a:lstStyle>
          <a:p>
            <a:r>
              <a:t>HBT peak</a:t>
            </a:r>
          </a:p>
        </p:txBody>
      </p:sp>
      <p:sp>
        <p:nvSpPr>
          <p:cNvPr id="606" name="TextBox 10"/>
          <p:cNvSpPr txBox="1"/>
          <p:nvPr/>
        </p:nvSpPr>
        <p:spPr>
          <a:xfrm>
            <a:off x="4780835" y="6015033"/>
            <a:ext cx="4060598" cy="61736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FF2600"/>
                </a:solidFill>
              </a:defRPr>
            </a:lvl1pPr>
          </a:lstStyle>
          <a:p>
            <a:r>
              <a:t>Next step: HBT in spectral bins for broadband light</a:t>
            </a:r>
          </a:p>
        </p:txBody>
      </p:sp>
      <p:sp>
        <p:nvSpPr>
          <p:cNvPr id="607" name="TextBox 7"/>
          <p:cNvSpPr txBox="1"/>
          <p:nvPr/>
        </p:nvSpPr>
        <p:spPr>
          <a:xfrm>
            <a:off x="248785" y="3760060"/>
            <a:ext cx="2667071" cy="637228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time difference,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s</a:t>
            </a:r>
            <a:r>
              <a:t>=110 ps</a:t>
            </a:r>
          </a:p>
          <a:p>
            <a:r>
              <a:t>visibility = 50%</a:t>
            </a:r>
          </a:p>
        </p:txBody>
      </p:sp>
      <p:sp>
        <p:nvSpPr>
          <p:cNvPr id="608" name="arxiv.org/abs/2406.15323"/>
          <p:cNvSpPr txBox="1"/>
          <p:nvPr/>
        </p:nvSpPr>
        <p:spPr>
          <a:xfrm>
            <a:off x="4614230" y="5135606"/>
            <a:ext cx="266707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arxiv.org/abs/2406.15323</a:t>
            </a:r>
          </a:p>
        </p:txBody>
      </p:sp>
      <p:sp>
        <p:nvSpPr>
          <p:cNvPr id="609" name="arxiv.org/abs/2406.13959"/>
          <p:cNvSpPr txBox="1"/>
          <p:nvPr/>
        </p:nvSpPr>
        <p:spPr>
          <a:xfrm>
            <a:off x="4614230" y="5439382"/>
            <a:ext cx="266707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arxiv.org/abs/2406.13959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87889" y="2257738"/>
            <a:ext cx="4301158" cy="2851221"/>
          </a:xfrm>
          <a:prstGeom prst="rect">
            <a:avLst/>
          </a:prstGeom>
          <a:ln w="12700">
            <a:miter lim="400000"/>
          </a:ln>
        </p:spPr>
      </p:pic>
      <p:sp>
        <p:nvSpPr>
          <p:cNvPr id="612" name="Google Shape;158;p2"/>
          <p:cNvSpPr txBox="1"/>
          <p:nvPr/>
        </p:nvSpPr>
        <p:spPr>
          <a:xfrm>
            <a:off x="1482793" y="174208"/>
            <a:ext cx="6178413" cy="85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3748" tIns="33748" rIns="33748" bIns="33748" anchor="ctr">
            <a:normAutofit/>
          </a:bodyPr>
          <a:lstStyle>
            <a:lvl1pPr>
              <a:defRPr sz="3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Spectrometer with LinoSPAD2</a:t>
            </a:r>
          </a:p>
        </p:txBody>
      </p:sp>
      <p:sp>
        <p:nvSpPr>
          <p:cNvPr id="613" name="Google Shape;162;p2"/>
          <p:cNvSpPr txBox="1">
            <a:spLocks noGrp="1"/>
          </p:cNvSpPr>
          <p:nvPr>
            <p:ph type="sldNum" sz="quarter" idx="4294967295"/>
          </p:nvPr>
        </p:nvSpPr>
        <p:spPr>
          <a:xfrm>
            <a:off x="7461497" y="5670272"/>
            <a:ext cx="196062" cy="18197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3748" tIns="33748" rIns="33748" bIns="33748" anchor="ctr"/>
          <a:lstStyle>
            <a:lvl1pPr>
              <a:defRPr sz="9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56</a:t>
            </a:fld>
            <a:endParaRPr/>
          </a:p>
        </p:txBody>
      </p:sp>
      <p:grpSp>
        <p:nvGrpSpPr>
          <p:cNvPr id="619" name="Group 4"/>
          <p:cNvGrpSpPr/>
          <p:nvPr/>
        </p:nvGrpSpPr>
        <p:grpSpPr>
          <a:xfrm>
            <a:off x="-7570" y="1950592"/>
            <a:ext cx="4306509" cy="2851221"/>
            <a:chOff x="0" y="0"/>
            <a:chExt cx="4306508" cy="2851219"/>
          </a:xfrm>
        </p:grpSpPr>
        <p:pic>
          <p:nvPicPr>
            <p:cNvPr id="614" name="Picture 8" descr="Picture 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306509" cy="28512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5" name="Straight Arrow Connector 9"/>
            <p:cNvSpPr/>
            <p:nvPr/>
          </p:nvSpPr>
          <p:spPr>
            <a:xfrm flipH="1" flipV="1">
              <a:off x="2153254" y="672500"/>
              <a:ext cx="729195" cy="196476"/>
            </a:xfrm>
            <a:prstGeom prst="line">
              <a:avLst/>
            </a:prstGeom>
            <a:noFill/>
            <a:ln w="57150" cap="flat">
              <a:solidFill>
                <a:schemeClr val="accent3">
                  <a:lumOff val="44000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16" name="Straight Arrow Connector 11"/>
            <p:cNvSpPr/>
            <p:nvPr/>
          </p:nvSpPr>
          <p:spPr>
            <a:xfrm>
              <a:off x="2048893" y="796154"/>
              <a:ext cx="764981" cy="589922"/>
            </a:xfrm>
            <a:prstGeom prst="line">
              <a:avLst/>
            </a:prstGeom>
            <a:noFill/>
            <a:ln w="57150" cap="flat">
              <a:solidFill>
                <a:schemeClr val="accent3">
                  <a:lumOff val="44000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617" name="Arrow: Right 20"/>
            <p:cNvSpPr/>
            <p:nvPr/>
          </p:nvSpPr>
          <p:spPr>
            <a:xfrm flipH="1">
              <a:off x="2235366" y="1344555"/>
              <a:ext cx="563905" cy="343559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21000">
                  <a:srgbClr val="FF0000"/>
                </a:gs>
                <a:gs pos="33000">
                  <a:srgbClr val="FFFF00"/>
                </a:gs>
                <a:gs pos="48000">
                  <a:srgbClr val="92D050"/>
                </a:gs>
                <a:gs pos="62000">
                  <a:srgbClr val="00B0F0"/>
                </a:gs>
                <a:gs pos="72000">
                  <a:srgbClr val="0070C0"/>
                </a:gs>
                <a:gs pos="82000">
                  <a:srgbClr val="7030A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618" name="Arrow: Right 21"/>
            <p:cNvSpPr/>
            <p:nvPr/>
          </p:nvSpPr>
          <p:spPr>
            <a:xfrm rot="222521" flipH="1">
              <a:off x="1470234" y="1367368"/>
              <a:ext cx="491602" cy="343559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21000">
                  <a:srgbClr val="FF0000"/>
                </a:gs>
                <a:gs pos="33000">
                  <a:srgbClr val="FFFF00"/>
                </a:gs>
                <a:gs pos="48000">
                  <a:srgbClr val="92D050"/>
                </a:gs>
                <a:gs pos="62000">
                  <a:srgbClr val="00B0F0"/>
                </a:gs>
                <a:gs pos="72000">
                  <a:srgbClr val="0070C0"/>
                </a:gs>
                <a:gs pos="82000">
                  <a:srgbClr val="7030A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620" name="TextBox 6"/>
          <p:cNvSpPr txBox="1"/>
          <p:nvPr/>
        </p:nvSpPr>
        <p:spPr>
          <a:xfrm>
            <a:off x="2120545" y="955104"/>
            <a:ext cx="4076902" cy="387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100"/>
            </a:lvl1pPr>
          </a:lstStyle>
          <a:p>
            <a:r>
              <a:t>Used Ar lamp coupled to SM fiber</a:t>
            </a:r>
          </a:p>
        </p:txBody>
      </p:sp>
      <p:sp>
        <p:nvSpPr>
          <p:cNvPr id="621" name="TextBox 7"/>
          <p:cNvSpPr txBox="1"/>
          <p:nvPr/>
        </p:nvSpPr>
        <p:spPr>
          <a:xfrm>
            <a:off x="5562918" y="1801512"/>
            <a:ext cx="2001381" cy="387514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100"/>
            </a:lvl1pPr>
          </a:lstStyle>
          <a:p>
            <a:r>
              <a:t>Ar spectral lines</a:t>
            </a:r>
          </a:p>
        </p:txBody>
      </p:sp>
      <p:sp>
        <p:nvSpPr>
          <p:cNvPr id="622" name="TextBox 13"/>
          <p:cNvSpPr txBox="1"/>
          <p:nvPr/>
        </p:nvSpPr>
        <p:spPr>
          <a:xfrm>
            <a:off x="562907" y="5309173"/>
            <a:ext cx="2808374" cy="350660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/>
          </a:lstStyle>
          <a:p>
            <a:r>
              <a:t>arxiv.org/abs/2304.11999</a:t>
            </a:r>
          </a:p>
        </p:txBody>
      </p:sp>
      <p:sp>
        <p:nvSpPr>
          <p:cNvPr id="623" name="TextBox 7"/>
          <p:cNvSpPr txBox="1"/>
          <p:nvPr/>
        </p:nvSpPr>
        <p:spPr>
          <a:xfrm>
            <a:off x="5085352" y="5074085"/>
            <a:ext cx="3306232" cy="387514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100"/>
            </a:lvl1pPr>
          </a:lstStyle>
          <a:p>
            <a:r>
              <a:t>spectral resolution 0.04 nm</a:t>
            </a:r>
          </a:p>
        </p:txBody>
      </p:sp>
      <p:sp>
        <p:nvSpPr>
          <p:cNvPr id="624" name="TextBox 3"/>
          <p:cNvSpPr txBox="1"/>
          <p:nvPr/>
        </p:nvSpPr>
        <p:spPr>
          <a:xfrm>
            <a:off x="-42674" y="5901835"/>
            <a:ext cx="9229348" cy="760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Achieved 0.04 nm spectral and 40 ps timing resolution</a:t>
            </a:r>
          </a:p>
          <a:p>
            <a:pPr algn="ctr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only x10 more than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25" name="Rectangle 6"/>
              <p:cNvSpPr txBox="1"/>
              <p:nvPr/>
            </p:nvSpPr>
            <p:spPr>
              <a:xfrm>
                <a:off x="5910651" y="6336589"/>
                <a:ext cx="1975952" cy="23957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∗∆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type m:val="lin"/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sz="2400"/>
              </a:p>
            </p:txBody>
          </p:sp>
        </mc:Choice>
        <mc:Fallback>
          <p:sp>
            <p:nvSpPr>
              <p:cNvPr id="625" name="Rectang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651" y="6336589"/>
                <a:ext cx="1975952" cy="239573"/>
              </a:xfrm>
              <a:prstGeom prst="rect">
                <a:avLst/>
              </a:prstGeom>
              <a:blipFill>
                <a:blip r:embed="rId4"/>
                <a:stretch>
                  <a:fillRect l="-3395" t="-250000" r="-37963" b="-44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6" name="arxiv.org/abs/2304.11999"/>
          <p:cNvSpPr txBox="1"/>
          <p:nvPr/>
        </p:nvSpPr>
        <p:spPr>
          <a:xfrm>
            <a:off x="5070347" y="5506385"/>
            <a:ext cx="2225779" cy="30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r>
              <a:t>arxiv.org/abs/2304.11999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709" y="4048933"/>
            <a:ext cx="4307759" cy="2635746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Title 1"/>
          <p:cNvSpPr txBox="1">
            <a:spLocks noGrp="1"/>
          </p:cNvSpPr>
          <p:nvPr>
            <p:ph type="title"/>
          </p:nvPr>
        </p:nvSpPr>
        <p:spPr>
          <a:xfrm>
            <a:off x="0" y="-689"/>
            <a:ext cx="9144000" cy="994172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Colored HBT peaks in LinoSPAD2</a:t>
            </a:r>
          </a:p>
        </p:txBody>
      </p:sp>
      <p:sp>
        <p:nvSpPr>
          <p:cNvPr id="630" name="TextBox 8"/>
          <p:cNvSpPr txBox="1"/>
          <p:nvPr/>
        </p:nvSpPr>
        <p:spPr>
          <a:xfrm>
            <a:off x="791986" y="3497320"/>
            <a:ext cx="2975927" cy="35066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/>
          </a:lstStyle>
          <a:p>
            <a:r>
              <a:t>dual spectrometer in Prague</a:t>
            </a:r>
          </a:p>
        </p:txBody>
      </p:sp>
      <p:sp>
        <p:nvSpPr>
          <p:cNvPr id="631" name="TextBox 7"/>
          <p:cNvSpPr txBox="1"/>
          <p:nvPr/>
        </p:nvSpPr>
        <p:spPr>
          <a:xfrm>
            <a:off x="4984312" y="4716085"/>
            <a:ext cx="2556901" cy="637229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time difference,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s</a:t>
            </a:r>
            <a:r>
              <a:t>=70 ps</a:t>
            </a:r>
          </a:p>
          <a:p>
            <a:r>
              <a:t>visibility = 3.8%</a:t>
            </a:r>
          </a:p>
        </p:txBody>
      </p:sp>
      <p:sp>
        <p:nvSpPr>
          <p:cNvPr id="632" name="TextBox 10"/>
          <p:cNvSpPr txBox="1"/>
          <p:nvPr/>
        </p:nvSpPr>
        <p:spPr>
          <a:xfrm>
            <a:off x="4404318" y="4200815"/>
            <a:ext cx="3193277" cy="350660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/>
          </a:lstStyle>
          <a:p>
            <a:r>
              <a:t>HBT peak in two spectral bins</a:t>
            </a:r>
          </a:p>
        </p:txBody>
      </p:sp>
      <p:pic>
        <p:nvPicPr>
          <p:cNvPr id="63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846" y="867002"/>
            <a:ext cx="3847270" cy="2592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59582" y="867002"/>
            <a:ext cx="4119576" cy="2592191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TextBox 7"/>
          <p:cNvSpPr txBox="1"/>
          <p:nvPr/>
        </p:nvSpPr>
        <p:spPr>
          <a:xfrm>
            <a:off x="4912049" y="5816819"/>
            <a:ext cx="3353654" cy="617360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/>
            <a:r>
              <a:t>S.Kulkov, L.Rademacherova</a:t>
            </a:r>
          </a:p>
          <a:p>
            <a:pPr algn="ctr"/>
            <a:r>
              <a:t>unpublished, work in progress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Title 1"/>
          <p:cNvSpPr txBox="1">
            <a:spLocks noGrp="1"/>
          </p:cNvSpPr>
          <p:nvPr>
            <p:ph type="title"/>
          </p:nvPr>
        </p:nvSpPr>
        <p:spPr>
          <a:xfrm>
            <a:off x="0" y="-689"/>
            <a:ext cx="9144000" cy="994172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Colored HBT peaks in LinoSPAD2</a:t>
            </a:r>
          </a:p>
        </p:txBody>
      </p:sp>
      <p:pic>
        <p:nvPicPr>
          <p:cNvPr id="6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2784" y="1679779"/>
            <a:ext cx="6398432" cy="42202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r>
              <a:t>telescopes</a:t>
            </a:r>
          </a:p>
        </p:txBody>
      </p:sp>
      <p:sp>
        <p:nvSpPr>
          <p:cNvPr id="645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itle 1"/>
          <p:cNvSpPr txBox="1">
            <a:spLocks noGrp="1"/>
          </p:cNvSpPr>
          <p:nvPr>
            <p:ph type="title"/>
          </p:nvPr>
        </p:nvSpPr>
        <p:spPr>
          <a:xfrm>
            <a:off x="265096" y="-58527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t>Hybrid pixel detectors </a:t>
            </a:r>
          </a:p>
        </p:txBody>
      </p:sp>
      <p:pic>
        <p:nvPicPr>
          <p:cNvPr id="254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0072" y="2272985"/>
            <a:ext cx="3488493" cy="1646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7277" y="1266849"/>
            <a:ext cx="4430449" cy="2652393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Rectangle 7"/>
          <p:cNvSpPr/>
          <p:nvPr/>
        </p:nvSpPr>
        <p:spPr>
          <a:xfrm>
            <a:off x="313156" y="3926625"/>
            <a:ext cx="4631408" cy="62930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>
                <a:solidFill>
                  <a:srgbClr val="2E414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Lukas Tlustos and Erik H. M. Heijne, Performance and limitations of high granularity single photon processing X-ray imaging detectors, in CERN proceedings (2005)</a:t>
            </a:r>
          </a:p>
        </p:txBody>
      </p:sp>
      <p:sp>
        <p:nvSpPr>
          <p:cNvPr id="257" name="Content Placeholder 2"/>
          <p:cNvSpPr txBox="1"/>
          <p:nvPr/>
        </p:nvSpPr>
        <p:spPr>
          <a:xfrm>
            <a:off x="45720" y="4602626"/>
            <a:ext cx="9085255" cy="199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500"/>
              </a:spcBef>
              <a:defRPr sz="2400"/>
            </a:pPr>
            <a:r>
              <a:t>Decouple readout chip and sensor</a:t>
            </a:r>
            <a:endParaRPr sz="3200"/>
          </a:p>
          <a:p>
            <a:pPr marL="800100" lvl="1" indent="-342900">
              <a:spcBef>
                <a:spcPts val="500"/>
              </a:spcBef>
              <a:buSzPct val="100000"/>
              <a:buChar char="•"/>
              <a:defRPr sz="2400"/>
            </a:pPr>
            <a:r>
              <a:t>optimize technologies for chip and sensor separately</a:t>
            </a:r>
            <a:endParaRPr sz="3200"/>
          </a:p>
          <a:p>
            <a:pPr>
              <a:spcBef>
                <a:spcPts val="700"/>
              </a:spcBef>
              <a:defRPr sz="2000">
                <a:solidFill>
                  <a:srgbClr val="0070C0"/>
                </a:solidFill>
              </a:defRPr>
            </a:pPr>
            <a:endParaRPr sz="3200"/>
          </a:p>
          <a:p>
            <a:pPr>
              <a:spcBef>
                <a:spcPts val="400"/>
              </a:spcBef>
              <a:defRPr sz="2000">
                <a:solidFill>
                  <a:srgbClr val="0070C0"/>
                </a:solidFill>
              </a:defRPr>
            </a:pPr>
            <a:r>
              <a:t>Use different sensors with same readout, versatile approach for x-rays (Si, CZT)</a:t>
            </a:r>
            <a:endParaRPr sz="3200"/>
          </a:p>
          <a:p>
            <a:pPr>
              <a:spcBef>
                <a:spcPts val="500"/>
              </a:spcBef>
              <a:defRPr sz="2400">
                <a:solidFill>
                  <a:srgbClr val="0070C0"/>
                </a:solidFill>
                <a:latin typeface="Wingdings"/>
                <a:ea typeface="Wingdings"/>
                <a:cs typeface="Wingdings"/>
                <a:sym typeface="Wingdings"/>
              </a:defRPr>
            </a:pPr>
            <a:r>
              <a:t>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we will use </a:t>
            </a:r>
            <a:r>
              <a:rPr b="1">
                <a:latin typeface="+mj-lt"/>
                <a:ea typeface="+mj-ea"/>
                <a:cs typeface="+mj-cs"/>
                <a:sym typeface="Arial"/>
              </a:rPr>
              <a:t>OPTICAL</a:t>
            </a:r>
            <a:r>
              <a:rPr>
                <a:latin typeface="+mj-lt"/>
                <a:ea typeface="+mj-ea"/>
                <a:cs typeface="+mj-cs"/>
                <a:sym typeface="Arial"/>
              </a:rPr>
              <a:t> sensors</a:t>
            </a:r>
          </a:p>
        </p:txBody>
      </p:sp>
      <p:sp>
        <p:nvSpPr>
          <p:cNvPr id="258" name="Rectangle 2"/>
          <p:cNvSpPr/>
          <p:nvPr/>
        </p:nvSpPr>
        <p:spPr>
          <a:xfrm>
            <a:off x="8038482" y="3780740"/>
            <a:ext cx="823870" cy="2642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t>credit: IZM</a:t>
            </a:r>
          </a:p>
        </p:txBody>
      </p:sp>
      <p:sp>
        <p:nvSpPr>
          <p:cNvPr id="259" name="TextBox 3"/>
          <p:cNvSpPr txBox="1"/>
          <p:nvPr/>
        </p:nvSpPr>
        <p:spPr>
          <a:xfrm>
            <a:off x="673346" y="1052515"/>
            <a:ext cx="5651954" cy="375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/>
            </a:lvl1pPr>
          </a:lstStyle>
          <a:p>
            <a:r>
              <a:t>Have roots in R&amp;D for LEP/LHC vertex detectors 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Title 1"/>
          <p:cNvSpPr txBox="1">
            <a:spLocks noGrp="1"/>
          </p:cNvSpPr>
          <p:nvPr>
            <p:ph type="title"/>
          </p:nvPr>
        </p:nvSpPr>
        <p:spPr>
          <a:xfrm>
            <a:off x="287703" y="-150952"/>
            <a:ext cx="7886701" cy="994172"/>
          </a:xfrm>
          <a:prstGeom prst="rect">
            <a:avLst/>
          </a:prstGeom>
        </p:spPr>
        <p:txBody>
          <a:bodyPr/>
          <a:lstStyle/>
          <a:p>
            <a:r>
              <a:t>On-sky measurements</a:t>
            </a:r>
          </a:p>
        </p:txBody>
      </p:sp>
      <p:sp>
        <p:nvSpPr>
          <p:cNvPr id="648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487871" y="703111"/>
            <a:ext cx="5089219" cy="1004009"/>
          </a:xfrm>
          <a:prstGeom prst="rect">
            <a:avLst/>
          </a:prstGeom>
        </p:spPr>
        <p:txBody>
          <a:bodyPr/>
          <a:lstStyle/>
          <a:p>
            <a:pPr marL="339470" indent="-339470" defTabSz="905255">
              <a:lnSpc>
                <a:spcPct val="80000"/>
              </a:lnSpc>
              <a:spcBef>
                <a:spcPts val="500"/>
              </a:spcBef>
              <a:defRPr sz="2100"/>
            </a:pPr>
            <a:r>
              <a:t>Need to couple to single mode fiber</a:t>
            </a:r>
          </a:p>
          <a:p>
            <a:pPr marL="339470" indent="-339470" defTabSz="905255">
              <a:lnSpc>
                <a:spcPct val="80000"/>
              </a:lnSpc>
              <a:spcBef>
                <a:spcPts val="500"/>
              </a:spcBef>
              <a:defRPr sz="2100"/>
            </a:pPr>
            <a:r>
              <a:t>Need adaptive optics</a:t>
            </a:r>
          </a:p>
          <a:p>
            <a:pPr marL="0" indent="0" algn="ctr" defTabSz="905255">
              <a:lnSpc>
                <a:spcPct val="80000"/>
              </a:lnSpc>
              <a:spcBef>
                <a:spcPts val="500"/>
              </a:spcBef>
              <a:buSzTx/>
              <a:buNone/>
              <a:defRPr sz="2100" b="1"/>
            </a:pPr>
            <a:r>
              <a:t> Both are difficult tasks</a:t>
            </a:r>
          </a:p>
        </p:txBody>
      </p:sp>
      <p:pic>
        <p:nvPicPr>
          <p:cNvPr id="64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22" y="1412775"/>
            <a:ext cx="3203128" cy="2373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70432" y="2485817"/>
            <a:ext cx="1407943" cy="1886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12322" y="4975580"/>
            <a:ext cx="3771706" cy="1797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460" y="3929872"/>
            <a:ext cx="3182455" cy="209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76264" y="1931652"/>
            <a:ext cx="3943945" cy="2910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pPr defTabSz="749808">
              <a:defRPr sz="3600"/>
            </a:pPr>
            <a:r>
              <a:t>Quantum Optics applications</a:t>
            </a:r>
          </a:p>
          <a:p>
            <a:pPr defTabSz="749808">
              <a:defRPr sz="3600"/>
            </a:pPr>
            <a:r>
              <a:t>with time stamping of single photons</a:t>
            </a:r>
          </a:p>
        </p:txBody>
      </p:sp>
      <p:sp>
        <p:nvSpPr>
          <p:cNvPr id="656" name="Some examples how nanosecond scale resolution is used in Quantum Optics"/>
          <p:cNvSpPr txBox="1">
            <a:spLocks noGrp="1"/>
          </p:cNvSpPr>
          <p:nvPr>
            <p:ph type="body" idx="1"/>
          </p:nvPr>
        </p:nvSpPr>
        <p:spPr>
          <a:xfrm>
            <a:off x="780457" y="2595439"/>
            <a:ext cx="7583086" cy="378777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500"/>
              </a:spcBef>
              <a:buSzTx/>
              <a:buNone/>
              <a:defRPr sz="2400"/>
            </a:lvl1pPr>
          </a:lstStyle>
          <a:p>
            <a:r>
              <a:t>Some examples how nanosecond scale resolution is used in Quantum Optics</a:t>
            </a:r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itle 1"/>
          <p:cNvSpPr txBox="1">
            <a:spLocks noGrp="1"/>
          </p:cNvSpPr>
          <p:nvPr>
            <p:ph type="title"/>
          </p:nvPr>
        </p:nvSpPr>
        <p:spPr>
          <a:xfrm>
            <a:off x="-9160" y="274638"/>
            <a:ext cx="9144001" cy="1666252"/>
          </a:xfrm>
          <a:prstGeom prst="rect">
            <a:avLst/>
          </a:prstGeom>
        </p:spPr>
        <p:txBody>
          <a:bodyPr/>
          <a:lstStyle/>
          <a:p>
            <a:pPr defTabSz="740662">
              <a:defRPr sz="3500"/>
            </a:pPr>
            <a:r>
              <a:t>Quantum photon sources - </a:t>
            </a:r>
          </a:p>
          <a:p>
            <a:pPr defTabSz="740662">
              <a:defRPr sz="3500"/>
            </a:pPr>
            <a:r>
              <a:t>spontaneous parametric down-conversion (SPDC) sources</a:t>
            </a:r>
          </a:p>
        </p:txBody>
      </p:sp>
      <p:pic>
        <p:nvPicPr>
          <p:cNvPr id="6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880" y="2329570"/>
            <a:ext cx="4858431" cy="2814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05549" y="1983282"/>
            <a:ext cx="4305302" cy="3263902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Produce two photons correlated (sometimes entangled) in…"/>
          <p:cNvSpPr txBox="1"/>
          <p:nvPr/>
        </p:nvSpPr>
        <p:spPr>
          <a:xfrm>
            <a:off x="2531280" y="5289576"/>
            <a:ext cx="5962014" cy="1150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Produce two photons correlated (sometimes entangled) in</a:t>
            </a:r>
          </a:p>
          <a:p>
            <a:pPr marL="748631" lvl="1" indent="-240631">
              <a:buSzPct val="100000"/>
              <a:buAutoNum type="arabicPeriod"/>
            </a:pPr>
            <a:r>
              <a:t>Time</a:t>
            </a:r>
          </a:p>
          <a:p>
            <a:pPr marL="748631" lvl="1" indent="-240631">
              <a:buSzPct val="100000"/>
              <a:buAutoNum type="arabicPeriod"/>
            </a:pPr>
            <a:r>
              <a:t>Position</a:t>
            </a:r>
          </a:p>
          <a:p>
            <a:pPr marL="748631" lvl="1" indent="-240631">
              <a:buSzPct val="100000"/>
              <a:buAutoNum type="arabicPeriod"/>
            </a:pPr>
            <a:r>
              <a:t>Energy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Title 1"/>
          <p:cNvSpPr txBox="1">
            <a:spLocks noGrp="1"/>
          </p:cNvSpPr>
          <p:nvPr>
            <p:ph type="title"/>
          </p:nvPr>
        </p:nvSpPr>
        <p:spPr>
          <a:xfrm>
            <a:off x="-108522" y="89730"/>
            <a:ext cx="9252524" cy="1143001"/>
          </a:xfrm>
          <a:prstGeom prst="rect">
            <a:avLst/>
          </a:prstGeom>
        </p:spPr>
        <p:txBody>
          <a:bodyPr/>
          <a:lstStyle>
            <a:lvl1pPr>
              <a:defRPr sz="4000" b="0"/>
            </a:lvl1pPr>
          </a:lstStyle>
          <a:p>
            <a:r>
              <a:t>Multidimensional Quantum Illumination</a:t>
            </a:r>
          </a:p>
        </p:txBody>
      </p:sp>
      <p:sp>
        <p:nvSpPr>
          <p:cNvPr id="664" name="Slide Number Placeholder 6"/>
          <p:cNvSpPr txBox="1">
            <a:spLocks noGrp="1"/>
          </p:cNvSpPr>
          <p:nvPr>
            <p:ph type="sldNum" sz="quarter" idx="4294967295"/>
          </p:nvPr>
        </p:nvSpPr>
        <p:spPr>
          <a:xfrm>
            <a:off x="8384891" y="6245225"/>
            <a:ext cx="301907" cy="288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fld id="{86CB4B4D-7CA3-9044-876B-883B54F8677D}" type="slidenum">
              <a:t>63</a:t>
            </a:fld>
            <a:endParaRPr/>
          </a:p>
        </p:txBody>
      </p:sp>
      <p:sp>
        <p:nvSpPr>
          <p:cNvPr id="665" name="TextBox 10"/>
          <p:cNvSpPr txBox="1"/>
          <p:nvPr/>
        </p:nvSpPr>
        <p:spPr>
          <a:xfrm>
            <a:off x="714989" y="1138764"/>
            <a:ext cx="7605501" cy="350660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In collaboration with NRC (Ottawa) D.England, Y.Zhang et al</a:t>
            </a:r>
          </a:p>
        </p:txBody>
      </p:sp>
      <p:sp>
        <p:nvSpPr>
          <p:cNvPr id="666" name="Rectangle 7"/>
          <p:cNvSpPr/>
          <p:nvPr/>
        </p:nvSpPr>
        <p:spPr>
          <a:xfrm>
            <a:off x="580151" y="5209037"/>
            <a:ext cx="4446242" cy="544069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t>Y Zhang, D England, A Nomerotski, P Svihra et al, Multidimensional quantum-enhanced target detection via spectrotemporal-correlation measurements, Physical Review A 101 (5), 053808</a:t>
            </a:r>
          </a:p>
        </p:txBody>
      </p:sp>
      <p:sp>
        <p:nvSpPr>
          <p:cNvPr id="667" name="Rectangle 11"/>
          <p:cNvSpPr/>
          <p:nvPr/>
        </p:nvSpPr>
        <p:spPr>
          <a:xfrm>
            <a:off x="4572000" y="6023161"/>
            <a:ext cx="4572000" cy="391668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100"/>
            </a:pPr>
            <a:r>
              <a:t>P Svihra et al, Multivariate Discrimination in Quantum Target Detection, Appl. Phys. Lett. </a:t>
            </a:r>
            <a:r>
              <a:rPr b="1"/>
              <a:t>117</a:t>
            </a:r>
            <a:r>
              <a:t>, 044001 (2020)</a:t>
            </a:r>
          </a:p>
        </p:txBody>
      </p:sp>
      <p:pic>
        <p:nvPicPr>
          <p:cNvPr id="668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68144" y="3124317"/>
            <a:ext cx="3153546" cy="2507507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Rectangle 13"/>
          <p:cNvSpPr/>
          <p:nvPr/>
        </p:nvSpPr>
        <p:spPr>
          <a:xfrm>
            <a:off x="5140111" y="5590533"/>
            <a:ext cx="4042628" cy="332739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600">
                <a:latin typeface="NimbusRomNo9L"/>
                <a:ea typeface="NimbusRomNo9L"/>
                <a:cs typeface="NimbusRomNo9L"/>
                <a:sym typeface="NimbusRomNo9L"/>
              </a:defRPr>
            </a:lvl1pPr>
          </a:lstStyle>
          <a:p>
            <a:r>
              <a:t>Pump photon wavelength vs time difference</a:t>
            </a:r>
          </a:p>
        </p:txBody>
      </p:sp>
      <p:sp>
        <p:nvSpPr>
          <p:cNvPr id="670" name="Rectangle 14"/>
          <p:cNvSpPr txBox="1"/>
          <p:nvPr/>
        </p:nvSpPr>
        <p:spPr>
          <a:xfrm>
            <a:off x="6217258" y="2882489"/>
            <a:ext cx="2304302" cy="370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latin typeface="Symbol"/>
                <a:ea typeface="Symbol"/>
                <a:cs typeface="Symbol"/>
                <a:sym typeface="Symbol"/>
              </a:defRPr>
            </a:pPr>
            <a:r>
              <a:t>dl*d</a:t>
            </a:r>
            <a:r>
              <a:rPr>
                <a:latin typeface="+mj-lt"/>
                <a:ea typeface="+mj-ea"/>
                <a:cs typeface="+mj-cs"/>
                <a:sym typeface="Arial"/>
              </a:rPr>
              <a:t>t ~ 5 ns * 0.5 nm </a:t>
            </a:r>
          </a:p>
        </p:txBody>
      </p:sp>
      <p:grpSp>
        <p:nvGrpSpPr>
          <p:cNvPr id="674" name="Group 3"/>
          <p:cNvGrpSpPr/>
          <p:nvPr/>
        </p:nvGrpSpPr>
        <p:grpSpPr>
          <a:xfrm>
            <a:off x="-303963" y="1505606"/>
            <a:ext cx="6214470" cy="3433381"/>
            <a:chOff x="0" y="0"/>
            <a:chExt cx="6214468" cy="3433379"/>
          </a:xfrm>
        </p:grpSpPr>
        <p:pic>
          <p:nvPicPr>
            <p:cNvPr id="671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6214470" cy="34333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72" name="Rectangle 5"/>
            <p:cNvSpPr/>
            <p:nvPr/>
          </p:nvSpPr>
          <p:spPr>
            <a:xfrm>
              <a:off x="73067" y="56321"/>
              <a:ext cx="474946" cy="454119"/>
            </a:xfrm>
            <a:prstGeom prst="rect">
              <a:avLst/>
            </a:pr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73" name="Rectangle 6"/>
            <p:cNvSpPr/>
            <p:nvPr/>
          </p:nvSpPr>
          <p:spPr>
            <a:xfrm>
              <a:off x="4524028" y="1809995"/>
              <a:ext cx="260856" cy="230963"/>
            </a:xfrm>
            <a:prstGeom prst="rect">
              <a:avLst/>
            </a:prstGeom>
            <a:solidFill>
              <a:srgbClr val="412D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Title 1"/>
          <p:cNvSpPr txBox="1">
            <a:spLocks noGrp="1"/>
          </p:cNvSpPr>
          <p:nvPr>
            <p:ph type="title"/>
          </p:nvPr>
        </p:nvSpPr>
        <p:spPr>
          <a:xfrm>
            <a:off x="626707" y="-243303"/>
            <a:ext cx="8229601" cy="1143001"/>
          </a:xfrm>
          <a:prstGeom prst="rect">
            <a:avLst/>
          </a:prstGeom>
        </p:spPr>
        <p:txBody>
          <a:bodyPr/>
          <a:lstStyle>
            <a:lvl1pPr defTabSz="877822">
              <a:defRPr sz="4200"/>
            </a:lvl1pPr>
          </a:lstStyle>
          <a:p>
            <a:r>
              <a:t>Quantum light-field microscope</a:t>
            </a:r>
          </a:p>
        </p:txBody>
      </p:sp>
      <p:sp>
        <p:nvSpPr>
          <p:cNvPr id="677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5250686" y="796031"/>
            <a:ext cx="3798269" cy="4392911"/>
          </a:xfrm>
          <a:prstGeom prst="rect">
            <a:avLst/>
          </a:prstGeom>
        </p:spPr>
        <p:txBody>
          <a:bodyPr/>
          <a:lstStyle/>
          <a:p>
            <a:pPr marL="342899" indent="-342899">
              <a:defRPr sz="2300"/>
            </a:pPr>
            <a:r>
              <a:t>Ottawa NRC group</a:t>
            </a:r>
          </a:p>
          <a:p>
            <a:pPr marL="342899" indent="-342899">
              <a:defRPr sz="2300"/>
            </a:pPr>
            <a:r>
              <a:t>Use one photon for position and one photon for angle information</a:t>
            </a:r>
          </a:p>
          <a:p>
            <a:pPr marL="342899" indent="-342899">
              <a:defRPr sz="2300"/>
            </a:pPr>
            <a:r>
              <a:t>This allows refocussing at arbitrary distance </a:t>
            </a:r>
          </a:p>
        </p:txBody>
      </p:sp>
      <p:pic>
        <p:nvPicPr>
          <p:cNvPr id="6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82787" y="3256711"/>
            <a:ext cx="4277583" cy="665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237" y="645986"/>
            <a:ext cx="4667784" cy="2341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9941" y="3004204"/>
            <a:ext cx="4452729" cy="3065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Title 1"/>
          <p:cNvSpPr txBox="1">
            <a:spLocks noGrp="1"/>
          </p:cNvSpPr>
          <p:nvPr>
            <p:ph type="title"/>
          </p:nvPr>
        </p:nvSpPr>
        <p:spPr>
          <a:xfrm>
            <a:off x="228600" y="-171401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1- and 2-D ion crystals</a:t>
            </a:r>
          </a:p>
        </p:txBody>
      </p:sp>
      <p:pic>
        <p:nvPicPr>
          <p:cNvPr id="683" name="Picture 4" descr="Picture 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3850" y="650652"/>
            <a:ext cx="5920433" cy="4440325"/>
          </a:xfrm>
          <a:prstGeom prst="rect">
            <a:avLst/>
          </a:prstGeom>
          <a:ln w="12700">
            <a:miter lim="400000"/>
          </a:ln>
        </p:spPr>
      </p:pic>
      <p:sp>
        <p:nvSpPr>
          <p:cNvPr id="684" name="Rectangle 1"/>
          <p:cNvSpPr txBox="1"/>
          <p:nvPr/>
        </p:nvSpPr>
        <p:spPr>
          <a:xfrm>
            <a:off x="2313464" y="1220303"/>
            <a:ext cx="127001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br/>
            <a:endParaRPr/>
          </a:p>
        </p:txBody>
      </p:sp>
      <p:pic>
        <p:nvPicPr>
          <p:cNvPr id="685" name="Picture 7" descr="Picture 7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153" y="4975936"/>
            <a:ext cx="4915406" cy="12288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9" name="Group 4"/>
          <p:cNvGrpSpPr/>
          <p:nvPr/>
        </p:nvGrpSpPr>
        <p:grpSpPr>
          <a:xfrm>
            <a:off x="787333" y="1829237"/>
            <a:ext cx="3918962" cy="2545079"/>
            <a:chOff x="0" y="0"/>
            <a:chExt cx="3918961" cy="2545077"/>
          </a:xfrm>
        </p:grpSpPr>
        <p:grpSp>
          <p:nvGrpSpPr>
            <p:cNvPr id="694" name="Group 65"/>
            <p:cNvGrpSpPr/>
            <p:nvPr/>
          </p:nvGrpSpPr>
          <p:grpSpPr>
            <a:xfrm>
              <a:off x="0" y="0"/>
              <a:ext cx="3918962" cy="2545078"/>
              <a:chOff x="0" y="0"/>
              <a:chExt cx="3918961" cy="2545077"/>
            </a:xfrm>
          </p:grpSpPr>
          <p:pic>
            <p:nvPicPr>
              <p:cNvPr id="686" name="Picture 13" descr="Picture 13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2932163" cy="25450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689" name="Group 52"/>
              <p:cNvGrpSpPr/>
              <p:nvPr/>
            </p:nvGrpSpPr>
            <p:grpSpPr>
              <a:xfrm>
                <a:off x="2603577" y="44810"/>
                <a:ext cx="1315385" cy="397401"/>
                <a:chOff x="0" y="0"/>
                <a:chExt cx="1315384" cy="397399"/>
              </a:xfrm>
            </p:grpSpPr>
            <p:sp>
              <p:nvSpPr>
                <p:cNvPr id="687" name="TextBox 22"/>
                <p:cNvSpPr txBox="1"/>
                <p:nvPr/>
              </p:nvSpPr>
              <p:spPr>
                <a:xfrm>
                  <a:off x="34430" y="18580"/>
                  <a:ext cx="1188007" cy="31339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600"/>
                  </a:lvl1pPr>
                </a:lstStyle>
                <a:p>
                  <a:r>
                    <a:t> RF 18 MHz</a:t>
                  </a:r>
                </a:p>
              </p:txBody>
            </p:sp>
            <p:sp>
              <p:nvSpPr>
                <p:cNvPr id="688" name="Oval 51"/>
                <p:cNvSpPr/>
                <p:nvPr/>
              </p:nvSpPr>
              <p:spPr>
                <a:xfrm>
                  <a:off x="0" y="0"/>
                  <a:ext cx="1315385" cy="397400"/>
                </a:xfrm>
                <a:prstGeom prst="ellipse">
                  <a:avLst/>
                </a:prstGeom>
                <a:noFill/>
                <a:ln w="25400" cap="flat">
                  <a:solidFill>
                    <a:srgbClr val="88A3A6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690" name="Curved Connector 54"/>
              <p:cNvSpPr/>
              <p:nvPr/>
            </p:nvSpPr>
            <p:spPr>
              <a:xfrm flipH="1">
                <a:off x="2111443" y="243510"/>
                <a:ext cx="492136" cy="842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400" y="0"/>
                      <a:pt x="10800" y="5400"/>
                      <a:pt x="10800" y="10800"/>
                    </a:cubicBezTo>
                    <a:cubicBezTo>
                      <a:pt x="10800" y="16200"/>
                      <a:pt x="16200" y="21600"/>
                      <a:pt x="21600" y="21600"/>
                    </a:cubicBez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91" name="Curved Connector 57"/>
              <p:cNvSpPr/>
              <p:nvPr/>
            </p:nvSpPr>
            <p:spPr>
              <a:xfrm rot="5400000">
                <a:off x="2535806" y="473686"/>
                <a:ext cx="377705" cy="242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400" y="0"/>
                      <a:pt x="10800" y="5400"/>
                      <a:pt x="10800" y="10800"/>
                    </a:cubicBezTo>
                    <a:cubicBezTo>
                      <a:pt x="10800" y="16200"/>
                      <a:pt x="16200" y="21600"/>
                      <a:pt x="21600" y="21600"/>
                    </a:cubicBez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692" name="Picture 62" descr="Picture 62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944712">
                <a:off x="93108" y="364470"/>
                <a:ext cx="863601" cy="495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93" name="Rectangle 64"/>
              <p:cNvSpPr/>
              <p:nvPr/>
            </p:nvSpPr>
            <p:spPr>
              <a:xfrm rot="19098373">
                <a:off x="1857754" y="1452263"/>
                <a:ext cx="725802" cy="388605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sp>
          <p:nvSpPr>
            <p:cNvPr id="695" name="Oval 3"/>
            <p:cNvSpPr/>
            <p:nvPr/>
          </p:nvSpPr>
          <p:spPr>
            <a:xfrm rot="10800000">
              <a:off x="1461926" y="1248309"/>
              <a:ext cx="94443" cy="118863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696" name="Oval 31"/>
            <p:cNvSpPr/>
            <p:nvPr/>
          </p:nvSpPr>
          <p:spPr>
            <a:xfrm rot="10800000">
              <a:off x="1296753" y="1394685"/>
              <a:ext cx="94443" cy="118863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697" name="Oval 32"/>
            <p:cNvSpPr/>
            <p:nvPr/>
          </p:nvSpPr>
          <p:spPr>
            <a:xfrm rot="10800000">
              <a:off x="1627605" y="1112993"/>
              <a:ext cx="94443" cy="118863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sp>
          <p:nvSpPr>
            <p:cNvPr id="698" name="Oval 33"/>
            <p:cNvSpPr/>
            <p:nvPr/>
          </p:nvSpPr>
          <p:spPr>
            <a:xfrm rot="10800000">
              <a:off x="1778641" y="1003193"/>
              <a:ext cx="94443" cy="118864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700" name="TextBox 36"/>
          <p:cNvSpPr txBox="1"/>
          <p:nvPr/>
        </p:nvSpPr>
        <p:spPr>
          <a:xfrm>
            <a:off x="1527953" y="1538855"/>
            <a:ext cx="1019099" cy="350662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Paul trap</a:t>
            </a:r>
          </a:p>
        </p:txBody>
      </p:sp>
      <p:sp>
        <p:nvSpPr>
          <p:cNvPr id="701" name="TextBox 37"/>
          <p:cNvSpPr txBox="1"/>
          <p:nvPr/>
        </p:nvSpPr>
        <p:spPr>
          <a:xfrm>
            <a:off x="3056489" y="3525251"/>
            <a:ext cx="855757" cy="350662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Ba ions</a:t>
            </a:r>
          </a:p>
        </p:txBody>
      </p:sp>
      <p:sp>
        <p:nvSpPr>
          <p:cNvPr id="702" name="50-100 ns micromotion period"/>
          <p:cNvSpPr txBox="1"/>
          <p:nvPr/>
        </p:nvSpPr>
        <p:spPr>
          <a:xfrm>
            <a:off x="1790718" y="4499795"/>
            <a:ext cx="312829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50-100 ns micromotion period</a:t>
            </a:r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Down-conversion of x-rays"/>
          <p:cNvSpPr txBox="1">
            <a:spLocks noGrp="1"/>
          </p:cNvSpPr>
          <p:nvPr>
            <p:ph type="title"/>
          </p:nvPr>
        </p:nvSpPr>
        <p:spPr>
          <a:xfrm>
            <a:off x="457200" y="-68539"/>
            <a:ext cx="8229600" cy="1143002"/>
          </a:xfrm>
          <a:prstGeom prst="rect">
            <a:avLst/>
          </a:prstGeom>
        </p:spPr>
        <p:txBody>
          <a:bodyPr/>
          <a:lstStyle/>
          <a:p>
            <a:r>
              <a:t>Down-conversion of x-rays</a:t>
            </a:r>
          </a:p>
        </p:txBody>
      </p:sp>
      <p:pic>
        <p:nvPicPr>
          <p:cNvPr id="7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5184" y="944675"/>
            <a:ext cx="7381664" cy="4657260"/>
          </a:xfrm>
          <a:prstGeom prst="rect">
            <a:avLst/>
          </a:prstGeom>
          <a:ln w="12700">
            <a:miter lim="400000"/>
          </a:ln>
        </p:spPr>
      </p:pic>
      <p:sp>
        <p:nvSpPr>
          <p:cNvPr id="706" name="first imaging of x-ray cone…"/>
          <p:cNvSpPr txBox="1">
            <a:spLocks noGrp="1"/>
          </p:cNvSpPr>
          <p:nvPr>
            <p:ph type="body" sz="quarter" idx="4294967295"/>
          </p:nvPr>
        </p:nvSpPr>
        <p:spPr>
          <a:xfrm>
            <a:off x="1438068" y="5896369"/>
            <a:ext cx="3917891" cy="600871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0" indent="0" algn="ctr" defTabSz="603504">
              <a:spcBef>
                <a:spcPts val="300"/>
              </a:spcBef>
              <a:buSzTx/>
              <a:buNone/>
              <a:defRPr sz="1584"/>
            </a:pPr>
            <a:r>
              <a:t>first imaging of x-ray cone</a:t>
            </a:r>
          </a:p>
          <a:p>
            <a:pPr marL="0" indent="0" algn="ctr" defTabSz="603504">
              <a:spcBef>
                <a:spcPts val="300"/>
              </a:spcBef>
              <a:buSzTx/>
              <a:buNone/>
              <a:defRPr sz="1584"/>
            </a:pPr>
            <a:r>
              <a:t>record rate of pair detection ~ few Hz </a:t>
            </a:r>
          </a:p>
        </p:txBody>
      </p:sp>
      <p:sp>
        <p:nvSpPr>
          <p:cNvPr id="707" name="arxiv.org/abs/2310.13078"/>
          <p:cNvSpPr txBox="1"/>
          <p:nvPr/>
        </p:nvSpPr>
        <p:spPr>
          <a:xfrm>
            <a:off x="6025550" y="6169353"/>
            <a:ext cx="2667183" cy="370839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arxiv.org/abs/2310.13078</a:t>
            </a:r>
          </a:p>
        </p:txBody>
      </p:sp>
      <p:sp>
        <p:nvSpPr>
          <p:cNvPr id="708" name="NSLS-II @ BNL"/>
          <p:cNvSpPr txBox="1"/>
          <p:nvPr/>
        </p:nvSpPr>
        <p:spPr>
          <a:xfrm>
            <a:off x="1083428" y="3434910"/>
            <a:ext cx="3120524" cy="600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 algn="ctr">
              <a:spcBef>
                <a:spcPts val="500"/>
              </a:spcBef>
              <a:defRPr sz="2400"/>
            </a:lvl1pPr>
          </a:lstStyle>
          <a:p>
            <a:r>
              <a:t>NSLS-II @ BNL</a:t>
            </a:r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Detected simultaneously 3 types of correlations: time, spatial &amp; energy"/>
          <p:cNvSpPr txBox="1">
            <a:spLocks noGrp="1"/>
          </p:cNvSpPr>
          <p:nvPr>
            <p:ph type="title"/>
          </p:nvPr>
        </p:nvSpPr>
        <p:spPr>
          <a:xfrm>
            <a:off x="457200" y="168617"/>
            <a:ext cx="8229600" cy="1143002"/>
          </a:xfrm>
          <a:prstGeom prst="rect">
            <a:avLst/>
          </a:prstGeom>
        </p:spPr>
        <p:txBody>
          <a:bodyPr/>
          <a:lstStyle>
            <a:lvl1pPr defTabSz="768095">
              <a:defRPr sz="3696"/>
            </a:lvl1pPr>
          </a:lstStyle>
          <a:p>
            <a:r>
              <a:t>Detected simultaneously 3 types of correlations: time, spatial &amp; energy</a:t>
            </a:r>
          </a:p>
        </p:txBody>
      </p:sp>
      <p:pic>
        <p:nvPicPr>
          <p:cNvPr id="7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8621" y="2323010"/>
            <a:ext cx="3318005" cy="3318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85108" y="1934615"/>
            <a:ext cx="3127713" cy="2620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9328" y="1916712"/>
            <a:ext cx="2207123" cy="3024576"/>
          </a:xfrm>
          <a:prstGeom prst="rect">
            <a:avLst/>
          </a:prstGeom>
          <a:ln w="12700">
            <a:miter lim="400000"/>
          </a:ln>
        </p:spPr>
      </p:pic>
      <p:sp>
        <p:nvSpPr>
          <p:cNvPr id="714" name="Line"/>
          <p:cNvSpPr/>
          <p:nvPr/>
        </p:nvSpPr>
        <p:spPr>
          <a:xfrm flipH="1">
            <a:off x="2299564" y="1360527"/>
            <a:ext cx="1667905" cy="727287"/>
          </a:xfrm>
          <a:prstGeom prst="line">
            <a:avLst/>
          </a:prstGeom>
          <a:ln w="76200">
            <a:solidFill>
              <a:srgbClr val="FF2600"/>
            </a:solidFill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15" name="Line"/>
          <p:cNvSpPr/>
          <p:nvPr/>
        </p:nvSpPr>
        <p:spPr>
          <a:xfrm flipH="1">
            <a:off x="7317529" y="1274560"/>
            <a:ext cx="440255" cy="691304"/>
          </a:xfrm>
          <a:prstGeom prst="line">
            <a:avLst/>
          </a:prstGeom>
          <a:ln w="76200">
            <a:solidFill>
              <a:srgbClr val="FF2600"/>
            </a:solidFill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16" name="Line"/>
          <p:cNvSpPr/>
          <p:nvPr/>
        </p:nvSpPr>
        <p:spPr>
          <a:xfrm flipH="1">
            <a:off x="4773310" y="1360527"/>
            <a:ext cx="625029" cy="983581"/>
          </a:xfrm>
          <a:prstGeom prst="line">
            <a:avLst/>
          </a:prstGeom>
          <a:ln w="76200">
            <a:solidFill>
              <a:srgbClr val="FF2600"/>
            </a:solidFill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17" name="Motivation: x-ray detectors with good timing and energy resolutions…"/>
          <p:cNvSpPr txBox="1">
            <a:spLocks noGrp="1"/>
          </p:cNvSpPr>
          <p:nvPr>
            <p:ph type="body" sz="quarter" idx="4294967295"/>
          </p:nvPr>
        </p:nvSpPr>
        <p:spPr>
          <a:xfrm>
            <a:off x="23596" y="5615959"/>
            <a:ext cx="9144001" cy="1234771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0" indent="0" algn="ctr" defTabSz="896111">
              <a:spcBef>
                <a:spcPts val="400"/>
              </a:spcBef>
              <a:buSzTx/>
              <a:buNone/>
              <a:defRPr sz="2352"/>
            </a:pPr>
            <a:r>
              <a:t>Motivation: x-ray detectors with good timing and energy resolutions</a:t>
            </a:r>
          </a:p>
          <a:p>
            <a:pPr marL="0" indent="0" algn="ctr" defTabSz="896111">
              <a:spcBef>
                <a:spcPts val="400"/>
              </a:spcBef>
              <a:buSzTx/>
              <a:buNone/>
              <a:defRPr sz="2352" b="1"/>
            </a:pPr>
            <a:endParaRPr/>
          </a:p>
          <a:p>
            <a:pPr marL="0" indent="0" algn="ctr" defTabSz="896111">
              <a:spcBef>
                <a:spcPts val="400"/>
              </a:spcBef>
              <a:buSzTx/>
              <a:buNone/>
              <a:defRPr sz="2352" b="1"/>
            </a:pPr>
            <a:r>
              <a:t>Scope: entanglement studies for x-rays</a:t>
            </a:r>
          </a:p>
        </p:txBody>
      </p:sp>
      <p:sp>
        <p:nvSpPr>
          <p:cNvPr id="718" name="TOT correlation…"/>
          <p:cNvSpPr txBox="1"/>
          <p:nvPr/>
        </p:nvSpPr>
        <p:spPr>
          <a:xfrm>
            <a:off x="6448547" y="4603102"/>
            <a:ext cx="1902896" cy="60549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spcBef>
                <a:spcPts val="500"/>
              </a:spcBef>
              <a:defRPr sz="1600"/>
            </a:pPr>
            <a:r>
              <a:t>TOT correlation</a:t>
            </a:r>
          </a:p>
          <a:p>
            <a:pPr algn="ctr">
              <a:spcBef>
                <a:spcPts val="500"/>
              </a:spcBef>
              <a:defRPr sz="1600"/>
            </a:pPr>
            <a:r>
              <a:t>poor resolution</a:t>
            </a:r>
          </a:p>
        </p:txBody>
      </p:sp>
      <p:sp>
        <p:nvSpPr>
          <p:cNvPr id="719" name="18 ns resolution due to…"/>
          <p:cNvSpPr txBox="1"/>
          <p:nvPr/>
        </p:nvSpPr>
        <p:spPr>
          <a:xfrm>
            <a:off x="-48423" y="4876246"/>
            <a:ext cx="2910860" cy="60549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spcBef>
                <a:spcPts val="500"/>
              </a:spcBef>
              <a:defRPr sz="1600"/>
            </a:pPr>
            <a:r>
              <a:t>18 ns resolution due to</a:t>
            </a:r>
          </a:p>
          <a:p>
            <a:pPr algn="ctr">
              <a:spcBef>
                <a:spcPts val="500"/>
              </a:spcBef>
              <a:defRPr sz="1600"/>
            </a:pPr>
            <a:r>
              <a:t>variation of conversion depth</a:t>
            </a:r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ensor R&amp;D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r>
              <a:t>Sensor R&amp;D</a:t>
            </a:r>
          </a:p>
        </p:txBody>
      </p:sp>
      <p:sp>
        <p:nvSpPr>
          <p:cNvPr id="722" name="Text Placeholder 4"/>
          <p:cNvSpPr txBox="1">
            <a:spLocks noGrp="1"/>
          </p:cNvSpPr>
          <p:nvPr>
            <p:ph type="body" sz="quarter" idx="1"/>
          </p:nvPr>
        </p:nvSpPr>
        <p:spPr>
          <a:xfrm>
            <a:off x="39451" y="1831112"/>
            <a:ext cx="9409529" cy="1244354"/>
          </a:xfrm>
          <a:prstGeom prst="rect">
            <a:avLst/>
          </a:prstGeom>
        </p:spPr>
        <p:txBody>
          <a:bodyPr/>
          <a:lstStyle>
            <a:lvl1pPr defTabSz="877822">
              <a:defRPr sz="2300" b="0"/>
            </a:lvl1pPr>
          </a:lstStyle>
          <a:p>
            <a:r>
              <a:t>Ideas for 2d imaging sensors which can provide 20 ps resolution</a:t>
            </a:r>
          </a:p>
        </p:txBody>
      </p: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432474"/>
            <a:ext cx="9144002" cy="4172375"/>
          </a:xfrm>
          <a:prstGeom prst="rect">
            <a:avLst/>
          </a:prstGeom>
          <a:ln w="12700">
            <a:miter lim="400000"/>
          </a:ln>
        </p:spPr>
      </p:pic>
      <p:sp>
        <p:nvSpPr>
          <p:cNvPr id="725" name="Rectangle 4"/>
          <p:cNvSpPr/>
          <p:nvPr/>
        </p:nvSpPr>
        <p:spPr>
          <a:xfrm>
            <a:off x="6300192" y="1223728"/>
            <a:ext cx="1038854" cy="333086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X. Llopart </a:t>
            </a:r>
          </a:p>
        </p:txBody>
      </p:sp>
      <p:sp>
        <p:nvSpPr>
          <p:cNvPr id="726" name="Oval 5"/>
          <p:cNvSpPr/>
          <p:nvPr/>
        </p:nvSpPr>
        <p:spPr>
          <a:xfrm>
            <a:off x="7020272" y="4293096"/>
            <a:ext cx="1080123" cy="432051"/>
          </a:xfrm>
          <a:prstGeom prst="ellipse">
            <a:avLst/>
          </a:prstGeom>
          <a:ln w="2540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727" name="TextBox 7"/>
          <p:cNvSpPr txBox="1"/>
          <p:nvPr/>
        </p:nvSpPr>
        <p:spPr>
          <a:xfrm>
            <a:off x="2385472" y="1196751"/>
            <a:ext cx="2683702" cy="350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by Medipix4 collaboration</a:t>
            </a:r>
          </a:p>
        </p:txBody>
      </p:sp>
      <p:pic>
        <p:nvPicPr>
          <p:cNvPr id="72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7779" y="4780009"/>
            <a:ext cx="5408442" cy="7468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itle 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t>Photon absorption in silicon</a:t>
            </a:r>
          </a:p>
        </p:txBody>
      </p:sp>
      <p:sp>
        <p:nvSpPr>
          <p:cNvPr id="262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0" y="970224"/>
            <a:ext cx="9144000" cy="133593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ts val="500"/>
              </a:spcBef>
              <a:defRPr sz="1900"/>
            </a:pPr>
            <a:r>
              <a:t>Blue photons are absorbed near the surface (~0.25 um for 430 nm, P47 max emission)</a:t>
            </a:r>
          </a:p>
          <a:p>
            <a:pPr marL="342900" indent="-342900">
              <a:lnSpc>
                <a:spcPct val="80000"/>
              </a:lnSpc>
              <a:spcBef>
                <a:spcPts val="500"/>
              </a:spcBef>
              <a:defRPr sz="1900"/>
            </a:pPr>
            <a:r>
              <a:t>Longer wavelengths penetrate deeper (~1 um for 500 nm, ~10 um for 800 nm)</a:t>
            </a:r>
          </a:p>
        </p:txBody>
      </p:sp>
      <p:pic>
        <p:nvPicPr>
          <p:cNvPr id="26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9026" y="2490819"/>
            <a:ext cx="6400801" cy="3910966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TextBox 4"/>
          <p:cNvSpPr txBox="1"/>
          <p:nvPr/>
        </p:nvSpPr>
        <p:spPr>
          <a:xfrm>
            <a:off x="785720" y="3738198"/>
            <a:ext cx="548727" cy="350663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d, m</a:t>
            </a:r>
          </a:p>
        </p:txBody>
      </p:sp>
      <p:sp>
        <p:nvSpPr>
          <p:cNvPr id="265" name="TextBox 5"/>
          <p:cNvSpPr txBox="1"/>
          <p:nvPr/>
        </p:nvSpPr>
        <p:spPr>
          <a:xfrm>
            <a:off x="6577625" y="2306153"/>
            <a:ext cx="667828" cy="370530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latin typeface="Symbol"/>
                <a:ea typeface="Symbol"/>
                <a:cs typeface="Symbol"/>
                <a:sym typeface="Symbol"/>
              </a:defRPr>
            </a:pPr>
            <a:r>
              <a:t>l,</a:t>
            </a:r>
            <a:r>
              <a:rPr>
                <a:latin typeface="+mj-lt"/>
                <a:ea typeface="+mj-ea"/>
                <a:cs typeface="+mj-cs"/>
                <a:sym typeface="Arial"/>
              </a:rPr>
              <a:t> nm</a:t>
            </a:r>
          </a:p>
        </p:txBody>
      </p:sp>
      <p:pic>
        <p:nvPicPr>
          <p:cNvPr id="266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72676" y="4022926"/>
            <a:ext cx="2863738" cy="28350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First Tpx4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First Tpx4 measurements</a:t>
            </a:r>
          </a:p>
        </p:txBody>
      </p:sp>
      <p:sp>
        <p:nvSpPr>
          <p:cNvPr id="731" name="Optical sensor + Tpx4, no intensifier"/>
          <p:cNvSpPr txBox="1">
            <a:spLocks noGrp="1"/>
          </p:cNvSpPr>
          <p:nvPr>
            <p:ph type="body" sz="quarter" idx="1"/>
          </p:nvPr>
        </p:nvSpPr>
        <p:spPr>
          <a:xfrm>
            <a:off x="2245757" y="1333900"/>
            <a:ext cx="5751685" cy="6397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Optical sensor + Tpx4, no intensifier</a:t>
            </a:r>
          </a:p>
        </p:txBody>
      </p:sp>
      <p:pic>
        <p:nvPicPr>
          <p:cNvPr id="732" name="Measurement_jun_25_2025_11h48m01s_fit_slice.png" descr="Measurement_jun_25_2025_11h48m01s_fit_slic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4538" y="2649267"/>
            <a:ext cx="4455493" cy="2871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33" name="Measurement_jun_25_2025_11h48m01s_timewalk_slice.png" descr="Measurement_jun_25_2025_11h48m01s_timewalk_slic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74878" y="2606776"/>
            <a:ext cx="4455493" cy="2956126"/>
          </a:xfrm>
          <a:prstGeom prst="rect">
            <a:avLst/>
          </a:prstGeom>
          <a:ln w="12700">
            <a:miter lim="400000"/>
          </a:ln>
        </p:spPr>
      </p:pic>
      <p:sp>
        <p:nvSpPr>
          <p:cNvPr id="734" name="Text Placeholder 4"/>
          <p:cNvSpPr txBox="1"/>
          <p:nvPr/>
        </p:nvSpPr>
        <p:spPr>
          <a:xfrm>
            <a:off x="218198" y="5528930"/>
            <a:ext cx="9409528" cy="1244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/>
          <a:p>
            <a:pPr defTabSz="877822">
              <a:spcBef>
                <a:spcPts val="500"/>
              </a:spcBef>
              <a:defRPr sz="2300"/>
            </a:pPr>
            <a:r>
              <a:t>Tested with 450 nm laser, pulse width 90 ps</a:t>
            </a:r>
          </a:p>
          <a:p>
            <a:pPr defTabSz="877822">
              <a:spcBef>
                <a:spcPts val="500"/>
              </a:spcBef>
              <a:defRPr sz="2300"/>
            </a:pPr>
            <a:r>
              <a:t>Silicon sensor bias 60 V</a:t>
            </a:r>
          </a:p>
        </p:txBody>
      </p:sp>
      <p:sp>
        <p:nvSpPr>
          <p:cNvPr id="735" name="272 ps"/>
          <p:cNvSpPr txBox="1"/>
          <p:nvPr/>
        </p:nvSpPr>
        <p:spPr>
          <a:xfrm>
            <a:off x="7655835" y="3216608"/>
            <a:ext cx="981155" cy="424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877822">
              <a:spcBef>
                <a:spcPts val="500"/>
              </a:spcBef>
              <a:defRPr sz="2300"/>
            </a:lvl1pPr>
          </a:lstStyle>
          <a:p>
            <a:r>
              <a:t>272 ps</a:t>
            </a:r>
          </a:p>
        </p:txBody>
      </p:sp>
      <p:sp>
        <p:nvSpPr>
          <p:cNvPr id="736" name="TOF vs TOT"/>
          <p:cNvSpPr txBox="1"/>
          <p:nvPr/>
        </p:nvSpPr>
        <p:spPr>
          <a:xfrm>
            <a:off x="1354080" y="2188815"/>
            <a:ext cx="1710833" cy="424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877822">
              <a:spcBef>
                <a:spcPts val="500"/>
              </a:spcBef>
              <a:defRPr sz="2300"/>
            </a:lvl1pPr>
          </a:lstStyle>
          <a:p>
            <a:r>
              <a:t>TOF vs TOT</a:t>
            </a:r>
          </a:p>
        </p:txBody>
      </p:sp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First Tpx4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First Tpx4 measurements</a:t>
            </a:r>
          </a:p>
        </p:txBody>
      </p:sp>
      <p:sp>
        <p:nvSpPr>
          <p:cNvPr id="739" name="Text Placeholder 4"/>
          <p:cNvSpPr>
            <a:spLocks noGrp="1"/>
          </p:cNvSpPr>
          <p:nvPr>
            <p:ph type="body" idx="21"/>
          </p:nvPr>
        </p:nvSpPr>
        <p:spPr>
          <a:xfrm>
            <a:off x="-87139" y="585419"/>
            <a:ext cx="9318278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 algn="ctr">
              <a:spcBef>
                <a:spcPts val="500"/>
              </a:spcBef>
              <a:buSzTx/>
              <a:buNone/>
              <a:defRPr sz="2400" b="1"/>
            </a:lvl1pPr>
          </a:lstStyle>
          <a:p>
            <a:r>
              <a:t>Single photon sensitive (intensified) optical Tpx4 camera</a:t>
            </a:r>
          </a:p>
        </p:txBody>
      </p:sp>
      <p:pic>
        <p:nvPicPr>
          <p:cNvPr id="740" name="voltage_scan_time_resolution.png" descr="voltage_scan_time_resolu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8200" y="2497193"/>
            <a:ext cx="4422598" cy="3131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1" name="voltage_scan_timewalk.png" descr="voltage_scan_timewal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1" y="2579078"/>
            <a:ext cx="4764518" cy="3131151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Text Placeholder 4"/>
          <p:cNvSpPr txBox="1"/>
          <p:nvPr/>
        </p:nvSpPr>
        <p:spPr>
          <a:xfrm>
            <a:off x="218198" y="5528929"/>
            <a:ext cx="9409528" cy="1244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/>
          <a:p>
            <a:pPr defTabSz="649588">
              <a:spcBef>
                <a:spcPts val="300"/>
              </a:spcBef>
              <a:defRPr sz="1702"/>
            </a:pPr>
            <a:r>
              <a:t>hi-QE-blue Photonis intensifier </a:t>
            </a:r>
          </a:p>
          <a:p>
            <a:pPr defTabSz="649588">
              <a:spcBef>
                <a:spcPts val="300"/>
              </a:spcBef>
              <a:defRPr sz="1702"/>
            </a:pPr>
            <a:r>
              <a:t>Tested with attenuated 450 nm laser, pulse width 90 ps</a:t>
            </a:r>
          </a:p>
          <a:p>
            <a:pPr defTabSz="649588">
              <a:spcBef>
                <a:spcPts val="300"/>
              </a:spcBef>
              <a:defRPr sz="1702"/>
            </a:pPr>
            <a:r>
              <a:t>Silicon sensor bias 20 - 70 V</a:t>
            </a:r>
          </a:p>
        </p:txBody>
      </p:sp>
      <p:sp>
        <p:nvSpPr>
          <p:cNvPr id="743" name="TOF vs TOT"/>
          <p:cNvSpPr txBox="1"/>
          <p:nvPr/>
        </p:nvSpPr>
        <p:spPr>
          <a:xfrm>
            <a:off x="1481333" y="2128491"/>
            <a:ext cx="1710834" cy="424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877822">
              <a:spcBef>
                <a:spcPts val="500"/>
              </a:spcBef>
              <a:defRPr sz="2300"/>
            </a:lvl1pPr>
          </a:lstStyle>
          <a:p>
            <a:r>
              <a:t>TOF vs TOT</a:t>
            </a:r>
          </a:p>
        </p:txBody>
      </p:sp>
      <p:sp>
        <p:nvSpPr>
          <p:cNvPr id="744" name="resolution 827 ps @ 70 V"/>
          <p:cNvSpPr txBox="1"/>
          <p:nvPr/>
        </p:nvSpPr>
        <p:spPr>
          <a:xfrm>
            <a:off x="5747326" y="4673002"/>
            <a:ext cx="2960153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877822">
              <a:spcBef>
                <a:spcPts val="500"/>
              </a:spcBef>
              <a:defRPr sz="2000"/>
            </a:lvl1pPr>
          </a:lstStyle>
          <a:p>
            <a:r>
              <a:t>resolution 827 ps @ 70 V</a:t>
            </a:r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0201" y="2137680"/>
            <a:ext cx="4248473" cy="277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537" y="2401424"/>
            <a:ext cx="4385371" cy="2248669"/>
          </a:xfrm>
          <a:prstGeom prst="rect">
            <a:avLst/>
          </a:prstGeom>
          <a:ln w="12700">
            <a:miter lim="400000"/>
          </a:ln>
        </p:spPr>
      </p:pic>
      <p:sp>
        <p:nvSpPr>
          <p:cNvPr id="748" name="Title 1"/>
          <p:cNvSpPr txBox="1">
            <a:spLocks noGrp="1"/>
          </p:cNvSpPr>
          <p:nvPr>
            <p:ph type="title"/>
          </p:nvPr>
        </p:nvSpPr>
        <p:spPr>
          <a:xfrm>
            <a:off x="0" y="1201006"/>
            <a:ext cx="9144000" cy="1143001"/>
          </a:xfrm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t>Direct detection after MCP in Timepix</a:t>
            </a:r>
          </a:p>
        </p:txBody>
      </p:sp>
      <p:sp>
        <p:nvSpPr>
          <p:cNvPr id="749" name="Has been implemented before with Timepix3…"/>
          <p:cNvSpPr txBox="1"/>
          <p:nvPr/>
        </p:nvSpPr>
        <p:spPr>
          <a:xfrm>
            <a:off x="886204" y="5433461"/>
            <a:ext cx="7371592" cy="1015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spcBef>
                <a:spcPts val="700"/>
              </a:spcBef>
              <a:defRPr sz="2900"/>
            </a:pPr>
            <a:r>
              <a:t>Has been implemented before with Timepix3</a:t>
            </a:r>
          </a:p>
          <a:p>
            <a:pPr algn="ctr">
              <a:spcBef>
                <a:spcPts val="700"/>
              </a:spcBef>
              <a:defRPr sz="2900"/>
            </a:pPr>
            <a:r>
              <a:t>Limitation: photocathode QE ~ 35%</a:t>
            </a:r>
          </a:p>
        </p:txBody>
      </p:sp>
      <p:sp>
        <p:nvSpPr>
          <p:cNvPr id="750" name="Title 1"/>
          <p:cNvSpPr txBox="1"/>
          <p:nvPr/>
        </p:nvSpPr>
        <p:spPr>
          <a:xfrm>
            <a:off x="1508957" y="149415"/>
            <a:ext cx="5528748" cy="994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normAutofit/>
          </a:bodyPr>
          <a:lstStyle>
            <a:lvl1pPr defTabSz="722376">
              <a:lnSpc>
                <a:spcPct val="90000"/>
              </a:lnSpc>
              <a:defRPr sz="3476" b="1"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r>
              <a:t>External amplification in MCP</a:t>
            </a:r>
          </a:p>
        </p:txBody>
      </p: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Title 1"/>
          <p:cNvSpPr txBox="1">
            <a:spLocks noGrp="1"/>
          </p:cNvSpPr>
          <p:nvPr>
            <p:ph type="title"/>
          </p:nvPr>
        </p:nvSpPr>
        <p:spPr>
          <a:xfrm>
            <a:off x="1878932" y="78335"/>
            <a:ext cx="5386136" cy="994174"/>
          </a:xfrm>
          <a:prstGeom prst="rect">
            <a:avLst/>
          </a:prstGeom>
        </p:spPr>
        <p:txBody>
          <a:bodyPr/>
          <a:lstStyle>
            <a:lvl1pPr defTabSz="777240">
              <a:defRPr sz="3740" b="1"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r>
              <a:t>Hybrid SPADs: 20 ps timing</a:t>
            </a:r>
          </a:p>
        </p:txBody>
      </p:sp>
      <p:sp>
        <p:nvSpPr>
          <p:cNvPr id="753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03349" y="1073667"/>
            <a:ext cx="4422870" cy="3745831"/>
          </a:xfrm>
          <a:prstGeom prst="rect">
            <a:avLst/>
          </a:prstGeom>
        </p:spPr>
        <p:txBody>
          <a:bodyPr/>
          <a:lstStyle/>
          <a:p>
            <a:pPr marL="169163" indent="-169163" defTabSz="676655">
              <a:spcBef>
                <a:spcPts val="700"/>
              </a:spcBef>
              <a:defRPr sz="2000"/>
            </a:pPr>
            <a:r>
              <a:t>20 ps timing is needed for next round of CERN experiments in 10 years, there will be lots of investment in fast ASICs</a:t>
            </a:r>
          </a:p>
          <a:p>
            <a:pPr marL="169163" indent="-169163" defTabSz="676655">
              <a:spcBef>
                <a:spcPts val="700"/>
              </a:spcBef>
              <a:defRPr sz="2000"/>
            </a:pPr>
            <a:endParaRPr/>
          </a:p>
          <a:p>
            <a:pPr marL="169163" indent="-169163" defTabSz="676655">
              <a:spcBef>
                <a:spcPts val="700"/>
              </a:spcBef>
              <a:defRPr sz="2000"/>
            </a:pPr>
            <a:r>
              <a:t>example: Timespot1 chip</a:t>
            </a:r>
          </a:p>
          <a:p>
            <a:pPr marL="507491" lvl="1" indent="-169163" defTabSz="676655">
              <a:spcBef>
                <a:spcPts val="700"/>
              </a:spcBef>
              <a:defRPr sz="2000"/>
            </a:pPr>
            <a:r>
              <a:t>32 x 32</a:t>
            </a:r>
          </a:p>
          <a:p>
            <a:pPr marL="507491" lvl="1" indent="-169163" defTabSz="676655">
              <a:spcBef>
                <a:spcPts val="700"/>
              </a:spcBef>
              <a:defRPr sz="2000"/>
            </a:pPr>
            <a:r>
              <a:t>50 ps</a:t>
            </a:r>
          </a:p>
          <a:p>
            <a:pPr marL="507491" lvl="1" indent="-169163" defTabSz="676655">
              <a:spcBef>
                <a:spcPts val="700"/>
              </a:spcBef>
              <a:defRPr sz="2000"/>
            </a:pPr>
            <a:r>
              <a:t>55 micron pitch</a:t>
            </a:r>
          </a:p>
          <a:p>
            <a:pPr marL="169163" indent="-169163" defTabSz="676655">
              <a:spcBef>
                <a:spcPts val="700"/>
              </a:spcBef>
              <a:defRPr sz="2000"/>
            </a:pPr>
            <a:endParaRPr/>
          </a:p>
          <a:p>
            <a:pPr marL="169163" indent="-169163" defTabSz="676655">
              <a:spcBef>
                <a:spcPts val="700"/>
              </a:spcBef>
              <a:defRPr sz="2000"/>
            </a:pPr>
            <a:r>
              <a:t>Hybrid detector: SPAD + 20 ps chip</a:t>
            </a:r>
          </a:p>
        </p:txBody>
      </p:sp>
      <p:pic>
        <p:nvPicPr>
          <p:cNvPr id="75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33085" y="857250"/>
            <a:ext cx="4422872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2" name="Group"/>
          <p:cNvGrpSpPr/>
          <p:nvPr/>
        </p:nvGrpSpPr>
        <p:grpSpPr>
          <a:xfrm>
            <a:off x="432933" y="4966332"/>
            <a:ext cx="3763702" cy="1482672"/>
            <a:chOff x="0" y="0"/>
            <a:chExt cx="3763700" cy="1482671"/>
          </a:xfrm>
        </p:grpSpPr>
        <p:sp>
          <p:nvSpPr>
            <p:cNvPr id="755" name="Rectangle 13"/>
            <p:cNvSpPr/>
            <p:nvPr/>
          </p:nvSpPr>
          <p:spPr>
            <a:xfrm>
              <a:off x="-1" y="0"/>
              <a:ext cx="3763702" cy="653204"/>
            </a:xfrm>
            <a:prstGeom prst="rect">
              <a:avLst/>
            </a:prstGeom>
            <a:solidFill>
              <a:srgbClr val="ED7D31"/>
            </a:solidFill>
            <a:ln w="3175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758" name="Rectangle 14"/>
            <p:cNvGrpSpPr/>
            <p:nvPr/>
          </p:nvGrpSpPr>
          <p:grpSpPr>
            <a:xfrm>
              <a:off x="-1" y="829465"/>
              <a:ext cx="3763702" cy="653207"/>
              <a:chOff x="-1" y="0"/>
              <a:chExt cx="3763700" cy="653206"/>
            </a:xfrm>
          </p:grpSpPr>
          <p:sp>
            <p:nvSpPr>
              <p:cNvPr id="756" name="Rectangle"/>
              <p:cNvSpPr/>
              <p:nvPr/>
            </p:nvSpPr>
            <p:spPr>
              <a:xfrm>
                <a:off x="-2" y="-1"/>
                <a:ext cx="3763702" cy="653207"/>
              </a:xfrm>
              <a:prstGeom prst="rect">
                <a:avLst/>
              </a:prstGeom>
              <a:solidFill>
                <a:srgbClr val="C9C9C9"/>
              </a:solidFill>
              <a:ln w="3175" cap="flat">
                <a:solidFill>
                  <a:srgbClr val="32538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chemeClr val="accent3">
                        <a:lumOff val="44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757" name="ASIC"/>
              <p:cNvSpPr txBox="1"/>
              <p:nvPr/>
            </p:nvSpPr>
            <p:spPr>
              <a:xfrm>
                <a:off x="49595" y="171489"/>
                <a:ext cx="3664511" cy="3102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algn="ctr">
                  <a:defRPr>
                    <a:solidFill>
                      <a:schemeClr val="accent3">
                        <a:lumOff val="44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ASIC</a:t>
                </a:r>
              </a:p>
            </p:txBody>
          </p:sp>
        </p:grpSp>
        <p:sp>
          <p:nvSpPr>
            <p:cNvPr id="759" name="Oval 15"/>
            <p:cNvSpPr/>
            <p:nvPr/>
          </p:nvSpPr>
          <p:spPr>
            <a:xfrm>
              <a:off x="238472" y="642836"/>
              <a:ext cx="269577" cy="186633"/>
            </a:xfrm>
            <a:prstGeom prst="ellipse">
              <a:avLst/>
            </a:prstGeom>
            <a:solidFill>
              <a:srgbClr val="4472C4"/>
            </a:solidFill>
            <a:ln w="3175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60" name="Oval 16"/>
            <p:cNvSpPr/>
            <p:nvPr/>
          </p:nvSpPr>
          <p:spPr>
            <a:xfrm>
              <a:off x="1099041" y="632467"/>
              <a:ext cx="269579" cy="186633"/>
            </a:xfrm>
            <a:prstGeom prst="ellipse">
              <a:avLst/>
            </a:prstGeom>
            <a:solidFill>
              <a:srgbClr val="4472C4"/>
            </a:solidFill>
            <a:ln w="3175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61" name="Oval 17"/>
            <p:cNvSpPr/>
            <p:nvPr/>
          </p:nvSpPr>
          <p:spPr>
            <a:xfrm>
              <a:off x="1959612" y="653203"/>
              <a:ext cx="269579" cy="186633"/>
            </a:xfrm>
            <a:prstGeom prst="ellipse">
              <a:avLst/>
            </a:prstGeom>
            <a:solidFill>
              <a:srgbClr val="4472C4"/>
            </a:solidFill>
            <a:ln w="3175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62" name="Oval 18"/>
            <p:cNvSpPr/>
            <p:nvPr/>
          </p:nvSpPr>
          <p:spPr>
            <a:xfrm>
              <a:off x="2820181" y="653203"/>
              <a:ext cx="269577" cy="186633"/>
            </a:xfrm>
            <a:prstGeom prst="ellipse">
              <a:avLst/>
            </a:prstGeom>
            <a:solidFill>
              <a:srgbClr val="4472C4"/>
            </a:solidFill>
            <a:ln w="3175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63" name="Rectangle 23"/>
            <p:cNvSpPr/>
            <p:nvPr/>
          </p:nvSpPr>
          <p:spPr>
            <a:xfrm>
              <a:off x="526188" y="62209"/>
              <a:ext cx="43548" cy="590996"/>
            </a:xfrm>
            <a:prstGeom prst="rect">
              <a:avLst/>
            </a:prstGeom>
            <a:solidFill>
              <a:srgbClr val="F4B183"/>
            </a:solidFill>
            <a:ln w="3175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64" name="Oval 19"/>
            <p:cNvSpPr/>
            <p:nvPr/>
          </p:nvSpPr>
          <p:spPr>
            <a:xfrm>
              <a:off x="-1" y="20737"/>
              <a:ext cx="694681" cy="82949"/>
            </a:xfrm>
            <a:prstGeom prst="ellipse">
              <a:avLst/>
            </a:prstGeom>
            <a:solidFill>
              <a:srgbClr val="F8CBAD"/>
            </a:solidFill>
            <a:ln w="3175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65" name="Rectangle 24"/>
            <p:cNvSpPr/>
            <p:nvPr/>
          </p:nvSpPr>
          <p:spPr>
            <a:xfrm>
              <a:off x="1458820" y="62209"/>
              <a:ext cx="43548" cy="590996"/>
            </a:xfrm>
            <a:prstGeom prst="rect">
              <a:avLst/>
            </a:prstGeom>
            <a:solidFill>
              <a:srgbClr val="F4B183"/>
            </a:solidFill>
            <a:ln w="3175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66" name="Rectangle 25"/>
            <p:cNvSpPr/>
            <p:nvPr/>
          </p:nvSpPr>
          <p:spPr>
            <a:xfrm>
              <a:off x="2340129" y="62209"/>
              <a:ext cx="43548" cy="590996"/>
            </a:xfrm>
            <a:prstGeom prst="rect">
              <a:avLst/>
            </a:prstGeom>
            <a:solidFill>
              <a:srgbClr val="F4B183"/>
            </a:solidFill>
            <a:ln w="3175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67" name="Rectangle 26"/>
            <p:cNvSpPr/>
            <p:nvPr/>
          </p:nvSpPr>
          <p:spPr>
            <a:xfrm>
              <a:off x="3147817" y="51840"/>
              <a:ext cx="43548" cy="590997"/>
            </a:xfrm>
            <a:prstGeom prst="rect">
              <a:avLst/>
            </a:prstGeom>
            <a:solidFill>
              <a:srgbClr val="F4B183"/>
            </a:solidFill>
            <a:ln w="3175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68" name="Oval 20"/>
            <p:cNvSpPr/>
            <p:nvPr/>
          </p:nvSpPr>
          <p:spPr>
            <a:xfrm>
              <a:off x="881307" y="20737"/>
              <a:ext cx="694681" cy="82949"/>
            </a:xfrm>
            <a:prstGeom prst="ellipse">
              <a:avLst/>
            </a:prstGeom>
            <a:solidFill>
              <a:srgbClr val="F8CBAD"/>
            </a:solidFill>
            <a:ln w="3175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69" name="Oval 21"/>
            <p:cNvSpPr/>
            <p:nvPr/>
          </p:nvSpPr>
          <p:spPr>
            <a:xfrm>
              <a:off x="1736693" y="20737"/>
              <a:ext cx="694681" cy="82949"/>
            </a:xfrm>
            <a:prstGeom prst="ellipse">
              <a:avLst/>
            </a:prstGeom>
            <a:solidFill>
              <a:srgbClr val="F8CBAD"/>
            </a:solidFill>
            <a:ln w="3175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70" name="Oval 22"/>
            <p:cNvSpPr/>
            <p:nvPr/>
          </p:nvSpPr>
          <p:spPr>
            <a:xfrm>
              <a:off x="2599858" y="10366"/>
              <a:ext cx="694681" cy="82949"/>
            </a:xfrm>
            <a:prstGeom prst="ellipse">
              <a:avLst/>
            </a:prstGeom>
            <a:solidFill>
              <a:srgbClr val="F8CBAD"/>
            </a:solidFill>
            <a:ln w="3175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71" name="TextBox 27"/>
            <p:cNvSpPr txBox="1"/>
            <p:nvPr/>
          </p:nvSpPr>
          <p:spPr>
            <a:xfrm>
              <a:off x="1489674" y="152607"/>
              <a:ext cx="1555780" cy="3102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SPAD sensor</a:t>
              </a:r>
            </a:p>
          </p:txBody>
        </p:sp>
      </p:grp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Title 1"/>
          <p:cNvSpPr txBox="1">
            <a:spLocks noGrp="1"/>
          </p:cNvSpPr>
          <p:nvPr>
            <p:ph type="title"/>
          </p:nvPr>
        </p:nvSpPr>
        <p:spPr>
          <a:xfrm>
            <a:off x="457200" y="125759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Main points to take home</a:t>
            </a:r>
          </a:p>
        </p:txBody>
      </p:sp>
      <p:sp>
        <p:nvSpPr>
          <p:cNvPr id="775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-1" y="1766918"/>
            <a:ext cx="9144001" cy="531460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buFont typeface="Arial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Quantum-assisted two-photon interferometry dramatically enhance astrometric precision with great impact on astro science</a:t>
            </a:r>
          </a:p>
          <a:p>
            <a:pPr>
              <a:spcBef>
                <a:spcPts val="500"/>
              </a:spcBef>
              <a:buFont typeface="Arial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Requires single photon cameras with 10 ps scale resolution</a:t>
            </a:r>
          </a:p>
          <a:p>
            <a:pPr>
              <a:spcBef>
                <a:spcPts val="500"/>
              </a:spcBef>
              <a:buFont typeface="Arial"/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0" indent="0" algn="ctr">
              <a:spcBef>
                <a:spcPts val="500"/>
              </a:spcBef>
              <a:buSzTx/>
              <a:buNone/>
              <a:defRPr sz="2400">
                <a:solidFill>
                  <a:srgbClr val="0433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Broad program in quantum-assisted optical interferometry ahead, efforts underway to develop new timing technologies</a:t>
            </a:r>
          </a:p>
          <a:p>
            <a:pPr marL="0" indent="0" algn="ctr">
              <a:spcBef>
                <a:spcPts val="500"/>
              </a:spcBef>
              <a:buSzTx/>
              <a:buNone/>
              <a:defRPr sz="2400">
                <a:solidFill>
                  <a:srgbClr val="0433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0" indent="0" algn="ctr">
              <a:spcBef>
                <a:spcPts val="500"/>
              </a:spcBef>
              <a:buSzTx/>
              <a:buNone/>
              <a:defRPr sz="2400">
                <a:solidFill>
                  <a:srgbClr val="0433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This will be useful in many fields including the quantum</a:t>
            </a:r>
          </a:p>
          <a:p>
            <a:pPr marL="0" indent="0" algn="ctr">
              <a:spcBef>
                <a:spcPts val="500"/>
              </a:spcBef>
              <a:buSzTx/>
              <a:buNone/>
              <a:defRPr sz="2400">
                <a:solidFill>
                  <a:srgbClr val="0433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240631" indent="-240631">
              <a:spcBef>
                <a:spcPts val="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Entangled x-rays motivate pixels with ns timing resolution and good energy resolution</a:t>
            </a:r>
          </a:p>
        </p:txBody>
      </p:sp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980728"/>
            <a:ext cx="8229600" cy="4525965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800"/>
              </a:spcBef>
              <a:buSzTx/>
              <a:buNone/>
              <a:defRPr sz="3600"/>
            </a:pPr>
            <a:r>
              <a:t>“The great advances in science usually result from new tools rather than from new doctrines”</a:t>
            </a:r>
          </a:p>
          <a:p>
            <a:pPr marL="0" indent="0">
              <a:spcBef>
                <a:spcPts val="800"/>
              </a:spcBef>
              <a:buSzTx/>
              <a:buNone/>
              <a:defRPr sz="3600"/>
            </a:pPr>
            <a:r>
              <a:t>			</a:t>
            </a:r>
          </a:p>
          <a:p>
            <a:pPr marL="0" indent="0">
              <a:spcBef>
                <a:spcPts val="800"/>
              </a:spcBef>
              <a:buSzTx/>
              <a:buNone/>
              <a:defRPr sz="3600"/>
            </a:pPr>
            <a:r>
              <a:t>		Freeman Dyson (1923-2020) </a:t>
            </a:r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Title 1"/>
          <p:cNvSpPr txBox="1">
            <a:spLocks noGrp="1"/>
          </p:cNvSpPr>
          <p:nvPr>
            <p:ph type="title"/>
          </p:nvPr>
        </p:nvSpPr>
        <p:spPr>
          <a:xfrm>
            <a:off x="179511" y="-75968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t>Acknowledgements</a:t>
            </a:r>
          </a:p>
        </p:txBody>
      </p:sp>
      <p:sp>
        <p:nvSpPr>
          <p:cNvPr id="780" name="TextBox 3"/>
          <p:cNvSpPr txBox="1"/>
          <p:nvPr/>
        </p:nvSpPr>
        <p:spPr>
          <a:xfrm>
            <a:off x="45720" y="1"/>
            <a:ext cx="2392329" cy="6792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100"/>
            </a:pPr>
            <a:r>
              <a:t>Eden Figueroa</a:t>
            </a:r>
          </a:p>
          <a:p>
            <a:pPr>
              <a:defRPr sz="1100"/>
            </a:pPr>
            <a:r>
              <a:t>Paul Stankus</a:t>
            </a:r>
          </a:p>
          <a:p>
            <a:pPr>
              <a:defRPr sz="1100"/>
            </a:pPr>
            <a:r>
              <a:t>Tom Tsang</a:t>
            </a:r>
          </a:p>
          <a:p>
            <a:pPr>
              <a:defRPr sz="1100"/>
            </a:pPr>
            <a:r>
              <a:t>Justine Haupt</a:t>
            </a:r>
          </a:p>
          <a:p>
            <a:pPr>
              <a:defRPr sz="1100"/>
            </a:pPr>
            <a:r>
              <a:t>Mael Flament</a:t>
            </a:r>
          </a:p>
          <a:p>
            <a:pPr>
              <a:defRPr sz="1100"/>
            </a:pPr>
            <a:r>
              <a:t>Guodong Cui</a:t>
            </a:r>
          </a:p>
          <a:p>
            <a:pPr>
              <a:defRPr sz="1100"/>
            </a:pPr>
            <a:r>
              <a:t>Sonali Gera</a:t>
            </a:r>
          </a:p>
          <a:p>
            <a:pPr>
              <a:defRPr sz="1100"/>
            </a:pPr>
            <a:r>
              <a:t>Dimitros Katramatos</a:t>
            </a:r>
          </a:p>
          <a:p>
            <a:pPr>
              <a:defRPr sz="1100"/>
            </a:pPr>
            <a:endParaRPr/>
          </a:p>
          <a:p>
            <a:pPr>
              <a:defRPr sz="1100"/>
            </a:pPr>
            <a:r>
              <a:t>Michael Keach</a:t>
            </a:r>
          </a:p>
          <a:p>
            <a:pPr>
              <a:defRPr sz="1100"/>
            </a:pPr>
            <a:r>
              <a:t>Steven Paci</a:t>
            </a:r>
          </a:p>
          <a:p>
            <a:pPr>
              <a:defRPr sz="1100"/>
            </a:pPr>
            <a:r>
              <a:t>Alex Parsells</a:t>
            </a:r>
          </a:p>
          <a:p>
            <a:pPr>
              <a:defRPr sz="1100"/>
            </a:pPr>
            <a:r>
              <a:t>Jonathan Schiff</a:t>
            </a:r>
          </a:p>
          <a:p>
            <a:pPr>
              <a:defRPr sz="1100"/>
            </a:pPr>
            <a:r>
              <a:t>Denis Dolzhenko</a:t>
            </a:r>
          </a:p>
          <a:p>
            <a:pPr>
              <a:defRPr sz="1100"/>
            </a:pPr>
            <a:r>
              <a:t>Stepan Vintskevich</a:t>
            </a:r>
          </a:p>
          <a:p>
            <a:pPr>
              <a:defRPr sz="1100"/>
            </a:pPr>
            <a:r>
              <a:t>Anze Slosar</a:t>
            </a:r>
          </a:p>
          <a:p>
            <a:pPr>
              <a:defRPr sz="1100"/>
            </a:pPr>
            <a:r>
              <a:t>Zhi Chen</a:t>
            </a:r>
          </a:p>
          <a:p>
            <a:pPr>
              <a:defRPr sz="1100"/>
            </a:pPr>
            <a:r>
              <a:t>Jesse Crawford</a:t>
            </a:r>
          </a:p>
          <a:p>
            <a:pPr>
              <a:defRPr sz="1100"/>
            </a:pPr>
            <a:r>
              <a:t>Aaron Mueninghoff</a:t>
            </a:r>
            <a:endParaRPr sz="1200"/>
          </a:p>
          <a:p>
            <a:pPr>
              <a:defRPr sz="1100"/>
            </a:pPr>
            <a:endParaRPr sz="1200"/>
          </a:p>
          <a:p>
            <a:pPr>
              <a:defRPr sz="1100"/>
            </a:pPr>
            <a:r>
              <a:t>Jingming Long</a:t>
            </a:r>
          </a:p>
          <a:p>
            <a:pPr>
              <a:defRPr sz="1100"/>
            </a:pPr>
            <a:r>
              <a:t>Erik Hogenbirk</a:t>
            </a:r>
          </a:p>
          <a:p>
            <a:pPr>
              <a:defRPr sz="1100"/>
            </a:pPr>
            <a:r>
              <a:t>Martin van Beuzekom </a:t>
            </a:r>
          </a:p>
          <a:p>
            <a:pPr>
              <a:defRPr sz="1100"/>
            </a:pPr>
            <a:r>
              <a:t>Bram Bouwens</a:t>
            </a:r>
          </a:p>
          <a:p>
            <a:pPr>
              <a:defRPr sz="1100"/>
            </a:pPr>
            <a:r>
              <a:t>Erik Maddox</a:t>
            </a:r>
          </a:p>
          <a:p>
            <a:pPr>
              <a:defRPr sz="1100"/>
            </a:pPr>
            <a:r>
              <a:t>Jord Prangsma</a:t>
            </a:r>
          </a:p>
          <a:p>
            <a:pPr>
              <a:defRPr sz="1100"/>
            </a:pPr>
            <a:r>
              <a:t>Duncan England</a:t>
            </a:r>
          </a:p>
          <a:p>
            <a:pPr>
              <a:defRPr sz="1100"/>
            </a:pPr>
            <a:r>
              <a:t>Yingwen Zhang</a:t>
            </a:r>
          </a:p>
          <a:p>
            <a:pPr>
              <a:defRPr sz="1100"/>
            </a:pPr>
            <a:r>
              <a:t>Boris Blinov</a:t>
            </a:r>
          </a:p>
          <a:p>
            <a:pPr>
              <a:defRPr sz="1100"/>
            </a:pPr>
            <a:r>
              <a:t>Mila Zhukas</a:t>
            </a:r>
          </a:p>
          <a:p>
            <a:pPr>
              <a:defRPr sz="1100"/>
            </a:pPr>
            <a:r>
              <a:t>Maverick Millican</a:t>
            </a:r>
          </a:p>
          <a:p>
            <a:pPr>
              <a:defRPr sz="1100"/>
            </a:pPr>
            <a:r>
              <a:t>Alex Kato</a:t>
            </a:r>
          </a:p>
          <a:p>
            <a:pPr>
              <a:defRPr sz="1100"/>
            </a:pPr>
            <a:r>
              <a:t>Peter Svihra</a:t>
            </a:r>
          </a:p>
          <a:p>
            <a:pPr>
              <a:defRPr sz="1100"/>
            </a:pPr>
            <a:r>
              <a:t>Michal Marcisovsky</a:t>
            </a:r>
          </a:p>
          <a:p>
            <a:pPr>
              <a:defRPr sz="1100"/>
            </a:pPr>
            <a:r>
              <a:t>Sergei Kulkov</a:t>
            </a:r>
          </a:p>
          <a:p>
            <a:pPr>
              <a:defRPr sz="1100"/>
            </a:pPr>
            <a:r>
              <a:t>Jakub Jirsa</a:t>
            </a:r>
          </a:p>
          <a:p>
            <a:pPr>
              <a:defRPr sz="1100"/>
            </a:pPr>
            <a:r>
              <a:t>Raphael Abrahao</a:t>
            </a:r>
          </a:p>
          <a:p>
            <a:pPr>
              <a:defRPr sz="1100"/>
            </a:pPr>
            <a:r>
              <a:t>Brianna Farella</a:t>
            </a:r>
          </a:p>
          <a:p>
            <a:pPr>
              <a:defRPr sz="1100"/>
            </a:pPr>
            <a:r>
              <a:t>Ryan Mahon</a:t>
            </a:r>
          </a:p>
          <a:p>
            <a:pPr>
              <a:defRPr sz="1100"/>
            </a:pPr>
            <a:endParaRPr/>
          </a:p>
          <a:p>
            <a:pPr>
              <a:defRPr sz="1100"/>
            </a:pPr>
            <a:r>
              <a:t>Edoardo Charbon</a:t>
            </a:r>
          </a:p>
          <a:p>
            <a:pPr>
              <a:defRPr sz="1100"/>
            </a:pPr>
            <a:r>
              <a:t>Tommaso Milanese</a:t>
            </a:r>
          </a:p>
          <a:p>
            <a:pPr>
              <a:defRPr sz="1100"/>
            </a:pPr>
            <a:r>
              <a:t>Ermanno Bernasconi</a:t>
            </a:r>
          </a:p>
          <a:p>
            <a:pPr>
              <a:defRPr sz="1100"/>
            </a:pPr>
            <a:r>
              <a:t>Claudio Bruschini</a:t>
            </a:r>
          </a:p>
        </p:txBody>
      </p:sp>
      <p:pic>
        <p:nvPicPr>
          <p:cNvPr id="781" name="officeArt object" descr="officeArt objec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7742" y="964553"/>
            <a:ext cx="5256588" cy="321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1917" y="3752536"/>
            <a:ext cx="3403963" cy="2904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25866" y="3235981"/>
            <a:ext cx="934368" cy="1020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32351" y="3066550"/>
            <a:ext cx="934371" cy="1085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Picture 9" descr="Picture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56953" y="4347352"/>
            <a:ext cx="3403961" cy="2310098"/>
          </a:xfrm>
          <a:prstGeom prst="rect">
            <a:avLst/>
          </a:prstGeom>
          <a:ln w="12700">
            <a:miter lim="400000"/>
          </a:ln>
        </p:spPr>
      </p:pic>
      <p:sp>
        <p:nvSpPr>
          <p:cNvPr id="786" name="TextBox 7"/>
          <p:cNvSpPr txBox="1"/>
          <p:nvPr/>
        </p:nvSpPr>
        <p:spPr>
          <a:xfrm>
            <a:off x="7649747" y="4593516"/>
            <a:ext cx="790273" cy="350660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interns</a:t>
            </a:r>
          </a:p>
        </p:txBody>
      </p:sp>
      <p:pic>
        <p:nvPicPr>
          <p:cNvPr id="78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31470" y="3235981"/>
            <a:ext cx="986333" cy="1020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177506" y="3089498"/>
            <a:ext cx="1145902" cy="920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8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82554" y="2784837"/>
            <a:ext cx="934369" cy="1014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90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72713" y="1981387"/>
            <a:ext cx="986333" cy="975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8678458" y="5659815"/>
            <a:ext cx="250796" cy="2463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77</a:t>
            </a:fld>
            <a:endParaRPr/>
          </a:p>
        </p:txBody>
      </p:sp>
      <p:pic>
        <p:nvPicPr>
          <p:cNvPr id="79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29022" y="2630664"/>
            <a:ext cx="2089768" cy="2010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itle 1"/>
          <p:cNvSpPr txBox="1">
            <a:spLocks noGrp="1"/>
          </p:cNvSpPr>
          <p:nvPr>
            <p:ph type="title"/>
          </p:nvPr>
        </p:nvSpPr>
        <p:spPr>
          <a:xfrm>
            <a:off x="457200" y="-12354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Thin window optical sensors</a:t>
            </a:r>
          </a:p>
        </p:txBody>
      </p:sp>
      <p:pic>
        <p:nvPicPr>
          <p:cNvPr id="26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70" y="948230"/>
            <a:ext cx="5960110" cy="44698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TextBox 2"/>
          <p:cNvSpPr txBox="1"/>
          <p:nvPr/>
        </p:nvSpPr>
        <p:spPr>
          <a:xfrm>
            <a:off x="69775" y="6022066"/>
            <a:ext cx="7904889" cy="617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Developed at BNL, first produced at CNM (Barcelona) in 2015</a:t>
            </a:r>
          </a:p>
          <a:p>
            <a:pPr algn="ctr"/>
            <a:r>
              <a:t>Surface preparation is very important, inspired by astronomical CCDs (LSST)</a:t>
            </a:r>
          </a:p>
        </p:txBody>
      </p:sp>
      <p:pic>
        <p:nvPicPr>
          <p:cNvPr id="271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76056" y="999924"/>
            <a:ext cx="3865313" cy="3081942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TextBox 3"/>
          <p:cNvSpPr txBox="1"/>
          <p:nvPr/>
        </p:nvSpPr>
        <p:spPr>
          <a:xfrm>
            <a:off x="6480361" y="4081865"/>
            <a:ext cx="968084" cy="350658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High QE</a:t>
            </a:r>
          </a:p>
        </p:txBody>
      </p:sp>
      <p:sp>
        <p:nvSpPr>
          <p:cNvPr id="273" name="Rectangle 7"/>
          <p:cNvSpPr/>
          <p:nvPr/>
        </p:nvSpPr>
        <p:spPr>
          <a:xfrm>
            <a:off x="4940772" y="5426691"/>
            <a:ext cx="4047263" cy="58673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100">
                <a:latin typeface="CMR10"/>
                <a:ea typeface="CMR10"/>
                <a:cs typeface="CMR10"/>
                <a:sym typeface="CMR10"/>
              </a:defRPr>
            </a:pPr>
            <a:r>
              <a:t>Nomerotski et al, Characterization of TimepixCam, a fast imager for the time- stamping of optical photons, </a:t>
            </a:r>
          </a:p>
          <a:p>
            <a:pPr algn="ctr">
              <a:defRPr sz="1100">
                <a:latin typeface="CMR10"/>
                <a:ea typeface="CMR10"/>
                <a:cs typeface="CMR10"/>
                <a:sym typeface="CMR10"/>
              </a:defRPr>
            </a:pPr>
            <a:r>
              <a:t>Journal of Instrumentation 12 (01) (2017) C01017. </a:t>
            </a:r>
          </a:p>
        </p:txBody>
      </p:sp>
      <p:sp>
        <p:nvSpPr>
          <p:cNvPr id="274" name="Rectangle 8"/>
          <p:cNvSpPr/>
          <p:nvPr/>
        </p:nvSpPr>
        <p:spPr>
          <a:xfrm>
            <a:off x="4985082" y="4554612"/>
            <a:ext cx="4047262" cy="58673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100">
                <a:latin typeface="CMR10"/>
                <a:ea typeface="CMR10"/>
                <a:cs typeface="CMR10"/>
                <a:sym typeface="CMR10"/>
              </a:defRPr>
            </a:pPr>
            <a:r>
              <a:t>M. Fisher-Levine, A. Nomerotski, Timepixcam: a fast optical imager with time-stamping, </a:t>
            </a:r>
          </a:p>
          <a:p>
            <a:pPr algn="ctr">
              <a:defRPr sz="1100">
                <a:latin typeface="CMR10"/>
                <a:ea typeface="CMR10"/>
                <a:cs typeface="CMR10"/>
                <a:sym typeface="CMR10"/>
              </a:defRPr>
            </a:pPr>
            <a:r>
              <a:t>Journal of Instrumentation 11 (03) (2016) C03016. </a:t>
            </a:r>
          </a:p>
        </p:txBody>
      </p:sp>
      <p:sp>
        <p:nvSpPr>
          <p:cNvPr id="275" name="TextBox 6"/>
          <p:cNvSpPr txBox="1"/>
          <p:nvPr/>
        </p:nvSpPr>
        <p:spPr>
          <a:xfrm>
            <a:off x="111656" y="4916206"/>
            <a:ext cx="4316331" cy="617358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/>
            <a:r>
              <a:t>Backside illuminated optical sensors </a:t>
            </a:r>
          </a:p>
          <a:p>
            <a:pPr algn="ctr"/>
            <a:r>
              <a:t>Anti-reflective coating, thickness 300 um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itle 1"/>
          <p:cNvSpPr txBox="1">
            <a:spLocks noGrp="1"/>
          </p:cNvSpPr>
          <p:nvPr>
            <p:ph type="title"/>
          </p:nvPr>
        </p:nvSpPr>
        <p:spPr>
          <a:xfrm>
            <a:off x="111124" y="-20625"/>
            <a:ext cx="8715376" cy="1143001"/>
          </a:xfrm>
          <a:prstGeom prst="rect">
            <a:avLst/>
          </a:prstGeom>
        </p:spPr>
        <p:txBody>
          <a:bodyPr/>
          <a:lstStyle/>
          <a:p>
            <a:r>
              <a:t>TimepixCam</a:t>
            </a:r>
          </a:p>
        </p:txBody>
      </p:sp>
      <p:pic>
        <p:nvPicPr>
          <p:cNvPr id="27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93800"/>
            <a:ext cx="9144000" cy="4465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68339" y="908720"/>
            <a:ext cx="3575661" cy="4690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 Design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 Design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2869</Words>
  <Application>Microsoft Office PowerPoint</Application>
  <PresentationFormat>全屏显示(4:3)</PresentationFormat>
  <Paragraphs>474</Paragraphs>
  <Slides>77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77</vt:i4>
      </vt:variant>
    </vt:vector>
  </HeadingPairs>
  <TitlesOfParts>
    <vt:vector size="91" baseType="lpstr">
      <vt:lpstr>Aptos</vt:lpstr>
      <vt:lpstr>Carlito</vt:lpstr>
      <vt:lpstr>CMR10</vt:lpstr>
      <vt:lpstr>NimbusRomNo9L</vt:lpstr>
      <vt:lpstr>Technika</vt:lpstr>
      <vt:lpstr>Arial</vt:lpstr>
      <vt:lpstr>Calibri</vt:lpstr>
      <vt:lpstr>Calibri Light</vt:lpstr>
      <vt:lpstr>Cambria Math</vt:lpstr>
      <vt:lpstr>Georgia</vt:lpstr>
      <vt:lpstr>Helvetica</vt:lpstr>
      <vt:lpstr>Symbol</vt:lpstr>
      <vt:lpstr>Wingdings</vt:lpstr>
      <vt:lpstr>Default Design</vt:lpstr>
      <vt:lpstr>Time-stamping photons with sub-nanosecond resolution for quantum imaging and telescopy </vt:lpstr>
      <vt:lpstr>Types of fast Imaging</vt:lpstr>
      <vt:lpstr>Modern CMOS Imagers</vt:lpstr>
      <vt:lpstr>Imaging with photon counting</vt:lpstr>
      <vt:lpstr>Timepix Optical Cameras</vt:lpstr>
      <vt:lpstr>Hybrid pixel detectors </vt:lpstr>
      <vt:lpstr>Photon absorption in silicon</vt:lpstr>
      <vt:lpstr>Thin window optical sensors</vt:lpstr>
      <vt:lpstr>TimepixCam</vt:lpstr>
      <vt:lpstr>Timepix3 Camera  Tpx3Cam </vt:lpstr>
      <vt:lpstr>Advantages of optical approach </vt:lpstr>
      <vt:lpstr>PowerPoint 演示文稿</vt:lpstr>
      <vt:lpstr>Applications &amp; Results</vt:lpstr>
      <vt:lpstr>Ion Imaging </vt:lpstr>
      <vt:lpstr>PowerPoint 演示文稿</vt:lpstr>
      <vt:lpstr>PowerPoint 演示文稿</vt:lpstr>
      <vt:lpstr>TimepixCam</vt:lpstr>
      <vt:lpstr>ToT vs ToF: timewalk </vt:lpstr>
      <vt:lpstr>Single (optical) photons</vt:lpstr>
      <vt:lpstr>Correction of time walk</vt:lpstr>
      <vt:lpstr>Intensified camera: use  off-the-shelf image intensifier</vt:lpstr>
      <vt:lpstr>Photocathodes</vt:lpstr>
      <vt:lpstr>Single Photons in Tpx3Cam</vt:lpstr>
      <vt:lpstr>PowerPoint 演示文稿</vt:lpstr>
      <vt:lpstr>Imaging capable of 1 Mhits/s and 30ps timing</vt:lpstr>
      <vt:lpstr>Other applications</vt:lpstr>
      <vt:lpstr>Optical readout for LAr TPC</vt:lpstr>
      <vt:lpstr>PowerPoint 演示文稿</vt:lpstr>
      <vt:lpstr>PowerPoint 演示文稿</vt:lpstr>
      <vt:lpstr>More ideas</vt:lpstr>
      <vt:lpstr>Optical detection of x-rays</vt:lpstr>
      <vt:lpstr>Alphas in LYSO in Tpx3Cam</vt:lpstr>
      <vt:lpstr>Neutron detection with Tpx3Cam</vt:lpstr>
      <vt:lpstr>Lifetime imaging with oxygen sensors</vt:lpstr>
      <vt:lpstr>telescopes</vt:lpstr>
      <vt:lpstr>Astronomy picture of the decade</vt:lpstr>
      <vt:lpstr>Classical interferometery</vt:lpstr>
      <vt:lpstr>PowerPoint 演示文稿</vt:lpstr>
      <vt:lpstr>Two-photon techniques</vt:lpstr>
      <vt:lpstr>PowerPoint 演示文稿</vt:lpstr>
      <vt:lpstr>Quantum Network</vt:lpstr>
      <vt:lpstr>Hanbury Brown - Twiss effect</vt:lpstr>
      <vt:lpstr>Stellar Intensity Interferometry</vt:lpstr>
      <vt:lpstr>PowerPoint 演示文稿</vt:lpstr>
      <vt:lpstr>Possible impact on astrophysics and cosmology</vt:lpstr>
      <vt:lpstr>Requirements for detectors</vt:lpstr>
      <vt:lpstr>Benchtop Verification</vt:lpstr>
      <vt:lpstr>PowerPoint 演示文稿</vt:lpstr>
      <vt:lpstr>Phase dependence</vt:lpstr>
      <vt:lpstr>Next step: spectral binning</vt:lpstr>
      <vt:lpstr>Spectral binning</vt:lpstr>
      <vt:lpstr>Next step: faster spectrometer based on LinoSPAD2</vt:lpstr>
      <vt:lpstr>Possible technologies: SPAD</vt:lpstr>
      <vt:lpstr>SPAD arrays with 50 ps resolution</vt:lpstr>
      <vt:lpstr>SPAD arrays with 50 ps resolution</vt:lpstr>
      <vt:lpstr>PowerPoint 演示文稿</vt:lpstr>
      <vt:lpstr>Colored HBT peaks in LinoSPAD2</vt:lpstr>
      <vt:lpstr>Colored HBT peaks in LinoSPAD2</vt:lpstr>
      <vt:lpstr>telescopes</vt:lpstr>
      <vt:lpstr>On-sky measurements</vt:lpstr>
      <vt:lpstr>Quantum Optics applications with time stamping of single photons</vt:lpstr>
      <vt:lpstr>Quantum photon sources -  spontaneous parametric down-conversion (SPDC) sources</vt:lpstr>
      <vt:lpstr>Multidimensional Quantum Illumination</vt:lpstr>
      <vt:lpstr>Quantum light-field microscope</vt:lpstr>
      <vt:lpstr>1- and 2-D ion crystals</vt:lpstr>
      <vt:lpstr>Down-conversion of x-rays</vt:lpstr>
      <vt:lpstr>Detected simultaneously 3 types of correlations: time, spatial &amp; energy</vt:lpstr>
      <vt:lpstr>Sensor R&amp;D</vt:lpstr>
      <vt:lpstr>PowerPoint 演示文稿</vt:lpstr>
      <vt:lpstr>First Tpx4 measurements</vt:lpstr>
      <vt:lpstr>First Tpx4 measurements</vt:lpstr>
      <vt:lpstr>Direct detection after MCP in Timepix</vt:lpstr>
      <vt:lpstr>Hybrid SPADs: 20 ps timing</vt:lpstr>
      <vt:lpstr>Main points to take home</vt:lpstr>
      <vt:lpstr>PowerPoint 演示文稿</vt:lpstr>
      <vt:lpstr>Acknowledgements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Time-stamping photons with sub-nanosecond resolution for quantum imaging and telescopy </dc:title>
  <cp:lastModifiedBy>dell</cp:lastModifiedBy>
  <cp:revision>1</cp:revision>
  <dcterms:modified xsi:type="dcterms:W3CDTF">2025-07-07T03:20:32Z</dcterms:modified>
</cp:coreProperties>
</file>