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07" r:id="rId2"/>
    <p:sldId id="609" r:id="rId3"/>
    <p:sldId id="610" r:id="rId4"/>
    <p:sldId id="608" r:id="rId5"/>
    <p:sldId id="588" r:id="rId6"/>
    <p:sldId id="589" r:id="rId7"/>
    <p:sldId id="590" r:id="rId8"/>
    <p:sldId id="591" r:id="rId9"/>
    <p:sldId id="595" r:id="rId10"/>
    <p:sldId id="605" r:id="rId11"/>
    <p:sldId id="543" r:id="rId12"/>
    <p:sldId id="546" r:id="rId13"/>
    <p:sldId id="547" r:id="rId14"/>
    <p:sldId id="611" r:id="rId15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>
          <p15:clr>
            <a:srgbClr val="A4A3A4"/>
          </p15:clr>
        </p15:guide>
        <p15:guide id="2" pos="3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likenow" initials="i" lastIdx="19" clrIdx="0"/>
  <p:cmAuthor id="1" name="yuanxh" initials="y" lastIdx="5" clrIdx="1"/>
  <p:cmAuthor id="2" name="Xuhao Yuan" initials="XY" lastIdx="0" clrIdx="2"/>
  <p:cmAuthor id="4" name="yuanxuhao" initials="y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FF"/>
    <a:srgbClr val="008F00"/>
    <a:srgbClr val="011893"/>
    <a:srgbClr val="FF8AD8"/>
    <a:srgbClr val="D883FF"/>
    <a:srgbClr val="9300FF"/>
    <a:srgbClr val="929000"/>
    <a:srgbClr val="58D453"/>
    <a:srgbClr val="00FD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88" autoAdjust="0"/>
    <p:restoredTop sz="96327" autoAdjust="0"/>
  </p:normalViewPr>
  <p:slideViewPr>
    <p:cSldViewPr>
      <p:cViewPr varScale="1">
        <p:scale>
          <a:sx n="162" d="100"/>
          <a:sy n="162" d="100"/>
        </p:scale>
        <p:origin x="328" y="200"/>
      </p:cViewPr>
      <p:guideLst>
        <p:guide orient="horz" pos="2245"/>
        <p:guide pos="3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19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54889-4327-4139-89D8-C5F350155EE1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F368C-2E6C-4BB8-ABD7-A2312A2B77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44FFC-99AF-474F-8E61-32CD326E6A18}" type="datetimeFigureOut">
              <a:rPr lang="zh-CN" altLang="en-US" smtClean="0"/>
              <a:t>2025/7/11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BF028-500B-4132-95EE-C1A30E9AE0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3846" y="-4345"/>
            <a:ext cx="1429326" cy="10108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7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32444" y="105572"/>
            <a:ext cx="8284037" cy="803151"/>
          </a:xfrm>
        </p:spPr>
        <p:txBody>
          <a:bodyPr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328" y="6453339"/>
            <a:ext cx="2844800" cy="365125"/>
          </a:xfrm>
        </p:spPr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453339"/>
            <a:ext cx="3860800" cy="365125"/>
          </a:xfrm>
        </p:spPr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99872" y="6453339"/>
            <a:ext cx="28448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7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64921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2025/07/11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525344"/>
            <a:ext cx="3860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62549" y="64921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6442-E66C-4AD6-B195-29684E9AB0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2A9C1-5DD1-33E6-2FFF-C5EF24E64E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CEPC Silicon Tracker Detector Module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BE0BA-E981-BAAC-C313-23CE4184C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Xuhao</a:t>
            </a:r>
            <a:r>
              <a:rPr lang="zh-CN" altLang="en-US" dirty="0"/>
              <a:t> </a:t>
            </a:r>
            <a:r>
              <a:rPr lang="en-US" altLang="zh-CN" dirty="0"/>
              <a:t>Yuan</a:t>
            </a:r>
          </a:p>
          <a:p>
            <a:r>
              <a:rPr lang="en-US" altLang="zh-CN" dirty="0"/>
              <a:t>2025-07-11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9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4934-906F-0DFF-FAD3-445765A26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33555-25E7-23A4-D51D-C52D87C5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EA4287-9A56-92A7-FCC0-ECE4E31A021F}"/>
              </a:ext>
            </a:extLst>
          </p:cNvPr>
          <p:cNvGraphicFramePr>
            <a:graphicFrameLocks noGrp="1"/>
          </p:cNvGraphicFramePr>
          <p:nvPr/>
        </p:nvGraphicFramePr>
        <p:xfrm>
          <a:off x="283270" y="1318364"/>
          <a:ext cx="113573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62">
                  <a:extLst>
                    <a:ext uri="{9D8B030D-6E8A-4147-A177-3AD203B41FA5}">
                      <a16:colId xmlns:a16="http://schemas.microsoft.com/office/drawing/2014/main" val="385368954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263280646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4007210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20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Cabon fiber faces 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118 g 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Thk</a:t>
                      </a:r>
                      <a:r>
                        <a:rPr lang="en-US" dirty="0"/>
                        <a:t> 0.5 mm; </a:t>
                      </a: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Thinner faces ~0.15 mm next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76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Cabon honey comb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1300FF"/>
                          </a:solidFill>
                        </a:rPr>
                        <a:t>23.2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ThK</a:t>
                      </a:r>
                      <a:r>
                        <a:rPr lang="en-US" dirty="0"/>
                        <a:t> 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90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Adhesive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38.9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BERGQUIST GAP FILLER TGF 4500CVO for CMS IT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45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 of stave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 g 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Carbon fiber to be used next time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48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33.33 g 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Thinner/finer size next time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03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NO need all;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Ultem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inserts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37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Paint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NO need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335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566.67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Goal: ~400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5220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3F406-9696-A603-F778-9BFC4D70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95EA4-F4E4-013C-22D0-A9956B80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2661FD30-533D-BA06-34B7-2E3E880B6A51}"/>
              </a:ext>
            </a:extLst>
          </p:cNvPr>
          <p:cNvSpPr txBox="1"/>
          <p:nvPr/>
        </p:nvSpPr>
        <p:spPr>
          <a:xfrm>
            <a:off x="335360" y="4817430"/>
            <a:ext cx="981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Further</a:t>
            </a:r>
            <a:r>
              <a:rPr lang="zh-CN" altLang="en-US" sz="2000" dirty="0"/>
              <a:t> </a:t>
            </a:r>
            <a:r>
              <a:rPr lang="en-US" altLang="zh-CN" sz="2000" dirty="0"/>
              <a:t>M/T</a:t>
            </a:r>
            <a:r>
              <a:rPr lang="zh-CN" altLang="en-US" sz="2000" dirty="0"/>
              <a:t> </a:t>
            </a:r>
            <a:r>
              <a:rPr lang="en-US" altLang="zh-CN" sz="2000" dirty="0"/>
              <a:t>tests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do</a:t>
            </a:r>
            <a:r>
              <a:rPr lang="zh-CN" altLang="en-US" sz="2000" dirty="0"/>
              <a:t> </a:t>
            </a:r>
            <a:r>
              <a:rPr lang="en-US" altLang="zh-CN" sz="2000" dirty="0"/>
              <a:t>soon</a:t>
            </a:r>
          </a:p>
        </p:txBody>
      </p:sp>
    </p:spTree>
    <p:extLst>
      <p:ext uri="{BB962C8B-B14F-4D97-AF65-F5344CB8AC3E}">
        <p14:creationId xmlns:p14="http://schemas.microsoft.com/office/powerpoint/2010/main" val="202067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6ED37-896D-BD5D-C359-3A3181D3D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6710-C5E0-8A53-4759-1F93E5449A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mockup</a:t>
            </a:r>
            <a:r>
              <a:rPr lang="zh-CN" altLang="en-US" dirty="0"/>
              <a:t> </a:t>
            </a:r>
            <a:r>
              <a:rPr lang="en-US" altLang="zh-CN" dirty="0"/>
              <a:t>preparation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5E720-6575-F64F-5A5F-5A5F6D48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AAF42-381F-B2EC-642E-37909799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B4E49-E93C-D284-C8CD-EA878B44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EC42552E-F0B5-C089-264A-47BBAC1DF0EB}"/>
              </a:ext>
            </a:extLst>
          </p:cNvPr>
          <p:cNvSpPr txBox="1"/>
          <p:nvPr/>
        </p:nvSpPr>
        <p:spPr>
          <a:xfrm>
            <a:off x="263352" y="1134721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chips</a:t>
            </a:r>
            <a:r>
              <a:rPr lang="zh-CN" altLang="en-US" dirty="0"/>
              <a:t> </a:t>
            </a:r>
            <a:r>
              <a:rPr lang="en-US" altLang="zh-CN" dirty="0"/>
              <a:t>v0</a:t>
            </a:r>
            <a:r>
              <a:rPr lang="zh-CN" altLang="en-US" dirty="0"/>
              <a:t> </a:t>
            </a:r>
            <a:r>
              <a:rPr lang="en-US" altLang="zh-CN" dirty="0"/>
              <a:t>received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Match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COFFEE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modified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 next</a:t>
            </a:r>
            <a:r>
              <a:rPr lang="zh-CN" altLang="en-US" dirty="0"/>
              <a:t> </a:t>
            </a:r>
            <a:r>
              <a:rPr lang="en-US" altLang="zh-CN" dirty="0"/>
              <a:t>iteration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Fiducial</a:t>
            </a:r>
            <a:r>
              <a:rPr lang="zh-CN" altLang="en-US" dirty="0"/>
              <a:t> </a:t>
            </a:r>
            <a:r>
              <a:rPr lang="en-US" altLang="zh-CN" dirty="0"/>
              <a:t>marks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bonding</a:t>
            </a:r>
            <a:r>
              <a:rPr lang="zh-CN" altLang="en-US" dirty="0"/>
              <a:t> </a:t>
            </a:r>
            <a:r>
              <a:rPr lang="en-US" altLang="zh-CN" dirty="0"/>
              <a:t>pads.</a:t>
            </a:r>
            <a:r>
              <a:rPr lang="zh-CN" altLang="en-US" dirty="0"/>
              <a:t> </a:t>
            </a: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circuits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added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 next iteration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2A2DE-79C4-E5AC-8D26-29BB55978F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8760"/>
            <a:ext cx="3092141" cy="232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B6A91-2EA1-F985-CD67-55574A3AFD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548" y="1268760"/>
            <a:ext cx="2951123" cy="2322396"/>
          </a:xfrm>
          <a:prstGeom prst="rect">
            <a:avLst/>
          </a:prstGeom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id="{39155BBC-0B9C-D0AC-3A18-A05633AC6B9C}"/>
              </a:ext>
            </a:extLst>
          </p:cNvPr>
          <p:cNvSpPr txBox="1"/>
          <p:nvPr/>
        </p:nvSpPr>
        <p:spPr>
          <a:xfrm>
            <a:off x="263352" y="314725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hybrid</a:t>
            </a:r>
            <a:r>
              <a:rPr lang="zh-CN" altLang="en-US" dirty="0"/>
              <a:t> </a:t>
            </a:r>
            <a:r>
              <a:rPr lang="en-US" altLang="zh-CN" dirty="0"/>
              <a:t>v0</a:t>
            </a:r>
            <a:r>
              <a:rPr lang="zh-CN" altLang="en-US" dirty="0"/>
              <a:t> </a:t>
            </a:r>
            <a:r>
              <a:rPr lang="en-US" altLang="zh-CN" dirty="0"/>
              <a:t>received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week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199.14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30.27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0.3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bonding</a:t>
            </a:r>
            <a:r>
              <a:rPr lang="zh-CN" altLang="en-US" dirty="0"/>
              <a:t> </a:t>
            </a:r>
            <a:r>
              <a:rPr lang="en-US" altLang="zh-CN" dirty="0"/>
              <a:t>pad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fiducial</a:t>
            </a:r>
            <a:r>
              <a:rPr lang="zh-CN" altLang="en-US" dirty="0"/>
              <a:t> </a:t>
            </a:r>
            <a:r>
              <a:rPr lang="en-US" altLang="zh-CN" dirty="0"/>
              <a:t>marks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circuit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added</a:t>
            </a:r>
            <a:r>
              <a:rPr lang="zh-CN" altLang="en-US" dirty="0"/>
              <a:t> </a:t>
            </a:r>
            <a:r>
              <a:rPr lang="en-US" altLang="zh-CN" dirty="0"/>
              <a:t>in the next version to</a:t>
            </a:r>
            <a:r>
              <a:rPr lang="zh-CN" altLang="en-US" dirty="0"/>
              <a:t> </a:t>
            </a:r>
            <a:r>
              <a:rPr lang="en-US" altLang="zh-CN" dirty="0"/>
              <a:t>simulate the heat dissipation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7CD53F-8566-0DD1-372C-D40EE10C5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33" y="4850576"/>
            <a:ext cx="6588248" cy="14773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92832F38-3CB9-709B-E865-496B5E9B8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737" y="4582088"/>
            <a:ext cx="4213672" cy="1602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D390A6-9400-8B64-87F5-3B2D2BD8547E}"/>
              </a:ext>
            </a:extLst>
          </p:cNvPr>
          <p:cNvSpPr txBox="1"/>
          <p:nvPr/>
        </p:nvSpPr>
        <p:spPr>
          <a:xfrm>
            <a:off x="2423592" y="5404574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en-US" altLang="zh-CN" baseline="30000" dirty="0">
                <a:solidFill>
                  <a:schemeClr val="bg1"/>
                </a:solidFill>
              </a:rPr>
              <a:t>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dummy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hybrid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1B146-C9DD-D627-2E22-0DC9344FFA03}"/>
              </a:ext>
            </a:extLst>
          </p:cNvPr>
          <p:cNvSpPr txBox="1"/>
          <p:nvPr/>
        </p:nvSpPr>
        <p:spPr>
          <a:xfrm>
            <a:off x="8411373" y="4822620"/>
            <a:ext cx="3637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Next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version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hybrid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with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heating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96164-F372-D4BE-CFBB-989A97E2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36FF-1224-0A2B-3BDB-C020D0C55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mockup</a:t>
            </a:r>
            <a:r>
              <a:rPr lang="zh-CN" altLang="en-US" dirty="0"/>
              <a:t> </a:t>
            </a:r>
            <a:r>
              <a:rPr lang="en-US" altLang="zh-CN" dirty="0"/>
              <a:t>producing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35491-9063-693E-3313-80CED86D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6346A-CE52-E03B-FC78-58849C84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3489C-78C1-7918-0587-CA81F124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F4A3917B-D74B-4680-091A-893A28C09585}"/>
              </a:ext>
            </a:extLst>
          </p:cNvPr>
          <p:cNvSpPr txBox="1"/>
          <p:nvPr/>
        </p:nvSpPr>
        <p:spPr>
          <a:xfrm>
            <a:off x="270491" y="1303195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Jigs-based</a:t>
            </a:r>
            <a:r>
              <a:rPr lang="zh-CN" altLang="en-US" dirty="0"/>
              <a:t> </a:t>
            </a:r>
            <a:r>
              <a:rPr lang="en-US" altLang="zh-CN" dirty="0"/>
              <a:t>assembly.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gantry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A731B-5B28-949A-DA83-06EC7AA747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64" y="3815910"/>
            <a:ext cx="2743560" cy="274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FD9D8D-CA03-49AA-2AF0-0EEA93472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076" y="3382793"/>
            <a:ext cx="4750296" cy="3174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AB79-AB29-5A35-676F-24FFB8B6C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611" y="2090898"/>
            <a:ext cx="3011739" cy="4506454"/>
          </a:xfrm>
          <a:prstGeom prst="rect">
            <a:avLst/>
          </a:prstGeom>
        </p:spPr>
      </p:pic>
      <p:sp>
        <p:nvSpPr>
          <p:cNvPr id="13" name="Text Box 28">
            <a:extLst>
              <a:ext uri="{FF2B5EF4-FFF2-40B4-BE49-F238E27FC236}">
                <a16:creationId xmlns:a16="http://schemas.microsoft.com/office/drawing/2014/main" id="{62D02BFD-934D-B5CB-8EE2-A64E50B92958}"/>
              </a:ext>
            </a:extLst>
          </p:cNvPr>
          <p:cNvSpPr txBox="1"/>
          <p:nvPr/>
        </p:nvSpPr>
        <p:spPr>
          <a:xfrm>
            <a:off x="269650" y="1795748"/>
            <a:ext cx="70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Chips</a:t>
            </a:r>
            <a:r>
              <a:rPr lang="zh-CN" altLang="en-US" dirty="0"/>
              <a:t> </a:t>
            </a:r>
            <a:r>
              <a:rPr lang="en-US" altLang="zh-CN" dirty="0"/>
              <a:t>positioning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D-shape</a:t>
            </a:r>
            <a:r>
              <a:rPr lang="zh-CN" altLang="en-US" dirty="0"/>
              <a:t> </a:t>
            </a:r>
            <a:r>
              <a:rPr lang="en-US" altLang="zh-CN" dirty="0"/>
              <a:t>pins,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fixing</a:t>
            </a:r>
          </a:p>
        </p:txBody>
      </p:sp>
    </p:spTree>
    <p:extLst>
      <p:ext uri="{BB962C8B-B14F-4D97-AF65-F5344CB8AC3E}">
        <p14:creationId xmlns:p14="http://schemas.microsoft.com/office/powerpoint/2010/main" val="102939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A479-7268-3426-9EBF-550B3B7B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EB21-1119-5077-324A-D9F5CE145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8E53C-FD50-B921-196C-48747BA7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4E96C-80DA-DFA9-73B1-AF1CB3AA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8BB23-7B6E-7122-3B34-1CFC18B4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A54F43F6-A512-C036-C917-9F215FC190F0}"/>
              </a:ext>
            </a:extLst>
          </p:cNvPr>
          <p:cNvSpPr txBox="1"/>
          <p:nvPr/>
        </p:nvSpPr>
        <p:spPr>
          <a:xfrm>
            <a:off x="342180" y="1144880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produced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bonding</a:t>
            </a:r>
            <a:r>
              <a:rPr lang="zh-CN" altLang="en-US" dirty="0"/>
              <a:t> </a:t>
            </a:r>
            <a:r>
              <a:rPr lang="en-US" altLang="zh-CN" dirty="0"/>
              <a:t>tests: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chips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bonded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US" altLang="zh-CN" dirty="0"/>
              <a:t>looks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977A6-6A17-AB6D-9A06-F14ED3B270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547" y="4034428"/>
            <a:ext cx="3217868" cy="2412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F5D25-52B5-EBD6-6001-97EA6F2CD3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686" y="1368080"/>
            <a:ext cx="3396553" cy="2269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6C82D-4479-C5CC-474D-45C6C0C2B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3285395"/>
            <a:ext cx="3637598" cy="29169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4B0FB4-6D37-8895-61A2-2A28CEE6DD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354" y="3275386"/>
            <a:ext cx="3217868" cy="2944220"/>
          </a:xfrm>
          <a:prstGeom prst="rect">
            <a:avLst/>
          </a:prstGeom>
        </p:spPr>
      </p:pic>
      <p:sp>
        <p:nvSpPr>
          <p:cNvPr id="16" name="Text Box 28">
            <a:extLst>
              <a:ext uri="{FF2B5EF4-FFF2-40B4-BE49-F238E27FC236}">
                <a16:creationId xmlns:a16="http://schemas.microsoft.com/office/drawing/2014/main" id="{B2F68BC4-BA9B-75E3-1C96-5807C636020F}"/>
              </a:ext>
            </a:extLst>
          </p:cNvPr>
          <p:cNvSpPr txBox="1"/>
          <p:nvPr/>
        </p:nvSpPr>
        <p:spPr>
          <a:xfrm>
            <a:off x="335360" y="2214515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/>
              <a:t>To-do next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Modules with thermal power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Stave level assembly</a:t>
            </a:r>
          </a:p>
        </p:txBody>
      </p:sp>
    </p:spTree>
    <p:extLst>
      <p:ext uri="{BB962C8B-B14F-4D97-AF65-F5344CB8AC3E}">
        <p14:creationId xmlns:p14="http://schemas.microsoft.com/office/powerpoint/2010/main" val="380386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4E97-AEE8-4CEA-5F5D-C82C8DD1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6A8B-892A-0208-BB2C-6D887FB509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765F9E-6BBE-00D6-70CA-26E9CB68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D7D1406E-678F-3BB1-FFF9-2D7995F8C3A9}"/>
              </a:ext>
            </a:extLst>
          </p:cNvPr>
          <p:cNvSpPr txBox="1"/>
          <p:nvPr/>
        </p:nvSpPr>
        <p:spPr>
          <a:xfrm>
            <a:off x="1516693" y="1484784"/>
            <a:ext cx="95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Testing</a:t>
            </a:r>
            <a:r>
              <a:rPr lang="zh-CN" altLang="en-US" sz="2000" dirty="0"/>
              <a:t> </a:t>
            </a:r>
            <a:r>
              <a:rPr lang="en-US" altLang="zh-CN" sz="2000" dirty="0"/>
              <a:t>mockup</a:t>
            </a:r>
            <a:r>
              <a:rPr lang="zh-CN" altLang="en-US" sz="2000" dirty="0"/>
              <a:t> </a:t>
            </a:r>
            <a:r>
              <a:rPr lang="en-US" altLang="zh-CN" sz="2000" dirty="0"/>
              <a:t>produced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stave/modules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2B876876-5A5A-1DE4-F9C8-AF130B490411}"/>
              </a:ext>
            </a:extLst>
          </p:cNvPr>
          <p:cNvSpPr txBox="1"/>
          <p:nvPr/>
        </p:nvSpPr>
        <p:spPr>
          <a:xfrm>
            <a:off x="1516693" y="2260900"/>
            <a:ext cx="95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Future</a:t>
            </a:r>
            <a:r>
              <a:rPr lang="zh-CN" altLang="en-US" sz="2000" dirty="0"/>
              <a:t> </a:t>
            </a:r>
            <a:r>
              <a:rPr lang="en-US" altLang="zh-CN" sz="2000" dirty="0"/>
              <a:t>plan</a:t>
            </a:r>
            <a:r>
              <a:rPr lang="zh-CN" altLang="en-US" sz="2000" dirty="0"/>
              <a:t> </a:t>
            </a:r>
            <a:r>
              <a:rPr lang="en-US" altLang="zh-CN" sz="2000" dirty="0"/>
              <a:t>listed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P3~P4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A8F88-AABD-1186-D2B3-9195E2A1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8A8C1-B3C1-349C-BC48-41C67E66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357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D224-4F91-5F50-AD39-09136465B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TDR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ED9DD-5EDC-2FBE-2A15-059A4FA5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8580A-0EAC-C732-C80C-60E8F19F7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3488587"/>
            <a:ext cx="5614392" cy="296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53D02-3742-B55C-7A86-557C0C2A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95" y="1111979"/>
            <a:ext cx="7660538" cy="2391751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7B01B408-D70C-8866-BBAC-80CC8F8FDC99}"/>
              </a:ext>
            </a:extLst>
          </p:cNvPr>
          <p:cNvSpPr txBox="1"/>
          <p:nvPr/>
        </p:nvSpPr>
        <p:spPr>
          <a:xfrm>
            <a:off x="5591944" y="4437112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Overall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Sensor</a:t>
            </a:r>
            <a:r>
              <a:rPr lang="zh-CN" altLang="en-US" sz="2000" dirty="0"/>
              <a:t> </a:t>
            </a:r>
            <a:r>
              <a:rPr lang="en-US" altLang="zh-CN" sz="2000" dirty="0"/>
              <a:t>tiling,</a:t>
            </a:r>
            <a:r>
              <a:rPr lang="zh-CN" altLang="en-US" sz="2000" dirty="0"/>
              <a:t> </a:t>
            </a:r>
            <a:r>
              <a:rPr lang="en-US" altLang="zh-CN" sz="2000" dirty="0"/>
              <a:t>spatial</a:t>
            </a:r>
            <a:r>
              <a:rPr lang="zh-CN" altLang="en-US" sz="2000" dirty="0"/>
              <a:t> </a:t>
            </a:r>
            <a:r>
              <a:rPr lang="en-US" altLang="zh-CN" sz="2000" dirty="0"/>
              <a:t>constraints</a:t>
            </a:r>
            <a:r>
              <a:rPr lang="zh-CN" altLang="en-US" sz="2000" dirty="0"/>
              <a:t> </a:t>
            </a:r>
            <a:r>
              <a:rPr lang="en-US" altLang="zh-CN" sz="2000" dirty="0"/>
              <a:t>(bonds),</a:t>
            </a:r>
            <a:r>
              <a:rPr lang="zh-CN" altLang="en-US" sz="2000" dirty="0"/>
              <a:t> </a:t>
            </a:r>
            <a:r>
              <a:rPr lang="en-US" altLang="zh-CN" sz="2000" dirty="0"/>
              <a:t>protection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Geometric</a:t>
            </a:r>
            <a:r>
              <a:rPr lang="zh-CN" altLang="en-US" sz="2000" dirty="0"/>
              <a:t> </a:t>
            </a:r>
            <a:r>
              <a:rPr lang="en-US" altLang="zh-CN" sz="2000" dirty="0"/>
              <a:t>coverage,</a:t>
            </a:r>
            <a:r>
              <a:rPr lang="zh-CN" altLang="en-US" sz="2000" dirty="0"/>
              <a:t> </a:t>
            </a:r>
            <a:r>
              <a:rPr lang="en-US" altLang="zh-CN" sz="2000" dirty="0"/>
              <a:t>gaps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Stave</a:t>
            </a:r>
            <a:r>
              <a:rPr lang="zh-CN" altLang="en-US" sz="2000" dirty="0"/>
              <a:t> </a:t>
            </a:r>
            <a:r>
              <a:rPr lang="en-US" altLang="zh-CN" sz="2000" dirty="0"/>
              <a:t>size,</a:t>
            </a:r>
            <a:r>
              <a:rPr lang="zh-CN" altLang="en-US" sz="2000" dirty="0"/>
              <a:t> </a:t>
            </a:r>
            <a:r>
              <a:rPr lang="en-US" altLang="zh-CN" sz="2000" dirty="0"/>
              <a:t>mounting,</a:t>
            </a:r>
            <a:r>
              <a:rPr lang="zh-CN" altLang="en-US" sz="2000" dirty="0"/>
              <a:t> </a:t>
            </a:r>
            <a:r>
              <a:rPr lang="en-US" altLang="zh-CN" sz="2000" dirty="0"/>
              <a:t>power/readout</a:t>
            </a:r>
            <a:r>
              <a:rPr lang="zh-CN" altLang="en-US" sz="2000" dirty="0"/>
              <a:t> </a:t>
            </a:r>
            <a:r>
              <a:rPr lang="en-US" altLang="zh-CN" sz="2000" dirty="0"/>
              <a:t>paths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Radiation</a:t>
            </a:r>
            <a:r>
              <a:rPr lang="zh-CN" altLang="en-US" sz="2000" dirty="0"/>
              <a:t> </a:t>
            </a:r>
            <a:r>
              <a:rPr lang="en-US" altLang="zh-CN" sz="2000" dirty="0"/>
              <a:t>length,</a:t>
            </a:r>
            <a:r>
              <a:rPr lang="zh-CN" altLang="en-US" sz="2000" dirty="0"/>
              <a:t> </a:t>
            </a:r>
            <a:r>
              <a:rPr lang="en-US" altLang="zh-CN" sz="2000" dirty="0"/>
              <a:t>including</a:t>
            </a:r>
            <a:r>
              <a:rPr lang="zh-CN" altLang="en-US" sz="2000" dirty="0"/>
              <a:t> </a:t>
            </a:r>
            <a:r>
              <a:rPr lang="en-US" altLang="zh-CN" sz="2000" dirty="0"/>
              <a:t>epoxies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Reference</a:t>
            </a:r>
            <a:r>
              <a:rPr lang="zh-CN" altLang="en-US" sz="2000" dirty="0"/>
              <a:t> </a:t>
            </a:r>
            <a:r>
              <a:rPr lang="en-US" altLang="zh-CN" sz="2000" dirty="0"/>
              <a:t>datum</a:t>
            </a: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7DFEE363-FEF9-D686-2852-80DFD1E6926E}"/>
              </a:ext>
            </a:extLst>
          </p:cNvPr>
          <p:cNvSpPr txBox="1"/>
          <p:nvPr/>
        </p:nvSpPr>
        <p:spPr>
          <a:xfrm>
            <a:off x="263352" y="771441"/>
            <a:ext cx="457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Taking</a:t>
            </a:r>
            <a:r>
              <a:rPr lang="zh-CN" altLang="en-US" sz="2000" dirty="0"/>
              <a:t> </a:t>
            </a:r>
            <a:r>
              <a:rPr lang="en-US" altLang="zh-CN" sz="2000" dirty="0"/>
              <a:t>ITK</a:t>
            </a:r>
            <a:r>
              <a:rPr lang="zh-CN" altLang="en-US" sz="2000" dirty="0"/>
              <a:t> </a:t>
            </a:r>
            <a:r>
              <a:rPr lang="en-US" altLang="zh-CN" sz="2000" dirty="0"/>
              <a:t>Barrel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example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3898AA1-61F2-2B7C-3272-E927465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334047-60B8-9F50-0D99-93F6E03D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85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C605-8A0F-50E0-365A-155FE082E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issues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20F05-6824-29BB-EF0C-D9FD93FB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59FF937-FDE4-3109-7814-E3AF05A56261}"/>
              </a:ext>
            </a:extLst>
          </p:cNvPr>
          <p:cNvSpPr txBox="1"/>
          <p:nvPr/>
        </p:nvSpPr>
        <p:spPr>
          <a:xfrm>
            <a:off x="119336" y="1157263"/>
            <a:ext cx="5447928" cy="504753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/>
              <a:t>Mechanical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1400" b="1" dirty="0"/>
              <a:t>Mechanical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simulation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of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and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stave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(with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epoxies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and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realistic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interfaces)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Stress</a:t>
            </a:r>
            <a:r>
              <a:rPr lang="zh-CN" altLang="en-US" sz="1400" dirty="0"/>
              <a:t> </a:t>
            </a:r>
            <a:r>
              <a:rPr lang="en-US" altLang="zh-CN" sz="1400" dirty="0"/>
              <a:t>concentrators,</a:t>
            </a:r>
            <a:r>
              <a:rPr lang="zh-CN" altLang="en-US" sz="1400" dirty="0"/>
              <a:t> </a:t>
            </a:r>
            <a:r>
              <a:rPr lang="en-US" altLang="zh-CN" sz="1400" dirty="0"/>
              <a:t>fracture</a:t>
            </a:r>
            <a:r>
              <a:rPr lang="zh-CN" altLang="en-US" sz="1400" dirty="0"/>
              <a:t> </a:t>
            </a:r>
            <a:r>
              <a:rPr lang="en-US" altLang="zh-CN" sz="1400" dirty="0"/>
              <a:t>points,</a:t>
            </a:r>
            <a:r>
              <a:rPr lang="zh-CN" altLang="en-US" sz="1400" dirty="0"/>
              <a:t> </a:t>
            </a:r>
            <a:r>
              <a:rPr lang="en-US" altLang="zh-CN" sz="1400" dirty="0"/>
              <a:t>stiffness</a:t>
            </a:r>
            <a:r>
              <a:rPr lang="zh-CN" altLang="en-US" sz="1400" dirty="0"/>
              <a:t> </a:t>
            </a:r>
            <a:r>
              <a:rPr lang="en-US" altLang="zh-CN" sz="1400" dirty="0"/>
              <a:t>required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3D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Stave</a:t>
            </a:r>
            <a:r>
              <a:rPr lang="zh-CN" altLang="en-US" sz="1400" dirty="0"/>
              <a:t> </a:t>
            </a:r>
            <a:r>
              <a:rPr lang="en-US" altLang="zh-CN" sz="1400" dirty="0"/>
              <a:t>modal</a:t>
            </a:r>
            <a:r>
              <a:rPr lang="zh-CN" altLang="en-US" sz="1400" dirty="0"/>
              <a:t> </a:t>
            </a:r>
            <a:r>
              <a:rPr lang="en-US" altLang="zh-CN" sz="1400" dirty="0"/>
              <a:t>analysis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Radiation</a:t>
            </a:r>
            <a:r>
              <a:rPr lang="zh-CN" altLang="en-US" sz="1400" dirty="0"/>
              <a:t> </a:t>
            </a:r>
            <a:r>
              <a:rPr lang="en-US" altLang="zh-CN" sz="1400" dirty="0"/>
              <a:t>length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1400" b="1" dirty="0"/>
              <a:t>Prototypes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of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&amp;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stave</a:t>
            </a:r>
          </a:p>
          <a:p>
            <a:pPr lvl="1"/>
            <a:r>
              <a:rPr lang="en-US" altLang="zh-CN" sz="1400" b="1" dirty="0"/>
              <a:t>Module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level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Sensor</a:t>
            </a:r>
            <a:r>
              <a:rPr lang="zh-CN" altLang="en-US" sz="1400" dirty="0"/>
              <a:t> </a:t>
            </a:r>
            <a:r>
              <a:rPr lang="en-US" altLang="zh-CN" sz="1400" dirty="0"/>
              <a:t>packing,</a:t>
            </a:r>
            <a:r>
              <a:rPr lang="zh-CN" altLang="en-US" sz="1400" dirty="0"/>
              <a:t> </a:t>
            </a:r>
            <a:r>
              <a:rPr lang="en-US" altLang="zh-CN" sz="1400" dirty="0"/>
              <a:t>protection</a:t>
            </a:r>
            <a:r>
              <a:rPr lang="zh-CN" altLang="en-US" sz="1400" dirty="0"/>
              <a:t> </a:t>
            </a:r>
            <a:r>
              <a:rPr lang="en-US" altLang="zh-CN" sz="1400" dirty="0"/>
              <a:t>(sensor,</a:t>
            </a:r>
            <a:r>
              <a:rPr lang="zh-CN" altLang="en-US" sz="1400" dirty="0"/>
              <a:t> </a:t>
            </a:r>
            <a:r>
              <a:rPr lang="en-US" altLang="zh-CN" sz="1400" dirty="0"/>
              <a:t>bonds),</a:t>
            </a:r>
            <a:r>
              <a:rPr lang="zh-CN" altLang="en-US" sz="1400" dirty="0"/>
              <a:t> </a:t>
            </a:r>
            <a:r>
              <a:rPr lang="en-US" altLang="zh-CN" sz="1400" dirty="0"/>
              <a:t>spatial</a:t>
            </a:r>
            <a:r>
              <a:rPr lang="zh-CN" altLang="en-US" sz="1400" dirty="0"/>
              <a:t> </a:t>
            </a:r>
            <a:r>
              <a:rPr lang="en-US" altLang="zh-CN" sz="1400" dirty="0"/>
              <a:t>requirements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Hybrid</a:t>
            </a:r>
            <a:r>
              <a:rPr lang="zh-CN" altLang="en-US" sz="1400" dirty="0"/>
              <a:t> </a:t>
            </a:r>
            <a:r>
              <a:rPr lang="en-US" altLang="zh-CN" sz="1400" dirty="0"/>
              <a:t>dimensions,</a:t>
            </a:r>
            <a:r>
              <a:rPr lang="zh-CN" altLang="en-US" sz="1400" dirty="0"/>
              <a:t> </a:t>
            </a:r>
            <a:r>
              <a:rPr lang="en-US" altLang="zh-CN" sz="1400" dirty="0"/>
              <a:t>data</a:t>
            </a:r>
            <a:r>
              <a:rPr lang="zh-CN" altLang="en-US" sz="1400" dirty="0"/>
              <a:t> </a:t>
            </a:r>
            <a:r>
              <a:rPr lang="en-US" altLang="zh-CN" sz="1400" dirty="0"/>
              <a:t>path,</a:t>
            </a:r>
            <a:r>
              <a:rPr lang="zh-CN" altLang="en-US" sz="1400" dirty="0"/>
              <a:t> </a:t>
            </a:r>
            <a:r>
              <a:rPr lang="en-US" altLang="zh-CN" sz="1400" dirty="0"/>
              <a:t>trace</a:t>
            </a:r>
            <a:r>
              <a:rPr lang="zh-CN" altLang="en-US" sz="1400" dirty="0"/>
              <a:t> </a:t>
            </a:r>
            <a:r>
              <a:rPr lang="en-US" altLang="zh-CN" sz="1400" dirty="0"/>
              <a:t>routing</a:t>
            </a:r>
            <a:r>
              <a:rPr lang="zh-CN" altLang="en-US" sz="1400" dirty="0"/>
              <a:t> </a:t>
            </a:r>
            <a:r>
              <a:rPr lang="en-US" altLang="zh-CN" sz="1400" dirty="0"/>
              <a:t>density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Manipulability,</a:t>
            </a:r>
            <a:r>
              <a:rPr lang="zh-CN" altLang="en-US" sz="1400" dirty="0"/>
              <a:t> </a:t>
            </a:r>
            <a:r>
              <a:rPr lang="en-US" altLang="zh-CN" sz="1400" dirty="0"/>
              <a:t>stiffness,</a:t>
            </a:r>
            <a:r>
              <a:rPr lang="zh-CN" altLang="en-US" sz="1400" dirty="0"/>
              <a:t> </a:t>
            </a:r>
            <a:r>
              <a:rPr lang="en-US" altLang="zh-CN" sz="1400" dirty="0"/>
              <a:t>handling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Power/grounding,</a:t>
            </a:r>
            <a:r>
              <a:rPr lang="zh-CN" altLang="en-US" sz="1400" dirty="0"/>
              <a:t> </a:t>
            </a:r>
            <a:r>
              <a:rPr lang="en-US" altLang="zh-CN" sz="1400" dirty="0"/>
              <a:t>nearby</a:t>
            </a:r>
            <a:r>
              <a:rPr lang="zh-CN" altLang="en-US" sz="1400" dirty="0"/>
              <a:t> </a:t>
            </a:r>
            <a:r>
              <a:rPr lang="en-US" altLang="zh-CN" sz="1400" dirty="0"/>
              <a:t>components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Electrical</a:t>
            </a:r>
            <a:r>
              <a:rPr lang="zh-CN" altLang="en-US" sz="1400" dirty="0"/>
              <a:t> </a:t>
            </a:r>
            <a:r>
              <a:rPr lang="en-US" altLang="zh-CN" sz="1400" dirty="0"/>
              <a:t>consequence,</a:t>
            </a:r>
            <a:r>
              <a:rPr lang="zh-CN" altLang="en-US" sz="1400" dirty="0"/>
              <a:t> </a:t>
            </a:r>
            <a:r>
              <a:rPr lang="en-US" altLang="zh-CN" sz="1400" dirty="0"/>
              <a:t>chemical</a:t>
            </a:r>
            <a:r>
              <a:rPr lang="zh-CN" altLang="en-US" sz="1400" dirty="0"/>
              <a:t> </a:t>
            </a:r>
            <a:r>
              <a:rPr lang="en-US" altLang="zh-CN" sz="1400" dirty="0"/>
              <a:t>compatibility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putting</a:t>
            </a:r>
            <a:r>
              <a:rPr lang="zh-CN" altLang="en-US" sz="1400" dirty="0"/>
              <a:t> </a:t>
            </a:r>
            <a:r>
              <a:rPr lang="en-US" altLang="zh-CN" sz="1400" dirty="0"/>
              <a:t>materials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contact</a:t>
            </a:r>
            <a:r>
              <a:rPr lang="zh-CN" altLang="en-US" sz="1400" dirty="0"/>
              <a:t> </a:t>
            </a:r>
            <a:r>
              <a:rPr lang="en-US" altLang="zh-CN" sz="1400" dirty="0"/>
              <a:t>with</a:t>
            </a:r>
            <a:r>
              <a:rPr lang="zh-CN" altLang="en-US" sz="1400" dirty="0"/>
              <a:t> </a:t>
            </a:r>
            <a:r>
              <a:rPr lang="en-US" altLang="zh-CN" sz="1400" dirty="0"/>
              <a:t>silicon</a:t>
            </a:r>
            <a:r>
              <a:rPr lang="zh-CN" altLang="en-US" sz="1400" dirty="0"/>
              <a:t> </a:t>
            </a:r>
            <a:r>
              <a:rPr lang="en-US" altLang="zh-CN" sz="1400" dirty="0"/>
              <a:t>chips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How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handle</a:t>
            </a:r>
            <a:r>
              <a:rPr lang="zh-CN" altLang="en-US" sz="1400" dirty="0"/>
              <a:t> </a:t>
            </a:r>
            <a:r>
              <a:rPr lang="en-US" altLang="zh-CN" sz="1400" dirty="0"/>
              <a:t>during</a:t>
            </a:r>
            <a:r>
              <a:rPr lang="zh-CN" altLang="en-US" sz="1400" dirty="0"/>
              <a:t> </a:t>
            </a:r>
            <a:r>
              <a:rPr lang="en-US" altLang="zh-CN" sz="1400" dirty="0"/>
              <a:t>construction</a:t>
            </a:r>
            <a:r>
              <a:rPr lang="zh-CN" altLang="en-US" sz="1400" dirty="0"/>
              <a:t> </a:t>
            </a:r>
            <a:r>
              <a:rPr lang="en-US" altLang="zh-CN" sz="1400" dirty="0"/>
              <a:t>and</a:t>
            </a:r>
            <a:r>
              <a:rPr lang="zh-CN" altLang="en-US" sz="1400" dirty="0"/>
              <a:t> </a:t>
            </a:r>
            <a:r>
              <a:rPr lang="en-US" altLang="zh-CN" sz="1400" dirty="0"/>
              <a:t>testing,</a:t>
            </a:r>
            <a:r>
              <a:rPr lang="zh-CN" altLang="en-US" sz="1400" dirty="0"/>
              <a:t> </a:t>
            </a:r>
            <a:r>
              <a:rPr lang="en-US" altLang="zh-CN" sz="1400" dirty="0"/>
              <a:t>how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store</a:t>
            </a:r>
          </a:p>
          <a:p>
            <a:pPr lvl="1"/>
            <a:r>
              <a:rPr lang="en-US" altLang="zh-CN" sz="1400" b="1" dirty="0"/>
              <a:t>Stave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level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Structure,</a:t>
            </a:r>
            <a:r>
              <a:rPr lang="zh-CN" altLang="en-US" sz="1400" dirty="0"/>
              <a:t> </a:t>
            </a:r>
            <a:r>
              <a:rPr lang="en-US" altLang="zh-CN" sz="1400" dirty="0"/>
              <a:t>core</a:t>
            </a:r>
            <a:r>
              <a:rPr lang="zh-CN" altLang="en-US" sz="1400" dirty="0"/>
              <a:t> </a:t>
            </a:r>
            <a:r>
              <a:rPr lang="en-US" altLang="zh-CN" sz="1400" dirty="0"/>
              <a:t>designs,</a:t>
            </a:r>
            <a:r>
              <a:rPr lang="zh-CN" altLang="en-US" sz="1400" dirty="0"/>
              <a:t> </a:t>
            </a:r>
            <a:r>
              <a:rPr lang="en-US" altLang="zh-CN" sz="1400" dirty="0"/>
              <a:t>mechanical/thermal</a:t>
            </a:r>
            <a:r>
              <a:rPr lang="zh-CN" altLang="en-US" sz="1400" dirty="0"/>
              <a:t> </a:t>
            </a:r>
            <a:r>
              <a:rPr lang="en-US" altLang="zh-CN" sz="1400" dirty="0"/>
              <a:t>interfaces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Module</a:t>
            </a:r>
            <a:r>
              <a:rPr lang="zh-CN" altLang="en-US" sz="1400" dirty="0"/>
              <a:t> </a:t>
            </a:r>
            <a:r>
              <a:rPr lang="en-US" altLang="zh-CN" sz="1400" dirty="0"/>
              <a:t>arrangement,</a:t>
            </a:r>
            <a:r>
              <a:rPr lang="zh-CN" altLang="en-US" sz="1400" dirty="0"/>
              <a:t> </a:t>
            </a:r>
            <a:r>
              <a:rPr lang="en-US" altLang="zh-CN" sz="1400" dirty="0"/>
              <a:t>placement</a:t>
            </a:r>
            <a:r>
              <a:rPr lang="zh-CN" altLang="en-US" sz="1400" dirty="0"/>
              <a:t> </a:t>
            </a:r>
            <a:r>
              <a:rPr lang="en-US" altLang="zh-CN" sz="1400" dirty="0"/>
              <a:t>process,</a:t>
            </a:r>
            <a:r>
              <a:rPr lang="zh-CN" altLang="en-US" sz="1400" dirty="0"/>
              <a:t> </a:t>
            </a:r>
            <a:r>
              <a:rPr lang="en-US" altLang="zh-CN" sz="1400" dirty="0"/>
              <a:t>reference</a:t>
            </a:r>
            <a:r>
              <a:rPr lang="zh-CN" altLang="en-US" sz="1400" dirty="0"/>
              <a:t> </a:t>
            </a:r>
            <a:r>
              <a:rPr lang="en-US" altLang="zh-CN" sz="1400" dirty="0"/>
              <a:t>datum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Manipulability,</a:t>
            </a:r>
            <a:r>
              <a:rPr lang="zh-CN" altLang="en-US" sz="1400" dirty="0"/>
              <a:t> </a:t>
            </a:r>
            <a:r>
              <a:rPr lang="en-US" altLang="zh-CN" sz="1400" dirty="0"/>
              <a:t>required</a:t>
            </a:r>
            <a:r>
              <a:rPr lang="zh-CN" altLang="en-US" sz="1400" dirty="0"/>
              <a:t> </a:t>
            </a:r>
            <a:r>
              <a:rPr lang="en-US" altLang="zh-CN" sz="1400" dirty="0"/>
              <a:t>stiffness,</a:t>
            </a:r>
            <a:r>
              <a:rPr lang="zh-CN" altLang="en-US" sz="1400" dirty="0"/>
              <a:t> </a:t>
            </a:r>
            <a:r>
              <a:rPr lang="en-US" altLang="zh-CN" sz="1400" dirty="0"/>
              <a:t>handling</a:t>
            </a:r>
            <a:r>
              <a:rPr lang="zh-CN" altLang="en-US" sz="1400" dirty="0"/>
              <a:t> </a:t>
            </a:r>
            <a:r>
              <a:rPr lang="en-US" altLang="zh-CN" sz="1400" dirty="0"/>
              <a:t>procedures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Attachment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data</a:t>
            </a:r>
            <a:r>
              <a:rPr lang="zh-CN" altLang="en-US" sz="1400" dirty="0"/>
              <a:t> </a:t>
            </a:r>
            <a:r>
              <a:rPr lang="en-US" altLang="zh-CN" sz="1400" dirty="0"/>
              <a:t>flex,</a:t>
            </a:r>
            <a:r>
              <a:rPr lang="zh-CN" altLang="en-US" sz="1400" dirty="0"/>
              <a:t> </a:t>
            </a:r>
            <a:r>
              <a:rPr lang="en-US" altLang="zh-CN" sz="1400" dirty="0"/>
              <a:t>power</a:t>
            </a:r>
            <a:r>
              <a:rPr lang="zh-CN" altLang="en-US" sz="1400" dirty="0"/>
              <a:t> </a:t>
            </a:r>
            <a:r>
              <a:rPr lang="en-US" altLang="zh-CN" sz="1400" dirty="0"/>
              <a:t>flex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Module</a:t>
            </a:r>
            <a:r>
              <a:rPr lang="zh-CN" altLang="en-US" sz="1400" dirty="0"/>
              <a:t> </a:t>
            </a:r>
            <a:r>
              <a:rPr lang="en-US" altLang="zh-CN" sz="1400" dirty="0"/>
              <a:t>replacement</a:t>
            </a:r>
            <a:r>
              <a:rPr lang="zh-CN" altLang="en-US" sz="1400" dirty="0"/>
              <a:t> </a:t>
            </a:r>
            <a:r>
              <a:rPr lang="en-US" altLang="zh-CN" sz="1400" dirty="0"/>
              <a:t>scheme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1400" dirty="0"/>
              <a:t>Manufacturable,</a:t>
            </a:r>
            <a:r>
              <a:rPr lang="zh-CN" altLang="en-US" sz="1400" dirty="0"/>
              <a:t> </a:t>
            </a:r>
            <a:r>
              <a:rPr lang="en-US" altLang="zh-CN" sz="1400" dirty="0"/>
              <a:t>bondable,</a:t>
            </a:r>
            <a:r>
              <a:rPr lang="zh-CN" altLang="en-US" sz="1400" dirty="0"/>
              <a:t> </a:t>
            </a:r>
            <a:r>
              <a:rPr lang="en-US" altLang="zh-CN" sz="1400" dirty="0"/>
              <a:t>testable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28">
                <a:extLst>
                  <a:ext uri="{FF2B5EF4-FFF2-40B4-BE49-F238E27FC236}">
                    <a16:creationId xmlns:a16="http://schemas.microsoft.com/office/drawing/2014/main" id="{D90221FE-1A99-225A-7991-29269D90E884}"/>
                  </a:ext>
                </a:extLst>
              </p:cNvPr>
              <p:cNvSpPr txBox="1"/>
              <p:nvPr/>
            </p:nvSpPr>
            <p:spPr>
              <a:xfrm>
                <a:off x="5879976" y="1162943"/>
                <a:ext cx="6264696" cy="46166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Thermal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1400" b="1" dirty="0"/>
                  <a:t>Cooling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requirements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All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heat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loads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(including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power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dissipation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cables)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btw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CO2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set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point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and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CMOS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temperature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across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CMOS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CMOS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operating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temperature,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dew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point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Total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cooling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power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for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cooling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plant</a:t>
                </a:r>
                <a:r>
                  <a:rPr lang="zh-CN" altLang="en-US" sz="1400" dirty="0"/>
                  <a:t> </a:t>
                </a:r>
                <a:endParaRPr lang="en-US" altLang="zh-CN" sz="1400" dirty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1400" b="1" dirty="0"/>
                  <a:t>Prototypes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of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module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&amp;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stave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-&gt;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may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be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the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same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one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as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mechanical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Efficacy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of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different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thermal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path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designs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using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different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core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designs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and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different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interface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materials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and</a:t>
                </a:r>
                <a:r>
                  <a:rPr lang="zh-CN" altLang="en-US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zh-CN" sz="1400" dirty="0"/>
                  <a:t>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with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full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thermal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load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Realistic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mockup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of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power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dissipation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from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distribution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Effect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of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different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number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of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cooling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tubes,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tube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run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Internal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condensation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tube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Thermal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contraction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stave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-30</a:t>
                </a:r>
                <a:r>
                  <a:rPr lang="zh-CN" altLang="en-US" sz="1400" dirty="0"/>
                  <a:t>℃</a:t>
                </a:r>
                <a:r>
                  <a:rPr lang="en-US" altLang="zh-CN" sz="1400" dirty="0"/>
                  <a:t>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establish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fracture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limit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1400" b="1" dirty="0"/>
                  <a:t>Thermal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simulation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of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module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and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stave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and</a:t>
                </a:r>
                <a:r>
                  <a:rPr lang="zh-CN" altLang="en-US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zh-CN" sz="1400" dirty="0"/>
                  <a:t>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thermal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runaway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margin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Thermal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contraction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in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stave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-30</a:t>
                </a:r>
                <a:r>
                  <a:rPr lang="zh-CN" altLang="en-US" sz="1400" dirty="0"/>
                  <a:t>℃</a:t>
                </a:r>
                <a:endParaRPr lang="en-US" altLang="zh-CN" sz="1400" dirty="0"/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CTE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mismatch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stresses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sensors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Internal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stresses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(on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epoxy,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thermal/mechanical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layers),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fracture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limit</a:t>
                </a:r>
              </a:p>
              <a:p>
                <a:pPr marL="800100" lvl="1" indent="-342900">
                  <a:buFont typeface="Wingdings" pitchFamily="2" charset="2"/>
                  <a:buChar char="q"/>
                </a:pPr>
                <a:r>
                  <a:rPr lang="en-US" altLang="zh-CN" sz="1400" dirty="0"/>
                  <a:t>Optimal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location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for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temperature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monitoring</a:t>
                </a:r>
              </a:p>
            </p:txBody>
          </p:sp>
        </mc:Choice>
        <mc:Fallback>
          <p:sp>
            <p:nvSpPr>
              <p:cNvPr id="6" name="Text Box 28">
                <a:extLst>
                  <a:ext uri="{FF2B5EF4-FFF2-40B4-BE49-F238E27FC236}">
                    <a16:creationId xmlns:a16="http://schemas.microsoft.com/office/drawing/2014/main" id="{D90221FE-1A99-225A-7991-29269D90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1162943"/>
                <a:ext cx="6264696" cy="46166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D7BB85-377A-E856-B4DA-563003423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11FCF-8E7E-47C5-34C4-77B39245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059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6EF9-1DC5-9236-1CC5-9DB68DD20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FAB60-4E88-C06F-8694-25EF295E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48974024-B8D5-BF5D-1451-B570192D9310}"/>
              </a:ext>
            </a:extLst>
          </p:cNvPr>
          <p:cNvSpPr txBox="1"/>
          <p:nvPr/>
        </p:nvSpPr>
        <p:spPr>
          <a:xfrm>
            <a:off x="1516693" y="1484784"/>
            <a:ext cx="95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Stave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/>
              <a:t>prototype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402E414D-03F2-515B-A2BA-A8C6CC4145A3}"/>
              </a:ext>
            </a:extLst>
          </p:cNvPr>
          <p:cNvSpPr txBox="1"/>
          <p:nvPr/>
        </p:nvSpPr>
        <p:spPr>
          <a:xfrm>
            <a:off x="1516693" y="2308810"/>
            <a:ext cx="95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ITK</a:t>
            </a:r>
            <a:r>
              <a:rPr lang="zh-CN" altLang="en-US" sz="2000" dirty="0"/>
              <a:t> </a:t>
            </a:r>
            <a:r>
              <a:rPr lang="en-US" altLang="zh-CN" sz="2000" dirty="0"/>
              <a:t>Module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/>
              <a:t>prototype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04EB9-7887-024B-1D44-5E8DAB2C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4105-28F4-7F4C-B7F2-3A073126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376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E3F87-97C7-B8C2-7BC1-8AF00E4D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428A-9FC6-A71C-C491-49EBE97DB2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Bare</a:t>
            </a:r>
            <a:r>
              <a:rPr lang="zh-CN" altLang="en-US" dirty="0"/>
              <a:t> </a:t>
            </a:r>
            <a:r>
              <a:rPr lang="en-US" altLang="zh-CN" dirty="0"/>
              <a:t>stave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B7C25-3082-D1ED-1256-B491085F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AD0F95F1-F1B1-A4A7-220B-F885B76D8D5B}"/>
              </a:ext>
            </a:extLst>
          </p:cNvPr>
          <p:cNvSpPr txBox="1"/>
          <p:nvPr/>
        </p:nvSpPr>
        <p:spPr>
          <a:xfrm>
            <a:off x="166620" y="1037634"/>
            <a:ext cx="1052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CMOS</a:t>
            </a:r>
            <a:r>
              <a:rPr lang="zh-CN" altLang="en-US" sz="2000" dirty="0"/>
              <a:t> </a:t>
            </a:r>
            <a:r>
              <a:rPr lang="en-US" altLang="zh-CN" sz="2000" dirty="0"/>
              <a:t>chips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2x2</a:t>
            </a:r>
            <a:r>
              <a:rPr lang="zh-CN" altLang="en-US" sz="2000" dirty="0"/>
              <a:t> </a:t>
            </a:r>
            <a:r>
              <a:rPr lang="en-US" altLang="zh-CN" sz="2000" dirty="0"/>
              <a:t>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more</a:t>
            </a:r>
            <a:r>
              <a:rPr lang="zh-CN" altLang="en-US" sz="2000" dirty="0"/>
              <a:t> </a:t>
            </a:r>
            <a:r>
              <a:rPr lang="en-US" altLang="zh-CN" sz="2000" dirty="0"/>
              <a:t>uniform</a:t>
            </a:r>
            <a:r>
              <a:rPr lang="zh-CN" altLang="en-US" sz="2000" dirty="0"/>
              <a:t> </a:t>
            </a:r>
            <a:r>
              <a:rPr lang="en-US" altLang="zh-CN" sz="2000" dirty="0"/>
              <a:t>heating</a:t>
            </a:r>
            <a:r>
              <a:rPr lang="zh-CN" altLang="en-US" sz="2000" dirty="0"/>
              <a:t> </a:t>
            </a:r>
            <a:r>
              <a:rPr lang="en-US" altLang="zh-CN" sz="2000" dirty="0"/>
              <a:t>area</a:t>
            </a:r>
            <a:r>
              <a:rPr lang="zh-CN" altLang="en-US" sz="2000" dirty="0"/>
              <a:t> </a:t>
            </a:r>
            <a:r>
              <a:rPr lang="en-US" altLang="zh-CN" sz="2000" dirty="0"/>
              <a:t>(~200</a:t>
            </a:r>
            <a:r>
              <a:rPr lang="zh-CN" altLang="en-US" sz="2000" dirty="0"/>
              <a:t> </a:t>
            </a:r>
            <a:r>
              <a:rPr lang="en-US" altLang="zh-CN" sz="2000" dirty="0" err="1"/>
              <a:t>mW</a:t>
            </a:r>
            <a:r>
              <a:rPr lang="en-US" altLang="zh-CN" sz="2000" dirty="0"/>
              <a:t>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)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D1CC2FCF-68C5-7363-89EA-3FDA90AFE04A}"/>
              </a:ext>
            </a:extLst>
          </p:cNvPr>
          <p:cNvSpPr txBox="1"/>
          <p:nvPr/>
        </p:nvSpPr>
        <p:spPr>
          <a:xfrm>
            <a:off x="166620" y="2295889"/>
            <a:ext cx="11233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Comparing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traditional</a:t>
            </a:r>
            <a:r>
              <a:rPr lang="zh-CN" altLang="en-US" sz="2000" dirty="0"/>
              <a:t> </a:t>
            </a:r>
            <a:r>
              <a:rPr lang="en-US" altLang="zh-CN" sz="2000" dirty="0"/>
              <a:t>foam-sandwich</a:t>
            </a:r>
            <a:r>
              <a:rPr lang="zh-CN" altLang="en-US" sz="2000" dirty="0"/>
              <a:t> </a:t>
            </a:r>
            <a:r>
              <a:rPr lang="en-US" altLang="zh-CN" sz="2000" dirty="0"/>
              <a:t>structure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Structure</a:t>
            </a:r>
            <a:r>
              <a:rPr lang="zh-CN" altLang="en-US" sz="2000" dirty="0"/>
              <a:t> </a:t>
            </a:r>
            <a:r>
              <a:rPr lang="en-US" altLang="zh-CN" sz="2000" dirty="0"/>
              <a:t>foam-&gt;</a:t>
            </a:r>
            <a:r>
              <a:rPr lang="zh-CN" altLang="en-US" sz="2000" dirty="0"/>
              <a:t> </a:t>
            </a:r>
            <a:r>
              <a:rPr lang="en-US" sz="2000" dirty="0"/>
              <a:t>Evonik </a:t>
            </a:r>
            <a:r>
              <a:rPr lang="en-US" sz="2000" dirty="0" err="1"/>
              <a:t>Rohacell</a:t>
            </a:r>
            <a:r>
              <a:rPr lang="en-US" sz="2000" dirty="0"/>
              <a:t> 51 IG</a:t>
            </a:r>
            <a:r>
              <a:rPr lang="zh-CN" altLang="en-US" sz="2000" dirty="0"/>
              <a:t> </a:t>
            </a:r>
            <a:r>
              <a:rPr lang="en-US" altLang="zh-CN" sz="2000" dirty="0"/>
              <a:t>(0.051g/cm3)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Thermal</a:t>
            </a:r>
            <a:r>
              <a:rPr lang="zh-CN" altLang="en-US" sz="2000" dirty="0"/>
              <a:t> </a:t>
            </a:r>
            <a:r>
              <a:rPr lang="en-US" altLang="zh-CN" sz="2000" dirty="0"/>
              <a:t>foam</a:t>
            </a:r>
            <a:r>
              <a:rPr lang="zh-CN" altLang="en-US" sz="2000" dirty="0"/>
              <a:t> </a:t>
            </a:r>
            <a:r>
              <a:rPr lang="en-US" altLang="zh-CN" sz="2000" dirty="0"/>
              <a:t>-&gt;</a:t>
            </a:r>
            <a:r>
              <a:rPr lang="zh-CN" altLang="en-US" sz="2000" dirty="0"/>
              <a:t> </a:t>
            </a:r>
            <a:r>
              <a:rPr lang="en-US" altLang="zh-CN" sz="2000" dirty="0" err="1"/>
              <a:t>Allcomp</a:t>
            </a:r>
            <a:r>
              <a:rPr lang="zh-CN" altLang="en-US" sz="2000" dirty="0"/>
              <a:t> </a:t>
            </a:r>
            <a:r>
              <a:rPr lang="en-US" altLang="zh-CN" sz="2000" dirty="0"/>
              <a:t>K-9</a:t>
            </a:r>
            <a:r>
              <a:rPr lang="zh-CN" altLang="en-US" sz="2000" dirty="0"/>
              <a:t> </a:t>
            </a:r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foam</a:t>
            </a:r>
            <a:r>
              <a:rPr lang="zh-CN" altLang="en-US" sz="2000" dirty="0"/>
              <a:t> </a:t>
            </a:r>
            <a:r>
              <a:rPr lang="en-US" altLang="zh-CN" sz="2000" dirty="0"/>
              <a:t>(0.2g/cm3,</a:t>
            </a:r>
            <a:r>
              <a:rPr lang="zh-CN" altLang="en-US" sz="2000" dirty="0"/>
              <a:t> </a:t>
            </a:r>
            <a:r>
              <a:rPr lang="en-US" altLang="zh-CN" sz="2000" dirty="0"/>
              <a:t>~35W/</a:t>
            </a:r>
            <a:r>
              <a:rPr lang="en-US" altLang="zh-CN" sz="2000" dirty="0" err="1"/>
              <a:t>m.K</a:t>
            </a:r>
            <a:r>
              <a:rPr lang="en-US" altLang="zh-CN" sz="2000" dirty="0"/>
              <a:t>)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436C426A-C41E-A642-B7D3-45A5D10C0743}"/>
              </a:ext>
            </a:extLst>
          </p:cNvPr>
          <p:cNvSpPr txBox="1"/>
          <p:nvPr/>
        </p:nvSpPr>
        <p:spPr>
          <a:xfrm>
            <a:off x="166620" y="1576459"/>
            <a:ext cx="8665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Looking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fiber</a:t>
            </a:r>
            <a:r>
              <a:rPr lang="zh-CN" altLang="en-US" sz="2000" dirty="0"/>
              <a:t> </a:t>
            </a:r>
            <a:r>
              <a:rPr lang="en-US" altLang="zh-CN" sz="2000" dirty="0"/>
              <a:t>honey</a:t>
            </a:r>
            <a:r>
              <a:rPr lang="zh-CN" altLang="en-US" sz="2000" dirty="0"/>
              <a:t> </a:t>
            </a:r>
            <a:r>
              <a:rPr lang="en-US" altLang="zh-CN" sz="2000" dirty="0"/>
              <a:t>comb</a:t>
            </a:r>
            <a:r>
              <a:rPr lang="zh-CN" altLang="en-US" sz="2000" dirty="0"/>
              <a:t> </a:t>
            </a:r>
            <a:r>
              <a:rPr lang="en-US" altLang="zh-CN" sz="2000" dirty="0"/>
              <a:t>(CF-HC)</a:t>
            </a:r>
            <a:r>
              <a:rPr lang="zh-CN" altLang="en-US" sz="2000" dirty="0"/>
              <a:t> </a:t>
            </a:r>
            <a:r>
              <a:rPr lang="en-US" altLang="zh-CN" sz="2000" dirty="0"/>
              <a:t>+</a:t>
            </a:r>
            <a:r>
              <a:rPr lang="zh-CN" altLang="en-US" sz="2000" dirty="0"/>
              <a:t> </a:t>
            </a:r>
            <a:r>
              <a:rPr lang="en-US" altLang="zh-CN" sz="2000" dirty="0"/>
              <a:t>two</a:t>
            </a:r>
            <a:r>
              <a:rPr lang="zh-CN" altLang="en-US" sz="2000" dirty="0"/>
              <a:t> </a:t>
            </a:r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fiber</a:t>
            </a:r>
            <a:r>
              <a:rPr lang="zh-CN" altLang="en-US" sz="2000" dirty="0"/>
              <a:t> </a:t>
            </a:r>
            <a:r>
              <a:rPr lang="en-US" altLang="zh-CN" sz="2000" dirty="0"/>
              <a:t>(CF)</a:t>
            </a:r>
            <a:r>
              <a:rPr lang="zh-CN" altLang="en-US" sz="2000" dirty="0"/>
              <a:t> </a:t>
            </a:r>
            <a:r>
              <a:rPr lang="en-US" altLang="zh-CN" sz="2000" dirty="0"/>
              <a:t>facing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000" dirty="0"/>
              <a:t>Large</a:t>
            </a:r>
            <a:r>
              <a:rPr lang="zh-CN" altLang="en-US" sz="2000" dirty="0"/>
              <a:t> </a:t>
            </a:r>
            <a:r>
              <a:rPr lang="en-US" altLang="zh-CN" sz="2000" dirty="0"/>
              <a:t>size</a:t>
            </a:r>
            <a:r>
              <a:rPr lang="zh-CN" altLang="en-US" sz="2000" dirty="0"/>
              <a:t> </a:t>
            </a:r>
            <a:r>
              <a:rPr lang="en-US" altLang="zh-CN" sz="2000" dirty="0"/>
              <a:t>HC</a:t>
            </a:r>
            <a:r>
              <a:rPr lang="zh-CN" altLang="en-US" sz="2000" dirty="0"/>
              <a:t> </a:t>
            </a:r>
            <a:r>
              <a:rPr lang="en-US" altLang="zh-CN" sz="2000" dirty="0"/>
              <a:t>reduce</a:t>
            </a:r>
            <a:r>
              <a:rPr lang="zh-CN" altLang="en-US" sz="2000" dirty="0"/>
              <a:t> </a:t>
            </a:r>
            <a:r>
              <a:rPr lang="en-US" altLang="zh-CN" sz="2000" dirty="0"/>
              <a:t>bare</a:t>
            </a:r>
            <a:r>
              <a:rPr lang="zh-CN" altLang="en-US" sz="2000" dirty="0"/>
              <a:t> </a:t>
            </a:r>
            <a:r>
              <a:rPr lang="en-US" altLang="zh-CN" sz="2000" dirty="0"/>
              <a:t>stave</a:t>
            </a:r>
            <a:r>
              <a:rPr lang="zh-CN" altLang="en-US" sz="2000" dirty="0"/>
              <a:t> </a:t>
            </a:r>
            <a:r>
              <a:rPr lang="en-US" altLang="zh-CN" sz="2000" dirty="0"/>
              <a:t>density,</a:t>
            </a:r>
            <a:r>
              <a:rPr lang="zh-CN" altLang="en-US" sz="2000" dirty="0"/>
              <a:t> </a:t>
            </a:r>
            <a:r>
              <a:rPr lang="en-US" altLang="zh-CN" sz="2000" dirty="0"/>
              <a:t>but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high</a:t>
            </a:r>
            <a:r>
              <a:rPr lang="zh-CN" altLang="en-US" sz="2000" dirty="0"/>
              <a:t> </a:t>
            </a:r>
            <a:r>
              <a:rPr lang="en-US" altLang="zh-CN" sz="2000" dirty="0"/>
              <a:t>stiffness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85AF4-8FA4-1B03-6BE2-99DFBC22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314" y="3746503"/>
            <a:ext cx="2067694" cy="2756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47208E-D7D9-5787-06E3-E0EECF97C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633" y="3746502"/>
            <a:ext cx="2067695" cy="2756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9A38B-D48E-6104-B263-BEC96DE7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953" y="3746502"/>
            <a:ext cx="2067695" cy="2756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BC95D9-C57F-5702-2E60-BAFD3E45C150}"/>
              </a:ext>
            </a:extLst>
          </p:cNvPr>
          <p:cNvSpPr txBox="1"/>
          <p:nvPr/>
        </p:nvSpPr>
        <p:spPr>
          <a:xfrm>
            <a:off x="9938397" y="3885676"/>
            <a:ext cx="13129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0.04g/cm3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D7F3F-7863-FF7F-3C86-632A22E8A942}"/>
              </a:ext>
            </a:extLst>
          </p:cNvPr>
          <p:cNvSpPr txBox="1"/>
          <p:nvPr/>
        </p:nvSpPr>
        <p:spPr>
          <a:xfrm>
            <a:off x="166620" y="4569885"/>
            <a:ext cx="4705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fiber</a:t>
            </a:r>
            <a:r>
              <a:rPr lang="zh-CN" altLang="en-US" sz="2000" dirty="0"/>
              <a:t> </a:t>
            </a:r>
            <a:r>
              <a:rPr lang="en-US" altLang="zh-CN" sz="2000" dirty="0"/>
              <a:t>-&gt;</a:t>
            </a:r>
            <a:r>
              <a:rPr lang="zh-CN" altLang="en-US" sz="2000" dirty="0"/>
              <a:t> </a:t>
            </a:r>
            <a:r>
              <a:rPr lang="en-US" altLang="zh-CN" sz="2000" dirty="0"/>
              <a:t>K13C2U</a:t>
            </a:r>
            <a:r>
              <a:rPr lang="zh-CN" altLang="en-US" sz="2000" dirty="0"/>
              <a:t> </a:t>
            </a:r>
            <a:r>
              <a:rPr lang="en-US" altLang="zh-CN" sz="2000" dirty="0"/>
              <a:t>high-modulus</a:t>
            </a:r>
            <a:r>
              <a:rPr lang="zh-CN" altLang="en-US" sz="2000" dirty="0"/>
              <a:t> </a:t>
            </a:r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fibers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EX1515</a:t>
            </a:r>
            <a:r>
              <a:rPr lang="zh-CN" altLang="en-US" sz="2000" dirty="0"/>
              <a:t> </a:t>
            </a:r>
            <a:r>
              <a:rPr lang="en-US" altLang="zh-CN" sz="2000" dirty="0"/>
              <a:t>epoxy</a:t>
            </a:r>
            <a:r>
              <a:rPr lang="zh-CN" altLang="en-US" sz="2000" dirty="0"/>
              <a:t> </a:t>
            </a:r>
            <a:r>
              <a:rPr lang="en-US" altLang="zh-CN" sz="2000" dirty="0"/>
              <a:t>matrix</a:t>
            </a:r>
            <a:r>
              <a:rPr lang="zh-CN" altLang="en-US" sz="2000" dirty="0"/>
              <a:t> </a:t>
            </a:r>
            <a:br>
              <a:rPr lang="en-US" altLang="zh-CN" sz="2000" dirty="0"/>
            </a:br>
            <a:r>
              <a:rPr lang="en-US" altLang="zh-CN" sz="2000" dirty="0"/>
              <a:t>(45</a:t>
            </a:r>
            <a:r>
              <a:rPr lang="zh-CN" altLang="en-US" sz="2000" dirty="0"/>
              <a:t> </a:t>
            </a:r>
            <a:r>
              <a:rPr lang="en-US" altLang="zh-CN" sz="2000" dirty="0" err="1"/>
              <a:t>gsm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0.1?</a:t>
            </a:r>
            <a:r>
              <a:rPr lang="zh-CN" altLang="en-US" sz="2000" dirty="0"/>
              <a:t> </a:t>
            </a:r>
            <a:r>
              <a:rPr lang="en-US" altLang="zh-CN" sz="2000" dirty="0"/>
              <a:t>mm</a:t>
            </a:r>
            <a:r>
              <a:rPr lang="zh-CN" altLang="en-US" sz="2000" dirty="0"/>
              <a:t> </a:t>
            </a:r>
            <a:r>
              <a:rPr lang="en-US" altLang="zh-CN" sz="2000" dirty="0"/>
              <a:t>THINCK)</a:t>
            </a:r>
            <a:endParaRPr lang="en-US" sz="20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8012C9-46CC-6712-1967-897A3D77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ED2245-1FFE-57E8-86AB-9972FB10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162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2D38-C2FB-F06A-6990-EBB3AEED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08EAA-9AB7-1AD6-F2F6-2307EB94C3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CF-CFHC-CF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1AA77-B0B6-4FC6-0B32-BC20C00A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61751A9C-995D-9772-50FF-9686D32D402D}"/>
              </a:ext>
            </a:extLst>
          </p:cNvPr>
          <p:cNvSpPr txBox="1"/>
          <p:nvPr/>
        </p:nvSpPr>
        <p:spPr>
          <a:xfrm>
            <a:off x="166620" y="908720"/>
            <a:ext cx="7513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bare stave size ~ 1 400 x 120 mm</a:t>
            </a:r>
            <a:r>
              <a:rPr lang="en-US" altLang="zh-CN" sz="2000" baseline="30000" dirty="0"/>
              <a:t>2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center active area~ 1 200 x 120 mm</a:t>
            </a:r>
            <a:r>
              <a:rPr lang="en-US" altLang="zh-CN" sz="2000" baseline="30000" dirty="0"/>
              <a:t>2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Two AL End-of-Stave</a:t>
            </a:r>
            <a:r>
              <a:rPr lang="zh-CN" altLang="en-US" sz="2000" dirty="0"/>
              <a:t> </a:t>
            </a:r>
            <a:r>
              <a:rPr lang="en-US" altLang="zh-CN" sz="2000" dirty="0"/>
              <a:t>(EOS)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mounting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future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3</a:t>
            </a:r>
            <a:r>
              <a:rPr lang="zh-CN" altLang="en-US" sz="2000" dirty="0"/>
              <a:t> </a:t>
            </a:r>
            <a:r>
              <a:rPr lang="en-US" altLang="zh-CN" sz="2000" dirty="0"/>
              <a:t>Ti</a:t>
            </a:r>
            <a:r>
              <a:rPr lang="zh-CN" altLang="en-US" sz="2000" dirty="0"/>
              <a:t> </a:t>
            </a:r>
            <a:r>
              <a:rPr lang="en-US" altLang="zh-CN" sz="2000" dirty="0"/>
              <a:t>tube</a:t>
            </a:r>
            <a:r>
              <a:rPr lang="zh-CN" altLang="en-US" sz="2000" dirty="0"/>
              <a:t> </a:t>
            </a:r>
            <a:r>
              <a:rPr lang="en-US" altLang="zh-CN" sz="2000" dirty="0"/>
              <a:t>bury</a:t>
            </a:r>
            <a:r>
              <a:rPr lang="zh-CN" altLang="en-US" sz="2000" dirty="0"/>
              <a:t> </a:t>
            </a:r>
            <a:r>
              <a:rPr lang="en-US" altLang="zh-CN" sz="2000" dirty="0"/>
              <a:t>inside,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OD</a:t>
            </a:r>
            <a:r>
              <a:rPr lang="zh-CN" altLang="en-US" sz="2000" dirty="0"/>
              <a:t> </a:t>
            </a:r>
            <a:r>
              <a:rPr lang="en-US" altLang="zh-CN" sz="2000" dirty="0"/>
              <a:t>2.2</a:t>
            </a:r>
            <a:r>
              <a:rPr lang="zh-CN" altLang="en-US" sz="2000" dirty="0"/>
              <a:t> </a:t>
            </a:r>
            <a:r>
              <a:rPr lang="en-US" altLang="zh-CN" sz="2000" dirty="0"/>
              <a:t>mm,</a:t>
            </a:r>
            <a:r>
              <a:rPr lang="zh-CN" altLang="en-US" sz="2000" dirty="0"/>
              <a:t> </a:t>
            </a:r>
            <a:r>
              <a:rPr lang="en-US" altLang="zh-CN" sz="2000" dirty="0"/>
              <a:t>thickness</a:t>
            </a:r>
            <a:r>
              <a:rPr lang="zh-CN" altLang="en-US" sz="2000" dirty="0"/>
              <a:t> </a:t>
            </a:r>
            <a:r>
              <a:rPr lang="en-US" altLang="zh-CN" sz="2000" dirty="0"/>
              <a:t>0.15</a:t>
            </a:r>
            <a:r>
              <a:rPr lang="zh-CN" altLang="en-US" sz="2000" dirty="0"/>
              <a:t> </a:t>
            </a:r>
            <a:r>
              <a:rPr lang="en-US" altLang="zh-CN" sz="2000" dirty="0"/>
              <a:t>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B9709F-8176-D5F4-30D2-F4F410D0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28" y="2204864"/>
            <a:ext cx="5328592" cy="4343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ABC7C9-B099-7544-7DC2-5BBA4DDBE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867" y="3973838"/>
            <a:ext cx="4760694" cy="2744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9926C-A547-982E-4F19-57F32218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957" y="1574130"/>
            <a:ext cx="4760694" cy="21185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45994-63A8-0DC2-E895-9CFF7F05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6A837-5803-AE91-0EFE-A6FFF958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07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4D212-DF23-596B-2752-9719C340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4AF9-E03D-5689-12A5-23C946C1C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preparation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B7BFD-5944-DAFC-4441-EB3F9D88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F77BD420-E6B2-6E7D-1135-F0CBFAAEA951}"/>
              </a:ext>
            </a:extLst>
          </p:cNvPr>
          <p:cNvSpPr txBox="1"/>
          <p:nvPr/>
        </p:nvSpPr>
        <p:spPr>
          <a:xfrm>
            <a:off x="166620" y="1052736"/>
            <a:ext cx="888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Contract</a:t>
            </a:r>
            <a:r>
              <a:rPr lang="zh-CN" altLang="en-US" sz="2000" dirty="0"/>
              <a:t> </a:t>
            </a:r>
            <a:r>
              <a:rPr lang="en-US" altLang="zh-CN" sz="2000" dirty="0"/>
              <a:t>signed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April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Carbon</a:t>
            </a:r>
            <a:r>
              <a:rPr lang="zh-CN" altLang="en-US" sz="2000" dirty="0"/>
              <a:t> </a:t>
            </a:r>
            <a:r>
              <a:rPr lang="en-US" altLang="zh-CN" sz="2000" dirty="0"/>
              <a:t>fiber</a:t>
            </a:r>
            <a:r>
              <a:rPr lang="zh-CN" altLang="en-US" sz="2000" dirty="0"/>
              <a:t> </a:t>
            </a:r>
            <a:r>
              <a:rPr lang="en-US" altLang="zh-CN" sz="2000" dirty="0"/>
              <a:t>facing</a:t>
            </a:r>
            <a:r>
              <a:rPr lang="zh-CN" altLang="en-US" sz="2000" dirty="0"/>
              <a:t> </a:t>
            </a:r>
            <a:r>
              <a:rPr lang="en-US" altLang="zh-CN" sz="2000" dirty="0"/>
              <a:t>+</a:t>
            </a:r>
            <a:r>
              <a:rPr lang="zh-CN" altLang="en-US" sz="2000" dirty="0"/>
              <a:t> </a:t>
            </a:r>
            <a:r>
              <a:rPr lang="en-US" altLang="zh-CN" sz="2000" dirty="0"/>
              <a:t>honey</a:t>
            </a:r>
            <a:r>
              <a:rPr lang="zh-CN" altLang="en-US" sz="2000" dirty="0"/>
              <a:t> </a:t>
            </a:r>
            <a:r>
              <a:rPr lang="en-US" altLang="zh-CN" sz="2000" dirty="0"/>
              <a:t>comb</a:t>
            </a:r>
            <a:r>
              <a:rPr lang="zh-CN" altLang="en-US" sz="2000" dirty="0"/>
              <a:t> </a:t>
            </a:r>
            <a:r>
              <a:rPr lang="en-US" altLang="zh-CN" sz="2000" dirty="0"/>
              <a:t>+</a:t>
            </a:r>
            <a:r>
              <a:rPr lang="zh-CN" altLang="en-US" sz="2000" dirty="0"/>
              <a:t> </a:t>
            </a:r>
            <a:r>
              <a:rPr lang="en-US" altLang="zh-CN" sz="2000" dirty="0"/>
              <a:t>Ti</a:t>
            </a:r>
            <a:r>
              <a:rPr lang="zh-CN" altLang="en-US" sz="2000" dirty="0"/>
              <a:t> </a:t>
            </a:r>
            <a:r>
              <a:rPr lang="en-US" altLang="zh-CN" sz="2000" dirty="0"/>
              <a:t>tube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VCR</a:t>
            </a:r>
            <a:r>
              <a:rPr lang="zh-CN" altLang="en-US" sz="2000" dirty="0"/>
              <a:t> </a:t>
            </a:r>
            <a:r>
              <a:rPr lang="en-US" altLang="zh-CN" sz="2000" dirty="0"/>
              <a:t>connector</a:t>
            </a:r>
            <a:r>
              <a:rPr lang="zh-CN" altLang="en-US" sz="2000" dirty="0"/>
              <a:t> </a:t>
            </a:r>
            <a:r>
              <a:rPr lang="en-US" altLang="zh-CN" sz="2000" dirty="0"/>
              <a:t>ready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weeks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51FA1-819A-3BA4-AB6B-58C68FDA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09" b="45102"/>
          <a:stretch/>
        </p:blipFill>
        <p:spPr>
          <a:xfrm>
            <a:off x="3603696" y="3775929"/>
            <a:ext cx="5534884" cy="2703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B459C-129B-5A44-1E93-BB77DA52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02" y="3548752"/>
            <a:ext cx="2402757" cy="3203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11E49-A91D-1CDC-9593-FC821862D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51" y="1801680"/>
            <a:ext cx="5347301" cy="1877112"/>
          </a:xfrm>
          <a:prstGeom prst="rect">
            <a:avLst/>
          </a:prstGeom>
        </p:spPr>
      </p:pic>
      <p:sp>
        <p:nvSpPr>
          <p:cNvPr id="14" name="Text Box 28">
            <a:extLst>
              <a:ext uri="{FF2B5EF4-FFF2-40B4-BE49-F238E27FC236}">
                <a16:creationId xmlns:a16="http://schemas.microsoft.com/office/drawing/2014/main" id="{66E780C9-4E9B-2C5C-B3A1-AFCC4C23453B}"/>
              </a:ext>
            </a:extLst>
          </p:cNvPr>
          <p:cNvSpPr txBox="1"/>
          <p:nvPr/>
        </p:nvSpPr>
        <p:spPr>
          <a:xfrm>
            <a:off x="3719403" y="1812804"/>
            <a:ext cx="458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Jigs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for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honey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comb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ready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by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85A2EF27-0EF9-1229-BD05-08C3B52DC482}"/>
              </a:ext>
            </a:extLst>
          </p:cNvPr>
          <p:cNvSpPr txBox="1"/>
          <p:nvPr/>
        </p:nvSpPr>
        <p:spPr>
          <a:xfrm>
            <a:off x="7661066" y="6079430"/>
            <a:ext cx="264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>
                <a:solidFill>
                  <a:srgbClr val="FF0000"/>
                </a:solidFill>
                <a:highlight>
                  <a:srgbClr val="00FF00"/>
                </a:highlight>
              </a:rPr>
              <a:t>2cm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00FF00"/>
                </a:highlight>
              </a:rPr>
              <a:t>CFHC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00FF00"/>
                </a:highlight>
              </a:rPr>
              <a:t>(3mm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highlight>
                  <a:srgbClr val="00FF00"/>
                </a:highlight>
              </a:rPr>
              <a:t>THCK)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endParaRPr lang="en-US" altLang="zh-CN" sz="2000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2B3891AA-11C0-1B68-EB5B-BC90CAB27C13}"/>
              </a:ext>
            </a:extLst>
          </p:cNvPr>
          <p:cNvSpPr txBox="1"/>
          <p:nvPr/>
        </p:nvSpPr>
        <p:spPr>
          <a:xfrm>
            <a:off x="3743873" y="6002750"/>
            <a:ext cx="7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>
                <a:solidFill>
                  <a:srgbClr val="FF0000"/>
                </a:solidFill>
                <a:highlight>
                  <a:srgbClr val="00FF00"/>
                </a:highlight>
              </a:rPr>
              <a:t>M40J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7D72F5-0DDB-F669-1E30-0B6AE1FED7FA}"/>
              </a:ext>
            </a:extLst>
          </p:cNvPr>
          <p:cNvGrpSpPr/>
          <p:nvPr/>
        </p:nvGrpSpPr>
        <p:grpSpPr>
          <a:xfrm>
            <a:off x="9215102" y="726424"/>
            <a:ext cx="2097202" cy="2702576"/>
            <a:chOff x="929940" y="4041094"/>
            <a:chExt cx="2097202" cy="27025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E2C045-3242-1BAA-05D3-2087784C0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801" r="14949" b="26591"/>
            <a:stretch/>
          </p:blipFill>
          <p:spPr>
            <a:xfrm>
              <a:off x="929940" y="4041094"/>
              <a:ext cx="2050119" cy="2702576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BE3A8938-88DC-814B-5D70-139FB9DBF600}"/>
                </a:ext>
              </a:extLst>
            </p:cNvPr>
            <p:cNvSpPr txBox="1"/>
            <p:nvPr/>
          </p:nvSpPr>
          <p:spPr>
            <a:xfrm rot="17669299">
              <a:off x="724253" y="5166818"/>
              <a:ext cx="2580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CF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facing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ready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by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</a:rPr>
                <a:t>May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 Box 28">
              <a:extLst>
                <a:ext uri="{FF2B5EF4-FFF2-40B4-BE49-F238E27FC236}">
                  <a16:creationId xmlns:a16="http://schemas.microsoft.com/office/drawing/2014/main" id="{BFD0012F-DC9C-C933-D7BB-BA0584CA5241}"/>
                </a:ext>
              </a:extLst>
            </p:cNvPr>
            <p:cNvSpPr txBox="1"/>
            <p:nvPr/>
          </p:nvSpPr>
          <p:spPr>
            <a:xfrm>
              <a:off x="2252304" y="6331747"/>
              <a:ext cx="774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None/>
              </a:pPr>
              <a:r>
                <a:rPr lang="en-US" altLang="zh-CN" sz="2000" dirty="0">
                  <a:solidFill>
                    <a:srgbClr val="FF0000"/>
                  </a:solidFill>
                  <a:highlight>
                    <a:srgbClr val="00FF00"/>
                  </a:highlight>
                </a:rPr>
                <a:t>M40J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004E9F-3058-1692-C6B4-CC67AE7D7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22" y="2009037"/>
            <a:ext cx="3236838" cy="4413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8090B47-C122-94D1-8F74-A24AD7E0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1EFD2B-22B6-4F8B-85FF-AC435E05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61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A96E8-D7E3-210E-09B2-3988AB10C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91ABD-4AA9-8C90-D464-5A66C7C20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Ti</a:t>
            </a:r>
            <a:r>
              <a:rPr lang="zh-CN" altLang="en-US" dirty="0"/>
              <a:t> </a:t>
            </a:r>
            <a:r>
              <a:rPr lang="en-US" altLang="zh-CN" dirty="0"/>
              <a:t>tube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6830D-54DE-2092-83B4-199E6BD2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F2DA88FB-8A85-5C79-C91D-FBD34845E828}"/>
              </a:ext>
            </a:extLst>
          </p:cNvPr>
          <p:cNvSpPr txBox="1"/>
          <p:nvPr/>
        </p:nvSpPr>
        <p:spPr>
          <a:xfrm>
            <a:off x="166620" y="2013808"/>
            <a:ext cx="9817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000" dirty="0"/>
              <a:t>First</a:t>
            </a:r>
            <a:r>
              <a:rPr lang="zh-CN" altLang="en-US" sz="2000" dirty="0"/>
              <a:t> </a:t>
            </a:r>
            <a:r>
              <a:rPr lang="en-US" altLang="zh-CN" sz="2000" dirty="0"/>
              <a:t>3</a:t>
            </a:r>
            <a:r>
              <a:rPr lang="zh-CN" altLang="en-US" sz="2000" dirty="0"/>
              <a:t> </a:t>
            </a:r>
            <a:r>
              <a:rPr lang="en-US" altLang="zh-CN" sz="2000" dirty="0"/>
              <a:t>Ti</a:t>
            </a:r>
            <a:r>
              <a:rPr lang="zh-CN" altLang="en-US" sz="2000" dirty="0"/>
              <a:t> </a:t>
            </a:r>
            <a:r>
              <a:rPr lang="en-US" altLang="zh-CN" sz="2000" dirty="0"/>
              <a:t>tube</a:t>
            </a:r>
            <a:r>
              <a:rPr lang="zh-CN" altLang="en-US" sz="2000" dirty="0"/>
              <a:t> </a:t>
            </a:r>
            <a:r>
              <a:rPr lang="en-US" altLang="zh-CN" sz="2000" dirty="0"/>
              <a:t>ready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ID</a:t>
            </a:r>
            <a:r>
              <a:rPr lang="zh-CN" altLang="en-US" sz="2000" dirty="0"/>
              <a:t> </a:t>
            </a:r>
            <a:r>
              <a:rPr lang="en-US" altLang="zh-CN" sz="2000" dirty="0"/>
              <a:t>~2.2</a:t>
            </a:r>
            <a:r>
              <a:rPr lang="zh-CN" altLang="en-US" sz="2000" dirty="0"/>
              <a:t> </a:t>
            </a:r>
            <a:r>
              <a:rPr lang="en-US" altLang="zh-CN" sz="2000" dirty="0"/>
              <a:t>mm,</a:t>
            </a:r>
            <a:r>
              <a:rPr lang="zh-CN" altLang="en-US" sz="2000" dirty="0"/>
              <a:t> </a:t>
            </a:r>
            <a:r>
              <a:rPr lang="en-US" altLang="zh-CN" sz="2000" dirty="0"/>
              <a:t>Thickness</a:t>
            </a:r>
            <a:r>
              <a:rPr lang="zh-CN" altLang="en-US" sz="2000" dirty="0"/>
              <a:t> </a:t>
            </a:r>
            <a:r>
              <a:rPr lang="en-US" altLang="zh-CN" sz="2000" dirty="0"/>
              <a:t>~</a:t>
            </a:r>
            <a:r>
              <a:rPr lang="zh-CN" altLang="en-US" sz="2000" dirty="0"/>
              <a:t> </a:t>
            </a:r>
            <a:r>
              <a:rPr lang="en-US" altLang="zh-CN" sz="2000" dirty="0"/>
              <a:t>0.15</a:t>
            </a:r>
            <a:r>
              <a:rPr lang="zh-CN" altLang="en-US" sz="2000" dirty="0"/>
              <a:t> </a:t>
            </a:r>
            <a:r>
              <a:rPr lang="en-US" altLang="zh-CN" sz="2000" dirty="0"/>
              <a:t>mm,</a:t>
            </a:r>
            <a:r>
              <a:rPr lang="zh-CN" altLang="en-US" sz="2000" dirty="0"/>
              <a:t> </a:t>
            </a:r>
            <a:r>
              <a:rPr lang="en-US" altLang="zh-CN" sz="2000" dirty="0"/>
              <a:t>Total</a:t>
            </a:r>
            <a:r>
              <a:rPr lang="zh-CN" altLang="en-US" sz="2000" dirty="0"/>
              <a:t> </a:t>
            </a:r>
            <a:r>
              <a:rPr lang="en-US" altLang="zh-CN" sz="2000" dirty="0"/>
              <a:t>length</a:t>
            </a:r>
            <a:r>
              <a:rPr lang="zh-CN" altLang="en-US" sz="2000" dirty="0"/>
              <a:t> </a:t>
            </a:r>
            <a:r>
              <a:rPr lang="en-US" altLang="zh-CN" sz="2000" dirty="0"/>
              <a:t>~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400</a:t>
            </a:r>
            <a:r>
              <a:rPr lang="zh-CN" altLang="en-US" sz="2000" dirty="0"/>
              <a:t> </a:t>
            </a:r>
            <a:r>
              <a:rPr lang="en-US" altLang="zh-CN" sz="2000" dirty="0"/>
              <a:t>mm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NOT</a:t>
            </a:r>
            <a:r>
              <a:rPr lang="zh-CN" altLang="en-US" sz="2000" dirty="0"/>
              <a:t> </a:t>
            </a:r>
            <a:r>
              <a:rPr lang="en-US" altLang="zh-CN" sz="2000" dirty="0"/>
              <a:t>VCR</a:t>
            </a:r>
            <a:r>
              <a:rPr lang="zh-CN" altLang="en-US" sz="2000" dirty="0"/>
              <a:t> </a:t>
            </a:r>
            <a:r>
              <a:rPr lang="en-US" altLang="zh-CN" sz="2000" dirty="0"/>
              <a:t>connector</a:t>
            </a:r>
            <a:r>
              <a:rPr lang="zh-CN" altLang="en-US" sz="2000" dirty="0"/>
              <a:t> </a:t>
            </a:r>
            <a:r>
              <a:rPr lang="en-US" altLang="zh-CN" sz="2000" dirty="0"/>
              <a:t>yet,</a:t>
            </a:r>
            <a:r>
              <a:rPr lang="zh-CN" altLang="en-US" sz="2000" dirty="0"/>
              <a:t> </a:t>
            </a:r>
            <a:r>
              <a:rPr lang="en-US" altLang="zh-CN" sz="2000" dirty="0"/>
              <a:t>local</a:t>
            </a:r>
            <a:r>
              <a:rPr lang="zh-CN" altLang="en-US" sz="2000" dirty="0"/>
              <a:t> </a:t>
            </a:r>
            <a:r>
              <a:rPr lang="en-US" altLang="zh-CN" sz="2000" dirty="0"/>
              <a:t>machine-shop</a:t>
            </a:r>
            <a:r>
              <a:rPr lang="zh-CN" altLang="en-US" sz="2000" dirty="0"/>
              <a:t> </a:t>
            </a:r>
            <a:r>
              <a:rPr lang="en-US" altLang="zh-CN" sz="2000" dirty="0"/>
              <a:t>made</a:t>
            </a:r>
            <a:r>
              <a:rPr lang="zh-CN" altLang="en-US" sz="2000" dirty="0"/>
              <a:t> </a:t>
            </a:r>
            <a:r>
              <a:rPr lang="en-US" altLang="zh-CN" sz="2000" dirty="0"/>
              <a:t>connector</a:t>
            </a:r>
            <a:r>
              <a:rPr lang="zh-CN" altLang="en-US" sz="2000" dirty="0"/>
              <a:t> </a:t>
            </a:r>
            <a:r>
              <a:rPr lang="en-US" altLang="zh-CN" sz="2000" dirty="0"/>
              <a:t>=&gt;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be</a:t>
            </a:r>
            <a:r>
              <a:rPr lang="zh-CN" altLang="en-US" sz="2000" dirty="0"/>
              <a:t> </a:t>
            </a:r>
            <a:r>
              <a:rPr lang="en-US" altLang="zh-CN" sz="2000" dirty="0"/>
              <a:t>updated</a:t>
            </a:r>
            <a:r>
              <a:rPr lang="zh-CN" altLang="en-US" sz="2000" dirty="0"/>
              <a:t> </a:t>
            </a:r>
            <a:r>
              <a:rPr lang="en-US" altLang="zh-CN" sz="2000" dirty="0"/>
              <a:t>next</a:t>
            </a:r>
            <a:r>
              <a:rPr lang="zh-CN" altLang="en-US" sz="2000" dirty="0"/>
              <a:t> </a:t>
            </a:r>
            <a:r>
              <a:rPr lang="en-US" altLang="zh-CN" sz="2000" dirty="0"/>
              <a:t>time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Laser</a:t>
            </a:r>
            <a:r>
              <a:rPr lang="zh-CN" altLang="en-US" sz="2000" dirty="0"/>
              <a:t> </a:t>
            </a:r>
            <a:r>
              <a:rPr lang="en-US" altLang="zh-CN" sz="2000" dirty="0"/>
              <a:t>welding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Ti</a:t>
            </a:r>
            <a:r>
              <a:rPr lang="zh-CN" altLang="en-US" sz="2000" dirty="0"/>
              <a:t> </a:t>
            </a:r>
            <a:r>
              <a:rPr lang="en-US" altLang="zh-CN" sz="2000" dirty="0"/>
              <a:t>tube</a:t>
            </a:r>
            <a:r>
              <a:rPr lang="zh-CN" altLang="en-US" sz="2000" dirty="0"/>
              <a:t> </a:t>
            </a:r>
            <a:r>
              <a:rPr lang="en-US" altLang="zh-CN" sz="2000" dirty="0"/>
              <a:t>&lt;-&gt;</a:t>
            </a:r>
            <a:r>
              <a:rPr lang="zh-CN" altLang="en-US" sz="2000" dirty="0"/>
              <a:t> </a:t>
            </a:r>
            <a:r>
              <a:rPr lang="en-US" altLang="zh-CN" sz="2000" dirty="0"/>
              <a:t>steel</a:t>
            </a:r>
            <a:r>
              <a:rPr lang="zh-CN" altLang="en-US" sz="2000" dirty="0"/>
              <a:t> </a:t>
            </a:r>
            <a:r>
              <a:rPr lang="en-US" altLang="zh-CN" sz="2000" dirty="0"/>
              <a:t>connector,</a:t>
            </a:r>
            <a:r>
              <a:rPr lang="zh-CN" altLang="en-US" sz="2000" dirty="0"/>
              <a:t> </a:t>
            </a:r>
            <a:r>
              <a:rPr lang="en-US" altLang="zh-CN" sz="2000" dirty="0"/>
              <a:t>sealing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He</a:t>
            </a:r>
            <a:r>
              <a:rPr lang="zh-CN" altLang="en-US" sz="2000" dirty="0"/>
              <a:t> </a:t>
            </a:r>
            <a:r>
              <a:rPr lang="en-US" altLang="zh-CN" sz="2000" dirty="0"/>
              <a:t>gas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/>
              <a:t>0.15</a:t>
            </a:r>
            <a:r>
              <a:rPr lang="zh-CN" altLang="en-US" sz="2000" dirty="0"/>
              <a:t> </a:t>
            </a:r>
            <a:r>
              <a:rPr lang="en-US" altLang="zh-CN" sz="2000" dirty="0"/>
              <a:t>MPa</a:t>
            </a:r>
            <a:r>
              <a:rPr lang="zh-CN" altLang="en-US" sz="2000" dirty="0"/>
              <a:t> </a:t>
            </a:r>
            <a:r>
              <a:rPr lang="en-US" altLang="zh-CN" sz="2000" dirty="0"/>
              <a:t>gas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water,</a:t>
            </a:r>
            <a:r>
              <a:rPr lang="zh-CN" altLang="en-US" sz="2000" dirty="0"/>
              <a:t> </a:t>
            </a:r>
            <a:r>
              <a:rPr lang="en-US" altLang="zh-CN" sz="2000" dirty="0"/>
              <a:t>no</a:t>
            </a:r>
            <a:r>
              <a:rPr lang="zh-CN" altLang="en-US" sz="2000" dirty="0"/>
              <a:t> </a:t>
            </a:r>
            <a:r>
              <a:rPr lang="en-US" altLang="zh-CN" sz="2000" dirty="0"/>
              <a:t>bobble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water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5min</a:t>
            </a:r>
            <a:r>
              <a:rPr lang="zh-CN" altLang="en-US" sz="2000" dirty="0"/>
              <a:t> </a:t>
            </a:r>
            <a:r>
              <a:rPr lang="en-US" altLang="zh-CN" sz="2000" dirty="0"/>
              <a:t>=&gt;</a:t>
            </a:r>
            <a:r>
              <a:rPr lang="zh-CN" altLang="en-US" sz="2000" dirty="0"/>
              <a:t> </a:t>
            </a:r>
            <a:r>
              <a:rPr lang="en-US" altLang="zh-CN" sz="2000" dirty="0"/>
              <a:t>will</a:t>
            </a:r>
            <a:r>
              <a:rPr lang="zh-CN" altLang="en-US" sz="2000" dirty="0"/>
              <a:t> </a:t>
            </a:r>
            <a:r>
              <a:rPr lang="en-US" altLang="zh-CN" sz="2000" dirty="0"/>
              <a:t>modified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future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6B0237-85A4-A8CD-F299-AA8EE6AF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83" b="34250"/>
          <a:stretch/>
        </p:blipFill>
        <p:spPr>
          <a:xfrm>
            <a:off x="320378" y="4066240"/>
            <a:ext cx="4587455" cy="223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85A9B-EC78-92A6-F8D0-A529A626D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74" r="30131"/>
          <a:stretch/>
        </p:blipFill>
        <p:spPr>
          <a:xfrm>
            <a:off x="10083141" y="1075549"/>
            <a:ext cx="2014915" cy="5227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665A9A-97F9-0A93-5A30-F52C36D544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81" b="46884"/>
          <a:stretch/>
        </p:blipFill>
        <p:spPr>
          <a:xfrm>
            <a:off x="5201759" y="4047624"/>
            <a:ext cx="4587455" cy="224088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DCEDB-6588-B1EA-EA93-CC40313F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F5F2A-72A0-E166-DE99-5B5CD3A6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6587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8CEA-15EB-F87B-C947-286B9DB897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Bare stave </a:t>
            </a:r>
            <a:r>
              <a:rPr lang="en-US" altLang="zh-CN" dirty="0"/>
              <a:t>production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8F98F-AFF1-F78E-8B45-BBAB79DF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2025/07/11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DD08FF7-E95A-DB6D-33DE-9D8DBA4A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01CCF2-3C69-D11C-9571-BB6BFDB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917F30-AD84-A8D3-A7EB-40F89A9E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877192"/>
            <a:ext cx="4046264" cy="3026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BF9EAA-72D7-057E-CF37-1C6BE50CB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10" y="2052314"/>
            <a:ext cx="2399327" cy="1799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11DE83-EDA4-50DE-3BF9-29949689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0"/>
          <a:stretch>
            <a:fillRect/>
          </a:stretch>
        </p:blipFill>
        <p:spPr>
          <a:xfrm rot="5400000">
            <a:off x="9729555" y="-16125"/>
            <a:ext cx="1794848" cy="2391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5104B4-DABA-ECE6-4160-7ADB6D485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/>
          <a:stretch>
            <a:fillRect/>
          </a:stretch>
        </p:blipFill>
        <p:spPr>
          <a:xfrm>
            <a:off x="9359101" y="2165354"/>
            <a:ext cx="2588124" cy="1686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118BA-E2E5-540A-15E2-C8502DE95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6515" y="4266616"/>
            <a:ext cx="2840928" cy="2130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928C6-7CEE-F057-AB6A-16FE32D52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17801" r="31100"/>
          <a:stretch>
            <a:fillRect/>
          </a:stretch>
        </p:blipFill>
        <p:spPr>
          <a:xfrm rot="5400000">
            <a:off x="4385195" y="1650615"/>
            <a:ext cx="2121220" cy="2349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0145B1-B69A-A197-46E9-86EA5C5D6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50" y="4036340"/>
            <a:ext cx="3202270" cy="2416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48F15B-B6A6-A219-655C-5229C8869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9" b="15626"/>
          <a:stretch>
            <a:fillRect/>
          </a:stretch>
        </p:blipFill>
        <p:spPr>
          <a:xfrm rot="10800000">
            <a:off x="3905113" y="4601954"/>
            <a:ext cx="5269164" cy="1799495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5B91220A-7056-7BBC-AF9D-7F43C7FE0AB0}"/>
              </a:ext>
            </a:extLst>
          </p:cNvPr>
          <p:cNvSpPr/>
          <p:nvPr/>
        </p:nvSpPr>
        <p:spPr>
          <a:xfrm>
            <a:off x="4111332" y="2714151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140DF53-1A8D-EB7B-3A7B-2AEA4A5D5A6E}"/>
              </a:ext>
            </a:extLst>
          </p:cNvPr>
          <p:cNvSpPr/>
          <p:nvPr/>
        </p:nvSpPr>
        <p:spPr>
          <a:xfrm>
            <a:off x="6566383" y="2714151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3E436D92-4F94-F41D-3163-49E9F2602849}"/>
              </a:ext>
            </a:extLst>
          </p:cNvPr>
          <p:cNvSpPr/>
          <p:nvPr/>
        </p:nvSpPr>
        <p:spPr>
          <a:xfrm>
            <a:off x="8988460" y="2930175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3C562D1C-B417-A359-3EE2-081D4905BFE7}"/>
              </a:ext>
            </a:extLst>
          </p:cNvPr>
          <p:cNvSpPr/>
          <p:nvPr/>
        </p:nvSpPr>
        <p:spPr>
          <a:xfrm rot="5400000">
            <a:off x="10401135" y="2013067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50497CCE-49B3-8C8B-AF5C-1398C750E31E}"/>
              </a:ext>
            </a:extLst>
          </p:cNvPr>
          <p:cNvSpPr/>
          <p:nvPr/>
        </p:nvSpPr>
        <p:spPr>
          <a:xfrm rot="5400000">
            <a:off x="10402378" y="3773643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9BBCE2E-C4DA-6D5E-6CB5-CD3019085773}"/>
              </a:ext>
            </a:extLst>
          </p:cNvPr>
          <p:cNvSpPr/>
          <p:nvPr/>
        </p:nvSpPr>
        <p:spPr>
          <a:xfrm rot="10800000">
            <a:off x="3567265" y="5244839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229535C9-409A-9718-FEA4-15423273CAB0}"/>
              </a:ext>
            </a:extLst>
          </p:cNvPr>
          <p:cNvSpPr/>
          <p:nvPr/>
        </p:nvSpPr>
        <p:spPr>
          <a:xfrm>
            <a:off x="9359101" y="228359"/>
            <a:ext cx="2713563" cy="6563788"/>
          </a:xfrm>
          <a:prstGeom prst="frame">
            <a:avLst>
              <a:gd name="adj1" fmla="val 146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2BAF219-8A8F-4B24-0ADC-703DB4B5FE47}"/>
              </a:ext>
            </a:extLst>
          </p:cNvPr>
          <p:cNvSpPr/>
          <p:nvPr/>
        </p:nvSpPr>
        <p:spPr>
          <a:xfrm rot="10800000">
            <a:off x="9215085" y="5465783"/>
            <a:ext cx="288032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51D25D-E370-C1C8-E60C-28E8CFC6FDA5}"/>
              </a:ext>
            </a:extLst>
          </p:cNvPr>
          <p:cNvSpPr txBox="1"/>
          <p:nvPr/>
        </p:nvSpPr>
        <p:spPr>
          <a:xfrm>
            <a:off x="8998458" y="899151"/>
            <a:ext cx="529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x2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55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33169</TotalTime>
  <Words>944</Words>
  <Application>Microsoft Macintosh PowerPoint</Application>
  <PresentationFormat>Widescreen</PresentationFormat>
  <Paragraphs>172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 Math</vt:lpstr>
      <vt:lpstr>Calibri</vt:lpstr>
      <vt:lpstr>Wingdings</vt:lpstr>
      <vt:lpstr>Office 主题​​</vt:lpstr>
      <vt:lpstr>CEPC Silicon Tracker Detector Module</vt:lpstr>
      <vt:lpstr>TDR design</vt:lpstr>
      <vt:lpstr>Main mechanical &amp; thermal issues </vt:lpstr>
      <vt:lpstr>Outline</vt:lpstr>
      <vt:lpstr>Bare stave</vt:lpstr>
      <vt:lpstr>CF-CFHC-CF structure</vt:lpstr>
      <vt:lpstr>Material preparation</vt:lpstr>
      <vt:lpstr>Ti tube status</vt:lpstr>
      <vt:lpstr>Bare stave production</vt:lpstr>
      <vt:lpstr>Numbers</vt:lpstr>
      <vt:lpstr>Module mockup preparation</vt:lpstr>
      <vt:lpstr>Mechanical mockup producing</vt:lpstr>
      <vt:lpstr>Mechanical prototype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highlight 2012</dc:title>
  <dc:creator>yuanxh</dc:creator>
  <cp:lastModifiedBy>Xuhao Yuan</cp:lastModifiedBy>
  <cp:revision>2733</cp:revision>
  <cp:lastPrinted>2022-11-26T15:27:46Z</cp:lastPrinted>
  <dcterms:created xsi:type="dcterms:W3CDTF">2022-11-26T15:27:46Z</dcterms:created>
  <dcterms:modified xsi:type="dcterms:W3CDTF">2025-07-10T20:29:36Z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1033-4.7.0.7770</vt:lpwstr>
  </property>
</Properties>
</file>