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733"/>
  </p:normalViewPr>
  <p:slideViewPr>
    <p:cSldViewPr snapToGrid="0">
      <p:cViewPr varScale="1">
        <p:scale>
          <a:sx n="88" d="100"/>
          <a:sy n="88" d="100"/>
        </p:scale>
        <p:origin x="176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B3DF2C-BBD1-5FA3-E6D3-03895C2B5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E5CECBA-3690-1162-2896-1B3FF0567C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8ECDB3-C05B-0F5B-76D4-1BF2BC5DB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86A9D-377D-2D42-A328-C401A41272BB}" type="datetimeFigureOut">
              <a:rPr kumimoji="1" lang="zh-CN" altLang="en-US" smtClean="0"/>
              <a:t>2025/7/11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36B36E-247C-38B8-3FE9-3CD16419F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FB6BF6-24DE-7FF5-D38C-7EAD6DFE7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B0BE-6CA2-6243-9723-145CB5EB7D4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7697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902825-8436-23C4-2456-76066E5F8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1F32259-A9FB-47C9-C1F9-034962F00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E59591-8D30-103F-3489-8157CB62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86A9D-377D-2D42-A328-C401A41272BB}" type="datetimeFigureOut">
              <a:rPr kumimoji="1" lang="zh-CN" altLang="en-US" smtClean="0"/>
              <a:t>2025/7/11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9B8842-B766-2E2F-677B-C4C6A107F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2DD105-552E-1946-C4D7-C2C9B82CC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B0BE-6CA2-6243-9723-145CB5EB7D4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24089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72CBA9A-5BF6-1B36-D869-80E8D94D50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E641134-6C7E-7F32-D8E1-AB00F6E4C2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8686BF-1B8F-D020-D103-1A9B5990F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86A9D-377D-2D42-A328-C401A41272BB}" type="datetimeFigureOut">
              <a:rPr kumimoji="1" lang="zh-CN" altLang="en-US" smtClean="0"/>
              <a:t>2025/7/11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F6C010-608F-D497-5CD0-05D8C718F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F254C5-214C-6648-8E6A-64ED7760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B0BE-6CA2-6243-9723-145CB5EB7D4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2407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2730FD-F342-76DA-E9A9-4E5C8140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C8DC10-0287-5555-4C4B-B578E8284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01A6B6-1DB3-DAD4-0EC7-243B0593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86A9D-377D-2D42-A328-C401A41272BB}" type="datetimeFigureOut">
              <a:rPr kumimoji="1" lang="zh-CN" altLang="en-US" smtClean="0"/>
              <a:t>2025/7/11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15FBB6-00BE-6F22-E8E6-ED1F220E8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61D7F9-6818-D402-8DB3-0F666E272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B0BE-6CA2-6243-9723-145CB5EB7D4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9901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8498F0-CE0E-FA0D-F172-BF7B5168C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9529D80-3A7E-B14B-1874-C88FC1F54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7A9714-B7C2-212B-16C9-3B96E7499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86A9D-377D-2D42-A328-C401A41272BB}" type="datetimeFigureOut">
              <a:rPr kumimoji="1" lang="zh-CN" altLang="en-US" smtClean="0"/>
              <a:t>2025/7/11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C433E6-60EC-1AE8-5815-041A44C89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CA069D-DE1F-1BC3-170F-8920B9F87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B0BE-6CA2-6243-9723-145CB5EB7D4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54192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47C88-A6C5-3BC3-0D4E-30A97FEEA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C6FFCC-1286-5F81-FB31-2C6B64004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8439455-3DA7-5693-3EAE-FDB9E88FB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780B266-9F1F-BFD2-5345-B83C0DFF1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86A9D-377D-2D42-A328-C401A41272BB}" type="datetimeFigureOut">
              <a:rPr kumimoji="1" lang="zh-CN" altLang="en-US" smtClean="0"/>
              <a:t>2025/7/11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AB29DAB-6E52-E961-B7E9-4627FFACC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9579101-4577-F4C4-E62C-8317B0276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B0BE-6CA2-6243-9723-145CB5EB7D4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50414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DC83DF-1683-C128-98ED-60B682C9D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0AAC25-0627-4A00-3B1D-FCD6A3B25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828E928-BA7F-920D-E620-0A52D5448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DB0ED83-C4B3-3DFD-C8FF-CA3439CC75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C53AAAF-DBCA-404E-9A1A-E9A179DF0A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37A9E65-9E5D-52F1-B7CE-30BEEAEF0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86A9D-377D-2D42-A328-C401A41272BB}" type="datetimeFigureOut">
              <a:rPr kumimoji="1" lang="zh-CN" altLang="en-US" smtClean="0"/>
              <a:t>2025/7/11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5804F93-115B-C19B-756B-9D2D764F9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D16833D-A66C-1B60-6204-F3C856DE1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B0BE-6CA2-6243-9723-145CB5EB7D4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84248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1DC87C-B707-67BF-2056-ECD683D13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8CE7F9D-56D8-5555-35F3-F30DB45F1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86A9D-377D-2D42-A328-C401A41272BB}" type="datetimeFigureOut">
              <a:rPr kumimoji="1" lang="zh-CN" altLang="en-US" smtClean="0"/>
              <a:t>2025/7/11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94383DC-9AAA-041E-AE38-20514DF63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3E8B4E2-6B0A-1970-7B2C-B2BEECF42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B0BE-6CA2-6243-9723-145CB5EB7D4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95042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22D02CC-93F0-A503-7365-F1812F782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86A9D-377D-2D42-A328-C401A41272BB}" type="datetimeFigureOut">
              <a:rPr kumimoji="1" lang="zh-CN" altLang="en-US" smtClean="0"/>
              <a:t>2025/7/11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B88C751-C6A0-89A1-BE0E-A53297824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3E0677F-73FC-92AA-0E74-2DC9F6523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B0BE-6CA2-6243-9723-145CB5EB7D4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4390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C7A8E-BF5B-6025-0AA0-5BCCCD214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817827-E2ED-4CB7-6141-9D1DD4E56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C43528-57D4-A3E1-FB52-B86878626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204899D-7BFF-3D5C-D0B5-BFD373941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86A9D-377D-2D42-A328-C401A41272BB}" type="datetimeFigureOut">
              <a:rPr kumimoji="1" lang="zh-CN" altLang="en-US" smtClean="0"/>
              <a:t>2025/7/11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9D967CE-27E4-3FD0-AA3E-3198341E8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90E8C7-D674-1DEB-C9F9-CF7B82520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B0BE-6CA2-6243-9723-145CB5EB7D4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14226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FBD33F-73BC-1E04-F000-D3C059D83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1F544E3-A4F6-E4B0-F22B-1F4973583B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8F37562-FBBD-2977-1604-FA9F1C0BAA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E18D6A-1065-A480-B22F-564DB53FB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86A9D-377D-2D42-A328-C401A41272BB}" type="datetimeFigureOut">
              <a:rPr kumimoji="1" lang="zh-CN" altLang="en-US" smtClean="0"/>
              <a:t>2025/7/11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5D030D-DBCD-042B-B5E6-76B69B38F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2E83808-5F8B-B02A-3918-99C1614A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B0BE-6CA2-6243-9723-145CB5EB7D4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863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00A7450-74AB-989B-1EFA-5900205CD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9AF79D-96AE-BF96-F289-A516028F0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99889C-3347-7033-6452-0071B6840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86A9D-377D-2D42-A328-C401A41272BB}" type="datetimeFigureOut">
              <a:rPr kumimoji="1" lang="zh-CN" altLang="en-US" smtClean="0"/>
              <a:t>2025/7/11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E14C9A-E00E-FF45-7CA7-F9DE86F202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12584A-1525-DC8F-0141-F3D090CBEA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1B0BE-6CA2-6243-9723-145CB5EB7D4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919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9C7DEB3-EB9A-9673-F120-891D1328B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28" y="304927"/>
            <a:ext cx="7772400" cy="16326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170F601-78BC-6EAA-C4AD-1B21DC845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601685"/>
            <a:ext cx="5068869" cy="329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84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601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DCEB1AB-835C-BA37-B31A-9545890AE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28" y="256431"/>
            <a:ext cx="7772400" cy="114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57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7574931-823D-EFE4-E7BE-B3517CA06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38437"/>
            <a:ext cx="7772400" cy="920553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A177DC92-CD07-C0A2-D963-5FB8B7979BCB}"/>
              </a:ext>
            </a:extLst>
          </p:cNvPr>
          <p:cNvGrpSpPr/>
          <p:nvPr/>
        </p:nvGrpSpPr>
        <p:grpSpPr>
          <a:xfrm>
            <a:off x="0" y="2186347"/>
            <a:ext cx="5760000" cy="4320000"/>
            <a:chOff x="449733" y="781538"/>
            <a:chExt cx="8493560" cy="576213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E7FFCD6E-FBF0-9627-14DD-96B76A022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96513" y="3663670"/>
              <a:ext cx="4246779" cy="2880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9DB9D7F-942D-7B0B-0539-264098B55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9733" y="781538"/>
              <a:ext cx="4246780" cy="2880000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59219B4-CDF6-9A94-2850-39DDB0E4E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96513" y="781538"/>
              <a:ext cx="4246780" cy="2880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15C0691-3F24-8233-AACE-82B42C54E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9733" y="3663670"/>
              <a:ext cx="4246780" cy="2880000"/>
            </a:xfrm>
            <a:prstGeom prst="rect">
              <a:avLst/>
            </a:prstGeom>
          </p:spPr>
        </p:pic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6338153B-8144-9132-8736-FB8B7F307F3F}"/>
              </a:ext>
            </a:extLst>
          </p:cNvPr>
          <p:cNvGrpSpPr/>
          <p:nvPr/>
        </p:nvGrpSpPr>
        <p:grpSpPr>
          <a:xfrm>
            <a:off x="6792000" y="2186347"/>
            <a:ext cx="5400000" cy="4320000"/>
            <a:chOff x="457200" y="716204"/>
            <a:chExt cx="8493560" cy="576000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7C44542A-C65C-4F82-D8DA-622663382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7200" y="716204"/>
              <a:ext cx="4246780" cy="2880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12BBCFD-AFF8-35CD-073C-AAE31A1FD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03980" y="716204"/>
              <a:ext cx="4246780" cy="2880000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1E74D9F-B244-1EF5-1E82-9AF9B1C42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03980" y="3596204"/>
              <a:ext cx="4246780" cy="2880000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AE08BC39-C767-C0C8-E720-42B6FA86D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7200" y="3596204"/>
              <a:ext cx="4246780" cy="28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1656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82ED55FF-7BD1-26D4-15D2-B8723E363D17}"/>
                  </a:ext>
                </a:extLst>
              </p:cNvPr>
              <p:cNvSpPr/>
              <p:nvPr/>
            </p:nvSpPr>
            <p:spPr>
              <a:xfrm>
                <a:off x="2862613" y="4258"/>
                <a:ext cx="6466773" cy="111710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𝝉</m:t>
                          </m:r>
                        </m:e>
                        <m:sup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sz="3200" b="1" i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sz="3200" b="1" i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𝜼</m:t>
                          </m:r>
                        </m:e>
                        <m:sup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3200" b="1" i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→(</m:t>
                      </m:r>
                      <m:r>
                        <a:rPr lang="en-US" altLang="zh-CN" sz="3200" b="1" i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𝜼</m:t>
                      </m:r>
                      <m:r>
                        <a:rPr lang="en-US" altLang="zh-CN" sz="3200" b="1" i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zh-CN" sz="3200" b="1" i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𝜸𝜸</m:t>
                      </m:r>
                      <m:r>
                        <a:rPr lang="en-US" altLang="zh-CN" sz="3200" b="1" i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sz="3200" b="1" i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𝝉</m:t>
                          </m:r>
                        </m:sub>
                      </m:sSub>
                    </m:oMath>
                  </m:oMathPara>
                </a14:m>
                <a:endParaRPr lang="en-US" altLang="zh-CN" sz="32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cap="none" spc="50" dirty="0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cap="none" spc="50" dirty="0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p>
                        <m:r>
                          <a:rPr lang="en-US" altLang="zh-CN" sz="3200" b="1" i="1" cap="none" spc="50" dirty="0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3200" b="1" i="1" cap="none" spc="50" dirty="0" smtClean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3200" b="1" i="1" cap="none" spc="50" dirty="0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cap="none" spc="50" dirty="0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3200" b="1" i="1" cap="none" spc="50" dirty="0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b>
                      <m:sSubPr>
                        <m:ctrlP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3200" b="1" i="1" spc="50" dirty="0">
                                <a:ln w="9525" cmpd="sng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70AD47">
                                    <a:tint val="1000"/>
                                  </a:srgbClr>
                                </a:solidFill>
                                <a:effectLst>
                                  <a:glow rad="38100">
                                    <a:schemeClr val="accent1"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3200" b="1" i="1" spc="50" dirty="0">
                                <a:ln w="9525" cmpd="sng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70AD47">
                                    <a:tint val="1000"/>
                                  </a:srgbClr>
                                </a:solidFill>
                                <a:effectLst>
                                  <a:glow rad="38100">
                                    <a:schemeClr val="accent1"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𝝂</m:t>
                            </m:r>
                          </m:e>
                        </m:acc>
                      </m:e>
                      <m:sub>
                        <m:r>
                          <a:rPr lang="en-US" altLang="zh-CN" sz="3200" b="1" i="1" spc="50" dirty="0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sub>
                    </m:sSub>
                    <m:sSub>
                      <m:sSubPr>
                        <m:ctrlP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sub>
                    </m:sSub>
                  </m:oMath>
                </a14:m>
                <a:r>
                  <a:rPr lang="en-US" altLang="zh-CN" sz="3200" b="1" cap="none" spc="50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/</a:t>
                </a:r>
                <a:r>
                  <a:rPr lang="en-US" altLang="zh-CN" sz="3200" b="1" spc="50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spc="50" dirty="0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b>
                      <m:sSubPr>
                        <m:ctrlP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3200" b="1" i="1" spc="50" dirty="0">
                                <a:ln w="9525" cmpd="sng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70AD47">
                                    <a:tint val="1000"/>
                                  </a:srgbClr>
                                </a:solidFill>
                                <a:effectLst>
                                  <a:glow rad="38100">
                                    <a:schemeClr val="accent1"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3200" b="1" i="1" spc="50" dirty="0">
                                <a:ln w="9525" cmpd="sng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70AD47">
                                    <a:tint val="1000"/>
                                  </a:srgbClr>
                                </a:solidFill>
                                <a:effectLst>
                                  <a:glow rad="38100">
                                    <a:schemeClr val="accent1"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𝝂</m:t>
                            </m:r>
                          </m:e>
                        </m:acc>
                      </m:e>
                      <m:sub>
                        <m: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sub>
                    </m:sSub>
                  </m:oMath>
                </a14:m>
                <a:r>
                  <a:rPr lang="en-US" altLang="zh-CN" sz="3200" b="1" spc="50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sub>
                    </m:sSub>
                  </m:oMath>
                </a14:m>
                <a:endParaRPr lang="zh-CN" altLang="en-US" sz="32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82ED55FF-7BD1-26D4-15D2-B8723E363D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613" y="4258"/>
                <a:ext cx="6466773" cy="11171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72321D3-A240-EF1E-73BB-0CD001CFD209}"/>
                  </a:ext>
                </a:extLst>
              </p:cNvPr>
              <p:cNvSpPr txBox="1"/>
              <p:nvPr/>
            </p:nvSpPr>
            <p:spPr>
              <a:xfrm>
                <a:off x="731521" y="1175501"/>
                <a:ext cx="9464040" cy="5400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Selections for candidates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1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Tracks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1400" b="0" i="0" smtClean="0">
                        <a:latin typeface="Cambria Math" panose="02040503050406030204" pitchFamily="18" charset="0"/>
                      </a:rPr>
                      <m:t>dr</m:t>
                    </m:r>
                    <m:r>
                      <a:rPr kumimoji="1" lang="en-US" altLang="zh-CN" sz="1400" b="0" i="0" smtClean="0">
                        <a:latin typeface="Cambria Math" panose="02040503050406030204" pitchFamily="18" charset="0"/>
                      </a:rPr>
                      <m:t>&lt;1.0 </m:t>
                    </m:r>
                    <m:r>
                      <m:rPr>
                        <m:sty m:val="p"/>
                      </m:rPr>
                      <a:rPr kumimoji="1" lang="en-US" altLang="zh-CN" sz="1400" b="0" i="0" smtClean="0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kumimoji="1" lang="en-US" altLang="zh-CN" sz="1400" dirty="0"/>
                  <a:t>,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zh-CN" sz="1400" b="0" i="0" dirty="0" smtClean="0">
                            <a:latin typeface="Cambria Math" panose="02040503050406030204" pitchFamily="18" charset="0"/>
                          </a:rPr>
                          <m:t>dz</m:t>
                        </m:r>
                      </m:e>
                    </m:d>
                    <m:r>
                      <a:rPr kumimoji="1" lang="en-US" altLang="zh-CN" sz="1400" b="0" i="0" dirty="0" smtClean="0">
                        <a:latin typeface="Cambria Math" panose="02040503050406030204" pitchFamily="18" charset="0"/>
                      </a:rPr>
                      <m:t>&lt;3.0 </m:t>
                    </m:r>
                    <m:r>
                      <m:rPr>
                        <m:sty m:val="p"/>
                      </m:rPr>
                      <a:rPr kumimoji="1" lang="en-US" altLang="zh-CN" sz="1400" b="0" i="0" dirty="0" smtClean="0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kumimoji="1" lang="en-US" altLang="zh-CN" sz="1400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1400" b="0" i="0" dirty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1400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kumimoji="1" lang="en-US" altLang="zh-CN" sz="1400" b="0" i="0" dirty="0" smtClean="0">
                        <a:latin typeface="Cambria Math" panose="02040503050406030204" pitchFamily="18" charset="0"/>
                      </a:rPr>
                      <m:t>&gt;0.1</m:t>
                    </m:r>
                    <m:r>
                      <m:rPr>
                        <m:sty m:val="p"/>
                      </m:rPr>
                      <a:rPr kumimoji="1" lang="en-US" altLang="zh-CN" sz="1400" b="0" i="0" dirty="0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kumimoji="1" lang="en-US" altLang="zh-CN" sz="1400" b="0" i="0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kumimoji="1" lang="en-US" altLang="zh-CN" sz="1400" b="0" i="0" dirty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kumimoji="1" lang="en-US" altLang="zh-CN" sz="1400" dirty="0"/>
                  <a:t>,</a:t>
                </a:r>
                <a14:m>
                  <m:oMath xmlns:m="http://schemas.openxmlformats.org/officeDocument/2006/math">
                    <m:r>
                      <a:rPr kumimoji="1" lang="en-US" altLang="zh-CN" sz="1400" b="0" i="0" dirty="0" smtClean="0">
                        <a:latin typeface="Cambria Math" panose="02040503050406030204" pitchFamily="18" charset="0"/>
                      </a:rPr>
                      <m:t>−0.8660&lt;</m:t>
                    </m:r>
                    <m:r>
                      <m:rPr>
                        <m:sty m:val="p"/>
                      </m:rPr>
                      <a:rPr kumimoji="1" lang="en-US" altLang="zh-CN" sz="1400" b="0" i="0" dirty="0" smtClean="0">
                        <a:latin typeface="Cambria Math" panose="02040503050406030204" pitchFamily="18" charset="0"/>
                      </a:rPr>
                      <m:t>cosθ</m:t>
                    </m:r>
                    <m:r>
                      <a:rPr kumimoji="1" lang="en-US" altLang="zh-CN" sz="1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&lt;0.9563</m:t>
                    </m:r>
                  </m:oMath>
                </a14:m>
                <a:r>
                  <a:rPr kumimoji="1" lang="en-US" altLang="zh-CN" sz="14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1400" b="0" i="0" dirty="0" smtClean="0">
                        <a:latin typeface="Cambria Math" panose="02040503050406030204" pitchFamily="18" charset="0"/>
                      </a:rPr>
                      <m:t>nGoodTracks</m:t>
                    </m:r>
                    <m:r>
                      <a:rPr kumimoji="1" lang="en-US" altLang="zh-CN" sz="1400" b="0" i="0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1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Photons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140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clusterNHits</m:t>
                      </m:r>
                      <m:r>
                        <a:rPr kumimoji="1" lang="en-US" altLang="zh-CN" sz="140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&gt;1.5, |</m:t>
                      </m:r>
                      <m:r>
                        <m:rPr>
                          <m:sty m:val="p"/>
                        </m:rPr>
                        <a:rPr kumimoji="1" lang="en-US" altLang="zh-CN" sz="140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clusterTiming</m:t>
                      </m:r>
                      <m:r>
                        <a:rPr kumimoji="1" lang="en-US" altLang="zh-CN" sz="140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|&lt;200 </m:t>
                      </m:r>
                      <m:r>
                        <m:rPr>
                          <m:sty m:val="p"/>
                        </m:rPr>
                        <a:rPr kumimoji="1" lang="en-US" altLang="zh-CN" sz="140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ns</m:t>
                      </m:r>
                      <m:r>
                        <a:rPr kumimoji="1" lang="en-US" altLang="zh-CN" sz="140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−0.8660&lt; </m:t>
                      </m:r>
                      <m:r>
                        <m:rPr>
                          <m:sty m:val="p"/>
                        </m:rPr>
                        <a:rPr kumimoji="1" lang="en-US" altLang="zh-CN" sz="1400" b="0" i="0" dirty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m:rPr>
                          <m:sty m:val="p"/>
                        </m:rPr>
                        <a:rPr kumimoji="1" lang="en-US" altLang="zh-CN" sz="1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kumimoji="1" lang="en-US" altLang="zh-CN" sz="140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&lt;0.9563, </m:t>
                      </m:r>
                      <m:r>
                        <a:rPr kumimoji="1" lang="en-US" altLang="zh-CN" sz="1400" b="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CN" sz="140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beamBackgroundSuppression</m:t>
                      </m:r>
                      <m:r>
                        <a:rPr kumimoji="1" lang="en-US" altLang="zh-CN" sz="140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&gt; 0.9, </m:t>
                      </m:r>
                      <m:r>
                        <m:rPr>
                          <m:sty m:val="p"/>
                        </m:rPr>
                        <a:rPr kumimoji="1" lang="en-US" altLang="zh-CN" sz="140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fakePhotonSuppression</m:t>
                      </m:r>
                      <m:r>
                        <a:rPr kumimoji="1" lang="en-US" altLang="zh-CN" sz="140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&gt; 0.8</m:t>
                      </m:r>
                    </m:oMath>
                  </m:oMathPara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p>
                    </m:sSup>
                  </m:oMath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Selection of tracks + </a:t>
                </a:r>
                <a:r>
                  <a:rPr kumimoji="1"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kaonIDNN</a:t>
                </a: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0.9, </a:t>
                </a:r>
                <a:r>
                  <a:rPr kumimoji="1"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eID_noSVD_noTOP</a:t>
                </a: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0.9, </a:t>
                </a:r>
                <a:r>
                  <a:rPr kumimoji="1"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muID_noSVD</a:t>
                </a: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0.9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p>
                    </m:sSup>
                  </m:oMath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Selection of tracks + </a:t>
                </a:r>
                <a:r>
                  <a:rPr kumimoji="1"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eID_noSVD_noTOP</a:t>
                </a: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0.9, </a:t>
                </a:r>
                <a:r>
                  <a:rPr kumimoji="1"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muID_noSVD</a:t>
                </a: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0.9</a:t>
                </a:r>
                <a:endParaRPr kumimoji="1" lang="en-US" altLang="zh-CN" sz="14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p>
                    </m:sSup>
                  </m:oMath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Selection of tracks + </a:t>
                </a:r>
                <a:r>
                  <a:rPr kumimoji="1"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eID_noSVD_noTOP</a:t>
                </a: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0.9, </a:t>
                </a:r>
                <a:r>
                  <a:rPr kumimoji="1"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muID_noSVD</a:t>
                </a: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0.9</a:t>
                </a:r>
                <a:endParaRPr kumimoji="1" lang="en-US" altLang="zh-CN" sz="14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p>
                    </m:sSup>
                  </m:oMath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1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pionIDNN</m:t>
                      </m:r>
                      <m:r>
                        <a:rPr kumimoji="1" lang="en-US" altLang="zh-CN" sz="1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&gt;0.8</m:t>
                      </m:r>
                    </m:oMath>
                  </m:oMathPara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p>
                        <m:r>
                          <a:rPr kumimoji="1" lang="en-US" altLang="zh-CN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0.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90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d>
                        <m:d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  <m:sSup>
                            <m:sSupPr>
                              <m:ctrlP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&lt;0.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98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CN" sz="1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GeV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1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</m:oMath>
                </a14:m>
                <a:endParaRPr kumimoji="1" lang="en-US" altLang="zh-CN" sz="14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0.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50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d>
                        <m:d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kumimoji="1"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sub>
                          </m:sSub>
                        </m:e>
                      </m:d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&lt;0.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58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CN" sz="1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GeV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zh-CN" sz="14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b>
                        <m: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sub>
                    </m:sSub>
                  </m:oMath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Selection of photons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𝑓𝑤𝑑</m:t>
                        </m:r>
                      </m:sub>
                    </m:sSub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&gt;0.15 </m:t>
                    </m:r>
                    <m:r>
                      <m:rPr>
                        <m:sty m:val="p"/>
                      </m:rPr>
                      <a:rPr kumimoji="1"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GeV</m:t>
                    </m:r>
                  </m:oMath>
                </a14:m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𝑏𝑟𝑙</m:t>
                        </m:r>
                      </m:sub>
                    </m:sSub>
                    <m:r>
                      <a:rPr kumimoji="1" lang="en-US" altLang="zh-CN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&gt;0.15 </m:t>
                    </m:r>
                    <m:r>
                      <m:rPr>
                        <m:sty m:val="p"/>
                      </m:rPr>
                      <a:rPr kumimoji="1"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GeV</m:t>
                    </m:r>
                  </m:oMath>
                </a14:m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𝑏𝑤𝑑</m:t>
                        </m:r>
                      </m:sub>
                    </m:sSub>
                    <m:r>
                      <a:rPr kumimoji="1" lang="en-US" altLang="zh-CN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&gt;0.1</m:t>
                    </m:r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kumimoji="1" lang="en-US" altLang="zh-CN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GeV</m:t>
                    </m:r>
                  </m:oMath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1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Event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zh-CN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⃑"/>
                                <m:ctrlPr>
                                  <a:rPr kumimoji="1"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zh-CN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𝑠𝑖𝑔</m:t>
                            </m:r>
                          </m:sub>
                          <m:sup>
                            <m:r>
                              <a:rPr kumimoji="1" lang="en-US" altLang="zh-CN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𝐶𝑀</m:t>
                            </m:r>
                          </m:sup>
                        </m:sSubSup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acc>
                          <m:accPr>
                            <m:chr m:val="̂"/>
                            <m:ctrlPr>
                              <a:rPr kumimoji="1"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acc>
                      </m:e>
                    </m:d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⃑"/>
                                <m:ctrlPr>
                                  <a:rPr kumimoji="1" lang="en-US" altLang="zh-CN" sz="1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sz="1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zh-CN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𝑡𝑎𝑔</m:t>
                            </m:r>
                          </m:sub>
                          <m:sup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𝐶𝑀</m:t>
                            </m:r>
                          </m:sup>
                        </m:sSubSup>
                        <m:r>
                          <a:rPr kumimoji="1" lang="en-US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acc>
                          <m:accPr>
                            <m:chr m:val="̂"/>
                            <m:ctrlPr>
                              <a:rPr kumimoji="1" lang="en-US" altLang="zh-C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acc>
                      </m:e>
                    </m:d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any pair of track or cluster in one event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sz="14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4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sub>
                    </m:sSub>
                  </m:oMath>
                </a14:m>
                <a:endParaRPr kumimoji="1" lang="en-US" altLang="zh-CN" sz="1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Selection of photons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𝑓𝑤𝑑</m:t>
                        </m:r>
                      </m:sub>
                    </m:sSub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&gt;0.16 </m:t>
                    </m:r>
                    <m:r>
                      <m:rPr>
                        <m:sty m:val="p"/>
                      </m:rPr>
                      <a:rPr kumimoji="1"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GeV</m:t>
                    </m:r>
                  </m:oMath>
                </a14:m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𝑏𝑟𝑙</m:t>
                        </m:r>
                      </m:sub>
                    </m:sSub>
                    <m:r>
                      <a:rPr kumimoji="1" lang="en-US" altLang="zh-CN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&gt;0.</m:t>
                    </m:r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08</m:t>
                    </m:r>
                    <m:r>
                      <a:rPr kumimoji="1" lang="en-US" altLang="zh-CN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GeV</m:t>
                    </m:r>
                  </m:oMath>
                </a14:m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𝑏𝑤𝑑</m:t>
                        </m:r>
                      </m:sub>
                    </m:sSub>
                    <m:r>
                      <a:rPr kumimoji="1" lang="en-US" altLang="zh-CN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&gt;0.1</m:t>
                    </m:r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kumimoji="1" lang="en-US" altLang="zh-CN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GeV</m:t>
                    </m:r>
                  </m:oMath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72321D3-A240-EF1E-73BB-0CD001CFD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1" y="1175501"/>
                <a:ext cx="9464040" cy="5400389"/>
              </a:xfrm>
              <a:prstGeom prst="rect">
                <a:avLst/>
              </a:prstGeom>
              <a:blipFill>
                <a:blip r:embed="rId3"/>
                <a:stretch>
                  <a:fillRect l="-134" t="-2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8166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DF4F3EC-937A-BE06-F3A5-B436EA2C6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63"/>
            <a:ext cx="4007832" cy="288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531FA50-2F95-F30A-39B4-50D4144EEDDF}"/>
                  </a:ext>
                </a:extLst>
              </p:cNvPr>
              <p:cNvSpPr txBox="1"/>
              <p:nvPr/>
            </p:nvSpPr>
            <p:spPr>
              <a:xfrm>
                <a:off x="1177591" y="800437"/>
                <a:ext cx="885825" cy="3878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8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𝑣𝑖𝑠</m:t>
                          </m:r>
                        </m:sub>
                        <m:sup>
                          <m:r>
                            <a:rPr kumimoji="1" lang="en-US" altLang="zh-CN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𝐶𝑀</m:t>
                          </m:r>
                        </m:sup>
                      </m:sSubSup>
                    </m:oMath>
                  </m:oMathPara>
                </a14:m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531FA50-2F95-F30A-39B4-50D4144EE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591" y="800437"/>
                <a:ext cx="885825" cy="387863"/>
              </a:xfrm>
              <a:prstGeom prst="rect">
                <a:avLst/>
              </a:prstGeom>
              <a:blipFill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CE870972-4B55-65AE-3C9C-CB507A170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338" y="191561"/>
            <a:ext cx="4007832" cy="288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142E3B7-80DD-68E8-DE98-B2E6BAE4E90A}"/>
                  </a:ext>
                </a:extLst>
              </p:cNvPr>
              <p:cNvSpPr txBox="1"/>
              <p:nvPr/>
            </p:nvSpPr>
            <p:spPr>
              <a:xfrm>
                <a:off x="5047774" y="800437"/>
                <a:ext cx="8858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18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kumimoji="1" lang="en-US" altLang="zh-CN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h𝑟𝑢𝑠𝑡</m:t>
                      </m:r>
                    </m:oMath>
                  </m:oMathPara>
                </a14:m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142E3B7-80DD-68E8-DE98-B2E6BAE4E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774" y="800437"/>
                <a:ext cx="88582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33F3CE3F-8DDA-C645-2E07-40CAFDBC8E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4168" y="191561"/>
            <a:ext cx="4007832" cy="288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C64864F-9490-4B80-09EF-4C0F5C04C2AD}"/>
                  </a:ext>
                </a:extLst>
              </p:cNvPr>
              <p:cNvSpPr txBox="1"/>
              <p:nvPr/>
            </p:nvSpPr>
            <p:spPr>
              <a:xfrm>
                <a:off x="8985458" y="803964"/>
                <a:ext cx="885825" cy="3843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8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kumimoji="1" lang="en-US" altLang="zh-CN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𝑚𝑖𝑠𝑠</m:t>
                          </m:r>
                        </m:sub>
                        <m:sup>
                          <m:r>
                            <a:rPr kumimoji="1" lang="en-US" altLang="zh-CN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C64864F-9490-4B80-09EF-4C0F5C04C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5458" y="803964"/>
                <a:ext cx="885825" cy="384336"/>
              </a:xfrm>
              <a:prstGeom prst="rect">
                <a:avLst/>
              </a:prstGeom>
              <a:blipFill>
                <a:blip r:embed="rId7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20FC5CAD-3CE8-A04F-4CB8-A3F3919AAA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305463"/>
            <a:ext cx="4007832" cy="288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6D64969-198F-4332-3459-5FBFEA0E84A7}"/>
                  </a:ext>
                </a:extLst>
              </p:cNvPr>
              <p:cNvSpPr txBox="1"/>
              <p:nvPr/>
            </p:nvSpPr>
            <p:spPr>
              <a:xfrm>
                <a:off x="1118091" y="3830373"/>
                <a:ext cx="8858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𝑚𝑖𝑠𝑠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6D64969-198F-4332-3459-5FBFEA0E8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091" y="3830373"/>
                <a:ext cx="88582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3DD7C06B-7EA3-699C-93F4-9259E71651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92084" y="3317850"/>
            <a:ext cx="4007832" cy="288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2CBE883-3990-97BE-F090-DC1EC60D4FC4}"/>
                  </a:ext>
                </a:extLst>
              </p:cNvPr>
              <p:cNvSpPr txBox="1"/>
              <p:nvPr/>
            </p:nvSpPr>
            <p:spPr>
              <a:xfrm>
                <a:off x="4810787" y="3828525"/>
                <a:ext cx="885825" cy="3878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8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8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kumimoji="1" lang="en-US" altLang="zh-CN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𝑚𝑖𝑠𝑠</m:t>
                          </m:r>
                        </m:sub>
                        <m:sup>
                          <m:r>
                            <a:rPr kumimoji="1" lang="en-US" altLang="zh-CN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𝐶𝑀</m:t>
                          </m:r>
                        </m:sup>
                      </m:sSubSup>
                    </m:oMath>
                  </m:oMathPara>
                </a14:m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2CBE883-3990-97BE-F090-DC1EC60D4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787" y="3828525"/>
                <a:ext cx="885825" cy="3878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2CF9999C-3673-F05C-3607-D0256BCC31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84168" y="3317850"/>
            <a:ext cx="4007832" cy="288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CC243C3-19F9-8745-A4C6-46973C666597}"/>
                  </a:ext>
                </a:extLst>
              </p:cNvPr>
              <p:cNvSpPr txBox="1"/>
              <p:nvPr/>
            </p:nvSpPr>
            <p:spPr>
              <a:xfrm>
                <a:off x="8827899" y="3825435"/>
                <a:ext cx="1200942" cy="374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𝑏𝑒𝑠𝑡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CC243C3-19F9-8745-A4C6-46973C666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99" y="3825435"/>
                <a:ext cx="1200942" cy="374270"/>
              </a:xfrm>
              <a:prstGeom prst="rect">
                <a:avLst/>
              </a:prstGeom>
              <a:blipFill>
                <a:blip r:embed="rId13"/>
                <a:stretch>
                  <a:fillRect r="-1053"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5218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5C0B78E-223B-C6ED-154A-C3A3108B6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2199"/>
            <a:ext cx="4007832" cy="288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B3BE211-06E2-1898-9D6A-1D2D0D0A8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084" y="352199"/>
            <a:ext cx="4007832" cy="288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656B27B-56D6-3D67-A335-EA8F97C1D1DF}"/>
                  </a:ext>
                </a:extLst>
              </p:cNvPr>
              <p:cNvSpPr txBox="1"/>
              <p:nvPr/>
            </p:nvSpPr>
            <p:spPr>
              <a:xfrm>
                <a:off x="535348" y="745367"/>
                <a:ext cx="18381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kumimoji="1" lang="en-US" altLang="zh-CN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kumimoji="1" lang="en-US" altLang="zh-CN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kumimoji="1" lang="en-US" altLang="zh-CN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𝑙𝑒𝑝</m:t>
                      </m:r>
                      <m:r>
                        <a:rPr kumimoji="1" lang="en-US" altLang="zh-CN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p>
                        <m:sSupPr>
                          <m:ctrlPr>
                            <a:rPr kumimoji="1" lang="en-US" altLang="zh-CN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e>
                        <m:sup>
                          <m:r>
                            <a:rPr kumimoji="1" lang="en-US" altLang="zh-CN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zh-CN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sz="18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656B27B-56D6-3D67-A335-EA8F97C1D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48" y="745367"/>
                <a:ext cx="1838124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F399F2A-DCCB-91E0-B37E-91583E14B5F8}"/>
                  </a:ext>
                </a:extLst>
              </p:cNvPr>
              <p:cNvSpPr txBox="1"/>
              <p:nvPr/>
            </p:nvSpPr>
            <p:spPr>
              <a:xfrm>
                <a:off x="4889784" y="745367"/>
                <a:ext cx="18381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kumimoji="1" lang="en-US" altLang="zh-CN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kumimoji="1" lang="en-US" altLang="zh-CN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kumimoji="1" lang="en-US" altLang="zh-CN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𝑙𝑒𝑝</m:t>
                      </m:r>
                      <m:r>
                        <a:rPr kumimoji="1" lang="en-US" altLang="zh-CN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kumimoji="1" lang="en-US" altLang="zh-CN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𝐾</m:t>
                      </m:r>
                      <m:r>
                        <a:rPr kumimoji="1" lang="en-US" altLang="zh-CN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sz="18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F399F2A-DCCB-91E0-B37E-91583E14B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784" y="745367"/>
                <a:ext cx="1838124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F64653A0-CA43-E41C-D5CF-24361B4327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4170" y="352199"/>
            <a:ext cx="4007832" cy="288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4072720-EBAE-DD02-290D-64CF4DC10EA6}"/>
                  </a:ext>
                </a:extLst>
              </p:cNvPr>
              <p:cNvSpPr txBox="1"/>
              <p:nvPr/>
            </p:nvSpPr>
            <p:spPr>
              <a:xfrm>
                <a:off x="8990403" y="745367"/>
                <a:ext cx="18381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kumimoji="1" lang="en-US" altLang="zh-CN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kumimoji="1" lang="en-US" altLang="zh-CN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kumimoji="1" lang="en-US" altLang="zh-CN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𝐾</m:t>
                      </m:r>
                      <m:r>
                        <a:rPr kumimoji="1" lang="en-US" altLang="zh-CN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sz="18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4072720-EBAE-DD02-290D-64CF4DC10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0403" y="745367"/>
                <a:ext cx="1838124" cy="36933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ED8519FE-1B4F-D98C-58F4-F928F5A245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" y="3232633"/>
            <a:ext cx="4007832" cy="288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3F12188-DB40-93F0-B169-57D5E0CADE37}"/>
                  </a:ext>
                </a:extLst>
              </p:cNvPr>
              <p:cNvSpPr txBox="1"/>
              <p:nvPr/>
            </p:nvSpPr>
            <p:spPr>
              <a:xfrm>
                <a:off x="538157" y="3625367"/>
                <a:ext cx="18381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kumimoji="1" lang="en-US" altLang="zh-CN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kumimoji="1" lang="en-US" altLang="zh-CN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𝐾</m:t>
                      </m:r>
                      <m:r>
                        <a:rPr kumimoji="1" lang="en-US" altLang="zh-CN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sz="18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3F12188-DB40-93F0-B169-57D5E0CAD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57" y="3625367"/>
                <a:ext cx="1838124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F44E81BF-2227-A8D8-7B2E-46550D98B8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07830" y="3232633"/>
            <a:ext cx="4007832" cy="288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753EE60-D0FD-1BBF-54FC-7BE6D8701E4D}"/>
                  </a:ext>
                </a:extLst>
              </p:cNvPr>
              <p:cNvSpPr txBox="1"/>
              <p:nvPr/>
            </p:nvSpPr>
            <p:spPr>
              <a:xfrm>
                <a:off x="4889784" y="3736951"/>
                <a:ext cx="18381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𝐾𝑎𝑜𝑛𝐼𝐷𝑁𝑁</m:t>
                      </m:r>
                    </m:oMath>
                  </m:oMathPara>
                </a14:m>
                <a:endParaRPr kumimoji="1" lang="en-US" altLang="zh-CN" sz="18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753EE60-D0FD-1BBF-54FC-7BE6D8701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784" y="3736951"/>
                <a:ext cx="183812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CF1BBCC4-1308-BE01-8C7C-23E43A847C3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73807" y="3232633"/>
            <a:ext cx="4007832" cy="288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EB1E4BB-AF98-14B9-8D9C-A3C644096E51}"/>
                  </a:ext>
                </a:extLst>
              </p:cNvPr>
              <p:cNvSpPr txBox="1"/>
              <p:nvPr/>
            </p:nvSpPr>
            <p:spPr>
              <a:xfrm>
                <a:off x="8728149" y="3736951"/>
                <a:ext cx="18381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kumimoji="1" lang="en-US" altLang="zh-CN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kumimoji="1" lang="en-US" altLang="zh-C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𝐾</m:t>
                      </m:r>
                      <m:r>
                        <a:rPr kumimoji="1" lang="en-US" altLang="zh-C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kumimoji="1" lang="en-US" altLang="zh-C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𝑡h𝑟𝑢𝑠𝑡</m:t>
                      </m:r>
                      <m:r>
                        <a:rPr kumimoji="1" lang="en-US" altLang="zh-C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sz="18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EB1E4BB-AF98-14B9-8D9C-A3C644096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149" y="3736951"/>
                <a:ext cx="1838124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2798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A5E1E59-6F45-2040-7816-BAA3ABCF3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485"/>
            <a:ext cx="4007832" cy="288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5E5279A-908D-4546-F7AE-A824E4A70C2E}"/>
                  </a:ext>
                </a:extLst>
              </p:cNvPr>
              <p:cNvSpPr txBox="1"/>
              <p:nvPr/>
            </p:nvSpPr>
            <p:spPr>
              <a:xfrm>
                <a:off x="739667" y="762511"/>
                <a:ext cx="18381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kumimoji="1" lang="en-US" altLang="zh-CN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kumimoji="1" lang="en-US" altLang="zh-CN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kumimoji="1" lang="en-US" altLang="zh-CN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𝑙𝑒𝑝</m:t>
                      </m:r>
                      <m:r>
                        <a:rPr kumimoji="1" lang="en-US" altLang="zh-CN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sz="18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5E5279A-908D-4546-F7AE-A824E4A70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67" y="762511"/>
                <a:ext cx="1838124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D8871A54-DC4C-A8D0-E55C-80FB748C4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5050" y="327485"/>
            <a:ext cx="4007832" cy="288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F2838FA-4471-0E34-57EA-D123EC510DFE}"/>
                  </a:ext>
                </a:extLst>
              </p:cNvPr>
              <p:cNvSpPr txBox="1"/>
              <p:nvPr/>
            </p:nvSpPr>
            <p:spPr>
              <a:xfrm>
                <a:off x="5176938" y="762511"/>
                <a:ext cx="18381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kumimoji="1" lang="en-US" altLang="zh-CN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kumimoji="1" lang="en-US" altLang="zh-CN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𝑙𝑒𝑝</m:t>
                      </m:r>
                      <m:r>
                        <a:rPr kumimoji="1" lang="en-US" altLang="zh-CN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sz="18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F2838FA-4471-0E34-57EA-D123EC510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6938" y="762511"/>
                <a:ext cx="1838124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9956151C-1B20-7272-6011-9372FBDAB1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0100" y="327485"/>
            <a:ext cx="4007832" cy="288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397C3AA-F30B-4BBB-C0E5-16A866EBD644}"/>
                  </a:ext>
                </a:extLst>
              </p:cNvPr>
              <p:cNvSpPr txBox="1"/>
              <p:nvPr/>
            </p:nvSpPr>
            <p:spPr>
              <a:xfrm>
                <a:off x="8697419" y="762511"/>
                <a:ext cx="18381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𝑚𝑢𝑜𝑛𝐼𝐷</m:t>
                      </m:r>
                      <m:r>
                        <a:rPr kumimoji="1" lang="en-US" altLang="zh-CN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_</m:t>
                      </m:r>
                      <m:r>
                        <a:rPr kumimoji="1" lang="en-US" altLang="zh-CN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𝑛𝑜𝑆𝑉𝐷</m:t>
                      </m:r>
                    </m:oMath>
                  </m:oMathPara>
                </a14:m>
                <a:endParaRPr kumimoji="1" lang="en-US" altLang="zh-CN" sz="18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397C3AA-F30B-4BBB-C0E5-16A866EBD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7419" y="762511"/>
                <a:ext cx="183812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49CE500E-1F63-D252-5237-6CD2230AD6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18" y="3429000"/>
            <a:ext cx="4007832" cy="288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797CCFA-5F6D-50D4-0292-D8732C981DD1}"/>
                  </a:ext>
                </a:extLst>
              </p:cNvPr>
              <p:cNvSpPr txBox="1"/>
              <p:nvPr/>
            </p:nvSpPr>
            <p:spPr>
              <a:xfrm>
                <a:off x="739667" y="3875974"/>
                <a:ext cx="18381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𝑒𝐼𝐷</m:t>
                      </m:r>
                      <m:r>
                        <a:rPr kumimoji="1" lang="en-US" altLang="zh-CN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_</m:t>
                      </m:r>
                      <m:r>
                        <a:rPr kumimoji="1" lang="en-US" altLang="zh-CN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𝑛𝑜𝑆𝑉𝐷</m:t>
                      </m:r>
                      <m:r>
                        <a:rPr kumimoji="1" lang="en-US" altLang="zh-CN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_</m:t>
                      </m:r>
                      <m:r>
                        <a:rPr kumimoji="1" lang="en-US" altLang="zh-CN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𝑛𝑜𝑇𝑂𝑃</m:t>
                      </m:r>
                    </m:oMath>
                  </m:oMathPara>
                </a14:m>
                <a:endParaRPr kumimoji="1" lang="en-US" altLang="zh-CN" sz="18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797CCFA-5F6D-50D4-0292-D8732C981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67" y="3875974"/>
                <a:ext cx="1838124" cy="369332"/>
              </a:xfrm>
              <a:prstGeom prst="rect">
                <a:avLst/>
              </a:prstGeom>
              <a:blipFill>
                <a:blip r:embed="rId9"/>
                <a:stretch>
                  <a:fillRect r="-123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6BFE3201-E0C5-373B-019C-ACBD91A361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05080" y="3429000"/>
            <a:ext cx="4007832" cy="288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2D323A9-D97B-72DF-AB03-A3D41C626131}"/>
                  </a:ext>
                </a:extLst>
              </p:cNvPr>
              <p:cNvSpPr txBox="1"/>
              <p:nvPr/>
            </p:nvSpPr>
            <p:spPr>
              <a:xfrm>
                <a:off x="4736750" y="3839040"/>
                <a:ext cx="1838124" cy="4062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8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sSup>
                            <m:sSupPr>
                              <m:ctrlPr>
                                <a:rPr kumimoji="1" lang="en-US" altLang="zh-CN" sz="18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8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kumimoji="1" lang="en-US" altLang="zh-CN" sz="1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kumimoji="1" lang="en-US" altLang="zh-CN" sz="18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2D323A9-D97B-72DF-AB03-A3D41C626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750" y="3839040"/>
                <a:ext cx="1838124" cy="406265"/>
              </a:xfrm>
              <a:prstGeom prst="rect">
                <a:avLst/>
              </a:prstGeom>
              <a:blipFill>
                <a:blip r:embed="rId11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CB65E206-AC9A-EE3E-6C4D-62E7F875DF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82942" y="3429000"/>
            <a:ext cx="4007832" cy="288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D461C6E-224A-D352-8C8C-18428DBF223A}"/>
                  </a:ext>
                </a:extLst>
              </p:cNvPr>
              <p:cNvSpPr txBox="1"/>
              <p:nvPr/>
            </p:nvSpPr>
            <p:spPr>
              <a:xfrm>
                <a:off x="8714612" y="3821705"/>
                <a:ext cx="1838124" cy="4062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8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sSup>
                            <m:sSupPr>
                              <m:ctrlPr>
                                <a:rPr kumimoji="1" lang="en-US" altLang="zh-CN" sz="18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8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kumimoji="1" lang="en-US" altLang="zh-CN" sz="1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kumimoji="1" lang="en-US" altLang="zh-CN" sz="18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D461C6E-224A-D352-8C8C-18428DBF2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4612" y="3821705"/>
                <a:ext cx="1838124" cy="406265"/>
              </a:xfrm>
              <a:prstGeom prst="rect">
                <a:avLst/>
              </a:prstGeom>
              <a:blipFill>
                <a:blip r:embed="rId13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5816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8B2B7CF-C34F-EFE3-31A1-46B58640A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3982"/>
            <a:ext cx="4007832" cy="288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8D76577-75BD-1306-D4D0-95C004A92CC5}"/>
                  </a:ext>
                </a:extLst>
              </p:cNvPr>
              <p:cNvSpPr txBox="1"/>
              <p:nvPr/>
            </p:nvSpPr>
            <p:spPr>
              <a:xfrm>
                <a:off x="809581" y="795384"/>
                <a:ext cx="1838124" cy="3702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  <m:r>
                            <a:rPr kumimoji="1" lang="en-US" altLang="zh-CN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p>
                          <m:r>
                            <a:rPr kumimoji="1" lang="en-US" altLang="zh-CN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𝐶𝑀𝑆</m:t>
                          </m:r>
                        </m:sup>
                      </m:sSup>
                      <m:r>
                        <a:rPr kumimoji="1" lang="en-US" altLang="zh-CN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kumimoji="1" lang="en-US" altLang="zh-CN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𝜂</m:t>
                      </m:r>
                      <m:r>
                        <a:rPr kumimoji="1" lang="en-US" altLang="zh-CN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sz="18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8D76577-75BD-1306-D4D0-95C004A92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581" y="795384"/>
                <a:ext cx="1838124" cy="370230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9C385190-3E55-85CE-476B-B46FC7A78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084" y="413982"/>
            <a:ext cx="4007832" cy="288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822CDF0-DA9A-FE2A-D308-E5672EDA7628}"/>
                  </a:ext>
                </a:extLst>
              </p:cNvPr>
              <p:cNvSpPr txBox="1"/>
              <p:nvPr/>
            </p:nvSpPr>
            <p:spPr>
              <a:xfrm>
                <a:off x="4836010" y="795384"/>
                <a:ext cx="1838124" cy="3702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  <m:r>
                            <a:rPr kumimoji="1" lang="en-US" altLang="zh-CN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p>
                          <m:r>
                            <a:rPr kumimoji="1" lang="en-US" altLang="zh-CN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𝐶𝑀𝑆</m:t>
                          </m:r>
                        </m:sup>
                      </m:sSup>
                      <m:r>
                        <a:rPr kumimoji="1" lang="en-US" altLang="zh-CN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kumimoji="1" lang="en-US" altLang="zh-CN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kumimoji="1" lang="en-US" altLang="zh-CN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kumimoji="1" lang="en-US" altLang="zh-CN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kumimoji="1" lang="en-US" altLang="zh-CN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sz="18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822CDF0-DA9A-FE2A-D308-E5672EDA7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010" y="795384"/>
                <a:ext cx="1838124" cy="370230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6980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818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283</Words>
  <Application>Microsoft Macintosh PowerPoint</Application>
  <PresentationFormat>宽屏</PresentationFormat>
  <Paragraphs>45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等线</vt:lpstr>
      <vt:lpstr>等线 Light</vt:lpstr>
      <vt:lpstr>Arial</vt:lpstr>
      <vt:lpstr>Cambria Math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小庄</dc:creator>
  <cp:lastModifiedBy>小庄</cp:lastModifiedBy>
  <cp:revision>2</cp:revision>
  <dcterms:created xsi:type="dcterms:W3CDTF">2025-07-11T04:50:10Z</dcterms:created>
  <dcterms:modified xsi:type="dcterms:W3CDTF">2025-07-11T07:34:50Z</dcterms:modified>
</cp:coreProperties>
</file>