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7" r:id="rId5"/>
    <p:sldId id="259" r:id="rId6"/>
    <p:sldId id="260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2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67B2-1EB6-48F1-8966-EF7A78304289}" type="datetimeFigureOut">
              <a:rPr lang="zh-CN" altLang="en-US" smtClean="0"/>
              <a:t>2025/7/11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A121-B3AD-46DB-9DFB-27CC602983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7931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67B2-1EB6-48F1-8966-EF7A78304289}" type="datetimeFigureOut">
              <a:rPr lang="zh-CN" altLang="en-US" smtClean="0"/>
              <a:t>2025/7/11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A121-B3AD-46DB-9DFB-27CC602983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7423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67B2-1EB6-48F1-8966-EF7A78304289}" type="datetimeFigureOut">
              <a:rPr lang="zh-CN" altLang="en-US" smtClean="0"/>
              <a:t>2025/7/11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A121-B3AD-46DB-9DFB-27CC602983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7662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67B2-1EB6-48F1-8966-EF7A78304289}" type="datetimeFigureOut">
              <a:rPr lang="zh-CN" altLang="en-US" smtClean="0"/>
              <a:t>2025/7/11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A121-B3AD-46DB-9DFB-27CC602983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3119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67B2-1EB6-48F1-8966-EF7A78304289}" type="datetimeFigureOut">
              <a:rPr lang="zh-CN" altLang="en-US" smtClean="0"/>
              <a:t>2025/7/11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A121-B3AD-46DB-9DFB-27CC602983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738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67B2-1EB6-48F1-8966-EF7A78304289}" type="datetimeFigureOut">
              <a:rPr lang="zh-CN" altLang="en-US" smtClean="0"/>
              <a:t>2025/7/11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A121-B3AD-46DB-9DFB-27CC602983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7619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67B2-1EB6-48F1-8966-EF7A78304289}" type="datetimeFigureOut">
              <a:rPr lang="zh-CN" altLang="en-US" smtClean="0"/>
              <a:t>2025/7/11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A121-B3AD-46DB-9DFB-27CC602983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188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67B2-1EB6-48F1-8966-EF7A78304289}" type="datetimeFigureOut">
              <a:rPr lang="zh-CN" altLang="en-US" smtClean="0"/>
              <a:t>2025/7/11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A121-B3AD-46DB-9DFB-27CC602983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1807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67B2-1EB6-48F1-8966-EF7A78304289}" type="datetimeFigureOut">
              <a:rPr lang="zh-CN" altLang="en-US" smtClean="0"/>
              <a:t>2025/7/11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A121-B3AD-46DB-9DFB-27CC602983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9905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67B2-1EB6-48F1-8966-EF7A78304289}" type="datetimeFigureOut">
              <a:rPr lang="zh-CN" altLang="en-US" smtClean="0"/>
              <a:t>2025/7/11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A121-B3AD-46DB-9DFB-27CC602983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0073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67B2-1EB6-48F1-8966-EF7A78304289}" type="datetimeFigureOut">
              <a:rPr lang="zh-CN" altLang="en-US" smtClean="0"/>
              <a:t>2025/7/11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3A121-B3AD-46DB-9DFB-27CC602983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3330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567B2-1EB6-48F1-8966-EF7A78304289}" type="datetimeFigureOut">
              <a:rPr lang="zh-CN" altLang="en-US" smtClean="0"/>
              <a:t>2025/7/11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3A121-B3AD-46DB-9DFB-27CC602983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1472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 smtClean="0"/>
              <a:t>2025</a:t>
            </a:r>
            <a:r>
              <a:rPr lang="zh-CN" altLang="en-US" b="1" dirty="0" smtClean="0"/>
              <a:t>束测组暑期任务</a:t>
            </a:r>
            <a:r>
              <a:rPr lang="zh-CN" altLang="en-US" b="1" dirty="0"/>
              <a:t>汇总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705267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改造</a:t>
            </a:r>
            <a:r>
              <a:rPr lang="zh-CN" altLang="en-US" dirty="0" smtClean="0">
                <a:solidFill>
                  <a:srgbClr val="FF0000"/>
                </a:solidFill>
              </a:rPr>
              <a:t>区设备完成拆卸目前处于安装阶段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79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285919"/>
              </p:ext>
            </p:extLst>
          </p:nvPr>
        </p:nvGraphicFramePr>
        <p:xfrm>
          <a:off x="208547" y="643429"/>
          <a:ext cx="11718757" cy="6214571"/>
        </p:xfrm>
        <a:graphic>
          <a:graphicData uri="http://schemas.openxmlformats.org/drawingml/2006/table">
            <a:tbl>
              <a:tblPr/>
              <a:tblGrid>
                <a:gridCol w="993817">
                  <a:extLst>
                    <a:ext uri="{9D8B030D-6E8A-4147-A177-3AD203B41FA5}">
                      <a16:colId xmlns:a16="http://schemas.microsoft.com/office/drawing/2014/main" val="3371763774"/>
                    </a:ext>
                  </a:extLst>
                </a:gridCol>
                <a:gridCol w="1552839">
                  <a:extLst>
                    <a:ext uri="{9D8B030D-6E8A-4147-A177-3AD203B41FA5}">
                      <a16:colId xmlns:a16="http://schemas.microsoft.com/office/drawing/2014/main" val="2271544253"/>
                    </a:ext>
                  </a:extLst>
                </a:gridCol>
                <a:gridCol w="2360316">
                  <a:extLst>
                    <a:ext uri="{9D8B030D-6E8A-4147-A177-3AD203B41FA5}">
                      <a16:colId xmlns:a16="http://schemas.microsoft.com/office/drawing/2014/main" val="2362628448"/>
                    </a:ext>
                  </a:extLst>
                </a:gridCol>
                <a:gridCol w="1552839">
                  <a:extLst>
                    <a:ext uri="{9D8B030D-6E8A-4147-A177-3AD203B41FA5}">
                      <a16:colId xmlns:a16="http://schemas.microsoft.com/office/drawing/2014/main" val="3444558512"/>
                    </a:ext>
                  </a:extLst>
                </a:gridCol>
                <a:gridCol w="2298204">
                  <a:extLst>
                    <a:ext uri="{9D8B030D-6E8A-4147-A177-3AD203B41FA5}">
                      <a16:colId xmlns:a16="http://schemas.microsoft.com/office/drawing/2014/main" val="511597157"/>
                    </a:ext>
                  </a:extLst>
                </a:gridCol>
                <a:gridCol w="2960742">
                  <a:extLst>
                    <a:ext uri="{9D8B030D-6E8A-4147-A177-3AD203B41FA5}">
                      <a16:colId xmlns:a16="http://schemas.microsoft.com/office/drawing/2014/main" val="1216846830"/>
                    </a:ext>
                  </a:extLst>
                </a:gridCol>
              </a:tblGrid>
              <a:tr h="26668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序号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设备名称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CSNS-II</a:t>
                      </a:r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设备编号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设备位置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对应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CSNS-I</a:t>
                      </a:r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编号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备注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915775"/>
                  </a:ext>
                </a:extLst>
              </a:tr>
              <a:tr h="21340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BPM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LDBPM01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LDBT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LDBPM01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新做支架底座</a:t>
                      </a:r>
                    </a:p>
                  </a:txBody>
                  <a:tcPr marL="1974" marR="1974" marT="1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340235"/>
                  </a:ext>
                </a:extLst>
              </a:tr>
              <a:tr h="21340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</a:t>
                      </a:r>
                    </a:p>
                  </a:txBody>
                  <a:tcPr marL="1974" marR="1974" marT="1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丝靶</a:t>
                      </a:r>
                    </a:p>
                  </a:txBody>
                  <a:tcPr marL="1974" marR="1974" marT="1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LDWS</a:t>
                      </a:r>
                    </a:p>
                  </a:txBody>
                  <a:tcPr marL="1974" marR="1974" marT="1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LDBT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LDWS01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直接用</a:t>
                      </a:r>
                    </a:p>
                  </a:txBody>
                  <a:tcPr marL="1974" marR="1974" marT="1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823096"/>
                  </a:ext>
                </a:extLst>
              </a:tr>
              <a:tr h="21340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CT</a:t>
                      </a:r>
                    </a:p>
                  </a:txBody>
                  <a:tcPr marL="1974" marR="1974" marT="1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LDCT01</a:t>
                      </a:r>
                    </a:p>
                  </a:txBody>
                  <a:tcPr marL="1974" marR="1974" marT="1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LDBT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LDCT01</a:t>
                      </a:r>
                    </a:p>
                  </a:txBody>
                  <a:tcPr marL="1974" marR="1974" marT="1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新做支架底座</a:t>
                      </a:r>
                    </a:p>
                  </a:txBody>
                  <a:tcPr marL="1974" marR="1974" marT="1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386215"/>
                  </a:ext>
                </a:extLst>
              </a:tr>
              <a:tr h="24812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4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BPM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LRBPM09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LRBT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输运线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LRBPM15（</a:t>
                      </a:r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备件）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新做支架，共架</a:t>
                      </a:r>
                      <a:r>
                        <a:rPr lang="zh-CN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安装，</a:t>
                      </a:r>
                      <a:r>
                        <a:rPr lang="zh-CN" altLang="en-US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设备现在位置？？</a:t>
                      </a:r>
                      <a:endParaRPr lang="zh-CN" alt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50475"/>
                  </a:ext>
                </a:extLst>
              </a:tr>
              <a:tr h="21340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CT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LRCT03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LRBT</a:t>
                      </a:r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斜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LRCT03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直接用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4028914"/>
                  </a:ext>
                </a:extLst>
              </a:tr>
              <a:tr h="21340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</a:t>
                      </a:r>
                    </a:p>
                  </a:txBody>
                  <a:tcPr marL="1974" marR="1974" marT="1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BPM</a:t>
                      </a:r>
                    </a:p>
                  </a:txBody>
                  <a:tcPr marL="1974" marR="1974" marT="1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LRBPM10</a:t>
                      </a:r>
                    </a:p>
                  </a:txBody>
                  <a:tcPr marL="1974" marR="1974" marT="1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LRBT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输运线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LRBPM14-1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直接用，转</a:t>
                      </a:r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180°</a:t>
                      </a:r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安装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3158919"/>
                  </a:ext>
                </a:extLst>
              </a:tr>
              <a:tr h="21340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7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丝靶</a:t>
                      </a:r>
                    </a:p>
                  </a:txBody>
                  <a:tcPr marL="1974" marR="1974" marT="1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LRWS05</a:t>
                      </a:r>
                    </a:p>
                  </a:txBody>
                  <a:tcPr marL="1974" marR="1974" marT="1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LRBT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斜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LRWS06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直接用，转</a:t>
                      </a:r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180°</a:t>
                      </a:r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安装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8816054"/>
                  </a:ext>
                </a:extLst>
              </a:tr>
              <a:tr h="22027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8</a:t>
                      </a:r>
                    </a:p>
                  </a:txBody>
                  <a:tcPr marL="1974" marR="1974" marT="1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BPM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LRBPM11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LRBT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输运线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LRBPM15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直接用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2712101"/>
                  </a:ext>
                </a:extLst>
              </a:tr>
              <a:tr h="21340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9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BPM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LRBPM12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LRBT</a:t>
                      </a:r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输运线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LRBPM16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直接用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8576252"/>
                  </a:ext>
                </a:extLst>
              </a:tr>
              <a:tr h="21340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10</a:t>
                      </a:r>
                    </a:p>
                  </a:txBody>
                  <a:tcPr marL="1974" marR="1974" marT="1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BPM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LRBPM13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LRBT</a:t>
                      </a:r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输运线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LRBPM17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直接用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08153"/>
                  </a:ext>
                </a:extLst>
              </a:tr>
              <a:tr h="21340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11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BPM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LRBPM14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LRBT</a:t>
                      </a:r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输运线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LRBPM17-1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直接用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5719148"/>
                  </a:ext>
                </a:extLst>
              </a:tr>
              <a:tr h="19119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12</a:t>
                      </a:r>
                    </a:p>
                  </a:txBody>
                  <a:tcPr marL="1974" marR="1974" marT="1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BPM</a:t>
                      </a:r>
                    </a:p>
                  </a:txBody>
                  <a:tcPr marL="1974" marR="1974" marT="1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LRBPM18</a:t>
                      </a:r>
                    </a:p>
                  </a:txBody>
                  <a:tcPr marL="1974" marR="1974" marT="1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LRBT</a:t>
                      </a:r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输运线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LRBPM18</a:t>
                      </a:r>
                    </a:p>
                  </a:txBody>
                  <a:tcPr marL="1974" marR="1974" marT="1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已做好，配合做安装底座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6688656"/>
                  </a:ext>
                </a:extLst>
              </a:tr>
              <a:tr h="21340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13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多丝靶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INMWS01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注入区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INMWS01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新做，已安排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774720"/>
                  </a:ext>
                </a:extLst>
              </a:tr>
              <a:tr h="21340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14</a:t>
                      </a:r>
                    </a:p>
                  </a:txBody>
                  <a:tcPr marL="1974" marR="1974" marT="1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多丝靶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INMWS02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注入区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INMWS02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新做，已安排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3235469"/>
                  </a:ext>
                </a:extLst>
              </a:tr>
              <a:tr h="21340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15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多丝靶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INDMWS01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注入区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INDMWS01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新做，已安排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0581789"/>
                  </a:ext>
                </a:extLst>
              </a:tr>
              <a:tr h="3799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16</a:t>
                      </a:r>
                    </a:p>
                  </a:txBody>
                  <a:tcPr marL="1974" marR="1974" marT="1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BPM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R4BPM01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注入区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R4BPM01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直接用（含校正铁一起），装校正铁内，下游带波纹管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5739057"/>
                  </a:ext>
                </a:extLst>
              </a:tr>
              <a:tr h="21340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17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BPM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R4RFBPM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注入区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R4RFBPM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直接用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4450109"/>
                  </a:ext>
                </a:extLst>
              </a:tr>
              <a:tr h="21340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18</a:t>
                      </a:r>
                    </a:p>
                  </a:txBody>
                  <a:tcPr marL="1974" marR="1974" marT="1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BPM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R1BPM01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注入区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R1BPM01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新做，已安排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7458658"/>
                  </a:ext>
                </a:extLst>
              </a:tr>
              <a:tr h="21340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19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CT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H0CT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注入区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H0CT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支架已安装，探头在隧道里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919171"/>
                  </a:ext>
                </a:extLst>
              </a:tr>
              <a:tr h="21340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20</a:t>
                      </a:r>
                    </a:p>
                  </a:txBody>
                  <a:tcPr marL="1974" marR="1974" marT="1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荧光靶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INDVS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注入区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INDVS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064765"/>
                  </a:ext>
                </a:extLst>
              </a:tr>
              <a:tr h="21340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21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CT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INDCT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注入区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INDCT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支架已安装，探头在隧道里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548171"/>
                  </a:ext>
                </a:extLst>
              </a:tr>
              <a:tr h="21340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22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BPM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LRBPM07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LRBT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LRBPM12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879370"/>
                  </a:ext>
                </a:extLst>
              </a:tr>
              <a:tr h="21340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23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BPM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LRBPM06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LRBT</a:t>
                      </a:r>
                      <a:endParaRPr lang="zh-CN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LRBPM13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716604"/>
                  </a:ext>
                </a:extLst>
              </a:tr>
              <a:tr h="21340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24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BPM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LRBPM08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LRBT</a:t>
                      </a:r>
                      <a:endParaRPr lang="zh-CN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LRBPM14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141415"/>
                  </a:ext>
                </a:extLst>
              </a:tr>
              <a:tr h="21340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25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CT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LRCT02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LRBT</a:t>
                      </a:r>
                      <a:endParaRPr lang="zh-CN" alt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LRCT02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894410"/>
                  </a:ext>
                </a:extLst>
              </a:tr>
              <a:tr h="21340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26</a:t>
                      </a:r>
                      <a:endParaRPr lang="en-US" altLang="zh-CN" sz="10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丝靶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LRWS04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LRBT</a:t>
                      </a:r>
                      <a:endParaRPr lang="zh-CN" altLang="en-US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LRWS05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8004311"/>
                  </a:ext>
                </a:extLst>
              </a:tr>
              <a:tr h="21340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27</a:t>
                      </a:r>
                      <a:endParaRPr lang="en-US" altLang="zh-CN" sz="10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BLM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改造区多个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改造区</a:t>
                      </a: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改造区多个</a:t>
                      </a:r>
                      <a:endParaRPr lang="en-US" altLang="zh-CN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974" marR="1974" marT="1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752969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282404" y="100081"/>
            <a:ext cx="45863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注入区改造设备安装现状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7437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284747" y="564068"/>
            <a:ext cx="10311063" cy="4851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b="1" dirty="0" smtClean="0"/>
              <a:t>暑期常规任务现状</a:t>
            </a:r>
            <a:endParaRPr lang="zh-CN" altLang="en-US" sz="3200" b="1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874093"/>
              </p:ext>
            </p:extLst>
          </p:nvPr>
        </p:nvGraphicFramePr>
        <p:xfrm>
          <a:off x="743282" y="1733450"/>
          <a:ext cx="9393991" cy="2774379"/>
        </p:xfrm>
        <a:graphic>
          <a:graphicData uri="http://schemas.openxmlformats.org/drawingml/2006/table">
            <a:tbl>
              <a:tblPr/>
              <a:tblGrid>
                <a:gridCol w="2542351">
                  <a:extLst>
                    <a:ext uri="{9D8B030D-6E8A-4147-A177-3AD203B41FA5}">
                      <a16:colId xmlns:a16="http://schemas.microsoft.com/office/drawing/2014/main" val="1621191344"/>
                    </a:ext>
                  </a:extLst>
                </a:gridCol>
                <a:gridCol w="1305491">
                  <a:extLst>
                    <a:ext uri="{9D8B030D-6E8A-4147-A177-3AD203B41FA5}">
                      <a16:colId xmlns:a16="http://schemas.microsoft.com/office/drawing/2014/main" val="3463562513"/>
                    </a:ext>
                  </a:extLst>
                </a:gridCol>
                <a:gridCol w="5546149">
                  <a:extLst>
                    <a:ext uri="{9D8B030D-6E8A-4147-A177-3AD203B41FA5}">
                      <a16:colId xmlns:a16="http://schemas.microsoft.com/office/drawing/2014/main" val="2200669608"/>
                    </a:ext>
                  </a:extLst>
                </a:gridCol>
              </a:tblGrid>
              <a:tr h="361265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任务名称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负责人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完成情况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9986410"/>
                  </a:ext>
                </a:extLst>
              </a:tr>
              <a:tr h="361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LRFCT04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位置变更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黄蔚玲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等待真空管加工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2642152"/>
                  </a:ext>
                </a:extLst>
              </a:tr>
              <a:tr h="245524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RCS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部分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BPM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探头离线标定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李芳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0" u="none" strike="noStrike" dirty="0" smtClean="0">
                          <a:effectLst/>
                        </a:rPr>
                        <a:t>已经拆卸三个</a:t>
                      </a:r>
                      <a:r>
                        <a:rPr lang="en-US" altLang="zh-CN" sz="1400" b="0" u="none" strike="noStrike" dirty="0" smtClean="0">
                          <a:effectLst/>
                        </a:rPr>
                        <a:t>BPM</a:t>
                      </a:r>
                      <a:r>
                        <a:rPr lang="zh-CN" altLang="en-US" sz="1400" b="0" u="none" strike="noStrike" dirty="0" smtClean="0">
                          <a:effectLst/>
                        </a:rPr>
                        <a:t>，标定进行中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9840608"/>
                  </a:ext>
                </a:extLst>
              </a:tr>
              <a:tr h="361265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LRBT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束线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CT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探头安装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黄蔚玲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已安装完成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11907"/>
                  </a:ext>
                </a:extLst>
              </a:tr>
              <a:tr h="361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MEBT WS01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维护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李芳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已完成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218560"/>
                  </a:ext>
                </a:extLst>
              </a:tr>
              <a:tr h="361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LW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样机升级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杨仁俊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进行中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7448681"/>
                  </a:ext>
                </a:extLst>
              </a:tr>
              <a:tr h="361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RCS IPM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维护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杨仁俊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进行中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58753"/>
                  </a:ext>
                </a:extLst>
              </a:tr>
              <a:tr h="361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LW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激光器检修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杨仁俊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进行中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373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079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6831" y="122910"/>
            <a:ext cx="10311063" cy="485107"/>
          </a:xfrm>
        </p:spPr>
        <p:txBody>
          <a:bodyPr>
            <a:noAutofit/>
          </a:bodyPr>
          <a:lstStyle/>
          <a:p>
            <a:r>
              <a:rPr lang="zh-CN" altLang="en-US" sz="3200" b="1" dirty="0" smtClean="0"/>
              <a:t>暑期改造及新增设备加工情况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11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8695" y="770022"/>
            <a:ext cx="7876674" cy="5999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62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4279674"/>
              </p:ext>
            </p:extLst>
          </p:nvPr>
        </p:nvGraphicFramePr>
        <p:xfrm>
          <a:off x="372978" y="1082842"/>
          <a:ext cx="11401927" cy="55331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5124">
                  <a:extLst>
                    <a:ext uri="{9D8B030D-6E8A-4147-A177-3AD203B41FA5}">
                      <a16:colId xmlns:a16="http://schemas.microsoft.com/office/drawing/2014/main" val="3381517825"/>
                    </a:ext>
                  </a:extLst>
                </a:gridCol>
                <a:gridCol w="1984847">
                  <a:extLst>
                    <a:ext uri="{9D8B030D-6E8A-4147-A177-3AD203B41FA5}">
                      <a16:colId xmlns:a16="http://schemas.microsoft.com/office/drawing/2014/main" val="2158031912"/>
                    </a:ext>
                  </a:extLst>
                </a:gridCol>
                <a:gridCol w="2605429">
                  <a:extLst>
                    <a:ext uri="{9D8B030D-6E8A-4147-A177-3AD203B41FA5}">
                      <a16:colId xmlns:a16="http://schemas.microsoft.com/office/drawing/2014/main" val="142901620"/>
                    </a:ext>
                  </a:extLst>
                </a:gridCol>
                <a:gridCol w="1499266">
                  <a:extLst>
                    <a:ext uri="{9D8B030D-6E8A-4147-A177-3AD203B41FA5}">
                      <a16:colId xmlns:a16="http://schemas.microsoft.com/office/drawing/2014/main" val="3355942513"/>
                    </a:ext>
                  </a:extLst>
                </a:gridCol>
                <a:gridCol w="4057261">
                  <a:extLst>
                    <a:ext uri="{9D8B030D-6E8A-4147-A177-3AD203B41FA5}">
                      <a16:colId xmlns:a16="http://schemas.microsoft.com/office/drawing/2014/main" val="1184949362"/>
                    </a:ext>
                  </a:extLst>
                </a:gridCol>
              </a:tblGrid>
              <a:tr h="455786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u="none" strike="noStrike" dirty="0">
                          <a:effectLst/>
                        </a:rPr>
                        <a:t>区域</a:t>
                      </a:r>
                      <a:endParaRPr lang="zh-CN" alt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u="none" strike="noStrike" dirty="0">
                          <a:effectLst/>
                        </a:rPr>
                        <a:t>探测器名称</a:t>
                      </a:r>
                      <a:endParaRPr lang="zh-CN" alt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u="none" strike="noStrike" dirty="0">
                          <a:effectLst/>
                        </a:rPr>
                        <a:t>软件、电子学完成时间安排</a:t>
                      </a:r>
                      <a:endParaRPr lang="zh-CN" alt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u="none" strike="noStrike" dirty="0">
                          <a:effectLst/>
                        </a:rPr>
                        <a:t>人员</a:t>
                      </a:r>
                      <a:endParaRPr lang="zh-CN" alt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u="none" strike="noStrike" dirty="0">
                          <a:effectLst/>
                        </a:rPr>
                        <a:t>备注</a:t>
                      </a:r>
                      <a:endParaRPr lang="zh-CN" alt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3714334"/>
                  </a:ext>
                </a:extLst>
              </a:tr>
              <a:tr h="455786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改造区域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改造区所有复用探测器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7.14—8.15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徐智虹、李芳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改造所涉及并复用的探测器的软件调整、调试、校核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9812589"/>
                  </a:ext>
                </a:extLst>
              </a:tr>
              <a:tr h="455786">
                <a:tc rowSpan="5">
                  <a:txBody>
                    <a:bodyPr/>
                    <a:lstStyle/>
                    <a:p>
                      <a:pPr algn="ctr" fontAlgn="b"/>
                      <a:r>
                        <a:rPr lang="zh-CN" altLang="en-US" sz="1200" b="1" u="none" strike="noStrike" dirty="0">
                          <a:effectLst/>
                        </a:rPr>
                        <a:t>注入区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INDCT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1" u="none" strike="noStrike" dirty="0">
                          <a:effectLst/>
                        </a:rPr>
                        <a:t>7.14--8.15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1" u="none" strike="noStrike" dirty="0">
                          <a:effectLst/>
                        </a:rPr>
                        <a:t>李芳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1" u="none" strike="noStrike" dirty="0">
                          <a:effectLst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4070310"/>
                  </a:ext>
                </a:extLst>
              </a:tr>
              <a:tr h="45578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H0CT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1" u="none" strike="noStrike">
                          <a:effectLst/>
                        </a:rPr>
                        <a:t>7.14--8.15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1" u="none" strike="noStrike">
                          <a:effectLst/>
                        </a:rPr>
                        <a:t>李芳 </a:t>
                      </a:r>
                      <a:endParaRPr lang="zh-CN" altLang="en-US" sz="1200" b="1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1" u="none" strike="noStrike" dirty="0">
                          <a:effectLst/>
                        </a:rPr>
                        <a:t>　</a:t>
                      </a:r>
                      <a:r>
                        <a:rPr lang="zh-CN" altLang="en-US" sz="1200" b="1" u="none" strike="noStrike" dirty="0" smtClean="0">
                          <a:effectLst/>
                        </a:rPr>
                        <a:t>原软件参数修正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92140546"/>
                  </a:ext>
                </a:extLst>
              </a:tr>
              <a:tr h="46852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BLM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1" u="none" strike="noStrike" dirty="0">
                          <a:effectLst/>
                        </a:rPr>
                        <a:t>7.14--8.15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1" u="none" strike="noStrike">
                          <a:effectLst/>
                        </a:rPr>
                        <a:t>李芳、曾磊、田建民</a:t>
                      </a:r>
                      <a:endParaRPr lang="zh-CN" altLang="en-US" sz="1200" b="1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1" u="none" strike="noStrike">
                          <a:effectLst/>
                        </a:rPr>
                        <a:t>设备重命名</a:t>
                      </a:r>
                      <a:endParaRPr lang="zh-CN" altLang="en-US" sz="1200" b="1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8491988"/>
                  </a:ext>
                </a:extLst>
              </a:tr>
              <a:tr h="45578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INDVS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1" u="none" strike="noStrike" dirty="0">
                          <a:effectLst/>
                        </a:rPr>
                        <a:t>7.14--8.15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1" u="none" strike="noStrike">
                          <a:effectLst/>
                        </a:rPr>
                        <a:t>徐智虹</a:t>
                      </a:r>
                      <a:endParaRPr lang="zh-CN" altLang="en-US" sz="1200" b="1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1" u="none" strike="noStrike" dirty="0">
                          <a:effectLst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5202741"/>
                  </a:ext>
                </a:extLst>
              </a:tr>
              <a:tr h="46852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INMWS01\02\INDMWS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1" u="none" strike="noStrike" dirty="0">
                          <a:effectLst/>
                        </a:rPr>
                        <a:t>7.14--8.15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1" u="none" strike="noStrike">
                          <a:effectLst/>
                        </a:rPr>
                        <a:t>徐智虹</a:t>
                      </a:r>
                      <a:endParaRPr lang="zh-CN" altLang="en-US" sz="1200" b="1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1" u="none" strike="noStrike">
                          <a:effectLst/>
                        </a:rPr>
                        <a:t>7.20</a:t>
                      </a:r>
                      <a:r>
                        <a:rPr lang="zh-CN" altLang="en-US" sz="1200" b="1" u="none" strike="noStrike">
                          <a:effectLst/>
                        </a:rPr>
                        <a:t>日设备到园区后启动软件调试，修正丝间距表</a:t>
                      </a:r>
                      <a:endParaRPr lang="zh-CN" altLang="en-US" sz="1200" b="1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8367590"/>
                  </a:ext>
                </a:extLst>
              </a:tr>
              <a:tr h="468522">
                <a:tc rowSpan="4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LRBT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LRBPM16\17\17-1\18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1" u="none" strike="noStrike" dirty="0">
                          <a:effectLst/>
                        </a:rPr>
                        <a:t>7.14--8.15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1" u="none" strike="noStrike">
                          <a:effectLst/>
                        </a:rPr>
                        <a:t>徐智虹、李芳</a:t>
                      </a:r>
                      <a:endParaRPr lang="zh-CN" altLang="en-US" sz="1200" b="1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1" u="none" strike="noStrike">
                          <a:effectLst/>
                        </a:rPr>
                        <a:t>电子学、软件变更，旧系统变更为</a:t>
                      </a:r>
                      <a:r>
                        <a:rPr lang="en-US" altLang="zh-CN" sz="1200" b="1" u="none" strike="noStrike">
                          <a:effectLst/>
                        </a:rPr>
                        <a:t>single pass</a:t>
                      </a:r>
                      <a:r>
                        <a:rPr lang="zh-CN" altLang="en-US" sz="1200" b="1" u="none" strike="noStrike">
                          <a:effectLst/>
                        </a:rPr>
                        <a:t>电子学</a:t>
                      </a:r>
                      <a:endParaRPr lang="zh-CN" altLang="en-US" sz="1200" b="1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30134414"/>
                  </a:ext>
                </a:extLst>
              </a:tr>
              <a:tr h="46852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LDBPM01\02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1" u="none" strike="noStrike" dirty="0">
                          <a:effectLst/>
                        </a:rPr>
                        <a:t>7.14--8.15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1" u="none" strike="noStrike" dirty="0">
                          <a:effectLst/>
                        </a:rPr>
                        <a:t>徐智虹、李芳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1" u="none" strike="noStrike">
                          <a:effectLst/>
                        </a:rPr>
                        <a:t>电子学、软件变更，旧系统变更为</a:t>
                      </a:r>
                      <a:r>
                        <a:rPr lang="en-US" altLang="zh-CN" sz="1200" b="1" u="none" strike="noStrike">
                          <a:effectLst/>
                        </a:rPr>
                        <a:t>libera spark</a:t>
                      </a:r>
                      <a:r>
                        <a:rPr lang="zh-CN" altLang="en-US" sz="1200" b="1" u="none" strike="noStrike">
                          <a:effectLst/>
                        </a:rPr>
                        <a:t>电子学</a:t>
                      </a:r>
                      <a:endParaRPr lang="zh-CN" altLang="en-US" sz="1200" b="1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9373209"/>
                  </a:ext>
                </a:extLst>
              </a:tr>
              <a:tr h="45578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LRBTSCT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1" u="none" strike="noStrike" dirty="0">
                          <a:effectLst/>
                        </a:rPr>
                        <a:t>7.14--8.16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1" u="none" strike="noStrike" dirty="0">
                          <a:effectLst/>
                        </a:rPr>
                        <a:t>李芳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1" u="none" strike="noStrike" dirty="0">
                          <a:effectLst/>
                        </a:rPr>
                        <a:t>新增设备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87737979"/>
                  </a:ext>
                </a:extLst>
              </a:tr>
              <a:tr h="45578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LRFCT04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1" u="none" strike="noStrike">
                          <a:effectLst/>
                        </a:rPr>
                        <a:t>7.14--8.15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1" u="none" strike="noStrike" dirty="0">
                          <a:effectLst/>
                        </a:rPr>
                        <a:t>李芳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1" u="none" strike="noStrike" dirty="0">
                          <a:effectLst/>
                        </a:rPr>
                        <a:t> 能量计算系统因为探测器变更位置导致的修正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3234627"/>
                  </a:ext>
                </a:extLst>
              </a:tr>
              <a:tr h="4685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MEBT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1" u="none" strike="noStrike">
                          <a:effectLst/>
                        </a:rPr>
                        <a:t>剖面测量系统工控机换新</a:t>
                      </a:r>
                      <a:endParaRPr lang="zh-CN" altLang="en-US" sz="1200" b="1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1" u="none" strike="noStrike">
                          <a:effectLst/>
                        </a:rPr>
                        <a:t>7.14--8.16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1" u="none" strike="noStrike">
                          <a:effectLst/>
                        </a:rPr>
                        <a:t>李芳</a:t>
                      </a:r>
                      <a:endParaRPr lang="zh-CN" altLang="en-US" sz="1200" b="1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1" u="none" strike="noStrike" dirty="0">
                          <a:effectLst/>
                        </a:rPr>
                        <a:t>控制器故障，需要换新设备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6334615"/>
                  </a:ext>
                </a:extLst>
              </a:tr>
            </a:tbl>
          </a:graphicData>
        </a:graphic>
      </p:graphicFrame>
      <p:sp>
        <p:nvSpPr>
          <p:cNvPr id="5" name="标题 1"/>
          <p:cNvSpPr txBox="1">
            <a:spLocks/>
          </p:cNvSpPr>
          <p:nvPr/>
        </p:nvSpPr>
        <p:spPr>
          <a:xfrm>
            <a:off x="252662" y="419689"/>
            <a:ext cx="10311063" cy="4851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b="1" dirty="0" smtClean="0"/>
              <a:t>软件开发工作</a:t>
            </a:r>
            <a:endParaRPr lang="zh-CN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5987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设备安装后续工作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93014"/>
            <a:ext cx="10515600" cy="4351338"/>
          </a:xfrm>
        </p:spPr>
        <p:txBody>
          <a:bodyPr/>
          <a:lstStyle/>
          <a:p>
            <a:r>
              <a:rPr lang="en-US" altLang="zh-CN" dirty="0" smtClean="0"/>
              <a:t>BLM</a:t>
            </a:r>
            <a:r>
              <a:rPr lang="zh-CN" altLang="en-US" dirty="0" smtClean="0"/>
              <a:t>探测器安装</a:t>
            </a:r>
            <a:endParaRPr lang="en-US" altLang="zh-CN" dirty="0" smtClean="0"/>
          </a:p>
          <a:p>
            <a:r>
              <a:rPr lang="zh-CN" altLang="en-US" dirty="0" smtClean="0"/>
              <a:t>联系通用拉线，包括线缆路径各个洞口的确认</a:t>
            </a:r>
            <a:endParaRPr lang="en-US" altLang="zh-CN" dirty="0" smtClean="0"/>
          </a:p>
          <a:p>
            <a:r>
              <a:rPr lang="zh-CN" altLang="en-US" dirty="0" smtClean="0"/>
              <a:t>各探测器线缆校核及接头制作</a:t>
            </a:r>
            <a:endParaRPr lang="en-US" altLang="zh-CN" dirty="0" smtClean="0"/>
          </a:p>
          <a:p>
            <a:r>
              <a:rPr lang="zh-CN" altLang="en-US" dirty="0" smtClean="0"/>
              <a:t>线缆连接</a:t>
            </a:r>
            <a:endParaRPr lang="en-US" altLang="zh-CN" dirty="0" smtClean="0"/>
          </a:p>
          <a:p>
            <a:r>
              <a:rPr lang="zh-CN" altLang="en-US" dirty="0" smtClean="0"/>
              <a:t>软件开发</a:t>
            </a:r>
            <a:endParaRPr lang="en-US" altLang="zh-CN" dirty="0" smtClean="0"/>
          </a:p>
          <a:p>
            <a:r>
              <a:rPr lang="zh-CN" altLang="en-US" dirty="0" smtClean="0"/>
              <a:t>软件及电子学联合测试</a:t>
            </a:r>
            <a:endParaRPr lang="en-US" altLang="zh-CN" dirty="0" smtClean="0"/>
          </a:p>
          <a:p>
            <a:r>
              <a:rPr lang="zh-CN" altLang="en-US" dirty="0"/>
              <a:t>废弃</a:t>
            </a:r>
            <a:r>
              <a:rPr lang="zh-CN" altLang="en-US" dirty="0" smtClean="0"/>
              <a:t>设备退库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7578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629</Words>
  <Application>Microsoft Office PowerPoint</Application>
  <PresentationFormat>宽屏</PresentationFormat>
  <Paragraphs>253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等线</vt:lpstr>
      <vt:lpstr>等线 Light</vt:lpstr>
      <vt:lpstr>Arial</vt:lpstr>
      <vt:lpstr>Office 主题​​</vt:lpstr>
      <vt:lpstr>2025束测组暑期任务汇总</vt:lpstr>
      <vt:lpstr>PowerPoint 演示文稿</vt:lpstr>
      <vt:lpstr>PowerPoint 演示文稿</vt:lpstr>
      <vt:lpstr>暑期改造及新增设备加工情况</vt:lpstr>
      <vt:lpstr>PowerPoint 演示文稿</vt:lpstr>
      <vt:lpstr>设备安装后续工作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Windows 用户</cp:lastModifiedBy>
  <cp:revision>12</cp:revision>
  <dcterms:created xsi:type="dcterms:W3CDTF">2025-07-11T04:33:48Z</dcterms:created>
  <dcterms:modified xsi:type="dcterms:W3CDTF">2025-07-11T05:59:41Z</dcterms:modified>
</cp:coreProperties>
</file>