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82" r:id="rId9"/>
    <p:sldId id="263" r:id="rId10"/>
    <p:sldId id="264" r:id="rId11"/>
    <p:sldId id="265" r:id="rId12"/>
    <p:sldId id="266" r:id="rId13"/>
    <p:sldId id="267" r:id="rId14"/>
    <p:sldId id="283" r:id="rId15"/>
    <p:sldId id="269" r:id="rId16"/>
    <p:sldId id="270" r:id="rId17"/>
    <p:sldId id="271" r:id="rId18"/>
    <p:sldId id="273" r:id="rId19"/>
    <p:sldId id="274" r:id="rId20"/>
    <p:sldId id="278" r:id="rId21"/>
    <p:sldId id="275" r:id="rId22"/>
    <p:sldId id="276" r:id="rId23"/>
    <p:sldId id="277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4"/>
    <p:restoredTop sz="94722"/>
  </p:normalViewPr>
  <p:slideViewPr>
    <p:cSldViewPr snapToGrid="0">
      <p:cViewPr varScale="1">
        <p:scale>
          <a:sx n="118" d="100"/>
          <a:sy n="118" d="100"/>
        </p:scale>
        <p:origin x="167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9BEA33-10C4-4F3A-8A67-36152424D912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F98BAC9-7B1E-4584-AFB7-38A5CDF2D028}">
      <dgm:prSet custT="1"/>
      <dgm:spPr/>
      <dgm:t>
        <a:bodyPr/>
        <a:lstStyle/>
        <a:p>
          <a:r>
            <a:rPr lang="en-US" sz="2400" dirty="0"/>
            <a:t>BSM</a:t>
          </a:r>
        </a:p>
      </dgm:t>
    </dgm:pt>
    <dgm:pt modelId="{2D8A4838-E826-4446-A3B7-B726862E60C8}" type="parTrans" cxnId="{CC6C105E-D8C9-452C-ADA7-94E125A89FD2}">
      <dgm:prSet/>
      <dgm:spPr/>
      <dgm:t>
        <a:bodyPr/>
        <a:lstStyle/>
        <a:p>
          <a:endParaRPr lang="en-US"/>
        </a:p>
      </dgm:t>
    </dgm:pt>
    <dgm:pt modelId="{53D2F26F-3454-4747-B482-3D61016BDF17}" type="sibTrans" cxnId="{CC6C105E-D8C9-452C-ADA7-94E125A89FD2}">
      <dgm:prSet/>
      <dgm:spPr/>
      <dgm:t>
        <a:bodyPr/>
        <a:lstStyle/>
        <a:p>
          <a:endParaRPr lang="en-US"/>
        </a:p>
      </dgm:t>
    </dgm:pt>
    <dgm:pt modelId="{CDC62B79-A3DB-4619-8672-51A8B07B873D}">
      <dgm:prSet custT="1"/>
      <dgm:spPr/>
      <dgm:t>
        <a:bodyPr tIns="36000"/>
        <a:lstStyle/>
        <a:p>
          <a:r>
            <a:rPr lang="en-US" sz="2000" dirty="0"/>
            <a:t>Cross section receives significant contribution in various SM extensions</a:t>
          </a:r>
        </a:p>
      </dgm:t>
    </dgm:pt>
    <dgm:pt modelId="{7B93F75B-E3B2-4162-AC24-745ACB305B25}" type="parTrans" cxnId="{3A53CD62-167F-4150-8019-0015FCC4AA7B}">
      <dgm:prSet/>
      <dgm:spPr/>
      <dgm:t>
        <a:bodyPr/>
        <a:lstStyle/>
        <a:p>
          <a:endParaRPr lang="en-US"/>
        </a:p>
      </dgm:t>
    </dgm:pt>
    <dgm:pt modelId="{13FEC6FA-A5B4-4287-9AEF-F512B225711D}" type="sibTrans" cxnId="{3A53CD62-167F-4150-8019-0015FCC4AA7B}">
      <dgm:prSet/>
      <dgm:spPr/>
      <dgm:t>
        <a:bodyPr/>
        <a:lstStyle/>
        <a:p>
          <a:endParaRPr lang="en-US"/>
        </a:p>
      </dgm:t>
    </dgm:pt>
    <dgm:pt modelId="{8F9F5F6D-EE9A-4871-8EC5-1BB78DF22FF3}">
      <dgm:prSet custT="1"/>
      <dgm:spPr/>
      <dgm:t>
        <a:bodyPr tIns="36000"/>
        <a:lstStyle/>
        <a:p>
          <a:r>
            <a:rPr lang="en-US" sz="1600" dirty="0"/>
            <a:t>Squark &amp; </a:t>
          </a:r>
          <a:r>
            <a:rPr lang="en-US" sz="1600" dirty="0" err="1"/>
            <a:t>gluino</a:t>
          </a:r>
          <a:r>
            <a:rPr lang="en-US" sz="1600" dirty="0"/>
            <a:t> decays</a:t>
          </a:r>
        </a:p>
      </dgm:t>
    </dgm:pt>
    <dgm:pt modelId="{0A175413-9FB2-45AA-A7FC-E07E1D296BC4}" type="parTrans" cxnId="{6CFCD2A7-E097-400B-96FA-213AFD345E3E}">
      <dgm:prSet/>
      <dgm:spPr/>
      <dgm:t>
        <a:bodyPr/>
        <a:lstStyle/>
        <a:p>
          <a:endParaRPr lang="en-US"/>
        </a:p>
      </dgm:t>
    </dgm:pt>
    <dgm:pt modelId="{E0A31936-124F-4C5F-95C8-851DE66C7027}" type="sibTrans" cxnId="{6CFCD2A7-E097-400B-96FA-213AFD345E3E}">
      <dgm:prSet/>
      <dgm:spPr/>
      <dgm:t>
        <a:bodyPr/>
        <a:lstStyle/>
        <a:p>
          <a:endParaRPr lang="en-US"/>
        </a:p>
      </dgm:t>
    </dgm:pt>
    <dgm:pt modelId="{58E73CBE-9EFB-4233-87E9-66D04848B5BA}">
      <dgm:prSet custT="1"/>
      <dgm:spPr/>
      <dgm:t>
        <a:bodyPr tIns="36000"/>
        <a:lstStyle/>
        <a:p>
          <a:r>
            <a:rPr lang="en-US" sz="1600" dirty="0"/>
            <a:t>New Scalar boson production associated with ttbar</a:t>
          </a:r>
        </a:p>
      </dgm:t>
    </dgm:pt>
    <dgm:pt modelId="{A8B11180-7588-45B7-A3CE-385C996AF5BA}" type="parTrans" cxnId="{EA0C92EA-6B4A-4BD3-97D8-2669BE112D54}">
      <dgm:prSet/>
      <dgm:spPr/>
      <dgm:t>
        <a:bodyPr/>
        <a:lstStyle/>
        <a:p>
          <a:endParaRPr lang="en-US"/>
        </a:p>
      </dgm:t>
    </dgm:pt>
    <dgm:pt modelId="{9DC89541-D25C-425E-906C-1F5EF2BF8882}" type="sibTrans" cxnId="{EA0C92EA-6B4A-4BD3-97D8-2669BE112D54}">
      <dgm:prSet/>
      <dgm:spPr/>
      <dgm:t>
        <a:bodyPr/>
        <a:lstStyle/>
        <a:p>
          <a:endParaRPr lang="en-US"/>
        </a:p>
      </dgm:t>
    </dgm:pt>
    <dgm:pt modelId="{55CCBF92-E2E4-48E1-96E7-2939BFD19E69}">
      <dgm:prSet custT="1"/>
      <dgm:spPr/>
      <dgm:t>
        <a:bodyPr tIns="36000"/>
        <a:lstStyle/>
        <a:p>
          <a:r>
            <a:rPr lang="en-US" sz="1600" dirty="0"/>
            <a:t>Pair production of scalar gluons</a:t>
          </a:r>
        </a:p>
      </dgm:t>
    </dgm:pt>
    <dgm:pt modelId="{D1FCAD86-3D2F-43C4-B7DD-177012FDABDD}" type="parTrans" cxnId="{ABDDCFBD-F425-4906-BFB5-890743ACBA43}">
      <dgm:prSet/>
      <dgm:spPr/>
      <dgm:t>
        <a:bodyPr/>
        <a:lstStyle/>
        <a:p>
          <a:endParaRPr lang="en-US"/>
        </a:p>
      </dgm:t>
    </dgm:pt>
    <dgm:pt modelId="{3B0B20DC-22F9-4A54-B0B3-CEE6F3A2FA12}" type="sibTrans" cxnId="{ABDDCFBD-F425-4906-BFB5-890743ACBA43}">
      <dgm:prSet/>
      <dgm:spPr/>
      <dgm:t>
        <a:bodyPr/>
        <a:lstStyle/>
        <a:p>
          <a:endParaRPr lang="en-US"/>
        </a:p>
      </dgm:t>
    </dgm:pt>
    <dgm:pt modelId="{833ACE8B-F450-45FA-8C85-4935F5A9EF40}">
      <dgm:prSet custT="1"/>
      <dgm:spPr/>
      <dgm:t>
        <a:bodyPr/>
        <a:lstStyle/>
        <a:p>
          <a:r>
            <a:rPr lang="en-US" sz="2400" dirty="0"/>
            <a:t>Top-Higgs interaction</a:t>
          </a:r>
        </a:p>
      </dgm:t>
    </dgm:pt>
    <dgm:pt modelId="{7C69BBE7-AFEF-4955-8576-2CC33716A73D}" type="parTrans" cxnId="{11B7528D-F18C-4575-BAFA-71301B9B4C00}">
      <dgm:prSet/>
      <dgm:spPr/>
      <dgm:t>
        <a:bodyPr/>
        <a:lstStyle/>
        <a:p>
          <a:endParaRPr lang="en-US"/>
        </a:p>
      </dgm:t>
    </dgm:pt>
    <dgm:pt modelId="{CD1DA505-417F-4ED6-9B7D-F8443FA97053}" type="sibTrans" cxnId="{11B7528D-F18C-4575-BAFA-71301B9B4C00}">
      <dgm:prSet/>
      <dgm:spPr/>
      <dgm:t>
        <a:bodyPr/>
        <a:lstStyle/>
        <a:p>
          <a:endParaRPr lang="en-US"/>
        </a:p>
      </dgm:t>
    </dgm:pt>
    <dgm:pt modelId="{293FECA0-CE35-4E8D-9714-F80655AD6847}">
      <dgm:prSet custT="1"/>
      <dgm:spPr/>
      <dgm:t>
        <a:bodyPr/>
        <a:lstStyle/>
        <a:p>
          <a:r>
            <a:rPr lang="en-US" sz="2000" dirty="0"/>
            <a:t>Probes the Yukawa-coupling and its CP property</a:t>
          </a:r>
        </a:p>
      </dgm:t>
    </dgm:pt>
    <dgm:pt modelId="{EF688E5A-5A12-48D4-96BF-CE411BCC118E}" type="parTrans" cxnId="{5DD53716-0A09-4847-B6EC-805C9398CF4B}">
      <dgm:prSet/>
      <dgm:spPr/>
      <dgm:t>
        <a:bodyPr/>
        <a:lstStyle/>
        <a:p>
          <a:endParaRPr lang="en-US"/>
        </a:p>
      </dgm:t>
    </dgm:pt>
    <dgm:pt modelId="{2C59958F-E47D-47D1-A267-2703AA9701B2}" type="sibTrans" cxnId="{5DD53716-0A09-4847-B6EC-805C9398CF4B}">
      <dgm:prSet/>
      <dgm:spPr/>
      <dgm:t>
        <a:bodyPr/>
        <a:lstStyle/>
        <a:p>
          <a:endParaRPr lang="en-US"/>
        </a:p>
      </dgm:t>
    </dgm:pt>
    <dgm:pt modelId="{353E73A5-AA7B-4591-BD79-CE546DF7ACBA}">
      <dgm:prSet custT="1"/>
      <dgm:spPr/>
      <dgm:t>
        <a:bodyPr/>
        <a:lstStyle/>
        <a:p>
          <a:r>
            <a:rPr lang="en-US" sz="2400" dirty="0"/>
            <a:t>EFTs</a:t>
          </a:r>
        </a:p>
      </dgm:t>
    </dgm:pt>
    <dgm:pt modelId="{CCCBCCC6-CC21-4EEB-B51B-72E9CCEAA54E}" type="parTrans" cxnId="{2B4FED2A-B41E-48E1-8B24-D86290A90E0B}">
      <dgm:prSet/>
      <dgm:spPr/>
      <dgm:t>
        <a:bodyPr/>
        <a:lstStyle/>
        <a:p>
          <a:endParaRPr lang="en-US"/>
        </a:p>
      </dgm:t>
    </dgm:pt>
    <dgm:pt modelId="{D32154B4-2610-4E5F-B308-61B0E1E4BF26}" type="sibTrans" cxnId="{2B4FED2A-B41E-48E1-8B24-D86290A90E0B}">
      <dgm:prSet/>
      <dgm:spPr/>
      <dgm:t>
        <a:bodyPr/>
        <a:lstStyle/>
        <a:p>
          <a:endParaRPr lang="en-US"/>
        </a:p>
      </dgm:t>
    </dgm:pt>
    <dgm:pt modelId="{CE0E0CA7-7D9D-40F1-A225-4CA48D9587C6}">
      <dgm:prSet custT="1"/>
      <dgm:spPr/>
      <dgm:t>
        <a:bodyPr/>
        <a:lstStyle/>
        <a:p>
          <a:r>
            <a:rPr lang="en-US" sz="2000" dirty="0"/>
            <a:t>Constrains the four-fermion operators of EFT</a:t>
          </a:r>
        </a:p>
      </dgm:t>
    </dgm:pt>
    <dgm:pt modelId="{5CD315C2-DF2E-4ED1-80C0-5EE1067F6795}" type="parTrans" cxnId="{76DB3DCC-F983-47E0-9BC4-C81F2946F297}">
      <dgm:prSet/>
      <dgm:spPr/>
      <dgm:t>
        <a:bodyPr/>
        <a:lstStyle/>
        <a:p>
          <a:endParaRPr lang="en-US"/>
        </a:p>
      </dgm:t>
    </dgm:pt>
    <dgm:pt modelId="{EF781487-BBF6-4790-9773-439318EB8A98}" type="sibTrans" cxnId="{76DB3DCC-F983-47E0-9BC4-C81F2946F297}">
      <dgm:prSet/>
      <dgm:spPr/>
      <dgm:t>
        <a:bodyPr/>
        <a:lstStyle/>
        <a:p>
          <a:endParaRPr lang="en-US"/>
        </a:p>
      </dgm:t>
    </dgm:pt>
    <dgm:pt modelId="{87E11F24-A9DE-1047-80F1-E68FE93207E9}" type="pres">
      <dgm:prSet presAssocID="{879BEA33-10C4-4F3A-8A67-36152424D912}" presName="Name0" presStyleCnt="0">
        <dgm:presLayoutVars>
          <dgm:dir/>
          <dgm:animLvl val="lvl"/>
          <dgm:resizeHandles val="exact"/>
        </dgm:presLayoutVars>
      </dgm:prSet>
      <dgm:spPr/>
    </dgm:pt>
    <dgm:pt modelId="{A1720F8A-E3CA-194C-B3E7-B8B6BBE56155}" type="pres">
      <dgm:prSet presAssocID="{FF98BAC9-7B1E-4584-AFB7-38A5CDF2D028}" presName="linNode" presStyleCnt="0"/>
      <dgm:spPr/>
    </dgm:pt>
    <dgm:pt modelId="{F0CBFDEA-1DB8-094C-B30E-546D860EAEDE}" type="pres">
      <dgm:prSet presAssocID="{FF98BAC9-7B1E-4584-AFB7-38A5CDF2D028}" presName="parentText" presStyleLbl="alignNode1" presStyleIdx="0" presStyleCnt="3" custScaleX="116783">
        <dgm:presLayoutVars>
          <dgm:chMax val="1"/>
          <dgm:bulletEnabled/>
        </dgm:presLayoutVars>
      </dgm:prSet>
      <dgm:spPr/>
    </dgm:pt>
    <dgm:pt modelId="{960D5B22-0AE6-6E4F-A96F-8AE80C315E22}" type="pres">
      <dgm:prSet presAssocID="{FF98BAC9-7B1E-4584-AFB7-38A5CDF2D028}" presName="descendantText" presStyleLbl="alignAccFollowNode1" presStyleIdx="0" presStyleCnt="3">
        <dgm:presLayoutVars>
          <dgm:bulletEnabled/>
        </dgm:presLayoutVars>
      </dgm:prSet>
      <dgm:spPr/>
    </dgm:pt>
    <dgm:pt modelId="{49FC2E16-A280-9F4E-9AEB-4E15C5E662D7}" type="pres">
      <dgm:prSet presAssocID="{53D2F26F-3454-4747-B482-3D61016BDF17}" presName="sp" presStyleCnt="0"/>
      <dgm:spPr/>
    </dgm:pt>
    <dgm:pt modelId="{0BA61E7F-80F8-6740-A558-F68C9010EB52}" type="pres">
      <dgm:prSet presAssocID="{833ACE8B-F450-45FA-8C85-4935F5A9EF40}" presName="linNode" presStyleCnt="0"/>
      <dgm:spPr/>
    </dgm:pt>
    <dgm:pt modelId="{BB5F2042-7450-D64C-87AD-07D337EC7FFC}" type="pres">
      <dgm:prSet presAssocID="{833ACE8B-F450-45FA-8C85-4935F5A9EF40}" presName="parentText" presStyleLbl="alignNode1" presStyleIdx="1" presStyleCnt="3" custScaleX="116783">
        <dgm:presLayoutVars>
          <dgm:chMax val="1"/>
          <dgm:bulletEnabled/>
        </dgm:presLayoutVars>
      </dgm:prSet>
      <dgm:spPr/>
    </dgm:pt>
    <dgm:pt modelId="{10F313E7-D653-3D46-8303-4476EEF2EE31}" type="pres">
      <dgm:prSet presAssocID="{833ACE8B-F450-45FA-8C85-4935F5A9EF40}" presName="descendantText" presStyleLbl="alignAccFollowNode1" presStyleIdx="1" presStyleCnt="3">
        <dgm:presLayoutVars>
          <dgm:bulletEnabled/>
        </dgm:presLayoutVars>
      </dgm:prSet>
      <dgm:spPr/>
    </dgm:pt>
    <dgm:pt modelId="{B70091D5-4AB6-2740-AB23-9EE636835ACE}" type="pres">
      <dgm:prSet presAssocID="{CD1DA505-417F-4ED6-9B7D-F8443FA97053}" presName="sp" presStyleCnt="0"/>
      <dgm:spPr/>
    </dgm:pt>
    <dgm:pt modelId="{17772B3C-C821-B94A-84D9-CC1B15A55513}" type="pres">
      <dgm:prSet presAssocID="{353E73A5-AA7B-4591-BD79-CE546DF7ACBA}" presName="linNode" presStyleCnt="0"/>
      <dgm:spPr/>
    </dgm:pt>
    <dgm:pt modelId="{01129C06-CCB0-5B46-8974-0D59D083FE5A}" type="pres">
      <dgm:prSet presAssocID="{353E73A5-AA7B-4591-BD79-CE546DF7ACBA}" presName="parentText" presStyleLbl="alignNode1" presStyleIdx="2" presStyleCnt="3" custScaleX="116783">
        <dgm:presLayoutVars>
          <dgm:chMax val="1"/>
          <dgm:bulletEnabled/>
        </dgm:presLayoutVars>
      </dgm:prSet>
      <dgm:spPr/>
    </dgm:pt>
    <dgm:pt modelId="{69E365D7-BC1D-ED4B-84C8-DC5A934B61F3}" type="pres">
      <dgm:prSet presAssocID="{353E73A5-AA7B-4591-BD79-CE546DF7ACBA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E4FF6E02-5888-4343-880F-5C83F2306DCF}" type="presOf" srcId="{353E73A5-AA7B-4591-BD79-CE546DF7ACBA}" destId="{01129C06-CCB0-5B46-8974-0D59D083FE5A}" srcOrd="0" destOrd="0" presId="urn:microsoft.com/office/officeart/2016/7/layout/VerticalSolidActionList"/>
    <dgm:cxn modelId="{5DD53716-0A09-4847-B6EC-805C9398CF4B}" srcId="{833ACE8B-F450-45FA-8C85-4935F5A9EF40}" destId="{293FECA0-CE35-4E8D-9714-F80655AD6847}" srcOrd="0" destOrd="0" parTransId="{EF688E5A-5A12-48D4-96BF-CE411BCC118E}" sibTransId="{2C59958F-E47D-47D1-A267-2703AA9701B2}"/>
    <dgm:cxn modelId="{2B4FED2A-B41E-48E1-8B24-D86290A90E0B}" srcId="{879BEA33-10C4-4F3A-8A67-36152424D912}" destId="{353E73A5-AA7B-4591-BD79-CE546DF7ACBA}" srcOrd="2" destOrd="0" parTransId="{CCCBCCC6-CC21-4EEB-B51B-72E9CCEAA54E}" sibTransId="{D32154B4-2610-4E5F-B308-61B0E1E4BF26}"/>
    <dgm:cxn modelId="{78ED0A35-D4E3-484D-818D-9ECF96F5237C}" type="presOf" srcId="{FF98BAC9-7B1E-4584-AFB7-38A5CDF2D028}" destId="{F0CBFDEA-1DB8-094C-B30E-546D860EAEDE}" srcOrd="0" destOrd="0" presId="urn:microsoft.com/office/officeart/2016/7/layout/VerticalSolidActionList"/>
    <dgm:cxn modelId="{CC6C105E-D8C9-452C-ADA7-94E125A89FD2}" srcId="{879BEA33-10C4-4F3A-8A67-36152424D912}" destId="{FF98BAC9-7B1E-4584-AFB7-38A5CDF2D028}" srcOrd="0" destOrd="0" parTransId="{2D8A4838-E826-4446-A3B7-B726862E60C8}" sibTransId="{53D2F26F-3454-4747-B482-3D61016BDF17}"/>
    <dgm:cxn modelId="{3A53CD62-167F-4150-8019-0015FCC4AA7B}" srcId="{FF98BAC9-7B1E-4584-AFB7-38A5CDF2D028}" destId="{CDC62B79-A3DB-4619-8672-51A8B07B873D}" srcOrd="0" destOrd="0" parTransId="{7B93F75B-E3B2-4162-AC24-745ACB305B25}" sibTransId="{13FEC6FA-A5B4-4287-9AEF-F512B225711D}"/>
    <dgm:cxn modelId="{D30B9564-54F8-2D40-8BBE-AE8C90C34E92}" type="presOf" srcId="{293FECA0-CE35-4E8D-9714-F80655AD6847}" destId="{10F313E7-D653-3D46-8303-4476EEF2EE31}" srcOrd="0" destOrd="0" presId="urn:microsoft.com/office/officeart/2016/7/layout/VerticalSolidActionList"/>
    <dgm:cxn modelId="{762DCD74-4885-8A41-9E0C-815A9FAF25F9}" type="presOf" srcId="{879BEA33-10C4-4F3A-8A67-36152424D912}" destId="{87E11F24-A9DE-1047-80F1-E68FE93207E9}" srcOrd="0" destOrd="0" presId="urn:microsoft.com/office/officeart/2016/7/layout/VerticalSolidActionList"/>
    <dgm:cxn modelId="{11B7528D-F18C-4575-BAFA-71301B9B4C00}" srcId="{879BEA33-10C4-4F3A-8A67-36152424D912}" destId="{833ACE8B-F450-45FA-8C85-4935F5A9EF40}" srcOrd="1" destOrd="0" parTransId="{7C69BBE7-AFEF-4955-8576-2CC33716A73D}" sibTransId="{CD1DA505-417F-4ED6-9B7D-F8443FA97053}"/>
    <dgm:cxn modelId="{BC29AB93-98BC-E843-B05A-BEC0902EA6C6}" type="presOf" srcId="{8F9F5F6D-EE9A-4871-8EC5-1BB78DF22FF3}" destId="{960D5B22-0AE6-6E4F-A96F-8AE80C315E22}" srcOrd="0" destOrd="1" presId="urn:microsoft.com/office/officeart/2016/7/layout/VerticalSolidActionList"/>
    <dgm:cxn modelId="{EC5B499D-EC3E-9A44-B4D8-A6EE095BB74A}" type="presOf" srcId="{55CCBF92-E2E4-48E1-96E7-2939BFD19E69}" destId="{960D5B22-0AE6-6E4F-A96F-8AE80C315E22}" srcOrd="0" destOrd="3" presId="urn:microsoft.com/office/officeart/2016/7/layout/VerticalSolidActionList"/>
    <dgm:cxn modelId="{6CFCD2A7-E097-400B-96FA-213AFD345E3E}" srcId="{CDC62B79-A3DB-4619-8672-51A8B07B873D}" destId="{8F9F5F6D-EE9A-4871-8EC5-1BB78DF22FF3}" srcOrd="0" destOrd="0" parTransId="{0A175413-9FB2-45AA-A7FC-E07E1D296BC4}" sibTransId="{E0A31936-124F-4C5F-95C8-851DE66C7027}"/>
    <dgm:cxn modelId="{8A9229AC-B1A6-C74F-A855-7FCE9E31042A}" type="presOf" srcId="{CDC62B79-A3DB-4619-8672-51A8B07B873D}" destId="{960D5B22-0AE6-6E4F-A96F-8AE80C315E22}" srcOrd="0" destOrd="0" presId="urn:microsoft.com/office/officeart/2016/7/layout/VerticalSolidActionList"/>
    <dgm:cxn modelId="{FD4A07AD-AEFE-7B47-9EA0-C1C4103BF2D3}" type="presOf" srcId="{58E73CBE-9EFB-4233-87E9-66D04848B5BA}" destId="{960D5B22-0AE6-6E4F-A96F-8AE80C315E22}" srcOrd="0" destOrd="2" presId="urn:microsoft.com/office/officeart/2016/7/layout/VerticalSolidActionList"/>
    <dgm:cxn modelId="{ABDDCFBD-F425-4906-BFB5-890743ACBA43}" srcId="{CDC62B79-A3DB-4619-8672-51A8B07B873D}" destId="{55CCBF92-E2E4-48E1-96E7-2939BFD19E69}" srcOrd="2" destOrd="0" parTransId="{D1FCAD86-3D2F-43C4-B7DD-177012FDABDD}" sibTransId="{3B0B20DC-22F9-4A54-B0B3-CEE6F3A2FA12}"/>
    <dgm:cxn modelId="{76DB3DCC-F983-47E0-9BC4-C81F2946F297}" srcId="{353E73A5-AA7B-4591-BD79-CE546DF7ACBA}" destId="{CE0E0CA7-7D9D-40F1-A225-4CA48D9587C6}" srcOrd="0" destOrd="0" parTransId="{5CD315C2-DF2E-4ED1-80C0-5EE1067F6795}" sibTransId="{EF781487-BBF6-4790-9773-439318EB8A98}"/>
    <dgm:cxn modelId="{F3CE79D3-0178-3345-8C8D-CC3EC6C94E31}" type="presOf" srcId="{833ACE8B-F450-45FA-8C85-4935F5A9EF40}" destId="{BB5F2042-7450-D64C-87AD-07D337EC7FFC}" srcOrd="0" destOrd="0" presId="urn:microsoft.com/office/officeart/2016/7/layout/VerticalSolidActionList"/>
    <dgm:cxn modelId="{C7DF16D8-7AEE-7243-99A5-B2D0AA5956DF}" type="presOf" srcId="{CE0E0CA7-7D9D-40F1-A225-4CA48D9587C6}" destId="{69E365D7-BC1D-ED4B-84C8-DC5A934B61F3}" srcOrd="0" destOrd="0" presId="urn:microsoft.com/office/officeart/2016/7/layout/VerticalSolidActionList"/>
    <dgm:cxn modelId="{EA0C92EA-6B4A-4BD3-97D8-2669BE112D54}" srcId="{CDC62B79-A3DB-4619-8672-51A8B07B873D}" destId="{58E73CBE-9EFB-4233-87E9-66D04848B5BA}" srcOrd="1" destOrd="0" parTransId="{A8B11180-7588-45B7-A3CE-385C996AF5BA}" sibTransId="{9DC89541-D25C-425E-906C-1F5EF2BF8882}"/>
    <dgm:cxn modelId="{96D45DCD-4917-D147-B16D-087D40E5F1F6}" type="presParOf" srcId="{87E11F24-A9DE-1047-80F1-E68FE93207E9}" destId="{A1720F8A-E3CA-194C-B3E7-B8B6BBE56155}" srcOrd="0" destOrd="0" presId="urn:microsoft.com/office/officeart/2016/7/layout/VerticalSolidActionList"/>
    <dgm:cxn modelId="{82AE1B82-E6E5-9240-B243-71F78CBB5393}" type="presParOf" srcId="{A1720F8A-E3CA-194C-B3E7-B8B6BBE56155}" destId="{F0CBFDEA-1DB8-094C-B30E-546D860EAEDE}" srcOrd="0" destOrd="0" presId="urn:microsoft.com/office/officeart/2016/7/layout/VerticalSolidActionList"/>
    <dgm:cxn modelId="{3CDB59C2-B008-1F45-AFD1-A59347EAC588}" type="presParOf" srcId="{A1720F8A-E3CA-194C-B3E7-B8B6BBE56155}" destId="{960D5B22-0AE6-6E4F-A96F-8AE80C315E22}" srcOrd="1" destOrd="0" presId="urn:microsoft.com/office/officeart/2016/7/layout/VerticalSolidActionList"/>
    <dgm:cxn modelId="{50B05502-7DB7-EA4D-AEC2-145DA1E02EA3}" type="presParOf" srcId="{87E11F24-A9DE-1047-80F1-E68FE93207E9}" destId="{49FC2E16-A280-9F4E-9AEB-4E15C5E662D7}" srcOrd="1" destOrd="0" presId="urn:microsoft.com/office/officeart/2016/7/layout/VerticalSolidActionList"/>
    <dgm:cxn modelId="{C6E8F9AE-D993-184D-995E-E05B8A86520A}" type="presParOf" srcId="{87E11F24-A9DE-1047-80F1-E68FE93207E9}" destId="{0BA61E7F-80F8-6740-A558-F68C9010EB52}" srcOrd="2" destOrd="0" presId="urn:microsoft.com/office/officeart/2016/7/layout/VerticalSolidActionList"/>
    <dgm:cxn modelId="{BBED6152-E17A-7144-903A-D0BC8AE70BEE}" type="presParOf" srcId="{0BA61E7F-80F8-6740-A558-F68C9010EB52}" destId="{BB5F2042-7450-D64C-87AD-07D337EC7FFC}" srcOrd="0" destOrd="0" presId="urn:microsoft.com/office/officeart/2016/7/layout/VerticalSolidActionList"/>
    <dgm:cxn modelId="{0D5B6D88-D76A-9944-880F-037B6E81E31C}" type="presParOf" srcId="{0BA61E7F-80F8-6740-A558-F68C9010EB52}" destId="{10F313E7-D653-3D46-8303-4476EEF2EE31}" srcOrd="1" destOrd="0" presId="urn:microsoft.com/office/officeart/2016/7/layout/VerticalSolidActionList"/>
    <dgm:cxn modelId="{5333ED52-52DD-6543-B7C4-4145A286F08E}" type="presParOf" srcId="{87E11F24-A9DE-1047-80F1-E68FE93207E9}" destId="{B70091D5-4AB6-2740-AB23-9EE636835ACE}" srcOrd="3" destOrd="0" presId="urn:microsoft.com/office/officeart/2016/7/layout/VerticalSolidActionList"/>
    <dgm:cxn modelId="{87C2154C-39A8-5840-A44E-F9D7B0853B3B}" type="presParOf" srcId="{87E11F24-A9DE-1047-80F1-E68FE93207E9}" destId="{17772B3C-C821-B94A-84D9-CC1B15A55513}" srcOrd="4" destOrd="0" presId="urn:microsoft.com/office/officeart/2016/7/layout/VerticalSolidActionList"/>
    <dgm:cxn modelId="{6BE9EF1C-7419-5A4B-A0C3-5FD3003BF2C5}" type="presParOf" srcId="{17772B3C-C821-B94A-84D9-CC1B15A55513}" destId="{01129C06-CCB0-5B46-8974-0D59D083FE5A}" srcOrd="0" destOrd="0" presId="urn:microsoft.com/office/officeart/2016/7/layout/VerticalSolidActionList"/>
    <dgm:cxn modelId="{06816F92-5355-5740-B3FB-1AD73B493847}" type="presParOf" srcId="{17772B3C-C821-B94A-84D9-CC1B15A55513}" destId="{69E365D7-BC1D-ED4B-84C8-DC5A934B61F3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D5B22-0AE6-6E4F-A96F-8AE80C315E22}">
      <dsp:nvSpPr>
        <dsp:cNvPr id="0" name=""/>
        <dsp:cNvSpPr/>
      </dsp:nvSpPr>
      <dsp:spPr>
        <a:xfrm>
          <a:off x="1783866" y="1359"/>
          <a:ext cx="6099869" cy="139378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354" tIns="36000" rIns="118354" bIns="354022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Cross section receives significant contribution in various SM extensions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Squark &amp; </a:t>
          </a:r>
          <a:r>
            <a:rPr lang="en-US" sz="1600" kern="1200" dirty="0" err="1"/>
            <a:t>gluino</a:t>
          </a:r>
          <a:r>
            <a:rPr lang="en-US" sz="1600" kern="1200" dirty="0"/>
            <a:t> decays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New Scalar boson production associated with ttbar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Pair production of scalar gluons</a:t>
          </a:r>
        </a:p>
      </dsp:txBody>
      <dsp:txXfrm>
        <a:off x="1783866" y="1359"/>
        <a:ext cx="6099869" cy="1393787"/>
      </dsp:txXfrm>
    </dsp:sp>
    <dsp:sp modelId="{F0CBFDEA-1DB8-094C-B30E-546D860EAEDE}">
      <dsp:nvSpPr>
        <dsp:cNvPr id="0" name=""/>
        <dsp:cNvSpPr/>
      </dsp:nvSpPr>
      <dsp:spPr>
        <a:xfrm>
          <a:off x="2963" y="1359"/>
          <a:ext cx="1780902" cy="13937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96" tIns="137675" rIns="80696" bIns="137675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BSM</a:t>
          </a:r>
        </a:p>
      </dsp:txBody>
      <dsp:txXfrm>
        <a:off x="2963" y="1359"/>
        <a:ext cx="1780902" cy="1393787"/>
      </dsp:txXfrm>
    </dsp:sp>
    <dsp:sp modelId="{10F313E7-D653-3D46-8303-4476EEF2EE31}">
      <dsp:nvSpPr>
        <dsp:cNvPr id="0" name=""/>
        <dsp:cNvSpPr/>
      </dsp:nvSpPr>
      <dsp:spPr>
        <a:xfrm>
          <a:off x="1783866" y="1478775"/>
          <a:ext cx="6099869" cy="139378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354" tIns="354022" rIns="118354" bIns="35402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Probes the Yukawa-coupling and its CP property</a:t>
          </a:r>
        </a:p>
      </dsp:txBody>
      <dsp:txXfrm>
        <a:off x="1783866" y="1478775"/>
        <a:ext cx="6099869" cy="1393787"/>
      </dsp:txXfrm>
    </dsp:sp>
    <dsp:sp modelId="{BB5F2042-7450-D64C-87AD-07D337EC7FFC}">
      <dsp:nvSpPr>
        <dsp:cNvPr id="0" name=""/>
        <dsp:cNvSpPr/>
      </dsp:nvSpPr>
      <dsp:spPr>
        <a:xfrm>
          <a:off x="2963" y="1478775"/>
          <a:ext cx="1780902" cy="13937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96" tIns="137675" rIns="80696" bIns="137675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Top-Higgs interaction</a:t>
          </a:r>
        </a:p>
      </dsp:txBody>
      <dsp:txXfrm>
        <a:off x="2963" y="1478775"/>
        <a:ext cx="1780902" cy="1393787"/>
      </dsp:txXfrm>
    </dsp:sp>
    <dsp:sp modelId="{69E365D7-BC1D-ED4B-84C8-DC5A934B61F3}">
      <dsp:nvSpPr>
        <dsp:cNvPr id="0" name=""/>
        <dsp:cNvSpPr/>
      </dsp:nvSpPr>
      <dsp:spPr>
        <a:xfrm>
          <a:off x="1783866" y="2956190"/>
          <a:ext cx="6099869" cy="139378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354" tIns="354022" rIns="118354" bIns="35402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Constrains the four-fermion operators of EFT</a:t>
          </a:r>
        </a:p>
      </dsp:txBody>
      <dsp:txXfrm>
        <a:off x="1783866" y="2956190"/>
        <a:ext cx="6099869" cy="1393787"/>
      </dsp:txXfrm>
    </dsp:sp>
    <dsp:sp modelId="{01129C06-CCB0-5B46-8974-0D59D083FE5A}">
      <dsp:nvSpPr>
        <dsp:cNvPr id="0" name=""/>
        <dsp:cNvSpPr/>
      </dsp:nvSpPr>
      <dsp:spPr>
        <a:xfrm>
          <a:off x="2963" y="2956190"/>
          <a:ext cx="1780902" cy="13937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96" tIns="137675" rIns="80696" bIns="137675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EFTs</a:t>
          </a:r>
        </a:p>
      </dsp:txBody>
      <dsp:txXfrm>
        <a:off x="2963" y="2956190"/>
        <a:ext cx="1780902" cy="1393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7EE6E-EB45-D64F-A823-752C69388BA8}" type="datetimeFigureOut">
              <a:rPr lang="en-US" smtClean="0"/>
              <a:t>7/15/25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F704A-1267-884B-8578-2C36A6D5F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00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 perturbative QCD calculations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F704A-1267-884B-8578-2C36A6D5FC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34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F704A-1267-884B-8578-2C36A6D5FC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41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F704A-1267-884B-8578-2C36A6D5FC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21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E7DB-C4F3-FF4B-AFC5-DF8543D3C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73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E7DB-C4F3-FF4B-AFC5-DF8543D3C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60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E7DB-C4F3-FF4B-AFC5-DF8543D3C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50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E7DB-C4F3-FF4B-AFC5-DF8543D3C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80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E7DB-C4F3-FF4B-AFC5-DF8543D3C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55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E7DB-C4F3-FF4B-AFC5-DF8543D3C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9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E7DB-C4F3-FF4B-AFC5-DF8543D3C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4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E7DB-C4F3-FF4B-AFC5-DF8543D3C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24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E7DB-C4F3-FF4B-AFC5-DF8543D3C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2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E7DB-C4F3-FF4B-AFC5-DF8543D3C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60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E7DB-C4F3-FF4B-AFC5-DF8543D3C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9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7/17/25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13E7DB-C4F3-FF4B-AFC5-DF8543D3C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6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link.springer.com/article/10.1007/JHEP07(2023)08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dx.doi.org/10.1103/PhysRevLett.125.061801" TargetMode="External"/><Relationship Id="rId4" Type="http://schemas.openxmlformats.org/officeDocument/2006/relationships/hyperlink" Target="http://dx.doi.org/10.1140/epjc/s10052-021-09014-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60E73891-0D47-6E57-F10E-1F52D9B0AD1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14880" r="22454" b="1"/>
          <a:stretch>
            <a:fillRect/>
          </a:stretch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33FD15-24A0-5440-517B-730133970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928" y="1108945"/>
            <a:ext cx="7130143" cy="290051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Four-top quark Searches at the LHC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4991E8-8B20-7287-1290-12039CC198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59404"/>
            <a:ext cx="6858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Wang (BUAA)</a:t>
            </a:r>
          </a:p>
          <a:p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Jul. 17, 2025 @ IHEP</a:t>
            </a:r>
          </a:p>
        </p:txBody>
      </p:sp>
    </p:spTree>
    <p:extLst>
      <p:ext uri="{BB962C8B-B14F-4D97-AF65-F5344CB8AC3E}">
        <p14:creationId xmlns:p14="http://schemas.microsoft.com/office/powerpoint/2010/main" val="828456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5F5D4-97EC-C627-6F9D-1C8717ADC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Four-top production at the LHC</a:t>
            </a:r>
          </a:p>
        </p:txBody>
      </p:sp>
      <p:pic>
        <p:nvPicPr>
          <p:cNvPr id="7" name="Content Placeholder 6" descr="A pie chart with numbers and symbols&#10;&#10;AI-generated content may be incorrect.">
            <a:extLst>
              <a:ext uri="{FF2B5EF4-FFF2-40B4-BE49-F238E27FC236}">
                <a16:creationId xmlns:a16="http://schemas.microsoft.com/office/drawing/2014/main" id="{D153052F-ACB2-CE5F-2919-D1C51414EF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0592" y="2870425"/>
            <a:ext cx="3062515" cy="229688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A5445-FAA6-3E60-B4E2-11B1AE119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609A31-C71D-D9F2-21B5-3316928C0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E7DB-C4F3-FF4B-AFC5-DF8543D3CA0E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D2BFDB-A960-56C8-F14B-6A372457B198}"/>
              </a:ext>
            </a:extLst>
          </p:cNvPr>
          <p:cNvSpPr txBox="1"/>
          <p:nvPr/>
        </p:nvSpPr>
        <p:spPr>
          <a:xfrm>
            <a:off x="628649" y="1690689"/>
            <a:ext cx="78867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Heaviest final state observed at the LHC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Large object multiplicity: </a:t>
            </a:r>
            <a:r>
              <a:rPr lang="en-US" dirty="0" err="1"/>
              <a:t>tttt</a:t>
            </a:r>
            <a:r>
              <a:rPr lang="en-US" dirty="0" err="1">
                <a:sym typeface="Wingdings" pitchFamily="2" charset="2"/>
              </a:rPr>
              <a:t></a:t>
            </a:r>
            <a:r>
              <a:rPr lang="en-US" dirty="0" err="1"/>
              <a:t>W</a:t>
            </a:r>
            <a:r>
              <a:rPr lang="en-US" baseline="30000" dirty="0" err="1"/>
              <a:t>+</a:t>
            </a:r>
            <a:r>
              <a:rPr lang="en-US" dirty="0" err="1"/>
              <a:t>W</a:t>
            </a:r>
            <a:r>
              <a:rPr lang="en-US" baseline="30000" dirty="0" err="1"/>
              <a:t>-</a:t>
            </a:r>
            <a:r>
              <a:rPr lang="en-US" dirty="0" err="1"/>
              <a:t>W</a:t>
            </a:r>
            <a:r>
              <a:rPr lang="en-US" baseline="30000" dirty="0" err="1"/>
              <a:t>+</a:t>
            </a:r>
            <a:r>
              <a:rPr lang="en-US" dirty="0" err="1"/>
              <a:t>W</a:t>
            </a:r>
            <a:r>
              <a:rPr lang="en-US" baseline="30000" dirty="0" err="1"/>
              <a:t>-</a:t>
            </a:r>
            <a:r>
              <a:rPr lang="en-US" dirty="0" err="1"/>
              <a:t>bbbb</a:t>
            </a:r>
            <a:endParaRPr lang="en-US" dirty="0"/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High event hadronic activity and sphericity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Significant background from QCD and ttbar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Final states defined by lepton multiplicity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0L: All hadronic W decays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1L+OS2L: largest branching fraction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SS2L+ML: clean background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Heavy use of machine learning techniques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BDTs (CMS) and GNNs (ATLAS) for signal identification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NNs for top tagging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351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70CC4B65-AF59-1162-21AE-8C7C6C49E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29" y="2890984"/>
            <a:ext cx="4036359" cy="36018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824FDF-C34F-BE53-6BC9-C36D90BD0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I.1 CMS all hadronic search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50C50-C6CC-6A88-4CE4-5EFA2A826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0B69E-BA34-3C80-3965-202C5BBE0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E7DB-C4F3-FF4B-AFC5-DF8543D3CA0E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FE9DCE-970A-BA01-D764-3CDA524E534E}"/>
              </a:ext>
            </a:extLst>
          </p:cNvPr>
          <p:cNvSpPr txBox="1"/>
          <p:nvPr/>
        </p:nvSpPr>
        <p:spPr>
          <a:xfrm>
            <a:off x="6966857" y="843241"/>
            <a:ext cx="191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UCSB, Korean U.</a:t>
            </a:r>
            <a:endParaRPr lang="en-US" dirty="0"/>
          </a:p>
        </p:txBody>
      </p:sp>
      <p:pic>
        <p:nvPicPr>
          <p:cNvPr id="10" name="Picture 9" descr="A diagram of different shapes&#10;&#10;AI-generated content may be incorrect.">
            <a:extLst>
              <a:ext uri="{FF2B5EF4-FFF2-40B4-BE49-F238E27FC236}">
                <a16:creationId xmlns:a16="http://schemas.microsoft.com/office/drawing/2014/main" id="{6718CF69-D95D-DD4E-5319-84BCA08CA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297" y="3018250"/>
            <a:ext cx="2133120" cy="33473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3E7A03-25C4-2BFF-BE8A-562B936CA1FE}"/>
              </a:ext>
            </a:extLst>
          </p:cNvPr>
          <p:cNvSpPr txBox="1"/>
          <p:nvPr/>
        </p:nvSpPr>
        <p:spPr>
          <a:xfrm>
            <a:off x="816428" y="1545771"/>
            <a:ext cx="769892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Challenge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Huge irreducible QCD + ttbar background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QCD simulation not well modeled in high jet multiplicity region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1D2105-085A-8EFB-E9B7-7998138FBA39}"/>
              </a:ext>
            </a:extLst>
          </p:cNvPr>
          <p:cNvSpPr txBox="1"/>
          <p:nvPr/>
        </p:nvSpPr>
        <p:spPr>
          <a:xfrm>
            <a:off x="6966857" y="1186393"/>
            <a:ext cx="1839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*Run3 preapproval</a:t>
            </a:r>
          </a:p>
        </p:txBody>
      </p:sp>
    </p:spTree>
    <p:extLst>
      <p:ext uri="{BB962C8B-B14F-4D97-AF65-F5344CB8AC3E}">
        <p14:creationId xmlns:p14="http://schemas.microsoft.com/office/powerpoint/2010/main" val="990132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FEB5F-D064-80E1-6EE2-E2B8DDECA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I.1 CMS all hadronic search</a:t>
            </a:r>
          </a:p>
        </p:txBody>
      </p:sp>
      <p:pic>
        <p:nvPicPr>
          <p:cNvPr id="7" name="Content Placeholder 6" descr="A diagram of a graph&#10;&#10;AI-generated content may be incorrect.">
            <a:extLst>
              <a:ext uri="{FF2B5EF4-FFF2-40B4-BE49-F238E27FC236}">
                <a16:creationId xmlns:a16="http://schemas.microsoft.com/office/drawing/2014/main" id="{B7C21044-DA78-BE2E-46F4-C9225B8C47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174110"/>
            <a:ext cx="7886700" cy="431876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7FA19-358F-3DCE-5C7A-6F2557682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743E73-88F3-C981-BCF7-9C19B000A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E7DB-C4F3-FF4B-AFC5-DF8543D3CA0E}" type="slidenum">
              <a:rPr lang="en-US" smtClean="0"/>
              <a:t>12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11B536-4A3D-71B8-6CFC-796CFAB0578E}"/>
              </a:ext>
            </a:extLst>
          </p:cNvPr>
          <p:cNvSpPr txBox="1"/>
          <p:nvPr/>
        </p:nvSpPr>
        <p:spPr>
          <a:xfrm>
            <a:off x="628650" y="1610218"/>
            <a:ext cx="788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Data driven background estimation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6D94CF-034C-9AAF-1D54-99CBFFE2C945}"/>
              </a:ext>
            </a:extLst>
          </p:cNvPr>
          <p:cNvSpPr txBox="1"/>
          <p:nvPr/>
        </p:nvSpPr>
        <p:spPr>
          <a:xfrm>
            <a:off x="6966857" y="843241"/>
            <a:ext cx="191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UCSB, Korean 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586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63A69-EE86-374A-CB04-37AEF0660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I.2 CMS 1L &amp; OS2L searches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32CD1-BE3C-9112-D300-5E2105378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0D633-7551-6A46-8D1F-3353DC1F7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E7DB-C4F3-FF4B-AFC5-DF8543D3CA0E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0BA780-CD18-C99F-F93F-AC48ACFD25B4}"/>
              </a:ext>
            </a:extLst>
          </p:cNvPr>
          <p:cNvSpPr txBox="1"/>
          <p:nvPr/>
        </p:nvSpPr>
        <p:spPr>
          <a:xfrm>
            <a:off x="7413171" y="704741"/>
            <a:ext cx="1621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Brown U.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 Riverside</a:t>
            </a:r>
          </a:p>
        </p:txBody>
      </p:sp>
      <p:pic>
        <p:nvPicPr>
          <p:cNvPr id="9" name="Picture 8" descr="A table with text and images&#10;&#10;AI-generated content may be incorrect.">
            <a:extLst>
              <a:ext uri="{FF2B5EF4-FFF2-40B4-BE49-F238E27FC236}">
                <a16:creationId xmlns:a16="http://schemas.microsoft.com/office/drawing/2014/main" id="{E7CB585B-CCDA-A7F6-AF85-68C12BCB8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203" y="1690687"/>
            <a:ext cx="6461594" cy="42271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4CADED-8EF6-A210-68BA-45B326FB1B87}"/>
              </a:ext>
            </a:extLst>
          </p:cNvPr>
          <p:cNvSpPr txBox="1"/>
          <p:nvPr/>
        </p:nvSpPr>
        <p:spPr>
          <a:xfrm>
            <a:off x="870858" y="6063343"/>
            <a:ext cx="7644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Comparing to 2016 search, new resolved top tagger and finer categorization</a:t>
            </a:r>
          </a:p>
        </p:txBody>
      </p:sp>
    </p:spTree>
    <p:extLst>
      <p:ext uri="{BB962C8B-B14F-4D97-AF65-F5344CB8AC3E}">
        <p14:creationId xmlns:p14="http://schemas.microsoft.com/office/powerpoint/2010/main" val="287087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A5D94-BF46-C05C-53EE-FDDD34117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1C976-A8B0-37D1-17E4-A14593E0A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I.3 Combination of 0L, 1L &amp; OS2L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64CE6-39C7-A427-1B20-15C3A29D1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C88BB2-01E8-4A55-0B1A-FA8A79705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E7DB-C4F3-FF4B-AFC5-DF8543D3CA0E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446109-CD4B-2E40-F1B2-808597ED8EB6}"/>
              </a:ext>
            </a:extLst>
          </p:cNvPr>
          <p:cNvSpPr txBox="1"/>
          <p:nvPr/>
        </p:nvSpPr>
        <p:spPr>
          <a:xfrm>
            <a:off x="7147379" y="136524"/>
            <a:ext cx="1872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Vrije U. Brussel, Chulalongkorn U</a:t>
            </a:r>
            <a:endParaRPr lang="en-US" dirty="0"/>
          </a:p>
        </p:txBody>
      </p:sp>
      <p:pic>
        <p:nvPicPr>
          <p:cNvPr id="16" name="Content Placeholder 15" descr="A graph with different colored bars&#10;&#10;AI-generated content may be incorrect.">
            <a:extLst>
              <a:ext uri="{FF2B5EF4-FFF2-40B4-BE49-F238E27FC236}">
                <a16:creationId xmlns:a16="http://schemas.microsoft.com/office/drawing/2014/main" id="{CCE4E6F9-EBED-3070-5D11-3A949BFE2F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575703"/>
            <a:ext cx="3683000" cy="2857500"/>
          </a:xfrm>
        </p:spPr>
      </p:pic>
      <p:pic>
        <p:nvPicPr>
          <p:cNvPr id="18" name="Picture 17" descr="A diagram of a number of objects&#10;&#10;AI-generated content may be incorrect.">
            <a:extLst>
              <a:ext uri="{FF2B5EF4-FFF2-40B4-BE49-F238E27FC236}">
                <a16:creationId xmlns:a16="http://schemas.microsoft.com/office/drawing/2014/main" id="{2B58E62E-BEC5-442F-CD68-DB3AF8259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75703"/>
            <a:ext cx="3683000" cy="1993900"/>
          </a:xfrm>
          <a:prstGeom prst="rect">
            <a:avLst/>
          </a:prstGeom>
        </p:spPr>
      </p:pic>
      <p:pic>
        <p:nvPicPr>
          <p:cNvPr id="20" name="Picture 19" descr="A graph of a function&#10;&#10;AI-generated content may be incorrect.">
            <a:extLst>
              <a:ext uri="{FF2B5EF4-FFF2-40B4-BE49-F238E27FC236}">
                <a16:creationId xmlns:a16="http://schemas.microsoft.com/office/drawing/2014/main" id="{3E29324B-988F-70A2-ACE7-A4A750113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8600" y="3754124"/>
            <a:ext cx="2897414" cy="296735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54208CE-A927-0038-0C82-8FA26A6DC458}"/>
              </a:ext>
            </a:extLst>
          </p:cNvPr>
          <p:cNvSpPr txBox="1"/>
          <p:nvPr/>
        </p:nvSpPr>
        <p:spPr>
          <a:xfrm>
            <a:off x="628650" y="5071611"/>
            <a:ext cx="4596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Set an evidence of </a:t>
            </a:r>
            <a:r>
              <a:rPr lang="en-US" dirty="0" err="1"/>
              <a:t>tttt</a:t>
            </a:r>
            <a:r>
              <a:rPr lang="en-US" dirty="0"/>
              <a:t> at CMS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Result used to constrain </a:t>
            </a:r>
            <a:r>
              <a:rPr lang="en-US" dirty="0" err="1"/>
              <a:t>y</a:t>
            </a:r>
            <a:r>
              <a:rPr lang="en-US" baseline="-25000" dirty="0" err="1"/>
              <a:t>t</a:t>
            </a:r>
            <a:endParaRPr lang="en-US" baseline="-25000" dirty="0"/>
          </a:p>
          <a:p>
            <a:pPr marL="285750" indent="-285750">
              <a:buFont typeface="Wingdings" pitchFamily="2" charset="2"/>
              <a:buChar char="Ø"/>
            </a:pPr>
            <a:endParaRPr lang="en-US" baseline="-25000" dirty="0"/>
          </a:p>
          <a:p>
            <a:pPr marL="285750" indent="-285750">
              <a:buFont typeface="Wingdings" pitchFamily="2" charset="2"/>
              <a:buChar char="Ø"/>
            </a:pPr>
            <a:endParaRPr lang="en-US" baseline="-25000" dirty="0"/>
          </a:p>
          <a:p>
            <a:r>
              <a:rPr lang="en-US" baseline="-25000" dirty="0"/>
              <a:t>*Whole analyses period 2019-2022</a:t>
            </a:r>
          </a:p>
        </p:txBody>
      </p:sp>
    </p:spTree>
    <p:extLst>
      <p:ext uri="{BB962C8B-B14F-4D97-AF65-F5344CB8AC3E}">
        <p14:creationId xmlns:p14="http://schemas.microsoft.com/office/powerpoint/2010/main" val="296797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B976F-0D77-3BA8-D91A-5C187725A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II. CMS search in SS2L &amp; ML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25604-83E3-4469-FA3A-2F86F4FCB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A05A92-9706-8E81-D08C-6691F6C7E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E7DB-C4F3-FF4B-AFC5-DF8543D3CA0E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45F8D8-9336-9F21-945A-43104ED46133}"/>
              </a:ext>
            </a:extLst>
          </p:cNvPr>
          <p:cNvSpPr txBox="1"/>
          <p:nvPr/>
        </p:nvSpPr>
        <p:spPr>
          <a:xfrm>
            <a:off x="7620000" y="843241"/>
            <a:ext cx="112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Ghent U.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D2BDDB-FD35-40F9-1625-7D905B1DCC4B}"/>
              </a:ext>
            </a:extLst>
          </p:cNvPr>
          <p:cNvSpPr txBox="1"/>
          <p:nvPr/>
        </p:nvSpPr>
        <p:spPr>
          <a:xfrm>
            <a:off x="628650" y="1690688"/>
            <a:ext cx="78867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/>
              <a:t>Re-analysis of full Run2 dataset with improvements 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Legacy event reconstruction: better calibration &amp; correction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 err="1"/>
              <a:t>Deepjet</a:t>
            </a:r>
            <a:r>
              <a:rPr lang="en-US" sz="1600" dirty="0"/>
              <a:t> for b tagging: higher efficiency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TOP </a:t>
            </a:r>
            <a:r>
              <a:rPr lang="en-US" sz="1600" dirty="0" err="1"/>
              <a:t>leptonMVA</a:t>
            </a:r>
            <a:r>
              <a:rPr lang="en-US" sz="1600" dirty="0"/>
              <a:t> ID: suppress non-prompt leptons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Analysis methods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/>
              <a:t>Multi-classification with BDTs in signal region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/>
              <a:t>3 classes: </a:t>
            </a:r>
            <a:r>
              <a:rPr lang="en-US" sz="1600" dirty="0" err="1"/>
              <a:t>tttt</a:t>
            </a:r>
            <a:r>
              <a:rPr lang="en-US" sz="1600" dirty="0"/>
              <a:t>, </a:t>
            </a:r>
            <a:r>
              <a:rPr lang="en-US" sz="1600" dirty="0" err="1"/>
              <a:t>ttV</a:t>
            </a:r>
            <a:r>
              <a:rPr lang="en-US" sz="1600" dirty="0"/>
              <a:t>, ttbar with misidentified lepton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3C59B2E-B5A8-CA7A-B347-ED93EC47C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4017250"/>
            <a:ext cx="7772400" cy="212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63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B252B-943E-0F1C-806B-41712A94D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CMS background estimation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832FA-A8E2-2E90-EB7F-6A37FC5E4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3EEBD1-7C68-661E-F0E9-D0F01A546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E7DB-C4F3-FF4B-AFC5-DF8543D3CA0E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98FB18-3EE9-4BDB-E8DD-4B4E65D72B45}"/>
              </a:ext>
            </a:extLst>
          </p:cNvPr>
          <p:cNvSpPr txBox="1"/>
          <p:nvPr/>
        </p:nvSpPr>
        <p:spPr>
          <a:xfrm>
            <a:off x="628650" y="1690689"/>
            <a:ext cx="78867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/>
              <a:t>Prompt (leptons) background: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/>
              <a:t>Estimated from MC simulation,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 err="1"/>
              <a:t>ttW</a:t>
            </a:r>
            <a:r>
              <a:rPr lang="en-US" sz="1600" dirty="0"/>
              <a:t> in 2l&amp;3l channels; </a:t>
            </a:r>
            <a:r>
              <a:rPr lang="en-US" sz="1600" dirty="0" err="1"/>
              <a:t>ttZ</a:t>
            </a:r>
            <a:r>
              <a:rPr lang="en-US" sz="1600" dirty="0"/>
              <a:t> in 3l&amp;4l channels, </a:t>
            </a:r>
            <a:r>
              <a:rPr lang="en-US" sz="1600" b="1" dirty="0">
                <a:solidFill>
                  <a:schemeClr val="accent1"/>
                </a:solidFill>
              </a:rPr>
              <a:t>free floating in the statistical fit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 err="1"/>
              <a:t>ttt</a:t>
            </a:r>
            <a:r>
              <a:rPr lang="en-US" sz="1600" dirty="0"/>
              <a:t> and other single top associated processes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/>
              <a:t>WZ in 2l&amp;3l channels, ZZ in 4l channels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Non-prompt (leptons) and charge mis-ID background </a:t>
            </a:r>
            <a:endParaRPr lang="en-US" sz="16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/>
              <a:t>Fake rate method</a:t>
            </a:r>
          </a:p>
        </p:txBody>
      </p:sp>
      <p:pic>
        <p:nvPicPr>
          <p:cNvPr id="8" name="Picture 7" descr="A diagram of a diagram&#10;&#10;AI-generated content may be incorrect.">
            <a:extLst>
              <a:ext uri="{FF2B5EF4-FFF2-40B4-BE49-F238E27FC236}">
                <a16:creationId xmlns:a16="http://schemas.microsoft.com/office/drawing/2014/main" id="{7FD76292-BA64-0FC2-3181-77880B7AF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320" y="4122124"/>
            <a:ext cx="2576181" cy="2040035"/>
          </a:xfrm>
          <a:prstGeom prst="rect">
            <a:avLst/>
          </a:prstGeom>
        </p:spPr>
      </p:pic>
      <p:pic>
        <p:nvPicPr>
          <p:cNvPr id="10" name="Picture 9" descr="A graph with different colored bars&#10;&#10;AI-generated content may be incorrect.">
            <a:extLst>
              <a:ext uri="{FF2B5EF4-FFF2-40B4-BE49-F238E27FC236}">
                <a16:creationId xmlns:a16="http://schemas.microsoft.com/office/drawing/2014/main" id="{917A25ED-C730-2EFA-9CC3-511203EA0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477" y="4235705"/>
            <a:ext cx="5212673" cy="186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0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993AB-A6BF-69FF-12F6-63F7E97AD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CMS signal extraction</a:t>
            </a:r>
          </a:p>
        </p:txBody>
      </p:sp>
      <p:pic>
        <p:nvPicPr>
          <p:cNvPr id="7" name="Content Placeholder 6" descr="A diagram of a graph&#10;&#10;AI-generated content may be incorrect.">
            <a:extLst>
              <a:ext uri="{FF2B5EF4-FFF2-40B4-BE49-F238E27FC236}">
                <a16:creationId xmlns:a16="http://schemas.microsoft.com/office/drawing/2014/main" id="{EE7D14FB-0186-6349-792F-6868515AA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690689"/>
            <a:ext cx="4583163" cy="303437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AA8E9-451F-FC54-A4B1-4284E0150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6A8F65-B290-E43A-672F-CDEA38D81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E7DB-C4F3-FF4B-AFC5-DF8543D3CA0E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04199D-5134-675A-B016-DFFED06F5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" y="5478623"/>
            <a:ext cx="5747659" cy="5620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0CA00E-5C59-812C-3F20-28B469CB89E7}"/>
              </a:ext>
            </a:extLst>
          </p:cNvPr>
          <p:cNvSpPr txBox="1"/>
          <p:nvPr/>
        </p:nvSpPr>
        <p:spPr>
          <a:xfrm>
            <a:off x="628649" y="5109291"/>
            <a:ext cx="4433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First observation of </a:t>
            </a:r>
            <a:r>
              <a:rPr lang="en-US" sz="2400" dirty="0" err="1"/>
              <a:t>tttt</a:t>
            </a:r>
            <a:r>
              <a:rPr lang="en-US" sz="2400" dirty="0"/>
              <a:t> at CMS</a:t>
            </a:r>
          </a:p>
        </p:txBody>
      </p:sp>
      <p:pic>
        <p:nvPicPr>
          <p:cNvPr id="12" name="Picture 11" descr="A graph of a diagram&#10;&#10;AI-generated content may be incorrect.">
            <a:extLst>
              <a:ext uri="{FF2B5EF4-FFF2-40B4-BE49-F238E27FC236}">
                <a16:creationId xmlns:a16="http://schemas.microsoft.com/office/drawing/2014/main" id="{287C67DE-33F2-EE55-3307-96CE5A858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9578" y="687377"/>
            <a:ext cx="2686050" cy="2741623"/>
          </a:xfrm>
          <a:prstGeom prst="rect">
            <a:avLst/>
          </a:prstGeom>
        </p:spPr>
      </p:pic>
      <p:pic>
        <p:nvPicPr>
          <p:cNvPr id="14" name="Picture 13" descr="A graph of a blue circle with a star&#10;&#10;AI-generated content may be incorrect.">
            <a:extLst>
              <a:ext uri="{FF2B5EF4-FFF2-40B4-BE49-F238E27FC236}">
                <a16:creationId xmlns:a16="http://schemas.microsoft.com/office/drawing/2014/main" id="{8887663D-1DCB-63FC-EDC2-E70449F82D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9578" y="3470112"/>
            <a:ext cx="2694422" cy="275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67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a pie chart&#10;&#10;AI-generated content may be incorrect.">
            <a:extLst>
              <a:ext uri="{FF2B5EF4-FFF2-40B4-BE49-F238E27FC236}">
                <a16:creationId xmlns:a16="http://schemas.microsoft.com/office/drawing/2014/main" id="{3C5351B6-BE5C-2146-90DE-12E053756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786" y="3915441"/>
            <a:ext cx="6912429" cy="28060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4C9545-ADD8-3509-9A02-4841FB828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ATLAS search in SS2L &amp; ML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379C2-73C9-B258-B968-10A151F02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54B8EF-11D9-0B2A-D9F7-F3BC04344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E7DB-C4F3-FF4B-AFC5-DF8543D3CA0E}" type="slidenum">
              <a:rPr lang="en-US" smtClean="0"/>
              <a:t>18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7EB928-4D4D-4997-3A14-8425E61C565F}"/>
              </a:ext>
            </a:extLst>
          </p:cNvPr>
          <p:cNvSpPr txBox="1"/>
          <p:nvPr/>
        </p:nvSpPr>
        <p:spPr>
          <a:xfrm>
            <a:off x="628650" y="2191892"/>
            <a:ext cx="78867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 err="1"/>
              <a:t>ttW</a:t>
            </a:r>
            <a:r>
              <a:rPr lang="en-US" sz="2400" dirty="0"/>
              <a:t>  jet multiplicity distributions corrected using data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/>
              <a:t>Template method to estimate non-prompt background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dirty="0"/>
              <a:t>CRs included in fit to determine the normalization of these components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/>
              <a:t>Charge mis-assignment background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dirty="0"/>
              <a:t>From charge flip rate in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DC99A2-F5D1-CA4D-3638-5B4F09814D79}"/>
              </a:ext>
            </a:extLst>
          </p:cNvPr>
          <p:cNvSpPr txBox="1"/>
          <p:nvPr/>
        </p:nvSpPr>
        <p:spPr>
          <a:xfrm>
            <a:off x="628650" y="1690689"/>
            <a:ext cx="3692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Background modeling:</a:t>
            </a:r>
          </a:p>
        </p:txBody>
      </p:sp>
    </p:spTree>
    <p:extLst>
      <p:ext uri="{BB962C8B-B14F-4D97-AF65-F5344CB8AC3E}">
        <p14:creationId xmlns:p14="http://schemas.microsoft.com/office/powerpoint/2010/main" val="1355779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F16E1-BB05-631A-C657-3F068574B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ATLAS signal extraction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43C18-8F48-C03D-2AC6-1D8F575E9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880ED7-BB86-716C-E519-19A60D04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E7DB-C4F3-FF4B-AFC5-DF8543D3CA0E}" type="slidenum">
              <a:rPr lang="en-US" smtClean="0"/>
              <a:t>19</a:t>
            </a:fld>
            <a:endParaRPr lang="en-US"/>
          </a:p>
        </p:txBody>
      </p:sp>
      <p:pic>
        <p:nvPicPr>
          <p:cNvPr id="12" name="Content Placeholder 11" descr="A diagram of a network&#10;&#10;AI-generated content may be incorrect.">
            <a:extLst>
              <a:ext uri="{FF2B5EF4-FFF2-40B4-BE49-F238E27FC236}">
                <a16:creationId xmlns:a16="http://schemas.microsoft.com/office/drawing/2014/main" id="{1E3FA8F5-BC9A-EC40-5C28-F52C43BB4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9209" y="1353912"/>
            <a:ext cx="2560534" cy="3347316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B5E33B1-5DD8-6C08-0726-769411F000F7}"/>
              </a:ext>
            </a:extLst>
          </p:cNvPr>
          <p:cNvSpPr txBox="1"/>
          <p:nvPr/>
        </p:nvSpPr>
        <p:spPr>
          <a:xfrm>
            <a:off x="628650" y="4763635"/>
            <a:ext cx="81670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GNN is constructed to combine the information about objects (jets, lepton, MET) in an event into graphs, with node, edge, and global properties.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Signal, background normalization, </a:t>
            </a:r>
            <a:r>
              <a:rPr lang="en-US" sz="2400" dirty="0" err="1"/>
              <a:t>ttW</a:t>
            </a:r>
            <a:r>
              <a:rPr lang="en-US" sz="2400" dirty="0"/>
              <a:t> modeling in one fit</a:t>
            </a:r>
          </a:p>
        </p:txBody>
      </p:sp>
      <p:pic>
        <p:nvPicPr>
          <p:cNvPr id="15" name="Picture 14" descr="A graph of events and events&#10;&#10;AI-generated content may be incorrect.">
            <a:extLst>
              <a:ext uri="{FF2B5EF4-FFF2-40B4-BE49-F238E27FC236}">
                <a16:creationId xmlns:a16="http://schemas.microsoft.com/office/drawing/2014/main" id="{16E5B1C8-255A-AEC9-92D6-6DA072CD7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035" y="1349720"/>
            <a:ext cx="2965756" cy="334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33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22C4EF-4A7F-6269-8CB0-1213A46BF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6995"/>
            <a:ext cx="7886700" cy="1133693"/>
          </a:xfrm>
        </p:spPr>
        <p:txBody>
          <a:bodyPr>
            <a:normAutofit/>
          </a:bodyPr>
          <a:lstStyle/>
          <a:p>
            <a:r>
              <a:rPr lang="en-US" sz="4500"/>
              <a:t>Motivation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BD3D0-31F1-A098-AC57-8C2B57FE97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7/17/25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7A6CF-2A0F-09DE-DC73-82C7128A3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F13E7DB-C4F3-FF4B-AFC5-DF8543D3CA0E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246FD71F-9A87-1D2B-4CE5-E2EDEDF409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265475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 descr="A diagram of a diagram&#10;&#10;AI-generated content may be incorrect.">
            <a:extLst>
              <a:ext uri="{FF2B5EF4-FFF2-40B4-BE49-F238E27FC236}">
                <a16:creationId xmlns:a16="http://schemas.microsoft.com/office/drawing/2014/main" id="{3D401F26-49D0-8E2E-C3A6-EF6ABDEF7D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3973" y="723899"/>
            <a:ext cx="4731377" cy="96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7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1D1590B-BF09-4635-1BB9-5B36E10B0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380430" y="516854"/>
            <a:ext cx="4513174" cy="569926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76A9D2-1232-3B93-A35A-47FA8A44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ATLAS search result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96AB8-AAF3-60DC-0E41-9C20B2CE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17E273-2BFE-A6DB-2394-5AC800791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E7DB-C4F3-FF4B-AFC5-DF8543D3CA0E}" type="slidenum">
              <a:rPr lang="en-US" smtClean="0"/>
              <a:t>20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C9263BC-D64C-940F-9578-A9E567323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386" y="5741849"/>
            <a:ext cx="5699266" cy="5715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EB4F66-3057-336F-630E-D1280076338D}"/>
              </a:ext>
            </a:extLst>
          </p:cNvPr>
          <p:cNvSpPr txBox="1"/>
          <p:nvPr/>
        </p:nvSpPr>
        <p:spPr>
          <a:xfrm>
            <a:off x="1344385" y="5286436"/>
            <a:ext cx="4433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First observation of </a:t>
            </a:r>
            <a:r>
              <a:rPr lang="en-US" sz="2400" dirty="0" err="1"/>
              <a:t>tttt</a:t>
            </a:r>
            <a:r>
              <a:rPr lang="en-US" sz="2400" dirty="0"/>
              <a:t> at ATLAS</a:t>
            </a:r>
          </a:p>
        </p:txBody>
      </p:sp>
    </p:spTree>
    <p:extLst>
      <p:ext uri="{BB962C8B-B14F-4D97-AF65-F5344CB8AC3E}">
        <p14:creationId xmlns:p14="http://schemas.microsoft.com/office/powerpoint/2010/main" val="3947439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78483-C3F0-CD34-DBE9-A564DE937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Four-top searches summary</a:t>
            </a:r>
          </a:p>
        </p:txBody>
      </p:sp>
      <p:pic>
        <p:nvPicPr>
          <p:cNvPr id="7" name="Content Placeholder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71866C3-E5C0-E882-5AC9-084D63398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454" y="1446808"/>
            <a:ext cx="5720857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DE6B4-34DC-E44E-8496-DC1F6C9EE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986BD-1AD6-392D-5B3A-785050B20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E7DB-C4F3-FF4B-AFC5-DF8543D3CA0E}" type="slidenum">
              <a:rPr lang="en-US" smtClean="0"/>
              <a:t>21</a:t>
            </a:fld>
            <a:endParaRPr lang="en-US"/>
          </a:p>
        </p:txBody>
      </p:sp>
      <p:pic>
        <p:nvPicPr>
          <p:cNvPr id="9" name="Picture 8" descr="A graph with red lines and black text&#10;&#10;AI-generated content may be incorrect.">
            <a:extLst>
              <a:ext uri="{FF2B5EF4-FFF2-40B4-BE49-F238E27FC236}">
                <a16:creationId xmlns:a16="http://schemas.microsoft.com/office/drawing/2014/main" id="{A42A3687-8712-0A57-F1B8-22BCEAB7C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397" y="2029553"/>
            <a:ext cx="3092910" cy="1773875"/>
          </a:xfrm>
          <a:prstGeom prst="rect">
            <a:avLst/>
          </a:prstGeom>
        </p:spPr>
      </p:pic>
      <p:pic>
        <p:nvPicPr>
          <p:cNvPr id="11" name="Picture 10" descr="A math equation with black text&#10;&#10;AI-generated content may be incorrect.">
            <a:extLst>
              <a:ext uri="{FF2B5EF4-FFF2-40B4-BE49-F238E27FC236}">
                <a16:creationId xmlns:a16="http://schemas.microsoft.com/office/drawing/2014/main" id="{C29464C7-FECD-D7C9-8F1F-EC1E2EE55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4931" y="4480653"/>
            <a:ext cx="3119070" cy="5267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6631A58-47CF-8687-8959-F82A279B79A9}"/>
              </a:ext>
            </a:extLst>
          </p:cNvPr>
          <p:cNvSpPr txBox="1"/>
          <p:nvPr/>
        </p:nvSpPr>
        <p:spPr>
          <a:xfrm>
            <a:off x="6024931" y="4111321"/>
            <a:ext cx="2644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@NLO(QCD+EW)+NLL’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54C186-19AD-1B43-0CFD-83D571574FC4}"/>
              </a:ext>
            </a:extLst>
          </p:cNvPr>
          <p:cNvSpPr txBox="1"/>
          <p:nvPr/>
        </p:nvSpPr>
        <p:spPr>
          <a:xfrm>
            <a:off x="1657350" y="5805092"/>
            <a:ext cx="6586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accent1"/>
                </a:solidFill>
              </a:rPr>
              <a:t>Still agree with SM within 1.8sigma.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accent1"/>
                </a:solidFill>
              </a:rPr>
              <a:t>Can we really see hints of BSM through </a:t>
            </a:r>
            <a:r>
              <a:rPr lang="en-US" dirty="0" err="1">
                <a:solidFill>
                  <a:schemeClr val="accent1"/>
                </a:solidFill>
              </a:rPr>
              <a:t>tttt</a:t>
            </a:r>
            <a:r>
              <a:rPr lang="en-US" dirty="0">
                <a:solidFill>
                  <a:schemeClr val="accent1"/>
                </a:solidFill>
              </a:rPr>
              <a:t>?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accent1"/>
                </a:solidFill>
              </a:rPr>
              <a:t>At least can probe </a:t>
            </a:r>
            <a:r>
              <a:rPr lang="en-US" dirty="0" err="1">
                <a:solidFill>
                  <a:schemeClr val="accent1"/>
                </a:solidFill>
              </a:rPr>
              <a:t>y</a:t>
            </a:r>
            <a:r>
              <a:rPr lang="en-US" baseline="-25000" dirty="0" err="1">
                <a:solidFill>
                  <a:schemeClr val="accent1"/>
                </a:solidFill>
              </a:rPr>
              <a:t>t</a:t>
            </a:r>
            <a:r>
              <a:rPr lang="en-US" dirty="0">
                <a:solidFill>
                  <a:schemeClr val="accent1"/>
                </a:solidFill>
              </a:rPr>
              <a:t> and test perturbative QCD from it!</a:t>
            </a:r>
          </a:p>
        </p:txBody>
      </p:sp>
    </p:spTree>
    <p:extLst>
      <p:ext uri="{BB962C8B-B14F-4D97-AF65-F5344CB8AC3E}">
        <p14:creationId xmlns:p14="http://schemas.microsoft.com/office/powerpoint/2010/main" val="332338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B0FC2-BBCB-6A92-B154-3058D2114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interpretation</a:t>
            </a:r>
          </a:p>
        </p:txBody>
      </p:sp>
      <p:pic>
        <p:nvPicPr>
          <p:cNvPr id="7" name="Content Placeholder 6" descr="A diagram of a solar system&#10;&#10;AI-generated content may be incorrect.">
            <a:extLst>
              <a:ext uri="{FF2B5EF4-FFF2-40B4-BE49-F238E27FC236}">
                <a16:creationId xmlns:a16="http://schemas.microsoft.com/office/drawing/2014/main" id="{4658F082-3C47-CC53-3AFF-D5D912AEDA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950" y="1690689"/>
            <a:ext cx="3082939" cy="208098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6D0CE-0AC4-1BC0-EBC1-36CDB7D5A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EEDD67-6F6A-0143-4F2A-7383F98B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E7DB-C4F3-FF4B-AFC5-DF8543D3CA0E}" type="slidenum">
              <a:rPr lang="en-US" smtClean="0"/>
              <a:t>22</a:t>
            </a:fld>
            <a:endParaRPr lang="en-US" dirty="0"/>
          </a:p>
        </p:txBody>
      </p:sp>
      <p:pic>
        <p:nvPicPr>
          <p:cNvPr id="9" name="Picture 8" descr="A diagram of a graph&#10;&#10;AI-generated content may be incorrect.">
            <a:extLst>
              <a:ext uri="{FF2B5EF4-FFF2-40B4-BE49-F238E27FC236}">
                <a16:creationId xmlns:a16="http://schemas.microsoft.com/office/drawing/2014/main" id="{E58BBC9F-394E-CE83-29F3-AF30227F7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889" y="1690689"/>
            <a:ext cx="2821673" cy="2080984"/>
          </a:xfrm>
          <a:prstGeom prst="rect">
            <a:avLst/>
          </a:prstGeom>
        </p:spPr>
      </p:pic>
      <p:pic>
        <p:nvPicPr>
          <p:cNvPr id="11" name="Picture 10" descr="A graph of a number of different sizes&#10;&#10;AI-generated content may be incorrect.">
            <a:extLst>
              <a:ext uri="{FF2B5EF4-FFF2-40B4-BE49-F238E27FC236}">
                <a16:creationId xmlns:a16="http://schemas.microsoft.com/office/drawing/2014/main" id="{4D323EC6-58FC-6A7D-FAF6-C2208F378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8828" y="1544524"/>
            <a:ext cx="2249219" cy="2373314"/>
          </a:xfrm>
          <a:prstGeom prst="rect">
            <a:avLst/>
          </a:prstGeom>
        </p:spPr>
      </p:pic>
      <p:pic>
        <p:nvPicPr>
          <p:cNvPr id="13" name="Picture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07E7EF7-1A28-1443-96B4-F9E161D8F7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3814764"/>
            <a:ext cx="8139560" cy="14987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2310610-FD1C-6665-19B6-6E6F2B6CC762}"/>
              </a:ext>
            </a:extLst>
          </p:cNvPr>
          <p:cNvSpPr txBox="1"/>
          <p:nvPr/>
        </p:nvSpPr>
        <p:spPr>
          <a:xfrm>
            <a:off x="628650" y="5338584"/>
            <a:ext cx="8139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ATLAS result used to constrain the top Yukawa CP structure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ATLAS result used to constrain the EFT four-top Wilson coefficients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CMS EFT and BSM constraints underway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Interpretations rely on the order of four-top theoretical calculations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E5B60C-131D-1A12-E8D6-FF695FED84FE}"/>
              </a:ext>
            </a:extLst>
          </p:cNvPr>
          <p:cNvSpPr txBox="1"/>
          <p:nvPr/>
        </p:nvSpPr>
        <p:spPr>
          <a:xfrm>
            <a:off x="5428113" y="1212554"/>
            <a:ext cx="3619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CMS has better handling of 3 tops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B6C36DE-38AB-BFA3-153E-FE2A411D6A37}"/>
              </a:ext>
            </a:extLst>
          </p:cNvPr>
          <p:cNvSpPr/>
          <p:nvPr/>
        </p:nvSpPr>
        <p:spPr>
          <a:xfrm>
            <a:off x="3875314" y="1212554"/>
            <a:ext cx="5268686" cy="2602210"/>
          </a:xfrm>
          <a:prstGeom prst="roundRect">
            <a:avLst/>
          </a:prstGeom>
          <a:noFill/>
          <a:ln>
            <a:solidFill>
              <a:schemeClr val="accent6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39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ACD5F-D73A-6B23-DB55-0A17410AB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aspects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DB3C9-4857-2CD5-6084-A66FBEF58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Production </a:t>
            </a:r>
            <a:r>
              <a:rPr lang="en-US" sz="2400" dirty="0" err="1"/>
              <a:t>xsec</a:t>
            </a:r>
            <a:r>
              <a:rPr lang="en-US" sz="2400" dirty="0"/>
              <a:t> of </a:t>
            </a:r>
            <a:r>
              <a:rPr lang="en-US" sz="2400" dirty="0" err="1"/>
              <a:t>tttt</a:t>
            </a:r>
            <a:r>
              <a:rPr lang="en-US" sz="2400" dirty="0"/>
              <a:t> increase by 30(19)% from 13TeV to 14(13.6)TeV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This increasement for most background is smaller </a:t>
            </a:r>
            <a:r>
              <a:rPr lang="en-US" sz="1600" dirty="0">
                <a:sym typeface="Wingdings" pitchFamily="2" charset="2"/>
              </a:rPr>
              <a:t> expect better signal to background ratio</a:t>
            </a:r>
            <a:endParaRPr lang="en-US" sz="16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Higher </a:t>
            </a:r>
            <a:r>
              <a:rPr lang="en-US" sz="2400" dirty="0" err="1"/>
              <a:t>CoM</a:t>
            </a:r>
            <a:r>
              <a:rPr lang="en-US" sz="2400" dirty="0"/>
              <a:t> leads to partons at lower </a:t>
            </a:r>
            <a:r>
              <a:rPr lang="en-US" sz="2400" dirty="0" err="1"/>
              <a:t>Bjorken</a:t>
            </a:r>
            <a:r>
              <a:rPr lang="en-US" sz="2400" dirty="0"/>
              <a:t> x values enter the phase space for </a:t>
            </a:r>
            <a:r>
              <a:rPr lang="en-US" sz="2400" dirty="0" err="1"/>
              <a:t>tttt</a:t>
            </a:r>
            <a:r>
              <a:rPr lang="en-US" sz="2400" dirty="0"/>
              <a:t> production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Improved theoretical uncertainties related to PDFs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Better understanding of  </a:t>
            </a:r>
            <a:r>
              <a:rPr lang="en-US" sz="2400" dirty="0" err="1"/>
              <a:t>ttW</a:t>
            </a:r>
            <a:r>
              <a:rPr lang="en-US" sz="2400" dirty="0"/>
              <a:t> and </a:t>
            </a:r>
            <a:r>
              <a:rPr lang="en-US" sz="2400" dirty="0" err="1"/>
              <a:t>ttZ</a:t>
            </a:r>
            <a:r>
              <a:rPr lang="en-US" sz="2400" dirty="0"/>
              <a:t> from Run2 studies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Improved background modelling in the jet multiplicity region of </a:t>
            </a:r>
            <a:r>
              <a:rPr lang="en-US" sz="1600" dirty="0" err="1"/>
              <a:t>tttt</a:t>
            </a: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LHC/HL-LHC is the only place to experimentally study four-tops till FCC-pp or </a:t>
            </a:r>
            <a:r>
              <a:rPr lang="en-US" sz="2400" dirty="0" err="1"/>
              <a:t>SppC</a:t>
            </a:r>
            <a:r>
              <a:rPr lang="en-US" sz="2400" dirty="0"/>
              <a:t> in the distant future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FD1B0-D104-5101-60F2-45A856653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12FAB8-36E1-4EE3-D76C-57D646E35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E7DB-C4F3-FF4B-AFC5-DF8543D3CA0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29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8FF36-F335-BB71-E2AC-676E42273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 @ Run3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170B5-AD1E-C1F9-EEB4-DD839CE03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Twice the size of dataset at Run3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SS2L + ML @ Run3: taken by </a:t>
            </a:r>
            <a:r>
              <a:rPr lang="en-US" sz="2400" dirty="0" err="1"/>
              <a:t>CERN+Ghent+KIT</a:t>
            </a:r>
            <a:endParaRPr lang="en-US" sz="2400" dirty="0"/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0L @ Run3: </a:t>
            </a:r>
            <a:r>
              <a:rPr lang="en-US" sz="2400" dirty="0" err="1"/>
              <a:t>GoingToPreApp</a:t>
            </a:r>
            <a:r>
              <a:rPr lang="en-US" sz="2400" dirty="0"/>
              <a:t> by the Run2 UCSB/KU group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1L @ Run3: no news from Brown group, Vrije interested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OS2L @ Run3: PIs retired from UCR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A0F45-7E03-8AF1-EFCF-7438E7D3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B0DF9-AE5F-3EFB-54F1-1AA1AAF48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E7DB-C4F3-FF4B-AFC5-DF8543D3CA0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5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2"/>
            <a:ext cx="8249304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1F4895-90CB-A099-2F4A-435AB75DE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293338"/>
            <a:ext cx="6858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for your attention!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54708"/>
            <a:ext cx="8250174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28953-FEE1-3F59-003A-68BDB816BE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9224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>
                <a:solidFill>
                  <a:schemeClr val="tx1">
                    <a:tint val="75000"/>
                  </a:schemeClr>
                </a:solidFill>
              </a:rPr>
              <a:t>7/17/25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637C5-501A-F80A-C12C-33527267A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9224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F13E7DB-C4F3-FF4B-AFC5-DF8543D3CA0E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 defTabSz="914400">
                <a:spcAft>
                  <a:spcPts val="600"/>
                </a:spcAft>
              </a:pPr>
              <a:t>25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85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BD10-7B9E-056B-873A-0FF2FACA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Four-top quarks beyond the SM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D8089-BFC5-1B26-3801-78D42F609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59A70-6E72-BBB3-1573-749CA9F3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E7DB-C4F3-FF4B-AFC5-DF8543D3CA0E}" type="slidenum">
              <a:rPr lang="en-US" smtClean="0"/>
              <a:t>3</a:t>
            </a:fld>
            <a:endParaRPr lang="en-US"/>
          </a:p>
        </p:txBody>
      </p:sp>
      <p:pic>
        <p:nvPicPr>
          <p:cNvPr id="11" name="Content Placeholder 10" descr="A diagram of a diagram of a diagram&#10;&#10;AI-generated content may be incorrect.">
            <a:extLst>
              <a:ext uri="{FF2B5EF4-FFF2-40B4-BE49-F238E27FC236}">
                <a16:creationId xmlns:a16="http://schemas.microsoft.com/office/drawing/2014/main" id="{3C970D4B-15A0-459B-4DE1-A55457831E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3859" y="1495378"/>
            <a:ext cx="6020141" cy="3168994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DC1A155-AC16-2681-F7D5-5B373E0D54BA}"/>
              </a:ext>
            </a:extLst>
          </p:cNvPr>
          <p:cNvSpPr txBox="1"/>
          <p:nvPr/>
        </p:nvSpPr>
        <p:spPr>
          <a:xfrm>
            <a:off x="628650" y="2015950"/>
            <a:ext cx="27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Gluino pair production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B58E56-CF9D-AB24-B1C1-42731613292E}"/>
              </a:ext>
            </a:extLst>
          </p:cNvPr>
          <p:cNvSpPr txBox="1"/>
          <p:nvPr/>
        </p:nvSpPr>
        <p:spPr>
          <a:xfrm>
            <a:off x="628650" y="3353058"/>
            <a:ext cx="2941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Pseudoscalar production in association with ttbar</a:t>
            </a:r>
          </a:p>
        </p:txBody>
      </p:sp>
      <p:pic>
        <p:nvPicPr>
          <p:cNvPr id="16" name="Picture 15" descr="A diagram of a triangle with a triangle and a triangle with a triangle and a triangle with a triangle and a triangle with a triangle and a triangle with a triangle and a triangle with a triangle and&#10;&#10;AI-generated content may be incorrect.">
            <a:extLst>
              <a:ext uri="{FF2B5EF4-FFF2-40B4-BE49-F238E27FC236}">
                <a16:creationId xmlns:a16="http://schemas.microsoft.com/office/drawing/2014/main" id="{6900C9C9-78A2-66B6-528C-F109981CB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764" y="4758961"/>
            <a:ext cx="1794329" cy="15973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06F1407-156A-B584-E3A8-1A36FD7A2C78}"/>
              </a:ext>
            </a:extLst>
          </p:cNvPr>
          <p:cNvSpPr txBox="1"/>
          <p:nvPr/>
        </p:nvSpPr>
        <p:spPr>
          <a:xfrm>
            <a:off x="628650" y="5203713"/>
            <a:ext cx="2601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Color-octet scalar states (</a:t>
            </a:r>
            <a:r>
              <a:rPr lang="en-US" sz="2000" dirty="0" err="1"/>
              <a:t>sgluons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13891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diagram of a molecule&#10;&#10;AI-generated content may be incorrect.">
            <a:extLst>
              <a:ext uri="{FF2B5EF4-FFF2-40B4-BE49-F238E27FC236}">
                <a16:creationId xmlns:a16="http://schemas.microsoft.com/office/drawing/2014/main" id="{E7A1E91D-D06E-C3A6-611C-6230246C3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92" y="2517290"/>
            <a:ext cx="4572000" cy="1798092"/>
          </a:xfrm>
          <a:prstGeom prst="rect">
            <a:avLst/>
          </a:prstGeom>
        </p:spPr>
      </p:pic>
      <p:pic>
        <p:nvPicPr>
          <p:cNvPr id="15" name="Picture 14" descr="A diagram of a connection&#10;&#10;AI-generated content may be incorrect.">
            <a:extLst>
              <a:ext uri="{FF2B5EF4-FFF2-40B4-BE49-F238E27FC236}">
                <a16:creationId xmlns:a16="http://schemas.microsoft.com/office/drawing/2014/main" id="{AB46D693-B8A0-67FC-7FCE-D16E12AAD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8" y="4915091"/>
            <a:ext cx="3935187" cy="15118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16FDC4-2588-A901-7426-0B9D505CA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top Yukawa coupling -- </a:t>
            </a:r>
            <a:r>
              <a:rPr lang="en-US" dirty="0" err="1"/>
              <a:t>y</a:t>
            </a:r>
            <a:r>
              <a:rPr lang="en-US" baseline="-25000" dirty="0" err="1"/>
              <a:t>t</a:t>
            </a:r>
            <a:endParaRPr lang="en-US" baseline="-25000" dirty="0"/>
          </a:p>
        </p:txBody>
      </p:sp>
      <p:pic>
        <p:nvPicPr>
          <p:cNvPr id="7" name="Content Placeholder 6" descr="A black and red clock with a dotted line and a red circle&#10;&#10;AI-generated content may be incorrect.">
            <a:extLst>
              <a:ext uri="{FF2B5EF4-FFF2-40B4-BE49-F238E27FC236}">
                <a16:creationId xmlns:a16="http://schemas.microsoft.com/office/drawing/2014/main" id="{FBED07B7-17F8-03E7-59A5-3CD7D48D61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351399" y="437584"/>
            <a:ext cx="1672857" cy="118064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B2DB2-BEE4-D719-608B-FD6809DC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751D3F-06A2-EE19-F0D1-0B90392EC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E7DB-C4F3-FF4B-AFC5-DF8543D3CA0E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BC7A74-8C3C-6253-CF63-7356CCE8CCC1}"/>
              </a:ext>
            </a:extLst>
          </p:cNvPr>
          <p:cNvSpPr txBox="1"/>
          <p:nvPr/>
        </p:nvSpPr>
        <p:spPr>
          <a:xfrm>
            <a:off x="628650" y="1686293"/>
            <a:ext cx="5282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/>
              <a:t>Top quark associated production </a:t>
            </a:r>
            <a:r>
              <a:rPr lang="en-US" sz="2400" dirty="0" err="1"/>
              <a:t>ttH</a:t>
            </a:r>
            <a:r>
              <a:rPr lang="en-US" sz="2400" dirty="0"/>
              <a:t>, </a:t>
            </a:r>
            <a:r>
              <a:rPr lang="en-US" sz="2400" dirty="0" err="1"/>
              <a:t>tH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7259F5-998D-D3B0-DD9E-0839A2289D27}"/>
              </a:ext>
            </a:extLst>
          </p:cNvPr>
          <p:cNvSpPr txBox="1"/>
          <p:nvPr/>
        </p:nvSpPr>
        <p:spPr>
          <a:xfrm>
            <a:off x="628650" y="4431882"/>
            <a:ext cx="5184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/>
              <a:t>Loop induced single Higgs process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143426-2177-34DF-31C5-CFB56ADA2342}"/>
              </a:ext>
            </a:extLst>
          </p:cNvPr>
          <p:cNvSpPr txBox="1"/>
          <p:nvPr/>
        </p:nvSpPr>
        <p:spPr>
          <a:xfrm>
            <a:off x="5537566" y="2464989"/>
            <a:ext cx="3627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Virtual contributions to top quark production</a:t>
            </a:r>
          </a:p>
        </p:txBody>
      </p:sp>
      <p:pic>
        <p:nvPicPr>
          <p:cNvPr id="18" name="Picture 17" descr="A diagram of a circuit&#10;&#10;AI-generated content may be incorrect.">
            <a:extLst>
              <a:ext uri="{FF2B5EF4-FFF2-40B4-BE49-F238E27FC236}">
                <a16:creationId xmlns:a16="http://schemas.microsoft.com/office/drawing/2014/main" id="{320E9819-77C0-7FC3-520C-81DEED0157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1556" y="3578955"/>
            <a:ext cx="1867852" cy="1182973"/>
          </a:xfrm>
          <a:prstGeom prst="rect">
            <a:avLst/>
          </a:prstGeom>
        </p:spPr>
      </p:pic>
      <p:pic>
        <p:nvPicPr>
          <p:cNvPr id="20" name="Picture 19" descr="A diagram of a diagram&#10;&#10;AI-generated content may be incorrect.">
            <a:extLst>
              <a:ext uri="{FF2B5EF4-FFF2-40B4-BE49-F238E27FC236}">
                <a16:creationId xmlns:a16="http://schemas.microsoft.com/office/drawing/2014/main" id="{366D9A79-1D09-FD6D-50EF-32B217EC91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7621" y="4915090"/>
            <a:ext cx="2147729" cy="1182973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735DF52-8505-778D-C67E-1DB74AAAE0A7}"/>
              </a:ext>
            </a:extLst>
          </p:cNvPr>
          <p:cNvCxnSpPr>
            <a:cxnSpLocks/>
          </p:cNvCxnSpPr>
          <p:nvPr/>
        </p:nvCxnSpPr>
        <p:spPr>
          <a:xfrm>
            <a:off x="5592289" y="1618229"/>
            <a:ext cx="0" cy="4920684"/>
          </a:xfrm>
          <a:prstGeom prst="line">
            <a:avLst/>
          </a:prstGeom>
          <a:ln w="25400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16FADF2-4C1A-89E3-C2DC-6F0E35855A41}"/>
              </a:ext>
            </a:extLst>
          </p:cNvPr>
          <p:cNvCxnSpPr>
            <a:cxnSpLocks/>
          </p:cNvCxnSpPr>
          <p:nvPr/>
        </p:nvCxnSpPr>
        <p:spPr>
          <a:xfrm>
            <a:off x="402771" y="4431882"/>
            <a:ext cx="5134795" cy="0"/>
          </a:xfrm>
          <a:prstGeom prst="line">
            <a:avLst/>
          </a:prstGeom>
          <a:ln w="25400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86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DDD35-156F-28D0-EFFF-1700A672B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</a:t>
            </a:r>
            <a:r>
              <a:rPr lang="en-US" baseline="-25000" dirty="0" err="1"/>
              <a:t>t</a:t>
            </a:r>
            <a:r>
              <a:rPr lang="en-US" dirty="0"/>
              <a:t> from Higgs boson measurement</a:t>
            </a:r>
          </a:p>
        </p:txBody>
      </p:sp>
      <p:pic>
        <p:nvPicPr>
          <p:cNvPr id="7" name="Content Placeholder 6" descr="A graph of numbers and graphs&#10;&#10;AI-generated content may be incorrect.">
            <a:extLst>
              <a:ext uri="{FF2B5EF4-FFF2-40B4-BE49-F238E27FC236}">
                <a16:creationId xmlns:a16="http://schemas.microsoft.com/office/drawing/2014/main" id="{5C6C72CE-DB91-2A36-730A-B7BA49B74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1690689"/>
            <a:ext cx="3446477" cy="38862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F9786-C8B9-1D71-5AAF-F152943D9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4D31B3-7F14-3592-E129-6499B1C95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E7DB-C4F3-FF4B-AFC5-DF8543D3CA0E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 descr="A diagram of a graph&#10;&#10;AI-generated content may be incorrect.">
            <a:extLst>
              <a:ext uri="{FF2B5EF4-FFF2-40B4-BE49-F238E27FC236}">
                <a16:creationId xmlns:a16="http://schemas.microsoft.com/office/drawing/2014/main" id="{A5493424-DFA9-5F7A-5A6E-BB729686C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540" y="1690689"/>
            <a:ext cx="3048000" cy="3886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93BC98-7DFE-B7C6-06FB-5E7E60955E7C}"/>
              </a:ext>
            </a:extLst>
          </p:cNvPr>
          <p:cNvSpPr txBox="1"/>
          <p:nvPr/>
        </p:nvSpPr>
        <p:spPr>
          <a:xfrm>
            <a:off x="1649971" y="5673096"/>
            <a:ext cx="59789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Extract </a:t>
            </a:r>
            <a:r>
              <a:rPr lang="en-US" sz="2400" dirty="0" err="1"/>
              <a:t>y</a:t>
            </a:r>
            <a:r>
              <a:rPr lang="en-US" sz="2400" baseline="-25000" dirty="0" err="1"/>
              <a:t>t</a:t>
            </a:r>
            <a:r>
              <a:rPr lang="en-US" sz="2400" dirty="0"/>
              <a:t> from Higgs combination fit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Most precise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Assumptions on particles in the loop, total decay width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2F9C6A-8277-2325-D38F-CA13641982A2}"/>
              </a:ext>
            </a:extLst>
          </p:cNvPr>
          <p:cNvSpPr txBox="1"/>
          <p:nvPr/>
        </p:nvSpPr>
        <p:spPr>
          <a:xfrm>
            <a:off x="163286" y="2849042"/>
            <a:ext cx="1293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Nature 607 (2022) 52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1305C4-4D81-CB8B-A20F-BE301C3E0DC5}"/>
              </a:ext>
            </a:extLst>
          </p:cNvPr>
          <p:cNvSpPr txBox="1"/>
          <p:nvPr/>
        </p:nvSpPr>
        <p:spPr>
          <a:xfrm>
            <a:off x="7859486" y="2849041"/>
            <a:ext cx="1284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Nature 607 (2022) 60</a:t>
            </a:r>
          </a:p>
        </p:txBody>
      </p:sp>
    </p:spTree>
    <p:extLst>
      <p:ext uri="{BB962C8B-B14F-4D97-AF65-F5344CB8AC3E}">
        <p14:creationId xmlns:p14="http://schemas.microsoft.com/office/powerpoint/2010/main" val="135219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80043-3B7E-03EA-496C-346EA82FF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</a:t>
            </a:r>
            <a:r>
              <a:rPr lang="en-US" baseline="-25000" dirty="0" err="1"/>
              <a:t>t</a:t>
            </a:r>
            <a:r>
              <a:rPr lang="en-US" dirty="0"/>
              <a:t> from </a:t>
            </a:r>
            <a:r>
              <a:rPr lang="en-US" dirty="0" err="1"/>
              <a:t>ttH</a:t>
            </a:r>
            <a:r>
              <a:rPr lang="en-US" dirty="0"/>
              <a:t>, </a:t>
            </a:r>
            <a:r>
              <a:rPr lang="en-US" dirty="0" err="1"/>
              <a:t>tH</a:t>
            </a:r>
            <a:endParaRPr lang="en-US" dirty="0"/>
          </a:p>
        </p:txBody>
      </p:sp>
      <p:pic>
        <p:nvPicPr>
          <p:cNvPr id="7" name="Content Placeholder 6" descr="A graph of a graph of a graph&#10;&#10;AI-generated content may be incorrect.">
            <a:extLst>
              <a:ext uri="{FF2B5EF4-FFF2-40B4-BE49-F238E27FC236}">
                <a16:creationId xmlns:a16="http://schemas.microsoft.com/office/drawing/2014/main" id="{4D2ADBDF-FE42-CF67-037C-83670B1682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685" y="1690689"/>
            <a:ext cx="2818572" cy="278334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FF631-0BE3-6799-E825-1786ED6C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0E2870-7C94-4305-BFAA-FD3115C09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E7DB-C4F3-FF4B-AFC5-DF8543D3CA0E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 descr="A graph of a function&#10;&#10;AI-generated content may be incorrect.">
            <a:extLst>
              <a:ext uri="{FF2B5EF4-FFF2-40B4-BE49-F238E27FC236}">
                <a16:creationId xmlns:a16="http://schemas.microsoft.com/office/drawing/2014/main" id="{1365F69A-7265-1CBC-5B5D-E0B38DD46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257" y="1690689"/>
            <a:ext cx="2903485" cy="27833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A6F0774-0CCE-AED5-7726-DF3861926A25}"/>
              </a:ext>
            </a:extLst>
          </p:cNvPr>
          <p:cNvSpPr txBox="1"/>
          <p:nvPr/>
        </p:nvSpPr>
        <p:spPr>
          <a:xfrm>
            <a:off x="3741394" y="4445693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hlinkClick r:id="rId4"/>
              </a:rPr>
              <a:t>Eur. Phys. J. C 81 (2021) 378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382E11-9BEA-6470-AA8B-4F3AD5DED76E}"/>
              </a:ext>
            </a:extLst>
          </p:cNvPr>
          <p:cNvSpPr txBox="1"/>
          <p:nvPr/>
        </p:nvSpPr>
        <p:spPr>
          <a:xfrm>
            <a:off x="6248690" y="4445693"/>
            <a:ext cx="2473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>
                <a:hlinkClick r:id="rId5"/>
              </a:rPr>
              <a:t>Phys. Rev. Lett. 125 (2020) 061801</a:t>
            </a:r>
            <a:endParaRPr lang="en-US" dirty="0"/>
          </a:p>
        </p:txBody>
      </p:sp>
      <p:pic>
        <p:nvPicPr>
          <p:cNvPr id="15" name="Picture 14" descr="A graph of a function&#10;&#10;AI-generated content may be incorrect.">
            <a:extLst>
              <a:ext uri="{FF2B5EF4-FFF2-40B4-BE49-F238E27FC236}">
                <a16:creationId xmlns:a16="http://schemas.microsoft.com/office/drawing/2014/main" id="{85B405BA-F983-14DC-0DD2-66DBE9432D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3742" y="1690689"/>
            <a:ext cx="2923676" cy="27833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537C5DB-BC5E-25AE-92D3-51F6891A03F3}"/>
              </a:ext>
            </a:extLst>
          </p:cNvPr>
          <p:cNvSpPr txBox="1"/>
          <p:nvPr/>
        </p:nvSpPr>
        <p:spPr>
          <a:xfrm>
            <a:off x="830244" y="4584192"/>
            <a:ext cx="2163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JHEP 07 (2023) 088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D6E633-F56D-4045-DABD-6C2787D814D5}"/>
              </a:ext>
            </a:extLst>
          </p:cNvPr>
          <p:cNvSpPr txBox="1"/>
          <p:nvPr/>
        </p:nvSpPr>
        <p:spPr>
          <a:xfrm>
            <a:off x="711507" y="5322857"/>
            <a:ext cx="78038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/>
              <a:t>Direct measurement of top Yukawa coupling and probes of CP structure.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Dependent on other Higgs decays</a:t>
            </a:r>
          </a:p>
        </p:txBody>
      </p:sp>
    </p:spTree>
    <p:extLst>
      <p:ext uri="{BB962C8B-B14F-4D97-AF65-F5344CB8AC3E}">
        <p14:creationId xmlns:p14="http://schemas.microsoft.com/office/powerpoint/2010/main" val="1160089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D0E95-A0C9-6E07-A114-3FFFEB0C4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</a:t>
            </a:r>
            <a:r>
              <a:rPr lang="en-US" baseline="-25000" dirty="0" err="1"/>
              <a:t>t</a:t>
            </a:r>
            <a:r>
              <a:rPr lang="en-US" dirty="0"/>
              <a:t> from four-top quarks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D9301-D55E-2517-B580-B46034EBC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FA6F73-F24D-B794-961F-0E178DDA2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E7DB-C4F3-FF4B-AFC5-DF8543D3CA0E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A diagram of a diagram&#10;&#10;AI-generated content may be incorrect.">
            <a:extLst>
              <a:ext uri="{FF2B5EF4-FFF2-40B4-BE49-F238E27FC236}">
                <a16:creationId xmlns:a16="http://schemas.microsoft.com/office/drawing/2014/main" id="{CCC5ECA9-9570-E28A-9D95-08DDEC594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945" y="1695424"/>
            <a:ext cx="4684948" cy="955730"/>
          </a:xfrm>
          <a:prstGeom prst="rect">
            <a:avLst/>
          </a:prstGeom>
        </p:spPr>
      </p:pic>
      <p:pic>
        <p:nvPicPr>
          <p:cNvPr id="8" name="Picture 7" descr="A mathematical equation with black text&#10;&#10;AI-generated content may be incorrect.">
            <a:extLst>
              <a:ext uri="{FF2B5EF4-FFF2-40B4-BE49-F238E27FC236}">
                <a16:creationId xmlns:a16="http://schemas.microsoft.com/office/drawing/2014/main" id="{F6251D65-32FF-B859-3A1F-F89D3FFDF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74" y="1831899"/>
            <a:ext cx="2679846" cy="6493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BB43FE-B323-4B85-9B73-0E550D7F9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0" y="2819969"/>
            <a:ext cx="6150429" cy="615043"/>
          </a:xfrm>
          <a:prstGeom prst="rect">
            <a:avLst/>
          </a:prstGeom>
        </p:spPr>
      </p:pic>
      <p:pic>
        <p:nvPicPr>
          <p:cNvPr id="12" name="Picture 11" descr="A group of black letters&#10;&#10;AI-generated content may be incorrect.">
            <a:extLst>
              <a:ext uri="{FF2B5EF4-FFF2-40B4-BE49-F238E27FC236}">
                <a16:creationId xmlns:a16="http://schemas.microsoft.com/office/drawing/2014/main" id="{57EA7344-39E8-031C-306E-D1E54ABD6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3596" y="3588203"/>
            <a:ext cx="5296807" cy="1504688"/>
          </a:xfrm>
          <a:prstGeom prst="rect">
            <a:avLst/>
          </a:prstGeom>
        </p:spPr>
      </p:pic>
      <p:pic>
        <p:nvPicPr>
          <p:cNvPr id="14" name="Picture 13" descr="A number and numbers on a white background&#10;&#10;AI-generated content may be incorrect.">
            <a:extLst>
              <a:ext uri="{FF2B5EF4-FFF2-40B4-BE49-F238E27FC236}">
                <a16:creationId xmlns:a16="http://schemas.microsoft.com/office/drawing/2014/main" id="{CEC79B8B-4DF7-E656-7CC8-C859A9BB4B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9750" y="5222170"/>
            <a:ext cx="5593805" cy="9551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9B8FC03-6076-529A-DC25-A9CD8F91A2B2}"/>
              </a:ext>
            </a:extLst>
          </p:cNvPr>
          <p:cNvSpPr txBox="1"/>
          <p:nvPr/>
        </p:nvSpPr>
        <p:spPr>
          <a:xfrm>
            <a:off x="34653" y="5515103"/>
            <a:ext cx="1775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MadEvent@LO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96E54FA-7A5E-3F68-65E9-EDED1C560929}"/>
              </a:ext>
            </a:extLst>
          </p:cNvPr>
          <p:cNvSpPr/>
          <p:nvPr/>
        </p:nvSpPr>
        <p:spPr>
          <a:xfrm>
            <a:off x="6521903" y="1450954"/>
            <a:ext cx="1929493" cy="2024743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CB6BBCD5-A1BE-0A56-B126-1F564DD1C4B0}"/>
              </a:ext>
            </a:extLst>
          </p:cNvPr>
          <p:cNvSpPr/>
          <p:nvPr/>
        </p:nvSpPr>
        <p:spPr>
          <a:xfrm>
            <a:off x="3095339" y="1555668"/>
            <a:ext cx="3483591" cy="1840675"/>
          </a:xfrm>
          <a:custGeom>
            <a:avLst/>
            <a:gdLst>
              <a:gd name="connsiteX0" fmla="*/ 63497 w 3483591"/>
              <a:gd name="connsiteY0" fmla="*/ 1781298 h 1840675"/>
              <a:gd name="connsiteX1" fmla="*/ 99123 w 3483591"/>
              <a:gd name="connsiteY1" fmla="*/ 1698171 h 1840675"/>
              <a:gd name="connsiteX2" fmla="*/ 110999 w 3483591"/>
              <a:gd name="connsiteY2" fmla="*/ 1662545 h 1840675"/>
              <a:gd name="connsiteX3" fmla="*/ 134749 w 3483591"/>
              <a:gd name="connsiteY3" fmla="*/ 1615044 h 1840675"/>
              <a:gd name="connsiteX4" fmla="*/ 170375 w 3483591"/>
              <a:gd name="connsiteY4" fmla="*/ 1484415 h 1840675"/>
              <a:gd name="connsiteX5" fmla="*/ 194126 w 3483591"/>
              <a:gd name="connsiteY5" fmla="*/ 1436914 h 1840675"/>
              <a:gd name="connsiteX6" fmla="*/ 241627 w 3483591"/>
              <a:gd name="connsiteY6" fmla="*/ 1211283 h 1840675"/>
              <a:gd name="connsiteX7" fmla="*/ 253503 w 3483591"/>
              <a:gd name="connsiteY7" fmla="*/ 1151906 h 1840675"/>
              <a:gd name="connsiteX8" fmla="*/ 277253 w 3483591"/>
              <a:gd name="connsiteY8" fmla="*/ 1104405 h 1840675"/>
              <a:gd name="connsiteX9" fmla="*/ 324755 w 3483591"/>
              <a:gd name="connsiteY9" fmla="*/ 985651 h 1840675"/>
              <a:gd name="connsiteX10" fmla="*/ 372256 w 3483591"/>
              <a:gd name="connsiteY10" fmla="*/ 890649 h 1840675"/>
              <a:gd name="connsiteX11" fmla="*/ 407882 w 3483591"/>
              <a:gd name="connsiteY11" fmla="*/ 783771 h 1840675"/>
              <a:gd name="connsiteX12" fmla="*/ 431632 w 3483591"/>
              <a:gd name="connsiteY12" fmla="*/ 688768 h 1840675"/>
              <a:gd name="connsiteX13" fmla="*/ 443508 w 3483591"/>
              <a:gd name="connsiteY13" fmla="*/ 641267 h 1840675"/>
              <a:gd name="connsiteX14" fmla="*/ 467258 w 3483591"/>
              <a:gd name="connsiteY14" fmla="*/ 522514 h 1840675"/>
              <a:gd name="connsiteX15" fmla="*/ 479134 w 3483591"/>
              <a:gd name="connsiteY15" fmla="*/ 451262 h 1840675"/>
              <a:gd name="connsiteX16" fmla="*/ 526635 w 3483591"/>
              <a:gd name="connsiteY16" fmla="*/ 320633 h 1840675"/>
              <a:gd name="connsiteX17" fmla="*/ 550386 w 3483591"/>
              <a:gd name="connsiteY17" fmla="*/ 273132 h 1840675"/>
              <a:gd name="connsiteX18" fmla="*/ 574136 w 3483591"/>
              <a:gd name="connsiteY18" fmla="*/ 190005 h 1840675"/>
              <a:gd name="connsiteX19" fmla="*/ 609762 w 3483591"/>
              <a:gd name="connsiteY19" fmla="*/ 106877 h 1840675"/>
              <a:gd name="connsiteX20" fmla="*/ 633513 w 3483591"/>
              <a:gd name="connsiteY20" fmla="*/ 35626 h 1840675"/>
              <a:gd name="connsiteX21" fmla="*/ 692890 w 3483591"/>
              <a:gd name="connsiteY21" fmla="*/ 0 h 1840675"/>
              <a:gd name="connsiteX22" fmla="*/ 2866074 w 3483591"/>
              <a:gd name="connsiteY22" fmla="*/ 11875 h 1840675"/>
              <a:gd name="connsiteX23" fmla="*/ 2901700 w 3483591"/>
              <a:gd name="connsiteY23" fmla="*/ 23750 h 1840675"/>
              <a:gd name="connsiteX24" fmla="*/ 2961077 w 3483591"/>
              <a:gd name="connsiteY24" fmla="*/ 35626 h 1840675"/>
              <a:gd name="connsiteX25" fmla="*/ 3044204 w 3483591"/>
              <a:gd name="connsiteY25" fmla="*/ 59376 h 1840675"/>
              <a:gd name="connsiteX26" fmla="*/ 3115456 w 3483591"/>
              <a:gd name="connsiteY26" fmla="*/ 106877 h 1840675"/>
              <a:gd name="connsiteX27" fmla="*/ 3151082 w 3483591"/>
              <a:gd name="connsiteY27" fmla="*/ 118753 h 1840675"/>
              <a:gd name="connsiteX28" fmla="*/ 3222334 w 3483591"/>
              <a:gd name="connsiteY28" fmla="*/ 154379 h 1840675"/>
              <a:gd name="connsiteX29" fmla="*/ 3281710 w 3483591"/>
              <a:gd name="connsiteY29" fmla="*/ 237506 h 1840675"/>
              <a:gd name="connsiteX30" fmla="*/ 3317336 w 3483591"/>
              <a:gd name="connsiteY30" fmla="*/ 273132 h 1840675"/>
              <a:gd name="connsiteX31" fmla="*/ 3376713 w 3483591"/>
              <a:gd name="connsiteY31" fmla="*/ 356259 h 1840675"/>
              <a:gd name="connsiteX32" fmla="*/ 3388588 w 3483591"/>
              <a:gd name="connsiteY32" fmla="*/ 403761 h 1840675"/>
              <a:gd name="connsiteX33" fmla="*/ 3436090 w 3483591"/>
              <a:gd name="connsiteY33" fmla="*/ 510638 h 1840675"/>
              <a:gd name="connsiteX34" fmla="*/ 3447965 w 3483591"/>
              <a:gd name="connsiteY34" fmla="*/ 558140 h 1840675"/>
              <a:gd name="connsiteX35" fmla="*/ 3459840 w 3483591"/>
              <a:gd name="connsiteY35" fmla="*/ 617516 h 1840675"/>
              <a:gd name="connsiteX36" fmla="*/ 3483591 w 3483591"/>
              <a:gd name="connsiteY36" fmla="*/ 688768 h 1840675"/>
              <a:gd name="connsiteX37" fmla="*/ 3471716 w 3483591"/>
              <a:gd name="connsiteY37" fmla="*/ 771896 h 1840675"/>
              <a:gd name="connsiteX38" fmla="*/ 3459840 w 3483591"/>
              <a:gd name="connsiteY38" fmla="*/ 807522 h 1840675"/>
              <a:gd name="connsiteX39" fmla="*/ 3388588 w 3483591"/>
              <a:gd name="connsiteY39" fmla="*/ 878774 h 1840675"/>
              <a:gd name="connsiteX40" fmla="*/ 3352962 w 3483591"/>
              <a:gd name="connsiteY40" fmla="*/ 914400 h 1840675"/>
              <a:gd name="connsiteX41" fmla="*/ 3317336 w 3483591"/>
              <a:gd name="connsiteY41" fmla="*/ 950026 h 1840675"/>
              <a:gd name="connsiteX42" fmla="*/ 3246084 w 3483591"/>
              <a:gd name="connsiteY42" fmla="*/ 985651 h 1840675"/>
              <a:gd name="connsiteX43" fmla="*/ 3151082 w 3483591"/>
              <a:gd name="connsiteY43" fmla="*/ 1021277 h 1840675"/>
              <a:gd name="connsiteX44" fmla="*/ 3067955 w 3483591"/>
              <a:gd name="connsiteY44" fmla="*/ 1045028 h 1840675"/>
              <a:gd name="connsiteX45" fmla="*/ 2901700 w 3483591"/>
              <a:gd name="connsiteY45" fmla="*/ 1068779 h 1840675"/>
              <a:gd name="connsiteX46" fmla="*/ 2782947 w 3483591"/>
              <a:gd name="connsiteY46" fmla="*/ 1092529 h 1840675"/>
              <a:gd name="connsiteX47" fmla="*/ 2652318 w 3483591"/>
              <a:gd name="connsiteY47" fmla="*/ 1116280 h 1840675"/>
              <a:gd name="connsiteX48" fmla="*/ 2569191 w 3483591"/>
              <a:gd name="connsiteY48" fmla="*/ 1128155 h 1840675"/>
              <a:gd name="connsiteX49" fmla="*/ 2331684 w 3483591"/>
              <a:gd name="connsiteY49" fmla="*/ 1151906 h 1840675"/>
              <a:gd name="connsiteX50" fmla="*/ 2224806 w 3483591"/>
              <a:gd name="connsiteY50" fmla="*/ 1175657 h 1840675"/>
              <a:gd name="connsiteX51" fmla="*/ 2129804 w 3483591"/>
              <a:gd name="connsiteY51" fmla="*/ 1199407 h 1840675"/>
              <a:gd name="connsiteX52" fmla="*/ 2070427 w 3483591"/>
              <a:gd name="connsiteY52" fmla="*/ 1211283 h 1840675"/>
              <a:gd name="connsiteX53" fmla="*/ 1975425 w 3483591"/>
              <a:gd name="connsiteY53" fmla="*/ 1235033 h 1840675"/>
              <a:gd name="connsiteX54" fmla="*/ 1904173 w 3483591"/>
              <a:gd name="connsiteY54" fmla="*/ 1258784 h 1840675"/>
              <a:gd name="connsiteX55" fmla="*/ 1868547 w 3483591"/>
              <a:gd name="connsiteY55" fmla="*/ 1294410 h 1840675"/>
              <a:gd name="connsiteX56" fmla="*/ 1832921 w 3483591"/>
              <a:gd name="connsiteY56" fmla="*/ 1318161 h 1840675"/>
              <a:gd name="connsiteX57" fmla="*/ 1785419 w 3483591"/>
              <a:gd name="connsiteY57" fmla="*/ 1389413 h 1840675"/>
              <a:gd name="connsiteX58" fmla="*/ 1761669 w 3483591"/>
              <a:gd name="connsiteY58" fmla="*/ 1425038 h 1840675"/>
              <a:gd name="connsiteX59" fmla="*/ 1749793 w 3483591"/>
              <a:gd name="connsiteY59" fmla="*/ 1472540 h 1840675"/>
              <a:gd name="connsiteX60" fmla="*/ 1726043 w 3483591"/>
              <a:gd name="connsiteY60" fmla="*/ 1543792 h 1840675"/>
              <a:gd name="connsiteX61" fmla="*/ 1714167 w 3483591"/>
              <a:gd name="connsiteY61" fmla="*/ 1579418 h 1840675"/>
              <a:gd name="connsiteX62" fmla="*/ 1702292 w 3483591"/>
              <a:gd name="connsiteY62" fmla="*/ 1626919 h 1840675"/>
              <a:gd name="connsiteX63" fmla="*/ 1690417 w 3483591"/>
              <a:gd name="connsiteY63" fmla="*/ 1686296 h 1840675"/>
              <a:gd name="connsiteX64" fmla="*/ 1666666 w 3483591"/>
              <a:gd name="connsiteY64" fmla="*/ 1757548 h 1840675"/>
              <a:gd name="connsiteX65" fmla="*/ 1654791 w 3483591"/>
              <a:gd name="connsiteY65" fmla="*/ 1793174 h 1840675"/>
              <a:gd name="connsiteX66" fmla="*/ 1619165 w 3483591"/>
              <a:gd name="connsiteY66" fmla="*/ 1816924 h 1840675"/>
              <a:gd name="connsiteX67" fmla="*/ 1488536 w 3483591"/>
              <a:gd name="connsiteY67" fmla="*/ 1840675 h 1840675"/>
              <a:gd name="connsiteX68" fmla="*/ 99123 w 3483591"/>
              <a:gd name="connsiteY68" fmla="*/ 1828800 h 1840675"/>
              <a:gd name="connsiteX69" fmla="*/ 63497 w 3483591"/>
              <a:gd name="connsiteY69" fmla="*/ 1816924 h 1840675"/>
              <a:gd name="connsiteX70" fmla="*/ 4121 w 3483591"/>
              <a:gd name="connsiteY70" fmla="*/ 1805049 h 1840675"/>
              <a:gd name="connsiteX71" fmla="*/ 4121 w 3483591"/>
              <a:gd name="connsiteY71" fmla="*/ 1769423 h 184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483591" h="1840675" extrusionOk="0">
                <a:moveTo>
                  <a:pt x="63497" y="1781298"/>
                </a:moveTo>
                <a:cubicBezTo>
                  <a:pt x="71202" y="1751017"/>
                  <a:pt x="85765" y="1726972"/>
                  <a:pt x="99123" y="1698171"/>
                </a:cubicBezTo>
                <a:cubicBezTo>
                  <a:pt x="105268" y="1686864"/>
                  <a:pt x="105297" y="1674076"/>
                  <a:pt x="110999" y="1662545"/>
                </a:cubicBezTo>
                <a:cubicBezTo>
                  <a:pt x="117076" y="1647149"/>
                  <a:pt x="126264" y="1634019"/>
                  <a:pt x="134749" y="1615044"/>
                </a:cubicBezTo>
                <a:cubicBezTo>
                  <a:pt x="137189" y="1568197"/>
                  <a:pt x="154679" y="1526684"/>
                  <a:pt x="170375" y="1484415"/>
                </a:cubicBezTo>
                <a:cubicBezTo>
                  <a:pt x="171401" y="1473139"/>
                  <a:pt x="193542" y="1444810"/>
                  <a:pt x="194126" y="1436914"/>
                </a:cubicBezTo>
                <a:cubicBezTo>
                  <a:pt x="213401" y="1329550"/>
                  <a:pt x="193157" y="1414504"/>
                  <a:pt x="241627" y="1211283"/>
                </a:cubicBezTo>
                <a:cubicBezTo>
                  <a:pt x="245175" y="1187574"/>
                  <a:pt x="243663" y="1171088"/>
                  <a:pt x="253503" y="1151906"/>
                </a:cubicBezTo>
                <a:cubicBezTo>
                  <a:pt x="262508" y="1136681"/>
                  <a:pt x="272157" y="1121127"/>
                  <a:pt x="277253" y="1104405"/>
                </a:cubicBezTo>
                <a:cubicBezTo>
                  <a:pt x="292503" y="1064968"/>
                  <a:pt x="308389" y="1025993"/>
                  <a:pt x="324755" y="985651"/>
                </a:cubicBezTo>
                <a:cubicBezTo>
                  <a:pt x="336511" y="944911"/>
                  <a:pt x="361412" y="930669"/>
                  <a:pt x="372256" y="890649"/>
                </a:cubicBezTo>
                <a:cubicBezTo>
                  <a:pt x="430951" y="760159"/>
                  <a:pt x="353747" y="984281"/>
                  <a:pt x="407882" y="783771"/>
                </a:cubicBezTo>
                <a:cubicBezTo>
                  <a:pt x="421845" y="748752"/>
                  <a:pt x="423946" y="719347"/>
                  <a:pt x="431632" y="688768"/>
                </a:cubicBezTo>
                <a:cubicBezTo>
                  <a:pt x="434728" y="673076"/>
                  <a:pt x="440007" y="657064"/>
                  <a:pt x="443508" y="641267"/>
                </a:cubicBezTo>
                <a:cubicBezTo>
                  <a:pt x="448825" y="601498"/>
                  <a:pt x="458406" y="557817"/>
                  <a:pt x="467258" y="522514"/>
                </a:cubicBezTo>
                <a:cubicBezTo>
                  <a:pt x="471491" y="495053"/>
                  <a:pt x="471320" y="475774"/>
                  <a:pt x="479134" y="451262"/>
                </a:cubicBezTo>
                <a:cubicBezTo>
                  <a:pt x="486275" y="421850"/>
                  <a:pt x="517568" y="354282"/>
                  <a:pt x="526635" y="320633"/>
                </a:cubicBezTo>
                <a:cubicBezTo>
                  <a:pt x="533689" y="307686"/>
                  <a:pt x="545935" y="287907"/>
                  <a:pt x="550386" y="273132"/>
                </a:cubicBezTo>
                <a:cubicBezTo>
                  <a:pt x="561092" y="247035"/>
                  <a:pt x="563251" y="220255"/>
                  <a:pt x="574136" y="190005"/>
                </a:cubicBezTo>
                <a:cubicBezTo>
                  <a:pt x="598040" y="132614"/>
                  <a:pt x="575795" y="187246"/>
                  <a:pt x="609762" y="106877"/>
                </a:cubicBezTo>
                <a:cubicBezTo>
                  <a:pt x="619202" y="82821"/>
                  <a:pt x="609098" y="48339"/>
                  <a:pt x="633513" y="35626"/>
                </a:cubicBezTo>
                <a:cubicBezTo>
                  <a:pt x="656141" y="24547"/>
                  <a:pt x="662948" y="15636"/>
                  <a:pt x="692890" y="0"/>
                </a:cubicBezTo>
                <a:cubicBezTo>
                  <a:pt x="1258516" y="-84024"/>
                  <a:pt x="2392834" y="-81975"/>
                  <a:pt x="2866074" y="11875"/>
                </a:cubicBezTo>
                <a:cubicBezTo>
                  <a:pt x="2879276" y="12225"/>
                  <a:pt x="2889449" y="18489"/>
                  <a:pt x="2901700" y="23750"/>
                </a:cubicBezTo>
                <a:cubicBezTo>
                  <a:pt x="2922316" y="29296"/>
                  <a:pt x="2938031" y="31980"/>
                  <a:pt x="2961077" y="35626"/>
                </a:cubicBezTo>
                <a:cubicBezTo>
                  <a:pt x="3005770" y="45706"/>
                  <a:pt x="3004464" y="45947"/>
                  <a:pt x="3044204" y="59376"/>
                </a:cubicBezTo>
                <a:cubicBezTo>
                  <a:pt x="3070490" y="73306"/>
                  <a:pt x="3089096" y="96600"/>
                  <a:pt x="3115456" y="106877"/>
                </a:cubicBezTo>
                <a:cubicBezTo>
                  <a:pt x="3127133" y="110760"/>
                  <a:pt x="3140346" y="112703"/>
                  <a:pt x="3151082" y="118753"/>
                </a:cubicBezTo>
                <a:cubicBezTo>
                  <a:pt x="3231223" y="171491"/>
                  <a:pt x="3135070" y="130715"/>
                  <a:pt x="3222334" y="154379"/>
                </a:cubicBezTo>
                <a:cubicBezTo>
                  <a:pt x="3337782" y="242481"/>
                  <a:pt x="3202751" y="131107"/>
                  <a:pt x="3281710" y="237506"/>
                </a:cubicBezTo>
                <a:cubicBezTo>
                  <a:pt x="3292153" y="251368"/>
                  <a:pt x="3305929" y="258825"/>
                  <a:pt x="3317336" y="273132"/>
                </a:cubicBezTo>
                <a:cubicBezTo>
                  <a:pt x="3340666" y="298948"/>
                  <a:pt x="3360154" y="330384"/>
                  <a:pt x="3376713" y="356259"/>
                </a:cubicBezTo>
                <a:cubicBezTo>
                  <a:pt x="3382729" y="374063"/>
                  <a:pt x="3384370" y="390583"/>
                  <a:pt x="3388588" y="403761"/>
                </a:cubicBezTo>
                <a:cubicBezTo>
                  <a:pt x="3404768" y="450253"/>
                  <a:pt x="3414053" y="467457"/>
                  <a:pt x="3436090" y="510638"/>
                </a:cubicBezTo>
                <a:cubicBezTo>
                  <a:pt x="3438506" y="528003"/>
                  <a:pt x="3446654" y="542707"/>
                  <a:pt x="3447965" y="558140"/>
                </a:cubicBezTo>
                <a:cubicBezTo>
                  <a:pt x="3454483" y="575558"/>
                  <a:pt x="3453453" y="596122"/>
                  <a:pt x="3459840" y="617516"/>
                </a:cubicBezTo>
                <a:cubicBezTo>
                  <a:pt x="3466426" y="641669"/>
                  <a:pt x="3483591" y="688769"/>
                  <a:pt x="3483591" y="688768"/>
                </a:cubicBezTo>
                <a:cubicBezTo>
                  <a:pt x="3477174" y="713664"/>
                  <a:pt x="3479179" y="742313"/>
                  <a:pt x="3471716" y="771896"/>
                </a:cubicBezTo>
                <a:cubicBezTo>
                  <a:pt x="3470390" y="785559"/>
                  <a:pt x="3469317" y="797948"/>
                  <a:pt x="3459840" y="807522"/>
                </a:cubicBezTo>
                <a:cubicBezTo>
                  <a:pt x="3434974" y="835588"/>
                  <a:pt x="3412233" y="851385"/>
                  <a:pt x="3388588" y="878774"/>
                </a:cubicBezTo>
                <a:cubicBezTo>
                  <a:pt x="3377216" y="884595"/>
                  <a:pt x="3363923" y="904130"/>
                  <a:pt x="3352962" y="914400"/>
                </a:cubicBezTo>
                <a:cubicBezTo>
                  <a:pt x="3338148" y="926504"/>
                  <a:pt x="3332609" y="938687"/>
                  <a:pt x="3317336" y="950026"/>
                </a:cubicBezTo>
                <a:cubicBezTo>
                  <a:pt x="3249681" y="995030"/>
                  <a:pt x="3320577" y="955711"/>
                  <a:pt x="3246084" y="985651"/>
                </a:cubicBezTo>
                <a:cubicBezTo>
                  <a:pt x="3148290" y="1017225"/>
                  <a:pt x="3252326" y="990560"/>
                  <a:pt x="3151082" y="1021277"/>
                </a:cubicBezTo>
                <a:cubicBezTo>
                  <a:pt x="3122837" y="1031062"/>
                  <a:pt x="3095040" y="1038325"/>
                  <a:pt x="3067955" y="1045028"/>
                </a:cubicBezTo>
                <a:cubicBezTo>
                  <a:pt x="3021083" y="1062041"/>
                  <a:pt x="2955562" y="1058089"/>
                  <a:pt x="2901700" y="1068779"/>
                </a:cubicBezTo>
                <a:cubicBezTo>
                  <a:pt x="2844782" y="1088581"/>
                  <a:pt x="2814626" y="1089217"/>
                  <a:pt x="2782947" y="1092529"/>
                </a:cubicBezTo>
                <a:cubicBezTo>
                  <a:pt x="2720795" y="1105023"/>
                  <a:pt x="2718144" y="1106725"/>
                  <a:pt x="2652318" y="1116280"/>
                </a:cubicBezTo>
                <a:cubicBezTo>
                  <a:pt x="2622095" y="1118294"/>
                  <a:pt x="2602149" y="1125833"/>
                  <a:pt x="2569191" y="1128155"/>
                </a:cubicBezTo>
                <a:cubicBezTo>
                  <a:pt x="2254841" y="1152961"/>
                  <a:pt x="2511210" y="1128601"/>
                  <a:pt x="2331684" y="1151906"/>
                </a:cubicBezTo>
                <a:cubicBezTo>
                  <a:pt x="2246608" y="1166446"/>
                  <a:pt x="2341946" y="1149255"/>
                  <a:pt x="2224806" y="1175657"/>
                </a:cubicBezTo>
                <a:cubicBezTo>
                  <a:pt x="2191521" y="1184483"/>
                  <a:pt x="2160494" y="1196294"/>
                  <a:pt x="2129804" y="1199407"/>
                </a:cubicBezTo>
                <a:cubicBezTo>
                  <a:pt x="2107732" y="1203914"/>
                  <a:pt x="2091273" y="1209978"/>
                  <a:pt x="2070427" y="1211283"/>
                </a:cubicBezTo>
                <a:cubicBezTo>
                  <a:pt x="2032941" y="1217637"/>
                  <a:pt x="2006271" y="1221578"/>
                  <a:pt x="1975425" y="1235033"/>
                </a:cubicBezTo>
                <a:cubicBezTo>
                  <a:pt x="1953836" y="1247794"/>
                  <a:pt x="1928846" y="1256056"/>
                  <a:pt x="1904173" y="1258784"/>
                </a:cubicBezTo>
                <a:cubicBezTo>
                  <a:pt x="1892820" y="1270300"/>
                  <a:pt x="1883166" y="1282206"/>
                  <a:pt x="1868547" y="1294410"/>
                </a:cubicBezTo>
                <a:cubicBezTo>
                  <a:pt x="1857644" y="1303891"/>
                  <a:pt x="1844256" y="1305607"/>
                  <a:pt x="1832921" y="1318161"/>
                </a:cubicBezTo>
                <a:cubicBezTo>
                  <a:pt x="1814549" y="1339669"/>
                  <a:pt x="1801218" y="1365233"/>
                  <a:pt x="1785419" y="1389413"/>
                </a:cubicBezTo>
                <a:cubicBezTo>
                  <a:pt x="1773775" y="1404157"/>
                  <a:pt x="1765674" y="1421610"/>
                  <a:pt x="1761669" y="1425038"/>
                </a:cubicBezTo>
                <a:cubicBezTo>
                  <a:pt x="1756628" y="1443509"/>
                  <a:pt x="1756763" y="1456106"/>
                  <a:pt x="1749793" y="1472540"/>
                </a:cubicBezTo>
                <a:cubicBezTo>
                  <a:pt x="1742862" y="1495889"/>
                  <a:pt x="1735067" y="1520530"/>
                  <a:pt x="1726043" y="1543792"/>
                </a:cubicBezTo>
                <a:cubicBezTo>
                  <a:pt x="1723390" y="1553618"/>
                  <a:pt x="1718300" y="1566908"/>
                  <a:pt x="1714167" y="1579418"/>
                </a:cubicBezTo>
                <a:cubicBezTo>
                  <a:pt x="1712320" y="1595630"/>
                  <a:pt x="1705912" y="1612010"/>
                  <a:pt x="1702292" y="1626919"/>
                </a:cubicBezTo>
                <a:cubicBezTo>
                  <a:pt x="1695340" y="1645656"/>
                  <a:pt x="1697274" y="1666721"/>
                  <a:pt x="1690417" y="1686296"/>
                </a:cubicBezTo>
                <a:cubicBezTo>
                  <a:pt x="1683803" y="1709311"/>
                  <a:pt x="1676690" y="1732269"/>
                  <a:pt x="1666666" y="1757548"/>
                </a:cubicBezTo>
                <a:cubicBezTo>
                  <a:pt x="1663782" y="1771580"/>
                  <a:pt x="1666935" y="1786193"/>
                  <a:pt x="1654791" y="1793174"/>
                </a:cubicBezTo>
                <a:cubicBezTo>
                  <a:pt x="1644009" y="1799970"/>
                  <a:pt x="1632960" y="1810904"/>
                  <a:pt x="1619165" y="1816924"/>
                </a:cubicBezTo>
                <a:cubicBezTo>
                  <a:pt x="1606666" y="1822260"/>
                  <a:pt x="1497672" y="1838366"/>
                  <a:pt x="1488536" y="1840675"/>
                </a:cubicBezTo>
                <a:cubicBezTo>
                  <a:pt x="1238336" y="1811550"/>
                  <a:pt x="452170" y="1853465"/>
                  <a:pt x="99123" y="1828800"/>
                </a:cubicBezTo>
                <a:cubicBezTo>
                  <a:pt x="86138" y="1827555"/>
                  <a:pt x="75677" y="1820227"/>
                  <a:pt x="63497" y="1816924"/>
                </a:cubicBezTo>
                <a:cubicBezTo>
                  <a:pt x="41480" y="1811446"/>
                  <a:pt x="19817" y="1815885"/>
                  <a:pt x="4121" y="1805049"/>
                </a:cubicBezTo>
                <a:cubicBezTo>
                  <a:pt x="-5305" y="1797499"/>
                  <a:pt x="3956" y="1781492"/>
                  <a:pt x="4121" y="1769423"/>
                </a:cubicBezTo>
              </a:path>
            </a:pathLst>
          </a:custGeom>
          <a:noFill/>
          <a:ln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63497 w 3483591"/>
                      <a:gd name="connsiteY0" fmla="*/ 1781298 h 1840675"/>
                      <a:gd name="connsiteX1" fmla="*/ 99123 w 3483591"/>
                      <a:gd name="connsiteY1" fmla="*/ 1698171 h 1840675"/>
                      <a:gd name="connsiteX2" fmla="*/ 110999 w 3483591"/>
                      <a:gd name="connsiteY2" fmla="*/ 1662545 h 1840675"/>
                      <a:gd name="connsiteX3" fmla="*/ 134749 w 3483591"/>
                      <a:gd name="connsiteY3" fmla="*/ 1615044 h 1840675"/>
                      <a:gd name="connsiteX4" fmla="*/ 170375 w 3483591"/>
                      <a:gd name="connsiteY4" fmla="*/ 1484415 h 1840675"/>
                      <a:gd name="connsiteX5" fmla="*/ 194126 w 3483591"/>
                      <a:gd name="connsiteY5" fmla="*/ 1436914 h 1840675"/>
                      <a:gd name="connsiteX6" fmla="*/ 241627 w 3483591"/>
                      <a:gd name="connsiteY6" fmla="*/ 1211283 h 1840675"/>
                      <a:gd name="connsiteX7" fmla="*/ 253503 w 3483591"/>
                      <a:gd name="connsiteY7" fmla="*/ 1151906 h 1840675"/>
                      <a:gd name="connsiteX8" fmla="*/ 277253 w 3483591"/>
                      <a:gd name="connsiteY8" fmla="*/ 1104405 h 1840675"/>
                      <a:gd name="connsiteX9" fmla="*/ 324755 w 3483591"/>
                      <a:gd name="connsiteY9" fmla="*/ 985651 h 1840675"/>
                      <a:gd name="connsiteX10" fmla="*/ 372256 w 3483591"/>
                      <a:gd name="connsiteY10" fmla="*/ 890649 h 1840675"/>
                      <a:gd name="connsiteX11" fmla="*/ 407882 w 3483591"/>
                      <a:gd name="connsiteY11" fmla="*/ 783771 h 1840675"/>
                      <a:gd name="connsiteX12" fmla="*/ 431632 w 3483591"/>
                      <a:gd name="connsiteY12" fmla="*/ 688768 h 1840675"/>
                      <a:gd name="connsiteX13" fmla="*/ 443508 w 3483591"/>
                      <a:gd name="connsiteY13" fmla="*/ 641267 h 1840675"/>
                      <a:gd name="connsiteX14" fmla="*/ 467258 w 3483591"/>
                      <a:gd name="connsiteY14" fmla="*/ 522514 h 1840675"/>
                      <a:gd name="connsiteX15" fmla="*/ 479134 w 3483591"/>
                      <a:gd name="connsiteY15" fmla="*/ 451262 h 1840675"/>
                      <a:gd name="connsiteX16" fmla="*/ 526635 w 3483591"/>
                      <a:gd name="connsiteY16" fmla="*/ 320633 h 1840675"/>
                      <a:gd name="connsiteX17" fmla="*/ 550386 w 3483591"/>
                      <a:gd name="connsiteY17" fmla="*/ 273132 h 1840675"/>
                      <a:gd name="connsiteX18" fmla="*/ 574136 w 3483591"/>
                      <a:gd name="connsiteY18" fmla="*/ 190005 h 1840675"/>
                      <a:gd name="connsiteX19" fmla="*/ 609762 w 3483591"/>
                      <a:gd name="connsiteY19" fmla="*/ 106877 h 1840675"/>
                      <a:gd name="connsiteX20" fmla="*/ 633513 w 3483591"/>
                      <a:gd name="connsiteY20" fmla="*/ 35626 h 1840675"/>
                      <a:gd name="connsiteX21" fmla="*/ 692890 w 3483591"/>
                      <a:gd name="connsiteY21" fmla="*/ 0 h 1840675"/>
                      <a:gd name="connsiteX22" fmla="*/ 2866074 w 3483591"/>
                      <a:gd name="connsiteY22" fmla="*/ 11875 h 1840675"/>
                      <a:gd name="connsiteX23" fmla="*/ 2901700 w 3483591"/>
                      <a:gd name="connsiteY23" fmla="*/ 23750 h 1840675"/>
                      <a:gd name="connsiteX24" fmla="*/ 2961077 w 3483591"/>
                      <a:gd name="connsiteY24" fmla="*/ 35626 h 1840675"/>
                      <a:gd name="connsiteX25" fmla="*/ 3044204 w 3483591"/>
                      <a:gd name="connsiteY25" fmla="*/ 59376 h 1840675"/>
                      <a:gd name="connsiteX26" fmla="*/ 3115456 w 3483591"/>
                      <a:gd name="connsiteY26" fmla="*/ 106877 h 1840675"/>
                      <a:gd name="connsiteX27" fmla="*/ 3151082 w 3483591"/>
                      <a:gd name="connsiteY27" fmla="*/ 118753 h 1840675"/>
                      <a:gd name="connsiteX28" fmla="*/ 3222334 w 3483591"/>
                      <a:gd name="connsiteY28" fmla="*/ 154379 h 1840675"/>
                      <a:gd name="connsiteX29" fmla="*/ 3281710 w 3483591"/>
                      <a:gd name="connsiteY29" fmla="*/ 237506 h 1840675"/>
                      <a:gd name="connsiteX30" fmla="*/ 3317336 w 3483591"/>
                      <a:gd name="connsiteY30" fmla="*/ 273132 h 1840675"/>
                      <a:gd name="connsiteX31" fmla="*/ 3376713 w 3483591"/>
                      <a:gd name="connsiteY31" fmla="*/ 356259 h 1840675"/>
                      <a:gd name="connsiteX32" fmla="*/ 3388588 w 3483591"/>
                      <a:gd name="connsiteY32" fmla="*/ 403761 h 1840675"/>
                      <a:gd name="connsiteX33" fmla="*/ 3436090 w 3483591"/>
                      <a:gd name="connsiteY33" fmla="*/ 510638 h 1840675"/>
                      <a:gd name="connsiteX34" fmla="*/ 3447965 w 3483591"/>
                      <a:gd name="connsiteY34" fmla="*/ 558140 h 1840675"/>
                      <a:gd name="connsiteX35" fmla="*/ 3459840 w 3483591"/>
                      <a:gd name="connsiteY35" fmla="*/ 617516 h 1840675"/>
                      <a:gd name="connsiteX36" fmla="*/ 3483591 w 3483591"/>
                      <a:gd name="connsiteY36" fmla="*/ 688768 h 1840675"/>
                      <a:gd name="connsiteX37" fmla="*/ 3471716 w 3483591"/>
                      <a:gd name="connsiteY37" fmla="*/ 771896 h 1840675"/>
                      <a:gd name="connsiteX38" fmla="*/ 3459840 w 3483591"/>
                      <a:gd name="connsiteY38" fmla="*/ 807522 h 1840675"/>
                      <a:gd name="connsiteX39" fmla="*/ 3388588 w 3483591"/>
                      <a:gd name="connsiteY39" fmla="*/ 878774 h 1840675"/>
                      <a:gd name="connsiteX40" fmla="*/ 3352962 w 3483591"/>
                      <a:gd name="connsiteY40" fmla="*/ 914400 h 1840675"/>
                      <a:gd name="connsiteX41" fmla="*/ 3317336 w 3483591"/>
                      <a:gd name="connsiteY41" fmla="*/ 950026 h 1840675"/>
                      <a:gd name="connsiteX42" fmla="*/ 3246084 w 3483591"/>
                      <a:gd name="connsiteY42" fmla="*/ 985651 h 1840675"/>
                      <a:gd name="connsiteX43" fmla="*/ 3151082 w 3483591"/>
                      <a:gd name="connsiteY43" fmla="*/ 1021277 h 1840675"/>
                      <a:gd name="connsiteX44" fmla="*/ 3067955 w 3483591"/>
                      <a:gd name="connsiteY44" fmla="*/ 1045028 h 1840675"/>
                      <a:gd name="connsiteX45" fmla="*/ 2901700 w 3483591"/>
                      <a:gd name="connsiteY45" fmla="*/ 1068779 h 1840675"/>
                      <a:gd name="connsiteX46" fmla="*/ 2782947 w 3483591"/>
                      <a:gd name="connsiteY46" fmla="*/ 1092529 h 1840675"/>
                      <a:gd name="connsiteX47" fmla="*/ 2652318 w 3483591"/>
                      <a:gd name="connsiteY47" fmla="*/ 1116280 h 1840675"/>
                      <a:gd name="connsiteX48" fmla="*/ 2569191 w 3483591"/>
                      <a:gd name="connsiteY48" fmla="*/ 1128155 h 1840675"/>
                      <a:gd name="connsiteX49" fmla="*/ 2331684 w 3483591"/>
                      <a:gd name="connsiteY49" fmla="*/ 1151906 h 1840675"/>
                      <a:gd name="connsiteX50" fmla="*/ 2224806 w 3483591"/>
                      <a:gd name="connsiteY50" fmla="*/ 1175657 h 1840675"/>
                      <a:gd name="connsiteX51" fmla="*/ 2129804 w 3483591"/>
                      <a:gd name="connsiteY51" fmla="*/ 1199407 h 1840675"/>
                      <a:gd name="connsiteX52" fmla="*/ 2070427 w 3483591"/>
                      <a:gd name="connsiteY52" fmla="*/ 1211283 h 1840675"/>
                      <a:gd name="connsiteX53" fmla="*/ 1975425 w 3483591"/>
                      <a:gd name="connsiteY53" fmla="*/ 1235033 h 1840675"/>
                      <a:gd name="connsiteX54" fmla="*/ 1904173 w 3483591"/>
                      <a:gd name="connsiteY54" fmla="*/ 1258784 h 1840675"/>
                      <a:gd name="connsiteX55" fmla="*/ 1868547 w 3483591"/>
                      <a:gd name="connsiteY55" fmla="*/ 1294410 h 1840675"/>
                      <a:gd name="connsiteX56" fmla="*/ 1832921 w 3483591"/>
                      <a:gd name="connsiteY56" fmla="*/ 1318161 h 1840675"/>
                      <a:gd name="connsiteX57" fmla="*/ 1785419 w 3483591"/>
                      <a:gd name="connsiteY57" fmla="*/ 1389413 h 1840675"/>
                      <a:gd name="connsiteX58" fmla="*/ 1761669 w 3483591"/>
                      <a:gd name="connsiteY58" fmla="*/ 1425038 h 1840675"/>
                      <a:gd name="connsiteX59" fmla="*/ 1749793 w 3483591"/>
                      <a:gd name="connsiteY59" fmla="*/ 1472540 h 1840675"/>
                      <a:gd name="connsiteX60" fmla="*/ 1726043 w 3483591"/>
                      <a:gd name="connsiteY60" fmla="*/ 1543792 h 1840675"/>
                      <a:gd name="connsiteX61" fmla="*/ 1714167 w 3483591"/>
                      <a:gd name="connsiteY61" fmla="*/ 1579418 h 1840675"/>
                      <a:gd name="connsiteX62" fmla="*/ 1702292 w 3483591"/>
                      <a:gd name="connsiteY62" fmla="*/ 1626919 h 1840675"/>
                      <a:gd name="connsiteX63" fmla="*/ 1690417 w 3483591"/>
                      <a:gd name="connsiteY63" fmla="*/ 1686296 h 1840675"/>
                      <a:gd name="connsiteX64" fmla="*/ 1666666 w 3483591"/>
                      <a:gd name="connsiteY64" fmla="*/ 1757548 h 1840675"/>
                      <a:gd name="connsiteX65" fmla="*/ 1654791 w 3483591"/>
                      <a:gd name="connsiteY65" fmla="*/ 1793174 h 1840675"/>
                      <a:gd name="connsiteX66" fmla="*/ 1619165 w 3483591"/>
                      <a:gd name="connsiteY66" fmla="*/ 1816924 h 1840675"/>
                      <a:gd name="connsiteX67" fmla="*/ 1488536 w 3483591"/>
                      <a:gd name="connsiteY67" fmla="*/ 1840675 h 1840675"/>
                      <a:gd name="connsiteX68" fmla="*/ 99123 w 3483591"/>
                      <a:gd name="connsiteY68" fmla="*/ 1828800 h 1840675"/>
                      <a:gd name="connsiteX69" fmla="*/ 63497 w 3483591"/>
                      <a:gd name="connsiteY69" fmla="*/ 1816924 h 1840675"/>
                      <a:gd name="connsiteX70" fmla="*/ 4121 w 3483591"/>
                      <a:gd name="connsiteY70" fmla="*/ 1805049 h 1840675"/>
                      <a:gd name="connsiteX71" fmla="*/ 4121 w 3483591"/>
                      <a:gd name="connsiteY71" fmla="*/ 1769423 h 18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</a:cxnLst>
                    <a:rect l="l" t="t" r="r" b="b"/>
                    <a:pathLst>
                      <a:path w="3483591" h="1840675">
                        <a:moveTo>
                          <a:pt x="63497" y="1781298"/>
                        </a:moveTo>
                        <a:cubicBezTo>
                          <a:pt x="75372" y="1753589"/>
                          <a:pt x="87927" y="1726161"/>
                          <a:pt x="99123" y="1698171"/>
                        </a:cubicBezTo>
                        <a:cubicBezTo>
                          <a:pt x="103772" y="1686549"/>
                          <a:pt x="106068" y="1674051"/>
                          <a:pt x="110999" y="1662545"/>
                        </a:cubicBezTo>
                        <a:cubicBezTo>
                          <a:pt x="117972" y="1646274"/>
                          <a:pt x="126832" y="1630878"/>
                          <a:pt x="134749" y="1615044"/>
                        </a:cubicBezTo>
                        <a:cubicBezTo>
                          <a:pt x="143435" y="1571614"/>
                          <a:pt x="150289" y="1524587"/>
                          <a:pt x="170375" y="1484415"/>
                        </a:cubicBezTo>
                        <a:lnTo>
                          <a:pt x="194126" y="1436914"/>
                        </a:lnTo>
                        <a:cubicBezTo>
                          <a:pt x="220688" y="1330666"/>
                          <a:pt x="202798" y="1405427"/>
                          <a:pt x="241627" y="1211283"/>
                        </a:cubicBezTo>
                        <a:cubicBezTo>
                          <a:pt x="245586" y="1191491"/>
                          <a:pt x="244476" y="1169959"/>
                          <a:pt x="253503" y="1151906"/>
                        </a:cubicBezTo>
                        <a:cubicBezTo>
                          <a:pt x="261420" y="1136072"/>
                          <a:pt x="270280" y="1120676"/>
                          <a:pt x="277253" y="1104405"/>
                        </a:cubicBezTo>
                        <a:cubicBezTo>
                          <a:pt x="294047" y="1065218"/>
                          <a:pt x="305688" y="1023784"/>
                          <a:pt x="324755" y="985651"/>
                        </a:cubicBezTo>
                        <a:lnTo>
                          <a:pt x="372256" y="890649"/>
                        </a:lnTo>
                        <a:cubicBezTo>
                          <a:pt x="412127" y="731163"/>
                          <a:pt x="348257" y="977556"/>
                          <a:pt x="407882" y="783771"/>
                        </a:cubicBezTo>
                        <a:cubicBezTo>
                          <a:pt x="417482" y="752572"/>
                          <a:pt x="423715" y="720436"/>
                          <a:pt x="431632" y="688768"/>
                        </a:cubicBezTo>
                        <a:cubicBezTo>
                          <a:pt x="435590" y="672934"/>
                          <a:pt x="440307" y="657271"/>
                          <a:pt x="443508" y="641267"/>
                        </a:cubicBezTo>
                        <a:cubicBezTo>
                          <a:pt x="451425" y="601683"/>
                          <a:pt x="460621" y="562333"/>
                          <a:pt x="467258" y="522514"/>
                        </a:cubicBezTo>
                        <a:cubicBezTo>
                          <a:pt x="471217" y="498763"/>
                          <a:pt x="473294" y="474621"/>
                          <a:pt x="479134" y="451262"/>
                        </a:cubicBezTo>
                        <a:cubicBezTo>
                          <a:pt x="486658" y="421165"/>
                          <a:pt x="513142" y="350993"/>
                          <a:pt x="526635" y="320633"/>
                        </a:cubicBezTo>
                        <a:cubicBezTo>
                          <a:pt x="533825" y="304456"/>
                          <a:pt x="543413" y="289403"/>
                          <a:pt x="550386" y="273132"/>
                        </a:cubicBezTo>
                        <a:cubicBezTo>
                          <a:pt x="562588" y="244660"/>
                          <a:pt x="565528" y="220134"/>
                          <a:pt x="574136" y="190005"/>
                        </a:cubicBezTo>
                        <a:cubicBezTo>
                          <a:pt x="593246" y="123121"/>
                          <a:pt x="578101" y="186030"/>
                          <a:pt x="609762" y="106877"/>
                        </a:cubicBezTo>
                        <a:cubicBezTo>
                          <a:pt x="619060" y="83632"/>
                          <a:pt x="612046" y="48506"/>
                          <a:pt x="633513" y="35626"/>
                        </a:cubicBezTo>
                        <a:lnTo>
                          <a:pt x="692890" y="0"/>
                        </a:lnTo>
                        <a:lnTo>
                          <a:pt x="2866074" y="11875"/>
                        </a:lnTo>
                        <a:cubicBezTo>
                          <a:pt x="2878591" y="12010"/>
                          <a:pt x="2889556" y="20714"/>
                          <a:pt x="2901700" y="23750"/>
                        </a:cubicBezTo>
                        <a:cubicBezTo>
                          <a:pt x="2921282" y="28645"/>
                          <a:pt x="2941373" y="31247"/>
                          <a:pt x="2961077" y="35626"/>
                        </a:cubicBezTo>
                        <a:cubicBezTo>
                          <a:pt x="3005814" y="45568"/>
                          <a:pt x="3004529" y="46151"/>
                          <a:pt x="3044204" y="59376"/>
                        </a:cubicBezTo>
                        <a:cubicBezTo>
                          <a:pt x="3067955" y="75210"/>
                          <a:pt x="3088376" y="97850"/>
                          <a:pt x="3115456" y="106877"/>
                        </a:cubicBezTo>
                        <a:cubicBezTo>
                          <a:pt x="3127331" y="110836"/>
                          <a:pt x="3139886" y="113155"/>
                          <a:pt x="3151082" y="118753"/>
                        </a:cubicBezTo>
                        <a:cubicBezTo>
                          <a:pt x="3243165" y="164795"/>
                          <a:pt x="3132787" y="124528"/>
                          <a:pt x="3222334" y="154379"/>
                        </a:cubicBezTo>
                        <a:cubicBezTo>
                          <a:pt x="3314964" y="247009"/>
                          <a:pt x="3203557" y="128092"/>
                          <a:pt x="3281710" y="237506"/>
                        </a:cubicBezTo>
                        <a:cubicBezTo>
                          <a:pt x="3291471" y="251172"/>
                          <a:pt x="3306406" y="260381"/>
                          <a:pt x="3317336" y="273132"/>
                        </a:cubicBezTo>
                        <a:cubicBezTo>
                          <a:pt x="3339430" y="298909"/>
                          <a:pt x="3357916" y="328065"/>
                          <a:pt x="3376713" y="356259"/>
                        </a:cubicBezTo>
                        <a:cubicBezTo>
                          <a:pt x="3380671" y="372093"/>
                          <a:pt x="3383427" y="388277"/>
                          <a:pt x="3388588" y="403761"/>
                        </a:cubicBezTo>
                        <a:cubicBezTo>
                          <a:pt x="3403750" y="449246"/>
                          <a:pt x="3415399" y="469257"/>
                          <a:pt x="3436090" y="510638"/>
                        </a:cubicBezTo>
                        <a:cubicBezTo>
                          <a:pt x="3440048" y="526472"/>
                          <a:pt x="3444425" y="542207"/>
                          <a:pt x="3447965" y="558140"/>
                        </a:cubicBezTo>
                        <a:cubicBezTo>
                          <a:pt x="3452343" y="577843"/>
                          <a:pt x="3454529" y="598043"/>
                          <a:pt x="3459840" y="617516"/>
                        </a:cubicBezTo>
                        <a:cubicBezTo>
                          <a:pt x="3466427" y="641669"/>
                          <a:pt x="3483591" y="688768"/>
                          <a:pt x="3483591" y="688768"/>
                        </a:cubicBezTo>
                        <a:cubicBezTo>
                          <a:pt x="3479633" y="716477"/>
                          <a:pt x="3477205" y="744449"/>
                          <a:pt x="3471716" y="771896"/>
                        </a:cubicBezTo>
                        <a:cubicBezTo>
                          <a:pt x="3469261" y="784171"/>
                          <a:pt x="3467525" y="797641"/>
                          <a:pt x="3459840" y="807522"/>
                        </a:cubicBezTo>
                        <a:cubicBezTo>
                          <a:pt x="3439219" y="834035"/>
                          <a:pt x="3412339" y="855023"/>
                          <a:pt x="3388588" y="878774"/>
                        </a:cubicBezTo>
                        <a:lnTo>
                          <a:pt x="3352962" y="914400"/>
                        </a:lnTo>
                        <a:cubicBezTo>
                          <a:pt x="3341087" y="926275"/>
                          <a:pt x="3331310" y="940710"/>
                          <a:pt x="3317336" y="950026"/>
                        </a:cubicBezTo>
                        <a:cubicBezTo>
                          <a:pt x="3248867" y="995671"/>
                          <a:pt x="3314920" y="956150"/>
                          <a:pt x="3246084" y="985651"/>
                        </a:cubicBezTo>
                        <a:cubicBezTo>
                          <a:pt x="3145287" y="1028850"/>
                          <a:pt x="3251435" y="993908"/>
                          <a:pt x="3151082" y="1021277"/>
                        </a:cubicBezTo>
                        <a:cubicBezTo>
                          <a:pt x="3123280" y="1028860"/>
                          <a:pt x="3096264" y="1039636"/>
                          <a:pt x="3067955" y="1045028"/>
                        </a:cubicBezTo>
                        <a:cubicBezTo>
                          <a:pt x="3012963" y="1055503"/>
                          <a:pt x="2956594" y="1057800"/>
                          <a:pt x="2901700" y="1068779"/>
                        </a:cubicBezTo>
                        <a:lnTo>
                          <a:pt x="2782947" y="1092529"/>
                        </a:lnTo>
                        <a:cubicBezTo>
                          <a:pt x="2721166" y="1104885"/>
                          <a:pt x="2718182" y="1106147"/>
                          <a:pt x="2652318" y="1116280"/>
                        </a:cubicBezTo>
                        <a:cubicBezTo>
                          <a:pt x="2624653" y="1120536"/>
                          <a:pt x="2597042" y="1125370"/>
                          <a:pt x="2569191" y="1128155"/>
                        </a:cubicBezTo>
                        <a:cubicBezTo>
                          <a:pt x="2288745" y="1156200"/>
                          <a:pt x="2519139" y="1125128"/>
                          <a:pt x="2331684" y="1151906"/>
                        </a:cubicBezTo>
                        <a:cubicBezTo>
                          <a:pt x="2255832" y="1177189"/>
                          <a:pt x="2341842" y="1150578"/>
                          <a:pt x="2224806" y="1175657"/>
                        </a:cubicBezTo>
                        <a:cubicBezTo>
                          <a:pt x="2192889" y="1182496"/>
                          <a:pt x="2161812" y="1193005"/>
                          <a:pt x="2129804" y="1199407"/>
                        </a:cubicBezTo>
                        <a:cubicBezTo>
                          <a:pt x="2110012" y="1203366"/>
                          <a:pt x="2090094" y="1206744"/>
                          <a:pt x="2070427" y="1211283"/>
                        </a:cubicBezTo>
                        <a:cubicBezTo>
                          <a:pt x="2038621" y="1218623"/>
                          <a:pt x="2006392" y="1224711"/>
                          <a:pt x="1975425" y="1235033"/>
                        </a:cubicBezTo>
                        <a:lnTo>
                          <a:pt x="1904173" y="1258784"/>
                        </a:lnTo>
                        <a:cubicBezTo>
                          <a:pt x="1892298" y="1270659"/>
                          <a:pt x="1881449" y="1283659"/>
                          <a:pt x="1868547" y="1294410"/>
                        </a:cubicBezTo>
                        <a:cubicBezTo>
                          <a:pt x="1857583" y="1303547"/>
                          <a:pt x="1842319" y="1307420"/>
                          <a:pt x="1832921" y="1318161"/>
                        </a:cubicBezTo>
                        <a:cubicBezTo>
                          <a:pt x="1814124" y="1339643"/>
                          <a:pt x="1801253" y="1365662"/>
                          <a:pt x="1785419" y="1389413"/>
                        </a:cubicBezTo>
                        <a:lnTo>
                          <a:pt x="1761669" y="1425038"/>
                        </a:lnTo>
                        <a:cubicBezTo>
                          <a:pt x="1757710" y="1440872"/>
                          <a:pt x="1754483" y="1456907"/>
                          <a:pt x="1749793" y="1472540"/>
                        </a:cubicBezTo>
                        <a:cubicBezTo>
                          <a:pt x="1742599" y="1496520"/>
                          <a:pt x="1733960" y="1520041"/>
                          <a:pt x="1726043" y="1543792"/>
                        </a:cubicBezTo>
                        <a:cubicBezTo>
                          <a:pt x="1722085" y="1555667"/>
                          <a:pt x="1717203" y="1567274"/>
                          <a:pt x="1714167" y="1579418"/>
                        </a:cubicBezTo>
                        <a:cubicBezTo>
                          <a:pt x="1710209" y="1595252"/>
                          <a:pt x="1705832" y="1610987"/>
                          <a:pt x="1702292" y="1626919"/>
                        </a:cubicBezTo>
                        <a:cubicBezTo>
                          <a:pt x="1697914" y="1646623"/>
                          <a:pt x="1695728" y="1666823"/>
                          <a:pt x="1690417" y="1686296"/>
                        </a:cubicBezTo>
                        <a:cubicBezTo>
                          <a:pt x="1683830" y="1710449"/>
                          <a:pt x="1674583" y="1733797"/>
                          <a:pt x="1666666" y="1757548"/>
                        </a:cubicBezTo>
                        <a:cubicBezTo>
                          <a:pt x="1662708" y="1769423"/>
                          <a:pt x="1665206" y="1786231"/>
                          <a:pt x="1654791" y="1793174"/>
                        </a:cubicBezTo>
                        <a:cubicBezTo>
                          <a:pt x="1642916" y="1801091"/>
                          <a:pt x="1632529" y="1811913"/>
                          <a:pt x="1619165" y="1816924"/>
                        </a:cubicBezTo>
                        <a:cubicBezTo>
                          <a:pt x="1605881" y="1821905"/>
                          <a:pt x="1496547" y="1839340"/>
                          <a:pt x="1488536" y="1840675"/>
                        </a:cubicBezTo>
                        <a:lnTo>
                          <a:pt x="99123" y="1828800"/>
                        </a:lnTo>
                        <a:cubicBezTo>
                          <a:pt x="86607" y="1828591"/>
                          <a:pt x="75641" y="1819960"/>
                          <a:pt x="63497" y="1816924"/>
                        </a:cubicBezTo>
                        <a:cubicBezTo>
                          <a:pt x="43916" y="1812029"/>
                          <a:pt x="19882" y="1817658"/>
                          <a:pt x="4121" y="1805049"/>
                        </a:cubicBezTo>
                        <a:cubicBezTo>
                          <a:pt x="-5152" y="1797631"/>
                          <a:pt x="4121" y="1781298"/>
                          <a:pt x="4121" y="1769423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1E6355-E728-2A0C-AA63-87ADC5DDFADD}"/>
              </a:ext>
            </a:extLst>
          </p:cNvPr>
          <p:cNvSpPr txBox="1"/>
          <p:nvPr/>
        </p:nvSpPr>
        <p:spPr>
          <a:xfrm>
            <a:off x="1221097" y="6095816"/>
            <a:ext cx="7507267" cy="70788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Only depends on top-Higgs coupling, independent of Higgs decay</a:t>
            </a:r>
          </a:p>
          <a:p>
            <a:r>
              <a:rPr lang="en-US" sz="2000" dirty="0">
                <a:solidFill>
                  <a:srgbClr val="002060"/>
                </a:solidFill>
              </a:rPr>
              <a:t>Offers a probe to the CP phase of the top Yukawa coupling</a:t>
            </a:r>
          </a:p>
        </p:txBody>
      </p:sp>
    </p:spTree>
    <p:extLst>
      <p:ext uri="{BB962C8B-B14F-4D97-AF65-F5344CB8AC3E}">
        <p14:creationId xmlns:p14="http://schemas.microsoft.com/office/powerpoint/2010/main" val="3912219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54448-C15C-E6BC-5F64-E0677F02F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Four-top EFTs</a:t>
            </a:r>
          </a:p>
        </p:txBody>
      </p:sp>
      <p:pic>
        <p:nvPicPr>
          <p:cNvPr id="7" name="Content Placeholder 6" descr="A diagram of a diagram&#10;&#10;AI-generated content may be incorrect.">
            <a:extLst>
              <a:ext uri="{FF2B5EF4-FFF2-40B4-BE49-F238E27FC236}">
                <a16:creationId xmlns:a16="http://schemas.microsoft.com/office/drawing/2014/main" id="{3FD70D22-E325-5A1F-C93B-F507053299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578263"/>
            <a:ext cx="7886700" cy="362983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BAA5B-C738-3EF0-4F38-970D028AF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9AA8F-E415-E241-00A3-42167421E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E7DB-C4F3-FF4B-AFC5-DF8543D3CA0E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4CDE86-7284-93BC-9DF0-C92587E8A8E9}"/>
              </a:ext>
            </a:extLst>
          </p:cNvPr>
          <p:cNvSpPr txBox="1"/>
          <p:nvPr/>
        </p:nvSpPr>
        <p:spPr>
          <a:xfrm>
            <a:off x="628650" y="1690689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Production enhanced by the high sensitivity of the process to four-quark operators</a:t>
            </a:r>
          </a:p>
        </p:txBody>
      </p:sp>
    </p:spTree>
    <p:extLst>
      <p:ext uri="{BB962C8B-B14F-4D97-AF65-F5344CB8AC3E}">
        <p14:creationId xmlns:p14="http://schemas.microsoft.com/office/powerpoint/2010/main" val="1969503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D43B2EDD-8488-2827-E0D1-065E960A2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009" y="4209227"/>
            <a:ext cx="2861582" cy="24495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EFCB94-0B55-B6D5-79D1-47927F2C0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Four-top prediction at the LHC</a:t>
            </a:r>
          </a:p>
        </p:txBody>
      </p:sp>
      <p:pic>
        <p:nvPicPr>
          <p:cNvPr id="7" name="Content Placeholder 6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FF0A9407-A7A9-9720-F53A-4FF3899BD1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1690689"/>
            <a:ext cx="7886700" cy="204541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CD17A-C1B6-321F-8927-910D9E88D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123BCA-8BEC-0B87-FBF9-E041FAF6D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E7DB-C4F3-FF4B-AFC5-DF8543D3CA0E}" type="slidenum">
              <a:rPr lang="en-US" smtClean="0"/>
              <a:t>9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59ED6CE-31AA-B9A7-0D0A-73D502F7ABE7}"/>
              </a:ext>
            </a:extLst>
          </p:cNvPr>
          <p:cNvSpPr/>
          <p:nvPr/>
        </p:nvSpPr>
        <p:spPr>
          <a:xfrm>
            <a:off x="2383971" y="3016252"/>
            <a:ext cx="413658" cy="698987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2FD612-BBC0-044A-8FA0-DC046C5903DE}"/>
              </a:ext>
            </a:extLst>
          </p:cNvPr>
          <p:cNvSpPr txBox="1"/>
          <p:nvPr/>
        </p:nvSpPr>
        <p:spPr>
          <a:xfrm>
            <a:off x="628650" y="3839895"/>
            <a:ext cx="4078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 uncertainty due to scale variation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B4469D-0122-421B-667C-6CD6A7A4118B}"/>
              </a:ext>
            </a:extLst>
          </p:cNvPr>
          <p:cNvSpPr txBox="1"/>
          <p:nvPr/>
        </p:nvSpPr>
        <p:spPr>
          <a:xfrm>
            <a:off x="4848137" y="1454126"/>
            <a:ext cx="295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Phys. Rev. Lett. </a:t>
            </a:r>
            <a:r>
              <a:rPr lang="en-US" b="1" dirty="0"/>
              <a:t>131</a:t>
            </a:r>
            <a:r>
              <a:rPr lang="en-US" dirty="0"/>
              <a:t>, 211901</a:t>
            </a:r>
          </a:p>
        </p:txBody>
      </p: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3893CA13-6252-F2DB-6E62-1CE73DF34FE2}"/>
              </a:ext>
            </a:extLst>
          </p:cNvPr>
          <p:cNvCxnSpPr>
            <a:cxnSpLocks/>
            <a:endCxn id="8" idx="4"/>
          </p:cNvCxnSpPr>
          <p:nvPr/>
        </p:nvCxnSpPr>
        <p:spPr>
          <a:xfrm rot="5400000" flipH="1" flipV="1">
            <a:off x="2358673" y="3740538"/>
            <a:ext cx="257425" cy="20682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62BFA1D-C785-FC5F-BFF9-2FEB6741F72D}"/>
              </a:ext>
            </a:extLst>
          </p:cNvPr>
          <p:cNvSpPr txBox="1"/>
          <p:nvPr/>
        </p:nvSpPr>
        <p:spPr>
          <a:xfrm>
            <a:off x="4552950" y="4030126"/>
            <a:ext cx="44364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High order QCD corrections from soft gluon emissions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Next-to-leading logarithmic accuracy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Constant 𝒪 (𝛼</a:t>
            </a:r>
            <a:r>
              <a:rPr lang="en-US" baseline="-25000" dirty="0"/>
              <a:t>𝑠</a:t>
            </a:r>
            <a:r>
              <a:rPr lang="en-US" dirty="0"/>
              <a:t>) nonlogarithmic contributions do not vanish at threshold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Electroweak corrections are included up to 𝒪(𝛼</a:t>
            </a:r>
            <a:r>
              <a:rPr lang="en-US" baseline="30000" dirty="0"/>
              <a:t>2</a:t>
            </a:r>
            <a:r>
              <a:rPr lang="en-US" dirty="0"/>
              <a:t>) 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Reduction of scale </a:t>
            </a:r>
            <a:r>
              <a:rPr lang="en-US" dirty="0" err="1"/>
              <a:t>unc</a:t>
            </a:r>
            <a:r>
              <a:rPr lang="en-US" dirty="0"/>
              <a:t> by a factor of 2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15% correction to NLO result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FD9C2AE-8BA2-3787-BCB5-CE9A501B8D73}"/>
              </a:ext>
            </a:extLst>
          </p:cNvPr>
          <p:cNvCxnSpPr>
            <a:cxnSpLocks/>
          </p:cNvCxnSpPr>
          <p:nvPr/>
        </p:nvCxnSpPr>
        <p:spPr>
          <a:xfrm flipV="1">
            <a:off x="4788146" y="3016252"/>
            <a:ext cx="273711" cy="17516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47F9141-018C-4731-275A-51A520DCBC1C}"/>
              </a:ext>
            </a:extLst>
          </p:cNvPr>
          <p:cNvCxnSpPr>
            <a:cxnSpLocks/>
          </p:cNvCxnSpPr>
          <p:nvPr/>
        </p:nvCxnSpPr>
        <p:spPr>
          <a:xfrm flipV="1">
            <a:off x="4788146" y="3016252"/>
            <a:ext cx="2429083" cy="20182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175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1931</TotalTime>
  <Words>1013</Words>
  <Application>Microsoft Macintosh PowerPoint</Application>
  <PresentationFormat>On-screen Show (4:3)</PresentationFormat>
  <Paragraphs>191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Aptos</vt:lpstr>
      <vt:lpstr>Aptos Display</vt:lpstr>
      <vt:lpstr>Arial</vt:lpstr>
      <vt:lpstr>Courier New</vt:lpstr>
      <vt:lpstr>Times New Roman</vt:lpstr>
      <vt:lpstr>Wingdings</vt:lpstr>
      <vt:lpstr>Office Theme</vt:lpstr>
      <vt:lpstr>Four-top quark Searches at the LHC</vt:lpstr>
      <vt:lpstr>Motivation</vt:lpstr>
      <vt:lpstr>Four-top quarks beyond the SM</vt:lpstr>
      <vt:lpstr>The top Yukawa coupling -- yt</vt:lpstr>
      <vt:lpstr>yt from Higgs boson measurement</vt:lpstr>
      <vt:lpstr>yt from ttH, tH</vt:lpstr>
      <vt:lpstr>yt from four-top quarks</vt:lpstr>
      <vt:lpstr>Four-top EFTs</vt:lpstr>
      <vt:lpstr>Four-top prediction at the LHC</vt:lpstr>
      <vt:lpstr>Four-top production at the LHC</vt:lpstr>
      <vt:lpstr>I.1 CMS all hadronic search</vt:lpstr>
      <vt:lpstr>I.1 CMS all hadronic search</vt:lpstr>
      <vt:lpstr>I.2 CMS 1L &amp; OS2L searches</vt:lpstr>
      <vt:lpstr>I.3 Combination of 0L, 1L &amp; OS2L</vt:lpstr>
      <vt:lpstr>II. CMS search in SS2L &amp; ML</vt:lpstr>
      <vt:lpstr>CMS background estimation </vt:lpstr>
      <vt:lpstr>CMS signal extraction</vt:lpstr>
      <vt:lpstr>III. ATLAS search in SS2L &amp; ML</vt:lpstr>
      <vt:lpstr>ATLAS signal extraction</vt:lpstr>
      <vt:lpstr>ATLAS search result</vt:lpstr>
      <vt:lpstr>Four-top searches summary</vt:lpstr>
      <vt:lpstr>Result interpretation</vt:lpstr>
      <vt:lpstr>Future aspects</vt:lpstr>
      <vt:lpstr>Outlook @ Run3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Long Wang</dc:creator>
  <cp:lastModifiedBy>Long Wang</cp:lastModifiedBy>
  <cp:revision>72</cp:revision>
  <dcterms:created xsi:type="dcterms:W3CDTF">2025-06-26T01:32:50Z</dcterms:created>
  <dcterms:modified xsi:type="dcterms:W3CDTF">2025-07-16T16:00:22Z</dcterms:modified>
</cp:coreProperties>
</file>