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4" r:id="rId2"/>
    <p:sldId id="286" r:id="rId3"/>
    <p:sldId id="258" r:id="rId4"/>
    <p:sldId id="290" r:id="rId5"/>
    <p:sldId id="289" r:id="rId6"/>
    <p:sldId id="296" r:id="rId7"/>
    <p:sldId id="291" r:id="rId8"/>
    <p:sldId id="295" r:id="rId9"/>
    <p:sldId id="280" r:id="rId10"/>
    <p:sldId id="293" r:id="rId11"/>
    <p:sldId id="294" r:id="rId12"/>
    <p:sldId id="297" r:id="rId13"/>
    <p:sldId id="292" r:id="rId14"/>
    <p:sldId id="298" r:id="rId15"/>
    <p:sldId id="299" r:id="rId16"/>
    <p:sldId id="287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1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0270" autoAdjust="0"/>
  </p:normalViewPr>
  <p:slideViewPr>
    <p:cSldViewPr snapToGrid="0">
      <p:cViewPr varScale="1">
        <p:scale>
          <a:sx n="100" d="100"/>
          <a:sy n="100" d="100"/>
        </p:scale>
        <p:origin x="42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B1754-D113-4B43-9873-D526639FBB3B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1C222-A0E6-4A60-8975-011BCE83D4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81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623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这是偏转前后的正负电子</a:t>
            </a:r>
            <a:r>
              <a:rPr lang="en-US" altLang="zh-CN" dirty="0"/>
              <a:t>theta</a:t>
            </a:r>
            <a:r>
              <a:rPr lang="zh-CN" altLang="en-US" dirty="0"/>
              <a:t>角度分布图，画成直方图的为偏转前，画成点的是偏转后；图都经过截断，要求在探测范围内，即 </a:t>
            </a:r>
            <a:r>
              <a:rPr lang="en-US" altLang="zh-CN" dirty="0"/>
              <a:t>theta </a:t>
            </a:r>
            <a:r>
              <a:rPr lang="zh-CN" altLang="en-US" dirty="0"/>
              <a:t>在 </a:t>
            </a:r>
            <a:r>
              <a:rPr lang="en-US" altLang="zh-CN" dirty="0"/>
              <a:t>25-100mrad </a:t>
            </a:r>
            <a:r>
              <a:rPr lang="zh-CN" altLang="en-US" dirty="0"/>
              <a:t>且 </a:t>
            </a:r>
            <a:r>
              <a:rPr lang="en-US" altLang="zh-CN" dirty="0"/>
              <a:t>z=1000mm</a:t>
            </a:r>
            <a:r>
              <a:rPr lang="zh-CN" altLang="en-US" dirty="0"/>
              <a:t>处</a:t>
            </a:r>
            <a:r>
              <a:rPr lang="en-US" altLang="zh-CN" dirty="0"/>
              <a:t>y</a:t>
            </a:r>
            <a:r>
              <a:rPr lang="zh-CN" altLang="en-US" dirty="0"/>
              <a:t>的绝对值大于</a:t>
            </a:r>
            <a:r>
              <a:rPr lang="en-US" altLang="zh-CN" dirty="0"/>
              <a:t>25 mm</a:t>
            </a:r>
            <a:r>
              <a:rPr lang="zh-CN" altLang="en-US" dirty="0"/>
              <a:t>范围内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511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AE471-7D92-3F44-E2F8-3C9A362DC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E00C07C-21A2-C13F-CB3E-3EADA01B2E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BF6A5B-EB0A-310B-5E7A-7C116ED135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这是三种模式下偏转后的</a:t>
            </a:r>
            <a:r>
              <a:rPr lang="en-US" altLang="zh-CN" dirty="0"/>
              <a:t>theta</a:t>
            </a:r>
            <a:r>
              <a:rPr lang="zh-CN" altLang="en-US" dirty="0"/>
              <a:t>角度相比偏转前的变化及其拟合结果，可以看出</a:t>
            </a:r>
            <a:r>
              <a:rPr lang="en-US" altLang="zh-CN" dirty="0"/>
              <a:t>theta</a:t>
            </a:r>
            <a:r>
              <a:rPr lang="zh-CN" altLang="en-US" dirty="0"/>
              <a:t>角度越小的粒子偏转越明显，且能量最低、束团粒子数多的</a:t>
            </a:r>
            <a:r>
              <a:rPr lang="en-US" altLang="zh-CN" dirty="0"/>
              <a:t>Z</a:t>
            </a:r>
            <a:r>
              <a:rPr lang="zh-CN" altLang="en-US" dirty="0"/>
              <a:t>模式偏转效应尤其明显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5293F7-A498-6684-9CC7-32DC7CCAD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884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BHLUMI</a:t>
                </a:r>
                <a:r>
                  <a:rPr lang="zh-CN" altLang="en-US" dirty="0"/>
                  <a:t>产生子结果的总截面为</a:t>
                </a:r>
                <a:r>
                  <a:rPr lang="en-US" altLang="zh-CN" dirty="0"/>
                  <a:t>46.394nb</a:t>
                </a:r>
                <a:r>
                  <a:rPr lang="zh-CN" altLang="en-US" dirty="0"/>
                  <a:t>，在探测范围内，粒子数为（）偏转后变为（），也就是截面分别为（） 和（）。偏转后测量到的粒子数减少了</a:t>
                </a:r>
                <a:r>
                  <a:rPr lang="en-US" altLang="zh-CN" dirty="0"/>
                  <a:t>%</a:t>
                </a:r>
                <a14:m>
                  <m:oMath xmlns:m="http://schemas.openxmlformats.org/officeDocument/2006/math">
                    <m:r>
                      <a:rPr lang="en-US" altLang="zh-CN" sz="1200" i="1" dirty="0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altLang="zh-CN" sz="1200" b="0" i="1" dirty="0" smtClean="0">
                        <a:latin typeface="Cambria Math" panose="02040503050406030204" pitchFamily="18" charset="0"/>
                      </a:rPr>
                      <m:t>93</m:t>
                    </m:r>
                  </m:oMath>
                </a14:m>
                <a:r>
                  <a:rPr lang="zh-CN" altLang="en-US" dirty="0"/>
                  <a:t>，也就是亮度测量值偏小了</a:t>
                </a:r>
                <a:r>
                  <a:rPr lang="en-US" altLang="zh-CN" dirty="0"/>
                  <a:t>%</a:t>
                </a:r>
                <a14:m>
                  <m:oMath xmlns:m="http://schemas.openxmlformats.org/officeDocument/2006/math">
                    <m:r>
                      <a:rPr lang="en-US" altLang="zh-CN" sz="1200" i="1" dirty="0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altLang="zh-CN" sz="1200" b="0" i="1" dirty="0" smtClean="0">
                        <a:latin typeface="Cambria Math" panose="02040503050406030204" pitchFamily="18" charset="0"/>
                      </a:rPr>
                      <m:t>93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BHLUMI</a:t>
                </a:r>
                <a:r>
                  <a:rPr lang="zh-CN" altLang="en-US" dirty="0"/>
                  <a:t>产生子结果的总截面为</a:t>
                </a:r>
                <a:r>
                  <a:rPr lang="en-US" altLang="zh-CN" dirty="0"/>
                  <a:t>46.394nb</a:t>
                </a:r>
                <a:r>
                  <a:rPr lang="zh-CN" altLang="en-US" dirty="0"/>
                  <a:t>，在探测范围内，也就是</a:t>
                </a:r>
                <a:r>
                  <a:rPr lang="en-US" altLang="zh-CN" dirty="0"/>
                  <a:t>theta </a:t>
                </a:r>
                <a:r>
                  <a:rPr lang="zh-CN" altLang="en-US" dirty="0"/>
                  <a:t>在 </a:t>
                </a:r>
                <a:r>
                  <a:rPr lang="en-US" altLang="zh-CN" dirty="0"/>
                  <a:t>25-100mrad </a:t>
                </a:r>
                <a:r>
                  <a:rPr lang="zh-CN" altLang="en-US" dirty="0"/>
                  <a:t>且 </a:t>
                </a:r>
                <a:r>
                  <a:rPr lang="en-US" altLang="zh-CN" dirty="0"/>
                  <a:t>z=1000mm</a:t>
                </a:r>
                <a:r>
                  <a:rPr lang="zh-CN" altLang="en-US" dirty="0"/>
                  <a:t>处</a:t>
                </a:r>
                <a:r>
                  <a:rPr lang="en-US" altLang="zh-CN" dirty="0"/>
                  <a:t>y</a:t>
                </a:r>
                <a:r>
                  <a:rPr lang="zh-CN" altLang="en-US" dirty="0"/>
                  <a:t>的绝对值大于</a:t>
                </a:r>
                <a:r>
                  <a:rPr lang="en-US" altLang="zh-CN" dirty="0"/>
                  <a:t>25 mm</a:t>
                </a:r>
                <a:r>
                  <a:rPr lang="zh-CN" altLang="en-US" dirty="0"/>
                  <a:t>范围内，粒子总数为（）偏转后变为（），也就是截面分别为（） 和（）。偏转后测量到的粒子数减少了</a:t>
                </a:r>
                <a:r>
                  <a:rPr lang="en-US" altLang="zh-CN" dirty="0"/>
                  <a:t>%</a:t>
                </a:r>
                <a:r>
                  <a:rPr lang="en-US" altLang="zh-CN" sz="1200" i="0" dirty="0">
                    <a:latin typeface="Cambria Math" panose="02040503050406030204" pitchFamily="18" charset="0"/>
                  </a:rPr>
                  <a:t>0.4</a:t>
                </a:r>
                <a:r>
                  <a:rPr lang="en-US" altLang="zh-CN" sz="1200" b="0" i="0" dirty="0">
                    <a:latin typeface="Cambria Math" panose="02040503050406030204" pitchFamily="18" charset="0"/>
                  </a:rPr>
                  <a:t>93</a:t>
                </a:r>
                <a:r>
                  <a:rPr lang="zh-CN" altLang="en-US" dirty="0"/>
                  <a:t>，也就是亮度测量值偏小了</a:t>
                </a:r>
                <a:r>
                  <a:rPr lang="en-US" altLang="zh-CN" dirty="0"/>
                  <a:t>%</a:t>
                </a:r>
                <a:r>
                  <a:rPr lang="en-US" altLang="zh-CN" sz="1200" i="0" dirty="0">
                    <a:latin typeface="Cambria Math" panose="02040503050406030204" pitchFamily="18" charset="0"/>
                  </a:rPr>
                  <a:t>0.4</a:t>
                </a:r>
                <a:r>
                  <a:rPr lang="en-US" altLang="zh-CN" sz="1200" b="0" i="0" dirty="0">
                    <a:latin typeface="Cambria Math" panose="02040503050406030204" pitchFamily="18" charset="0"/>
                  </a:rPr>
                  <a:t>93</a:t>
                </a:r>
                <a:endParaRPr lang="zh-CN" alt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6511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D3D2B-2ADF-6D73-049E-8D4B3D1A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56885B-F6E2-EB2A-CEF1-51458645F7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>
                <a:extLst>
                  <a:ext uri="{FF2B5EF4-FFF2-40B4-BE49-F238E27FC236}">
                    <a16:creationId xmlns:a16="http://schemas.microsoft.com/office/drawing/2014/main" id="{57AB5A24-3691-1EA0-84BF-A187532AEFD5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W </a:t>
                </a:r>
                <a:r>
                  <a:rPr lang="zh-CN" altLang="en-US" dirty="0"/>
                  <a:t>模式下，</a:t>
                </a:r>
                <a:r>
                  <a:rPr lang="en-US" altLang="zh-CN" dirty="0"/>
                  <a:t>BHLUMI</a:t>
                </a:r>
                <a:r>
                  <a:rPr lang="zh-CN" altLang="en-US" dirty="0"/>
                  <a:t>产生子结果的总截面为</a:t>
                </a:r>
                <a:r>
                  <a:rPr lang="en-US" altLang="zh-CN" dirty="0"/>
                  <a:t>103.508 </a:t>
                </a:r>
                <a:r>
                  <a:rPr lang="en-US" altLang="zh-CN" dirty="0" err="1"/>
                  <a:t>nb</a:t>
                </a:r>
                <a:r>
                  <a:rPr lang="zh-CN" altLang="en-US" dirty="0"/>
                  <a:t>，在探测范围内，粒子总数为 </a:t>
                </a:r>
                <a:r>
                  <a:rPr lang="en-US" altLang="zh-CN" dirty="0"/>
                  <a:t>2872 </a:t>
                </a:r>
                <a:r>
                  <a:rPr lang="zh-CN" altLang="en-US" dirty="0"/>
                  <a:t>偏转后变为</a:t>
                </a:r>
                <a:r>
                  <a:rPr lang="zh-CN" altLang="en-US" baseline="0" dirty="0"/>
                  <a:t> </a:t>
                </a:r>
                <a:r>
                  <a:rPr lang="en-US" altLang="zh-CN" baseline="0" dirty="0"/>
                  <a:t>2857</a:t>
                </a:r>
                <a:r>
                  <a:rPr lang="zh-CN" altLang="en-US" dirty="0"/>
                  <a:t>，也就是截面分别为</a:t>
                </a:r>
                <a:r>
                  <a:rPr lang="zh-CN" altLang="en-US" baseline="0" dirty="0"/>
                  <a:t> </a:t>
                </a:r>
                <a:r>
                  <a:rPr lang="en-US" altLang="zh-CN" baseline="0" dirty="0"/>
                  <a:t>15.459 </a:t>
                </a:r>
                <a:r>
                  <a:rPr lang="en-US" altLang="zh-CN" baseline="0" dirty="0" err="1"/>
                  <a:t>nb</a:t>
                </a:r>
                <a:r>
                  <a:rPr lang="zh-CN" altLang="en-US" dirty="0"/>
                  <a:t> 和</a:t>
                </a:r>
                <a:r>
                  <a:rPr lang="zh-CN" altLang="en-US" baseline="0" dirty="0"/>
                  <a:t> </a:t>
                </a:r>
                <a:r>
                  <a:rPr lang="en-US" altLang="zh-CN" baseline="0" dirty="0"/>
                  <a:t>15.378 </a:t>
                </a:r>
                <a:r>
                  <a:rPr lang="en-US" altLang="zh-CN" baseline="0" dirty="0" err="1"/>
                  <a:t>nb</a:t>
                </a:r>
                <a:r>
                  <a:rPr lang="zh-CN" altLang="en-US" dirty="0"/>
                  <a:t>。偏转后测量到的粒子数减少了</a:t>
                </a:r>
                <a:r>
                  <a:rPr lang="en-US" altLang="zh-CN" dirty="0"/>
                  <a:t>%</a:t>
                </a:r>
                <a14:m>
                  <m:oMath xmlns:m="http://schemas.openxmlformats.org/officeDocument/2006/math">
                    <m:r>
                      <a:rPr lang="en-US" altLang="zh-CN" sz="1200" i="1" dirty="0" smtClean="0">
                        <a:latin typeface="Cambria Math" panose="02040503050406030204" pitchFamily="18" charset="0"/>
                      </a:rPr>
                      <m:t>0.</m:t>
                    </m:r>
                    <m:r>
                      <a:rPr lang="en-US" altLang="zh-CN" sz="1200" b="0" i="1" dirty="0" smtClean="0">
                        <a:latin typeface="Cambria Math" panose="02040503050406030204" pitchFamily="18" charset="0"/>
                      </a:rPr>
                      <m:t>522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BHLUMI</a:t>
                </a:r>
                <a:r>
                  <a:rPr lang="zh-CN" altLang="en-US" dirty="0"/>
                  <a:t>产生子结果的总截面为</a:t>
                </a:r>
                <a:r>
                  <a:rPr lang="en-US" altLang="zh-CN" dirty="0"/>
                  <a:t>46.394nb</a:t>
                </a:r>
                <a:r>
                  <a:rPr lang="zh-CN" altLang="en-US" dirty="0"/>
                  <a:t>，在探测范围内，也就是</a:t>
                </a:r>
                <a:r>
                  <a:rPr lang="en-US" altLang="zh-CN" dirty="0"/>
                  <a:t>theta </a:t>
                </a:r>
                <a:r>
                  <a:rPr lang="zh-CN" altLang="en-US" dirty="0"/>
                  <a:t>在 </a:t>
                </a:r>
                <a:r>
                  <a:rPr lang="en-US" altLang="zh-CN" dirty="0"/>
                  <a:t>25-100mrad </a:t>
                </a:r>
                <a:r>
                  <a:rPr lang="zh-CN" altLang="en-US" dirty="0"/>
                  <a:t>且 </a:t>
                </a:r>
                <a:r>
                  <a:rPr lang="en-US" altLang="zh-CN" dirty="0"/>
                  <a:t>z=1000mm</a:t>
                </a:r>
                <a:r>
                  <a:rPr lang="zh-CN" altLang="en-US" dirty="0"/>
                  <a:t>处</a:t>
                </a:r>
                <a:r>
                  <a:rPr lang="en-US" altLang="zh-CN" dirty="0"/>
                  <a:t>y</a:t>
                </a:r>
                <a:r>
                  <a:rPr lang="zh-CN" altLang="en-US" dirty="0"/>
                  <a:t>的绝对值大于</a:t>
                </a:r>
                <a:r>
                  <a:rPr lang="en-US" altLang="zh-CN" dirty="0"/>
                  <a:t>25 mm</a:t>
                </a:r>
                <a:r>
                  <a:rPr lang="zh-CN" altLang="en-US" dirty="0"/>
                  <a:t>范围内，粒子总数为（）偏转后变为（），也就是截面分别为（） 和（）。偏转后测量到的粒子数减少了</a:t>
                </a:r>
                <a:r>
                  <a:rPr lang="en-US" altLang="zh-CN" dirty="0"/>
                  <a:t>%</a:t>
                </a:r>
                <a:r>
                  <a:rPr lang="en-US" altLang="zh-CN" sz="1200" i="0" dirty="0">
                    <a:latin typeface="Cambria Math" panose="02040503050406030204" pitchFamily="18" charset="0"/>
                  </a:rPr>
                  <a:t>0.4</a:t>
                </a:r>
                <a:r>
                  <a:rPr lang="en-US" altLang="zh-CN" sz="1200" b="0" i="0" dirty="0">
                    <a:latin typeface="Cambria Math" panose="02040503050406030204" pitchFamily="18" charset="0"/>
                  </a:rPr>
                  <a:t>93</a:t>
                </a:r>
                <a:r>
                  <a:rPr lang="zh-CN" altLang="en-US" dirty="0"/>
                  <a:t>，也就是亮度测量值偏小了</a:t>
                </a:r>
                <a:r>
                  <a:rPr lang="en-US" altLang="zh-CN" dirty="0"/>
                  <a:t>%</a:t>
                </a:r>
                <a:r>
                  <a:rPr lang="en-US" altLang="zh-CN" sz="1200" i="0" dirty="0">
                    <a:latin typeface="Cambria Math" panose="02040503050406030204" pitchFamily="18" charset="0"/>
                  </a:rPr>
                  <a:t>0.4</a:t>
                </a:r>
                <a:r>
                  <a:rPr lang="en-US" altLang="zh-CN" sz="1200" b="0" i="0" dirty="0">
                    <a:latin typeface="Cambria Math" panose="02040503050406030204" pitchFamily="18" charset="0"/>
                  </a:rPr>
                  <a:t>93</a:t>
                </a:r>
                <a:endParaRPr lang="zh-CN" altLang="en-US" dirty="0"/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37AEB-13AF-F062-FD3A-75DFB435EE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003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DD892-B98B-F1D1-5F4F-AD2E2F15A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9FA229-1D28-8245-7430-5C7BC1B988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>
                <a:extLst>
                  <a:ext uri="{FF2B5EF4-FFF2-40B4-BE49-F238E27FC236}">
                    <a16:creationId xmlns:a16="http://schemas.microsoft.com/office/drawing/2014/main" id="{B54FD13B-443E-41F1-3B1E-F3573FA1F671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Z </a:t>
                </a:r>
                <a:r>
                  <a:rPr lang="zh-CN" altLang="en-US" dirty="0"/>
                  <a:t>模式下，</a:t>
                </a:r>
                <a:r>
                  <a:rPr lang="en-US" altLang="zh-CN" dirty="0"/>
                  <a:t>BHLUMI</a:t>
                </a:r>
                <a:r>
                  <a:rPr lang="zh-CN" altLang="en-US" dirty="0"/>
                  <a:t>产生子结果的总截面为 </a:t>
                </a:r>
                <a:r>
                  <a:rPr lang="en-US" altLang="zh-CN" dirty="0"/>
                  <a:t>316.836 </a:t>
                </a:r>
                <a:r>
                  <a:rPr lang="en-US" altLang="zh-CN" dirty="0" err="1"/>
                  <a:t>nb</a:t>
                </a:r>
                <a:r>
                  <a:rPr lang="zh-CN" altLang="en-US" dirty="0"/>
                  <a:t>，偏转前后 探测范围内截面分别为</a:t>
                </a:r>
                <a:r>
                  <a:rPr lang="zh-CN" altLang="en-US" baseline="0" dirty="0"/>
                  <a:t> </a:t>
                </a:r>
                <a:r>
                  <a:rPr lang="en-US" altLang="zh-CN" baseline="0" dirty="0"/>
                  <a:t>48.286 </a:t>
                </a:r>
                <a:r>
                  <a:rPr lang="en-US" altLang="zh-CN" baseline="0" dirty="0" err="1"/>
                  <a:t>nb</a:t>
                </a:r>
                <a:r>
                  <a:rPr lang="zh-CN" altLang="en-US" dirty="0"/>
                  <a:t> 和</a:t>
                </a:r>
                <a:r>
                  <a:rPr lang="zh-CN" altLang="en-US" baseline="0" dirty="0"/>
                  <a:t> </a:t>
                </a:r>
                <a:r>
                  <a:rPr lang="en-US" altLang="zh-CN" baseline="0" dirty="0"/>
                  <a:t>47.628 </a:t>
                </a:r>
                <a:r>
                  <a:rPr lang="en-US" altLang="zh-CN" baseline="0" dirty="0" err="1"/>
                  <a:t>nb</a:t>
                </a:r>
                <a:r>
                  <a:rPr lang="zh-CN" altLang="en-US" dirty="0"/>
                  <a:t>。偏转后测量到的粒子数减少了</a:t>
                </a:r>
                <a:r>
                  <a:rPr lang="en-US" altLang="zh-CN" dirty="0"/>
                  <a:t>%</a:t>
                </a:r>
                <a14:m>
                  <m:oMath xmlns:m="http://schemas.openxmlformats.org/officeDocument/2006/math">
                    <m:r>
                      <a:rPr lang="en-US" altLang="zh-CN" sz="12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sz="1200" b="0" i="1" dirty="0" smtClean="0">
                        <a:latin typeface="Cambria Math" panose="02040503050406030204" pitchFamily="18" charset="0"/>
                      </a:rPr>
                      <m:t>.312</m:t>
                    </m:r>
                    <m:r>
                      <a:rPr lang="zh-CN" altLang="en-US" sz="1200" b="0" i="1" dirty="0" smtClean="0">
                        <a:latin typeface="Cambria Math" panose="02040503050406030204" pitchFamily="18" charset="0"/>
                      </a:rPr>
                      <m:t>。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BHLUMI</a:t>
                </a:r>
                <a:r>
                  <a:rPr lang="zh-CN" altLang="en-US" dirty="0"/>
                  <a:t>产生子结果的总截面为</a:t>
                </a:r>
                <a:r>
                  <a:rPr lang="en-US" altLang="zh-CN" dirty="0"/>
                  <a:t>46.394nb</a:t>
                </a:r>
                <a:r>
                  <a:rPr lang="zh-CN" altLang="en-US" dirty="0"/>
                  <a:t>，在探测范围内，也就是</a:t>
                </a:r>
                <a:r>
                  <a:rPr lang="en-US" altLang="zh-CN" dirty="0"/>
                  <a:t>theta </a:t>
                </a:r>
                <a:r>
                  <a:rPr lang="zh-CN" altLang="en-US" dirty="0"/>
                  <a:t>在 </a:t>
                </a:r>
                <a:r>
                  <a:rPr lang="en-US" altLang="zh-CN" dirty="0"/>
                  <a:t>25-100mrad </a:t>
                </a:r>
                <a:r>
                  <a:rPr lang="zh-CN" altLang="en-US" dirty="0"/>
                  <a:t>且 </a:t>
                </a:r>
                <a:r>
                  <a:rPr lang="en-US" altLang="zh-CN" dirty="0"/>
                  <a:t>z=1000mm</a:t>
                </a:r>
                <a:r>
                  <a:rPr lang="zh-CN" altLang="en-US" dirty="0"/>
                  <a:t>处</a:t>
                </a:r>
                <a:r>
                  <a:rPr lang="en-US" altLang="zh-CN" dirty="0"/>
                  <a:t>y</a:t>
                </a:r>
                <a:r>
                  <a:rPr lang="zh-CN" altLang="en-US" dirty="0"/>
                  <a:t>的绝对值大于</a:t>
                </a:r>
                <a:r>
                  <a:rPr lang="en-US" altLang="zh-CN" dirty="0"/>
                  <a:t>25 mm</a:t>
                </a:r>
                <a:r>
                  <a:rPr lang="zh-CN" altLang="en-US" dirty="0"/>
                  <a:t>范围内，粒子总数为（）偏转后变为（），也就是截面分别为（） 和（）。偏转后测量到的粒子数减少了</a:t>
                </a:r>
                <a:r>
                  <a:rPr lang="en-US" altLang="zh-CN" dirty="0"/>
                  <a:t>%</a:t>
                </a:r>
                <a:r>
                  <a:rPr lang="en-US" altLang="zh-CN" sz="1200" i="0" dirty="0">
                    <a:latin typeface="Cambria Math" panose="02040503050406030204" pitchFamily="18" charset="0"/>
                  </a:rPr>
                  <a:t>0.4</a:t>
                </a:r>
                <a:r>
                  <a:rPr lang="en-US" altLang="zh-CN" sz="1200" b="0" i="0" dirty="0">
                    <a:latin typeface="Cambria Math" panose="02040503050406030204" pitchFamily="18" charset="0"/>
                  </a:rPr>
                  <a:t>93</a:t>
                </a:r>
                <a:r>
                  <a:rPr lang="zh-CN" altLang="en-US" dirty="0"/>
                  <a:t>，也就是亮度测量值偏小了</a:t>
                </a:r>
                <a:r>
                  <a:rPr lang="en-US" altLang="zh-CN" dirty="0"/>
                  <a:t>%</a:t>
                </a:r>
                <a:r>
                  <a:rPr lang="en-US" altLang="zh-CN" sz="1200" i="0" dirty="0">
                    <a:latin typeface="Cambria Math" panose="02040503050406030204" pitchFamily="18" charset="0"/>
                  </a:rPr>
                  <a:t>0.4</a:t>
                </a:r>
                <a:r>
                  <a:rPr lang="en-US" altLang="zh-CN" sz="1200" b="0" i="0" dirty="0">
                    <a:latin typeface="Cambria Math" panose="02040503050406030204" pitchFamily="18" charset="0"/>
                  </a:rPr>
                  <a:t>93</a:t>
                </a:r>
                <a:endParaRPr lang="zh-CN" altLang="en-US" dirty="0"/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44FB5-557E-0BF0-1EF7-998628AC94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697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总结，在正负电子对撞中，束团的高电荷密度会导致亮度测量出现偏差。这种</a:t>
                </a:r>
                <a:r>
                  <a:rPr lang="en-US" altLang="zh-CN" dirty="0" err="1"/>
                  <a:t>bhabha</a:t>
                </a:r>
                <a:r>
                  <a:rPr lang="zh-CN" altLang="en-US" dirty="0"/>
                  <a:t>偏转效应可以由</a:t>
                </a:r>
                <a:r>
                  <a:rPr lang="en-US" altLang="zh-CN" dirty="0" err="1"/>
                  <a:t>GuineaPig</a:t>
                </a:r>
                <a:r>
                  <a:rPr lang="en-US" altLang="zh-CN" dirty="0"/>
                  <a:t>++</a:t>
                </a:r>
                <a:r>
                  <a:rPr lang="zh-CN" altLang="en-US" dirty="0"/>
                  <a:t>软件进行模拟。软件的参数设为</a:t>
                </a:r>
                <a:r>
                  <a:rPr lang="en-US" altLang="zh-CN" dirty="0"/>
                  <a:t>CEPC </a:t>
                </a:r>
                <a:r>
                  <a:rPr lang="en-US" altLang="zh-CN" dirty="0" err="1"/>
                  <a:t>higgs</a:t>
                </a:r>
                <a:r>
                  <a:rPr lang="zh-CN" altLang="en-US" dirty="0"/>
                  <a:t>模式下的参数，使用</a:t>
                </a:r>
                <a:r>
                  <a:rPr lang="en-US" altLang="zh-CN" dirty="0"/>
                  <a:t>BHLUMI</a:t>
                </a:r>
                <a:r>
                  <a:rPr lang="zh-CN" altLang="en-US" dirty="0"/>
                  <a:t>产生事例。绘制了</a:t>
                </a:r>
                <a:r>
                  <a:rPr lang="en-US" altLang="zh-CN" dirty="0"/>
                  <a:t>theta</a:t>
                </a:r>
                <a:r>
                  <a:rPr lang="zh-CN" altLang="en-US" dirty="0"/>
                  <a:t>分布和</a:t>
                </a:r>
                <a:r>
                  <a:rPr lang="en-US" altLang="zh-CN" dirty="0"/>
                  <a:t>z=647mm</a:t>
                </a:r>
                <a:r>
                  <a:rPr lang="zh-CN" altLang="en-US" dirty="0"/>
                  <a:t>处的击中位置分布。</a:t>
                </a:r>
                <a:r>
                  <a:rPr lang="en-US" altLang="zh-CN" dirty="0" err="1"/>
                  <a:t>bhabha</a:t>
                </a:r>
                <a:r>
                  <a:rPr lang="zh-CN" altLang="en-US" dirty="0"/>
                  <a:t>偏转会导致</a:t>
                </a:r>
                <a:r>
                  <a:rPr lang="en-US" altLang="zh-CN" dirty="0" err="1"/>
                  <a:t>bhabha</a:t>
                </a:r>
                <a:r>
                  <a:rPr lang="zh-CN" altLang="en-US" dirty="0"/>
                  <a:t>事例数减少</a:t>
                </a:r>
                <a:r>
                  <a:rPr lang="en-US" altLang="zh-CN" dirty="0"/>
                  <a:t>%</a:t>
                </a:r>
                <a14:m>
                  <m:oMath xmlns:m="http://schemas.openxmlformats.org/officeDocument/2006/math">
                    <m:r>
                      <a:rPr lang="en-US" altLang="zh-CN" sz="1200" i="1" dirty="0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altLang="zh-CN" sz="1200" b="0" i="1" dirty="0" smtClean="0">
                        <a:latin typeface="Cambria Math" panose="02040503050406030204" pitchFamily="18" charset="0"/>
                      </a:rPr>
                      <m:t>93</m:t>
                    </m:r>
                  </m:oMath>
                </a14:m>
                <a:r>
                  <a:rPr lang="zh-CN" altLang="en-US" dirty="0"/>
                  <a:t>，导致亮度测量比实际低</a:t>
                </a:r>
                <a:r>
                  <a:rPr lang="en-US" altLang="zh-CN" dirty="0"/>
                  <a:t>%</a:t>
                </a:r>
                <a14:m>
                  <m:oMath xmlns:m="http://schemas.openxmlformats.org/officeDocument/2006/math">
                    <m:r>
                      <a:rPr lang="en-US" altLang="zh-CN" sz="1200" i="1" dirty="0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altLang="zh-CN" sz="1200" b="0" i="1" dirty="0" smtClean="0">
                        <a:latin typeface="Cambria Math" panose="02040503050406030204" pitchFamily="18" charset="0"/>
                      </a:rPr>
                      <m:t>93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总结，在正负电子对撞中，束团的高电荷密度会导致亮度测量出现偏差。这种</a:t>
                </a:r>
                <a:r>
                  <a:rPr lang="en-US" altLang="zh-CN" dirty="0" err="1"/>
                  <a:t>bhabha</a:t>
                </a:r>
                <a:r>
                  <a:rPr lang="zh-CN" altLang="en-US" dirty="0"/>
                  <a:t>偏转效应可以由</a:t>
                </a:r>
                <a:r>
                  <a:rPr lang="en-US" altLang="zh-CN" dirty="0" err="1"/>
                  <a:t>GuineaPig</a:t>
                </a:r>
                <a:r>
                  <a:rPr lang="en-US" altLang="zh-CN" dirty="0"/>
                  <a:t>++</a:t>
                </a:r>
                <a:r>
                  <a:rPr lang="zh-CN" altLang="en-US" dirty="0"/>
                  <a:t>软件进行模拟。软件的参数设为</a:t>
                </a:r>
                <a:r>
                  <a:rPr lang="en-US" altLang="zh-CN" dirty="0"/>
                  <a:t>CEPC </a:t>
                </a:r>
                <a:r>
                  <a:rPr lang="en-US" altLang="zh-CN" dirty="0" err="1"/>
                  <a:t>higgs</a:t>
                </a:r>
                <a:r>
                  <a:rPr lang="zh-CN" altLang="en-US" dirty="0"/>
                  <a:t>模式下的参数，使用</a:t>
                </a:r>
                <a:r>
                  <a:rPr lang="en-US" altLang="zh-CN" dirty="0"/>
                  <a:t>BHLUMI</a:t>
                </a:r>
                <a:r>
                  <a:rPr lang="zh-CN" altLang="en-US" dirty="0"/>
                  <a:t>产生事例。绘制了</a:t>
                </a:r>
                <a:r>
                  <a:rPr lang="en-US" altLang="zh-CN" dirty="0"/>
                  <a:t>theta</a:t>
                </a:r>
                <a:r>
                  <a:rPr lang="zh-CN" altLang="en-US" dirty="0"/>
                  <a:t>分布和</a:t>
                </a:r>
                <a:r>
                  <a:rPr lang="en-US" altLang="zh-CN" dirty="0"/>
                  <a:t>z=647mm</a:t>
                </a:r>
                <a:r>
                  <a:rPr lang="zh-CN" altLang="en-US" dirty="0"/>
                  <a:t>处的击中位置分布。</a:t>
                </a:r>
                <a:r>
                  <a:rPr lang="en-US" altLang="zh-CN" dirty="0" err="1"/>
                  <a:t>bhabha</a:t>
                </a:r>
                <a:r>
                  <a:rPr lang="zh-CN" altLang="en-US" dirty="0"/>
                  <a:t>偏转会导致</a:t>
                </a:r>
                <a:r>
                  <a:rPr lang="en-US" altLang="zh-CN" dirty="0" err="1"/>
                  <a:t>bhabha</a:t>
                </a:r>
                <a:r>
                  <a:rPr lang="zh-CN" altLang="en-US" dirty="0"/>
                  <a:t>事例数减少</a:t>
                </a:r>
                <a:r>
                  <a:rPr lang="en-US" altLang="zh-CN" dirty="0"/>
                  <a:t>%</a:t>
                </a:r>
                <a:r>
                  <a:rPr lang="en-US" altLang="zh-CN" sz="1200" i="0" dirty="0">
                    <a:latin typeface="Cambria Math" panose="02040503050406030204" pitchFamily="18" charset="0"/>
                  </a:rPr>
                  <a:t>0.4</a:t>
                </a:r>
                <a:r>
                  <a:rPr lang="en-US" altLang="zh-CN" sz="1200" b="0" i="0" dirty="0">
                    <a:latin typeface="Cambria Math" panose="02040503050406030204" pitchFamily="18" charset="0"/>
                  </a:rPr>
                  <a:t>93</a:t>
                </a:r>
                <a:r>
                  <a:rPr lang="zh-CN" altLang="en-US" dirty="0"/>
                  <a:t>，导致亮度测量比实际低</a:t>
                </a:r>
                <a:r>
                  <a:rPr lang="en-US" altLang="zh-CN" dirty="0"/>
                  <a:t>%</a:t>
                </a:r>
                <a:r>
                  <a:rPr lang="en-US" altLang="zh-CN" sz="1200" i="0" dirty="0">
                    <a:latin typeface="Cambria Math" panose="02040503050406030204" pitchFamily="18" charset="0"/>
                  </a:rPr>
                  <a:t>0.4</a:t>
                </a:r>
                <a:r>
                  <a:rPr lang="en-US" altLang="zh-CN" sz="1200" b="0" i="0" dirty="0">
                    <a:latin typeface="Cambria Math" panose="02040503050406030204" pitchFamily="18" charset="0"/>
                  </a:rPr>
                  <a:t>93</a:t>
                </a:r>
                <a:endParaRPr lang="en-US" altLang="zh-CN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6587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在正负电子对撞过程中，束团具有很高的电荷密度，会偏转</a:t>
            </a:r>
            <a:r>
              <a:rPr lang="en-US" altLang="zh-CN" dirty="0" err="1"/>
              <a:t>bhabha</a:t>
            </a:r>
            <a:r>
              <a:rPr lang="zh-CN" altLang="en-US" dirty="0"/>
              <a:t>散射的正负电子，从而影响亮度测量。在</a:t>
            </a:r>
            <a:r>
              <a:rPr lang="en-US" altLang="zh-CN" dirty="0"/>
              <a:t>LEP</a:t>
            </a:r>
            <a:r>
              <a:rPr lang="zh-CN" altLang="en-US" dirty="0"/>
              <a:t>上，这种效应使得积分亮度被低估了约</a:t>
            </a:r>
            <a:r>
              <a:rPr lang="en-US" altLang="zh-CN" dirty="0"/>
              <a:t>%0.1</a:t>
            </a:r>
            <a:r>
              <a:rPr lang="zh-CN" altLang="en-US" dirty="0"/>
              <a:t>。</a:t>
            </a:r>
            <a:r>
              <a:rPr lang="en-US" altLang="zh-CN" dirty="0"/>
              <a:t>guineapig</a:t>
            </a:r>
            <a:r>
              <a:rPr lang="zh-CN" altLang="en-US" dirty="0"/>
              <a:t>就是对两极端相对论束团之间的相互作用进行模拟的软件，被用于模拟这一过程。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8968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771D5-D9C0-E33F-A7F8-00F68C4B9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58E80D-0A73-C0DC-A094-006D692A3F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CC5B58-856F-F47B-5668-6759FD8864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guineapig++</a:t>
            </a:r>
            <a:r>
              <a:rPr lang="zh-CN" altLang="en-US" dirty="0"/>
              <a:t>是</a:t>
            </a:r>
            <a:r>
              <a:rPr lang="en-US" altLang="zh-CN" dirty="0"/>
              <a:t>guineapig</a:t>
            </a:r>
            <a:r>
              <a:rPr lang="zh-CN" altLang="en-US" dirty="0"/>
              <a:t>改为</a:t>
            </a:r>
            <a:r>
              <a:rPr lang="en-US" altLang="zh-CN" dirty="0" err="1"/>
              <a:t>c++</a:t>
            </a:r>
            <a:r>
              <a:rPr lang="zh-CN" altLang="en-US" dirty="0"/>
              <a:t>语言后的版本，目前使用的版本是</a:t>
            </a:r>
            <a:r>
              <a:rPr lang="en-US" altLang="zh-CN" dirty="0"/>
              <a:t>guineapig++ 1.2.2</a:t>
            </a:r>
            <a:r>
              <a:rPr lang="zh-CN" altLang="en-US" dirty="0"/>
              <a:t>。高能所集群上的版本是</a:t>
            </a:r>
            <a:r>
              <a:rPr lang="en-US" altLang="zh-CN" dirty="0"/>
              <a:t>1.2.1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84FA8-68D9-10FC-542D-61446BDC91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659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这是加速器参数，如计算</a:t>
            </a:r>
            <a:r>
              <a:rPr lang="en-US" altLang="zh-CN" dirty="0"/>
              <a:t>Higgs</a:t>
            </a:r>
            <a:r>
              <a:rPr lang="zh-CN" altLang="en-US" dirty="0"/>
              <a:t>模式，就设置为</a:t>
            </a:r>
            <a:r>
              <a:rPr lang="en-US" altLang="zh-CN" dirty="0"/>
              <a:t>CEPC Higgs</a:t>
            </a:r>
            <a:r>
              <a:rPr lang="zh-CN" altLang="en-US" dirty="0"/>
              <a:t>模式下的运行参数，包括能量分布、束团的大小，以及束流交角。</a:t>
            </a:r>
            <a:r>
              <a:rPr lang="en-US" altLang="zh-CN" dirty="0"/>
              <a:t>Z</a:t>
            </a:r>
            <a:r>
              <a:rPr lang="zh-CN" altLang="en-US" dirty="0"/>
              <a:t>模式的能量取</a:t>
            </a:r>
            <a:r>
              <a:rPr lang="en-US" altLang="zh-CN" dirty="0"/>
              <a:t>91.2 GeV</a:t>
            </a:r>
            <a:r>
              <a:rPr lang="zh-CN" altLang="en-US" dirty="0"/>
              <a:t>而不是表中的</a:t>
            </a:r>
            <a:r>
              <a:rPr lang="en-US" altLang="zh-CN" dirty="0"/>
              <a:t>91 GeV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65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17965-AD77-F715-15AE-442B0B558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F3D429-7426-B87F-B890-2DB8C80919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1F4AF2-D2B8-2A1A-5296-99AB164DD9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同理，设置</a:t>
            </a:r>
            <a:r>
              <a:rPr lang="en-US" altLang="zh-CN" dirty="0"/>
              <a:t>W</a:t>
            </a:r>
            <a:r>
              <a:rPr lang="zh-CN" altLang="en-US" dirty="0"/>
              <a:t>模式和</a:t>
            </a:r>
            <a:r>
              <a:rPr lang="en-US" altLang="zh-CN" dirty="0"/>
              <a:t>Z</a:t>
            </a:r>
            <a:r>
              <a:rPr lang="zh-CN" altLang="en-US" dirty="0"/>
              <a:t>模式的加速器参数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99201-A2C5-0F2E-2DA3-BC71AD0924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1160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这是软件运行参数，主要是分隔出的计算单元的数量，并将</a:t>
            </a:r>
            <a:r>
              <a:rPr lang="en-US" altLang="zh-CN" dirty="0" err="1"/>
              <a:t>do_bhabha</a:t>
            </a:r>
            <a:r>
              <a:rPr lang="zh-CN" altLang="en-US" dirty="0"/>
              <a:t>设置为</a:t>
            </a:r>
            <a:r>
              <a:rPr lang="en-US" altLang="zh-CN" dirty="0"/>
              <a:t>1</a:t>
            </a:r>
            <a:r>
              <a:rPr lang="zh-CN" altLang="en-US" dirty="0"/>
              <a:t>，以进行 </a:t>
            </a:r>
            <a:r>
              <a:rPr lang="en-US" altLang="zh-CN" dirty="0"/>
              <a:t>Bhabha </a:t>
            </a:r>
            <a:r>
              <a:rPr lang="zh-CN" altLang="en-US" dirty="0"/>
              <a:t>偏转计算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244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64A49-5FAF-80E2-099D-179020B05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45B4AC-979A-6468-4C48-097974DB34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1A4D76-3FF6-D87F-1AB1-1B9CC9AC07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8F2FB-EE43-9A65-19FB-BB86D8FC8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4724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</a:t>
            </a:r>
            <a:r>
              <a:rPr lang="en-US" altLang="zh-CN" dirty="0"/>
              <a:t>BHLUMI</a:t>
            </a:r>
            <a:r>
              <a:rPr lang="zh-CN" altLang="en-US" dirty="0"/>
              <a:t>产生事例，质心能量分别设置为</a:t>
            </a:r>
            <a:r>
              <a:rPr lang="en-US" altLang="zh-CN" dirty="0"/>
              <a:t>240GeV</a:t>
            </a:r>
            <a:r>
              <a:rPr lang="zh-CN" altLang="en-US" dirty="0"/>
              <a:t>，</a:t>
            </a:r>
            <a:r>
              <a:rPr lang="en-US" altLang="zh-CN" dirty="0"/>
              <a:t>160GeV </a:t>
            </a:r>
            <a:r>
              <a:rPr lang="zh-CN" altLang="en-US" dirty="0"/>
              <a:t>和 </a:t>
            </a:r>
            <a:r>
              <a:rPr lang="en-US" altLang="zh-CN" dirty="0"/>
              <a:t>91.2 GeV</a:t>
            </a:r>
            <a:r>
              <a:rPr lang="zh-CN" altLang="en-US" dirty="0"/>
              <a:t>，</a:t>
            </a:r>
            <a:r>
              <a:rPr lang="en-US" altLang="zh-CN" dirty="0"/>
              <a:t>theta</a:t>
            </a:r>
            <a:r>
              <a:rPr lang="zh-CN" altLang="en-US" dirty="0"/>
              <a:t>范围为</a:t>
            </a:r>
            <a:r>
              <a:rPr lang="en-US" altLang="zh-CN" dirty="0"/>
              <a:t>20-120 </a:t>
            </a:r>
            <a:r>
              <a:rPr lang="en-US" altLang="zh-CN" dirty="0" err="1"/>
              <a:t>mrad</a:t>
            </a:r>
            <a:r>
              <a:rPr lang="zh-CN" altLang="en-US" dirty="0"/>
              <a:t>，产生</a:t>
            </a:r>
            <a:r>
              <a:rPr lang="en-US" altLang="zh-CN" dirty="0"/>
              <a:t>20000</a:t>
            </a:r>
            <a:r>
              <a:rPr lang="zh-CN" altLang="en-US" dirty="0"/>
              <a:t>个事例，</a:t>
            </a:r>
            <a:r>
              <a:rPr lang="en-US" altLang="zh-CN" dirty="0"/>
              <a:t>boost</a:t>
            </a:r>
            <a:r>
              <a:rPr lang="zh-CN" altLang="en-US" dirty="0"/>
              <a:t>到实验室坐标系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4856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进行两次计算，每次输入</a:t>
            </a:r>
            <a:r>
              <a:rPr lang="en-US" altLang="zh-CN" dirty="0"/>
              <a:t>20000</a:t>
            </a:r>
            <a:r>
              <a:rPr lang="zh-CN" altLang="en-US" dirty="0"/>
              <a:t>个事例，然而软件总共只对其中</a:t>
            </a:r>
            <a:r>
              <a:rPr lang="en-US" altLang="zh-CN" dirty="0"/>
              <a:t>5317+5280=10597</a:t>
            </a:r>
            <a:r>
              <a:rPr lang="zh-CN" altLang="en-US" dirty="0"/>
              <a:t>个事例进行计算，共</a:t>
            </a:r>
            <a:r>
              <a:rPr lang="en-US" altLang="zh-CN" dirty="0"/>
              <a:t>21194</a:t>
            </a:r>
            <a:r>
              <a:rPr lang="zh-CN" altLang="en-US" dirty="0"/>
              <a:t>个粒子。对</a:t>
            </a:r>
            <a:r>
              <a:rPr lang="en-US" altLang="zh-CN" dirty="0"/>
              <a:t>W</a:t>
            </a:r>
            <a:r>
              <a:rPr lang="zh-CN" altLang="en-US" dirty="0"/>
              <a:t>模式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1C222-A0E6-4A60-8975-011BCE83D42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299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62CB-187A-7072-AAC4-CABD9E348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333E6-2DA6-7942-45D8-D9960FACF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3B588-0073-7873-E1A0-A7B33154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3557-0A53-4E81-B56A-4F447605056A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8A660-5194-2730-C1EC-55CD24E74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63811-AD8C-58C8-C8E1-D4AD690C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3508" y="6235156"/>
            <a:ext cx="669435" cy="365125"/>
          </a:xfrm>
        </p:spPr>
        <p:txBody>
          <a:bodyPr/>
          <a:lstStyle>
            <a:lvl1pPr algn="ctr">
              <a:defRPr sz="2400" b="1">
                <a:solidFill>
                  <a:schemeClr val="tx1"/>
                </a:solidFill>
              </a:defRPr>
            </a:lvl1pPr>
          </a:lstStyle>
          <a:p>
            <a:fld id="{7739CA6D-D692-4897-A75B-F1A33D4A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561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95B7D-AE65-95F5-86ED-2D0BD0613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F18A3-0711-D1D2-21E9-5D9685E9E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29493-9F20-B052-5149-453CB661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476-4597-45D1-9B71-67F8152BF781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CCF1E-3011-83EC-CC44-795F4D14B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EF345-8ADB-E933-F5F9-23B6DAE89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49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A0FC93-5A18-455A-88E2-9D84843B9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73850-247E-F14B-F3C8-FFFD60D4D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7F5BC-38FF-F508-29FF-D0D493745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DA2A-E077-4FC3-AA51-0A70AA51FBB6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DE3D2-8226-C801-28C2-C3BE8167E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05A47-3DF2-F939-8056-57018D37E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238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CB106-3F41-5B2B-6BB3-E6C312A3E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D1F73-7C43-560D-ADA2-75DC17FCC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29F1E-8197-E41C-E4A1-6501B770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8B7D-5AB7-4B87-A33B-66461C0DD6EF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B850B-859E-AF2A-5F46-FB879F0E4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233B0-3144-584A-0F2C-6A0DD694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328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FA156-0A0C-3EA3-DDE1-CAC8F01DA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18963-F5BE-CE06-58B7-FAB77FC5B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FB6FE-8DFA-53E4-198F-69C28F2E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3470-1C0A-40F2-9C3D-34B73520404F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9E421-2E9C-DC3E-EEA1-78EB2499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E165A-4E1C-9447-2F34-33C946D8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26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03D31-BA0A-9A8D-6154-9752039EE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765F5-A4EF-8368-6CFB-2B7B6B8FCA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0FC325-849D-D7E1-07A7-4819526C5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DF877-7BEA-5F02-BAA9-A77B2EF5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E965-A053-45EB-B0F1-7CC847790483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09919-8BD1-C9D8-1FF2-BAA1EE2EE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B5375-3BE1-CE6A-3340-8F6A295A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370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FDF2-EF07-FAC7-4F0D-C52D7C570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4CB03-54F0-D803-C76D-1A85E80E7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F36723-E22F-9665-F5D5-05706C029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C2732-A32C-4777-007D-8F0419DD3F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EB79FE-DAB7-A08B-53E4-7B0C8F030C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9B402A-CD69-CFE2-6339-F5B1E87D4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6FFA4-746A-48DE-8A18-EB5A1F7C4F63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105F7F-B59E-7491-4CB3-3F4E753E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5BF2C1-F4E1-3157-9097-0B16C7142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663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EDC8-C845-94D5-B0FB-9091B8F5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669E1-387E-715D-7AE7-C877D3325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D97B-217D-48EF-A366-2DBD3B5372BE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AB030F-3530-29F3-1D07-DD5FEADC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857D57-4D19-DCD6-6949-0B3C42AB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577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B38DC-AB39-8502-FB5C-4B00884F4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E71D-DE4D-48DA-95C8-441457A53353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E83F24-3B1B-5B65-D6C4-70F12CF4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1F7D6E6-F0F0-8513-2BEB-EBFCEEFDC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3508" y="6235156"/>
            <a:ext cx="669435" cy="365125"/>
          </a:xfrm>
        </p:spPr>
        <p:txBody>
          <a:bodyPr/>
          <a:lstStyle>
            <a:lvl1pPr algn="ctr">
              <a:defRPr sz="2400" b="1">
                <a:solidFill>
                  <a:schemeClr val="tx1"/>
                </a:solidFill>
              </a:defRPr>
            </a:lvl1pPr>
          </a:lstStyle>
          <a:p>
            <a:fld id="{7739CA6D-D692-4897-A75B-F1A33D4A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43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4A683-385E-3E34-5ED2-4399BFD8B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0D3EC-7830-2C55-3C13-BA9389AC4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6A6A8-7170-6D24-000C-192D33981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D0873-01A8-28E4-91B7-058CA7C7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1B2A-05F0-4E34-AF21-0C272EFE4805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47B58-76BF-96CA-1516-2879CFF3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9E4E2-B4A5-4F5C-C0DB-CFBFF535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158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22E36-F33D-4F45-CD52-244A55A7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8E9650-BF30-1DBE-2544-44E8E53B48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E99FE-CB06-77C5-BC19-B2347C84F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1041A-10BA-9090-336F-E4ECADD64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BD58-A98B-4518-BB6B-240FE603E527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07514-9019-4779-51B1-A48AF12C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4FEDD-79BC-E43B-FD8A-DB91C20C8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810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B46CEA-DF1E-C1DB-DDA5-3ACF3D12D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9A880-77C0-6D23-B011-43F5EFC02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B2F30-AE85-C12D-99AB-DE118EEC5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B8BB5A-8CC8-4C8C-AC1A-BB5BB4B81B95}" type="datetime1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2CE10-C887-E098-60A9-020DFC27E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C6320-4550-A293-1307-F0673781A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39CA6D-D692-4897-A75B-F1A33D4A3A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27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cern.ch/clic-software/guinea-pi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82DECD-AA1A-7D4A-2375-D78BB8624474}"/>
              </a:ext>
            </a:extLst>
          </p:cNvPr>
          <p:cNvSpPr txBox="1"/>
          <p:nvPr/>
        </p:nvSpPr>
        <p:spPr>
          <a:xfrm>
            <a:off x="1991865" y="5306434"/>
            <a:ext cx="8208262" cy="465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/>
              <a:t>Wang </a:t>
            </a:r>
            <a:r>
              <a:rPr lang="en-US" altLang="zh-CN" dirty="0" err="1"/>
              <a:t>Yilun</a:t>
            </a:r>
            <a:r>
              <a:rPr lang="en-US" altLang="zh-CN" dirty="0"/>
              <a:t> (Nanjing University)        Zhang Lei (Nanjing University)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2F115B-7101-24D0-20B2-702B2515C91B}"/>
              </a:ext>
            </a:extLst>
          </p:cNvPr>
          <p:cNvSpPr txBox="1"/>
          <p:nvPr/>
        </p:nvSpPr>
        <p:spPr>
          <a:xfrm>
            <a:off x="1450673" y="1806068"/>
            <a:ext cx="9290645" cy="838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 err="1"/>
              <a:t>GuineaPig</a:t>
            </a:r>
            <a:r>
              <a:rPr lang="en-US" altLang="zh-CN" sz="3600" dirty="0"/>
              <a:t>++ Bhabha Deflection ( H W Z )</a:t>
            </a:r>
          </a:p>
        </p:txBody>
      </p:sp>
      <p:pic>
        <p:nvPicPr>
          <p:cNvPr id="8" name="Picture 7" descr="Purple chinese characters on a black background&#10;&#10;Description automatically generated">
            <a:extLst>
              <a:ext uri="{FF2B5EF4-FFF2-40B4-BE49-F238E27FC236}">
                <a16:creationId xmlns:a16="http://schemas.microsoft.com/office/drawing/2014/main" id="{E2247D48-1343-9EDC-BFBF-FC0125524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71" b="16336"/>
          <a:stretch/>
        </p:blipFill>
        <p:spPr>
          <a:xfrm>
            <a:off x="186812" y="0"/>
            <a:ext cx="1215667" cy="1669881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0CEF533E-EB94-DF31-C74E-D61636E46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290" y="3111653"/>
            <a:ext cx="4777409" cy="172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95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7242DA-1FB3-2D50-E700-890E59E1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DEC84D-B463-C098-FA45-18CC15A402E4}"/>
              </a:ext>
            </a:extLst>
          </p:cNvPr>
          <p:cNvSpPr txBox="1"/>
          <p:nvPr/>
        </p:nvSpPr>
        <p:spPr>
          <a:xfrm>
            <a:off x="658762" y="324465"/>
            <a:ext cx="7013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Deflected Bhabha - Results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5BBFEB5-D117-9A14-BD0E-AE8B1816EE75}"/>
                  </a:ext>
                </a:extLst>
              </p:cNvPr>
              <p:cNvSpPr txBox="1"/>
              <p:nvPr/>
            </p:nvSpPr>
            <p:spPr>
              <a:xfrm>
                <a:off x="807915" y="1121741"/>
                <a:ext cx="10177764" cy="3360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Higgs mode, 2 Runs, each 20000 events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 err="1"/>
                  <a:t>GuineaPig</a:t>
                </a:r>
                <a:r>
                  <a:rPr lang="en-US" altLang="zh-CN" sz="2400" dirty="0"/>
                  <a:t>++ output  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531</m:t>
                    </m:r>
                    <m:r>
                      <a:rPr lang="en-US" altLang="zh-CN" sz="2400" b="0" i="1" dirty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+52</m:t>
                    </m:r>
                    <m:r>
                      <a:rPr lang="en-US" altLang="zh-CN" sz="2400" b="0" i="1" dirty="0" smtClean="0">
                        <a:latin typeface="Cambria Math" panose="02040503050406030204" pitchFamily="18" charset="0"/>
                      </a:rPr>
                      <m:t>80=10597</m:t>
                    </m:r>
                  </m:oMath>
                </a14:m>
                <a:r>
                  <a:rPr lang="en-US" altLang="zh-CN" sz="2400" dirty="0"/>
                  <a:t> Events,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21194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Particles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W mode, 2 Runs,</a:t>
                </a:r>
                <a:r>
                  <a:rPr lang="zh-CN" altLang="en-US" sz="2400" dirty="0"/>
                  <a:t> </a:t>
                </a:r>
                <a:r>
                  <a:rPr lang="en-US" altLang="zh-CN" sz="2400" dirty="0"/>
                  <a:t>each</a:t>
                </a:r>
                <a:r>
                  <a:rPr lang="zh-CN" altLang="en-US" sz="2400" dirty="0"/>
                  <a:t> </a:t>
                </a:r>
                <a:r>
                  <a:rPr lang="en-US" altLang="zh-CN" sz="2400" dirty="0"/>
                  <a:t>20000 events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Output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9615+9601=19216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Events,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38432</m:t>
                    </m:r>
                  </m:oMath>
                </a14:m>
                <a:r>
                  <a:rPr lang="en-US" altLang="zh-CN" sz="2400" dirty="0"/>
                  <a:t> Particles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Z mode, 20000 events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Output all 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20000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Events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5BBFEB5-D117-9A14-BD0E-AE8B1816E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15" y="1121741"/>
                <a:ext cx="10177764" cy="3360022"/>
              </a:xfrm>
              <a:prstGeom prst="rect">
                <a:avLst/>
              </a:prstGeom>
              <a:blipFill>
                <a:blip r:embed="rId5"/>
                <a:stretch>
                  <a:fillRect l="-839" b="-34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6882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DA64FB-C1A9-D390-358A-66DEEE02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11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FCD9E2-B64A-68C8-B7F1-7DAB90A5E220}"/>
              </a:ext>
            </a:extLst>
          </p:cNvPr>
          <p:cNvSpPr txBox="1"/>
          <p:nvPr/>
        </p:nvSpPr>
        <p:spPr>
          <a:xfrm>
            <a:off x="658762" y="324465"/>
            <a:ext cx="1023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Deflected Bhabha – Theta Distribution (H mode)</a:t>
            </a:r>
            <a:endParaRPr lang="zh-CN" altLang="en-US" sz="3200" dirty="0"/>
          </a:p>
        </p:txBody>
      </p:sp>
      <p:pic>
        <p:nvPicPr>
          <p:cNvPr id="9" name="Picture 8" descr="A graph with lines and numbers&#10;&#10;AI-generated content may be incorrect.">
            <a:extLst>
              <a:ext uri="{FF2B5EF4-FFF2-40B4-BE49-F238E27FC236}">
                <a16:creationId xmlns:a16="http://schemas.microsoft.com/office/drawing/2014/main" id="{9E996181-75FD-C121-2F32-357ABF524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506" y="1720906"/>
            <a:ext cx="6202683" cy="360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539D4CF-3ADF-D189-AA27-B382738D9CC3}"/>
              </a:ext>
            </a:extLst>
          </p:cNvPr>
          <p:cNvSpPr txBox="1"/>
          <p:nvPr/>
        </p:nvSpPr>
        <p:spPr>
          <a:xfrm>
            <a:off x="3660812" y="5527270"/>
            <a:ext cx="4234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Before deflection - histogram</a:t>
            </a:r>
          </a:p>
          <a:p>
            <a:pPr algn="ctr"/>
            <a:r>
              <a:rPr lang="en-US" altLang="zh-CN" sz="2000" dirty="0"/>
              <a:t>after deflection - dots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485D780-D800-39CB-74F2-5CF05B3C4CAA}"/>
                  </a:ext>
                </a:extLst>
              </p:cNvPr>
              <p:cNvSpPr txBox="1"/>
              <p:nvPr/>
            </p:nvSpPr>
            <p:spPr>
              <a:xfrm>
                <a:off x="658762" y="1140522"/>
                <a:ext cx="6096000" cy="4647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800" b="0" dirty="0"/>
                  <a:t>Cuts :  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25&lt;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&lt;100 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𝑚𝑟𝑎𝑑</m:t>
                    </m:r>
                    <m:r>
                      <a:rPr lang="en-US" altLang="zh-CN" sz="1800" b="0" i="0" smtClean="0">
                        <a:latin typeface="Cambria Math" panose="02040503050406030204" pitchFamily="18" charset="0"/>
                      </a:rPr>
                      <m:t>     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&gt;25 @ 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=1000 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endParaRPr lang="zh-CN" alt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485D780-D800-39CB-74F2-5CF05B3C4C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62" y="1140522"/>
                <a:ext cx="6096000" cy="464743"/>
              </a:xfrm>
              <a:prstGeom prst="rect">
                <a:avLst/>
              </a:prstGeom>
              <a:blipFill>
                <a:blip r:embed="rId6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759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4C747-BF67-124E-2637-BD48F5A472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88AAD5C-29C2-13F3-68E8-A69AB4CE9EE0}"/>
              </a:ext>
            </a:extLst>
          </p:cNvPr>
          <p:cNvGrpSpPr/>
          <p:nvPr/>
        </p:nvGrpSpPr>
        <p:grpSpPr>
          <a:xfrm>
            <a:off x="358899" y="1461564"/>
            <a:ext cx="11474202" cy="3240000"/>
            <a:chOff x="231821" y="1605265"/>
            <a:chExt cx="11474202" cy="3240000"/>
          </a:xfrm>
        </p:grpSpPr>
        <p:pic>
          <p:nvPicPr>
            <p:cNvPr id="8" name="Picture 7" descr="A graph of a number of blue and yellow dots&#10;&#10;AI-generated content may be incorrect.">
              <a:extLst>
                <a:ext uri="{FF2B5EF4-FFF2-40B4-BE49-F238E27FC236}">
                  <a16:creationId xmlns:a16="http://schemas.microsoft.com/office/drawing/2014/main" id="{EA01AD0A-04FB-1D58-A751-7BB936EA0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1289" y="1605265"/>
              <a:ext cx="3824734" cy="3240000"/>
            </a:xfrm>
            <a:prstGeom prst="rect">
              <a:avLst/>
            </a:prstGeom>
          </p:spPr>
        </p:pic>
        <p:pic>
          <p:nvPicPr>
            <p:cNvPr id="11" name="Picture 10" descr="A graph of a number of colored dots&#10;&#10;AI-generated content may be incorrect.">
              <a:extLst>
                <a:ext uri="{FF2B5EF4-FFF2-40B4-BE49-F238E27FC236}">
                  <a16:creationId xmlns:a16="http://schemas.microsoft.com/office/drawing/2014/main" id="{60373F65-DE61-1968-CDC8-4F09CC6B48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821" y="1605265"/>
              <a:ext cx="3824734" cy="3240000"/>
            </a:xfrm>
            <a:prstGeom prst="rect">
              <a:avLst/>
            </a:prstGeom>
          </p:spPr>
        </p:pic>
        <p:pic>
          <p:nvPicPr>
            <p:cNvPr id="6" name="Picture 5" descr="A graph of a number of colored squares&#10;&#10;AI-generated content may be incorrect.">
              <a:extLst>
                <a:ext uri="{FF2B5EF4-FFF2-40B4-BE49-F238E27FC236}">
                  <a16:creationId xmlns:a16="http://schemas.microsoft.com/office/drawing/2014/main" id="{1882C290-BA06-86FB-89FC-3C237CD83B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6555" y="1605265"/>
              <a:ext cx="3824734" cy="3240000"/>
            </a:xfrm>
            <a:prstGeom prst="rect">
              <a:avLst/>
            </a:prstGeom>
          </p:spPr>
        </p:pic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9F089A-9497-8D16-6CEA-5C9B4840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12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3EB21B-22F5-56E4-F538-5D8AEFE01F01}"/>
              </a:ext>
            </a:extLst>
          </p:cNvPr>
          <p:cNvSpPr txBox="1"/>
          <p:nvPr/>
        </p:nvSpPr>
        <p:spPr>
          <a:xfrm>
            <a:off x="658762" y="324465"/>
            <a:ext cx="1023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Deflected Bhabha – </a:t>
            </a:r>
            <a:r>
              <a:rPr lang="en-US" altLang="zh-CN" sz="3200" dirty="0" err="1"/>
              <a:t>dTheta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87AE6C1-FAFE-FE29-5358-84F9332623B4}"/>
                  </a:ext>
                </a:extLst>
              </p:cNvPr>
              <p:cNvSpPr txBox="1"/>
              <p:nvPr/>
            </p:nvSpPr>
            <p:spPr>
              <a:xfrm>
                <a:off x="658762" y="1140522"/>
                <a:ext cx="6096000" cy="4647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800" b="0" dirty="0"/>
                  <a:t>Cuts :  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25&lt;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&lt;100 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𝑚𝑟𝑎𝑑</m:t>
                    </m:r>
                    <m:r>
                      <a:rPr lang="en-US" altLang="zh-CN" sz="1800" b="0" i="0" smtClean="0">
                        <a:latin typeface="Cambria Math" panose="02040503050406030204" pitchFamily="18" charset="0"/>
                      </a:rPr>
                      <m:t>     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&gt;25 @ 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=1000 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endParaRPr lang="zh-CN" alt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485D780-D800-39CB-74F2-5CF05B3C4C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62" y="1140522"/>
                <a:ext cx="6096000" cy="464743"/>
              </a:xfrm>
              <a:prstGeom prst="rect">
                <a:avLst/>
              </a:prstGeom>
              <a:blipFill>
                <a:blip r:embed="rId8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CD01A1-C246-9E14-838C-E6D75E40FCD6}"/>
                  </a:ext>
                </a:extLst>
              </p:cNvPr>
              <p:cNvSpPr txBox="1"/>
              <p:nvPr/>
            </p:nvSpPr>
            <p:spPr>
              <a:xfrm>
                <a:off x="818882" y="4540817"/>
                <a:ext cx="10210800" cy="1711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dirty="0"/>
                  <a:t>H mode                                                   W  mode                                                Z mode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b="0" dirty="0"/>
                  <a:t>H 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=0.15501×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−0.0181886</m:t>
                    </m:r>
                  </m:oMath>
                </a14:m>
                <a:endParaRPr lang="en-US" altLang="zh-CN" b="0" dirty="0"/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b="0" dirty="0"/>
                  <a:t>W 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=0.46606×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−0.0541699</m:t>
                    </m:r>
                  </m:oMath>
                </a14:m>
                <a:endParaRPr lang="en-US" altLang="zh-CN" b="0" dirty="0"/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b="0" dirty="0"/>
                  <a:t>Z 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=1.2886×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−0.192132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CD01A1-C246-9E14-838C-E6D75E40FC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882" y="4540817"/>
                <a:ext cx="10210800" cy="1711238"/>
              </a:xfrm>
              <a:prstGeom prst="rect">
                <a:avLst/>
              </a:prstGeom>
              <a:blipFill>
                <a:blip r:embed="rId9"/>
                <a:stretch>
                  <a:fillRect b="-46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7947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724964-B6B6-AE0D-1B45-446DB441A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6A46E2-6891-A819-734F-F02175A4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13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D6BDB3-0BE3-ECF7-155D-78CCDF7F8594}"/>
              </a:ext>
            </a:extLst>
          </p:cNvPr>
          <p:cNvSpPr txBox="1"/>
          <p:nvPr/>
        </p:nvSpPr>
        <p:spPr>
          <a:xfrm>
            <a:off x="658761" y="324465"/>
            <a:ext cx="8948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Deflected Bhabha – Cross Section ( H mode 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88028DB1-CCE5-5393-201D-AB4B83CAFE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5486463"/>
                  </p:ext>
                </p:extLst>
              </p:nvPr>
            </p:nvGraphicFramePr>
            <p:xfrm>
              <a:off x="1163221" y="1153789"/>
              <a:ext cx="9865557" cy="461342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3288519">
                      <a:extLst>
                        <a:ext uri="{9D8B030D-6E8A-4147-A177-3AD203B41FA5}">
                          <a16:colId xmlns:a16="http://schemas.microsoft.com/office/drawing/2014/main" val="1876778029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3515035853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1866274940"/>
                        </a:ext>
                      </a:extLst>
                    </a:gridCol>
                  </a:tblGrid>
                  <a:tr h="7600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Before Deflection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After Deflection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41236817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Total 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46.394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-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8351097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25&lt;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&lt;100 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𝑚𝑟𝑎𝑑</m:t>
                                </m:r>
                              </m:oMath>
                            </m:oMathPara>
                          </a14:m>
                          <a:endParaRPr lang="en-US" altLang="zh-CN" sz="2000" b="0" dirty="0"/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&gt;25 @ 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=1000 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𝑚𝑚</m:t>
                                </m:r>
                              </m:oMath>
                            </m:oMathPara>
                          </a14:m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3248 / 21,194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3232 / 21,194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4787170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7.1099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7.0749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99861625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Difference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2000" i="1" dirty="0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  <m:r>
                                <a:rPr lang="en-US" altLang="zh-CN" sz="2000" b="0" i="1" dirty="0" smtClean="0">
                                  <a:latin typeface="Cambria Math" panose="02040503050406030204" pitchFamily="18" charset="0"/>
                                </a:rPr>
                                <m:t>93 </m:t>
                              </m:r>
                              <m:r>
                                <a:rPr lang="en-US" altLang="zh-CN" sz="2000" i="1" dirty="0" smtClean="0">
                                  <a:latin typeface="Cambria Math" panose="02040503050406030204" pitchFamily="18" charset="0"/>
                                </a:rPr>
                                <m:t>%</m:t>
                              </m:r>
                            </m:oMath>
                          </a14:m>
                          <a:r>
                            <a:rPr lang="en-US" altLang="zh-CN" sz="2000" dirty="0"/>
                            <a:t> fewer events</a:t>
                          </a: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 ( 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000" i="1" dirty="0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  <m:r>
                                <a:rPr lang="en-US" altLang="zh-CN" sz="2000" b="0" i="1" dirty="0" smtClean="0">
                                  <a:latin typeface="Cambria Math" panose="02040503050406030204" pitchFamily="18" charset="0"/>
                                </a:rPr>
                                <m:t>93 </m:t>
                              </m:r>
                              <m:r>
                                <a:rPr lang="en-US" altLang="zh-CN" sz="2000" i="1" dirty="0" smtClean="0">
                                  <a:latin typeface="Cambria Math" panose="02040503050406030204" pitchFamily="18" charset="0"/>
                                </a:rPr>
                                <m:t>%</m:t>
                              </m:r>
                              <m:r>
                                <a:rPr lang="en-US" altLang="zh-CN" sz="2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altLang="zh-CN" sz="2000" dirty="0"/>
                            <a:t>underestimation of luminosity )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1800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88028DB1-CCE5-5393-201D-AB4B83CAFE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5486463"/>
                  </p:ext>
                </p:extLst>
              </p:nvPr>
            </p:nvGraphicFramePr>
            <p:xfrm>
              <a:off x="1163221" y="1153789"/>
              <a:ext cx="9865557" cy="461342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3288519">
                      <a:extLst>
                        <a:ext uri="{9D8B030D-6E8A-4147-A177-3AD203B41FA5}">
                          <a16:colId xmlns:a16="http://schemas.microsoft.com/office/drawing/2014/main" val="1876778029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3515035853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1866274940"/>
                        </a:ext>
                      </a:extLst>
                    </a:gridCol>
                  </a:tblGrid>
                  <a:tr h="7600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Before Deflection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After Deflection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41236817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Total 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46.394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-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8351097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5"/>
                          <a:stretch>
                            <a:fillRect t="-170303" r="-20018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3248 / 21,194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3232 / 21,194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4787170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7.1099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7.0749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99861625"/>
                      </a:ext>
                    </a:extLst>
                  </a:tr>
                  <a:tr h="9584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Difference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0000" t="-383439" r="-93" b="-1082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18002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6907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BA9C00-46EB-B219-6A94-8EF125152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931268-88D8-C781-D1EF-03EC3114C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14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970F05-E115-85E8-ABD1-FB8F1CDB4E20}"/>
              </a:ext>
            </a:extLst>
          </p:cNvPr>
          <p:cNvSpPr txBox="1"/>
          <p:nvPr/>
        </p:nvSpPr>
        <p:spPr>
          <a:xfrm>
            <a:off x="658761" y="324465"/>
            <a:ext cx="906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Deflected Bhabha – Cross Section ( W mode 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42F7B525-C22E-62DE-6C9C-5CDABFB998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0162718"/>
                  </p:ext>
                </p:extLst>
              </p:nvPr>
            </p:nvGraphicFramePr>
            <p:xfrm>
              <a:off x="1163221" y="1153789"/>
              <a:ext cx="9865557" cy="458538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3288519">
                      <a:extLst>
                        <a:ext uri="{9D8B030D-6E8A-4147-A177-3AD203B41FA5}">
                          <a16:colId xmlns:a16="http://schemas.microsoft.com/office/drawing/2014/main" val="1876778029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3515035853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1866274940"/>
                        </a:ext>
                      </a:extLst>
                    </a:gridCol>
                  </a:tblGrid>
                  <a:tr h="7600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Before Deflection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After Deflection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41236817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Total 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103.508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8351097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25&lt;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&lt;100 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𝑚𝑟𝑎𝑑</m:t>
                                </m:r>
                              </m:oMath>
                            </m:oMathPara>
                          </a14:m>
                          <a:endParaRPr lang="en-US" altLang="zh-CN" sz="2000" b="0" dirty="0"/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&gt;25 @ 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=1000 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𝑚𝑚</m:t>
                                </m:r>
                              </m:oMath>
                            </m:oMathPara>
                          </a14:m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2872 / 19,230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2857 / 19,230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4787170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15.459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15.378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99861625"/>
                      </a:ext>
                    </a:extLst>
                  </a:tr>
                  <a:tr h="9304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Difference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2400" i="1" dirty="0" smtClean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altLang="zh-CN" sz="2400" b="0" i="1" dirty="0" smtClean="0">
                                  <a:latin typeface="Cambria Math" panose="02040503050406030204" pitchFamily="18" charset="0"/>
                                </a:rPr>
                                <m:t>522 </m:t>
                              </m:r>
                              <m:r>
                                <a:rPr lang="en-US" altLang="zh-CN" sz="2400" i="1" dirty="0" smtClean="0">
                                  <a:latin typeface="Cambria Math" panose="02040503050406030204" pitchFamily="18" charset="0"/>
                                </a:rPr>
                                <m:t>%</m:t>
                              </m:r>
                            </m:oMath>
                          </a14:m>
                          <a:r>
                            <a:rPr lang="en-US" altLang="zh-CN" sz="2400" dirty="0"/>
                            <a:t> fewer events 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1800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42F7B525-C22E-62DE-6C9C-5CDABFB998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0162718"/>
                  </p:ext>
                </p:extLst>
              </p:nvPr>
            </p:nvGraphicFramePr>
            <p:xfrm>
              <a:off x="1163221" y="1153789"/>
              <a:ext cx="9865557" cy="4585382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3288519">
                      <a:extLst>
                        <a:ext uri="{9D8B030D-6E8A-4147-A177-3AD203B41FA5}">
                          <a16:colId xmlns:a16="http://schemas.microsoft.com/office/drawing/2014/main" val="1876778029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3515035853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1866274940"/>
                        </a:ext>
                      </a:extLst>
                    </a:gridCol>
                  </a:tblGrid>
                  <a:tr h="7600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Before Deflection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After Deflection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41236817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Total 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103.508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8351097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5"/>
                          <a:stretch>
                            <a:fillRect t="-170303" r="-200185" b="-18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2872 / 19,230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2857 / 19,230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4787170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15.459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15.378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99861625"/>
                      </a:ext>
                    </a:extLst>
                  </a:tr>
                  <a:tr h="9304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Difference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0000" t="-392810" r="-93" b="-65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18002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8243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003D6-43B7-3D6A-52F9-BB71AA6A5E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5ED265-08C6-7C6B-9376-D65A88AB0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15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87DF88-276F-5402-350D-5D97BFD0ACC3}"/>
              </a:ext>
            </a:extLst>
          </p:cNvPr>
          <p:cNvSpPr txBox="1"/>
          <p:nvPr/>
        </p:nvSpPr>
        <p:spPr>
          <a:xfrm>
            <a:off x="658761" y="324465"/>
            <a:ext cx="90261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Deflected Bhabha – Cross Section ( Z mode 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A1385BF-3E11-540B-E5EA-40CFB8527AB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364814"/>
                  </p:ext>
                </p:extLst>
              </p:nvPr>
            </p:nvGraphicFramePr>
            <p:xfrm>
              <a:off x="1163221" y="1153789"/>
              <a:ext cx="9865557" cy="4599491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3288519">
                      <a:extLst>
                        <a:ext uri="{9D8B030D-6E8A-4147-A177-3AD203B41FA5}">
                          <a16:colId xmlns:a16="http://schemas.microsoft.com/office/drawing/2014/main" val="1876778029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3515035853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1866274940"/>
                        </a:ext>
                      </a:extLst>
                    </a:gridCol>
                  </a:tblGrid>
                  <a:tr h="7600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Before Deflection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After Deflection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41236817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Total 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316.836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-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8351097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25&lt;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&lt;100 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𝑚𝑟𝑎𝑑</m:t>
                                </m:r>
                              </m:oMath>
                            </m:oMathPara>
                          </a14:m>
                          <a:endParaRPr lang="en-US" altLang="zh-CN" sz="2000" b="0" dirty="0"/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&gt;25 @ 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=1000 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𝑚𝑚</m:t>
                                </m:r>
                              </m:oMath>
                            </m:oMathPara>
                          </a14:m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6096 / 40000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6013 / 40000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4787170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48.286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47.628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99861625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Difference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240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sz="2400" b="0" i="1" dirty="0" smtClean="0">
                                  <a:latin typeface="Cambria Math" panose="02040503050406030204" pitchFamily="18" charset="0"/>
                                </a:rPr>
                                <m:t>.312 </m:t>
                              </m:r>
                              <m:r>
                                <a:rPr lang="en-US" altLang="zh-CN" sz="2400" i="1" dirty="0" smtClean="0">
                                  <a:latin typeface="Cambria Math" panose="02040503050406030204" pitchFamily="18" charset="0"/>
                                </a:rPr>
                                <m:t>%</m:t>
                              </m:r>
                            </m:oMath>
                          </a14:m>
                          <a:r>
                            <a:rPr lang="en-US" altLang="zh-CN" sz="2400" dirty="0"/>
                            <a:t> fewer events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1800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A1385BF-3E11-540B-E5EA-40CFB8527AB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364814"/>
                  </p:ext>
                </p:extLst>
              </p:nvPr>
            </p:nvGraphicFramePr>
            <p:xfrm>
              <a:off x="1163221" y="1153789"/>
              <a:ext cx="9865557" cy="4599491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3288519">
                      <a:extLst>
                        <a:ext uri="{9D8B030D-6E8A-4147-A177-3AD203B41FA5}">
                          <a16:colId xmlns:a16="http://schemas.microsoft.com/office/drawing/2014/main" val="1876778029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3515035853"/>
                        </a:ext>
                      </a:extLst>
                    </a:gridCol>
                    <a:gridCol w="3288519">
                      <a:extLst>
                        <a:ext uri="{9D8B030D-6E8A-4147-A177-3AD203B41FA5}">
                          <a16:colId xmlns:a16="http://schemas.microsoft.com/office/drawing/2014/main" val="1866274940"/>
                        </a:ext>
                      </a:extLst>
                    </a:gridCol>
                  </a:tblGrid>
                  <a:tr h="7600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Before Deflection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After Deflection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41236817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Total 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316.836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-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8351097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5"/>
                          <a:stretch>
                            <a:fillRect t="-170303" r="-200185" b="-188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6096 / 40000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6013 / 40000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4787170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Cross Section [</a:t>
                          </a:r>
                          <a:r>
                            <a:rPr lang="en-US" altLang="zh-CN" sz="2000" dirty="0" err="1"/>
                            <a:t>nb</a:t>
                          </a:r>
                          <a:r>
                            <a:rPr lang="en-US" altLang="zh-CN" sz="2000" dirty="0"/>
                            <a:t>]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dirty="0"/>
                            <a:t>48.286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400" dirty="0"/>
                            <a:t>47.628</a:t>
                          </a:r>
                          <a:endParaRPr lang="zh-CN" alt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99861625"/>
                      </a:ext>
                    </a:extLst>
                  </a:tr>
                  <a:tr h="9445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altLang="zh-CN" sz="2000" dirty="0"/>
                            <a:t>Difference</a:t>
                          </a:r>
                          <a:endParaRPr lang="zh-CN" altLang="en-US" sz="20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0000" t="-387742" r="-93" b="-64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zh-CN" alt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18002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18525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0993C-235F-9E71-96DB-9D8D003C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16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B80D5-8F7E-06D2-44BB-9888A8975B88}"/>
              </a:ext>
            </a:extLst>
          </p:cNvPr>
          <p:cNvSpPr txBox="1"/>
          <p:nvPr/>
        </p:nvSpPr>
        <p:spPr>
          <a:xfrm>
            <a:off x="658762" y="324465"/>
            <a:ext cx="7013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9444D74-0EEC-CA1D-29F6-5AAEF6756100}"/>
                  </a:ext>
                </a:extLst>
              </p:cNvPr>
              <p:cNvSpPr txBox="1"/>
              <p:nvPr/>
            </p:nvSpPr>
            <p:spPr>
              <a:xfrm>
                <a:off x="896154" y="1170905"/>
                <a:ext cx="10399691" cy="3914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240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40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zh-CN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240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40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2400" dirty="0"/>
                  <a:t>collisions, bunches bias the luminosity measurements by its large charge density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This </a:t>
                </a:r>
                <a:r>
                  <a:rPr lang="en-US" altLang="zh-CN" sz="2400" dirty="0" err="1"/>
                  <a:t>bhabha</a:t>
                </a:r>
                <a:r>
                  <a:rPr lang="en-US" altLang="zh-CN" sz="2400" dirty="0"/>
                  <a:t> deflection effect is simulated by </a:t>
                </a:r>
                <a:r>
                  <a:rPr lang="en-US" altLang="zh-CN" sz="2400" dirty="0" err="1"/>
                  <a:t>GuineaPig</a:t>
                </a:r>
                <a:r>
                  <a:rPr lang="en-US" altLang="zh-CN" sz="2400" dirty="0"/>
                  <a:t>++, 1.2.2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The parameters are set to the operation modes of CEPC,</a:t>
                </a:r>
                <a:r>
                  <a:rPr lang="zh-CN" altLang="en-US" sz="2400" dirty="0"/>
                  <a:t> </a:t>
                </a:r>
                <a:r>
                  <a:rPr lang="en-US" altLang="zh-CN" sz="2400" dirty="0"/>
                  <a:t>and events are generated by BHLUMI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Bhabha deflection induces about 0.493 % fewer </a:t>
                </a:r>
                <a:r>
                  <a:rPr lang="en-US" altLang="zh-CN" sz="2400" dirty="0" err="1"/>
                  <a:t>bhabha</a:t>
                </a:r>
                <a:r>
                  <a:rPr lang="en-US" altLang="zh-CN" sz="2400" dirty="0"/>
                  <a:t> events at Higgs mode, 0.522 % at W mode, and 1.312% at Z mode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9444D74-0EEC-CA1D-29F6-5AAEF6756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154" y="1170905"/>
                <a:ext cx="10399691" cy="3914020"/>
              </a:xfrm>
              <a:prstGeom prst="rect">
                <a:avLst/>
              </a:prstGeom>
              <a:blipFill>
                <a:blip r:embed="rId5"/>
                <a:stretch>
                  <a:fillRect l="-762" b="-28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509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BC996-6804-7764-3559-B4C506C6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3C9593-55E3-349C-4AF3-5A428AFE470B}"/>
              </a:ext>
            </a:extLst>
          </p:cNvPr>
          <p:cNvSpPr txBox="1"/>
          <p:nvPr/>
        </p:nvSpPr>
        <p:spPr>
          <a:xfrm>
            <a:off x="825910" y="737418"/>
            <a:ext cx="4109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Contents</a:t>
            </a:r>
            <a:endParaRPr lang="zh-CN" alt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1C517-67A0-8E66-85CA-AA511A67AFDE}"/>
              </a:ext>
            </a:extLst>
          </p:cNvPr>
          <p:cNvSpPr txBox="1"/>
          <p:nvPr/>
        </p:nvSpPr>
        <p:spPr>
          <a:xfrm>
            <a:off x="1897625" y="2025987"/>
            <a:ext cx="8396749" cy="2252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Introduction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err="1"/>
              <a:t>GuineaPig</a:t>
            </a:r>
            <a:r>
              <a:rPr lang="en-US" altLang="zh-CN" sz="2400" dirty="0"/>
              <a:t>++ Configuration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Deflected Bhabha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251140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BCC2516-C787-BC76-8290-220535E5D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551" y="5159519"/>
            <a:ext cx="4229753" cy="152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26A7C71-C676-7999-BCBD-E57031E0AD24}"/>
              </a:ext>
            </a:extLst>
          </p:cNvPr>
          <p:cNvSpPr txBox="1"/>
          <p:nvPr/>
        </p:nvSpPr>
        <p:spPr>
          <a:xfrm>
            <a:off x="658762" y="324465"/>
            <a:ext cx="5211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Introduction</a:t>
            </a:r>
            <a:endParaRPr lang="zh-CN" alt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B026F-B2E7-CC13-5808-F1FBB00E9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3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C948EC-0D25-6C17-B4A4-DC4D6458CEFF}"/>
                  </a:ext>
                </a:extLst>
              </p:cNvPr>
              <p:cNvSpPr txBox="1"/>
              <p:nvPr/>
            </p:nvSpPr>
            <p:spPr>
              <a:xfrm>
                <a:off x="896154" y="1145845"/>
                <a:ext cx="10399691" cy="4468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altLang="zh-CN" sz="2400" dirty="0"/>
                  <a:t> collisions, bunches deflects Bhabha scattered electrons and positrons by its large charge density, which</a:t>
                </a:r>
                <a:r>
                  <a:rPr lang="zh-CN" altLang="en-US" sz="2400" dirty="0"/>
                  <a:t> </a:t>
                </a:r>
                <a:r>
                  <a:rPr lang="en-US" altLang="zh-CN" sz="2400" dirty="0"/>
                  <a:t>bias the luminosity measurements 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In LEP, this effect yield an underestimation of integrated luminosity by about 0.1 %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 err="1"/>
                  <a:t>GuineaPig</a:t>
                </a:r>
                <a:r>
                  <a:rPr lang="en-US" altLang="zh-CN" sz="2400" dirty="0"/>
                  <a:t> (Generator of Unwanted Interactions for Numerical Experiment Analysis – </a:t>
                </a:r>
                <a:r>
                  <a:rPr lang="en-US" altLang="zh-CN" sz="2400" dirty="0" err="1"/>
                  <a:t>Programme</a:t>
                </a:r>
                <a:r>
                  <a:rPr lang="en-US" altLang="zh-CN" sz="2400" dirty="0"/>
                  <a:t> Interfaced to GEANT) simulates the interaction of two colliding ultra-relativistic beams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C948EC-0D25-6C17-B4A4-DC4D6458CE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154" y="1145845"/>
                <a:ext cx="10399691" cy="4468018"/>
              </a:xfrm>
              <a:prstGeom prst="rect">
                <a:avLst/>
              </a:prstGeom>
              <a:blipFill>
                <a:blip r:embed="rId6"/>
                <a:stretch>
                  <a:fillRect l="-762" b="-23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5B9E674D-3086-36E0-BC83-D156C87DF26A}"/>
              </a:ext>
            </a:extLst>
          </p:cNvPr>
          <p:cNvSpPr/>
          <p:nvPr/>
        </p:nvSpPr>
        <p:spPr>
          <a:xfrm>
            <a:off x="8270678" y="4546243"/>
            <a:ext cx="641501" cy="6053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434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C236D-23AC-36C7-DB14-1783D68AD0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76AFFD-6CD4-CBF3-54C9-988CF8FDD4C7}"/>
              </a:ext>
            </a:extLst>
          </p:cNvPr>
          <p:cNvSpPr txBox="1"/>
          <p:nvPr/>
        </p:nvSpPr>
        <p:spPr>
          <a:xfrm>
            <a:off x="658762" y="324465"/>
            <a:ext cx="8909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Introduction – </a:t>
            </a:r>
            <a:r>
              <a:rPr lang="en-US" altLang="zh-CN" sz="3200" dirty="0" err="1"/>
              <a:t>GuineaPig</a:t>
            </a:r>
            <a:r>
              <a:rPr lang="en-US" altLang="zh-CN" sz="3200" dirty="0"/>
              <a:t>++</a:t>
            </a:r>
            <a:endParaRPr lang="zh-CN" alt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78768-31EC-099A-AD48-0C7176B2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190841-815E-B566-191E-0B47D293ACE0}"/>
              </a:ext>
            </a:extLst>
          </p:cNvPr>
          <p:cNvSpPr txBox="1"/>
          <p:nvPr/>
        </p:nvSpPr>
        <p:spPr>
          <a:xfrm>
            <a:off x="896154" y="1145845"/>
            <a:ext cx="10399691" cy="2806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err="1"/>
              <a:t>GuineaPig</a:t>
            </a:r>
            <a:r>
              <a:rPr lang="en-US" altLang="zh-CN" sz="2400" dirty="0"/>
              <a:t>++ is the C++ conversion of </a:t>
            </a:r>
            <a:r>
              <a:rPr lang="en-US" altLang="zh-CN" sz="2400" dirty="0" err="1"/>
              <a:t>GuineaPig</a:t>
            </a:r>
            <a:endParaRPr lang="en-US" altLang="zh-CN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Version </a:t>
            </a:r>
            <a:r>
              <a:rPr lang="en-US" altLang="zh-CN" sz="2400" dirty="0" err="1"/>
              <a:t>GuineaPig</a:t>
            </a:r>
            <a:r>
              <a:rPr lang="en-US" altLang="zh-CN" sz="2400" dirty="0"/>
              <a:t>++ 1.2.2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>
                <a:hlinkClick r:id="rId3"/>
              </a:rPr>
              <a:t>https://gitlab.cern.ch/clic-software/guinea-pig/</a:t>
            </a:r>
            <a:endParaRPr lang="en-US" altLang="zh-CN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The </a:t>
            </a:r>
            <a:r>
              <a:rPr lang="en-US" altLang="zh-CN" sz="2400" dirty="0" err="1"/>
              <a:t>GuineaPig</a:t>
            </a:r>
            <a:r>
              <a:rPr lang="en-US" altLang="zh-CN" sz="2400" dirty="0"/>
              <a:t>++ on IHEP Compute Cluster is 1.2.1</a:t>
            </a:r>
          </a:p>
        </p:txBody>
      </p:sp>
    </p:spTree>
    <p:extLst>
      <p:ext uri="{BB962C8B-B14F-4D97-AF65-F5344CB8AC3E}">
        <p14:creationId xmlns:p14="http://schemas.microsoft.com/office/powerpoint/2010/main" val="1126672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04FB37-23D5-4D9B-7583-299C1F8D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9A5A07-EF70-015A-C216-2D976EA7B861}"/>
              </a:ext>
            </a:extLst>
          </p:cNvPr>
          <p:cNvSpPr txBox="1"/>
          <p:nvPr/>
        </p:nvSpPr>
        <p:spPr>
          <a:xfrm>
            <a:off x="658762" y="324465"/>
            <a:ext cx="5211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err="1"/>
              <a:t>GuineaPig</a:t>
            </a:r>
            <a:r>
              <a:rPr lang="en-US" altLang="zh-CN" sz="3200" dirty="0"/>
              <a:t>++ Configuration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841862-0CA5-355C-AFE4-0730482D5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227" y="324465"/>
            <a:ext cx="5211095" cy="61540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B5C4FB-F9B5-4063-0FD8-D0FEEBE202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086" y="1443712"/>
            <a:ext cx="4156488" cy="525191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B9B85AE-0D5B-BD5A-1CC1-93695614F543}"/>
              </a:ext>
            </a:extLst>
          </p:cNvPr>
          <p:cNvCxnSpPr/>
          <p:nvPr/>
        </p:nvCxnSpPr>
        <p:spPr>
          <a:xfrm>
            <a:off x="4572000" y="2392017"/>
            <a:ext cx="1371227" cy="404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7B5B2A3-0C41-1424-EF8F-31C2A0337B98}"/>
              </a:ext>
            </a:extLst>
          </p:cNvPr>
          <p:cNvCxnSpPr>
            <a:cxnSpLocks/>
          </p:cNvCxnSpPr>
          <p:nvPr/>
        </p:nvCxnSpPr>
        <p:spPr>
          <a:xfrm>
            <a:off x="4572000" y="3128585"/>
            <a:ext cx="1371227" cy="14699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2EDFC9B-8BAC-D2B4-A872-3D9FAD2A66F9}"/>
              </a:ext>
            </a:extLst>
          </p:cNvPr>
          <p:cNvSpPr/>
          <p:nvPr/>
        </p:nvSpPr>
        <p:spPr>
          <a:xfrm>
            <a:off x="5910470" y="4121426"/>
            <a:ext cx="2869095" cy="4041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AD560B-A2E5-A115-F3A0-38FC0AEF3A7B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5022574" y="4310086"/>
            <a:ext cx="887896" cy="134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17FBFD0-BE8B-F2F5-042D-DD34BB4AFE32}"/>
              </a:ext>
            </a:extLst>
          </p:cNvPr>
          <p:cNvSpPr/>
          <p:nvPr/>
        </p:nvSpPr>
        <p:spPr>
          <a:xfrm>
            <a:off x="5917096" y="3405809"/>
            <a:ext cx="2869095" cy="4041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5CDFB9-1CAF-D802-AE4B-C42BC4165B54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5029200" y="3607905"/>
            <a:ext cx="887896" cy="16001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718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2A6E5D-ACDE-341F-CA1B-3C710C6A6A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DBEF08-32E3-78C0-D5D2-5914F089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2BB888-A5A6-9131-20B2-C8A1EE036D06}"/>
              </a:ext>
            </a:extLst>
          </p:cNvPr>
          <p:cNvSpPr txBox="1"/>
          <p:nvPr/>
        </p:nvSpPr>
        <p:spPr>
          <a:xfrm>
            <a:off x="658762" y="324465"/>
            <a:ext cx="5211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err="1"/>
              <a:t>GuineaPig</a:t>
            </a:r>
            <a:r>
              <a:rPr lang="en-US" altLang="zh-CN" sz="3200" dirty="0"/>
              <a:t>++ Configuration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F56608F-1729-57FD-3C26-01C70776D784}"/>
              </a:ext>
            </a:extLst>
          </p:cNvPr>
          <p:cNvGrpSpPr/>
          <p:nvPr/>
        </p:nvGrpSpPr>
        <p:grpSpPr>
          <a:xfrm>
            <a:off x="1968163" y="1242730"/>
            <a:ext cx="7803390" cy="4372540"/>
            <a:chOff x="2293229" y="1879186"/>
            <a:chExt cx="7803390" cy="437254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71CF5A5-6FFD-4354-CDE1-40ABE86A4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93229" y="1879186"/>
              <a:ext cx="3697920" cy="437254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6F1FAB5-97A8-CDE6-D6BB-344C6C256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18000" y="1879186"/>
              <a:ext cx="3678619" cy="437254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58366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D40BA1-8001-81A1-FAA6-0239CC2E5D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EAB919-4DAA-008B-5826-A6EEA144F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8DCA5C-833E-AF76-AAA3-AC0611C36E19}"/>
              </a:ext>
            </a:extLst>
          </p:cNvPr>
          <p:cNvSpPr txBox="1"/>
          <p:nvPr/>
        </p:nvSpPr>
        <p:spPr>
          <a:xfrm>
            <a:off x="658762" y="324465"/>
            <a:ext cx="5211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err="1"/>
              <a:t>GuineaPig</a:t>
            </a:r>
            <a:r>
              <a:rPr lang="en-US" altLang="zh-CN" sz="3200" dirty="0"/>
              <a:t>++ Configuration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D39721F-7CB2-C84B-DBC8-FAC99389ED88}"/>
              </a:ext>
            </a:extLst>
          </p:cNvPr>
          <p:cNvGrpSpPr/>
          <p:nvPr/>
        </p:nvGrpSpPr>
        <p:grpSpPr>
          <a:xfrm>
            <a:off x="2791722" y="1309288"/>
            <a:ext cx="8223612" cy="5108430"/>
            <a:chOff x="5088749" y="1770700"/>
            <a:chExt cx="6300206" cy="415439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36C294E-33A6-80AF-5036-686E0E4CF6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b="53029"/>
            <a:stretch>
              <a:fillRect/>
            </a:stretch>
          </p:blipFill>
          <p:spPr>
            <a:xfrm>
              <a:off x="5088749" y="1770700"/>
              <a:ext cx="3414823" cy="415439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4DCFB6B-ECDB-4338-F8E7-AD8CAAD076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t="44410"/>
            <a:stretch>
              <a:fillRect/>
            </a:stretch>
          </p:blipFill>
          <p:spPr>
            <a:xfrm>
              <a:off x="8503572" y="1770700"/>
              <a:ext cx="2885383" cy="415439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CCFB9A5B-D93A-9DD8-94FF-22FD26DE428C}"/>
              </a:ext>
            </a:extLst>
          </p:cNvPr>
          <p:cNvSpPr/>
          <p:nvPr/>
        </p:nvSpPr>
        <p:spPr>
          <a:xfrm>
            <a:off x="3107635" y="1934817"/>
            <a:ext cx="3332922" cy="149418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B18A2B-BCC9-056C-3A5C-A05A17062241}"/>
              </a:ext>
            </a:extLst>
          </p:cNvPr>
          <p:cNvSpPr txBox="1"/>
          <p:nvPr/>
        </p:nvSpPr>
        <p:spPr>
          <a:xfrm>
            <a:off x="496956" y="2160104"/>
            <a:ext cx="1974449" cy="968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/>
              <a:t>Cells, Timesteps,</a:t>
            </a:r>
          </a:p>
          <a:p>
            <a:pPr>
              <a:lnSpc>
                <a:spcPct val="150000"/>
              </a:lnSpc>
            </a:pPr>
            <a:r>
              <a:rPr lang="en-US" altLang="zh-CN" sz="2000" dirty="0" err="1"/>
              <a:t>Marcoparticles</a:t>
            </a:r>
            <a:endParaRPr lang="zh-CN" alt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FBC132-E390-B5FC-2856-BB1F4E9FB4F0}"/>
              </a:ext>
            </a:extLst>
          </p:cNvPr>
          <p:cNvSpPr/>
          <p:nvPr/>
        </p:nvSpPr>
        <p:spPr>
          <a:xfrm>
            <a:off x="7414590" y="5546035"/>
            <a:ext cx="2802835" cy="31142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05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E42FC8-DCE9-8C2F-F85B-96747DE72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587368-EB14-4974-7CEC-0107402A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0FB104-5EB5-64C7-3A77-3786018377A0}"/>
              </a:ext>
            </a:extLst>
          </p:cNvPr>
          <p:cNvSpPr txBox="1">
            <a:spLocks/>
          </p:cNvSpPr>
          <p:nvPr/>
        </p:nvSpPr>
        <p:spPr>
          <a:xfrm>
            <a:off x="838200" y="3087689"/>
            <a:ext cx="10515600" cy="10080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5400"/>
              <a:t>Deflected Bhabha</a:t>
            </a:r>
            <a:endParaRPr lang="en-US" altLang="zh-CN" sz="5400" dirty="0"/>
          </a:p>
        </p:txBody>
      </p:sp>
    </p:spTree>
    <p:extLst>
      <p:ext uri="{BB962C8B-B14F-4D97-AF65-F5344CB8AC3E}">
        <p14:creationId xmlns:p14="http://schemas.microsoft.com/office/powerpoint/2010/main" val="2449687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8CB5C0-7526-C1F1-94A5-DC932A6C1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CA6D-D692-4897-A75B-F1A33D4A3A17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61DFA4-0072-3F4B-7CB9-9F31D8F21663}"/>
              </a:ext>
            </a:extLst>
          </p:cNvPr>
          <p:cNvSpPr txBox="1"/>
          <p:nvPr/>
        </p:nvSpPr>
        <p:spPr>
          <a:xfrm>
            <a:off x="658762" y="324465"/>
            <a:ext cx="7013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Deflected Bhabha - Input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B275153-6734-F855-1B24-20B5A715455B}"/>
                  </a:ext>
                </a:extLst>
              </p:cNvPr>
              <p:cNvSpPr txBox="1"/>
              <p:nvPr/>
            </p:nvSpPr>
            <p:spPr>
              <a:xfrm>
                <a:off x="1818596" y="1945900"/>
                <a:ext cx="8554808" cy="2811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BHLUMI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CN" alt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ra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=240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𝐺𝑒𝑉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,  160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𝐺𝑒𝑉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, 91.2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𝐺𝑒𝑉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20&lt;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&lt;120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𝑚𝑟𝑎𝑑</m:t>
                    </m:r>
                  </m:oMath>
                </a14:m>
                <a:endParaRPr lang="en-US" altLang="zh-CN" sz="240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i="1" dirty="0" smtClean="0">
                        <a:latin typeface="Cambria Math" panose="02040503050406030204" pitchFamily="18" charset="0"/>
                      </a:rPr>
                      <m:t>20000</m:t>
                    </m:r>
                  </m:oMath>
                </a14:m>
                <a:r>
                  <a:rPr lang="en-US" altLang="zh-CN" sz="2400" dirty="0"/>
                  <a:t> Events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Boosted to lab frame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B275153-6734-F855-1B24-20B5A7154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596" y="1945900"/>
                <a:ext cx="8554808" cy="2811988"/>
              </a:xfrm>
              <a:prstGeom prst="rect">
                <a:avLst/>
              </a:prstGeom>
              <a:blipFill>
                <a:blip r:embed="rId5"/>
                <a:stretch>
                  <a:fillRect l="-926" b="-41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7901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3384</TotalTime>
  <Words>1144</Words>
  <Application>Microsoft Office PowerPoint</Application>
  <PresentationFormat>Widescreen</PresentationFormat>
  <Paragraphs>139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等线</vt:lpstr>
      <vt:lpstr>等线 Light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553</cp:revision>
  <dcterms:created xsi:type="dcterms:W3CDTF">2024-12-12T06:46:19Z</dcterms:created>
  <dcterms:modified xsi:type="dcterms:W3CDTF">2025-07-15T03:37:21Z</dcterms:modified>
</cp:coreProperties>
</file>